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C427-E1F8-4CF8-8B85-0E53CCBC5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093AB1-097F-409B-83B6-3DD147782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26868E-A54B-4FFE-B987-14A785641034}"/>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5" name="Footer Placeholder 4">
            <a:extLst>
              <a:ext uri="{FF2B5EF4-FFF2-40B4-BE49-F238E27FC236}">
                <a16:creationId xmlns:a16="http://schemas.microsoft.com/office/drawing/2014/main" id="{D3867FDF-D5C8-49DF-9695-D05369737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8CFAD-A5CB-43C1-9940-4B894FF823B5}"/>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267376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F2FF-531F-475A-91F6-4D8D915153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879EA1-DE28-4A07-B0B1-1C599801C2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B9D168-F4E1-40BE-90C3-2575ECC99690}"/>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5" name="Footer Placeholder 4">
            <a:extLst>
              <a:ext uri="{FF2B5EF4-FFF2-40B4-BE49-F238E27FC236}">
                <a16:creationId xmlns:a16="http://schemas.microsoft.com/office/drawing/2014/main" id="{EBBD3D3F-590A-4A44-9F3B-6649C1DFCC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7D1618-210A-4695-916C-63A9889A598C}"/>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217299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5FF37-4A20-4089-8F16-131E14AA84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4F89DF-50EE-44E3-9C49-2E84BFD7D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9A767-CEC3-417A-A50E-405CE18BA28D}"/>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5" name="Footer Placeholder 4">
            <a:extLst>
              <a:ext uri="{FF2B5EF4-FFF2-40B4-BE49-F238E27FC236}">
                <a16:creationId xmlns:a16="http://schemas.microsoft.com/office/drawing/2014/main" id="{9CF8DB3F-ACC2-4995-BED8-836EB5D89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10856-A6D3-4103-9316-7A4BF3A7D78C}"/>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294412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3DB6-7DAA-4F71-A8E8-BFDE477CB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E4D5AD-FCE2-4A92-96F5-582AC1D7F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18412-8021-491D-9B17-57DB2DD07C2A}"/>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5" name="Footer Placeholder 4">
            <a:extLst>
              <a:ext uri="{FF2B5EF4-FFF2-40B4-BE49-F238E27FC236}">
                <a16:creationId xmlns:a16="http://schemas.microsoft.com/office/drawing/2014/main" id="{D1E0AABD-8DA2-4876-B898-8B4441F02D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C2A08A-8713-440A-BD5E-A50A9889B4D7}"/>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17106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D099-0E71-429E-9051-1B12619ED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E7DB8A-07EB-46F8-AEE9-7E3B37899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E7E0C-DA63-4BF1-B812-7632A9FF9C73}"/>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5" name="Footer Placeholder 4">
            <a:extLst>
              <a:ext uri="{FF2B5EF4-FFF2-40B4-BE49-F238E27FC236}">
                <a16:creationId xmlns:a16="http://schemas.microsoft.com/office/drawing/2014/main" id="{8BC891DA-A367-4907-BA23-9F9C7C5A1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6FAA10-E6A8-4B66-A8DB-5E1DEF8A8E73}"/>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357052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A04B-B139-473D-8AED-80BC747D6D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C4B37D-7FCD-4A40-AC95-D093DD4371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FE25C5-8A8E-4F05-B9E1-6F288483C2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ED8FC1-2757-429B-AEFD-C4568C99DCB7}"/>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6" name="Footer Placeholder 5">
            <a:extLst>
              <a:ext uri="{FF2B5EF4-FFF2-40B4-BE49-F238E27FC236}">
                <a16:creationId xmlns:a16="http://schemas.microsoft.com/office/drawing/2014/main" id="{859FC3DD-4ADC-4A3B-B4E0-E0DC8C1EB2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BCD9EB-2579-4475-A418-3AA2000022AC}"/>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59176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C668-0C52-412E-A80D-435A81A619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7F3784-5D73-42D2-9C15-40F3230F3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B6C5CF-6822-4468-A26D-8A2EE9B806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AA7CE8-B64F-4F94-8952-4AEE1332F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19438-EE67-40EF-8A5A-F0A610D2D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135638-3AED-47D2-9CF8-4D60354519B6}"/>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8" name="Footer Placeholder 7">
            <a:extLst>
              <a:ext uri="{FF2B5EF4-FFF2-40B4-BE49-F238E27FC236}">
                <a16:creationId xmlns:a16="http://schemas.microsoft.com/office/drawing/2014/main" id="{4C1362E2-A005-4EFB-B73D-861AF2715C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9AD5D6-5B20-45D8-83DF-BFF210FCBF6E}"/>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266281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0F15-624F-423B-9E65-EDB0702A0B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AA23B0-EBD8-4E87-9446-DCFC2924AD27}"/>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4" name="Footer Placeholder 3">
            <a:extLst>
              <a:ext uri="{FF2B5EF4-FFF2-40B4-BE49-F238E27FC236}">
                <a16:creationId xmlns:a16="http://schemas.microsoft.com/office/drawing/2014/main" id="{B84426A3-ADAF-411B-A09B-6FAA23E0C4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CFC1E0-95B3-4F7B-BB3E-6C97C0C2CF4E}"/>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162934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B1AE4C-E556-4414-A276-97C0D8769750}"/>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3" name="Footer Placeholder 2">
            <a:extLst>
              <a:ext uri="{FF2B5EF4-FFF2-40B4-BE49-F238E27FC236}">
                <a16:creationId xmlns:a16="http://schemas.microsoft.com/office/drawing/2014/main" id="{5318DD70-9025-40CC-B770-498D0AE3F3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A3A4DF-2908-494D-8851-3FC36FAC3992}"/>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41269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8CC4-0520-4242-BA52-D1A66CFDA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1A62D4-4EB4-4619-BCDA-8ADB220E3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81A128-92F3-41CC-8012-F59B1B733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A1A1B-3615-400A-B6FD-DEFE83F5CD3B}"/>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6" name="Footer Placeholder 5">
            <a:extLst>
              <a:ext uri="{FF2B5EF4-FFF2-40B4-BE49-F238E27FC236}">
                <a16:creationId xmlns:a16="http://schemas.microsoft.com/office/drawing/2014/main" id="{BC763C2D-0196-436D-BD5E-5BF97CFFFC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0B6D2-C6E2-46E7-A083-AD3652BF4392}"/>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15853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0B6C-53CA-4206-8A00-FB0E8D304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86FB4C-F797-4A80-A24B-80739B003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959717-CEE0-4BDE-881E-126DC6BCC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B66F7-E1BA-4205-86A7-F2F9381E8771}"/>
              </a:ext>
            </a:extLst>
          </p:cNvPr>
          <p:cNvSpPr>
            <a:spLocks noGrp="1"/>
          </p:cNvSpPr>
          <p:nvPr>
            <p:ph type="dt" sz="half" idx="10"/>
          </p:nvPr>
        </p:nvSpPr>
        <p:spPr/>
        <p:txBody>
          <a:bodyPr/>
          <a:lstStyle/>
          <a:p>
            <a:fld id="{3F78EADB-EBA5-4E77-93C2-5A4C9C208AA2}" type="datetimeFigureOut">
              <a:rPr lang="en-IN" smtClean="0"/>
              <a:t>02-03-2022</a:t>
            </a:fld>
            <a:endParaRPr lang="en-IN"/>
          </a:p>
        </p:txBody>
      </p:sp>
      <p:sp>
        <p:nvSpPr>
          <p:cNvPr id="6" name="Footer Placeholder 5">
            <a:extLst>
              <a:ext uri="{FF2B5EF4-FFF2-40B4-BE49-F238E27FC236}">
                <a16:creationId xmlns:a16="http://schemas.microsoft.com/office/drawing/2014/main" id="{714DCA3A-7D8F-43EE-9D2B-06C636B2BE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36BCFB-7E67-492E-8A36-2547149FD464}"/>
              </a:ext>
            </a:extLst>
          </p:cNvPr>
          <p:cNvSpPr>
            <a:spLocks noGrp="1"/>
          </p:cNvSpPr>
          <p:nvPr>
            <p:ph type="sldNum" sz="quarter" idx="12"/>
          </p:nvPr>
        </p:nvSpPr>
        <p:spPr/>
        <p:txBody>
          <a:bodyPr/>
          <a:lstStyle/>
          <a:p>
            <a:fld id="{508226FB-E82D-4B4B-8D35-3384A2D948E3}" type="slidenum">
              <a:rPr lang="en-IN" smtClean="0"/>
              <a:t>‹#›</a:t>
            </a:fld>
            <a:endParaRPr lang="en-IN"/>
          </a:p>
        </p:txBody>
      </p:sp>
    </p:spTree>
    <p:extLst>
      <p:ext uri="{BB962C8B-B14F-4D97-AF65-F5344CB8AC3E}">
        <p14:creationId xmlns:p14="http://schemas.microsoft.com/office/powerpoint/2010/main" val="122907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6302F5-509F-4F2A-A27B-0417D682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3F26A4-E982-4A2E-996E-7EAFA4B75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E9C276-1173-48A7-8F5A-FF8E07F664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8EADB-EBA5-4E77-93C2-5A4C9C208AA2}" type="datetimeFigureOut">
              <a:rPr lang="en-IN" smtClean="0"/>
              <a:t>02-03-2022</a:t>
            </a:fld>
            <a:endParaRPr lang="en-IN"/>
          </a:p>
        </p:txBody>
      </p:sp>
      <p:sp>
        <p:nvSpPr>
          <p:cNvPr id="5" name="Footer Placeholder 4">
            <a:extLst>
              <a:ext uri="{FF2B5EF4-FFF2-40B4-BE49-F238E27FC236}">
                <a16:creationId xmlns:a16="http://schemas.microsoft.com/office/drawing/2014/main" id="{1B1C3E50-BC20-4833-A3B7-A223F7864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3DEBBB-C2D1-46D7-836D-0783FCFC2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226FB-E82D-4B4B-8D35-3384A2D948E3}" type="slidenum">
              <a:rPr lang="en-IN" smtClean="0"/>
              <a:t>‹#›</a:t>
            </a:fld>
            <a:endParaRPr lang="en-IN"/>
          </a:p>
        </p:txBody>
      </p:sp>
    </p:spTree>
    <p:extLst>
      <p:ext uri="{BB962C8B-B14F-4D97-AF65-F5344CB8AC3E}">
        <p14:creationId xmlns:p14="http://schemas.microsoft.com/office/powerpoint/2010/main" val="313478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0CBA-A3A8-4C43-B13B-73410D1F7AB9}"/>
              </a:ext>
            </a:extLst>
          </p:cNvPr>
          <p:cNvSpPr>
            <a:spLocks noGrp="1"/>
          </p:cNvSpPr>
          <p:nvPr>
            <p:ph type="ctrTitle"/>
          </p:nvPr>
        </p:nvSpPr>
        <p:spPr>
          <a:xfrm>
            <a:off x="1524000" y="1499435"/>
            <a:ext cx="9144000" cy="2387600"/>
          </a:xfrm>
        </p:spPr>
        <p:txBody>
          <a:bodyPr/>
          <a:lstStyle/>
          <a:p>
            <a:r>
              <a:rPr lang="en-IN" dirty="0"/>
              <a:t>Case Study- P&amp;G</a:t>
            </a:r>
          </a:p>
        </p:txBody>
      </p:sp>
      <p:sp>
        <p:nvSpPr>
          <p:cNvPr id="3" name="Subtitle 2">
            <a:extLst>
              <a:ext uri="{FF2B5EF4-FFF2-40B4-BE49-F238E27FC236}">
                <a16:creationId xmlns:a16="http://schemas.microsoft.com/office/drawing/2014/main" id="{B3416A1C-ADAC-4953-8DFC-EB9FDEE3DF48}"/>
              </a:ext>
            </a:extLst>
          </p:cNvPr>
          <p:cNvSpPr>
            <a:spLocks noGrp="1"/>
          </p:cNvSpPr>
          <p:nvPr>
            <p:ph type="subTitle" idx="1"/>
          </p:nvPr>
        </p:nvSpPr>
        <p:spPr>
          <a:xfrm>
            <a:off x="1524000" y="4079875"/>
            <a:ext cx="9144000" cy="1655762"/>
          </a:xfrm>
        </p:spPr>
        <p:txBody>
          <a:bodyPr/>
          <a:lstStyle/>
          <a:p>
            <a:r>
              <a:rPr lang="en-US" dirty="0"/>
              <a:t>How many times we have heard from people to look from a different perspective to a problem and it might get solved. Today let’s understand how a developed company thought like a startup and looked from a fresh perspective and developed revolutionary products.</a:t>
            </a:r>
            <a:endParaRPr lang="en-IN" dirty="0"/>
          </a:p>
        </p:txBody>
      </p:sp>
      <p:pic>
        <p:nvPicPr>
          <p:cNvPr id="5" name="Picture 4">
            <a:extLst>
              <a:ext uri="{FF2B5EF4-FFF2-40B4-BE49-F238E27FC236}">
                <a16:creationId xmlns:a16="http://schemas.microsoft.com/office/drawing/2014/main" id="{8A7BD7EA-F611-4ACC-9583-E6A97ABD2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759660"/>
            <a:ext cx="4876800" cy="1933575"/>
          </a:xfrm>
          <a:prstGeom prst="rect">
            <a:avLst/>
          </a:prstGeom>
        </p:spPr>
      </p:pic>
    </p:spTree>
    <p:extLst>
      <p:ext uri="{BB962C8B-B14F-4D97-AF65-F5344CB8AC3E}">
        <p14:creationId xmlns:p14="http://schemas.microsoft.com/office/powerpoint/2010/main" val="261672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3600-94C3-472A-8072-55A31396B483}"/>
              </a:ext>
            </a:extLst>
          </p:cNvPr>
          <p:cNvSpPr>
            <a:spLocks noGrp="1"/>
          </p:cNvSpPr>
          <p:nvPr>
            <p:ph type="title"/>
          </p:nvPr>
        </p:nvSpPr>
        <p:spPr/>
        <p:txBody>
          <a:bodyPr/>
          <a:lstStyle/>
          <a:p>
            <a:pPr algn="ctr"/>
            <a:r>
              <a:rPr lang="en-IN" dirty="0"/>
              <a:t>About the Company</a:t>
            </a:r>
          </a:p>
        </p:txBody>
      </p:sp>
      <p:sp>
        <p:nvSpPr>
          <p:cNvPr id="3" name="Content Placeholder 2">
            <a:extLst>
              <a:ext uri="{FF2B5EF4-FFF2-40B4-BE49-F238E27FC236}">
                <a16:creationId xmlns:a16="http://schemas.microsoft.com/office/drawing/2014/main" id="{670452FF-273E-4292-A994-60C4B458B96A}"/>
              </a:ext>
            </a:extLst>
          </p:cNvPr>
          <p:cNvSpPr>
            <a:spLocks noGrp="1"/>
          </p:cNvSpPr>
          <p:nvPr>
            <p:ph idx="1"/>
          </p:nvPr>
        </p:nvSpPr>
        <p:spPr/>
        <p:txBody>
          <a:bodyPr>
            <a:normAutofit/>
          </a:bodyPr>
          <a:lstStyle/>
          <a:p>
            <a:r>
              <a:rPr lang="en-US" sz="2400" dirty="0"/>
              <a:t>The Procter &amp; Gamble Company is an American multinational consumer goods corporation headquartered in Cincinnati, Ohio, founded in 1837 by William Procter and James Gamble Procter &amp; Gamble makes lots of cleaning products. They’re constantly trying to improve and revitalize their cash-cow products, over the years their portfolio has shown many great companies such as Amway, Whisper, etc.</a:t>
            </a:r>
          </a:p>
          <a:p>
            <a:endParaRPr lang="en-IN" sz="2400" dirty="0"/>
          </a:p>
        </p:txBody>
      </p:sp>
      <p:pic>
        <p:nvPicPr>
          <p:cNvPr id="5" name="Picture 4">
            <a:extLst>
              <a:ext uri="{FF2B5EF4-FFF2-40B4-BE49-F238E27FC236}">
                <a16:creationId xmlns:a16="http://schemas.microsoft.com/office/drawing/2014/main" id="{FDC1D301-BE2D-423E-B839-C510007AE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257" y="3910773"/>
            <a:ext cx="5797485" cy="2266190"/>
          </a:xfrm>
          <a:prstGeom prst="rect">
            <a:avLst/>
          </a:prstGeom>
        </p:spPr>
      </p:pic>
    </p:spTree>
    <p:extLst>
      <p:ext uri="{BB962C8B-B14F-4D97-AF65-F5344CB8AC3E}">
        <p14:creationId xmlns:p14="http://schemas.microsoft.com/office/powerpoint/2010/main" val="71991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E870-942E-43B7-95D6-6B755C5DB9C1}"/>
              </a:ext>
            </a:extLst>
          </p:cNvPr>
          <p:cNvSpPr>
            <a:spLocks noGrp="1"/>
          </p:cNvSpPr>
          <p:nvPr>
            <p:ph type="title"/>
          </p:nvPr>
        </p:nvSpPr>
        <p:spPr/>
        <p:txBody>
          <a:bodyPr/>
          <a:lstStyle/>
          <a:p>
            <a:pPr algn="ctr"/>
            <a:r>
              <a:rPr lang="en-IN" dirty="0"/>
              <a:t>The Problem they Recognised</a:t>
            </a:r>
          </a:p>
        </p:txBody>
      </p:sp>
      <p:sp>
        <p:nvSpPr>
          <p:cNvPr id="3" name="Content Placeholder 2">
            <a:extLst>
              <a:ext uri="{FF2B5EF4-FFF2-40B4-BE49-F238E27FC236}">
                <a16:creationId xmlns:a16="http://schemas.microsoft.com/office/drawing/2014/main" id="{8C0B1CE3-3522-4EB8-965D-09920049AFFD}"/>
              </a:ext>
            </a:extLst>
          </p:cNvPr>
          <p:cNvSpPr>
            <a:spLocks noGrp="1"/>
          </p:cNvSpPr>
          <p:nvPr>
            <p:ph idx="1"/>
          </p:nvPr>
        </p:nvSpPr>
        <p:spPr/>
        <p:txBody>
          <a:bodyPr>
            <a:normAutofit/>
          </a:bodyPr>
          <a:lstStyle/>
          <a:p>
            <a:r>
              <a:rPr lang="en-US" sz="2400" dirty="0"/>
              <a:t>Although P&amp;G is constantly improving their products, some of them specifically cleaning fluid had low sales. Despite improving all day they were unable to create a better cleaning fluid. The company’s executives knew it was time to disrupt the industry, and they couldn’t do it from within. So they brought in an outside agency, Continuum, to help out.</a:t>
            </a:r>
          </a:p>
          <a:p>
            <a:endParaRPr lang="en-IN" sz="2400" dirty="0"/>
          </a:p>
        </p:txBody>
      </p:sp>
      <p:pic>
        <p:nvPicPr>
          <p:cNvPr id="5" name="Picture 4">
            <a:extLst>
              <a:ext uri="{FF2B5EF4-FFF2-40B4-BE49-F238E27FC236}">
                <a16:creationId xmlns:a16="http://schemas.microsoft.com/office/drawing/2014/main" id="{ED365184-EC4C-4E04-AE32-F42356654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7041" y="3826129"/>
            <a:ext cx="4197917" cy="2350834"/>
          </a:xfrm>
          <a:prstGeom prst="rect">
            <a:avLst/>
          </a:prstGeom>
        </p:spPr>
      </p:pic>
    </p:spTree>
    <p:extLst>
      <p:ext uri="{BB962C8B-B14F-4D97-AF65-F5344CB8AC3E}">
        <p14:creationId xmlns:p14="http://schemas.microsoft.com/office/powerpoint/2010/main" val="406119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2893-9635-4042-ABB4-2B7D2530DE63}"/>
              </a:ext>
            </a:extLst>
          </p:cNvPr>
          <p:cNvSpPr>
            <a:spLocks noGrp="1"/>
          </p:cNvSpPr>
          <p:nvPr>
            <p:ph type="title"/>
          </p:nvPr>
        </p:nvSpPr>
        <p:spPr/>
        <p:txBody>
          <a:bodyPr/>
          <a:lstStyle/>
          <a:p>
            <a:pPr algn="ctr"/>
            <a:r>
              <a:rPr lang="en-IN" dirty="0"/>
              <a:t>How They Approached To It?</a:t>
            </a:r>
          </a:p>
        </p:txBody>
      </p:sp>
      <p:sp>
        <p:nvSpPr>
          <p:cNvPr id="3" name="Content Placeholder 2">
            <a:extLst>
              <a:ext uri="{FF2B5EF4-FFF2-40B4-BE49-F238E27FC236}">
                <a16:creationId xmlns:a16="http://schemas.microsoft.com/office/drawing/2014/main" id="{68A1CE67-6D72-4145-AC13-FF33F17207F6}"/>
              </a:ext>
            </a:extLst>
          </p:cNvPr>
          <p:cNvSpPr>
            <a:spLocks noGrp="1"/>
          </p:cNvSpPr>
          <p:nvPr>
            <p:ph idx="1"/>
          </p:nvPr>
        </p:nvSpPr>
        <p:spPr/>
        <p:txBody>
          <a:bodyPr>
            <a:normAutofit/>
          </a:bodyPr>
          <a:lstStyle/>
          <a:p>
            <a:r>
              <a:rPr lang="en-US" sz="2000" dirty="0"/>
              <a:t>Bringing in Continuum was a life-changing incident for the company as a whole. They started looking at the problem from a startup point of view Rather than mixing up another batch of chemicals, Continuum’s team decided to watch people as they mopped. They focused on recording, testing, and rapid iteration during their investigation phase They watched a test subject clean up spilled coffee grounds. Rather than breaking out a mop, the subject swept up the dry grounds with a broom, and then wiped the remaining fine dust with a damp cloth. Such observations were recorded thousands of times and many iterations were done and they concluded that many day to day cleaning jobs require only a damp cloth or a broom. No mop.</a:t>
            </a:r>
          </a:p>
          <a:p>
            <a:endParaRPr lang="en-IN" sz="2000" dirty="0"/>
          </a:p>
        </p:txBody>
      </p:sp>
      <p:pic>
        <p:nvPicPr>
          <p:cNvPr id="5" name="Picture 4">
            <a:extLst>
              <a:ext uri="{FF2B5EF4-FFF2-40B4-BE49-F238E27FC236}">
                <a16:creationId xmlns:a16="http://schemas.microsoft.com/office/drawing/2014/main" id="{A5B6E33F-FCD7-408C-A197-29CC6FC54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291" y="4169806"/>
            <a:ext cx="3101418" cy="2323069"/>
          </a:xfrm>
          <a:prstGeom prst="rect">
            <a:avLst/>
          </a:prstGeom>
        </p:spPr>
      </p:pic>
    </p:spTree>
    <p:extLst>
      <p:ext uri="{BB962C8B-B14F-4D97-AF65-F5344CB8AC3E}">
        <p14:creationId xmlns:p14="http://schemas.microsoft.com/office/powerpoint/2010/main" val="248557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6E73-7B92-4136-81FB-7FF494679393}"/>
              </a:ext>
            </a:extLst>
          </p:cNvPr>
          <p:cNvSpPr>
            <a:spLocks noGrp="1"/>
          </p:cNvSpPr>
          <p:nvPr>
            <p:ph type="title"/>
          </p:nvPr>
        </p:nvSpPr>
        <p:spPr/>
        <p:txBody>
          <a:bodyPr/>
          <a:lstStyle/>
          <a:p>
            <a:pPr algn="ctr"/>
            <a:r>
              <a:rPr lang="en-IN" dirty="0"/>
              <a:t>The Solution to the Problem…</a:t>
            </a:r>
          </a:p>
        </p:txBody>
      </p:sp>
      <p:sp>
        <p:nvSpPr>
          <p:cNvPr id="3" name="Content Placeholder 2">
            <a:extLst>
              <a:ext uri="{FF2B5EF4-FFF2-40B4-BE49-F238E27FC236}">
                <a16:creationId xmlns:a16="http://schemas.microsoft.com/office/drawing/2014/main" id="{352A02F8-C9C5-4324-B298-87667A99A884}"/>
              </a:ext>
            </a:extLst>
          </p:cNvPr>
          <p:cNvSpPr>
            <a:spLocks noGrp="1"/>
          </p:cNvSpPr>
          <p:nvPr>
            <p:ph idx="1"/>
          </p:nvPr>
        </p:nvSpPr>
        <p:spPr/>
        <p:txBody>
          <a:bodyPr>
            <a:normAutofit/>
          </a:bodyPr>
          <a:lstStyle/>
          <a:p>
            <a:r>
              <a:rPr lang="en-US" sz="2000" dirty="0"/>
              <a:t>These observations were an eye-opener for P&amp;G . They realized that the problem was never the cleaning fluid but the mop. They could do this by looking at the problem from a different angle. They looked at the makeup of floor dirt (which is part dust, which is better picked up without water10) and innovated on the cleaning tool itself, giving P&amp;G a $500M-dollar innovation—the Swiffer, a more user-friendly style of mop—in the otherwise stagnant cleaning industry. And hence with the help of analysis, a new tool was invented in the cleaning industry.</a:t>
            </a:r>
          </a:p>
          <a:p>
            <a:endParaRPr lang="en-US" sz="2000" dirty="0"/>
          </a:p>
          <a:p>
            <a:endParaRPr lang="en-IN" sz="2000" dirty="0"/>
          </a:p>
        </p:txBody>
      </p:sp>
      <p:pic>
        <p:nvPicPr>
          <p:cNvPr id="5" name="Picture 4">
            <a:extLst>
              <a:ext uri="{FF2B5EF4-FFF2-40B4-BE49-F238E27FC236}">
                <a16:creationId xmlns:a16="http://schemas.microsoft.com/office/drawing/2014/main" id="{34C7332E-D328-478D-B309-7CCCFE240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875" y="3626486"/>
            <a:ext cx="2596250" cy="2685414"/>
          </a:xfrm>
          <a:prstGeom prst="rect">
            <a:avLst/>
          </a:prstGeom>
        </p:spPr>
      </p:pic>
    </p:spTree>
    <p:extLst>
      <p:ext uri="{BB962C8B-B14F-4D97-AF65-F5344CB8AC3E}">
        <p14:creationId xmlns:p14="http://schemas.microsoft.com/office/powerpoint/2010/main" val="278442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B529-98DC-4394-B776-0FE9288C118A}"/>
              </a:ext>
            </a:extLst>
          </p:cNvPr>
          <p:cNvSpPr>
            <a:spLocks noGrp="1"/>
          </p:cNvSpPr>
          <p:nvPr>
            <p:ph type="title"/>
          </p:nvPr>
        </p:nvSpPr>
        <p:spPr/>
        <p:txBody>
          <a:bodyPr/>
          <a:lstStyle/>
          <a:p>
            <a:pPr algn="ctr"/>
            <a:r>
              <a:rPr lang="en-IN" dirty="0"/>
              <a:t>Summary of the Case Study</a:t>
            </a:r>
          </a:p>
        </p:txBody>
      </p:sp>
      <p:sp>
        <p:nvSpPr>
          <p:cNvPr id="3" name="Content Placeholder 2">
            <a:extLst>
              <a:ext uri="{FF2B5EF4-FFF2-40B4-BE49-F238E27FC236}">
                <a16:creationId xmlns:a16="http://schemas.microsoft.com/office/drawing/2014/main" id="{0F773CFF-6455-4675-9C29-3FA1D5C9BDE6}"/>
              </a:ext>
            </a:extLst>
          </p:cNvPr>
          <p:cNvSpPr>
            <a:spLocks noGrp="1"/>
          </p:cNvSpPr>
          <p:nvPr>
            <p:ph idx="1"/>
          </p:nvPr>
        </p:nvSpPr>
        <p:spPr/>
        <p:txBody>
          <a:bodyPr>
            <a:normAutofit/>
          </a:bodyPr>
          <a:lstStyle/>
          <a:p>
            <a:pPr algn="just"/>
            <a:r>
              <a:rPr lang="en-US" sz="2600" dirty="0"/>
              <a:t>Taking the startup approach, and focusing on disruption in the Empathy Stage, is a good way to rediscover what’s possible and take off enterprise blinders as P&amp;G did and developed a new product Swiffer Using the customer development approaches it is possible to discover new problems and see the customer on a one-to-one basis. Despite the temptation to use surveys and quantitative research, the insights from one-on-one observation can unlock an entire market segment.</a:t>
            </a:r>
            <a:endParaRPr lang="en-IN" sz="2600" dirty="0"/>
          </a:p>
        </p:txBody>
      </p:sp>
    </p:spTree>
    <p:extLst>
      <p:ext uri="{BB962C8B-B14F-4D97-AF65-F5344CB8AC3E}">
        <p14:creationId xmlns:p14="http://schemas.microsoft.com/office/powerpoint/2010/main" val="252832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B3A8-0714-4509-AA3B-8E3E8E323C33}"/>
              </a:ext>
            </a:extLst>
          </p:cNvPr>
          <p:cNvSpPr>
            <a:spLocks noGrp="1"/>
          </p:cNvSpPr>
          <p:nvPr>
            <p:ph type="title"/>
          </p:nvPr>
        </p:nvSpPr>
        <p:spPr/>
        <p:txBody>
          <a:bodyPr/>
          <a:lstStyle/>
          <a:p>
            <a:pPr algn="ctr"/>
            <a:r>
              <a:rPr lang="en-IN" dirty="0"/>
              <a:t>Analytics Lesson Learnt</a:t>
            </a:r>
          </a:p>
        </p:txBody>
      </p:sp>
      <p:sp>
        <p:nvSpPr>
          <p:cNvPr id="3" name="Content Placeholder 2">
            <a:extLst>
              <a:ext uri="{FF2B5EF4-FFF2-40B4-BE49-F238E27FC236}">
                <a16:creationId xmlns:a16="http://schemas.microsoft.com/office/drawing/2014/main" id="{701A8618-DFB3-40EA-B63C-84F4CA5FA9A0}"/>
              </a:ext>
            </a:extLst>
          </p:cNvPr>
          <p:cNvSpPr>
            <a:spLocks noGrp="1"/>
          </p:cNvSpPr>
          <p:nvPr>
            <p:ph idx="1"/>
          </p:nvPr>
        </p:nvSpPr>
        <p:spPr/>
        <p:txBody>
          <a:bodyPr>
            <a:normAutofit/>
          </a:bodyPr>
          <a:lstStyle/>
          <a:p>
            <a:r>
              <a:rPr lang="en-US" sz="2400" dirty="0"/>
              <a:t>Sometimes thinking as a startup is the best way to look at a problem even for intrapreneurs. In this way, you may be able to move a cash cow product—lucrative, but not growing—back to a high-growth industry If you do not understand the customer sentiment then someone else will.</a:t>
            </a:r>
          </a:p>
          <a:p>
            <a:endParaRPr lang="en-US" sz="2400" dirty="0"/>
          </a:p>
          <a:p>
            <a:endParaRPr lang="en-IN" sz="2400" dirty="0"/>
          </a:p>
        </p:txBody>
      </p:sp>
      <p:pic>
        <p:nvPicPr>
          <p:cNvPr id="5" name="Picture 4">
            <a:extLst>
              <a:ext uri="{FF2B5EF4-FFF2-40B4-BE49-F238E27FC236}">
                <a16:creationId xmlns:a16="http://schemas.microsoft.com/office/drawing/2014/main" id="{12F0139D-C1A3-4363-A67E-D2E44A0E1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765" y="3429000"/>
            <a:ext cx="3998470" cy="2660800"/>
          </a:xfrm>
          <a:prstGeom prst="rect">
            <a:avLst/>
          </a:prstGeom>
        </p:spPr>
      </p:pic>
    </p:spTree>
    <p:extLst>
      <p:ext uri="{BB962C8B-B14F-4D97-AF65-F5344CB8AC3E}">
        <p14:creationId xmlns:p14="http://schemas.microsoft.com/office/powerpoint/2010/main" val="338267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594</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Case Study- P&amp;G</vt:lpstr>
      <vt:lpstr>About the Company</vt:lpstr>
      <vt:lpstr>The Problem they Recognised</vt:lpstr>
      <vt:lpstr>How They Approached To It?</vt:lpstr>
      <vt:lpstr>The Solution to the Problem…</vt:lpstr>
      <vt:lpstr>Summary of the Case Study</vt:lpstr>
      <vt:lpstr>Analytics Lesson Learnt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P&amp;G</dc:title>
  <dc:creator>ARJYA SHREYA DASH</dc:creator>
  <cp:lastModifiedBy>ARJYA SHREYA DASH</cp:lastModifiedBy>
  <cp:revision>1</cp:revision>
  <dcterms:created xsi:type="dcterms:W3CDTF">2022-03-01T20:43:11Z</dcterms:created>
  <dcterms:modified xsi:type="dcterms:W3CDTF">2022-03-01T21:04:28Z</dcterms:modified>
</cp:coreProperties>
</file>