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6" r:id="rId11"/>
    <p:sldId id="268" r:id="rId12"/>
    <p:sldId id="271" r:id="rId13"/>
    <p:sldId id="272" r:id="rId14"/>
    <p:sldId id="267" r:id="rId15"/>
    <p:sldId id="270" r:id="rId16"/>
    <p:sldId id="274" r:id="rId17"/>
    <p:sldId id="275" r:id="rId18"/>
    <p:sldId id="276" r:id="rId19"/>
    <p:sldId id="277" r:id="rId20"/>
    <p:sldId id="280" r:id="rId21"/>
    <p:sldId id="278" r:id="rId22"/>
    <p:sldId id="281" r:id="rId23"/>
    <p:sldId id="282" r:id="rId24"/>
    <p:sldId id="283" r:id="rId25"/>
    <p:sldId id="285" r:id="rId26"/>
    <p:sldId id="287" r:id="rId27"/>
    <p:sldId id="286" r:id="rId28"/>
    <p:sldId id="288"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14EB52-624D-49E5-B60B-5A427D4FF2D4}" v="220" dt="2024-03-03T00:11:54.0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5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Chang" userId="6a037f1be3d5e186" providerId="LiveId" clId="{A714EB52-624D-49E5-B60B-5A427D4FF2D4}"/>
    <pc:docChg chg="undo custSel modSld">
      <pc:chgData name="Li Chang" userId="6a037f1be3d5e186" providerId="LiveId" clId="{A714EB52-624D-49E5-B60B-5A427D4FF2D4}" dt="2024-03-03T00:11:54.016" v="231" actId="20577"/>
      <pc:docMkLst>
        <pc:docMk/>
      </pc:docMkLst>
      <pc:sldChg chg="modSp">
        <pc:chgData name="Li Chang" userId="6a037f1be3d5e186" providerId="LiveId" clId="{A714EB52-624D-49E5-B60B-5A427D4FF2D4}" dt="2023-12-30T09:24:47.885" v="8" actId="20577"/>
        <pc:sldMkLst>
          <pc:docMk/>
          <pc:sldMk cId="3325242795" sldId="257"/>
        </pc:sldMkLst>
        <pc:spChg chg="mod">
          <ac:chgData name="Li Chang" userId="6a037f1be3d5e186" providerId="LiveId" clId="{A714EB52-624D-49E5-B60B-5A427D4FF2D4}" dt="2023-12-30T09:24:47.885" v="8" actId="20577"/>
          <ac:spMkLst>
            <pc:docMk/>
            <pc:sldMk cId="3325242795" sldId="257"/>
            <ac:spMk id="3" creationId="{00000000-0000-0000-0000-000000000000}"/>
          </ac:spMkLst>
        </pc:spChg>
      </pc:sldChg>
      <pc:sldChg chg="modSp">
        <pc:chgData name="Li Chang" userId="6a037f1be3d5e186" providerId="LiveId" clId="{A714EB52-624D-49E5-B60B-5A427D4FF2D4}" dt="2024-01-10T06:44:00.889" v="13" actId="20577"/>
        <pc:sldMkLst>
          <pc:docMk/>
          <pc:sldMk cId="3567757228" sldId="282"/>
        </pc:sldMkLst>
        <pc:spChg chg="mod">
          <ac:chgData name="Li Chang" userId="6a037f1be3d5e186" providerId="LiveId" clId="{A714EB52-624D-49E5-B60B-5A427D4FF2D4}" dt="2024-01-10T06:44:00.889" v="13" actId="20577"/>
          <ac:spMkLst>
            <pc:docMk/>
            <pc:sldMk cId="3567757228" sldId="282"/>
            <ac:spMk id="3" creationId="{00000000-0000-0000-0000-000000000000}"/>
          </ac:spMkLst>
        </pc:spChg>
      </pc:sldChg>
      <pc:sldChg chg="modSp mod modAnim">
        <pc:chgData name="Li Chang" userId="6a037f1be3d5e186" providerId="LiveId" clId="{A714EB52-624D-49E5-B60B-5A427D4FF2D4}" dt="2024-03-03T00:10:37.295" v="226" actId="20577"/>
        <pc:sldMkLst>
          <pc:docMk/>
          <pc:sldMk cId="2058028645" sldId="296"/>
        </pc:sldMkLst>
        <pc:spChg chg="mod">
          <ac:chgData name="Li Chang" userId="6a037f1be3d5e186" providerId="LiveId" clId="{A714EB52-624D-49E5-B60B-5A427D4FF2D4}" dt="2024-03-03T00:10:37.295" v="226" actId="20577"/>
          <ac:spMkLst>
            <pc:docMk/>
            <pc:sldMk cId="2058028645" sldId="296"/>
            <ac:spMk id="3" creationId="{00000000-0000-0000-0000-000000000000}"/>
          </ac:spMkLst>
        </pc:spChg>
      </pc:sldChg>
      <pc:sldChg chg="modSp">
        <pc:chgData name="Li Chang" userId="6a037f1be3d5e186" providerId="LiveId" clId="{A714EB52-624D-49E5-B60B-5A427D4FF2D4}" dt="2024-03-03T00:11:54.016" v="231" actId="20577"/>
        <pc:sldMkLst>
          <pc:docMk/>
          <pc:sldMk cId="462623551" sldId="300"/>
        </pc:sldMkLst>
        <pc:spChg chg="mod">
          <ac:chgData name="Li Chang" userId="6a037f1be3d5e186" providerId="LiveId" clId="{A714EB52-624D-49E5-B60B-5A427D4FF2D4}" dt="2024-03-03T00:11:54.016" v="231" actId="20577"/>
          <ac:spMkLst>
            <pc:docMk/>
            <pc:sldMk cId="462623551" sldId="30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589F1-97EE-4BD4-90E1-A1170D66AA12}" type="datetimeFigureOut">
              <a:rPr lang="zh-CN" altLang="en-US" smtClean="0"/>
              <a:t>2024/3/3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08211F-7368-40C0-9E01-D344F0CA9461}" type="slidenum">
              <a:rPr lang="zh-CN" altLang="en-US" smtClean="0"/>
              <a:t>‹#›</a:t>
            </a:fld>
            <a:endParaRPr lang="zh-CN" altLang="en-US"/>
          </a:p>
        </p:txBody>
      </p:sp>
    </p:spTree>
    <p:extLst>
      <p:ext uri="{BB962C8B-B14F-4D97-AF65-F5344CB8AC3E}">
        <p14:creationId xmlns:p14="http://schemas.microsoft.com/office/powerpoint/2010/main" val="2879425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08211F-7368-40C0-9E01-D344F0CA9461}" type="slidenum">
              <a:rPr lang="zh-CN" altLang="en-US" smtClean="0"/>
              <a:t>4</a:t>
            </a:fld>
            <a:endParaRPr lang="zh-CN" altLang="en-US"/>
          </a:p>
        </p:txBody>
      </p:sp>
    </p:spTree>
    <p:extLst>
      <p:ext uri="{BB962C8B-B14F-4D97-AF65-F5344CB8AC3E}">
        <p14:creationId xmlns:p14="http://schemas.microsoft.com/office/powerpoint/2010/main" val="1166007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27C81292-0B34-40D4-BD15-C5C0B1149F12}" type="datetimeFigureOut">
              <a:rPr lang="zh-CN" altLang="en-US" smtClean="0"/>
              <a:t>2024/3/3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FA05E7-C697-479E-ABDF-7D269F941C5D}" type="slidenum">
              <a:rPr lang="zh-CN" altLang="en-US" smtClean="0"/>
              <a:t>‹#›</a:t>
            </a:fld>
            <a:endParaRPr lang="zh-CN" altLang="en-US"/>
          </a:p>
        </p:txBody>
      </p:sp>
    </p:spTree>
    <p:extLst>
      <p:ext uri="{BB962C8B-B14F-4D97-AF65-F5344CB8AC3E}">
        <p14:creationId xmlns:p14="http://schemas.microsoft.com/office/powerpoint/2010/main" val="36450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7C81292-0B34-40D4-BD15-C5C0B1149F12}" type="datetimeFigureOut">
              <a:rPr lang="zh-CN" altLang="en-US" smtClean="0"/>
              <a:t>2024/3/3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FA05E7-C697-479E-ABDF-7D269F941C5D}" type="slidenum">
              <a:rPr lang="zh-CN" altLang="en-US" smtClean="0"/>
              <a:t>‹#›</a:t>
            </a:fld>
            <a:endParaRPr lang="zh-CN" altLang="en-US"/>
          </a:p>
        </p:txBody>
      </p:sp>
    </p:spTree>
    <p:extLst>
      <p:ext uri="{BB962C8B-B14F-4D97-AF65-F5344CB8AC3E}">
        <p14:creationId xmlns:p14="http://schemas.microsoft.com/office/powerpoint/2010/main" val="507542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7C81292-0B34-40D4-BD15-C5C0B1149F12}" type="datetimeFigureOut">
              <a:rPr lang="zh-CN" altLang="en-US" smtClean="0"/>
              <a:t>2024/3/3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FA05E7-C697-479E-ABDF-7D269F941C5D}"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0893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7C81292-0B34-40D4-BD15-C5C0B1149F12}" type="datetimeFigureOut">
              <a:rPr lang="zh-CN" altLang="en-US" smtClean="0"/>
              <a:t>2024/3/3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FA05E7-C697-479E-ABDF-7D269F941C5D}" type="slidenum">
              <a:rPr lang="zh-CN" altLang="en-US" smtClean="0"/>
              <a:t>‹#›</a:t>
            </a:fld>
            <a:endParaRPr lang="zh-CN" altLang="en-US"/>
          </a:p>
        </p:txBody>
      </p:sp>
    </p:spTree>
    <p:extLst>
      <p:ext uri="{BB962C8B-B14F-4D97-AF65-F5344CB8AC3E}">
        <p14:creationId xmlns:p14="http://schemas.microsoft.com/office/powerpoint/2010/main" val="1875359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7C81292-0B34-40D4-BD15-C5C0B1149F12}" type="datetimeFigureOut">
              <a:rPr lang="zh-CN" altLang="en-US" smtClean="0"/>
              <a:t>2024/3/3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FA05E7-C697-479E-ABDF-7D269F941C5D}"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71544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7C81292-0B34-40D4-BD15-C5C0B1149F12}" type="datetimeFigureOut">
              <a:rPr lang="zh-CN" altLang="en-US" smtClean="0"/>
              <a:t>2024/3/3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FA05E7-C697-479E-ABDF-7D269F941C5D}" type="slidenum">
              <a:rPr lang="zh-CN" altLang="en-US" smtClean="0"/>
              <a:t>‹#›</a:t>
            </a:fld>
            <a:endParaRPr lang="zh-CN" altLang="en-US"/>
          </a:p>
        </p:txBody>
      </p:sp>
    </p:spTree>
    <p:extLst>
      <p:ext uri="{BB962C8B-B14F-4D97-AF65-F5344CB8AC3E}">
        <p14:creationId xmlns:p14="http://schemas.microsoft.com/office/powerpoint/2010/main" val="2484987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7C81292-0B34-40D4-BD15-C5C0B1149F12}" type="datetimeFigureOut">
              <a:rPr lang="zh-CN" altLang="en-US" smtClean="0"/>
              <a:t>2024/3/3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FA05E7-C697-479E-ABDF-7D269F941C5D}" type="slidenum">
              <a:rPr lang="zh-CN" altLang="en-US" smtClean="0"/>
              <a:t>‹#›</a:t>
            </a:fld>
            <a:endParaRPr lang="zh-CN" altLang="en-US"/>
          </a:p>
        </p:txBody>
      </p:sp>
    </p:spTree>
    <p:extLst>
      <p:ext uri="{BB962C8B-B14F-4D97-AF65-F5344CB8AC3E}">
        <p14:creationId xmlns:p14="http://schemas.microsoft.com/office/powerpoint/2010/main" val="1287697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7C81292-0B34-40D4-BD15-C5C0B1149F12}" type="datetimeFigureOut">
              <a:rPr lang="zh-CN" altLang="en-US" smtClean="0"/>
              <a:t>2024/3/3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FA05E7-C697-479E-ABDF-7D269F941C5D}" type="slidenum">
              <a:rPr lang="zh-CN" altLang="en-US" smtClean="0"/>
              <a:t>‹#›</a:t>
            </a:fld>
            <a:endParaRPr lang="zh-CN" altLang="en-US"/>
          </a:p>
        </p:txBody>
      </p:sp>
    </p:spTree>
    <p:extLst>
      <p:ext uri="{BB962C8B-B14F-4D97-AF65-F5344CB8AC3E}">
        <p14:creationId xmlns:p14="http://schemas.microsoft.com/office/powerpoint/2010/main" val="166576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7C81292-0B34-40D4-BD15-C5C0B1149F12}" type="datetimeFigureOut">
              <a:rPr lang="zh-CN" altLang="en-US" smtClean="0"/>
              <a:t>2024/3/3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FA05E7-C697-479E-ABDF-7D269F941C5D}" type="slidenum">
              <a:rPr lang="zh-CN" altLang="en-US" smtClean="0"/>
              <a:t>‹#›</a:t>
            </a:fld>
            <a:endParaRPr lang="zh-CN" altLang="en-US"/>
          </a:p>
        </p:txBody>
      </p:sp>
    </p:spTree>
    <p:extLst>
      <p:ext uri="{BB962C8B-B14F-4D97-AF65-F5344CB8AC3E}">
        <p14:creationId xmlns:p14="http://schemas.microsoft.com/office/powerpoint/2010/main" val="216129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7C81292-0B34-40D4-BD15-C5C0B1149F12}" type="datetimeFigureOut">
              <a:rPr lang="zh-CN" altLang="en-US" smtClean="0"/>
              <a:t>2024/3/3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FA05E7-C697-479E-ABDF-7D269F941C5D}" type="slidenum">
              <a:rPr lang="zh-CN" altLang="en-US" smtClean="0"/>
              <a:t>‹#›</a:t>
            </a:fld>
            <a:endParaRPr lang="zh-CN" altLang="en-US"/>
          </a:p>
        </p:txBody>
      </p:sp>
    </p:spTree>
    <p:extLst>
      <p:ext uri="{BB962C8B-B14F-4D97-AF65-F5344CB8AC3E}">
        <p14:creationId xmlns:p14="http://schemas.microsoft.com/office/powerpoint/2010/main" val="199983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7C81292-0B34-40D4-BD15-C5C0B1149F12}" type="datetimeFigureOut">
              <a:rPr lang="zh-CN" altLang="en-US" smtClean="0"/>
              <a:t>2024/3/3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FA05E7-C697-479E-ABDF-7D269F941C5D}" type="slidenum">
              <a:rPr lang="zh-CN" altLang="en-US" smtClean="0"/>
              <a:t>‹#›</a:t>
            </a:fld>
            <a:endParaRPr lang="zh-CN" altLang="en-US"/>
          </a:p>
        </p:txBody>
      </p:sp>
    </p:spTree>
    <p:extLst>
      <p:ext uri="{BB962C8B-B14F-4D97-AF65-F5344CB8AC3E}">
        <p14:creationId xmlns:p14="http://schemas.microsoft.com/office/powerpoint/2010/main" val="4031759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7C81292-0B34-40D4-BD15-C5C0B1149F12}" type="datetimeFigureOut">
              <a:rPr lang="zh-CN" altLang="en-US" smtClean="0"/>
              <a:t>2024/3/3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FA05E7-C697-479E-ABDF-7D269F941C5D}" type="slidenum">
              <a:rPr lang="zh-CN" altLang="en-US" smtClean="0"/>
              <a:t>‹#›</a:t>
            </a:fld>
            <a:endParaRPr lang="zh-CN" altLang="en-US"/>
          </a:p>
        </p:txBody>
      </p:sp>
    </p:spTree>
    <p:extLst>
      <p:ext uri="{BB962C8B-B14F-4D97-AF65-F5344CB8AC3E}">
        <p14:creationId xmlns:p14="http://schemas.microsoft.com/office/powerpoint/2010/main" val="2460674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7C81292-0B34-40D4-BD15-C5C0B1149F12}" type="datetimeFigureOut">
              <a:rPr lang="zh-CN" altLang="en-US" smtClean="0"/>
              <a:t>2024/3/3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FA05E7-C697-479E-ABDF-7D269F941C5D}" type="slidenum">
              <a:rPr lang="zh-CN" altLang="en-US" smtClean="0"/>
              <a:t>‹#›</a:t>
            </a:fld>
            <a:endParaRPr lang="zh-CN" altLang="en-US"/>
          </a:p>
        </p:txBody>
      </p:sp>
    </p:spTree>
    <p:extLst>
      <p:ext uri="{BB962C8B-B14F-4D97-AF65-F5344CB8AC3E}">
        <p14:creationId xmlns:p14="http://schemas.microsoft.com/office/powerpoint/2010/main" val="68388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C81292-0B34-40D4-BD15-C5C0B1149F12}" type="datetimeFigureOut">
              <a:rPr lang="zh-CN" altLang="en-US" smtClean="0"/>
              <a:t>2024/3/3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FA05E7-C697-479E-ABDF-7D269F941C5D}" type="slidenum">
              <a:rPr lang="zh-CN" altLang="en-US" smtClean="0"/>
              <a:t>‹#›</a:t>
            </a:fld>
            <a:endParaRPr lang="zh-CN" altLang="en-US"/>
          </a:p>
        </p:txBody>
      </p:sp>
    </p:spTree>
    <p:extLst>
      <p:ext uri="{BB962C8B-B14F-4D97-AF65-F5344CB8AC3E}">
        <p14:creationId xmlns:p14="http://schemas.microsoft.com/office/powerpoint/2010/main" val="4129954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7C81292-0B34-40D4-BD15-C5C0B1149F12}" type="datetimeFigureOut">
              <a:rPr lang="zh-CN" altLang="en-US" smtClean="0"/>
              <a:t>2024/3/3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FA05E7-C697-479E-ABDF-7D269F941C5D}" type="slidenum">
              <a:rPr lang="zh-CN" altLang="en-US" smtClean="0"/>
              <a:t>‹#›</a:t>
            </a:fld>
            <a:endParaRPr lang="zh-CN" altLang="en-US"/>
          </a:p>
        </p:txBody>
      </p:sp>
    </p:spTree>
    <p:extLst>
      <p:ext uri="{BB962C8B-B14F-4D97-AF65-F5344CB8AC3E}">
        <p14:creationId xmlns:p14="http://schemas.microsoft.com/office/powerpoint/2010/main" val="3489715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FA05E7-C697-479E-ABDF-7D269F941C5D}" type="slidenum">
              <a:rPr lang="zh-CN" altLang="en-US" smtClean="0"/>
              <a:t>‹#›</a:t>
            </a:fld>
            <a:endParaRPr lang="zh-CN" altLang="en-US"/>
          </a:p>
        </p:txBody>
      </p:sp>
      <p:sp>
        <p:nvSpPr>
          <p:cNvPr id="5" name="Date Placeholder 4"/>
          <p:cNvSpPr>
            <a:spLocks noGrp="1"/>
          </p:cNvSpPr>
          <p:nvPr>
            <p:ph type="dt" sz="half" idx="10"/>
          </p:nvPr>
        </p:nvSpPr>
        <p:spPr/>
        <p:txBody>
          <a:bodyPr/>
          <a:lstStyle/>
          <a:p>
            <a:fld id="{27C81292-0B34-40D4-BD15-C5C0B1149F12}" type="datetimeFigureOut">
              <a:rPr lang="zh-CN" altLang="en-US" smtClean="0"/>
              <a:t>2024/3/3</a:t>
            </a:fld>
            <a:endParaRPr lang="zh-CN" altLang="en-US"/>
          </a:p>
        </p:txBody>
      </p:sp>
    </p:spTree>
    <p:extLst>
      <p:ext uri="{BB962C8B-B14F-4D97-AF65-F5344CB8AC3E}">
        <p14:creationId xmlns:p14="http://schemas.microsoft.com/office/powerpoint/2010/main" val="1359467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C81292-0B34-40D4-BD15-C5C0B1149F12}" type="datetimeFigureOut">
              <a:rPr lang="zh-CN" altLang="en-US" smtClean="0"/>
              <a:t>2024/3/3</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FA05E7-C697-479E-ABDF-7D269F941C5D}" type="slidenum">
              <a:rPr lang="zh-CN" altLang="en-US" smtClean="0"/>
              <a:t>‹#›</a:t>
            </a:fld>
            <a:endParaRPr lang="zh-CN" altLang="en-US"/>
          </a:p>
        </p:txBody>
      </p:sp>
    </p:spTree>
    <p:extLst>
      <p:ext uri="{BB962C8B-B14F-4D97-AF65-F5344CB8AC3E}">
        <p14:creationId xmlns:p14="http://schemas.microsoft.com/office/powerpoint/2010/main" val="171848593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mj-ea"/>
              </a:rPr>
              <a:t>高级数据结构杂谈</a:t>
            </a:r>
          </a:p>
        </p:txBody>
      </p:sp>
      <p:sp>
        <p:nvSpPr>
          <p:cNvPr id="3" name="副标题 2"/>
          <p:cNvSpPr>
            <a:spLocks noGrp="1"/>
          </p:cNvSpPr>
          <p:nvPr>
            <p:ph type="subTitle" idx="1"/>
          </p:nvPr>
        </p:nvSpPr>
        <p:spPr/>
        <p:txBody>
          <a:bodyPr/>
          <a:lstStyle/>
          <a:p>
            <a:r>
              <a:rPr lang="zh-CN" altLang="en-US" dirty="0"/>
              <a:t>重庆市育才中学校 李畅</a:t>
            </a:r>
          </a:p>
        </p:txBody>
      </p:sp>
    </p:spTree>
    <p:extLst>
      <p:ext uri="{BB962C8B-B14F-4D97-AF65-F5344CB8AC3E}">
        <p14:creationId xmlns:p14="http://schemas.microsoft.com/office/powerpoint/2010/main" val="2855483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74032"/>
          </a:xfrm>
        </p:spPr>
        <p:txBody>
          <a:bodyPr/>
          <a:lstStyle/>
          <a:p>
            <a:r>
              <a:rPr lang="en-US" altLang="zh-CN" dirty="0"/>
              <a:t>Splay</a:t>
            </a:r>
            <a:r>
              <a:rPr lang="zh-CN" altLang="en-US" dirty="0"/>
              <a:t>势能分析</a:t>
            </a:r>
          </a:p>
        </p:txBody>
      </p:sp>
      <p:pic>
        <p:nvPicPr>
          <p:cNvPr id="5122" name="Picture 2" descr="https://i.loli.net/2019/05/25/5ce90d367493b989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4177" y="2416762"/>
            <a:ext cx="3921125" cy="231730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624263"/>
                <a:ext cx="8596668" cy="4417099"/>
              </a:xfrm>
            </p:spPr>
            <p:txBody>
              <a:bodyPr>
                <a:normAutofit/>
              </a:bodyPr>
              <a:lstStyle/>
              <a:p>
                <a:r>
                  <a:rPr lang="zh-CN" altLang="en-US" dirty="0"/>
                  <a:t>右图是同侧情况下的旋转结果。</a:t>
                </a:r>
                <a:endParaRPr lang="en-US" altLang="zh-CN" dirty="0"/>
              </a:p>
              <a:p>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𝜙</m:t>
                      </m:r>
                      <m:r>
                        <a:rPr lang="en-US" altLang="zh-CN" b="0" i="1" smtClean="0">
                          <a:latin typeface="Cambria Math" panose="02040503050406030204" pitchFamily="18" charset="0"/>
                        </a:rPr>
                        <m:t>+2=</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oMath>
                  </m:oMathPara>
                </a14:m>
                <a:endParaRPr lang="en-US" altLang="zh-CN"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−2</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m:t>
                              </m:r>
                              <m:r>
                                <a:rPr lang="en-US" altLang="zh-CN" b="0" i="1" smtClean="0">
                                  <a:latin typeface="Cambria Math" panose="02040503050406030204" pitchFamily="18" charset="0"/>
                                </a:rPr>
                                <m:t>𝑠</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3+</m:t>
                                      </m:r>
                                      <m:r>
                                        <a:rPr lang="en-US" altLang="zh-CN" b="0" i="1" smtClean="0">
                                          <a:latin typeface="Cambria Math" panose="02040503050406030204" pitchFamily="18" charset="0"/>
                                        </a:rPr>
                                        <m:t>𝑠</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4</m:t>
                                          </m:r>
                                        </m:sub>
                                      </m:sSub>
                                    </m:e>
                                  </m:d>
                                </m:e>
                                <m:sup>
                                  <m:r>
                                    <a:rPr lang="en-US" altLang="zh-CN" b="0" i="1" smtClean="0">
                                      <a:latin typeface="Cambria Math" panose="02040503050406030204" pitchFamily="18" charset="0"/>
                                    </a:rPr>
                                    <m:t>2</m:t>
                                  </m:r>
                                </m:sup>
                              </m:sSup>
                            </m:den>
                          </m:f>
                        </m:e>
                      </m:func>
                    </m:oMath>
                  </m:oMathPara>
                </a14:m>
                <a:endParaRPr lang="en-US" altLang="zh-CN" dirty="0"/>
              </a:p>
              <a:p>
                <a:pPr marL="0" indent="0">
                  <a:buNone/>
                </a:pPr>
                <a:r>
                  <a:rPr lang="zh-CN" altLang="en-US" dirty="0"/>
                  <a:t>由基本不等式</a:t>
                </a:r>
                <a14:m>
                  <m:oMath xmlns:m="http://schemas.openxmlformats.org/officeDocument/2006/math">
                    <m:r>
                      <a:rPr lang="en-US" altLang="zh-CN" b="0" i="1" smtClean="0">
                        <a:latin typeface="Cambria Math" panose="02040503050406030204" pitchFamily="18" charset="0"/>
                      </a:rPr>
                      <m:t>𝑎𝑏</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2</m:t>
                        </m:r>
                      </m:den>
                    </m:f>
                  </m:oMath>
                </a14:m>
                <a:endParaRPr lang="en-US" altLang="zh-CN" dirty="0"/>
              </a:p>
              <a:p>
                <a:pPr marL="0" indent="0">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𝑠</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𝑠</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rPr>
                                <m:t>+1)(</m:t>
                              </m:r>
                              <m:r>
                                <a:rPr lang="en-US" altLang="zh-CN" i="1">
                                  <a:latin typeface="Cambria Math" panose="02040503050406030204" pitchFamily="18" charset="0"/>
                                </a:rPr>
                                <m:t>𝑠</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3</m:t>
                                  </m:r>
                                </m:sub>
                              </m:sSub>
                              <m:r>
                                <a:rPr lang="en-US" altLang="zh-CN" i="1">
                                  <a:latin typeface="Cambria Math" panose="02040503050406030204" pitchFamily="18" charset="0"/>
                                </a:rPr>
                                <m:t>+</m:t>
                              </m:r>
                              <m:r>
                                <a:rPr lang="en-US" altLang="zh-CN" i="1">
                                  <a:latin typeface="Cambria Math" panose="02040503050406030204" pitchFamily="18" charset="0"/>
                                </a:rPr>
                                <m:t>𝑠</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4</m:t>
                                  </m:r>
                                </m:sub>
                              </m:sSub>
                              <m:r>
                                <a:rPr lang="en-US" altLang="zh-CN" i="1">
                                  <a:latin typeface="Cambria Math" panose="02040503050406030204" pitchFamily="18" charset="0"/>
                                </a:rPr>
                                <m:t>+1)</m:t>
                              </m:r>
                            </m:num>
                            <m:den>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3+</m:t>
                                      </m:r>
                                      <m:r>
                                        <a:rPr lang="en-US" altLang="zh-CN" i="1">
                                          <a:latin typeface="Cambria Math" panose="02040503050406030204" pitchFamily="18" charset="0"/>
                                        </a:rPr>
                                        <m:t>𝑠</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𝑠</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𝑠</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3</m:t>
                                          </m:r>
                                        </m:sub>
                                      </m:sSub>
                                      <m:r>
                                        <a:rPr lang="en-US" altLang="zh-CN" i="1">
                                          <a:latin typeface="Cambria Math" panose="02040503050406030204" pitchFamily="18" charset="0"/>
                                        </a:rPr>
                                        <m:t>+</m:t>
                                      </m:r>
                                      <m:r>
                                        <a:rPr lang="en-US" altLang="zh-CN" i="1">
                                          <a:latin typeface="Cambria Math" panose="02040503050406030204" pitchFamily="18" charset="0"/>
                                        </a:rPr>
                                        <m:t>𝑠</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4</m:t>
                                          </m:r>
                                        </m:sub>
                                      </m:sSub>
                                    </m:e>
                                  </m:d>
                                </m:e>
                                <m:sup>
                                  <m:r>
                                    <a:rPr lang="en-US" altLang="zh-CN" i="1">
                                      <a:latin typeface="Cambria Math" panose="02040503050406030204" pitchFamily="18" charset="0"/>
                                    </a:rPr>
                                    <m:t>2</m:t>
                                  </m:r>
                                </m:sup>
                              </m:sSup>
                            </m:den>
                          </m:f>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4</m:t>
                              </m:r>
                            </m:den>
                          </m:f>
                          <m:r>
                            <m:rPr>
                              <m:nor/>
                            </m:rPr>
                            <a:rPr lang="en-US" altLang="zh-CN" dirty="0"/>
                            <m:t> </m:t>
                          </m:r>
                        </m:e>
                      </m:func>
                      <m:r>
                        <a:rPr lang="en-US" altLang="zh-CN" b="0" i="1" smtClean="0">
                          <a:latin typeface="Cambria Math" panose="02040503050406030204" pitchFamily="18" charset="0"/>
                        </a:rPr>
                        <m:t>≤−2</m:t>
                      </m:r>
                    </m:oMath>
                  </m:oMathPara>
                </a14:m>
                <a:endParaRPr lang="en-US" altLang="zh-CN" dirty="0"/>
              </a:p>
              <a:p>
                <a:pPr marL="0" indent="0">
                  <a:buNone/>
                </a:pPr>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𝜙</m:t>
                      </m:r>
                      <m:r>
                        <a:rPr lang="en-US" altLang="zh-CN" b="0" i="1" smtClean="0">
                          <a:latin typeface="Cambria Math" panose="02040503050406030204" pitchFamily="18" charset="0"/>
                        </a:rPr>
                        <m:t>+2≤</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+2</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m:t>
                              </m:r>
                            </m:sup>
                          </m:sSup>
                        </m:e>
                      </m:d>
                    </m:oMath>
                  </m:oMathPara>
                </a14:m>
                <a:endParaRPr lang="en-US" altLang="zh-CN" b="0"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−2</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≤3</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e>
                      </m:d>
                    </m:oMath>
                  </m:oMathPara>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624263"/>
                <a:ext cx="8596668" cy="4417099"/>
              </a:xfrm>
              <a:blipFill>
                <a:blip r:embed="rId3"/>
                <a:stretch>
                  <a:fillRect l="-567" t="-5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4918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74032"/>
          </a:xfrm>
        </p:spPr>
        <p:txBody>
          <a:bodyPr/>
          <a:lstStyle/>
          <a:p>
            <a:r>
              <a:rPr lang="en-US" altLang="zh-CN" dirty="0"/>
              <a:t>Splay</a:t>
            </a:r>
            <a:r>
              <a:rPr lang="zh-CN" altLang="en-US" dirty="0"/>
              <a:t>势能分析</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624263"/>
                <a:ext cx="8596668" cy="4417099"/>
              </a:xfrm>
            </p:spPr>
            <p:txBody>
              <a:bodyPr>
                <a:normAutofit/>
              </a:bodyPr>
              <a:lstStyle/>
              <a:p>
                <a:r>
                  <a:rPr lang="zh-CN" altLang="en-US" dirty="0"/>
                  <a:t>异侧情况下的势能分析也是类似的。最终我们计算总的</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a:t>
                </a:r>
                <a:endParaRPr lang="en-US" altLang="zh-CN" dirty="0"/>
              </a:p>
              <a:p>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≤3</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𝜙</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𝜙</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𝑂</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r>
                  <a:rPr lang="zh-CN" altLang="en-US" dirty="0"/>
                  <a:t>。</a:t>
                </a:r>
                <a:endParaRPr lang="en-US" altLang="zh-CN" dirty="0"/>
              </a:p>
              <a:p>
                <a:endParaRPr lang="en-US" altLang="zh-CN" dirty="0"/>
              </a:p>
              <a:p>
                <a:r>
                  <a:rPr lang="zh-CN" altLang="en-US" dirty="0"/>
                  <a:t>结合最终的</a:t>
                </a:r>
                <a14:m>
                  <m:oMath xmlns:m="http://schemas.openxmlformats.org/officeDocument/2006/math">
                    <m:r>
                      <a:rPr lang="en-US" altLang="zh-CN" b="0" i="1" smtClean="0">
                        <a:latin typeface="Cambria Math" panose="02040503050406030204" pitchFamily="18" charset="0"/>
                      </a:rPr>
                      <m:t>𝜙</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𝜙</m:t>
                    </m:r>
                    <m:r>
                      <a:rPr lang="en-US" altLang="zh-CN" b="0" i="1" smtClean="0">
                        <a:latin typeface="Cambria Math" panose="02040503050406030204" pitchFamily="18" charset="0"/>
                      </a:rPr>
                      <m:t>(0)</m:t>
                    </m:r>
                  </m:oMath>
                </a14:m>
                <a:r>
                  <a:rPr lang="zh-CN" altLang="en-US" dirty="0"/>
                  <a:t>。</a:t>
                </a:r>
                <a:endParaRPr lang="en-US" altLang="zh-CN" dirty="0"/>
              </a:p>
              <a:p>
                <a:endParaRPr lang="en-US" altLang="zh-CN" dirty="0"/>
              </a:p>
              <a:p>
                <a:r>
                  <a:rPr lang="zh-CN" altLang="en-US" dirty="0"/>
                  <a:t>总时间复杂度为</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均摊复杂度为</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0" smtClean="0">
                        <a:latin typeface="Cambria Math" panose="02040503050406030204" pitchFamily="18" charset="0"/>
                      </a:rPr>
                      <m:t>)</m:t>
                    </m:r>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624263"/>
                <a:ext cx="8596668" cy="4417099"/>
              </a:xfrm>
              <a:blipFill>
                <a:blip r:embed="rId2"/>
                <a:stretch>
                  <a:fillRect l="-142" t="-5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431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25905"/>
          </a:xfrm>
        </p:spPr>
        <p:txBody>
          <a:bodyPr/>
          <a:lstStyle/>
          <a:p>
            <a:r>
              <a:rPr lang="en-US" altLang="zh-CN" dirty="0"/>
              <a:t>Splay</a:t>
            </a:r>
            <a:r>
              <a:rPr lang="zh-CN" altLang="en-US" dirty="0"/>
              <a:t>实现</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3112477"/>
                <a:ext cx="8596668" cy="3141785"/>
              </a:xfrm>
            </p:spPr>
            <p:txBody>
              <a:bodyPr>
                <a:normAutofit lnSpcReduction="10000"/>
              </a:bodyPr>
              <a:lstStyle/>
              <a:p>
                <a:r>
                  <a:rPr lang="zh-CN" altLang="en-US" dirty="0"/>
                  <a:t>上面的就是</a:t>
                </a:r>
                <a:r>
                  <a:rPr lang="en-US" altLang="zh-CN" dirty="0"/>
                  <a:t>Splay</a:t>
                </a:r>
                <a:r>
                  <a:rPr lang="zh-CN" altLang="en-US" dirty="0"/>
                  <a:t>的基础函数</a:t>
                </a:r>
                <a:r>
                  <a:rPr lang="en-US" altLang="zh-CN" dirty="0"/>
                  <a:t>rotate</a:t>
                </a:r>
                <a:r>
                  <a:rPr lang="zh-CN" altLang="en-US" dirty="0"/>
                  <a:t>，效果就是旋转</a:t>
                </a:r>
                <a14:m>
                  <m:oMath xmlns:m="http://schemas.openxmlformats.org/officeDocument/2006/math">
                    <m:r>
                      <a:rPr lang="en-US" altLang="zh-CN" i="1" dirty="0" smtClean="0">
                        <a:latin typeface="Cambria Math" panose="02040503050406030204" pitchFamily="18" charset="0"/>
                      </a:rPr>
                      <m:t>𝑥</m:t>
                    </m:r>
                    <m:r>
                      <a:rPr lang="zh-CN" altLang="en-US" i="1" dirty="0">
                        <a:latin typeface="Cambria Math" panose="02040503050406030204" pitchFamily="18" charset="0"/>
                      </a:rPr>
                      <m:t>。</m:t>
                    </m:r>
                  </m:oMath>
                </a14:m>
                <a:r>
                  <a:rPr lang="zh-CN" altLang="en-US" dirty="0"/>
                  <a:t>主要有三步：</a:t>
                </a:r>
                <a:endParaRPr lang="en-US" altLang="zh-CN" dirty="0"/>
              </a:p>
              <a:p>
                <a:endParaRPr lang="en-US" altLang="zh-CN" dirty="0"/>
              </a:p>
              <a:p>
                <a:r>
                  <a:rPr lang="en-US" altLang="zh-CN" dirty="0"/>
                  <a:t>1. </a:t>
                </a:r>
                <a:r>
                  <a:rPr lang="zh-CN" altLang="en-US" dirty="0"/>
                  <a:t>将爷爷指向父亲的边改为指向自己。</a:t>
                </a:r>
                <a:endParaRPr lang="en-US" altLang="zh-CN" dirty="0"/>
              </a:p>
              <a:p>
                <a:r>
                  <a:rPr lang="en-US" altLang="zh-CN" dirty="0"/>
                  <a:t>2. </a:t>
                </a:r>
                <a:r>
                  <a:rPr lang="zh-CN" altLang="en-US" dirty="0"/>
                  <a:t>将自己和原父亲的父亲指针修改。</a:t>
                </a:r>
                <a:endParaRPr lang="en-US" altLang="zh-CN" dirty="0"/>
              </a:p>
              <a:p>
                <a:r>
                  <a:rPr lang="en-US" altLang="zh-CN" dirty="0"/>
                  <a:t>3. </a:t>
                </a:r>
                <a:r>
                  <a:rPr lang="zh-CN" altLang="en-US" dirty="0"/>
                  <a:t>定义父亲指向自己为 </a:t>
                </a:r>
                <a:r>
                  <a:rPr lang="en-US" altLang="zh-CN" dirty="0"/>
                  <a:t>d </a:t>
                </a:r>
                <a:r>
                  <a:rPr lang="zh-CN" altLang="en-US" dirty="0"/>
                  <a:t>侧，将父亲的</a:t>
                </a:r>
                <a:r>
                  <a:rPr lang="en-US" altLang="zh-CN" dirty="0"/>
                  <a:t>d</a:t>
                </a:r>
                <a:r>
                  <a:rPr lang="zh-CN" altLang="en-US" dirty="0"/>
                  <a:t>侧修改为自己的</a:t>
                </a:r>
                <a:r>
                  <a:rPr lang="en-US" altLang="zh-CN" dirty="0"/>
                  <a:t>!d</a:t>
                </a:r>
                <a:r>
                  <a:rPr lang="zh-CN" altLang="en-US" dirty="0"/>
                  <a:t>侧，自己的</a:t>
                </a:r>
                <a:r>
                  <a:rPr lang="en-US" altLang="zh-CN" dirty="0"/>
                  <a:t>!d</a:t>
                </a:r>
                <a:r>
                  <a:rPr lang="zh-CN" altLang="en-US" dirty="0"/>
                  <a:t>侧改为父亲。</a:t>
                </a:r>
                <a:endParaRPr lang="en-US" altLang="zh-CN" dirty="0"/>
              </a:p>
              <a:p>
                <a:endParaRPr lang="en-US" altLang="zh-CN" dirty="0"/>
              </a:p>
              <a:p>
                <a:r>
                  <a:rPr lang="zh-CN" altLang="en-US" dirty="0"/>
                  <a:t>注意最后需要</a:t>
                </a:r>
                <a:r>
                  <a:rPr lang="en-US" altLang="zh-CN" dirty="0"/>
                  <a:t>update</a:t>
                </a:r>
                <a:r>
                  <a:rPr lang="zh-CN" altLang="en-US" dirty="0"/>
                  <a:t>信息。 另外，由于我们修改</a:t>
                </a:r>
                <a:r>
                  <a:rPr lang="en-US" altLang="zh-CN" dirty="0"/>
                  <a:t>fa[y]</a:t>
                </a:r>
                <a:r>
                  <a:rPr lang="zh-CN" altLang="en-US" dirty="0"/>
                  <a:t>时没有判断</a:t>
                </a:r>
                <a:r>
                  <a:rPr lang="en-US" altLang="zh-CN" dirty="0"/>
                  <a:t>y</a:t>
                </a:r>
                <a:r>
                  <a:rPr lang="zh-CN" altLang="en-US" dirty="0"/>
                  <a:t>非零，因此最好加上</a:t>
                </a:r>
                <a:r>
                  <a:rPr lang="en-US" altLang="zh-CN" dirty="0"/>
                  <a:t>fa[0]=0</a:t>
                </a:r>
                <a:r>
                  <a:rPr lang="zh-CN" altLang="en-US" dirty="0"/>
                  <a:t>这一句话。</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3112477"/>
                <a:ext cx="8596668" cy="3141785"/>
              </a:xfrm>
              <a:blipFill>
                <a:blip r:embed="rId2"/>
                <a:stretch>
                  <a:fillRect l="-142" t="-2524" r="-142" b="-1165"/>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877400" y="1333653"/>
            <a:ext cx="6236980" cy="1678965"/>
          </a:xfrm>
          <a:prstGeom prst="rect">
            <a:avLst/>
          </a:prstGeom>
        </p:spPr>
      </p:pic>
    </p:spTree>
    <p:extLst>
      <p:ext uri="{BB962C8B-B14F-4D97-AF65-F5344CB8AC3E}">
        <p14:creationId xmlns:p14="http://schemas.microsoft.com/office/powerpoint/2010/main" val="199208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25905"/>
          </a:xfrm>
        </p:spPr>
        <p:txBody>
          <a:bodyPr/>
          <a:lstStyle/>
          <a:p>
            <a:r>
              <a:rPr lang="en-US" altLang="zh-CN" dirty="0"/>
              <a:t>Splay</a:t>
            </a:r>
            <a:r>
              <a:rPr lang="zh-CN" altLang="en-US" dirty="0"/>
              <a:t>实现</a:t>
            </a:r>
          </a:p>
        </p:txBody>
      </p:sp>
      <p:sp>
        <p:nvSpPr>
          <p:cNvPr id="3" name="内容占位符 2"/>
          <p:cNvSpPr>
            <a:spLocks noGrp="1"/>
          </p:cNvSpPr>
          <p:nvPr>
            <p:ph idx="1"/>
          </p:nvPr>
        </p:nvSpPr>
        <p:spPr>
          <a:xfrm>
            <a:off x="677334" y="3112477"/>
            <a:ext cx="8596668" cy="3141785"/>
          </a:xfrm>
        </p:spPr>
        <p:txBody>
          <a:bodyPr>
            <a:normAutofit lnSpcReduction="10000"/>
          </a:bodyPr>
          <a:lstStyle/>
          <a:p>
            <a:r>
              <a:rPr lang="zh-CN" altLang="en-US" dirty="0"/>
              <a:t>上面的就是</a:t>
            </a:r>
            <a:r>
              <a:rPr lang="en-US" altLang="zh-CN" dirty="0"/>
              <a:t>Splay</a:t>
            </a:r>
            <a:r>
              <a:rPr lang="zh-CN" altLang="en-US" dirty="0"/>
              <a:t>的基础函数</a:t>
            </a:r>
            <a:r>
              <a:rPr lang="en-US" altLang="zh-CN" dirty="0"/>
              <a:t>Splay</a:t>
            </a:r>
            <a:r>
              <a:rPr lang="zh-CN" altLang="en-US" dirty="0"/>
              <a:t>。</a:t>
            </a:r>
            <a:endParaRPr lang="en-US" altLang="zh-CN" dirty="0"/>
          </a:p>
          <a:p>
            <a:endParaRPr lang="en-US" altLang="zh-CN" dirty="0"/>
          </a:p>
          <a:p>
            <a:r>
              <a:rPr lang="zh-CN" altLang="en-US" dirty="0"/>
              <a:t>过程比较简单，就是不停判断爷爷和父亲的左右子关系和父亲与自己的左右子关系是否相同，相同转父亲，否则转自己。</a:t>
            </a:r>
            <a:endParaRPr lang="en-US" altLang="zh-CN" dirty="0"/>
          </a:p>
          <a:p>
            <a:endParaRPr lang="en-US" altLang="zh-CN" dirty="0"/>
          </a:p>
          <a:p>
            <a:r>
              <a:rPr lang="zh-CN" altLang="en-US" dirty="0"/>
              <a:t>注意之前</a:t>
            </a:r>
            <a:r>
              <a:rPr lang="en-US" altLang="zh-CN" dirty="0"/>
              <a:t>rotate</a:t>
            </a:r>
            <a:r>
              <a:rPr lang="zh-CN" altLang="en-US" dirty="0"/>
              <a:t>时没有</a:t>
            </a:r>
            <a:r>
              <a:rPr lang="en-US" altLang="zh-CN" dirty="0"/>
              <a:t>Update(x)</a:t>
            </a:r>
            <a:r>
              <a:rPr lang="zh-CN" altLang="en-US" dirty="0"/>
              <a:t>，因此这里最后要</a:t>
            </a:r>
            <a:r>
              <a:rPr lang="en-US" altLang="zh-CN" dirty="0"/>
              <a:t>update(x)</a:t>
            </a:r>
            <a:r>
              <a:rPr lang="zh-CN" altLang="en-US" dirty="0"/>
              <a:t>。这么写不会错，不过你必须保证基础操作为</a:t>
            </a:r>
            <a:r>
              <a:rPr lang="en-US" altLang="zh-CN" dirty="0"/>
              <a:t>Splay</a:t>
            </a:r>
            <a:r>
              <a:rPr lang="zh-CN" altLang="en-US" dirty="0"/>
              <a:t>，避免绕开</a:t>
            </a:r>
            <a:r>
              <a:rPr lang="en-US" altLang="zh-CN" dirty="0"/>
              <a:t>splay</a:t>
            </a:r>
            <a:r>
              <a:rPr lang="zh-CN" altLang="en-US" dirty="0"/>
              <a:t>进行操作造成更新问题。</a:t>
            </a:r>
            <a:endParaRPr lang="en-US" altLang="zh-CN" dirty="0"/>
          </a:p>
          <a:p>
            <a:endParaRPr lang="en-US" altLang="zh-CN" dirty="0"/>
          </a:p>
          <a:p>
            <a:r>
              <a:rPr lang="zh-CN" altLang="en-US" dirty="0"/>
              <a:t>另外，如果有区间操作，此处建议将到根的路径存入栈中依次</a:t>
            </a:r>
            <a:r>
              <a:rPr lang="en-US" altLang="zh-CN" dirty="0"/>
              <a:t>pushdown</a:t>
            </a:r>
          </a:p>
        </p:txBody>
      </p:sp>
      <p:pic>
        <p:nvPicPr>
          <p:cNvPr id="4" name="图片 3"/>
          <p:cNvPicPr>
            <a:picLocks noChangeAspect="1"/>
          </p:cNvPicPr>
          <p:nvPr/>
        </p:nvPicPr>
        <p:blipFill>
          <a:blip r:embed="rId2"/>
          <a:stretch>
            <a:fillRect/>
          </a:stretch>
        </p:blipFill>
        <p:spPr>
          <a:xfrm>
            <a:off x="998717" y="1335505"/>
            <a:ext cx="7804834" cy="1713511"/>
          </a:xfrm>
          <a:prstGeom prst="rect">
            <a:avLst/>
          </a:prstGeom>
        </p:spPr>
      </p:pic>
    </p:spTree>
    <p:extLst>
      <p:ext uri="{BB962C8B-B14F-4D97-AF65-F5344CB8AC3E}">
        <p14:creationId xmlns:p14="http://schemas.microsoft.com/office/powerpoint/2010/main" val="97337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1200"/>
          </a:xfrm>
        </p:spPr>
        <p:txBody>
          <a:bodyPr/>
          <a:lstStyle/>
          <a:p>
            <a:r>
              <a:rPr lang="en-US" altLang="zh-CN" dirty="0" err="1"/>
              <a:t>Treap</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422401"/>
                <a:ext cx="8596668" cy="4618962"/>
              </a:xfrm>
            </p:spPr>
            <p:txBody>
              <a:bodyPr/>
              <a:lstStyle/>
              <a:p>
                <a:r>
                  <a:rPr lang="zh-CN" altLang="en-US" dirty="0"/>
                  <a:t>另一种带旋转的平衡树为 </a:t>
                </a:r>
                <a:r>
                  <a:rPr lang="en-US" altLang="zh-CN" dirty="0" err="1"/>
                  <a:t>Treap</a:t>
                </a:r>
                <a:r>
                  <a:rPr lang="zh-CN" altLang="en-US" dirty="0"/>
                  <a:t>，它采用了另一种均衡复杂度的方法。</a:t>
                </a:r>
                <a:endParaRPr lang="en-US" altLang="zh-CN" dirty="0"/>
              </a:p>
              <a:p>
                <a:endParaRPr lang="en-US" altLang="zh-CN" dirty="0"/>
              </a:p>
              <a:p>
                <a:r>
                  <a:rPr lang="zh-CN" altLang="en-US" dirty="0"/>
                  <a:t>之前我们提到，中序遍历与二叉搜索树的对应关系不唯一。那么，如果我们在满足条件的二叉搜索树内随机选择一个，你的二叉搜索树期望深度应该是</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r>
                      <a:rPr lang="zh-CN" altLang="en-US" i="1">
                        <a:latin typeface="Cambria Math" panose="02040503050406030204" pitchFamily="18" charset="0"/>
                      </a:rPr>
                      <m:t>级别</m:t>
                    </m:r>
                  </m:oMath>
                </a14:m>
                <a:r>
                  <a:rPr lang="zh-CN" altLang="en-US" dirty="0"/>
                  <a:t>的。</a:t>
                </a:r>
                <a:endParaRPr lang="en-US" altLang="zh-CN" dirty="0"/>
              </a:p>
              <a:p>
                <a:endParaRPr lang="en-US" altLang="zh-CN" dirty="0"/>
              </a:p>
              <a:p>
                <a:r>
                  <a:rPr lang="zh-CN" altLang="en-US" dirty="0"/>
                  <a:t>如何保证一个动态的随机树结构呢</a:t>
                </a:r>
                <a:r>
                  <a:rPr lang="en-US" altLang="zh-CN" dirty="0"/>
                  <a:t>?</a:t>
                </a:r>
              </a:p>
              <a:p>
                <a:endParaRPr lang="en-US" altLang="zh-CN" dirty="0"/>
              </a:p>
              <a:p>
                <a:r>
                  <a:rPr lang="zh-CN" altLang="en-US" dirty="0"/>
                  <a:t>答案是使用一个堆结构，给二叉搜索树的所有点一个随机的</a:t>
                </a:r>
                <a14:m>
                  <m:oMath xmlns:m="http://schemas.openxmlformats.org/officeDocument/2006/math">
                    <m:r>
                      <a:rPr lang="en-US" altLang="zh-CN" b="0" i="1" smtClean="0">
                        <a:latin typeface="Cambria Math" panose="02040503050406030204" pitchFamily="18" charset="0"/>
                      </a:rPr>
                      <m:t>𝑘𝑒𝑦</m:t>
                    </m:r>
                  </m:oMath>
                </a14:m>
                <a:r>
                  <a:rPr lang="zh-CN" altLang="en-US" dirty="0"/>
                  <a:t>值，要求</a:t>
                </a:r>
                <a:r>
                  <a:rPr lang="en-US" altLang="zh-CN" dirty="0"/>
                  <a:t>key</a:t>
                </a:r>
                <a:r>
                  <a:rPr lang="zh-CN" altLang="en-US" dirty="0"/>
                  <a:t>值组成一个小根堆，记父亲结点的</a:t>
                </a:r>
                <a:r>
                  <a:rPr lang="en-US" altLang="zh-CN" dirty="0"/>
                  <a:t>key</a:t>
                </a:r>
                <a:r>
                  <a:rPr lang="zh-CN" altLang="en-US" dirty="0"/>
                  <a:t>值一定小于等于左右儿子。</a:t>
                </a:r>
                <a:endParaRPr lang="en-US" altLang="zh-CN" dirty="0"/>
              </a:p>
              <a:p>
                <a:endParaRPr lang="en-US" altLang="zh-CN" dirty="0"/>
              </a:p>
              <a:p>
                <a:r>
                  <a:rPr lang="zh-CN" altLang="en-US" dirty="0"/>
                  <a:t>插入时只需要正常按照二叉搜索树插入，插入之后向上旋转到停止即可。</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422401"/>
                <a:ext cx="8596668" cy="4618962"/>
              </a:xfrm>
              <a:blipFill>
                <a:blip r:embed="rId2"/>
                <a:stretch>
                  <a:fillRect l="-142" t="-923" r="-4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7314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1200"/>
          </a:xfrm>
        </p:spPr>
        <p:txBody>
          <a:bodyPr/>
          <a:lstStyle/>
          <a:p>
            <a:r>
              <a:rPr lang="en-US" altLang="zh-CN" dirty="0" err="1"/>
              <a:t>Treap</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422401"/>
                <a:ext cx="8596668" cy="4618962"/>
              </a:xfrm>
            </p:spPr>
            <p:txBody>
              <a:bodyPr/>
              <a:lstStyle/>
              <a:p>
                <a:r>
                  <a:rPr lang="en-US" altLang="zh-CN" dirty="0"/>
                  <a:t>Treap</a:t>
                </a:r>
                <a:r>
                  <a:rPr lang="zh-CN" altLang="en-US" dirty="0"/>
                  <a:t>是如何删除的呢？</a:t>
                </a:r>
                <a:endParaRPr lang="en-US" altLang="zh-CN" dirty="0"/>
              </a:p>
              <a:p>
                <a:endParaRPr lang="en-US" altLang="zh-CN" dirty="0"/>
              </a:p>
              <a:p>
                <a:r>
                  <a:rPr lang="zh-CN" altLang="en-US" dirty="0"/>
                  <a:t>将一个点的 </a:t>
                </a:r>
                <a:r>
                  <a:rPr lang="en-US" altLang="zh-CN" dirty="0"/>
                  <a:t>Key </a:t>
                </a:r>
                <a:r>
                  <a:rPr lang="zh-CN" altLang="en-US" dirty="0"/>
                  <a:t>修改为</a:t>
                </a:r>
                <a14:m>
                  <m:oMath xmlns:m="http://schemas.openxmlformats.org/officeDocument/2006/math">
                    <m:r>
                      <a:rPr lang="zh-CN" altLang="en-US" i="1" smtClean="0">
                        <a:latin typeface="Cambria Math" panose="02040503050406030204" pitchFamily="18" charset="0"/>
                      </a:rPr>
                      <m:t>∞</m:t>
                    </m:r>
                  </m:oMath>
                </a14:m>
                <a:r>
                  <a:rPr lang="zh-CN" altLang="en-US" dirty="0"/>
                  <a:t>。随后维护堆性质进行旋转，不停将左右儿子旋转上来，最终改结点会位于叶子结点，直接删除即可。删除后记得回去更新祖先信息。</a:t>
                </a:r>
                <a:endParaRPr lang="en-US" altLang="zh-CN" dirty="0"/>
              </a:p>
              <a:p>
                <a:endParaRPr lang="en-US" altLang="zh-CN" dirty="0"/>
              </a:p>
              <a:p>
                <a:r>
                  <a:rPr lang="en-US" altLang="zh-CN" dirty="0" err="1"/>
                  <a:t>Treap</a:t>
                </a:r>
                <a:r>
                  <a:rPr lang="en-US" altLang="zh-CN" dirty="0"/>
                  <a:t> </a:t>
                </a:r>
                <a:r>
                  <a:rPr lang="zh-CN" altLang="en-US" dirty="0"/>
                  <a:t>相较于 </a:t>
                </a:r>
                <a:r>
                  <a:rPr lang="en-US" altLang="zh-CN" dirty="0"/>
                  <a:t>Splay </a:t>
                </a:r>
                <a:r>
                  <a:rPr lang="zh-CN" altLang="en-US" dirty="0"/>
                  <a:t>的缺点？</a:t>
                </a:r>
                <a:endParaRPr lang="en-US" altLang="zh-CN" dirty="0"/>
              </a:p>
              <a:p>
                <a:endParaRPr lang="en-US" altLang="zh-CN" dirty="0"/>
              </a:p>
              <a:p>
                <a:r>
                  <a:rPr lang="zh-CN" altLang="en-US" dirty="0"/>
                  <a:t>区间提取极为不便。实现难度对标全局平衡二叉树的区间提取。</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422401"/>
                <a:ext cx="8596668" cy="4618962"/>
              </a:xfrm>
              <a:blipFill>
                <a:blip r:embed="rId2"/>
                <a:stretch>
                  <a:fillRect l="-142" t="-923" r="-32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10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1200"/>
          </a:xfrm>
        </p:spPr>
        <p:txBody>
          <a:bodyPr/>
          <a:lstStyle/>
          <a:p>
            <a:r>
              <a:rPr lang="zh-CN" altLang="en-US" dirty="0"/>
              <a:t>无旋</a:t>
            </a:r>
            <a:r>
              <a:rPr lang="en-US" altLang="zh-CN" dirty="0" err="1"/>
              <a:t>Treap</a:t>
            </a:r>
            <a:endParaRPr lang="zh-CN" altLang="en-US" dirty="0"/>
          </a:p>
        </p:txBody>
      </p:sp>
      <p:sp>
        <p:nvSpPr>
          <p:cNvPr id="3" name="内容占位符 2"/>
          <p:cNvSpPr>
            <a:spLocks noGrp="1"/>
          </p:cNvSpPr>
          <p:nvPr>
            <p:ph idx="1"/>
          </p:nvPr>
        </p:nvSpPr>
        <p:spPr>
          <a:xfrm>
            <a:off x="677334" y="1422401"/>
            <a:ext cx="8596668" cy="4618962"/>
          </a:xfrm>
        </p:spPr>
        <p:txBody>
          <a:bodyPr/>
          <a:lstStyle/>
          <a:p>
            <a:r>
              <a:rPr lang="zh-CN" altLang="en-US" dirty="0"/>
              <a:t>为了解决</a:t>
            </a:r>
            <a:r>
              <a:rPr lang="en-US" altLang="zh-CN" dirty="0" err="1"/>
              <a:t>Treap</a:t>
            </a:r>
            <a:r>
              <a:rPr lang="zh-CN" altLang="en-US" dirty="0"/>
              <a:t>在这方面的劣势，无旋 </a:t>
            </a:r>
            <a:r>
              <a:rPr lang="en-US" altLang="zh-CN" dirty="0" err="1"/>
              <a:t>Treap</a:t>
            </a:r>
            <a:r>
              <a:rPr lang="en-US" altLang="zh-CN" dirty="0"/>
              <a:t> </a:t>
            </a:r>
            <a:r>
              <a:rPr lang="zh-CN" altLang="en-US" dirty="0"/>
              <a:t>也就应运而生。无旋</a:t>
            </a:r>
            <a:r>
              <a:rPr lang="en-US" altLang="zh-CN" dirty="0" err="1"/>
              <a:t>Treap</a:t>
            </a:r>
            <a:r>
              <a:rPr lang="zh-CN" altLang="en-US" dirty="0"/>
              <a:t>由范浩强选手引入，有兴趣的同学可以去看看</a:t>
            </a:r>
            <a:r>
              <a:rPr lang="en-US" altLang="zh-CN" dirty="0"/>
              <a:t>《</a:t>
            </a:r>
            <a:r>
              <a:rPr lang="zh-CN" altLang="en-US" dirty="0"/>
              <a:t>范浩强谈数据结构</a:t>
            </a:r>
            <a:r>
              <a:rPr lang="en-US" altLang="zh-CN" dirty="0"/>
              <a:t>》</a:t>
            </a:r>
            <a:r>
              <a:rPr lang="zh-CN" altLang="en-US" dirty="0"/>
              <a:t>这个</a:t>
            </a:r>
            <a:r>
              <a:rPr lang="en-US" altLang="zh-CN" dirty="0" err="1"/>
              <a:t>ppt</a:t>
            </a:r>
            <a:r>
              <a:rPr lang="zh-CN" altLang="en-US" dirty="0"/>
              <a:t>。</a:t>
            </a:r>
            <a:endParaRPr lang="en-US" altLang="zh-CN" dirty="0"/>
          </a:p>
          <a:p>
            <a:endParaRPr lang="en-US" altLang="zh-CN" dirty="0"/>
          </a:p>
          <a:p>
            <a:r>
              <a:rPr lang="zh-CN" altLang="en-US" dirty="0"/>
              <a:t>为了在</a:t>
            </a:r>
            <a:r>
              <a:rPr lang="en-US" altLang="zh-CN" dirty="0" err="1"/>
              <a:t>Treap</a:t>
            </a:r>
            <a:r>
              <a:rPr lang="zh-CN" altLang="en-US" dirty="0"/>
              <a:t>中能够方便地提取区间，我们不妨考虑能不能拆分二叉树，使得区间位于一棵树内。</a:t>
            </a:r>
            <a:endParaRPr lang="en-US" altLang="zh-CN" dirty="0"/>
          </a:p>
          <a:p>
            <a:endParaRPr lang="en-US" altLang="zh-CN" dirty="0"/>
          </a:p>
          <a:p>
            <a:r>
              <a:rPr lang="zh-CN" altLang="en-US" dirty="0"/>
              <a:t>思考这样一个问题：如何按照中序遍历将一棵二叉搜索树拆成两棵，它的时间复杂度是多少？</a:t>
            </a:r>
            <a:endParaRPr lang="en-US" altLang="zh-CN" dirty="0"/>
          </a:p>
          <a:p>
            <a:endParaRPr lang="zh-CN" altLang="en-US" dirty="0"/>
          </a:p>
        </p:txBody>
      </p:sp>
    </p:spTree>
    <p:extLst>
      <p:ext uri="{BB962C8B-B14F-4D97-AF65-F5344CB8AC3E}">
        <p14:creationId xmlns:p14="http://schemas.microsoft.com/office/powerpoint/2010/main" val="132519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1200"/>
          </a:xfrm>
        </p:spPr>
        <p:txBody>
          <a:bodyPr/>
          <a:lstStyle/>
          <a:p>
            <a:r>
              <a:rPr lang="zh-CN" altLang="en-US" dirty="0"/>
              <a:t>无旋</a:t>
            </a:r>
            <a:r>
              <a:rPr lang="en-US" altLang="zh-CN" dirty="0" err="1"/>
              <a:t>Treap</a:t>
            </a:r>
            <a:r>
              <a:rPr lang="zh-CN" altLang="en-US" dirty="0"/>
              <a:t>：</a:t>
            </a:r>
            <a:r>
              <a:rPr lang="en-US" altLang="zh-CN" dirty="0"/>
              <a:t>Split</a:t>
            </a:r>
            <a:endParaRPr lang="zh-CN" altLang="en-US" dirty="0"/>
          </a:p>
        </p:txBody>
      </p:sp>
      <p:sp>
        <p:nvSpPr>
          <p:cNvPr id="4" name="椭圆 3"/>
          <p:cNvSpPr/>
          <p:nvPr/>
        </p:nvSpPr>
        <p:spPr>
          <a:xfrm>
            <a:off x="2174633" y="1957755"/>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 name="椭圆 6"/>
          <p:cNvSpPr/>
          <p:nvPr/>
        </p:nvSpPr>
        <p:spPr>
          <a:xfrm>
            <a:off x="1735017" y="2479432"/>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8" name="椭圆 7"/>
          <p:cNvSpPr/>
          <p:nvPr/>
        </p:nvSpPr>
        <p:spPr>
          <a:xfrm>
            <a:off x="2643556" y="2479432"/>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9" name="椭圆 8"/>
          <p:cNvSpPr/>
          <p:nvPr/>
        </p:nvSpPr>
        <p:spPr>
          <a:xfrm>
            <a:off x="2312221" y="2952019"/>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10" name="椭圆 9"/>
          <p:cNvSpPr/>
          <p:nvPr/>
        </p:nvSpPr>
        <p:spPr>
          <a:xfrm>
            <a:off x="3124203" y="2952019"/>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11" name="椭圆 10"/>
          <p:cNvSpPr/>
          <p:nvPr/>
        </p:nvSpPr>
        <p:spPr>
          <a:xfrm>
            <a:off x="3493479" y="3473282"/>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12" name="椭圆 11"/>
          <p:cNvSpPr/>
          <p:nvPr/>
        </p:nvSpPr>
        <p:spPr>
          <a:xfrm>
            <a:off x="1274888" y="2952019"/>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3" name="椭圆 12"/>
          <p:cNvSpPr/>
          <p:nvPr/>
        </p:nvSpPr>
        <p:spPr>
          <a:xfrm>
            <a:off x="2854573" y="3443654"/>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cxnSp>
        <p:nvCxnSpPr>
          <p:cNvPr id="14" name="直接连接符 13"/>
          <p:cNvCxnSpPr>
            <a:stCxn id="4" idx="3"/>
            <a:endCxn id="7" idx="7"/>
          </p:cNvCxnSpPr>
          <p:nvPr/>
        </p:nvCxnSpPr>
        <p:spPr>
          <a:xfrm flipH="1">
            <a:off x="2010189" y="2232927"/>
            <a:ext cx="211656" cy="293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3"/>
            <a:endCxn id="12" idx="7"/>
          </p:cNvCxnSpPr>
          <p:nvPr/>
        </p:nvCxnSpPr>
        <p:spPr>
          <a:xfrm flipH="1">
            <a:off x="1550060" y="2754604"/>
            <a:ext cx="232169" cy="244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4" idx="5"/>
            <a:endCxn id="8" idx="1"/>
          </p:cNvCxnSpPr>
          <p:nvPr/>
        </p:nvCxnSpPr>
        <p:spPr>
          <a:xfrm>
            <a:off x="2449805" y="2232927"/>
            <a:ext cx="240963" cy="293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8" idx="3"/>
            <a:endCxn id="9" idx="7"/>
          </p:cNvCxnSpPr>
          <p:nvPr/>
        </p:nvCxnSpPr>
        <p:spPr>
          <a:xfrm flipH="1">
            <a:off x="2587393" y="2754604"/>
            <a:ext cx="103375" cy="244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8" idx="5"/>
            <a:endCxn id="10" idx="1"/>
          </p:cNvCxnSpPr>
          <p:nvPr/>
        </p:nvCxnSpPr>
        <p:spPr>
          <a:xfrm>
            <a:off x="2918728" y="2754604"/>
            <a:ext cx="252687" cy="244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3" idx="7"/>
            <a:endCxn id="10" idx="4"/>
          </p:cNvCxnSpPr>
          <p:nvPr/>
        </p:nvCxnSpPr>
        <p:spPr>
          <a:xfrm flipV="1">
            <a:off x="3129745" y="3274403"/>
            <a:ext cx="155650" cy="216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1" idx="0"/>
            <a:endCxn id="10" idx="5"/>
          </p:cNvCxnSpPr>
          <p:nvPr/>
        </p:nvCxnSpPr>
        <p:spPr>
          <a:xfrm flipH="1" flipV="1">
            <a:off x="3399375" y="3227191"/>
            <a:ext cx="255296" cy="246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634605" y="1876835"/>
            <a:ext cx="0" cy="2150367"/>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9" name="右箭头 48"/>
          <p:cNvSpPr/>
          <p:nvPr/>
        </p:nvSpPr>
        <p:spPr>
          <a:xfrm>
            <a:off x="4179277" y="2430757"/>
            <a:ext cx="1002323" cy="8502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594229" y="1635371"/>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1" name="椭圆 50"/>
          <p:cNvSpPr/>
          <p:nvPr/>
        </p:nvSpPr>
        <p:spPr>
          <a:xfrm>
            <a:off x="6154613" y="2157048"/>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52" name="椭圆 51"/>
          <p:cNvSpPr/>
          <p:nvPr/>
        </p:nvSpPr>
        <p:spPr>
          <a:xfrm>
            <a:off x="8171557" y="1671555"/>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53" name="椭圆 52"/>
          <p:cNvSpPr/>
          <p:nvPr/>
        </p:nvSpPr>
        <p:spPr>
          <a:xfrm>
            <a:off x="7064457" y="2354463"/>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54" name="椭圆 53"/>
          <p:cNvSpPr/>
          <p:nvPr/>
        </p:nvSpPr>
        <p:spPr>
          <a:xfrm>
            <a:off x="8629234" y="2223415"/>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55" name="椭圆 54"/>
          <p:cNvSpPr/>
          <p:nvPr/>
        </p:nvSpPr>
        <p:spPr>
          <a:xfrm>
            <a:off x="8951618" y="2885815"/>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56" name="椭圆 55"/>
          <p:cNvSpPr/>
          <p:nvPr/>
        </p:nvSpPr>
        <p:spPr>
          <a:xfrm>
            <a:off x="5694484" y="2629635"/>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57" name="椭圆 56"/>
          <p:cNvSpPr/>
          <p:nvPr/>
        </p:nvSpPr>
        <p:spPr>
          <a:xfrm>
            <a:off x="8171557" y="2845472"/>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cxnSp>
        <p:nvCxnSpPr>
          <p:cNvPr id="58" name="直接连接符 57"/>
          <p:cNvCxnSpPr>
            <a:stCxn id="50" idx="3"/>
            <a:endCxn id="51" idx="7"/>
          </p:cNvCxnSpPr>
          <p:nvPr/>
        </p:nvCxnSpPr>
        <p:spPr>
          <a:xfrm flipH="1">
            <a:off x="6429785" y="1910543"/>
            <a:ext cx="211656" cy="293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1" idx="3"/>
            <a:endCxn id="56" idx="7"/>
          </p:cNvCxnSpPr>
          <p:nvPr/>
        </p:nvCxnSpPr>
        <p:spPr>
          <a:xfrm flipH="1">
            <a:off x="5969656" y="2432220"/>
            <a:ext cx="232169" cy="244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0" idx="5"/>
            <a:endCxn id="53" idx="0"/>
          </p:cNvCxnSpPr>
          <p:nvPr/>
        </p:nvCxnSpPr>
        <p:spPr>
          <a:xfrm>
            <a:off x="6869401" y="1910543"/>
            <a:ext cx="356248" cy="443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2" idx="5"/>
            <a:endCxn id="54" idx="1"/>
          </p:cNvCxnSpPr>
          <p:nvPr/>
        </p:nvCxnSpPr>
        <p:spPr>
          <a:xfrm>
            <a:off x="8446729" y="1946727"/>
            <a:ext cx="229717" cy="3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57" idx="7"/>
            <a:endCxn id="54" idx="4"/>
          </p:cNvCxnSpPr>
          <p:nvPr/>
        </p:nvCxnSpPr>
        <p:spPr>
          <a:xfrm flipV="1">
            <a:off x="8446729" y="2545799"/>
            <a:ext cx="343697" cy="346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5" idx="0"/>
            <a:endCxn id="54" idx="5"/>
          </p:cNvCxnSpPr>
          <p:nvPr/>
        </p:nvCxnSpPr>
        <p:spPr>
          <a:xfrm flipH="1" flipV="1">
            <a:off x="8904406" y="2498587"/>
            <a:ext cx="208404" cy="3872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003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49" grpId="0" animBg="1"/>
      <p:bldP spid="50" grpId="0" animBg="1"/>
      <p:bldP spid="51" grpId="0" animBg="1"/>
      <p:bldP spid="52" grpId="0" animBg="1"/>
      <p:bldP spid="53" grpId="0" animBg="1"/>
      <p:bldP spid="54" grpId="0" animBg="1"/>
      <p:bldP spid="55" grpId="0" animBg="1"/>
      <p:bldP spid="56" grpId="0" animBg="1"/>
      <p:bldP spid="5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1200"/>
          </a:xfrm>
        </p:spPr>
        <p:txBody>
          <a:bodyPr/>
          <a:lstStyle/>
          <a:p>
            <a:r>
              <a:rPr lang="zh-CN" altLang="en-US" dirty="0"/>
              <a:t>无旋</a:t>
            </a:r>
            <a:r>
              <a:rPr lang="en-US" altLang="zh-CN" dirty="0" err="1"/>
              <a:t>Treap</a:t>
            </a:r>
            <a:r>
              <a:rPr lang="zh-CN" altLang="en-US" dirty="0"/>
              <a:t>：</a:t>
            </a:r>
            <a:r>
              <a:rPr lang="en-US" altLang="zh-CN" dirty="0"/>
              <a:t>Split</a:t>
            </a:r>
            <a:endParaRPr lang="zh-CN" altLang="en-US" dirty="0"/>
          </a:p>
        </p:txBody>
      </p:sp>
      <p:pic>
        <p:nvPicPr>
          <p:cNvPr id="3" name="图片 2"/>
          <p:cNvPicPr>
            <a:picLocks noChangeAspect="1"/>
          </p:cNvPicPr>
          <p:nvPr/>
        </p:nvPicPr>
        <p:blipFill>
          <a:blip r:embed="rId2"/>
          <a:stretch>
            <a:fillRect/>
          </a:stretch>
        </p:blipFill>
        <p:spPr>
          <a:xfrm>
            <a:off x="737089" y="1367204"/>
            <a:ext cx="6167804" cy="4456165"/>
          </a:xfrm>
          <a:prstGeom prst="rect">
            <a:avLst/>
          </a:prstGeom>
        </p:spPr>
      </p:pic>
    </p:spTree>
    <p:extLst>
      <p:ext uri="{BB962C8B-B14F-4D97-AF65-F5344CB8AC3E}">
        <p14:creationId xmlns:p14="http://schemas.microsoft.com/office/powerpoint/2010/main" val="2588489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1200"/>
          </a:xfrm>
        </p:spPr>
        <p:txBody>
          <a:bodyPr/>
          <a:lstStyle/>
          <a:p>
            <a:r>
              <a:rPr lang="zh-CN" altLang="en-US" dirty="0"/>
              <a:t>无旋</a:t>
            </a:r>
            <a:r>
              <a:rPr lang="en-US" altLang="zh-CN" dirty="0" err="1"/>
              <a:t>Treap</a:t>
            </a:r>
            <a:r>
              <a:rPr lang="zh-CN" altLang="en-US" dirty="0"/>
              <a:t>：</a:t>
            </a:r>
            <a:r>
              <a:rPr lang="en-US" altLang="zh-CN" dirty="0"/>
              <a:t>Merge</a:t>
            </a:r>
            <a:endParaRPr lang="zh-CN" altLang="en-US" dirty="0"/>
          </a:p>
        </p:txBody>
      </p:sp>
      <p:sp>
        <p:nvSpPr>
          <p:cNvPr id="4" name="内容占位符 2"/>
          <p:cNvSpPr>
            <a:spLocks noGrp="1"/>
          </p:cNvSpPr>
          <p:nvPr>
            <p:ph idx="1"/>
          </p:nvPr>
        </p:nvSpPr>
        <p:spPr>
          <a:xfrm>
            <a:off x="677334" y="1422401"/>
            <a:ext cx="8596668" cy="4618962"/>
          </a:xfrm>
        </p:spPr>
        <p:txBody>
          <a:bodyPr/>
          <a:lstStyle/>
          <a:p>
            <a:r>
              <a:rPr lang="zh-CN" altLang="en-US" dirty="0"/>
              <a:t>目前来看，</a:t>
            </a:r>
            <a:r>
              <a:rPr lang="en-US" altLang="zh-CN" dirty="0"/>
              <a:t>Split</a:t>
            </a:r>
            <a:r>
              <a:rPr lang="zh-CN" altLang="en-US" dirty="0"/>
              <a:t>函数与</a:t>
            </a:r>
            <a:r>
              <a:rPr lang="en-US" altLang="zh-CN" dirty="0" err="1"/>
              <a:t>Treap</a:t>
            </a:r>
            <a:r>
              <a:rPr lang="zh-CN" altLang="en-US" dirty="0"/>
              <a:t>没有任何关系，单看这一个函数其实并不只适用于</a:t>
            </a:r>
            <a:r>
              <a:rPr lang="en-US" altLang="zh-CN" dirty="0" err="1"/>
              <a:t>Treap</a:t>
            </a:r>
            <a:r>
              <a:rPr lang="zh-CN" altLang="en-US" dirty="0"/>
              <a:t>，将他用到</a:t>
            </a:r>
            <a:r>
              <a:rPr lang="en-US" altLang="zh-CN" dirty="0"/>
              <a:t>Splay</a:t>
            </a:r>
            <a:r>
              <a:rPr lang="zh-CN" altLang="en-US" dirty="0"/>
              <a:t>上好像也没有问题。而</a:t>
            </a:r>
            <a:r>
              <a:rPr lang="en-US" altLang="zh-CN" dirty="0"/>
              <a:t>Merge</a:t>
            </a:r>
            <a:r>
              <a:rPr lang="zh-CN" altLang="en-US" dirty="0"/>
              <a:t>函数就不一样了。</a:t>
            </a:r>
            <a:endParaRPr lang="en-US" altLang="zh-CN" dirty="0"/>
          </a:p>
          <a:p>
            <a:endParaRPr lang="en-US" altLang="zh-CN" dirty="0"/>
          </a:p>
          <a:p>
            <a:r>
              <a:rPr lang="zh-CN" altLang="en-US" dirty="0"/>
              <a:t>思考：合并两颗中序值无交的二叉搜索树方法唯一吗？如何保证</a:t>
            </a:r>
            <a:r>
              <a:rPr lang="en-US" altLang="zh-CN" dirty="0"/>
              <a:t>Split</a:t>
            </a:r>
            <a:r>
              <a:rPr lang="zh-CN" altLang="en-US" dirty="0"/>
              <a:t>开的两颗二叉搜索树合并后仍然是原来的结构？</a:t>
            </a:r>
          </a:p>
        </p:txBody>
      </p:sp>
      <p:sp>
        <p:nvSpPr>
          <p:cNvPr id="5" name="椭圆 4"/>
          <p:cNvSpPr/>
          <p:nvPr/>
        </p:nvSpPr>
        <p:spPr>
          <a:xfrm>
            <a:off x="6923716" y="3536418"/>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 name="椭圆 6"/>
          <p:cNvSpPr/>
          <p:nvPr/>
        </p:nvSpPr>
        <p:spPr>
          <a:xfrm>
            <a:off x="6484100" y="4058095"/>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8" name="椭圆 7"/>
          <p:cNvSpPr/>
          <p:nvPr/>
        </p:nvSpPr>
        <p:spPr>
          <a:xfrm>
            <a:off x="7392639" y="4058095"/>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9" name="椭圆 8"/>
          <p:cNvSpPr/>
          <p:nvPr/>
        </p:nvSpPr>
        <p:spPr>
          <a:xfrm>
            <a:off x="7061304" y="4530682"/>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10" name="椭圆 9"/>
          <p:cNvSpPr/>
          <p:nvPr/>
        </p:nvSpPr>
        <p:spPr>
          <a:xfrm>
            <a:off x="7873286" y="4530682"/>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11" name="椭圆 10"/>
          <p:cNvSpPr/>
          <p:nvPr/>
        </p:nvSpPr>
        <p:spPr>
          <a:xfrm>
            <a:off x="8242562" y="5051945"/>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12" name="椭圆 11"/>
          <p:cNvSpPr/>
          <p:nvPr/>
        </p:nvSpPr>
        <p:spPr>
          <a:xfrm>
            <a:off x="6023971" y="4530682"/>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3" name="椭圆 12"/>
          <p:cNvSpPr/>
          <p:nvPr/>
        </p:nvSpPr>
        <p:spPr>
          <a:xfrm>
            <a:off x="7603656" y="5022317"/>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cxnSp>
        <p:nvCxnSpPr>
          <p:cNvPr id="14" name="直接连接符 13"/>
          <p:cNvCxnSpPr>
            <a:stCxn id="5" idx="3"/>
            <a:endCxn id="7" idx="7"/>
          </p:cNvCxnSpPr>
          <p:nvPr/>
        </p:nvCxnSpPr>
        <p:spPr>
          <a:xfrm flipH="1">
            <a:off x="6759272" y="3811590"/>
            <a:ext cx="211656" cy="293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3"/>
            <a:endCxn id="12" idx="7"/>
          </p:cNvCxnSpPr>
          <p:nvPr/>
        </p:nvCxnSpPr>
        <p:spPr>
          <a:xfrm flipH="1">
            <a:off x="6299143" y="4333267"/>
            <a:ext cx="232169" cy="244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 idx="5"/>
            <a:endCxn id="8" idx="1"/>
          </p:cNvCxnSpPr>
          <p:nvPr/>
        </p:nvCxnSpPr>
        <p:spPr>
          <a:xfrm>
            <a:off x="7198888" y="3811590"/>
            <a:ext cx="240963" cy="293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8" idx="3"/>
            <a:endCxn id="9" idx="7"/>
          </p:cNvCxnSpPr>
          <p:nvPr/>
        </p:nvCxnSpPr>
        <p:spPr>
          <a:xfrm flipH="1">
            <a:off x="7336476" y="4333267"/>
            <a:ext cx="103375" cy="244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8" idx="5"/>
            <a:endCxn id="10" idx="1"/>
          </p:cNvCxnSpPr>
          <p:nvPr/>
        </p:nvCxnSpPr>
        <p:spPr>
          <a:xfrm>
            <a:off x="7667811" y="4333267"/>
            <a:ext cx="252687" cy="244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3" idx="7"/>
            <a:endCxn id="10" idx="4"/>
          </p:cNvCxnSpPr>
          <p:nvPr/>
        </p:nvCxnSpPr>
        <p:spPr>
          <a:xfrm flipV="1">
            <a:off x="7878828" y="4853066"/>
            <a:ext cx="155650" cy="216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1" idx="0"/>
            <a:endCxn id="10" idx="5"/>
          </p:cNvCxnSpPr>
          <p:nvPr/>
        </p:nvCxnSpPr>
        <p:spPr>
          <a:xfrm flipH="1" flipV="1">
            <a:off x="8148458" y="4805854"/>
            <a:ext cx="255296" cy="246091"/>
          </a:xfrm>
          <a:prstGeom prst="line">
            <a:avLst/>
          </a:prstGeom>
        </p:spPr>
        <p:style>
          <a:lnRef idx="1">
            <a:schemeClr val="accent1"/>
          </a:lnRef>
          <a:fillRef idx="0">
            <a:schemeClr val="accent1"/>
          </a:fillRef>
          <a:effectRef idx="0">
            <a:schemeClr val="accent1"/>
          </a:effectRef>
          <a:fontRef idx="minor">
            <a:schemeClr val="tx1"/>
          </a:fontRef>
        </p:style>
      </p:cxnSp>
      <p:sp>
        <p:nvSpPr>
          <p:cNvPr id="22" name="右箭头 21"/>
          <p:cNvSpPr/>
          <p:nvPr/>
        </p:nvSpPr>
        <p:spPr>
          <a:xfrm>
            <a:off x="4190364" y="3731882"/>
            <a:ext cx="1002323" cy="8502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222102" y="3752501"/>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4" name="椭圆 23"/>
          <p:cNvSpPr/>
          <p:nvPr/>
        </p:nvSpPr>
        <p:spPr>
          <a:xfrm>
            <a:off x="782486" y="4274178"/>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5" name="椭圆 24"/>
          <p:cNvSpPr/>
          <p:nvPr/>
        </p:nvSpPr>
        <p:spPr>
          <a:xfrm>
            <a:off x="2799430" y="3788685"/>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6" name="椭圆 25"/>
          <p:cNvSpPr/>
          <p:nvPr/>
        </p:nvSpPr>
        <p:spPr>
          <a:xfrm>
            <a:off x="1692330" y="4471593"/>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7" name="椭圆 26"/>
          <p:cNvSpPr/>
          <p:nvPr/>
        </p:nvSpPr>
        <p:spPr>
          <a:xfrm>
            <a:off x="3257107" y="4340545"/>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28" name="椭圆 27"/>
          <p:cNvSpPr/>
          <p:nvPr/>
        </p:nvSpPr>
        <p:spPr>
          <a:xfrm>
            <a:off x="3579491" y="5002945"/>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29" name="椭圆 28"/>
          <p:cNvSpPr/>
          <p:nvPr/>
        </p:nvSpPr>
        <p:spPr>
          <a:xfrm>
            <a:off x="322357" y="4746765"/>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30" name="椭圆 29"/>
          <p:cNvSpPr/>
          <p:nvPr/>
        </p:nvSpPr>
        <p:spPr>
          <a:xfrm>
            <a:off x="2799430" y="4962602"/>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cxnSp>
        <p:nvCxnSpPr>
          <p:cNvPr id="31" name="直接连接符 30"/>
          <p:cNvCxnSpPr>
            <a:stCxn id="23" idx="3"/>
            <a:endCxn id="24" idx="7"/>
          </p:cNvCxnSpPr>
          <p:nvPr/>
        </p:nvCxnSpPr>
        <p:spPr>
          <a:xfrm flipH="1">
            <a:off x="1057658" y="4027673"/>
            <a:ext cx="211656" cy="293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4" idx="3"/>
            <a:endCxn id="29" idx="7"/>
          </p:cNvCxnSpPr>
          <p:nvPr/>
        </p:nvCxnSpPr>
        <p:spPr>
          <a:xfrm flipH="1">
            <a:off x="597529" y="4549350"/>
            <a:ext cx="232169" cy="244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3" idx="5"/>
            <a:endCxn id="26" idx="0"/>
          </p:cNvCxnSpPr>
          <p:nvPr/>
        </p:nvCxnSpPr>
        <p:spPr>
          <a:xfrm>
            <a:off x="1497274" y="4027673"/>
            <a:ext cx="356248" cy="443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5" idx="5"/>
            <a:endCxn id="27" idx="1"/>
          </p:cNvCxnSpPr>
          <p:nvPr/>
        </p:nvCxnSpPr>
        <p:spPr>
          <a:xfrm>
            <a:off x="3074602" y="4063857"/>
            <a:ext cx="229717" cy="3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0" idx="7"/>
            <a:endCxn id="27" idx="4"/>
          </p:cNvCxnSpPr>
          <p:nvPr/>
        </p:nvCxnSpPr>
        <p:spPr>
          <a:xfrm flipV="1">
            <a:off x="3074602" y="4662929"/>
            <a:ext cx="343697" cy="346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8" idx="0"/>
            <a:endCxn id="27" idx="5"/>
          </p:cNvCxnSpPr>
          <p:nvPr/>
        </p:nvCxnSpPr>
        <p:spPr>
          <a:xfrm flipH="1" flipV="1">
            <a:off x="3532279" y="4615717"/>
            <a:ext cx="208404" cy="3872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742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3"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55785"/>
          </a:xfrm>
        </p:spPr>
        <p:txBody>
          <a:bodyPr/>
          <a:lstStyle/>
          <a:p>
            <a:r>
              <a:rPr lang="zh-CN" altLang="en-US" dirty="0">
                <a:latin typeface="+mn-ea"/>
                <a:ea typeface="+mn-ea"/>
              </a:rPr>
              <a:t>引入</a:t>
            </a:r>
            <a:r>
              <a:rPr lang="en-US" altLang="zh-CN" dirty="0">
                <a:latin typeface="+mn-ea"/>
                <a:ea typeface="+mn-ea"/>
              </a:rPr>
              <a:t>——</a:t>
            </a:r>
            <a:r>
              <a:rPr lang="zh-CN" altLang="en-US" dirty="0">
                <a:latin typeface="+mn-ea"/>
                <a:ea typeface="+mn-ea"/>
              </a:rPr>
              <a:t>平衡树存在之必要</a:t>
            </a:r>
          </a:p>
        </p:txBody>
      </p:sp>
      <p:sp>
        <p:nvSpPr>
          <p:cNvPr id="3" name="内容占位符 2"/>
          <p:cNvSpPr>
            <a:spLocks noGrp="1"/>
          </p:cNvSpPr>
          <p:nvPr>
            <p:ph idx="1"/>
          </p:nvPr>
        </p:nvSpPr>
        <p:spPr>
          <a:xfrm>
            <a:off x="677334" y="1465385"/>
            <a:ext cx="8596668" cy="4400131"/>
          </a:xfrm>
        </p:spPr>
        <p:txBody>
          <a:bodyPr>
            <a:normAutofit/>
          </a:bodyPr>
          <a:lstStyle/>
          <a:p>
            <a:r>
              <a:rPr lang="zh-CN" altLang="en-US" dirty="0"/>
              <a:t>此前，我们学习了一些序列上的数据结构</a:t>
            </a:r>
            <a:r>
              <a:rPr lang="en-US" altLang="zh-CN" dirty="0"/>
              <a:t>——</a:t>
            </a:r>
            <a:r>
              <a:rPr lang="zh-CN" altLang="en-US" dirty="0"/>
              <a:t>线段树，树状数组。也学习了如何将树上的问题转化到序列上进行运算。</a:t>
            </a:r>
            <a:endParaRPr lang="en-US" altLang="zh-CN" dirty="0"/>
          </a:p>
          <a:p>
            <a:endParaRPr lang="en-US" altLang="zh-CN" dirty="0"/>
          </a:p>
          <a:p>
            <a:r>
              <a:rPr lang="zh-CN" altLang="en-US" dirty="0"/>
              <a:t>不过，线段树和树状数组并不能解决所有的线性问题：</a:t>
            </a:r>
            <a:endParaRPr lang="en-US" altLang="zh-CN" dirty="0"/>
          </a:p>
          <a:p>
            <a:endParaRPr lang="en-US" altLang="zh-CN" dirty="0"/>
          </a:p>
          <a:p>
            <a:r>
              <a:rPr lang="zh-CN" altLang="en-US" dirty="0"/>
              <a:t>例如：模拟一个支持下标查找和插入删除的线性数据结构。</a:t>
            </a:r>
            <a:endParaRPr lang="en-US" altLang="zh-CN" dirty="0"/>
          </a:p>
          <a:p>
            <a:endParaRPr lang="en-US" altLang="zh-CN" dirty="0"/>
          </a:p>
          <a:p>
            <a:r>
              <a:rPr lang="zh-CN" altLang="en-US" dirty="0"/>
              <a:t>想要实现上述功能，使用普通的线段树是很难做到的，必须使用离散化同时离线操作，然而很多情况下我们后续</a:t>
            </a:r>
            <a:r>
              <a:rPr lang="zh-CN" altLang="en-US"/>
              <a:t>的操作会与前面</a:t>
            </a:r>
            <a:r>
              <a:rPr lang="zh-CN" altLang="en-US" dirty="0"/>
              <a:t>的</a:t>
            </a:r>
            <a:r>
              <a:rPr lang="zh-CN" altLang="en-US"/>
              <a:t>操作有关系，</a:t>
            </a:r>
            <a:r>
              <a:rPr lang="zh-CN" altLang="en-US" dirty="0"/>
              <a:t>这种情况下，使用线段树离线处理询问就做不到了。</a:t>
            </a:r>
            <a:endParaRPr lang="en-US" altLang="zh-CN" dirty="0"/>
          </a:p>
          <a:p>
            <a:endParaRPr lang="en-US" altLang="zh-CN" dirty="0"/>
          </a:p>
          <a:p>
            <a:r>
              <a:rPr lang="zh-CN" altLang="en-US" dirty="0"/>
              <a:t>平衡树就是为了实现一类元素在线性结构中动态变化的功能所需要的数据结构。</a:t>
            </a:r>
            <a:endParaRPr lang="en-US" altLang="zh-CN" dirty="0"/>
          </a:p>
        </p:txBody>
      </p:sp>
    </p:spTree>
    <p:extLst>
      <p:ext uri="{BB962C8B-B14F-4D97-AF65-F5344CB8AC3E}">
        <p14:creationId xmlns:p14="http://schemas.microsoft.com/office/powerpoint/2010/main" val="332524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1200"/>
          </a:xfrm>
        </p:spPr>
        <p:txBody>
          <a:bodyPr/>
          <a:lstStyle/>
          <a:p>
            <a:r>
              <a:rPr lang="zh-CN" altLang="en-US" dirty="0"/>
              <a:t>无旋</a:t>
            </a:r>
            <a:r>
              <a:rPr lang="en-US" altLang="zh-CN" dirty="0" err="1"/>
              <a:t>Treap</a:t>
            </a:r>
            <a:r>
              <a:rPr lang="zh-CN" altLang="en-US" dirty="0"/>
              <a:t>：</a:t>
            </a:r>
            <a:r>
              <a:rPr lang="en-US" altLang="zh-CN" dirty="0"/>
              <a:t>Merge</a:t>
            </a:r>
            <a:endParaRPr lang="zh-CN" altLang="en-US" dirty="0"/>
          </a:p>
        </p:txBody>
      </p:sp>
      <p:sp>
        <p:nvSpPr>
          <p:cNvPr id="4" name="内容占位符 2"/>
          <p:cNvSpPr>
            <a:spLocks noGrp="1"/>
          </p:cNvSpPr>
          <p:nvPr>
            <p:ph idx="1"/>
          </p:nvPr>
        </p:nvSpPr>
        <p:spPr>
          <a:xfrm>
            <a:off x="677334" y="1422401"/>
            <a:ext cx="8596668" cy="4618962"/>
          </a:xfrm>
        </p:spPr>
        <p:txBody>
          <a:bodyPr/>
          <a:lstStyle/>
          <a:p>
            <a:r>
              <a:rPr lang="zh-CN" altLang="en-US" dirty="0"/>
              <a:t>首先我们要明确的是如何进行 </a:t>
            </a:r>
            <a:r>
              <a:rPr lang="en-US" altLang="zh-CN" dirty="0"/>
              <a:t>Merge </a:t>
            </a:r>
            <a:r>
              <a:rPr lang="zh-CN" altLang="en-US" dirty="0"/>
              <a:t>：</a:t>
            </a:r>
            <a:endParaRPr lang="en-US" altLang="zh-CN" dirty="0"/>
          </a:p>
          <a:p>
            <a:pPr lvl="1"/>
            <a:r>
              <a:rPr lang="zh-CN" altLang="en-US" dirty="0"/>
              <a:t>在不考虑唯一性的情况下，我们可以采用递归的方法合并二叉搜索树，即从新树的根节点开始确定。</a:t>
            </a:r>
            <a:endParaRPr lang="en-US" altLang="zh-CN" dirty="0"/>
          </a:p>
          <a:p>
            <a:pPr lvl="1"/>
            <a:r>
              <a:rPr lang="zh-CN" altLang="en-US" dirty="0"/>
              <a:t>首先从两颗二叉搜索树中选择合并树的根节点，这个结点只能是原来的两颗树中一棵的根节点。那么被选中为根的那一棵树我们保留其</a:t>
            </a:r>
            <a:r>
              <a:rPr lang="en-US" altLang="zh-CN" dirty="0"/>
              <a:t>(</a:t>
            </a:r>
            <a:r>
              <a:rPr lang="zh-CN" altLang="en-US" dirty="0"/>
              <a:t>左子</a:t>
            </a:r>
            <a:r>
              <a:rPr lang="en-US" altLang="zh-CN" dirty="0"/>
              <a:t>(</a:t>
            </a:r>
            <a:r>
              <a:rPr lang="zh-CN" altLang="en-US" dirty="0"/>
              <a:t>左树</a:t>
            </a:r>
            <a:r>
              <a:rPr lang="en-US" altLang="zh-CN" dirty="0"/>
              <a:t>)/</a:t>
            </a:r>
            <a:r>
              <a:rPr lang="zh-CN" altLang="en-US" dirty="0"/>
              <a:t>右子</a:t>
            </a:r>
            <a:r>
              <a:rPr lang="en-US" altLang="zh-CN" dirty="0"/>
              <a:t>(</a:t>
            </a:r>
            <a:r>
              <a:rPr lang="zh-CN" altLang="en-US" dirty="0"/>
              <a:t>右树</a:t>
            </a:r>
            <a:r>
              <a:rPr lang="en-US" altLang="zh-CN" dirty="0"/>
              <a:t>))</a:t>
            </a:r>
            <a:r>
              <a:rPr lang="zh-CN" altLang="en-US" dirty="0"/>
              <a:t>。递归合并另一半子树和另一棵树，合并后的根节点作为右子。</a:t>
            </a:r>
            <a:endParaRPr lang="en-US" altLang="zh-CN" dirty="0"/>
          </a:p>
          <a:p>
            <a:endParaRPr lang="en-US" altLang="zh-CN" dirty="0"/>
          </a:p>
          <a:p>
            <a:r>
              <a:rPr lang="zh-CN" altLang="en-US" dirty="0"/>
              <a:t>在确定根时使用 </a:t>
            </a:r>
            <a:r>
              <a:rPr lang="en-US" altLang="zh-CN" dirty="0" err="1"/>
              <a:t>Treap</a:t>
            </a:r>
            <a:r>
              <a:rPr lang="zh-CN" altLang="en-US" dirty="0"/>
              <a:t>中的 </a:t>
            </a:r>
            <a:r>
              <a:rPr lang="en-US" altLang="zh-CN" dirty="0"/>
              <a:t>Key </a:t>
            </a:r>
            <a:r>
              <a:rPr lang="zh-CN" altLang="en-US" dirty="0"/>
              <a:t>值，当我不确定合并之后二叉树的根节点时，选择 </a:t>
            </a:r>
            <a:r>
              <a:rPr lang="en-US" altLang="zh-CN" dirty="0"/>
              <a:t>Key </a:t>
            </a:r>
            <a:r>
              <a:rPr lang="zh-CN" altLang="en-US" dirty="0"/>
              <a:t>值更小的作为合并之后的根节点。</a:t>
            </a:r>
            <a:endParaRPr lang="en-US" altLang="zh-CN" dirty="0"/>
          </a:p>
        </p:txBody>
      </p:sp>
    </p:spTree>
    <p:extLst>
      <p:ext uri="{BB962C8B-B14F-4D97-AF65-F5344CB8AC3E}">
        <p14:creationId xmlns:p14="http://schemas.microsoft.com/office/powerpoint/2010/main" val="128460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1200"/>
          </a:xfrm>
        </p:spPr>
        <p:txBody>
          <a:bodyPr/>
          <a:lstStyle/>
          <a:p>
            <a:r>
              <a:rPr lang="zh-CN" altLang="en-US" dirty="0"/>
              <a:t>无旋</a:t>
            </a:r>
            <a:r>
              <a:rPr lang="en-US" altLang="zh-CN" dirty="0" err="1"/>
              <a:t>Treap</a:t>
            </a:r>
            <a:r>
              <a:rPr lang="zh-CN" altLang="en-US" dirty="0"/>
              <a:t>：</a:t>
            </a:r>
            <a:r>
              <a:rPr lang="en-US" altLang="zh-CN" dirty="0"/>
              <a:t>Merge</a:t>
            </a:r>
            <a:endParaRPr lang="zh-CN" altLang="en-US" dirty="0"/>
          </a:p>
        </p:txBody>
      </p:sp>
      <p:pic>
        <p:nvPicPr>
          <p:cNvPr id="3" name="图片 2"/>
          <p:cNvPicPr>
            <a:picLocks noChangeAspect="1"/>
          </p:cNvPicPr>
          <p:nvPr/>
        </p:nvPicPr>
        <p:blipFill>
          <a:blip r:embed="rId2"/>
          <a:stretch>
            <a:fillRect/>
          </a:stretch>
        </p:blipFill>
        <p:spPr>
          <a:xfrm>
            <a:off x="883994" y="1414585"/>
            <a:ext cx="6283052" cy="4276969"/>
          </a:xfrm>
          <a:prstGeom prst="rect">
            <a:avLst/>
          </a:prstGeom>
        </p:spPr>
      </p:pic>
    </p:spTree>
    <p:extLst>
      <p:ext uri="{BB962C8B-B14F-4D97-AF65-F5344CB8AC3E}">
        <p14:creationId xmlns:p14="http://schemas.microsoft.com/office/powerpoint/2010/main" val="2232570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1200"/>
          </a:xfrm>
        </p:spPr>
        <p:txBody>
          <a:bodyPr/>
          <a:lstStyle/>
          <a:p>
            <a:r>
              <a:rPr lang="zh-CN" altLang="en-US" dirty="0"/>
              <a:t>无旋</a:t>
            </a:r>
            <a:r>
              <a:rPr lang="en-US" altLang="zh-CN" dirty="0" err="1"/>
              <a:t>Treap</a:t>
            </a:r>
            <a:r>
              <a:rPr lang="zh-CN" altLang="en-US" dirty="0"/>
              <a:t>与可持久化</a:t>
            </a:r>
          </a:p>
        </p:txBody>
      </p:sp>
      <mc:AlternateContent xmlns:mc="http://schemas.openxmlformats.org/markup-compatibility/2006" xmlns:a14="http://schemas.microsoft.com/office/drawing/2010/main">
        <mc:Choice Requires="a14">
          <p:sp>
            <p:nvSpPr>
              <p:cNvPr id="4" name="内容占位符 2"/>
              <p:cNvSpPr>
                <a:spLocks noGrp="1"/>
              </p:cNvSpPr>
              <p:nvPr>
                <p:ph idx="1"/>
              </p:nvPr>
            </p:nvSpPr>
            <p:spPr>
              <a:xfrm>
                <a:off x="677334" y="1422401"/>
                <a:ext cx="8596668" cy="4618962"/>
              </a:xfrm>
            </p:spPr>
            <p:txBody>
              <a:bodyPr/>
              <a:lstStyle/>
              <a:p>
                <a:r>
                  <a:rPr lang="zh-CN" altLang="en-US" dirty="0"/>
                  <a:t>无旋</a:t>
                </a:r>
                <a:r>
                  <a:rPr lang="en-US" altLang="zh-CN" dirty="0" err="1"/>
                  <a:t>Treap</a:t>
                </a:r>
                <a:r>
                  <a:rPr lang="zh-CN" altLang="en-US" dirty="0"/>
                  <a:t>的优势包括区间提取但不只是区间提取。无旋</a:t>
                </a:r>
                <a:r>
                  <a:rPr lang="en-US" altLang="zh-CN" dirty="0" err="1"/>
                  <a:t>Treap</a:t>
                </a:r>
                <a:r>
                  <a:rPr lang="zh-CN" altLang="en-US" dirty="0"/>
                  <a:t>的另一个优势是相对于 </a:t>
                </a:r>
                <a:r>
                  <a:rPr lang="en-US" altLang="zh-CN" dirty="0"/>
                  <a:t>Splay </a:t>
                </a:r>
                <a:r>
                  <a:rPr lang="zh-CN" altLang="en-US" dirty="0"/>
                  <a:t>而言的，在介绍这一点优势之前，我们需要引入可持久化的概念。</a:t>
                </a:r>
                <a:endParaRPr lang="en-US" altLang="zh-CN" dirty="0"/>
              </a:p>
              <a:p>
                <a:endParaRPr lang="en-US" altLang="zh-CN" dirty="0"/>
              </a:p>
              <a:p>
                <a:r>
                  <a:rPr lang="zh-CN" altLang="en-US" dirty="0"/>
                  <a:t>可持久化：我们称一个数据结构是持久化，即可以快速的返回这一数据结构的某一历史版本。</a:t>
                </a:r>
                <a:endParaRPr lang="en-US" altLang="zh-CN" dirty="0"/>
              </a:p>
              <a:p>
                <a:endParaRPr lang="en-US" altLang="zh-CN" dirty="0"/>
              </a:p>
              <a:p>
                <a:r>
                  <a:rPr lang="zh-CN" altLang="en-US" dirty="0"/>
                  <a:t>例如，对于序列</a:t>
                </a:r>
                <a14:m>
                  <m:oMath xmlns:m="http://schemas.openxmlformats.org/officeDocument/2006/math">
                    <m:r>
                      <a:rPr lang="en-US" altLang="zh-CN" b="0" i="1" smtClean="0">
                        <a:latin typeface="Cambria Math" panose="02040503050406030204" pitchFamily="18" charset="0"/>
                      </a:rPr>
                      <m:t>𝐴</m:t>
                    </m:r>
                  </m:oMath>
                </a14:m>
                <a:r>
                  <a:rPr lang="zh-CN" altLang="en-US" dirty="0"/>
                  <a:t>，我们维护三种操作：区间修改，区间查询，回退到第</a:t>
                </a:r>
                <a14:m>
                  <m:oMath xmlns:m="http://schemas.openxmlformats.org/officeDocument/2006/math">
                    <m:r>
                      <a:rPr lang="en-US" altLang="zh-CN" b="0" i="1" smtClean="0">
                        <a:latin typeface="Cambria Math" panose="02040503050406030204" pitchFamily="18" charset="0"/>
                      </a:rPr>
                      <m:t>𝑘</m:t>
                    </m:r>
                  </m:oMath>
                </a14:m>
                <a:r>
                  <a:rPr lang="zh-CN" altLang="en-US" dirty="0"/>
                  <a:t>次操作前的序列状态。</a:t>
                </a:r>
                <a:endParaRPr lang="en-US" altLang="zh-CN" dirty="0"/>
              </a:p>
              <a:p>
                <a:endParaRPr lang="en-US" altLang="zh-CN" dirty="0"/>
              </a:p>
              <a:p>
                <a:r>
                  <a:rPr lang="zh-CN" altLang="en-US" dirty="0"/>
                  <a:t>我们将问题再简化一下：即便只支持单点修改和单点查询，如何持久化一个数组呢</a:t>
                </a:r>
                <a:r>
                  <a:rPr lang="en-US" altLang="zh-CN" dirty="0"/>
                  <a:t>?</a:t>
                </a:r>
              </a:p>
            </p:txBody>
          </p:sp>
        </mc:Choice>
        <mc:Fallback xmlns="">
          <p:sp>
            <p:nvSpPr>
              <p:cNvPr id="4" name="内容占位符 2"/>
              <p:cNvSpPr>
                <a:spLocks noGrp="1" noRot="1" noChangeAspect="1" noMove="1" noResize="1" noEditPoints="1" noAdjustHandles="1" noChangeArrowheads="1" noChangeShapeType="1" noTextEdit="1"/>
              </p:cNvSpPr>
              <p:nvPr>
                <p:ph idx="1"/>
              </p:nvPr>
            </p:nvSpPr>
            <p:spPr>
              <a:xfrm>
                <a:off x="677334" y="1422401"/>
                <a:ext cx="8596668" cy="4618962"/>
              </a:xfrm>
              <a:blipFill>
                <a:blip r:embed="rId2"/>
                <a:stretch>
                  <a:fillRect l="-142" t="-923"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551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85446"/>
          </a:xfrm>
        </p:spPr>
        <p:txBody>
          <a:bodyPr/>
          <a:lstStyle/>
          <a:p>
            <a:r>
              <a:rPr lang="zh-CN" altLang="en-US" dirty="0"/>
              <a:t>可持久化线段树</a:t>
            </a:r>
          </a:p>
        </p:txBody>
      </p:sp>
      <p:sp>
        <p:nvSpPr>
          <p:cNvPr id="3" name="内容占位符 2"/>
          <p:cNvSpPr>
            <a:spLocks noGrp="1"/>
          </p:cNvSpPr>
          <p:nvPr>
            <p:ph idx="1"/>
          </p:nvPr>
        </p:nvSpPr>
        <p:spPr>
          <a:xfrm>
            <a:off x="677334" y="1658815"/>
            <a:ext cx="8596668" cy="4382547"/>
          </a:xfrm>
        </p:spPr>
        <p:txBody>
          <a:bodyPr/>
          <a:lstStyle/>
          <a:p>
            <a:r>
              <a:rPr lang="zh-CN" altLang="en-US" dirty="0"/>
              <a:t>一个显然的思路就是对于修改操作，我们只维护变化量。</a:t>
            </a:r>
            <a:endParaRPr lang="en-US" altLang="zh-CN" dirty="0"/>
          </a:p>
          <a:p>
            <a:endParaRPr lang="en-US" altLang="zh-CN" dirty="0"/>
          </a:p>
          <a:p>
            <a:r>
              <a:rPr lang="zh-CN" altLang="en-US" dirty="0"/>
              <a:t>但是问题在于</a:t>
            </a:r>
            <a:r>
              <a:rPr lang="zh-CN" altLang="en-US"/>
              <a:t>，如何在支持</a:t>
            </a:r>
            <a:r>
              <a:rPr lang="zh-CN" altLang="en-US" dirty="0"/>
              <a:t>下标查询的同时将变化量加入数据结构中。新建一个数据结构的复杂度太高，使用类似链表的方法也会损害之前时刻留下的结构。</a:t>
            </a:r>
            <a:endParaRPr lang="en-US" altLang="zh-CN" dirty="0"/>
          </a:p>
          <a:p>
            <a:endParaRPr lang="en-US" altLang="zh-CN" dirty="0"/>
          </a:p>
          <a:p>
            <a:r>
              <a:rPr lang="zh-CN" altLang="en-US" dirty="0"/>
              <a:t>为什么不能直接维护数组，因为我们找数组的位置的时候使用的是</a:t>
            </a:r>
            <a:r>
              <a:rPr lang="zh-CN" altLang="en-US" dirty="0">
                <a:solidFill>
                  <a:srgbClr val="FF0000"/>
                </a:solidFill>
              </a:rPr>
              <a:t>一级索引</a:t>
            </a:r>
            <a:r>
              <a:rPr lang="zh-CN" altLang="en-US" dirty="0"/>
              <a:t>，一段连续的区间直接指向所有的位置。</a:t>
            </a:r>
            <a:endParaRPr lang="en-US" altLang="zh-CN" dirty="0"/>
          </a:p>
          <a:p>
            <a:pPr marL="0" indent="0">
              <a:buNone/>
            </a:pPr>
            <a:endParaRPr lang="en-US" altLang="zh-CN" dirty="0"/>
          </a:p>
        </p:txBody>
      </p:sp>
    </p:spTree>
    <p:extLst>
      <p:ext uri="{BB962C8B-B14F-4D97-AF65-F5344CB8AC3E}">
        <p14:creationId xmlns:p14="http://schemas.microsoft.com/office/powerpoint/2010/main" val="356775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85446"/>
          </a:xfrm>
        </p:spPr>
        <p:txBody>
          <a:bodyPr/>
          <a:lstStyle/>
          <a:p>
            <a:r>
              <a:rPr lang="zh-CN" altLang="en-US" dirty="0"/>
              <a:t>可持久化线段树</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658815"/>
                <a:ext cx="8596668" cy="4382547"/>
              </a:xfrm>
            </p:spPr>
            <p:txBody>
              <a:bodyPr>
                <a:normAutofit lnSpcReduction="10000"/>
              </a:bodyPr>
              <a:lstStyle/>
              <a:p>
                <a:r>
                  <a:rPr lang="zh-CN" altLang="en-US" dirty="0"/>
                  <a:t>如果我们设置多级索引呢？</a:t>
                </a:r>
                <a:endParaRPr lang="en-US" altLang="zh-CN" dirty="0"/>
              </a:p>
              <a:p>
                <a:endParaRPr lang="en-US" altLang="zh-CN" dirty="0"/>
              </a:p>
              <a:p>
                <a:r>
                  <a:rPr lang="zh-CN" altLang="en-US" dirty="0"/>
                  <a:t>例如，我们设置二级索引，将序列分成</a:t>
                </a:r>
                <a14:m>
                  <m:oMath xmlns:m="http://schemas.openxmlformats.org/officeDocument/2006/math">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r>
                      <a:rPr lang="en-US" altLang="zh-CN" b="0" i="1" smtClean="0">
                        <a:latin typeface="Cambria Math" panose="02040503050406030204" pitchFamily="18" charset="0"/>
                      </a:rPr>
                      <m:t> </m:t>
                    </m:r>
                    <m:r>
                      <a:rPr lang="zh-CN" altLang="en-US" i="1">
                        <a:latin typeface="Cambria Math" panose="02040503050406030204" pitchFamily="18" charset="0"/>
                      </a:rPr>
                      <m:t>块</m:t>
                    </m:r>
                  </m:oMath>
                </a14:m>
                <a:r>
                  <a:rPr lang="zh-CN" altLang="en-US" dirty="0"/>
                  <a:t>，使用</a:t>
                </a:r>
                <a14:m>
                  <m:oMath xmlns:m="http://schemas.openxmlformats.org/officeDocument/2006/math">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r>
                      <a:rPr lang="zh-CN" altLang="en-US" i="1">
                        <a:latin typeface="Cambria Math" panose="02040503050406030204" pitchFamily="18" charset="0"/>
                      </a:rPr>
                      <m:t>个</m:t>
                    </m:r>
                  </m:oMath>
                </a14:m>
                <a:r>
                  <a:rPr lang="zh-CN" altLang="en-US" dirty="0"/>
                  <a:t>大小为</a:t>
                </a:r>
                <a14:m>
                  <m:oMath xmlns:m="http://schemas.openxmlformats.org/officeDocument/2006/math">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oMath>
                </a14:m>
                <a:r>
                  <a:rPr lang="zh-CN" altLang="en-US" dirty="0"/>
                  <a:t>的数组维护，至于这</a:t>
                </a:r>
                <a14:m>
                  <m:oMath xmlns:m="http://schemas.openxmlformats.org/officeDocument/2006/math">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oMath>
                </a14:m>
                <a:r>
                  <a:rPr lang="zh-CN" altLang="en-US" dirty="0"/>
                  <a:t>个数组在什么位置，我们再使用一个大小为</a:t>
                </a:r>
                <a14:m>
                  <m:oMath xmlns:m="http://schemas.openxmlformats.org/officeDocument/2006/math">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r>
                      <a:rPr lang="zh-CN" altLang="en-US" i="1">
                        <a:latin typeface="Cambria Math" panose="02040503050406030204" pitchFamily="18" charset="0"/>
                      </a:rPr>
                      <m:t>的</m:t>
                    </m:r>
                  </m:oMath>
                </a14:m>
                <a:r>
                  <a:rPr lang="zh-CN" altLang="en-US" dirty="0"/>
                  <a:t>数组维护。</a:t>
                </a:r>
                <a:endParaRPr lang="en-US" altLang="zh-CN" dirty="0"/>
              </a:p>
              <a:p>
                <a:endParaRPr lang="en-US" altLang="zh-CN" dirty="0"/>
              </a:p>
              <a:p>
                <a:r>
                  <a:rPr lang="zh-CN" altLang="en-US" dirty="0"/>
                  <a:t>修改数组的一个值之后，我们只需要新建一个大小为</a:t>
                </a:r>
                <a14:m>
                  <m:oMath xmlns:m="http://schemas.openxmlformats.org/officeDocument/2006/math">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oMath>
                </a14:m>
                <a:r>
                  <a:rPr lang="zh-CN" altLang="en-US" dirty="0"/>
                  <a:t>的数组维护新的所在块，再新建一个索引数组维护新的索引块，那么我们就再保留了原有版本的前提下，维护了新版本的数组。只不过，修改操作的代价变成了</a:t>
                </a:r>
                <a14:m>
                  <m:oMath xmlns:m="http://schemas.openxmlformats.org/officeDocument/2006/math">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oMath>
                </a14:m>
                <a:endParaRPr lang="en-US" altLang="zh-CN" dirty="0"/>
              </a:p>
              <a:p>
                <a:endParaRPr lang="en-US" altLang="zh-CN" dirty="0"/>
              </a:p>
              <a:p>
                <a:r>
                  <a:rPr lang="zh-CN" altLang="en-US" dirty="0"/>
                  <a:t>进一步推导：怎样的索引是最高效的？</a:t>
                </a:r>
                <a:endParaRPr lang="en-US" altLang="zh-CN" dirty="0"/>
              </a:p>
              <a:p>
                <a:r>
                  <a:rPr lang="zh-CN" altLang="en-US" dirty="0"/>
                  <a:t>我们假设索引大小为</a:t>
                </a:r>
                <a14:m>
                  <m:oMath xmlns:m="http://schemas.openxmlformats.org/officeDocument/2006/math">
                    <m:r>
                      <a:rPr lang="en-US" altLang="zh-CN" b="0" i="1" smtClean="0">
                        <a:latin typeface="Cambria Math" panose="02040503050406030204" pitchFamily="18" charset="0"/>
                      </a:rPr>
                      <m:t>𝑘</m:t>
                    </m:r>
                  </m:oMath>
                </a14:m>
                <a:r>
                  <a:rPr lang="zh-CN" altLang="en-US" dirty="0"/>
                  <a:t>，索引层数为</a:t>
                </a:r>
                <a14:m>
                  <m:oMath xmlns:m="http://schemas.openxmlformats.org/officeDocument/2006/math">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𝑘</m:t>
                            </m:r>
                          </m:sub>
                        </m:sSub>
                      </m:fName>
                      <m:e>
                        <m:r>
                          <a:rPr lang="en-US" altLang="zh-CN" b="0" i="1" smtClean="0">
                            <a:latin typeface="Cambria Math" panose="02040503050406030204" pitchFamily="18" charset="0"/>
                          </a:rPr>
                          <m:t>𝑛</m:t>
                        </m:r>
                      </m:e>
                    </m:func>
                  </m:oMath>
                </a14:m>
                <a:r>
                  <a:rPr lang="zh-CN" altLang="en-US" dirty="0"/>
                  <a:t>。修改量为</a:t>
                </a:r>
                <a14:m>
                  <m:oMath xmlns:m="http://schemas.openxmlformats.org/officeDocument/2006/math">
                    <m:func>
                      <m:funcPr>
                        <m:ctrlPr>
                          <a:rPr lang="en-US" altLang="zh-CN" b="0" i="1" smtClean="0">
                            <a:latin typeface="Cambria Math" panose="02040503050406030204" pitchFamily="18" charset="0"/>
                          </a:rPr>
                        </m:ctrlPr>
                      </m:funcPr>
                      <m:fName>
                        <m:r>
                          <a:rPr lang="en-US" altLang="zh-CN" b="0" i="1" smtClean="0">
                            <a:latin typeface="Cambria Math" panose="02040503050406030204" pitchFamily="18" charset="0"/>
                          </a:rPr>
                          <m:t>𝑘</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𝑘</m:t>
                            </m:r>
                          </m:sub>
                        </m:sSub>
                      </m:fName>
                      <m:e>
                        <m:r>
                          <a:rPr lang="en-US" altLang="zh-CN" b="0" i="1" smtClean="0">
                            <a:latin typeface="Cambria Math" panose="02040503050406030204" pitchFamily="18" charset="0"/>
                          </a:rPr>
                          <m:t>𝑛</m:t>
                        </m:r>
                      </m:e>
                    </m:func>
                  </m:oMath>
                </a14:m>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𝑘</m:t>
                      </m:r>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𝑘</m:t>
                              </m:r>
                            </m:sub>
                          </m:sSub>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𝑘</m:t>
                              </m:r>
                            </m:sub>
                          </m:sSub>
                        </m:fName>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𝑘</m:t>
                              </m:r>
                            </m:sup>
                          </m:sSup>
                        </m:e>
                      </m:func>
                      <m:r>
                        <a:rPr lang="en-US" altLang="zh-CN" b="0" i="1" smtClean="0">
                          <a:latin typeface="Cambria Math" panose="02040503050406030204" pitchFamily="18" charset="0"/>
                        </a:rPr>
                        <m:t>=</m:t>
                      </m:r>
                      <m:r>
                        <a:rPr lang="en-US" altLang="zh-CN" b="0" i="1" smtClean="0">
                          <a:latin typeface="Cambria Math" panose="02040503050406030204" pitchFamily="18" charset="0"/>
                        </a:rPr>
                        <m:t>𝑘</m:t>
                      </m:r>
                      <m:f>
                        <m:fPr>
                          <m:ctrlPr>
                            <a:rPr lang="en-US" altLang="zh-CN" b="0" i="1" smtClean="0">
                              <a:latin typeface="Cambria Math" panose="02040503050406030204" pitchFamily="18" charset="0"/>
                            </a:rPr>
                          </m:ctrlPr>
                        </m:fPr>
                        <m:num>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𝑛</m:t>
                              </m:r>
                            </m:e>
                          </m:func>
                        </m:num>
                        <m:den>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𝑘</m:t>
                              </m:r>
                            </m:e>
                          </m:func>
                        </m:den>
                      </m:f>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𝑛</m:t>
                          </m:r>
                        </m:e>
                      </m:func>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𝑘</m:t>
                          </m:r>
                        </m:num>
                        <m:den>
                          <m:func>
                            <m:funcPr>
                              <m:ctrlPr>
                                <a:rPr lang="en-US" altLang="zh-CN" b="0" i="1" smtClean="0">
                                  <a:latin typeface="Cambria Math" panose="02040503050406030204" pitchFamily="18" charset="0"/>
                                </a:rPr>
                              </m:ctrlPr>
                            </m:funcPr>
                            <m:fName>
                              <m:r>
                                <a:rPr lang="en-US" altLang="zh-CN" b="0" i="1" smtClean="0">
                                  <a:latin typeface="Cambria Math" panose="02040503050406030204" pitchFamily="18" charset="0"/>
                                </a:rPr>
                                <m:t>𝑙𝑛</m:t>
                              </m:r>
                            </m:fName>
                            <m:e>
                              <m:r>
                                <a:rPr lang="en-US" altLang="zh-CN" b="0" i="1" smtClean="0">
                                  <a:latin typeface="Cambria Math" panose="02040503050406030204" pitchFamily="18" charset="0"/>
                                </a:rPr>
                                <m:t>𝑘</m:t>
                              </m:r>
                            </m:e>
                          </m:func>
                        </m:den>
                      </m:f>
                    </m:oMath>
                  </m:oMathPara>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658815"/>
                <a:ext cx="8596668" cy="4382547"/>
              </a:xfrm>
              <a:blipFill>
                <a:blip r:embed="rId2"/>
                <a:stretch>
                  <a:fillRect l="-142" t="-1252"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6672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85446"/>
          </a:xfrm>
        </p:spPr>
        <p:txBody>
          <a:bodyPr/>
          <a:lstStyle/>
          <a:p>
            <a:r>
              <a:rPr lang="zh-CN" altLang="en-US" dirty="0"/>
              <a:t>可持久化线段树</a:t>
            </a:r>
          </a:p>
        </p:txBody>
      </p:sp>
      <mc:AlternateContent xmlns:mc="http://schemas.openxmlformats.org/markup-compatibility/2006" xmlns:a14="http://schemas.microsoft.com/office/drawing/2010/main">
        <mc:Choice Requires="a14">
          <p:sp>
            <p:nvSpPr>
              <p:cNvPr id="4" name="内容占位符 2"/>
              <p:cNvSpPr txBox="1">
                <a:spLocks/>
              </p:cNvSpPr>
              <p:nvPr/>
            </p:nvSpPr>
            <p:spPr>
              <a:xfrm>
                <a:off x="677334" y="1565031"/>
                <a:ext cx="8596668" cy="438254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𝑘</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𝑘</m:t>
                          </m:r>
                        </m:num>
                        <m:den>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𝑘</m:t>
                              </m:r>
                            </m:e>
                          </m:func>
                        </m:den>
                      </m:f>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𝑘</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𝑘</m:t>
                              </m:r>
                            </m:e>
                          </m:func>
                          <m:r>
                            <a:rPr lang="en-US" altLang="zh-CN" i="1">
                              <a:latin typeface="Cambria Math" panose="02040503050406030204" pitchFamily="18" charset="0"/>
                            </a:rPr>
                            <m:t>+1</m:t>
                          </m:r>
                        </m:num>
                        <m:den>
                          <m:func>
                            <m:funcPr>
                              <m:ctrlPr>
                                <a:rPr lang="en-US" altLang="zh-CN" i="1">
                                  <a:latin typeface="Cambria Math" panose="02040503050406030204" pitchFamily="18" charset="0"/>
                                </a:rPr>
                              </m:ctrlPr>
                            </m:funcPr>
                            <m:fName>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ln</m:t>
                                  </m:r>
                                </m:e>
                                <m:sup>
                                  <m:r>
                                    <a:rPr lang="en-US" altLang="zh-CN" i="1">
                                      <a:latin typeface="Cambria Math" panose="02040503050406030204" pitchFamily="18" charset="0"/>
                                    </a:rPr>
                                    <m:t>2</m:t>
                                  </m:r>
                                </m:sup>
                              </m:sSup>
                            </m:fName>
                            <m:e>
                              <m:r>
                                <a:rPr lang="en-US" altLang="zh-CN" i="1">
                                  <a:latin typeface="Cambria Math" panose="02040503050406030204" pitchFamily="18" charset="0"/>
                                </a:rPr>
                                <m:t>𝑘</m:t>
                              </m:r>
                            </m:e>
                          </m:func>
                        </m:den>
                      </m:f>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𝑘</m:t>
                                      </m:r>
                                    </m:e>
                                  </m:func>
                                </m:den>
                              </m:f>
                            </m:e>
                          </m:d>
                        </m:e>
                        <m:sup>
                          <m:r>
                            <a:rPr lang="en-US" altLang="zh-CN" i="1">
                              <a:latin typeface="Cambria Math" panose="02040503050406030204" pitchFamily="18" charset="0"/>
                            </a:rPr>
                            <m:t>2</m:t>
                          </m:r>
                        </m:sup>
                      </m:s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𝑘</m:t>
                              </m:r>
                            </m:e>
                          </m:func>
                        </m:den>
                      </m:f>
                    </m:oMath>
                  </m:oMathPara>
                </a14:m>
                <a:endParaRPr lang="en-US" altLang="zh-CN" dirty="0"/>
              </a:p>
              <a:p>
                <a:pPr marL="0" indent="0">
                  <a:buNone/>
                </a:pPr>
                <a:endParaRPr lang="en-US" altLang="zh-CN" dirty="0"/>
              </a:p>
              <a:p>
                <a:r>
                  <a:rPr lang="zh-CN" altLang="en-US" dirty="0"/>
                  <a:t>在</a:t>
                </a:r>
                <a14:m>
                  <m:oMath xmlns:m="http://schemas.openxmlformats.org/officeDocument/2006/math">
                    <m:r>
                      <a:rPr lang="en-US" altLang="zh-CN" i="1">
                        <a:latin typeface="Cambria Math" panose="02040503050406030204" pitchFamily="18" charset="0"/>
                      </a:rPr>
                      <m:t>1≤</m:t>
                    </m:r>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𝑛</m:t>
                    </m:r>
                  </m:oMath>
                </a14:m>
                <a:r>
                  <a:rPr lang="zh-CN" altLang="en-US" dirty="0"/>
                  <a:t>的情况下，</a:t>
                </a:r>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𝑘</m:t>
                        </m:r>
                      </m:e>
                    </m:func>
                    <m:r>
                      <a:rPr lang="en-US" altLang="zh-CN" i="1">
                        <a:latin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oMath>
                </a14:m>
                <a:r>
                  <a:rPr lang="zh-CN" altLang="en-US" dirty="0"/>
                  <a:t>，在</a:t>
                </a:r>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𝑘</m:t>
                        </m:r>
                      </m:e>
                    </m:func>
                    <m:r>
                      <a:rPr lang="en-US" altLang="zh-CN" i="1">
                        <a:latin typeface="Cambria Math" panose="02040503050406030204" pitchFamily="18" charset="0"/>
                      </a:rPr>
                      <m:t>=1</m:t>
                    </m:r>
                  </m:oMath>
                </a14:m>
                <a:r>
                  <a:rPr lang="zh-CN" altLang="en-US" dirty="0"/>
                  <a:t>时取到最优解，此时</a:t>
                </a:r>
                <a14:m>
                  <m:oMath xmlns:m="http://schemas.openxmlformats.org/officeDocument/2006/math">
                    <m:r>
                      <a:rPr lang="en-US" altLang="zh-CN" i="1">
                        <a:latin typeface="Cambria Math" panose="02040503050406030204" pitchFamily="18" charset="0"/>
                      </a:rPr>
                      <m:t>𝑘</m:t>
                    </m:r>
                    <m:r>
                      <a:rPr lang="en-US" altLang="zh-CN" i="1">
                        <a:latin typeface="Cambria Math" panose="02040503050406030204" pitchFamily="18" charset="0"/>
                      </a:rPr>
                      <m:t>=</m:t>
                    </m:r>
                    <m:r>
                      <a:rPr lang="en-US" altLang="zh-CN" i="1">
                        <a:latin typeface="Cambria Math" panose="02040503050406030204" pitchFamily="18" charset="0"/>
                      </a:rPr>
                      <m:t>𝑒</m:t>
                    </m:r>
                  </m:oMath>
                </a14:m>
                <a:r>
                  <a:rPr lang="zh-CN" altLang="en-US" dirty="0"/>
                  <a:t>。</a:t>
                </a:r>
                <a:endParaRPr lang="en-US" altLang="zh-CN" dirty="0"/>
              </a:p>
              <a:p>
                <a:endParaRPr lang="en-US" altLang="zh-CN" dirty="0"/>
              </a:p>
              <a:p>
                <a:r>
                  <a:rPr lang="zh-CN" altLang="en-US" dirty="0"/>
                  <a:t>由于实现时索引必须为整数</a:t>
                </a:r>
                <a:r>
                  <a:rPr lang="en-US" altLang="zh-CN" dirty="0"/>
                  <a:t>,</a:t>
                </a:r>
                <a:r>
                  <a:rPr lang="zh-CN" altLang="en-US" dirty="0"/>
                  <a:t>所以</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=2</m:t>
                    </m:r>
                  </m:oMath>
                </a14:m>
                <a:r>
                  <a:rPr lang="zh-CN" altLang="en-US" dirty="0"/>
                  <a:t>或</a:t>
                </a:r>
                <a14:m>
                  <m:oMath xmlns:m="http://schemas.openxmlformats.org/officeDocument/2006/math">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=3</m:t>
                    </m:r>
                  </m:oMath>
                </a14:m>
                <a:r>
                  <a:rPr lang="zh-CN" altLang="en-US" dirty="0"/>
                  <a:t>时比较优秀的情况。</a:t>
                </a:r>
                <a:endParaRPr lang="en-US" altLang="zh-CN" dirty="0"/>
              </a:p>
              <a:p>
                <a:endParaRPr lang="en-US" altLang="zh-CN" dirty="0"/>
              </a:p>
              <a:p>
                <a:r>
                  <a:rPr lang="zh-CN" altLang="en-US" dirty="0"/>
                  <a:t>而</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=2</m:t>
                    </m:r>
                  </m:oMath>
                </a14:m>
                <a:r>
                  <a:rPr lang="zh-CN" altLang="en-US" dirty="0"/>
                  <a:t>的情况就是线段树，因此，通常采用</a:t>
                </a:r>
                <a14:m>
                  <m:oMath xmlns:m="http://schemas.openxmlformats.org/officeDocument/2006/math">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r>
                          <a:rPr lang="en-US" altLang="zh-CN" b="0" i="1" smtClean="0">
                            <a:latin typeface="Cambria Math" panose="02040503050406030204" pitchFamily="18" charset="0"/>
                          </a:rPr>
                          <m:t>𝑛</m:t>
                        </m:r>
                      </m:e>
                    </m:func>
                  </m:oMath>
                </a14:m>
                <a:r>
                  <a:rPr lang="zh-CN" altLang="en-US" dirty="0"/>
                  <a:t>级索引的可持久化线段树的方式来支持持久化。</a:t>
                </a:r>
                <a:endParaRPr lang="en-US" altLang="zh-CN" dirty="0"/>
              </a:p>
            </p:txBody>
          </p:sp>
        </mc:Choice>
        <mc:Fallback xmlns="">
          <p:sp>
            <p:nvSpPr>
              <p:cNvPr id="4" name="内容占位符 2"/>
              <p:cNvSpPr txBox="1">
                <a:spLocks noRot="1" noChangeAspect="1" noMove="1" noResize="1" noEditPoints="1" noAdjustHandles="1" noChangeArrowheads="1" noChangeShapeType="1" noTextEdit="1"/>
              </p:cNvSpPr>
              <p:nvPr/>
            </p:nvSpPr>
            <p:spPr>
              <a:xfrm>
                <a:off x="677334" y="1565031"/>
                <a:ext cx="8596668" cy="4382547"/>
              </a:xfrm>
              <a:prstGeom prst="rect">
                <a:avLst/>
              </a:prstGeom>
              <a:blipFill>
                <a:blip r:embed="rId2"/>
                <a:stretch>
                  <a:fillRect l="-1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6772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85446"/>
          </a:xfrm>
        </p:spPr>
        <p:txBody>
          <a:bodyPr/>
          <a:lstStyle/>
          <a:p>
            <a:r>
              <a:rPr lang="zh-CN" altLang="en-US" dirty="0"/>
              <a:t>可持久化线段树</a:t>
            </a:r>
          </a:p>
        </p:txBody>
      </p:sp>
      <p:sp>
        <p:nvSpPr>
          <p:cNvPr id="4" name="内容占位符 2"/>
          <p:cNvSpPr txBox="1">
            <a:spLocks/>
          </p:cNvSpPr>
          <p:nvPr/>
        </p:nvSpPr>
        <p:spPr>
          <a:xfrm>
            <a:off x="677334" y="1565031"/>
            <a:ext cx="8596668" cy="438254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altLang="zh-CN" dirty="0"/>
          </a:p>
        </p:txBody>
      </p:sp>
      <p:pic>
        <p:nvPicPr>
          <p:cNvPr id="3" name="图片 2"/>
          <p:cNvPicPr>
            <a:picLocks noChangeAspect="1"/>
          </p:cNvPicPr>
          <p:nvPr/>
        </p:nvPicPr>
        <p:blipFill>
          <a:blip r:embed="rId2"/>
          <a:stretch>
            <a:fillRect/>
          </a:stretch>
        </p:blipFill>
        <p:spPr>
          <a:xfrm>
            <a:off x="1036759" y="1932476"/>
            <a:ext cx="7688280" cy="3770802"/>
          </a:xfrm>
          <a:prstGeom prst="rect">
            <a:avLst/>
          </a:prstGeom>
        </p:spPr>
      </p:pic>
    </p:spTree>
    <p:extLst>
      <p:ext uri="{BB962C8B-B14F-4D97-AF65-F5344CB8AC3E}">
        <p14:creationId xmlns:p14="http://schemas.microsoft.com/office/powerpoint/2010/main" val="320442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08892"/>
          </a:xfrm>
        </p:spPr>
        <p:txBody>
          <a:bodyPr/>
          <a:lstStyle/>
          <a:p>
            <a:r>
              <a:rPr lang="zh-CN" altLang="en-US" dirty="0"/>
              <a:t>可持久化线段树的代码实现</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47672" y="4654061"/>
                <a:ext cx="8596668" cy="2248947"/>
              </a:xfrm>
            </p:spPr>
            <p:txBody>
              <a:bodyPr/>
              <a:lstStyle/>
              <a:p>
                <a:r>
                  <a:rPr lang="zh-CN" altLang="en-US" dirty="0"/>
                  <a:t>上图是一个维护区间和的简单可持久化线段树。</a:t>
                </a:r>
                <a:endParaRPr lang="en-US" altLang="zh-CN" dirty="0"/>
              </a:p>
              <a:p>
                <a:endParaRPr lang="en-US" altLang="zh-CN" dirty="0"/>
              </a:p>
              <a:p>
                <a:r>
                  <a:rPr lang="zh-CN" altLang="en-US" dirty="0"/>
                  <a:t>可持久化线段树的空间开销为</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r>
                      <a:rPr lang="zh-CN" altLang="en-US" i="1">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47672" y="4654061"/>
                <a:ext cx="8596668" cy="2248947"/>
              </a:xfrm>
              <a:blipFill>
                <a:blip r:embed="rId2"/>
                <a:stretch>
                  <a:fillRect l="-213" t="-1084"/>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910738" y="1315549"/>
            <a:ext cx="4974248" cy="3220567"/>
          </a:xfrm>
          <a:prstGeom prst="rect">
            <a:avLst/>
          </a:prstGeom>
        </p:spPr>
      </p:pic>
    </p:spTree>
    <p:extLst>
      <p:ext uri="{BB962C8B-B14F-4D97-AF65-F5344CB8AC3E}">
        <p14:creationId xmlns:p14="http://schemas.microsoft.com/office/powerpoint/2010/main" val="406937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55785"/>
          </a:xfrm>
        </p:spPr>
        <p:txBody>
          <a:bodyPr/>
          <a:lstStyle/>
          <a:p>
            <a:r>
              <a:rPr lang="zh-CN" altLang="en-US" dirty="0"/>
              <a:t>可持久化平衡树</a:t>
            </a:r>
          </a:p>
        </p:txBody>
      </p:sp>
      <p:sp>
        <p:nvSpPr>
          <p:cNvPr id="3" name="内容占位符 2"/>
          <p:cNvSpPr>
            <a:spLocks noGrp="1"/>
          </p:cNvSpPr>
          <p:nvPr>
            <p:ph idx="1"/>
          </p:nvPr>
        </p:nvSpPr>
        <p:spPr>
          <a:xfrm>
            <a:off x="677334" y="1465385"/>
            <a:ext cx="8596668" cy="4575977"/>
          </a:xfrm>
        </p:spPr>
        <p:txBody>
          <a:bodyPr/>
          <a:lstStyle/>
          <a:p>
            <a:r>
              <a:rPr lang="zh-CN" altLang="en-US" dirty="0"/>
              <a:t>对于一些特殊的线性问题，我们无法用数组实现，此时，平衡树基本上是解决所有这类问题都可以选择的方案。</a:t>
            </a:r>
            <a:endParaRPr lang="en-US" altLang="zh-CN" dirty="0"/>
          </a:p>
          <a:p>
            <a:endParaRPr lang="en-US" altLang="zh-CN" dirty="0"/>
          </a:p>
          <a:p>
            <a:r>
              <a:rPr lang="zh-CN" altLang="en-US" dirty="0"/>
              <a:t>平衡树可以持久化吗？</a:t>
            </a:r>
            <a:endParaRPr lang="en-US" altLang="zh-CN" dirty="0"/>
          </a:p>
          <a:p>
            <a:endParaRPr lang="en-US" altLang="zh-CN" dirty="0"/>
          </a:p>
          <a:p>
            <a:r>
              <a:rPr lang="en-US" altLang="zh-CN" dirty="0"/>
              <a:t>Splay </a:t>
            </a:r>
            <a:r>
              <a:rPr lang="zh-CN" altLang="en-US" dirty="0"/>
              <a:t>不行，但 </a:t>
            </a:r>
            <a:r>
              <a:rPr lang="en-US" altLang="zh-CN" dirty="0" err="1"/>
              <a:t>Treap</a:t>
            </a:r>
            <a:r>
              <a:rPr lang="en-US" altLang="zh-CN" dirty="0"/>
              <a:t> </a:t>
            </a:r>
            <a:r>
              <a:rPr lang="zh-CN" altLang="en-US" dirty="0"/>
              <a:t>可以。</a:t>
            </a:r>
            <a:endParaRPr lang="en-US" altLang="zh-CN" dirty="0"/>
          </a:p>
          <a:p>
            <a:endParaRPr lang="en-US" altLang="zh-CN" dirty="0"/>
          </a:p>
          <a:p>
            <a:r>
              <a:rPr lang="zh-CN" altLang="en-US" dirty="0"/>
              <a:t>我们刚刚提到，可持久化就是对一个建立了多级索引的数据结构，每一次修改时不更改原有索引的前提下新建涉及到的所有索引。</a:t>
            </a:r>
            <a:endParaRPr lang="en-US" altLang="zh-CN" dirty="0"/>
          </a:p>
          <a:p>
            <a:endParaRPr lang="en-US" altLang="zh-CN" dirty="0"/>
          </a:p>
          <a:p>
            <a:r>
              <a:rPr lang="en-US" altLang="zh-CN" dirty="0"/>
              <a:t>Splay</a:t>
            </a:r>
            <a:r>
              <a:rPr lang="zh-CN" altLang="en-US" dirty="0"/>
              <a:t>的索引层数是不确定的。因此持久化的代价可能很大，它的复杂度是基于均摊的。无法保证任意时刻的索引层数。</a:t>
            </a:r>
          </a:p>
        </p:txBody>
      </p:sp>
    </p:spTree>
    <p:extLst>
      <p:ext uri="{BB962C8B-B14F-4D97-AF65-F5344CB8AC3E}">
        <p14:creationId xmlns:p14="http://schemas.microsoft.com/office/powerpoint/2010/main" val="302256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55785"/>
          </a:xfrm>
        </p:spPr>
        <p:txBody>
          <a:bodyPr/>
          <a:lstStyle/>
          <a:p>
            <a:r>
              <a:rPr lang="zh-CN" altLang="en-US" dirty="0"/>
              <a:t>可持久化平衡树</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465385"/>
                <a:ext cx="8596668" cy="4575977"/>
              </a:xfrm>
            </p:spPr>
            <p:txBody>
              <a:bodyPr/>
              <a:lstStyle/>
              <a:p>
                <a:r>
                  <a:rPr lang="zh-CN" altLang="en-US" dirty="0"/>
                  <a:t>但 </a:t>
                </a:r>
                <a:r>
                  <a:rPr lang="en-US" altLang="zh-CN" dirty="0" err="1"/>
                  <a:t>Treap</a:t>
                </a:r>
                <a:r>
                  <a:rPr lang="en-US" altLang="zh-CN" dirty="0"/>
                  <a:t> </a:t>
                </a:r>
                <a:r>
                  <a:rPr lang="zh-CN" altLang="en-US" dirty="0"/>
                  <a:t>的索引层数是</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r>
                      <a:rPr lang="zh-CN" altLang="en-US" i="1">
                        <a:latin typeface="Cambria Math" panose="02040503050406030204" pitchFamily="18" charset="0"/>
                      </a:rPr>
                      <m:t>的</m:t>
                    </m:r>
                    <m:r>
                      <a:rPr lang="zh-CN" altLang="en-US" i="1" smtClean="0">
                        <a:latin typeface="Cambria Math" panose="02040503050406030204" pitchFamily="18" charset="0"/>
                      </a:rPr>
                      <m:t>。</m:t>
                    </m:r>
                  </m:oMath>
                </a14:m>
                <a:r>
                  <a:rPr lang="zh-CN" altLang="en-US" dirty="0"/>
                  <a:t>理论上旋转</a:t>
                </a:r>
                <a:r>
                  <a:rPr lang="en-US" altLang="zh-CN" dirty="0" err="1"/>
                  <a:t>Treap</a:t>
                </a:r>
                <a:r>
                  <a:rPr lang="zh-CN" altLang="en-US" dirty="0"/>
                  <a:t>也是可以持久化的。将插入路径上所有的点新建即可。</a:t>
                </a:r>
                <a:endParaRPr lang="en-US" altLang="zh-CN" dirty="0"/>
              </a:p>
              <a:p>
                <a:endParaRPr lang="en-US" altLang="zh-CN" dirty="0"/>
              </a:p>
              <a:p>
                <a:r>
                  <a:rPr lang="zh-CN" altLang="en-US" dirty="0"/>
                  <a:t>不过实现起来，无旋</a:t>
                </a:r>
                <a:r>
                  <a:rPr lang="en-US" altLang="zh-CN" dirty="0" err="1"/>
                  <a:t>Treap</a:t>
                </a:r>
                <a:r>
                  <a:rPr lang="zh-CN" altLang="en-US" dirty="0"/>
                  <a:t>会更加简单。</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465385"/>
                <a:ext cx="8596668" cy="4575977"/>
              </a:xfrm>
              <a:blipFill>
                <a:blip r:embed="rId2"/>
                <a:stretch>
                  <a:fillRect l="-142" t="-932" r="-426"/>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1026502" y="3133358"/>
            <a:ext cx="4166821" cy="2684635"/>
          </a:xfrm>
          <a:prstGeom prst="rect">
            <a:avLst/>
          </a:prstGeom>
        </p:spPr>
      </p:pic>
      <p:pic>
        <p:nvPicPr>
          <p:cNvPr id="5" name="图片 4"/>
          <p:cNvPicPr>
            <a:picLocks noChangeAspect="1"/>
          </p:cNvPicPr>
          <p:nvPr/>
        </p:nvPicPr>
        <p:blipFill>
          <a:blip r:embed="rId4"/>
          <a:stretch>
            <a:fillRect/>
          </a:stretch>
        </p:blipFill>
        <p:spPr>
          <a:xfrm>
            <a:off x="5315316" y="3045851"/>
            <a:ext cx="4189770" cy="2772142"/>
          </a:xfrm>
          <a:prstGeom prst="rect">
            <a:avLst/>
          </a:prstGeom>
        </p:spPr>
      </p:pic>
    </p:spTree>
    <p:extLst>
      <p:ext uri="{BB962C8B-B14F-4D97-AF65-F5344CB8AC3E}">
        <p14:creationId xmlns:p14="http://schemas.microsoft.com/office/powerpoint/2010/main" val="54604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97169"/>
          </a:xfrm>
        </p:spPr>
        <p:txBody>
          <a:bodyPr/>
          <a:lstStyle/>
          <a:p>
            <a:r>
              <a:rPr lang="zh-CN" altLang="en-US" dirty="0">
                <a:latin typeface="+mn-ea"/>
                <a:ea typeface="+mn-ea"/>
              </a:rPr>
              <a:t>平衡树的基础</a:t>
            </a:r>
            <a:r>
              <a:rPr lang="en-US" altLang="zh-CN" dirty="0">
                <a:latin typeface="+mn-ea"/>
                <a:ea typeface="+mn-ea"/>
              </a:rPr>
              <a:t>——</a:t>
            </a:r>
            <a:r>
              <a:rPr lang="zh-CN" altLang="en-US" dirty="0">
                <a:latin typeface="+mn-ea"/>
                <a:ea typeface="+mn-ea"/>
              </a:rPr>
              <a:t>二叉搜索树</a:t>
            </a:r>
          </a:p>
        </p:txBody>
      </p:sp>
      <p:sp>
        <p:nvSpPr>
          <p:cNvPr id="3" name="内容占位符 2"/>
          <p:cNvSpPr>
            <a:spLocks noGrp="1"/>
          </p:cNvSpPr>
          <p:nvPr>
            <p:ph idx="1"/>
          </p:nvPr>
        </p:nvSpPr>
        <p:spPr>
          <a:xfrm>
            <a:off x="677334" y="1553309"/>
            <a:ext cx="8596668" cy="4488054"/>
          </a:xfrm>
        </p:spPr>
        <p:txBody>
          <a:bodyPr/>
          <a:lstStyle/>
          <a:p>
            <a:r>
              <a:rPr lang="zh-CN" altLang="en-US" dirty="0"/>
              <a:t>前面提到的性质，其实就是说我们要实现一个结合链表和数组有点的数据结构。</a:t>
            </a:r>
            <a:endParaRPr lang="en-US" altLang="zh-CN" dirty="0"/>
          </a:p>
          <a:p>
            <a:endParaRPr lang="en-US" altLang="zh-CN" dirty="0"/>
          </a:p>
          <a:p>
            <a:r>
              <a:rPr lang="zh-CN" altLang="en-US" dirty="0"/>
              <a:t>总的来说，满足这些性质的数据结构还是很多的：跳表，</a:t>
            </a:r>
            <a:r>
              <a:rPr lang="en-US" altLang="zh-CN" dirty="0"/>
              <a:t>B</a:t>
            </a:r>
            <a:r>
              <a:rPr lang="zh-CN" altLang="en-US" dirty="0"/>
              <a:t>树，猫树，平衡树。除了调表以外，其他三种树形结构，都是基于二叉搜索树的。</a:t>
            </a:r>
            <a:endParaRPr lang="en-US" altLang="zh-CN" dirty="0"/>
          </a:p>
          <a:p>
            <a:endParaRPr lang="en-US" altLang="zh-CN" dirty="0"/>
          </a:p>
          <a:p>
            <a:r>
              <a:rPr lang="zh-CN" altLang="en-US" dirty="0"/>
              <a:t>二叉搜索树是一棵二叉树，总的来说，任何一棵满足</a:t>
            </a:r>
            <a:r>
              <a:rPr lang="zh-CN" altLang="en-US" dirty="0">
                <a:solidFill>
                  <a:srgbClr val="FF0000"/>
                </a:solidFill>
              </a:rPr>
              <a:t>中序遍历 从小到大排列</a:t>
            </a:r>
            <a:r>
              <a:rPr lang="zh-CN" altLang="en-US" dirty="0"/>
              <a:t>的都是一棵二叉搜索树。</a:t>
            </a:r>
            <a:endParaRPr lang="en-US" altLang="zh-CN" dirty="0"/>
          </a:p>
          <a:p>
            <a:endParaRPr lang="en-US" altLang="zh-CN" dirty="0"/>
          </a:p>
          <a:p>
            <a:r>
              <a:rPr lang="zh-CN" altLang="en-US" dirty="0"/>
              <a:t>在二叉搜索树中寻找一个元素，只需要按照该元素和当前元素的大小关系，递归进入左子树或右子树即可。递归到空时插入结点即可变成插入操作。</a:t>
            </a:r>
            <a:endParaRPr lang="en-US" altLang="zh-CN" dirty="0"/>
          </a:p>
          <a:p>
            <a:endParaRPr lang="en-US" altLang="zh-CN" dirty="0"/>
          </a:p>
          <a:p>
            <a:r>
              <a:rPr lang="zh-CN" altLang="en-US" dirty="0"/>
              <a:t>然而二叉搜索树的删除是比较麻烦的。</a:t>
            </a:r>
            <a:endParaRPr lang="en-US" altLang="zh-CN" dirty="0"/>
          </a:p>
        </p:txBody>
      </p:sp>
    </p:spTree>
    <p:extLst>
      <p:ext uri="{BB962C8B-B14F-4D97-AF65-F5344CB8AC3E}">
        <p14:creationId xmlns:p14="http://schemas.microsoft.com/office/powerpoint/2010/main" val="1831511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55785"/>
          </a:xfrm>
        </p:spPr>
        <p:txBody>
          <a:bodyPr/>
          <a:lstStyle/>
          <a:p>
            <a:r>
              <a:rPr lang="zh-CN" altLang="en-US" dirty="0"/>
              <a:t>可持久化总结</a:t>
            </a:r>
          </a:p>
        </p:txBody>
      </p:sp>
      <p:sp>
        <p:nvSpPr>
          <p:cNvPr id="3" name="内容占位符 2"/>
          <p:cNvSpPr>
            <a:spLocks noGrp="1"/>
          </p:cNvSpPr>
          <p:nvPr>
            <p:ph idx="1"/>
          </p:nvPr>
        </p:nvSpPr>
        <p:spPr>
          <a:xfrm>
            <a:off x="677334" y="2602523"/>
            <a:ext cx="8596668" cy="2116015"/>
          </a:xfrm>
        </p:spPr>
        <p:txBody>
          <a:bodyPr>
            <a:normAutofit/>
          </a:bodyPr>
          <a:lstStyle/>
          <a:p>
            <a:r>
              <a:rPr lang="zh-CN" altLang="en-US" sz="2400" dirty="0"/>
              <a:t>总的来说，可持久化的思路，就是对于一个数据结构</a:t>
            </a:r>
            <a:r>
              <a:rPr lang="zh-CN" altLang="en-US" sz="2400" dirty="0">
                <a:solidFill>
                  <a:srgbClr val="FF0000"/>
                </a:solidFill>
              </a:rPr>
              <a:t>建立多级索引</a:t>
            </a:r>
            <a:r>
              <a:rPr lang="zh-CN" altLang="en-US" sz="2400" dirty="0"/>
              <a:t>，以降低一次修改涉及到的数据量，随后暴力修改涉及到的数据。</a:t>
            </a:r>
          </a:p>
        </p:txBody>
      </p:sp>
    </p:spTree>
    <p:extLst>
      <p:ext uri="{BB962C8B-B14F-4D97-AF65-F5344CB8AC3E}">
        <p14:creationId xmlns:p14="http://schemas.microsoft.com/office/powerpoint/2010/main" val="285527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79231"/>
          </a:xfrm>
        </p:spPr>
        <p:txBody>
          <a:bodyPr/>
          <a:lstStyle/>
          <a:p>
            <a:r>
              <a:rPr lang="zh-CN" altLang="en-US" dirty="0"/>
              <a:t>分治相关</a:t>
            </a:r>
          </a:p>
        </p:txBody>
      </p:sp>
      <p:sp>
        <p:nvSpPr>
          <p:cNvPr id="3" name="内容占位符 2"/>
          <p:cNvSpPr>
            <a:spLocks noGrp="1"/>
          </p:cNvSpPr>
          <p:nvPr>
            <p:ph idx="1"/>
          </p:nvPr>
        </p:nvSpPr>
        <p:spPr>
          <a:xfrm>
            <a:off x="677334" y="1635369"/>
            <a:ext cx="8596668" cy="4405993"/>
          </a:xfrm>
        </p:spPr>
        <p:txBody>
          <a:bodyPr>
            <a:normAutofit/>
          </a:bodyPr>
          <a:lstStyle/>
          <a:p>
            <a:r>
              <a:rPr lang="zh-CN" altLang="en-US" sz="2000" dirty="0"/>
              <a:t>最后，我们来谈一谈分治。我们将从两个方向拓展分治。</a:t>
            </a:r>
            <a:endParaRPr lang="en-US" altLang="zh-CN" sz="2000" dirty="0"/>
          </a:p>
          <a:p>
            <a:endParaRPr lang="en-US" altLang="zh-CN" sz="2000" dirty="0"/>
          </a:p>
          <a:p>
            <a:r>
              <a:rPr lang="en-US" altLang="zh-CN" sz="2000" dirty="0"/>
              <a:t>1. </a:t>
            </a:r>
            <a:r>
              <a:rPr lang="zh-CN" altLang="en-US" sz="2000" dirty="0"/>
              <a:t>深化传统分治，运用到数据结构维护上，介绍</a:t>
            </a:r>
            <a:r>
              <a:rPr lang="en-US" altLang="zh-CN" sz="2000" dirty="0"/>
              <a:t>CDQ</a:t>
            </a:r>
            <a:r>
              <a:rPr lang="zh-CN" altLang="en-US" sz="2000" dirty="0"/>
              <a:t>分治与整体二分。</a:t>
            </a:r>
            <a:endParaRPr lang="en-US" altLang="zh-CN" sz="2000" dirty="0"/>
          </a:p>
          <a:p>
            <a:endParaRPr lang="en-US" altLang="zh-CN" sz="2000" dirty="0"/>
          </a:p>
          <a:p>
            <a:r>
              <a:rPr lang="en-US" altLang="zh-CN" sz="2000" dirty="0"/>
              <a:t>2. </a:t>
            </a:r>
            <a:r>
              <a:rPr lang="zh-CN" altLang="en-US" sz="2000" dirty="0"/>
              <a:t>拓展传统分治，将传统的序列分治做法拓展到树上。</a:t>
            </a:r>
          </a:p>
        </p:txBody>
      </p:sp>
    </p:spTree>
    <p:extLst>
      <p:ext uri="{BB962C8B-B14F-4D97-AF65-F5344CB8AC3E}">
        <p14:creationId xmlns:p14="http://schemas.microsoft.com/office/powerpoint/2010/main" val="194740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62000"/>
          </a:xfrm>
        </p:spPr>
        <p:txBody>
          <a:bodyPr/>
          <a:lstStyle/>
          <a:p>
            <a:r>
              <a:rPr lang="en-US" altLang="zh-CN" dirty="0"/>
              <a:t>CDQ</a:t>
            </a:r>
            <a:r>
              <a:rPr lang="zh-CN" altLang="en-US" dirty="0"/>
              <a:t>分治与整体二分</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606063"/>
                <a:ext cx="8596668" cy="4435300"/>
              </a:xfrm>
            </p:spPr>
            <p:txBody>
              <a:bodyPr/>
              <a:lstStyle/>
              <a:p>
                <a:r>
                  <a:rPr lang="en-US" altLang="zh-CN" dirty="0"/>
                  <a:t>CDQ </a:t>
                </a:r>
                <a:r>
                  <a:rPr lang="zh-CN" altLang="en-US" dirty="0"/>
                  <a:t>分治和整体二分，本质上都是在操作序列上做分治。一个按照时间分治，一个按照值分治。</a:t>
                </a:r>
                <a:endParaRPr lang="en-US" altLang="zh-CN" dirty="0"/>
              </a:p>
              <a:p>
                <a:endParaRPr lang="en-US" altLang="zh-CN" dirty="0"/>
              </a:p>
              <a:p>
                <a:r>
                  <a:rPr lang="en-US" altLang="zh-CN" dirty="0"/>
                  <a:t>CDQ</a:t>
                </a:r>
                <a:r>
                  <a:rPr lang="zh-CN" altLang="en-US" dirty="0"/>
                  <a:t>分治：按时间拆成前后两段，递归处理前段，然后计算前段修改操作对于后段查询操作的影响，最后递归处理后段。</a:t>
                </a:r>
                <a:endParaRPr lang="en-US" altLang="zh-CN" dirty="0"/>
              </a:p>
              <a:p>
                <a:endParaRPr lang="en-US" altLang="zh-CN" dirty="0"/>
              </a:p>
              <a:p>
                <a:r>
                  <a:rPr lang="zh-CN" altLang="en-US" dirty="0"/>
                  <a:t>整体二分：同时对多个查询操作二分答案。处理当前二分答案的时候，按操作时间处理所有操作，将修改操作从具体的数值转为纯粹的大小关系。简化问题，递归时一个操作只会进入一边。</a:t>
                </a:r>
                <a:endParaRPr lang="en-US" altLang="zh-CN" dirty="0"/>
              </a:p>
              <a:p>
                <a:endParaRPr lang="en-US" altLang="zh-CN" dirty="0"/>
              </a:p>
              <a:p>
                <a:r>
                  <a:rPr lang="en-US" altLang="zh-CN" dirty="0"/>
                  <a:t>CDQ </a:t>
                </a:r>
                <a:r>
                  <a:rPr lang="zh-CN" altLang="en-US" dirty="0"/>
                  <a:t>分治的时间复杂度为</a:t>
                </a:r>
                <a14:m>
                  <m:oMath xmlns:m="http://schemas.openxmlformats.org/officeDocument/2006/math">
                    <m:r>
                      <a:rPr lang="en-US" altLang="zh-CN" b="0" i="1" smtClean="0">
                        <a:latin typeface="Cambria Math" panose="02040503050406030204" pitchFamily="18" charset="0"/>
                      </a:rPr>
                      <m:t>𝑄</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𝑄</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zh-CN" altLang="en-US" i="1">
                        <a:latin typeface="Cambria Math" panose="02040503050406030204" pitchFamily="18" charset="0"/>
                      </a:rPr>
                      <m:t>，</m:t>
                    </m:r>
                    <m:r>
                      <a:rPr lang="zh-CN" altLang="en-US" i="1" smtClean="0">
                        <a:latin typeface="Cambria Math" panose="02040503050406030204" pitchFamily="18" charset="0"/>
                      </a:rPr>
                      <m:t>操作</m:t>
                    </m:r>
                  </m:oMath>
                </a14:m>
                <a:r>
                  <a:rPr lang="zh-CN" altLang="en-US" dirty="0"/>
                  <a:t>共分为</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𝑄</m:t>
                        </m:r>
                      </m:e>
                    </m:func>
                    <m:r>
                      <a:rPr lang="zh-CN" altLang="en-US" i="1">
                        <a:latin typeface="Cambria Math" panose="02040503050406030204" pitchFamily="18" charset="0"/>
                      </a:rPr>
                      <m:t>层</m:t>
                    </m:r>
                  </m:oMath>
                </a14:m>
                <a:r>
                  <a:rPr lang="zh-CN" altLang="en-US" dirty="0"/>
                  <a:t>，整体二分的时间复杂度为</a:t>
                </a:r>
                <a14:m>
                  <m:oMath xmlns:m="http://schemas.openxmlformats.org/officeDocument/2006/math">
                    <m:r>
                      <a:rPr lang="en-US" altLang="zh-CN" b="0" i="1" smtClean="0">
                        <a:latin typeface="Cambria Math" panose="02040503050406030204" pitchFamily="18" charset="0"/>
                      </a:rPr>
                      <m:t>𝑄</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𝑉</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二分进行</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𝑉</m:t>
                        </m:r>
                      </m:e>
                    </m:func>
                    <m:r>
                      <a:rPr lang="zh-CN" altLang="en-US" i="1">
                        <a:latin typeface="Cambria Math" panose="02040503050406030204" pitchFamily="18" charset="0"/>
                      </a:rPr>
                      <m:t>次</m:t>
                    </m:r>
                  </m:oMath>
                </a14:m>
                <a:r>
                  <a:rPr lang="zh-CN" altLang="en-US" dirty="0"/>
                  <a:t>，所有操作在每一层都只出现一次。</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606063"/>
                <a:ext cx="8596668" cy="4435300"/>
              </a:xfrm>
              <a:blipFill>
                <a:blip r:embed="rId2"/>
                <a:stretch>
                  <a:fillRect l="-142" t="-962" r="-4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057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56138"/>
          </a:xfrm>
        </p:spPr>
        <p:txBody>
          <a:bodyPr/>
          <a:lstStyle/>
          <a:p>
            <a:r>
              <a:rPr lang="en-US" altLang="zh-CN" dirty="0"/>
              <a:t>CDQ</a:t>
            </a:r>
            <a:r>
              <a:rPr lang="zh-CN" altLang="en-US" dirty="0"/>
              <a:t>分治例题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529863"/>
                <a:ext cx="8596668" cy="4511500"/>
              </a:xfrm>
            </p:spPr>
            <p:txBody>
              <a:bodyPr/>
              <a:lstStyle/>
              <a:p>
                <a:r>
                  <a:rPr lang="en-US" altLang="zh-CN" dirty="0"/>
                  <a:t>P3810</a:t>
                </a:r>
                <a:r>
                  <a:rPr lang="zh-CN" altLang="en-US" dirty="0"/>
                  <a:t> 三维偏序</a:t>
                </a:r>
                <a:r>
                  <a:rPr lang="en-US" altLang="zh-CN" dirty="0"/>
                  <a:t>(</a:t>
                </a:r>
                <a:r>
                  <a:rPr lang="zh-CN" altLang="en-US" dirty="0"/>
                  <a:t>陌上花开</a:t>
                </a:r>
                <a:r>
                  <a:rPr lang="en-US" altLang="zh-CN" dirty="0"/>
                  <a:t>)</a:t>
                </a:r>
              </a:p>
              <a:p>
                <a:r>
                  <a:rPr lang="zh-CN" altLang="en-US" dirty="0"/>
                  <a:t>有 </a:t>
                </a:r>
                <a14:m>
                  <m:oMath xmlns:m="http://schemas.openxmlformats.org/officeDocument/2006/math">
                    <m:r>
                      <a:rPr lang="en-US" altLang="zh-CN" b="0" i="1" smtClean="0">
                        <a:latin typeface="Cambria Math" panose="02040503050406030204" pitchFamily="18" charset="0"/>
                      </a:rPr>
                      <m:t>𝑛</m:t>
                    </m:r>
                    <m:r>
                      <a:rPr lang="en-US" altLang="zh-CN" b="0" i="0" smtClean="0">
                        <a:latin typeface="Cambria Math" panose="02040503050406030204" pitchFamily="18" charset="0"/>
                      </a:rPr>
                      <m:t> </m:t>
                    </m:r>
                    <m:r>
                      <a:rPr lang="zh-CN" altLang="en-US" i="1">
                        <a:latin typeface="Cambria Math" panose="02040503050406030204" pitchFamily="18" charset="0"/>
                      </a:rPr>
                      <m:t>个</m:t>
                    </m:r>
                  </m:oMath>
                </a14:m>
                <a:r>
                  <a:rPr lang="zh-CN" altLang="en-US" dirty="0"/>
                  <a:t>元素，第 </a:t>
                </a:r>
                <a14:m>
                  <m:oMath xmlns:m="http://schemas.openxmlformats.org/officeDocument/2006/math">
                    <m:r>
                      <a:rPr lang="en-US" altLang="zh-CN" b="0" i="1" smtClean="0">
                        <a:latin typeface="Cambria Math" panose="02040503050406030204" pitchFamily="18" charset="0"/>
                      </a:rPr>
                      <m:t>𝑖</m:t>
                    </m:r>
                  </m:oMath>
                </a14:m>
                <a:r>
                  <a:rPr lang="zh-CN" altLang="en-US" dirty="0"/>
                  <a:t> 个元素有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r>
                  <a:rPr lang="zh-CN" altLang="en-US" dirty="0"/>
                  <a:t>三个属性，设</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zh-CN" altLang="en-US" dirty="0"/>
                  <a:t> 表示满足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 且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oMath>
                </a14:m>
                <a:r>
                  <a:rPr lang="zh-CN" altLang="en-US" dirty="0"/>
                  <a:t> 且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zh-CN" altLang="en-US" i="1">
                        <a:latin typeface="Cambria Math" panose="02040503050406030204" pitchFamily="18" charset="0"/>
                      </a:rPr>
                      <m:t>且</m:t>
                    </m:r>
                  </m:oMath>
                </a14:m>
                <a:r>
                  <a:rPr lang="zh-CN" altLang="en-US" dirty="0"/>
                  <a:t> </a:t>
                </a:r>
                <a14:m>
                  <m:oMath xmlns:m="http://schemas.openxmlformats.org/officeDocument/2006/math">
                    <m:r>
                      <a:rPr lang="en-US" altLang="zh-CN" b="0" i="1" dirty="0" smtClean="0">
                        <a:latin typeface="Cambria Math" panose="02040503050406030204" pitchFamily="18" charset="0"/>
                      </a:rPr>
                      <m:t>𝑗</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𝑖</m:t>
                    </m:r>
                  </m:oMath>
                </a14:m>
                <a:r>
                  <a:rPr lang="zh-CN" altLang="en-US" dirty="0"/>
                  <a:t> 的</a:t>
                </a:r>
                <a14:m>
                  <m:oMath xmlns:m="http://schemas.openxmlformats.org/officeDocument/2006/math">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𝑗</m:t>
                    </m:r>
                    <m:r>
                      <a:rPr lang="en-US" altLang="zh-CN" b="0" i="0" dirty="0" smtClean="0">
                        <a:latin typeface="Cambria Math" panose="02040503050406030204" pitchFamily="18" charset="0"/>
                      </a:rPr>
                      <m:t> </m:t>
                    </m:r>
                    <m:r>
                      <a:rPr lang="zh-CN" altLang="en-US" i="1" dirty="0">
                        <a:latin typeface="Cambria Math" panose="02040503050406030204" pitchFamily="18" charset="0"/>
                      </a:rPr>
                      <m:t>的</m:t>
                    </m:r>
                  </m:oMath>
                </a14:m>
                <a:r>
                  <a:rPr lang="zh-CN" altLang="en-US" dirty="0"/>
                  <a:t>数量。</a:t>
                </a:r>
                <a:endParaRPr lang="en-US" altLang="zh-CN" dirty="0"/>
              </a:p>
              <a:p>
                <a:r>
                  <a:rPr lang="zh-CN" altLang="en-US" dirty="0"/>
                  <a:t>对于</a:t>
                </a:r>
                <a14:m>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∈[0,</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，求</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𝑑</m:t>
                    </m:r>
                  </m:oMath>
                </a14:m>
                <a:r>
                  <a:rPr lang="zh-CN" altLang="en-US" dirty="0"/>
                  <a:t>的数量。</a:t>
                </a:r>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en-US" altLang="zh-CN" dirty="0"/>
              </a:p>
              <a:p>
                <a:endParaRPr lang="en-US" altLang="zh-CN" dirty="0"/>
              </a:p>
              <a:p>
                <a:r>
                  <a:rPr lang="zh-CN" altLang="en-US" dirty="0"/>
                  <a:t>考虑</a:t>
                </a:r>
                <a14:m>
                  <m:oMath xmlns:m="http://schemas.openxmlformats.org/officeDocument/2006/math">
                    <m:r>
                      <a:rPr lang="en-US" altLang="zh-CN" b="0" i="1" smtClean="0">
                        <a:latin typeface="Cambria Math" panose="02040503050406030204" pitchFamily="18" charset="0"/>
                      </a:rPr>
                      <m:t>𝐶𝐷𝑄</m:t>
                    </m:r>
                  </m:oMath>
                </a14:m>
                <a:r>
                  <a:rPr lang="zh-CN" altLang="en-US" dirty="0"/>
                  <a:t>分治，将所有元素按</a:t>
                </a:r>
                <a14:m>
                  <m:oMath xmlns:m="http://schemas.openxmlformats.org/officeDocument/2006/math">
                    <m:r>
                      <a:rPr lang="en-US" altLang="zh-CN" b="0" i="0"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zh-CN" altLang="en-US" i="1">
                        <a:latin typeface="Cambria Math" panose="02040503050406030204" pitchFamily="18" charset="0"/>
                      </a:rPr>
                      <m:t>排序</m:t>
                    </m:r>
                  </m:oMath>
                </a14:m>
                <a:r>
                  <a:rPr lang="zh-CN" altLang="en-US" dirty="0"/>
                  <a:t>，随后按</a:t>
                </a:r>
                <a14:m>
                  <m:oMath xmlns:m="http://schemas.openxmlformats.org/officeDocument/2006/math">
                    <m:r>
                      <a:rPr lang="en-US" altLang="zh-CN" b="0" i="0"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 分治。</a:t>
                </a:r>
                <a:endParaRPr lang="en-US" altLang="zh-CN" dirty="0"/>
              </a:p>
              <a:p>
                <a:r>
                  <a:rPr lang="zh-CN" altLang="en-US" dirty="0"/>
                  <a:t>前后部分的</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大小关系严格，随后将左右两边元素按照</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oMath>
                </a14:m>
                <a:r>
                  <a:rPr lang="zh-CN" altLang="en-US" dirty="0"/>
                  <a:t>排序，双指针。</a:t>
                </a:r>
                <a:endParaRPr lang="en-US" altLang="zh-CN" dirty="0"/>
              </a:p>
              <a:p>
                <a:r>
                  <a:rPr lang="zh-CN" altLang="en-US" dirty="0"/>
                  <a:t>此时只需要对于右边的每个元素，求出此刻左指针及其之前的元素中</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𝑗</m:t>
                        </m:r>
                      </m:sub>
                    </m:sSub>
                  </m:oMath>
                </a14:m>
                <a:r>
                  <a:rPr lang="zh-CN" altLang="en-US" dirty="0"/>
                  <a:t>小于</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𝑐</m:t>
                        </m:r>
                      </m:e>
                      <m:sub>
                        <m:r>
                          <a:rPr lang="en-US" altLang="zh-CN" b="0" i="1" dirty="0" smtClean="0">
                            <a:latin typeface="Cambria Math" panose="02040503050406030204" pitchFamily="18" charset="0"/>
                          </a:rPr>
                          <m:t>𝑖</m:t>
                        </m:r>
                      </m:sub>
                    </m:sSub>
                    <m:r>
                      <a:rPr lang="zh-CN" altLang="en-US" i="1" dirty="0">
                        <a:latin typeface="Cambria Math" panose="02040503050406030204" pitchFamily="18" charset="0"/>
                      </a:rPr>
                      <m:t>的</m:t>
                    </m:r>
                  </m:oMath>
                </a14:m>
                <a:r>
                  <a:rPr lang="zh-CN" altLang="en-US" dirty="0"/>
                  <a:t>即可。</a:t>
                </a:r>
                <a:endParaRPr lang="en-US" altLang="zh-CN" dirty="0"/>
              </a:p>
              <a:p>
                <a:r>
                  <a:rPr lang="zh-CN" altLang="en-US" dirty="0"/>
                  <a:t>条件：修改操作的前后顺序并不影响答案。</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529863"/>
                <a:ext cx="8596668" cy="4511500"/>
              </a:xfrm>
              <a:blipFill>
                <a:blip r:embed="rId2"/>
                <a:stretch>
                  <a:fillRect l="-142" t="-10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37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91308"/>
          </a:xfrm>
        </p:spPr>
        <p:txBody>
          <a:bodyPr/>
          <a:lstStyle/>
          <a:p>
            <a:r>
              <a:rPr lang="zh-CN" altLang="en-US" dirty="0"/>
              <a:t>思考</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688123"/>
                <a:ext cx="8596668" cy="4353239"/>
              </a:xfrm>
            </p:spPr>
            <p:txBody>
              <a:bodyPr/>
              <a:lstStyle/>
              <a:p>
                <a:r>
                  <a:rPr lang="zh-CN" altLang="en-US" dirty="0"/>
                  <a:t>如何使用 </a:t>
                </a:r>
                <a:r>
                  <a:rPr lang="en-US" altLang="zh-CN" dirty="0"/>
                  <a:t>CDQ </a:t>
                </a:r>
                <a:r>
                  <a:rPr lang="zh-CN" altLang="en-US" dirty="0"/>
                  <a:t>分治计算最长上升子序列？</a:t>
                </a:r>
                <a:endParaRPr lang="en-US" altLang="zh-CN" dirty="0"/>
              </a:p>
              <a:p>
                <a:endParaRPr lang="en-US" altLang="zh-CN" dirty="0"/>
              </a:p>
              <a:p>
                <a:r>
                  <a:rPr lang="zh-CN" altLang="en-US" dirty="0"/>
                  <a:t>更本质的问题：</a:t>
                </a:r>
                <a:r>
                  <a:rPr lang="en-US" altLang="zh-CN" dirty="0"/>
                  <a:t>CDQ</a:t>
                </a:r>
                <a:r>
                  <a:rPr lang="zh-CN" altLang="en-US" dirty="0"/>
                  <a:t>分治的修改</a:t>
                </a:r>
                <a:r>
                  <a:rPr lang="en-US" altLang="zh-CN" dirty="0"/>
                  <a:t>——</a:t>
                </a:r>
                <a:r>
                  <a:rPr lang="zh-CN" altLang="en-US" dirty="0"/>
                  <a:t>查询转移一定是最优的吗？考虑这样的一个问题：</a:t>
                </a:r>
                <a:endParaRPr lang="en-US" altLang="zh-CN" dirty="0"/>
              </a:p>
              <a:p>
                <a:endParaRPr lang="en-US" altLang="zh-CN" dirty="0"/>
              </a:p>
              <a:p>
                <a:r>
                  <a:rPr lang="zh-CN" altLang="en-US" dirty="0"/>
                  <a:t>给定一个序列 </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𝑎</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𝑎</m:t>
                        </m:r>
                      </m:e>
                      <m:sub>
                        <m:r>
                          <a:rPr lang="en-US" altLang="zh-CN" i="1" dirty="0" smtClean="0">
                            <a:latin typeface="Cambria Math" panose="02040503050406030204" pitchFamily="18" charset="0"/>
                          </a:rPr>
                          <m:t>2</m:t>
                        </m:r>
                      </m:sub>
                    </m:sSub>
                    <m:r>
                      <a:rPr lang="en-US" altLang="zh-CN" i="1" dirty="0">
                        <a:latin typeface="Cambria Math" panose="02040503050406030204" pitchFamily="18" charset="0"/>
                      </a:rPr>
                      <m:t>,…,</m:t>
                    </m:r>
                    <m:sSub>
                      <m:sSubPr>
                        <m:ctrlPr>
                          <a:rPr lang="en-US" altLang="zh-CN" i="1" dirty="0" err="1">
                            <a:latin typeface="Cambria Math" panose="02040503050406030204" pitchFamily="18" charset="0"/>
                          </a:rPr>
                        </m:ctrlPr>
                      </m:sSubPr>
                      <m:e>
                        <m:r>
                          <a:rPr lang="en-US" altLang="zh-CN" i="1" dirty="0" err="1">
                            <a:latin typeface="Cambria Math" panose="02040503050406030204" pitchFamily="18" charset="0"/>
                          </a:rPr>
                          <m:t>𝑎</m:t>
                        </m:r>
                      </m:e>
                      <m:sub>
                        <m:r>
                          <a:rPr lang="en-US" altLang="zh-CN" i="1" dirty="0" err="1">
                            <a:latin typeface="Cambria Math" panose="02040503050406030204" pitchFamily="18" charset="0"/>
                          </a:rPr>
                          <m:t>𝑛</m:t>
                        </m:r>
                      </m:sub>
                    </m:sSub>
                  </m:oMath>
                </a14:m>
                <a:r>
                  <a:rPr lang="zh-CN" altLang="en-US" dirty="0"/>
                  <a:t>，求有多少种划分这个序列的方案，使得划分后的每一段序列 </a:t>
                </a:r>
                <a14:m>
                  <m:oMath xmlns:m="http://schemas.openxmlformats.org/officeDocument/2006/math">
                    <m:r>
                      <a:rPr lang="en-US" altLang="zh-CN" i="1" dirty="0" smtClean="0">
                        <a:latin typeface="Cambria Math" panose="02040503050406030204" pitchFamily="18" charset="0"/>
                      </a:rPr>
                      <m:t>𝑆</m:t>
                    </m:r>
                    <m:r>
                      <a:rPr lang="en-US" altLang="zh-CN" i="1" dirty="0">
                        <a:latin typeface="Cambria Math" panose="02040503050406030204" pitchFamily="18" charset="0"/>
                      </a:rPr>
                      <m:t>=</m:t>
                    </m:r>
                    <m:r>
                      <m:rPr>
                        <m:lit/>
                      </m:rPr>
                      <a:rPr lang="en-US" altLang="zh-CN" i="1" dirty="0">
                        <a:latin typeface="Cambria Math" panose="02040503050406030204" pitchFamily="18" charset="0"/>
                      </a:rPr>
                      <m:t>{</m:t>
                    </m:r>
                    <m:r>
                      <a:rPr lang="en-US" altLang="zh-CN" i="1" dirty="0">
                        <a:latin typeface="Cambria Math" panose="02040503050406030204" pitchFamily="18" charset="0"/>
                      </a:rPr>
                      <m:t>𝑙</m:t>
                    </m:r>
                    <m:r>
                      <a:rPr lang="en-US" altLang="zh-CN" i="1" dirty="0">
                        <a:latin typeface="Cambria Math" panose="02040503050406030204" pitchFamily="18" charset="0"/>
                      </a:rPr>
                      <m:t>,</m:t>
                    </m:r>
                    <m:r>
                      <a:rPr lang="en-US" altLang="zh-CN" i="1" dirty="0">
                        <a:latin typeface="Cambria Math" panose="02040503050406030204" pitchFamily="18" charset="0"/>
                      </a:rPr>
                      <m:t>𝑙</m:t>
                    </m:r>
                    <m:r>
                      <a:rPr lang="en-US" altLang="zh-CN" i="1" dirty="0">
                        <a:latin typeface="Cambria Math" panose="02040503050406030204" pitchFamily="18" charset="0"/>
                      </a:rPr>
                      <m:t>+1,…,</m:t>
                    </m:r>
                    <m:r>
                      <a:rPr lang="en-US" altLang="zh-CN" i="1" dirty="0">
                        <a:latin typeface="Cambria Math" panose="02040503050406030204" pitchFamily="18" charset="0"/>
                      </a:rPr>
                      <m:t>𝑟</m:t>
                    </m:r>
                    <m:r>
                      <m:rPr>
                        <m:lit/>
                      </m:rPr>
                      <a:rPr lang="en-US" altLang="zh-CN" i="1" dirty="0">
                        <a:latin typeface="Cambria Math" panose="02040503050406030204" pitchFamily="18" charset="0"/>
                      </a:rPr>
                      <m:t>}</m:t>
                    </m:r>
                  </m:oMath>
                </a14:m>
                <a:r>
                  <a:rPr lang="en-US" altLang="zh-CN" dirty="0"/>
                  <a:t> </a:t>
                </a:r>
                <a:r>
                  <a:rPr lang="zh-CN" altLang="en-US" dirty="0"/>
                  <a:t>都满足 </a:t>
                </a:r>
                <a14:m>
                  <m:oMath xmlns:m="http://schemas.openxmlformats.org/officeDocument/2006/math">
                    <m:r>
                      <m:rPr>
                        <m:sty m:val="p"/>
                      </m:rPr>
                      <a:rPr lang="en-US" altLang="zh-CN" i="1" dirty="0">
                        <a:latin typeface="Cambria Math" panose="02040503050406030204" pitchFamily="18" charset="0"/>
                      </a:rPr>
                      <m:t>min</m:t>
                    </m:r>
                    <m:r>
                      <m:rPr>
                        <m:lit/>
                      </m:rPr>
                      <a:rPr lang="en-US" altLang="zh-CN" i="1" dirty="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𝑆</m:t>
                            </m:r>
                          </m:e>
                          <m:sub>
                            <m:r>
                              <a:rPr lang="en-US" altLang="zh-CN" b="0" i="1" dirty="0" smtClean="0">
                                <a:latin typeface="Cambria Math" panose="02040503050406030204" pitchFamily="18" charset="0"/>
                              </a:rPr>
                              <m:t>𝑖</m:t>
                            </m:r>
                          </m:sub>
                        </m:sSub>
                      </m:sub>
                    </m:sSub>
                    <m:r>
                      <m:rPr>
                        <m:lit/>
                      </m:rPr>
                      <a:rPr lang="en-US" altLang="zh-CN" i="1" dirty="0">
                        <a:latin typeface="Cambria Math" panose="02040503050406030204" pitchFamily="18" charset="0"/>
                      </a:rPr>
                      <m:t>}</m:t>
                    </m:r>
                    <m:r>
                      <a:rPr lang="en-US" altLang="zh-CN" i="1" dirty="0" smtClean="0">
                        <a:latin typeface="Cambria Math" panose="02040503050406030204" pitchFamily="18" charset="0"/>
                      </a:rPr>
                      <m:t>≤</m:t>
                    </m:r>
                    <m:r>
                      <a:rPr lang="en-US" altLang="zh-CN" i="1" dirty="0">
                        <a:latin typeface="Cambria Math" panose="02040503050406030204" pitchFamily="18" charset="0"/>
                      </a:rPr>
                      <m:t> </m:t>
                    </m:r>
                    <m:d>
                      <m:dPr>
                        <m:begChr m:val="|"/>
                        <m:endChr m:val="|"/>
                        <m:ctrlPr>
                          <a:rPr lang="en-US" altLang="zh-CN" i="1" dirty="0" smtClean="0">
                            <a:latin typeface="Cambria Math" panose="02040503050406030204" pitchFamily="18" charset="0"/>
                          </a:rPr>
                        </m:ctrlPr>
                      </m:dPr>
                      <m:e>
                        <m:r>
                          <a:rPr lang="en-US" altLang="zh-CN" i="1" dirty="0">
                            <a:latin typeface="Cambria Math" panose="02040503050406030204" pitchFamily="18" charset="0"/>
                          </a:rPr>
                          <m:t>𝑆</m:t>
                        </m:r>
                      </m:e>
                    </m:d>
                    <m:r>
                      <a:rPr lang="en-US" altLang="zh-CN" i="1" dirty="0" smtClean="0">
                        <a:latin typeface="Cambria Math" panose="02040503050406030204" pitchFamily="18" charset="0"/>
                      </a:rPr>
                      <m:t>≤</m:t>
                    </m:r>
                    <m:r>
                      <a:rPr lang="en-US" altLang="zh-CN" i="1" dirty="0">
                        <a:latin typeface="Cambria Math" panose="02040503050406030204" pitchFamily="18" charset="0"/>
                      </a:rPr>
                      <m:t> </m:t>
                    </m:r>
                    <m:r>
                      <m:rPr>
                        <m:sty m:val="p"/>
                      </m:rPr>
                      <a:rPr lang="en-US" altLang="zh-CN" i="1" dirty="0">
                        <a:latin typeface="Cambria Math" panose="02040503050406030204" pitchFamily="18" charset="0"/>
                      </a:rPr>
                      <m:t>max</m:t>
                    </m:r>
                    <m:r>
                      <m:rPr>
                        <m:lit/>
                      </m:rP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𝑆</m:t>
                            </m:r>
                          </m:e>
                          <m:sub>
                            <m:r>
                              <a:rPr lang="en-US" altLang="zh-CN" b="0" i="1" dirty="0" smtClean="0">
                                <a:latin typeface="Cambria Math" panose="02040503050406030204" pitchFamily="18" charset="0"/>
                              </a:rPr>
                              <m:t>𝑖</m:t>
                            </m:r>
                          </m:sub>
                        </m:sSub>
                      </m:sub>
                    </m:sSub>
                    <m:r>
                      <m:rPr>
                        <m:lit/>
                      </m:rPr>
                      <a:rPr lang="en-US" altLang="zh-CN" i="1" dirty="0">
                        <a:latin typeface="Cambria Math" panose="02040503050406030204" pitchFamily="18" charset="0"/>
                      </a:rPr>
                      <m:t>}</m:t>
                    </m:r>
                  </m:oMath>
                </a14:m>
                <a:r>
                  <a:rPr lang="zh-CN" altLang="en-US" dirty="0"/>
                  <a:t>，也就是其长度在其最小值和最大值之间。答案对 </a:t>
                </a:r>
                <a14:m>
                  <m:oMath xmlns:m="http://schemas.openxmlformats.org/officeDocument/2006/math">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10</m:t>
                        </m:r>
                      </m:e>
                      <m:sup>
                        <m:r>
                          <a:rPr lang="en-US" altLang="zh-CN" i="1" dirty="0" smtClean="0">
                            <a:latin typeface="Cambria Math" panose="02040503050406030204" pitchFamily="18" charset="0"/>
                          </a:rPr>
                          <m:t>9</m:t>
                        </m:r>
                      </m:sup>
                    </m:sSup>
                    <m:r>
                      <a:rPr lang="en-US" altLang="zh-CN" i="1" dirty="0" smtClean="0">
                        <a:latin typeface="Cambria Math" panose="02040503050406030204" pitchFamily="18" charset="0"/>
                      </a:rPr>
                      <m:t>+7</m:t>
                    </m:r>
                  </m:oMath>
                </a14:m>
                <a:r>
                  <a:rPr lang="en-US" altLang="zh-CN" dirty="0"/>
                  <a:t> </a:t>
                </a:r>
                <a:r>
                  <a:rPr lang="zh-CN" altLang="en-US" dirty="0"/>
                  <a:t>取模。</a:t>
                </a:r>
                <a:endParaRPr lang="en-US" altLang="zh-CN" dirty="0"/>
              </a:p>
              <a:p>
                <a:endParaRPr lang="en-US" altLang="zh-CN" dirty="0"/>
              </a:p>
              <a:p>
                <a:r>
                  <a:rPr lang="zh-CN" altLang="en-US" dirty="0"/>
                  <a:t>做法：最小值的限制是好求的，最大值是麻烦的，不妨枚举最大值，考虑以他为最大值的这些转移如何进行。</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688123"/>
                <a:ext cx="8596668" cy="4353239"/>
              </a:xfrm>
              <a:blipFill>
                <a:blip r:embed="rId2"/>
                <a:stretch>
                  <a:fillRect l="-142" t="-1120" r="-5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1031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14754"/>
          </a:xfrm>
        </p:spPr>
        <p:txBody>
          <a:bodyPr/>
          <a:lstStyle/>
          <a:p>
            <a:r>
              <a:rPr lang="zh-CN" altLang="en-US" dirty="0"/>
              <a:t>整体二分例题</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77334" y="1465385"/>
                <a:ext cx="8596668" cy="5000729"/>
              </a:xfrm>
            </p:spPr>
            <p:txBody>
              <a:bodyPr>
                <a:normAutofit fontScale="25000" lnSpcReduction="20000"/>
              </a:bodyPr>
              <a:lstStyle/>
              <a:p>
                <a:r>
                  <a:rPr lang="en-US" altLang="zh-CN" sz="7200" b="1" dirty="0"/>
                  <a:t>P3332 [ZJOI2013]K</a:t>
                </a:r>
                <a:r>
                  <a:rPr lang="zh-CN" altLang="en-US" sz="7200" b="1" dirty="0"/>
                  <a:t>大数查询</a:t>
                </a:r>
              </a:p>
              <a:p>
                <a:r>
                  <a:rPr lang="zh-CN" altLang="en-US" sz="7200" dirty="0"/>
                  <a:t>你需要维护</a:t>
                </a:r>
                <a14:m>
                  <m:oMath xmlns:m="http://schemas.openxmlformats.org/officeDocument/2006/math">
                    <m:r>
                      <a:rPr lang="en-US" altLang="zh-CN" sz="7200" b="0" i="1" smtClean="0">
                        <a:latin typeface="Cambria Math" panose="02040503050406030204" pitchFamily="18" charset="0"/>
                      </a:rPr>
                      <m:t>𝑛</m:t>
                    </m:r>
                  </m:oMath>
                </a14:m>
                <a:r>
                  <a:rPr lang="zh-CN" altLang="en-US" sz="7200" dirty="0"/>
                  <a:t>个可重整数集，集合的编号从</a:t>
                </a:r>
                <a14:m>
                  <m:oMath xmlns:m="http://schemas.openxmlformats.org/officeDocument/2006/math">
                    <m:r>
                      <a:rPr lang="en-US" altLang="zh-CN" sz="7200" b="0" i="1" smtClean="0">
                        <a:latin typeface="Cambria Math" panose="02040503050406030204" pitchFamily="18" charset="0"/>
                      </a:rPr>
                      <m:t>1</m:t>
                    </m:r>
                  </m:oMath>
                </a14:m>
                <a:r>
                  <a:rPr lang="zh-CN" altLang="en-US" sz="7200" dirty="0"/>
                  <a:t>到</a:t>
                </a:r>
                <a14:m>
                  <m:oMath xmlns:m="http://schemas.openxmlformats.org/officeDocument/2006/math">
                    <m:r>
                      <a:rPr lang="en-US" altLang="zh-CN" sz="7200" b="0" i="1" dirty="0" smtClean="0">
                        <a:latin typeface="Cambria Math" panose="02040503050406030204" pitchFamily="18" charset="0"/>
                      </a:rPr>
                      <m:t>𝑛</m:t>
                    </m:r>
                  </m:oMath>
                </a14:m>
                <a:r>
                  <a:rPr lang="zh-CN" altLang="en-US" sz="7200" dirty="0"/>
                  <a:t>。这些集合初始都是空集，你需要进行</a:t>
                </a:r>
                <a14:m>
                  <m:oMath xmlns:m="http://schemas.openxmlformats.org/officeDocument/2006/math">
                    <m:r>
                      <a:rPr lang="en-US" altLang="zh-CN" sz="7200" b="0" i="1" smtClean="0">
                        <a:latin typeface="Cambria Math" panose="02040503050406030204" pitchFamily="18" charset="0"/>
                      </a:rPr>
                      <m:t>𝑚</m:t>
                    </m:r>
                  </m:oMath>
                </a14:m>
                <a:r>
                  <a:rPr lang="zh-CN" altLang="en-US" sz="7200" dirty="0"/>
                  <a:t>个操作，操作有两种：</a:t>
                </a:r>
                <a:r>
                  <a:rPr lang="en-US" altLang="zh-CN" sz="7200" dirty="0"/>
                  <a:t>1. </a:t>
                </a:r>
                <a:r>
                  <a:rPr lang="zh-CN" altLang="en-US" sz="7200" dirty="0"/>
                  <a:t>将</a:t>
                </a:r>
                <a14:m>
                  <m:oMath xmlns:m="http://schemas.openxmlformats.org/officeDocument/2006/math">
                    <m:r>
                      <a:rPr lang="en-US" altLang="zh-CN" sz="7200" b="0" i="1" smtClean="0">
                        <a:latin typeface="Cambria Math" panose="02040503050406030204" pitchFamily="18" charset="0"/>
                      </a:rPr>
                      <m:t>𝑐</m:t>
                    </m:r>
                  </m:oMath>
                </a14:m>
                <a:r>
                  <a:rPr lang="zh-CN" altLang="en-US" sz="7200" dirty="0"/>
                  <a:t>加入到编号在</a:t>
                </a:r>
                <a14:m>
                  <m:oMath xmlns:m="http://schemas.openxmlformats.org/officeDocument/2006/math">
                    <m:r>
                      <a:rPr lang="en-US" altLang="zh-CN" sz="7200" b="0" i="1" smtClean="0">
                        <a:latin typeface="Cambria Math" panose="02040503050406030204" pitchFamily="18" charset="0"/>
                      </a:rPr>
                      <m:t>[</m:t>
                    </m:r>
                    <m:r>
                      <a:rPr lang="en-US" altLang="zh-CN" sz="7200" b="0" i="1" smtClean="0">
                        <a:latin typeface="Cambria Math" panose="02040503050406030204" pitchFamily="18" charset="0"/>
                      </a:rPr>
                      <m:t>𝑙</m:t>
                    </m:r>
                    <m:r>
                      <a:rPr lang="en-US" altLang="zh-CN" sz="7200" b="0" i="1" smtClean="0">
                        <a:latin typeface="Cambria Math" panose="02040503050406030204" pitchFamily="18" charset="0"/>
                      </a:rPr>
                      <m:t>,</m:t>
                    </m:r>
                    <m:r>
                      <a:rPr lang="en-US" altLang="zh-CN" sz="7200" b="0" i="1" smtClean="0">
                        <a:latin typeface="Cambria Math" panose="02040503050406030204" pitchFamily="18" charset="0"/>
                      </a:rPr>
                      <m:t>𝑟</m:t>
                    </m:r>
                    <m:r>
                      <a:rPr lang="en-US" altLang="zh-CN" sz="7200" b="0" i="1" smtClean="0">
                        <a:latin typeface="Cambria Math" panose="02040503050406030204" pitchFamily="18" charset="0"/>
                      </a:rPr>
                      <m:t>]</m:t>
                    </m:r>
                  </m:oMath>
                </a14:m>
                <a:r>
                  <a:rPr lang="zh-CN" altLang="en-US" sz="7200" dirty="0"/>
                  <a:t>内的集合中。</a:t>
                </a:r>
                <a:r>
                  <a:rPr lang="en-US" altLang="zh-CN" sz="7200" dirty="0"/>
                  <a:t>2. </a:t>
                </a:r>
                <a:r>
                  <a:rPr lang="zh-CN" altLang="en-US" sz="7200" dirty="0"/>
                  <a:t>查询编号在</a:t>
                </a:r>
                <a14:m>
                  <m:oMath xmlns:m="http://schemas.openxmlformats.org/officeDocument/2006/math">
                    <m:r>
                      <a:rPr lang="en-US" altLang="zh-CN" sz="7200" b="0" i="1" smtClean="0">
                        <a:latin typeface="Cambria Math" panose="02040503050406030204" pitchFamily="18" charset="0"/>
                      </a:rPr>
                      <m:t>[</m:t>
                    </m:r>
                    <m:r>
                      <a:rPr lang="en-US" altLang="zh-CN" sz="7200" b="0" i="1" smtClean="0">
                        <a:latin typeface="Cambria Math" panose="02040503050406030204" pitchFamily="18" charset="0"/>
                      </a:rPr>
                      <m:t>𝑙</m:t>
                    </m:r>
                    <m:r>
                      <a:rPr lang="en-US" altLang="zh-CN" sz="7200" b="0" i="1" smtClean="0">
                        <a:latin typeface="Cambria Math" panose="02040503050406030204" pitchFamily="18" charset="0"/>
                      </a:rPr>
                      <m:t>,</m:t>
                    </m:r>
                    <m:r>
                      <a:rPr lang="en-US" altLang="zh-CN" sz="7200" b="0" i="1" smtClean="0">
                        <a:latin typeface="Cambria Math" panose="02040503050406030204" pitchFamily="18" charset="0"/>
                      </a:rPr>
                      <m:t>𝑟</m:t>
                    </m:r>
                    <m:r>
                      <a:rPr lang="en-US" altLang="zh-CN" sz="7200" b="0" i="1" smtClean="0">
                        <a:latin typeface="Cambria Math" panose="02040503050406030204" pitchFamily="18" charset="0"/>
                      </a:rPr>
                      <m:t>]</m:t>
                    </m:r>
                  </m:oMath>
                </a14:m>
                <a:r>
                  <a:rPr lang="zh-CN" altLang="en-US" sz="7200" dirty="0"/>
                  <a:t>内集合的并集内第</a:t>
                </a:r>
                <a14:m>
                  <m:oMath xmlns:m="http://schemas.openxmlformats.org/officeDocument/2006/math">
                    <m:r>
                      <a:rPr lang="en-US" altLang="zh-CN" sz="7200" b="0" i="1" smtClean="0">
                        <a:latin typeface="Cambria Math" panose="02040503050406030204" pitchFamily="18" charset="0"/>
                      </a:rPr>
                      <m:t>𝑐</m:t>
                    </m:r>
                    <m:r>
                      <a:rPr lang="zh-CN" altLang="en-US" sz="7200" i="1">
                        <a:latin typeface="Cambria Math" panose="02040503050406030204" pitchFamily="18" charset="0"/>
                      </a:rPr>
                      <m:t>大</m:t>
                    </m:r>
                  </m:oMath>
                </a14:m>
                <a:r>
                  <a:rPr lang="zh-CN" altLang="en-US" sz="7200" dirty="0"/>
                  <a:t>的数字。可重集的并不去重。</a:t>
                </a:r>
                <a:endParaRPr lang="en-US" altLang="zh-CN" sz="7200" dirty="0"/>
              </a:p>
              <a:p>
                <a:pPr marL="0" indent="0">
                  <a:buNone/>
                </a:pPr>
                <a:endParaRPr lang="en-US" altLang="zh-CN" sz="7200" dirty="0"/>
              </a:p>
              <a:p>
                <a:r>
                  <a:rPr lang="zh-CN" altLang="en-US" sz="7200" dirty="0"/>
                  <a:t>考虑同时处理所有查询操作，二分所有询问的答案。对于二分的答案</a:t>
                </a:r>
                <a14:m>
                  <m:oMath xmlns:m="http://schemas.openxmlformats.org/officeDocument/2006/math">
                    <m:r>
                      <a:rPr lang="en-US" altLang="zh-CN" sz="7200" b="0" i="1" smtClean="0">
                        <a:latin typeface="Cambria Math" panose="02040503050406030204" pitchFamily="18" charset="0"/>
                      </a:rPr>
                      <m:t>𝑚𝑖𝑑</m:t>
                    </m:r>
                  </m:oMath>
                </a14:m>
                <a:r>
                  <a:rPr lang="zh-CN" altLang="en-US" sz="7200" dirty="0"/>
                  <a:t>，我们只需要将所有小于</a:t>
                </a:r>
                <a14:m>
                  <m:oMath xmlns:m="http://schemas.openxmlformats.org/officeDocument/2006/math">
                    <m:r>
                      <a:rPr lang="en-US" altLang="zh-CN" sz="7200" b="0" i="1" smtClean="0">
                        <a:latin typeface="Cambria Math" panose="02040503050406030204" pitchFamily="18" charset="0"/>
                      </a:rPr>
                      <m:t>𝑚𝑖𝑑</m:t>
                    </m:r>
                  </m:oMath>
                </a14:m>
                <a:r>
                  <a:rPr lang="zh-CN" altLang="en-US" sz="7200" dirty="0"/>
                  <a:t>的修改操作和所有查询操作按照时间排好，一个一个处理，由于我们二分了答案，此时具体的数字就没有意义了，唯一有意义的内容就只剩下位置区间了，我们维护一个线段树即可。</a:t>
                </a:r>
                <a:endParaRPr lang="en-US" altLang="zh-CN" sz="7200" dirty="0"/>
              </a:p>
              <a:p>
                <a:endParaRPr lang="en-US" altLang="zh-CN" sz="7200" dirty="0"/>
              </a:p>
              <a:p>
                <a:r>
                  <a:rPr lang="zh-CN" altLang="en-US" sz="7200" dirty="0"/>
                  <a:t>对于所有询问，都可以判断出答案是否小于等于</a:t>
                </a:r>
                <a:r>
                  <a:rPr lang="en-US" altLang="zh-CN" sz="7200" dirty="0"/>
                  <a:t>mid</a:t>
                </a:r>
                <a:r>
                  <a:rPr lang="zh-CN" altLang="en-US" sz="7200" dirty="0"/>
                  <a:t>，小于等于</a:t>
                </a:r>
                <a:r>
                  <a:rPr lang="en-US" altLang="zh-CN" sz="7200" dirty="0"/>
                  <a:t>mid</a:t>
                </a:r>
                <a:r>
                  <a:rPr lang="zh-CN" altLang="en-US" sz="7200" dirty="0"/>
                  <a:t>的查询操作递归右侧，大于</a:t>
                </a:r>
                <a:r>
                  <a:rPr lang="en-US" altLang="zh-CN" sz="7200" dirty="0"/>
                  <a:t>mid</a:t>
                </a:r>
                <a:r>
                  <a:rPr lang="zh-CN" altLang="en-US" sz="7200" dirty="0"/>
                  <a:t>的查询操作减去小于等于</a:t>
                </a:r>
                <a:r>
                  <a:rPr lang="en-US" altLang="zh-CN" sz="7200" dirty="0"/>
                  <a:t>mid</a:t>
                </a:r>
                <a:r>
                  <a:rPr lang="zh-CN" altLang="en-US" sz="7200" dirty="0"/>
                  <a:t>的元素数量后递归进入右边。修改操作直接按照值分开即可。</a:t>
                </a:r>
                <a:endParaRPr lang="en-US" altLang="zh-CN" sz="7200" dirty="0"/>
              </a:p>
              <a:p>
                <a:endParaRPr lang="en-US" altLang="zh-CN" sz="7200" dirty="0"/>
              </a:p>
              <a:p>
                <a:r>
                  <a:rPr lang="zh-CN" altLang="en-US" sz="7200" dirty="0"/>
                  <a:t>核心：对于一个询问，我们假设处理了小于等于</a:t>
                </a:r>
                <a14:m>
                  <m:oMath xmlns:m="http://schemas.openxmlformats.org/officeDocument/2006/math">
                    <m:r>
                      <a:rPr lang="en-US" altLang="zh-CN" sz="7200" b="0" i="1" smtClean="0">
                        <a:latin typeface="Cambria Math" panose="02040503050406030204" pitchFamily="18" charset="0"/>
                      </a:rPr>
                      <m:t>𝑚𝑖𝑑</m:t>
                    </m:r>
                  </m:oMath>
                </a14:m>
                <a:r>
                  <a:rPr lang="zh-CN" altLang="en-US" sz="7200" dirty="0"/>
                  <a:t>的修改，减去数量后，只看大于</a:t>
                </a:r>
                <a:r>
                  <a:rPr lang="en-US" altLang="zh-CN" sz="7200" dirty="0"/>
                  <a:t>mid</a:t>
                </a:r>
                <a:r>
                  <a:rPr lang="zh-CN" altLang="en-US" sz="7200" dirty="0"/>
                  <a:t>的修改不会出错（保证一个修改操作不会递归进入两侧）</a:t>
                </a:r>
                <a:endParaRPr lang="en-US" altLang="zh-CN" sz="7200" dirty="0"/>
              </a:p>
              <a:p>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77334" y="1465385"/>
                <a:ext cx="8596668" cy="5000729"/>
              </a:xfrm>
              <a:blipFill>
                <a:blip r:embed="rId2"/>
                <a:stretch>
                  <a:fillRect l="-142" t="-1827" r="-32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802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73369"/>
          </a:xfrm>
        </p:spPr>
        <p:txBody>
          <a:bodyPr/>
          <a:lstStyle/>
          <a:p>
            <a:r>
              <a:rPr lang="zh-CN" altLang="en-US" dirty="0"/>
              <a:t>点分治</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617785"/>
                <a:ext cx="8596668" cy="4423577"/>
              </a:xfrm>
            </p:spPr>
            <p:txBody>
              <a:bodyPr/>
              <a:lstStyle/>
              <a:p>
                <a:r>
                  <a:rPr lang="zh-CN" altLang="en-US" dirty="0"/>
                  <a:t>传统的分治枚举中点，将序列分成两段，在当前层，处理数对</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e>
                    </m:d>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𝑚𝑖𝑑</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&gt;</m:t>
                        </m:r>
                        <m:r>
                          <a:rPr lang="en-US" altLang="zh-CN" b="0" i="1" smtClean="0">
                            <a:latin typeface="Cambria Math" panose="02040503050406030204" pitchFamily="18" charset="0"/>
                          </a:rPr>
                          <m:t>𝑚𝑖𝑑</m:t>
                        </m:r>
                      </m:e>
                    </m:d>
                  </m:oMath>
                </a14:m>
                <a:r>
                  <a:rPr lang="zh-CN" altLang="en-US" dirty="0"/>
                  <a:t>的影响。</a:t>
                </a:r>
                <a:endParaRPr lang="en-US" altLang="zh-CN" dirty="0"/>
              </a:p>
              <a:p>
                <a:r>
                  <a:rPr lang="zh-CN" altLang="en-US" dirty="0"/>
                  <a:t>拓展到树上，在树上寻找一个点，将树分成若干棵树，处理的，也应该是不同子树内的点对</a:t>
                </a:r>
                <a:r>
                  <a:rPr lang="en-US" altLang="zh-CN" dirty="0"/>
                  <a:t>/</a:t>
                </a:r>
                <a:r>
                  <a:rPr lang="zh-CN" altLang="en-US" dirty="0"/>
                  <a:t>路径之间的信息。</a:t>
                </a:r>
                <a:endParaRPr lang="en-US" altLang="zh-CN" dirty="0"/>
              </a:p>
              <a:p>
                <a:endParaRPr lang="en-US" altLang="zh-CN" dirty="0"/>
              </a:p>
              <a:p>
                <a:r>
                  <a:rPr lang="zh-CN" altLang="en-US" dirty="0"/>
                  <a:t>如何划分？</a:t>
                </a:r>
                <a:endParaRPr lang="en-US" altLang="zh-CN" dirty="0"/>
              </a:p>
              <a:p>
                <a:endParaRPr lang="en-US" altLang="zh-CN" dirty="0"/>
              </a:p>
              <a:p>
                <a:r>
                  <a:rPr lang="zh-CN" altLang="en-US" dirty="0"/>
                  <a:t>目的：使得划分的子树尽量均匀。</a:t>
                </a:r>
                <a:endParaRPr lang="en-US" altLang="zh-CN" dirty="0"/>
              </a:p>
              <a:p>
                <a:endParaRPr lang="en-US" altLang="zh-CN" dirty="0"/>
              </a:p>
              <a:p>
                <a:r>
                  <a:rPr lang="zh-CN" altLang="en-US" dirty="0"/>
                  <a:t>为了达到</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r>
                      <a:rPr lang="zh-CN" altLang="en-US" i="1">
                        <a:latin typeface="Cambria Math" panose="02040503050406030204" pitchFamily="18" charset="0"/>
                      </a:rPr>
                      <m:t>的</m:t>
                    </m:r>
                  </m:oMath>
                </a14:m>
                <a:r>
                  <a:rPr lang="zh-CN" altLang="en-US" dirty="0"/>
                  <a:t>效率，最大的子树不能超过一半大小。这样的点至多只有两个，我们称为重心。</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617785"/>
                <a:ext cx="8596668" cy="4423577"/>
              </a:xfrm>
              <a:blipFill>
                <a:blip r:embed="rId2"/>
                <a:stretch>
                  <a:fillRect l="-142" t="-10055" r="-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856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42468" y="571500"/>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 name="椭圆 4"/>
          <p:cNvSpPr/>
          <p:nvPr/>
        </p:nvSpPr>
        <p:spPr>
          <a:xfrm>
            <a:off x="1202852" y="1093177"/>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6" name="椭圆 5"/>
          <p:cNvSpPr/>
          <p:nvPr/>
        </p:nvSpPr>
        <p:spPr>
          <a:xfrm>
            <a:off x="2111391" y="1093177"/>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7" name="椭圆 6"/>
          <p:cNvSpPr/>
          <p:nvPr/>
        </p:nvSpPr>
        <p:spPr>
          <a:xfrm>
            <a:off x="1780056" y="1565764"/>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8" name="椭圆 7"/>
          <p:cNvSpPr/>
          <p:nvPr/>
        </p:nvSpPr>
        <p:spPr>
          <a:xfrm>
            <a:off x="2592038" y="1565764"/>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9" name="椭圆 8"/>
          <p:cNvSpPr/>
          <p:nvPr/>
        </p:nvSpPr>
        <p:spPr>
          <a:xfrm>
            <a:off x="2961314" y="2087027"/>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10" name="椭圆 9"/>
          <p:cNvSpPr/>
          <p:nvPr/>
        </p:nvSpPr>
        <p:spPr>
          <a:xfrm>
            <a:off x="742723" y="1565764"/>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1" name="椭圆 10"/>
          <p:cNvSpPr/>
          <p:nvPr/>
        </p:nvSpPr>
        <p:spPr>
          <a:xfrm>
            <a:off x="2322408" y="2057399"/>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cxnSp>
        <p:nvCxnSpPr>
          <p:cNvPr id="12" name="直接连接符 11"/>
          <p:cNvCxnSpPr>
            <a:stCxn id="4" idx="3"/>
            <a:endCxn id="5" idx="7"/>
          </p:cNvCxnSpPr>
          <p:nvPr/>
        </p:nvCxnSpPr>
        <p:spPr>
          <a:xfrm flipH="1">
            <a:off x="1478024" y="846672"/>
            <a:ext cx="211656" cy="293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5" idx="3"/>
            <a:endCxn id="10" idx="7"/>
          </p:cNvCxnSpPr>
          <p:nvPr/>
        </p:nvCxnSpPr>
        <p:spPr>
          <a:xfrm flipH="1">
            <a:off x="1017895" y="1368349"/>
            <a:ext cx="232169" cy="244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4" idx="5"/>
            <a:endCxn id="6" idx="1"/>
          </p:cNvCxnSpPr>
          <p:nvPr/>
        </p:nvCxnSpPr>
        <p:spPr>
          <a:xfrm>
            <a:off x="1917640" y="846672"/>
            <a:ext cx="240963" cy="293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 idx="3"/>
            <a:endCxn id="7" idx="7"/>
          </p:cNvCxnSpPr>
          <p:nvPr/>
        </p:nvCxnSpPr>
        <p:spPr>
          <a:xfrm flipH="1">
            <a:off x="2055228" y="1368349"/>
            <a:ext cx="103375" cy="244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6" idx="5"/>
            <a:endCxn id="8" idx="1"/>
          </p:cNvCxnSpPr>
          <p:nvPr/>
        </p:nvCxnSpPr>
        <p:spPr>
          <a:xfrm>
            <a:off x="2386563" y="1368349"/>
            <a:ext cx="252687" cy="244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1" idx="7"/>
            <a:endCxn id="8" idx="4"/>
          </p:cNvCxnSpPr>
          <p:nvPr/>
        </p:nvCxnSpPr>
        <p:spPr>
          <a:xfrm flipV="1">
            <a:off x="2597580" y="1888148"/>
            <a:ext cx="155650" cy="216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9" idx="0"/>
            <a:endCxn id="8" idx="5"/>
          </p:cNvCxnSpPr>
          <p:nvPr/>
        </p:nvCxnSpPr>
        <p:spPr>
          <a:xfrm flipH="1" flipV="1">
            <a:off x="2867210" y="1840936"/>
            <a:ext cx="255296" cy="246091"/>
          </a:xfrm>
          <a:prstGeom prst="line">
            <a:avLst/>
          </a:prstGeom>
        </p:spPr>
        <p:style>
          <a:lnRef idx="1">
            <a:schemeClr val="accent1"/>
          </a:lnRef>
          <a:fillRef idx="0">
            <a:schemeClr val="accent1"/>
          </a:fillRef>
          <a:effectRef idx="0">
            <a:schemeClr val="accent1"/>
          </a:effectRef>
          <a:fontRef idx="minor">
            <a:schemeClr val="tx1"/>
          </a:fontRef>
        </p:style>
      </p:cxnSp>
      <p:sp>
        <p:nvSpPr>
          <p:cNvPr id="22" name="右箭头 21"/>
          <p:cNvSpPr/>
          <p:nvPr/>
        </p:nvSpPr>
        <p:spPr>
          <a:xfrm>
            <a:off x="3567984" y="940776"/>
            <a:ext cx="1207477" cy="9495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776493" y="920995"/>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4" name="椭圆 23"/>
          <p:cNvSpPr/>
          <p:nvPr/>
        </p:nvSpPr>
        <p:spPr>
          <a:xfrm>
            <a:off x="6451811" y="1416134"/>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5" name="椭圆 24"/>
          <p:cNvSpPr/>
          <p:nvPr/>
        </p:nvSpPr>
        <p:spPr>
          <a:xfrm>
            <a:off x="7324522" y="410308"/>
            <a:ext cx="322384" cy="3223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6" name="椭圆 25"/>
          <p:cNvSpPr/>
          <p:nvPr/>
        </p:nvSpPr>
        <p:spPr>
          <a:xfrm>
            <a:off x="7314887" y="1127521"/>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27" name="椭圆 26"/>
          <p:cNvSpPr/>
          <p:nvPr/>
        </p:nvSpPr>
        <p:spPr>
          <a:xfrm>
            <a:off x="8300963" y="1082187"/>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28" name="椭圆 27"/>
          <p:cNvSpPr/>
          <p:nvPr/>
        </p:nvSpPr>
        <p:spPr>
          <a:xfrm>
            <a:off x="8670239" y="1603450"/>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29" name="椭圆 28"/>
          <p:cNvSpPr/>
          <p:nvPr/>
        </p:nvSpPr>
        <p:spPr>
          <a:xfrm>
            <a:off x="6159742" y="1852660"/>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30" name="椭圆 29"/>
          <p:cNvSpPr/>
          <p:nvPr/>
        </p:nvSpPr>
        <p:spPr>
          <a:xfrm>
            <a:off x="8025791" y="1679744"/>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cxnSp>
        <p:nvCxnSpPr>
          <p:cNvPr id="31" name="直接连接符 30"/>
          <p:cNvCxnSpPr>
            <a:stCxn id="23" idx="3"/>
            <a:endCxn id="24" idx="7"/>
          </p:cNvCxnSpPr>
          <p:nvPr/>
        </p:nvCxnSpPr>
        <p:spPr>
          <a:xfrm flipH="1">
            <a:off x="6726983" y="1196167"/>
            <a:ext cx="96722" cy="267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4" idx="3"/>
            <a:endCxn id="29" idx="7"/>
          </p:cNvCxnSpPr>
          <p:nvPr/>
        </p:nvCxnSpPr>
        <p:spPr>
          <a:xfrm flipH="1">
            <a:off x="6434914" y="1691306"/>
            <a:ext cx="64109" cy="208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3" idx="7"/>
            <a:endCxn id="25" idx="3"/>
          </p:cNvCxnSpPr>
          <p:nvPr/>
        </p:nvCxnSpPr>
        <p:spPr>
          <a:xfrm flipV="1">
            <a:off x="7051665" y="685480"/>
            <a:ext cx="320069" cy="282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5" idx="4"/>
            <a:endCxn id="26" idx="0"/>
          </p:cNvCxnSpPr>
          <p:nvPr/>
        </p:nvCxnSpPr>
        <p:spPr>
          <a:xfrm flipH="1">
            <a:off x="7476079" y="732692"/>
            <a:ext cx="9635" cy="394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5" idx="5"/>
            <a:endCxn id="27" idx="1"/>
          </p:cNvCxnSpPr>
          <p:nvPr/>
        </p:nvCxnSpPr>
        <p:spPr>
          <a:xfrm>
            <a:off x="7599694" y="685480"/>
            <a:ext cx="748481" cy="443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0" idx="0"/>
            <a:endCxn id="27" idx="4"/>
          </p:cNvCxnSpPr>
          <p:nvPr/>
        </p:nvCxnSpPr>
        <p:spPr>
          <a:xfrm flipV="1">
            <a:off x="8186983" y="1404571"/>
            <a:ext cx="275172" cy="275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8" idx="0"/>
            <a:endCxn id="27" idx="5"/>
          </p:cNvCxnSpPr>
          <p:nvPr/>
        </p:nvCxnSpPr>
        <p:spPr>
          <a:xfrm flipH="1" flipV="1">
            <a:off x="8576135" y="1357359"/>
            <a:ext cx="255296" cy="246091"/>
          </a:xfrm>
          <a:prstGeom prst="line">
            <a:avLst/>
          </a:prstGeom>
        </p:spPr>
        <p:style>
          <a:lnRef idx="1">
            <a:schemeClr val="accent1"/>
          </a:lnRef>
          <a:fillRef idx="0">
            <a:schemeClr val="accent1"/>
          </a:fillRef>
          <a:effectRef idx="0">
            <a:schemeClr val="accent1"/>
          </a:effectRef>
          <a:fontRef idx="minor">
            <a:schemeClr val="tx1"/>
          </a:fontRef>
        </p:style>
      </p:cxnSp>
      <p:sp>
        <p:nvSpPr>
          <p:cNvPr id="65" name="右箭头 64"/>
          <p:cNvSpPr/>
          <p:nvPr/>
        </p:nvSpPr>
        <p:spPr>
          <a:xfrm rot="5400000">
            <a:off x="7033532" y="2406255"/>
            <a:ext cx="1207477" cy="9495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7039715" y="5155795"/>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67" name="椭圆 66"/>
          <p:cNvSpPr/>
          <p:nvPr/>
        </p:nvSpPr>
        <p:spPr>
          <a:xfrm>
            <a:off x="6537497" y="4613444"/>
            <a:ext cx="322384" cy="3223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68" name="椭圆 67"/>
          <p:cNvSpPr/>
          <p:nvPr/>
        </p:nvSpPr>
        <p:spPr>
          <a:xfrm>
            <a:off x="7371734" y="3827585"/>
            <a:ext cx="322384" cy="3223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69" name="椭圆 68"/>
          <p:cNvSpPr/>
          <p:nvPr/>
        </p:nvSpPr>
        <p:spPr>
          <a:xfrm>
            <a:off x="7362099" y="4544798"/>
            <a:ext cx="322384" cy="3223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70" name="椭圆 69"/>
          <p:cNvSpPr/>
          <p:nvPr/>
        </p:nvSpPr>
        <p:spPr>
          <a:xfrm>
            <a:off x="8348175" y="4499464"/>
            <a:ext cx="322384" cy="3223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71" name="椭圆 70"/>
          <p:cNvSpPr/>
          <p:nvPr/>
        </p:nvSpPr>
        <p:spPr>
          <a:xfrm>
            <a:off x="8717451" y="5020727"/>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72" name="椭圆 71"/>
          <p:cNvSpPr/>
          <p:nvPr/>
        </p:nvSpPr>
        <p:spPr>
          <a:xfrm>
            <a:off x="6206954" y="5269937"/>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73" name="椭圆 72"/>
          <p:cNvSpPr/>
          <p:nvPr/>
        </p:nvSpPr>
        <p:spPr>
          <a:xfrm>
            <a:off x="8073003" y="5097021"/>
            <a:ext cx="322384" cy="322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cxnSp>
        <p:nvCxnSpPr>
          <p:cNvPr id="74" name="直接连接符 73"/>
          <p:cNvCxnSpPr>
            <a:stCxn id="66" idx="3"/>
            <a:endCxn id="67" idx="5"/>
          </p:cNvCxnSpPr>
          <p:nvPr/>
        </p:nvCxnSpPr>
        <p:spPr>
          <a:xfrm flipH="1" flipV="1">
            <a:off x="6812669" y="4888616"/>
            <a:ext cx="274258" cy="542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67" idx="3"/>
            <a:endCxn id="72" idx="7"/>
          </p:cNvCxnSpPr>
          <p:nvPr/>
        </p:nvCxnSpPr>
        <p:spPr>
          <a:xfrm flipH="1">
            <a:off x="6482126" y="4888616"/>
            <a:ext cx="102583" cy="428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73" idx="0"/>
            <a:endCxn id="70" idx="4"/>
          </p:cNvCxnSpPr>
          <p:nvPr/>
        </p:nvCxnSpPr>
        <p:spPr>
          <a:xfrm flipV="1">
            <a:off x="8234195" y="4821848"/>
            <a:ext cx="275172" cy="275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71" idx="0"/>
            <a:endCxn id="70" idx="5"/>
          </p:cNvCxnSpPr>
          <p:nvPr/>
        </p:nvCxnSpPr>
        <p:spPr>
          <a:xfrm flipH="1" flipV="1">
            <a:off x="8623347" y="4774636"/>
            <a:ext cx="255296" cy="246091"/>
          </a:xfrm>
          <a:prstGeom prst="line">
            <a:avLst/>
          </a:prstGeom>
        </p:spPr>
        <p:style>
          <a:lnRef idx="1">
            <a:schemeClr val="accent1"/>
          </a:lnRef>
          <a:fillRef idx="0">
            <a:schemeClr val="accent1"/>
          </a:fillRef>
          <a:effectRef idx="0">
            <a:schemeClr val="accent1"/>
          </a:effectRef>
          <a:fontRef idx="minor">
            <a:schemeClr val="tx1"/>
          </a:fontRef>
        </p:style>
      </p:cxnSp>
      <p:sp>
        <p:nvSpPr>
          <p:cNvPr id="85" name="右箭头 84"/>
          <p:cNvSpPr/>
          <p:nvPr/>
        </p:nvSpPr>
        <p:spPr>
          <a:xfrm rot="10800000">
            <a:off x="4619116" y="4149969"/>
            <a:ext cx="1207477" cy="9495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1819050" y="4925957"/>
            <a:ext cx="322384" cy="3223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87" name="椭圆 86"/>
          <p:cNvSpPr/>
          <p:nvPr/>
        </p:nvSpPr>
        <p:spPr>
          <a:xfrm>
            <a:off x="1316832" y="4383606"/>
            <a:ext cx="322384" cy="3223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88" name="椭圆 87"/>
          <p:cNvSpPr/>
          <p:nvPr/>
        </p:nvSpPr>
        <p:spPr>
          <a:xfrm>
            <a:off x="2151069" y="3597747"/>
            <a:ext cx="322384" cy="3223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89" name="椭圆 88"/>
          <p:cNvSpPr/>
          <p:nvPr/>
        </p:nvSpPr>
        <p:spPr>
          <a:xfrm>
            <a:off x="2141434" y="4314960"/>
            <a:ext cx="322384" cy="3223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90" name="椭圆 89"/>
          <p:cNvSpPr/>
          <p:nvPr/>
        </p:nvSpPr>
        <p:spPr>
          <a:xfrm>
            <a:off x="3127510" y="4269626"/>
            <a:ext cx="322384" cy="3223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91" name="椭圆 90"/>
          <p:cNvSpPr/>
          <p:nvPr/>
        </p:nvSpPr>
        <p:spPr>
          <a:xfrm>
            <a:off x="3448382" y="4959434"/>
            <a:ext cx="322384" cy="3223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sp>
        <p:nvSpPr>
          <p:cNvPr id="92" name="椭圆 91"/>
          <p:cNvSpPr/>
          <p:nvPr/>
        </p:nvSpPr>
        <p:spPr>
          <a:xfrm>
            <a:off x="994448" y="4947553"/>
            <a:ext cx="322384" cy="3223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93" name="椭圆 92"/>
          <p:cNvSpPr/>
          <p:nvPr/>
        </p:nvSpPr>
        <p:spPr>
          <a:xfrm>
            <a:off x="2800122" y="4950390"/>
            <a:ext cx="322384" cy="32238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spTree>
    <p:extLst>
      <p:ext uri="{BB962C8B-B14F-4D97-AF65-F5344CB8AC3E}">
        <p14:creationId xmlns:p14="http://schemas.microsoft.com/office/powerpoint/2010/main" val="117774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3"/>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34"/>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5"/>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6"/>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3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fade">
                                      <p:cBhvr>
                                        <p:cTn id="76" dur="500"/>
                                        <p:tgtEl>
                                          <p:spTgt spid="65"/>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7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8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85"/>
                                        </p:tgtEl>
                                        <p:attrNameLst>
                                          <p:attrName>style.visibility</p:attrName>
                                        </p:attrNameLst>
                                      </p:cBhvr>
                                      <p:to>
                                        <p:strVal val="visible"/>
                                      </p:to>
                                    </p:set>
                                    <p:animEffect transition="in" filter="fade">
                                      <p:cBhvr>
                                        <p:cTn id="107" dur="500"/>
                                        <p:tgtEl>
                                          <p:spTgt spid="85"/>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86"/>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87"/>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88"/>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89"/>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90"/>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91"/>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92"/>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22" grpId="0" animBg="1"/>
      <p:bldP spid="23" grpId="0" animBg="1"/>
      <p:bldP spid="24" grpId="0" animBg="1"/>
      <p:bldP spid="25" grpId="0" animBg="1"/>
      <p:bldP spid="26" grpId="0" animBg="1"/>
      <p:bldP spid="27" grpId="0" animBg="1"/>
      <p:bldP spid="28" grpId="0" animBg="1"/>
      <p:bldP spid="29" grpId="0" animBg="1"/>
      <p:bldP spid="30" grpId="0" animBg="1"/>
      <p:bldP spid="65" grpId="0" animBg="1"/>
      <p:bldP spid="66" grpId="0" animBg="1"/>
      <p:bldP spid="67" grpId="0" animBg="1"/>
      <p:bldP spid="68" grpId="0" animBg="1"/>
      <p:bldP spid="69" grpId="0" animBg="1"/>
      <p:bldP spid="70" grpId="0" animBg="1"/>
      <p:bldP spid="71" grpId="0" animBg="1"/>
      <p:bldP spid="72" grpId="0" animBg="1"/>
      <p:bldP spid="73" grpId="0" animBg="1"/>
      <p:bldP spid="85" grpId="0" animBg="1"/>
      <p:bldP spid="86" grpId="0" animBg="1"/>
      <p:bldP spid="87" grpId="0" animBg="1"/>
      <p:bldP spid="88" grpId="0" animBg="1"/>
      <p:bldP spid="89" grpId="0" animBg="1"/>
      <p:bldP spid="90" grpId="0" animBg="1"/>
      <p:bldP spid="91" grpId="0" animBg="1"/>
      <p:bldP spid="92" grpId="0" animBg="1"/>
      <p:bldP spid="9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914400"/>
          </a:xfrm>
        </p:spPr>
        <p:txBody>
          <a:bodyPr>
            <a:normAutofit fontScale="90000"/>
          </a:bodyPr>
          <a:lstStyle/>
          <a:p>
            <a:r>
              <a:rPr lang="zh-CN" altLang="en-US" dirty="0"/>
              <a:t>点分治例题：</a:t>
            </a:r>
            <a:r>
              <a:rPr lang="en-US" altLang="zh-CN" b="1" dirty="0"/>
              <a:t>P3806 【</a:t>
            </a:r>
            <a:r>
              <a:rPr lang="zh-CN" altLang="en-US" b="1" dirty="0"/>
              <a:t>模板</a:t>
            </a:r>
            <a:r>
              <a:rPr lang="en-US" altLang="zh-CN" b="1" dirty="0"/>
              <a:t>】</a:t>
            </a:r>
            <a:r>
              <a:rPr lang="zh-CN" altLang="en-US" b="1" dirty="0"/>
              <a:t>点分治</a:t>
            </a:r>
            <a:r>
              <a:rPr lang="en-US" altLang="zh-CN" b="1" dirty="0"/>
              <a:t>1</a:t>
            </a:r>
            <a:br>
              <a:rPr lang="en-US" altLang="zh-CN" b="1" dirty="0"/>
            </a:b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477109"/>
                <a:ext cx="8596668" cy="4564254"/>
              </a:xfrm>
            </p:spPr>
            <p:txBody>
              <a:bodyPr/>
              <a:lstStyle/>
              <a:p>
                <a:r>
                  <a:rPr lang="zh-CN" altLang="en-US" dirty="0"/>
                  <a:t>给定一棵有 </a:t>
                </a:r>
                <a:r>
                  <a:rPr lang="en-US" altLang="zh-CN" i="1" dirty="0"/>
                  <a:t>n</a:t>
                </a:r>
                <a:r>
                  <a:rPr lang="zh-CN" altLang="en-US" dirty="0"/>
                  <a:t> 个点的有边权的树，询问树上距离为 </a:t>
                </a:r>
                <a:r>
                  <a:rPr lang="en-US" altLang="zh-CN" i="1" dirty="0"/>
                  <a:t>k</a:t>
                </a:r>
                <a:r>
                  <a:rPr lang="zh-CN" altLang="en-US" dirty="0"/>
                  <a:t> 的点对是否存在。</a:t>
                </a:r>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,1≤</m:t>
                    </m:r>
                    <m:r>
                      <a:rPr lang="en-US" altLang="zh-CN" b="0" i="1" smtClean="0">
                        <a:latin typeface="Cambria Math" panose="02040503050406030204" pitchFamily="18" charset="0"/>
                      </a:rPr>
                      <m:t>𝑚</m:t>
                    </m:r>
                    <m:r>
                      <a:rPr lang="en-US" altLang="zh-CN" b="0" i="1" smtClean="0">
                        <a:latin typeface="Cambria Math" panose="02040503050406030204" pitchFamily="18" charset="0"/>
                      </a:rPr>
                      <m:t>≤100,1≤</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7</m:t>
                        </m:r>
                      </m:sup>
                    </m:sSup>
                    <m:r>
                      <a:rPr lang="en-US" altLang="zh-CN" b="0" i="1" smtClean="0">
                        <a:latin typeface="Cambria Math" panose="02040503050406030204" pitchFamily="18" charset="0"/>
                      </a:rPr>
                      <m:t>,1≤</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4</m:t>
                        </m:r>
                      </m:sup>
                    </m:sSup>
                  </m:oMath>
                </a14:m>
                <a:endParaRPr lang="en-US" altLang="zh-CN" dirty="0"/>
              </a:p>
              <a:p>
                <a:endParaRPr lang="en-US" altLang="zh-CN" dirty="0"/>
              </a:p>
              <a:p>
                <a:r>
                  <a:rPr lang="zh-CN" altLang="en-US" dirty="0"/>
                  <a:t>考虑点分治，一个一个处理询问，对于一个固定的询问，我们只需要用哈希表维护某一个长度是否出现，拼接一下即可，时间复杂度为</a:t>
                </a:r>
                <a14:m>
                  <m:oMath xmlns:m="http://schemas.openxmlformats.org/officeDocument/2006/math">
                    <m:r>
                      <m:rPr>
                        <m:sty m:val="p"/>
                      </m:rPr>
                      <a:rPr lang="en-US" altLang="zh-CN" b="0" i="0" smtClean="0">
                        <a:latin typeface="Cambria Math" panose="02040503050406030204" pitchFamily="18" charset="0"/>
                      </a:rPr>
                      <m:t>O</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𝑛𝑚</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e>
                    </m:d>
                  </m:oMath>
                </a14:m>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477109"/>
                <a:ext cx="8596668" cy="4564254"/>
              </a:xfrm>
              <a:blipFill>
                <a:blip r:embed="rId2"/>
                <a:stretch>
                  <a:fillRect l="-142" t="-935" r="-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8876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50277"/>
          </a:xfrm>
        </p:spPr>
        <p:txBody>
          <a:bodyPr/>
          <a:lstStyle/>
          <a:p>
            <a:r>
              <a:rPr lang="zh-CN" altLang="en-US" dirty="0"/>
              <a:t>动态点分树</a:t>
            </a:r>
          </a:p>
        </p:txBody>
      </p:sp>
      <p:sp>
        <p:nvSpPr>
          <p:cNvPr id="3" name="内容占位符 2"/>
          <p:cNvSpPr>
            <a:spLocks noGrp="1"/>
          </p:cNvSpPr>
          <p:nvPr>
            <p:ph idx="1"/>
          </p:nvPr>
        </p:nvSpPr>
        <p:spPr>
          <a:xfrm>
            <a:off x="677334" y="1805355"/>
            <a:ext cx="8596668" cy="4236008"/>
          </a:xfrm>
        </p:spPr>
        <p:txBody>
          <a:bodyPr/>
          <a:lstStyle/>
          <a:p>
            <a:r>
              <a:rPr lang="zh-CN" altLang="en-US" dirty="0"/>
              <a:t>点分治的一个扩展方向是在询问之外加入修改，这样你就需要动态维护这样的点分树结构了。</a:t>
            </a:r>
            <a:endParaRPr lang="en-US" altLang="zh-CN" dirty="0"/>
          </a:p>
          <a:p>
            <a:endParaRPr lang="en-US" altLang="zh-CN" dirty="0"/>
          </a:p>
          <a:p>
            <a:r>
              <a:rPr lang="zh-CN" altLang="en-US" dirty="0"/>
              <a:t>点分治的分治重心之间形成了一个树形结构，理论上，动态维护时，每一个分治重心要存储所有点分树子结构内到自己的信息。</a:t>
            </a:r>
            <a:endParaRPr lang="en-US" altLang="zh-CN" dirty="0"/>
          </a:p>
          <a:p>
            <a:endParaRPr lang="en-US" altLang="zh-CN" dirty="0"/>
          </a:p>
          <a:p>
            <a:r>
              <a:rPr lang="zh-CN" altLang="en-US" dirty="0"/>
              <a:t>这种题目相对比较少，主要的原因在于</a:t>
            </a:r>
            <a:endParaRPr lang="en-US" altLang="zh-CN" dirty="0"/>
          </a:p>
          <a:p>
            <a:r>
              <a:rPr lang="en-US" altLang="zh-CN" dirty="0"/>
              <a:t>1. </a:t>
            </a:r>
            <a:r>
              <a:rPr lang="zh-CN" altLang="en-US" dirty="0"/>
              <a:t>点分治处理的是路径问题或点对问题，如果是路径问题，单点的修改影响很大，并且很难落实到分治树结构。</a:t>
            </a:r>
            <a:endParaRPr lang="en-US" altLang="zh-CN" dirty="0"/>
          </a:p>
          <a:p>
            <a:r>
              <a:rPr lang="en-US" altLang="zh-CN" dirty="0"/>
              <a:t>2. </a:t>
            </a:r>
            <a:r>
              <a:rPr lang="zh-CN" altLang="en-US" dirty="0"/>
              <a:t>修改问题本质上是删除再加入的过程，</a:t>
            </a:r>
            <a:r>
              <a:rPr lang="zh-CN" altLang="en-US"/>
              <a:t>很多操作是无法</a:t>
            </a:r>
            <a:r>
              <a:rPr lang="zh-CN" altLang="en-US" dirty="0"/>
              <a:t>删除的。</a:t>
            </a:r>
            <a:endParaRPr lang="en-US" altLang="zh-CN" dirty="0"/>
          </a:p>
          <a:p>
            <a:r>
              <a:rPr lang="en-US" altLang="zh-CN" dirty="0"/>
              <a:t>3. </a:t>
            </a:r>
            <a:r>
              <a:rPr lang="zh-CN" altLang="en-US" dirty="0"/>
              <a:t>去重比较麻烦，代码量很大。</a:t>
            </a:r>
            <a:endParaRPr lang="en-US" altLang="zh-CN" dirty="0"/>
          </a:p>
          <a:p>
            <a:endParaRPr lang="zh-CN" altLang="en-US" dirty="0"/>
          </a:p>
        </p:txBody>
      </p:sp>
    </p:spTree>
    <p:extLst>
      <p:ext uri="{BB962C8B-B14F-4D97-AF65-F5344CB8AC3E}">
        <p14:creationId xmlns:p14="http://schemas.microsoft.com/office/powerpoint/2010/main" val="46262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91308"/>
          </a:xfrm>
        </p:spPr>
        <p:txBody>
          <a:bodyPr/>
          <a:lstStyle/>
          <a:p>
            <a:r>
              <a:rPr lang="en-US" altLang="zh-CN" dirty="0">
                <a:latin typeface="+mn-ea"/>
                <a:ea typeface="+mn-ea"/>
              </a:rPr>
              <a:t>Splay</a:t>
            </a:r>
            <a:r>
              <a:rPr lang="zh-CN" altLang="en-US" dirty="0">
                <a:latin typeface="+mn-ea"/>
                <a:ea typeface="+mn-ea"/>
              </a:rPr>
              <a:t>的核心</a:t>
            </a:r>
            <a:r>
              <a:rPr lang="en-US" altLang="zh-CN" dirty="0">
                <a:latin typeface="+mn-ea"/>
                <a:ea typeface="+mn-ea"/>
              </a:rPr>
              <a:t>——</a:t>
            </a:r>
            <a:r>
              <a:rPr lang="zh-CN" altLang="en-US" dirty="0">
                <a:latin typeface="+mn-ea"/>
                <a:ea typeface="+mn-ea"/>
              </a:rPr>
              <a:t>旋转</a:t>
            </a:r>
          </a:p>
        </p:txBody>
      </p:sp>
      <p:sp>
        <p:nvSpPr>
          <p:cNvPr id="3" name="内容占位符 2"/>
          <p:cNvSpPr>
            <a:spLocks noGrp="1"/>
          </p:cNvSpPr>
          <p:nvPr>
            <p:ph idx="1"/>
          </p:nvPr>
        </p:nvSpPr>
        <p:spPr>
          <a:xfrm>
            <a:off x="677334" y="1576755"/>
            <a:ext cx="8596668" cy="4464608"/>
          </a:xfrm>
        </p:spPr>
        <p:txBody>
          <a:bodyPr/>
          <a:lstStyle/>
          <a:p>
            <a:r>
              <a:rPr lang="en-US" altLang="zh-CN" dirty="0"/>
              <a:t>OI</a:t>
            </a:r>
            <a:r>
              <a:rPr lang="zh-CN" altLang="en-US" dirty="0"/>
              <a:t>届常写的平衡树通常只有两种：</a:t>
            </a:r>
            <a:r>
              <a:rPr lang="en-US" altLang="zh-CN" dirty="0"/>
              <a:t>Splay </a:t>
            </a:r>
            <a:r>
              <a:rPr lang="zh-CN" altLang="en-US" dirty="0"/>
              <a:t>和 </a:t>
            </a:r>
            <a:r>
              <a:rPr lang="en-US" altLang="zh-CN" dirty="0" err="1"/>
              <a:t>Treap</a:t>
            </a:r>
            <a:r>
              <a:rPr lang="zh-CN" altLang="en-US" dirty="0"/>
              <a:t>。</a:t>
            </a:r>
            <a:endParaRPr lang="en-US" altLang="zh-CN" dirty="0"/>
          </a:p>
          <a:p>
            <a:endParaRPr lang="en-US" altLang="zh-CN" dirty="0"/>
          </a:p>
          <a:p>
            <a:r>
              <a:rPr lang="zh-CN" altLang="en-US" dirty="0"/>
              <a:t>一个序列的中序遍历唯一吗？如何改变树的结构而不改变中序遍历？</a:t>
            </a:r>
            <a:endParaRPr lang="en-US" altLang="zh-CN" dirty="0"/>
          </a:p>
          <a:p>
            <a:endParaRPr lang="en-US" altLang="zh-CN" dirty="0"/>
          </a:p>
          <a:p>
            <a:r>
              <a:rPr lang="zh-CN" altLang="en-US" dirty="0"/>
              <a:t>无论是平衡高度，还是实现其他操作，</a:t>
            </a:r>
            <a:r>
              <a:rPr lang="en-US" altLang="zh-CN" dirty="0"/>
              <a:t>Splay</a:t>
            </a:r>
            <a:r>
              <a:rPr lang="zh-CN" altLang="en-US" dirty="0"/>
              <a:t>的核心在于</a:t>
            </a:r>
            <a:r>
              <a:rPr lang="en-US" altLang="zh-CN" dirty="0"/>
              <a:t>——</a:t>
            </a:r>
            <a:r>
              <a:rPr lang="zh-CN" altLang="en-US" dirty="0"/>
              <a:t>它是一个动态的结构。</a:t>
            </a:r>
            <a:endParaRPr lang="en-US" altLang="zh-CN" dirty="0"/>
          </a:p>
          <a:p>
            <a:endParaRPr lang="en-US" altLang="zh-CN" dirty="0"/>
          </a:p>
          <a:p>
            <a:r>
              <a:rPr lang="en-US" altLang="zh-CN" dirty="0"/>
              <a:t>zig/zag </a:t>
            </a:r>
            <a:r>
              <a:rPr lang="zh-CN" altLang="en-US" dirty="0"/>
              <a:t>旋转操作：</a:t>
            </a:r>
            <a:endParaRPr lang="en-US" altLang="zh-CN" dirty="0"/>
          </a:p>
          <a:p>
            <a:endParaRPr lang="en-US" altLang="zh-CN" dirty="0"/>
          </a:p>
        </p:txBody>
      </p:sp>
      <p:pic>
        <p:nvPicPr>
          <p:cNvPr id="4" name="图片 3"/>
          <p:cNvPicPr>
            <a:picLocks noChangeAspect="1"/>
          </p:cNvPicPr>
          <p:nvPr/>
        </p:nvPicPr>
        <p:blipFill>
          <a:blip r:embed="rId3"/>
          <a:stretch>
            <a:fillRect/>
          </a:stretch>
        </p:blipFill>
        <p:spPr>
          <a:xfrm>
            <a:off x="3333385" y="3809059"/>
            <a:ext cx="5054478" cy="2553376"/>
          </a:xfrm>
          <a:prstGeom prst="rect">
            <a:avLst/>
          </a:prstGeom>
        </p:spPr>
      </p:pic>
    </p:spTree>
    <p:extLst>
      <p:ext uri="{BB962C8B-B14F-4D97-AF65-F5344CB8AC3E}">
        <p14:creationId xmlns:p14="http://schemas.microsoft.com/office/powerpoint/2010/main" val="67302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26831"/>
          </a:xfrm>
        </p:spPr>
        <p:txBody>
          <a:bodyPr/>
          <a:lstStyle/>
          <a:p>
            <a:r>
              <a:rPr lang="zh-CN" altLang="en-US" dirty="0"/>
              <a:t>动态点分树</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430215"/>
                <a:ext cx="8596668" cy="4611147"/>
              </a:xfrm>
            </p:spPr>
            <p:txBody>
              <a:bodyPr/>
              <a:lstStyle/>
              <a:p>
                <a:r>
                  <a:rPr lang="zh-CN" altLang="en-US" dirty="0"/>
                  <a:t>给定一棵带点权，带边权的树，支持修改点权，要求支持随时询问满足</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&gt;</m:t>
                    </m:r>
                    <m:r>
                      <a:rPr lang="en-US" altLang="zh-CN" b="0" i="1" smtClean="0">
                        <a:latin typeface="Cambria Math" panose="02040503050406030204" pitchFamily="18" charset="0"/>
                      </a:rPr>
                      <m:t>𝑑𝑖𝑠𝑡</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zh-CN" altLang="en-US" i="1">
                        <a:latin typeface="Cambria Math" panose="02040503050406030204" pitchFamily="18" charset="0"/>
                      </a:rPr>
                      <m:t>的</m:t>
                    </m:r>
                  </m:oMath>
                </a14:m>
                <a:r>
                  <a:rPr lang="zh-CN" altLang="en-US" dirty="0"/>
                  <a:t>点对数量。</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r>
                  <a:rPr lang="zh-CN" altLang="en-US" dirty="0"/>
                  <a:t>。点权和边权都是不超过</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9</m:t>
                        </m:r>
                      </m:sup>
                    </m:sSup>
                  </m:oMath>
                </a14:m>
                <a:r>
                  <a:rPr lang="zh-CN" altLang="en-US" dirty="0"/>
                  <a:t>的正整数。</a:t>
                </a:r>
                <a:endParaRPr lang="en-US" altLang="zh-CN" dirty="0"/>
              </a:p>
              <a:p>
                <a:endParaRPr lang="en-US" altLang="zh-CN" dirty="0"/>
              </a:p>
              <a:p>
                <a:r>
                  <a:rPr lang="zh-CN" altLang="en-US" dirty="0"/>
                  <a:t>使用动态点分树，每一个节点维护低层重心到他的信息，这样修改一个点就只需要向上逐级修改即可。</a:t>
                </a:r>
                <a:endParaRPr lang="en-US" altLang="zh-CN" dirty="0"/>
              </a:p>
              <a:p>
                <a:r>
                  <a:rPr lang="zh-CN" altLang="en-US" dirty="0"/>
                  <a:t>考虑维护的信息：要求</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oMath>
                </a14:m>
                <a:r>
                  <a:rPr lang="zh-CN" altLang="en-US" dirty="0"/>
                  <a:t>。这里</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r>
                      <a:rPr lang="zh-CN" altLang="en-US" i="1">
                        <a:latin typeface="Cambria Math" panose="02040503050406030204" pitchFamily="18" charset="0"/>
                      </a:rPr>
                      <m:t>就是</m:t>
                    </m:r>
                    <m:r>
                      <a:rPr lang="en-US" altLang="zh-CN" i="1" dirty="0" smtClean="0">
                        <a:latin typeface="Cambria Math" panose="02040503050406030204" pitchFamily="18" charset="0"/>
                      </a:rPr>
                      <m:t>𝑢</m:t>
                    </m:r>
                  </m:oMath>
                </a14:m>
                <a:r>
                  <a:rPr lang="zh-CN" altLang="en-US" dirty="0"/>
                  <a:t>到</a:t>
                </a:r>
                <a14:m>
                  <m:oMath xmlns:m="http://schemas.openxmlformats.org/officeDocument/2006/math">
                    <m:r>
                      <a:rPr lang="en-US" altLang="zh-CN" i="1" dirty="0" smtClean="0">
                        <a:latin typeface="Cambria Math" panose="02040503050406030204" pitchFamily="18" charset="0"/>
                      </a:rPr>
                      <m:t>𝑡</m:t>
                    </m:r>
                  </m:oMath>
                </a14:m>
                <a:r>
                  <a:rPr lang="zh-CN" altLang="en-US" dirty="0"/>
                  <a:t>级分治重心的距离。换一下：</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r>
                      <a:rPr lang="zh-CN" altLang="en-US" i="1">
                        <a:latin typeface="Cambria Math" panose="02040503050406030204" pitchFamily="18" charset="0"/>
                      </a:rPr>
                      <m:t>。</m:t>
                    </m:r>
                  </m:oMath>
                </a14:m>
                <a:r>
                  <a:rPr lang="zh-CN" altLang="en-US" dirty="0"/>
                  <a:t>对于每个分治重心使用平衡树维护</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r>
                      <a:rPr lang="zh-CN" altLang="en-US" i="1">
                        <a:latin typeface="Cambria Math" panose="02040503050406030204" pitchFamily="18" charset="0"/>
                      </a:rPr>
                      <m:t>即可</m:t>
                    </m:r>
                  </m:oMath>
                </a14:m>
                <a:r>
                  <a:rPr lang="zh-CN" altLang="en-US" dirty="0"/>
                  <a:t>。</a:t>
                </a:r>
                <a:endParaRPr lang="en-US" altLang="zh-CN" dirty="0"/>
              </a:p>
              <a:p>
                <a:r>
                  <a:rPr lang="zh-CN" altLang="en-US" dirty="0"/>
                  <a:t>此处需要去重：一个方法是，对于一个分治重心，维护多颗平衡树，分别表示每个子重心连通块节点的平衡树和所有子重心连通块节点的平衡树。</a:t>
                </a:r>
                <a:endParaRPr lang="en-US" altLang="zh-CN" dirty="0"/>
              </a:p>
              <a:p>
                <a:r>
                  <a:rPr lang="zh-CN" altLang="en-US" dirty="0"/>
                  <a:t>这题加强一下就是</a:t>
                </a:r>
                <a:r>
                  <a:rPr lang="en-US" altLang="zh-CN" dirty="0"/>
                  <a:t>WC2014</a:t>
                </a:r>
                <a:r>
                  <a:rPr lang="zh-CN" altLang="en-US" dirty="0"/>
                  <a:t>的紫荆花之恋了。</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430215"/>
                <a:ext cx="8596668" cy="4611147"/>
              </a:xfrm>
              <a:blipFill>
                <a:blip r:embed="rId2"/>
                <a:stretch>
                  <a:fillRect l="-142" t="-661" r="-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800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400908"/>
                <a:ext cx="8596668" cy="4640454"/>
              </a:xfrm>
            </p:spPr>
            <p:txBody>
              <a:bodyPr/>
              <a:lstStyle/>
              <a:p>
                <a:r>
                  <a:rPr lang="zh-CN" altLang="en-US" dirty="0"/>
                  <a:t>有了旋转操作之后，我们就可以得到操作 </a:t>
                </a:r>
                <a:r>
                  <a:rPr lang="en-US" altLang="zh-CN" dirty="0"/>
                  <a:t>Splay(x):</a:t>
                </a:r>
                <a:r>
                  <a:rPr lang="zh-CN" altLang="en-US" dirty="0"/>
                  <a:t>将 </a:t>
                </a:r>
                <a:r>
                  <a:rPr lang="en-US" altLang="zh-CN" dirty="0"/>
                  <a:t>x</a:t>
                </a:r>
                <a:r>
                  <a:rPr lang="zh-CN" altLang="en-US" dirty="0"/>
                  <a:t> 不停旋转到根节点。</a:t>
                </a:r>
                <a:endParaRPr lang="en-US" altLang="zh-CN" dirty="0"/>
              </a:p>
              <a:p>
                <a:endParaRPr lang="en-US" altLang="zh-CN" dirty="0"/>
              </a:p>
              <a:p>
                <a:r>
                  <a:rPr lang="en-US" altLang="zh-CN" dirty="0"/>
                  <a:t>Splay</a:t>
                </a:r>
                <a:r>
                  <a:rPr lang="zh-CN" altLang="en-US" dirty="0"/>
                  <a:t>操作是伸展树的核心操作，有了 </a:t>
                </a:r>
                <a:r>
                  <a:rPr lang="en-US" altLang="zh-CN" dirty="0"/>
                  <a:t>Splay</a:t>
                </a:r>
                <a:r>
                  <a:rPr lang="zh-CN" altLang="en-US" dirty="0"/>
                  <a:t>操作之后，结合二叉搜索树寻找一个值的操作，就很容易可以实现很多其他操作。</a:t>
                </a:r>
                <a:endParaRPr lang="en-US" altLang="zh-CN" dirty="0"/>
              </a:p>
              <a:p>
                <a:endParaRPr lang="en-US" altLang="zh-CN" dirty="0"/>
              </a:p>
              <a:p>
                <a:r>
                  <a:rPr lang="zh-CN" altLang="en-US" dirty="0"/>
                  <a:t>寻找</a:t>
                </a:r>
                <a:r>
                  <a:rPr lang="en-US" altLang="zh-CN" dirty="0"/>
                  <a:t>(</a:t>
                </a:r>
                <a:r>
                  <a:rPr lang="zh-CN" altLang="en-US" dirty="0"/>
                  <a:t>结点</a:t>
                </a:r>
                <a:r>
                  <a:rPr lang="en-US" altLang="zh-CN" dirty="0"/>
                  <a:t>x/</a:t>
                </a:r>
                <a:r>
                  <a:rPr lang="zh-CN" altLang="en-US" dirty="0"/>
                  <a:t>值为</a:t>
                </a:r>
                <a:r>
                  <a:rPr lang="en-US" altLang="zh-CN" dirty="0"/>
                  <a:t>v</a:t>
                </a:r>
                <a:r>
                  <a:rPr lang="zh-CN" altLang="en-US" dirty="0"/>
                  <a:t>的结点</a:t>
                </a:r>
                <a:r>
                  <a:rPr lang="en-US" altLang="zh-CN" dirty="0"/>
                  <a:t>)</a:t>
                </a:r>
                <a:r>
                  <a:rPr lang="zh-CN" altLang="en-US" dirty="0"/>
                  <a:t>的</a:t>
                </a:r>
                <a:r>
                  <a:rPr lang="en-US" altLang="zh-CN" dirty="0"/>
                  <a:t>(</a:t>
                </a:r>
                <a:r>
                  <a:rPr lang="zh-CN" altLang="en-US" dirty="0"/>
                  <a:t>前驱</a:t>
                </a:r>
                <a:r>
                  <a:rPr lang="en-US" altLang="zh-CN" dirty="0"/>
                  <a:t>/</a:t>
                </a:r>
                <a:r>
                  <a:rPr lang="zh-CN" altLang="en-US" dirty="0"/>
                  <a:t>后继 </a:t>
                </a:r>
                <a:r>
                  <a:rPr lang="en-US" altLang="zh-CN" dirty="0"/>
                  <a:t>)</a:t>
                </a:r>
              </a:p>
              <a:p>
                <a:endParaRPr lang="en-US" altLang="zh-CN" dirty="0"/>
              </a:p>
              <a:p>
                <a:r>
                  <a:rPr lang="zh-CN" altLang="en-US" dirty="0"/>
                  <a:t>删除结点 </a:t>
                </a:r>
                <a14:m>
                  <m:oMath xmlns:m="http://schemas.openxmlformats.org/officeDocument/2006/math">
                    <m:r>
                      <a:rPr lang="en-US" altLang="zh-CN" b="0" i="1" smtClean="0">
                        <a:latin typeface="Cambria Math" panose="02040503050406030204" pitchFamily="18" charset="0"/>
                      </a:rPr>
                      <m:t>𝑥</m:t>
                    </m:r>
                  </m:oMath>
                </a14:m>
                <a:r>
                  <a:rPr lang="zh-CN" altLang="en-US" dirty="0"/>
                  <a:t>。</a:t>
                </a:r>
                <a:endParaRPr lang="en-US" altLang="zh-CN" dirty="0"/>
              </a:p>
              <a:p>
                <a:endParaRPr lang="en-US" altLang="zh-CN" dirty="0"/>
              </a:p>
              <a:p>
                <a:r>
                  <a:rPr lang="zh-CN" altLang="en-US" dirty="0"/>
                  <a:t>提取区间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zh-CN" altLang="en-US" i="1">
                        <a:latin typeface="Cambria Math" panose="02040503050406030204" pitchFamily="18" charset="0"/>
                      </a:rPr>
                      <m:t>。</m:t>
                    </m:r>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400908"/>
                <a:ext cx="8596668" cy="4640454"/>
              </a:xfrm>
              <a:blipFill>
                <a:blip r:embed="rId2"/>
                <a:stretch>
                  <a:fillRect l="-142" t="-1051"/>
                </a:stretch>
              </a:blipFill>
            </p:spPr>
            <p:txBody>
              <a:bodyPr/>
              <a:lstStyle/>
              <a:p>
                <a:r>
                  <a:rPr lang="zh-CN" altLang="en-US">
                    <a:noFill/>
                  </a:rPr>
                  <a:t> </a:t>
                </a:r>
              </a:p>
            </p:txBody>
          </p:sp>
        </mc:Fallback>
      </mc:AlternateContent>
      <p:sp>
        <p:nvSpPr>
          <p:cNvPr id="4" name="标题 1"/>
          <p:cNvSpPr>
            <a:spLocks noGrp="1"/>
          </p:cNvSpPr>
          <p:nvPr>
            <p:ph type="title"/>
          </p:nvPr>
        </p:nvSpPr>
        <p:spPr>
          <a:xfrm>
            <a:off x="677334" y="609600"/>
            <a:ext cx="8596668" cy="791308"/>
          </a:xfrm>
        </p:spPr>
        <p:txBody>
          <a:bodyPr/>
          <a:lstStyle/>
          <a:p>
            <a:r>
              <a:rPr lang="en-US" altLang="zh-CN" dirty="0">
                <a:latin typeface="+mn-ea"/>
                <a:ea typeface="+mn-ea"/>
              </a:rPr>
              <a:t>Splay</a:t>
            </a:r>
            <a:endParaRPr lang="zh-CN" altLang="en-US" dirty="0">
              <a:latin typeface="+mn-ea"/>
              <a:ea typeface="+mn-ea"/>
            </a:endParaRPr>
          </a:p>
        </p:txBody>
      </p:sp>
    </p:spTree>
    <p:extLst>
      <p:ext uri="{BB962C8B-B14F-4D97-AF65-F5344CB8AC3E}">
        <p14:creationId xmlns:p14="http://schemas.microsoft.com/office/powerpoint/2010/main" val="1950437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09246"/>
          </a:xfrm>
        </p:spPr>
        <p:txBody>
          <a:bodyPr/>
          <a:lstStyle/>
          <a:p>
            <a:r>
              <a:rPr lang="en-US" altLang="zh-CN" dirty="0"/>
              <a:t>Splay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400907"/>
                <a:ext cx="8596668" cy="4640455"/>
              </a:xfrm>
            </p:spPr>
            <p:txBody>
              <a:bodyPr/>
              <a:lstStyle/>
              <a:p>
                <a:r>
                  <a:rPr lang="zh-CN" altLang="en-US" dirty="0"/>
                  <a:t>到此为止，我们已经能够使用</a:t>
                </a:r>
                <a:r>
                  <a:rPr lang="en-US" altLang="zh-CN" dirty="0"/>
                  <a:t>Splay</a:t>
                </a:r>
                <a:r>
                  <a:rPr lang="zh-CN" altLang="en-US" dirty="0"/>
                  <a:t>解决常规的区间问题以及插入删除了。唯一的问题就是：</a:t>
                </a:r>
                <a:r>
                  <a:rPr lang="en-US" altLang="zh-CN" dirty="0"/>
                  <a:t>Splay(x)</a:t>
                </a:r>
                <a:r>
                  <a:rPr lang="zh-CN" altLang="en-US" dirty="0"/>
                  <a:t>的操作复杂度到底是多少？</a:t>
                </a:r>
                <a:endParaRPr lang="en-US" altLang="zh-CN" dirty="0"/>
              </a:p>
              <a:p>
                <a:endParaRPr lang="en-US" altLang="zh-CN" dirty="0"/>
              </a:p>
              <a:p>
                <a:r>
                  <a:rPr lang="zh-CN" altLang="en-US" dirty="0"/>
                  <a:t>如果我们只是使用 </a:t>
                </a:r>
                <a:r>
                  <a:rPr lang="en-US" altLang="zh-CN" dirty="0"/>
                  <a:t>Zig</a:t>
                </a:r>
                <a:r>
                  <a:rPr lang="zh-CN" altLang="en-US" dirty="0"/>
                  <a:t>和</a:t>
                </a:r>
                <a:r>
                  <a:rPr lang="en-US" altLang="zh-CN" dirty="0"/>
                  <a:t>Zag</a:t>
                </a:r>
                <a:r>
                  <a:rPr lang="zh-CN" altLang="en-US" dirty="0"/>
                  <a:t>操作不停将 </a:t>
                </a:r>
                <a14:m>
                  <m:oMath xmlns:m="http://schemas.openxmlformats.org/officeDocument/2006/math">
                    <m:r>
                      <a:rPr lang="en-US" altLang="zh-CN" b="0" i="1" smtClean="0">
                        <a:latin typeface="Cambria Math" panose="02040503050406030204" pitchFamily="18" charset="0"/>
                      </a:rPr>
                      <m:t>𝑥</m:t>
                    </m:r>
                  </m:oMath>
                </a14:m>
                <a:r>
                  <a:rPr lang="zh-CN" altLang="en-US" dirty="0"/>
                  <a:t> 旋转到根的，那么时间复杂度就是与深度有关的，很容易构造数据将复杂度卡到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𝑁</m:t>
                        </m:r>
                      </m:e>
                    </m:d>
                    <m:r>
                      <a:rPr lang="zh-CN" altLang="en-US" i="1">
                        <a:latin typeface="Cambria Math" panose="02040503050406030204" pitchFamily="18" charset="0"/>
                      </a:rPr>
                      <m:t>一次</m:t>
                    </m:r>
                  </m:oMath>
                </a14:m>
                <a:r>
                  <a:rPr lang="zh-CN" altLang="en-US" dirty="0"/>
                  <a:t>操作。</a:t>
                </a:r>
                <a:endParaRPr lang="en-US" altLang="zh-CN" dirty="0"/>
              </a:p>
              <a:p>
                <a:endParaRPr lang="en-US" altLang="zh-CN" dirty="0"/>
              </a:p>
              <a:p>
                <a:r>
                  <a:rPr lang="zh-CN" altLang="en-US" dirty="0"/>
                  <a:t>那么</a:t>
                </a:r>
                <a:r>
                  <a:rPr lang="en-US" altLang="zh-CN" dirty="0"/>
                  <a:t>Splay</a:t>
                </a:r>
                <a:r>
                  <a:rPr lang="zh-CN" altLang="en-US" dirty="0"/>
                  <a:t>是如何做的呢？ 总的来说，</a:t>
                </a:r>
                <a:r>
                  <a:rPr lang="en-US" altLang="zh-CN" dirty="0"/>
                  <a:t>Splay</a:t>
                </a:r>
                <a:r>
                  <a:rPr lang="zh-CN" altLang="en-US" dirty="0"/>
                  <a:t>往上看了两步。</a:t>
                </a:r>
                <a:endParaRPr lang="en-US" altLang="zh-CN" dirty="0"/>
              </a:p>
              <a:p>
                <a:endParaRPr lang="en-US" altLang="zh-CN" dirty="0"/>
              </a:p>
              <a:p>
                <a:r>
                  <a:rPr lang="zh-CN" altLang="en-US" dirty="0"/>
                  <a:t>方法：如果 </a:t>
                </a:r>
                <a:r>
                  <a:rPr lang="en-US" altLang="zh-CN" dirty="0"/>
                  <a:t>x </a:t>
                </a:r>
                <a:r>
                  <a:rPr lang="zh-CN" altLang="en-US" dirty="0"/>
                  <a:t>相对于 </a:t>
                </a:r>
                <a:r>
                  <a:rPr lang="en-US" altLang="zh-CN" dirty="0"/>
                  <a:t>y </a:t>
                </a:r>
                <a:r>
                  <a:rPr lang="zh-CN" altLang="en-US" dirty="0"/>
                  <a:t>和 </a:t>
                </a:r>
                <a:r>
                  <a:rPr lang="en-US" altLang="zh-CN" dirty="0"/>
                  <a:t>y </a:t>
                </a:r>
                <a:r>
                  <a:rPr lang="zh-CN" altLang="en-US" dirty="0"/>
                  <a:t>相对于 </a:t>
                </a:r>
                <a:r>
                  <a:rPr lang="en-US" altLang="zh-CN" dirty="0"/>
                  <a:t>p </a:t>
                </a:r>
                <a:r>
                  <a:rPr lang="zh-CN" altLang="en-US" dirty="0"/>
                  <a:t>不在同一侧，则将 </a:t>
                </a:r>
                <a:r>
                  <a:rPr lang="en-US" altLang="zh-CN" dirty="0"/>
                  <a:t>x </a:t>
                </a:r>
                <a:r>
                  <a:rPr lang="zh-CN" altLang="en-US" dirty="0"/>
                  <a:t>旋转两次；如果 </a:t>
                </a:r>
                <a:r>
                  <a:rPr lang="en-US" altLang="zh-CN" dirty="0"/>
                  <a:t>x </a:t>
                </a:r>
                <a:r>
                  <a:rPr lang="zh-CN" altLang="en-US" dirty="0"/>
                  <a:t>相对于 </a:t>
                </a:r>
                <a:r>
                  <a:rPr lang="en-US" altLang="zh-CN" dirty="0"/>
                  <a:t>y </a:t>
                </a:r>
                <a:r>
                  <a:rPr lang="zh-CN" altLang="en-US" dirty="0"/>
                  <a:t>和 </a:t>
                </a:r>
                <a:r>
                  <a:rPr lang="en-US" altLang="zh-CN" dirty="0"/>
                  <a:t>y </a:t>
                </a:r>
                <a:r>
                  <a:rPr lang="zh-CN" altLang="en-US" dirty="0"/>
                  <a:t>相对于 </a:t>
                </a:r>
                <a:r>
                  <a:rPr lang="en-US" altLang="zh-CN" dirty="0"/>
                  <a:t>p </a:t>
                </a:r>
                <a:r>
                  <a:rPr lang="zh-CN" altLang="en-US" dirty="0"/>
                  <a:t>在同一侧，则先将</a:t>
                </a:r>
                <a:r>
                  <a:rPr lang="en-US" altLang="zh-CN" dirty="0"/>
                  <a:t> y </a:t>
                </a:r>
                <a:r>
                  <a:rPr lang="zh-CN" altLang="en-US" dirty="0"/>
                  <a:t>旋转再将 </a:t>
                </a:r>
                <a:r>
                  <a:rPr lang="en-US" altLang="zh-CN" dirty="0"/>
                  <a:t>x </a:t>
                </a:r>
                <a:r>
                  <a:rPr lang="zh-CN" altLang="en-US"/>
                  <a:t>旋转。</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400907"/>
                <a:ext cx="8596668" cy="4640455"/>
              </a:xfrm>
              <a:blipFill>
                <a:blip r:embed="rId2"/>
                <a:stretch>
                  <a:fillRect l="-142" t="-10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1170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74077"/>
          </a:xfrm>
        </p:spPr>
        <p:txBody>
          <a:bodyPr/>
          <a:lstStyle/>
          <a:p>
            <a:r>
              <a:rPr lang="en-US" altLang="zh-CN" dirty="0"/>
              <a:t>Splay</a:t>
            </a:r>
            <a:endParaRPr lang="zh-CN" altLang="en-US" dirty="0"/>
          </a:p>
        </p:txBody>
      </p:sp>
      <p:pic>
        <p:nvPicPr>
          <p:cNvPr id="1026" name="Picture 2" descr="在这里插入图片描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180" y="1371476"/>
            <a:ext cx="5319205" cy="29533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在这里插入图片描述"/>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348" y="4006638"/>
            <a:ext cx="5817663" cy="2441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450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696453"/>
                <a:ext cx="8596668" cy="4344909"/>
              </a:xfrm>
            </p:spPr>
            <p:txBody>
              <a:bodyPr/>
              <a:lstStyle/>
              <a:p>
                <a:r>
                  <a:rPr lang="zh-CN" altLang="en-US" dirty="0"/>
                  <a:t>势能分析：一种通过均摊方法计算总时间复杂度的方法。</a:t>
                </a:r>
                <a:endParaRPr lang="en-US" altLang="zh-CN" dirty="0"/>
              </a:p>
              <a:p>
                <a:endParaRPr lang="en-US" altLang="zh-CN" dirty="0"/>
              </a:p>
              <a:p>
                <a:r>
                  <a:rPr lang="zh-CN" altLang="en-US" dirty="0"/>
                  <a:t>我们记第</a:t>
                </a:r>
                <a14:m>
                  <m:oMath xmlns:m="http://schemas.openxmlformats.org/officeDocument/2006/math">
                    <m:r>
                      <a:rPr lang="en-US" altLang="zh-CN" b="0" i="1" smtClean="0">
                        <a:latin typeface="Cambria Math" panose="02040503050406030204" pitchFamily="18" charset="0"/>
                      </a:rPr>
                      <m:t>𝑥</m:t>
                    </m:r>
                  </m:oMath>
                </a14:m>
                <a:r>
                  <a:rPr lang="zh-CN" altLang="en-US" dirty="0"/>
                  <a:t>次操作后，数据结构的势能函数为</a:t>
                </a:r>
                <a14:m>
                  <m:oMath xmlns:m="http://schemas.openxmlformats.org/officeDocument/2006/math">
                    <m:r>
                      <a:rPr lang="en-US" altLang="zh-CN" b="0" i="1" smtClean="0">
                        <a:latin typeface="Cambria Math" panose="02040503050406030204" pitchFamily="18" charset="0"/>
                      </a:rPr>
                      <m:t>𝜙</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，该操作的实际时间复杂度为</a:t>
                </a:r>
                <a14:m>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，均摊复杂度为</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a:t>:</a:t>
                </a:r>
              </a:p>
              <a:p>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𝜙</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𝜙</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oMath>
                  </m:oMathPara>
                </a14:m>
                <a:endParaRPr lang="en-US" altLang="zh-CN" b="0" dirty="0"/>
              </a:p>
              <a:p>
                <a:pPr marL="0" indent="0">
                  <a:buNone/>
                </a:pPr>
                <a:endParaRPr lang="en-US" altLang="zh-CN" dirty="0"/>
              </a:p>
              <a:p>
                <a:r>
                  <a:rPr lang="zh-CN" altLang="en-US" dirty="0"/>
                  <a:t>那么总时间复杂度为 </a:t>
                </a:r>
                <a14:m>
                  <m:oMath xmlns:m="http://schemas.openxmlformats.org/officeDocument/2006/math">
                    <m:r>
                      <a:rPr lang="en-US" altLang="zh-CN" b="0" i="1" smtClean="0">
                        <a:latin typeface="Cambria Math" panose="02040503050406030204" pitchFamily="18" charset="0"/>
                      </a:rPr>
                      <m:t>𝜙</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𝜙</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endParaRPr lang="en-US" altLang="zh-CN" dirty="0"/>
              </a:p>
              <a:p>
                <a:endParaRPr lang="en-US" altLang="zh-CN" dirty="0"/>
              </a:p>
              <a:p>
                <a:r>
                  <a:rPr lang="zh-CN" altLang="en-US" dirty="0"/>
                  <a:t>只要</a:t>
                </a:r>
                <a14:m>
                  <m:oMath xmlns:m="http://schemas.openxmlformats.org/officeDocument/2006/math">
                    <m:r>
                      <a:rPr lang="en-US" altLang="zh-CN" b="0" i="1" smtClean="0">
                        <a:latin typeface="Cambria Math" panose="02040503050406030204" pitchFamily="18" charset="0"/>
                      </a:rPr>
                      <m:t>𝜙</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𝜙</m:t>
                    </m:r>
                    <m:r>
                      <a:rPr lang="en-US" altLang="zh-CN" b="0" i="1" smtClean="0">
                        <a:latin typeface="Cambria Math" panose="02040503050406030204" pitchFamily="18" charset="0"/>
                      </a:rPr>
                      <m:t>(0)</m:t>
                    </m:r>
                    <m:r>
                      <a:rPr lang="zh-CN" altLang="en-US" i="1">
                        <a:latin typeface="Cambria Math" panose="02040503050406030204" pitchFamily="18" charset="0"/>
                      </a:rPr>
                      <m:t>不算</m:t>
                    </m:r>
                  </m:oMath>
                </a14:m>
                <a:r>
                  <a:rPr lang="zh-CN" altLang="en-US" dirty="0"/>
                  <a:t>太大，就可以得到一个均摊的复杂度。本质上就是多了另一个函数，这个函数总量固定，</a:t>
                </a:r>
                <a14:m>
                  <m:oMath xmlns:m="http://schemas.openxmlformats.org/officeDocument/2006/math">
                    <m:r>
                      <a:rPr lang="en-US" altLang="zh-CN" b="0" i="1" smtClean="0">
                        <a:latin typeface="Cambria Math" panose="02040503050406030204" pitchFamily="18" charset="0"/>
                      </a:rPr>
                      <m:t>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a:t>大时削减，</a:t>
                </a:r>
                <a14:m>
                  <m:oMath xmlns:m="http://schemas.openxmlformats.org/officeDocument/2006/math">
                    <m:r>
                      <a:rPr lang="en-US" altLang="zh-CN" b="0" i="1" smtClean="0">
                        <a:latin typeface="Cambria Math" panose="02040503050406030204" pitchFamily="18" charset="0"/>
                      </a:rPr>
                      <m:t>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zh-CN" altLang="en-US" i="1">
                        <a:latin typeface="Cambria Math" panose="02040503050406030204" pitchFamily="18" charset="0"/>
                      </a:rPr>
                      <m:t>小</m:t>
                    </m:r>
                  </m:oMath>
                </a14:m>
                <a:r>
                  <a:rPr lang="zh-CN" altLang="en-US" dirty="0"/>
                  <a:t>时不变或小幅增大，达到均衡复杂度的效果</a:t>
                </a: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696453"/>
                <a:ext cx="8596668" cy="4344909"/>
              </a:xfrm>
              <a:blipFill>
                <a:blip r:embed="rId2"/>
                <a:stretch>
                  <a:fillRect l="-142" t="-561" b="-701"/>
                </a:stretch>
              </a:blipFill>
            </p:spPr>
            <p:txBody>
              <a:bodyPr/>
              <a:lstStyle/>
              <a:p>
                <a:r>
                  <a:rPr lang="zh-CN" altLang="en-US">
                    <a:noFill/>
                  </a:rPr>
                  <a:t> </a:t>
                </a:r>
              </a:p>
            </p:txBody>
          </p:sp>
        </mc:Fallback>
      </mc:AlternateContent>
      <p:sp>
        <p:nvSpPr>
          <p:cNvPr id="4" name="标题 1"/>
          <p:cNvSpPr>
            <a:spLocks noGrp="1"/>
          </p:cNvSpPr>
          <p:nvPr>
            <p:ph type="title"/>
          </p:nvPr>
        </p:nvSpPr>
        <p:spPr>
          <a:xfrm>
            <a:off x="677334" y="609600"/>
            <a:ext cx="8596668" cy="822158"/>
          </a:xfrm>
        </p:spPr>
        <p:txBody>
          <a:bodyPr/>
          <a:lstStyle/>
          <a:p>
            <a:r>
              <a:rPr lang="en-US" altLang="zh-CN" dirty="0"/>
              <a:t>Splay</a:t>
            </a:r>
            <a:r>
              <a:rPr lang="zh-CN" altLang="en-US" dirty="0"/>
              <a:t>势能分析</a:t>
            </a:r>
          </a:p>
        </p:txBody>
      </p:sp>
    </p:spTree>
    <p:extLst>
      <p:ext uri="{BB962C8B-B14F-4D97-AF65-F5344CB8AC3E}">
        <p14:creationId xmlns:p14="http://schemas.microsoft.com/office/powerpoint/2010/main" val="378348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74032"/>
          </a:xfrm>
        </p:spPr>
        <p:txBody>
          <a:bodyPr/>
          <a:lstStyle/>
          <a:p>
            <a:r>
              <a:rPr lang="en-US" altLang="zh-CN" dirty="0"/>
              <a:t>Splay</a:t>
            </a:r>
            <a:r>
              <a:rPr lang="zh-CN" altLang="en-US" dirty="0"/>
              <a:t>势能分析</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77334" y="1624263"/>
                <a:ext cx="8596668" cy="4417099"/>
              </a:xfrm>
            </p:spPr>
            <p:txBody>
              <a:bodyPr>
                <a:normAutofit lnSpcReduction="10000"/>
              </a:bodyPr>
              <a:lstStyle/>
              <a:p>
                <a:r>
                  <a:rPr lang="zh-CN" altLang="en-US" dirty="0"/>
                  <a:t>定义结点</a:t>
                </a:r>
                <a14:m>
                  <m:oMath xmlns:m="http://schemas.openxmlformats.org/officeDocument/2006/math">
                    <m:r>
                      <a:rPr lang="en-US" altLang="zh-CN" b="0" i="1" smtClean="0">
                        <a:latin typeface="Cambria Math" panose="02040503050406030204" pitchFamily="18" charset="0"/>
                      </a:rPr>
                      <m:t>𝑥</m:t>
                    </m:r>
                  </m:oMath>
                </a14:m>
                <a:r>
                  <a:rPr lang="zh-CN" altLang="en-US" dirty="0"/>
                  <a:t>的势能为</a:t>
                </a:r>
                <a14:m>
                  <m:oMath xmlns:m="http://schemas.openxmlformats.org/officeDocument/2006/math">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𝑠𝑖𝑧𝑒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e>
                    </m:func>
                    <m:r>
                      <a:rPr lang="zh-CN" altLang="en-US" i="1">
                        <a:latin typeface="Cambria Math" panose="02040503050406030204" pitchFamily="18" charset="0"/>
                      </a:rPr>
                      <m:t>。</m:t>
                    </m:r>
                  </m:oMath>
                </a14:m>
                <a:r>
                  <a:rPr lang="zh-CN" altLang="en-US" b="0" dirty="0"/>
                  <a:t>其中</a:t>
                </a:r>
                <a14:m>
                  <m:oMath xmlns:m="http://schemas.openxmlformats.org/officeDocument/2006/math">
                    <m:r>
                      <a:rPr lang="en-US" altLang="zh-CN" b="0" i="1" dirty="0" smtClean="0">
                        <a:latin typeface="Cambria Math" panose="02040503050406030204" pitchFamily="18" charset="0"/>
                      </a:rPr>
                      <m:t>𝑠𝑖𝑧𝑒</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e>
                    </m:d>
                    <m:r>
                      <a:rPr lang="zh-CN" altLang="en-US" i="1" dirty="0">
                        <a:latin typeface="Cambria Math" panose="02040503050406030204" pitchFamily="18" charset="0"/>
                      </a:rPr>
                      <m:t>表示</m:t>
                    </m:r>
                  </m:oMath>
                </a14:m>
                <a:r>
                  <a:rPr lang="zh-CN" altLang="en-US" b="0" dirty="0"/>
                  <a:t>子树大小。</a:t>
                </a:r>
                <a:endParaRPr lang="en-US" altLang="zh-CN" b="0" dirty="0"/>
              </a:p>
              <a:p>
                <a:endParaRPr lang="en-US" altLang="zh-CN" b="0" dirty="0"/>
              </a:p>
              <a:p>
                <a:r>
                  <a:rPr lang="zh-CN" altLang="en-US" dirty="0"/>
                  <a:t>那么现在肯定有</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𝜙</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𝜙</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𝑛</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oMath>
                </a14:m>
                <a:r>
                  <a:rPr lang="zh-CN" altLang="en-US" b="0" dirty="0"/>
                  <a:t>。</a:t>
                </a:r>
                <a:endParaRPr lang="en-US" altLang="zh-CN" b="0" dirty="0"/>
              </a:p>
              <a:p>
                <a:endParaRPr lang="en-US" altLang="zh-CN" b="0" dirty="0"/>
              </a:p>
              <a:p>
                <a:r>
                  <a:rPr lang="zh-CN" altLang="en-US" dirty="0"/>
                  <a:t>接下来为了能够求出一次</a:t>
                </a:r>
                <a14:m>
                  <m:oMath xmlns:m="http://schemas.openxmlformats.org/officeDocument/2006/math">
                    <m:r>
                      <a:rPr lang="en-US" altLang="zh-CN" b="0" i="1" smtClean="0">
                        <a:latin typeface="Cambria Math" panose="02040503050406030204" pitchFamily="18" charset="0"/>
                      </a:rPr>
                      <m:t>𝑆𝑝𝑙𝑎𝑦</m:t>
                    </m:r>
                    <m:r>
                      <a:rPr lang="zh-CN" altLang="en-US" i="1">
                        <a:latin typeface="Cambria Math" panose="02040503050406030204" pitchFamily="18" charset="0"/>
                      </a:rPr>
                      <m:t>操作</m:t>
                    </m:r>
                  </m:oMath>
                </a14:m>
                <a:r>
                  <a:rPr lang="zh-CN" altLang="en-US" b="0" dirty="0"/>
                  <a:t>的均摊复杂度，我们需要计算单次旋转的势能变化：</a:t>
                </a:r>
                <a:endParaRPr lang="en-US" altLang="zh-CN" b="0" dirty="0"/>
              </a:p>
              <a:p>
                <a:endParaRPr lang="en-US" altLang="zh-CN" dirty="0"/>
              </a:p>
              <a:p>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𝜙</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oMath>
                </a14:m>
                <a:endParaRPr lang="en-US" altLang="zh-CN" b="0" dirty="0"/>
              </a:p>
              <a:p>
                <a:endParaRPr lang="en-US" altLang="zh-CN" dirty="0"/>
              </a:p>
              <a:p>
                <a:r>
                  <a:rPr lang="zh-CN" altLang="en-US" dirty="0"/>
                  <a:t>看不出任何名堂， 因此纯粹单旋是</a:t>
                </a:r>
                <a:endParaRPr lang="en-US" altLang="zh-CN" dirty="0"/>
              </a:p>
              <a:p>
                <a:pPr marL="0" indent="0">
                  <a:buNone/>
                </a:pPr>
                <a:r>
                  <a:rPr lang="zh-CN" altLang="en-US" dirty="0"/>
                  <a:t>无法保证复杂度的，不过分析</a:t>
                </a:r>
                <a:r>
                  <a:rPr lang="en-US" altLang="zh-CN" dirty="0"/>
                  <a:t>Splay</a:t>
                </a:r>
                <a:r>
                  <a:rPr lang="zh-CN" altLang="en-US" dirty="0"/>
                  <a:t>复</a:t>
                </a:r>
                <a:endParaRPr lang="en-US" altLang="zh-CN" dirty="0"/>
              </a:p>
              <a:p>
                <a:pPr marL="0" indent="0">
                  <a:buNone/>
                </a:pPr>
                <a:r>
                  <a:rPr lang="zh-CN" altLang="en-US" dirty="0"/>
                  <a:t>杂度是不需要考虑这个。</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77334" y="1624263"/>
                <a:ext cx="8596668" cy="4417099"/>
              </a:xfrm>
              <a:blipFill>
                <a:blip r:embed="rId2"/>
                <a:stretch>
                  <a:fillRect l="-567" t="-690" b="-1517"/>
                </a:stretch>
              </a:blipFill>
            </p:spPr>
            <p:txBody>
              <a:bodyPr/>
              <a:lstStyle/>
              <a:p>
                <a:r>
                  <a:rPr lang="zh-CN" altLang="en-US">
                    <a:noFill/>
                  </a:rPr>
                  <a:t> </a:t>
                </a:r>
              </a:p>
            </p:txBody>
          </p:sp>
        </mc:Fallback>
      </mc:AlternateContent>
      <p:pic>
        <p:nvPicPr>
          <p:cNvPr id="2050" name="Picture 2" descr="https://i.loli.net/2019/05/25/5ce9333e867169033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4471" y="4013406"/>
            <a:ext cx="3742656" cy="1881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11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1217</TotalTime>
  <Words>3982</Words>
  <Application>Microsoft Office PowerPoint</Application>
  <PresentationFormat>宽屏</PresentationFormat>
  <Paragraphs>334</Paragraphs>
  <Slides>40</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40</vt:i4>
      </vt:variant>
    </vt:vector>
  </HeadingPairs>
  <TitlesOfParts>
    <vt:vector size="46" baseType="lpstr">
      <vt:lpstr>等线</vt:lpstr>
      <vt:lpstr>Arial</vt:lpstr>
      <vt:lpstr>Cambria Math</vt:lpstr>
      <vt:lpstr>Trebuchet MS</vt:lpstr>
      <vt:lpstr>Wingdings 3</vt:lpstr>
      <vt:lpstr>平面</vt:lpstr>
      <vt:lpstr>高级数据结构杂谈</vt:lpstr>
      <vt:lpstr>引入——平衡树存在之必要</vt:lpstr>
      <vt:lpstr>平衡树的基础——二叉搜索树</vt:lpstr>
      <vt:lpstr>Splay的核心——旋转</vt:lpstr>
      <vt:lpstr>Splay</vt:lpstr>
      <vt:lpstr>Splay</vt:lpstr>
      <vt:lpstr>Splay</vt:lpstr>
      <vt:lpstr>Splay势能分析</vt:lpstr>
      <vt:lpstr>Splay势能分析</vt:lpstr>
      <vt:lpstr>Splay势能分析</vt:lpstr>
      <vt:lpstr>Splay势能分析</vt:lpstr>
      <vt:lpstr>Splay实现</vt:lpstr>
      <vt:lpstr>Splay实现</vt:lpstr>
      <vt:lpstr>Treap</vt:lpstr>
      <vt:lpstr>Treap</vt:lpstr>
      <vt:lpstr>无旋Treap</vt:lpstr>
      <vt:lpstr>无旋Treap：Split</vt:lpstr>
      <vt:lpstr>无旋Treap：Split</vt:lpstr>
      <vt:lpstr>无旋Treap：Merge</vt:lpstr>
      <vt:lpstr>无旋Treap：Merge</vt:lpstr>
      <vt:lpstr>无旋Treap：Merge</vt:lpstr>
      <vt:lpstr>无旋Treap与可持久化</vt:lpstr>
      <vt:lpstr>可持久化线段树</vt:lpstr>
      <vt:lpstr>可持久化线段树</vt:lpstr>
      <vt:lpstr>可持久化线段树</vt:lpstr>
      <vt:lpstr>可持久化线段树</vt:lpstr>
      <vt:lpstr>可持久化线段树的代码实现</vt:lpstr>
      <vt:lpstr>可持久化平衡树</vt:lpstr>
      <vt:lpstr>可持久化平衡树</vt:lpstr>
      <vt:lpstr>可持久化总结</vt:lpstr>
      <vt:lpstr>分治相关</vt:lpstr>
      <vt:lpstr>CDQ分治与整体二分</vt:lpstr>
      <vt:lpstr>CDQ分治例题</vt:lpstr>
      <vt:lpstr>思考</vt:lpstr>
      <vt:lpstr>整体二分例题</vt:lpstr>
      <vt:lpstr>点分治</vt:lpstr>
      <vt:lpstr>PowerPoint 演示文稿</vt:lpstr>
      <vt:lpstr>点分治例题：P3806 【模板】点分治1 </vt:lpstr>
      <vt:lpstr>动态点分树</vt:lpstr>
      <vt:lpstr>动态点分树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高级数据结构杂谈</dc:title>
  <dc:creator>Li Chang</dc:creator>
  <cp:lastModifiedBy>Li Chang</cp:lastModifiedBy>
  <cp:revision>128</cp:revision>
  <dcterms:created xsi:type="dcterms:W3CDTF">2023-04-26T08:30:23Z</dcterms:created>
  <dcterms:modified xsi:type="dcterms:W3CDTF">2024-03-03T00:11:55Z</dcterms:modified>
</cp:coreProperties>
</file>