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1" r:id="rId5"/>
    <p:sldId id="270" r:id="rId6"/>
    <p:sldId id="272" r:id="rId7"/>
    <p:sldId id="273" r:id="rId8"/>
    <p:sldId id="274" r:id="rId9"/>
    <p:sldId id="275" r:id="rId10"/>
    <p:sldId id="276" r:id="rId11"/>
    <p:sldId id="277" r:id="rId12"/>
    <p:sldId id="278" r:id="rId13"/>
    <p:sldId id="279" r:id="rId14"/>
    <p:sldId id="280" r:id="rId15"/>
    <p:sldId id="336" r:id="rId16"/>
    <p:sldId id="327" r:id="rId17"/>
    <p:sldId id="337" r:id="rId18"/>
    <p:sldId id="259" r:id="rId19"/>
    <p:sldId id="260" r:id="rId20"/>
    <p:sldId id="262" r:id="rId21"/>
    <p:sldId id="263" r:id="rId22"/>
    <p:sldId id="268" r:id="rId23"/>
    <p:sldId id="269" r:id="rId24"/>
    <p:sldId id="265" r:id="rId25"/>
    <p:sldId id="328" r:id="rId26"/>
    <p:sldId id="329" r:id="rId27"/>
    <p:sldId id="266" r:id="rId28"/>
    <p:sldId id="267" r:id="rId29"/>
    <p:sldId id="281" r:id="rId30"/>
    <p:sldId id="282" r:id="rId31"/>
    <p:sldId id="283" r:id="rId32"/>
    <p:sldId id="284" r:id="rId33"/>
    <p:sldId id="285" r:id="rId34"/>
    <p:sldId id="286" r:id="rId35"/>
    <p:sldId id="287" r:id="rId36"/>
    <p:sldId id="331" r:id="rId37"/>
    <p:sldId id="288" r:id="rId38"/>
    <p:sldId id="290" r:id="rId39"/>
    <p:sldId id="291" r:id="rId40"/>
    <p:sldId id="292" r:id="rId41"/>
    <p:sldId id="294" r:id="rId42"/>
    <p:sldId id="293" r:id="rId43"/>
    <p:sldId id="295" r:id="rId44"/>
    <p:sldId id="296" r:id="rId45"/>
    <p:sldId id="298" r:id="rId46"/>
    <p:sldId id="299" r:id="rId47"/>
    <p:sldId id="300" r:id="rId48"/>
    <p:sldId id="302" r:id="rId49"/>
    <p:sldId id="301" r:id="rId50"/>
    <p:sldId id="303" r:id="rId51"/>
    <p:sldId id="304" r:id="rId52"/>
    <p:sldId id="305" r:id="rId53"/>
    <p:sldId id="306" r:id="rId54"/>
    <p:sldId id="332" r:id="rId55"/>
    <p:sldId id="338" r:id="rId56"/>
    <p:sldId id="307" r:id="rId57"/>
    <p:sldId id="308" r:id="rId58"/>
    <p:sldId id="309" r:id="rId59"/>
    <p:sldId id="310" r:id="rId60"/>
    <p:sldId id="311" r:id="rId61"/>
    <p:sldId id="312" r:id="rId62"/>
    <p:sldId id="313" r:id="rId63"/>
    <p:sldId id="314" r:id="rId64"/>
    <p:sldId id="316" r:id="rId65"/>
    <p:sldId id="317" r:id="rId66"/>
    <p:sldId id="318" r:id="rId67"/>
    <p:sldId id="319" r:id="rId68"/>
    <p:sldId id="320" r:id="rId69"/>
    <p:sldId id="321" r:id="rId70"/>
    <p:sldId id="322" r:id="rId71"/>
    <p:sldId id="323" r:id="rId72"/>
    <p:sldId id="324" r:id="rId73"/>
    <p:sldId id="326" r:id="rId74"/>
    <p:sldId id="335" r:id="rId75"/>
    <p:sldId id="334" r:id="rId76"/>
    <p:sldId id="339" r:id="rId77"/>
    <p:sldId id="341" r:id="rId7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31417AF-D452-4FBD-A4F9-69A334A1E187}">
          <p14:sldIdLst>
            <p14:sldId id="256"/>
            <p14:sldId id="257"/>
            <p14:sldId id="258"/>
          </p14:sldIdLst>
        </p14:section>
        <p14:section name="链表" id="{5A717BD0-F587-431A-982B-A6AA4A423D0C}">
          <p14:sldIdLst>
            <p14:sldId id="271"/>
            <p14:sldId id="270"/>
            <p14:sldId id="272"/>
            <p14:sldId id="273"/>
            <p14:sldId id="274"/>
            <p14:sldId id="275"/>
            <p14:sldId id="276"/>
            <p14:sldId id="277"/>
            <p14:sldId id="278"/>
            <p14:sldId id="279"/>
            <p14:sldId id="280"/>
            <p14:sldId id="336"/>
            <p14:sldId id="327"/>
            <p14:sldId id="337"/>
          </p14:sldIdLst>
        </p14:section>
        <p14:section name="栈" id="{3C2DFC61-BBA2-4F84-8FE0-820ACBCEF719}">
          <p14:sldIdLst>
            <p14:sldId id="259"/>
            <p14:sldId id="260"/>
            <p14:sldId id="262"/>
            <p14:sldId id="263"/>
            <p14:sldId id="268"/>
            <p14:sldId id="269"/>
            <p14:sldId id="265"/>
            <p14:sldId id="328"/>
            <p14:sldId id="329"/>
          </p14:sldIdLst>
        </p14:section>
        <p14:section name="队列" id="{D1F95CE1-846D-4B30-8DCE-7F13BD6E5CCC}">
          <p14:sldIdLst>
            <p14:sldId id="266"/>
            <p14:sldId id="267"/>
            <p14:sldId id="281"/>
            <p14:sldId id="282"/>
            <p14:sldId id="283"/>
            <p14:sldId id="284"/>
            <p14:sldId id="285"/>
            <p14:sldId id="286"/>
            <p14:sldId id="287"/>
            <p14:sldId id="331"/>
          </p14:sldIdLst>
        </p14:section>
        <p14:section name="图" id="{21759BA2-512F-4733-A8CE-8CD57FFF47A8}">
          <p14:sldIdLst>
            <p14:sldId id="288"/>
            <p14:sldId id="290"/>
            <p14:sldId id="291"/>
            <p14:sldId id="292"/>
            <p14:sldId id="294"/>
            <p14:sldId id="293"/>
            <p14:sldId id="295"/>
            <p14:sldId id="296"/>
            <p14:sldId id="298"/>
            <p14:sldId id="299"/>
            <p14:sldId id="300"/>
            <p14:sldId id="302"/>
            <p14:sldId id="301"/>
            <p14:sldId id="303"/>
            <p14:sldId id="304"/>
            <p14:sldId id="305"/>
            <p14:sldId id="306"/>
            <p14:sldId id="332"/>
            <p14:sldId id="338"/>
          </p14:sldIdLst>
        </p14:section>
        <p14:section name="树" id="{BA2A35CE-8F62-4FCE-946F-F36CEE7E325E}">
          <p14:sldIdLst>
            <p14:sldId id="307"/>
            <p14:sldId id="308"/>
            <p14:sldId id="309"/>
            <p14:sldId id="310"/>
            <p14:sldId id="311"/>
            <p14:sldId id="312"/>
            <p14:sldId id="313"/>
            <p14:sldId id="314"/>
            <p14:sldId id="316"/>
            <p14:sldId id="317"/>
            <p14:sldId id="318"/>
            <p14:sldId id="319"/>
            <p14:sldId id="320"/>
            <p14:sldId id="321"/>
            <p14:sldId id="322"/>
            <p14:sldId id="323"/>
            <p14:sldId id="324"/>
            <p14:sldId id="326"/>
            <p14:sldId id="335"/>
            <p14:sldId id="334"/>
            <p14:sldId id="339"/>
            <p14:sldId id="34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63" d="100"/>
          <a:sy n="163" d="100"/>
        </p:scale>
        <p:origin x="15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2022/11/26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326109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2022/11/26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745401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2022/11/26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53511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2022/11/26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009421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2022/11/26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79966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2022/11/26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734894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2022/11/26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207811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2022/11/26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624061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2022/11/26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53819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2022/11/26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893477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997B5FA-0921-464F-AAE1-844C04324D75}" type="datetimeFigureOut">
              <a:rPr lang="zh-CN" altLang="en-US" smtClean="0"/>
              <a:t>2022/11/26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66083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997B5FA-0921-464F-AAE1-844C04324D75}" type="datetimeFigureOut">
              <a:rPr lang="zh-CN" altLang="en-US" smtClean="0"/>
              <a:t>2022/11/26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218845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997B5FA-0921-464F-AAE1-844C04324D75}" type="datetimeFigureOut">
              <a:rPr lang="zh-CN" altLang="en-US" smtClean="0"/>
              <a:t>2022/11/26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81812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7B5FA-0921-464F-AAE1-844C04324D75}" type="datetimeFigureOut">
              <a:rPr lang="zh-CN" altLang="en-US" smtClean="0"/>
              <a:t>2022/11/26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209707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2022/11/26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4230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2022/11/26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380135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997B5FA-0921-464F-AAE1-844C04324D75}" type="datetimeFigureOut">
              <a:rPr lang="zh-CN" altLang="en-US" smtClean="0"/>
              <a:t>2022/11/26</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5349571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7.emf"/><Relationship Id="rId13" Type="http://schemas.openxmlformats.org/officeDocument/2006/relationships/image" Target="../media/image42.emf"/><Relationship Id="rId3" Type="http://schemas.openxmlformats.org/officeDocument/2006/relationships/image" Target="../media/image32.emf"/><Relationship Id="rId7" Type="http://schemas.openxmlformats.org/officeDocument/2006/relationships/image" Target="../media/image36.emf"/><Relationship Id="rId12" Type="http://schemas.openxmlformats.org/officeDocument/2006/relationships/image" Target="../media/image41.emf"/><Relationship Id="rId2" Type="http://schemas.openxmlformats.org/officeDocument/2006/relationships/image" Target="../media/image31.emf"/><Relationship Id="rId1" Type="http://schemas.openxmlformats.org/officeDocument/2006/relationships/slideLayout" Target="../slideLayouts/slideLayout2.xml"/><Relationship Id="rId6" Type="http://schemas.openxmlformats.org/officeDocument/2006/relationships/image" Target="../media/image35.emf"/><Relationship Id="rId11" Type="http://schemas.openxmlformats.org/officeDocument/2006/relationships/image" Target="../media/image40.emf"/><Relationship Id="rId5" Type="http://schemas.openxmlformats.org/officeDocument/2006/relationships/image" Target="../media/image34.emf"/><Relationship Id="rId10" Type="http://schemas.openxmlformats.org/officeDocument/2006/relationships/image" Target="../media/image39.emf"/><Relationship Id="rId4" Type="http://schemas.openxmlformats.org/officeDocument/2006/relationships/image" Target="../media/image33.emf"/><Relationship Id="rId9" Type="http://schemas.openxmlformats.org/officeDocument/2006/relationships/image" Target="../media/image38.emf"/></Relationships>
</file>

<file path=ppt/slides/_rels/slide21.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5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6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0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8C12AA-DAA1-4CE1-9164-C9448C569E09}"/>
              </a:ext>
            </a:extLst>
          </p:cNvPr>
          <p:cNvSpPr>
            <a:spLocks noGrp="1"/>
          </p:cNvSpPr>
          <p:nvPr>
            <p:ph type="ctrTitle"/>
          </p:nvPr>
        </p:nvSpPr>
        <p:spPr/>
        <p:txBody>
          <a:bodyPr/>
          <a:lstStyle/>
          <a:p>
            <a:r>
              <a:rPr lang="zh-CN" altLang="en-US" dirty="0"/>
              <a:t>数据结构入门</a:t>
            </a:r>
          </a:p>
        </p:txBody>
      </p:sp>
      <p:sp>
        <p:nvSpPr>
          <p:cNvPr id="3" name="副标题 2">
            <a:extLst>
              <a:ext uri="{FF2B5EF4-FFF2-40B4-BE49-F238E27FC236}">
                <a16:creationId xmlns:a16="http://schemas.microsoft.com/office/drawing/2014/main" id="{DA9AF953-034F-4C2E-9837-308A1A96AB01}"/>
              </a:ext>
            </a:extLst>
          </p:cNvPr>
          <p:cNvSpPr>
            <a:spLocks noGrp="1"/>
          </p:cNvSpPr>
          <p:nvPr>
            <p:ph type="subTitle" idx="1"/>
          </p:nvPr>
        </p:nvSpPr>
        <p:spPr/>
        <p:txBody>
          <a:bodyPr/>
          <a:lstStyle/>
          <a:p>
            <a:r>
              <a:rPr lang="zh-CN" altLang="en-US" dirty="0" smtClean="0"/>
              <a:t>李</a:t>
            </a:r>
            <a:r>
              <a:rPr lang="zh-CN" altLang="en-US" dirty="0"/>
              <a:t>畅</a:t>
            </a:r>
          </a:p>
        </p:txBody>
      </p:sp>
    </p:spTree>
    <p:extLst>
      <p:ext uri="{BB962C8B-B14F-4D97-AF65-F5344CB8AC3E}">
        <p14:creationId xmlns:p14="http://schemas.microsoft.com/office/powerpoint/2010/main" val="1995563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6A71B2-A4ED-4FA0-846F-68A9243932D8}"/>
              </a:ext>
            </a:extLst>
          </p:cNvPr>
          <p:cNvSpPr>
            <a:spLocks noGrp="1"/>
          </p:cNvSpPr>
          <p:nvPr>
            <p:ph type="title"/>
          </p:nvPr>
        </p:nvSpPr>
        <p:spPr>
          <a:xfrm>
            <a:off x="677334" y="609600"/>
            <a:ext cx="8596668" cy="673916"/>
          </a:xfrm>
        </p:spPr>
        <p:txBody>
          <a:bodyPr/>
          <a:lstStyle/>
          <a:p>
            <a:r>
              <a:rPr lang="zh-CN" altLang="en-US" dirty="0"/>
              <a:t>删除操作</a:t>
            </a:r>
          </a:p>
        </p:txBody>
      </p:sp>
      <p:sp>
        <p:nvSpPr>
          <p:cNvPr id="3" name="内容占位符 2">
            <a:extLst>
              <a:ext uri="{FF2B5EF4-FFF2-40B4-BE49-F238E27FC236}">
                <a16:creationId xmlns:a16="http://schemas.microsoft.com/office/drawing/2014/main" id="{018924DD-6912-4ADA-B711-E44AFE56E9CD}"/>
              </a:ext>
            </a:extLst>
          </p:cNvPr>
          <p:cNvSpPr>
            <a:spLocks noGrp="1"/>
          </p:cNvSpPr>
          <p:nvPr>
            <p:ph idx="1"/>
          </p:nvPr>
        </p:nvSpPr>
        <p:spPr>
          <a:xfrm>
            <a:off x="677334" y="1476463"/>
            <a:ext cx="8596668" cy="4564900"/>
          </a:xfrm>
        </p:spPr>
        <p:txBody>
          <a:bodyPr/>
          <a:lstStyle/>
          <a:p>
            <a:r>
              <a:rPr lang="zh-CN" altLang="en-US" dirty="0"/>
              <a:t>删除操作是否需要指定链表中前一个元素的位置呢？</a:t>
            </a:r>
            <a:endParaRPr lang="en-US" altLang="zh-CN" dirty="0"/>
          </a:p>
          <a:p>
            <a:r>
              <a:rPr lang="zh-CN" altLang="en-US" dirty="0"/>
              <a:t>删除操作相较于插入操作更为简单。只需要将前一个元素的指针域设置为该元素的指针域即可。这样操作之后，就无法从链表头开始找到我们刚刚删除的元素了。</a:t>
            </a:r>
            <a:endParaRPr lang="en-US" altLang="zh-CN" dirty="0"/>
          </a:p>
          <a:p>
            <a:endParaRPr lang="en-US" altLang="zh-CN" dirty="0"/>
          </a:p>
          <a:p>
            <a:r>
              <a:rPr lang="zh-CN" altLang="en-US" dirty="0"/>
              <a:t>下图就是删除操作前后的链表情况。</a:t>
            </a:r>
            <a:endParaRPr lang="en-US" altLang="zh-CN" dirty="0"/>
          </a:p>
          <a:p>
            <a:endParaRPr lang="en-US" altLang="zh-CN" dirty="0"/>
          </a:p>
          <a:p>
            <a:endParaRPr lang="en-US" altLang="zh-CN" dirty="0"/>
          </a:p>
          <a:p>
            <a:r>
              <a:rPr lang="zh-CN" altLang="en-US" dirty="0"/>
              <a:t>代码如下：</a:t>
            </a:r>
            <a:endParaRPr lang="en-US" altLang="zh-CN" dirty="0"/>
          </a:p>
          <a:p>
            <a:endParaRPr lang="zh-CN" altLang="en-US" dirty="0"/>
          </a:p>
        </p:txBody>
      </p:sp>
      <p:pic>
        <p:nvPicPr>
          <p:cNvPr id="4" name="图片 3">
            <a:extLst>
              <a:ext uri="{FF2B5EF4-FFF2-40B4-BE49-F238E27FC236}">
                <a16:creationId xmlns:a16="http://schemas.microsoft.com/office/drawing/2014/main" id="{3754B418-0657-4A4A-9401-8090A82082AC}"/>
              </a:ext>
            </a:extLst>
          </p:cNvPr>
          <p:cNvPicPr>
            <a:picLocks noChangeAspect="1"/>
          </p:cNvPicPr>
          <p:nvPr/>
        </p:nvPicPr>
        <p:blipFill>
          <a:blip r:embed="rId2"/>
          <a:stretch>
            <a:fillRect/>
          </a:stretch>
        </p:blipFill>
        <p:spPr>
          <a:xfrm>
            <a:off x="983871" y="3335050"/>
            <a:ext cx="4133850" cy="847725"/>
          </a:xfrm>
          <a:prstGeom prst="rect">
            <a:avLst/>
          </a:prstGeom>
        </p:spPr>
      </p:pic>
      <p:pic>
        <p:nvPicPr>
          <p:cNvPr id="5" name="图片 4">
            <a:extLst>
              <a:ext uri="{FF2B5EF4-FFF2-40B4-BE49-F238E27FC236}">
                <a16:creationId xmlns:a16="http://schemas.microsoft.com/office/drawing/2014/main" id="{A6557137-0C17-4A1B-87B7-0B4D8020D8F3}"/>
              </a:ext>
            </a:extLst>
          </p:cNvPr>
          <p:cNvPicPr>
            <a:picLocks noChangeAspect="1"/>
          </p:cNvPicPr>
          <p:nvPr/>
        </p:nvPicPr>
        <p:blipFill>
          <a:blip r:embed="rId3"/>
          <a:stretch>
            <a:fillRect/>
          </a:stretch>
        </p:blipFill>
        <p:spPr>
          <a:xfrm>
            <a:off x="5362925" y="3190078"/>
            <a:ext cx="4133850" cy="990600"/>
          </a:xfrm>
          <a:prstGeom prst="rect">
            <a:avLst/>
          </a:prstGeom>
        </p:spPr>
      </p:pic>
      <p:pic>
        <p:nvPicPr>
          <p:cNvPr id="6" name="图片 5">
            <a:extLst>
              <a:ext uri="{FF2B5EF4-FFF2-40B4-BE49-F238E27FC236}">
                <a16:creationId xmlns:a16="http://schemas.microsoft.com/office/drawing/2014/main" id="{C4D9E75E-B84D-4C95-BCC2-20E58D29C3F4}"/>
              </a:ext>
            </a:extLst>
          </p:cNvPr>
          <p:cNvPicPr>
            <a:picLocks noChangeAspect="1"/>
          </p:cNvPicPr>
          <p:nvPr/>
        </p:nvPicPr>
        <p:blipFill>
          <a:blip r:embed="rId4"/>
          <a:stretch>
            <a:fillRect/>
          </a:stretch>
        </p:blipFill>
        <p:spPr>
          <a:xfrm>
            <a:off x="983871" y="4693795"/>
            <a:ext cx="6858341" cy="1046188"/>
          </a:xfrm>
          <a:prstGeom prst="rect">
            <a:avLst/>
          </a:prstGeom>
        </p:spPr>
      </p:pic>
    </p:spTree>
    <p:extLst>
      <p:ext uri="{BB962C8B-B14F-4D97-AF65-F5344CB8AC3E}">
        <p14:creationId xmlns:p14="http://schemas.microsoft.com/office/powerpoint/2010/main" val="201351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E9C7C0-5407-4E91-B508-C966F72D2943}"/>
              </a:ext>
            </a:extLst>
          </p:cNvPr>
          <p:cNvSpPr>
            <a:spLocks noGrp="1"/>
          </p:cNvSpPr>
          <p:nvPr>
            <p:ph type="title"/>
          </p:nvPr>
        </p:nvSpPr>
        <p:spPr>
          <a:xfrm>
            <a:off x="677334" y="609600"/>
            <a:ext cx="8596668" cy="749417"/>
          </a:xfrm>
        </p:spPr>
        <p:txBody>
          <a:bodyPr/>
          <a:lstStyle/>
          <a:p>
            <a:r>
              <a:rPr lang="zh-CN" altLang="en-US" dirty="0"/>
              <a:t>双向链表</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443067F-B3B7-41D0-A250-E20819EFF3E9}"/>
                  </a:ext>
                </a:extLst>
              </p:cNvPr>
              <p:cNvSpPr>
                <a:spLocks noGrp="1"/>
              </p:cNvSpPr>
              <p:nvPr>
                <p:ph idx="1"/>
              </p:nvPr>
            </p:nvSpPr>
            <p:spPr>
              <a:xfrm>
                <a:off x="677334" y="1359017"/>
                <a:ext cx="8596668" cy="4682345"/>
              </a:xfrm>
            </p:spPr>
            <p:txBody>
              <a:bodyPr/>
              <a:lstStyle/>
              <a:p>
                <a:r>
                  <a:rPr lang="zh-CN" altLang="en-US" dirty="0"/>
                  <a:t>实际使用过程中，由于删除元素</a:t>
                </a:r>
                <a14:m>
                  <m:oMath xmlns:m="http://schemas.openxmlformats.org/officeDocument/2006/math">
                    <m:r>
                      <a:rPr lang="en-US" altLang="zh-CN" b="0" i="1" smtClean="0">
                        <a:latin typeface="Cambria Math" panose="02040503050406030204" pitchFamily="18" charset="0"/>
                      </a:rPr>
                      <m:t>𝑥</m:t>
                    </m:r>
                  </m:oMath>
                </a14:m>
                <a:r>
                  <a:rPr lang="zh-CN" altLang="en-US" dirty="0"/>
                  <a:t>需要知道前一个元素</a:t>
                </a:r>
                <a14:m>
                  <m:oMath xmlns:m="http://schemas.openxmlformats.org/officeDocument/2006/math">
                    <m:r>
                      <a:rPr lang="en-US" altLang="zh-CN" b="0" i="1" smtClean="0">
                        <a:latin typeface="Cambria Math" panose="02040503050406030204" pitchFamily="18" charset="0"/>
                      </a:rPr>
                      <m:t>𝑝</m:t>
                    </m:r>
                  </m:oMath>
                </a14:m>
                <a:r>
                  <a:rPr lang="zh-CN" altLang="en-US" dirty="0"/>
                  <a:t>。导致我们在代码实现过程中会出现很多不自然的情况。</a:t>
                </a:r>
                <a:endParaRPr lang="en-US" altLang="zh-CN" dirty="0"/>
              </a:p>
              <a:p>
                <a:r>
                  <a:rPr lang="zh-CN" altLang="en-US" dirty="0"/>
                  <a:t>例如：虽然你需要删除的是节点</a:t>
                </a:r>
                <a14:m>
                  <m:oMath xmlns:m="http://schemas.openxmlformats.org/officeDocument/2006/math">
                    <m:r>
                      <a:rPr lang="en-US" altLang="zh-CN" b="0" i="1" smtClean="0">
                        <a:latin typeface="Cambria Math" panose="02040503050406030204" pitchFamily="18" charset="0"/>
                      </a:rPr>
                      <m:t>𝑥</m:t>
                    </m:r>
                    <m:r>
                      <a:rPr lang="zh-CN" altLang="en-US" i="1">
                        <a:latin typeface="Cambria Math" panose="02040503050406030204" pitchFamily="18" charset="0"/>
                      </a:rPr>
                      <m:t>，</m:t>
                    </m:r>
                  </m:oMath>
                </a14:m>
                <a:r>
                  <a:rPr lang="zh-CN" altLang="en-US" dirty="0"/>
                  <a:t>但是实际上你在代码中寻找的是</a:t>
                </a:r>
                <a14:m>
                  <m:oMath xmlns:m="http://schemas.openxmlformats.org/officeDocument/2006/math">
                    <m:r>
                      <a:rPr lang="en-US" altLang="zh-CN" b="0" i="1" smtClean="0">
                        <a:latin typeface="Cambria Math" panose="02040503050406030204" pitchFamily="18" charset="0"/>
                      </a:rPr>
                      <m:t>𝑥</m:t>
                    </m:r>
                  </m:oMath>
                </a14:m>
                <a:r>
                  <a:rPr lang="zh-CN" altLang="en-US" dirty="0"/>
                  <a:t>的前驱。</a:t>
                </a:r>
                <a:endParaRPr lang="en-US" altLang="zh-CN" dirty="0"/>
              </a:p>
              <a:p>
                <a:endParaRPr lang="en-US" altLang="zh-CN" dirty="0"/>
              </a:p>
              <a:p>
                <a:r>
                  <a:rPr lang="zh-CN" altLang="en-US" dirty="0"/>
                  <a:t>而双向链表就可以很好的解决这个问题！</a:t>
                </a:r>
                <a:endParaRPr lang="en-US" altLang="zh-CN" dirty="0"/>
              </a:p>
              <a:p>
                <a:r>
                  <a:rPr lang="zh-CN" altLang="en-US" dirty="0"/>
                  <a:t>双向链表与单向链表的区别：</a:t>
                </a:r>
                <a:endParaRPr lang="en-US" altLang="zh-CN" dirty="0"/>
              </a:p>
              <a:p>
                <a:pPr lvl="1"/>
                <a:r>
                  <a:rPr lang="zh-CN" altLang="en-US" sz="2000" dirty="0"/>
                  <a:t>指针域内除了前驱节点的索引，还有后继节点的索引。</a:t>
                </a:r>
              </a:p>
            </p:txBody>
          </p:sp>
        </mc:Choice>
        <mc:Fallback xmlns="">
          <p:sp>
            <p:nvSpPr>
              <p:cNvPr id="3" name="内容占位符 2">
                <a:extLst>
                  <a:ext uri="{FF2B5EF4-FFF2-40B4-BE49-F238E27FC236}">
                    <a16:creationId xmlns:a16="http://schemas.microsoft.com/office/drawing/2014/main" id="{1443067F-B3B7-41D0-A250-E20819EFF3E9}"/>
                  </a:ext>
                </a:extLst>
              </p:cNvPr>
              <p:cNvSpPr>
                <a:spLocks noGrp="1" noRot="1" noChangeAspect="1" noMove="1" noResize="1" noEditPoints="1" noAdjustHandles="1" noChangeArrowheads="1" noChangeShapeType="1" noTextEdit="1"/>
              </p:cNvSpPr>
              <p:nvPr>
                <p:ph idx="1"/>
              </p:nvPr>
            </p:nvSpPr>
            <p:spPr>
              <a:xfrm>
                <a:off x="677334" y="1359017"/>
                <a:ext cx="8596668" cy="4682345"/>
              </a:xfrm>
              <a:blipFill>
                <a:blip r:embed="rId2"/>
                <a:stretch>
                  <a:fillRect l="-142" t="-651" r="-355"/>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108B2714-36D9-41A1-8736-ECC59D6CDBDE}"/>
              </a:ext>
            </a:extLst>
          </p:cNvPr>
          <p:cNvPicPr>
            <a:picLocks noChangeAspect="1"/>
          </p:cNvPicPr>
          <p:nvPr/>
        </p:nvPicPr>
        <p:blipFill>
          <a:blip r:embed="rId3"/>
          <a:stretch>
            <a:fillRect/>
          </a:stretch>
        </p:blipFill>
        <p:spPr>
          <a:xfrm>
            <a:off x="1311610" y="4601362"/>
            <a:ext cx="6867525" cy="457200"/>
          </a:xfrm>
          <a:prstGeom prst="rect">
            <a:avLst/>
          </a:prstGeom>
        </p:spPr>
      </p:pic>
    </p:spTree>
    <p:extLst>
      <p:ext uri="{BB962C8B-B14F-4D97-AF65-F5344CB8AC3E}">
        <p14:creationId xmlns:p14="http://schemas.microsoft.com/office/powerpoint/2010/main" val="111205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1727E7-A946-49FA-A01D-FD4E2DCA6C84}"/>
              </a:ext>
            </a:extLst>
          </p:cNvPr>
          <p:cNvSpPr>
            <a:spLocks noGrp="1"/>
          </p:cNvSpPr>
          <p:nvPr>
            <p:ph type="title"/>
          </p:nvPr>
        </p:nvSpPr>
        <p:spPr>
          <a:xfrm>
            <a:off x="677334" y="609600"/>
            <a:ext cx="8596668" cy="732639"/>
          </a:xfrm>
        </p:spPr>
        <p:txBody>
          <a:bodyPr/>
          <a:lstStyle/>
          <a:p>
            <a:r>
              <a:rPr lang="zh-CN" altLang="en-US" dirty="0"/>
              <a:t>双向链表</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093903B-26DD-4F5E-881E-626FCA2D4966}"/>
                  </a:ext>
                </a:extLst>
              </p:cNvPr>
              <p:cNvSpPr>
                <a:spLocks noGrp="1"/>
              </p:cNvSpPr>
              <p:nvPr>
                <p:ph idx="1"/>
              </p:nvPr>
            </p:nvSpPr>
            <p:spPr>
              <a:xfrm>
                <a:off x="677334" y="1451296"/>
                <a:ext cx="8596668" cy="4598456"/>
              </a:xfrm>
            </p:spPr>
            <p:txBody>
              <a:bodyPr/>
              <a:lstStyle/>
              <a:p>
                <a:r>
                  <a:rPr lang="zh-CN" altLang="en-US" dirty="0"/>
                  <a:t>修改一下单向链表的结构体内容，使其成为双向链表。</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实际上就只是在指针域中增加了</a:t>
                </a:r>
                <a14:m>
                  <m:oMath xmlns:m="http://schemas.openxmlformats.org/officeDocument/2006/math">
                    <m:r>
                      <a:rPr lang="en-US" altLang="zh-CN" b="0" i="1" smtClean="0">
                        <a:latin typeface="Cambria Math" panose="02040503050406030204" pitchFamily="18" charset="0"/>
                      </a:rPr>
                      <m:t>𝑝𝑟𝑒</m:t>
                    </m:r>
                  </m:oMath>
                </a14:m>
                <a:r>
                  <a:rPr lang="zh-CN" altLang="en-US" dirty="0"/>
                  <a:t>索引。</a:t>
                </a:r>
              </a:p>
            </p:txBody>
          </p:sp>
        </mc:Choice>
        <mc:Fallback xmlns="">
          <p:sp>
            <p:nvSpPr>
              <p:cNvPr id="3" name="内容占位符 2">
                <a:extLst>
                  <a:ext uri="{FF2B5EF4-FFF2-40B4-BE49-F238E27FC236}">
                    <a16:creationId xmlns:a16="http://schemas.microsoft.com/office/drawing/2014/main" id="{6093903B-26DD-4F5E-881E-626FCA2D4966}"/>
                  </a:ext>
                </a:extLst>
              </p:cNvPr>
              <p:cNvSpPr>
                <a:spLocks noGrp="1" noRot="1" noChangeAspect="1" noMove="1" noResize="1" noEditPoints="1" noAdjustHandles="1" noChangeArrowheads="1" noChangeShapeType="1" noTextEdit="1"/>
              </p:cNvSpPr>
              <p:nvPr>
                <p:ph idx="1"/>
              </p:nvPr>
            </p:nvSpPr>
            <p:spPr>
              <a:xfrm>
                <a:off x="677334" y="1451296"/>
                <a:ext cx="8596668" cy="4598456"/>
              </a:xfrm>
              <a:blipFill>
                <a:blip r:embed="rId2"/>
                <a:stretch>
                  <a:fillRect l="-142" t="-53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B1DBB248-0341-49F7-93AA-EA1D5B1D336E}"/>
              </a:ext>
            </a:extLst>
          </p:cNvPr>
          <p:cNvPicPr>
            <a:picLocks noChangeAspect="1"/>
          </p:cNvPicPr>
          <p:nvPr/>
        </p:nvPicPr>
        <p:blipFill>
          <a:blip r:embed="rId3"/>
          <a:stretch>
            <a:fillRect/>
          </a:stretch>
        </p:blipFill>
        <p:spPr>
          <a:xfrm>
            <a:off x="1163099" y="2741364"/>
            <a:ext cx="3200400" cy="1600200"/>
          </a:xfrm>
          <a:prstGeom prst="rect">
            <a:avLst/>
          </a:prstGeom>
        </p:spPr>
      </p:pic>
      <p:pic>
        <p:nvPicPr>
          <p:cNvPr id="5" name="图片 4">
            <a:extLst>
              <a:ext uri="{FF2B5EF4-FFF2-40B4-BE49-F238E27FC236}">
                <a16:creationId xmlns:a16="http://schemas.microsoft.com/office/drawing/2014/main" id="{2B7CCB46-32B7-48FC-9A7B-74DB90B311C0}"/>
              </a:ext>
            </a:extLst>
          </p:cNvPr>
          <p:cNvPicPr>
            <a:picLocks noChangeAspect="1"/>
          </p:cNvPicPr>
          <p:nvPr/>
        </p:nvPicPr>
        <p:blipFill>
          <a:blip r:embed="rId4"/>
          <a:stretch>
            <a:fillRect/>
          </a:stretch>
        </p:blipFill>
        <p:spPr>
          <a:xfrm>
            <a:off x="5489984" y="2497385"/>
            <a:ext cx="2865452" cy="1825129"/>
          </a:xfrm>
          <a:prstGeom prst="rect">
            <a:avLst/>
          </a:prstGeom>
        </p:spPr>
      </p:pic>
      <p:pic>
        <p:nvPicPr>
          <p:cNvPr id="7" name="图片 6">
            <a:extLst>
              <a:ext uri="{FF2B5EF4-FFF2-40B4-BE49-F238E27FC236}">
                <a16:creationId xmlns:a16="http://schemas.microsoft.com/office/drawing/2014/main" id="{8CEA85E8-A2D8-4CA2-96A0-E91F0840BD3F}"/>
              </a:ext>
            </a:extLst>
          </p:cNvPr>
          <p:cNvPicPr>
            <a:picLocks noChangeAspect="1"/>
          </p:cNvPicPr>
          <p:nvPr/>
        </p:nvPicPr>
        <p:blipFill>
          <a:blip r:embed="rId5"/>
          <a:stretch>
            <a:fillRect/>
          </a:stretch>
        </p:blipFill>
        <p:spPr>
          <a:xfrm>
            <a:off x="1163099" y="2741364"/>
            <a:ext cx="4076700" cy="1581150"/>
          </a:xfrm>
          <a:prstGeom prst="rect">
            <a:avLst/>
          </a:prstGeom>
        </p:spPr>
      </p:pic>
      <p:pic>
        <p:nvPicPr>
          <p:cNvPr id="8" name="图片 7">
            <a:extLst>
              <a:ext uri="{FF2B5EF4-FFF2-40B4-BE49-F238E27FC236}">
                <a16:creationId xmlns:a16="http://schemas.microsoft.com/office/drawing/2014/main" id="{69C7528A-C0AD-4EED-AA4F-ECD68BA57344}"/>
              </a:ext>
            </a:extLst>
          </p:cNvPr>
          <p:cNvPicPr>
            <a:picLocks noChangeAspect="1"/>
          </p:cNvPicPr>
          <p:nvPr/>
        </p:nvPicPr>
        <p:blipFill>
          <a:blip r:embed="rId6"/>
          <a:stretch>
            <a:fillRect/>
          </a:stretch>
        </p:blipFill>
        <p:spPr>
          <a:xfrm>
            <a:off x="5489984" y="2466975"/>
            <a:ext cx="3476625" cy="1924050"/>
          </a:xfrm>
          <a:prstGeom prst="rect">
            <a:avLst/>
          </a:prstGeom>
        </p:spPr>
      </p:pic>
    </p:spTree>
    <p:extLst>
      <p:ext uri="{BB962C8B-B14F-4D97-AF65-F5344CB8AC3E}">
        <p14:creationId xmlns:p14="http://schemas.microsoft.com/office/powerpoint/2010/main" val="187465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4"/>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C7CEB2-36E4-4CCC-94F6-5357EBDEB37B}"/>
              </a:ext>
            </a:extLst>
          </p:cNvPr>
          <p:cNvSpPr>
            <a:spLocks noGrp="1"/>
          </p:cNvSpPr>
          <p:nvPr>
            <p:ph type="title"/>
          </p:nvPr>
        </p:nvSpPr>
        <p:spPr>
          <a:xfrm>
            <a:off x="677334" y="609600"/>
            <a:ext cx="8596668" cy="782972"/>
          </a:xfrm>
        </p:spPr>
        <p:txBody>
          <a:bodyPr/>
          <a:lstStyle/>
          <a:p>
            <a:r>
              <a:rPr lang="zh-CN" altLang="en-US" dirty="0"/>
              <a:t>双向链表的插入和删除操作</a:t>
            </a:r>
          </a:p>
        </p:txBody>
      </p:sp>
      <p:sp>
        <p:nvSpPr>
          <p:cNvPr id="3" name="内容占位符 2">
            <a:extLst>
              <a:ext uri="{FF2B5EF4-FFF2-40B4-BE49-F238E27FC236}">
                <a16:creationId xmlns:a16="http://schemas.microsoft.com/office/drawing/2014/main" id="{654E8D14-DF14-4365-998C-72FB6E1223E4}"/>
              </a:ext>
            </a:extLst>
          </p:cNvPr>
          <p:cNvSpPr>
            <a:spLocks noGrp="1"/>
          </p:cNvSpPr>
          <p:nvPr>
            <p:ph idx="1"/>
          </p:nvPr>
        </p:nvSpPr>
        <p:spPr>
          <a:xfrm>
            <a:off x="677334" y="1560353"/>
            <a:ext cx="8596668" cy="4481010"/>
          </a:xfrm>
        </p:spPr>
        <p:txBody>
          <a:bodyPr/>
          <a:lstStyle/>
          <a:p>
            <a:r>
              <a:rPr lang="zh-CN" altLang="en-US" dirty="0"/>
              <a:t>双向链表的插入操作仍然需要知道插入后的前驱节点，但删除操作就只需要知道自己节点的索引即可。</a:t>
            </a:r>
          </a:p>
        </p:txBody>
      </p:sp>
      <p:pic>
        <p:nvPicPr>
          <p:cNvPr id="4" name="图片 3">
            <a:extLst>
              <a:ext uri="{FF2B5EF4-FFF2-40B4-BE49-F238E27FC236}">
                <a16:creationId xmlns:a16="http://schemas.microsoft.com/office/drawing/2014/main" id="{177A4764-AE87-41F0-8082-6E6E41DDF31F}"/>
              </a:ext>
            </a:extLst>
          </p:cNvPr>
          <p:cNvPicPr>
            <a:picLocks noChangeAspect="1"/>
          </p:cNvPicPr>
          <p:nvPr/>
        </p:nvPicPr>
        <p:blipFill>
          <a:blip r:embed="rId2"/>
          <a:stretch>
            <a:fillRect/>
          </a:stretch>
        </p:blipFill>
        <p:spPr>
          <a:xfrm>
            <a:off x="4469961" y="3090758"/>
            <a:ext cx="5077448" cy="894013"/>
          </a:xfrm>
          <a:prstGeom prst="rect">
            <a:avLst/>
          </a:prstGeom>
        </p:spPr>
      </p:pic>
      <p:pic>
        <p:nvPicPr>
          <p:cNvPr id="5" name="图片 4">
            <a:extLst>
              <a:ext uri="{FF2B5EF4-FFF2-40B4-BE49-F238E27FC236}">
                <a16:creationId xmlns:a16="http://schemas.microsoft.com/office/drawing/2014/main" id="{5A34F25B-9B11-435C-BC05-644ED4CE88BD}"/>
              </a:ext>
            </a:extLst>
          </p:cNvPr>
          <p:cNvPicPr>
            <a:picLocks noChangeAspect="1"/>
          </p:cNvPicPr>
          <p:nvPr/>
        </p:nvPicPr>
        <p:blipFill>
          <a:blip r:embed="rId3"/>
          <a:stretch>
            <a:fillRect/>
          </a:stretch>
        </p:blipFill>
        <p:spPr>
          <a:xfrm>
            <a:off x="483741" y="2647587"/>
            <a:ext cx="3123525" cy="1829146"/>
          </a:xfrm>
          <a:prstGeom prst="rect">
            <a:avLst/>
          </a:prstGeom>
        </p:spPr>
      </p:pic>
      <p:pic>
        <p:nvPicPr>
          <p:cNvPr id="6" name="图片 5">
            <a:extLst>
              <a:ext uri="{FF2B5EF4-FFF2-40B4-BE49-F238E27FC236}">
                <a16:creationId xmlns:a16="http://schemas.microsoft.com/office/drawing/2014/main" id="{72F5CC0C-D7AC-4C72-BA5C-3257A1CFA58C}"/>
              </a:ext>
            </a:extLst>
          </p:cNvPr>
          <p:cNvPicPr>
            <a:picLocks noChangeAspect="1"/>
          </p:cNvPicPr>
          <p:nvPr/>
        </p:nvPicPr>
        <p:blipFill>
          <a:blip r:embed="rId2"/>
          <a:stretch>
            <a:fillRect/>
          </a:stretch>
        </p:blipFill>
        <p:spPr>
          <a:xfrm>
            <a:off x="677334" y="4946123"/>
            <a:ext cx="4356060" cy="894013"/>
          </a:xfrm>
          <a:prstGeom prst="rect">
            <a:avLst/>
          </a:prstGeom>
        </p:spPr>
      </p:pic>
      <p:pic>
        <p:nvPicPr>
          <p:cNvPr id="7" name="图片 6">
            <a:extLst>
              <a:ext uri="{FF2B5EF4-FFF2-40B4-BE49-F238E27FC236}">
                <a16:creationId xmlns:a16="http://schemas.microsoft.com/office/drawing/2014/main" id="{B1E564B1-D4CF-460D-BC81-56B325AA595E}"/>
              </a:ext>
            </a:extLst>
          </p:cNvPr>
          <p:cNvPicPr>
            <a:picLocks noChangeAspect="1"/>
          </p:cNvPicPr>
          <p:nvPr/>
        </p:nvPicPr>
        <p:blipFill>
          <a:blip r:embed="rId4"/>
          <a:stretch>
            <a:fillRect/>
          </a:stretch>
        </p:blipFill>
        <p:spPr>
          <a:xfrm>
            <a:off x="5367212" y="5040980"/>
            <a:ext cx="4043494" cy="704297"/>
          </a:xfrm>
          <a:prstGeom prst="rect">
            <a:avLst/>
          </a:prstGeom>
        </p:spPr>
      </p:pic>
    </p:spTree>
    <p:extLst>
      <p:ext uri="{BB962C8B-B14F-4D97-AF65-F5344CB8AC3E}">
        <p14:creationId xmlns:p14="http://schemas.microsoft.com/office/powerpoint/2010/main" val="833604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408060-CD6A-4F0A-98CA-F1B8DCDE2501}"/>
              </a:ext>
            </a:extLst>
          </p:cNvPr>
          <p:cNvSpPr>
            <a:spLocks noGrp="1"/>
          </p:cNvSpPr>
          <p:nvPr>
            <p:ph type="title"/>
          </p:nvPr>
        </p:nvSpPr>
        <p:spPr>
          <a:xfrm>
            <a:off x="677334" y="609600"/>
            <a:ext cx="8596668" cy="774583"/>
          </a:xfrm>
        </p:spPr>
        <p:txBody>
          <a:bodyPr/>
          <a:lstStyle/>
          <a:p>
            <a:r>
              <a:rPr lang="zh-CN" altLang="en-US" dirty="0"/>
              <a:t>双向链表的插入和删除操作</a:t>
            </a:r>
          </a:p>
        </p:txBody>
      </p:sp>
      <p:sp>
        <p:nvSpPr>
          <p:cNvPr id="3" name="内容占位符 2">
            <a:extLst>
              <a:ext uri="{FF2B5EF4-FFF2-40B4-BE49-F238E27FC236}">
                <a16:creationId xmlns:a16="http://schemas.microsoft.com/office/drawing/2014/main" id="{92C24678-5FC1-4013-8994-30C9E24159CE}"/>
              </a:ext>
            </a:extLst>
          </p:cNvPr>
          <p:cNvSpPr>
            <a:spLocks noGrp="1"/>
          </p:cNvSpPr>
          <p:nvPr>
            <p:ph idx="1"/>
          </p:nvPr>
        </p:nvSpPr>
        <p:spPr>
          <a:xfrm>
            <a:off x="677334" y="1535185"/>
            <a:ext cx="8596668" cy="4506177"/>
          </a:xfrm>
        </p:spPr>
        <p:txBody>
          <a:bodyPr/>
          <a:lstStyle/>
          <a:p>
            <a:r>
              <a:rPr lang="zh-CN" altLang="en-US" dirty="0"/>
              <a:t>实现代码如下：</a:t>
            </a:r>
          </a:p>
        </p:txBody>
      </p:sp>
      <p:pic>
        <p:nvPicPr>
          <p:cNvPr id="4" name="图片 3">
            <a:extLst>
              <a:ext uri="{FF2B5EF4-FFF2-40B4-BE49-F238E27FC236}">
                <a16:creationId xmlns:a16="http://schemas.microsoft.com/office/drawing/2014/main" id="{B25E1EE5-45D8-4E24-8D69-7E40FA156F0B}"/>
              </a:ext>
            </a:extLst>
          </p:cNvPr>
          <p:cNvPicPr>
            <a:picLocks noChangeAspect="1"/>
          </p:cNvPicPr>
          <p:nvPr/>
        </p:nvPicPr>
        <p:blipFill>
          <a:blip r:embed="rId2"/>
          <a:stretch>
            <a:fillRect/>
          </a:stretch>
        </p:blipFill>
        <p:spPr>
          <a:xfrm>
            <a:off x="1012272" y="2075146"/>
            <a:ext cx="4186341" cy="2807247"/>
          </a:xfrm>
          <a:prstGeom prst="rect">
            <a:avLst/>
          </a:prstGeom>
        </p:spPr>
      </p:pic>
      <p:pic>
        <p:nvPicPr>
          <p:cNvPr id="5" name="图片 4">
            <a:extLst>
              <a:ext uri="{FF2B5EF4-FFF2-40B4-BE49-F238E27FC236}">
                <a16:creationId xmlns:a16="http://schemas.microsoft.com/office/drawing/2014/main" id="{1E269BB6-425F-422C-BF92-5619916B5E73}"/>
              </a:ext>
            </a:extLst>
          </p:cNvPr>
          <p:cNvPicPr>
            <a:picLocks noChangeAspect="1"/>
          </p:cNvPicPr>
          <p:nvPr/>
        </p:nvPicPr>
        <p:blipFill>
          <a:blip r:embed="rId3"/>
          <a:stretch>
            <a:fillRect/>
          </a:stretch>
        </p:blipFill>
        <p:spPr>
          <a:xfrm>
            <a:off x="5198613" y="2075145"/>
            <a:ext cx="4859787" cy="2656245"/>
          </a:xfrm>
          <a:prstGeom prst="rect">
            <a:avLst/>
          </a:prstGeom>
        </p:spPr>
      </p:pic>
    </p:spTree>
    <p:extLst>
      <p:ext uri="{BB962C8B-B14F-4D97-AF65-F5344CB8AC3E}">
        <p14:creationId xmlns:p14="http://schemas.microsoft.com/office/powerpoint/2010/main" val="3719869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P1996 </a:t>
            </a:r>
            <a:r>
              <a:rPr lang="zh-CN" altLang="en-US" dirty="0" smtClean="0"/>
              <a:t>约瑟夫问题</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14:m>
                  <m:oMath xmlns:m="http://schemas.openxmlformats.org/officeDocument/2006/math">
                    <m:r>
                      <a:rPr lang="en-US" altLang="zh-CN" i="1" dirty="0" smtClean="0">
                        <a:latin typeface="Cambria Math" panose="02040503050406030204" pitchFamily="18" charset="0"/>
                      </a:rPr>
                      <m:t>𝑛</m:t>
                    </m:r>
                  </m:oMath>
                </a14:m>
                <a:r>
                  <a:rPr lang="zh-CN" altLang="en-US" dirty="0"/>
                  <a:t>个人围成一圈，从第一个人开始报数</a:t>
                </a:r>
                <a:r>
                  <a:rPr lang="en-US" altLang="zh-CN" dirty="0"/>
                  <a:t>,</a:t>
                </a:r>
                <a:r>
                  <a:rPr lang="zh-CN" altLang="en-US" dirty="0"/>
                  <a:t>数到 </a:t>
                </a:r>
                <a14:m>
                  <m:oMath xmlns:m="http://schemas.openxmlformats.org/officeDocument/2006/math">
                    <m:r>
                      <a:rPr lang="en-US" altLang="zh-CN" i="1" dirty="0" smtClean="0">
                        <a:latin typeface="Cambria Math" panose="02040503050406030204" pitchFamily="18" charset="0"/>
                      </a:rPr>
                      <m:t>𝑚</m:t>
                    </m:r>
                  </m:oMath>
                </a14:m>
                <a:r>
                  <a:rPr lang="zh-CN" altLang="en-US" dirty="0"/>
                  <a:t> 的人出列，再由下一个人重新从 </a:t>
                </a:r>
                <a:r>
                  <a:rPr lang="en-US" altLang="zh-CN" dirty="0" smtClean="0"/>
                  <a:t>1</a:t>
                </a:r>
                <a:r>
                  <a:rPr lang="zh-CN" altLang="en-US" dirty="0"/>
                  <a:t> 开始报数，数到 </a:t>
                </a:r>
                <a14:m>
                  <m:oMath xmlns:m="http://schemas.openxmlformats.org/officeDocument/2006/math">
                    <m:r>
                      <a:rPr lang="en-US" altLang="zh-CN" i="1" dirty="0" smtClean="0">
                        <a:latin typeface="Cambria Math" panose="02040503050406030204" pitchFamily="18" charset="0"/>
                      </a:rPr>
                      <m:t>𝑚</m:t>
                    </m:r>
                  </m:oMath>
                </a14:m>
                <a:r>
                  <a:rPr lang="zh-CN" altLang="en-US" dirty="0"/>
                  <a:t> 的人再出圈，依次类推，直到所有的人都出圈，请输出依次出圈人的编号</a:t>
                </a:r>
                <a:r>
                  <a:rPr lang="zh-CN" altLang="en-US" dirty="0" smtClean="0"/>
                  <a:t>。</a:t>
                </a:r>
                <a:endParaRPr lang="en-US" altLang="zh-CN" dirty="0" smtClean="0"/>
              </a:p>
              <a:p>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≤100</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42" t="-785" r="-3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87247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86063"/>
          </a:xfrm>
        </p:spPr>
        <p:txBody>
          <a:bodyPr/>
          <a:lstStyle/>
          <a:p>
            <a:r>
              <a:rPr lang="en-US" altLang="zh-CN" dirty="0"/>
              <a:t>P1160 </a:t>
            </a:r>
            <a:r>
              <a:rPr lang="zh-CN" altLang="en-US" dirty="0"/>
              <a:t>队列安排</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1503947"/>
                <a:ext cx="8596668" cy="4537415"/>
              </a:xfrm>
            </p:spPr>
            <p:txBody>
              <a:bodyPr/>
              <a:lstStyle/>
              <a:p>
                <a:r>
                  <a:rPr lang="zh-CN" altLang="en-US" dirty="0"/>
                  <a:t>老师要将</a:t>
                </a:r>
                <a14:m>
                  <m:oMath xmlns:m="http://schemas.openxmlformats.org/officeDocument/2006/math">
                    <m:r>
                      <a:rPr lang="en-US" altLang="zh-CN" b="0" i="1" smtClean="0">
                        <a:latin typeface="Cambria Math" panose="02040503050406030204" pitchFamily="18" charset="0"/>
                      </a:rPr>
                      <m:t>𝑁</m:t>
                    </m:r>
                  </m:oMath>
                </a14:m>
                <a:r>
                  <a:rPr lang="zh-CN" altLang="en-US" dirty="0"/>
                  <a:t>个同学排成一列，同学被编号为</a:t>
                </a:r>
                <a:r>
                  <a:rPr lang="en-US" altLang="zh-CN" dirty="0"/>
                  <a:t>1~N</a:t>
                </a:r>
                <a:r>
                  <a:rPr lang="zh-CN" altLang="en-US" dirty="0"/>
                  <a:t>。排队采用如下方法：</a:t>
                </a:r>
                <a:endParaRPr lang="en-US" altLang="zh-CN" dirty="0"/>
              </a:p>
              <a:p>
                <a:r>
                  <a:rPr lang="en-US" altLang="zh-CN" dirty="0"/>
                  <a:t>1. </a:t>
                </a:r>
                <a:r>
                  <a:rPr lang="zh-CN" altLang="en-US" dirty="0"/>
                  <a:t>首先将</a:t>
                </a:r>
                <a:r>
                  <a:rPr lang="en-US" altLang="zh-CN" dirty="0"/>
                  <a:t>1</a:t>
                </a:r>
                <a:r>
                  <a:rPr lang="zh-CN" altLang="en-US" dirty="0"/>
                  <a:t>号学生安排进队列，此时队列只有他一个人</a:t>
                </a:r>
                <a:endParaRPr lang="en-US" altLang="zh-CN" dirty="0"/>
              </a:p>
              <a:p>
                <a:r>
                  <a:rPr lang="en-US" altLang="zh-CN" dirty="0"/>
                  <a:t>2. 2~N</a:t>
                </a:r>
                <a:r>
                  <a:rPr lang="zh-CN" altLang="en-US" dirty="0"/>
                  <a:t>号同学依次入队，编号为</a:t>
                </a:r>
                <a:r>
                  <a:rPr lang="en-US" altLang="zh-CN" dirty="0" err="1"/>
                  <a:t>i</a:t>
                </a:r>
                <a:r>
                  <a:rPr lang="zh-CN" altLang="en-US" dirty="0"/>
                  <a:t>的同学入队时老师制定他站在某一个编号的学生的左侧或者右侧。</a:t>
                </a:r>
                <a:endParaRPr lang="en-US" altLang="zh-CN" dirty="0"/>
              </a:p>
              <a:p>
                <a:r>
                  <a:rPr lang="en-US" altLang="zh-CN" dirty="0"/>
                  <a:t>3. </a:t>
                </a:r>
                <a:r>
                  <a:rPr lang="zh-CN" altLang="en-US" dirty="0"/>
                  <a:t>从队列中去掉</a:t>
                </a:r>
                <a:r>
                  <a:rPr lang="en-US" altLang="zh-CN" dirty="0"/>
                  <a:t>M</a:t>
                </a:r>
                <a:r>
                  <a:rPr lang="zh-CN" altLang="en-US" dirty="0"/>
                  <a:t>个同学，其他同学位置不表。</a:t>
                </a:r>
                <a:endParaRPr lang="en-US" altLang="zh-CN" dirty="0"/>
              </a:p>
              <a:p>
                <a:r>
                  <a:rPr lang="zh-CN" altLang="en-US" dirty="0"/>
                  <a:t>老师想知道排队结束之后从左到右同学的编号。</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𝑀</m:t>
                    </m:r>
                    <m:r>
                      <a:rPr lang="en-US" altLang="zh-CN" b="0" i="1" smtClean="0">
                        <a:latin typeface="Cambria Math" panose="02040503050406030204" pitchFamily="18" charset="0"/>
                      </a:rPr>
                      <m:t>≤100000</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1503947"/>
                <a:ext cx="8596668" cy="4537415"/>
              </a:xfrm>
              <a:blipFill>
                <a:blip r:embed="rId2"/>
                <a:stretch>
                  <a:fillRect l="-142" t="-8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818644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P1168 </a:t>
            </a:r>
            <a:r>
              <a:rPr lang="zh-CN" altLang="en-US" dirty="0" smtClean="0"/>
              <a:t>中位数</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给出一个长度为</a:t>
                </a:r>
                <a14:m>
                  <m:oMath xmlns:m="http://schemas.openxmlformats.org/officeDocument/2006/math">
                    <m:r>
                      <a:rPr lang="en-US" altLang="zh-CN" b="0" i="1" smtClean="0">
                        <a:latin typeface="Cambria Math" panose="02040503050406030204" pitchFamily="18" charset="0"/>
                      </a:rPr>
                      <m:t>𝑁</m:t>
                    </m:r>
                  </m:oMath>
                </a14:m>
                <a:r>
                  <a:rPr lang="zh-CN" altLang="en-US" dirty="0" smtClean="0"/>
                  <a:t>的非负整数学列</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sub>
                    </m:sSub>
                  </m:oMath>
                </a14:m>
                <a:r>
                  <a:rPr lang="zh-CN" altLang="en-US" dirty="0" smtClean="0"/>
                  <a:t>，对于所有</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𝑁</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oMath>
                </a14:m>
                <a:r>
                  <a:rPr lang="en-US" altLang="zh-CN" dirty="0" smtClean="0"/>
                  <a:t>,</a:t>
                </a:r>
                <a:r>
                  <a:rPr lang="zh-CN" altLang="en-US" dirty="0" smtClean="0"/>
                  <a:t>输出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r>
                      <a:rPr lang="zh-CN" altLang="en-US" i="1">
                        <a:latin typeface="Cambria Math" panose="02040503050406030204" pitchFamily="18" charset="0"/>
                      </a:rPr>
                      <m:t>的</m:t>
                    </m:r>
                  </m:oMath>
                </a14:m>
                <a:r>
                  <a:rPr lang="zh-CN" altLang="en-US" dirty="0" smtClean="0"/>
                  <a:t>中位数。即前</a:t>
                </a:r>
                <a14:m>
                  <m:oMath xmlns:m="http://schemas.openxmlformats.org/officeDocument/2006/math">
                    <m:r>
                      <a:rPr lang="en-US" altLang="zh-CN" b="0" i="1" smtClean="0">
                        <a:latin typeface="Cambria Math" panose="02040503050406030204" pitchFamily="18" charset="0"/>
                      </a:rPr>
                      <m:t>1,3,5,…</m:t>
                    </m:r>
                  </m:oMath>
                </a14:m>
                <a:r>
                  <a:rPr lang="zh-CN" altLang="en-US" dirty="0" smtClean="0"/>
                  <a:t>个数的中位数</a:t>
                </a:r>
                <a:endParaRPr lang="en-US" altLang="zh-CN" dirty="0" smtClean="0"/>
              </a:p>
              <a:p>
                <a:endParaRPr lang="en-US" altLang="zh-CN" dirty="0"/>
              </a:p>
              <a:p>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≤100000,</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9</m:t>
                        </m:r>
                      </m:sup>
                    </m:sSup>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176345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319227-9933-4E8D-98CC-F07CA62884CB}"/>
              </a:ext>
            </a:extLst>
          </p:cNvPr>
          <p:cNvSpPr>
            <a:spLocks noGrp="1"/>
          </p:cNvSpPr>
          <p:nvPr>
            <p:ph type="title"/>
          </p:nvPr>
        </p:nvSpPr>
        <p:spPr/>
        <p:txBody>
          <a:bodyPr/>
          <a:lstStyle/>
          <a:p>
            <a:r>
              <a:rPr lang="zh-CN" altLang="en-US" dirty="0"/>
              <a:t>栈</a:t>
            </a:r>
          </a:p>
        </p:txBody>
      </p:sp>
      <p:sp>
        <p:nvSpPr>
          <p:cNvPr id="3" name="内容占位符 2">
            <a:extLst>
              <a:ext uri="{FF2B5EF4-FFF2-40B4-BE49-F238E27FC236}">
                <a16:creationId xmlns:a16="http://schemas.microsoft.com/office/drawing/2014/main" id="{E987812F-B1F1-4016-8368-B0DD7C8E4BDF}"/>
              </a:ext>
            </a:extLst>
          </p:cNvPr>
          <p:cNvSpPr>
            <a:spLocks noGrp="1"/>
          </p:cNvSpPr>
          <p:nvPr>
            <p:ph idx="1"/>
          </p:nvPr>
        </p:nvSpPr>
        <p:spPr/>
        <p:txBody>
          <a:bodyPr/>
          <a:lstStyle/>
          <a:p>
            <a:r>
              <a:rPr lang="zh-CN" altLang="en-US" dirty="0"/>
              <a:t>回顾：汉诺塔问题，无论是否考虑</a:t>
            </a:r>
            <a:endParaRPr lang="en-US" altLang="zh-CN" dirty="0"/>
          </a:p>
          <a:p>
            <a:pPr marL="0" indent="0">
              <a:buNone/>
            </a:pPr>
            <a:r>
              <a:rPr lang="zh-CN" altLang="en-US" dirty="0"/>
              <a:t>圆盘大小递减，汉诺塔问题中每一根柱</a:t>
            </a:r>
            <a:endParaRPr lang="en-US" altLang="zh-CN" dirty="0"/>
          </a:p>
          <a:p>
            <a:pPr marL="0" indent="0">
              <a:buNone/>
            </a:pPr>
            <a:r>
              <a:rPr lang="zh-CN" altLang="en-US" dirty="0"/>
              <a:t>子其实都是一个栈。</a:t>
            </a:r>
            <a:endParaRPr lang="en-US" altLang="zh-CN" dirty="0"/>
          </a:p>
          <a:p>
            <a:endParaRPr lang="en-US" altLang="zh-CN" dirty="0"/>
          </a:p>
          <a:p>
            <a:r>
              <a:rPr lang="zh-CN" altLang="en-US" dirty="0"/>
              <a:t>特点：</a:t>
            </a:r>
            <a:endParaRPr lang="en-US" altLang="zh-CN" dirty="0"/>
          </a:p>
          <a:p>
            <a:r>
              <a:rPr lang="en-US" altLang="zh-CN" dirty="0"/>
              <a:t>1.</a:t>
            </a:r>
            <a:r>
              <a:rPr lang="zh-CN" altLang="en-US" dirty="0"/>
              <a:t>每一次只能取出栈顶的元素。</a:t>
            </a:r>
            <a:endParaRPr lang="en-US" altLang="zh-CN" dirty="0"/>
          </a:p>
          <a:p>
            <a:r>
              <a:rPr lang="en-US" altLang="zh-CN" dirty="0"/>
              <a:t>2.</a:t>
            </a:r>
            <a:r>
              <a:rPr lang="zh-CN" altLang="en-US" dirty="0"/>
              <a:t>每一次插入元素只能插入到栈顶。</a:t>
            </a:r>
            <a:endParaRPr lang="en-US" altLang="zh-CN" dirty="0"/>
          </a:p>
          <a:p>
            <a:r>
              <a:rPr lang="zh-CN" altLang="en-US" dirty="0"/>
              <a:t>总结：后进先出。</a:t>
            </a:r>
            <a:endParaRPr lang="en-US" altLang="zh-CN" dirty="0"/>
          </a:p>
          <a:p>
            <a:endParaRPr lang="en-US" altLang="zh-CN" dirty="0"/>
          </a:p>
          <a:p>
            <a:endParaRPr lang="zh-CN" altLang="en-US" dirty="0"/>
          </a:p>
        </p:txBody>
      </p:sp>
      <p:pic>
        <p:nvPicPr>
          <p:cNvPr id="4" name="图片 3">
            <a:extLst>
              <a:ext uri="{FF2B5EF4-FFF2-40B4-BE49-F238E27FC236}">
                <a16:creationId xmlns:a16="http://schemas.microsoft.com/office/drawing/2014/main" id="{231BCFF4-2345-4A61-8465-E68CD6624819}"/>
              </a:ext>
            </a:extLst>
          </p:cNvPr>
          <p:cNvPicPr>
            <a:picLocks noChangeAspect="1"/>
          </p:cNvPicPr>
          <p:nvPr/>
        </p:nvPicPr>
        <p:blipFill>
          <a:blip r:embed="rId2"/>
          <a:stretch>
            <a:fillRect/>
          </a:stretch>
        </p:blipFill>
        <p:spPr>
          <a:xfrm>
            <a:off x="4975668" y="2160589"/>
            <a:ext cx="3457575" cy="1790700"/>
          </a:xfrm>
          <a:prstGeom prst="rect">
            <a:avLst/>
          </a:prstGeom>
        </p:spPr>
      </p:pic>
    </p:spTree>
    <p:extLst>
      <p:ext uri="{BB962C8B-B14F-4D97-AF65-F5344CB8AC3E}">
        <p14:creationId xmlns:p14="http://schemas.microsoft.com/office/powerpoint/2010/main" val="795416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CF28F-8306-40E4-97DA-1CC1B64ED1D6}"/>
              </a:ext>
            </a:extLst>
          </p:cNvPr>
          <p:cNvSpPr>
            <a:spLocks noGrp="1"/>
          </p:cNvSpPr>
          <p:nvPr>
            <p:ph type="title"/>
          </p:nvPr>
        </p:nvSpPr>
        <p:spPr>
          <a:xfrm>
            <a:off x="677334" y="609600"/>
            <a:ext cx="8596668" cy="757806"/>
          </a:xfrm>
        </p:spPr>
        <p:txBody>
          <a:bodyPr/>
          <a:lstStyle/>
          <a:p>
            <a:r>
              <a:rPr lang="zh-CN" altLang="en-US" dirty="0"/>
              <a:t>栈的实现</a:t>
            </a:r>
            <a:r>
              <a:rPr lang="en-US" altLang="zh-CN" dirty="0"/>
              <a:t>(</a:t>
            </a:r>
            <a:r>
              <a:rPr lang="zh-CN" altLang="en-US" dirty="0"/>
              <a:t>数组</a:t>
            </a:r>
            <a:r>
              <a:rPr lang="en-US" altLang="zh-CN" dirty="0"/>
              <a: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A7A82A3-54F3-46E3-A435-F60D6DF88399}"/>
                  </a:ext>
                </a:extLst>
              </p:cNvPr>
              <p:cNvSpPr>
                <a:spLocks noGrp="1"/>
              </p:cNvSpPr>
              <p:nvPr>
                <p:ph idx="1"/>
              </p:nvPr>
            </p:nvSpPr>
            <p:spPr>
              <a:xfrm>
                <a:off x="677334" y="1535185"/>
                <a:ext cx="8596668" cy="4506177"/>
              </a:xfrm>
            </p:spPr>
            <p:txBody>
              <a:bodyPr/>
              <a:lstStyle/>
              <a:p>
                <a:r>
                  <a:rPr lang="zh-CN" altLang="en-US" dirty="0"/>
                  <a:t>在实际使用过程中，我们可以使用数组来实现栈的功能。</a:t>
                </a:r>
                <a:r>
                  <a:rPr lang="en-US" altLang="zh-CN" dirty="0"/>
                  <a:t>(</a:t>
                </a:r>
                <a:r>
                  <a:rPr lang="zh-CN" altLang="en-US" dirty="0"/>
                  <a:t>链表也能够实现</a:t>
                </a:r>
                <a:r>
                  <a:rPr lang="en-US" altLang="zh-CN" dirty="0"/>
                  <a:t>)</a:t>
                </a:r>
              </a:p>
              <a:p>
                <a:r>
                  <a:rPr lang="zh-CN" altLang="en-US" dirty="0"/>
                  <a:t>记录一个数</a:t>
                </a:r>
                <a14:m>
                  <m:oMath xmlns:m="http://schemas.openxmlformats.org/officeDocument/2006/math">
                    <m:r>
                      <a:rPr lang="en-US" altLang="zh-CN" b="0" i="1" smtClean="0">
                        <a:latin typeface="Cambria Math" panose="02040503050406030204" pitchFamily="18" charset="0"/>
                      </a:rPr>
                      <m:t>𝑡𝑜𝑝</m:t>
                    </m:r>
                  </m:oMath>
                </a14:m>
                <a:r>
                  <a:rPr lang="zh-CN" altLang="en-US" dirty="0"/>
                  <a:t>来表示栈的大小，同时用于找到栈顶。使用数组</a:t>
                </a:r>
                <a14:m>
                  <m:oMath xmlns:m="http://schemas.openxmlformats.org/officeDocument/2006/math">
                    <m:r>
                      <a:rPr lang="en-US" altLang="zh-CN" b="0" i="1" smtClean="0">
                        <a:latin typeface="Cambria Math" panose="02040503050406030204" pitchFamily="18" charset="0"/>
                      </a:rPr>
                      <m:t>𝑠𝑡𝑎</m:t>
                    </m:r>
                  </m:oMath>
                </a14:m>
                <a:r>
                  <a:rPr lang="zh-CN" altLang="en-US" dirty="0"/>
                  <a:t>表示栈本身，</a:t>
                </a:r>
                <a14:m>
                  <m:oMath xmlns:m="http://schemas.openxmlformats.org/officeDocument/2006/math">
                    <m:r>
                      <a:rPr lang="zh-CN" altLang="en-US" i="1" dirty="0">
                        <a:latin typeface="Cambria Math" panose="02040503050406030204" pitchFamily="18" charset="0"/>
                      </a:rPr>
                      <m:t>数组</m:t>
                    </m:r>
                  </m:oMath>
                </a14:m>
                <a:r>
                  <a:rPr lang="zh-CN" altLang="en-US" dirty="0"/>
                  <a:t>下标越小的数越靠近栈底。需要三种操作：查询栈顶元素，插入元素到栈顶，删除栈顶元素。</a:t>
                </a:r>
              </a:p>
            </p:txBody>
          </p:sp>
        </mc:Choice>
        <mc:Fallback xmlns="">
          <p:sp>
            <p:nvSpPr>
              <p:cNvPr id="3" name="内容占位符 2">
                <a:extLst>
                  <a:ext uri="{FF2B5EF4-FFF2-40B4-BE49-F238E27FC236}">
                    <a16:creationId xmlns:a16="http://schemas.microsoft.com/office/drawing/2014/main" id="{9A7A82A3-54F3-46E3-A435-F60D6DF88399}"/>
                  </a:ext>
                </a:extLst>
              </p:cNvPr>
              <p:cNvSpPr>
                <a:spLocks noGrp="1" noRot="1" noChangeAspect="1" noMove="1" noResize="1" noEditPoints="1" noAdjustHandles="1" noChangeArrowheads="1" noChangeShapeType="1" noTextEdit="1"/>
              </p:cNvSpPr>
              <p:nvPr>
                <p:ph idx="1"/>
              </p:nvPr>
            </p:nvSpPr>
            <p:spPr>
              <a:xfrm>
                <a:off x="677334" y="1535185"/>
                <a:ext cx="8596668" cy="4506177"/>
              </a:xfrm>
              <a:blipFill>
                <a:blip r:embed="rId2"/>
                <a:stretch>
                  <a:fillRect l="-142" t="-812" r="-3262"/>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EA7CAEA1-61F5-492C-8450-69F3803BD766}"/>
              </a:ext>
            </a:extLst>
          </p:cNvPr>
          <p:cNvPicPr>
            <a:picLocks noChangeAspect="1"/>
          </p:cNvPicPr>
          <p:nvPr/>
        </p:nvPicPr>
        <p:blipFill>
          <a:blip r:embed="rId3"/>
          <a:stretch>
            <a:fillRect/>
          </a:stretch>
        </p:blipFill>
        <p:spPr>
          <a:xfrm>
            <a:off x="1113988" y="3053025"/>
            <a:ext cx="3044155" cy="2890612"/>
          </a:xfrm>
          <a:prstGeom prst="rect">
            <a:avLst/>
          </a:prstGeom>
        </p:spPr>
      </p:pic>
    </p:spTree>
    <p:extLst>
      <p:ext uri="{BB962C8B-B14F-4D97-AF65-F5344CB8AC3E}">
        <p14:creationId xmlns:p14="http://schemas.microsoft.com/office/powerpoint/2010/main" val="402851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91C959-1A15-4E4E-9171-1B8ABCA049DF}"/>
              </a:ext>
            </a:extLst>
          </p:cNvPr>
          <p:cNvSpPr>
            <a:spLocks noGrp="1"/>
          </p:cNvSpPr>
          <p:nvPr>
            <p:ph type="title"/>
          </p:nvPr>
        </p:nvSpPr>
        <p:spPr/>
        <p:txBody>
          <a:bodyPr/>
          <a:lstStyle/>
          <a:p>
            <a:r>
              <a:rPr lang="zh-CN" altLang="en-US" dirty="0"/>
              <a:t>什么是数据结构</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C3F7B40-FF17-452F-8AAD-15D6563AC3AD}"/>
                  </a:ext>
                </a:extLst>
              </p:cNvPr>
              <p:cNvSpPr>
                <a:spLocks noGrp="1"/>
              </p:cNvSpPr>
              <p:nvPr>
                <p:ph idx="1"/>
              </p:nvPr>
            </p:nvSpPr>
            <p:spPr/>
            <p:txBody>
              <a:bodyPr/>
              <a:lstStyle/>
              <a:p>
                <a:r>
                  <a:rPr lang="zh-CN" altLang="en-US" dirty="0"/>
                  <a:t>计算机中存储，组织数据的方式。</a:t>
                </a:r>
                <a:endParaRPr lang="en-US" altLang="zh-CN" dirty="0"/>
              </a:p>
              <a:p>
                <a:endParaRPr lang="en-US" altLang="zh-CN" dirty="0"/>
              </a:p>
              <a:p>
                <a:r>
                  <a:rPr lang="zh-CN" altLang="en-US" dirty="0"/>
                  <a:t>我们已经学过的数据结构：</a:t>
                </a:r>
                <a:endParaRPr lang="en-US" altLang="zh-CN" dirty="0"/>
              </a:p>
              <a:p>
                <a:r>
                  <a:rPr lang="zh-CN" altLang="en-US" dirty="0"/>
                  <a:t>数组：</a:t>
                </a:r>
                <a:endParaRPr lang="en-US" altLang="zh-CN" dirty="0"/>
              </a:p>
              <a:p>
                <a:pPr lvl="1"/>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(1)</m:t>
                    </m:r>
                  </m:oMath>
                </a14:m>
                <a:r>
                  <a:rPr lang="zh-CN" altLang="en-US" dirty="0"/>
                  <a:t>进行随机访问。</a:t>
                </a:r>
                <a:endParaRPr lang="en-US" altLang="zh-CN" dirty="0"/>
              </a:p>
              <a:p>
                <a:pPr lvl="1"/>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(1)</m:t>
                    </m:r>
                    <m:r>
                      <a:rPr lang="zh-CN" altLang="en-US" i="1">
                        <a:latin typeface="Cambria Math" panose="02040503050406030204" pitchFamily="18" charset="0"/>
                      </a:rPr>
                      <m:t>修改</m:t>
                    </m:r>
                  </m:oMath>
                </a14:m>
                <a:r>
                  <a:rPr lang="zh-CN" altLang="en-US" dirty="0"/>
                  <a:t>任意位置元素的值。</a:t>
                </a:r>
                <a:endParaRPr lang="en-US" altLang="zh-CN" dirty="0"/>
              </a:p>
              <a:p>
                <a:pPr lvl="1"/>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(1)</m:t>
                    </m:r>
                    <m:r>
                      <a:rPr lang="zh-CN" altLang="en-US" i="1">
                        <a:latin typeface="Cambria Math" panose="02040503050406030204" pitchFamily="18" charset="0"/>
                      </a:rPr>
                      <m:t>在</m:t>
                    </m:r>
                  </m:oMath>
                </a14:m>
                <a:r>
                  <a:rPr lang="zh-CN" altLang="en-US" dirty="0"/>
                  <a:t>数组尾部插入一个元素。</a:t>
                </a:r>
                <a:endParaRPr lang="en-US" altLang="zh-CN" dirty="0"/>
              </a:p>
              <a:p>
                <a:pPr lvl="1"/>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zh-CN" altLang="en-US" i="1">
                        <a:latin typeface="Cambria Math" panose="02040503050406030204" pitchFamily="18" charset="0"/>
                      </a:rPr>
                      <m:t>在</m:t>
                    </m:r>
                  </m:oMath>
                </a14:m>
                <a:r>
                  <a:rPr lang="zh-CN" altLang="en-US" dirty="0"/>
                  <a:t>数组某两个位置之间插入一个元素</a:t>
                </a:r>
                <a:endParaRPr lang="en-US" altLang="zh-CN" dirty="0"/>
              </a:p>
              <a:p>
                <a:pPr lvl="1"/>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zh-CN" altLang="en-US" i="1">
                        <a:latin typeface="Cambria Math" panose="02040503050406030204" pitchFamily="18" charset="0"/>
                      </a:rPr>
                      <m:t>删除</m:t>
                    </m:r>
                  </m:oMath>
                </a14:m>
                <a:r>
                  <a:rPr lang="zh-CN" altLang="en-US" dirty="0"/>
                  <a:t>数组的某一个元素</a:t>
                </a:r>
              </a:p>
            </p:txBody>
          </p:sp>
        </mc:Choice>
        <mc:Fallback xmlns="">
          <p:sp>
            <p:nvSpPr>
              <p:cNvPr id="3" name="内容占位符 2">
                <a:extLst>
                  <a:ext uri="{FF2B5EF4-FFF2-40B4-BE49-F238E27FC236}">
                    <a16:creationId xmlns:a16="http://schemas.microsoft.com/office/drawing/2014/main" id="{EC3F7B40-FF17-452F-8AAD-15D6563AC3AD}"/>
                  </a:ext>
                </a:extLst>
              </p:cNvPr>
              <p:cNvSpPr>
                <a:spLocks noGrp="1" noRot="1" noChangeAspect="1" noMove="1" noResize="1" noEditPoints="1" noAdjustHandles="1" noChangeArrowheads="1" noChangeShapeType="1" noTextEdit="1"/>
              </p:cNvSpPr>
              <p:nvPr>
                <p:ph idx="1"/>
              </p:nvPr>
            </p:nvSpPr>
            <p:spPr>
              <a:blipFill>
                <a:blip r:embed="rId2"/>
                <a:stretch>
                  <a:fillRect l="-142" t="-6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29893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CF28F-8306-40E4-97DA-1CC1B64ED1D6}"/>
              </a:ext>
            </a:extLst>
          </p:cNvPr>
          <p:cNvSpPr>
            <a:spLocks noGrp="1"/>
          </p:cNvSpPr>
          <p:nvPr>
            <p:ph type="title"/>
          </p:nvPr>
        </p:nvSpPr>
        <p:spPr>
          <a:xfrm>
            <a:off x="677334" y="609600"/>
            <a:ext cx="8596668" cy="757806"/>
          </a:xfrm>
        </p:spPr>
        <p:txBody>
          <a:bodyPr/>
          <a:lstStyle/>
          <a:p>
            <a:r>
              <a:rPr lang="zh-CN" altLang="en-US" dirty="0"/>
              <a:t>栈的实现</a:t>
            </a:r>
            <a:r>
              <a:rPr lang="en-US" altLang="zh-CN" dirty="0"/>
              <a:t>(</a:t>
            </a:r>
            <a:r>
              <a:rPr lang="zh-CN" altLang="en-US" dirty="0"/>
              <a:t>数组</a:t>
            </a:r>
            <a:r>
              <a:rPr lang="en-US" altLang="zh-CN" dirty="0"/>
              <a:t>)</a:t>
            </a:r>
            <a:endParaRPr lang="zh-CN" altLang="en-US" dirty="0"/>
          </a:p>
        </p:txBody>
      </p:sp>
      <p:sp>
        <p:nvSpPr>
          <p:cNvPr id="3" name="内容占位符 2">
            <a:extLst>
              <a:ext uri="{FF2B5EF4-FFF2-40B4-BE49-F238E27FC236}">
                <a16:creationId xmlns:a16="http://schemas.microsoft.com/office/drawing/2014/main" id="{9A7A82A3-54F3-46E3-A435-F60D6DF88399}"/>
              </a:ext>
            </a:extLst>
          </p:cNvPr>
          <p:cNvSpPr>
            <a:spLocks noGrp="1"/>
          </p:cNvSpPr>
          <p:nvPr>
            <p:ph idx="1"/>
          </p:nvPr>
        </p:nvSpPr>
        <p:spPr>
          <a:xfrm>
            <a:off x="677334" y="1535185"/>
            <a:ext cx="8596668" cy="4506177"/>
          </a:xfrm>
        </p:spPr>
        <p:txBody>
          <a:bodyPr/>
          <a:lstStyle/>
          <a:p>
            <a:r>
              <a:rPr lang="zh-CN" altLang="en-US" dirty="0"/>
              <a:t>我们来演示一下下面这个操作序列：</a:t>
            </a:r>
            <a:r>
              <a:rPr lang="en-US" altLang="zh-CN" dirty="0"/>
              <a:t>push(5),push(4),pop(),push(3),push(2),pop(),pop(),pop(),push(1),pop()</a:t>
            </a:r>
            <a:endParaRPr lang="zh-CN" altLang="en-US" dirty="0"/>
          </a:p>
        </p:txBody>
      </p:sp>
      <p:pic>
        <p:nvPicPr>
          <p:cNvPr id="12" name="图片 11">
            <a:extLst>
              <a:ext uri="{FF2B5EF4-FFF2-40B4-BE49-F238E27FC236}">
                <a16:creationId xmlns:a16="http://schemas.microsoft.com/office/drawing/2014/main" id="{4748EC31-2831-47E6-8E0C-4962AA220735}"/>
              </a:ext>
            </a:extLst>
          </p:cNvPr>
          <p:cNvPicPr>
            <a:picLocks noChangeAspect="1"/>
          </p:cNvPicPr>
          <p:nvPr/>
        </p:nvPicPr>
        <p:blipFill>
          <a:blip r:embed="rId2"/>
          <a:stretch>
            <a:fillRect/>
          </a:stretch>
        </p:blipFill>
        <p:spPr>
          <a:xfrm>
            <a:off x="2208385" y="2969123"/>
            <a:ext cx="1419225" cy="1638300"/>
          </a:xfrm>
          <a:prstGeom prst="rect">
            <a:avLst/>
          </a:prstGeom>
        </p:spPr>
      </p:pic>
      <p:pic>
        <p:nvPicPr>
          <p:cNvPr id="13" name="图片 12">
            <a:extLst>
              <a:ext uri="{FF2B5EF4-FFF2-40B4-BE49-F238E27FC236}">
                <a16:creationId xmlns:a16="http://schemas.microsoft.com/office/drawing/2014/main" id="{0FCD3B64-655D-45DD-AABF-EC925EBFB414}"/>
              </a:ext>
            </a:extLst>
          </p:cNvPr>
          <p:cNvPicPr>
            <a:picLocks noChangeAspect="1"/>
          </p:cNvPicPr>
          <p:nvPr/>
        </p:nvPicPr>
        <p:blipFill>
          <a:blip r:embed="rId3"/>
          <a:stretch>
            <a:fillRect/>
          </a:stretch>
        </p:blipFill>
        <p:spPr>
          <a:xfrm>
            <a:off x="2261924" y="2969123"/>
            <a:ext cx="1371600" cy="1638300"/>
          </a:xfrm>
          <a:prstGeom prst="rect">
            <a:avLst/>
          </a:prstGeom>
        </p:spPr>
      </p:pic>
      <p:pic>
        <p:nvPicPr>
          <p:cNvPr id="14" name="图片 13">
            <a:extLst>
              <a:ext uri="{FF2B5EF4-FFF2-40B4-BE49-F238E27FC236}">
                <a16:creationId xmlns:a16="http://schemas.microsoft.com/office/drawing/2014/main" id="{36275949-ED96-49BA-9A5D-BDF8598E4ABF}"/>
              </a:ext>
            </a:extLst>
          </p:cNvPr>
          <p:cNvPicPr>
            <a:picLocks noChangeAspect="1"/>
          </p:cNvPicPr>
          <p:nvPr/>
        </p:nvPicPr>
        <p:blipFill>
          <a:blip r:embed="rId4"/>
          <a:stretch>
            <a:fillRect/>
          </a:stretch>
        </p:blipFill>
        <p:spPr>
          <a:xfrm>
            <a:off x="2208385" y="2969123"/>
            <a:ext cx="1419225" cy="1638300"/>
          </a:xfrm>
          <a:prstGeom prst="rect">
            <a:avLst/>
          </a:prstGeom>
        </p:spPr>
      </p:pic>
      <p:pic>
        <p:nvPicPr>
          <p:cNvPr id="15" name="图片 14">
            <a:extLst>
              <a:ext uri="{FF2B5EF4-FFF2-40B4-BE49-F238E27FC236}">
                <a16:creationId xmlns:a16="http://schemas.microsoft.com/office/drawing/2014/main" id="{EA42E8A0-1EA7-4C2C-B19F-A656469AB726}"/>
              </a:ext>
            </a:extLst>
          </p:cNvPr>
          <p:cNvPicPr>
            <a:picLocks noChangeAspect="1"/>
          </p:cNvPicPr>
          <p:nvPr/>
        </p:nvPicPr>
        <p:blipFill>
          <a:blip r:embed="rId5"/>
          <a:stretch>
            <a:fillRect/>
          </a:stretch>
        </p:blipFill>
        <p:spPr>
          <a:xfrm>
            <a:off x="2075035" y="2969123"/>
            <a:ext cx="1552575" cy="1638300"/>
          </a:xfrm>
          <a:prstGeom prst="rect">
            <a:avLst/>
          </a:prstGeom>
        </p:spPr>
      </p:pic>
      <p:pic>
        <p:nvPicPr>
          <p:cNvPr id="16" name="图片 15">
            <a:extLst>
              <a:ext uri="{FF2B5EF4-FFF2-40B4-BE49-F238E27FC236}">
                <a16:creationId xmlns:a16="http://schemas.microsoft.com/office/drawing/2014/main" id="{92A5A15D-3D25-441E-80A2-9ED2780F516C}"/>
              </a:ext>
            </a:extLst>
          </p:cNvPr>
          <p:cNvPicPr>
            <a:picLocks noChangeAspect="1"/>
          </p:cNvPicPr>
          <p:nvPr/>
        </p:nvPicPr>
        <p:blipFill>
          <a:blip r:embed="rId6"/>
          <a:stretch>
            <a:fillRect/>
          </a:stretch>
        </p:blipFill>
        <p:spPr>
          <a:xfrm>
            <a:off x="2332210" y="2969123"/>
            <a:ext cx="1295400" cy="1638300"/>
          </a:xfrm>
          <a:prstGeom prst="rect">
            <a:avLst/>
          </a:prstGeom>
        </p:spPr>
      </p:pic>
      <p:pic>
        <p:nvPicPr>
          <p:cNvPr id="17" name="图片 16">
            <a:extLst>
              <a:ext uri="{FF2B5EF4-FFF2-40B4-BE49-F238E27FC236}">
                <a16:creationId xmlns:a16="http://schemas.microsoft.com/office/drawing/2014/main" id="{06DDD216-EC0C-4A4C-AD9D-578C44E9BAC7}"/>
              </a:ext>
            </a:extLst>
          </p:cNvPr>
          <p:cNvPicPr>
            <a:picLocks noChangeAspect="1"/>
          </p:cNvPicPr>
          <p:nvPr/>
        </p:nvPicPr>
        <p:blipFill>
          <a:blip r:embed="rId7"/>
          <a:stretch>
            <a:fillRect/>
          </a:stretch>
        </p:blipFill>
        <p:spPr>
          <a:xfrm>
            <a:off x="2352412" y="2969870"/>
            <a:ext cx="1295400" cy="1638300"/>
          </a:xfrm>
          <a:prstGeom prst="rect">
            <a:avLst/>
          </a:prstGeom>
        </p:spPr>
      </p:pic>
      <p:pic>
        <p:nvPicPr>
          <p:cNvPr id="18" name="图片 17">
            <a:extLst>
              <a:ext uri="{FF2B5EF4-FFF2-40B4-BE49-F238E27FC236}">
                <a16:creationId xmlns:a16="http://schemas.microsoft.com/office/drawing/2014/main" id="{194027FE-6862-4CBF-890A-7D7D835B33C1}"/>
              </a:ext>
            </a:extLst>
          </p:cNvPr>
          <p:cNvPicPr>
            <a:picLocks noChangeAspect="1"/>
          </p:cNvPicPr>
          <p:nvPr/>
        </p:nvPicPr>
        <p:blipFill>
          <a:blip r:embed="rId8"/>
          <a:stretch>
            <a:fillRect/>
          </a:stretch>
        </p:blipFill>
        <p:spPr>
          <a:xfrm>
            <a:off x="2347649" y="2969123"/>
            <a:ext cx="1295400" cy="1638300"/>
          </a:xfrm>
          <a:prstGeom prst="rect">
            <a:avLst/>
          </a:prstGeom>
        </p:spPr>
      </p:pic>
      <p:pic>
        <p:nvPicPr>
          <p:cNvPr id="19" name="图片 18">
            <a:extLst>
              <a:ext uri="{FF2B5EF4-FFF2-40B4-BE49-F238E27FC236}">
                <a16:creationId xmlns:a16="http://schemas.microsoft.com/office/drawing/2014/main" id="{5F482200-64E9-480B-9606-95E3B28CC5E9}"/>
              </a:ext>
            </a:extLst>
          </p:cNvPr>
          <p:cNvPicPr>
            <a:picLocks noChangeAspect="1"/>
          </p:cNvPicPr>
          <p:nvPr/>
        </p:nvPicPr>
        <p:blipFill>
          <a:blip r:embed="rId9"/>
          <a:stretch>
            <a:fillRect/>
          </a:stretch>
        </p:blipFill>
        <p:spPr>
          <a:xfrm>
            <a:off x="2346104" y="2969123"/>
            <a:ext cx="1295400" cy="1638300"/>
          </a:xfrm>
          <a:prstGeom prst="rect">
            <a:avLst/>
          </a:prstGeom>
        </p:spPr>
      </p:pic>
      <p:pic>
        <p:nvPicPr>
          <p:cNvPr id="20" name="图片 19">
            <a:extLst>
              <a:ext uri="{FF2B5EF4-FFF2-40B4-BE49-F238E27FC236}">
                <a16:creationId xmlns:a16="http://schemas.microsoft.com/office/drawing/2014/main" id="{E71D65D1-A60C-46B3-9D84-78AF8E3C8D19}"/>
              </a:ext>
            </a:extLst>
          </p:cNvPr>
          <p:cNvPicPr>
            <a:picLocks noChangeAspect="1"/>
          </p:cNvPicPr>
          <p:nvPr/>
        </p:nvPicPr>
        <p:blipFill>
          <a:blip r:embed="rId10"/>
          <a:stretch>
            <a:fillRect/>
          </a:stretch>
        </p:blipFill>
        <p:spPr>
          <a:xfrm>
            <a:off x="2249245" y="2969123"/>
            <a:ext cx="1390650" cy="1638300"/>
          </a:xfrm>
          <a:prstGeom prst="rect">
            <a:avLst/>
          </a:prstGeom>
        </p:spPr>
      </p:pic>
      <p:pic>
        <p:nvPicPr>
          <p:cNvPr id="21" name="图片 20">
            <a:extLst>
              <a:ext uri="{FF2B5EF4-FFF2-40B4-BE49-F238E27FC236}">
                <a16:creationId xmlns:a16="http://schemas.microsoft.com/office/drawing/2014/main" id="{10954036-0322-434E-8FF0-A5E653D428E4}"/>
              </a:ext>
            </a:extLst>
          </p:cNvPr>
          <p:cNvPicPr>
            <a:picLocks noChangeAspect="1"/>
          </p:cNvPicPr>
          <p:nvPr/>
        </p:nvPicPr>
        <p:blipFill>
          <a:blip r:embed="rId11"/>
          <a:stretch>
            <a:fillRect/>
          </a:stretch>
        </p:blipFill>
        <p:spPr>
          <a:xfrm>
            <a:off x="2246091" y="2969123"/>
            <a:ext cx="1390650" cy="1666875"/>
          </a:xfrm>
          <a:prstGeom prst="rect">
            <a:avLst/>
          </a:prstGeom>
        </p:spPr>
      </p:pic>
      <p:pic>
        <p:nvPicPr>
          <p:cNvPr id="22" name="图片 21">
            <a:extLst>
              <a:ext uri="{FF2B5EF4-FFF2-40B4-BE49-F238E27FC236}">
                <a16:creationId xmlns:a16="http://schemas.microsoft.com/office/drawing/2014/main" id="{33B0F1D4-3269-4055-B842-F0ACF3D370FC}"/>
              </a:ext>
            </a:extLst>
          </p:cNvPr>
          <p:cNvPicPr>
            <a:picLocks noChangeAspect="1"/>
          </p:cNvPicPr>
          <p:nvPr/>
        </p:nvPicPr>
        <p:blipFill>
          <a:blip r:embed="rId12"/>
          <a:stretch>
            <a:fillRect/>
          </a:stretch>
        </p:blipFill>
        <p:spPr>
          <a:xfrm>
            <a:off x="2246091" y="2969123"/>
            <a:ext cx="1390650" cy="1638300"/>
          </a:xfrm>
          <a:prstGeom prst="rect">
            <a:avLst/>
          </a:prstGeom>
        </p:spPr>
      </p:pic>
      <p:pic>
        <p:nvPicPr>
          <p:cNvPr id="24" name="图片 23">
            <a:extLst>
              <a:ext uri="{FF2B5EF4-FFF2-40B4-BE49-F238E27FC236}">
                <a16:creationId xmlns:a16="http://schemas.microsoft.com/office/drawing/2014/main" id="{F53BFF71-B9BA-4E69-B805-19E01D675D46}"/>
              </a:ext>
            </a:extLst>
          </p:cNvPr>
          <p:cNvPicPr>
            <a:picLocks noChangeAspect="1"/>
          </p:cNvPicPr>
          <p:nvPr/>
        </p:nvPicPr>
        <p:blipFill>
          <a:blip r:embed="rId13"/>
          <a:stretch>
            <a:fillRect/>
          </a:stretch>
        </p:blipFill>
        <p:spPr>
          <a:xfrm>
            <a:off x="2252399" y="2969123"/>
            <a:ext cx="1390650" cy="1676400"/>
          </a:xfrm>
          <a:prstGeom prst="rect">
            <a:avLst/>
          </a:prstGeom>
        </p:spPr>
      </p:pic>
    </p:spTree>
    <p:extLst>
      <p:ext uri="{BB962C8B-B14F-4D97-AF65-F5344CB8AC3E}">
        <p14:creationId xmlns:p14="http://schemas.microsoft.com/office/powerpoint/2010/main" val="140410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3"/>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4"/>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5"/>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16"/>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7"/>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8"/>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9"/>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20"/>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21"/>
                                        </p:tgtEl>
                                        <p:attrNameLst>
                                          <p:attrName>style.visibility</p:attrName>
                                        </p:attrNameLst>
                                      </p:cBhvr>
                                      <p:to>
                                        <p:strVal val="hidden"/>
                                      </p:to>
                                    </p:set>
                                  </p:childTnLst>
                                </p:cTn>
                              </p:par>
                              <p:par>
                                <p:cTn id="69" presetID="1" presetClass="entr" presetSubtype="0" fill="hold" nodeType="with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22"/>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49E391-FE6A-4F6F-B8B8-98F10E36D40E}"/>
              </a:ext>
            </a:extLst>
          </p:cNvPr>
          <p:cNvSpPr>
            <a:spLocks noGrp="1"/>
          </p:cNvSpPr>
          <p:nvPr>
            <p:ph type="title"/>
          </p:nvPr>
        </p:nvSpPr>
        <p:spPr>
          <a:xfrm>
            <a:off x="677334" y="609600"/>
            <a:ext cx="8596668" cy="676275"/>
          </a:xfrm>
        </p:spPr>
        <p:txBody>
          <a:bodyPr/>
          <a:lstStyle/>
          <a:p>
            <a:r>
              <a:rPr lang="zh-CN" altLang="en-US" dirty="0"/>
              <a:t>栈的实现</a:t>
            </a:r>
            <a:r>
              <a:rPr lang="en-US" altLang="zh-CN" dirty="0"/>
              <a:t>(STL)</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D516FA1-A8A7-4671-9452-2E869169AC32}"/>
                  </a:ext>
                </a:extLst>
              </p:cNvPr>
              <p:cNvSpPr>
                <a:spLocks noGrp="1"/>
              </p:cNvSpPr>
              <p:nvPr>
                <p:ph idx="1"/>
              </p:nvPr>
            </p:nvSpPr>
            <p:spPr>
              <a:xfrm>
                <a:off x="677334" y="1447801"/>
                <a:ext cx="8596668" cy="4593562"/>
              </a:xfrm>
            </p:spPr>
            <p:txBody>
              <a:bodyPr/>
              <a:lstStyle/>
              <a:p>
                <a:r>
                  <a:rPr lang="en-US" altLang="zh-CN" dirty="0"/>
                  <a:t>STL</a:t>
                </a:r>
                <a:r>
                  <a:rPr lang="zh-CN" altLang="en-US" dirty="0"/>
                  <a:t>中提供了栈。调用</a:t>
                </a:r>
                <a:r>
                  <a:rPr lang="en-US" altLang="zh-CN" dirty="0"/>
                  <a:t>Stack&lt;int&gt; Sta;</a:t>
                </a:r>
                <a:r>
                  <a:rPr lang="zh-CN" altLang="en-US" dirty="0"/>
                  <a:t>即可产生一个存储</a:t>
                </a:r>
                <a:r>
                  <a:rPr lang="en-US" altLang="zh-CN" dirty="0"/>
                  <a:t>int</a:t>
                </a:r>
                <a:r>
                  <a:rPr lang="zh-CN" altLang="en-US" dirty="0"/>
                  <a:t>作为元素的</a:t>
                </a:r>
                <a:r>
                  <a:rPr lang="en-US" altLang="zh-CN" dirty="0"/>
                  <a:t>STL</a:t>
                </a:r>
                <a:r>
                  <a:rPr lang="zh-CN" altLang="en-US" dirty="0"/>
                  <a:t>栈。</a:t>
                </a:r>
                <a:endParaRPr lang="en-US" altLang="zh-CN" dirty="0"/>
              </a:p>
              <a:p>
                <a:r>
                  <a:rPr lang="zh-CN" altLang="en-US" dirty="0"/>
                  <a:t>可以调用如下函数</a:t>
                </a:r>
                <a:r>
                  <a:rPr lang="en-US" altLang="zh-CN" dirty="0"/>
                  <a:t>:</a:t>
                </a:r>
              </a:p>
              <a:p>
                <a:r>
                  <a:rPr lang="en-US" altLang="zh-CN" dirty="0"/>
                  <a:t>1. push(x):</a:t>
                </a:r>
                <a:r>
                  <a:rPr lang="zh-CN" altLang="en-US" dirty="0"/>
                  <a:t>需要传入一个参数，类型与定义时的元素类型相同，功能即插入元素</a:t>
                </a:r>
                <a14:m>
                  <m:oMath xmlns:m="http://schemas.openxmlformats.org/officeDocument/2006/math">
                    <m:r>
                      <a:rPr lang="en-US" altLang="zh-CN" b="0" i="1" smtClean="0">
                        <a:latin typeface="Cambria Math" panose="02040503050406030204" pitchFamily="18" charset="0"/>
                      </a:rPr>
                      <m:t>𝑥</m:t>
                    </m:r>
                  </m:oMath>
                </a14:m>
                <a:r>
                  <a:rPr lang="zh-CN" altLang="en-US" dirty="0"/>
                  <a:t>到栈顶。</a:t>
                </a:r>
                <a:endParaRPr lang="en-US" altLang="zh-CN" dirty="0"/>
              </a:p>
              <a:p>
                <a:r>
                  <a:rPr lang="en-US" altLang="zh-CN" dirty="0"/>
                  <a:t>2.pop():</a:t>
                </a:r>
                <a:r>
                  <a:rPr lang="zh-CN" altLang="en-US" dirty="0"/>
                  <a:t>无需传入参数，没有返回值，将栈顶元素弹出。</a:t>
                </a:r>
                <a:endParaRPr lang="en-US" altLang="zh-CN" dirty="0"/>
              </a:p>
              <a:p>
                <a:r>
                  <a:rPr lang="en-US" altLang="zh-CN" dirty="0"/>
                  <a:t>3.top():</a:t>
                </a:r>
                <a:r>
                  <a:rPr lang="zh-CN" altLang="en-US" dirty="0"/>
                  <a:t>无需传入参数，存在返回值，返回值类型为定义时的元素类型，返回栈顶元素。</a:t>
                </a:r>
                <a:endParaRPr lang="en-US" altLang="zh-CN" dirty="0"/>
              </a:p>
              <a:p>
                <a:r>
                  <a:rPr lang="en-US" altLang="zh-CN" dirty="0"/>
                  <a:t>4.empty():</a:t>
                </a:r>
                <a:r>
                  <a:rPr lang="zh-CN" altLang="en-US" dirty="0"/>
                  <a:t>无需传入参数，存在返回值，返回值类型为</a:t>
                </a:r>
                <a:r>
                  <a:rPr lang="en-US" altLang="zh-CN" dirty="0"/>
                  <a:t>bool</a:t>
                </a:r>
                <a:r>
                  <a:rPr lang="zh-CN" altLang="en-US" dirty="0"/>
                  <a:t>。</a:t>
                </a:r>
                <a:r>
                  <a:rPr lang="en-US" altLang="zh-CN" dirty="0"/>
                  <a:t>0</a:t>
                </a:r>
                <a:r>
                  <a:rPr lang="zh-CN" altLang="en-US" dirty="0"/>
                  <a:t>表示栈空，</a:t>
                </a:r>
                <a:r>
                  <a:rPr lang="en-US" altLang="zh-CN" dirty="0"/>
                  <a:t>1</a:t>
                </a:r>
                <a:r>
                  <a:rPr lang="zh-CN" altLang="en-US" dirty="0"/>
                  <a:t>表示栈非空。</a:t>
                </a:r>
                <a:endParaRPr lang="en-US" altLang="zh-CN" dirty="0"/>
              </a:p>
              <a:p>
                <a:r>
                  <a:rPr lang="en-US" altLang="zh-CN" dirty="0"/>
                  <a:t>5.size():</a:t>
                </a:r>
                <a:r>
                  <a:rPr lang="zh-CN" altLang="en-US" dirty="0"/>
                  <a:t>无需传入参数，存在返回值，返回值类型为</a:t>
                </a:r>
                <a:r>
                  <a:rPr lang="en-US" altLang="zh-CN" dirty="0"/>
                  <a:t>unsigned int</a:t>
                </a:r>
                <a:r>
                  <a:rPr lang="zh-CN" altLang="en-US" dirty="0"/>
                  <a:t>，表示栈大小的无符号</a:t>
                </a:r>
                <a:r>
                  <a:rPr lang="en-US" altLang="zh-CN" dirty="0"/>
                  <a:t>32</a:t>
                </a:r>
                <a:r>
                  <a:rPr lang="zh-CN" altLang="en-US" dirty="0"/>
                  <a:t>位整数。</a:t>
                </a:r>
              </a:p>
            </p:txBody>
          </p:sp>
        </mc:Choice>
        <mc:Fallback xmlns="">
          <p:sp>
            <p:nvSpPr>
              <p:cNvPr id="3" name="内容占位符 2">
                <a:extLst>
                  <a:ext uri="{FF2B5EF4-FFF2-40B4-BE49-F238E27FC236}">
                    <a16:creationId xmlns:a16="http://schemas.microsoft.com/office/drawing/2014/main" id="{0D516FA1-A8A7-4671-9452-2E869169AC32}"/>
                  </a:ext>
                </a:extLst>
              </p:cNvPr>
              <p:cNvSpPr>
                <a:spLocks noGrp="1" noRot="1" noChangeAspect="1" noMove="1" noResize="1" noEditPoints="1" noAdjustHandles="1" noChangeArrowheads="1" noChangeShapeType="1" noTextEdit="1"/>
              </p:cNvSpPr>
              <p:nvPr>
                <p:ph idx="1"/>
              </p:nvPr>
            </p:nvSpPr>
            <p:spPr>
              <a:xfrm>
                <a:off x="677334" y="1447801"/>
                <a:ext cx="8596668" cy="4593562"/>
              </a:xfrm>
              <a:blipFill>
                <a:blip r:embed="rId2"/>
                <a:stretch>
                  <a:fillRect l="-142" t="-797" r="-6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47509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7E3710-3478-401C-9CD0-96CA249FB002}"/>
              </a:ext>
            </a:extLst>
          </p:cNvPr>
          <p:cNvSpPr>
            <a:spLocks noGrp="1"/>
          </p:cNvSpPr>
          <p:nvPr>
            <p:ph type="title"/>
          </p:nvPr>
        </p:nvSpPr>
        <p:spPr>
          <a:xfrm>
            <a:off x="677334" y="609600"/>
            <a:ext cx="8596668" cy="752475"/>
          </a:xfrm>
        </p:spPr>
        <p:txBody>
          <a:bodyPr/>
          <a:lstStyle/>
          <a:p>
            <a:r>
              <a:rPr lang="zh-CN" altLang="en-US" dirty="0"/>
              <a:t>栈与序列</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C4D924B-93FA-48AA-839F-6A40C5E8331F}"/>
                  </a:ext>
                </a:extLst>
              </p:cNvPr>
              <p:cNvSpPr>
                <a:spLocks noGrp="1"/>
              </p:cNvSpPr>
              <p:nvPr>
                <p:ph idx="1"/>
              </p:nvPr>
            </p:nvSpPr>
            <p:spPr>
              <a:xfrm>
                <a:off x="677334" y="1704975"/>
                <a:ext cx="8596668" cy="4336387"/>
              </a:xfrm>
            </p:spPr>
            <p:txBody>
              <a:bodyPr>
                <a:normAutofit fontScale="92500"/>
              </a:bodyPr>
              <a:lstStyle/>
              <a:p>
                <a:r>
                  <a:rPr lang="zh-CN" altLang="en-US" dirty="0"/>
                  <a:t>假设有</a:t>
                </a:r>
                <a14:m>
                  <m:oMath xmlns:m="http://schemas.openxmlformats.org/officeDocument/2006/math">
                    <m:r>
                      <a:rPr lang="en-US" altLang="zh-CN" b="0" i="1" smtClean="0">
                        <a:latin typeface="Cambria Math" panose="02040503050406030204" pitchFamily="18" charset="0"/>
                      </a:rPr>
                      <m:t>𝑁</m:t>
                    </m:r>
                  </m:oMath>
                </a14:m>
                <a:r>
                  <a:rPr lang="zh-CN" altLang="en-US" dirty="0"/>
                  <a:t>个物品，按顺序</a:t>
                </a:r>
                <a14:m>
                  <m:oMath xmlns:m="http://schemas.openxmlformats.org/officeDocument/2006/math">
                    <m:r>
                      <a:rPr lang="en-US" altLang="zh-CN" b="0" i="1" smtClean="0">
                        <a:latin typeface="Cambria Math" panose="02040503050406030204" pitchFamily="18" charset="0"/>
                      </a:rPr>
                      <m:t>1,2,3…</m:t>
                    </m:r>
                    <m:r>
                      <a:rPr lang="en-US" altLang="zh-CN" b="0" i="1" smtClean="0">
                        <a:latin typeface="Cambria Math" panose="02040503050406030204" pitchFamily="18" charset="0"/>
                      </a:rPr>
                      <m:t>𝑁</m:t>
                    </m:r>
                  </m:oMath>
                </a14:m>
                <a:r>
                  <a:rPr lang="zh-CN" altLang="en-US" dirty="0"/>
                  <a:t>号物品依次入栈，如何判断一个出栈序列</a:t>
                </a:r>
                <a14:m>
                  <m:oMath xmlns:m="http://schemas.openxmlformats.org/officeDocument/2006/math">
                    <m:r>
                      <a:rPr lang="en-US" altLang="zh-CN" b="0" i="1" smtClean="0">
                        <a:latin typeface="Cambria Math" panose="02040503050406030204" pitchFamily="18" charset="0"/>
                      </a:rPr>
                      <m:t>𝐴</m:t>
                    </m:r>
                  </m:oMath>
                </a14:m>
                <a:r>
                  <a:rPr lang="zh-CN" altLang="en-US" dirty="0"/>
                  <a:t>是否合法呢？</a:t>
                </a:r>
                <a:endParaRPr lang="en-US" altLang="zh-CN" dirty="0"/>
              </a:p>
              <a:p>
                <a:endParaRPr lang="en-US" altLang="zh-CN" dirty="0"/>
              </a:p>
              <a:p>
                <a:r>
                  <a:rPr lang="zh-CN" altLang="en-US" dirty="0"/>
                  <a:t>模拟：我们先创建一个栈，假设当前处理</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sub>
                    </m:sSub>
                  </m:oMath>
                </a14:m>
                <a:r>
                  <a:rPr lang="zh-CN" altLang="en-US" dirty="0"/>
                  <a:t>，</a:t>
                </a:r>
                <a:endParaRPr lang="en-US" altLang="zh-CN" dirty="0"/>
              </a:p>
              <a:p>
                <a:pPr lvl="1"/>
                <a:r>
                  <a:rPr lang="zh-CN" altLang="en-US" dirty="0"/>
                  <a:t>如果</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sub>
                    </m:sSub>
                  </m:oMath>
                </a14:m>
                <a:r>
                  <a:rPr lang="zh-CN" altLang="en-US" dirty="0"/>
                  <a:t>目前还没有加入栈中，我们依次按顺序把物品加入栈中，直到</a:t>
                </a:r>
                <a14:m>
                  <m:oMath xmlns:m="http://schemas.openxmlformats.org/officeDocument/2006/math">
                    <m:sSub>
                      <m:sSubPr>
                        <m:ctrlPr>
                          <a:rPr lang="en-US" altLang="zh-CN" b="0" i="1" dirty="0" smtClean="0">
                            <a:latin typeface="Cambria Math" panose="02040503050406030204" pitchFamily="18" charset="0"/>
                          </a:rPr>
                        </m:ctrlPr>
                      </m:sSubPr>
                      <m:e>
                        <m:r>
                          <m:rPr>
                            <m:sty m:val="p"/>
                          </m:rPr>
                          <a:rPr lang="en-US" altLang="zh-CN" i="1" dirty="0">
                            <a:latin typeface="Cambria Math" panose="02040503050406030204" pitchFamily="18" charset="0"/>
                          </a:rPr>
                          <m:t>A</m:t>
                        </m:r>
                      </m:e>
                      <m:sub>
                        <m:r>
                          <a:rPr lang="en-US" altLang="zh-CN" b="0" i="1" dirty="0" smtClean="0">
                            <a:latin typeface="Cambria Math" panose="02040503050406030204" pitchFamily="18" charset="0"/>
                          </a:rPr>
                          <m:t>𝑖</m:t>
                        </m:r>
                      </m:sub>
                    </m:sSub>
                  </m:oMath>
                </a14:m>
                <a:r>
                  <a:rPr lang="zh-CN" altLang="en-US" dirty="0"/>
                  <a:t>入栈，然后将</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sub>
                    </m:sSub>
                  </m:oMath>
                </a14:m>
                <a:r>
                  <a:rPr lang="zh-CN" altLang="en-US" dirty="0"/>
                  <a:t>弹出栈中。</a:t>
                </a:r>
                <a:endParaRPr lang="en-US" altLang="zh-CN" dirty="0"/>
              </a:p>
              <a:p>
                <a:pPr lvl="1"/>
                <a:r>
                  <a:rPr lang="zh-CN" altLang="en-US" dirty="0"/>
                  <a:t>如果</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目前</m:t>
                    </m:r>
                  </m:oMath>
                </a14:m>
                <a:r>
                  <a:rPr lang="zh-CN" altLang="en-US" dirty="0"/>
                  <a:t>已经被加入栈中了，我们只能检查栈顶元素是不是</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sub>
                    </m:sSub>
                  </m:oMath>
                </a14:m>
                <a:r>
                  <a:rPr lang="zh-CN" altLang="en-US" dirty="0"/>
                  <a:t>，如果是，弹出即可，如果不是，就意味着这个出栈序列不合法。</a:t>
                </a:r>
                <a:endParaRPr lang="en-US" altLang="zh-CN" dirty="0"/>
              </a:p>
              <a:p>
                <a:endParaRPr lang="en-US" altLang="zh-CN" dirty="0"/>
              </a:p>
              <a:p>
                <a:r>
                  <a:rPr lang="zh-CN" altLang="en-US" dirty="0"/>
                  <a:t>总结：在上面的做法里面，我们每一步都只有唯一的方法，仔细分析可以发现，一旦在出栈序列中出现</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𝑘</m:t>
                        </m:r>
                      </m:sub>
                    </m:sSub>
                  </m:oMath>
                </a14:m>
                <a:r>
                  <a:rPr lang="zh-CN" altLang="en-US" dirty="0"/>
                  <a:t>。满足</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&gt;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&gt;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&lt;</m:t>
                    </m:r>
                    <m:r>
                      <a:rPr lang="en-US" altLang="zh-CN" b="0" i="1" smtClean="0">
                        <a:latin typeface="Cambria Math" panose="02040503050406030204" pitchFamily="18" charset="0"/>
                      </a:rPr>
                      <m:t>𝑗</m:t>
                    </m:r>
                    <m:r>
                      <a:rPr lang="en-US" altLang="zh-CN" b="0" i="1" smtClean="0">
                        <a:latin typeface="Cambria Math" panose="02040503050406030204" pitchFamily="18" charset="0"/>
                      </a:rPr>
                      <m:t>&lt;</m:t>
                    </m:r>
                    <m:r>
                      <a:rPr lang="en-US" altLang="zh-CN" b="0" i="1" smtClean="0">
                        <a:latin typeface="Cambria Math" panose="02040503050406030204" pitchFamily="18" charset="0"/>
                      </a:rPr>
                      <m:t>𝑘</m:t>
                    </m:r>
                  </m:oMath>
                </a14:m>
                <a:r>
                  <a:rPr lang="zh-CN" altLang="en-US" dirty="0"/>
                  <a:t>。就意味着出栈序列不合法。</a:t>
                </a:r>
                <a:endParaRPr lang="en-US" altLang="zh-CN" dirty="0"/>
              </a:p>
              <a:p>
                <a:r>
                  <a:rPr lang="zh-CN" altLang="en-US" dirty="0"/>
                  <a:t>在</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出栈</m:t>
                    </m:r>
                  </m:oMath>
                </a14:m>
                <a:r>
                  <a:rPr lang="zh-CN" altLang="en-US" dirty="0"/>
                  <a:t>时，</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𝐴</m:t>
                        </m:r>
                      </m:e>
                      <m:sub>
                        <m:r>
                          <a:rPr lang="en-US" altLang="zh-CN" b="0" i="1" dirty="0" smtClean="0">
                            <a:latin typeface="Cambria Math" panose="02040503050406030204" pitchFamily="18" charset="0"/>
                          </a:rPr>
                          <m:t>𝑗</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𝐴</m:t>
                        </m:r>
                      </m:e>
                      <m:sub>
                        <m:r>
                          <a:rPr lang="en-US" altLang="zh-CN" b="0" i="1" dirty="0" smtClean="0">
                            <a:latin typeface="Cambria Math" panose="02040503050406030204" pitchFamily="18" charset="0"/>
                          </a:rPr>
                          <m:t>𝑘</m:t>
                        </m:r>
                      </m:sub>
                    </m:sSub>
                  </m:oMath>
                </a14:m>
                <a:r>
                  <a:rPr lang="zh-CN" altLang="en-US" dirty="0"/>
                  <a:t>都没有出栈，由于入栈顺序，</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𝑗</m:t>
                        </m:r>
                      </m:sub>
                    </m:sSub>
                  </m:oMath>
                </a14:m>
                <a:r>
                  <a:rPr lang="zh-CN" altLang="en-US" dirty="0"/>
                  <a:t>一定在</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𝑘</m:t>
                        </m:r>
                      </m:sub>
                    </m:sSub>
                  </m:oMath>
                </a14:m>
                <a:r>
                  <a:rPr lang="zh-CN" altLang="en-US" dirty="0"/>
                  <a:t>下方，因此</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𝑗</m:t>
                        </m:r>
                      </m:sub>
                    </m:sSub>
                  </m:oMath>
                </a14:m>
                <a:r>
                  <a:rPr lang="zh-CN" altLang="en-US" dirty="0"/>
                  <a:t>不可能比</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𝐴</m:t>
                        </m:r>
                      </m:e>
                      <m:sub>
                        <m:r>
                          <a:rPr lang="en-US" altLang="zh-CN" b="0" i="1" dirty="0" smtClean="0">
                            <a:latin typeface="Cambria Math" panose="02040503050406030204" pitchFamily="18" charset="0"/>
                          </a:rPr>
                          <m:t>𝑘</m:t>
                        </m:r>
                      </m:sub>
                    </m:sSub>
                  </m:oMath>
                </a14:m>
                <a:r>
                  <a:rPr lang="zh-CN" altLang="en-US" dirty="0"/>
                  <a:t>先出栈。</a:t>
                </a:r>
              </a:p>
            </p:txBody>
          </p:sp>
        </mc:Choice>
        <mc:Fallback xmlns="">
          <p:sp>
            <p:nvSpPr>
              <p:cNvPr id="3" name="内容占位符 2">
                <a:extLst>
                  <a:ext uri="{FF2B5EF4-FFF2-40B4-BE49-F238E27FC236}">
                    <a16:creationId xmlns:a16="http://schemas.microsoft.com/office/drawing/2014/main" id="{BC4D924B-93FA-48AA-839F-6A40C5E8331F}"/>
                  </a:ext>
                </a:extLst>
              </p:cNvPr>
              <p:cNvSpPr>
                <a:spLocks noGrp="1" noRot="1" noChangeAspect="1" noMove="1" noResize="1" noEditPoints="1" noAdjustHandles="1" noChangeArrowheads="1" noChangeShapeType="1" noTextEdit="1"/>
              </p:cNvSpPr>
              <p:nvPr>
                <p:ph idx="1"/>
              </p:nvPr>
            </p:nvSpPr>
            <p:spPr>
              <a:xfrm>
                <a:off x="677334" y="1704975"/>
                <a:ext cx="8596668" cy="4336387"/>
              </a:xfrm>
              <a:blipFill>
                <a:blip r:embed="rId2"/>
                <a:stretch>
                  <a:fillRect l="-71" t="-422" r="-3050" b="-5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8432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390347-FEC5-41B1-8F70-B69F24BC87C8}"/>
              </a:ext>
            </a:extLst>
          </p:cNvPr>
          <p:cNvSpPr>
            <a:spLocks noGrp="1"/>
          </p:cNvSpPr>
          <p:nvPr>
            <p:ph type="title"/>
          </p:nvPr>
        </p:nvSpPr>
        <p:spPr>
          <a:xfrm>
            <a:off x="677334" y="609600"/>
            <a:ext cx="8596668" cy="749417"/>
          </a:xfrm>
        </p:spPr>
        <p:txBody>
          <a:bodyPr/>
          <a:lstStyle/>
          <a:p>
            <a:r>
              <a:rPr lang="zh-CN" altLang="en-US" dirty="0"/>
              <a:t>扩展：括号序列</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C519622-8F88-432E-8851-AEED8D6E1050}"/>
                  </a:ext>
                </a:extLst>
              </p:cNvPr>
              <p:cNvSpPr>
                <a:spLocks noGrp="1"/>
              </p:cNvSpPr>
              <p:nvPr>
                <p:ph idx="1"/>
              </p:nvPr>
            </p:nvSpPr>
            <p:spPr>
              <a:xfrm>
                <a:off x="677334" y="1577131"/>
                <a:ext cx="8596668" cy="4464232"/>
              </a:xfrm>
            </p:spPr>
            <p:txBody>
              <a:bodyPr/>
              <a:lstStyle/>
              <a:p>
                <a:r>
                  <a:rPr lang="zh-CN" altLang="en-US" dirty="0"/>
                  <a:t>括号序列的定义：递推定义法。</a:t>
                </a:r>
                <a:endParaRPr lang="en-US" altLang="zh-CN" dirty="0"/>
              </a:p>
              <a:p>
                <a:pPr lvl="1"/>
                <a:r>
                  <a:rPr lang="zh-CN" altLang="en-US" dirty="0"/>
                  <a:t>空串是一个括号序列。</a:t>
                </a:r>
                <a:endParaRPr lang="en-US" altLang="zh-CN" dirty="0"/>
              </a:p>
              <a:p>
                <a:pPr lvl="1"/>
                <a:r>
                  <a:rPr lang="zh-CN" altLang="en-US" dirty="0"/>
                  <a:t>如果</a:t>
                </a:r>
                <a14:m>
                  <m:oMath xmlns:m="http://schemas.openxmlformats.org/officeDocument/2006/math">
                    <m:r>
                      <a:rPr lang="en-US" altLang="zh-CN" b="0" i="1" smtClean="0">
                        <a:latin typeface="Cambria Math" panose="02040503050406030204" pitchFamily="18" charset="0"/>
                      </a:rPr>
                      <m:t>𝐴</m:t>
                    </m:r>
                  </m:oMath>
                </a14:m>
                <a:r>
                  <a:rPr lang="zh-CN" altLang="en-US" dirty="0"/>
                  <a:t>是一个括号序列，那么</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oMath>
                </a14:m>
                <a:r>
                  <a:rPr lang="zh-CN" altLang="en-US" dirty="0"/>
                  <a:t>也是一个括号序列。</a:t>
                </a:r>
                <a:endParaRPr lang="en-US" altLang="zh-CN" dirty="0"/>
              </a:p>
              <a:p>
                <a:pPr lvl="1"/>
                <a:r>
                  <a:rPr lang="zh-CN" altLang="en-US" dirty="0"/>
                  <a:t>如果</a:t>
                </a:r>
                <a14:m>
                  <m:oMath xmlns:m="http://schemas.openxmlformats.org/officeDocument/2006/math">
                    <m:r>
                      <a:rPr lang="en-US" altLang="zh-CN" i="1" dirty="0" smtClean="0">
                        <a:latin typeface="Cambria Math" panose="02040503050406030204" pitchFamily="18" charset="0"/>
                      </a:rPr>
                      <m:t>𝐴</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𝐵</m:t>
                    </m:r>
                    <m:r>
                      <a:rPr lang="zh-CN" altLang="en-US" i="1" dirty="0">
                        <a:latin typeface="Cambria Math" panose="02040503050406030204" pitchFamily="18" charset="0"/>
                      </a:rPr>
                      <m:t>是</m:t>
                    </m:r>
                  </m:oMath>
                </a14:m>
                <a:r>
                  <a:rPr lang="zh-CN" altLang="en-US" dirty="0"/>
                  <a:t>两个括号序列，那么</a:t>
                </a:r>
                <a14:m>
                  <m:oMath xmlns:m="http://schemas.openxmlformats.org/officeDocument/2006/math">
                    <m:r>
                      <a:rPr lang="en-US" altLang="zh-CN" b="0" i="1" smtClean="0">
                        <a:latin typeface="Cambria Math" panose="02040503050406030204" pitchFamily="18" charset="0"/>
                      </a:rPr>
                      <m:t>𝐴𝐵</m:t>
                    </m:r>
                  </m:oMath>
                </a14:m>
                <a:r>
                  <a:rPr lang="zh-CN" altLang="en-US" dirty="0"/>
                  <a:t>也是一个括号序列。</a:t>
                </a:r>
                <a:endParaRPr lang="en-US" altLang="zh-CN" dirty="0"/>
              </a:p>
              <a:p>
                <a:pPr lvl="1"/>
                <a:endParaRPr lang="en-US" altLang="zh-CN" dirty="0"/>
              </a:p>
              <a:p>
                <a:r>
                  <a:rPr lang="zh-CN" altLang="en-US" dirty="0"/>
                  <a:t>括号序列本质上就是入栈出栈的序列，将左括号看成一个元素入栈，右括号看成一个元素出栈。</a:t>
                </a:r>
                <a:endParaRPr lang="en-US" altLang="zh-CN" dirty="0"/>
              </a:p>
              <a:p>
                <a:endParaRPr lang="en-US" altLang="zh-CN" dirty="0"/>
              </a:p>
              <a:p>
                <a:r>
                  <a:rPr lang="zh-CN" altLang="en-US" dirty="0"/>
                  <a:t>提问：</a:t>
                </a:r>
                <a14:m>
                  <m:oMath xmlns:m="http://schemas.openxmlformats.org/officeDocument/2006/math">
                    <m:r>
                      <a:rPr lang="en-US" altLang="zh-CN" b="0" i="1" smtClean="0">
                        <a:latin typeface="Cambria Math" panose="02040503050406030204" pitchFamily="18" charset="0"/>
                      </a:rPr>
                      <m:t>𝑁</m:t>
                    </m:r>
                  </m:oMath>
                </a14:m>
                <a:r>
                  <a:rPr lang="zh-CN" altLang="en-US" dirty="0"/>
                  <a:t>个元素的出入栈序列有多少种？</a:t>
                </a:r>
                <a:endParaRPr lang="en-US" altLang="zh-CN" dirty="0"/>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nary>
                    <m:r>
                      <a:rPr lang="en-US" altLang="zh-CN" b="0" i="1" smtClean="0">
                        <a:latin typeface="Cambria Math" panose="02040503050406030204" pitchFamily="18" charset="0"/>
                      </a:rPr>
                      <m:t>(</m:t>
                    </m:r>
                    <m:r>
                      <a:rPr lang="zh-CN" altLang="en-US" i="1">
                        <a:latin typeface="Cambria Math" panose="02040503050406030204" pitchFamily="18" charset="0"/>
                      </a:rPr>
                      <m:t>卡特兰</m:t>
                    </m:r>
                    <m:r>
                      <a:rPr lang="zh-CN" altLang="en-US" i="1" smtClean="0">
                        <a:latin typeface="Cambria Math" panose="02040503050406030204" pitchFamily="18" charset="0"/>
                      </a:rPr>
                      <m:t>数</m:t>
                    </m:r>
                    <m:r>
                      <a:rPr lang="en-US" altLang="zh-CN" b="0" i="1" smtClean="0">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6C519622-8F88-432E-8851-AEED8D6E1050}"/>
                  </a:ext>
                </a:extLst>
              </p:cNvPr>
              <p:cNvSpPr>
                <a:spLocks noGrp="1" noRot="1" noChangeAspect="1" noMove="1" noResize="1" noEditPoints="1" noAdjustHandles="1" noChangeArrowheads="1" noChangeShapeType="1" noTextEdit="1"/>
              </p:cNvSpPr>
              <p:nvPr>
                <p:ph idx="1"/>
              </p:nvPr>
            </p:nvSpPr>
            <p:spPr>
              <a:xfrm>
                <a:off x="677334" y="1577131"/>
                <a:ext cx="8596668" cy="4464232"/>
              </a:xfrm>
              <a:blipFill>
                <a:blip r:embed="rId2"/>
                <a:stretch>
                  <a:fillRect l="-142" t="-683" r="-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9850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49E391-FE6A-4F6F-B8B8-98F10E36D40E}"/>
              </a:ext>
            </a:extLst>
          </p:cNvPr>
          <p:cNvSpPr>
            <a:spLocks noGrp="1"/>
          </p:cNvSpPr>
          <p:nvPr>
            <p:ph type="title"/>
          </p:nvPr>
        </p:nvSpPr>
        <p:spPr>
          <a:xfrm>
            <a:off x="677334" y="609600"/>
            <a:ext cx="8596668" cy="676275"/>
          </a:xfrm>
        </p:spPr>
        <p:txBody>
          <a:bodyPr/>
          <a:lstStyle/>
          <a:p>
            <a:r>
              <a:rPr lang="zh-CN" altLang="en-US" dirty="0"/>
              <a:t>栈的应用</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D516FA1-A8A7-4671-9452-2E869169AC32}"/>
                  </a:ext>
                </a:extLst>
              </p:cNvPr>
              <p:cNvSpPr>
                <a:spLocks noGrp="1"/>
              </p:cNvSpPr>
              <p:nvPr>
                <p:ph idx="1"/>
              </p:nvPr>
            </p:nvSpPr>
            <p:spPr>
              <a:xfrm>
                <a:off x="677334" y="1447801"/>
                <a:ext cx="8596668" cy="4593562"/>
              </a:xfrm>
            </p:spPr>
            <p:txBody>
              <a:bodyPr/>
              <a:lstStyle/>
              <a:p>
                <a:r>
                  <a:rPr lang="zh-CN" altLang="en-US" dirty="0"/>
                  <a:t>在我们之前学习的使用短除法进行进制转换的算法时，得到的数字的顺序与结果是相反的，使用栈来保存结果进行输出就可以</a:t>
                </a:r>
                <a:r>
                  <a:rPr lang="zh-CN" altLang="en-US" dirty="0" smtClean="0"/>
                  <a:t>得到正确的</a:t>
                </a:r>
                <a:r>
                  <a:rPr lang="zh-CN" altLang="en-US" dirty="0"/>
                  <a:t>数字顺序。</a:t>
                </a:r>
                <a:endParaRPr lang="en-US" altLang="zh-CN" dirty="0"/>
              </a:p>
              <a:p>
                <a:pPr marL="0" indent="0">
                  <a:buNone/>
                </a:pPr>
                <a:endParaRPr lang="en-US" altLang="zh-CN" dirty="0"/>
              </a:p>
              <a:p>
                <a:endParaRPr lang="en-US" altLang="zh-CN" dirty="0"/>
              </a:p>
              <a:p>
                <a:r>
                  <a:rPr lang="zh-CN" altLang="en-US" dirty="0" smtClean="0"/>
                  <a:t>最大</a:t>
                </a:r>
                <a:r>
                  <a:rPr lang="zh-CN" altLang="en-US" dirty="0"/>
                  <a:t>最小值：给出一个长度为</a:t>
                </a:r>
                <a14:m>
                  <m:oMath xmlns:m="http://schemas.openxmlformats.org/officeDocument/2006/math">
                    <m:r>
                      <a:rPr lang="en-US" altLang="zh-CN" b="0" i="1" smtClean="0">
                        <a:latin typeface="Cambria Math" panose="02040503050406030204" pitchFamily="18" charset="0"/>
                      </a:rPr>
                      <m:t>𝑁</m:t>
                    </m:r>
                  </m:oMath>
                </a14:m>
                <a:r>
                  <a:rPr lang="zh-CN" altLang="en-US" dirty="0"/>
                  <a:t>的序列</a:t>
                </a:r>
                <a14:m>
                  <m:oMath xmlns:m="http://schemas.openxmlformats.org/officeDocument/2006/math">
                    <m:r>
                      <a:rPr lang="en-US" altLang="zh-CN" b="0" i="1" smtClean="0">
                        <a:latin typeface="Cambria Math" panose="02040503050406030204" pitchFamily="18" charset="0"/>
                      </a:rPr>
                      <m:t>𝐴</m:t>
                    </m:r>
                    <m:r>
                      <a:rPr lang="zh-CN" altLang="en-US" i="1">
                        <a:latin typeface="Cambria Math" panose="02040503050406030204" pitchFamily="18" charset="0"/>
                      </a:rPr>
                      <m:t>，</m:t>
                    </m:r>
                  </m:oMath>
                </a14:m>
                <a:r>
                  <a:rPr lang="zh-CN" altLang="en-US" dirty="0"/>
                  <a:t>你需要求出这个序列所有子区间的区间最大值的和。</a:t>
                </a:r>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6</m:t>
                        </m:r>
                      </m:sup>
                    </m:sSup>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6</m:t>
                        </m:r>
                      </m:sup>
                    </m:sSup>
                  </m:oMath>
                </a14:m>
                <a:endParaRPr lang="zh-CN" altLang="en-US" dirty="0"/>
              </a:p>
            </p:txBody>
          </p:sp>
        </mc:Choice>
        <mc:Fallback>
          <p:sp>
            <p:nvSpPr>
              <p:cNvPr id="3" name="内容占位符 2">
                <a:extLst>
                  <a:ext uri="{FF2B5EF4-FFF2-40B4-BE49-F238E27FC236}">
                    <a16:creationId xmlns:a16="http://schemas.microsoft.com/office/drawing/2014/main" id="{0D516FA1-A8A7-4671-9452-2E869169AC32}"/>
                  </a:ext>
                </a:extLst>
              </p:cNvPr>
              <p:cNvSpPr>
                <a:spLocks noGrp="1" noRot="1" noChangeAspect="1" noMove="1" noResize="1" noEditPoints="1" noAdjustHandles="1" noChangeArrowheads="1" noChangeShapeType="1" noTextEdit="1"/>
              </p:cNvSpPr>
              <p:nvPr>
                <p:ph idx="1"/>
              </p:nvPr>
            </p:nvSpPr>
            <p:spPr>
              <a:xfrm>
                <a:off x="677334" y="1447801"/>
                <a:ext cx="8596668" cy="4593562"/>
              </a:xfrm>
              <a:blipFill>
                <a:blip r:embed="rId2"/>
                <a:stretch>
                  <a:fillRect l="-142" t="-664" r="-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5084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P2866 [USACO06NOV] Bad Hair Day 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农夫约翰有</a:t>
                </a:r>
                <a14:m>
                  <m:oMath xmlns:m="http://schemas.openxmlformats.org/officeDocument/2006/math">
                    <m:r>
                      <a:rPr lang="en-US" altLang="zh-CN" b="0" i="1" smtClean="0">
                        <a:latin typeface="Cambria Math" panose="02040503050406030204" pitchFamily="18" charset="0"/>
                      </a:rPr>
                      <m:t>𝑁</m:t>
                    </m:r>
                    <m:r>
                      <a:rPr lang="zh-CN" altLang="en-US" i="1">
                        <a:latin typeface="Cambria Math" panose="02040503050406030204" pitchFamily="18" charset="0"/>
                      </a:rPr>
                      <m:t>头</m:t>
                    </m:r>
                  </m:oMath>
                </a14:m>
                <a:r>
                  <a:rPr lang="zh-CN" altLang="en-US" dirty="0"/>
                  <a:t>牛拍成一列，第</a:t>
                </a:r>
                <a14:m>
                  <m:oMath xmlns:m="http://schemas.openxmlformats.org/officeDocument/2006/math">
                    <m:r>
                      <a:rPr lang="en-US" altLang="zh-CN" b="0" i="1" smtClean="0">
                        <a:latin typeface="Cambria Math" panose="02040503050406030204" pitchFamily="18" charset="0"/>
                      </a:rPr>
                      <m:t>𝑁</m:t>
                    </m:r>
                    <m:r>
                      <a:rPr lang="zh-CN" altLang="en-US" i="1">
                        <a:latin typeface="Cambria Math" panose="02040503050406030204" pitchFamily="18" charset="0"/>
                      </a:rPr>
                      <m:t>头</m:t>
                    </m:r>
                  </m:oMath>
                </a14:m>
                <a:r>
                  <a:rPr lang="zh-CN" altLang="en-US" dirty="0"/>
                  <a:t>牛排在队中第一位，第</a:t>
                </a:r>
                <a:r>
                  <a:rPr lang="en-US" altLang="zh-CN" dirty="0"/>
                  <a:t>1</a:t>
                </a:r>
                <a:r>
                  <a:rPr lang="zh-CN" altLang="en-US" dirty="0"/>
                  <a:t>头牛排在队伍中的第</a:t>
                </a:r>
                <a14:m>
                  <m:oMath xmlns:m="http://schemas.openxmlformats.org/officeDocument/2006/math">
                    <m:r>
                      <a:rPr lang="en-US" altLang="zh-CN" b="0" i="1" smtClean="0">
                        <a:latin typeface="Cambria Math" panose="02040503050406030204" pitchFamily="18" charset="0"/>
                      </a:rPr>
                      <m:t>𝑁</m:t>
                    </m:r>
                  </m:oMath>
                </a14:m>
                <a:r>
                  <a:rPr lang="zh-CN" altLang="en-US" dirty="0"/>
                  <a:t>位，第</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头</m:t>
                    </m:r>
                  </m:oMath>
                </a14:m>
                <a:r>
                  <a:rPr lang="zh-CN" altLang="en-US" dirty="0"/>
                  <a:t>牛高为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m:t>
                    </m:r>
                    <m:r>
                      <a:rPr lang="zh-CN" altLang="en-US" i="1" smtClean="0">
                        <a:latin typeface="Cambria Math" panose="02040503050406030204" pitchFamily="18" charset="0"/>
                      </a:rPr>
                      <m:t>如果</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h</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&gt;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h</m:t>
                        </m:r>
                      </m:e>
                      <m:sub>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h</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&gt;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h</m:t>
                        </m:r>
                      </m:e>
                      <m:sub>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+2</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h</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&gt;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h</m:t>
                        </m:r>
                      </m:e>
                      <m:sub>
                        <m:r>
                          <a:rPr lang="en-US" altLang="zh-CN" b="0" i="1" dirty="0" smtClean="0">
                            <a:latin typeface="Cambria Math" panose="02040503050406030204" pitchFamily="18" charset="0"/>
                          </a:rPr>
                          <m:t>𝑗</m:t>
                        </m:r>
                      </m:sub>
                    </m:sSub>
                  </m:oMath>
                </a14:m>
                <a:r>
                  <a:rPr lang="zh-CN" altLang="en-US" dirty="0"/>
                  <a:t>，我们认为第</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头</m:t>
                    </m:r>
                  </m:oMath>
                </a14:m>
                <a:r>
                  <a:rPr lang="zh-CN" altLang="en-US" dirty="0"/>
                  <a:t>牛可以看见第</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en-US" altLang="zh-CN" b="0" i="1" smtClean="0">
                        <a:latin typeface="Cambria Math" panose="02040503050406030204" pitchFamily="18" charset="0"/>
                      </a:rPr>
                      <m:t>𝑖</m:t>
                    </m:r>
                    <m:r>
                      <a:rPr lang="en-US" altLang="zh-CN" b="0" i="1" smtClean="0">
                        <a:latin typeface="Cambria Math" panose="02040503050406030204" pitchFamily="18" charset="0"/>
                      </a:rPr>
                      <m:t>+2…</m:t>
                    </m:r>
                    <m:r>
                      <a:rPr lang="en-US" altLang="zh-CN" b="0" i="1" smtClean="0">
                        <a:latin typeface="Cambria Math" panose="02040503050406030204" pitchFamily="18" charset="0"/>
                      </a:rPr>
                      <m:t>𝑗</m:t>
                    </m:r>
                  </m:oMath>
                </a14:m>
                <a:r>
                  <a:rPr lang="zh-CN" altLang="en-US" dirty="0"/>
                  <a:t>头牛。我们记</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sub>
                    </m:sSub>
                  </m:oMath>
                </a14:m>
                <a:r>
                  <a:rPr lang="zh-CN" altLang="en-US" dirty="0"/>
                  <a:t>表示第</a:t>
                </a:r>
                <a14:m>
                  <m:oMath xmlns:m="http://schemas.openxmlformats.org/officeDocument/2006/math">
                    <m:r>
                      <a:rPr lang="en-US" altLang="zh-CN" b="0" i="1" smtClean="0">
                        <a:latin typeface="Cambria Math" panose="02040503050406030204" pitchFamily="18" charset="0"/>
                      </a:rPr>
                      <m:t>𝑖</m:t>
                    </m:r>
                  </m:oMath>
                </a14:m>
                <a:r>
                  <a:rPr lang="zh-CN" altLang="en-US" dirty="0"/>
                  <a:t>头牛能看见的牛的数量。</a:t>
                </a:r>
                <a:endParaRPr lang="en-US" altLang="zh-CN" dirty="0"/>
              </a:p>
              <a:p>
                <a:r>
                  <a:rPr lang="zh-CN" altLang="en-US" dirty="0"/>
                  <a:t>求</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𝑁</m:t>
                        </m:r>
                      </m:sub>
                    </m:sSub>
                    <m:r>
                      <a:rPr lang="zh-CN" altLang="en-US" i="1">
                        <a:latin typeface="Cambria Math" panose="02040503050406030204" pitchFamily="18" charset="0"/>
                      </a:rPr>
                      <m:t>。</m:t>
                    </m:r>
                  </m:oMath>
                </a14:m>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≤80000</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42" t="-7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636826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P7870 Wdoi-4 </a:t>
            </a:r>
            <a:r>
              <a:rPr lang="zh-CN" altLang="en-US" dirty="0"/>
              <a:t>兔已着陆</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1762761"/>
                <a:ext cx="8596668" cy="4278602"/>
              </a:xfrm>
            </p:spPr>
            <p:txBody>
              <a:bodyPr/>
              <a:lstStyle/>
              <a:p>
                <a:r>
                  <a:rPr lang="zh-CN" altLang="en-US" dirty="0"/>
                  <a:t>你需要模拟一个栈，有</a:t>
                </a:r>
                <a14:m>
                  <m:oMath xmlns:m="http://schemas.openxmlformats.org/officeDocument/2006/math">
                    <m:r>
                      <a:rPr lang="en-US" altLang="zh-CN" b="0" i="1" smtClean="0">
                        <a:latin typeface="Cambria Math" panose="02040503050406030204" pitchFamily="18" charset="0"/>
                      </a:rPr>
                      <m:t>𝑛</m:t>
                    </m:r>
                  </m:oMath>
                </a14:m>
                <a:r>
                  <a:rPr lang="zh-CN" altLang="en-US" dirty="0"/>
                  <a:t>个操作，操作如下：</a:t>
                </a:r>
                <a:endParaRPr lang="en-US" altLang="zh-CN" dirty="0"/>
              </a:p>
              <a:p>
                <a:r>
                  <a:rPr lang="en-US" altLang="zh-CN" dirty="0"/>
                  <a:t>1 l r:</a:t>
                </a:r>
                <a:r>
                  <a:rPr lang="zh-CN" altLang="en-US" dirty="0"/>
                  <a:t>将</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e>
                    </m:d>
                    <m:r>
                      <a:rPr lang="zh-CN" altLang="en-US" i="1">
                        <a:latin typeface="Cambria Math" panose="02040503050406030204" pitchFamily="18" charset="0"/>
                      </a:rPr>
                      <m:t>中</m:t>
                    </m:r>
                  </m:oMath>
                </a14:m>
                <a:r>
                  <a:rPr lang="zh-CN" altLang="en-US" dirty="0"/>
                  <a:t>的所有整数依次压入栈中。</a:t>
                </a:r>
                <a:endParaRPr lang="en-US" altLang="zh-CN" dirty="0"/>
              </a:p>
              <a:p>
                <a:r>
                  <a:rPr lang="en-US" altLang="zh-CN" dirty="0"/>
                  <a:t>2 k</a:t>
                </a:r>
                <a:r>
                  <a:rPr lang="zh-CN" altLang="en-US" dirty="0"/>
                  <a:t>：取出栈顶的</a:t>
                </a:r>
                <a14:m>
                  <m:oMath xmlns:m="http://schemas.openxmlformats.org/officeDocument/2006/math">
                    <m:r>
                      <a:rPr lang="en-US" altLang="zh-CN" b="0" i="1" smtClean="0">
                        <a:latin typeface="Cambria Math" panose="02040503050406030204" pitchFamily="18" charset="0"/>
                      </a:rPr>
                      <m:t>𝑘</m:t>
                    </m:r>
                  </m:oMath>
                </a14:m>
                <a:r>
                  <a:rPr lang="zh-CN" altLang="en-US" dirty="0"/>
                  <a:t>个元素，并输出这</a:t>
                </a:r>
                <a14:m>
                  <m:oMath xmlns:m="http://schemas.openxmlformats.org/officeDocument/2006/math">
                    <m:r>
                      <a:rPr lang="en-US" altLang="zh-CN" b="0" i="1" smtClean="0">
                        <a:latin typeface="Cambria Math" panose="02040503050406030204" pitchFamily="18" charset="0"/>
                      </a:rPr>
                      <m:t>𝑘</m:t>
                    </m:r>
                  </m:oMath>
                </a14:m>
                <a:r>
                  <a:rPr lang="zh-CN" altLang="en-US" dirty="0"/>
                  <a:t>个元素的和。保证栈中元素大于</a:t>
                </a:r>
                <a:r>
                  <a:rPr lang="zh-CN" altLang="en-US"/>
                  <a:t>等于</a:t>
                </a:r>
                <a:r>
                  <a:rPr lang="en-US" altLang="zh-CN"/>
                  <a:t>k</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≤5×</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,0≤</m:t>
                    </m:r>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6</m:t>
                        </m:r>
                      </m:sup>
                    </m:sSup>
                    <m:r>
                      <a:rPr lang="en-US" altLang="zh-CN" b="0" i="1" smtClean="0">
                        <a:latin typeface="Cambria Math" panose="02040503050406030204" pitchFamily="18" charset="0"/>
                      </a:rPr>
                      <m:t>,1≤</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12</m:t>
                        </m:r>
                      </m:sup>
                    </m:sSup>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1762761"/>
                <a:ext cx="8596668" cy="4278602"/>
              </a:xfrm>
              <a:blipFill>
                <a:blip r:embed="rId2"/>
                <a:stretch>
                  <a:fillRect l="-142" t="-5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571437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2A1457-3A62-4034-A189-798D257319E4}"/>
              </a:ext>
            </a:extLst>
          </p:cNvPr>
          <p:cNvSpPr>
            <a:spLocks noGrp="1"/>
          </p:cNvSpPr>
          <p:nvPr>
            <p:ph type="title"/>
          </p:nvPr>
        </p:nvSpPr>
        <p:spPr>
          <a:xfrm>
            <a:off x="677334" y="609600"/>
            <a:ext cx="8596668" cy="695325"/>
          </a:xfrm>
        </p:spPr>
        <p:txBody>
          <a:bodyPr/>
          <a:lstStyle/>
          <a:p>
            <a:r>
              <a:rPr lang="zh-CN" altLang="en-US" dirty="0"/>
              <a:t>队列</a:t>
            </a:r>
          </a:p>
        </p:txBody>
      </p:sp>
      <p:sp>
        <p:nvSpPr>
          <p:cNvPr id="3" name="内容占位符 2">
            <a:extLst>
              <a:ext uri="{FF2B5EF4-FFF2-40B4-BE49-F238E27FC236}">
                <a16:creationId xmlns:a16="http://schemas.microsoft.com/office/drawing/2014/main" id="{5D3782B9-69A7-4B22-86CA-21F45AB02482}"/>
              </a:ext>
            </a:extLst>
          </p:cNvPr>
          <p:cNvSpPr>
            <a:spLocks noGrp="1"/>
          </p:cNvSpPr>
          <p:nvPr>
            <p:ph idx="1"/>
          </p:nvPr>
        </p:nvSpPr>
        <p:spPr>
          <a:xfrm>
            <a:off x="677334" y="1552575"/>
            <a:ext cx="8596668" cy="4488787"/>
          </a:xfrm>
        </p:spPr>
        <p:txBody>
          <a:bodyPr/>
          <a:lstStyle/>
          <a:p>
            <a:r>
              <a:rPr lang="zh-CN" altLang="en-US" dirty="0"/>
              <a:t>考虑另一种情况：排队买东西。</a:t>
            </a:r>
            <a:endParaRPr lang="en-US" altLang="zh-CN" dirty="0"/>
          </a:p>
          <a:p>
            <a:r>
              <a:rPr lang="zh-CN" altLang="en-US" dirty="0"/>
              <a:t>新来排队的人只能排在队伍的最后，买完东</a:t>
            </a:r>
            <a:endParaRPr lang="en-US" altLang="zh-CN" dirty="0"/>
          </a:p>
          <a:p>
            <a:pPr marL="0" indent="0">
              <a:buNone/>
            </a:pPr>
            <a:r>
              <a:rPr lang="zh-CN" altLang="en-US" dirty="0"/>
              <a:t>西离开的人一定在队伍的开头。</a:t>
            </a:r>
            <a:endParaRPr lang="en-US" altLang="zh-CN" dirty="0"/>
          </a:p>
          <a:p>
            <a:endParaRPr lang="en-US" altLang="zh-CN" dirty="0"/>
          </a:p>
          <a:p>
            <a:r>
              <a:rPr lang="zh-CN" altLang="en-US" dirty="0"/>
              <a:t>特点：</a:t>
            </a:r>
            <a:endParaRPr lang="en-US" altLang="zh-CN" dirty="0"/>
          </a:p>
          <a:p>
            <a:r>
              <a:rPr lang="en-US" altLang="zh-CN" dirty="0"/>
              <a:t>1. </a:t>
            </a:r>
            <a:r>
              <a:rPr lang="zh-CN" altLang="en-US" dirty="0"/>
              <a:t>每一次插入元素只能插入到队尾。</a:t>
            </a:r>
            <a:endParaRPr lang="en-US" altLang="zh-CN" dirty="0"/>
          </a:p>
          <a:p>
            <a:r>
              <a:rPr lang="en-US" altLang="zh-CN" dirty="0"/>
              <a:t>2.</a:t>
            </a:r>
            <a:r>
              <a:rPr lang="zh-CN" altLang="en-US" dirty="0"/>
              <a:t>每一次删除元素只能删除队头元素。</a:t>
            </a:r>
            <a:endParaRPr lang="en-US" altLang="zh-CN" dirty="0"/>
          </a:p>
          <a:p>
            <a:endParaRPr lang="en-US" altLang="zh-CN" dirty="0"/>
          </a:p>
          <a:p>
            <a:r>
              <a:rPr lang="zh-CN" altLang="en-US" dirty="0"/>
              <a:t>总结：先入先出</a:t>
            </a:r>
            <a:r>
              <a:rPr lang="en-US" altLang="zh-CN" dirty="0"/>
              <a:t>(FIFO, First In First Out)</a:t>
            </a:r>
            <a:endParaRPr lang="zh-CN" altLang="en-US" dirty="0"/>
          </a:p>
        </p:txBody>
      </p:sp>
      <p:pic>
        <p:nvPicPr>
          <p:cNvPr id="4" name="图片 3">
            <a:extLst>
              <a:ext uri="{FF2B5EF4-FFF2-40B4-BE49-F238E27FC236}">
                <a16:creationId xmlns:a16="http://schemas.microsoft.com/office/drawing/2014/main" id="{97356735-72B6-4CBD-AA24-3062D43F5196}"/>
              </a:ext>
            </a:extLst>
          </p:cNvPr>
          <p:cNvPicPr>
            <a:picLocks noChangeAspect="1"/>
          </p:cNvPicPr>
          <p:nvPr/>
        </p:nvPicPr>
        <p:blipFill>
          <a:blip r:embed="rId2"/>
          <a:stretch>
            <a:fillRect/>
          </a:stretch>
        </p:blipFill>
        <p:spPr>
          <a:xfrm>
            <a:off x="6229350" y="1552575"/>
            <a:ext cx="2352675" cy="1948435"/>
          </a:xfrm>
          <a:prstGeom prst="rect">
            <a:avLst/>
          </a:prstGeom>
        </p:spPr>
      </p:pic>
    </p:spTree>
    <p:extLst>
      <p:ext uri="{BB962C8B-B14F-4D97-AF65-F5344CB8AC3E}">
        <p14:creationId xmlns:p14="http://schemas.microsoft.com/office/powerpoint/2010/main" val="202536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A14835-A918-41C2-844F-15D9D8002FCB}"/>
              </a:ext>
            </a:extLst>
          </p:cNvPr>
          <p:cNvSpPr>
            <a:spLocks noGrp="1"/>
          </p:cNvSpPr>
          <p:nvPr>
            <p:ph type="title"/>
          </p:nvPr>
        </p:nvSpPr>
        <p:spPr>
          <a:xfrm>
            <a:off x="677334" y="609600"/>
            <a:ext cx="8596668" cy="724250"/>
          </a:xfrm>
        </p:spPr>
        <p:txBody>
          <a:bodyPr/>
          <a:lstStyle/>
          <a:p>
            <a:r>
              <a:rPr lang="zh-CN" altLang="en-US" dirty="0"/>
              <a:t>队列的实现</a:t>
            </a:r>
            <a:r>
              <a:rPr lang="en-US" altLang="zh-CN" dirty="0"/>
              <a:t>(</a:t>
            </a:r>
            <a:r>
              <a:rPr lang="zh-CN" altLang="en-US" dirty="0"/>
              <a:t>数组</a:t>
            </a:r>
            <a:r>
              <a:rPr lang="en-US" altLang="zh-CN" dirty="0"/>
              <a: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3E8CA1F-2405-4DED-A6E0-C5B2B6974C71}"/>
                  </a:ext>
                </a:extLst>
              </p:cNvPr>
              <p:cNvSpPr>
                <a:spLocks noGrp="1"/>
              </p:cNvSpPr>
              <p:nvPr>
                <p:ph idx="1"/>
              </p:nvPr>
            </p:nvSpPr>
            <p:spPr>
              <a:xfrm>
                <a:off x="677334" y="1652631"/>
                <a:ext cx="8596668" cy="4388731"/>
              </a:xfrm>
            </p:spPr>
            <p:txBody>
              <a:bodyPr/>
              <a:lstStyle/>
              <a:p>
                <a:r>
                  <a:rPr lang="zh-CN" altLang="en-US" dirty="0"/>
                  <a:t>使用数组，我们可以开辟一段连续的内存空间表示一个队列，除了队列内部的数据存储，我们还需要两个索引，分别指向队列的头部以及队列的尾部用以完成队列的功能。</a:t>
                </a:r>
                <a:endParaRPr lang="en-US" altLang="zh-CN" dirty="0"/>
              </a:p>
              <a:p>
                <a:r>
                  <a:rPr lang="zh-CN" altLang="en-US" dirty="0"/>
                  <a:t>通常的队列需要实现入队，出队，取队首，判空四个功能。</a:t>
                </a:r>
                <a:endParaRPr lang="en-US" altLang="zh-CN" dirty="0"/>
              </a:p>
              <a:p>
                <a:endParaRPr lang="en-US" altLang="zh-CN" dirty="0"/>
              </a:p>
              <a:p>
                <a:r>
                  <a:rPr lang="zh-CN" altLang="en-US" dirty="0"/>
                  <a:t>代码具体实现右图：</a:t>
                </a:r>
                <a:endParaRPr lang="en-US" altLang="zh-CN" dirty="0"/>
              </a:p>
              <a:p>
                <a:r>
                  <a:rPr lang="en-US" altLang="zh-CN" dirty="0"/>
                  <a:t>1. </a:t>
                </a:r>
                <a:r>
                  <a:rPr lang="zh-CN" altLang="en-US" dirty="0"/>
                  <a:t>初始时</a:t>
                </a:r>
                <a:r>
                  <a:rPr lang="en-US" altLang="zh-CN" dirty="0"/>
                  <a:t>Head=1</a:t>
                </a:r>
                <a:r>
                  <a:rPr lang="zh-CN" altLang="en-US" dirty="0"/>
                  <a:t>，</a:t>
                </a:r>
                <a:r>
                  <a:rPr lang="en-US" altLang="zh-CN" dirty="0"/>
                  <a:t>Tail=0;</a:t>
                </a:r>
              </a:p>
              <a:p>
                <a:r>
                  <a:rPr lang="en-US" altLang="zh-CN" dirty="0"/>
                  <a:t>2.</a:t>
                </a:r>
                <a:r>
                  <a:rPr lang="zh-CN" altLang="en-US" dirty="0"/>
                  <a:t>删除时通过增加</a:t>
                </a:r>
                <a:r>
                  <a:rPr lang="en-US" altLang="zh-CN" dirty="0"/>
                  <a:t>Head</a:t>
                </a:r>
                <a:r>
                  <a:rPr lang="zh-CN" altLang="en-US" dirty="0"/>
                  <a:t>达到删除效果。</a:t>
                </a:r>
                <a:endParaRPr lang="en-US" altLang="zh-CN" dirty="0"/>
              </a:p>
              <a:p>
                <a:r>
                  <a:rPr lang="en-US" altLang="zh-CN" dirty="0"/>
                  <a:t>3. </a:t>
                </a:r>
                <a:r>
                  <a:rPr lang="zh-CN" altLang="en-US" dirty="0"/>
                  <a:t>判空条件即为</a:t>
                </a:r>
                <a14:m>
                  <m:oMath xmlns:m="http://schemas.openxmlformats.org/officeDocument/2006/math">
                    <m:r>
                      <a:rPr lang="en-US" altLang="zh-CN" b="0" i="1" smtClean="0">
                        <a:latin typeface="Cambria Math" panose="02040503050406030204" pitchFamily="18" charset="0"/>
                      </a:rPr>
                      <m:t>𝐻𝑒𝑎𝑑</m:t>
                    </m:r>
                    <m:r>
                      <a:rPr lang="en-US" altLang="zh-CN" b="0" i="1" smtClean="0">
                        <a:latin typeface="Cambria Math" panose="02040503050406030204" pitchFamily="18" charset="0"/>
                      </a:rPr>
                      <m:t>≤</m:t>
                    </m:r>
                    <m:r>
                      <a:rPr lang="en-US" altLang="zh-CN" b="0" i="1" smtClean="0">
                        <a:latin typeface="Cambria Math" panose="02040503050406030204" pitchFamily="18" charset="0"/>
                      </a:rPr>
                      <m:t>𝑇𝑎𝑖𝑙</m:t>
                    </m:r>
                  </m:oMath>
                </a14:m>
                <a:r>
                  <a:rPr lang="zh-CN" altLang="en-US" dirty="0"/>
                  <a:t>，为真则</a:t>
                </a:r>
                <a:endParaRPr lang="en-US" altLang="zh-CN" dirty="0"/>
              </a:p>
              <a:p>
                <a:pPr marL="0" indent="0">
                  <a:buNone/>
                </a:pPr>
                <a:r>
                  <a:rPr lang="zh-CN" altLang="en-US" dirty="0"/>
                  <a:t>非空。</a:t>
                </a:r>
                <a:endParaRPr lang="en-US" altLang="zh-CN" dirty="0"/>
              </a:p>
              <a:p>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73E8CA1F-2405-4DED-A6E0-C5B2B6974C71}"/>
                  </a:ext>
                </a:extLst>
              </p:cNvPr>
              <p:cNvSpPr>
                <a:spLocks noGrp="1" noRot="1" noChangeAspect="1" noMove="1" noResize="1" noEditPoints="1" noAdjustHandles="1" noChangeArrowheads="1" noChangeShapeType="1" noTextEdit="1"/>
              </p:cNvSpPr>
              <p:nvPr>
                <p:ph idx="1"/>
              </p:nvPr>
            </p:nvSpPr>
            <p:spPr>
              <a:xfrm>
                <a:off x="677334" y="1652631"/>
                <a:ext cx="8596668" cy="4388731"/>
              </a:xfrm>
              <a:blipFill>
                <a:blip r:embed="rId2"/>
                <a:stretch>
                  <a:fillRect l="-567" t="-556" r="-7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5F9F3629-7A92-4BB7-BE0F-A7F477F738F6}"/>
              </a:ext>
            </a:extLst>
          </p:cNvPr>
          <p:cNvPicPr>
            <a:picLocks noChangeAspect="1"/>
          </p:cNvPicPr>
          <p:nvPr/>
        </p:nvPicPr>
        <p:blipFill>
          <a:blip r:embed="rId3"/>
          <a:stretch>
            <a:fillRect/>
          </a:stretch>
        </p:blipFill>
        <p:spPr>
          <a:xfrm>
            <a:off x="5186841" y="3112315"/>
            <a:ext cx="3558893" cy="2869035"/>
          </a:xfrm>
          <a:prstGeom prst="rect">
            <a:avLst/>
          </a:prstGeom>
        </p:spPr>
      </p:pic>
    </p:spTree>
    <p:extLst>
      <p:ext uri="{BB962C8B-B14F-4D97-AF65-F5344CB8AC3E}">
        <p14:creationId xmlns:p14="http://schemas.microsoft.com/office/powerpoint/2010/main" val="459403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877755-7763-4621-9106-993C21DCB9C3}"/>
              </a:ext>
            </a:extLst>
          </p:cNvPr>
          <p:cNvSpPr>
            <a:spLocks noGrp="1"/>
          </p:cNvSpPr>
          <p:nvPr>
            <p:ph type="title"/>
          </p:nvPr>
        </p:nvSpPr>
        <p:spPr>
          <a:xfrm>
            <a:off x="677334" y="609600"/>
            <a:ext cx="8596668" cy="749417"/>
          </a:xfrm>
        </p:spPr>
        <p:txBody>
          <a:bodyPr/>
          <a:lstStyle/>
          <a:p>
            <a:r>
              <a:rPr lang="zh-CN" altLang="en-US" dirty="0"/>
              <a:t>队列的实现</a:t>
            </a:r>
            <a:r>
              <a:rPr lang="en-US" altLang="zh-CN" dirty="0"/>
              <a:t>(</a:t>
            </a:r>
            <a:r>
              <a:rPr lang="zh-CN" altLang="en-US" dirty="0"/>
              <a:t>循环队列</a:t>
            </a:r>
            <a:r>
              <a:rPr lang="en-US" altLang="zh-CN" dirty="0"/>
              <a:t>)</a:t>
            </a:r>
            <a:endParaRPr lang="zh-CN" altLang="en-US" dirty="0"/>
          </a:p>
        </p:txBody>
      </p:sp>
      <p:sp>
        <p:nvSpPr>
          <p:cNvPr id="3" name="内容占位符 2">
            <a:extLst>
              <a:ext uri="{FF2B5EF4-FFF2-40B4-BE49-F238E27FC236}">
                <a16:creationId xmlns:a16="http://schemas.microsoft.com/office/drawing/2014/main" id="{DAE382AB-B97A-4DF5-BB7B-D119AC15158B}"/>
              </a:ext>
            </a:extLst>
          </p:cNvPr>
          <p:cNvSpPr>
            <a:spLocks noGrp="1"/>
          </p:cNvSpPr>
          <p:nvPr>
            <p:ph idx="1"/>
          </p:nvPr>
        </p:nvSpPr>
        <p:spPr>
          <a:xfrm>
            <a:off x="677334" y="1560353"/>
            <a:ext cx="8596668" cy="4481010"/>
          </a:xfrm>
        </p:spPr>
        <p:txBody>
          <a:bodyPr/>
          <a:lstStyle/>
          <a:p>
            <a:r>
              <a:rPr lang="zh-CN" altLang="en-US" dirty="0"/>
              <a:t>普通队列的实现我们已经了解了，这种队列在空间利用上有什么不足之处呢？</a:t>
            </a:r>
            <a:endParaRPr lang="en-US" altLang="zh-CN" dirty="0"/>
          </a:p>
          <a:p>
            <a:endParaRPr lang="en-US" altLang="zh-CN" dirty="0"/>
          </a:p>
          <a:p>
            <a:r>
              <a:rPr lang="zh-CN" altLang="en-US" dirty="0"/>
              <a:t>队列中每一个人所占用的地址空间都是不一样的，一个人出队之后，他原本使用的空间再也不会被使用到了。空间浪费严重。</a:t>
            </a:r>
            <a:endParaRPr lang="en-US" altLang="zh-CN" dirty="0"/>
          </a:p>
          <a:p>
            <a:endParaRPr lang="en-US" altLang="zh-CN" dirty="0"/>
          </a:p>
          <a:p>
            <a:r>
              <a:rPr lang="zh-CN" altLang="en-US" dirty="0"/>
              <a:t>解决方法：</a:t>
            </a:r>
            <a:endParaRPr lang="en-US" altLang="zh-CN" dirty="0"/>
          </a:p>
          <a:p>
            <a:r>
              <a:rPr lang="en-US" altLang="zh-CN" dirty="0"/>
              <a:t>1. </a:t>
            </a:r>
            <a:r>
              <a:rPr lang="zh-CN" altLang="en-US" dirty="0"/>
              <a:t>使用链表实现队列</a:t>
            </a:r>
            <a:endParaRPr lang="en-US" altLang="zh-CN" dirty="0"/>
          </a:p>
          <a:p>
            <a:r>
              <a:rPr lang="en-US" altLang="zh-CN" dirty="0"/>
              <a:t>2. </a:t>
            </a:r>
            <a:r>
              <a:rPr lang="zh-CN" altLang="en-US" dirty="0"/>
              <a:t>循环利用空间。</a:t>
            </a:r>
            <a:endParaRPr lang="en-US" altLang="zh-CN" dirty="0"/>
          </a:p>
          <a:p>
            <a:endParaRPr lang="en-US" altLang="zh-CN" dirty="0"/>
          </a:p>
          <a:p>
            <a:r>
              <a:rPr lang="zh-CN" altLang="en-US" dirty="0"/>
              <a:t>循环队列：循环使用一段空间，空间利用率更高，代价是会有一个队列大小上限。</a:t>
            </a:r>
          </a:p>
        </p:txBody>
      </p:sp>
    </p:spTree>
    <p:extLst>
      <p:ext uri="{BB962C8B-B14F-4D97-AF65-F5344CB8AC3E}">
        <p14:creationId xmlns:p14="http://schemas.microsoft.com/office/powerpoint/2010/main" val="2949911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E87E2C-693C-4F8B-9ED5-C934C7F50B3F}"/>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78B558A9-F12E-4559-B4BA-BAF8FD814918}"/>
              </a:ext>
            </a:extLst>
          </p:cNvPr>
          <p:cNvSpPr>
            <a:spLocks noGrp="1"/>
          </p:cNvSpPr>
          <p:nvPr>
            <p:ph idx="1"/>
          </p:nvPr>
        </p:nvSpPr>
        <p:spPr/>
        <p:txBody>
          <a:bodyPr>
            <a:normAutofit/>
          </a:bodyPr>
          <a:lstStyle/>
          <a:p>
            <a:r>
              <a:rPr lang="en-US" altLang="zh-CN" sz="3200" dirty="0"/>
              <a:t>1. </a:t>
            </a:r>
            <a:r>
              <a:rPr lang="zh-CN" altLang="en-US" sz="3200" dirty="0"/>
              <a:t>链表</a:t>
            </a:r>
            <a:endParaRPr lang="en-US" altLang="zh-CN" sz="3200" dirty="0"/>
          </a:p>
          <a:p>
            <a:r>
              <a:rPr lang="en-US" altLang="zh-CN" sz="3200" dirty="0"/>
              <a:t>2. </a:t>
            </a:r>
            <a:r>
              <a:rPr lang="zh-CN" altLang="en-US" sz="3200" dirty="0"/>
              <a:t>栈</a:t>
            </a:r>
            <a:endParaRPr lang="en-US" altLang="zh-CN" sz="3200" dirty="0"/>
          </a:p>
          <a:p>
            <a:r>
              <a:rPr lang="en-US" altLang="zh-CN" sz="3200" dirty="0"/>
              <a:t>3. </a:t>
            </a:r>
            <a:r>
              <a:rPr lang="zh-CN" altLang="en-US" sz="3200" dirty="0"/>
              <a:t>队列</a:t>
            </a:r>
            <a:endParaRPr lang="en-US" altLang="zh-CN" sz="3200" dirty="0"/>
          </a:p>
          <a:p>
            <a:r>
              <a:rPr lang="en-US" altLang="zh-CN" sz="3200" dirty="0"/>
              <a:t>4. </a:t>
            </a:r>
            <a:r>
              <a:rPr lang="zh-CN" altLang="en-US" sz="3200" dirty="0"/>
              <a:t>图</a:t>
            </a:r>
            <a:endParaRPr lang="en-US" altLang="zh-CN" sz="3200" dirty="0"/>
          </a:p>
          <a:p>
            <a:r>
              <a:rPr lang="en-US" altLang="zh-CN" sz="3200" dirty="0"/>
              <a:t>5. </a:t>
            </a:r>
            <a:r>
              <a:rPr lang="zh-CN" altLang="en-US" sz="3200" dirty="0"/>
              <a:t>树</a:t>
            </a:r>
          </a:p>
        </p:txBody>
      </p:sp>
    </p:spTree>
    <p:extLst>
      <p:ext uri="{BB962C8B-B14F-4D97-AF65-F5344CB8AC3E}">
        <p14:creationId xmlns:p14="http://schemas.microsoft.com/office/powerpoint/2010/main" val="16221964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CD7DCE-B317-4197-BD26-EBD64313BEED}"/>
              </a:ext>
            </a:extLst>
          </p:cNvPr>
          <p:cNvSpPr>
            <a:spLocks noGrp="1"/>
          </p:cNvSpPr>
          <p:nvPr>
            <p:ph type="title"/>
          </p:nvPr>
        </p:nvSpPr>
        <p:spPr/>
        <p:txBody>
          <a:bodyPr/>
          <a:lstStyle/>
          <a:p>
            <a:r>
              <a:rPr lang="zh-CN" altLang="en-US" dirty="0"/>
              <a:t>队列的实现</a:t>
            </a:r>
            <a:r>
              <a:rPr lang="en-US" altLang="zh-CN" dirty="0"/>
              <a:t>(</a:t>
            </a:r>
            <a:r>
              <a:rPr lang="zh-CN" altLang="en-US" dirty="0"/>
              <a:t>循环队列</a:t>
            </a:r>
            <a:r>
              <a:rPr lang="en-US" altLang="zh-CN" dirty="0"/>
              <a: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8B41B79-9E43-48D7-8E2D-653D22F6B3BA}"/>
                  </a:ext>
                </a:extLst>
              </p:cNvPr>
              <p:cNvSpPr>
                <a:spLocks noGrp="1"/>
              </p:cNvSpPr>
              <p:nvPr>
                <p:ph idx="1"/>
              </p:nvPr>
            </p:nvSpPr>
            <p:spPr>
              <a:xfrm>
                <a:off x="677334" y="1367407"/>
                <a:ext cx="4767121" cy="4673956"/>
              </a:xfrm>
            </p:spPr>
            <p:txBody>
              <a:bodyPr/>
              <a:lstStyle/>
              <a:p>
                <a:r>
                  <a:rPr lang="zh-CN" altLang="en-US" dirty="0"/>
                  <a:t>右图一个循环队列。大小为</a:t>
                </a:r>
                <a:r>
                  <a:rPr lang="en-US" altLang="zh-CN" dirty="0"/>
                  <a:t>8</a:t>
                </a:r>
                <a:r>
                  <a:rPr lang="zh-CN" altLang="en-US" dirty="0"/>
                  <a:t>，下标索引从</a:t>
                </a:r>
                <a14:m>
                  <m:oMath xmlns:m="http://schemas.openxmlformats.org/officeDocument/2006/math">
                    <m:r>
                      <a:rPr lang="en-US" altLang="zh-CN" i="1" dirty="0" smtClean="0">
                        <a:latin typeface="Cambria Math" panose="02040503050406030204" pitchFamily="18" charset="0"/>
                      </a:rPr>
                      <m:t>0</m:t>
                    </m:r>
                  </m:oMath>
                </a14:m>
                <a:r>
                  <a:rPr lang="zh-CN" altLang="en-US" dirty="0"/>
                  <a:t>到</a:t>
                </a:r>
                <a14:m>
                  <m:oMath xmlns:m="http://schemas.openxmlformats.org/officeDocument/2006/math">
                    <m:r>
                      <a:rPr lang="en-US" altLang="zh-CN" b="0" i="1" dirty="0" smtClean="0">
                        <a:latin typeface="Cambria Math" panose="02040503050406030204" pitchFamily="18" charset="0"/>
                      </a:rPr>
                      <m:t>7</m:t>
                    </m:r>
                  </m:oMath>
                </a14:m>
                <a:r>
                  <a:rPr lang="zh-CN" altLang="en-US" dirty="0"/>
                  <a:t>，从队尾插入元素时，</a:t>
                </a:r>
                <a14:m>
                  <m:oMath xmlns:m="http://schemas.openxmlformats.org/officeDocument/2006/math">
                    <m:r>
                      <a:rPr lang="en-US" altLang="zh-CN" b="0" i="1" smtClean="0">
                        <a:latin typeface="Cambria Math" panose="02040503050406030204" pitchFamily="18" charset="0"/>
                      </a:rPr>
                      <m:t>𝑇𝑎𝑖𝑙</m:t>
                    </m:r>
                  </m:oMath>
                </a14:m>
                <a:r>
                  <a:rPr lang="zh-CN" altLang="en-US" dirty="0"/>
                  <a:t>会变成</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𝑇𝑎𝑖𝑙</m:t>
                        </m:r>
                        <m:r>
                          <a:rPr lang="en-US" altLang="zh-CN" b="0" i="1" smtClean="0">
                            <a:latin typeface="Cambria Math" panose="02040503050406030204" pitchFamily="18" charset="0"/>
                          </a:rPr>
                          <m:t>+1</m:t>
                        </m:r>
                      </m:e>
                    </m:d>
                    <m:r>
                      <a:rPr lang="en-US" altLang="zh-CN" b="0" i="1" smtClean="0">
                        <a:latin typeface="Cambria Math" panose="02040503050406030204" pitchFamily="18" charset="0"/>
                      </a:rPr>
                      <m:t>%8</m:t>
                    </m:r>
                  </m:oMath>
                </a14:m>
                <a:r>
                  <a:rPr lang="zh-CN" altLang="en-US" dirty="0"/>
                  <a:t>，从队首取出元素时，</a:t>
                </a:r>
                <a14:m>
                  <m:oMath xmlns:m="http://schemas.openxmlformats.org/officeDocument/2006/math">
                    <m:r>
                      <a:rPr lang="en-US" altLang="zh-CN" b="0" i="1" smtClean="0">
                        <a:latin typeface="Cambria Math" panose="02040503050406030204" pitchFamily="18" charset="0"/>
                      </a:rPr>
                      <m:t>𝐻𝑒𝑎𝑑</m:t>
                    </m:r>
                  </m:oMath>
                </a14:m>
                <a:r>
                  <a:rPr lang="zh-CN" altLang="en-US" dirty="0"/>
                  <a:t>会变成</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𝐻𝑒𝑎𝑑</m:t>
                        </m:r>
                        <m:r>
                          <a:rPr lang="en-US" altLang="zh-CN" b="0" i="1" smtClean="0">
                            <a:latin typeface="Cambria Math" panose="02040503050406030204" pitchFamily="18" charset="0"/>
                          </a:rPr>
                          <m:t>+1</m:t>
                        </m:r>
                      </m:e>
                    </m:d>
                    <m:r>
                      <a:rPr lang="en-US" altLang="zh-CN" b="0" i="1" smtClean="0">
                        <a:latin typeface="Cambria Math" panose="02040503050406030204" pitchFamily="18" charset="0"/>
                      </a:rPr>
                      <m:t>%8</m:t>
                    </m:r>
                  </m:oMath>
                </a14:m>
                <a:r>
                  <a:rPr lang="zh-CN" altLang="en-US" dirty="0"/>
                  <a:t>。思考一下！</a:t>
                </a:r>
                <a:endParaRPr lang="en-US" altLang="zh-CN" dirty="0"/>
              </a:p>
              <a:p>
                <a:r>
                  <a:rPr lang="en-US" altLang="zh-CN" dirty="0"/>
                  <a:t>1. </a:t>
                </a:r>
                <a:r>
                  <a:rPr lang="zh-CN" altLang="en-US" dirty="0"/>
                  <a:t>什么条件下这个循环队列是空的？</a:t>
                </a:r>
                <a:endParaRPr lang="en-US" altLang="zh-CN" dirty="0"/>
              </a:p>
              <a:p>
                <a:endParaRPr lang="en-US" altLang="zh-CN" dirty="0"/>
              </a:p>
              <a:p>
                <a:r>
                  <a:rPr lang="en-US" altLang="zh-CN" dirty="0"/>
                  <a:t>(Tail+1)%8=Head</a:t>
                </a:r>
              </a:p>
              <a:p>
                <a:endParaRPr lang="en-US" altLang="zh-CN" dirty="0"/>
              </a:p>
              <a:p>
                <a:r>
                  <a:rPr lang="en-US" altLang="zh-CN" dirty="0"/>
                  <a:t>2.</a:t>
                </a:r>
                <a:r>
                  <a:rPr lang="zh-CN" altLang="en-US" dirty="0"/>
                  <a:t>什么条件下这个循环队列是满的？</a:t>
                </a:r>
                <a:endParaRPr lang="en-US" altLang="zh-CN" dirty="0"/>
              </a:p>
              <a:p>
                <a:endParaRPr lang="en-US" altLang="zh-CN" dirty="0"/>
              </a:p>
              <a:p>
                <a:endParaRPr lang="en-US" altLang="zh-CN" dirty="0"/>
              </a:p>
              <a:p>
                <a:r>
                  <a:rPr lang="en-US" altLang="zh-CN" dirty="0"/>
                  <a:t>(Tail+1)%8=Head!</a:t>
                </a:r>
                <a:endParaRPr lang="zh-CN" altLang="en-US" dirty="0"/>
              </a:p>
            </p:txBody>
          </p:sp>
        </mc:Choice>
        <mc:Fallback xmlns="">
          <p:sp>
            <p:nvSpPr>
              <p:cNvPr id="3" name="内容占位符 2">
                <a:extLst>
                  <a:ext uri="{FF2B5EF4-FFF2-40B4-BE49-F238E27FC236}">
                    <a16:creationId xmlns:a16="http://schemas.microsoft.com/office/drawing/2014/main" id="{F8B41B79-9E43-48D7-8E2D-653D22F6B3BA}"/>
                  </a:ext>
                </a:extLst>
              </p:cNvPr>
              <p:cNvSpPr>
                <a:spLocks noGrp="1" noRot="1" noChangeAspect="1" noMove="1" noResize="1" noEditPoints="1" noAdjustHandles="1" noChangeArrowheads="1" noChangeShapeType="1" noTextEdit="1"/>
              </p:cNvSpPr>
              <p:nvPr>
                <p:ph idx="1"/>
              </p:nvPr>
            </p:nvSpPr>
            <p:spPr>
              <a:xfrm>
                <a:off x="677334" y="1367407"/>
                <a:ext cx="4767121" cy="4673956"/>
              </a:xfrm>
              <a:blipFill>
                <a:blip r:embed="rId2"/>
                <a:stretch>
                  <a:fillRect l="-256" t="-652" r="-115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577F7DAC-3BAB-4729-8694-9474B0FA644A}"/>
              </a:ext>
            </a:extLst>
          </p:cNvPr>
          <p:cNvPicPr>
            <a:picLocks noChangeAspect="1"/>
          </p:cNvPicPr>
          <p:nvPr/>
        </p:nvPicPr>
        <p:blipFill>
          <a:blip r:embed="rId3"/>
          <a:stretch>
            <a:fillRect/>
          </a:stretch>
        </p:blipFill>
        <p:spPr>
          <a:xfrm>
            <a:off x="5444455" y="1547550"/>
            <a:ext cx="4267200" cy="4048125"/>
          </a:xfrm>
          <a:prstGeom prst="rect">
            <a:avLst/>
          </a:prstGeom>
        </p:spPr>
      </p:pic>
    </p:spTree>
    <p:extLst>
      <p:ext uri="{BB962C8B-B14F-4D97-AF65-F5344CB8AC3E}">
        <p14:creationId xmlns:p14="http://schemas.microsoft.com/office/powerpoint/2010/main" val="1805026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C57EB5-5A99-4422-8835-66FC53467505}"/>
              </a:ext>
            </a:extLst>
          </p:cNvPr>
          <p:cNvSpPr>
            <a:spLocks noGrp="1"/>
          </p:cNvSpPr>
          <p:nvPr>
            <p:ph type="title"/>
          </p:nvPr>
        </p:nvSpPr>
        <p:spPr>
          <a:xfrm>
            <a:off x="677334" y="609600"/>
            <a:ext cx="8596668" cy="732639"/>
          </a:xfrm>
        </p:spPr>
        <p:txBody>
          <a:bodyPr/>
          <a:lstStyle/>
          <a:p>
            <a:r>
              <a:rPr lang="zh-CN" altLang="en-US" dirty="0"/>
              <a:t>队列的实现</a:t>
            </a:r>
            <a:r>
              <a:rPr lang="en-US" altLang="zh-CN" dirty="0"/>
              <a:t>(</a:t>
            </a:r>
            <a:r>
              <a:rPr lang="zh-CN" altLang="en-US" dirty="0"/>
              <a:t>循环队列</a:t>
            </a:r>
            <a:r>
              <a:rPr lang="en-US" altLang="zh-CN" dirty="0"/>
              <a: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9E93D3F-95A0-481F-9B32-D8F308011DBB}"/>
                  </a:ext>
                </a:extLst>
              </p:cNvPr>
              <p:cNvSpPr>
                <a:spLocks noGrp="1"/>
              </p:cNvSpPr>
              <p:nvPr>
                <p:ph idx="1"/>
              </p:nvPr>
            </p:nvSpPr>
            <p:spPr>
              <a:xfrm>
                <a:off x="677334" y="1786855"/>
                <a:ext cx="8596668" cy="4254507"/>
              </a:xfrm>
            </p:spPr>
            <p:txBody>
              <a:bodyPr/>
              <a:lstStyle/>
              <a:p>
                <a:endParaRPr lang="en-US" altLang="zh-CN" dirty="0"/>
              </a:p>
              <a:p>
                <a:r>
                  <a:rPr lang="zh-CN" altLang="en-US" dirty="0"/>
                  <a:t>为了解决上面出现的这种情况，我们不得不让队列少填充一个元素，在</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𝑇𝑎𝑖𝑙</m:t>
                        </m:r>
                        <m:r>
                          <a:rPr lang="en-US" altLang="zh-CN" b="0" i="1" smtClean="0">
                            <a:latin typeface="Cambria Math" panose="02040503050406030204" pitchFamily="18" charset="0"/>
                          </a:rPr>
                          <m:t>+2</m:t>
                        </m:r>
                      </m:e>
                    </m:d>
                    <m:r>
                      <a:rPr lang="en-US" altLang="zh-CN" b="0" i="1" smtClean="0">
                        <a:latin typeface="Cambria Math" panose="02040503050406030204" pitchFamily="18" charset="0"/>
                      </a:rPr>
                      <m:t>%8=</m:t>
                    </m:r>
                    <m:r>
                      <a:rPr lang="en-US" altLang="zh-CN" b="0" i="1" smtClean="0">
                        <a:latin typeface="Cambria Math" panose="02040503050406030204" pitchFamily="18" charset="0"/>
                      </a:rPr>
                      <m:t>𝐻𝑒𝑎𝑑</m:t>
                    </m:r>
                  </m:oMath>
                </a14:m>
                <a:r>
                  <a:rPr lang="zh-CN" altLang="en-US" dirty="0"/>
                  <a:t>的时候就不再从队尾加入元素了。</a:t>
                </a:r>
                <a:endParaRPr lang="en-US" altLang="zh-CN" dirty="0"/>
              </a:p>
              <a:p>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C9E93D3F-95A0-481F-9B32-D8F308011DBB}"/>
                  </a:ext>
                </a:extLst>
              </p:cNvPr>
              <p:cNvSpPr>
                <a:spLocks noGrp="1" noRot="1" noChangeAspect="1" noMove="1" noResize="1" noEditPoints="1" noAdjustHandles="1" noChangeArrowheads="1" noChangeShapeType="1" noTextEdit="1"/>
              </p:cNvSpPr>
              <p:nvPr>
                <p:ph idx="1"/>
              </p:nvPr>
            </p:nvSpPr>
            <p:spPr>
              <a:xfrm>
                <a:off x="677334" y="1786855"/>
                <a:ext cx="8596668" cy="4254507"/>
              </a:xfrm>
              <a:blipFill>
                <a:blip r:embed="rId2"/>
                <a:stretch>
                  <a:fillRect l="-1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068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1431B8-697A-4B6E-9490-85B3790FF106}"/>
              </a:ext>
            </a:extLst>
          </p:cNvPr>
          <p:cNvSpPr>
            <a:spLocks noGrp="1"/>
          </p:cNvSpPr>
          <p:nvPr>
            <p:ph type="title"/>
          </p:nvPr>
        </p:nvSpPr>
        <p:spPr/>
        <p:txBody>
          <a:bodyPr/>
          <a:lstStyle/>
          <a:p>
            <a:r>
              <a:rPr lang="zh-CN" altLang="en-US" dirty="0"/>
              <a:t>队列的实现</a:t>
            </a:r>
            <a:r>
              <a:rPr lang="en-US" altLang="zh-CN" dirty="0"/>
              <a:t>(STL)</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51509DF-E310-4250-B203-89D99E6563C7}"/>
                  </a:ext>
                </a:extLst>
              </p:cNvPr>
              <p:cNvSpPr>
                <a:spLocks noGrp="1"/>
              </p:cNvSpPr>
              <p:nvPr>
                <p:ph idx="1"/>
              </p:nvPr>
            </p:nvSpPr>
            <p:spPr/>
            <p:txBody>
              <a:bodyPr/>
              <a:lstStyle/>
              <a:p>
                <a:r>
                  <a:rPr lang="zh-CN" altLang="en-US" dirty="0"/>
                  <a:t>普通队列实现简单但是空间利用率低，循环队列实现麻烦而且大小有限制。空间利用低的问题，</a:t>
                </a:r>
                <a:r>
                  <a:rPr lang="en-US" altLang="zh-CN" dirty="0"/>
                  <a:t>STL</a:t>
                </a:r>
                <a:r>
                  <a:rPr lang="zh-CN" altLang="en-US" dirty="0"/>
                  <a:t>通常都会给出优秀的解答。</a:t>
                </a:r>
                <a:endParaRPr lang="en-US" altLang="zh-CN" dirty="0"/>
              </a:p>
              <a:p>
                <a:endParaRPr lang="en-US" altLang="zh-CN" dirty="0"/>
              </a:p>
              <a:p>
                <a:r>
                  <a:rPr lang="en-US" altLang="zh-CN" dirty="0"/>
                  <a:t>STL</a:t>
                </a:r>
                <a:r>
                  <a:rPr lang="zh-CN" altLang="en-US" dirty="0"/>
                  <a:t>中存在类</a:t>
                </a:r>
                <a14:m>
                  <m:oMath xmlns:m="http://schemas.openxmlformats.org/officeDocument/2006/math">
                    <m:r>
                      <a:rPr lang="en-US" altLang="zh-CN" b="0" i="1" smtClean="0">
                        <a:latin typeface="Cambria Math" panose="02040503050406030204" pitchFamily="18" charset="0"/>
                      </a:rPr>
                      <m:t>𝑞𝑢𝑒𝑢𝑒</m:t>
                    </m:r>
                  </m:oMath>
                </a14:m>
                <a:r>
                  <a:rPr lang="zh-CN" altLang="en-US" dirty="0"/>
                  <a:t>，使用</a:t>
                </a:r>
                <a:r>
                  <a:rPr lang="en-US" altLang="zh-CN" dirty="0"/>
                  <a:t>queue&lt;int&gt;Q;</a:t>
                </a:r>
                <a:r>
                  <a:rPr lang="zh-CN" altLang="en-US" dirty="0"/>
                  <a:t>就能创建一个存储</a:t>
                </a:r>
                <a:r>
                  <a:rPr lang="en-US" altLang="zh-CN" dirty="0"/>
                  <a:t>int</a:t>
                </a:r>
                <a:r>
                  <a:rPr lang="zh-CN" altLang="en-US" dirty="0"/>
                  <a:t>类型数据的名为</a:t>
                </a:r>
                <a:r>
                  <a:rPr lang="en-US" altLang="zh-CN" dirty="0"/>
                  <a:t>Q</a:t>
                </a:r>
                <a:r>
                  <a:rPr lang="zh-CN" altLang="en-US" dirty="0"/>
                  <a:t>的队列对象了。</a:t>
                </a:r>
                <a:endParaRPr lang="en-US" altLang="zh-CN" dirty="0"/>
              </a:p>
              <a:p>
                <a:endParaRPr lang="en-US" altLang="zh-CN" dirty="0"/>
              </a:p>
              <a:p>
                <a:r>
                  <a:rPr lang="zh-CN" altLang="en-US" dirty="0"/>
                  <a:t>使用</a:t>
                </a:r>
                <a:r>
                  <a:rPr lang="en-US" altLang="zh-CN" dirty="0"/>
                  <a:t>STL</a:t>
                </a:r>
                <a:r>
                  <a:rPr lang="zh-CN" altLang="en-US" dirty="0"/>
                  <a:t>内的</a:t>
                </a:r>
                <a:r>
                  <a:rPr lang="en-US" altLang="zh-CN" dirty="0"/>
                  <a:t>queue</a:t>
                </a:r>
                <a:r>
                  <a:rPr lang="zh-CN" altLang="en-US" dirty="0"/>
                  <a:t>需要</a:t>
                </a:r>
                <a:r>
                  <a:rPr lang="en-US" altLang="zh-CN" dirty="0"/>
                  <a:t>#include&lt;queue&gt;</a:t>
                </a:r>
                <a:r>
                  <a:rPr lang="zh-CN" altLang="en-US" dirty="0"/>
                  <a:t>。</a:t>
                </a:r>
              </a:p>
            </p:txBody>
          </p:sp>
        </mc:Choice>
        <mc:Fallback xmlns="">
          <p:sp>
            <p:nvSpPr>
              <p:cNvPr id="3" name="内容占位符 2">
                <a:extLst>
                  <a:ext uri="{FF2B5EF4-FFF2-40B4-BE49-F238E27FC236}">
                    <a16:creationId xmlns:a16="http://schemas.microsoft.com/office/drawing/2014/main" id="{251509DF-E310-4250-B203-89D99E6563C7}"/>
                  </a:ext>
                </a:extLst>
              </p:cNvPr>
              <p:cNvSpPr>
                <a:spLocks noGrp="1" noRot="1" noChangeAspect="1" noMove="1" noResize="1" noEditPoints="1" noAdjustHandles="1" noChangeArrowheads="1" noChangeShapeType="1" noTextEdit="1"/>
              </p:cNvSpPr>
              <p:nvPr>
                <p:ph idx="1"/>
              </p:nvPr>
            </p:nvSpPr>
            <p:spPr>
              <a:blipFill>
                <a:blip r:embed="rId2"/>
                <a:stretch>
                  <a:fillRect l="-142" t="-628" r="-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3337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1431B8-697A-4B6E-9490-85B3790FF106}"/>
              </a:ext>
            </a:extLst>
          </p:cNvPr>
          <p:cNvSpPr>
            <a:spLocks noGrp="1"/>
          </p:cNvSpPr>
          <p:nvPr>
            <p:ph type="title"/>
          </p:nvPr>
        </p:nvSpPr>
        <p:spPr/>
        <p:txBody>
          <a:bodyPr/>
          <a:lstStyle/>
          <a:p>
            <a:r>
              <a:rPr lang="zh-CN" altLang="en-US" dirty="0"/>
              <a:t>队列的实现</a:t>
            </a:r>
            <a:r>
              <a:rPr lang="en-US" altLang="zh-CN" dirty="0"/>
              <a:t>(STL)</a:t>
            </a:r>
            <a:endParaRPr lang="zh-CN" altLang="en-US" dirty="0"/>
          </a:p>
        </p:txBody>
      </p:sp>
      <p:sp>
        <p:nvSpPr>
          <p:cNvPr id="3" name="内容占位符 2">
            <a:extLst>
              <a:ext uri="{FF2B5EF4-FFF2-40B4-BE49-F238E27FC236}">
                <a16:creationId xmlns:a16="http://schemas.microsoft.com/office/drawing/2014/main" id="{251509DF-E310-4250-B203-89D99E6563C7}"/>
              </a:ext>
            </a:extLst>
          </p:cNvPr>
          <p:cNvSpPr>
            <a:spLocks noGrp="1"/>
          </p:cNvSpPr>
          <p:nvPr>
            <p:ph idx="1"/>
          </p:nvPr>
        </p:nvSpPr>
        <p:spPr/>
        <p:txBody>
          <a:bodyPr>
            <a:normAutofit/>
          </a:bodyPr>
          <a:lstStyle/>
          <a:p>
            <a:r>
              <a:rPr lang="en-US" altLang="zh-CN" sz="2800" dirty="0"/>
              <a:t>STL</a:t>
            </a:r>
            <a:r>
              <a:rPr lang="zh-CN" altLang="en-US" sz="2800" dirty="0"/>
              <a:t>中的</a:t>
            </a:r>
            <a:r>
              <a:rPr lang="en-US" altLang="zh-CN" sz="2800" dirty="0"/>
              <a:t>queue</a:t>
            </a:r>
            <a:r>
              <a:rPr lang="zh-CN" altLang="en-US" sz="2800" dirty="0"/>
              <a:t>实现了如下成员函数：</a:t>
            </a:r>
            <a:endParaRPr lang="en-US" altLang="zh-CN" sz="2800" dirty="0"/>
          </a:p>
          <a:p>
            <a:r>
              <a:rPr lang="en-US" altLang="zh-CN" sz="2400" dirty="0"/>
              <a:t>1. front()</a:t>
            </a:r>
            <a:r>
              <a:rPr lang="zh-CN" altLang="en-US" sz="2400" dirty="0"/>
              <a:t>：取出队首元素的值</a:t>
            </a:r>
            <a:endParaRPr lang="en-US" altLang="zh-CN" sz="2400" dirty="0"/>
          </a:p>
          <a:p>
            <a:r>
              <a:rPr lang="en-US" altLang="zh-CN" sz="2400" dirty="0"/>
              <a:t>2. back()</a:t>
            </a:r>
            <a:r>
              <a:rPr lang="zh-CN" altLang="en-US" sz="2400" dirty="0"/>
              <a:t>：取出队尾元素的值</a:t>
            </a:r>
            <a:endParaRPr lang="en-US" altLang="zh-CN" sz="2400" dirty="0"/>
          </a:p>
          <a:p>
            <a:r>
              <a:rPr lang="en-US" altLang="zh-CN" sz="2400" dirty="0"/>
              <a:t>3. pop()</a:t>
            </a:r>
            <a:r>
              <a:rPr lang="zh-CN" altLang="en-US" sz="2400" dirty="0"/>
              <a:t>：弹出队首元素</a:t>
            </a:r>
            <a:endParaRPr lang="en-US" altLang="zh-CN" sz="2400" dirty="0"/>
          </a:p>
          <a:p>
            <a:r>
              <a:rPr lang="en-US" altLang="zh-CN" sz="2400" dirty="0"/>
              <a:t>4. push()</a:t>
            </a:r>
            <a:r>
              <a:rPr lang="zh-CN" altLang="en-US" sz="2400" dirty="0"/>
              <a:t>：插入一个队尾元素</a:t>
            </a:r>
            <a:endParaRPr lang="en-US" altLang="zh-CN" sz="2400" dirty="0"/>
          </a:p>
          <a:p>
            <a:r>
              <a:rPr lang="en-US" altLang="zh-CN" sz="2400" dirty="0"/>
              <a:t>5. empty()</a:t>
            </a:r>
            <a:r>
              <a:rPr lang="zh-CN" altLang="en-US" sz="2400" dirty="0"/>
              <a:t>：判断队列是否为空</a:t>
            </a:r>
            <a:endParaRPr lang="en-US" altLang="zh-CN" sz="2400" dirty="0"/>
          </a:p>
          <a:p>
            <a:r>
              <a:rPr lang="en-US" altLang="zh-CN" sz="2400" dirty="0"/>
              <a:t>6. size()</a:t>
            </a:r>
            <a:r>
              <a:rPr lang="zh-CN" altLang="en-US" sz="2400" dirty="0"/>
              <a:t>：返回</a:t>
            </a:r>
            <a:r>
              <a:rPr lang="en-US" altLang="zh-CN" sz="2400" dirty="0"/>
              <a:t>queue</a:t>
            </a:r>
            <a:r>
              <a:rPr lang="zh-CN" altLang="en-US" sz="2400" dirty="0"/>
              <a:t>中元素的数目，类型为</a:t>
            </a:r>
            <a:r>
              <a:rPr lang="en-US" altLang="zh-CN" sz="2400" dirty="0"/>
              <a:t>unsigned int</a:t>
            </a:r>
            <a:endParaRPr lang="zh-CN" altLang="en-US" sz="2400" dirty="0"/>
          </a:p>
        </p:txBody>
      </p:sp>
    </p:spTree>
    <p:extLst>
      <p:ext uri="{BB962C8B-B14F-4D97-AF65-F5344CB8AC3E}">
        <p14:creationId xmlns:p14="http://schemas.microsoft.com/office/powerpoint/2010/main" val="1884950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B7320E-0568-407D-92EE-7C2D9A229540}"/>
              </a:ext>
            </a:extLst>
          </p:cNvPr>
          <p:cNvSpPr>
            <a:spLocks noGrp="1"/>
          </p:cNvSpPr>
          <p:nvPr>
            <p:ph type="title"/>
          </p:nvPr>
        </p:nvSpPr>
        <p:spPr>
          <a:xfrm>
            <a:off x="677334" y="609600"/>
            <a:ext cx="8596668" cy="665527"/>
          </a:xfrm>
        </p:spPr>
        <p:txBody>
          <a:bodyPr/>
          <a:lstStyle/>
          <a:p>
            <a:r>
              <a:rPr lang="zh-CN" altLang="en-US" dirty="0"/>
              <a:t>双端队列</a:t>
            </a:r>
          </a:p>
        </p:txBody>
      </p:sp>
      <p:sp>
        <p:nvSpPr>
          <p:cNvPr id="3" name="内容占位符 2">
            <a:extLst>
              <a:ext uri="{FF2B5EF4-FFF2-40B4-BE49-F238E27FC236}">
                <a16:creationId xmlns:a16="http://schemas.microsoft.com/office/drawing/2014/main" id="{DC4A3AD6-5108-467D-94BA-967E072F0C3A}"/>
              </a:ext>
            </a:extLst>
          </p:cNvPr>
          <p:cNvSpPr>
            <a:spLocks noGrp="1"/>
          </p:cNvSpPr>
          <p:nvPr>
            <p:ph idx="1"/>
          </p:nvPr>
        </p:nvSpPr>
        <p:spPr>
          <a:xfrm>
            <a:off x="677334" y="1677799"/>
            <a:ext cx="8596668" cy="4363564"/>
          </a:xfrm>
        </p:spPr>
        <p:txBody>
          <a:bodyPr/>
          <a:lstStyle/>
          <a:p>
            <a:r>
              <a:rPr lang="en-US" altLang="zh-CN" dirty="0"/>
              <a:t>STL</a:t>
            </a:r>
            <a:r>
              <a:rPr lang="zh-CN" altLang="en-US" dirty="0"/>
              <a:t>内的</a:t>
            </a:r>
            <a:r>
              <a:rPr lang="en-US" altLang="zh-CN" dirty="0"/>
              <a:t>queue</a:t>
            </a:r>
            <a:r>
              <a:rPr lang="zh-CN" altLang="en-US" dirty="0"/>
              <a:t>支持取出队尾元素的值，再进一步发展，如果队首队尾都可以插入，删除， 取出元素，那么这就成为了一个双端队列。双端队列的实现比较麻烦，使用普通数组实现容易出现越界问题，同时空间利用率会很低。</a:t>
            </a:r>
            <a:endParaRPr lang="en-US" altLang="zh-CN" dirty="0"/>
          </a:p>
          <a:p>
            <a:r>
              <a:rPr lang="zh-CN" altLang="en-US" dirty="0"/>
              <a:t>我建议大家如果需要手动实现双端队列，使用链表形式来写是一个更加高效准确的方法。</a:t>
            </a:r>
            <a:endParaRPr lang="en-US" altLang="zh-CN" dirty="0"/>
          </a:p>
          <a:p>
            <a:r>
              <a:rPr lang="en-US" altLang="zh-CN" dirty="0"/>
              <a:t>STL</a:t>
            </a:r>
            <a:r>
              <a:rPr lang="zh-CN" altLang="en-US" dirty="0"/>
              <a:t>中提供了类</a:t>
            </a:r>
            <a:r>
              <a:rPr lang="en-US" altLang="zh-CN" dirty="0"/>
              <a:t>dequeue</a:t>
            </a:r>
            <a:r>
              <a:rPr lang="zh-CN" altLang="en-US" dirty="0"/>
              <a:t>，提供双端队列的构建和使用。相较于</a:t>
            </a:r>
            <a:r>
              <a:rPr lang="en-US" altLang="zh-CN" dirty="0"/>
              <a:t>queue</a:t>
            </a:r>
            <a:r>
              <a:rPr lang="zh-CN" altLang="en-US" dirty="0"/>
              <a:t>，我们常用的函数有如下变化：</a:t>
            </a:r>
            <a:endParaRPr lang="en-US" altLang="zh-CN" dirty="0"/>
          </a:p>
          <a:p>
            <a:r>
              <a:rPr lang="en-US" altLang="zh-CN" dirty="0"/>
              <a:t>1. queue</a:t>
            </a:r>
            <a:r>
              <a:rPr lang="zh-CN" altLang="en-US" dirty="0"/>
              <a:t>中的</a:t>
            </a:r>
            <a:r>
              <a:rPr lang="en-US" altLang="zh-CN" dirty="0"/>
              <a:t>push</a:t>
            </a:r>
            <a:r>
              <a:rPr lang="zh-CN" altLang="en-US" dirty="0"/>
              <a:t>变为了</a:t>
            </a:r>
            <a:r>
              <a:rPr lang="en-US" altLang="zh-CN" dirty="0"/>
              <a:t>dequeue</a:t>
            </a:r>
            <a:r>
              <a:rPr lang="zh-CN" altLang="en-US" dirty="0"/>
              <a:t>中的</a:t>
            </a:r>
            <a:r>
              <a:rPr lang="en-US" altLang="zh-CN" dirty="0" err="1"/>
              <a:t>push_front</a:t>
            </a:r>
            <a:r>
              <a:rPr lang="en-US" altLang="zh-CN" dirty="0"/>
              <a:t>()</a:t>
            </a:r>
            <a:r>
              <a:rPr lang="zh-CN" altLang="en-US" dirty="0"/>
              <a:t>和</a:t>
            </a:r>
            <a:r>
              <a:rPr lang="en-US" altLang="zh-CN" dirty="0" err="1"/>
              <a:t>push_back</a:t>
            </a:r>
            <a:r>
              <a:rPr lang="en-US" altLang="zh-CN" dirty="0"/>
              <a:t>()</a:t>
            </a:r>
            <a:r>
              <a:rPr lang="zh-CN" altLang="en-US" dirty="0"/>
              <a:t>分别用于在列头和列尾插入元素。</a:t>
            </a:r>
            <a:endParaRPr lang="en-US" altLang="zh-CN" dirty="0"/>
          </a:p>
          <a:p>
            <a:r>
              <a:rPr lang="en-US" altLang="zh-CN" dirty="0"/>
              <a:t>2. queue</a:t>
            </a:r>
            <a:r>
              <a:rPr lang="zh-CN" altLang="en-US" dirty="0"/>
              <a:t>中的</a:t>
            </a:r>
            <a:r>
              <a:rPr lang="en-US" altLang="zh-CN" dirty="0"/>
              <a:t>pop</a:t>
            </a:r>
            <a:r>
              <a:rPr lang="zh-CN" altLang="en-US" dirty="0"/>
              <a:t>变为了</a:t>
            </a:r>
            <a:r>
              <a:rPr lang="en-US" altLang="zh-CN" dirty="0" err="1"/>
              <a:t>pop_back</a:t>
            </a:r>
            <a:r>
              <a:rPr lang="en-US" altLang="zh-CN" dirty="0"/>
              <a:t>()</a:t>
            </a:r>
            <a:r>
              <a:rPr lang="zh-CN" altLang="en-US" dirty="0"/>
              <a:t>和</a:t>
            </a:r>
            <a:r>
              <a:rPr lang="en-US" altLang="zh-CN" dirty="0" err="1"/>
              <a:t>pop_front</a:t>
            </a:r>
            <a:r>
              <a:rPr lang="en-US" altLang="zh-CN" dirty="0"/>
              <a:t>()</a:t>
            </a:r>
            <a:r>
              <a:rPr lang="zh-CN" altLang="en-US" dirty="0"/>
              <a:t>，分别用于在列头和列尾删除元素。</a:t>
            </a:r>
          </a:p>
        </p:txBody>
      </p:sp>
    </p:spTree>
    <p:extLst>
      <p:ext uri="{BB962C8B-B14F-4D97-AF65-F5344CB8AC3E}">
        <p14:creationId xmlns:p14="http://schemas.microsoft.com/office/powerpoint/2010/main" val="33398052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498EB6-36C4-4615-B8AE-DE746B12C777}"/>
              </a:ext>
            </a:extLst>
          </p:cNvPr>
          <p:cNvSpPr>
            <a:spLocks noGrp="1"/>
          </p:cNvSpPr>
          <p:nvPr>
            <p:ph type="title"/>
          </p:nvPr>
        </p:nvSpPr>
        <p:spPr>
          <a:xfrm>
            <a:off x="677334" y="609600"/>
            <a:ext cx="8596668" cy="850084"/>
          </a:xfrm>
        </p:spPr>
        <p:txBody>
          <a:bodyPr/>
          <a:lstStyle/>
          <a:p>
            <a:r>
              <a:rPr lang="en-US" altLang="zh-CN" dirty="0"/>
              <a:t>P3069 USACO13Jan Cow Lineup G</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25CD176-0A5D-404A-8660-0CFCCD5058B1}"/>
                  </a:ext>
                </a:extLst>
              </p:cNvPr>
              <p:cNvSpPr>
                <a:spLocks noGrp="1"/>
              </p:cNvSpPr>
              <p:nvPr>
                <p:ph idx="1"/>
              </p:nvPr>
            </p:nvSpPr>
            <p:spPr>
              <a:xfrm>
                <a:off x="677334" y="1459685"/>
                <a:ext cx="8596668" cy="4581678"/>
              </a:xfrm>
            </p:spPr>
            <p:txBody>
              <a:bodyPr>
                <a:normAutofit/>
              </a:bodyPr>
              <a:lstStyle/>
              <a:p>
                <a:r>
                  <a:rPr lang="zh-CN" altLang="en-US" sz="2400" dirty="0"/>
                  <a:t>有一个长度为</a:t>
                </a:r>
                <a14:m>
                  <m:oMath xmlns:m="http://schemas.openxmlformats.org/officeDocument/2006/math">
                    <m:r>
                      <a:rPr lang="en-US" altLang="zh-CN" sz="2400" b="0" i="1" smtClean="0">
                        <a:latin typeface="Cambria Math" panose="02040503050406030204" pitchFamily="18" charset="0"/>
                      </a:rPr>
                      <m:t>𝑁</m:t>
                    </m:r>
                    <m:r>
                      <a:rPr lang="zh-CN" altLang="en-US" sz="2400" i="1">
                        <a:latin typeface="Cambria Math" panose="02040503050406030204" pitchFamily="18" charset="0"/>
                      </a:rPr>
                      <m:t>的</m:t>
                    </m:r>
                  </m:oMath>
                </a14:m>
                <a:r>
                  <a:rPr lang="zh-CN" altLang="en-US" sz="2400" dirty="0"/>
                  <a:t>序列</a:t>
                </a:r>
                <a14:m>
                  <m:oMath xmlns:m="http://schemas.openxmlformats.org/officeDocument/2006/math">
                    <m:r>
                      <a:rPr lang="en-US" altLang="zh-CN" sz="2400" b="0" i="1" dirty="0" smtClean="0">
                        <a:latin typeface="Cambria Math" panose="02040503050406030204" pitchFamily="18" charset="0"/>
                      </a:rPr>
                      <m:t>𝐴</m:t>
                    </m:r>
                  </m:oMath>
                </a14:m>
                <a:r>
                  <a:rPr lang="en-US" altLang="zh-CN" sz="2400" dirty="0"/>
                  <a:t>,</a:t>
                </a:r>
                <a:r>
                  <a:rPr lang="zh-CN" altLang="en-US" sz="2400" dirty="0"/>
                  <a:t>你可以选择至多</a:t>
                </a:r>
                <a14:m>
                  <m:oMath xmlns:m="http://schemas.openxmlformats.org/officeDocument/2006/math">
                    <m:r>
                      <a:rPr lang="en-US" altLang="zh-CN" sz="2400" b="0" i="1" smtClean="0">
                        <a:latin typeface="Cambria Math" panose="02040503050406030204" pitchFamily="18" charset="0"/>
                      </a:rPr>
                      <m:t>𝐾</m:t>
                    </m:r>
                  </m:oMath>
                </a14:m>
                <a:r>
                  <a:rPr lang="zh-CN" altLang="en-US" sz="2400" dirty="0"/>
                  <a:t>个数字，将序列</a:t>
                </a:r>
                <a14:m>
                  <m:oMath xmlns:m="http://schemas.openxmlformats.org/officeDocument/2006/math">
                    <m:r>
                      <a:rPr lang="en-US" altLang="zh-CN" sz="2400" b="0" i="1" smtClean="0">
                        <a:latin typeface="Cambria Math" panose="02040503050406030204" pitchFamily="18" charset="0"/>
                      </a:rPr>
                      <m:t>𝐴</m:t>
                    </m:r>
                    <m:r>
                      <a:rPr lang="zh-CN" altLang="en-US" sz="2400" i="1">
                        <a:latin typeface="Cambria Math" panose="02040503050406030204" pitchFamily="18" charset="0"/>
                      </a:rPr>
                      <m:t>中</m:t>
                    </m:r>
                  </m:oMath>
                </a14:m>
                <a:r>
                  <a:rPr lang="zh-CN" altLang="en-US" sz="2400" dirty="0"/>
                  <a:t>的所有对应数值的元素删除，你需要最大化相同数值构成的连续字段的长度。</a:t>
                </a:r>
                <a:endParaRPr lang="en-US" altLang="zh-CN" sz="2400" dirty="0"/>
              </a:p>
              <a:p>
                <a:endParaRPr lang="en-US" altLang="zh-CN" sz="2400" dirty="0"/>
              </a:p>
              <a:p>
                <a14:m>
                  <m:oMath xmlns:m="http://schemas.openxmlformats.org/officeDocument/2006/math">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≤100,000,0≤</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10</m:t>
                        </m:r>
                      </m:e>
                      <m:sup>
                        <m:r>
                          <a:rPr lang="en-US" altLang="zh-CN" sz="2400" b="0" i="1" smtClean="0">
                            <a:latin typeface="Cambria Math" panose="02040503050406030204" pitchFamily="18" charset="0"/>
                          </a:rPr>
                          <m:t>9</m:t>
                        </m:r>
                      </m:sup>
                    </m:sSup>
                  </m:oMath>
                </a14:m>
                <a:endParaRPr lang="zh-CN" altLang="en-US" sz="2400" dirty="0"/>
              </a:p>
            </p:txBody>
          </p:sp>
        </mc:Choice>
        <mc:Fallback xmlns="">
          <p:sp>
            <p:nvSpPr>
              <p:cNvPr id="3" name="内容占位符 2">
                <a:extLst>
                  <a:ext uri="{FF2B5EF4-FFF2-40B4-BE49-F238E27FC236}">
                    <a16:creationId xmlns:a16="http://schemas.microsoft.com/office/drawing/2014/main" id="{925CD176-0A5D-404A-8660-0CFCCD5058B1}"/>
                  </a:ext>
                </a:extLst>
              </p:cNvPr>
              <p:cNvSpPr>
                <a:spLocks noGrp="1" noRot="1" noChangeAspect="1" noMove="1" noResize="1" noEditPoints="1" noAdjustHandles="1" noChangeArrowheads="1" noChangeShapeType="1" noTextEdit="1"/>
              </p:cNvSpPr>
              <p:nvPr>
                <p:ph idx="1"/>
              </p:nvPr>
            </p:nvSpPr>
            <p:spPr>
              <a:xfrm>
                <a:off x="677334" y="1459685"/>
                <a:ext cx="8596668" cy="4581678"/>
              </a:xfrm>
              <a:blipFill>
                <a:blip r:embed="rId2"/>
                <a:stretch>
                  <a:fillRect l="-567" t="-11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087978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498EB6-36C4-4615-B8AE-DE746B12C777}"/>
              </a:ext>
            </a:extLst>
          </p:cNvPr>
          <p:cNvSpPr>
            <a:spLocks noGrp="1"/>
          </p:cNvSpPr>
          <p:nvPr>
            <p:ph type="title"/>
          </p:nvPr>
        </p:nvSpPr>
        <p:spPr>
          <a:xfrm>
            <a:off x="677334" y="609600"/>
            <a:ext cx="8596668" cy="850084"/>
          </a:xfrm>
        </p:spPr>
        <p:txBody>
          <a:bodyPr/>
          <a:lstStyle/>
          <a:p>
            <a:r>
              <a:rPr lang="zh-CN" altLang="en-US" dirty="0"/>
              <a:t>例题 </a:t>
            </a:r>
            <a:r>
              <a:rPr lang="en-US" altLang="zh-CN" dirty="0"/>
              <a:t>P1886</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25CD176-0A5D-404A-8660-0CFCCD5058B1}"/>
                  </a:ext>
                </a:extLst>
              </p:cNvPr>
              <p:cNvSpPr>
                <a:spLocks noGrp="1"/>
              </p:cNvSpPr>
              <p:nvPr>
                <p:ph idx="1"/>
              </p:nvPr>
            </p:nvSpPr>
            <p:spPr>
              <a:xfrm>
                <a:off x="677334" y="1459685"/>
                <a:ext cx="8596668" cy="4581678"/>
              </a:xfrm>
            </p:spPr>
            <p:txBody>
              <a:bodyPr>
                <a:normAutofit/>
              </a:bodyPr>
              <a:lstStyle/>
              <a:p>
                <a:r>
                  <a:rPr lang="zh-CN" altLang="en-US" sz="2400" dirty="0"/>
                  <a:t>滑动窗口最大值：给出一个长度为</a:t>
                </a:r>
                <a14:m>
                  <m:oMath xmlns:m="http://schemas.openxmlformats.org/officeDocument/2006/math">
                    <m:r>
                      <a:rPr lang="en-US" altLang="zh-CN" sz="2400" b="0" i="1" smtClean="0">
                        <a:latin typeface="Cambria Math" panose="02040503050406030204" pitchFamily="18" charset="0"/>
                      </a:rPr>
                      <m:t>𝑁</m:t>
                    </m:r>
                  </m:oMath>
                </a14:m>
                <a:r>
                  <a:rPr lang="zh-CN" altLang="en-US" sz="2400" dirty="0"/>
                  <a:t>的序列，以及一个正整数</a:t>
                </a:r>
                <a14:m>
                  <m:oMath xmlns:m="http://schemas.openxmlformats.org/officeDocument/2006/math">
                    <m:r>
                      <a:rPr lang="en-US" altLang="zh-CN" sz="2400" b="0" i="1" smtClean="0">
                        <a:latin typeface="Cambria Math" panose="02040503050406030204" pitchFamily="18" charset="0"/>
                      </a:rPr>
                      <m:t>𝐾</m:t>
                    </m:r>
                  </m:oMath>
                </a14:m>
                <a:r>
                  <a:rPr lang="zh-CN" altLang="en-US" sz="2400" dirty="0"/>
                  <a:t>，你需要求出区间</a:t>
                </a:r>
                <a14:m>
                  <m:oMath xmlns:m="http://schemas.openxmlformats.org/officeDocument/2006/math">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𝑘</m:t>
                        </m:r>
                      </m:e>
                    </m:d>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+1</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m:t>
                    </m:r>
                    <m:r>
                      <a:rPr lang="zh-CN" altLang="en-US" sz="2400" i="1">
                        <a:latin typeface="Cambria Math" panose="02040503050406030204" pitchFamily="18" charset="0"/>
                      </a:rPr>
                      <m:t>的</m:t>
                    </m:r>
                  </m:oMath>
                </a14:m>
                <a:r>
                  <a:rPr lang="zh-CN" altLang="en-US" sz="2400" dirty="0"/>
                  <a:t>最大值。</a:t>
                </a:r>
                <a:endParaRPr lang="en-US" altLang="zh-CN" sz="2400" dirty="0"/>
              </a:p>
              <a:p>
                <a:endParaRPr lang="en-US" altLang="zh-CN" sz="2400" dirty="0"/>
              </a:p>
              <a:p>
                <a14:m>
                  <m:oMath xmlns:m="http://schemas.openxmlformats.org/officeDocument/2006/math">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𝐾</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10</m:t>
                        </m:r>
                      </m:e>
                      <m:sup>
                        <m:r>
                          <a:rPr lang="en-US" altLang="zh-CN" sz="2400" b="0" i="1" smtClean="0">
                            <a:latin typeface="Cambria Math" panose="02040503050406030204" pitchFamily="18" charset="0"/>
                          </a:rPr>
                          <m:t>6</m:t>
                        </m:r>
                      </m:sup>
                    </m:sSup>
                  </m:oMath>
                </a14:m>
                <a:endParaRPr lang="zh-CN" altLang="en-US" sz="2400" dirty="0"/>
              </a:p>
            </p:txBody>
          </p:sp>
        </mc:Choice>
        <mc:Fallback xmlns="">
          <p:sp>
            <p:nvSpPr>
              <p:cNvPr id="3" name="内容占位符 2">
                <a:extLst>
                  <a:ext uri="{FF2B5EF4-FFF2-40B4-BE49-F238E27FC236}">
                    <a16:creationId xmlns:a16="http://schemas.microsoft.com/office/drawing/2014/main" id="{925CD176-0A5D-404A-8660-0CFCCD5058B1}"/>
                  </a:ext>
                </a:extLst>
              </p:cNvPr>
              <p:cNvSpPr>
                <a:spLocks noGrp="1" noRot="1" noChangeAspect="1" noMove="1" noResize="1" noEditPoints="1" noAdjustHandles="1" noChangeArrowheads="1" noChangeShapeType="1" noTextEdit="1"/>
              </p:cNvSpPr>
              <p:nvPr>
                <p:ph idx="1"/>
              </p:nvPr>
            </p:nvSpPr>
            <p:spPr>
              <a:xfrm>
                <a:off x="677334" y="1459685"/>
                <a:ext cx="8596668" cy="4581678"/>
              </a:xfrm>
              <a:blipFill>
                <a:blip r:embed="rId2"/>
                <a:stretch>
                  <a:fillRect l="-567" t="-1064" r="-9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724883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669CA-E8F2-412F-BD16-D6752FDD051C}"/>
              </a:ext>
            </a:extLst>
          </p:cNvPr>
          <p:cNvSpPr>
            <a:spLocks noGrp="1"/>
          </p:cNvSpPr>
          <p:nvPr>
            <p:ph type="title"/>
          </p:nvPr>
        </p:nvSpPr>
        <p:spPr>
          <a:xfrm>
            <a:off x="677334" y="609600"/>
            <a:ext cx="8596668" cy="657138"/>
          </a:xfrm>
        </p:spPr>
        <p:txBody>
          <a:bodyPr/>
          <a:lstStyle/>
          <a:p>
            <a:r>
              <a:rPr lang="zh-CN" altLang="en-US" dirty="0"/>
              <a:t>图</a:t>
            </a:r>
          </a:p>
        </p:txBody>
      </p:sp>
      <p:pic>
        <p:nvPicPr>
          <p:cNvPr id="7" name="内容占位符 6">
            <a:extLst>
              <a:ext uri="{FF2B5EF4-FFF2-40B4-BE49-F238E27FC236}">
                <a16:creationId xmlns:a16="http://schemas.microsoft.com/office/drawing/2014/main" id="{1B490BA4-6926-45AB-BD8F-B4BFFB0815C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52872" y="1266738"/>
            <a:ext cx="6142664" cy="5374831"/>
          </a:xfrm>
        </p:spPr>
      </p:pic>
    </p:spTree>
    <p:extLst>
      <p:ext uri="{BB962C8B-B14F-4D97-AF65-F5344CB8AC3E}">
        <p14:creationId xmlns:p14="http://schemas.microsoft.com/office/powerpoint/2010/main" val="17240531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669CA-E8F2-412F-BD16-D6752FDD051C}"/>
              </a:ext>
            </a:extLst>
          </p:cNvPr>
          <p:cNvSpPr>
            <a:spLocks noGrp="1"/>
          </p:cNvSpPr>
          <p:nvPr>
            <p:ph type="title"/>
          </p:nvPr>
        </p:nvSpPr>
        <p:spPr>
          <a:xfrm>
            <a:off x="677334" y="609600"/>
            <a:ext cx="8596668" cy="657138"/>
          </a:xfrm>
        </p:spPr>
        <p:txBody>
          <a:bodyPr/>
          <a:lstStyle/>
          <a:p>
            <a:r>
              <a:rPr lang="zh-CN" altLang="en-US" dirty="0"/>
              <a:t>图</a:t>
            </a:r>
          </a:p>
        </p:txBody>
      </p:sp>
      <p:pic>
        <p:nvPicPr>
          <p:cNvPr id="2050" name="Picture 2" descr="preview">
            <a:extLst>
              <a:ext uri="{FF2B5EF4-FFF2-40B4-BE49-F238E27FC236}">
                <a16:creationId xmlns:a16="http://schemas.microsoft.com/office/drawing/2014/main" id="{DA74B5AF-5177-4319-9926-90077F055F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343" y="1528894"/>
            <a:ext cx="612457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2710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E59E94-8047-49B5-B7E9-E49BD5D8DF31}"/>
              </a:ext>
            </a:extLst>
          </p:cNvPr>
          <p:cNvSpPr>
            <a:spLocks noGrp="1"/>
          </p:cNvSpPr>
          <p:nvPr>
            <p:ph type="title"/>
          </p:nvPr>
        </p:nvSpPr>
        <p:spPr>
          <a:xfrm>
            <a:off x="677334" y="609600"/>
            <a:ext cx="8596668" cy="673916"/>
          </a:xfrm>
        </p:spPr>
        <p:txBody>
          <a:bodyPr/>
          <a:lstStyle/>
          <a:p>
            <a:r>
              <a:rPr lang="zh-CN" altLang="en-US" dirty="0"/>
              <a:t>图</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553F5E9-9306-426B-8963-E21226931132}"/>
                  </a:ext>
                </a:extLst>
              </p:cNvPr>
              <p:cNvSpPr>
                <a:spLocks noGrp="1"/>
              </p:cNvSpPr>
              <p:nvPr>
                <p:ph idx="1"/>
              </p:nvPr>
            </p:nvSpPr>
            <p:spPr>
              <a:xfrm>
                <a:off x="677334" y="1451295"/>
                <a:ext cx="8596668" cy="4590067"/>
              </a:xfrm>
            </p:spPr>
            <p:txBody>
              <a:bodyPr/>
              <a:lstStyle/>
              <a:p>
                <a:r>
                  <a:rPr lang="zh-CN" altLang="en-US" dirty="0"/>
                  <a:t>我们通常用字母</a:t>
                </a:r>
                <a14:m>
                  <m:oMath xmlns:m="http://schemas.openxmlformats.org/officeDocument/2006/math">
                    <m:r>
                      <a:rPr lang="en-US" altLang="zh-CN" b="0" i="1" smtClean="0">
                        <a:latin typeface="Cambria Math" panose="02040503050406030204" pitchFamily="18" charset="0"/>
                      </a:rPr>
                      <m:t>𝐺</m:t>
                    </m:r>
                  </m:oMath>
                </a14:m>
                <a:r>
                  <a:rPr lang="en-US" altLang="zh-CN" dirty="0"/>
                  <a:t>(Graph)</a:t>
                </a:r>
                <a:r>
                  <a:rPr lang="zh-CN" altLang="en-US" dirty="0"/>
                  <a:t>来表示一张图，通常表示为</a:t>
                </a:r>
                <a14:m>
                  <m:oMath xmlns:m="http://schemas.openxmlformats.org/officeDocument/2006/math">
                    <m:r>
                      <a:rPr lang="en-US" altLang="zh-CN" b="0" i="1" smtClean="0">
                        <a:latin typeface="Cambria Math" panose="02040503050406030204" pitchFamily="18" charset="0"/>
                      </a:rPr>
                      <m:t>𝐺</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oMath>
                </a14:m>
                <a:r>
                  <a:rPr lang="zh-CN" altLang="en-US" dirty="0"/>
                  <a:t>。</a:t>
                </a:r>
                <a:endParaRPr lang="en-US" altLang="zh-CN" dirty="0"/>
              </a:p>
              <a:p>
                <a:endParaRPr lang="en-US" altLang="zh-CN" b="0" i="1" dirty="0">
                  <a:latin typeface="Cambria Math" panose="02040503050406030204" pitchFamily="18" charset="0"/>
                </a:endParaRPr>
              </a:p>
              <a:p>
                <a14:m>
                  <m:oMath xmlns:m="http://schemas.openxmlformats.org/officeDocument/2006/math">
                    <m:r>
                      <a:rPr lang="en-US" altLang="zh-CN" b="0" i="1" smtClean="0">
                        <a:latin typeface="Cambria Math" panose="02040503050406030204" pitchFamily="18" charset="0"/>
                      </a:rPr>
                      <m:t>𝑉</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𝑉𝑒𝑟𝑡𝑖𝑐𝑒</m:t>
                        </m:r>
                      </m:e>
                    </m:d>
                    <m:r>
                      <a:rPr lang="en-US" altLang="zh-CN" b="0" i="1" smtClean="0">
                        <a:latin typeface="Cambria Math" panose="02040503050406030204" pitchFamily="18" charset="0"/>
                      </a:rPr>
                      <m:t>:</m:t>
                    </m:r>
                  </m:oMath>
                </a14:m>
                <a:r>
                  <a:rPr lang="zh-CN" altLang="en-US" dirty="0"/>
                  <a:t> 图</a:t>
                </a:r>
                <a14:m>
                  <m:oMath xmlns:m="http://schemas.openxmlformats.org/officeDocument/2006/math">
                    <m:r>
                      <a:rPr lang="en-US" altLang="zh-CN" i="1" dirty="0" smtClean="0">
                        <a:latin typeface="Cambria Math" panose="02040503050406030204" pitchFamily="18" charset="0"/>
                      </a:rPr>
                      <m:t>𝐺</m:t>
                    </m:r>
                  </m:oMath>
                </a14:m>
                <a:r>
                  <a:rPr lang="zh-CN" altLang="en-US" dirty="0"/>
                  <a:t>中的顶点组成的集合。</a:t>
                </a:r>
                <a:endParaRPr lang="en-US" altLang="zh-CN" dirty="0"/>
              </a:p>
              <a:p>
                <a:pPr marL="0" indent="0">
                  <a:buNone/>
                </a:pPr>
                <a:r>
                  <a:rPr lang="en-US" altLang="zh-CN" dirty="0"/>
                  <a:t>	</a:t>
                </a:r>
                <a:r>
                  <a:rPr lang="zh-CN" altLang="en-US" dirty="0"/>
                  <a:t>例如：在重庆轨道交通图中，每一个轻轨站就是图中的一个顶点</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0" i="1" smtClean="0">
                        <a:latin typeface="Cambria Math" panose="02040503050406030204" pitchFamily="18" charset="0"/>
                      </a:rPr>
                      <m:t>𝐸𝑑𝑔𝑒</m:t>
                    </m:r>
                    <m:r>
                      <a:rPr lang="en-US" altLang="zh-CN" b="0" i="1" smtClean="0">
                        <a:latin typeface="Cambria Math" panose="02040503050406030204" pitchFamily="18" charset="0"/>
                      </a:rPr>
                      <m:t>)</m:t>
                    </m:r>
                  </m:oMath>
                </a14:m>
                <a:r>
                  <a:rPr lang="zh-CN" altLang="en-US" dirty="0"/>
                  <a:t>：边，在图</a:t>
                </a:r>
                <a14:m>
                  <m:oMath xmlns:m="http://schemas.openxmlformats.org/officeDocument/2006/math">
                    <m:r>
                      <a:rPr lang="en-US" altLang="zh-CN" i="1" dirty="0" smtClean="0">
                        <a:latin typeface="Cambria Math" panose="02040503050406030204" pitchFamily="18" charset="0"/>
                      </a:rPr>
                      <m:t>𝐺</m:t>
                    </m:r>
                    <m:r>
                      <a:rPr lang="zh-CN" altLang="en-US" i="1" dirty="0">
                        <a:latin typeface="Cambria Math" panose="02040503050406030204" pitchFamily="18" charset="0"/>
                      </a:rPr>
                      <m:t>中</m:t>
                    </m:r>
                    <m:r>
                      <a:rPr lang="zh-CN" altLang="en-US" i="1" dirty="0" smtClean="0">
                        <a:latin typeface="Cambria Math" panose="02040503050406030204" pitchFamily="18" charset="0"/>
                      </a:rPr>
                      <m:t>，</m:t>
                    </m:r>
                  </m:oMath>
                </a14:m>
                <a:r>
                  <a:rPr lang="zh-CN" altLang="en-US" dirty="0"/>
                  <a:t>边是用来连接两个点的线，</a:t>
                </a:r>
                <a:endParaRPr lang="en-US" altLang="zh-CN" dirty="0"/>
              </a:p>
              <a:p>
                <a:pPr marL="457200" lvl="1" indent="0">
                  <a:buNone/>
                </a:pPr>
                <a:r>
                  <a:rPr lang="zh-CN" altLang="en-US" sz="1800" dirty="0"/>
                  <a:t>例如：在重庆轨道交通图中，每一条轻轨线中</a:t>
                </a:r>
                <a:r>
                  <a:rPr lang="zh-CN" altLang="en-US" sz="1800" b="1" dirty="0">
                    <a:solidFill>
                      <a:srgbClr val="FF0000"/>
                    </a:solidFill>
                  </a:rPr>
                  <a:t>相邻两个站</a:t>
                </a:r>
                <a:r>
                  <a:rPr lang="zh-CN" altLang="en-US" sz="1800" dirty="0"/>
                  <a:t>之间的铁轨可以看成是途中的一条边</a:t>
                </a:r>
                <a:endParaRPr lang="en-US" altLang="zh-CN" sz="1800" dirty="0"/>
              </a:p>
              <a:p>
                <a:pPr marL="457200" lvl="1" indent="0">
                  <a:buNone/>
                </a:pPr>
                <a:endParaRPr lang="en-US" altLang="zh-CN" sz="1800" dirty="0"/>
              </a:p>
              <a:p>
                <a:pPr marL="457200" lvl="1" indent="0">
                  <a:buNone/>
                </a:pPr>
                <a:r>
                  <a:rPr lang="zh-CN" altLang="en-US" sz="1800" dirty="0"/>
                  <a:t>提问：一个</a:t>
                </a:r>
                <a14:m>
                  <m:oMath xmlns:m="http://schemas.openxmlformats.org/officeDocument/2006/math">
                    <m:r>
                      <a:rPr lang="en-US" altLang="zh-CN" sz="1800" b="0" i="1" smtClean="0">
                        <a:latin typeface="Cambria Math" panose="02040503050406030204" pitchFamily="18" charset="0"/>
                      </a:rPr>
                      <m:t>𝑁</m:t>
                    </m:r>
                  </m:oMath>
                </a14:m>
                <a:r>
                  <a:rPr lang="zh-CN" altLang="en-US" sz="1800" dirty="0"/>
                  <a:t>个点的图，如果没有重复的边以及自己连向自己的边，最多有多少条边？</a:t>
                </a:r>
                <a:endParaRPr lang="en-US" altLang="zh-CN" sz="1800" dirty="0"/>
              </a:p>
              <a:p>
                <a:pPr marL="0" indent="0">
                  <a:buNone/>
                </a:pPr>
                <a:r>
                  <a:rPr lang="en-US" altLang="zh-CN" dirty="0"/>
                  <a:t>	</a:t>
                </a:r>
                <a:endParaRPr lang="zh-CN" altLang="en-US" dirty="0"/>
              </a:p>
            </p:txBody>
          </p:sp>
        </mc:Choice>
        <mc:Fallback xmlns="">
          <p:sp>
            <p:nvSpPr>
              <p:cNvPr id="3" name="内容占位符 2">
                <a:extLst>
                  <a:ext uri="{FF2B5EF4-FFF2-40B4-BE49-F238E27FC236}">
                    <a16:creationId xmlns:a16="http://schemas.microsoft.com/office/drawing/2014/main" id="{C553F5E9-9306-426B-8963-E21226931132}"/>
                  </a:ext>
                </a:extLst>
              </p:cNvPr>
              <p:cNvSpPr>
                <a:spLocks noGrp="1" noRot="1" noChangeAspect="1" noMove="1" noResize="1" noEditPoints="1" noAdjustHandles="1" noChangeArrowheads="1" noChangeShapeType="1" noTextEdit="1"/>
              </p:cNvSpPr>
              <p:nvPr>
                <p:ph idx="1"/>
              </p:nvPr>
            </p:nvSpPr>
            <p:spPr>
              <a:xfrm>
                <a:off x="677334" y="1451295"/>
                <a:ext cx="8596668" cy="4590067"/>
              </a:xfrm>
              <a:blipFill>
                <a:blip r:embed="rId2"/>
                <a:stretch>
                  <a:fillRect l="-142" t="-664" r="-6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73158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182DD-9BE7-4DC5-AF15-81F37CCB4D1A}"/>
              </a:ext>
            </a:extLst>
          </p:cNvPr>
          <p:cNvSpPr>
            <a:spLocks noGrp="1"/>
          </p:cNvSpPr>
          <p:nvPr>
            <p:ph type="title"/>
          </p:nvPr>
        </p:nvSpPr>
        <p:spPr>
          <a:xfrm>
            <a:off x="677334" y="609600"/>
            <a:ext cx="8596668" cy="808139"/>
          </a:xfrm>
        </p:spPr>
        <p:txBody>
          <a:bodyPr/>
          <a:lstStyle/>
          <a:p>
            <a:r>
              <a:rPr lang="zh-CN" altLang="en-US" dirty="0"/>
              <a:t>链表</a:t>
            </a:r>
          </a:p>
        </p:txBody>
      </p:sp>
      <p:sp>
        <p:nvSpPr>
          <p:cNvPr id="3" name="内容占位符 2">
            <a:extLst>
              <a:ext uri="{FF2B5EF4-FFF2-40B4-BE49-F238E27FC236}">
                <a16:creationId xmlns:a16="http://schemas.microsoft.com/office/drawing/2014/main" id="{E1F3095A-AD33-46E2-BF80-8D52D0F90BE0}"/>
              </a:ext>
            </a:extLst>
          </p:cNvPr>
          <p:cNvSpPr>
            <a:spLocks noGrp="1"/>
          </p:cNvSpPr>
          <p:nvPr>
            <p:ph idx="1"/>
          </p:nvPr>
        </p:nvSpPr>
        <p:spPr>
          <a:xfrm>
            <a:off x="677334" y="1694577"/>
            <a:ext cx="8596668" cy="4346786"/>
          </a:xfrm>
        </p:spPr>
        <p:txBody>
          <a:bodyPr/>
          <a:lstStyle/>
          <a:p>
            <a:r>
              <a:rPr lang="zh-CN" altLang="en-US" dirty="0"/>
              <a:t>回顾数组这一数据结构，由于其顺序存储的特点，在顺序访问，随机访问，以及末端插入上，表现很好，但是在随机插入以及随机删除上表现很差。</a:t>
            </a:r>
            <a:endParaRPr lang="en-US" altLang="zh-CN" dirty="0"/>
          </a:p>
          <a:p>
            <a:r>
              <a:rPr lang="zh-CN" altLang="en-US" dirty="0"/>
              <a:t>有没有能够与数组互补的数据结构呢？</a:t>
            </a:r>
            <a:endParaRPr lang="en-US" altLang="zh-CN" dirty="0"/>
          </a:p>
          <a:p>
            <a:r>
              <a:rPr lang="zh-CN" altLang="en-US" dirty="0"/>
              <a:t>链表，在指定特定元素后的插入和删除操作中表现十分优秀。链表内的数据是存储在一个个内存中不连续的节点内的。</a:t>
            </a:r>
            <a:endParaRPr lang="en-US" altLang="zh-CN" dirty="0"/>
          </a:p>
          <a:p>
            <a:endParaRPr lang="en-US" altLang="zh-CN" dirty="0"/>
          </a:p>
          <a:p>
            <a:endParaRPr lang="zh-CN" altLang="en-US" dirty="0"/>
          </a:p>
        </p:txBody>
      </p:sp>
      <p:pic>
        <p:nvPicPr>
          <p:cNvPr id="4" name="图片 3">
            <a:extLst>
              <a:ext uri="{FF2B5EF4-FFF2-40B4-BE49-F238E27FC236}">
                <a16:creationId xmlns:a16="http://schemas.microsoft.com/office/drawing/2014/main" id="{C84B9FF9-83BE-4BDA-893F-33113F7EF21B}"/>
              </a:ext>
            </a:extLst>
          </p:cNvPr>
          <p:cNvPicPr>
            <a:picLocks noChangeAspect="1"/>
          </p:cNvPicPr>
          <p:nvPr/>
        </p:nvPicPr>
        <p:blipFill>
          <a:blip r:embed="rId2"/>
          <a:stretch>
            <a:fillRect/>
          </a:stretch>
        </p:blipFill>
        <p:spPr>
          <a:xfrm>
            <a:off x="847725" y="3668654"/>
            <a:ext cx="5248275" cy="1819275"/>
          </a:xfrm>
          <a:prstGeom prst="rect">
            <a:avLst/>
          </a:prstGeom>
        </p:spPr>
      </p:pic>
    </p:spTree>
    <p:extLst>
      <p:ext uri="{BB962C8B-B14F-4D97-AF65-F5344CB8AC3E}">
        <p14:creationId xmlns:p14="http://schemas.microsoft.com/office/powerpoint/2010/main" val="2599629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252CDF-8C75-4FB0-90E6-CAC3C56D1F71}"/>
              </a:ext>
            </a:extLst>
          </p:cNvPr>
          <p:cNvSpPr>
            <a:spLocks noGrp="1"/>
          </p:cNvSpPr>
          <p:nvPr>
            <p:ph type="title"/>
          </p:nvPr>
        </p:nvSpPr>
        <p:spPr>
          <a:xfrm>
            <a:off x="677334" y="609600"/>
            <a:ext cx="8596668" cy="741028"/>
          </a:xfrm>
        </p:spPr>
        <p:txBody>
          <a:bodyPr/>
          <a:lstStyle/>
          <a:p>
            <a:r>
              <a:rPr lang="zh-CN" altLang="en-US" dirty="0"/>
              <a:t>图的存储</a:t>
            </a:r>
          </a:p>
        </p:txBody>
      </p:sp>
      <p:sp>
        <p:nvSpPr>
          <p:cNvPr id="3" name="内容占位符 2">
            <a:extLst>
              <a:ext uri="{FF2B5EF4-FFF2-40B4-BE49-F238E27FC236}">
                <a16:creationId xmlns:a16="http://schemas.microsoft.com/office/drawing/2014/main" id="{1EE2BDE7-CAB7-4535-AE8F-82AB39180F21}"/>
              </a:ext>
            </a:extLst>
          </p:cNvPr>
          <p:cNvSpPr>
            <a:spLocks noGrp="1"/>
          </p:cNvSpPr>
          <p:nvPr>
            <p:ph idx="1"/>
          </p:nvPr>
        </p:nvSpPr>
        <p:spPr>
          <a:xfrm>
            <a:off x="677334" y="1568741"/>
            <a:ext cx="8596668" cy="4472621"/>
          </a:xfrm>
        </p:spPr>
        <p:txBody>
          <a:bodyPr/>
          <a:lstStyle/>
          <a:p>
            <a:r>
              <a:rPr lang="zh-CN" altLang="en-US" dirty="0"/>
              <a:t>要存储一张图，我们需要将他的点和边全部存储下来。</a:t>
            </a:r>
            <a:endParaRPr lang="en-US" altLang="zh-CN" dirty="0"/>
          </a:p>
          <a:p>
            <a:endParaRPr lang="en-US" altLang="zh-CN" dirty="0"/>
          </a:p>
          <a:p>
            <a:r>
              <a:rPr lang="zh-CN" altLang="en-US" dirty="0"/>
              <a:t>点的存储是较为简单的，一般情况下，点具有它自己的编号，在没有特殊情况的时候甚至无需存储，而特殊情况下，如果一个点具有点的权值，那么我们也只需要额外使用一个数组就可以完成对点权值的存储。</a:t>
            </a:r>
            <a:endParaRPr lang="en-US" altLang="zh-CN" dirty="0"/>
          </a:p>
          <a:p>
            <a:endParaRPr lang="en-US" altLang="zh-CN" dirty="0"/>
          </a:p>
          <a:p>
            <a:r>
              <a:rPr lang="zh-CN" altLang="en-US" dirty="0"/>
              <a:t>而边的存储较为麻烦，一个较为朴素的想法是创建一个</a:t>
            </a:r>
            <a:r>
              <a:rPr lang="en-US" altLang="zh-CN" dirty="0"/>
              <a:t>struct</a:t>
            </a:r>
            <a:r>
              <a:rPr lang="zh-CN" altLang="en-US" dirty="0"/>
              <a:t>，</a:t>
            </a:r>
            <a:r>
              <a:rPr lang="en-US" altLang="zh-CN" dirty="0"/>
              <a:t>struct</a:t>
            </a:r>
            <a:r>
              <a:rPr lang="zh-CN" altLang="en-US" dirty="0"/>
              <a:t>内存储这条边的两个节点。使用这种做法如何找到一个点相邻的点？</a:t>
            </a:r>
            <a:endParaRPr lang="en-US" altLang="zh-CN" dirty="0"/>
          </a:p>
        </p:txBody>
      </p:sp>
      <p:pic>
        <p:nvPicPr>
          <p:cNvPr id="4" name="图片 3">
            <a:extLst>
              <a:ext uri="{FF2B5EF4-FFF2-40B4-BE49-F238E27FC236}">
                <a16:creationId xmlns:a16="http://schemas.microsoft.com/office/drawing/2014/main" id="{251760DC-E0ED-481E-BB44-9EEB7BCACD4B}"/>
              </a:ext>
            </a:extLst>
          </p:cNvPr>
          <p:cNvPicPr>
            <a:picLocks noChangeAspect="1"/>
          </p:cNvPicPr>
          <p:nvPr/>
        </p:nvPicPr>
        <p:blipFill>
          <a:blip r:embed="rId2"/>
          <a:stretch>
            <a:fillRect/>
          </a:stretch>
        </p:blipFill>
        <p:spPr>
          <a:xfrm>
            <a:off x="4091031" y="4399930"/>
            <a:ext cx="2352195" cy="1641432"/>
          </a:xfrm>
          <a:prstGeom prst="rect">
            <a:avLst/>
          </a:prstGeom>
        </p:spPr>
      </p:pic>
      <p:pic>
        <p:nvPicPr>
          <p:cNvPr id="5" name="图片 4">
            <a:extLst>
              <a:ext uri="{FF2B5EF4-FFF2-40B4-BE49-F238E27FC236}">
                <a16:creationId xmlns:a16="http://schemas.microsoft.com/office/drawing/2014/main" id="{A08F140A-6383-462E-A763-0919200A0369}"/>
              </a:ext>
            </a:extLst>
          </p:cNvPr>
          <p:cNvPicPr>
            <a:picLocks noChangeAspect="1"/>
          </p:cNvPicPr>
          <p:nvPr/>
        </p:nvPicPr>
        <p:blipFill>
          <a:blip r:embed="rId3"/>
          <a:stretch>
            <a:fillRect/>
          </a:stretch>
        </p:blipFill>
        <p:spPr>
          <a:xfrm>
            <a:off x="1260255" y="4563654"/>
            <a:ext cx="2143125" cy="1019175"/>
          </a:xfrm>
          <a:prstGeom prst="rect">
            <a:avLst/>
          </a:prstGeom>
        </p:spPr>
      </p:pic>
    </p:spTree>
    <p:extLst>
      <p:ext uri="{BB962C8B-B14F-4D97-AF65-F5344CB8AC3E}">
        <p14:creationId xmlns:p14="http://schemas.microsoft.com/office/powerpoint/2010/main" val="246963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234B81-2BF1-4BBC-82ED-E7B4AA01E1A0}"/>
              </a:ext>
            </a:extLst>
          </p:cNvPr>
          <p:cNvSpPr>
            <a:spLocks noGrp="1"/>
          </p:cNvSpPr>
          <p:nvPr>
            <p:ph type="title"/>
          </p:nvPr>
        </p:nvSpPr>
        <p:spPr>
          <a:xfrm>
            <a:off x="677334" y="609600"/>
            <a:ext cx="8596668" cy="782972"/>
          </a:xfrm>
        </p:spPr>
        <p:txBody>
          <a:bodyPr/>
          <a:lstStyle/>
          <a:p>
            <a:r>
              <a:rPr lang="zh-CN" altLang="en-US" dirty="0"/>
              <a:t>图的存储</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2B521DE-779B-497D-9474-980CCF9E3459}"/>
                  </a:ext>
                </a:extLst>
              </p:cNvPr>
              <p:cNvSpPr>
                <a:spLocks noGrp="1"/>
              </p:cNvSpPr>
              <p:nvPr>
                <p:ph idx="1"/>
              </p:nvPr>
            </p:nvSpPr>
            <p:spPr>
              <a:xfrm>
                <a:off x="677334" y="1602297"/>
                <a:ext cx="5538908" cy="4439065"/>
              </a:xfrm>
            </p:spPr>
            <p:txBody>
              <a:bodyPr/>
              <a:lstStyle/>
              <a:p>
                <a:r>
                  <a:rPr lang="zh-CN" altLang="en-US" dirty="0" smtClean="0"/>
                  <a:t>通过之前提到的存储方法，我们会存储边集</a:t>
                </a:r>
                <a:r>
                  <a:rPr lang="en-US" altLang="zh-CN" dirty="0"/>
                  <a:t>:</a:t>
                </a:r>
                <a14:m>
                  <m:oMath xmlns:m="http://schemas.openxmlformats.org/officeDocument/2006/math">
                    <m:r>
                      <a:rPr lang="en-US" altLang="zh-CN" b="0" i="1" smtClean="0">
                        <a:latin typeface="Cambria Math" panose="02040503050406030204" pitchFamily="18" charset="0"/>
                      </a:rPr>
                      <m:t>𝐸</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1,4</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3,1</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2,4</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3,6</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5,6</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3,5</m:t>
                        </m:r>
                      </m:e>
                    </m:d>
                    <m:r>
                      <a:rPr lang="en-US" altLang="zh-CN" b="0" i="1" smtClean="0">
                        <a:latin typeface="Cambria Math" panose="02040503050406030204" pitchFamily="18" charset="0"/>
                      </a:rPr>
                      <m:t>,(4,5)}</m:t>
                    </m:r>
                  </m:oMath>
                </a14:m>
                <a:endParaRPr lang="en-US" altLang="zh-CN" dirty="0"/>
              </a:p>
              <a:p>
                <a:endParaRPr lang="en-US" altLang="zh-CN" dirty="0"/>
              </a:p>
              <a:p>
                <a:r>
                  <a:rPr lang="zh-CN" altLang="en-US" dirty="0"/>
                  <a:t>在上面提到的存储方法下，如果我想要知道与节点</a:t>
                </a:r>
                <a14:m>
                  <m:oMath xmlns:m="http://schemas.openxmlformats.org/officeDocument/2006/math">
                    <m:r>
                      <a:rPr lang="en-US" altLang="zh-CN" b="0" i="1" smtClean="0">
                        <a:latin typeface="Cambria Math" panose="02040503050406030204" pitchFamily="18" charset="0"/>
                      </a:rPr>
                      <m:t>3</m:t>
                    </m:r>
                    <m:r>
                      <a:rPr lang="zh-CN" altLang="en-US" i="1">
                        <a:latin typeface="Cambria Math" panose="02040503050406030204" pitchFamily="18" charset="0"/>
                      </a:rPr>
                      <m:t>通过</m:t>
                    </m:r>
                  </m:oMath>
                </a14:m>
                <a:r>
                  <a:rPr lang="zh-CN" altLang="en-US" dirty="0"/>
                  <a:t>边相邻的节点，需要怎么写我们的代码？</a:t>
                </a:r>
              </a:p>
              <a:p>
                <a:endParaRPr lang="en-US" altLang="zh-CN" dirty="0"/>
              </a:p>
              <a:p>
                <a:r>
                  <a:rPr lang="zh-CN" altLang="en-US" dirty="0"/>
                  <a:t>我们不得不枚举所有的边，才能找到与节点</a:t>
                </a:r>
                <a:r>
                  <a:rPr lang="en-US" altLang="zh-CN" dirty="0"/>
                  <a:t>3</a:t>
                </a:r>
                <a:r>
                  <a:rPr lang="zh-CN" altLang="en-US" dirty="0"/>
                  <a:t>相邻的节点，效率太低。</a:t>
                </a:r>
              </a:p>
            </p:txBody>
          </p:sp>
        </mc:Choice>
        <mc:Fallback xmlns="">
          <p:sp>
            <p:nvSpPr>
              <p:cNvPr id="3" name="内容占位符 2">
                <a:extLst>
                  <a:ext uri="{FF2B5EF4-FFF2-40B4-BE49-F238E27FC236}">
                    <a16:creationId xmlns:a16="http://schemas.microsoft.com/office/drawing/2014/main" id="{B2B521DE-779B-497D-9474-980CCF9E3459}"/>
                  </a:ext>
                </a:extLst>
              </p:cNvPr>
              <p:cNvSpPr>
                <a:spLocks noGrp="1" noRot="1" noChangeAspect="1" noMove="1" noResize="1" noEditPoints="1" noAdjustHandles="1" noChangeArrowheads="1" noChangeShapeType="1" noTextEdit="1"/>
              </p:cNvSpPr>
              <p:nvPr>
                <p:ph idx="1"/>
              </p:nvPr>
            </p:nvSpPr>
            <p:spPr>
              <a:xfrm>
                <a:off x="677334" y="1602297"/>
                <a:ext cx="5538908" cy="4439065"/>
              </a:xfrm>
              <a:blipFill>
                <a:blip r:embed="rId2"/>
                <a:stretch>
                  <a:fillRect l="-220" t="-824"/>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E876DBCB-C139-408D-91C9-DC64CF3E029F}"/>
              </a:ext>
            </a:extLst>
          </p:cNvPr>
          <p:cNvPicPr>
            <a:picLocks noChangeAspect="1"/>
          </p:cNvPicPr>
          <p:nvPr/>
        </p:nvPicPr>
        <p:blipFill>
          <a:blip r:embed="rId3"/>
          <a:stretch>
            <a:fillRect/>
          </a:stretch>
        </p:blipFill>
        <p:spPr>
          <a:xfrm>
            <a:off x="6314114" y="2336757"/>
            <a:ext cx="3197496" cy="3241921"/>
          </a:xfrm>
          <a:prstGeom prst="rect">
            <a:avLst/>
          </a:prstGeom>
        </p:spPr>
      </p:pic>
    </p:spTree>
    <p:extLst>
      <p:ext uri="{BB962C8B-B14F-4D97-AF65-F5344CB8AC3E}">
        <p14:creationId xmlns:p14="http://schemas.microsoft.com/office/powerpoint/2010/main" val="400790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679F62-ED70-4316-B4D2-34AFF2340DC4}"/>
              </a:ext>
            </a:extLst>
          </p:cNvPr>
          <p:cNvSpPr>
            <a:spLocks noGrp="1"/>
          </p:cNvSpPr>
          <p:nvPr>
            <p:ph type="title"/>
          </p:nvPr>
        </p:nvSpPr>
        <p:spPr>
          <a:xfrm>
            <a:off x="677334" y="609600"/>
            <a:ext cx="8596668" cy="850084"/>
          </a:xfrm>
        </p:spPr>
        <p:txBody>
          <a:bodyPr/>
          <a:lstStyle/>
          <a:p>
            <a:r>
              <a:rPr lang="zh-CN" altLang="en-US" dirty="0"/>
              <a:t>邻接矩阵</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C0DAC5C-5B91-4D3B-A370-75296D4D2B3D}"/>
                  </a:ext>
                </a:extLst>
              </p:cNvPr>
              <p:cNvSpPr>
                <a:spLocks noGrp="1"/>
              </p:cNvSpPr>
              <p:nvPr>
                <p:ph idx="1"/>
              </p:nvPr>
            </p:nvSpPr>
            <p:spPr>
              <a:xfrm>
                <a:off x="677334" y="1619075"/>
                <a:ext cx="8596668" cy="4422287"/>
              </a:xfrm>
            </p:spPr>
            <p:txBody>
              <a:bodyPr/>
              <a:lstStyle/>
              <a:p>
                <a:r>
                  <a:rPr lang="zh-CN" altLang="en-US" dirty="0"/>
                  <a:t>究其本质，我们需要建立一个索引，才能够快速访问，就好像在使用数组的时候，使用下标来访问元素一样，我们能不能也使用数组下标来索引到边呢？</a:t>
                </a:r>
                <a:endParaRPr lang="en-US" altLang="zh-CN" dirty="0"/>
              </a:p>
              <a:p>
                <a:endParaRPr lang="en-US" altLang="zh-CN" dirty="0"/>
              </a:p>
              <a:p>
                <a:r>
                  <a:rPr lang="zh-CN" altLang="en-US" dirty="0"/>
                  <a:t>邻接矩阵：一个二维数组</a:t>
                </a:r>
                <a14:m>
                  <m:oMath xmlns:m="http://schemas.openxmlformats.org/officeDocument/2006/math">
                    <m:r>
                      <a:rPr lang="en-US" altLang="zh-CN" b="0" i="1" smtClean="0">
                        <a:latin typeface="Cambria Math" panose="02040503050406030204" pitchFamily="18" charset="0"/>
                      </a:rPr>
                      <m:t>𝐴</m:t>
                    </m:r>
                  </m:oMath>
                </a14:m>
                <a:r>
                  <a:rPr lang="en-US" altLang="zh-CN" dirty="0"/>
                  <a:t>,</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𝐴</m:t>
                        </m:r>
                      </m:e>
                      <m:sub>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𝑗</m:t>
                        </m:r>
                      </m:sub>
                    </m:sSub>
                    <m:r>
                      <a:rPr lang="en-US" altLang="zh-CN" b="0" i="1" dirty="0" smtClean="0">
                        <a:latin typeface="Cambria Math" panose="02040503050406030204" pitchFamily="18" charset="0"/>
                      </a:rPr>
                      <m:t>=1</m:t>
                    </m:r>
                  </m:oMath>
                </a14:m>
                <a:r>
                  <a:rPr lang="zh-CN" altLang="en-US" dirty="0"/>
                  <a:t>表示有一</a:t>
                </a:r>
                <a:r>
                  <a:rPr lang="zh-CN" altLang="en-US" dirty="0" smtClean="0"/>
                  <a:t>条</a:t>
                </a:r>
                <a:r>
                  <a:rPr lang="zh-CN" altLang="en-US" dirty="0"/>
                  <a:t>从</a:t>
                </a:r>
                <a:r>
                  <a:rPr lang="zh-CN" altLang="en-US" dirty="0" smtClean="0"/>
                  <a:t>节点</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到</m:t>
                    </m:r>
                  </m:oMath>
                </a14:m>
                <a:r>
                  <a:rPr lang="zh-CN" altLang="en-US" dirty="0"/>
                  <a:t>节点</a:t>
                </a:r>
                <a14:m>
                  <m:oMath xmlns:m="http://schemas.openxmlformats.org/officeDocument/2006/math">
                    <m:r>
                      <a:rPr lang="en-US" altLang="zh-CN" b="0" i="1" smtClean="0">
                        <a:latin typeface="Cambria Math" panose="02040503050406030204" pitchFamily="18" charset="0"/>
                      </a:rPr>
                      <m:t>𝑗</m:t>
                    </m:r>
                  </m:oMath>
                </a14:m>
                <a:r>
                  <a:rPr lang="zh-CN" altLang="en-US" dirty="0"/>
                  <a:t>的边。</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AC0DAC5C-5B91-4D3B-A370-75296D4D2B3D}"/>
                  </a:ext>
                </a:extLst>
              </p:cNvPr>
              <p:cNvSpPr>
                <a:spLocks noGrp="1" noRot="1" noChangeAspect="1" noMove="1" noResize="1" noEditPoints="1" noAdjustHandles="1" noChangeArrowheads="1" noChangeShapeType="1" noTextEdit="1"/>
              </p:cNvSpPr>
              <p:nvPr>
                <p:ph idx="1"/>
              </p:nvPr>
            </p:nvSpPr>
            <p:spPr>
              <a:xfrm>
                <a:off x="677334" y="1619075"/>
                <a:ext cx="8596668" cy="4422287"/>
              </a:xfrm>
              <a:blipFill>
                <a:blip r:embed="rId2"/>
                <a:stretch>
                  <a:fillRect l="-142" t="-690" r="-241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72025076-42BE-4AA6-A121-50F8F06C9579}"/>
              </a:ext>
            </a:extLst>
          </p:cNvPr>
          <p:cNvPicPr>
            <a:picLocks noChangeAspect="1"/>
          </p:cNvPicPr>
          <p:nvPr/>
        </p:nvPicPr>
        <p:blipFill>
          <a:blip r:embed="rId3"/>
          <a:stretch>
            <a:fillRect/>
          </a:stretch>
        </p:blipFill>
        <p:spPr>
          <a:xfrm>
            <a:off x="6003721" y="3134999"/>
            <a:ext cx="3197496" cy="2906363"/>
          </a:xfrm>
          <a:prstGeom prst="rect">
            <a:avLst/>
          </a:prstGeom>
        </p:spPr>
      </p:pic>
      <p:graphicFrame>
        <p:nvGraphicFramePr>
          <p:cNvPr id="5" name="表格 4">
            <a:extLst>
              <a:ext uri="{FF2B5EF4-FFF2-40B4-BE49-F238E27FC236}">
                <a16:creationId xmlns:a16="http://schemas.microsoft.com/office/drawing/2014/main" id="{C81912D4-6A1B-4BD3-AEE9-E497A97239AA}"/>
              </a:ext>
            </a:extLst>
          </p:cNvPr>
          <p:cNvGraphicFramePr>
            <a:graphicFrameLocks noGrp="1"/>
          </p:cNvGraphicFramePr>
          <p:nvPr>
            <p:extLst>
              <p:ext uri="{D42A27DB-BD31-4B8C-83A1-F6EECF244321}">
                <p14:modId xmlns:p14="http://schemas.microsoft.com/office/powerpoint/2010/main" val="2080865375"/>
              </p:ext>
            </p:extLst>
          </p:nvPr>
        </p:nvGraphicFramePr>
        <p:xfrm>
          <a:off x="1069156" y="3290240"/>
          <a:ext cx="4022963" cy="2595880"/>
        </p:xfrm>
        <a:graphic>
          <a:graphicData uri="http://schemas.openxmlformats.org/drawingml/2006/table">
            <a:tbl>
              <a:tblPr firstRow="1" bandRow="1">
                <a:tableStyleId>{00A15C55-8517-42AA-B614-E9B94910E393}</a:tableStyleId>
              </a:tblPr>
              <a:tblGrid>
                <a:gridCol w="574709">
                  <a:extLst>
                    <a:ext uri="{9D8B030D-6E8A-4147-A177-3AD203B41FA5}">
                      <a16:colId xmlns:a16="http://schemas.microsoft.com/office/drawing/2014/main" val="1830895786"/>
                    </a:ext>
                  </a:extLst>
                </a:gridCol>
                <a:gridCol w="574709">
                  <a:extLst>
                    <a:ext uri="{9D8B030D-6E8A-4147-A177-3AD203B41FA5}">
                      <a16:colId xmlns:a16="http://schemas.microsoft.com/office/drawing/2014/main" val="428578117"/>
                    </a:ext>
                  </a:extLst>
                </a:gridCol>
                <a:gridCol w="574709">
                  <a:extLst>
                    <a:ext uri="{9D8B030D-6E8A-4147-A177-3AD203B41FA5}">
                      <a16:colId xmlns:a16="http://schemas.microsoft.com/office/drawing/2014/main" val="2678196686"/>
                    </a:ext>
                  </a:extLst>
                </a:gridCol>
                <a:gridCol w="574709">
                  <a:extLst>
                    <a:ext uri="{9D8B030D-6E8A-4147-A177-3AD203B41FA5}">
                      <a16:colId xmlns:a16="http://schemas.microsoft.com/office/drawing/2014/main" val="3377198121"/>
                    </a:ext>
                  </a:extLst>
                </a:gridCol>
                <a:gridCol w="574709">
                  <a:extLst>
                    <a:ext uri="{9D8B030D-6E8A-4147-A177-3AD203B41FA5}">
                      <a16:colId xmlns:a16="http://schemas.microsoft.com/office/drawing/2014/main" val="838215992"/>
                    </a:ext>
                  </a:extLst>
                </a:gridCol>
                <a:gridCol w="574709">
                  <a:extLst>
                    <a:ext uri="{9D8B030D-6E8A-4147-A177-3AD203B41FA5}">
                      <a16:colId xmlns:a16="http://schemas.microsoft.com/office/drawing/2014/main" val="1082094456"/>
                    </a:ext>
                  </a:extLst>
                </a:gridCol>
                <a:gridCol w="574709">
                  <a:extLst>
                    <a:ext uri="{9D8B030D-6E8A-4147-A177-3AD203B41FA5}">
                      <a16:colId xmlns:a16="http://schemas.microsoft.com/office/drawing/2014/main" val="151544628"/>
                    </a:ext>
                  </a:extLst>
                </a:gridCol>
              </a:tblGrid>
              <a:tr h="370840">
                <a:tc>
                  <a:txBody>
                    <a:bodyPr/>
                    <a:lstStyle/>
                    <a:p>
                      <a:pPr algn="ct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extLst>
                  <a:ext uri="{0D108BD9-81ED-4DB2-BD59-A6C34878D82A}">
                    <a16:rowId xmlns:a16="http://schemas.microsoft.com/office/drawing/2014/main" val="3573869373"/>
                  </a:ext>
                </a:extLst>
              </a:tr>
              <a:tr h="370840">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541570749"/>
                  </a:ext>
                </a:extLst>
              </a:tr>
              <a:tr h="370840">
                <a:tc>
                  <a:txBody>
                    <a:bodyPr/>
                    <a:lstStyle/>
                    <a:p>
                      <a:pPr algn="ctr"/>
                      <a:r>
                        <a:rPr lang="en-US" altLang="zh-CN" dirty="0"/>
                        <a:t>2</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4127565689"/>
                  </a:ext>
                </a:extLst>
              </a:tr>
              <a:tr h="370840">
                <a:tc>
                  <a:txBody>
                    <a:bodyPr/>
                    <a:lstStyle/>
                    <a:p>
                      <a:pPr algn="ctr"/>
                      <a:r>
                        <a:rPr lang="en-US" altLang="zh-CN" dirty="0"/>
                        <a:t>3</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565979443"/>
                  </a:ext>
                </a:extLst>
              </a:tr>
              <a:tr h="370840">
                <a:tc>
                  <a:txBody>
                    <a:bodyPr/>
                    <a:lstStyle/>
                    <a:p>
                      <a:pPr algn="ctr"/>
                      <a:r>
                        <a:rPr lang="en-US" altLang="zh-CN" dirty="0"/>
                        <a:t>4</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2780601317"/>
                  </a:ext>
                </a:extLst>
              </a:tr>
              <a:tr h="370840">
                <a:tc>
                  <a:txBody>
                    <a:bodyPr/>
                    <a:lstStyle/>
                    <a:p>
                      <a:pPr algn="ctr"/>
                      <a:r>
                        <a:rPr lang="en-US" altLang="zh-CN" dirty="0"/>
                        <a:t>5</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677920036"/>
                  </a:ext>
                </a:extLst>
              </a:tr>
              <a:tr h="370840">
                <a:tc>
                  <a:txBody>
                    <a:bodyPr/>
                    <a:lstStyle/>
                    <a:p>
                      <a:pPr algn="ctr"/>
                      <a:r>
                        <a:rPr lang="en-US" altLang="zh-CN" dirty="0"/>
                        <a:t>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753381450"/>
                  </a:ext>
                </a:extLst>
              </a:tr>
            </a:tbl>
          </a:graphicData>
        </a:graphic>
      </p:graphicFrame>
    </p:spTree>
    <p:extLst>
      <p:ext uri="{BB962C8B-B14F-4D97-AF65-F5344CB8AC3E}">
        <p14:creationId xmlns:p14="http://schemas.microsoft.com/office/powerpoint/2010/main" val="3522410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4AAF9-8C87-4791-8ABD-3B1355615246}"/>
              </a:ext>
            </a:extLst>
          </p:cNvPr>
          <p:cNvSpPr>
            <a:spLocks noGrp="1"/>
          </p:cNvSpPr>
          <p:nvPr>
            <p:ph type="title"/>
          </p:nvPr>
        </p:nvSpPr>
        <p:spPr>
          <a:xfrm>
            <a:off x="677334" y="609600"/>
            <a:ext cx="8596668" cy="791361"/>
          </a:xfrm>
        </p:spPr>
        <p:txBody>
          <a:bodyPr/>
          <a:lstStyle/>
          <a:p>
            <a:r>
              <a:rPr lang="zh-CN" altLang="en-US" dirty="0"/>
              <a:t>邻接链表</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5034744-AA98-4B80-8C83-4F88660D5BE3}"/>
                  </a:ext>
                </a:extLst>
              </p:cNvPr>
              <p:cNvSpPr>
                <a:spLocks noGrp="1"/>
              </p:cNvSpPr>
              <p:nvPr>
                <p:ph idx="1"/>
              </p:nvPr>
            </p:nvSpPr>
            <p:spPr>
              <a:xfrm>
                <a:off x="677334" y="1753299"/>
                <a:ext cx="8596668" cy="4288063"/>
              </a:xfrm>
            </p:spPr>
            <p:txBody>
              <a:bodyPr/>
              <a:lstStyle/>
              <a:p>
                <a:r>
                  <a:rPr lang="zh-CN" altLang="en-US" dirty="0"/>
                  <a:t>在一个</a:t>
                </a:r>
                <a14:m>
                  <m:oMath xmlns:m="http://schemas.openxmlformats.org/officeDocument/2006/math">
                    <m:r>
                      <a:rPr lang="en-US" altLang="zh-CN" b="0" i="1" smtClean="0">
                        <a:latin typeface="Cambria Math" panose="02040503050406030204" pitchFamily="18" charset="0"/>
                      </a:rPr>
                      <m:t>𝑁</m:t>
                    </m:r>
                  </m:oMath>
                </a14:m>
                <a:r>
                  <a:rPr lang="zh-CN" altLang="en-US" dirty="0"/>
                  <a:t>个点</a:t>
                </a:r>
                <a14:m>
                  <m:oMath xmlns:m="http://schemas.openxmlformats.org/officeDocument/2006/math">
                    <m:r>
                      <a:rPr lang="en-US" altLang="zh-CN" b="0" i="1" smtClean="0">
                        <a:latin typeface="Cambria Math" panose="02040503050406030204" pitchFamily="18" charset="0"/>
                      </a:rPr>
                      <m:t>𝑀</m:t>
                    </m:r>
                  </m:oMath>
                </a14:m>
                <a:r>
                  <a:rPr lang="zh-CN" altLang="en-US" dirty="0"/>
                  <a:t>条边的图中，使用邻接矩阵访问一个点的相邻节点，花费的时间已经从</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𝑀</m:t>
                    </m:r>
                    <m:r>
                      <a:rPr lang="en-US" altLang="zh-CN" b="0" i="1" smtClean="0">
                        <a:latin typeface="Cambria Math" panose="02040503050406030204" pitchFamily="18" charset="0"/>
                      </a:rPr>
                      <m:t>)</m:t>
                    </m:r>
                    <m:r>
                      <a:rPr lang="zh-CN" altLang="en-US" i="1">
                        <a:latin typeface="Cambria Math" panose="02040503050406030204" pitchFamily="18" charset="0"/>
                      </a:rPr>
                      <m:t>变成</m:t>
                    </m:r>
                  </m:oMath>
                </a14:m>
                <a:r>
                  <a:rPr lang="zh-CN" altLang="en-US" dirty="0"/>
                  <a:t>了</a:t>
                </a:r>
                <a14:m>
                  <m:oMath xmlns:m="http://schemas.openxmlformats.org/officeDocument/2006/math">
                    <m:r>
                      <a:rPr lang="en-US" altLang="zh-CN" b="0" i="1" dirty="0" smtClean="0">
                        <a:latin typeface="Cambria Math" panose="02040503050406030204" pitchFamily="18" charset="0"/>
                      </a:rPr>
                      <m:t>𝑂</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𝑁</m:t>
                    </m:r>
                    <m:r>
                      <a:rPr lang="en-US" altLang="zh-CN" b="0" i="1" dirty="0" smtClean="0">
                        <a:latin typeface="Cambria Math" panose="02040503050406030204" pitchFamily="18" charset="0"/>
                      </a:rPr>
                      <m:t>)</m:t>
                    </m:r>
                  </m:oMath>
                </a14:m>
                <a:r>
                  <a:rPr lang="zh-CN" altLang="en-US" dirty="0"/>
                  <a:t>，由于</a:t>
                </a:r>
                <a14:m>
                  <m:oMath xmlns:m="http://schemas.openxmlformats.org/officeDocument/2006/math">
                    <m:r>
                      <a:rPr lang="en-US" altLang="zh-CN" b="0" i="1" smtClean="0">
                        <a:latin typeface="Cambria Math" panose="02040503050406030204" pitchFamily="18" charset="0"/>
                      </a:rPr>
                      <m:t>𝑀</m:t>
                    </m:r>
                  </m:oMath>
                </a14:m>
                <a:r>
                  <a:rPr lang="zh-CN" altLang="en-US" dirty="0"/>
                  <a:t>最大可以到达</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2</m:t>
                        </m:r>
                      </m:sup>
                    </m:sSup>
                  </m:oMath>
                </a14:m>
                <a:r>
                  <a:rPr lang="zh-CN" altLang="en-US" dirty="0"/>
                  <a:t>级别的大小，使用邻接矩阵在绝大多数情况下比枚举所有的边会更快地找到相邻节点。</a:t>
                </a:r>
                <a:endParaRPr lang="en-US" altLang="zh-CN" dirty="0"/>
              </a:p>
              <a:p>
                <a:endParaRPr lang="en-US" altLang="zh-CN" dirty="0"/>
              </a:p>
              <a:p>
                <a:r>
                  <a:rPr lang="zh-CN" altLang="en-US" dirty="0"/>
                  <a:t>不过邻接矩阵仍然具有优化空间，如果一张图非常稀疏</a:t>
                </a:r>
                <a14:m>
                  <m:oMath xmlns:m="http://schemas.openxmlformats.org/officeDocument/2006/math">
                    <m:r>
                      <a:rPr lang="en-US" altLang="zh-CN" i="1" dirty="0" smtClean="0">
                        <a:latin typeface="Cambria Math" panose="02040503050406030204" pitchFamily="18" charset="0"/>
                      </a:rPr>
                      <m:t>(</m:t>
                    </m:r>
                    <m:r>
                      <a:rPr lang="en-US" altLang="zh-CN" b="0" i="1" smtClean="0">
                        <a:latin typeface="Cambria Math" panose="02040503050406030204" pitchFamily="18" charset="0"/>
                      </a:rPr>
                      <m:t>𝑀</m:t>
                    </m:r>
                    <m:r>
                      <a:rPr lang="zh-CN" altLang="en-US" i="1">
                        <a:latin typeface="Cambria Math" panose="02040503050406030204" pitchFamily="18" charset="0"/>
                      </a:rPr>
                      <m:t>远小于</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zh-CN" altLang="en-US" i="1">
                        <a:latin typeface="Cambria Math" panose="02040503050406030204" pitchFamily="18" charset="0"/>
                      </a:rPr>
                      <m:t>，</m:t>
                    </m:r>
                  </m:oMath>
                </a14:m>
                <a:r>
                  <a:rPr lang="zh-CN" altLang="en-US" dirty="0"/>
                  <a:t>而</a:t>
                </a:r>
                <a14:m>
                  <m:oMath xmlns:m="http://schemas.openxmlformats.org/officeDocument/2006/math">
                    <m:r>
                      <a:rPr lang="en-US" altLang="zh-CN" b="0" i="1" dirty="0" smtClean="0">
                        <a:latin typeface="Cambria Math" panose="02040503050406030204" pitchFamily="18" charset="0"/>
                      </a:rPr>
                      <m:t>𝑁</m:t>
                    </m:r>
                  </m:oMath>
                </a14:m>
                <a:r>
                  <a:rPr lang="zh-CN" altLang="en-US" dirty="0"/>
                  <a:t>很大，会发生什么？</a:t>
                </a:r>
                <a:endParaRPr lang="en-US" altLang="zh-CN" dirty="0"/>
              </a:p>
              <a:p>
                <a:endParaRPr lang="en-US" altLang="zh-CN" dirty="0"/>
              </a:p>
              <a:p>
                <a:r>
                  <a:rPr lang="zh-CN" altLang="en-US" dirty="0"/>
                  <a:t>查找相邻节点效率不高，空间开销大且浪费严重。</a:t>
                </a:r>
                <a:endParaRPr lang="en-US" altLang="zh-CN" dirty="0"/>
              </a:p>
              <a:p>
                <a:endParaRPr lang="en-US" altLang="zh-CN" dirty="0"/>
              </a:p>
              <a:p>
                <a:r>
                  <a:rPr lang="zh-CN" altLang="en-US" dirty="0"/>
                  <a:t>新的存储方法：邻接表，不仅空间开销小，时间开销也更小。</a:t>
                </a:r>
              </a:p>
            </p:txBody>
          </p:sp>
        </mc:Choice>
        <mc:Fallback xmlns="">
          <p:sp>
            <p:nvSpPr>
              <p:cNvPr id="3" name="内容占位符 2">
                <a:extLst>
                  <a:ext uri="{FF2B5EF4-FFF2-40B4-BE49-F238E27FC236}">
                    <a16:creationId xmlns:a16="http://schemas.microsoft.com/office/drawing/2014/main" id="{25034744-AA98-4B80-8C83-4F88660D5BE3}"/>
                  </a:ext>
                </a:extLst>
              </p:cNvPr>
              <p:cNvSpPr>
                <a:spLocks noGrp="1" noRot="1" noChangeAspect="1" noMove="1" noResize="1" noEditPoints="1" noAdjustHandles="1" noChangeArrowheads="1" noChangeShapeType="1" noTextEdit="1"/>
              </p:cNvSpPr>
              <p:nvPr>
                <p:ph idx="1"/>
              </p:nvPr>
            </p:nvSpPr>
            <p:spPr>
              <a:xfrm>
                <a:off x="677334" y="1753299"/>
                <a:ext cx="8596668" cy="4288063"/>
              </a:xfrm>
              <a:blipFill>
                <a:blip r:embed="rId2"/>
                <a:stretch>
                  <a:fillRect l="-142" t="-711" r="-32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0023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4AAF9-8C87-4791-8ABD-3B1355615246}"/>
              </a:ext>
            </a:extLst>
          </p:cNvPr>
          <p:cNvSpPr>
            <a:spLocks noGrp="1"/>
          </p:cNvSpPr>
          <p:nvPr>
            <p:ph type="title"/>
          </p:nvPr>
        </p:nvSpPr>
        <p:spPr>
          <a:xfrm>
            <a:off x="677334" y="609600"/>
            <a:ext cx="8596668" cy="791361"/>
          </a:xfrm>
        </p:spPr>
        <p:txBody>
          <a:bodyPr/>
          <a:lstStyle/>
          <a:p>
            <a:r>
              <a:rPr lang="zh-CN" altLang="en-US" dirty="0"/>
              <a:t>邻接链表</a:t>
            </a:r>
          </a:p>
        </p:txBody>
      </p:sp>
      <p:sp>
        <p:nvSpPr>
          <p:cNvPr id="3" name="内容占位符 2">
            <a:extLst>
              <a:ext uri="{FF2B5EF4-FFF2-40B4-BE49-F238E27FC236}">
                <a16:creationId xmlns:a16="http://schemas.microsoft.com/office/drawing/2014/main" id="{25034744-AA98-4B80-8C83-4F88660D5BE3}"/>
              </a:ext>
            </a:extLst>
          </p:cNvPr>
          <p:cNvSpPr>
            <a:spLocks noGrp="1"/>
          </p:cNvSpPr>
          <p:nvPr>
            <p:ph idx="1"/>
          </p:nvPr>
        </p:nvSpPr>
        <p:spPr>
          <a:xfrm>
            <a:off x="677334" y="1753299"/>
            <a:ext cx="8596668" cy="4288063"/>
          </a:xfrm>
        </p:spPr>
        <p:txBody>
          <a:bodyPr/>
          <a:lstStyle/>
          <a:p>
            <a:r>
              <a:rPr lang="zh-CN" altLang="en-US" dirty="0"/>
              <a:t>本质上来说，邻接链表就是对于每一个图中的顶点，都使用了一个链表来存储和他相关的边。</a:t>
            </a:r>
          </a:p>
        </p:txBody>
      </p:sp>
      <p:pic>
        <p:nvPicPr>
          <p:cNvPr id="4" name="图片 3">
            <a:extLst>
              <a:ext uri="{FF2B5EF4-FFF2-40B4-BE49-F238E27FC236}">
                <a16:creationId xmlns:a16="http://schemas.microsoft.com/office/drawing/2014/main" id="{C8DB977B-CAE3-4627-8A72-DBD350467916}"/>
              </a:ext>
            </a:extLst>
          </p:cNvPr>
          <p:cNvPicPr>
            <a:picLocks noChangeAspect="1"/>
          </p:cNvPicPr>
          <p:nvPr/>
        </p:nvPicPr>
        <p:blipFill>
          <a:blip r:embed="rId2"/>
          <a:stretch>
            <a:fillRect/>
          </a:stretch>
        </p:blipFill>
        <p:spPr>
          <a:xfrm>
            <a:off x="677334" y="2698771"/>
            <a:ext cx="3197496" cy="2906363"/>
          </a:xfrm>
          <a:prstGeom prst="rect">
            <a:avLst/>
          </a:prstGeom>
        </p:spPr>
      </p:pic>
      <p:pic>
        <p:nvPicPr>
          <p:cNvPr id="5" name="图片 4">
            <a:extLst>
              <a:ext uri="{FF2B5EF4-FFF2-40B4-BE49-F238E27FC236}">
                <a16:creationId xmlns:a16="http://schemas.microsoft.com/office/drawing/2014/main" id="{CDB1D187-D0B1-4F3C-9137-A45042C1F70E}"/>
              </a:ext>
            </a:extLst>
          </p:cNvPr>
          <p:cNvPicPr>
            <a:picLocks noChangeAspect="1"/>
          </p:cNvPicPr>
          <p:nvPr/>
        </p:nvPicPr>
        <p:blipFill>
          <a:blip r:embed="rId3"/>
          <a:stretch>
            <a:fillRect/>
          </a:stretch>
        </p:blipFill>
        <p:spPr>
          <a:xfrm>
            <a:off x="4597978" y="2958735"/>
            <a:ext cx="3952875" cy="2047875"/>
          </a:xfrm>
          <a:prstGeom prst="rect">
            <a:avLst/>
          </a:prstGeom>
        </p:spPr>
      </p:pic>
    </p:spTree>
    <p:extLst>
      <p:ext uri="{BB962C8B-B14F-4D97-AF65-F5344CB8AC3E}">
        <p14:creationId xmlns:p14="http://schemas.microsoft.com/office/powerpoint/2010/main" val="309582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4AAF9-8C87-4791-8ABD-3B1355615246}"/>
              </a:ext>
            </a:extLst>
          </p:cNvPr>
          <p:cNvSpPr>
            <a:spLocks noGrp="1"/>
          </p:cNvSpPr>
          <p:nvPr>
            <p:ph type="title"/>
          </p:nvPr>
        </p:nvSpPr>
        <p:spPr>
          <a:xfrm>
            <a:off x="677334" y="609600"/>
            <a:ext cx="8596668" cy="791361"/>
          </a:xfrm>
        </p:spPr>
        <p:txBody>
          <a:bodyPr/>
          <a:lstStyle/>
          <a:p>
            <a:r>
              <a:rPr lang="zh-CN" altLang="en-US" dirty="0"/>
              <a:t>邻接链表的实现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5034744-AA98-4B80-8C83-4F88660D5BE3}"/>
                  </a:ext>
                </a:extLst>
              </p:cNvPr>
              <p:cNvSpPr>
                <a:spLocks noGrp="1"/>
              </p:cNvSpPr>
              <p:nvPr>
                <p:ph idx="1"/>
              </p:nvPr>
            </p:nvSpPr>
            <p:spPr>
              <a:xfrm>
                <a:off x="677334" y="1753299"/>
                <a:ext cx="8596668" cy="4288063"/>
              </a:xfrm>
            </p:spPr>
            <p:txBody>
              <a:bodyPr/>
              <a:lstStyle/>
              <a:p>
                <a:r>
                  <a:rPr lang="zh-CN" altLang="en-US" dirty="0"/>
                  <a:t>我们定义</a:t>
                </a:r>
                <a14:m>
                  <m:oMath xmlns:m="http://schemas.openxmlformats.org/officeDocument/2006/math">
                    <m:r>
                      <a:rPr lang="en-US" altLang="zh-CN" b="0" i="1" smtClean="0">
                        <a:latin typeface="Cambria Math" panose="02040503050406030204" pitchFamily="18" charset="0"/>
                      </a:rPr>
                      <m:t>h𝑒𝑎𝑑</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表示节点</a:t>
                </a:r>
                <a14:m>
                  <m:oMath xmlns:m="http://schemas.openxmlformats.org/officeDocument/2006/math">
                    <m:r>
                      <a:rPr lang="en-US" altLang="zh-CN" b="0" i="1" smtClean="0">
                        <a:latin typeface="Cambria Math" panose="02040503050406030204" pitchFamily="18" charset="0"/>
                      </a:rPr>
                      <m:t>𝑥</m:t>
                    </m:r>
                  </m:oMath>
                </a14:m>
                <a:r>
                  <a:rPr lang="zh-CN" altLang="en-US" dirty="0"/>
                  <a:t>的邻接链表的链表头，</a:t>
                </a:r>
                <a14:m>
                  <m:oMath xmlns:m="http://schemas.openxmlformats.org/officeDocument/2006/math">
                    <m:r>
                      <a:rPr lang="en-US" altLang="zh-CN" b="0" i="1" smtClean="0">
                        <a:latin typeface="Cambria Math" panose="02040503050406030204" pitchFamily="18" charset="0"/>
                      </a:rPr>
                      <m:t>𝑡𝑜</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r>
                  <a:rPr lang="zh-CN" altLang="en-US" dirty="0"/>
                  <a:t>表示一个链表节点连接的节点编号，</a:t>
                </a:r>
                <a14:m>
                  <m:oMath xmlns:m="http://schemas.openxmlformats.org/officeDocument/2006/math">
                    <m:r>
                      <a:rPr lang="en-US" altLang="zh-CN" b="0" i="1" smtClean="0">
                        <a:latin typeface="Cambria Math" panose="02040503050406030204" pitchFamily="18" charset="0"/>
                      </a:rPr>
                      <m:t>𝑛𝑥𝑡</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r>
                  <a:rPr lang="zh-CN" altLang="en-US" dirty="0"/>
                  <a:t>表示该链表节点在链表中的下一个节点，</a:t>
                </a:r>
                <a:r>
                  <a:rPr lang="en-US" altLang="zh-CN" dirty="0" err="1"/>
                  <a:t>cnt</a:t>
                </a:r>
                <a:r>
                  <a:rPr lang="zh-CN" altLang="en-US" dirty="0"/>
                  <a:t>表示当前存在的链表节点的总数，那么，加入一条从</a:t>
                </a:r>
                <a14:m>
                  <m:oMath xmlns:m="http://schemas.openxmlformats.org/officeDocument/2006/math">
                    <m:r>
                      <a:rPr lang="en-US" altLang="zh-CN" b="0" i="1" smtClean="0">
                        <a:latin typeface="Cambria Math" panose="02040503050406030204" pitchFamily="18" charset="0"/>
                      </a:rPr>
                      <m:t>𝑥</m:t>
                    </m:r>
                  </m:oMath>
                </a14:m>
                <a:r>
                  <a:rPr lang="zh-CN" altLang="en-US" dirty="0"/>
                  <a:t>到</a:t>
                </a:r>
                <a14:m>
                  <m:oMath xmlns:m="http://schemas.openxmlformats.org/officeDocument/2006/math">
                    <m:r>
                      <a:rPr lang="en-US" altLang="zh-CN" b="0" i="1" dirty="0" smtClean="0">
                        <a:latin typeface="Cambria Math" panose="02040503050406030204" pitchFamily="18" charset="0"/>
                      </a:rPr>
                      <m:t>𝑦</m:t>
                    </m:r>
                    <m:r>
                      <a:rPr lang="zh-CN" altLang="en-US" i="1" dirty="0">
                        <a:latin typeface="Cambria Math" panose="02040503050406030204" pitchFamily="18" charset="0"/>
                      </a:rPr>
                      <m:t>的</m:t>
                    </m:r>
                  </m:oMath>
                </a14:m>
                <a:r>
                  <a:rPr lang="zh-CN" altLang="en-US" dirty="0"/>
                  <a:t>单向边的代码实现如下。</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遍历一个节点相邻节点的代码实现如下：</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25034744-AA98-4B80-8C83-4F88660D5BE3}"/>
                  </a:ext>
                </a:extLst>
              </p:cNvPr>
              <p:cNvSpPr>
                <a:spLocks noGrp="1" noRot="1" noChangeAspect="1" noMove="1" noResize="1" noEditPoints="1" noAdjustHandles="1" noChangeArrowheads="1" noChangeShapeType="1" noTextEdit="1"/>
              </p:cNvSpPr>
              <p:nvPr>
                <p:ph idx="1"/>
              </p:nvPr>
            </p:nvSpPr>
            <p:spPr>
              <a:xfrm>
                <a:off x="677334" y="1753299"/>
                <a:ext cx="8596668" cy="4288063"/>
              </a:xfrm>
              <a:blipFill>
                <a:blip r:embed="rId2"/>
                <a:stretch>
                  <a:fillRect l="-142" t="-711" r="-142"/>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A5E511F4-5976-448D-A911-8C639C312FA4}"/>
              </a:ext>
            </a:extLst>
          </p:cNvPr>
          <p:cNvPicPr>
            <a:picLocks noChangeAspect="1"/>
          </p:cNvPicPr>
          <p:nvPr/>
        </p:nvPicPr>
        <p:blipFill>
          <a:blip r:embed="rId3"/>
          <a:stretch>
            <a:fillRect/>
          </a:stretch>
        </p:blipFill>
        <p:spPr>
          <a:xfrm>
            <a:off x="1196917" y="2757126"/>
            <a:ext cx="4781550" cy="1676400"/>
          </a:xfrm>
          <a:prstGeom prst="rect">
            <a:avLst/>
          </a:prstGeom>
        </p:spPr>
      </p:pic>
      <p:pic>
        <p:nvPicPr>
          <p:cNvPr id="7" name="图片 6">
            <a:extLst>
              <a:ext uri="{FF2B5EF4-FFF2-40B4-BE49-F238E27FC236}">
                <a16:creationId xmlns:a16="http://schemas.microsoft.com/office/drawing/2014/main" id="{37880B6D-1A2C-420A-85A3-F62BC0A73366}"/>
              </a:ext>
            </a:extLst>
          </p:cNvPr>
          <p:cNvPicPr>
            <a:picLocks noChangeAspect="1"/>
          </p:cNvPicPr>
          <p:nvPr/>
        </p:nvPicPr>
        <p:blipFill>
          <a:blip r:embed="rId4"/>
          <a:stretch>
            <a:fillRect/>
          </a:stretch>
        </p:blipFill>
        <p:spPr>
          <a:xfrm>
            <a:off x="1196917" y="5099215"/>
            <a:ext cx="7820025" cy="676275"/>
          </a:xfrm>
          <a:prstGeom prst="rect">
            <a:avLst/>
          </a:prstGeom>
        </p:spPr>
      </p:pic>
    </p:spTree>
    <p:extLst>
      <p:ext uri="{BB962C8B-B14F-4D97-AF65-F5344CB8AC3E}">
        <p14:creationId xmlns:p14="http://schemas.microsoft.com/office/powerpoint/2010/main" val="3635028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5AE82A-231A-4E7E-915D-5A54EBC1BCDE}"/>
              </a:ext>
            </a:extLst>
          </p:cNvPr>
          <p:cNvSpPr>
            <a:spLocks noGrp="1"/>
          </p:cNvSpPr>
          <p:nvPr>
            <p:ph type="title"/>
          </p:nvPr>
        </p:nvSpPr>
        <p:spPr>
          <a:xfrm>
            <a:off x="677334" y="609600"/>
            <a:ext cx="8596668" cy="741028"/>
          </a:xfrm>
        </p:spPr>
        <p:txBody>
          <a:bodyPr/>
          <a:lstStyle/>
          <a:p>
            <a:r>
              <a:rPr lang="zh-CN" altLang="en-US" dirty="0"/>
              <a:t>图的遍历</a:t>
            </a:r>
          </a:p>
        </p:txBody>
      </p:sp>
      <p:sp>
        <p:nvSpPr>
          <p:cNvPr id="3" name="内容占位符 2">
            <a:extLst>
              <a:ext uri="{FF2B5EF4-FFF2-40B4-BE49-F238E27FC236}">
                <a16:creationId xmlns:a16="http://schemas.microsoft.com/office/drawing/2014/main" id="{8BD993A5-F24A-4444-BCE1-2526CE47CC98}"/>
              </a:ext>
            </a:extLst>
          </p:cNvPr>
          <p:cNvSpPr>
            <a:spLocks noGrp="1"/>
          </p:cNvSpPr>
          <p:nvPr>
            <p:ph idx="1"/>
          </p:nvPr>
        </p:nvSpPr>
        <p:spPr>
          <a:xfrm>
            <a:off x="677334" y="1619075"/>
            <a:ext cx="8596668" cy="4422287"/>
          </a:xfrm>
        </p:spPr>
        <p:txBody>
          <a:bodyPr/>
          <a:lstStyle/>
          <a:p>
            <a:r>
              <a:rPr lang="zh-CN" altLang="en-US" dirty="0"/>
              <a:t>得到了邻接表这一高效工具之后，我们就可以开始进行图的遍历了。</a:t>
            </a:r>
            <a:endParaRPr lang="en-US" altLang="zh-CN" dirty="0"/>
          </a:p>
          <a:p>
            <a:endParaRPr lang="en-US" altLang="zh-CN" dirty="0"/>
          </a:p>
          <a:p>
            <a:endParaRPr lang="en-US" altLang="zh-CN" dirty="0"/>
          </a:p>
          <a:p>
            <a:r>
              <a:rPr lang="zh-CN" altLang="en-US" dirty="0"/>
              <a:t>所谓图的遍历，就是以从图中的某一个顶点出发，通过边访问图中的其他顶点，每一个顶点只能被访问一次。这一过程就叫做图的遍历。</a:t>
            </a:r>
          </a:p>
        </p:txBody>
      </p:sp>
      <p:sp>
        <p:nvSpPr>
          <p:cNvPr id="58" name="椭圆 57">
            <a:extLst>
              <a:ext uri="{FF2B5EF4-FFF2-40B4-BE49-F238E27FC236}">
                <a16:creationId xmlns:a16="http://schemas.microsoft.com/office/drawing/2014/main" id="{F9052BF9-4AEF-41BB-B09E-1A34B3D80495}"/>
              </a:ext>
            </a:extLst>
          </p:cNvPr>
          <p:cNvSpPr/>
          <p:nvPr/>
        </p:nvSpPr>
        <p:spPr>
          <a:xfrm>
            <a:off x="1283089" y="3522395"/>
            <a:ext cx="402672" cy="40267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椭圆 58">
            <a:extLst>
              <a:ext uri="{FF2B5EF4-FFF2-40B4-BE49-F238E27FC236}">
                <a16:creationId xmlns:a16="http://schemas.microsoft.com/office/drawing/2014/main" id="{F3362171-A677-41BF-AA31-CE615CCD88AE}"/>
              </a:ext>
            </a:extLst>
          </p:cNvPr>
          <p:cNvSpPr/>
          <p:nvPr/>
        </p:nvSpPr>
        <p:spPr>
          <a:xfrm rot="752058">
            <a:off x="2893897" y="3963963"/>
            <a:ext cx="402672" cy="40267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a16="http://schemas.microsoft.com/office/drawing/2014/main" id="{92BD4352-4649-4408-A64F-1F9E4206E6FA}"/>
              </a:ext>
            </a:extLst>
          </p:cNvPr>
          <p:cNvSpPr/>
          <p:nvPr/>
        </p:nvSpPr>
        <p:spPr>
          <a:xfrm>
            <a:off x="5555882" y="3601440"/>
            <a:ext cx="402672" cy="40267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a:extLst>
              <a:ext uri="{FF2B5EF4-FFF2-40B4-BE49-F238E27FC236}">
                <a16:creationId xmlns:a16="http://schemas.microsoft.com/office/drawing/2014/main" id="{D9E649D9-D083-40BE-B70A-11C815968F8C}"/>
              </a:ext>
            </a:extLst>
          </p:cNvPr>
          <p:cNvSpPr/>
          <p:nvPr/>
        </p:nvSpPr>
        <p:spPr>
          <a:xfrm>
            <a:off x="4610197" y="4347816"/>
            <a:ext cx="402672" cy="40267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a:extLst>
              <a:ext uri="{FF2B5EF4-FFF2-40B4-BE49-F238E27FC236}">
                <a16:creationId xmlns:a16="http://schemas.microsoft.com/office/drawing/2014/main" id="{4C452319-DE79-4FF5-A6E0-DB9EAF9EEA9D}"/>
              </a:ext>
            </a:extLst>
          </p:cNvPr>
          <p:cNvSpPr/>
          <p:nvPr/>
        </p:nvSpPr>
        <p:spPr>
          <a:xfrm>
            <a:off x="3852392" y="4892773"/>
            <a:ext cx="402672" cy="40267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7C771AE3-F18F-44A3-AE47-BFC3C625797A}"/>
              </a:ext>
            </a:extLst>
          </p:cNvPr>
          <p:cNvSpPr/>
          <p:nvPr/>
        </p:nvSpPr>
        <p:spPr>
          <a:xfrm>
            <a:off x="4083213" y="5739240"/>
            <a:ext cx="402672" cy="40267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4" name="直接连接符 63">
            <a:extLst>
              <a:ext uri="{FF2B5EF4-FFF2-40B4-BE49-F238E27FC236}">
                <a16:creationId xmlns:a16="http://schemas.microsoft.com/office/drawing/2014/main" id="{6157934B-198D-4030-8312-DF2F74FEC9FE}"/>
              </a:ext>
            </a:extLst>
          </p:cNvPr>
          <p:cNvCxnSpPr>
            <a:stCxn id="58" idx="6"/>
            <a:endCxn id="60" idx="2"/>
          </p:cNvCxnSpPr>
          <p:nvPr/>
        </p:nvCxnSpPr>
        <p:spPr>
          <a:xfrm>
            <a:off x="1685761" y="3723732"/>
            <a:ext cx="3870121" cy="79045"/>
          </a:xfrm>
          <a:prstGeom prst="line">
            <a:avLst/>
          </a:prstGeom>
        </p:spPr>
        <p:style>
          <a:lnRef idx="1">
            <a:schemeClr val="dk1"/>
          </a:lnRef>
          <a:fillRef idx="0">
            <a:schemeClr val="dk1"/>
          </a:fillRef>
          <a:effectRef idx="0">
            <a:schemeClr val="dk1"/>
          </a:effectRef>
          <a:fontRef idx="minor">
            <a:schemeClr val="tx1"/>
          </a:fontRef>
        </p:style>
      </p:cxnSp>
      <p:cxnSp>
        <p:nvCxnSpPr>
          <p:cNvPr id="65" name="直接连接符 64">
            <a:extLst>
              <a:ext uri="{FF2B5EF4-FFF2-40B4-BE49-F238E27FC236}">
                <a16:creationId xmlns:a16="http://schemas.microsoft.com/office/drawing/2014/main" id="{477B832E-7C4B-4CED-8A6F-ECA6570D062D}"/>
              </a:ext>
            </a:extLst>
          </p:cNvPr>
          <p:cNvCxnSpPr>
            <a:stCxn id="60" idx="4"/>
            <a:endCxn id="63" idx="7"/>
          </p:cNvCxnSpPr>
          <p:nvPr/>
        </p:nvCxnSpPr>
        <p:spPr>
          <a:xfrm flipH="1">
            <a:off x="4426915" y="4004113"/>
            <a:ext cx="1330303" cy="1794097"/>
          </a:xfrm>
          <a:prstGeom prst="line">
            <a:avLst/>
          </a:prstGeom>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ACC421F3-C75E-424B-BC51-463FB98D5378}"/>
              </a:ext>
            </a:extLst>
          </p:cNvPr>
          <p:cNvCxnSpPr>
            <a:cxnSpLocks/>
            <a:stCxn id="58" idx="5"/>
            <a:endCxn id="63" idx="2"/>
          </p:cNvCxnSpPr>
          <p:nvPr/>
        </p:nvCxnSpPr>
        <p:spPr>
          <a:xfrm>
            <a:off x="1626791" y="3866098"/>
            <a:ext cx="2456422" cy="2074479"/>
          </a:xfrm>
          <a:prstGeom prst="line">
            <a:avLst/>
          </a:prstGeom>
        </p:spPr>
        <p:style>
          <a:lnRef idx="1">
            <a:schemeClr val="dk1"/>
          </a:lnRef>
          <a:fillRef idx="0">
            <a:schemeClr val="dk1"/>
          </a:fillRef>
          <a:effectRef idx="0">
            <a:schemeClr val="dk1"/>
          </a:effectRef>
          <a:fontRef idx="minor">
            <a:schemeClr val="tx1"/>
          </a:fontRef>
        </p:style>
      </p:cxnSp>
      <p:cxnSp>
        <p:nvCxnSpPr>
          <p:cNvPr id="67" name="直接连接符 66">
            <a:extLst>
              <a:ext uri="{FF2B5EF4-FFF2-40B4-BE49-F238E27FC236}">
                <a16:creationId xmlns:a16="http://schemas.microsoft.com/office/drawing/2014/main" id="{9242B22E-67E6-4CAD-BFE3-6FB5F5AB2705}"/>
              </a:ext>
            </a:extLst>
          </p:cNvPr>
          <p:cNvCxnSpPr>
            <a:cxnSpLocks/>
            <a:stCxn id="61" idx="4"/>
            <a:endCxn id="63" idx="0"/>
          </p:cNvCxnSpPr>
          <p:nvPr/>
        </p:nvCxnSpPr>
        <p:spPr>
          <a:xfrm flipH="1">
            <a:off x="4284549" y="4750489"/>
            <a:ext cx="526984" cy="988751"/>
          </a:xfrm>
          <a:prstGeom prst="line">
            <a:avLst/>
          </a:prstGeom>
        </p:spPr>
        <p:style>
          <a:lnRef idx="1">
            <a:schemeClr val="dk1"/>
          </a:lnRef>
          <a:fillRef idx="0">
            <a:schemeClr val="dk1"/>
          </a:fillRef>
          <a:effectRef idx="0">
            <a:schemeClr val="dk1"/>
          </a:effectRef>
          <a:fontRef idx="minor">
            <a:schemeClr val="tx1"/>
          </a:fontRef>
        </p:style>
      </p:cxnSp>
      <p:cxnSp>
        <p:nvCxnSpPr>
          <p:cNvPr id="68" name="直接连接符 67">
            <a:extLst>
              <a:ext uri="{FF2B5EF4-FFF2-40B4-BE49-F238E27FC236}">
                <a16:creationId xmlns:a16="http://schemas.microsoft.com/office/drawing/2014/main" id="{0DB826C0-443A-4B21-AA5C-8B584F6FB7A5}"/>
              </a:ext>
            </a:extLst>
          </p:cNvPr>
          <p:cNvCxnSpPr>
            <a:cxnSpLocks/>
            <a:stCxn id="61" idx="2"/>
            <a:endCxn id="59" idx="6"/>
          </p:cNvCxnSpPr>
          <p:nvPr/>
        </p:nvCxnSpPr>
        <p:spPr>
          <a:xfrm flipH="1" flipV="1">
            <a:off x="3291770" y="4208995"/>
            <a:ext cx="1318427" cy="340158"/>
          </a:xfrm>
          <a:prstGeom prst="line">
            <a:avLst/>
          </a:prstGeom>
        </p:spPr>
        <p:style>
          <a:lnRef idx="1">
            <a:schemeClr val="dk1"/>
          </a:lnRef>
          <a:fillRef idx="0">
            <a:schemeClr val="dk1"/>
          </a:fillRef>
          <a:effectRef idx="0">
            <a:schemeClr val="dk1"/>
          </a:effectRef>
          <a:fontRef idx="minor">
            <a:schemeClr val="tx1"/>
          </a:fontRef>
        </p:style>
      </p:cxnSp>
      <p:cxnSp>
        <p:nvCxnSpPr>
          <p:cNvPr id="69" name="直接连接符 68">
            <a:extLst>
              <a:ext uri="{FF2B5EF4-FFF2-40B4-BE49-F238E27FC236}">
                <a16:creationId xmlns:a16="http://schemas.microsoft.com/office/drawing/2014/main" id="{2FBFF21C-92C2-4F1B-A5CC-9AB605ADDFB7}"/>
              </a:ext>
            </a:extLst>
          </p:cNvPr>
          <p:cNvCxnSpPr>
            <a:cxnSpLocks/>
            <a:stCxn id="59" idx="2"/>
            <a:endCxn id="58" idx="5"/>
          </p:cNvCxnSpPr>
          <p:nvPr/>
        </p:nvCxnSpPr>
        <p:spPr>
          <a:xfrm flipH="1" flipV="1">
            <a:off x="1626791" y="3866098"/>
            <a:ext cx="1271904" cy="255507"/>
          </a:xfrm>
          <a:prstGeom prst="line">
            <a:avLst/>
          </a:prstGeom>
        </p:spPr>
        <p:style>
          <a:lnRef idx="1">
            <a:schemeClr val="dk1"/>
          </a:lnRef>
          <a:fillRef idx="0">
            <a:schemeClr val="dk1"/>
          </a:fillRef>
          <a:effectRef idx="0">
            <a:schemeClr val="dk1"/>
          </a:effectRef>
          <a:fontRef idx="minor">
            <a:schemeClr val="tx1"/>
          </a:fontRef>
        </p:style>
      </p:cxnSp>
      <p:cxnSp>
        <p:nvCxnSpPr>
          <p:cNvPr id="70" name="直接连接符 69">
            <a:extLst>
              <a:ext uri="{FF2B5EF4-FFF2-40B4-BE49-F238E27FC236}">
                <a16:creationId xmlns:a16="http://schemas.microsoft.com/office/drawing/2014/main" id="{88AD92B1-0A75-4C32-9E0A-EB7DC5584308}"/>
              </a:ext>
            </a:extLst>
          </p:cNvPr>
          <p:cNvCxnSpPr>
            <a:cxnSpLocks/>
            <a:stCxn id="61" idx="3"/>
            <a:endCxn id="62" idx="7"/>
          </p:cNvCxnSpPr>
          <p:nvPr/>
        </p:nvCxnSpPr>
        <p:spPr>
          <a:xfrm flipH="1">
            <a:off x="4196094" y="4691519"/>
            <a:ext cx="473073" cy="26022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2565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mph" presetSubtype="2" fill="hold" nodeType="clickEffect">
                                  <p:stCondLst>
                                    <p:cond delay="0"/>
                                  </p:stCondLst>
                                  <p:childTnLst>
                                    <p:animClr clrSpc="rgb" dir="cw">
                                      <p:cBhvr>
                                        <p:cTn id="42" dur="2000" fill="hold"/>
                                        <p:tgtEl>
                                          <p:spTgt spid="58"/>
                                        </p:tgtEl>
                                        <p:attrNameLst>
                                          <p:attrName>fillcolor</p:attrName>
                                        </p:attrNameLst>
                                      </p:cBhvr>
                                      <p:to>
                                        <a:srgbClr val="FF0000"/>
                                      </p:to>
                                    </p:animClr>
                                    <p:set>
                                      <p:cBhvr>
                                        <p:cTn id="43" dur="2000" fill="hold"/>
                                        <p:tgtEl>
                                          <p:spTgt spid="58"/>
                                        </p:tgtEl>
                                        <p:attrNameLst>
                                          <p:attrName>fill.type</p:attrName>
                                        </p:attrNameLst>
                                      </p:cBhvr>
                                      <p:to>
                                        <p:strVal val="solid"/>
                                      </p:to>
                                    </p:set>
                                    <p:set>
                                      <p:cBhvr>
                                        <p:cTn id="44" dur="2000" fill="hold"/>
                                        <p:tgtEl>
                                          <p:spTgt spid="58"/>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2" fill="hold" nodeType="clickEffect">
                                  <p:stCondLst>
                                    <p:cond delay="0"/>
                                  </p:stCondLst>
                                  <p:childTnLst>
                                    <p:animClr clrSpc="rgb" dir="cw">
                                      <p:cBhvr>
                                        <p:cTn id="48" dur="2000" fill="hold"/>
                                        <p:tgtEl>
                                          <p:spTgt spid="60"/>
                                        </p:tgtEl>
                                        <p:attrNameLst>
                                          <p:attrName>fillcolor</p:attrName>
                                        </p:attrNameLst>
                                      </p:cBhvr>
                                      <p:to>
                                        <a:srgbClr val="FF0000"/>
                                      </p:to>
                                    </p:animClr>
                                    <p:set>
                                      <p:cBhvr>
                                        <p:cTn id="49" dur="2000" fill="hold"/>
                                        <p:tgtEl>
                                          <p:spTgt spid="60"/>
                                        </p:tgtEl>
                                        <p:attrNameLst>
                                          <p:attrName>fill.type</p:attrName>
                                        </p:attrNameLst>
                                      </p:cBhvr>
                                      <p:to>
                                        <p:strVal val="solid"/>
                                      </p:to>
                                    </p:set>
                                    <p:set>
                                      <p:cBhvr>
                                        <p:cTn id="50" dur="2000" fill="hold"/>
                                        <p:tgtEl>
                                          <p:spTgt spid="60"/>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 presetClass="emph" presetSubtype="2" fill="hold" nodeType="clickEffect">
                                  <p:stCondLst>
                                    <p:cond delay="0"/>
                                  </p:stCondLst>
                                  <p:childTnLst>
                                    <p:animClr clrSpc="rgb" dir="cw">
                                      <p:cBhvr>
                                        <p:cTn id="54" dur="2000" fill="hold"/>
                                        <p:tgtEl>
                                          <p:spTgt spid="63"/>
                                        </p:tgtEl>
                                        <p:attrNameLst>
                                          <p:attrName>fillcolor</p:attrName>
                                        </p:attrNameLst>
                                      </p:cBhvr>
                                      <p:to>
                                        <a:srgbClr val="FF0000"/>
                                      </p:to>
                                    </p:animClr>
                                    <p:set>
                                      <p:cBhvr>
                                        <p:cTn id="55" dur="2000" fill="hold"/>
                                        <p:tgtEl>
                                          <p:spTgt spid="63"/>
                                        </p:tgtEl>
                                        <p:attrNameLst>
                                          <p:attrName>fill.type</p:attrName>
                                        </p:attrNameLst>
                                      </p:cBhvr>
                                      <p:to>
                                        <p:strVal val="solid"/>
                                      </p:to>
                                    </p:set>
                                    <p:set>
                                      <p:cBhvr>
                                        <p:cTn id="56" dur="2000" fill="hold"/>
                                        <p:tgtEl>
                                          <p:spTgt spid="63"/>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2000" fill="hold"/>
                                        <p:tgtEl>
                                          <p:spTgt spid="61"/>
                                        </p:tgtEl>
                                        <p:attrNameLst>
                                          <p:attrName>fillcolor</p:attrName>
                                        </p:attrNameLst>
                                      </p:cBhvr>
                                      <p:to>
                                        <a:srgbClr val="FF0000"/>
                                      </p:to>
                                    </p:animClr>
                                    <p:set>
                                      <p:cBhvr>
                                        <p:cTn id="61" dur="2000" fill="hold"/>
                                        <p:tgtEl>
                                          <p:spTgt spid="61"/>
                                        </p:tgtEl>
                                        <p:attrNameLst>
                                          <p:attrName>fill.type</p:attrName>
                                        </p:attrNameLst>
                                      </p:cBhvr>
                                      <p:to>
                                        <p:strVal val="solid"/>
                                      </p:to>
                                    </p:set>
                                    <p:set>
                                      <p:cBhvr>
                                        <p:cTn id="62" dur="2000" fill="hold"/>
                                        <p:tgtEl>
                                          <p:spTgt spid="61"/>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1" presetClass="emph" presetSubtype="2" fill="hold" nodeType="clickEffect">
                                  <p:stCondLst>
                                    <p:cond delay="0"/>
                                  </p:stCondLst>
                                  <p:childTnLst>
                                    <p:animClr clrSpc="rgb" dir="cw">
                                      <p:cBhvr>
                                        <p:cTn id="66" dur="2000" fill="hold"/>
                                        <p:tgtEl>
                                          <p:spTgt spid="62"/>
                                        </p:tgtEl>
                                        <p:attrNameLst>
                                          <p:attrName>fillcolor</p:attrName>
                                        </p:attrNameLst>
                                      </p:cBhvr>
                                      <p:to>
                                        <a:srgbClr val="FF0000"/>
                                      </p:to>
                                    </p:animClr>
                                    <p:set>
                                      <p:cBhvr>
                                        <p:cTn id="67" dur="2000" fill="hold"/>
                                        <p:tgtEl>
                                          <p:spTgt spid="62"/>
                                        </p:tgtEl>
                                        <p:attrNameLst>
                                          <p:attrName>fill.type</p:attrName>
                                        </p:attrNameLst>
                                      </p:cBhvr>
                                      <p:to>
                                        <p:strVal val="solid"/>
                                      </p:to>
                                    </p:set>
                                    <p:set>
                                      <p:cBhvr>
                                        <p:cTn id="68" dur="2000" fill="hold"/>
                                        <p:tgtEl>
                                          <p:spTgt spid="62"/>
                                        </p:tgtEl>
                                        <p:attrNameLst>
                                          <p:attrName>fill.on</p:attrName>
                                        </p:attrNameLst>
                                      </p:cBhvr>
                                      <p:to>
                                        <p:strVal val="true"/>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2" fill="hold" nodeType="clickEffect">
                                  <p:stCondLst>
                                    <p:cond delay="0"/>
                                  </p:stCondLst>
                                  <p:childTnLst>
                                    <p:animClr clrSpc="rgb" dir="cw">
                                      <p:cBhvr>
                                        <p:cTn id="72" dur="2000" fill="hold"/>
                                        <p:tgtEl>
                                          <p:spTgt spid="59"/>
                                        </p:tgtEl>
                                        <p:attrNameLst>
                                          <p:attrName>fillcolor</p:attrName>
                                        </p:attrNameLst>
                                      </p:cBhvr>
                                      <p:to>
                                        <a:srgbClr val="FF0000"/>
                                      </p:to>
                                    </p:animClr>
                                    <p:set>
                                      <p:cBhvr>
                                        <p:cTn id="73" dur="2000" fill="hold"/>
                                        <p:tgtEl>
                                          <p:spTgt spid="59"/>
                                        </p:tgtEl>
                                        <p:attrNameLst>
                                          <p:attrName>fill.type</p:attrName>
                                        </p:attrNameLst>
                                      </p:cBhvr>
                                      <p:to>
                                        <p:strVal val="solid"/>
                                      </p:to>
                                    </p:set>
                                    <p:set>
                                      <p:cBhvr>
                                        <p:cTn id="74" dur="2000" fill="hold"/>
                                        <p:tgtEl>
                                          <p:spTgt spid="5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1" grpId="0" animBg="1"/>
      <p:bldP spid="62" grpId="0" animBg="1"/>
      <p:bldP spid="6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124D7-995A-47AB-AFD0-3D6B221E8F86}"/>
              </a:ext>
            </a:extLst>
          </p:cNvPr>
          <p:cNvSpPr>
            <a:spLocks noGrp="1"/>
          </p:cNvSpPr>
          <p:nvPr>
            <p:ph type="title"/>
          </p:nvPr>
        </p:nvSpPr>
        <p:spPr>
          <a:xfrm>
            <a:off x="677334" y="609600"/>
            <a:ext cx="8596668" cy="723900"/>
          </a:xfrm>
        </p:spPr>
        <p:txBody>
          <a:bodyPr/>
          <a:lstStyle/>
          <a:p>
            <a:r>
              <a:rPr lang="zh-CN" altLang="en-US" dirty="0"/>
              <a:t>深度优先遍历</a:t>
            </a:r>
            <a:r>
              <a:rPr lang="en-US" altLang="zh-CN" dirty="0"/>
              <a:t>(DFS)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51D8CC6-062C-45F7-8C7F-2DCC62623A15}"/>
                  </a:ext>
                </a:extLst>
              </p:cNvPr>
              <p:cNvSpPr>
                <a:spLocks noGrp="1"/>
              </p:cNvSpPr>
              <p:nvPr>
                <p:ph idx="1"/>
              </p:nvPr>
            </p:nvSpPr>
            <p:spPr>
              <a:xfrm>
                <a:off x="677334" y="1619250"/>
                <a:ext cx="8596668" cy="5067299"/>
              </a:xfrm>
            </p:spPr>
            <p:txBody>
              <a:bodyPr/>
              <a:lstStyle/>
              <a:p>
                <a:r>
                  <a:rPr lang="zh-CN" altLang="en-US" dirty="0"/>
                  <a:t>深度优先遍历</a:t>
                </a:r>
                <a:r>
                  <a:rPr lang="en-US" altLang="zh-CN" dirty="0"/>
                  <a:t>(DFS)</a:t>
                </a:r>
                <a:r>
                  <a:rPr lang="zh-CN" altLang="en-US" dirty="0"/>
                  <a:t>，是非常常见的一种遍历方式，其思想在于尽可能深的进行遍历，采用递归的方法，只有当与自己连接的所有点都遍历完毕之后，才会返回。</a:t>
                </a:r>
                <a:endParaRPr lang="en-US" altLang="zh-CN" dirty="0"/>
              </a:p>
              <a:p>
                <a:endParaRPr lang="en-US" altLang="zh-CN" dirty="0"/>
              </a:p>
              <a:p>
                <a:r>
                  <a:rPr lang="zh-CN" altLang="en-US" dirty="0"/>
                  <a:t>严格来说：</a:t>
                </a:r>
                <a:r>
                  <a:rPr lang="en-US" altLang="zh-CN" dirty="0"/>
                  <a:t>DFS(x)</a:t>
                </a:r>
                <a:r>
                  <a:rPr lang="zh-CN" altLang="en-US" dirty="0"/>
                  <a:t>函数首先会完成节点</a:t>
                </a:r>
                <a14:m>
                  <m:oMath xmlns:m="http://schemas.openxmlformats.org/officeDocument/2006/math">
                    <m:r>
                      <a:rPr lang="en-US" altLang="zh-CN" b="0" i="1" smtClean="0">
                        <a:latin typeface="Cambria Math" panose="02040503050406030204" pitchFamily="18" charset="0"/>
                      </a:rPr>
                      <m:t>𝑥</m:t>
                    </m:r>
                  </m:oMath>
                </a14:m>
                <a:r>
                  <a:rPr lang="zh-CN" altLang="en-US" dirty="0"/>
                  <a:t>的遍历以及相关的处理，随后，对于所有与</a:t>
                </a:r>
                <a14:m>
                  <m:oMath xmlns:m="http://schemas.openxmlformats.org/officeDocument/2006/math">
                    <m:r>
                      <a:rPr lang="en-US" altLang="zh-CN" b="0" i="1" smtClean="0">
                        <a:latin typeface="Cambria Math" panose="02040503050406030204" pitchFamily="18" charset="0"/>
                      </a:rPr>
                      <m:t>𝑥</m:t>
                    </m:r>
                  </m:oMath>
                </a14:m>
                <a:r>
                  <a:rPr lang="zh-CN" altLang="en-US" dirty="0"/>
                  <a:t>有边连接的节点</a:t>
                </a:r>
                <a14:m>
                  <m:oMath xmlns:m="http://schemas.openxmlformats.org/officeDocument/2006/math">
                    <m:r>
                      <a:rPr lang="en-US" altLang="zh-CN" b="0" i="1" smtClean="0">
                        <a:latin typeface="Cambria Math" panose="02040503050406030204" pitchFamily="18" charset="0"/>
                      </a:rPr>
                      <m:t>𝑣</m:t>
                    </m:r>
                  </m:oMath>
                </a14:m>
                <a:r>
                  <a:rPr lang="zh-CN" altLang="en-US" dirty="0"/>
                  <a:t>，调用函数</a:t>
                </a:r>
                <a:r>
                  <a:rPr lang="en-US" altLang="zh-CN" dirty="0"/>
                  <a:t>DFS(v)</a:t>
                </a:r>
                <a:r>
                  <a:rPr lang="zh-CN" altLang="en-US" dirty="0"/>
                  <a:t>。</a:t>
                </a:r>
                <a:endParaRPr lang="en-US" altLang="zh-CN" dirty="0"/>
              </a:p>
              <a:p>
                <a:r>
                  <a:rPr lang="zh-CN" altLang="en-US" dirty="0"/>
                  <a:t>提问：我们刚刚演示的遍历过程是不是</a:t>
                </a:r>
                <a14:m>
                  <m:oMath xmlns:m="http://schemas.openxmlformats.org/officeDocument/2006/math">
                    <m:r>
                      <a:rPr lang="en-US" altLang="zh-CN" b="0" i="1" smtClean="0">
                        <a:latin typeface="Cambria Math" panose="02040503050406030204" pitchFamily="18" charset="0"/>
                      </a:rPr>
                      <m:t>𝐷𝐹𝑆</m:t>
                    </m:r>
                  </m:oMath>
                </a14:m>
                <a:r>
                  <a:rPr lang="zh-CN" altLang="en-US" dirty="0"/>
                  <a:t>过程</a:t>
                </a:r>
                <a:r>
                  <a:rPr lang="en-US" altLang="zh-CN" dirty="0"/>
                  <a:t>?</a:t>
                </a:r>
                <a:endParaRPr lang="zh-CN" altLang="en-US" dirty="0"/>
              </a:p>
            </p:txBody>
          </p:sp>
        </mc:Choice>
        <mc:Fallback xmlns="">
          <p:sp>
            <p:nvSpPr>
              <p:cNvPr id="3" name="内容占位符 2">
                <a:extLst>
                  <a:ext uri="{FF2B5EF4-FFF2-40B4-BE49-F238E27FC236}">
                    <a16:creationId xmlns:a16="http://schemas.microsoft.com/office/drawing/2014/main" id="{351D8CC6-062C-45F7-8C7F-2DCC62623A15}"/>
                  </a:ext>
                </a:extLst>
              </p:cNvPr>
              <p:cNvSpPr>
                <a:spLocks noGrp="1" noRot="1" noChangeAspect="1" noMove="1" noResize="1" noEditPoints="1" noAdjustHandles="1" noChangeArrowheads="1" noChangeShapeType="1" noTextEdit="1"/>
              </p:cNvSpPr>
              <p:nvPr>
                <p:ph idx="1"/>
              </p:nvPr>
            </p:nvSpPr>
            <p:spPr>
              <a:xfrm>
                <a:off x="677334" y="1619250"/>
                <a:ext cx="8596668" cy="5067299"/>
              </a:xfrm>
              <a:blipFill>
                <a:blip r:embed="rId2"/>
                <a:stretch>
                  <a:fillRect l="-142" t="-722" r="-2411"/>
                </a:stretch>
              </a:blipFill>
            </p:spPr>
            <p:txBody>
              <a:bodyPr/>
              <a:lstStyle/>
              <a:p>
                <a:r>
                  <a:rPr lang="zh-CN" altLang="en-US">
                    <a:noFill/>
                  </a:rPr>
                  <a:t> </a:t>
                </a:r>
              </a:p>
            </p:txBody>
          </p:sp>
        </mc:Fallback>
      </mc:AlternateContent>
      <p:sp>
        <p:nvSpPr>
          <p:cNvPr id="17" name="椭圆 16">
            <a:extLst>
              <a:ext uri="{FF2B5EF4-FFF2-40B4-BE49-F238E27FC236}">
                <a16:creationId xmlns:a16="http://schemas.microsoft.com/office/drawing/2014/main" id="{BF587465-BA97-48DA-9D9F-6558E9CDC918}"/>
              </a:ext>
            </a:extLst>
          </p:cNvPr>
          <p:cNvSpPr/>
          <p:nvPr/>
        </p:nvSpPr>
        <p:spPr>
          <a:xfrm>
            <a:off x="1264039" y="3789095"/>
            <a:ext cx="402672" cy="40267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椭圆 17">
            <a:extLst>
              <a:ext uri="{FF2B5EF4-FFF2-40B4-BE49-F238E27FC236}">
                <a16:creationId xmlns:a16="http://schemas.microsoft.com/office/drawing/2014/main" id="{AB135C60-C958-4D04-A841-B8C37B88224D}"/>
              </a:ext>
            </a:extLst>
          </p:cNvPr>
          <p:cNvSpPr/>
          <p:nvPr/>
        </p:nvSpPr>
        <p:spPr>
          <a:xfrm rot="752058">
            <a:off x="2874847" y="4230663"/>
            <a:ext cx="402672" cy="40267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B22D48B1-370D-436A-8BB1-2BD66FC166CA}"/>
              </a:ext>
            </a:extLst>
          </p:cNvPr>
          <p:cNvSpPr/>
          <p:nvPr/>
        </p:nvSpPr>
        <p:spPr>
          <a:xfrm>
            <a:off x="5536832" y="3868140"/>
            <a:ext cx="402672" cy="40267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C92B5959-5FE4-4FAC-B34A-5DB423F1F270}"/>
              </a:ext>
            </a:extLst>
          </p:cNvPr>
          <p:cNvSpPr/>
          <p:nvPr/>
        </p:nvSpPr>
        <p:spPr>
          <a:xfrm>
            <a:off x="4591147" y="4614516"/>
            <a:ext cx="402672" cy="40267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2301EA70-21C6-4F41-9E28-DAA1E9F64B46}"/>
              </a:ext>
            </a:extLst>
          </p:cNvPr>
          <p:cNvSpPr/>
          <p:nvPr/>
        </p:nvSpPr>
        <p:spPr>
          <a:xfrm>
            <a:off x="3833342" y="5159473"/>
            <a:ext cx="402672" cy="40267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961F667B-FF24-451D-9985-B82B5F9C8F54}"/>
              </a:ext>
            </a:extLst>
          </p:cNvPr>
          <p:cNvSpPr/>
          <p:nvPr/>
        </p:nvSpPr>
        <p:spPr>
          <a:xfrm>
            <a:off x="4064163" y="6005940"/>
            <a:ext cx="402672" cy="40267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a:extLst>
              <a:ext uri="{FF2B5EF4-FFF2-40B4-BE49-F238E27FC236}">
                <a16:creationId xmlns:a16="http://schemas.microsoft.com/office/drawing/2014/main" id="{D022F864-18AF-4C01-AAEB-4C8F2E6FCF0B}"/>
              </a:ext>
            </a:extLst>
          </p:cNvPr>
          <p:cNvCxnSpPr>
            <a:stCxn id="17" idx="6"/>
            <a:endCxn id="19" idx="2"/>
          </p:cNvCxnSpPr>
          <p:nvPr/>
        </p:nvCxnSpPr>
        <p:spPr>
          <a:xfrm>
            <a:off x="1666711" y="3990432"/>
            <a:ext cx="3870121" cy="79045"/>
          </a:xfrm>
          <a:prstGeom prst="line">
            <a:avLst/>
          </a:prstGeom>
        </p:spPr>
        <p:style>
          <a:lnRef idx="1">
            <a:schemeClr val="dk1"/>
          </a:lnRef>
          <a:fillRef idx="0">
            <a:schemeClr val="dk1"/>
          </a:fillRef>
          <a:effectRef idx="0">
            <a:schemeClr val="dk1"/>
          </a:effectRef>
          <a:fontRef idx="minor">
            <a:schemeClr val="tx1"/>
          </a:fontRef>
        </p:style>
      </p:cxnSp>
      <p:cxnSp>
        <p:nvCxnSpPr>
          <p:cNvPr id="24" name="直接连接符 23">
            <a:extLst>
              <a:ext uri="{FF2B5EF4-FFF2-40B4-BE49-F238E27FC236}">
                <a16:creationId xmlns:a16="http://schemas.microsoft.com/office/drawing/2014/main" id="{6051B796-862C-42B7-999F-A040B8ED004C}"/>
              </a:ext>
            </a:extLst>
          </p:cNvPr>
          <p:cNvCxnSpPr>
            <a:stCxn id="19" idx="4"/>
            <a:endCxn id="22" idx="7"/>
          </p:cNvCxnSpPr>
          <p:nvPr/>
        </p:nvCxnSpPr>
        <p:spPr>
          <a:xfrm flipH="1">
            <a:off x="4407865" y="4270813"/>
            <a:ext cx="1330303" cy="1794097"/>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a16="http://schemas.microsoft.com/office/drawing/2014/main" id="{DFD4758B-71D5-4C03-B171-ECC641FA74DC}"/>
              </a:ext>
            </a:extLst>
          </p:cNvPr>
          <p:cNvCxnSpPr>
            <a:cxnSpLocks/>
            <a:stCxn id="17" idx="5"/>
            <a:endCxn id="22" idx="2"/>
          </p:cNvCxnSpPr>
          <p:nvPr/>
        </p:nvCxnSpPr>
        <p:spPr>
          <a:xfrm>
            <a:off x="1607741" y="4132798"/>
            <a:ext cx="2456422" cy="2074479"/>
          </a:xfrm>
          <a:prstGeom prst="line">
            <a:avLst/>
          </a:prstGeom>
        </p:spPr>
        <p:style>
          <a:lnRef idx="1">
            <a:schemeClr val="dk1"/>
          </a:lnRef>
          <a:fillRef idx="0">
            <a:schemeClr val="dk1"/>
          </a:fillRef>
          <a:effectRef idx="0">
            <a:schemeClr val="dk1"/>
          </a:effectRef>
          <a:fontRef idx="minor">
            <a:schemeClr val="tx1"/>
          </a:fontRef>
        </p:style>
      </p:cxnSp>
      <p:cxnSp>
        <p:nvCxnSpPr>
          <p:cNvPr id="26" name="直接连接符 25">
            <a:extLst>
              <a:ext uri="{FF2B5EF4-FFF2-40B4-BE49-F238E27FC236}">
                <a16:creationId xmlns:a16="http://schemas.microsoft.com/office/drawing/2014/main" id="{2BCAF23D-767E-4DA0-A028-F82110CE51AE}"/>
              </a:ext>
            </a:extLst>
          </p:cNvPr>
          <p:cNvCxnSpPr>
            <a:cxnSpLocks/>
            <a:stCxn id="20" idx="4"/>
            <a:endCxn id="22" idx="0"/>
          </p:cNvCxnSpPr>
          <p:nvPr/>
        </p:nvCxnSpPr>
        <p:spPr>
          <a:xfrm flipH="1">
            <a:off x="4265499" y="5017189"/>
            <a:ext cx="526984" cy="98875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a:extLst>
              <a:ext uri="{FF2B5EF4-FFF2-40B4-BE49-F238E27FC236}">
                <a16:creationId xmlns:a16="http://schemas.microsoft.com/office/drawing/2014/main" id="{FCC8003E-A002-4E1A-85F2-839166F0C395}"/>
              </a:ext>
            </a:extLst>
          </p:cNvPr>
          <p:cNvCxnSpPr>
            <a:cxnSpLocks/>
            <a:stCxn id="20" idx="2"/>
            <a:endCxn id="18" idx="6"/>
          </p:cNvCxnSpPr>
          <p:nvPr/>
        </p:nvCxnSpPr>
        <p:spPr>
          <a:xfrm flipH="1" flipV="1">
            <a:off x="3272720" y="4475695"/>
            <a:ext cx="1318427" cy="340158"/>
          </a:xfrm>
          <a:prstGeom prst="line">
            <a:avLst/>
          </a:prstGeom>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3E766A9D-76F9-4525-958A-17ABB2057B88}"/>
              </a:ext>
            </a:extLst>
          </p:cNvPr>
          <p:cNvCxnSpPr>
            <a:cxnSpLocks/>
            <a:stCxn id="18" idx="2"/>
            <a:endCxn id="17" idx="5"/>
          </p:cNvCxnSpPr>
          <p:nvPr/>
        </p:nvCxnSpPr>
        <p:spPr>
          <a:xfrm flipH="1" flipV="1">
            <a:off x="1607741" y="4132798"/>
            <a:ext cx="1271904" cy="255507"/>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a:extLst>
              <a:ext uri="{FF2B5EF4-FFF2-40B4-BE49-F238E27FC236}">
                <a16:creationId xmlns:a16="http://schemas.microsoft.com/office/drawing/2014/main" id="{A9EF21E2-CAAC-4ABA-BC01-591445F56B0A}"/>
              </a:ext>
            </a:extLst>
          </p:cNvPr>
          <p:cNvCxnSpPr>
            <a:cxnSpLocks/>
            <a:stCxn id="20" idx="3"/>
            <a:endCxn id="21" idx="7"/>
          </p:cNvCxnSpPr>
          <p:nvPr/>
        </p:nvCxnSpPr>
        <p:spPr>
          <a:xfrm flipH="1">
            <a:off x="4177044" y="4958219"/>
            <a:ext cx="473073" cy="26022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50407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2000" fill="hold"/>
                                        <p:tgtEl>
                                          <p:spTgt spid="17"/>
                                        </p:tgtEl>
                                        <p:attrNameLst>
                                          <p:attrName>fillcolor</p:attrName>
                                        </p:attrNameLst>
                                      </p:cBhvr>
                                      <p:to>
                                        <a:srgbClr val="FF0000"/>
                                      </p:to>
                                    </p:animClr>
                                    <p:set>
                                      <p:cBhvr>
                                        <p:cTn id="47" dur="2000" fill="hold"/>
                                        <p:tgtEl>
                                          <p:spTgt spid="17"/>
                                        </p:tgtEl>
                                        <p:attrNameLst>
                                          <p:attrName>fill.type</p:attrName>
                                        </p:attrNameLst>
                                      </p:cBhvr>
                                      <p:to>
                                        <p:strVal val="solid"/>
                                      </p:to>
                                    </p:set>
                                    <p:set>
                                      <p:cBhvr>
                                        <p:cTn id="48" dur="2000" fill="hold"/>
                                        <p:tgtEl>
                                          <p:spTgt spid="17"/>
                                        </p:tgtEl>
                                        <p:attrNameLst>
                                          <p:attrName>fill.on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 presetClass="emph" presetSubtype="2" fill="hold" nodeType="clickEffect">
                                  <p:stCondLst>
                                    <p:cond delay="0"/>
                                  </p:stCondLst>
                                  <p:childTnLst>
                                    <p:animClr clrSpc="rgb" dir="cw">
                                      <p:cBhvr>
                                        <p:cTn id="52" dur="2000" fill="hold"/>
                                        <p:tgtEl>
                                          <p:spTgt spid="19"/>
                                        </p:tgtEl>
                                        <p:attrNameLst>
                                          <p:attrName>fillcolor</p:attrName>
                                        </p:attrNameLst>
                                      </p:cBhvr>
                                      <p:to>
                                        <a:srgbClr val="FF0000"/>
                                      </p:to>
                                    </p:animClr>
                                    <p:set>
                                      <p:cBhvr>
                                        <p:cTn id="53" dur="2000" fill="hold"/>
                                        <p:tgtEl>
                                          <p:spTgt spid="19"/>
                                        </p:tgtEl>
                                        <p:attrNameLst>
                                          <p:attrName>fill.type</p:attrName>
                                        </p:attrNameLst>
                                      </p:cBhvr>
                                      <p:to>
                                        <p:strVal val="solid"/>
                                      </p:to>
                                    </p:set>
                                    <p:set>
                                      <p:cBhvr>
                                        <p:cTn id="54" dur="2000" fill="hold"/>
                                        <p:tgtEl>
                                          <p:spTgt spid="19"/>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2000" fill="hold"/>
                                        <p:tgtEl>
                                          <p:spTgt spid="22"/>
                                        </p:tgtEl>
                                        <p:attrNameLst>
                                          <p:attrName>fillcolor</p:attrName>
                                        </p:attrNameLst>
                                      </p:cBhvr>
                                      <p:to>
                                        <a:srgbClr val="FF0000"/>
                                      </p:to>
                                    </p:animClr>
                                    <p:set>
                                      <p:cBhvr>
                                        <p:cTn id="59" dur="2000" fill="hold"/>
                                        <p:tgtEl>
                                          <p:spTgt spid="22"/>
                                        </p:tgtEl>
                                        <p:attrNameLst>
                                          <p:attrName>fill.type</p:attrName>
                                        </p:attrNameLst>
                                      </p:cBhvr>
                                      <p:to>
                                        <p:strVal val="solid"/>
                                      </p:to>
                                    </p:set>
                                    <p:set>
                                      <p:cBhvr>
                                        <p:cTn id="60" dur="2000" fill="hold"/>
                                        <p:tgtEl>
                                          <p:spTgt spid="22"/>
                                        </p:tgtEl>
                                        <p:attrNameLst>
                                          <p:attrName>fill.on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2" fill="hold" nodeType="clickEffect">
                                  <p:stCondLst>
                                    <p:cond delay="0"/>
                                  </p:stCondLst>
                                  <p:childTnLst>
                                    <p:animClr clrSpc="rgb" dir="cw">
                                      <p:cBhvr>
                                        <p:cTn id="64" dur="2000" fill="hold"/>
                                        <p:tgtEl>
                                          <p:spTgt spid="20"/>
                                        </p:tgtEl>
                                        <p:attrNameLst>
                                          <p:attrName>fillcolor</p:attrName>
                                        </p:attrNameLst>
                                      </p:cBhvr>
                                      <p:to>
                                        <a:srgbClr val="FF0000"/>
                                      </p:to>
                                    </p:animClr>
                                    <p:set>
                                      <p:cBhvr>
                                        <p:cTn id="65" dur="2000" fill="hold"/>
                                        <p:tgtEl>
                                          <p:spTgt spid="20"/>
                                        </p:tgtEl>
                                        <p:attrNameLst>
                                          <p:attrName>fill.type</p:attrName>
                                        </p:attrNameLst>
                                      </p:cBhvr>
                                      <p:to>
                                        <p:strVal val="solid"/>
                                      </p:to>
                                    </p:set>
                                    <p:set>
                                      <p:cBhvr>
                                        <p:cTn id="66" dur="2000" fill="hold"/>
                                        <p:tgtEl>
                                          <p:spTgt spid="20"/>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21"/>
                                        </p:tgtEl>
                                        <p:attrNameLst>
                                          <p:attrName>fillcolor</p:attrName>
                                        </p:attrNameLst>
                                      </p:cBhvr>
                                      <p:to>
                                        <a:srgbClr val="FF0000"/>
                                      </p:to>
                                    </p:animClr>
                                    <p:set>
                                      <p:cBhvr>
                                        <p:cTn id="71" dur="2000" fill="hold"/>
                                        <p:tgtEl>
                                          <p:spTgt spid="21"/>
                                        </p:tgtEl>
                                        <p:attrNameLst>
                                          <p:attrName>fill.type</p:attrName>
                                        </p:attrNameLst>
                                      </p:cBhvr>
                                      <p:to>
                                        <p:strVal val="solid"/>
                                      </p:to>
                                    </p:set>
                                    <p:set>
                                      <p:cBhvr>
                                        <p:cTn id="72" dur="2000" fill="hold"/>
                                        <p:tgtEl>
                                          <p:spTgt spid="21"/>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mph" presetSubtype="2" fill="hold" nodeType="clickEffect">
                                  <p:stCondLst>
                                    <p:cond delay="0"/>
                                  </p:stCondLst>
                                  <p:childTnLst>
                                    <p:animClr clrSpc="rgb" dir="cw">
                                      <p:cBhvr>
                                        <p:cTn id="76" dur="2000" fill="hold"/>
                                        <p:tgtEl>
                                          <p:spTgt spid="18"/>
                                        </p:tgtEl>
                                        <p:attrNameLst>
                                          <p:attrName>fillcolor</p:attrName>
                                        </p:attrNameLst>
                                      </p:cBhvr>
                                      <p:to>
                                        <a:srgbClr val="FF0000"/>
                                      </p:to>
                                    </p:animClr>
                                    <p:set>
                                      <p:cBhvr>
                                        <p:cTn id="77" dur="2000" fill="hold"/>
                                        <p:tgtEl>
                                          <p:spTgt spid="18"/>
                                        </p:tgtEl>
                                        <p:attrNameLst>
                                          <p:attrName>fill.type</p:attrName>
                                        </p:attrNameLst>
                                      </p:cBhvr>
                                      <p:to>
                                        <p:strVal val="solid"/>
                                      </p:to>
                                    </p:set>
                                    <p:set>
                                      <p:cBhvr>
                                        <p:cTn id="78" dur="2000" fill="hold"/>
                                        <p:tgtEl>
                                          <p:spTgt spid="1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35AD5C-AB22-4411-B5F5-03B36DA5146D}"/>
              </a:ext>
            </a:extLst>
          </p:cNvPr>
          <p:cNvSpPr>
            <a:spLocks noGrp="1"/>
          </p:cNvSpPr>
          <p:nvPr>
            <p:ph type="title"/>
          </p:nvPr>
        </p:nvSpPr>
        <p:spPr>
          <a:xfrm>
            <a:off x="677334" y="609600"/>
            <a:ext cx="8596668" cy="914400"/>
          </a:xfrm>
        </p:spPr>
        <p:txBody>
          <a:bodyPr/>
          <a:lstStyle/>
          <a:p>
            <a:r>
              <a:rPr lang="en-US" altLang="zh-CN" dirty="0"/>
              <a:t>DFS </a:t>
            </a:r>
            <a:r>
              <a:rPr lang="zh-CN" altLang="en-US" dirty="0"/>
              <a:t>算法实现</a:t>
            </a:r>
          </a:p>
        </p:txBody>
      </p:sp>
      <p:pic>
        <p:nvPicPr>
          <p:cNvPr id="4" name="内容占位符 3">
            <a:extLst>
              <a:ext uri="{FF2B5EF4-FFF2-40B4-BE49-F238E27FC236}">
                <a16:creationId xmlns:a16="http://schemas.microsoft.com/office/drawing/2014/main" id="{3650FF4E-525B-4EF8-B09E-C7E7D5B6EFE5}"/>
              </a:ext>
            </a:extLst>
          </p:cNvPr>
          <p:cNvPicPr>
            <a:picLocks noGrp="1" noChangeAspect="1"/>
          </p:cNvPicPr>
          <p:nvPr>
            <p:ph idx="1"/>
          </p:nvPr>
        </p:nvPicPr>
        <p:blipFill>
          <a:blip r:embed="rId2"/>
          <a:stretch>
            <a:fillRect/>
          </a:stretch>
        </p:blipFill>
        <p:spPr>
          <a:xfrm>
            <a:off x="908844" y="4029075"/>
            <a:ext cx="7505700" cy="2219325"/>
          </a:xfrm>
          <a:prstGeom prst="rect">
            <a:avLst/>
          </a:prstGeom>
        </p:spPr>
      </p:pic>
      <p:pic>
        <p:nvPicPr>
          <p:cNvPr id="5" name="图片 4">
            <a:extLst>
              <a:ext uri="{FF2B5EF4-FFF2-40B4-BE49-F238E27FC236}">
                <a16:creationId xmlns:a16="http://schemas.microsoft.com/office/drawing/2014/main" id="{8D165F55-017C-47DE-A2E3-703ECF6BA470}"/>
              </a:ext>
            </a:extLst>
          </p:cNvPr>
          <p:cNvPicPr>
            <a:picLocks noChangeAspect="1"/>
          </p:cNvPicPr>
          <p:nvPr/>
        </p:nvPicPr>
        <p:blipFill>
          <a:blip r:embed="rId3"/>
          <a:stretch>
            <a:fillRect/>
          </a:stretch>
        </p:blipFill>
        <p:spPr>
          <a:xfrm>
            <a:off x="908844" y="1695450"/>
            <a:ext cx="7353300" cy="1666875"/>
          </a:xfrm>
          <a:prstGeom prst="rect">
            <a:avLst/>
          </a:prstGeom>
        </p:spPr>
      </p:pic>
    </p:spTree>
    <p:extLst>
      <p:ext uri="{BB962C8B-B14F-4D97-AF65-F5344CB8AC3E}">
        <p14:creationId xmlns:p14="http://schemas.microsoft.com/office/powerpoint/2010/main" val="240372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29E6EF-3AF9-4D5E-B816-06FDFA7EA32B}"/>
              </a:ext>
            </a:extLst>
          </p:cNvPr>
          <p:cNvSpPr>
            <a:spLocks noGrp="1"/>
          </p:cNvSpPr>
          <p:nvPr>
            <p:ph type="title"/>
          </p:nvPr>
        </p:nvSpPr>
        <p:spPr>
          <a:xfrm>
            <a:off x="677334" y="609600"/>
            <a:ext cx="8596668" cy="771525"/>
          </a:xfrm>
        </p:spPr>
        <p:txBody>
          <a:bodyPr/>
          <a:lstStyle/>
          <a:p>
            <a:r>
              <a:rPr lang="en-US" altLang="zh-CN" dirty="0"/>
              <a:t>DFS</a:t>
            </a:r>
            <a:r>
              <a:rPr lang="zh-CN" altLang="en-US" dirty="0"/>
              <a:t>性能分析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6054F94-5DC1-481C-9839-A07969EAAFBC}"/>
                  </a:ext>
                </a:extLst>
              </p:cNvPr>
              <p:cNvSpPr>
                <a:spLocks noGrp="1"/>
              </p:cNvSpPr>
              <p:nvPr>
                <p:ph idx="1"/>
              </p:nvPr>
            </p:nvSpPr>
            <p:spPr>
              <a:xfrm>
                <a:off x="677334" y="1752601"/>
                <a:ext cx="8596668" cy="4288762"/>
              </a:xfrm>
            </p:spPr>
            <p:txBody>
              <a:bodyPr/>
              <a:lstStyle/>
              <a:p>
                <a:r>
                  <a:rPr lang="zh-CN" altLang="en-US" dirty="0"/>
                  <a:t>我们假设图中有</a:t>
                </a:r>
                <a14:m>
                  <m:oMath xmlns:m="http://schemas.openxmlformats.org/officeDocument/2006/math">
                    <m:r>
                      <a:rPr lang="en-US" altLang="zh-CN" b="0" i="1" smtClean="0">
                        <a:latin typeface="Cambria Math" panose="02040503050406030204" pitchFamily="18" charset="0"/>
                      </a:rPr>
                      <m:t>𝑁</m:t>
                    </m:r>
                  </m:oMath>
                </a14:m>
                <a:r>
                  <a:rPr lang="zh-CN" altLang="en-US" dirty="0"/>
                  <a:t>个顶点，</a:t>
                </a:r>
                <a14:m>
                  <m:oMath xmlns:m="http://schemas.openxmlformats.org/officeDocument/2006/math">
                    <m:r>
                      <a:rPr lang="en-US" altLang="zh-CN" b="0" i="1" smtClean="0">
                        <a:latin typeface="Cambria Math" panose="02040503050406030204" pitchFamily="18" charset="0"/>
                      </a:rPr>
                      <m:t>𝑀</m:t>
                    </m:r>
                  </m:oMath>
                </a14:m>
                <a:r>
                  <a:rPr lang="zh-CN" altLang="en-US" dirty="0"/>
                  <a:t>条边。</a:t>
                </a:r>
                <a:endParaRPr lang="en-US" altLang="zh-CN" dirty="0"/>
              </a:p>
              <a:p>
                <a:endParaRPr lang="en-US" altLang="zh-CN" dirty="0"/>
              </a:p>
              <a:p>
                <a:r>
                  <a:rPr lang="zh-CN" altLang="en-US" dirty="0"/>
                  <a:t>空间分析：</a:t>
                </a:r>
                <a:r>
                  <a:rPr lang="en-US" altLang="zh-CN" dirty="0"/>
                  <a:t>DFS</a:t>
                </a:r>
                <a:r>
                  <a:rPr lang="zh-CN" altLang="en-US" dirty="0"/>
                  <a:t>遍历方法在调用过程中需要使用递归栈，栈至多深度为</a:t>
                </a:r>
                <a14:m>
                  <m:oMath xmlns:m="http://schemas.openxmlformats.org/officeDocument/2006/math">
                    <m:r>
                      <a:rPr lang="en-US" altLang="zh-CN" b="0" i="1" smtClean="0">
                        <a:latin typeface="Cambria Math" panose="02040503050406030204" pitchFamily="18" charset="0"/>
                      </a:rPr>
                      <m:t>𝑁</m:t>
                    </m:r>
                    <m:r>
                      <a:rPr lang="zh-CN" altLang="en-US" i="1">
                        <a:latin typeface="Cambria Math" panose="02040503050406030204" pitchFamily="18" charset="0"/>
                      </a:rPr>
                      <m:t>，</m:t>
                    </m:r>
                  </m:oMath>
                </a14:m>
                <a:r>
                  <a:rPr lang="zh-CN" altLang="en-US" dirty="0"/>
                  <a:t>空间花费为</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𝑁</m:t>
                        </m:r>
                      </m:e>
                    </m:d>
                  </m:oMath>
                </a14:m>
                <a:endParaRPr lang="en-US" altLang="zh-CN" b="0" dirty="0"/>
              </a:p>
              <a:p>
                <a:endParaRPr lang="en-US" altLang="zh-CN" dirty="0"/>
              </a:p>
              <a:p>
                <a:r>
                  <a:rPr lang="zh-CN" altLang="en-US" dirty="0"/>
                  <a:t>时间分析：</a:t>
                </a:r>
                <a:endParaRPr lang="en-US" altLang="zh-CN" dirty="0"/>
              </a:p>
              <a:p>
                <a:pPr lvl="1"/>
                <a:r>
                  <a:rPr lang="zh-CN" altLang="en-US" sz="1800" dirty="0"/>
                  <a:t>邻接矩阵：对于每一个遍历到的节点，我们都需要在邻接矩阵中查找所有与它相邻的节点，时间复杂度为</a:t>
                </a:r>
                <a14:m>
                  <m:oMath xmlns:m="http://schemas.openxmlformats.org/officeDocument/2006/math">
                    <m:r>
                      <a:rPr lang="en-US" altLang="zh-CN" sz="1800" b="0" i="1" smtClean="0">
                        <a:latin typeface="Cambria Math" panose="02040503050406030204" pitchFamily="18" charset="0"/>
                      </a:rPr>
                      <m:t>𝑂</m:t>
                    </m:r>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𝑁</m:t>
                        </m:r>
                      </m:e>
                      <m:sup>
                        <m:r>
                          <a:rPr lang="en-US" altLang="zh-CN" sz="1800" b="0" i="1" smtClean="0">
                            <a:latin typeface="Cambria Math" panose="02040503050406030204" pitchFamily="18" charset="0"/>
                          </a:rPr>
                          <m:t>2</m:t>
                        </m:r>
                      </m:sup>
                    </m:sSup>
                    <m:r>
                      <a:rPr lang="en-US" altLang="zh-CN" sz="1800" b="0" i="1" smtClean="0">
                        <a:latin typeface="Cambria Math" panose="02040503050406030204" pitchFamily="18" charset="0"/>
                      </a:rPr>
                      <m:t>)</m:t>
                    </m:r>
                  </m:oMath>
                </a14:m>
                <a:endParaRPr lang="en-US" altLang="zh-CN" sz="1800" dirty="0"/>
              </a:p>
              <a:p>
                <a:pPr lvl="1"/>
                <a:r>
                  <a:rPr lang="zh-CN" altLang="en-US" sz="1800" dirty="0"/>
                  <a:t>邻接表：对于每一个遍历到的节点，我们会查找一次与它相邻的节点，每一条边会被查找两次，时间复杂度为</a:t>
                </a:r>
                <a14:m>
                  <m:oMath xmlns:m="http://schemas.openxmlformats.org/officeDocument/2006/math">
                    <m:r>
                      <a:rPr lang="en-US" altLang="zh-CN" sz="1800" b="0" i="1" smtClean="0">
                        <a:latin typeface="Cambria Math" panose="02040503050406030204" pitchFamily="18" charset="0"/>
                      </a:rPr>
                      <m:t>𝑂</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𝑁</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𝑀</m:t>
                    </m:r>
                    <m:r>
                      <a:rPr lang="en-US" altLang="zh-CN" sz="1800" b="0" i="1" smtClean="0">
                        <a:latin typeface="Cambria Math" panose="02040503050406030204" pitchFamily="18" charset="0"/>
                      </a:rPr>
                      <m:t>)</m:t>
                    </m:r>
                  </m:oMath>
                </a14:m>
                <a:endParaRPr lang="zh-CN" altLang="en-US" sz="1800" dirty="0"/>
              </a:p>
            </p:txBody>
          </p:sp>
        </mc:Choice>
        <mc:Fallback xmlns="">
          <p:sp>
            <p:nvSpPr>
              <p:cNvPr id="3" name="内容占位符 2">
                <a:extLst>
                  <a:ext uri="{FF2B5EF4-FFF2-40B4-BE49-F238E27FC236}">
                    <a16:creationId xmlns:a16="http://schemas.microsoft.com/office/drawing/2014/main" id="{36054F94-5DC1-481C-9839-A07969EAAFBC}"/>
                  </a:ext>
                </a:extLst>
              </p:cNvPr>
              <p:cNvSpPr>
                <a:spLocks noGrp="1" noRot="1" noChangeAspect="1" noMove="1" noResize="1" noEditPoints="1" noAdjustHandles="1" noChangeArrowheads="1" noChangeShapeType="1" noTextEdit="1"/>
              </p:cNvSpPr>
              <p:nvPr>
                <p:ph idx="1"/>
              </p:nvPr>
            </p:nvSpPr>
            <p:spPr>
              <a:xfrm>
                <a:off x="677334" y="1752601"/>
                <a:ext cx="8596668" cy="4288762"/>
              </a:xfrm>
              <a:blipFill>
                <a:blip r:embed="rId2"/>
                <a:stretch>
                  <a:fillRect l="-142" t="-7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57704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182DD-9BE7-4DC5-AF15-81F37CCB4D1A}"/>
              </a:ext>
            </a:extLst>
          </p:cNvPr>
          <p:cNvSpPr>
            <a:spLocks noGrp="1"/>
          </p:cNvSpPr>
          <p:nvPr>
            <p:ph type="title"/>
          </p:nvPr>
        </p:nvSpPr>
        <p:spPr>
          <a:xfrm>
            <a:off x="677334" y="609600"/>
            <a:ext cx="8596668" cy="808139"/>
          </a:xfrm>
        </p:spPr>
        <p:txBody>
          <a:bodyPr/>
          <a:lstStyle/>
          <a:p>
            <a:r>
              <a:rPr lang="zh-CN" altLang="en-US" dirty="0"/>
              <a:t>链表节点</a:t>
            </a:r>
          </a:p>
        </p:txBody>
      </p:sp>
      <p:sp>
        <p:nvSpPr>
          <p:cNvPr id="3" name="内容占位符 2">
            <a:extLst>
              <a:ext uri="{FF2B5EF4-FFF2-40B4-BE49-F238E27FC236}">
                <a16:creationId xmlns:a16="http://schemas.microsoft.com/office/drawing/2014/main" id="{E1F3095A-AD33-46E2-BF80-8D52D0F90BE0}"/>
              </a:ext>
            </a:extLst>
          </p:cNvPr>
          <p:cNvSpPr>
            <a:spLocks noGrp="1"/>
          </p:cNvSpPr>
          <p:nvPr>
            <p:ph idx="1"/>
          </p:nvPr>
        </p:nvSpPr>
        <p:spPr>
          <a:xfrm>
            <a:off x="677334" y="1694577"/>
            <a:ext cx="8596668" cy="4346786"/>
          </a:xfrm>
        </p:spPr>
        <p:txBody>
          <a:bodyPr>
            <a:normAutofit lnSpcReduction="10000"/>
          </a:bodyPr>
          <a:lstStyle/>
          <a:p>
            <a:r>
              <a:rPr lang="zh-CN" altLang="en-US" dirty="0"/>
              <a:t>链表的节点由两个部分组成：数据域，指针域。</a:t>
            </a:r>
            <a:endParaRPr lang="en-US" altLang="zh-CN" dirty="0"/>
          </a:p>
          <a:p>
            <a:endParaRPr lang="en-US" altLang="zh-CN" dirty="0"/>
          </a:p>
          <a:p>
            <a:r>
              <a:rPr lang="zh-CN" altLang="en-US" dirty="0"/>
              <a:t>数据域存储具体的数据。指针域则存储</a:t>
            </a:r>
            <a:endParaRPr lang="en-US" altLang="zh-CN" dirty="0"/>
          </a:p>
          <a:p>
            <a:pPr marL="0" indent="0">
              <a:buNone/>
            </a:pPr>
            <a:r>
              <a:rPr lang="zh-CN" altLang="en-US" dirty="0"/>
              <a:t>链表节点相关的位置信息。</a:t>
            </a:r>
            <a:endParaRPr lang="en-US" altLang="zh-CN" dirty="0"/>
          </a:p>
          <a:p>
            <a:pPr marL="0" indent="0">
              <a:buNone/>
            </a:pPr>
            <a:endParaRPr lang="en-US" altLang="zh-CN" dirty="0"/>
          </a:p>
          <a:p>
            <a:r>
              <a:rPr lang="zh-CN" altLang="en-US" dirty="0"/>
              <a:t>通常来说，一个链表中的每一个元素都是由这两个部分组成的。</a:t>
            </a:r>
            <a:endParaRPr lang="en-US" altLang="zh-CN" dirty="0"/>
          </a:p>
          <a:p>
            <a:pPr marL="0" indent="0">
              <a:buNone/>
            </a:pPr>
            <a:endParaRPr lang="en-US" altLang="zh-CN" dirty="0"/>
          </a:p>
          <a:p>
            <a:r>
              <a:rPr lang="zh-CN" altLang="en-US" dirty="0"/>
              <a:t>不过由于链表的节点在内存空间中不一定是连续的，我们无法再使用类似数组下标的方式快速地对一个数据进行随机访问。为了能否保持数据的访问功能，我们需要一个链表头指针来帮助我们进行数据访问。</a:t>
            </a:r>
            <a:endParaRPr lang="en-US" altLang="zh-CN" dirty="0"/>
          </a:p>
          <a:p>
            <a:endParaRPr lang="en-US" altLang="zh-CN" dirty="0"/>
          </a:p>
          <a:p>
            <a:r>
              <a:rPr lang="zh-CN" altLang="en-US" dirty="0"/>
              <a:t>根据指针域的不同，链表也分为单向链表和双向链表。</a:t>
            </a:r>
          </a:p>
        </p:txBody>
      </p:sp>
      <p:pic>
        <p:nvPicPr>
          <p:cNvPr id="5" name="图片 4">
            <a:extLst>
              <a:ext uri="{FF2B5EF4-FFF2-40B4-BE49-F238E27FC236}">
                <a16:creationId xmlns:a16="http://schemas.microsoft.com/office/drawing/2014/main" id="{313ED021-BF6D-45D1-9050-19DDFEC4DE35}"/>
              </a:ext>
            </a:extLst>
          </p:cNvPr>
          <p:cNvPicPr>
            <a:picLocks noChangeAspect="1"/>
          </p:cNvPicPr>
          <p:nvPr/>
        </p:nvPicPr>
        <p:blipFill>
          <a:blip r:embed="rId2"/>
          <a:stretch>
            <a:fillRect/>
          </a:stretch>
        </p:blipFill>
        <p:spPr>
          <a:xfrm>
            <a:off x="5349702" y="2305050"/>
            <a:ext cx="3924300" cy="1123950"/>
          </a:xfrm>
          <a:prstGeom prst="rect">
            <a:avLst/>
          </a:prstGeom>
        </p:spPr>
      </p:pic>
    </p:spTree>
    <p:extLst>
      <p:ext uri="{BB962C8B-B14F-4D97-AF65-F5344CB8AC3E}">
        <p14:creationId xmlns:p14="http://schemas.microsoft.com/office/powerpoint/2010/main" val="328383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929E7-0129-49AF-8CCA-3710A633EB87}"/>
              </a:ext>
            </a:extLst>
          </p:cNvPr>
          <p:cNvSpPr>
            <a:spLocks noGrp="1"/>
          </p:cNvSpPr>
          <p:nvPr>
            <p:ph type="title"/>
          </p:nvPr>
        </p:nvSpPr>
        <p:spPr>
          <a:xfrm>
            <a:off x="677334" y="609600"/>
            <a:ext cx="8596668" cy="781050"/>
          </a:xfrm>
        </p:spPr>
        <p:txBody>
          <a:bodyPr/>
          <a:lstStyle/>
          <a:p>
            <a:r>
              <a:rPr lang="zh-CN" altLang="en-US" dirty="0"/>
              <a:t>广度优先遍历</a:t>
            </a:r>
            <a:r>
              <a:rPr lang="en-US" altLang="zh-CN" dirty="0"/>
              <a:t>(BFS)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3DF874A-EEB8-40EB-9A93-A432F7348825}"/>
                  </a:ext>
                </a:extLst>
              </p:cNvPr>
              <p:cNvSpPr>
                <a:spLocks noGrp="1"/>
              </p:cNvSpPr>
              <p:nvPr>
                <p:ph idx="1"/>
              </p:nvPr>
            </p:nvSpPr>
            <p:spPr>
              <a:xfrm>
                <a:off x="677334" y="1638301"/>
                <a:ext cx="8596668" cy="4403062"/>
              </a:xfrm>
            </p:spPr>
            <p:txBody>
              <a:bodyPr>
                <a:normAutofit/>
              </a:bodyPr>
              <a:lstStyle/>
              <a:p>
                <a:r>
                  <a:rPr lang="zh-CN" altLang="en-US" sz="2400" dirty="0"/>
                  <a:t>广度优先遍历，是另一种常见的搜索顺序。其基本思想在于一层一层，由近及远遍历所有节点。具体步骤如下：</a:t>
                </a:r>
                <a:endParaRPr lang="en-US" altLang="zh-CN" sz="2400" dirty="0"/>
              </a:p>
              <a:p>
                <a:pPr lvl="1"/>
                <a:r>
                  <a:rPr lang="zh-CN" altLang="en-US" sz="2000" dirty="0"/>
                  <a:t>首先访问初始节点</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0</m:t>
                        </m:r>
                      </m:sub>
                    </m:sSub>
                  </m:oMath>
                </a14:m>
                <a:r>
                  <a:rPr lang="zh-CN" altLang="en-US" sz="2000" dirty="0"/>
                  <a:t>。</a:t>
                </a:r>
                <a:endParaRPr lang="en-US" altLang="zh-CN" sz="2000" dirty="0"/>
              </a:p>
              <a:p>
                <a:pPr lvl="1"/>
                <a:endParaRPr lang="en-US" altLang="zh-CN" sz="2000" dirty="0"/>
              </a:p>
              <a:p>
                <a:pPr lvl="1"/>
                <a:r>
                  <a:rPr lang="zh-CN" altLang="en-US" sz="2000" dirty="0"/>
                  <a:t>然后访问</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0</m:t>
                        </m:r>
                      </m:sub>
                    </m:sSub>
                  </m:oMath>
                </a14:m>
                <a:r>
                  <a:rPr lang="zh-CN" altLang="en-US" sz="2000" dirty="0"/>
                  <a:t>邻接到的所有未被访问的节点</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01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02</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0</m:t>
                        </m:r>
                        <m:r>
                          <a:rPr lang="en-US" altLang="zh-CN" sz="2000" b="0" i="1" smtClean="0">
                            <a:latin typeface="Cambria Math" panose="02040503050406030204" pitchFamily="18" charset="0"/>
                          </a:rPr>
                          <m:t>𝑖</m:t>
                        </m:r>
                      </m:sub>
                    </m:sSub>
                  </m:oMath>
                </a14:m>
                <a:r>
                  <a:rPr lang="zh-CN" altLang="en-US" sz="2000" dirty="0"/>
                  <a:t>。</a:t>
                </a:r>
                <a:endParaRPr lang="en-US" altLang="zh-CN" sz="2000" dirty="0"/>
              </a:p>
              <a:p>
                <a:pPr lvl="1"/>
                <a:endParaRPr lang="en-US" altLang="zh-CN" sz="2000" dirty="0"/>
              </a:p>
              <a:p>
                <a:pPr lvl="1"/>
                <a:r>
                  <a:rPr lang="zh-CN" altLang="en-US" sz="2000" dirty="0"/>
                  <a:t>再依次访问</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01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02</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0</m:t>
                        </m:r>
                        <m:r>
                          <a:rPr lang="en-US" altLang="zh-CN" sz="2000" b="0" i="1" smtClean="0">
                            <a:latin typeface="Cambria Math" panose="02040503050406030204" pitchFamily="18" charset="0"/>
                          </a:rPr>
                          <m:t>𝑖</m:t>
                        </m:r>
                      </m:sub>
                    </m:sSub>
                  </m:oMath>
                </a14:m>
                <a:r>
                  <a:rPr lang="zh-CN" altLang="en-US" sz="2000" dirty="0"/>
                  <a:t>邻接到的所有未被访问的邻接节点。</a:t>
                </a:r>
                <a:endParaRPr lang="en-US" altLang="zh-CN" sz="2000" dirty="0"/>
              </a:p>
              <a:p>
                <a:pPr lvl="1"/>
                <a:endParaRPr lang="en-US" altLang="zh-CN" sz="2000" dirty="0"/>
              </a:p>
              <a:p>
                <a:pPr lvl="1"/>
                <a:r>
                  <a:rPr lang="zh-CN" altLang="en-US" sz="2000" dirty="0"/>
                  <a:t>如此进行知道访问所有的节点。</a:t>
                </a:r>
              </a:p>
            </p:txBody>
          </p:sp>
        </mc:Choice>
        <mc:Fallback xmlns="">
          <p:sp>
            <p:nvSpPr>
              <p:cNvPr id="3" name="内容占位符 2">
                <a:extLst>
                  <a:ext uri="{FF2B5EF4-FFF2-40B4-BE49-F238E27FC236}">
                    <a16:creationId xmlns:a16="http://schemas.microsoft.com/office/drawing/2014/main" id="{B3DF874A-EEB8-40EB-9A93-A432F7348825}"/>
                  </a:ext>
                </a:extLst>
              </p:cNvPr>
              <p:cNvSpPr>
                <a:spLocks noGrp="1" noRot="1" noChangeAspect="1" noMove="1" noResize="1" noEditPoints="1" noAdjustHandles="1" noChangeArrowheads="1" noChangeShapeType="1" noTextEdit="1"/>
              </p:cNvSpPr>
              <p:nvPr>
                <p:ph idx="1"/>
              </p:nvPr>
            </p:nvSpPr>
            <p:spPr>
              <a:xfrm>
                <a:off x="677334" y="1638301"/>
                <a:ext cx="8596668" cy="4403062"/>
              </a:xfrm>
              <a:blipFill>
                <a:blip r:embed="rId2"/>
                <a:stretch>
                  <a:fillRect l="-567" t="-11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752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C388E7-E1EF-4C83-9B0A-CC41507D1A79}"/>
              </a:ext>
            </a:extLst>
          </p:cNvPr>
          <p:cNvSpPr>
            <a:spLocks noGrp="1"/>
          </p:cNvSpPr>
          <p:nvPr>
            <p:ph type="title"/>
          </p:nvPr>
        </p:nvSpPr>
        <p:spPr>
          <a:xfrm>
            <a:off x="677334" y="609600"/>
            <a:ext cx="8596668" cy="771525"/>
          </a:xfrm>
        </p:spPr>
        <p:txBody>
          <a:bodyPr/>
          <a:lstStyle/>
          <a:p>
            <a:r>
              <a:rPr lang="zh-CN" altLang="en-US" dirty="0"/>
              <a:t>过程演示</a:t>
            </a:r>
          </a:p>
        </p:txBody>
      </p:sp>
      <p:sp>
        <p:nvSpPr>
          <p:cNvPr id="3" name="内容占位符 2">
            <a:extLst>
              <a:ext uri="{FF2B5EF4-FFF2-40B4-BE49-F238E27FC236}">
                <a16:creationId xmlns:a16="http://schemas.microsoft.com/office/drawing/2014/main" id="{906B6C2D-2E92-484E-85E9-30B231562BF3}"/>
              </a:ext>
            </a:extLst>
          </p:cNvPr>
          <p:cNvSpPr>
            <a:spLocks noGrp="1"/>
          </p:cNvSpPr>
          <p:nvPr>
            <p:ph idx="1"/>
          </p:nvPr>
        </p:nvSpPr>
        <p:spPr>
          <a:xfrm>
            <a:off x="677334" y="1600201"/>
            <a:ext cx="8596668" cy="4441162"/>
          </a:xfrm>
        </p:spPr>
        <p:txBody>
          <a:bodyPr/>
          <a:lstStyle/>
          <a:p>
            <a:r>
              <a:rPr lang="zh-CN" altLang="en-US" dirty="0"/>
              <a:t>仍然是之前的图，从左上角开始进行广度优先遍历。</a:t>
            </a:r>
          </a:p>
        </p:txBody>
      </p:sp>
      <p:sp>
        <p:nvSpPr>
          <p:cNvPr id="4" name="椭圆 3">
            <a:extLst>
              <a:ext uri="{FF2B5EF4-FFF2-40B4-BE49-F238E27FC236}">
                <a16:creationId xmlns:a16="http://schemas.microsoft.com/office/drawing/2014/main" id="{EC1D93C6-82CF-4996-8A4F-4955FC9BAC45}"/>
              </a:ext>
            </a:extLst>
          </p:cNvPr>
          <p:cNvSpPr/>
          <p:nvPr/>
        </p:nvSpPr>
        <p:spPr>
          <a:xfrm>
            <a:off x="2159389" y="2722295"/>
            <a:ext cx="402672" cy="40267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a:extLst>
              <a:ext uri="{FF2B5EF4-FFF2-40B4-BE49-F238E27FC236}">
                <a16:creationId xmlns:a16="http://schemas.microsoft.com/office/drawing/2014/main" id="{70E6F97F-FF50-4E2A-9345-0E1DF83420E8}"/>
              </a:ext>
            </a:extLst>
          </p:cNvPr>
          <p:cNvSpPr/>
          <p:nvPr/>
        </p:nvSpPr>
        <p:spPr>
          <a:xfrm rot="752058">
            <a:off x="3770197" y="3163863"/>
            <a:ext cx="402672" cy="40267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82F5C111-6A99-407D-87DC-277623533396}"/>
              </a:ext>
            </a:extLst>
          </p:cNvPr>
          <p:cNvSpPr/>
          <p:nvPr/>
        </p:nvSpPr>
        <p:spPr>
          <a:xfrm>
            <a:off x="6432182" y="2801340"/>
            <a:ext cx="402672" cy="40267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30748329-06E3-4D05-92C8-BE375406BAEF}"/>
              </a:ext>
            </a:extLst>
          </p:cNvPr>
          <p:cNvSpPr/>
          <p:nvPr/>
        </p:nvSpPr>
        <p:spPr>
          <a:xfrm>
            <a:off x="5486497" y="3547716"/>
            <a:ext cx="402672" cy="40267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9B960B0E-BB85-48BE-AA5C-15FC62E25B33}"/>
              </a:ext>
            </a:extLst>
          </p:cNvPr>
          <p:cNvSpPr/>
          <p:nvPr/>
        </p:nvSpPr>
        <p:spPr>
          <a:xfrm>
            <a:off x="4728692" y="4092673"/>
            <a:ext cx="402672" cy="40267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18887695-CB19-42DE-B2F0-8522697F6DB2}"/>
              </a:ext>
            </a:extLst>
          </p:cNvPr>
          <p:cNvSpPr/>
          <p:nvPr/>
        </p:nvSpPr>
        <p:spPr>
          <a:xfrm>
            <a:off x="4959513" y="4939140"/>
            <a:ext cx="402672" cy="40267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B78B5323-412D-41C5-8D5C-F348F375905E}"/>
              </a:ext>
            </a:extLst>
          </p:cNvPr>
          <p:cNvCxnSpPr>
            <a:cxnSpLocks/>
            <a:stCxn id="4" idx="6"/>
            <a:endCxn id="6" idx="2"/>
          </p:cNvCxnSpPr>
          <p:nvPr/>
        </p:nvCxnSpPr>
        <p:spPr>
          <a:xfrm>
            <a:off x="2562061" y="2923632"/>
            <a:ext cx="3870121" cy="79045"/>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a:extLst>
              <a:ext uri="{FF2B5EF4-FFF2-40B4-BE49-F238E27FC236}">
                <a16:creationId xmlns:a16="http://schemas.microsoft.com/office/drawing/2014/main" id="{E664CC97-8283-49BF-8473-E35D538B378C}"/>
              </a:ext>
            </a:extLst>
          </p:cNvPr>
          <p:cNvCxnSpPr>
            <a:stCxn id="6" idx="4"/>
            <a:endCxn id="9" idx="7"/>
          </p:cNvCxnSpPr>
          <p:nvPr/>
        </p:nvCxnSpPr>
        <p:spPr>
          <a:xfrm flipH="1">
            <a:off x="5303215" y="3204013"/>
            <a:ext cx="1330303" cy="1794097"/>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AA1FDBF4-B49A-4C54-9B9B-04E968CA5D68}"/>
              </a:ext>
            </a:extLst>
          </p:cNvPr>
          <p:cNvCxnSpPr>
            <a:cxnSpLocks/>
            <a:stCxn id="4" idx="5"/>
            <a:endCxn id="9" idx="2"/>
          </p:cNvCxnSpPr>
          <p:nvPr/>
        </p:nvCxnSpPr>
        <p:spPr>
          <a:xfrm>
            <a:off x="2503091" y="3065998"/>
            <a:ext cx="2456422" cy="2074479"/>
          </a:xfrm>
          <a:prstGeom prst="line">
            <a:avLst/>
          </a:prstGeom>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A5A2E318-5F4B-4890-92D9-6EC1044833CD}"/>
              </a:ext>
            </a:extLst>
          </p:cNvPr>
          <p:cNvCxnSpPr>
            <a:cxnSpLocks/>
            <a:stCxn id="7" idx="4"/>
            <a:endCxn id="9" idx="0"/>
          </p:cNvCxnSpPr>
          <p:nvPr/>
        </p:nvCxnSpPr>
        <p:spPr>
          <a:xfrm flipH="1">
            <a:off x="5160849" y="3950389"/>
            <a:ext cx="526984" cy="988751"/>
          </a:xfrm>
          <a:prstGeom prst="line">
            <a:avLst/>
          </a:prstGeom>
        </p:spPr>
        <p:style>
          <a:lnRef idx="1">
            <a:schemeClr val="dk1"/>
          </a:lnRef>
          <a:fillRef idx="0">
            <a:schemeClr val="dk1"/>
          </a:fillRef>
          <a:effectRef idx="0">
            <a:schemeClr val="dk1"/>
          </a:effectRef>
          <a:fontRef idx="minor">
            <a:schemeClr val="tx1"/>
          </a:fontRef>
        </p:style>
      </p:cxnSp>
      <p:cxnSp>
        <p:nvCxnSpPr>
          <p:cNvPr id="14" name="直接连接符 13">
            <a:extLst>
              <a:ext uri="{FF2B5EF4-FFF2-40B4-BE49-F238E27FC236}">
                <a16:creationId xmlns:a16="http://schemas.microsoft.com/office/drawing/2014/main" id="{AB18A7AE-5158-4830-BB5B-2C8D6FFD293F}"/>
              </a:ext>
            </a:extLst>
          </p:cNvPr>
          <p:cNvCxnSpPr>
            <a:cxnSpLocks/>
            <a:stCxn id="7" idx="2"/>
            <a:endCxn id="5" idx="6"/>
          </p:cNvCxnSpPr>
          <p:nvPr/>
        </p:nvCxnSpPr>
        <p:spPr>
          <a:xfrm flipH="1" flipV="1">
            <a:off x="4168070" y="3408895"/>
            <a:ext cx="1318427" cy="340158"/>
          </a:xfrm>
          <a:prstGeom prst="line">
            <a:avLst/>
          </a:prstGeom>
        </p:spPr>
        <p:style>
          <a:lnRef idx="1">
            <a:schemeClr val="dk1"/>
          </a:lnRef>
          <a:fillRef idx="0">
            <a:schemeClr val="dk1"/>
          </a:fillRef>
          <a:effectRef idx="0">
            <a:schemeClr val="dk1"/>
          </a:effectRef>
          <a:fontRef idx="minor">
            <a:schemeClr val="tx1"/>
          </a:fontRef>
        </p:style>
      </p:cxnSp>
      <p:cxnSp>
        <p:nvCxnSpPr>
          <p:cNvPr id="15" name="直接连接符 14">
            <a:extLst>
              <a:ext uri="{FF2B5EF4-FFF2-40B4-BE49-F238E27FC236}">
                <a16:creationId xmlns:a16="http://schemas.microsoft.com/office/drawing/2014/main" id="{1E9BB3A4-DE1C-43C6-BD98-3394840EC3E9}"/>
              </a:ext>
            </a:extLst>
          </p:cNvPr>
          <p:cNvCxnSpPr>
            <a:cxnSpLocks/>
            <a:stCxn id="5" idx="2"/>
            <a:endCxn id="4" idx="5"/>
          </p:cNvCxnSpPr>
          <p:nvPr/>
        </p:nvCxnSpPr>
        <p:spPr>
          <a:xfrm flipH="1" flipV="1">
            <a:off x="2503091" y="3065998"/>
            <a:ext cx="1271904" cy="255507"/>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a:extLst>
              <a:ext uri="{FF2B5EF4-FFF2-40B4-BE49-F238E27FC236}">
                <a16:creationId xmlns:a16="http://schemas.microsoft.com/office/drawing/2014/main" id="{7428ED89-43FD-4D5E-8975-2135A725D3C1}"/>
              </a:ext>
            </a:extLst>
          </p:cNvPr>
          <p:cNvCxnSpPr>
            <a:cxnSpLocks/>
            <a:stCxn id="7" idx="3"/>
            <a:endCxn id="8" idx="7"/>
          </p:cNvCxnSpPr>
          <p:nvPr/>
        </p:nvCxnSpPr>
        <p:spPr>
          <a:xfrm flipH="1">
            <a:off x="5072394" y="3891419"/>
            <a:ext cx="473073" cy="26022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49571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2000" fill="hold"/>
                                        <p:tgtEl>
                                          <p:spTgt spid="4"/>
                                        </p:tgtEl>
                                        <p:attrNameLst>
                                          <p:attrName>fillcolor</p:attrName>
                                        </p:attrNameLst>
                                      </p:cBhvr>
                                      <p:to>
                                        <a:srgbClr val="FF0000"/>
                                      </p:to>
                                    </p:animClr>
                                    <p:set>
                                      <p:cBhvr>
                                        <p:cTn id="35" dur="2000" fill="hold"/>
                                        <p:tgtEl>
                                          <p:spTgt spid="4"/>
                                        </p:tgtEl>
                                        <p:attrNameLst>
                                          <p:attrName>fill.type</p:attrName>
                                        </p:attrNameLst>
                                      </p:cBhvr>
                                      <p:to>
                                        <p:strVal val="solid"/>
                                      </p:to>
                                    </p:set>
                                    <p:set>
                                      <p:cBhvr>
                                        <p:cTn id="36" dur="2000" fill="hold"/>
                                        <p:tgtEl>
                                          <p:spTgt spid="4"/>
                                        </p:tgtEl>
                                        <p:attrNameLst>
                                          <p:attrName>fill.on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1" presetClass="emph" presetSubtype="2" fill="hold" nodeType="clickEffect">
                                  <p:stCondLst>
                                    <p:cond delay="0"/>
                                  </p:stCondLst>
                                  <p:childTnLst>
                                    <p:animClr clrSpc="rgb" dir="cw">
                                      <p:cBhvr>
                                        <p:cTn id="40" dur="2000" fill="hold"/>
                                        <p:tgtEl>
                                          <p:spTgt spid="6"/>
                                        </p:tgtEl>
                                        <p:attrNameLst>
                                          <p:attrName>fillcolor</p:attrName>
                                        </p:attrNameLst>
                                      </p:cBhvr>
                                      <p:to>
                                        <a:srgbClr val="FF0000"/>
                                      </p:to>
                                    </p:animClr>
                                    <p:set>
                                      <p:cBhvr>
                                        <p:cTn id="41" dur="2000" fill="hold"/>
                                        <p:tgtEl>
                                          <p:spTgt spid="6"/>
                                        </p:tgtEl>
                                        <p:attrNameLst>
                                          <p:attrName>fill.type</p:attrName>
                                        </p:attrNameLst>
                                      </p:cBhvr>
                                      <p:to>
                                        <p:strVal val="solid"/>
                                      </p:to>
                                    </p:set>
                                    <p:set>
                                      <p:cBhvr>
                                        <p:cTn id="42" dur="2000" fill="hold"/>
                                        <p:tgtEl>
                                          <p:spTgt spid="6"/>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2000" fill="hold"/>
                                        <p:tgtEl>
                                          <p:spTgt spid="5"/>
                                        </p:tgtEl>
                                        <p:attrNameLst>
                                          <p:attrName>fillcolor</p:attrName>
                                        </p:attrNameLst>
                                      </p:cBhvr>
                                      <p:to>
                                        <a:srgbClr val="FF0000"/>
                                      </p:to>
                                    </p:animClr>
                                    <p:set>
                                      <p:cBhvr>
                                        <p:cTn id="45" dur="2000" fill="hold"/>
                                        <p:tgtEl>
                                          <p:spTgt spid="5"/>
                                        </p:tgtEl>
                                        <p:attrNameLst>
                                          <p:attrName>fill.type</p:attrName>
                                        </p:attrNameLst>
                                      </p:cBhvr>
                                      <p:to>
                                        <p:strVal val="solid"/>
                                      </p:to>
                                    </p:set>
                                    <p:set>
                                      <p:cBhvr>
                                        <p:cTn id="46" dur="2000" fill="hold"/>
                                        <p:tgtEl>
                                          <p:spTgt spid="5"/>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2000" fill="hold"/>
                                        <p:tgtEl>
                                          <p:spTgt spid="9"/>
                                        </p:tgtEl>
                                        <p:attrNameLst>
                                          <p:attrName>fillcolor</p:attrName>
                                        </p:attrNameLst>
                                      </p:cBhvr>
                                      <p:to>
                                        <a:srgbClr val="FF0000"/>
                                      </p:to>
                                    </p:animClr>
                                    <p:set>
                                      <p:cBhvr>
                                        <p:cTn id="49" dur="2000" fill="hold"/>
                                        <p:tgtEl>
                                          <p:spTgt spid="9"/>
                                        </p:tgtEl>
                                        <p:attrNameLst>
                                          <p:attrName>fill.type</p:attrName>
                                        </p:attrNameLst>
                                      </p:cBhvr>
                                      <p:to>
                                        <p:strVal val="solid"/>
                                      </p:to>
                                    </p:set>
                                    <p:set>
                                      <p:cBhvr>
                                        <p:cTn id="50" dur="2000" fill="hold"/>
                                        <p:tgtEl>
                                          <p:spTgt spid="9"/>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 presetClass="emph" presetSubtype="2" fill="hold" nodeType="clickEffect">
                                  <p:stCondLst>
                                    <p:cond delay="0"/>
                                  </p:stCondLst>
                                  <p:childTnLst>
                                    <p:animClr clrSpc="rgb" dir="cw">
                                      <p:cBhvr>
                                        <p:cTn id="54" dur="2000" fill="hold"/>
                                        <p:tgtEl>
                                          <p:spTgt spid="7"/>
                                        </p:tgtEl>
                                        <p:attrNameLst>
                                          <p:attrName>fillcolor</p:attrName>
                                        </p:attrNameLst>
                                      </p:cBhvr>
                                      <p:to>
                                        <a:srgbClr val="FF0000"/>
                                      </p:to>
                                    </p:animClr>
                                    <p:set>
                                      <p:cBhvr>
                                        <p:cTn id="55" dur="2000" fill="hold"/>
                                        <p:tgtEl>
                                          <p:spTgt spid="7"/>
                                        </p:tgtEl>
                                        <p:attrNameLst>
                                          <p:attrName>fill.type</p:attrName>
                                        </p:attrNameLst>
                                      </p:cBhvr>
                                      <p:to>
                                        <p:strVal val="solid"/>
                                      </p:to>
                                    </p:set>
                                    <p:set>
                                      <p:cBhvr>
                                        <p:cTn id="56" dur="2000" fill="hold"/>
                                        <p:tgtEl>
                                          <p:spTgt spid="7"/>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2000" fill="hold"/>
                                        <p:tgtEl>
                                          <p:spTgt spid="8"/>
                                        </p:tgtEl>
                                        <p:attrNameLst>
                                          <p:attrName>fillcolor</p:attrName>
                                        </p:attrNameLst>
                                      </p:cBhvr>
                                      <p:to>
                                        <a:srgbClr val="FF0000"/>
                                      </p:to>
                                    </p:animClr>
                                    <p:set>
                                      <p:cBhvr>
                                        <p:cTn id="61" dur="2000" fill="hold"/>
                                        <p:tgtEl>
                                          <p:spTgt spid="8"/>
                                        </p:tgtEl>
                                        <p:attrNameLst>
                                          <p:attrName>fill.type</p:attrName>
                                        </p:attrNameLst>
                                      </p:cBhvr>
                                      <p:to>
                                        <p:strVal val="solid"/>
                                      </p:to>
                                    </p:set>
                                    <p:set>
                                      <p:cBhvr>
                                        <p:cTn id="62" dur="2000" fill="hold"/>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F8B237-4C5D-484E-8FF0-C90CC03CEE27}"/>
              </a:ext>
            </a:extLst>
          </p:cNvPr>
          <p:cNvSpPr>
            <a:spLocks noGrp="1"/>
          </p:cNvSpPr>
          <p:nvPr>
            <p:ph type="title"/>
          </p:nvPr>
        </p:nvSpPr>
        <p:spPr>
          <a:xfrm>
            <a:off x="677334" y="609600"/>
            <a:ext cx="8596668" cy="676275"/>
          </a:xfrm>
        </p:spPr>
        <p:txBody>
          <a:bodyPr/>
          <a:lstStyle/>
          <a:p>
            <a:r>
              <a:rPr lang="en-US" altLang="zh-CN" dirty="0"/>
              <a:t>BFS</a:t>
            </a:r>
            <a:r>
              <a:rPr lang="zh-CN" altLang="en-US" dirty="0"/>
              <a:t>算法实现</a:t>
            </a:r>
            <a:r>
              <a:rPr lang="en-US" altLang="zh-CN" dirty="0"/>
              <a:t>(</a:t>
            </a:r>
            <a:r>
              <a:rPr lang="zh-CN" altLang="en-US" dirty="0"/>
              <a:t>邻接表</a:t>
            </a:r>
            <a:r>
              <a:rPr lang="en-US" altLang="zh-CN" dirty="0"/>
              <a: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8E66ACF-5080-48AE-A961-30B969A81DAC}"/>
                  </a:ext>
                </a:extLst>
              </p:cNvPr>
              <p:cNvSpPr>
                <a:spLocks noGrp="1"/>
              </p:cNvSpPr>
              <p:nvPr>
                <p:ph idx="1"/>
              </p:nvPr>
            </p:nvSpPr>
            <p:spPr>
              <a:xfrm>
                <a:off x="677334" y="1552575"/>
                <a:ext cx="8596668" cy="4488787"/>
              </a:xfrm>
            </p:spPr>
            <p:txBody>
              <a:bodyPr/>
              <a:lstStyle/>
              <a:p>
                <a:r>
                  <a:rPr lang="zh-CN" altLang="en-US" dirty="0"/>
                  <a:t>在</a:t>
                </a:r>
                <a14:m>
                  <m:oMath xmlns:m="http://schemas.openxmlformats.org/officeDocument/2006/math">
                    <m:r>
                      <a:rPr lang="en-US" altLang="zh-CN" b="0" i="1" smtClean="0">
                        <a:latin typeface="Cambria Math" panose="02040503050406030204" pitchFamily="18" charset="0"/>
                      </a:rPr>
                      <m:t>𝐵𝐹𝑆</m:t>
                    </m:r>
                  </m:oMath>
                </a14:m>
                <a:r>
                  <a:rPr lang="zh-CN" altLang="en-US" dirty="0"/>
                  <a:t>的实现过程中，我们需要使用队列来约束我们的访问顺序。</a:t>
                </a:r>
                <a:endParaRPr lang="en-US" altLang="zh-CN" dirty="0"/>
              </a:p>
              <a:p>
                <a:r>
                  <a:rPr lang="zh-CN" altLang="en-US" dirty="0"/>
                  <a:t>提问：为什么要在入队的时候将</a:t>
                </a:r>
                <a:r>
                  <a:rPr lang="en-US" altLang="zh-CN" dirty="0"/>
                  <a:t>vis</a:t>
                </a:r>
                <a:r>
                  <a:rPr lang="zh-CN" altLang="en-US" dirty="0"/>
                  <a:t>记为</a:t>
                </a:r>
                <a:r>
                  <a:rPr lang="en-US" altLang="zh-CN" dirty="0"/>
                  <a:t>1</a:t>
                </a:r>
                <a:r>
                  <a:rPr lang="zh-CN" altLang="en-US" dirty="0"/>
                  <a:t>而不是出队的时候？</a:t>
                </a:r>
              </a:p>
            </p:txBody>
          </p:sp>
        </mc:Choice>
        <mc:Fallback xmlns="">
          <p:sp>
            <p:nvSpPr>
              <p:cNvPr id="3" name="内容占位符 2">
                <a:extLst>
                  <a:ext uri="{FF2B5EF4-FFF2-40B4-BE49-F238E27FC236}">
                    <a16:creationId xmlns:a16="http://schemas.microsoft.com/office/drawing/2014/main" id="{08E66ACF-5080-48AE-A961-30B969A81DAC}"/>
                  </a:ext>
                </a:extLst>
              </p:cNvPr>
              <p:cNvSpPr>
                <a:spLocks noGrp="1" noRot="1" noChangeAspect="1" noMove="1" noResize="1" noEditPoints="1" noAdjustHandles="1" noChangeArrowheads="1" noChangeShapeType="1" noTextEdit="1"/>
              </p:cNvSpPr>
              <p:nvPr>
                <p:ph idx="1"/>
              </p:nvPr>
            </p:nvSpPr>
            <p:spPr>
              <a:xfrm>
                <a:off x="677334" y="1552575"/>
                <a:ext cx="8596668" cy="4488787"/>
              </a:xfrm>
              <a:blipFill>
                <a:blip r:embed="rId2"/>
                <a:stretch>
                  <a:fillRect l="-142" t="-679"/>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6942C1B5-D4C5-4A53-B77B-55ECC7CD00C8}"/>
              </a:ext>
            </a:extLst>
          </p:cNvPr>
          <p:cNvPicPr>
            <a:picLocks noChangeAspect="1"/>
          </p:cNvPicPr>
          <p:nvPr/>
        </p:nvPicPr>
        <p:blipFill>
          <a:blip r:embed="rId3"/>
          <a:stretch>
            <a:fillRect/>
          </a:stretch>
        </p:blipFill>
        <p:spPr>
          <a:xfrm>
            <a:off x="763059" y="2459962"/>
            <a:ext cx="7320417" cy="3581400"/>
          </a:xfrm>
          <a:prstGeom prst="rect">
            <a:avLst/>
          </a:prstGeom>
        </p:spPr>
      </p:pic>
    </p:spTree>
    <p:extLst>
      <p:ext uri="{BB962C8B-B14F-4D97-AF65-F5344CB8AC3E}">
        <p14:creationId xmlns:p14="http://schemas.microsoft.com/office/powerpoint/2010/main" val="206288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3B9873-FB44-4292-95C9-7BBBB03F6125}"/>
              </a:ext>
            </a:extLst>
          </p:cNvPr>
          <p:cNvSpPr>
            <a:spLocks noGrp="1"/>
          </p:cNvSpPr>
          <p:nvPr>
            <p:ph type="title"/>
          </p:nvPr>
        </p:nvSpPr>
        <p:spPr>
          <a:xfrm>
            <a:off x="677334" y="609600"/>
            <a:ext cx="8596668" cy="752475"/>
          </a:xfrm>
        </p:spPr>
        <p:txBody>
          <a:bodyPr/>
          <a:lstStyle/>
          <a:p>
            <a:r>
              <a:rPr lang="zh-CN" altLang="en-US" dirty="0"/>
              <a:t>图相关算法</a:t>
            </a:r>
          </a:p>
        </p:txBody>
      </p:sp>
      <p:sp>
        <p:nvSpPr>
          <p:cNvPr id="3" name="内容占位符 2">
            <a:extLst>
              <a:ext uri="{FF2B5EF4-FFF2-40B4-BE49-F238E27FC236}">
                <a16:creationId xmlns:a16="http://schemas.microsoft.com/office/drawing/2014/main" id="{628869BF-AFCF-43AC-AB32-A22F17EC5987}"/>
              </a:ext>
            </a:extLst>
          </p:cNvPr>
          <p:cNvSpPr>
            <a:spLocks noGrp="1"/>
          </p:cNvSpPr>
          <p:nvPr>
            <p:ph idx="1"/>
          </p:nvPr>
        </p:nvSpPr>
        <p:spPr>
          <a:xfrm>
            <a:off x="677334" y="1562101"/>
            <a:ext cx="8596668" cy="4479262"/>
          </a:xfrm>
        </p:spPr>
        <p:txBody>
          <a:bodyPr/>
          <a:lstStyle/>
          <a:p>
            <a:r>
              <a:rPr lang="zh-CN" altLang="en-US" dirty="0"/>
              <a:t>图相关的内容还有很多，碍于篇幅，无法将相关算法讲述一遍，在此留下一些算法的名称，感兴趣的同学可以在课后了解一下，这些算法都是将来提高组需要的算法：</a:t>
            </a:r>
            <a:endParaRPr lang="en-US" altLang="zh-CN" dirty="0"/>
          </a:p>
          <a:p>
            <a:endParaRPr lang="en-US" altLang="zh-CN" dirty="0"/>
          </a:p>
          <a:p>
            <a:r>
              <a:rPr lang="zh-CN" altLang="en-US" dirty="0"/>
              <a:t>最短路：</a:t>
            </a:r>
            <a:r>
              <a:rPr lang="en-US" altLang="zh-CN" dirty="0"/>
              <a:t>Floyd</a:t>
            </a:r>
            <a:r>
              <a:rPr lang="zh-CN" altLang="en-US" dirty="0"/>
              <a:t>算法，</a:t>
            </a:r>
            <a:r>
              <a:rPr lang="en-US" altLang="zh-CN" dirty="0"/>
              <a:t>Dijkstra</a:t>
            </a:r>
            <a:r>
              <a:rPr lang="zh-CN" altLang="en-US" dirty="0"/>
              <a:t>算法。</a:t>
            </a:r>
            <a:endParaRPr lang="en-US" altLang="zh-CN" dirty="0"/>
          </a:p>
          <a:p>
            <a:endParaRPr lang="en-US" altLang="zh-CN" dirty="0"/>
          </a:p>
          <a:p>
            <a:r>
              <a:rPr lang="zh-CN" altLang="en-US" dirty="0"/>
              <a:t>最小生成树：</a:t>
            </a:r>
            <a:r>
              <a:rPr lang="en-US" altLang="zh-CN" dirty="0"/>
              <a:t>Prim</a:t>
            </a:r>
            <a:r>
              <a:rPr lang="zh-CN" altLang="en-US" dirty="0"/>
              <a:t>算法，</a:t>
            </a:r>
            <a:r>
              <a:rPr lang="en-US" altLang="zh-CN" dirty="0"/>
              <a:t>Kruskal</a:t>
            </a:r>
            <a:r>
              <a:rPr lang="zh-CN" altLang="en-US" dirty="0"/>
              <a:t>算法</a:t>
            </a:r>
            <a:endParaRPr lang="en-US" altLang="zh-CN" dirty="0"/>
          </a:p>
          <a:p>
            <a:endParaRPr lang="en-US" altLang="zh-CN" dirty="0"/>
          </a:p>
          <a:p>
            <a:r>
              <a:rPr lang="zh-CN" altLang="en-US" dirty="0"/>
              <a:t>环相关算法：拓扑排序</a:t>
            </a:r>
            <a:r>
              <a:rPr lang="en-US" altLang="zh-CN" dirty="0"/>
              <a:t>(</a:t>
            </a:r>
            <a:r>
              <a:rPr lang="en-US" altLang="zh-CN" dirty="0" err="1"/>
              <a:t>Topsort</a:t>
            </a:r>
            <a:r>
              <a:rPr lang="en-US" altLang="zh-CN" dirty="0"/>
              <a:t>)</a:t>
            </a:r>
            <a:r>
              <a:rPr lang="zh-CN" altLang="en-US" dirty="0"/>
              <a:t>，</a:t>
            </a:r>
            <a:r>
              <a:rPr lang="en-US" altLang="zh-CN" dirty="0" err="1"/>
              <a:t>Tarjian</a:t>
            </a:r>
            <a:r>
              <a:rPr lang="zh-CN" altLang="en-US" dirty="0"/>
              <a:t>算法</a:t>
            </a:r>
          </a:p>
        </p:txBody>
      </p:sp>
    </p:spTree>
    <p:extLst>
      <p:ext uri="{BB962C8B-B14F-4D97-AF65-F5344CB8AC3E}">
        <p14:creationId xmlns:p14="http://schemas.microsoft.com/office/powerpoint/2010/main" val="316800755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C50A9E-7B49-4BF7-AE98-F9FD18517B99}"/>
              </a:ext>
            </a:extLst>
          </p:cNvPr>
          <p:cNvSpPr>
            <a:spLocks noGrp="1"/>
          </p:cNvSpPr>
          <p:nvPr>
            <p:ph type="title"/>
          </p:nvPr>
        </p:nvSpPr>
        <p:spPr>
          <a:xfrm>
            <a:off x="677334" y="609600"/>
            <a:ext cx="8596668" cy="866274"/>
          </a:xfrm>
        </p:spPr>
        <p:txBody>
          <a:bodyPr/>
          <a:lstStyle/>
          <a:p>
            <a:r>
              <a:rPr lang="en-US" altLang="zh-CN" dirty="0"/>
              <a:t>P3916 </a:t>
            </a:r>
            <a:r>
              <a:rPr lang="zh-CN" altLang="en-US" dirty="0"/>
              <a:t>图的遍历</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AF92F55-D298-46A3-A3D9-AE49C09742E6}"/>
                  </a:ext>
                </a:extLst>
              </p:cNvPr>
              <p:cNvSpPr>
                <a:spLocks noGrp="1"/>
              </p:cNvSpPr>
              <p:nvPr>
                <p:ph idx="1"/>
              </p:nvPr>
            </p:nvSpPr>
            <p:spPr>
              <a:xfrm>
                <a:off x="677334" y="1716505"/>
                <a:ext cx="8596668" cy="4324857"/>
              </a:xfrm>
            </p:spPr>
            <p:txBody>
              <a:bodyPr/>
              <a:lstStyle/>
              <a:p>
                <a:r>
                  <a:rPr lang="zh-CN" altLang="en-US" dirty="0"/>
                  <a:t>给出</a:t>
                </a:r>
                <a14:m>
                  <m:oMath xmlns:m="http://schemas.openxmlformats.org/officeDocument/2006/math">
                    <m:r>
                      <a:rPr lang="en-US" altLang="zh-CN" b="0" i="1" smtClean="0">
                        <a:latin typeface="Cambria Math" panose="02040503050406030204" pitchFamily="18" charset="0"/>
                      </a:rPr>
                      <m:t>𝑁</m:t>
                    </m:r>
                  </m:oMath>
                </a14:m>
                <a:r>
                  <a:rPr lang="zh-CN" altLang="en-US" dirty="0"/>
                  <a:t>个点</a:t>
                </a:r>
                <a:r>
                  <a:rPr lang="en-US" altLang="zh-CN" dirty="0"/>
                  <a:t>,</a:t>
                </a:r>
                <a14:m>
                  <m:oMath xmlns:m="http://schemas.openxmlformats.org/officeDocument/2006/math">
                    <m:r>
                      <a:rPr lang="en-US" altLang="zh-CN" b="0" i="1" smtClean="0">
                        <a:latin typeface="Cambria Math" panose="02040503050406030204" pitchFamily="18" charset="0"/>
                      </a:rPr>
                      <m:t>𝑀</m:t>
                    </m:r>
                  </m:oMath>
                </a14:m>
                <a:r>
                  <a:rPr lang="zh-CN" altLang="en-US" dirty="0"/>
                  <a:t>条边的有向图，对于每个点</a:t>
                </a:r>
                <a14:m>
                  <m:oMath xmlns:m="http://schemas.openxmlformats.org/officeDocument/2006/math">
                    <m:r>
                      <a:rPr lang="en-US" altLang="zh-CN" b="0" i="1" smtClean="0">
                        <a:latin typeface="Cambria Math" panose="02040503050406030204" pitchFamily="18" charset="0"/>
                      </a:rPr>
                      <m:t>𝑣</m:t>
                    </m:r>
                  </m:oMath>
                </a14:m>
                <a:r>
                  <a:rPr lang="zh-CN" altLang="en-US" dirty="0"/>
                  <a:t>，求</a:t>
                </a:r>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oMath>
                </a14:m>
                <a:r>
                  <a:rPr lang="zh-CN" altLang="en-US" dirty="0"/>
                  <a:t>表示从点</a:t>
                </a:r>
                <a14:m>
                  <m:oMath xmlns:m="http://schemas.openxmlformats.org/officeDocument/2006/math">
                    <m:r>
                      <a:rPr lang="en-US" altLang="zh-CN" b="0" i="1" smtClean="0">
                        <a:latin typeface="Cambria Math" panose="02040503050406030204" pitchFamily="18" charset="0"/>
                      </a:rPr>
                      <m:t>𝑣</m:t>
                    </m:r>
                  </m:oMath>
                </a14:m>
                <a:r>
                  <a:rPr lang="zh-CN" altLang="en-US" dirty="0"/>
                  <a:t>出发，能到达的编号最大的点。</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𝑀</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zh-CN" altLang="en-US" dirty="0"/>
              </a:p>
            </p:txBody>
          </p:sp>
        </mc:Choice>
        <mc:Fallback xmlns="">
          <p:sp>
            <p:nvSpPr>
              <p:cNvPr id="3" name="内容占位符 2">
                <a:extLst>
                  <a:ext uri="{FF2B5EF4-FFF2-40B4-BE49-F238E27FC236}">
                    <a16:creationId xmlns:a16="http://schemas.microsoft.com/office/drawing/2014/main" id="{AAF92F55-D298-46A3-A3D9-AE49C09742E6}"/>
                  </a:ext>
                </a:extLst>
              </p:cNvPr>
              <p:cNvSpPr>
                <a:spLocks noGrp="1" noRot="1" noChangeAspect="1" noMove="1" noResize="1" noEditPoints="1" noAdjustHandles="1" noChangeArrowheads="1" noChangeShapeType="1" noTextEdit="1"/>
              </p:cNvSpPr>
              <p:nvPr>
                <p:ph idx="1"/>
              </p:nvPr>
            </p:nvSpPr>
            <p:spPr>
              <a:xfrm>
                <a:off x="677334" y="1716505"/>
                <a:ext cx="8596668" cy="4324857"/>
              </a:xfrm>
              <a:blipFill>
                <a:blip r:embed="rId2"/>
                <a:stretch>
                  <a:fillRect l="-142" t="-846" r="-2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4087696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98095"/>
          </a:xfrm>
        </p:spPr>
        <p:txBody>
          <a:bodyPr/>
          <a:lstStyle/>
          <a:p>
            <a:r>
              <a:rPr lang="zh-CN" altLang="en-US" dirty="0" smtClean="0"/>
              <a:t>真题回顾</a:t>
            </a:r>
            <a:endParaRPr lang="zh-CN" altLang="en-US" dirty="0"/>
          </a:p>
        </p:txBody>
      </p:sp>
      <p:sp>
        <p:nvSpPr>
          <p:cNvPr id="3" name="内容占位符 2"/>
          <p:cNvSpPr>
            <a:spLocks noGrp="1"/>
          </p:cNvSpPr>
          <p:nvPr>
            <p:ph idx="1"/>
          </p:nvPr>
        </p:nvSpPr>
        <p:spPr>
          <a:xfrm>
            <a:off x="677334" y="1636295"/>
            <a:ext cx="8596668" cy="4405067"/>
          </a:xfrm>
        </p:spPr>
        <p:txBody>
          <a:bodyPr/>
          <a:lstStyle/>
          <a:p>
            <a:r>
              <a:rPr lang="en-US" altLang="zh-CN" dirty="0" smtClean="0"/>
              <a:t>(CSP-J 2021)14.</a:t>
            </a:r>
            <a:r>
              <a:rPr lang="zh-CN" altLang="en-US" dirty="0" smtClean="0"/>
              <a:t>以</a:t>
            </a:r>
            <a:r>
              <a:rPr lang="en-US" altLang="zh-CN" dirty="0" smtClean="0"/>
              <a:t>a</a:t>
            </a:r>
            <a:r>
              <a:rPr lang="zh-CN" altLang="en-US" dirty="0" smtClean="0"/>
              <a:t>为起点，对右边的无向图进行深度优先遍历，则</a:t>
            </a:r>
            <a:r>
              <a:rPr lang="en-US" altLang="zh-CN" dirty="0" err="1" smtClean="0"/>
              <a:t>b,c,d,e</a:t>
            </a:r>
            <a:r>
              <a:rPr lang="zh-CN" altLang="en-US" dirty="0" smtClean="0"/>
              <a:t>四个点中有可能作为最后一个遍历到的点的个数为</a:t>
            </a:r>
            <a:r>
              <a:rPr lang="en-US" altLang="zh-CN" dirty="0" smtClean="0"/>
              <a:t>(  ).</a:t>
            </a:r>
          </a:p>
          <a:p>
            <a:r>
              <a:rPr lang="en-US" altLang="zh-CN" dirty="0" smtClean="0"/>
              <a:t>A. 1</a:t>
            </a:r>
          </a:p>
          <a:p>
            <a:r>
              <a:rPr lang="en-US" altLang="zh-CN" dirty="0" smtClean="0"/>
              <a:t>B. 2</a:t>
            </a:r>
          </a:p>
          <a:p>
            <a:r>
              <a:rPr lang="en-US" altLang="zh-CN" dirty="0" smtClean="0"/>
              <a:t>C. 3</a:t>
            </a:r>
          </a:p>
          <a:p>
            <a:r>
              <a:rPr lang="en-US" altLang="zh-CN" dirty="0" smtClean="0"/>
              <a:t>D. 4</a:t>
            </a:r>
          </a:p>
          <a:p>
            <a:endParaRPr lang="en-US" altLang="zh-CN" dirty="0"/>
          </a:p>
          <a:p>
            <a:r>
              <a:rPr lang="zh-CN" altLang="en-US" dirty="0" smtClean="0"/>
              <a:t>答案</a:t>
            </a:r>
            <a:r>
              <a:rPr lang="en-US" altLang="zh-CN" dirty="0" smtClean="0"/>
              <a:t>: B</a:t>
            </a:r>
            <a:endParaRPr lang="en-US" altLang="zh-CN" dirty="0"/>
          </a:p>
        </p:txBody>
      </p:sp>
      <p:sp>
        <p:nvSpPr>
          <p:cNvPr id="4" name="椭圆 3"/>
          <p:cNvSpPr/>
          <p:nvPr/>
        </p:nvSpPr>
        <p:spPr>
          <a:xfrm>
            <a:off x="6356684" y="2359115"/>
            <a:ext cx="363415" cy="3634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a:t>
            </a:r>
            <a:endParaRPr lang="zh-CN" altLang="en-US" dirty="0"/>
          </a:p>
        </p:txBody>
      </p:sp>
      <p:sp>
        <p:nvSpPr>
          <p:cNvPr id="5" name="椭圆 4"/>
          <p:cNvSpPr/>
          <p:nvPr/>
        </p:nvSpPr>
        <p:spPr>
          <a:xfrm>
            <a:off x="5724308" y="3087517"/>
            <a:ext cx="363415" cy="3634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t>
            </a:r>
            <a:endParaRPr lang="zh-CN" altLang="en-US" dirty="0"/>
          </a:p>
        </p:txBody>
      </p:sp>
      <p:sp>
        <p:nvSpPr>
          <p:cNvPr id="6" name="椭圆 5"/>
          <p:cNvSpPr/>
          <p:nvPr/>
        </p:nvSpPr>
        <p:spPr>
          <a:xfrm>
            <a:off x="6958706" y="3345087"/>
            <a:ext cx="363415" cy="3634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t>
            </a:r>
            <a:endParaRPr lang="zh-CN" altLang="en-US" dirty="0"/>
          </a:p>
        </p:txBody>
      </p:sp>
      <p:sp>
        <p:nvSpPr>
          <p:cNvPr id="7" name="椭圆 6"/>
          <p:cNvSpPr/>
          <p:nvPr/>
        </p:nvSpPr>
        <p:spPr>
          <a:xfrm>
            <a:off x="6356684" y="4018530"/>
            <a:ext cx="363415" cy="3634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a:t>
            </a:r>
            <a:endParaRPr lang="zh-CN" altLang="en-US" dirty="0"/>
          </a:p>
        </p:txBody>
      </p:sp>
      <p:sp>
        <p:nvSpPr>
          <p:cNvPr id="8" name="椭圆 7"/>
          <p:cNvSpPr/>
          <p:nvPr/>
        </p:nvSpPr>
        <p:spPr>
          <a:xfrm>
            <a:off x="7534451" y="4200237"/>
            <a:ext cx="363415" cy="3634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e</a:t>
            </a:r>
            <a:endParaRPr lang="zh-CN" altLang="en-US" dirty="0"/>
          </a:p>
        </p:txBody>
      </p:sp>
      <p:cxnSp>
        <p:nvCxnSpPr>
          <p:cNvPr id="12" name="直接连接符 11"/>
          <p:cNvCxnSpPr>
            <a:stCxn id="4" idx="3"/>
            <a:endCxn id="5" idx="7"/>
          </p:cNvCxnSpPr>
          <p:nvPr/>
        </p:nvCxnSpPr>
        <p:spPr>
          <a:xfrm flipH="1">
            <a:off x="6034502" y="2669309"/>
            <a:ext cx="375403" cy="4714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5" idx="5"/>
            <a:endCxn id="7" idx="1"/>
          </p:cNvCxnSpPr>
          <p:nvPr/>
        </p:nvCxnSpPr>
        <p:spPr>
          <a:xfrm>
            <a:off x="6034502" y="3397711"/>
            <a:ext cx="375403" cy="674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6" idx="3"/>
            <a:endCxn id="7" idx="7"/>
          </p:cNvCxnSpPr>
          <p:nvPr/>
        </p:nvCxnSpPr>
        <p:spPr>
          <a:xfrm flipH="1">
            <a:off x="6666878" y="3655281"/>
            <a:ext cx="345049" cy="416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4" idx="5"/>
            <a:endCxn id="6" idx="0"/>
          </p:cNvCxnSpPr>
          <p:nvPr/>
        </p:nvCxnSpPr>
        <p:spPr>
          <a:xfrm>
            <a:off x="6666878" y="2669309"/>
            <a:ext cx="473536" cy="67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 idx="5"/>
            <a:endCxn id="8" idx="1"/>
          </p:cNvCxnSpPr>
          <p:nvPr/>
        </p:nvCxnSpPr>
        <p:spPr>
          <a:xfrm>
            <a:off x="7268900" y="3655281"/>
            <a:ext cx="318772" cy="59817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150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FC5EC4-141E-4CB1-A727-FBD05FBB09C1}"/>
              </a:ext>
            </a:extLst>
          </p:cNvPr>
          <p:cNvSpPr>
            <a:spLocks noGrp="1"/>
          </p:cNvSpPr>
          <p:nvPr>
            <p:ph type="title"/>
          </p:nvPr>
        </p:nvSpPr>
        <p:spPr>
          <a:xfrm>
            <a:off x="677334" y="609600"/>
            <a:ext cx="8596668" cy="666750"/>
          </a:xfrm>
        </p:spPr>
        <p:txBody>
          <a:bodyPr/>
          <a:lstStyle/>
          <a:p>
            <a:r>
              <a:rPr lang="zh-CN" altLang="en-US" dirty="0"/>
              <a:t>树</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DB486CA-16D5-49E2-9126-D4AABC2EE29F}"/>
                  </a:ext>
                </a:extLst>
              </p:cNvPr>
              <p:cNvSpPr>
                <a:spLocks noGrp="1"/>
              </p:cNvSpPr>
              <p:nvPr>
                <p:ph idx="1"/>
              </p:nvPr>
            </p:nvSpPr>
            <p:spPr>
              <a:xfrm>
                <a:off x="677334" y="1495425"/>
                <a:ext cx="8596668" cy="4545937"/>
              </a:xfrm>
            </p:spPr>
            <p:txBody>
              <a:bodyPr>
                <a:normAutofit/>
              </a:bodyPr>
              <a:lstStyle/>
              <a:p>
                <a:r>
                  <a:rPr lang="zh-CN" altLang="en-US" sz="2400" dirty="0"/>
                  <a:t>树</a:t>
                </a:r>
                <a:r>
                  <a:rPr lang="en-US" altLang="zh-CN" sz="2400" dirty="0"/>
                  <a:t>(Tree)</a:t>
                </a:r>
                <a:r>
                  <a:rPr lang="zh-CN" altLang="en-US" sz="2400" dirty="0"/>
                  <a:t>是一种特殊的图，一棵</a:t>
                </a:r>
                <a14:m>
                  <m:oMath xmlns:m="http://schemas.openxmlformats.org/officeDocument/2006/math">
                    <m:r>
                      <a:rPr lang="en-US" altLang="zh-CN" sz="2400" b="0" i="1" smtClean="0">
                        <a:latin typeface="Cambria Math" panose="02040503050406030204" pitchFamily="18" charset="0"/>
                      </a:rPr>
                      <m:t>𝑁</m:t>
                    </m:r>
                  </m:oMath>
                </a14:m>
                <a:r>
                  <a:rPr lang="zh-CN" altLang="en-US" sz="2400" dirty="0"/>
                  <a:t>个点</a:t>
                </a:r>
                <a14:m>
                  <m:oMath xmlns:m="http://schemas.openxmlformats.org/officeDocument/2006/math">
                    <m:r>
                      <a:rPr lang="en-US" altLang="zh-CN" sz="2400" b="0" i="1" smtClean="0">
                        <a:latin typeface="Cambria Math" panose="02040503050406030204" pitchFamily="18" charset="0"/>
                      </a:rPr>
                      <m:t>𝑀</m:t>
                    </m:r>
                  </m:oMath>
                </a14:m>
                <a:r>
                  <a:rPr lang="zh-CN" altLang="en-US" sz="2400" dirty="0"/>
                  <a:t>条边的树，满足以下两个条件：</a:t>
                </a:r>
                <a:endParaRPr lang="en-US" altLang="zh-CN" sz="2400" dirty="0"/>
              </a:p>
              <a:p>
                <a:endParaRPr lang="en-US" altLang="zh-CN" sz="2400" dirty="0"/>
              </a:p>
              <a:p>
                <a:r>
                  <a:rPr lang="en-US" altLang="zh-CN" sz="2400" dirty="0"/>
                  <a:t>1. </a:t>
                </a:r>
                <a:r>
                  <a:rPr lang="zh-CN" altLang="en-US" sz="2400" dirty="0"/>
                  <a:t>图中恰有</a:t>
                </a:r>
                <a14:m>
                  <m:oMath xmlns:m="http://schemas.openxmlformats.org/officeDocument/2006/math">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−1</m:t>
                    </m:r>
                    <m:r>
                      <a:rPr lang="zh-CN" altLang="en-US" sz="2400" i="1">
                        <a:latin typeface="Cambria Math" panose="02040503050406030204" pitchFamily="18" charset="0"/>
                      </a:rPr>
                      <m:t>条</m:t>
                    </m:r>
                  </m:oMath>
                </a14:m>
                <a:r>
                  <a:rPr lang="zh-CN" altLang="en-US" sz="2400" dirty="0"/>
                  <a:t>边。</a:t>
                </a:r>
                <a:endParaRPr lang="en-US" altLang="zh-CN" sz="2400" dirty="0"/>
              </a:p>
              <a:p>
                <a:endParaRPr lang="en-US" altLang="zh-CN" sz="2400" dirty="0"/>
              </a:p>
              <a:p>
                <a:r>
                  <a:rPr lang="en-US" altLang="zh-CN" sz="2400" dirty="0"/>
                  <a:t>2. </a:t>
                </a:r>
                <a:r>
                  <a:rPr lang="zh-CN" altLang="en-US" sz="2400" dirty="0"/>
                  <a:t>图中任意两点之间是连通的</a:t>
                </a:r>
                <a:r>
                  <a:rPr lang="en-US" altLang="zh-CN" sz="2400" dirty="0"/>
                  <a:t>(</a:t>
                </a:r>
                <a:r>
                  <a:rPr lang="zh-CN" altLang="en-US" sz="2400" dirty="0"/>
                  <a:t>即任取两个点，都可以通过图中的边互相到达</a:t>
                </a:r>
                <a:r>
                  <a:rPr lang="en-US" altLang="zh-CN" sz="2400" dirty="0"/>
                  <a:t>)</a:t>
                </a:r>
                <a:endParaRPr lang="zh-CN" altLang="en-US" sz="2400" dirty="0"/>
              </a:p>
            </p:txBody>
          </p:sp>
        </mc:Choice>
        <mc:Fallback xmlns="">
          <p:sp>
            <p:nvSpPr>
              <p:cNvPr id="3" name="内容占位符 2">
                <a:extLst>
                  <a:ext uri="{FF2B5EF4-FFF2-40B4-BE49-F238E27FC236}">
                    <a16:creationId xmlns:a16="http://schemas.microsoft.com/office/drawing/2014/main" id="{7DB486CA-16D5-49E2-9126-D4AABC2EE29F}"/>
                  </a:ext>
                </a:extLst>
              </p:cNvPr>
              <p:cNvSpPr>
                <a:spLocks noGrp="1" noRot="1" noChangeAspect="1" noMove="1" noResize="1" noEditPoints="1" noAdjustHandles="1" noChangeArrowheads="1" noChangeShapeType="1" noTextEdit="1"/>
              </p:cNvSpPr>
              <p:nvPr>
                <p:ph idx="1"/>
              </p:nvPr>
            </p:nvSpPr>
            <p:spPr>
              <a:xfrm>
                <a:off x="677334" y="1495425"/>
                <a:ext cx="8596668" cy="4545937"/>
              </a:xfrm>
              <a:blipFill>
                <a:blip r:embed="rId2"/>
                <a:stretch>
                  <a:fillRect l="-567" t="-1206" r="-4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0094973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03EC70-A0BD-496B-9B6A-5CB71D770DBD}"/>
              </a:ext>
            </a:extLst>
          </p:cNvPr>
          <p:cNvSpPr>
            <a:spLocks noGrp="1"/>
          </p:cNvSpPr>
          <p:nvPr>
            <p:ph type="title"/>
          </p:nvPr>
        </p:nvSpPr>
        <p:spPr>
          <a:xfrm>
            <a:off x="677334" y="609600"/>
            <a:ext cx="8596668" cy="733425"/>
          </a:xfrm>
        </p:spPr>
        <p:txBody>
          <a:bodyPr/>
          <a:lstStyle/>
          <a:p>
            <a:r>
              <a:rPr lang="zh-CN" altLang="en-US" dirty="0"/>
              <a:t>树</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175BF16-4855-408B-8753-95F78451E654}"/>
                  </a:ext>
                </a:extLst>
              </p:cNvPr>
              <p:cNvSpPr>
                <a:spLocks noGrp="1"/>
              </p:cNvSpPr>
              <p:nvPr>
                <p:ph idx="1"/>
              </p:nvPr>
            </p:nvSpPr>
            <p:spPr>
              <a:xfrm>
                <a:off x="677335" y="1590675"/>
                <a:ext cx="5591082" cy="5095351"/>
              </a:xfrm>
            </p:spPr>
            <p:txBody>
              <a:bodyPr>
                <a:normAutofit lnSpcReduction="10000"/>
              </a:bodyPr>
              <a:lstStyle/>
              <a:p>
                <a:r>
                  <a:rPr lang="zh-CN" altLang="en-US" dirty="0"/>
                  <a:t>右图就是一颗树的结构，在树中，我们</a:t>
                </a:r>
                <a:r>
                  <a:rPr lang="zh-CN" altLang="en-US" dirty="0">
                    <a:solidFill>
                      <a:schemeClr val="accent1"/>
                    </a:solidFill>
                  </a:rPr>
                  <a:t>可以指定</a:t>
                </a:r>
                <a:r>
                  <a:rPr lang="zh-CN" altLang="en-US" dirty="0"/>
                  <a:t>一个节点为根节点，将其深度定义为</a:t>
                </a:r>
                <a14:m>
                  <m:oMath xmlns:m="http://schemas.openxmlformats.org/officeDocument/2006/math">
                    <m:r>
                      <a:rPr lang="en-US" altLang="zh-CN" b="0" i="0" smtClean="0">
                        <a:latin typeface="Cambria Math" panose="02040503050406030204" pitchFamily="18" charset="0"/>
                      </a:rPr>
                      <m:t>0</m:t>
                    </m:r>
                    <m:r>
                      <a:rPr lang="zh-CN" altLang="en-US" i="1">
                        <a:latin typeface="Cambria Math" panose="02040503050406030204" pitchFamily="18" charset="0"/>
                      </a:rPr>
                      <m:t>。</m:t>
                    </m:r>
                  </m:oMath>
                </a14:m>
                <a:endParaRPr lang="en-US" altLang="zh-CN" dirty="0"/>
              </a:p>
              <a:p>
                <a:endParaRPr lang="en-US" altLang="zh-CN" dirty="0"/>
              </a:p>
              <a:p>
                <a:r>
                  <a:rPr lang="zh-CN" altLang="en-US" dirty="0"/>
                  <a:t>随后，我们就可以定义每一个节点的深度，将一个节点的深度定义为它与根节点的距离</a:t>
                </a:r>
                <a:r>
                  <a:rPr lang="en-US" altLang="zh-CN" dirty="0"/>
                  <a:t>(</a:t>
                </a:r>
                <a:r>
                  <a:rPr lang="zh-CN" altLang="en-US" dirty="0"/>
                  <a:t>即到达根节点的路径上边的数量</a:t>
                </a:r>
                <a:r>
                  <a:rPr lang="en-US" altLang="zh-CN" dirty="0"/>
                  <a:t>)</a:t>
                </a:r>
                <a:r>
                  <a:rPr lang="zh-CN" altLang="en-US" dirty="0"/>
                  <a:t>。一棵树的高度定义为</a:t>
                </a:r>
                <a:r>
                  <a:rPr lang="zh-CN" altLang="en-US" dirty="0">
                    <a:solidFill>
                      <a:srgbClr val="FF0000"/>
                    </a:solidFill>
                  </a:rPr>
                  <a:t>它深度最大的节点的深度加一</a:t>
                </a:r>
                <a:r>
                  <a:rPr lang="zh-CN" altLang="en-US" dirty="0"/>
                  <a:t>。</a:t>
                </a:r>
                <a:endParaRPr lang="en-US" altLang="zh-CN" dirty="0"/>
              </a:p>
              <a:p>
                <a:endParaRPr lang="en-US" altLang="zh-CN" dirty="0"/>
              </a:p>
              <a:p>
                <a:r>
                  <a:rPr lang="zh-CN" altLang="en-US" dirty="0"/>
                  <a:t>然后我们就可以定义一个节点的父亲</a:t>
                </a:r>
                <a14:m>
                  <m:oMath xmlns:m="http://schemas.openxmlformats.org/officeDocument/2006/math">
                    <m:r>
                      <a:rPr lang="en-US" altLang="zh-CN" b="0" i="1" smtClean="0">
                        <a:latin typeface="Cambria Math" panose="02040503050406030204" pitchFamily="18" charset="0"/>
                      </a:rPr>
                      <m:t>𝑓𝑎𝑡h𝑒𝑟</m:t>
                    </m:r>
                    <m:r>
                      <a:rPr lang="zh-CN" altLang="en-US" i="1">
                        <a:latin typeface="Cambria Math" panose="02040503050406030204" pitchFamily="18" charset="0"/>
                      </a:rPr>
                      <m:t>，</m:t>
                    </m:r>
                  </m:oMath>
                </a14:m>
                <a:r>
                  <a:rPr lang="zh-CN" altLang="en-US" dirty="0"/>
                  <a:t>除了根节点没有父亲之外，我们将节点</a:t>
                </a:r>
                <a14:m>
                  <m:oMath xmlns:m="http://schemas.openxmlformats.org/officeDocument/2006/math">
                    <m:r>
                      <a:rPr lang="en-US" altLang="zh-CN" b="0" i="1" smtClean="0">
                        <a:latin typeface="Cambria Math" panose="02040503050406030204" pitchFamily="18" charset="0"/>
                      </a:rPr>
                      <m:t>𝑥</m:t>
                    </m:r>
                  </m:oMath>
                </a14:m>
                <a:r>
                  <a:rPr lang="zh-CN" altLang="en-US" dirty="0"/>
                  <a:t>的</a:t>
                </a:r>
                <a:r>
                  <a:rPr lang="zh-CN" altLang="en-US" dirty="0">
                    <a:solidFill>
                      <a:srgbClr val="FF0000"/>
                    </a:solidFill>
                  </a:rPr>
                  <a:t>父亲节点</a:t>
                </a:r>
                <a14:m>
                  <m:oMath xmlns:m="http://schemas.openxmlformats.org/officeDocument/2006/math">
                    <m:r>
                      <a:rPr lang="en-US" altLang="zh-CN" b="0" i="1" smtClean="0">
                        <a:latin typeface="Cambria Math" panose="02040503050406030204" pitchFamily="18" charset="0"/>
                      </a:rPr>
                      <m:t>𝑓𝑎𝑡h𝑒𝑟</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定义为与</a:t>
                </a:r>
                <a14:m>
                  <m:oMath xmlns:m="http://schemas.openxmlformats.org/officeDocument/2006/math">
                    <m:r>
                      <a:rPr lang="en-US" altLang="zh-CN" b="0" i="1" smtClean="0">
                        <a:latin typeface="Cambria Math" panose="02040503050406030204" pitchFamily="18" charset="0"/>
                      </a:rPr>
                      <m:t>𝑥</m:t>
                    </m:r>
                  </m:oMath>
                </a14:m>
                <a:r>
                  <a:rPr lang="zh-CN" altLang="en-US" dirty="0"/>
                  <a:t>邻接的所有节点中深度比</a:t>
                </a:r>
                <a14:m>
                  <m:oMath xmlns:m="http://schemas.openxmlformats.org/officeDocument/2006/math">
                    <m:r>
                      <a:rPr lang="en-US" altLang="zh-CN" b="0" i="1" smtClean="0">
                        <a:latin typeface="Cambria Math" panose="02040503050406030204" pitchFamily="18" charset="0"/>
                      </a:rPr>
                      <m:t>𝑥</m:t>
                    </m:r>
                  </m:oMath>
                </a14:m>
                <a:r>
                  <a:rPr lang="zh-CN" altLang="en-US" dirty="0"/>
                  <a:t>小的那一个节点。</a:t>
                </a:r>
                <a:endParaRPr lang="en-US" altLang="zh-CN" dirty="0"/>
              </a:p>
              <a:p>
                <a:endParaRPr lang="en-US" altLang="zh-CN" dirty="0"/>
              </a:p>
              <a:p>
                <a:r>
                  <a:rPr lang="zh-CN" altLang="en-US" dirty="0"/>
                  <a:t>同一个父亲节点下的不同子节点之间为兄弟节点。</a:t>
                </a:r>
                <a:endParaRPr lang="en-US" altLang="zh-CN" dirty="0"/>
              </a:p>
              <a:p>
                <a:endParaRPr lang="en-US" altLang="zh-CN" dirty="0"/>
              </a:p>
              <a:p>
                <a:r>
                  <a:rPr lang="zh-CN" altLang="en-US" dirty="0"/>
                  <a:t>如果一个节点没有任何子节点，我们称其为</a:t>
                </a:r>
                <a:r>
                  <a:rPr lang="zh-CN" altLang="en-US" dirty="0">
                    <a:solidFill>
                      <a:srgbClr val="FF0000"/>
                    </a:solidFill>
                  </a:rPr>
                  <a:t>叶节点</a:t>
                </a:r>
                <a:r>
                  <a:rPr lang="zh-CN" altLang="en-US" dirty="0"/>
                  <a:t>。</a:t>
                </a:r>
                <a:endParaRPr lang="en-US" altLang="zh-CN" dirty="0"/>
              </a:p>
            </p:txBody>
          </p:sp>
        </mc:Choice>
        <mc:Fallback xmlns="">
          <p:sp>
            <p:nvSpPr>
              <p:cNvPr id="3" name="内容占位符 2">
                <a:extLst>
                  <a:ext uri="{FF2B5EF4-FFF2-40B4-BE49-F238E27FC236}">
                    <a16:creationId xmlns:a16="http://schemas.microsoft.com/office/drawing/2014/main" id="{D175BF16-4855-408B-8753-95F78451E654}"/>
                  </a:ext>
                </a:extLst>
              </p:cNvPr>
              <p:cNvSpPr>
                <a:spLocks noGrp="1" noRot="1" noChangeAspect="1" noMove="1" noResize="1" noEditPoints="1" noAdjustHandles="1" noChangeArrowheads="1" noChangeShapeType="1" noTextEdit="1"/>
              </p:cNvSpPr>
              <p:nvPr>
                <p:ph idx="1"/>
              </p:nvPr>
            </p:nvSpPr>
            <p:spPr>
              <a:xfrm>
                <a:off x="677335" y="1590675"/>
                <a:ext cx="5591082" cy="5095351"/>
              </a:xfrm>
              <a:blipFill>
                <a:blip r:embed="rId2"/>
                <a:stretch>
                  <a:fillRect l="-218" t="-1196" r="-4362" b="-1316"/>
                </a:stretch>
              </a:blipFill>
            </p:spPr>
            <p:txBody>
              <a:bodyPr/>
              <a:lstStyle/>
              <a:p>
                <a:r>
                  <a:rPr lang="zh-CN" altLang="en-US">
                    <a:noFill/>
                  </a:rPr>
                  <a:t> </a:t>
                </a:r>
              </a:p>
            </p:txBody>
          </p:sp>
        </mc:Fallback>
      </mc:AlternateContent>
      <p:sp>
        <p:nvSpPr>
          <p:cNvPr id="4" name="椭圆 3">
            <a:extLst>
              <a:ext uri="{FF2B5EF4-FFF2-40B4-BE49-F238E27FC236}">
                <a16:creationId xmlns:a16="http://schemas.microsoft.com/office/drawing/2014/main" id="{DBDD999C-544C-45A4-94B0-BC9ACD964724}"/>
              </a:ext>
            </a:extLst>
          </p:cNvPr>
          <p:cNvSpPr/>
          <p:nvPr/>
        </p:nvSpPr>
        <p:spPr>
          <a:xfrm>
            <a:off x="8199120" y="2087880"/>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B9A32D33-8BB1-4621-BCED-C91F3799BCFC}"/>
              </a:ext>
            </a:extLst>
          </p:cNvPr>
          <p:cNvSpPr/>
          <p:nvPr/>
        </p:nvSpPr>
        <p:spPr>
          <a:xfrm>
            <a:off x="7516938" y="2674620"/>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F9207F0F-2255-4CAD-B14C-235B6915321B}"/>
              </a:ext>
            </a:extLst>
          </p:cNvPr>
          <p:cNvSpPr/>
          <p:nvPr/>
        </p:nvSpPr>
        <p:spPr>
          <a:xfrm>
            <a:off x="8930679" y="2621614"/>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F18C48AF-038E-470C-B749-F067E02594FB}"/>
              </a:ext>
            </a:extLst>
          </p:cNvPr>
          <p:cNvSpPr/>
          <p:nvPr/>
        </p:nvSpPr>
        <p:spPr>
          <a:xfrm>
            <a:off x="6747510" y="3486150"/>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D1F76387-10B8-4B71-9272-10740AE7D593}"/>
              </a:ext>
            </a:extLst>
          </p:cNvPr>
          <p:cNvSpPr/>
          <p:nvPr/>
        </p:nvSpPr>
        <p:spPr>
          <a:xfrm>
            <a:off x="7516938" y="3482340"/>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8B88DBC2-909F-4102-8037-E8D87DFB674C}"/>
              </a:ext>
            </a:extLst>
          </p:cNvPr>
          <p:cNvSpPr/>
          <p:nvPr/>
        </p:nvSpPr>
        <p:spPr>
          <a:xfrm>
            <a:off x="8199120" y="3448050"/>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66F2CE55-4D12-415D-BE45-9D84ED887E0B}"/>
              </a:ext>
            </a:extLst>
          </p:cNvPr>
          <p:cNvSpPr/>
          <p:nvPr/>
        </p:nvSpPr>
        <p:spPr>
          <a:xfrm>
            <a:off x="8018145" y="4272915"/>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43B4E527-3BE1-4267-A525-CD1233D2FBCE}"/>
              </a:ext>
            </a:extLst>
          </p:cNvPr>
          <p:cNvSpPr/>
          <p:nvPr/>
        </p:nvSpPr>
        <p:spPr>
          <a:xfrm>
            <a:off x="9500648" y="3358181"/>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a:extLst>
              <a:ext uri="{FF2B5EF4-FFF2-40B4-BE49-F238E27FC236}">
                <a16:creationId xmlns:a16="http://schemas.microsoft.com/office/drawing/2014/main" id="{7BE5C541-DC7F-4946-A099-D1241D36731B}"/>
              </a:ext>
            </a:extLst>
          </p:cNvPr>
          <p:cNvCxnSpPr>
            <a:stCxn id="4" idx="3"/>
            <a:endCxn id="5" idx="7"/>
          </p:cNvCxnSpPr>
          <p:nvPr/>
        </p:nvCxnSpPr>
        <p:spPr>
          <a:xfrm flipH="1">
            <a:off x="7825882" y="2396824"/>
            <a:ext cx="426244" cy="330802"/>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a:extLst>
              <a:ext uri="{FF2B5EF4-FFF2-40B4-BE49-F238E27FC236}">
                <a16:creationId xmlns:a16="http://schemas.microsoft.com/office/drawing/2014/main" id="{3DA8C574-3674-4D3A-AABA-C1F93CA0D8C1}"/>
              </a:ext>
            </a:extLst>
          </p:cNvPr>
          <p:cNvCxnSpPr>
            <a:cxnSpLocks/>
            <a:stCxn id="5" idx="3"/>
            <a:endCxn id="7" idx="7"/>
          </p:cNvCxnSpPr>
          <p:nvPr/>
        </p:nvCxnSpPr>
        <p:spPr>
          <a:xfrm flipH="1">
            <a:off x="7056454" y="2983564"/>
            <a:ext cx="513490" cy="555592"/>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a:extLst>
              <a:ext uri="{FF2B5EF4-FFF2-40B4-BE49-F238E27FC236}">
                <a16:creationId xmlns:a16="http://schemas.microsoft.com/office/drawing/2014/main" id="{2B5A93BB-F2F5-47CC-A87B-932EB085A235}"/>
              </a:ext>
            </a:extLst>
          </p:cNvPr>
          <p:cNvCxnSpPr>
            <a:cxnSpLocks/>
            <a:stCxn id="5" idx="4"/>
            <a:endCxn id="8" idx="0"/>
          </p:cNvCxnSpPr>
          <p:nvPr/>
        </p:nvCxnSpPr>
        <p:spPr>
          <a:xfrm>
            <a:off x="7697913" y="3036570"/>
            <a:ext cx="0" cy="445770"/>
          </a:xfrm>
          <a:prstGeom prst="line">
            <a:avLst/>
          </a:prstGeom>
        </p:spPr>
        <p:style>
          <a:lnRef idx="1">
            <a:schemeClr val="dk1"/>
          </a:lnRef>
          <a:fillRef idx="0">
            <a:schemeClr val="dk1"/>
          </a:fillRef>
          <a:effectRef idx="0">
            <a:schemeClr val="dk1"/>
          </a:effectRef>
          <a:fontRef idx="minor">
            <a:schemeClr val="tx1"/>
          </a:fontRef>
        </p:style>
      </p:cxnSp>
      <p:cxnSp>
        <p:nvCxnSpPr>
          <p:cNvPr id="23" name="直接连接符 22">
            <a:extLst>
              <a:ext uri="{FF2B5EF4-FFF2-40B4-BE49-F238E27FC236}">
                <a16:creationId xmlns:a16="http://schemas.microsoft.com/office/drawing/2014/main" id="{16C5DF80-032C-4A81-899A-DBAFC7236EBF}"/>
              </a:ext>
            </a:extLst>
          </p:cNvPr>
          <p:cNvCxnSpPr>
            <a:cxnSpLocks/>
            <a:stCxn id="5" idx="5"/>
            <a:endCxn id="9" idx="1"/>
          </p:cNvCxnSpPr>
          <p:nvPr/>
        </p:nvCxnSpPr>
        <p:spPr>
          <a:xfrm>
            <a:off x="7825882" y="2983564"/>
            <a:ext cx="426244" cy="517492"/>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a:extLst>
              <a:ext uri="{FF2B5EF4-FFF2-40B4-BE49-F238E27FC236}">
                <a16:creationId xmlns:a16="http://schemas.microsoft.com/office/drawing/2014/main" id="{174E7D04-DE68-4BE9-920C-5EB3CE440DBE}"/>
              </a:ext>
            </a:extLst>
          </p:cNvPr>
          <p:cNvCxnSpPr>
            <a:cxnSpLocks/>
            <a:stCxn id="10" idx="0"/>
            <a:endCxn id="9" idx="4"/>
          </p:cNvCxnSpPr>
          <p:nvPr/>
        </p:nvCxnSpPr>
        <p:spPr>
          <a:xfrm flipV="1">
            <a:off x="8199120" y="3810000"/>
            <a:ext cx="180975" cy="462915"/>
          </a:xfrm>
          <a:prstGeom prst="line">
            <a:avLst/>
          </a:prstGeom>
        </p:spPr>
        <p:style>
          <a:lnRef idx="1">
            <a:schemeClr val="dk1"/>
          </a:lnRef>
          <a:fillRef idx="0">
            <a:schemeClr val="dk1"/>
          </a:fillRef>
          <a:effectRef idx="0">
            <a:schemeClr val="dk1"/>
          </a:effectRef>
          <a:fontRef idx="minor">
            <a:schemeClr val="tx1"/>
          </a:fontRef>
        </p:style>
      </p:cxnSp>
      <p:cxnSp>
        <p:nvCxnSpPr>
          <p:cNvPr id="30" name="直接连接符 29">
            <a:extLst>
              <a:ext uri="{FF2B5EF4-FFF2-40B4-BE49-F238E27FC236}">
                <a16:creationId xmlns:a16="http://schemas.microsoft.com/office/drawing/2014/main" id="{9AAE6325-3897-44AB-8B4D-8EB6FD3F84AE}"/>
              </a:ext>
            </a:extLst>
          </p:cNvPr>
          <p:cNvCxnSpPr>
            <a:cxnSpLocks/>
            <a:stCxn id="6" idx="1"/>
            <a:endCxn id="4" idx="5"/>
          </p:cNvCxnSpPr>
          <p:nvPr/>
        </p:nvCxnSpPr>
        <p:spPr>
          <a:xfrm flipH="1" flipV="1">
            <a:off x="8508064" y="2396824"/>
            <a:ext cx="475621" cy="277796"/>
          </a:xfrm>
          <a:prstGeom prst="line">
            <a:avLst/>
          </a:prstGeom>
        </p:spPr>
        <p:style>
          <a:lnRef idx="1">
            <a:schemeClr val="dk1"/>
          </a:lnRef>
          <a:fillRef idx="0">
            <a:schemeClr val="dk1"/>
          </a:fillRef>
          <a:effectRef idx="0">
            <a:schemeClr val="dk1"/>
          </a:effectRef>
          <a:fontRef idx="minor">
            <a:schemeClr val="tx1"/>
          </a:fontRef>
        </p:style>
      </p:cxnSp>
      <p:cxnSp>
        <p:nvCxnSpPr>
          <p:cNvPr id="34" name="直接连接符 33">
            <a:extLst>
              <a:ext uri="{FF2B5EF4-FFF2-40B4-BE49-F238E27FC236}">
                <a16:creationId xmlns:a16="http://schemas.microsoft.com/office/drawing/2014/main" id="{6889D09A-4FB1-4272-973B-EE328D16062B}"/>
              </a:ext>
            </a:extLst>
          </p:cNvPr>
          <p:cNvCxnSpPr>
            <a:cxnSpLocks/>
            <a:stCxn id="11" idx="1"/>
            <a:endCxn id="6" idx="5"/>
          </p:cNvCxnSpPr>
          <p:nvPr/>
        </p:nvCxnSpPr>
        <p:spPr>
          <a:xfrm flipH="1" flipV="1">
            <a:off x="9239623" y="2930558"/>
            <a:ext cx="314031" cy="48062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2361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mph" presetSubtype="2" fill="hold" nodeType="withEffect">
                                  <p:stCondLst>
                                    <p:cond delay="0"/>
                                  </p:stCondLst>
                                  <p:childTnLst>
                                    <p:animClr clrSpc="rgb" dir="cw">
                                      <p:cBhvr>
                                        <p:cTn id="8" dur="2000" fill="hold"/>
                                        <p:tgtEl>
                                          <p:spTgt spid="4"/>
                                        </p:tgtEl>
                                        <p:attrNameLst>
                                          <p:attrName>fillcolor</p:attrName>
                                        </p:attrNameLst>
                                      </p:cBhvr>
                                      <p:to>
                                        <a:srgbClr val="FF0000"/>
                                      </p:to>
                                    </p:animClr>
                                    <p:set>
                                      <p:cBhvr>
                                        <p:cTn id="9" dur="2000" fill="hold"/>
                                        <p:tgtEl>
                                          <p:spTgt spid="4"/>
                                        </p:tgtEl>
                                        <p:attrNameLst>
                                          <p:attrName>fill.type</p:attrName>
                                        </p:attrNameLst>
                                      </p:cBhvr>
                                      <p:to>
                                        <p:strVal val="solid"/>
                                      </p:to>
                                    </p:set>
                                    <p:set>
                                      <p:cBhvr>
                                        <p:cTn id="10" dur="2000" fill="hold"/>
                                        <p:tgtEl>
                                          <p:spTgt spid="4"/>
                                        </p:tgtEl>
                                        <p:attrNameLst>
                                          <p:attrName>fill.on</p:attrName>
                                        </p:attrNameLst>
                                      </p:cBhvr>
                                      <p:to>
                                        <p:strVal val="tru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A5002E-FD67-46D6-B093-34592940E5E9}"/>
              </a:ext>
            </a:extLst>
          </p:cNvPr>
          <p:cNvSpPr>
            <a:spLocks noGrp="1"/>
          </p:cNvSpPr>
          <p:nvPr>
            <p:ph type="title"/>
          </p:nvPr>
        </p:nvSpPr>
        <p:spPr>
          <a:xfrm>
            <a:off x="677334" y="609600"/>
            <a:ext cx="8596668" cy="800100"/>
          </a:xfrm>
        </p:spPr>
        <p:txBody>
          <a:bodyPr/>
          <a:lstStyle/>
          <a:p>
            <a:r>
              <a:rPr lang="zh-CN" altLang="en-US" dirty="0"/>
              <a:t>树的遍历</a:t>
            </a:r>
          </a:p>
        </p:txBody>
      </p:sp>
      <p:sp>
        <p:nvSpPr>
          <p:cNvPr id="3" name="内容占位符 2">
            <a:extLst>
              <a:ext uri="{FF2B5EF4-FFF2-40B4-BE49-F238E27FC236}">
                <a16:creationId xmlns:a16="http://schemas.microsoft.com/office/drawing/2014/main" id="{5D5C13DB-B10C-4F1B-9777-0EB133318E5F}"/>
              </a:ext>
            </a:extLst>
          </p:cNvPr>
          <p:cNvSpPr>
            <a:spLocks noGrp="1"/>
          </p:cNvSpPr>
          <p:nvPr>
            <p:ph idx="1"/>
          </p:nvPr>
        </p:nvSpPr>
        <p:spPr>
          <a:xfrm>
            <a:off x="677334" y="1511301"/>
            <a:ext cx="5971937" cy="4530062"/>
          </a:xfrm>
        </p:spPr>
        <p:txBody>
          <a:bodyPr/>
          <a:lstStyle/>
          <a:p>
            <a:r>
              <a:rPr lang="zh-CN" altLang="en-US" dirty="0"/>
              <a:t>你能否给出一个右图中树的深度优先遍历顺序和广度优先遍历顺序？</a:t>
            </a:r>
            <a:endParaRPr lang="en-US" altLang="zh-CN" dirty="0"/>
          </a:p>
          <a:p>
            <a:endParaRPr lang="en-US" altLang="zh-CN" dirty="0"/>
          </a:p>
          <a:p>
            <a:endParaRPr lang="en-US" altLang="zh-CN" dirty="0"/>
          </a:p>
          <a:p>
            <a:endParaRPr lang="en-US" altLang="zh-CN" dirty="0"/>
          </a:p>
          <a:p>
            <a:r>
              <a:rPr lang="zh-CN" altLang="en-US" dirty="0"/>
              <a:t>遍历顺序：</a:t>
            </a:r>
            <a:endParaRPr lang="en-US" altLang="zh-CN" dirty="0"/>
          </a:p>
          <a:p>
            <a:pPr lvl="1"/>
            <a:r>
              <a:rPr lang="en-US" altLang="zh-CN" dirty="0"/>
              <a:t>(1,2,6,8,4,5,3,7)</a:t>
            </a:r>
            <a:r>
              <a:rPr lang="zh-CN" altLang="en-US" dirty="0"/>
              <a:t>是深度优先遍历还是广度优先遍历？</a:t>
            </a:r>
            <a:endParaRPr lang="en-US" altLang="zh-CN" dirty="0"/>
          </a:p>
          <a:p>
            <a:pPr lvl="1"/>
            <a:r>
              <a:rPr lang="en-US" altLang="zh-CN" dirty="0"/>
              <a:t>(1,3,2,7,6,4,5,8)</a:t>
            </a:r>
            <a:r>
              <a:rPr lang="zh-CN" altLang="en-US" dirty="0"/>
              <a:t>是深度优先遍历还是广度优先遍历？</a:t>
            </a:r>
          </a:p>
        </p:txBody>
      </p:sp>
      <p:sp>
        <p:nvSpPr>
          <p:cNvPr id="4" name="椭圆 3">
            <a:extLst>
              <a:ext uri="{FF2B5EF4-FFF2-40B4-BE49-F238E27FC236}">
                <a16:creationId xmlns:a16="http://schemas.microsoft.com/office/drawing/2014/main" id="{742F508F-EFE9-432F-B0AF-99161666F555}"/>
              </a:ext>
            </a:extLst>
          </p:cNvPr>
          <p:cNvSpPr/>
          <p:nvPr/>
        </p:nvSpPr>
        <p:spPr>
          <a:xfrm>
            <a:off x="8283132" y="2148840"/>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5" name="椭圆 4">
            <a:extLst>
              <a:ext uri="{FF2B5EF4-FFF2-40B4-BE49-F238E27FC236}">
                <a16:creationId xmlns:a16="http://schemas.microsoft.com/office/drawing/2014/main" id="{E935A043-3CEE-4E9A-A347-3932D63A7662}"/>
              </a:ext>
            </a:extLst>
          </p:cNvPr>
          <p:cNvSpPr/>
          <p:nvPr/>
        </p:nvSpPr>
        <p:spPr>
          <a:xfrm>
            <a:off x="7600950" y="2727960"/>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6" name="椭圆 5">
            <a:extLst>
              <a:ext uri="{FF2B5EF4-FFF2-40B4-BE49-F238E27FC236}">
                <a16:creationId xmlns:a16="http://schemas.microsoft.com/office/drawing/2014/main" id="{31567A5E-551D-4AEC-B792-6C6579A9CBAF}"/>
              </a:ext>
            </a:extLst>
          </p:cNvPr>
          <p:cNvSpPr/>
          <p:nvPr/>
        </p:nvSpPr>
        <p:spPr>
          <a:xfrm>
            <a:off x="9014691" y="2682574"/>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7" name="椭圆 6">
            <a:extLst>
              <a:ext uri="{FF2B5EF4-FFF2-40B4-BE49-F238E27FC236}">
                <a16:creationId xmlns:a16="http://schemas.microsoft.com/office/drawing/2014/main" id="{8A748AEC-46B0-4748-A13C-EFCF32A75EE8}"/>
              </a:ext>
            </a:extLst>
          </p:cNvPr>
          <p:cNvSpPr/>
          <p:nvPr/>
        </p:nvSpPr>
        <p:spPr>
          <a:xfrm>
            <a:off x="6831522" y="3547110"/>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
        <p:nvSpPr>
          <p:cNvPr id="8" name="椭圆 7">
            <a:extLst>
              <a:ext uri="{FF2B5EF4-FFF2-40B4-BE49-F238E27FC236}">
                <a16:creationId xmlns:a16="http://schemas.microsoft.com/office/drawing/2014/main" id="{FF3A2DE7-59B2-4EC2-BBEE-75BB8FE3A3D5}"/>
              </a:ext>
            </a:extLst>
          </p:cNvPr>
          <p:cNvSpPr/>
          <p:nvPr/>
        </p:nvSpPr>
        <p:spPr>
          <a:xfrm>
            <a:off x="7600950" y="3543300"/>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9" name="椭圆 8">
            <a:extLst>
              <a:ext uri="{FF2B5EF4-FFF2-40B4-BE49-F238E27FC236}">
                <a16:creationId xmlns:a16="http://schemas.microsoft.com/office/drawing/2014/main" id="{97D34589-06BB-453A-A2A0-1CB66A7861CA}"/>
              </a:ext>
            </a:extLst>
          </p:cNvPr>
          <p:cNvSpPr/>
          <p:nvPr/>
        </p:nvSpPr>
        <p:spPr>
          <a:xfrm>
            <a:off x="8271031" y="3600116"/>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endParaRPr lang="zh-CN" altLang="en-US" dirty="0">
              <a:solidFill>
                <a:schemeClr val="tx1"/>
              </a:solidFill>
            </a:endParaRPr>
          </a:p>
        </p:txBody>
      </p:sp>
      <p:sp>
        <p:nvSpPr>
          <p:cNvPr id="10" name="椭圆 9">
            <a:extLst>
              <a:ext uri="{FF2B5EF4-FFF2-40B4-BE49-F238E27FC236}">
                <a16:creationId xmlns:a16="http://schemas.microsoft.com/office/drawing/2014/main" id="{0EF1C926-B0C7-44D0-B25E-914E76650DBC}"/>
              </a:ext>
            </a:extLst>
          </p:cNvPr>
          <p:cNvSpPr/>
          <p:nvPr/>
        </p:nvSpPr>
        <p:spPr>
          <a:xfrm>
            <a:off x="8102157" y="4333875"/>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8</a:t>
            </a:r>
            <a:endParaRPr lang="zh-CN" altLang="en-US" dirty="0">
              <a:solidFill>
                <a:schemeClr val="tx1"/>
              </a:solidFill>
            </a:endParaRPr>
          </a:p>
        </p:txBody>
      </p:sp>
      <p:sp>
        <p:nvSpPr>
          <p:cNvPr id="11" name="椭圆 10">
            <a:extLst>
              <a:ext uri="{FF2B5EF4-FFF2-40B4-BE49-F238E27FC236}">
                <a16:creationId xmlns:a16="http://schemas.microsoft.com/office/drawing/2014/main" id="{CA202C5E-A44C-47D3-A991-8DA7659A3EAC}"/>
              </a:ext>
            </a:extLst>
          </p:cNvPr>
          <p:cNvSpPr/>
          <p:nvPr/>
        </p:nvSpPr>
        <p:spPr>
          <a:xfrm>
            <a:off x="9584660" y="3419141"/>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7</a:t>
            </a:r>
            <a:endParaRPr lang="zh-CN" altLang="en-US" dirty="0">
              <a:solidFill>
                <a:schemeClr val="tx1"/>
              </a:solidFill>
            </a:endParaRPr>
          </a:p>
        </p:txBody>
      </p:sp>
      <p:cxnSp>
        <p:nvCxnSpPr>
          <p:cNvPr id="12" name="直接连接符 11">
            <a:extLst>
              <a:ext uri="{FF2B5EF4-FFF2-40B4-BE49-F238E27FC236}">
                <a16:creationId xmlns:a16="http://schemas.microsoft.com/office/drawing/2014/main" id="{AE455C7E-F782-4475-9FCC-6825B08E372C}"/>
              </a:ext>
            </a:extLst>
          </p:cNvPr>
          <p:cNvCxnSpPr>
            <a:stCxn id="4" idx="3"/>
            <a:endCxn id="5" idx="7"/>
          </p:cNvCxnSpPr>
          <p:nvPr/>
        </p:nvCxnSpPr>
        <p:spPr>
          <a:xfrm flipH="1">
            <a:off x="7909894" y="2457784"/>
            <a:ext cx="426244" cy="323182"/>
          </a:xfrm>
          <a:prstGeom prst="line">
            <a:avLst/>
          </a:prstGeom>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1D5481C0-AD65-4C59-AD24-3EFA3E2F9E85}"/>
              </a:ext>
            </a:extLst>
          </p:cNvPr>
          <p:cNvCxnSpPr>
            <a:cxnSpLocks/>
            <a:stCxn id="5" idx="3"/>
            <a:endCxn id="7" idx="7"/>
          </p:cNvCxnSpPr>
          <p:nvPr/>
        </p:nvCxnSpPr>
        <p:spPr>
          <a:xfrm flipH="1">
            <a:off x="7140466" y="3036904"/>
            <a:ext cx="513490" cy="563212"/>
          </a:xfrm>
          <a:prstGeom prst="line">
            <a:avLst/>
          </a:prstGeom>
        </p:spPr>
        <p:style>
          <a:lnRef idx="1">
            <a:schemeClr val="dk1"/>
          </a:lnRef>
          <a:fillRef idx="0">
            <a:schemeClr val="dk1"/>
          </a:fillRef>
          <a:effectRef idx="0">
            <a:schemeClr val="dk1"/>
          </a:effectRef>
          <a:fontRef idx="minor">
            <a:schemeClr val="tx1"/>
          </a:fontRef>
        </p:style>
      </p:cxnSp>
      <p:cxnSp>
        <p:nvCxnSpPr>
          <p:cNvPr id="14" name="直接连接符 13">
            <a:extLst>
              <a:ext uri="{FF2B5EF4-FFF2-40B4-BE49-F238E27FC236}">
                <a16:creationId xmlns:a16="http://schemas.microsoft.com/office/drawing/2014/main" id="{66E14959-6494-471D-8E01-61DA85C8E777}"/>
              </a:ext>
            </a:extLst>
          </p:cNvPr>
          <p:cNvCxnSpPr>
            <a:cxnSpLocks/>
            <a:stCxn id="5" idx="4"/>
            <a:endCxn id="8" idx="0"/>
          </p:cNvCxnSpPr>
          <p:nvPr/>
        </p:nvCxnSpPr>
        <p:spPr>
          <a:xfrm>
            <a:off x="7781925" y="3089910"/>
            <a:ext cx="0" cy="453390"/>
          </a:xfrm>
          <a:prstGeom prst="line">
            <a:avLst/>
          </a:prstGeom>
        </p:spPr>
        <p:style>
          <a:lnRef idx="1">
            <a:schemeClr val="dk1"/>
          </a:lnRef>
          <a:fillRef idx="0">
            <a:schemeClr val="dk1"/>
          </a:fillRef>
          <a:effectRef idx="0">
            <a:schemeClr val="dk1"/>
          </a:effectRef>
          <a:fontRef idx="minor">
            <a:schemeClr val="tx1"/>
          </a:fontRef>
        </p:style>
      </p:cxnSp>
      <p:cxnSp>
        <p:nvCxnSpPr>
          <p:cNvPr id="15" name="直接连接符 14">
            <a:extLst>
              <a:ext uri="{FF2B5EF4-FFF2-40B4-BE49-F238E27FC236}">
                <a16:creationId xmlns:a16="http://schemas.microsoft.com/office/drawing/2014/main" id="{800617D4-38FB-49C2-ADCA-4504AEB22C19}"/>
              </a:ext>
            </a:extLst>
          </p:cNvPr>
          <p:cNvCxnSpPr>
            <a:cxnSpLocks/>
            <a:stCxn id="5" idx="5"/>
            <a:endCxn id="9" idx="1"/>
          </p:cNvCxnSpPr>
          <p:nvPr/>
        </p:nvCxnSpPr>
        <p:spPr>
          <a:xfrm>
            <a:off x="7909894" y="3036904"/>
            <a:ext cx="414143" cy="616218"/>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a:extLst>
              <a:ext uri="{FF2B5EF4-FFF2-40B4-BE49-F238E27FC236}">
                <a16:creationId xmlns:a16="http://schemas.microsoft.com/office/drawing/2014/main" id="{C2A4B8FD-7832-46FD-8853-D128250A1B21}"/>
              </a:ext>
            </a:extLst>
          </p:cNvPr>
          <p:cNvCxnSpPr>
            <a:cxnSpLocks/>
            <a:stCxn id="10" idx="0"/>
            <a:endCxn id="9" idx="4"/>
          </p:cNvCxnSpPr>
          <p:nvPr/>
        </p:nvCxnSpPr>
        <p:spPr>
          <a:xfrm flipV="1">
            <a:off x="8283132" y="3962066"/>
            <a:ext cx="168874" cy="371809"/>
          </a:xfrm>
          <a:prstGeom prst="line">
            <a:avLst/>
          </a:prstGeom>
        </p:spPr>
        <p:style>
          <a:lnRef idx="1">
            <a:schemeClr val="dk1"/>
          </a:lnRef>
          <a:fillRef idx="0">
            <a:schemeClr val="dk1"/>
          </a:fillRef>
          <a:effectRef idx="0">
            <a:schemeClr val="dk1"/>
          </a:effectRef>
          <a:fontRef idx="minor">
            <a:schemeClr val="tx1"/>
          </a:fontRef>
        </p:style>
      </p:cxnSp>
      <p:cxnSp>
        <p:nvCxnSpPr>
          <p:cNvPr id="17" name="直接连接符 16">
            <a:extLst>
              <a:ext uri="{FF2B5EF4-FFF2-40B4-BE49-F238E27FC236}">
                <a16:creationId xmlns:a16="http://schemas.microsoft.com/office/drawing/2014/main" id="{C6EDA06B-92F0-4894-BC54-05EB5822FA18}"/>
              </a:ext>
            </a:extLst>
          </p:cNvPr>
          <p:cNvCxnSpPr>
            <a:cxnSpLocks/>
            <a:stCxn id="6" idx="1"/>
            <a:endCxn id="4" idx="5"/>
          </p:cNvCxnSpPr>
          <p:nvPr/>
        </p:nvCxnSpPr>
        <p:spPr>
          <a:xfrm flipH="1" flipV="1">
            <a:off x="8592076" y="2457784"/>
            <a:ext cx="475621" cy="277796"/>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a:extLst>
              <a:ext uri="{FF2B5EF4-FFF2-40B4-BE49-F238E27FC236}">
                <a16:creationId xmlns:a16="http://schemas.microsoft.com/office/drawing/2014/main" id="{E6BCC642-36EB-42D8-AFEB-A2B1B8AEFA37}"/>
              </a:ext>
            </a:extLst>
          </p:cNvPr>
          <p:cNvCxnSpPr>
            <a:cxnSpLocks/>
            <a:stCxn id="11" idx="1"/>
            <a:endCxn id="6" idx="5"/>
          </p:cNvCxnSpPr>
          <p:nvPr/>
        </p:nvCxnSpPr>
        <p:spPr>
          <a:xfrm flipH="1" flipV="1">
            <a:off x="9323635" y="2991518"/>
            <a:ext cx="314031" cy="48062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2638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DAEF22-52D8-4DD1-AB61-8C0DDB2AE158}"/>
              </a:ext>
            </a:extLst>
          </p:cNvPr>
          <p:cNvSpPr>
            <a:spLocks noGrp="1"/>
          </p:cNvSpPr>
          <p:nvPr>
            <p:ph type="title"/>
          </p:nvPr>
        </p:nvSpPr>
        <p:spPr>
          <a:xfrm>
            <a:off x="677334" y="609600"/>
            <a:ext cx="8596668" cy="632460"/>
          </a:xfrm>
        </p:spPr>
        <p:txBody>
          <a:bodyPr>
            <a:normAutofit fontScale="90000"/>
          </a:bodyPr>
          <a:lstStyle/>
          <a:p>
            <a:r>
              <a:rPr lang="zh-CN" altLang="en-US" dirty="0"/>
              <a:t>二叉树</a:t>
            </a:r>
          </a:p>
        </p:txBody>
      </p:sp>
      <p:sp>
        <p:nvSpPr>
          <p:cNvPr id="3" name="内容占位符 2">
            <a:extLst>
              <a:ext uri="{FF2B5EF4-FFF2-40B4-BE49-F238E27FC236}">
                <a16:creationId xmlns:a16="http://schemas.microsoft.com/office/drawing/2014/main" id="{0F0CEE78-3596-4420-A8DA-6130C9897E38}"/>
              </a:ext>
            </a:extLst>
          </p:cNvPr>
          <p:cNvSpPr>
            <a:spLocks noGrp="1"/>
          </p:cNvSpPr>
          <p:nvPr>
            <p:ph idx="1"/>
          </p:nvPr>
        </p:nvSpPr>
        <p:spPr>
          <a:xfrm>
            <a:off x="677334" y="1455421"/>
            <a:ext cx="8596668" cy="4585942"/>
          </a:xfrm>
        </p:spPr>
        <p:txBody>
          <a:bodyPr/>
          <a:lstStyle/>
          <a:p>
            <a:r>
              <a:rPr lang="zh-CN" altLang="en-US" dirty="0"/>
              <a:t>二叉树是一种特殊的树，他需要满足两个条件：</a:t>
            </a:r>
            <a:endParaRPr lang="en-US" altLang="zh-CN" dirty="0"/>
          </a:p>
          <a:p>
            <a:r>
              <a:rPr lang="en-US" altLang="zh-CN" dirty="0"/>
              <a:t>1. </a:t>
            </a:r>
            <a:r>
              <a:rPr lang="zh-CN" altLang="en-US" dirty="0"/>
              <a:t>指定了根节点</a:t>
            </a:r>
            <a:endParaRPr lang="en-US" altLang="zh-CN" dirty="0"/>
          </a:p>
          <a:p>
            <a:r>
              <a:rPr lang="en-US" altLang="zh-CN" dirty="0"/>
              <a:t>2. </a:t>
            </a:r>
            <a:r>
              <a:rPr lang="zh-CN" altLang="en-US" dirty="0"/>
              <a:t>任意一个节点至多只有两个子节点。</a:t>
            </a:r>
          </a:p>
        </p:txBody>
      </p:sp>
      <p:sp>
        <p:nvSpPr>
          <p:cNvPr id="4" name="椭圆 3">
            <a:extLst>
              <a:ext uri="{FF2B5EF4-FFF2-40B4-BE49-F238E27FC236}">
                <a16:creationId xmlns:a16="http://schemas.microsoft.com/office/drawing/2014/main" id="{00C3DA79-CEF1-42FE-87AF-8010DDB43DA3}"/>
              </a:ext>
            </a:extLst>
          </p:cNvPr>
          <p:cNvSpPr/>
          <p:nvPr/>
        </p:nvSpPr>
        <p:spPr>
          <a:xfrm>
            <a:off x="2556048" y="3248025"/>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5" name="椭圆 4">
            <a:extLst>
              <a:ext uri="{FF2B5EF4-FFF2-40B4-BE49-F238E27FC236}">
                <a16:creationId xmlns:a16="http://schemas.microsoft.com/office/drawing/2014/main" id="{B711492B-A95B-426F-965B-FE9B9E4B37FF}"/>
              </a:ext>
            </a:extLst>
          </p:cNvPr>
          <p:cNvSpPr/>
          <p:nvPr/>
        </p:nvSpPr>
        <p:spPr>
          <a:xfrm>
            <a:off x="1873866" y="3827145"/>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6" name="椭圆 5">
            <a:extLst>
              <a:ext uri="{FF2B5EF4-FFF2-40B4-BE49-F238E27FC236}">
                <a16:creationId xmlns:a16="http://schemas.microsoft.com/office/drawing/2014/main" id="{67E03E20-C255-4BBA-8BF7-BA1466C84C1B}"/>
              </a:ext>
            </a:extLst>
          </p:cNvPr>
          <p:cNvSpPr/>
          <p:nvPr/>
        </p:nvSpPr>
        <p:spPr>
          <a:xfrm>
            <a:off x="3287607" y="3781759"/>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7" name="椭圆 6">
            <a:extLst>
              <a:ext uri="{FF2B5EF4-FFF2-40B4-BE49-F238E27FC236}">
                <a16:creationId xmlns:a16="http://schemas.microsoft.com/office/drawing/2014/main" id="{F5A3453A-1EE3-424D-AAB7-82E7692835FF}"/>
              </a:ext>
            </a:extLst>
          </p:cNvPr>
          <p:cNvSpPr/>
          <p:nvPr/>
        </p:nvSpPr>
        <p:spPr>
          <a:xfrm>
            <a:off x="1104438" y="4646295"/>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
        <p:nvSpPr>
          <p:cNvPr id="8" name="椭圆 7">
            <a:extLst>
              <a:ext uri="{FF2B5EF4-FFF2-40B4-BE49-F238E27FC236}">
                <a16:creationId xmlns:a16="http://schemas.microsoft.com/office/drawing/2014/main" id="{100C26BE-A22D-463B-ABBB-2940431C09D2}"/>
              </a:ext>
            </a:extLst>
          </p:cNvPr>
          <p:cNvSpPr/>
          <p:nvPr/>
        </p:nvSpPr>
        <p:spPr>
          <a:xfrm>
            <a:off x="1873866" y="4642485"/>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9" name="椭圆 8">
            <a:extLst>
              <a:ext uri="{FF2B5EF4-FFF2-40B4-BE49-F238E27FC236}">
                <a16:creationId xmlns:a16="http://schemas.microsoft.com/office/drawing/2014/main" id="{588F422E-3A58-49B5-BCF9-0CDC2570B0CD}"/>
              </a:ext>
            </a:extLst>
          </p:cNvPr>
          <p:cNvSpPr/>
          <p:nvPr/>
        </p:nvSpPr>
        <p:spPr>
          <a:xfrm>
            <a:off x="2543947" y="4699301"/>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endParaRPr lang="zh-CN" altLang="en-US" dirty="0">
              <a:solidFill>
                <a:schemeClr val="tx1"/>
              </a:solidFill>
            </a:endParaRPr>
          </a:p>
        </p:txBody>
      </p:sp>
      <p:sp>
        <p:nvSpPr>
          <p:cNvPr id="10" name="椭圆 9">
            <a:extLst>
              <a:ext uri="{FF2B5EF4-FFF2-40B4-BE49-F238E27FC236}">
                <a16:creationId xmlns:a16="http://schemas.microsoft.com/office/drawing/2014/main" id="{6D964EF9-01DE-4814-BC61-91710961BE94}"/>
              </a:ext>
            </a:extLst>
          </p:cNvPr>
          <p:cNvSpPr/>
          <p:nvPr/>
        </p:nvSpPr>
        <p:spPr>
          <a:xfrm>
            <a:off x="2375073" y="5433060"/>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8</a:t>
            </a:r>
            <a:endParaRPr lang="zh-CN" altLang="en-US" dirty="0">
              <a:solidFill>
                <a:schemeClr val="tx1"/>
              </a:solidFill>
            </a:endParaRPr>
          </a:p>
        </p:txBody>
      </p:sp>
      <p:sp>
        <p:nvSpPr>
          <p:cNvPr id="11" name="椭圆 10">
            <a:extLst>
              <a:ext uri="{FF2B5EF4-FFF2-40B4-BE49-F238E27FC236}">
                <a16:creationId xmlns:a16="http://schemas.microsoft.com/office/drawing/2014/main" id="{13798D96-FE76-435B-8F73-AFF841E9F5A5}"/>
              </a:ext>
            </a:extLst>
          </p:cNvPr>
          <p:cNvSpPr/>
          <p:nvPr/>
        </p:nvSpPr>
        <p:spPr>
          <a:xfrm>
            <a:off x="3857576" y="4518326"/>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7</a:t>
            </a:r>
            <a:endParaRPr lang="zh-CN" altLang="en-US" dirty="0">
              <a:solidFill>
                <a:schemeClr val="tx1"/>
              </a:solidFill>
            </a:endParaRPr>
          </a:p>
        </p:txBody>
      </p:sp>
      <p:cxnSp>
        <p:nvCxnSpPr>
          <p:cNvPr id="12" name="直接连接符 11">
            <a:extLst>
              <a:ext uri="{FF2B5EF4-FFF2-40B4-BE49-F238E27FC236}">
                <a16:creationId xmlns:a16="http://schemas.microsoft.com/office/drawing/2014/main" id="{5B12A467-B801-4E7C-B52A-9DD3824CB08E}"/>
              </a:ext>
            </a:extLst>
          </p:cNvPr>
          <p:cNvCxnSpPr>
            <a:stCxn id="4" idx="3"/>
            <a:endCxn id="5" idx="7"/>
          </p:cNvCxnSpPr>
          <p:nvPr/>
        </p:nvCxnSpPr>
        <p:spPr>
          <a:xfrm flipH="1">
            <a:off x="2182810" y="3556969"/>
            <a:ext cx="426244" cy="323182"/>
          </a:xfrm>
          <a:prstGeom prst="line">
            <a:avLst/>
          </a:prstGeom>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E53CE2AC-25EC-4DEE-8490-34D73EF18062}"/>
              </a:ext>
            </a:extLst>
          </p:cNvPr>
          <p:cNvCxnSpPr>
            <a:cxnSpLocks/>
            <a:stCxn id="5" idx="3"/>
            <a:endCxn id="7" idx="7"/>
          </p:cNvCxnSpPr>
          <p:nvPr/>
        </p:nvCxnSpPr>
        <p:spPr>
          <a:xfrm flipH="1">
            <a:off x="1413382" y="4136089"/>
            <a:ext cx="513490" cy="563212"/>
          </a:xfrm>
          <a:prstGeom prst="line">
            <a:avLst/>
          </a:prstGeom>
        </p:spPr>
        <p:style>
          <a:lnRef idx="1">
            <a:schemeClr val="dk1"/>
          </a:lnRef>
          <a:fillRef idx="0">
            <a:schemeClr val="dk1"/>
          </a:fillRef>
          <a:effectRef idx="0">
            <a:schemeClr val="dk1"/>
          </a:effectRef>
          <a:fontRef idx="minor">
            <a:schemeClr val="tx1"/>
          </a:fontRef>
        </p:style>
      </p:cxnSp>
      <p:cxnSp>
        <p:nvCxnSpPr>
          <p:cNvPr id="14" name="直接连接符 13">
            <a:extLst>
              <a:ext uri="{FF2B5EF4-FFF2-40B4-BE49-F238E27FC236}">
                <a16:creationId xmlns:a16="http://schemas.microsoft.com/office/drawing/2014/main" id="{2633FDBD-5EF0-4AB1-8302-8992D4A8987D}"/>
              </a:ext>
            </a:extLst>
          </p:cNvPr>
          <p:cNvCxnSpPr>
            <a:cxnSpLocks/>
            <a:stCxn id="5" idx="4"/>
            <a:endCxn id="8" idx="0"/>
          </p:cNvCxnSpPr>
          <p:nvPr/>
        </p:nvCxnSpPr>
        <p:spPr>
          <a:xfrm>
            <a:off x="2054841" y="4189095"/>
            <a:ext cx="0" cy="453390"/>
          </a:xfrm>
          <a:prstGeom prst="line">
            <a:avLst/>
          </a:prstGeom>
        </p:spPr>
        <p:style>
          <a:lnRef idx="1">
            <a:schemeClr val="dk1"/>
          </a:lnRef>
          <a:fillRef idx="0">
            <a:schemeClr val="dk1"/>
          </a:fillRef>
          <a:effectRef idx="0">
            <a:schemeClr val="dk1"/>
          </a:effectRef>
          <a:fontRef idx="minor">
            <a:schemeClr val="tx1"/>
          </a:fontRef>
        </p:style>
      </p:cxnSp>
      <p:cxnSp>
        <p:nvCxnSpPr>
          <p:cNvPr id="15" name="直接连接符 14">
            <a:extLst>
              <a:ext uri="{FF2B5EF4-FFF2-40B4-BE49-F238E27FC236}">
                <a16:creationId xmlns:a16="http://schemas.microsoft.com/office/drawing/2014/main" id="{10531D12-A008-4CE3-BB54-B4C46A33AA8E}"/>
              </a:ext>
            </a:extLst>
          </p:cNvPr>
          <p:cNvCxnSpPr>
            <a:cxnSpLocks/>
            <a:stCxn id="5" idx="5"/>
            <a:endCxn id="9" idx="1"/>
          </p:cNvCxnSpPr>
          <p:nvPr/>
        </p:nvCxnSpPr>
        <p:spPr>
          <a:xfrm>
            <a:off x="2182810" y="4136089"/>
            <a:ext cx="414143" cy="616218"/>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a:extLst>
              <a:ext uri="{FF2B5EF4-FFF2-40B4-BE49-F238E27FC236}">
                <a16:creationId xmlns:a16="http://schemas.microsoft.com/office/drawing/2014/main" id="{DE6BDAF8-659A-4F4E-B3E6-20CB3171B2F2}"/>
              </a:ext>
            </a:extLst>
          </p:cNvPr>
          <p:cNvCxnSpPr>
            <a:cxnSpLocks/>
            <a:stCxn id="10" idx="0"/>
            <a:endCxn id="9" idx="4"/>
          </p:cNvCxnSpPr>
          <p:nvPr/>
        </p:nvCxnSpPr>
        <p:spPr>
          <a:xfrm flipV="1">
            <a:off x="2556048" y="5061251"/>
            <a:ext cx="168874" cy="371809"/>
          </a:xfrm>
          <a:prstGeom prst="line">
            <a:avLst/>
          </a:prstGeom>
        </p:spPr>
        <p:style>
          <a:lnRef idx="1">
            <a:schemeClr val="dk1"/>
          </a:lnRef>
          <a:fillRef idx="0">
            <a:schemeClr val="dk1"/>
          </a:fillRef>
          <a:effectRef idx="0">
            <a:schemeClr val="dk1"/>
          </a:effectRef>
          <a:fontRef idx="minor">
            <a:schemeClr val="tx1"/>
          </a:fontRef>
        </p:style>
      </p:cxnSp>
      <p:cxnSp>
        <p:nvCxnSpPr>
          <p:cNvPr id="17" name="直接连接符 16">
            <a:extLst>
              <a:ext uri="{FF2B5EF4-FFF2-40B4-BE49-F238E27FC236}">
                <a16:creationId xmlns:a16="http://schemas.microsoft.com/office/drawing/2014/main" id="{E3702B79-342C-4EB1-9BA1-1A2066C938A7}"/>
              </a:ext>
            </a:extLst>
          </p:cNvPr>
          <p:cNvCxnSpPr>
            <a:cxnSpLocks/>
            <a:stCxn id="6" idx="1"/>
            <a:endCxn id="4" idx="5"/>
          </p:cNvCxnSpPr>
          <p:nvPr/>
        </p:nvCxnSpPr>
        <p:spPr>
          <a:xfrm flipH="1" flipV="1">
            <a:off x="2864992" y="3556969"/>
            <a:ext cx="475621" cy="277796"/>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a:extLst>
              <a:ext uri="{FF2B5EF4-FFF2-40B4-BE49-F238E27FC236}">
                <a16:creationId xmlns:a16="http://schemas.microsoft.com/office/drawing/2014/main" id="{48895541-63FF-4F69-BDEF-33969D7682D0}"/>
              </a:ext>
            </a:extLst>
          </p:cNvPr>
          <p:cNvCxnSpPr>
            <a:cxnSpLocks/>
            <a:stCxn id="11" idx="1"/>
            <a:endCxn id="6" idx="5"/>
          </p:cNvCxnSpPr>
          <p:nvPr/>
        </p:nvCxnSpPr>
        <p:spPr>
          <a:xfrm flipH="1" flipV="1">
            <a:off x="3596551" y="4090703"/>
            <a:ext cx="314031" cy="480629"/>
          </a:xfrm>
          <a:prstGeom prst="line">
            <a:avLst/>
          </a:prstGeom>
        </p:spPr>
        <p:style>
          <a:lnRef idx="1">
            <a:schemeClr val="dk1"/>
          </a:lnRef>
          <a:fillRef idx="0">
            <a:schemeClr val="dk1"/>
          </a:fillRef>
          <a:effectRef idx="0">
            <a:schemeClr val="dk1"/>
          </a:effectRef>
          <a:fontRef idx="minor">
            <a:schemeClr val="tx1"/>
          </a:fontRef>
        </p:style>
      </p:cxnSp>
      <p:sp>
        <p:nvSpPr>
          <p:cNvPr id="19" name="椭圆 18">
            <a:extLst>
              <a:ext uri="{FF2B5EF4-FFF2-40B4-BE49-F238E27FC236}">
                <a16:creationId xmlns:a16="http://schemas.microsoft.com/office/drawing/2014/main" id="{6FD88264-A58F-4AE9-9F78-93FEE61EB3E5}"/>
              </a:ext>
            </a:extLst>
          </p:cNvPr>
          <p:cNvSpPr/>
          <p:nvPr/>
        </p:nvSpPr>
        <p:spPr>
          <a:xfrm>
            <a:off x="6878967" y="3067050"/>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20" name="椭圆 19">
            <a:extLst>
              <a:ext uri="{FF2B5EF4-FFF2-40B4-BE49-F238E27FC236}">
                <a16:creationId xmlns:a16="http://schemas.microsoft.com/office/drawing/2014/main" id="{4F94A376-1A26-43B6-BAD1-FF40D4AEF1ED}"/>
              </a:ext>
            </a:extLst>
          </p:cNvPr>
          <p:cNvSpPr/>
          <p:nvPr/>
        </p:nvSpPr>
        <p:spPr>
          <a:xfrm>
            <a:off x="6196785" y="3646170"/>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21" name="椭圆 20">
            <a:extLst>
              <a:ext uri="{FF2B5EF4-FFF2-40B4-BE49-F238E27FC236}">
                <a16:creationId xmlns:a16="http://schemas.microsoft.com/office/drawing/2014/main" id="{BBD9D03B-12A8-4FCA-9892-0EEFBC4E9641}"/>
              </a:ext>
            </a:extLst>
          </p:cNvPr>
          <p:cNvSpPr/>
          <p:nvPr/>
        </p:nvSpPr>
        <p:spPr>
          <a:xfrm>
            <a:off x="7610526" y="3600784"/>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22" name="椭圆 21">
            <a:extLst>
              <a:ext uri="{FF2B5EF4-FFF2-40B4-BE49-F238E27FC236}">
                <a16:creationId xmlns:a16="http://schemas.microsoft.com/office/drawing/2014/main" id="{DD5724B1-2147-4610-BA4A-461D3CE0A05A}"/>
              </a:ext>
            </a:extLst>
          </p:cNvPr>
          <p:cNvSpPr/>
          <p:nvPr/>
        </p:nvSpPr>
        <p:spPr>
          <a:xfrm>
            <a:off x="5734212" y="4491192"/>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
        <p:nvSpPr>
          <p:cNvPr id="24" name="椭圆 23">
            <a:extLst>
              <a:ext uri="{FF2B5EF4-FFF2-40B4-BE49-F238E27FC236}">
                <a16:creationId xmlns:a16="http://schemas.microsoft.com/office/drawing/2014/main" id="{FA7179D8-9C24-4D0E-B7BC-7AA88471B29D}"/>
              </a:ext>
            </a:extLst>
          </p:cNvPr>
          <p:cNvSpPr/>
          <p:nvPr/>
        </p:nvSpPr>
        <p:spPr>
          <a:xfrm>
            <a:off x="6672218" y="4508319"/>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25" name="椭圆 24">
            <a:extLst>
              <a:ext uri="{FF2B5EF4-FFF2-40B4-BE49-F238E27FC236}">
                <a16:creationId xmlns:a16="http://schemas.microsoft.com/office/drawing/2014/main" id="{EF57690B-63E6-4E09-8B03-E9EFEAE27DC6}"/>
              </a:ext>
            </a:extLst>
          </p:cNvPr>
          <p:cNvSpPr/>
          <p:nvPr/>
        </p:nvSpPr>
        <p:spPr>
          <a:xfrm>
            <a:off x="6697992" y="5252085"/>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7</a:t>
            </a:r>
            <a:endParaRPr lang="zh-CN" altLang="en-US" dirty="0">
              <a:solidFill>
                <a:schemeClr val="tx1"/>
              </a:solidFill>
            </a:endParaRPr>
          </a:p>
        </p:txBody>
      </p:sp>
      <p:sp>
        <p:nvSpPr>
          <p:cNvPr id="26" name="椭圆 25">
            <a:extLst>
              <a:ext uri="{FF2B5EF4-FFF2-40B4-BE49-F238E27FC236}">
                <a16:creationId xmlns:a16="http://schemas.microsoft.com/office/drawing/2014/main" id="{A68060FF-2441-4D79-9151-149817B80E73}"/>
              </a:ext>
            </a:extLst>
          </p:cNvPr>
          <p:cNvSpPr/>
          <p:nvPr/>
        </p:nvSpPr>
        <p:spPr>
          <a:xfrm>
            <a:off x="7610526" y="4339649"/>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endParaRPr lang="zh-CN" altLang="en-US" dirty="0">
              <a:solidFill>
                <a:schemeClr val="tx1"/>
              </a:solidFill>
            </a:endParaRPr>
          </a:p>
        </p:txBody>
      </p:sp>
      <p:cxnSp>
        <p:nvCxnSpPr>
          <p:cNvPr id="27" name="直接连接符 26">
            <a:extLst>
              <a:ext uri="{FF2B5EF4-FFF2-40B4-BE49-F238E27FC236}">
                <a16:creationId xmlns:a16="http://schemas.microsoft.com/office/drawing/2014/main" id="{9AD44BCE-D865-4B45-A16B-D409E1C4EB67}"/>
              </a:ext>
            </a:extLst>
          </p:cNvPr>
          <p:cNvCxnSpPr>
            <a:stCxn id="19" idx="3"/>
            <a:endCxn id="20" idx="7"/>
          </p:cNvCxnSpPr>
          <p:nvPr/>
        </p:nvCxnSpPr>
        <p:spPr>
          <a:xfrm flipH="1">
            <a:off x="6505729" y="3375994"/>
            <a:ext cx="426244" cy="323182"/>
          </a:xfrm>
          <a:prstGeom prst="line">
            <a:avLst/>
          </a:prstGeom>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48E626AA-29A1-46EA-9D2A-044E87E0A9F5}"/>
              </a:ext>
            </a:extLst>
          </p:cNvPr>
          <p:cNvCxnSpPr>
            <a:cxnSpLocks/>
            <a:stCxn id="20" idx="3"/>
            <a:endCxn id="22" idx="7"/>
          </p:cNvCxnSpPr>
          <p:nvPr/>
        </p:nvCxnSpPr>
        <p:spPr>
          <a:xfrm flipH="1">
            <a:off x="6043156" y="3955114"/>
            <a:ext cx="206635" cy="589084"/>
          </a:xfrm>
          <a:prstGeom prst="line">
            <a:avLst/>
          </a:prstGeom>
        </p:spPr>
        <p:style>
          <a:lnRef idx="1">
            <a:schemeClr val="dk1"/>
          </a:lnRef>
          <a:fillRef idx="0">
            <a:schemeClr val="dk1"/>
          </a:fillRef>
          <a:effectRef idx="0">
            <a:schemeClr val="dk1"/>
          </a:effectRef>
          <a:fontRef idx="minor">
            <a:schemeClr val="tx1"/>
          </a:fontRef>
        </p:style>
      </p:cxnSp>
      <p:cxnSp>
        <p:nvCxnSpPr>
          <p:cNvPr id="30" name="直接连接符 29">
            <a:extLst>
              <a:ext uri="{FF2B5EF4-FFF2-40B4-BE49-F238E27FC236}">
                <a16:creationId xmlns:a16="http://schemas.microsoft.com/office/drawing/2014/main" id="{7D2497FA-FAC7-4688-BA0F-B3250735A8B0}"/>
              </a:ext>
            </a:extLst>
          </p:cNvPr>
          <p:cNvCxnSpPr>
            <a:cxnSpLocks/>
            <a:stCxn id="20" idx="5"/>
            <a:endCxn id="24" idx="1"/>
          </p:cNvCxnSpPr>
          <p:nvPr/>
        </p:nvCxnSpPr>
        <p:spPr>
          <a:xfrm>
            <a:off x="6505729" y="3955114"/>
            <a:ext cx="219495" cy="606211"/>
          </a:xfrm>
          <a:prstGeom prst="line">
            <a:avLst/>
          </a:prstGeom>
        </p:spPr>
        <p:style>
          <a:lnRef idx="1">
            <a:schemeClr val="dk1"/>
          </a:lnRef>
          <a:fillRef idx="0">
            <a:schemeClr val="dk1"/>
          </a:fillRef>
          <a:effectRef idx="0">
            <a:schemeClr val="dk1"/>
          </a:effectRef>
          <a:fontRef idx="minor">
            <a:schemeClr val="tx1"/>
          </a:fontRef>
        </p:style>
      </p:cxnSp>
      <p:cxnSp>
        <p:nvCxnSpPr>
          <p:cNvPr id="31" name="直接连接符 30">
            <a:extLst>
              <a:ext uri="{FF2B5EF4-FFF2-40B4-BE49-F238E27FC236}">
                <a16:creationId xmlns:a16="http://schemas.microsoft.com/office/drawing/2014/main" id="{CC16280D-40D0-49AC-BAC4-A012BE18D251}"/>
              </a:ext>
            </a:extLst>
          </p:cNvPr>
          <p:cNvCxnSpPr>
            <a:cxnSpLocks/>
            <a:stCxn id="25" idx="0"/>
            <a:endCxn id="24" idx="4"/>
          </p:cNvCxnSpPr>
          <p:nvPr/>
        </p:nvCxnSpPr>
        <p:spPr>
          <a:xfrm flipH="1" flipV="1">
            <a:off x="6853193" y="4870269"/>
            <a:ext cx="25774" cy="381816"/>
          </a:xfrm>
          <a:prstGeom prst="line">
            <a:avLst/>
          </a:prstGeom>
        </p:spPr>
        <p:style>
          <a:lnRef idx="1">
            <a:schemeClr val="dk1"/>
          </a:lnRef>
          <a:fillRef idx="0">
            <a:schemeClr val="dk1"/>
          </a:fillRef>
          <a:effectRef idx="0">
            <a:schemeClr val="dk1"/>
          </a:effectRef>
          <a:fontRef idx="minor">
            <a:schemeClr val="tx1"/>
          </a:fontRef>
        </p:style>
      </p:cxnSp>
      <p:cxnSp>
        <p:nvCxnSpPr>
          <p:cNvPr id="32" name="直接连接符 31">
            <a:extLst>
              <a:ext uri="{FF2B5EF4-FFF2-40B4-BE49-F238E27FC236}">
                <a16:creationId xmlns:a16="http://schemas.microsoft.com/office/drawing/2014/main" id="{36C2466D-92ED-42F5-9F4E-3542422148C5}"/>
              </a:ext>
            </a:extLst>
          </p:cNvPr>
          <p:cNvCxnSpPr>
            <a:cxnSpLocks/>
            <a:stCxn id="21" idx="1"/>
            <a:endCxn id="19" idx="5"/>
          </p:cNvCxnSpPr>
          <p:nvPr/>
        </p:nvCxnSpPr>
        <p:spPr>
          <a:xfrm flipH="1" flipV="1">
            <a:off x="7187911" y="3375994"/>
            <a:ext cx="475621" cy="277796"/>
          </a:xfrm>
          <a:prstGeom prst="line">
            <a:avLst/>
          </a:prstGeom>
        </p:spPr>
        <p:style>
          <a:lnRef idx="1">
            <a:schemeClr val="dk1"/>
          </a:lnRef>
          <a:fillRef idx="0">
            <a:schemeClr val="dk1"/>
          </a:fillRef>
          <a:effectRef idx="0">
            <a:schemeClr val="dk1"/>
          </a:effectRef>
          <a:fontRef idx="minor">
            <a:schemeClr val="tx1"/>
          </a:fontRef>
        </p:style>
      </p:cxnSp>
      <p:cxnSp>
        <p:nvCxnSpPr>
          <p:cNvPr id="33" name="直接连接符 32">
            <a:extLst>
              <a:ext uri="{FF2B5EF4-FFF2-40B4-BE49-F238E27FC236}">
                <a16:creationId xmlns:a16="http://schemas.microsoft.com/office/drawing/2014/main" id="{E7E5052D-24C2-4B02-AB26-9B6A7318785B}"/>
              </a:ext>
            </a:extLst>
          </p:cNvPr>
          <p:cNvCxnSpPr>
            <a:cxnSpLocks/>
            <a:stCxn id="26" idx="0"/>
            <a:endCxn id="21" idx="4"/>
          </p:cNvCxnSpPr>
          <p:nvPr/>
        </p:nvCxnSpPr>
        <p:spPr>
          <a:xfrm flipV="1">
            <a:off x="7791501" y="3962734"/>
            <a:ext cx="0" cy="37691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44116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1" grpId="0" animBg="1"/>
      <p:bldP spid="19" grpId="0" animBg="1"/>
      <p:bldP spid="20" grpId="0" animBg="1"/>
      <p:bldP spid="21" grpId="0" animBg="1"/>
      <p:bldP spid="22" grpId="0" animBg="1"/>
      <p:bldP spid="24" grpId="0" animBg="1"/>
      <p:bldP spid="25" grpId="0" animBg="1"/>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08721E-8F6E-4120-94A7-DFA6EEB16ECE}"/>
              </a:ext>
            </a:extLst>
          </p:cNvPr>
          <p:cNvSpPr>
            <a:spLocks noGrp="1"/>
          </p:cNvSpPr>
          <p:nvPr>
            <p:ph type="title"/>
          </p:nvPr>
        </p:nvSpPr>
        <p:spPr>
          <a:xfrm>
            <a:off x="677334" y="609600"/>
            <a:ext cx="8596668" cy="741028"/>
          </a:xfrm>
        </p:spPr>
        <p:txBody>
          <a:bodyPr/>
          <a:lstStyle/>
          <a:p>
            <a:r>
              <a:rPr lang="zh-CN" altLang="en-US" dirty="0"/>
              <a:t>单向链表</a:t>
            </a:r>
          </a:p>
        </p:txBody>
      </p:sp>
      <p:sp>
        <p:nvSpPr>
          <p:cNvPr id="3" name="内容占位符 2">
            <a:extLst>
              <a:ext uri="{FF2B5EF4-FFF2-40B4-BE49-F238E27FC236}">
                <a16:creationId xmlns:a16="http://schemas.microsoft.com/office/drawing/2014/main" id="{41560347-ADAD-4664-9463-BEDAAF02F013}"/>
              </a:ext>
            </a:extLst>
          </p:cNvPr>
          <p:cNvSpPr>
            <a:spLocks noGrp="1"/>
          </p:cNvSpPr>
          <p:nvPr>
            <p:ph idx="1"/>
          </p:nvPr>
        </p:nvSpPr>
        <p:spPr>
          <a:xfrm>
            <a:off x="677334" y="1577131"/>
            <a:ext cx="8596668" cy="4464232"/>
          </a:xfrm>
        </p:spPr>
        <p:txBody>
          <a:bodyPr/>
          <a:lstStyle/>
          <a:p>
            <a:r>
              <a:rPr lang="zh-CN" altLang="en-US" dirty="0"/>
              <a:t>单向链表：即通过指针域只能找到下一个链表元素的链表。</a:t>
            </a:r>
            <a:endParaRPr lang="en-US" altLang="zh-CN" dirty="0"/>
          </a:p>
          <a:p>
            <a:endParaRPr lang="en-US" altLang="zh-CN" dirty="0"/>
          </a:p>
          <a:p>
            <a:endParaRPr lang="en-US" altLang="zh-CN" dirty="0"/>
          </a:p>
          <a:p>
            <a:r>
              <a:rPr lang="zh-CN" altLang="en-US" dirty="0"/>
              <a:t>我们可以采用结构体来实现单向链表，实现方法又分为数组法和指针法两种。</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在数组实现方法中，我们通过一个创建一个数组，通过下标的使用达成类似指针的效果。</a:t>
            </a:r>
          </a:p>
        </p:txBody>
      </p:sp>
      <p:pic>
        <p:nvPicPr>
          <p:cNvPr id="4" name="图片 3">
            <a:extLst>
              <a:ext uri="{FF2B5EF4-FFF2-40B4-BE49-F238E27FC236}">
                <a16:creationId xmlns:a16="http://schemas.microsoft.com/office/drawing/2014/main" id="{811E2BFB-E256-43DD-8667-4B16DCFF9F61}"/>
              </a:ext>
            </a:extLst>
          </p:cNvPr>
          <p:cNvPicPr>
            <a:picLocks noChangeAspect="1"/>
          </p:cNvPicPr>
          <p:nvPr/>
        </p:nvPicPr>
        <p:blipFill>
          <a:blip r:embed="rId2"/>
          <a:stretch>
            <a:fillRect/>
          </a:stretch>
        </p:blipFill>
        <p:spPr>
          <a:xfrm>
            <a:off x="1171488" y="1904170"/>
            <a:ext cx="5067300" cy="600075"/>
          </a:xfrm>
          <a:prstGeom prst="rect">
            <a:avLst/>
          </a:prstGeom>
        </p:spPr>
      </p:pic>
      <p:pic>
        <p:nvPicPr>
          <p:cNvPr id="6" name="图片 5">
            <a:extLst>
              <a:ext uri="{FF2B5EF4-FFF2-40B4-BE49-F238E27FC236}">
                <a16:creationId xmlns:a16="http://schemas.microsoft.com/office/drawing/2014/main" id="{23CEC351-CBAB-4E4E-88A7-1E62D5327BA2}"/>
              </a:ext>
            </a:extLst>
          </p:cNvPr>
          <p:cNvPicPr>
            <a:picLocks noChangeAspect="1"/>
          </p:cNvPicPr>
          <p:nvPr/>
        </p:nvPicPr>
        <p:blipFill>
          <a:blip r:embed="rId3"/>
          <a:stretch>
            <a:fillRect/>
          </a:stretch>
        </p:blipFill>
        <p:spPr>
          <a:xfrm>
            <a:off x="1171488" y="3553656"/>
            <a:ext cx="3200400" cy="1600200"/>
          </a:xfrm>
          <a:prstGeom prst="rect">
            <a:avLst/>
          </a:prstGeom>
        </p:spPr>
      </p:pic>
      <p:pic>
        <p:nvPicPr>
          <p:cNvPr id="8" name="图片 7">
            <a:extLst>
              <a:ext uri="{FF2B5EF4-FFF2-40B4-BE49-F238E27FC236}">
                <a16:creationId xmlns:a16="http://schemas.microsoft.com/office/drawing/2014/main" id="{DF730ABC-6369-45B3-A23C-861E5F5B4E67}"/>
              </a:ext>
            </a:extLst>
          </p:cNvPr>
          <p:cNvPicPr>
            <a:picLocks noChangeAspect="1"/>
          </p:cNvPicPr>
          <p:nvPr/>
        </p:nvPicPr>
        <p:blipFill>
          <a:blip r:embed="rId4"/>
          <a:stretch>
            <a:fillRect/>
          </a:stretch>
        </p:blipFill>
        <p:spPr>
          <a:xfrm>
            <a:off x="4734974" y="3328727"/>
            <a:ext cx="2865452" cy="1825129"/>
          </a:xfrm>
          <a:prstGeom prst="rect">
            <a:avLst/>
          </a:prstGeom>
        </p:spPr>
      </p:pic>
    </p:spTree>
    <p:extLst>
      <p:ext uri="{BB962C8B-B14F-4D97-AF65-F5344CB8AC3E}">
        <p14:creationId xmlns:p14="http://schemas.microsoft.com/office/powerpoint/2010/main" val="325600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0A0697-7174-4959-8279-5C8C90060DEA}"/>
              </a:ext>
            </a:extLst>
          </p:cNvPr>
          <p:cNvSpPr>
            <a:spLocks noGrp="1"/>
          </p:cNvSpPr>
          <p:nvPr>
            <p:ph type="title"/>
          </p:nvPr>
        </p:nvSpPr>
        <p:spPr>
          <a:xfrm>
            <a:off x="677334" y="609600"/>
            <a:ext cx="8596668" cy="657138"/>
          </a:xfrm>
        </p:spPr>
        <p:txBody>
          <a:bodyPr/>
          <a:lstStyle/>
          <a:p>
            <a:r>
              <a:rPr lang="zh-CN" altLang="en-US" dirty="0"/>
              <a:t>满二叉树</a:t>
            </a:r>
          </a:p>
        </p:txBody>
      </p:sp>
      <p:sp>
        <p:nvSpPr>
          <p:cNvPr id="3" name="内容占位符 2">
            <a:extLst>
              <a:ext uri="{FF2B5EF4-FFF2-40B4-BE49-F238E27FC236}">
                <a16:creationId xmlns:a16="http://schemas.microsoft.com/office/drawing/2014/main" id="{14174E10-D40C-41EE-90FB-BB34663C698B}"/>
              </a:ext>
            </a:extLst>
          </p:cNvPr>
          <p:cNvSpPr>
            <a:spLocks noGrp="1"/>
          </p:cNvSpPr>
          <p:nvPr>
            <p:ph idx="1"/>
          </p:nvPr>
        </p:nvSpPr>
        <p:spPr>
          <a:xfrm>
            <a:off x="677334" y="1501629"/>
            <a:ext cx="8596668" cy="4539733"/>
          </a:xfrm>
        </p:spPr>
        <p:txBody>
          <a:bodyPr>
            <a:normAutofit/>
          </a:bodyPr>
          <a:lstStyle/>
          <a:p>
            <a:r>
              <a:rPr lang="zh-CN" altLang="en-US" sz="2000" dirty="0"/>
              <a:t>我们称一棵二叉树是一棵满二叉树，当且仅当：</a:t>
            </a:r>
            <a:endParaRPr lang="en-US" altLang="zh-CN" sz="2000" dirty="0"/>
          </a:p>
          <a:p>
            <a:pPr lvl="1"/>
            <a:r>
              <a:rPr lang="zh-CN" altLang="en-US" sz="1800" dirty="0"/>
              <a:t>这棵树上的所有节点，要么是叶子节点，要么既有左儿子，也有右儿子</a:t>
            </a:r>
          </a:p>
        </p:txBody>
      </p:sp>
      <p:sp>
        <p:nvSpPr>
          <p:cNvPr id="4" name="椭圆 3">
            <a:extLst>
              <a:ext uri="{FF2B5EF4-FFF2-40B4-BE49-F238E27FC236}">
                <a16:creationId xmlns:a16="http://schemas.microsoft.com/office/drawing/2014/main" id="{135AE79C-6423-47FD-A2BA-4C47FAAE96FF}"/>
              </a:ext>
            </a:extLst>
          </p:cNvPr>
          <p:cNvSpPr/>
          <p:nvPr/>
        </p:nvSpPr>
        <p:spPr>
          <a:xfrm>
            <a:off x="2457969" y="2890882"/>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5" name="椭圆 4">
            <a:extLst>
              <a:ext uri="{FF2B5EF4-FFF2-40B4-BE49-F238E27FC236}">
                <a16:creationId xmlns:a16="http://schemas.microsoft.com/office/drawing/2014/main" id="{5C02CEF7-43AE-4E7E-A23C-8A3B4CD21F15}"/>
              </a:ext>
            </a:extLst>
          </p:cNvPr>
          <p:cNvSpPr/>
          <p:nvPr/>
        </p:nvSpPr>
        <p:spPr>
          <a:xfrm>
            <a:off x="1775787" y="3470002"/>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6" name="椭圆 5">
            <a:extLst>
              <a:ext uri="{FF2B5EF4-FFF2-40B4-BE49-F238E27FC236}">
                <a16:creationId xmlns:a16="http://schemas.microsoft.com/office/drawing/2014/main" id="{CB03029A-032D-4E64-BA24-6A43F93CE68C}"/>
              </a:ext>
            </a:extLst>
          </p:cNvPr>
          <p:cNvSpPr/>
          <p:nvPr/>
        </p:nvSpPr>
        <p:spPr>
          <a:xfrm>
            <a:off x="3189528" y="3424616"/>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7" name="椭圆 6">
            <a:extLst>
              <a:ext uri="{FF2B5EF4-FFF2-40B4-BE49-F238E27FC236}">
                <a16:creationId xmlns:a16="http://schemas.microsoft.com/office/drawing/2014/main" id="{D1B93987-BFE6-480E-BBEF-451DB65E35C5}"/>
              </a:ext>
            </a:extLst>
          </p:cNvPr>
          <p:cNvSpPr/>
          <p:nvPr/>
        </p:nvSpPr>
        <p:spPr>
          <a:xfrm>
            <a:off x="1313214" y="4315024"/>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
        <p:nvSpPr>
          <p:cNvPr id="8" name="椭圆 7">
            <a:extLst>
              <a:ext uri="{FF2B5EF4-FFF2-40B4-BE49-F238E27FC236}">
                <a16:creationId xmlns:a16="http://schemas.microsoft.com/office/drawing/2014/main" id="{18F70F49-FAA7-4DE6-9465-2CF4CB4C9138}"/>
              </a:ext>
            </a:extLst>
          </p:cNvPr>
          <p:cNvSpPr/>
          <p:nvPr/>
        </p:nvSpPr>
        <p:spPr>
          <a:xfrm>
            <a:off x="2251220" y="4332151"/>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9" name="椭圆 8">
            <a:extLst>
              <a:ext uri="{FF2B5EF4-FFF2-40B4-BE49-F238E27FC236}">
                <a16:creationId xmlns:a16="http://schemas.microsoft.com/office/drawing/2014/main" id="{9C6E3403-E2F0-4A00-8747-6E0D501675C1}"/>
              </a:ext>
            </a:extLst>
          </p:cNvPr>
          <p:cNvSpPr/>
          <p:nvPr/>
        </p:nvSpPr>
        <p:spPr>
          <a:xfrm>
            <a:off x="2276994" y="5075917"/>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7</a:t>
            </a:r>
            <a:endParaRPr lang="zh-CN" altLang="en-US" dirty="0">
              <a:solidFill>
                <a:schemeClr val="tx1"/>
              </a:solidFill>
            </a:endParaRPr>
          </a:p>
        </p:txBody>
      </p:sp>
      <p:sp>
        <p:nvSpPr>
          <p:cNvPr id="10" name="椭圆 9">
            <a:extLst>
              <a:ext uri="{FF2B5EF4-FFF2-40B4-BE49-F238E27FC236}">
                <a16:creationId xmlns:a16="http://schemas.microsoft.com/office/drawing/2014/main" id="{AF444DBB-595C-4D28-AE6F-48335006DB2B}"/>
              </a:ext>
            </a:extLst>
          </p:cNvPr>
          <p:cNvSpPr/>
          <p:nvPr/>
        </p:nvSpPr>
        <p:spPr>
          <a:xfrm>
            <a:off x="3189528" y="4163481"/>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endParaRPr lang="zh-CN" altLang="en-US" dirty="0">
              <a:solidFill>
                <a:schemeClr val="tx1"/>
              </a:solidFill>
            </a:endParaRPr>
          </a:p>
        </p:txBody>
      </p:sp>
      <p:cxnSp>
        <p:nvCxnSpPr>
          <p:cNvPr id="11" name="直接连接符 10">
            <a:extLst>
              <a:ext uri="{FF2B5EF4-FFF2-40B4-BE49-F238E27FC236}">
                <a16:creationId xmlns:a16="http://schemas.microsoft.com/office/drawing/2014/main" id="{88A39097-D14B-407C-9C9B-9C96911D2AAA}"/>
              </a:ext>
            </a:extLst>
          </p:cNvPr>
          <p:cNvCxnSpPr>
            <a:stCxn id="4" idx="3"/>
            <a:endCxn id="5" idx="7"/>
          </p:cNvCxnSpPr>
          <p:nvPr/>
        </p:nvCxnSpPr>
        <p:spPr>
          <a:xfrm flipH="1">
            <a:off x="2084731" y="3199826"/>
            <a:ext cx="426244" cy="323182"/>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647ED69A-18F4-4966-A51F-C1FFCBE9BB43}"/>
              </a:ext>
            </a:extLst>
          </p:cNvPr>
          <p:cNvCxnSpPr>
            <a:cxnSpLocks/>
            <a:stCxn id="5" idx="3"/>
            <a:endCxn id="7" idx="7"/>
          </p:cNvCxnSpPr>
          <p:nvPr/>
        </p:nvCxnSpPr>
        <p:spPr>
          <a:xfrm flipH="1">
            <a:off x="1622158" y="3778946"/>
            <a:ext cx="206635" cy="589084"/>
          </a:xfrm>
          <a:prstGeom prst="line">
            <a:avLst/>
          </a:prstGeom>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64387262-9F0E-4BC0-9B1C-427BAF91924B}"/>
              </a:ext>
            </a:extLst>
          </p:cNvPr>
          <p:cNvCxnSpPr>
            <a:cxnSpLocks/>
            <a:stCxn id="5" idx="5"/>
            <a:endCxn id="8" idx="1"/>
          </p:cNvCxnSpPr>
          <p:nvPr/>
        </p:nvCxnSpPr>
        <p:spPr>
          <a:xfrm>
            <a:off x="2084731" y="3778946"/>
            <a:ext cx="219495" cy="606211"/>
          </a:xfrm>
          <a:prstGeom prst="line">
            <a:avLst/>
          </a:prstGeom>
        </p:spPr>
        <p:style>
          <a:lnRef idx="1">
            <a:schemeClr val="dk1"/>
          </a:lnRef>
          <a:fillRef idx="0">
            <a:schemeClr val="dk1"/>
          </a:fillRef>
          <a:effectRef idx="0">
            <a:schemeClr val="dk1"/>
          </a:effectRef>
          <a:fontRef idx="minor">
            <a:schemeClr val="tx1"/>
          </a:fontRef>
        </p:style>
      </p:cxnSp>
      <p:cxnSp>
        <p:nvCxnSpPr>
          <p:cNvPr id="14" name="直接连接符 13">
            <a:extLst>
              <a:ext uri="{FF2B5EF4-FFF2-40B4-BE49-F238E27FC236}">
                <a16:creationId xmlns:a16="http://schemas.microsoft.com/office/drawing/2014/main" id="{E9BF6550-E0E8-4F89-9769-7422B80927A9}"/>
              </a:ext>
            </a:extLst>
          </p:cNvPr>
          <p:cNvCxnSpPr>
            <a:cxnSpLocks/>
            <a:stCxn id="9" idx="0"/>
            <a:endCxn id="8" idx="4"/>
          </p:cNvCxnSpPr>
          <p:nvPr/>
        </p:nvCxnSpPr>
        <p:spPr>
          <a:xfrm flipH="1" flipV="1">
            <a:off x="2432195" y="4694101"/>
            <a:ext cx="25774" cy="381816"/>
          </a:xfrm>
          <a:prstGeom prst="line">
            <a:avLst/>
          </a:prstGeom>
        </p:spPr>
        <p:style>
          <a:lnRef idx="1">
            <a:schemeClr val="dk1"/>
          </a:lnRef>
          <a:fillRef idx="0">
            <a:schemeClr val="dk1"/>
          </a:fillRef>
          <a:effectRef idx="0">
            <a:schemeClr val="dk1"/>
          </a:effectRef>
          <a:fontRef idx="minor">
            <a:schemeClr val="tx1"/>
          </a:fontRef>
        </p:style>
      </p:cxnSp>
      <p:cxnSp>
        <p:nvCxnSpPr>
          <p:cNvPr id="15" name="直接连接符 14">
            <a:extLst>
              <a:ext uri="{FF2B5EF4-FFF2-40B4-BE49-F238E27FC236}">
                <a16:creationId xmlns:a16="http://schemas.microsoft.com/office/drawing/2014/main" id="{AF0E42E3-731A-4D45-B0BF-51A69B31CD52}"/>
              </a:ext>
            </a:extLst>
          </p:cNvPr>
          <p:cNvCxnSpPr>
            <a:cxnSpLocks/>
            <a:stCxn id="6" idx="1"/>
            <a:endCxn id="4" idx="5"/>
          </p:cNvCxnSpPr>
          <p:nvPr/>
        </p:nvCxnSpPr>
        <p:spPr>
          <a:xfrm flipH="1" flipV="1">
            <a:off x="2766913" y="3199826"/>
            <a:ext cx="475621" cy="277796"/>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a:extLst>
              <a:ext uri="{FF2B5EF4-FFF2-40B4-BE49-F238E27FC236}">
                <a16:creationId xmlns:a16="http://schemas.microsoft.com/office/drawing/2014/main" id="{C7B5657B-2274-4CE5-9D22-F45D423CDE14}"/>
              </a:ext>
            </a:extLst>
          </p:cNvPr>
          <p:cNvCxnSpPr>
            <a:cxnSpLocks/>
            <a:stCxn id="10" idx="0"/>
            <a:endCxn id="6" idx="4"/>
          </p:cNvCxnSpPr>
          <p:nvPr/>
        </p:nvCxnSpPr>
        <p:spPr>
          <a:xfrm flipV="1">
            <a:off x="3370503" y="3786566"/>
            <a:ext cx="0" cy="376915"/>
          </a:xfrm>
          <a:prstGeom prst="line">
            <a:avLst/>
          </a:prstGeom>
        </p:spPr>
        <p:style>
          <a:lnRef idx="1">
            <a:schemeClr val="dk1"/>
          </a:lnRef>
          <a:fillRef idx="0">
            <a:schemeClr val="dk1"/>
          </a:fillRef>
          <a:effectRef idx="0">
            <a:schemeClr val="dk1"/>
          </a:effectRef>
          <a:fontRef idx="minor">
            <a:schemeClr val="tx1"/>
          </a:fontRef>
        </p:style>
      </p:cxnSp>
      <p:sp>
        <p:nvSpPr>
          <p:cNvPr id="17" name="椭圆 16">
            <a:extLst>
              <a:ext uri="{FF2B5EF4-FFF2-40B4-BE49-F238E27FC236}">
                <a16:creationId xmlns:a16="http://schemas.microsoft.com/office/drawing/2014/main" id="{3856667A-D66F-4C2D-AE92-10A2A6B78D51}"/>
              </a:ext>
            </a:extLst>
          </p:cNvPr>
          <p:cNvSpPr/>
          <p:nvPr/>
        </p:nvSpPr>
        <p:spPr>
          <a:xfrm>
            <a:off x="6397636" y="2807290"/>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18" name="椭圆 17">
            <a:extLst>
              <a:ext uri="{FF2B5EF4-FFF2-40B4-BE49-F238E27FC236}">
                <a16:creationId xmlns:a16="http://schemas.microsoft.com/office/drawing/2014/main" id="{044BF47B-4AED-471D-A5CD-1BE92516D820}"/>
              </a:ext>
            </a:extLst>
          </p:cNvPr>
          <p:cNvSpPr/>
          <p:nvPr/>
        </p:nvSpPr>
        <p:spPr>
          <a:xfrm>
            <a:off x="5715454" y="3386410"/>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19" name="椭圆 18">
            <a:extLst>
              <a:ext uri="{FF2B5EF4-FFF2-40B4-BE49-F238E27FC236}">
                <a16:creationId xmlns:a16="http://schemas.microsoft.com/office/drawing/2014/main" id="{F3E4EB41-4894-42C1-9211-D88D044E445C}"/>
              </a:ext>
            </a:extLst>
          </p:cNvPr>
          <p:cNvSpPr/>
          <p:nvPr/>
        </p:nvSpPr>
        <p:spPr>
          <a:xfrm>
            <a:off x="7129195" y="3341024"/>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20" name="椭圆 19">
            <a:extLst>
              <a:ext uri="{FF2B5EF4-FFF2-40B4-BE49-F238E27FC236}">
                <a16:creationId xmlns:a16="http://schemas.microsoft.com/office/drawing/2014/main" id="{66F5B2AE-4C80-4FA2-A2C5-B623D8B6A137}"/>
              </a:ext>
            </a:extLst>
          </p:cNvPr>
          <p:cNvSpPr/>
          <p:nvPr/>
        </p:nvSpPr>
        <p:spPr>
          <a:xfrm>
            <a:off x="5252881" y="4231432"/>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
        <p:nvSpPr>
          <p:cNvPr id="21" name="椭圆 20">
            <a:extLst>
              <a:ext uri="{FF2B5EF4-FFF2-40B4-BE49-F238E27FC236}">
                <a16:creationId xmlns:a16="http://schemas.microsoft.com/office/drawing/2014/main" id="{50120D64-4FBF-482B-8263-6315BC7569CA}"/>
              </a:ext>
            </a:extLst>
          </p:cNvPr>
          <p:cNvSpPr/>
          <p:nvPr/>
        </p:nvSpPr>
        <p:spPr>
          <a:xfrm>
            <a:off x="6190887" y="4248559"/>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22" name="椭圆 21">
            <a:extLst>
              <a:ext uri="{FF2B5EF4-FFF2-40B4-BE49-F238E27FC236}">
                <a16:creationId xmlns:a16="http://schemas.microsoft.com/office/drawing/2014/main" id="{C849B743-CA0D-4627-8007-FFF8F40EDADE}"/>
              </a:ext>
            </a:extLst>
          </p:cNvPr>
          <p:cNvSpPr/>
          <p:nvPr/>
        </p:nvSpPr>
        <p:spPr>
          <a:xfrm>
            <a:off x="6538800" y="4994421"/>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7</a:t>
            </a:r>
            <a:endParaRPr lang="zh-CN" altLang="en-US" dirty="0">
              <a:solidFill>
                <a:schemeClr val="tx1"/>
              </a:solidFill>
            </a:endParaRPr>
          </a:p>
        </p:txBody>
      </p:sp>
      <p:sp>
        <p:nvSpPr>
          <p:cNvPr id="23" name="椭圆 22">
            <a:extLst>
              <a:ext uri="{FF2B5EF4-FFF2-40B4-BE49-F238E27FC236}">
                <a16:creationId xmlns:a16="http://schemas.microsoft.com/office/drawing/2014/main" id="{0FEE40E0-CDA7-4528-98EA-FE041A1410E4}"/>
              </a:ext>
            </a:extLst>
          </p:cNvPr>
          <p:cNvSpPr/>
          <p:nvPr/>
        </p:nvSpPr>
        <p:spPr>
          <a:xfrm>
            <a:off x="5901830" y="4990488"/>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endParaRPr lang="zh-CN" altLang="en-US" dirty="0">
              <a:solidFill>
                <a:schemeClr val="tx1"/>
              </a:solidFill>
            </a:endParaRPr>
          </a:p>
        </p:txBody>
      </p:sp>
      <p:cxnSp>
        <p:nvCxnSpPr>
          <p:cNvPr id="24" name="直接连接符 23">
            <a:extLst>
              <a:ext uri="{FF2B5EF4-FFF2-40B4-BE49-F238E27FC236}">
                <a16:creationId xmlns:a16="http://schemas.microsoft.com/office/drawing/2014/main" id="{42EA0733-3B67-4392-93FF-9DB7DB5290A7}"/>
              </a:ext>
            </a:extLst>
          </p:cNvPr>
          <p:cNvCxnSpPr>
            <a:stCxn id="17" idx="3"/>
            <a:endCxn id="18" idx="7"/>
          </p:cNvCxnSpPr>
          <p:nvPr/>
        </p:nvCxnSpPr>
        <p:spPr>
          <a:xfrm flipH="1">
            <a:off x="6024398" y="3116234"/>
            <a:ext cx="426244" cy="323182"/>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a16="http://schemas.microsoft.com/office/drawing/2014/main" id="{040CBBAE-C17E-41BD-99DF-526F58259685}"/>
              </a:ext>
            </a:extLst>
          </p:cNvPr>
          <p:cNvCxnSpPr>
            <a:cxnSpLocks/>
            <a:stCxn id="18" idx="3"/>
            <a:endCxn id="20" idx="7"/>
          </p:cNvCxnSpPr>
          <p:nvPr/>
        </p:nvCxnSpPr>
        <p:spPr>
          <a:xfrm flipH="1">
            <a:off x="5561825" y="3695354"/>
            <a:ext cx="206635" cy="589084"/>
          </a:xfrm>
          <a:prstGeom prst="line">
            <a:avLst/>
          </a:prstGeom>
        </p:spPr>
        <p:style>
          <a:lnRef idx="1">
            <a:schemeClr val="dk1"/>
          </a:lnRef>
          <a:fillRef idx="0">
            <a:schemeClr val="dk1"/>
          </a:fillRef>
          <a:effectRef idx="0">
            <a:schemeClr val="dk1"/>
          </a:effectRef>
          <a:fontRef idx="minor">
            <a:schemeClr val="tx1"/>
          </a:fontRef>
        </p:style>
      </p:cxnSp>
      <p:cxnSp>
        <p:nvCxnSpPr>
          <p:cNvPr id="26" name="直接连接符 25">
            <a:extLst>
              <a:ext uri="{FF2B5EF4-FFF2-40B4-BE49-F238E27FC236}">
                <a16:creationId xmlns:a16="http://schemas.microsoft.com/office/drawing/2014/main" id="{00ED848D-44A6-4387-B937-73A4A6612F98}"/>
              </a:ext>
            </a:extLst>
          </p:cNvPr>
          <p:cNvCxnSpPr>
            <a:cxnSpLocks/>
            <a:stCxn id="18" idx="5"/>
            <a:endCxn id="21" idx="1"/>
          </p:cNvCxnSpPr>
          <p:nvPr/>
        </p:nvCxnSpPr>
        <p:spPr>
          <a:xfrm>
            <a:off x="6024398" y="3695354"/>
            <a:ext cx="219495" cy="60621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a:extLst>
              <a:ext uri="{FF2B5EF4-FFF2-40B4-BE49-F238E27FC236}">
                <a16:creationId xmlns:a16="http://schemas.microsoft.com/office/drawing/2014/main" id="{A3F95C98-32E6-478B-82FD-11B18905B99D}"/>
              </a:ext>
            </a:extLst>
          </p:cNvPr>
          <p:cNvCxnSpPr>
            <a:cxnSpLocks/>
            <a:stCxn id="22" idx="0"/>
            <a:endCxn id="21" idx="5"/>
          </p:cNvCxnSpPr>
          <p:nvPr/>
        </p:nvCxnSpPr>
        <p:spPr>
          <a:xfrm flipH="1" flipV="1">
            <a:off x="6499831" y="4557503"/>
            <a:ext cx="219944" cy="436918"/>
          </a:xfrm>
          <a:prstGeom prst="line">
            <a:avLst/>
          </a:prstGeom>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80A0D843-8C92-41C9-AAAC-97255939D5BF}"/>
              </a:ext>
            </a:extLst>
          </p:cNvPr>
          <p:cNvCxnSpPr>
            <a:cxnSpLocks/>
            <a:stCxn id="19" idx="1"/>
            <a:endCxn id="17" idx="5"/>
          </p:cNvCxnSpPr>
          <p:nvPr/>
        </p:nvCxnSpPr>
        <p:spPr>
          <a:xfrm flipH="1" flipV="1">
            <a:off x="6706580" y="3116234"/>
            <a:ext cx="475621" cy="277796"/>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a:extLst>
              <a:ext uri="{FF2B5EF4-FFF2-40B4-BE49-F238E27FC236}">
                <a16:creationId xmlns:a16="http://schemas.microsoft.com/office/drawing/2014/main" id="{FBB51901-4087-40EB-AFEE-E9322DFCA5A2}"/>
              </a:ext>
            </a:extLst>
          </p:cNvPr>
          <p:cNvCxnSpPr>
            <a:cxnSpLocks/>
            <a:stCxn id="23" idx="0"/>
            <a:endCxn id="21" idx="3"/>
          </p:cNvCxnSpPr>
          <p:nvPr/>
        </p:nvCxnSpPr>
        <p:spPr>
          <a:xfrm flipV="1">
            <a:off x="6082805" y="4557503"/>
            <a:ext cx="161088" cy="43298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9944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7" grpId="0" animBg="1"/>
      <p:bldP spid="18" grpId="0" animBg="1"/>
      <p:bldP spid="19" grpId="0" animBg="1"/>
      <p:bldP spid="20" grpId="0" animBg="1"/>
      <p:bldP spid="21" grpId="0" animBg="1"/>
      <p:bldP spid="22" grpId="0" animBg="1"/>
      <p:bldP spid="2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C16E8A-33C2-4E71-9E00-1052D9033139}"/>
              </a:ext>
            </a:extLst>
          </p:cNvPr>
          <p:cNvSpPr>
            <a:spLocks noGrp="1"/>
          </p:cNvSpPr>
          <p:nvPr>
            <p:ph type="title"/>
          </p:nvPr>
        </p:nvSpPr>
        <p:spPr>
          <a:xfrm>
            <a:off x="677334" y="609600"/>
            <a:ext cx="8596668" cy="757806"/>
          </a:xfrm>
        </p:spPr>
        <p:txBody>
          <a:bodyPr/>
          <a:lstStyle/>
          <a:p>
            <a:r>
              <a:rPr lang="zh-CN" altLang="en-US" dirty="0"/>
              <a:t>完全二叉树</a:t>
            </a:r>
          </a:p>
        </p:txBody>
      </p:sp>
      <p:sp>
        <p:nvSpPr>
          <p:cNvPr id="3" name="内容占位符 2">
            <a:extLst>
              <a:ext uri="{FF2B5EF4-FFF2-40B4-BE49-F238E27FC236}">
                <a16:creationId xmlns:a16="http://schemas.microsoft.com/office/drawing/2014/main" id="{8CA9714C-3A3E-4499-A25C-6BC3C2E85346}"/>
              </a:ext>
            </a:extLst>
          </p:cNvPr>
          <p:cNvSpPr>
            <a:spLocks noGrp="1"/>
          </p:cNvSpPr>
          <p:nvPr>
            <p:ph idx="1"/>
          </p:nvPr>
        </p:nvSpPr>
        <p:spPr>
          <a:xfrm>
            <a:off x="677334" y="1484851"/>
            <a:ext cx="8596668" cy="4556511"/>
          </a:xfrm>
        </p:spPr>
        <p:txBody>
          <a:bodyPr>
            <a:normAutofit/>
          </a:bodyPr>
          <a:lstStyle/>
          <a:p>
            <a:r>
              <a:rPr lang="zh-CN" altLang="en-US" sz="2000" dirty="0"/>
              <a:t>完全二叉树是这样一棵树：</a:t>
            </a:r>
            <a:endParaRPr lang="en-US" altLang="zh-CN" sz="2000" dirty="0"/>
          </a:p>
          <a:p>
            <a:pPr lvl="1"/>
            <a:r>
              <a:rPr lang="zh-CN" altLang="en-US" sz="1800" dirty="0"/>
              <a:t>最多只有最下面两层节点的</a:t>
            </a:r>
            <a:r>
              <a:rPr lang="zh-CN" altLang="en-US" sz="1800" dirty="0">
                <a:solidFill>
                  <a:srgbClr val="FF0000"/>
                </a:solidFill>
              </a:rPr>
              <a:t>子节点数量可以小于</a:t>
            </a:r>
            <a:r>
              <a:rPr lang="en-US" altLang="zh-CN" sz="1800" dirty="0">
                <a:solidFill>
                  <a:srgbClr val="FF0000"/>
                </a:solidFill>
              </a:rPr>
              <a:t>2</a:t>
            </a:r>
            <a:r>
              <a:rPr lang="zh-CN" altLang="en-US" sz="1800" dirty="0"/>
              <a:t>。</a:t>
            </a:r>
            <a:endParaRPr lang="en-US" altLang="zh-CN" sz="1800" dirty="0"/>
          </a:p>
          <a:p>
            <a:pPr lvl="1"/>
            <a:r>
              <a:rPr lang="zh-CN" altLang="en-US" sz="1800" dirty="0"/>
              <a:t>最下面一层的节点都集中在该层</a:t>
            </a:r>
            <a:r>
              <a:rPr lang="zh-CN" altLang="en-US" sz="1800" dirty="0">
                <a:solidFill>
                  <a:srgbClr val="FF0000"/>
                </a:solidFill>
              </a:rPr>
              <a:t>最左边连续</a:t>
            </a:r>
            <a:r>
              <a:rPr lang="zh-CN" altLang="en-US" sz="1800" dirty="0"/>
              <a:t>的位置上。</a:t>
            </a:r>
            <a:endParaRPr lang="en-US" altLang="zh-CN" sz="1800" dirty="0"/>
          </a:p>
          <a:p>
            <a:endParaRPr lang="zh-CN" altLang="en-US" sz="2000" dirty="0"/>
          </a:p>
        </p:txBody>
      </p:sp>
      <p:sp>
        <p:nvSpPr>
          <p:cNvPr id="30" name="椭圆 29">
            <a:extLst>
              <a:ext uri="{FF2B5EF4-FFF2-40B4-BE49-F238E27FC236}">
                <a16:creationId xmlns:a16="http://schemas.microsoft.com/office/drawing/2014/main" id="{B30458F7-4DEA-4BFA-99C9-B370F242C57E}"/>
              </a:ext>
            </a:extLst>
          </p:cNvPr>
          <p:cNvSpPr/>
          <p:nvPr/>
        </p:nvSpPr>
        <p:spPr>
          <a:xfrm>
            <a:off x="2035360" y="3401736"/>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31" name="椭圆 30">
            <a:extLst>
              <a:ext uri="{FF2B5EF4-FFF2-40B4-BE49-F238E27FC236}">
                <a16:creationId xmlns:a16="http://schemas.microsoft.com/office/drawing/2014/main" id="{0C995AAC-AE37-48D9-9CF0-6ED858115337}"/>
              </a:ext>
            </a:extLst>
          </p:cNvPr>
          <p:cNvSpPr/>
          <p:nvPr/>
        </p:nvSpPr>
        <p:spPr>
          <a:xfrm>
            <a:off x="1353178" y="3980856"/>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32" name="椭圆 31">
            <a:extLst>
              <a:ext uri="{FF2B5EF4-FFF2-40B4-BE49-F238E27FC236}">
                <a16:creationId xmlns:a16="http://schemas.microsoft.com/office/drawing/2014/main" id="{19D2313B-AE7B-4089-9838-CC4C7BCDA2AC}"/>
              </a:ext>
            </a:extLst>
          </p:cNvPr>
          <p:cNvSpPr/>
          <p:nvPr/>
        </p:nvSpPr>
        <p:spPr>
          <a:xfrm>
            <a:off x="2766919" y="3935470"/>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33" name="椭圆 32">
            <a:extLst>
              <a:ext uri="{FF2B5EF4-FFF2-40B4-BE49-F238E27FC236}">
                <a16:creationId xmlns:a16="http://schemas.microsoft.com/office/drawing/2014/main" id="{A35E03FA-5EA7-482D-98EE-347AA4C6CB5B}"/>
              </a:ext>
            </a:extLst>
          </p:cNvPr>
          <p:cNvSpPr/>
          <p:nvPr/>
        </p:nvSpPr>
        <p:spPr>
          <a:xfrm>
            <a:off x="890605" y="4825878"/>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
        <p:nvSpPr>
          <p:cNvPr id="34" name="椭圆 33">
            <a:extLst>
              <a:ext uri="{FF2B5EF4-FFF2-40B4-BE49-F238E27FC236}">
                <a16:creationId xmlns:a16="http://schemas.microsoft.com/office/drawing/2014/main" id="{3B0149AE-C720-46DA-A12F-0226D4640CA3}"/>
              </a:ext>
            </a:extLst>
          </p:cNvPr>
          <p:cNvSpPr/>
          <p:nvPr/>
        </p:nvSpPr>
        <p:spPr>
          <a:xfrm>
            <a:off x="1828611" y="4843005"/>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35" name="椭圆 34">
            <a:extLst>
              <a:ext uri="{FF2B5EF4-FFF2-40B4-BE49-F238E27FC236}">
                <a16:creationId xmlns:a16="http://schemas.microsoft.com/office/drawing/2014/main" id="{44DE994F-BDD7-41A2-9238-DFEA975FE7AD}"/>
              </a:ext>
            </a:extLst>
          </p:cNvPr>
          <p:cNvSpPr/>
          <p:nvPr/>
        </p:nvSpPr>
        <p:spPr>
          <a:xfrm>
            <a:off x="2176524" y="5588867"/>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7</a:t>
            </a:r>
            <a:endParaRPr lang="zh-CN" altLang="en-US" dirty="0">
              <a:solidFill>
                <a:schemeClr val="tx1"/>
              </a:solidFill>
            </a:endParaRPr>
          </a:p>
        </p:txBody>
      </p:sp>
      <p:sp>
        <p:nvSpPr>
          <p:cNvPr id="36" name="椭圆 35">
            <a:extLst>
              <a:ext uri="{FF2B5EF4-FFF2-40B4-BE49-F238E27FC236}">
                <a16:creationId xmlns:a16="http://schemas.microsoft.com/office/drawing/2014/main" id="{86AB534F-3433-44A7-9DE2-3C925F6C4B8A}"/>
              </a:ext>
            </a:extLst>
          </p:cNvPr>
          <p:cNvSpPr/>
          <p:nvPr/>
        </p:nvSpPr>
        <p:spPr>
          <a:xfrm>
            <a:off x="1539554" y="5584934"/>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endParaRPr lang="zh-CN" altLang="en-US" dirty="0">
              <a:solidFill>
                <a:schemeClr val="tx1"/>
              </a:solidFill>
            </a:endParaRPr>
          </a:p>
        </p:txBody>
      </p:sp>
      <p:cxnSp>
        <p:nvCxnSpPr>
          <p:cNvPr id="37" name="直接连接符 36">
            <a:extLst>
              <a:ext uri="{FF2B5EF4-FFF2-40B4-BE49-F238E27FC236}">
                <a16:creationId xmlns:a16="http://schemas.microsoft.com/office/drawing/2014/main" id="{0CD8DBB4-E3BB-4FAD-889D-A6178D57577A}"/>
              </a:ext>
            </a:extLst>
          </p:cNvPr>
          <p:cNvCxnSpPr>
            <a:stCxn id="30" idx="3"/>
            <a:endCxn id="31" idx="7"/>
          </p:cNvCxnSpPr>
          <p:nvPr/>
        </p:nvCxnSpPr>
        <p:spPr>
          <a:xfrm flipH="1">
            <a:off x="1662122" y="3710680"/>
            <a:ext cx="426244" cy="323182"/>
          </a:xfrm>
          <a:prstGeom prst="line">
            <a:avLst/>
          </a:prstGeom>
        </p:spPr>
        <p:style>
          <a:lnRef idx="1">
            <a:schemeClr val="dk1"/>
          </a:lnRef>
          <a:fillRef idx="0">
            <a:schemeClr val="dk1"/>
          </a:fillRef>
          <a:effectRef idx="0">
            <a:schemeClr val="dk1"/>
          </a:effectRef>
          <a:fontRef idx="minor">
            <a:schemeClr val="tx1"/>
          </a:fontRef>
        </p:style>
      </p:cxnSp>
      <p:cxnSp>
        <p:nvCxnSpPr>
          <p:cNvPr id="38" name="直接连接符 37">
            <a:extLst>
              <a:ext uri="{FF2B5EF4-FFF2-40B4-BE49-F238E27FC236}">
                <a16:creationId xmlns:a16="http://schemas.microsoft.com/office/drawing/2014/main" id="{D207B7D7-F25C-4380-8D17-336EF5A9CC06}"/>
              </a:ext>
            </a:extLst>
          </p:cNvPr>
          <p:cNvCxnSpPr>
            <a:cxnSpLocks/>
            <a:stCxn id="31" idx="3"/>
            <a:endCxn id="33" idx="7"/>
          </p:cNvCxnSpPr>
          <p:nvPr/>
        </p:nvCxnSpPr>
        <p:spPr>
          <a:xfrm flipH="1">
            <a:off x="1199549" y="4289800"/>
            <a:ext cx="206635" cy="589084"/>
          </a:xfrm>
          <a:prstGeom prst="line">
            <a:avLst/>
          </a:prstGeom>
        </p:spPr>
        <p:style>
          <a:lnRef idx="1">
            <a:schemeClr val="dk1"/>
          </a:lnRef>
          <a:fillRef idx="0">
            <a:schemeClr val="dk1"/>
          </a:fillRef>
          <a:effectRef idx="0">
            <a:schemeClr val="dk1"/>
          </a:effectRef>
          <a:fontRef idx="minor">
            <a:schemeClr val="tx1"/>
          </a:fontRef>
        </p:style>
      </p:cxnSp>
      <p:cxnSp>
        <p:nvCxnSpPr>
          <p:cNvPr id="39" name="直接连接符 38">
            <a:extLst>
              <a:ext uri="{FF2B5EF4-FFF2-40B4-BE49-F238E27FC236}">
                <a16:creationId xmlns:a16="http://schemas.microsoft.com/office/drawing/2014/main" id="{BF64F916-A082-41A2-ADDE-69E4EF3EEC4D}"/>
              </a:ext>
            </a:extLst>
          </p:cNvPr>
          <p:cNvCxnSpPr>
            <a:cxnSpLocks/>
            <a:stCxn id="31" idx="5"/>
            <a:endCxn id="34" idx="1"/>
          </p:cNvCxnSpPr>
          <p:nvPr/>
        </p:nvCxnSpPr>
        <p:spPr>
          <a:xfrm>
            <a:off x="1662122" y="4289800"/>
            <a:ext cx="219495" cy="606211"/>
          </a:xfrm>
          <a:prstGeom prst="line">
            <a:avLst/>
          </a:prstGeom>
        </p:spPr>
        <p:style>
          <a:lnRef idx="1">
            <a:schemeClr val="dk1"/>
          </a:lnRef>
          <a:fillRef idx="0">
            <a:schemeClr val="dk1"/>
          </a:fillRef>
          <a:effectRef idx="0">
            <a:schemeClr val="dk1"/>
          </a:effectRef>
          <a:fontRef idx="minor">
            <a:schemeClr val="tx1"/>
          </a:fontRef>
        </p:style>
      </p:cxnSp>
      <p:cxnSp>
        <p:nvCxnSpPr>
          <p:cNvPr id="40" name="直接连接符 39">
            <a:extLst>
              <a:ext uri="{FF2B5EF4-FFF2-40B4-BE49-F238E27FC236}">
                <a16:creationId xmlns:a16="http://schemas.microsoft.com/office/drawing/2014/main" id="{43130196-B3C2-4126-A6D7-058A8F914443}"/>
              </a:ext>
            </a:extLst>
          </p:cNvPr>
          <p:cNvCxnSpPr>
            <a:cxnSpLocks/>
            <a:stCxn id="35" idx="0"/>
            <a:endCxn id="34" idx="5"/>
          </p:cNvCxnSpPr>
          <p:nvPr/>
        </p:nvCxnSpPr>
        <p:spPr>
          <a:xfrm flipH="1" flipV="1">
            <a:off x="2137555" y="5151949"/>
            <a:ext cx="219944" cy="436918"/>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a:extLst>
              <a:ext uri="{FF2B5EF4-FFF2-40B4-BE49-F238E27FC236}">
                <a16:creationId xmlns:a16="http://schemas.microsoft.com/office/drawing/2014/main" id="{81E7F63D-109E-4C62-9CA6-F69FB1E97147}"/>
              </a:ext>
            </a:extLst>
          </p:cNvPr>
          <p:cNvCxnSpPr>
            <a:cxnSpLocks/>
            <a:stCxn id="32" idx="1"/>
            <a:endCxn id="30" idx="5"/>
          </p:cNvCxnSpPr>
          <p:nvPr/>
        </p:nvCxnSpPr>
        <p:spPr>
          <a:xfrm flipH="1" flipV="1">
            <a:off x="2344304" y="3710680"/>
            <a:ext cx="475621" cy="277796"/>
          </a:xfrm>
          <a:prstGeom prst="line">
            <a:avLst/>
          </a:prstGeom>
        </p:spPr>
        <p:style>
          <a:lnRef idx="1">
            <a:schemeClr val="dk1"/>
          </a:lnRef>
          <a:fillRef idx="0">
            <a:schemeClr val="dk1"/>
          </a:fillRef>
          <a:effectRef idx="0">
            <a:schemeClr val="dk1"/>
          </a:effectRef>
          <a:fontRef idx="minor">
            <a:schemeClr val="tx1"/>
          </a:fontRef>
        </p:style>
      </p:cxnSp>
      <p:cxnSp>
        <p:nvCxnSpPr>
          <p:cNvPr id="42" name="直接连接符 41">
            <a:extLst>
              <a:ext uri="{FF2B5EF4-FFF2-40B4-BE49-F238E27FC236}">
                <a16:creationId xmlns:a16="http://schemas.microsoft.com/office/drawing/2014/main" id="{1EDB5070-1DE5-40C9-B44D-02D5EC74D7C3}"/>
              </a:ext>
            </a:extLst>
          </p:cNvPr>
          <p:cNvCxnSpPr>
            <a:cxnSpLocks/>
            <a:stCxn id="36" idx="0"/>
            <a:endCxn id="34" idx="3"/>
          </p:cNvCxnSpPr>
          <p:nvPr/>
        </p:nvCxnSpPr>
        <p:spPr>
          <a:xfrm flipV="1">
            <a:off x="1720529" y="5151949"/>
            <a:ext cx="161088" cy="432985"/>
          </a:xfrm>
          <a:prstGeom prst="line">
            <a:avLst/>
          </a:prstGeom>
        </p:spPr>
        <p:style>
          <a:lnRef idx="1">
            <a:schemeClr val="dk1"/>
          </a:lnRef>
          <a:fillRef idx="0">
            <a:schemeClr val="dk1"/>
          </a:fillRef>
          <a:effectRef idx="0">
            <a:schemeClr val="dk1"/>
          </a:effectRef>
          <a:fontRef idx="minor">
            <a:schemeClr val="tx1"/>
          </a:fontRef>
        </p:style>
      </p:cxnSp>
      <p:sp>
        <p:nvSpPr>
          <p:cNvPr id="43" name="椭圆 42">
            <a:extLst>
              <a:ext uri="{FF2B5EF4-FFF2-40B4-BE49-F238E27FC236}">
                <a16:creationId xmlns:a16="http://schemas.microsoft.com/office/drawing/2014/main" id="{CF099D82-9350-451D-B6EF-3ACD9781E72C}"/>
              </a:ext>
            </a:extLst>
          </p:cNvPr>
          <p:cNvSpPr/>
          <p:nvPr/>
        </p:nvSpPr>
        <p:spPr>
          <a:xfrm>
            <a:off x="4638047" y="3429000"/>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44" name="椭圆 43">
            <a:extLst>
              <a:ext uri="{FF2B5EF4-FFF2-40B4-BE49-F238E27FC236}">
                <a16:creationId xmlns:a16="http://schemas.microsoft.com/office/drawing/2014/main" id="{C944872C-1D74-44AB-8B18-CE9D673BCC74}"/>
              </a:ext>
            </a:extLst>
          </p:cNvPr>
          <p:cNvSpPr/>
          <p:nvPr/>
        </p:nvSpPr>
        <p:spPr>
          <a:xfrm>
            <a:off x="3955865" y="4008120"/>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45" name="椭圆 44">
            <a:extLst>
              <a:ext uri="{FF2B5EF4-FFF2-40B4-BE49-F238E27FC236}">
                <a16:creationId xmlns:a16="http://schemas.microsoft.com/office/drawing/2014/main" id="{36A2FE7B-5CD8-4CF5-90D0-7AC139A8DF86}"/>
              </a:ext>
            </a:extLst>
          </p:cNvPr>
          <p:cNvSpPr/>
          <p:nvPr/>
        </p:nvSpPr>
        <p:spPr>
          <a:xfrm>
            <a:off x="5369606" y="3962734"/>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46" name="椭圆 45">
            <a:extLst>
              <a:ext uri="{FF2B5EF4-FFF2-40B4-BE49-F238E27FC236}">
                <a16:creationId xmlns:a16="http://schemas.microsoft.com/office/drawing/2014/main" id="{0CCE42AC-9368-451F-A960-8AD83EDC39E6}"/>
              </a:ext>
            </a:extLst>
          </p:cNvPr>
          <p:cNvSpPr/>
          <p:nvPr/>
        </p:nvSpPr>
        <p:spPr>
          <a:xfrm>
            <a:off x="3493292" y="4853142"/>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
        <p:nvSpPr>
          <p:cNvPr id="47" name="椭圆 46">
            <a:extLst>
              <a:ext uri="{FF2B5EF4-FFF2-40B4-BE49-F238E27FC236}">
                <a16:creationId xmlns:a16="http://schemas.microsoft.com/office/drawing/2014/main" id="{9C392638-AEEC-444E-8F94-161FC5C03563}"/>
              </a:ext>
            </a:extLst>
          </p:cNvPr>
          <p:cNvSpPr/>
          <p:nvPr/>
        </p:nvSpPr>
        <p:spPr>
          <a:xfrm>
            <a:off x="4431298" y="4870269"/>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48" name="椭圆 47">
            <a:extLst>
              <a:ext uri="{FF2B5EF4-FFF2-40B4-BE49-F238E27FC236}">
                <a16:creationId xmlns:a16="http://schemas.microsoft.com/office/drawing/2014/main" id="{CD91B1DD-E5B0-4482-A59C-8F387B1FE064}"/>
              </a:ext>
            </a:extLst>
          </p:cNvPr>
          <p:cNvSpPr/>
          <p:nvPr/>
        </p:nvSpPr>
        <p:spPr>
          <a:xfrm>
            <a:off x="5759639" y="4808037"/>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7</a:t>
            </a:r>
            <a:endParaRPr lang="zh-CN" altLang="en-US" dirty="0">
              <a:solidFill>
                <a:schemeClr val="tx1"/>
              </a:solidFill>
            </a:endParaRPr>
          </a:p>
        </p:txBody>
      </p:sp>
      <p:sp>
        <p:nvSpPr>
          <p:cNvPr id="49" name="椭圆 48">
            <a:extLst>
              <a:ext uri="{FF2B5EF4-FFF2-40B4-BE49-F238E27FC236}">
                <a16:creationId xmlns:a16="http://schemas.microsoft.com/office/drawing/2014/main" id="{4B606FCA-A892-4851-8F2A-24123B18FD2E}"/>
              </a:ext>
            </a:extLst>
          </p:cNvPr>
          <p:cNvSpPr/>
          <p:nvPr/>
        </p:nvSpPr>
        <p:spPr>
          <a:xfrm>
            <a:off x="5060360" y="4843005"/>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endParaRPr lang="zh-CN" altLang="en-US" dirty="0">
              <a:solidFill>
                <a:schemeClr val="tx1"/>
              </a:solidFill>
            </a:endParaRPr>
          </a:p>
        </p:txBody>
      </p:sp>
      <p:cxnSp>
        <p:nvCxnSpPr>
          <p:cNvPr id="50" name="直接连接符 49">
            <a:extLst>
              <a:ext uri="{FF2B5EF4-FFF2-40B4-BE49-F238E27FC236}">
                <a16:creationId xmlns:a16="http://schemas.microsoft.com/office/drawing/2014/main" id="{5C907EDD-E95E-471C-8F61-81518CD932F8}"/>
              </a:ext>
            </a:extLst>
          </p:cNvPr>
          <p:cNvCxnSpPr>
            <a:stCxn id="43" idx="3"/>
            <a:endCxn id="44" idx="7"/>
          </p:cNvCxnSpPr>
          <p:nvPr/>
        </p:nvCxnSpPr>
        <p:spPr>
          <a:xfrm flipH="1">
            <a:off x="4264809" y="3737944"/>
            <a:ext cx="426244" cy="323182"/>
          </a:xfrm>
          <a:prstGeom prst="line">
            <a:avLst/>
          </a:prstGeom>
        </p:spPr>
        <p:style>
          <a:lnRef idx="1">
            <a:schemeClr val="dk1"/>
          </a:lnRef>
          <a:fillRef idx="0">
            <a:schemeClr val="dk1"/>
          </a:fillRef>
          <a:effectRef idx="0">
            <a:schemeClr val="dk1"/>
          </a:effectRef>
          <a:fontRef idx="minor">
            <a:schemeClr val="tx1"/>
          </a:fontRef>
        </p:style>
      </p:cxnSp>
      <p:cxnSp>
        <p:nvCxnSpPr>
          <p:cNvPr id="51" name="直接连接符 50">
            <a:extLst>
              <a:ext uri="{FF2B5EF4-FFF2-40B4-BE49-F238E27FC236}">
                <a16:creationId xmlns:a16="http://schemas.microsoft.com/office/drawing/2014/main" id="{248AFE12-3F2E-44E7-B45F-DC4465CB30D9}"/>
              </a:ext>
            </a:extLst>
          </p:cNvPr>
          <p:cNvCxnSpPr>
            <a:cxnSpLocks/>
            <a:stCxn id="44" idx="4"/>
            <a:endCxn id="46" idx="7"/>
          </p:cNvCxnSpPr>
          <p:nvPr/>
        </p:nvCxnSpPr>
        <p:spPr>
          <a:xfrm flipH="1">
            <a:off x="3802236" y="4370070"/>
            <a:ext cx="334604" cy="536078"/>
          </a:xfrm>
          <a:prstGeom prst="line">
            <a:avLst/>
          </a:prstGeom>
        </p:spPr>
        <p:style>
          <a:lnRef idx="1">
            <a:schemeClr val="dk1"/>
          </a:lnRef>
          <a:fillRef idx="0">
            <a:schemeClr val="dk1"/>
          </a:fillRef>
          <a:effectRef idx="0">
            <a:schemeClr val="dk1"/>
          </a:effectRef>
          <a:fontRef idx="minor">
            <a:schemeClr val="tx1"/>
          </a:fontRef>
        </p:style>
      </p:cxnSp>
      <p:cxnSp>
        <p:nvCxnSpPr>
          <p:cNvPr id="52" name="直接连接符 51">
            <a:extLst>
              <a:ext uri="{FF2B5EF4-FFF2-40B4-BE49-F238E27FC236}">
                <a16:creationId xmlns:a16="http://schemas.microsoft.com/office/drawing/2014/main" id="{A23E3385-5CB9-4AC2-A51C-7AC532B844CA}"/>
              </a:ext>
            </a:extLst>
          </p:cNvPr>
          <p:cNvCxnSpPr>
            <a:cxnSpLocks/>
            <a:stCxn id="44" idx="4"/>
            <a:endCxn id="47" idx="1"/>
          </p:cNvCxnSpPr>
          <p:nvPr/>
        </p:nvCxnSpPr>
        <p:spPr>
          <a:xfrm>
            <a:off x="4136840" y="4370070"/>
            <a:ext cx="347464" cy="553205"/>
          </a:xfrm>
          <a:prstGeom prst="line">
            <a:avLst/>
          </a:prstGeom>
        </p:spPr>
        <p:style>
          <a:lnRef idx="1">
            <a:schemeClr val="dk1"/>
          </a:lnRef>
          <a:fillRef idx="0">
            <a:schemeClr val="dk1"/>
          </a:fillRef>
          <a:effectRef idx="0">
            <a:schemeClr val="dk1"/>
          </a:effectRef>
          <a:fontRef idx="minor">
            <a:schemeClr val="tx1"/>
          </a:fontRef>
        </p:style>
      </p:cxnSp>
      <p:cxnSp>
        <p:nvCxnSpPr>
          <p:cNvPr id="53" name="直接连接符 52">
            <a:extLst>
              <a:ext uri="{FF2B5EF4-FFF2-40B4-BE49-F238E27FC236}">
                <a16:creationId xmlns:a16="http://schemas.microsoft.com/office/drawing/2014/main" id="{77EAB56D-068E-421D-AF11-FE7CD0262D53}"/>
              </a:ext>
            </a:extLst>
          </p:cNvPr>
          <p:cNvCxnSpPr>
            <a:cxnSpLocks/>
            <a:stCxn id="48" idx="0"/>
            <a:endCxn id="45" idx="4"/>
          </p:cNvCxnSpPr>
          <p:nvPr/>
        </p:nvCxnSpPr>
        <p:spPr>
          <a:xfrm flipH="1" flipV="1">
            <a:off x="5550581" y="4324684"/>
            <a:ext cx="390033" cy="483353"/>
          </a:xfrm>
          <a:prstGeom prst="line">
            <a:avLst/>
          </a:prstGeom>
        </p:spPr>
        <p:style>
          <a:lnRef idx="1">
            <a:schemeClr val="dk1"/>
          </a:lnRef>
          <a:fillRef idx="0">
            <a:schemeClr val="dk1"/>
          </a:fillRef>
          <a:effectRef idx="0">
            <a:schemeClr val="dk1"/>
          </a:effectRef>
          <a:fontRef idx="minor">
            <a:schemeClr val="tx1"/>
          </a:fontRef>
        </p:style>
      </p:cxnSp>
      <p:cxnSp>
        <p:nvCxnSpPr>
          <p:cNvPr id="54" name="直接连接符 53">
            <a:extLst>
              <a:ext uri="{FF2B5EF4-FFF2-40B4-BE49-F238E27FC236}">
                <a16:creationId xmlns:a16="http://schemas.microsoft.com/office/drawing/2014/main" id="{0D917ABD-4E18-4B24-B0FC-14C98326E49B}"/>
              </a:ext>
            </a:extLst>
          </p:cNvPr>
          <p:cNvCxnSpPr>
            <a:cxnSpLocks/>
            <a:stCxn id="45" idx="1"/>
            <a:endCxn id="43" idx="5"/>
          </p:cNvCxnSpPr>
          <p:nvPr/>
        </p:nvCxnSpPr>
        <p:spPr>
          <a:xfrm flipH="1" flipV="1">
            <a:off x="4946991" y="3737944"/>
            <a:ext cx="475621" cy="277796"/>
          </a:xfrm>
          <a:prstGeom prst="line">
            <a:avLst/>
          </a:prstGeom>
        </p:spPr>
        <p:style>
          <a:lnRef idx="1">
            <a:schemeClr val="dk1"/>
          </a:lnRef>
          <a:fillRef idx="0">
            <a:schemeClr val="dk1"/>
          </a:fillRef>
          <a:effectRef idx="0">
            <a:schemeClr val="dk1"/>
          </a:effectRef>
          <a:fontRef idx="minor">
            <a:schemeClr val="tx1"/>
          </a:fontRef>
        </p:style>
      </p:cxnSp>
      <p:cxnSp>
        <p:nvCxnSpPr>
          <p:cNvPr id="55" name="直接连接符 54">
            <a:extLst>
              <a:ext uri="{FF2B5EF4-FFF2-40B4-BE49-F238E27FC236}">
                <a16:creationId xmlns:a16="http://schemas.microsoft.com/office/drawing/2014/main" id="{0DA7C278-5B41-44E3-8EDE-71E0B5AE6C10}"/>
              </a:ext>
            </a:extLst>
          </p:cNvPr>
          <p:cNvCxnSpPr>
            <a:cxnSpLocks/>
            <a:stCxn id="49" idx="0"/>
            <a:endCxn id="45" idx="4"/>
          </p:cNvCxnSpPr>
          <p:nvPr/>
        </p:nvCxnSpPr>
        <p:spPr>
          <a:xfrm flipV="1">
            <a:off x="5241335" y="4324684"/>
            <a:ext cx="309246" cy="518321"/>
          </a:xfrm>
          <a:prstGeom prst="line">
            <a:avLst/>
          </a:prstGeom>
        </p:spPr>
        <p:style>
          <a:lnRef idx="1">
            <a:schemeClr val="dk1"/>
          </a:lnRef>
          <a:fillRef idx="0">
            <a:schemeClr val="dk1"/>
          </a:fillRef>
          <a:effectRef idx="0">
            <a:schemeClr val="dk1"/>
          </a:effectRef>
          <a:fontRef idx="minor">
            <a:schemeClr val="tx1"/>
          </a:fontRef>
        </p:style>
      </p:cxnSp>
      <p:sp>
        <p:nvSpPr>
          <p:cNvPr id="63" name="椭圆 62">
            <a:extLst>
              <a:ext uri="{FF2B5EF4-FFF2-40B4-BE49-F238E27FC236}">
                <a16:creationId xmlns:a16="http://schemas.microsoft.com/office/drawing/2014/main" id="{728138B0-0B2C-4B4A-8BDF-C433C60C27F1}"/>
              </a:ext>
            </a:extLst>
          </p:cNvPr>
          <p:cNvSpPr/>
          <p:nvPr/>
        </p:nvSpPr>
        <p:spPr>
          <a:xfrm>
            <a:off x="7860832" y="3078116"/>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64" name="椭圆 63">
            <a:extLst>
              <a:ext uri="{FF2B5EF4-FFF2-40B4-BE49-F238E27FC236}">
                <a16:creationId xmlns:a16="http://schemas.microsoft.com/office/drawing/2014/main" id="{B452CE43-6567-45D2-8A1F-EFD273027B2E}"/>
              </a:ext>
            </a:extLst>
          </p:cNvPr>
          <p:cNvSpPr/>
          <p:nvPr/>
        </p:nvSpPr>
        <p:spPr>
          <a:xfrm>
            <a:off x="7178650" y="3657236"/>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65" name="椭圆 64">
            <a:extLst>
              <a:ext uri="{FF2B5EF4-FFF2-40B4-BE49-F238E27FC236}">
                <a16:creationId xmlns:a16="http://schemas.microsoft.com/office/drawing/2014/main" id="{5E7BF1E6-2597-426A-974C-068E44090CBE}"/>
              </a:ext>
            </a:extLst>
          </p:cNvPr>
          <p:cNvSpPr/>
          <p:nvPr/>
        </p:nvSpPr>
        <p:spPr>
          <a:xfrm>
            <a:off x="8592391" y="3611850"/>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66" name="椭圆 65">
            <a:extLst>
              <a:ext uri="{FF2B5EF4-FFF2-40B4-BE49-F238E27FC236}">
                <a16:creationId xmlns:a16="http://schemas.microsoft.com/office/drawing/2014/main" id="{D57AE53F-3B96-459D-8EEC-587486882566}"/>
              </a:ext>
            </a:extLst>
          </p:cNvPr>
          <p:cNvSpPr/>
          <p:nvPr/>
        </p:nvSpPr>
        <p:spPr>
          <a:xfrm>
            <a:off x="7654083" y="4519385"/>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67" name="椭圆 66">
            <a:extLst>
              <a:ext uri="{FF2B5EF4-FFF2-40B4-BE49-F238E27FC236}">
                <a16:creationId xmlns:a16="http://schemas.microsoft.com/office/drawing/2014/main" id="{DF8C8E1C-8A24-4330-A98F-898C7D40E034}"/>
              </a:ext>
            </a:extLst>
          </p:cNvPr>
          <p:cNvSpPr/>
          <p:nvPr/>
        </p:nvSpPr>
        <p:spPr>
          <a:xfrm>
            <a:off x="8982424" y="4457153"/>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7</a:t>
            </a:r>
            <a:endParaRPr lang="zh-CN" altLang="en-US" dirty="0">
              <a:solidFill>
                <a:schemeClr val="tx1"/>
              </a:solidFill>
            </a:endParaRPr>
          </a:p>
        </p:txBody>
      </p:sp>
      <p:sp>
        <p:nvSpPr>
          <p:cNvPr id="68" name="椭圆 67">
            <a:extLst>
              <a:ext uri="{FF2B5EF4-FFF2-40B4-BE49-F238E27FC236}">
                <a16:creationId xmlns:a16="http://schemas.microsoft.com/office/drawing/2014/main" id="{5E5A0EB0-2755-4551-B2BB-F49DA6CCCEE8}"/>
              </a:ext>
            </a:extLst>
          </p:cNvPr>
          <p:cNvSpPr/>
          <p:nvPr/>
        </p:nvSpPr>
        <p:spPr>
          <a:xfrm>
            <a:off x="8283145" y="4492121"/>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endParaRPr lang="zh-CN" altLang="en-US" dirty="0">
              <a:solidFill>
                <a:schemeClr val="tx1"/>
              </a:solidFill>
            </a:endParaRPr>
          </a:p>
        </p:txBody>
      </p:sp>
      <p:cxnSp>
        <p:nvCxnSpPr>
          <p:cNvPr id="69" name="直接连接符 68">
            <a:extLst>
              <a:ext uri="{FF2B5EF4-FFF2-40B4-BE49-F238E27FC236}">
                <a16:creationId xmlns:a16="http://schemas.microsoft.com/office/drawing/2014/main" id="{AD700893-C169-47EB-ACF9-483593809C35}"/>
              </a:ext>
            </a:extLst>
          </p:cNvPr>
          <p:cNvCxnSpPr>
            <a:stCxn id="63" idx="3"/>
            <a:endCxn id="64" idx="7"/>
          </p:cNvCxnSpPr>
          <p:nvPr/>
        </p:nvCxnSpPr>
        <p:spPr>
          <a:xfrm flipH="1">
            <a:off x="7487594" y="3387060"/>
            <a:ext cx="426244" cy="323182"/>
          </a:xfrm>
          <a:prstGeom prst="line">
            <a:avLst/>
          </a:prstGeom>
        </p:spPr>
        <p:style>
          <a:lnRef idx="1">
            <a:schemeClr val="dk1"/>
          </a:lnRef>
          <a:fillRef idx="0">
            <a:schemeClr val="dk1"/>
          </a:fillRef>
          <a:effectRef idx="0">
            <a:schemeClr val="dk1"/>
          </a:effectRef>
          <a:fontRef idx="minor">
            <a:schemeClr val="tx1"/>
          </a:fontRef>
        </p:style>
      </p:cxnSp>
      <p:cxnSp>
        <p:nvCxnSpPr>
          <p:cNvPr id="70" name="直接连接符 69">
            <a:extLst>
              <a:ext uri="{FF2B5EF4-FFF2-40B4-BE49-F238E27FC236}">
                <a16:creationId xmlns:a16="http://schemas.microsoft.com/office/drawing/2014/main" id="{BD6C48EE-DFAD-416A-9EEF-0D839FE2C506}"/>
              </a:ext>
            </a:extLst>
          </p:cNvPr>
          <p:cNvCxnSpPr>
            <a:cxnSpLocks/>
            <a:stCxn id="64" idx="4"/>
            <a:endCxn id="75" idx="0"/>
          </p:cNvCxnSpPr>
          <p:nvPr/>
        </p:nvCxnSpPr>
        <p:spPr>
          <a:xfrm flipH="1">
            <a:off x="6964544" y="4019186"/>
            <a:ext cx="395081" cy="517732"/>
          </a:xfrm>
          <a:prstGeom prst="line">
            <a:avLst/>
          </a:prstGeom>
        </p:spPr>
        <p:style>
          <a:lnRef idx="1">
            <a:schemeClr val="dk1"/>
          </a:lnRef>
          <a:fillRef idx="0">
            <a:schemeClr val="dk1"/>
          </a:fillRef>
          <a:effectRef idx="0">
            <a:schemeClr val="dk1"/>
          </a:effectRef>
          <a:fontRef idx="minor">
            <a:schemeClr val="tx1"/>
          </a:fontRef>
        </p:style>
      </p:cxnSp>
      <p:cxnSp>
        <p:nvCxnSpPr>
          <p:cNvPr id="71" name="直接连接符 70">
            <a:extLst>
              <a:ext uri="{FF2B5EF4-FFF2-40B4-BE49-F238E27FC236}">
                <a16:creationId xmlns:a16="http://schemas.microsoft.com/office/drawing/2014/main" id="{E0C27B66-F2D2-4FC1-9187-54B7DDB08E23}"/>
              </a:ext>
            </a:extLst>
          </p:cNvPr>
          <p:cNvCxnSpPr>
            <a:cxnSpLocks/>
            <a:stCxn id="64" idx="4"/>
            <a:endCxn id="66" idx="1"/>
          </p:cNvCxnSpPr>
          <p:nvPr/>
        </p:nvCxnSpPr>
        <p:spPr>
          <a:xfrm>
            <a:off x="7359625" y="4019186"/>
            <a:ext cx="347464" cy="553205"/>
          </a:xfrm>
          <a:prstGeom prst="line">
            <a:avLst/>
          </a:prstGeom>
        </p:spPr>
        <p:style>
          <a:lnRef idx="1">
            <a:schemeClr val="dk1"/>
          </a:lnRef>
          <a:fillRef idx="0">
            <a:schemeClr val="dk1"/>
          </a:fillRef>
          <a:effectRef idx="0">
            <a:schemeClr val="dk1"/>
          </a:effectRef>
          <a:fontRef idx="minor">
            <a:schemeClr val="tx1"/>
          </a:fontRef>
        </p:style>
      </p:cxnSp>
      <p:cxnSp>
        <p:nvCxnSpPr>
          <p:cNvPr id="72" name="直接连接符 71">
            <a:extLst>
              <a:ext uri="{FF2B5EF4-FFF2-40B4-BE49-F238E27FC236}">
                <a16:creationId xmlns:a16="http://schemas.microsoft.com/office/drawing/2014/main" id="{0D5CC5B9-7BBC-4979-A2B9-E9DDE2357934}"/>
              </a:ext>
            </a:extLst>
          </p:cNvPr>
          <p:cNvCxnSpPr>
            <a:cxnSpLocks/>
            <a:stCxn id="67" idx="0"/>
            <a:endCxn id="65" idx="4"/>
          </p:cNvCxnSpPr>
          <p:nvPr/>
        </p:nvCxnSpPr>
        <p:spPr>
          <a:xfrm flipH="1" flipV="1">
            <a:off x="8773366" y="3973800"/>
            <a:ext cx="390033" cy="483353"/>
          </a:xfrm>
          <a:prstGeom prst="line">
            <a:avLst/>
          </a:prstGeom>
        </p:spPr>
        <p:style>
          <a:lnRef idx="1">
            <a:schemeClr val="dk1"/>
          </a:lnRef>
          <a:fillRef idx="0">
            <a:schemeClr val="dk1"/>
          </a:fillRef>
          <a:effectRef idx="0">
            <a:schemeClr val="dk1"/>
          </a:effectRef>
          <a:fontRef idx="minor">
            <a:schemeClr val="tx1"/>
          </a:fontRef>
        </p:style>
      </p:cxnSp>
      <p:cxnSp>
        <p:nvCxnSpPr>
          <p:cNvPr id="73" name="直接连接符 72">
            <a:extLst>
              <a:ext uri="{FF2B5EF4-FFF2-40B4-BE49-F238E27FC236}">
                <a16:creationId xmlns:a16="http://schemas.microsoft.com/office/drawing/2014/main" id="{7B57ACD9-9375-4A08-892E-4B331773F0BB}"/>
              </a:ext>
            </a:extLst>
          </p:cNvPr>
          <p:cNvCxnSpPr>
            <a:cxnSpLocks/>
            <a:stCxn id="65" idx="1"/>
            <a:endCxn id="63" idx="5"/>
          </p:cNvCxnSpPr>
          <p:nvPr/>
        </p:nvCxnSpPr>
        <p:spPr>
          <a:xfrm flipH="1" flipV="1">
            <a:off x="8169776" y="3387060"/>
            <a:ext cx="475621" cy="277796"/>
          </a:xfrm>
          <a:prstGeom prst="line">
            <a:avLst/>
          </a:prstGeom>
        </p:spPr>
        <p:style>
          <a:lnRef idx="1">
            <a:schemeClr val="dk1"/>
          </a:lnRef>
          <a:fillRef idx="0">
            <a:schemeClr val="dk1"/>
          </a:fillRef>
          <a:effectRef idx="0">
            <a:schemeClr val="dk1"/>
          </a:effectRef>
          <a:fontRef idx="minor">
            <a:schemeClr val="tx1"/>
          </a:fontRef>
        </p:style>
      </p:cxnSp>
      <p:cxnSp>
        <p:nvCxnSpPr>
          <p:cNvPr id="74" name="直接连接符 73">
            <a:extLst>
              <a:ext uri="{FF2B5EF4-FFF2-40B4-BE49-F238E27FC236}">
                <a16:creationId xmlns:a16="http://schemas.microsoft.com/office/drawing/2014/main" id="{7669B9E0-42DE-41FB-9C07-5863FE296AC9}"/>
              </a:ext>
            </a:extLst>
          </p:cNvPr>
          <p:cNvCxnSpPr>
            <a:cxnSpLocks/>
            <a:stCxn id="68" idx="0"/>
            <a:endCxn id="65" idx="4"/>
          </p:cNvCxnSpPr>
          <p:nvPr/>
        </p:nvCxnSpPr>
        <p:spPr>
          <a:xfrm flipV="1">
            <a:off x="8464120" y="3973800"/>
            <a:ext cx="309246" cy="518321"/>
          </a:xfrm>
          <a:prstGeom prst="line">
            <a:avLst/>
          </a:prstGeom>
        </p:spPr>
        <p:style>
          <a:lnRef idx="1">
            <a:schemeClr val="dk1"/>
          </a:lnRef>
          <a:fillRef idx="0">
            <a:schemeClr val="dk1"/>
          </a:fillRef>
          <a:effectRef idx="0">
            <a:schemeClr val="dk1"/>
          </a:effectRef>
          <a:fontRef idx="minor">
            <a:schemeClr val="tx1"/>
          </a:fontRef>
        </p:style>
      </p:cxnSp>
      <p:sp>
        <p:nvSpPr>
          <p:cNvPr id="75" name="椭圆 74">
            <a:extLst>
              <a:ext uri="{FF2B5EF4-FFF2-40B4-BE49-F238E27FC236}">
                <a16:creationId xmlns:a16="http://schemas.microsoft.com/office/drawing/2014/main" id="{36CBFD58-BC42-4987-8DCD-DD5ADA937101}"/>
              </a:ext>
            </a:extLst>
          </p:cNvPr>
          <p:cNvSpPr/>
          <p:nvPr/>
        </p:nvSpPr>
        <p:spPr>
          <a:xfrm>
            <a:off x="6783569" y="4536918"/>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
        <p:nvSpPr>
          <p:cNvPr id="78" name="椭圆 77">
            <a:extLst>
              <a:ext uri="{FF2B5EF4-FFF2-40B4-BE49-F238E27FC236}">
                <a16:creationId xmlns:a16="http://schemas.microsoft.com/office/drawing/2014/main" id="{FDC041E0-753D-4BCB-8AAE-20F8092D7E17}"/>
              </a:ext>
            </a:extLst>
          </p:cNvPr>
          <p:cNvSpPr/>
          <p:nvPr/>
        </p:nvSpPr>
        <p:spPr>
          <a:xfrm>
            <a:off x="6497120" y="5416600"/>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8</a:t>
            </a:r>
            <a:endParaRPr lang="zh-CN" altLang="en-US" dirty="0">
              <a:solidFill>
                <a:schemeClr val="tx1"/>
              </a:solidFill>
            </a:endParaRPr>
          </a:p>
        </p:txBody>
      </p:sp>
      <p:cxnSp>
        <p:nvCxnSpPr>
          <p:cNvPr id="86" name="直接连接符 85">
            <a:extLst>
              <a:ext uri="{FF2B5EF4-FFF2-40B4-BE49-F238E27FC236}">
                <a16:creationId xmlns:a16="http://schemas.microsoft.com/office/drawing/2014/main" id="{7DBBC875-2E6A-4AE7-88B9-A4A9754093DD}"/>
              </a:ext>
            </a:extLst>
          </p:cNvPr>
          <p:cNvCxnSpPr>
            <a:cxnSpLocks/>
            <a:stCxn id="75" idx="4"/>
            <a:endCxn id="78" idx="0"/>
          </p:cNvCxnSpPr>
          <p:nvPr/>
        </p:nvCxnSpPr>
        <p:spPr>
          <a:xfrm flipH="1">
            <a:off x="6678095" y="4898868"/>
            <a:ext cx="286449" cy="51773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82935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9"/>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7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7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72"/>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73"/>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7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78"/>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43" grpId="0" animBg="1"/>
      <p:bldP spid="44" grpId="0" animBg="1"/>
      <p:bldP spid="45" grpId="0" animBg="1"/>
      <p:bldP spid="46" grpId="0" animBg="1"/>
      <p:bldP spid="47" grpId="0" animBg="1"/>
      <p:bldP spid="48" grpId="0" animBg="1"/>
      <p:bldP spid="49" grpId="0" animBg="1"/>
      <p:bldP spid="63" grpId="0" animBg="1"/>
      <p:bldP spid="64" grpId="0" animBg="1"/>
      <p:bldP spid="65" grpId="0" animBg="1"/>
      <p:bldP spid="66" grpId="0" animBg="1"/>
      <p:bldP spid="67" grpId="0" animBg="1"/>
      <p:bldP spid="68" grpId="0" animBg="1"/>
      <p:bldP spid="75" grpId="0" animBg="1"/>
      <p:bldP spid="7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8393BB-142D-4794-A4AA-6779DFE7B9D0}"/>
              </a:ext>
            </a:extLst>
          </p:cNvPr>
          <p:cNvSpPr>
            <a:spLocks noGrp="1"/>
          </p:cNvSpPr>
          <p:nvPr>
            <p:ph type="title"/>
          </p:nvPr>
        </p:nvSpPr>
        <p:spPr>
          <a:xfrm>
            <a:off x="677334" y="609600"/>
            <a:ext cx="8596668" cy="707472"/>
          </a:xfrm>
        </p:spPr>
        <p:txBody>
          <a:bodyPr/>
          <a:lstStyle/>
          <a:p>
            <a:r>
              <a:rPr lang="zh-CN" altLang="en-US" dirty="0"/>
              <a:t>二叉树的性质</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8C6C048-C512-4084-A6EC-4D04FC173E96}"/>
                  </a:ext>
                </a:extLst>
              </p:cNvPr>
              <p:cNvSpPr>
                <a:spLocks noGrp="1"/>
              </p:cNvSpPr>
              <p:nvPr>
                <p:ph idx="1"/>
              </p:nvPr>
            </p:nvSpPr>
            <p:spPr>
              <a:xfrm>
                <a:off x="677334" y="1476463"/>
                <a:ext cx="8596668" cy="4564900"/>
              </a:xfrm>
            </p:spPr>
            <p:txBody>
              <a:bodyPr/>
              <a:lstStyle/>
              <a:p>
                <a:r>
                  <a:rPr lang="zh-CN" altLang="en-US" dirty="0"/>
                  <a:t>我们定义一棵树上有两个子节点的节点数量为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2</m:t>
                        </m:r>
                      </m:sub>
                    </m:sSub>
                  </m:oMath>
                </a14:m>
                <a:r>
                  <a:rPr lang="zh-CN" altLang="en-US" dirty="0"/>
                  <a:t>，有一个子节点的节点数量为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1</m:t>
                        </m:r>
                      </m:sub>
                    </m:sSub>
                    <m:r>
                      <a:rPr lang="zh-CN" altLang="en-US" i="1">
                        <a:latin typeface="Cambria Math" panose="02040503050406030204" pitchFamily="18" charset="0"/>
                      </a:rPr>
                      <m:t>，</m:t>
                    </m:r>
                  </m:oMath>
                </a14:m>
                <a:r>
                  <a:rPr lang="zh-CN" altLang="en-US" dirty="0"/>
                  <a:t>叶子节点的数量为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0</m:t>
                        </m:r>
                      </m:sub>
                    </m:sSub>
                  </m:oMath>
                </a14:m>
                <a:r>
                  <a:rPr lang="zh-CN" altLang="en-US" dirty="0"/>
                  <a:t>。节点总数为</a:t>
                </a:r>
                <a14:m>
                  <m:oMath xmlns:m="http://schemas.openxmlformats.org/officeDocument/2006/math">
                    <m:r>
                      <a:rPr lang="en-US" altLang="zh-CN" b="0" i="1" smtClean="0">
                        <a:latin typeface="Cambria Math" panose="02040503050406030204" pitchFamily="18" charset="0"/>
                      </a:rPr>
                      <m:t>𝑛</m:t>
                    </m:r>
                  </m:oMath>
                </a14:m>
                <a:r>
                  <a:rPr lang="zh-CN" altLang="en-US" dirty="0"/>
                  <a:t>。</a:t>
                </a:r>
                <a:endParaRPr lang="en-US" altLang="zh-CN" dirty="0"/>
              </a:p>
              <a:p>
                <a:endParaRPr lang="en-US" altLang="zh-CN" dirty="0"/>
              </a:p>
              <a:p>
                <a:r>
                  <a:rPr lang="en-US" altLang="zh-CN" dirty="0"/>
                  <a:t>1.</a:t>
                </a:r>
                <a:r>
                  <a:rPr lang="zh-CN" altLang="en-US" dirty="0"/>
                  <a:t>在</a:t>
                </a:r>
                <a:r>
                  <a:rPr lang="en-US" altLang="zh-CN" dirty="0"/>
                  <a:t> </a:t>
                </a:r>
                <a:r>
                  <a:rPr lang="zh-CN" altLang="en-US" dirty="0"/>
                  <a:t>非空满二叉树中，叶节点的数目等于非叶节点的数目加一。即</a:t>
                </a:r>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+1</m:t>
                      </m:r>
                    </m:oMath>
                  </m:oMathPara>
                </a14:m>
                <a:endParaRPr lang="en-US" altLang="zh-CN" dirty="0"/>
              </a:p>
              <a:p>
                <a:pPr marL="0" indent="0">
                  <a:buNone/>
                </a:pPr>
                <a:endParaRPr lang="en-US" altLang="zh-CN" dirty="0"/>
              </a:p>
              <a:p>
                <a:r>
                  <a:rPr lang="zh-CN" altLang="en-US" dirty="0"/>
                  <a:t>证明：由于这是一颗非空满二叉树。</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2</m:t>
                          </m:r>
                        </m:sub>
                      </m:sSub>
                    </m:oMath>
                  </m:oMathPara>
                </a14:m>
                <a:endParaRPr lang="en-US" altLang="zh-CN" dirty="0"/>
              </a:p>
              <a:p>
                <a:pPr marL="0" indent="0">
                  <a:buNone/>
                </a:pPr>
                <a:r>
                  <a:rPr lang="en-US" altLang="zh-CN" dirty="0"/>
                  <a:t>	</a:t>
                </a:r>
                <a:r>
                  <a:rPr lang="zh-CN" altLang="en-US" dirty="0"/>
                  <a:t>然后考虑边数，树有</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m:t>
                    </m:r>
                  </m:oMath>
                </a14:m>
                <a:r>
                  <a:rPr lang="zh-CN" altLang="en-US" dirty="0"/>
                  <a:t>条边，同时满二叉树的边也可以用</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0" smtClean="0">
                            <a:latin typeface="Cambria Math" panose="02040503050406030204" pitchFamily="18" charset="0"/>
                          </a:rPr>
                          <m:t>2</m:t>
                        </m:r>
                      </m:sub>
                    </m:sSub>
                    <m:r>
                      <a:rPr lang="zh-CN" altLang="en-US" i="1">
                        <a:latin typeface="Cambria Math" panose="02040503050406030204" pitchFamily="18" charset="0"/>
                      </a:rPr>
                      <m:t>表示</m:t>
                    </m:r>
                  </m:oMath>
                </a14:m>
                <a:r>
                  <a:rPr lang="en-US" altLang="zh-CN" dirty="0"/>
                  <a:t>:</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2</m:t>
                          </m:r>
                        </m:sub>
                      </m:sSub>
                    </m:oMath>
                  </m:oMathPara>
                </a14:m>
                <a:endParaRPr lang="en-US" altLang="zh-CN" dirty="0"/>
              </a:p>
              <a:p>
                <a:pPr marL="0" indent="0">
                  <a:buNone/>
                </a:pPr>
                <a:r>
                  <a:rPr lang="en-US" altLang="zh-CN" dirty="0"/>
                  <a:t>	</a:t>
                </a:r>
                <a:r>
                  <a:rPr lang="zh-CN" altLang="en-US" dirty="0"/>
                  <a:t>代回前一个式子可以得到</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0</m:t>
                        </m:r>
                      </m:sub>
                    </m:sSub>
                    <m:r>
                      <a:rPr lang="zh-CN" altLang="en-US" i="1">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68C6C048-C512-4084-A6EC-4D04FC173E96}"/>
                  </a:ext>
                </a:extLst>
              </p:cNvPr>
              <p:cNvSpPr>
                <a:spLocks noGrp="1" noRot="1" noChangeAspect="1" noMove="1" noResize="1" noEditPoints="1" noAdjustHandles="1" noChangeArrowheads="1" noChangeShapeType="1" noTextEdit="1"/>
              </p:cNvSpPr>
              <p:nvPr>
                <p:ph idx="1"/>
              </p:nvPr>
            </p:nvSpPr>
            <p:spPr>
              <a:xfrm>
                <a:off x="677334" y="1476463"/>
                <a:ext cx="8596668" cy="4564900"/>
              </a:xfrm>
              <a:blipFill>
                <a:blip r:embed="rId2"/>
                <a:stretch>
                  <a:fillRect l="-142" t="-5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0745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8393BB-142D-4794-A4AA-6779DFE7B9D0}"/>
              </a:ext>
            </a:extLst>
          </p:cNvPr>
          <p:cNvSpPr>
            <a:spLocks noGrp="1"/>
          </p:cNvSpPr>
          <p:nvPr>
            <p:ph type="title"/>
          </p:nvPr>
        </p:nvSpPr>
        <p:spPr>
          <a:xfrm>
            <a:off x="677334" y="609600"/>
            <a:ext cx="8596668" cy="707472"/>
          </a:xfrm>
        </p:spPr>
        <p:txBody>
          <a:bodyPr/>
          <a:lstStyle/>
          <a:p>
            <a:r>
              <a:rPr lang="zh-CN" altLang="en-US" dirty="0"/>
              <a:t>二叉树的性质</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8C6C048-C512-4084-A6EC-4D04FC173E96}"/>
                  </a:ext>
                </a:extLst>
              </p:cNvPr>
              <p:cNvSpPr>
                <a:spLocks noGrp="1"/>
              </p:cNvSpPr>
              <p:nvPr>
                <p:ph idx="1"/>
              </p:nvPr>
            </p:nvSpPr>
            <p:spPr>
              <a:xfrm>
                <a:off x="677334" y="1476463"/>
                <a:ext cx="8596668" cy="4564900"/>
              </a:xfrm>
            </p:spPr>
            <p:txBody>
              <a:bodyPr/>
              <a:lstStyle/>
              <a:p>
                <a:r>
                  <a:rPr lang="en-US" altLang="zh-CN" dirty="0"/>
                  <a:t>2.</a:t>
                </a:r>
                <a:r>
                  <a:rPr lang="zh-CN" altLang="en-US" dirty="0"/>
                  <a:t>在二叉树中，叶节点的数目等于有两个子节点的节点的数目加一。即</a:t>
                </a:r>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+1</m:t>
                      </m:r>
                    </m:oMath>
                  </m:oMathPara>
                </a14:m>
                <a:endParaRPr lang="en-US" altLang="zh-CN" dirty="0"/>
              </a:p>
              <a:p>
                <a:pPr marL="0" indent="0">
                  <a:buNone/>
                </a:pPr>
                <a:endParaRPr lang="en-US" altLang="zh-CN" dirty="0"/>
              </a:p>
              <a:p>
                <a:r>
                  <a:rPr lang="zh-CN" altLang="en-US" dirty="0"/>
                  <a:t>证明：在二叉树中</a:t>
                </a:r>
                <a:r>
                  <a:rPr lang="en-US" altLang="zh-CN" dirty="0"/>
                  <a:t>:</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2</m:t>
                          </m:r>
                        </m:sub>
                      </m:sSub>
                    </m:oMath>
                  </m:oMathPara>
                </a14:m>
                <a:endParaRPr lang="en-US" altLang="zh-CN" dirty="0"/>
              </a:p>
              <a:p>
                <a:pPr marL="0" indent="0">
                  <a:buNone/>
                </a:pPr>
                <a:endParaRPr lang="en-US" altLang="zh-CN" dirty="0"/>
              </a:p>
              <a:p>
                <a:pPr marL="0" indent="0">
                  <a:buNone/>
                </a:pPr>
                <a:r>
                  <a:rPr lang="en-US" altLang="zh-CN" dirty="0"/>
                  <a:t>	</a:t>
                </a:r>
                <a:r>
                  <a:rPr lang="zh-CN" altLang="en-US" dirty="0"/>
                  <a:t>仍然使用边构造等式，令</a:t>
                </a:r>
                <a14:m>
                  <m:oMath xmlns:m="http://schemas.openxmlformats.org/officeDocument/2006/math">
                    <m:r>
                      <a:rPr lang="en-US" altLang="zh-CN" b="0" i="1" smtClean="0">
                        <a:latin typeface="Cambria Math" panose="02040503050406030204" pitchFamily="18" charset="0"/>
                      </a:rPr>
                      <m:t>𝑒</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oMath>
                </a14:m>
                <a:r>
                  <a:rPr lang="zh-CN" altLang="en-US" dirty="0"/>
                  <a:t>，描述边的数目</a:t>
                </a:r>
                <a:r>
                  <a:rPr lang="en-US" altLang="zh-CN" dirty="0"/>
                  <a:t>:</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𝑒</m:t>
                      </m:r>
                      <m:r>
                        <a:rPr lang="en-US" altLang="zh-CN" b="0" i="1" smtClean="0">
                          <a:latin typeface="Cambria Math" panose="02040503050406030204" pitchFamily="18" charset="0"/>
                        </a:rPr>
                        <m:t>+1=2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+1</m:t>
                      </m:r>
                    </m:oMath>
                  </m:oMathPara>
                </a14:m>
                <a:endParaRPr lang="en-US" altLang="zh-CN" dirty="0"/>
              </a:p>
              <a:p>
                <a:pPr marL="0" indent="0">
                  <a:buNone/>
                </a:pPr>
                <a:endParaRPr lang="en-US" altLang="zh-CN" dirty="0"/>
              </a:p>
              <a:p>
                <a:pPr marL="0" indent="0">
                  <a:buNone/>
                </a:pPr>
                <a:r>
                  <a:rPr lang="en-US" altLang="zh-CN" dirty="0"/>
                  <a:t>	</a:t>
                </a:r>
                <a:r>
                  <a:rPr lang="zh-CN" altLang="en-US" dirty="0"/>
                  <a:t>联立两式可以得到</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0</m:t>
                        </m:r>
                      </m:sub>
                    </m:sSub>
                  </m:oMath>
                </a14:m>
                <a:r>
                  <a:rPr lang="zh-CN" altLang="en-US" dirty="0"/>
                  <a:t>。</a:t>
                </a:r>
              </a:p>
            </p:txBody>
          </p:sp>
        </mc:Choice>
        <mc:Fallback xmlns="">
          <p:sp>
            <p:nvSpPr>
              <p:cNvPr id="3" name="内容占位符 2">
                <a:extLst>
                  <a:ext uri="{FF2B5EF4-FFF2-40B4-BE49-F238E27FC236}">
                    <a16:creationId xmlns:a16="http://schemas.microsoft.com/office/drawing/2014/main" id="{68C6C048-C512-4084-A6EC-4D04FC173E96}"/>
                  </a:ext>
                </a:extLst>
              </p:cNvPr>
              <p:cNvSpPr>
                <a:spLocks noGrp="1" noRot="1" noChangeAspect="1" noMove="1" noResize="1" noEditPoints="1" noAdjustHandles="1" noChangeArrowheads="1" noChangeShapeType="1" noTextEdit="1"/>
              </p:cNvSpPr>
              <p:nvPr>
                <p:ph idx="1"/>
              </p:nvPr>
            </p:nvSpPr>
            <p:spPr>
              <a:xfrm>
                <a:off x="677334" y="1476463"/>
                <a:ext cx="8596668" cy="4564900"/>
              </a:xfrm>
              <a:blipFill>
                <a:blip r:embed="rId2"/>
                <a:stretch>
                  <a:fillRect l="-142" t="-6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0090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8393BB-142D-4794-A4AA-6779DFE7B9D0}"/>
              </a:ext>
            </a:extLst>
          </p:cNvPr>
          <p:cNvSpPr>
            <a:spLocks noGrp="1"/>
          </p:cNvSpPr>
          <p:nvPr>
            <p:ph type="title"/>
          </p:nvPr>
        </p:nvSpPr>
        <p:spPr>
          <a:xfrm>
            <a:off x="677334" y="609600"/>
            <a:ext cx="8596668" cy="707472"/>
          </a:xfrm>
        </p:spPr>
        <p:txBody>
          <a:bodyPr/>
          <a:lstStyle/>
          <a:p>
            <a:r>
              <a:rPr lang="zh-CN" altLang="en-US" dirty="0"/>
              <a:t>二叉树的性质</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8C6C048-C512-4084-A6EC-4D04FC173E96}"/>
                  </a:ext>
                </a:extLst>
              </p:cNvPr>
              <p:cNvSpPr>
                <a:spLocks noGrp="1"/>
              </p:cNvSpPr>
              <p:nvPr>
                <p:ph idx="1"/>
              </p:nvPr>
            </p:nvSpPr>
            <p:spPr>
              <a:xfrm>
                <a:off x="677334" y="1476463"/>
                <a:ext cx="8596668" cy="4564900"/>
              </a:xfrm>
            </p:spPr>
            <p:txBody>
              <a:bodyPr/>
              <a:lstStyle/>
              <a:p>
                <a:r>
                  <a:rPr lang="en-US" altLang="zh-CN" dirty="0"/>
                  <a:t>3.</a:t>
                </a:r>
                <a:r>
                  <a:rPr lang="zh-CN" altLang="en-US" dirty="0"/>
                  <a:t>在二叉树中，深度为</a:t>
                </a:r>
                <a14:m>
                  <m:oMath xmlns:m="http://schemas.openxmlformats.org/officeDocument/2006/math">
                    <m:r>
                      <a:rPr lang="en-US" altLang="zh-CN" b="0" i="1" smtClean="0">
                        <a:latin typeface="Cambria Math" panose="02040503050406030204" pitchFamily="18" charset="0"/>
                      </a:rPr>
                      <m:t>𝑖</m:t>
                    </m:r>
                  </m:oMath>
                </a14:m>
                <a:r>
                  <a:rPr lang="zh-CN" altLang="en-US" dirty="0"/>
                  <a:t>的节点至多有</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𝑖</m:t>
                        </m:r>
                      </m:sup>
                    </m:sSup>
                  </m:oMath>
                </a14:m>
                <a:r>
                  <a:rPr lang="zh-CN" altLang="en-US" dirty="0"/>
                  <a:t>个</a:t>
                </a:r>
                <a:r>
                  <a:rPr lang="en-US" altLang="zh-CN" dirty="0"/>
                  <a:t>(</a:t>
                </a:r>
                <a:r>
                  <a:rPr lang="zh-CN" altLang="en-US" dirty="0"/>
                  <a:t>根节点深度为</a:t>
                </a:r>
                <a:r>
                  <a:rPr lang="en-US" altLang="zh-CN" dirty="0"/>
                  <a:t>0)</a:t>
                </a:r>
                <a:r>
                  <a:rPr lang="zh-CN" altLang="en-US" dirty="0"/>
                  <a:t>。</a:t>
                </a:r>
                <a:endParaRPr lang="en-US" altLang="zh-CN" dirty="0"/>
              </a:p>
              <a:p>
                <a:r>
                  <a:rPr lang="zh-CN" altLang="en-US" dirty="0"/>
                  <a:t>证明： 深度为</a:t>
                </a:r>
                <a14:m>
                  <m:oMath xmlns:m="http://schemas.openxmlformats.org/officeDocument/2006/math">
                    <m:r>
                      <a:rPr lang="en-US" altLang="zh-CN" i="1" dirty="0" smtClean="0">
                        <a:latin typeface="Cambria Math" panose="02040503050406030204" pitchFamily="18" charset="0"/>
                      </a:rPr>
                      <m:t>0</m:t>
                    </m:r>
                  </m:oMath>
                </a14:m>
                <a:r>
                  <a:rPr lang="zh-CN" altLang="en-US" dirty="0"/>
                  <a:t>的节点数量为</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0</m:t>
                        </m:r>
                      </m:sup>
                    </m:sSup>
                  </m:oMath>
                </a14:m>
                <a:r>
                  <a:rPr lang="zh-CN" altLang="en-US" dirty="0"/>
                  <a:t>。深度为</a:t>
                </a:r>
                <a14:m>
                  <m:oMath xmlns:m="http://schemas.openxmlformats.org/officeDocument/2006/math">
                    <m:r>
                      <a:rPr lang="en-US" altLang="zh-CN" b="0" i="1" smtClean="0">
                        <a:latin typeface="Cambria Math" panose="02040503050406030204" pitchFamily="18" charset="0"/>
                      </a:rPr>
                      <m:t>𝑖</m:t>
                    </m:r>
                  </m:oMath>
                </a14:m>
                <a:r>
                  <a:rPr lang="zh-CN" altLang="en-US" dirty="0"/>
                  <a:t>的 节点数目为深度为</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−1</m:t>
                    </m:r>
                  </m:oMath>
                </a14:m>
                <a:r>
                  <a:rPr lang="zh-CN" altLang="en-US" dirty="0"/>
                  <a:t>的节点数量的两倍，故深度为</a:t>
                </a:r>
                <a14:m>
                  <m:oMath xmlns:m="http://schemas.openxmlformats.org/officeDocument/2006/math">
                    <m:r>
                      <a:rPr lang="en-US" altLang="zh-CN" b="0" i="1" smtClean="0">
                        <a:latin typeface="Cambria Math" panose="02040503050406030204" pitchFamily="18" charset="0"/>
                      </a:rPr>
                      <m:t>𝑖</m:t>
                    </m:r>
                  </m:oMath>
                </a14:m>
                <a:r>
                  <a:rPr lang="zh-CN" altLang="en-US" dirty="0"/>
                  <a:t>的节点至多有</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𝑖</m:t>
                        </m:r>
                      </m:sup>
                    </m:sSup>
                  </m:oMath>
                </a14:m>
                <a:r>
                  <a:rPr lang="zh-CN" altLang="en-US" dirty="0"/>
                  <a:t>。</a:t>
                </a:r>
                <a:endParaRPr lang="en-US" altLang="zh-CN" dirty="0"/>
              </a:p>
              <a:p>
                <a:endParaRPr lang="en-US" altLang="zh-CN" dirty="0"/>
              </a:p>
              <a:p>
                <a:r>
                  <a:rPr lang="en-US" altLang="zh-CN" dirty="0"/>
                  <a:t>4. </a:t>
                </a:r>
                <a:r>
                  <a:rPr lang="zh-CN" altLang="en-US" dirty="0"/>
                  <a:t>一棵高度为</a:t>
                </a:r>
                <a14:m>
                  <m:oMath xmlns:m="http://schemas.openxmlformats.org/officeDocument/2006/math">
                    <m:r>
                      <a:rPr lang="en-US" altLang="zh-CN" b="0" i="1" smtClean="0">
                        <a:latin typeface="Cambria Math" panose="02040503050406030204" pitchFamily="18" charset="0"/>
                      </a:rPr>
                      <m:t>𝑖</m:t>
                    </m:r>
                  </m:oMath>
                </a14:m>
                <a:r>
                  <a:rPr lang="zh-CN" altLang="en-US" dirty="0"/>
                  <a:t>的二叉树，节点至多有</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𝑖</m:t>
                        </m:r>
                      </m:sup>
                    </m:sSup>
                    <m:r>
                      <a:rPr lang="en-US" altLang="zh-CN" b="0" i="1" smtClean="0">
                        <a:latin typeface="Cambria Math" panose="02040503050406030204" pitchFamily="18" charset="0"/>
                      </a:rPr>
                      <m:t>−1</m:t>
                    </m:r>
                  </m:oMath>
                </a14:m>
                <a:r>
                  <a:rPr lang="zh-CN" altLang="en-US" dirty="0"/>
                  <a:t>个。</a:t>
                </a:r>
                <a:endParaRPr lang="en-US" altLang="zh-CN" dirty="0"/>
              </a:p>
              <a:p>
                <a:r>
                  <a:rPr lang="zh-CN" altLang="en-US" dirty="0"/>
                  <a:t>证明：</a:t>
                </a:r>
                <a:endParaRPr lang="en-US" altLang="zh-CN" dirty="0"/>
              </a:p>
              <a:p>
                <a:pPr marL="0" indent="0">
                  <a:buNone/>
                </a:pPr>
                <a14:m>
                  <m:oMathPara xmlns:m="http://schemas.openxmlformats.org/officeDocument/2006/math">
                    <m:oMathParaPr>
                      <m:jc m:val="centerGroup"/>
                    </m:oMathParaPr>
                    <m:oMath xmlns:m="http://schemas.openxmlformats.org/officeDocument/2006/math">
                      <m:nary>
                        <m:naryPr>
                          <m:chr m:val="∑"/>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𝑗</m:t>
                              </m:r>
                            </m:sup>
                          </m:sSup>
                        </m:e>
                      </m:nary>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𝑖</m:t>
                          </m:r>
                        </m:sup>
                      </m:sSup>
                      <m:r>
                        <a:rPr lang="en-US" altLang="zh-CN" b="0" i="1" smtClean="0">
                          <a:latin typeface="Cambria Math" panose="02040503050406030204" pitchFamily="18" charset="0"/>
                        </a:rPr>
                        <m:t>−1</m:t>
                      </m:r>
                    </m:oMath>
                  </m:oMathPara>
                </a14:m>
                <a:endParaRPr lang="zh-CN" altLang="en-US" dirty="0"/>
              </a:p>
            </p:txBody>
          </p:sp>
        </mc:Choice>
        <mc:Fallback xmlns="">
          <p:sp>
            <p:nvSpPr>
              <p:cNvPr id="3" name="内容占位符 2">
                <a:extLst>
                  <a:ext uri="{FF2B5EF4-FFF2-40B4-BE49-F238E27FC236}">
                    <a16:creationId xmlns:a16="http://schemas.microsoft.com/office/drawing/2014/main" id="{68C6C048-C512-4084-A6EC-4D04FC173E96}"/>
                  </a:ext>
                </a:extLst>
              </p:cNvPr>
              <p:cNvSpPr>
                <a:spLocks noGrp="1" noRot="1" noChangeAspect="1" noMove="1" noResize="1" noEditPoints="1" noAdjustHandles="1" noChangeArrowheads="1" noChangeShapeType="1" noTextEdit="1"/>
              </p:cNvSpPr>
              <p:nvPr>
                <p:ph idx="1"/>
              </p:nvPr>
            </p:nvSpPr>
            <p:spPr>
              <a:xfrm>
                <a:off x="677334" y="1476463"/>
                <a:ext cx="8596668" cy="4564900"/>
              </a:xfrm>
              <a:blipFill>
                <a:blip r:embed="rId2"/>
                <a:stretch>
                  <a:fillRect l="-142" t="-5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301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BC7EA-A3A9-4166-979D-14E76ECB9550}"/>
              </a:ext>
            </a:extLst>
          </p:cNvPr>
          <p:cNvSpPr>
            <a:spLocks noGrp="1"/>
          </p:cNvSpPr>
          <p:nvPr>
            <p:ph type="title"/>
          </p:nvPr>
        </p:nvSpPr>
        <p:spPr>
          <a:xfrm>
            <a:off x="677334" y="609600"/>
            <a:ext cx="8596668" cy="707472"/>
          </a:xfrm>
        </p:spPr>
        <p:txBody>
          <a:bodyPr/>
          <a:lstStyle/>
          <a:p>
            <a:r>
              <a:rPr lang="zh-CN" altLang="en-US" dirty="0"/>
              <a:t>二叉树的三种遍历</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59385B7-69D8-4198-A694-5561DAE4BB5B}"/>
                  </a:ext>
                </a:extLst>
              </p:cNvPr>
              <p:cNvSpPr>
                <a:spLocks noGrp="1"/>
              </p:cNvSpPr>
              <p:nvPr>
                <p:ph idx="1"/>
              </p:nvPr>
            </p:nvSpPr>
            <p:spPr>
              <a:xfrm>
                <a:off x="677334" y="1635853"/>
                <a:ext cx="8596668" cy="4405509"/>
              </a:xfrm>
            </p:spPr>
            <p:txBody>
              <a:bodyPr>
                <a:normAutofit/>
              </a:bodyPr>
              <a:lstStyle/>
              <a:p>
                <a:r>
                  <a:rPr lang="zh-CN" altLang="en-US" sz="2000" dirty="0"/>
                  <a:t>我们规定在二叉树的遍历从根节点开始，且在遍历过程中，只能够从父节点到子节点进行遍历。根据节点</a:t>
                </a:r>
                <a14:m>
                  <m:oMath xmlns:m="http://schemas.openxmlformats.org/officeDocument/2006/math">
                    <m:r>
                      <a:rPr lang="en-US" altLang="zh-CN" sz="2000" b="0" i="1" smtClean="0">
                        <a:latin typeface="Cambria Math" panose="02040503050406030204" pitchFamily="18" charset="0"/>
                      </a:rPr>
                      <m:t>𝑥</m:t>
                    </m:r>
                  </m:oMath>
                </a14:m>
                <a:r>
                  <a:rPr lang="zh-CN" altLang="en-US" sz="2000" dirty="0"/>
                  <a:t>访问的时机，二叉树的深度遍历可以分为：</a:t>
                </a:r>
                <a:endParaRPr lang="en-US" altLang="zh-CN" sz="2000" dirty="0"/>
              </a:p>
              <a:p>
                <a:r>
                  <a:rPr lang="zh-CN" altLang="en-US" sz="2800" dirty="0"/>
                  <a:t>先序遍历</a:t>
                </a:r>
                <a:endParaRPr lang="en-US" altLang="zh-CN" sz="2800" dirty="0"/>
              </a:p>
              <a:p>
                <a:r>
                  <a:rPr lang="zh-CN" altLang="en-US" sz="2800" dirty="0"/>
                  <a:t>中序遍历</a:t>
                </a:r>
                <a:endParaRPr lang="en-US" altLang="zh-CN" sz="2800" dirty="0"/>
              </a:p>
              <a:p>
                <a:r>
                  <a:rPr lang="zh-CN" altLang="en-US" sz="2800" dirty="0"/>
                  <a:t>后序遍历</a:t>
                </a:r>
              </a:p>
            </p:txBody>
          </p:sp>
        </mc:Choice>
        <mc:Fallback xmlns="">
          <p:sp>
            <p:nvSpPr>
              <p:cNvPr id="3" name="内容占位符 2">
                <a:extLst>
                  <a:ext uri="{FF2B5EF4-FFF2-40B4-BE49-F238E27FC236}">
                    <a16:creationId xmlns:a16="http://schemas.microsoft.com/office/drawing/2014/main" id="{B59385B7-69D8-4198-A694-5561DAE4BB5B}"/>
                  </a:ext>
                </a:extLst>
              </p:cNvPr>
              <p:cNvSpPr>
                <a:spLocks noGrp="1" noRot="1" noChangeAspect="1" noMove="1" noResize="1" noEditPoints="1" noAdjustHandles="1" noChangeArrowheads="1" noChangeShapeType="1" noTextEdit="1"/>
              </p:cNvSpPr>
              <p:nvPr>
                <p:ph idx="1"/>
              </p:nvPr>
            </p:nvSpPr>
            <p:spPr>
              <a:xfrm>
                <a:off x="677334" y="1635853"/>
                <a:ext cx="8596668" cy="4405509"/>
              </a:xfrm>
              <a:blipFill>
                <a:blip r:embed="rId2"/>
                <a:stretch>
                  <a:fillRect l="-851" t="-692" r="-3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7166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874EC4-2C8D-43F3-B085-EA01D927ABBF}"/>
              </a:ext>
            </a:extLst>
          </p:cNvPr>
          <p:cNvSpPr>
            <a:spLocks noGrp="1"/>
          </p:cNvSpPr>
          <p:nvPr>
            <p:ph type="title"/>
          </p:nvPr>
        </p:nvSpPr>
        <p:spPr>
          <a:xfrm>
            <a:off x="677334" y="609600"/>
            <a:ext cx="8596668" cy="648749"/>
          </a:xfrm>
        </p:spPr>
        <p:txBody>
          <a:bodyPr/>
          <a:lstStyle/>
          <a:p>
            <a:r>
              <a:rPr lang="zh-CN" altLang="en-US" dirty="0"/>
              <a:t>二叉树的先序遍历</a:t>
            </a:r>
          </a:p>
        </p:txBody>
      </p:sp>
      <p:sp>
        <p:nvSpPr>
          <p:cNvPr id="3" name="内容占位符 2">
            <a:extLst>
              <a:ext uri="{FF2B5EF4-FFF2-40B4-BE49-F238E27FC236}">
                <a16:creationId xmlns:a16="http://schemas.microsoft.com/office/drawing/2014/main" id="{7A818B0E-B58C-497F-A17D-D4F6EF124C2D}"/>
              </a:ext>
            </a:extLst>
          </p:cNvPr>
          <p:cNvSpPr>
            <a:spLocks noGrp="1"/>
          </p:cNvSpPr>
          <p:nvPr>
            <p:ph idx="1"/>
          </p:nvPr>
        </p:nvSpPr>
        <p:spPr>
          <a:xfrm>
            <a:off x="677334" y="1551963"/>
            <a:ext cx="3433272" cy="4489399"/>
          </a:xfrm>
        </p:spPr>
        <p:txBody>
          <a:bodyPr/>
          <a:lstStyle/>
          <a:p>
            <a:r>
              <a:rPr lang="zh-CN" altLang="en-US" dirty="0"/>
              <a:t>先序遍历中，节点的访问是在左右儿子遍历之前完成的。</a:t>
            </a:r>
            <a:endParaRPr lang="en-US" altLang="zh-CN" dirty="0"/>
          </a:p>
          <a:p>
            <a:endParaRPr lang="en-US" altLang="zh-CN" dirty="0"/>
          </a:p>
          <a:p>
            <a:r>
              <a:rPr lang="zh-CN" altLang="en-US" dirty="0"/>
              <a:t>右图中节点染橙为遍历，染红为访问。</a:t>
            </a:r>
            <a:endParaRPr lang="en-US" altLang="zh-CN" dirty="0"/>
          </a:p>
          <a:p>
            <a:endParaRPr lang="en-US" altLang="zh-CN" dirty="0"/>
          </a:p>
          <a:p>
            <a:r>
              <a:rPr lang="zh-CN" altLang="en-US" dirty="0"/>
              <a:t>先序遍历访问顺序为</a:t>
            </a:r>
            <a:r>
              <a:rPr lang="en-US" altLang="zh-CN" dirty="0"/>
              <a:t>:1,2,4,5,6,7,3</a:t>
            </a:r>
            <a:r>
              <a:rPr lang="zh-CN" altLang="en-US" dirty="0"/>
              <a:t>。</a:t>
            </a:r>
          </a:p>
        </p:txBody>
      </p:sp>
      <p:sp>
        <p:nvSpPr>
          <p:cNvPr id="16" name="椭圆 15">
            <a:extLst>
              <a:ext uri="{FF2B5EF4-FFF2-40B4-BE49-F238E27FC236}">
                <a16:creationId xmlns:a16="http://schemas.microsoft.com/office/drawing/2014/main" id="{BE7BE002-7264-4F45-A9CF-3732C376B4E5}"/>
              </a:ext>
            </a:extLst>
          </p:cNvPr>
          <p:cNvSpPr/>
          <p:nvPr/>
        </p:nvSpPr>
        <p:spPr>
          <a:xfrm>
            <a:off x="8520050" y="1258349"/>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17" name="椭圆 16">
            <a:extLst>
              <a:ext uri="{FF2B5EF4-FFF2-40B4-BE49-F238E27FC236}">
                <a16:creationId xmlns:a16="http://schemas.microsoft.com/office/drawing/2014/main" id="{86E738A4-9457-42E7-B7AB-A4986DE0B161}"/>
              </a:ext>
            </a:extLst>
          </p:cNvPr>
          <p:cNvSpPr/>
          <p:nvPr/>
        </p:nvSpPr>
        <p:spPr>
          <a:xfrm>
            <a:off x="7837868" y="1837469"/>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18" name="椭圆 17">
            <a:extLst>
              <a:ext uri="{FF2B5EF4-FFF2-40B4-BE49-F238E27FC236}">
                <a16:creationId xmlns:a16="http://schemas.microsoft.com/office/drawing/2014/main" id="{35C8C1FC-B329-4772-BFD8-B121AA0914B5}"/>
              </a:ext>
            </a:extLst>
          </p:cNvPr>
          <p:cNvSpPr/>
          <p:nvPr/>
        </p:nvSpPr>
        <p:spPr>
          <a:xfrm>
            <a:off x="9251609" y="1792083"/>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19" name="椭圆 18">
            <a:extLst>
              <a:ext uri="{FF2B5EF4-FFF2-40B4-BE49-F238E27FC236}">
                <a16:creationId xmlns:a16="http://schemas.microsoft.com/office/drawing/2014/main" id="{66C21AF6-AF0E-4ECD-8854-7B458C708EC8}"/>
              </a:ext>
            </a:extLst>
          </p:cNvPr>
          <p:cNvSpPr/>
          <p:nvPr/>
        </p:nvSpPr>
        <p:spPr>
          <a:xfrm>
            <a:off x="7375295" y="2682491"/>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
        <p:nvSpPr>
          <p:cNvPr id="20" name="椭圆 19">
            <a:extLst>
              <a:ext uri="{FF2B5EF4-FFF2-40B4-BE49-F238E27FC236}">
                <a16:creationId xmlns:a16="http://schemas.microsoft.com/office/drawing/2014/main" id="{3755B2B9-C5F8-470E-ACEB-47E1B3858A09}"/>
              </a:ext>
            </a:extLst>
          </p:cNvPr>
          <p:cNvSpPr/>
          <p:nvPr/>
        </p:nvSpPr>
        <p:spPr>
          <a:xfrm>
            <a:off x="8313301" y="2699618"/>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21" name="椭圆 20">
            <a:extLst>
              <a:ext uri="{FF2B5EF4-FFF2-40B4-BE49-F238E27FC236}">
                <a16:creationId xmlns:a16="http://schemas.microsoft.com/office/drawing/2014/main" id="{FEE215EA-F069-42D6-A729-50E535E7C3EC}"/>
              </a:ext>
            </a:extLst>
          </p:cNvPr>
          <p:cNvSpPr/>
          <p:nvPr/>
        </p:nvSpPr>
        <p:spPr>
          <a:xfrm>
            <a:off x="8661214" y="3445480"/>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7</a:t>
            </a:r>
            <a:endParaRPr lang="zh-CN" altLang="en-US" dirty="0">
              <a:solidFill>
                <a:schemeClr val="tx1"/>
              </a:solidFill>
            </a:endParaRPr>
          </a:p>
        </p:txBody>
      </p:sp>
      <p:sp>
        <p:nvSpPr>
          <p:cNvPr id="22" name="椭圆 21">
            <a:extLst>
              <a:ext uri="{FF2B5EF4-FFF2-40B4-BE49-F238E27FC236}">
                <a16:creationId xmlns:a16="http://schemas.microsoft.com/office/drawing/2014/main" id="{770FA34F-4C68-4384-839F-199D1B716FC1}"/>
              </a:ext>
            </a:extLst>
          </p:cNvPr>
          <p:cNvSpPr/>
          <p:nvPr/>
        </p:nvSpPr>
        <p:spPr>
          <a:xfrm>
            <a:off x="8024244" y="3441547"/>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endParaRPr lang="zh-CN" altLang="en-US" dirty="0">
              <a:solidFill>
                <a:schemeClr val="tx1"/>
              </a:solidFill>
            </a:endParaRPr>
          </a:p>
        </p:txBody>
      </p:sp>
      <p:cxnSp>
        <p:nvCxnSpPr>
          <p:cNvPr id="23" name="直接连接符 22">
            <a:extLst>
              <a:ext uri="{FF2B5EF4-FFF2-40B4-BE49-F238E27FC236}">
                <a16:creationId xmlns:a16="http://schemas.microsoft.com/office/drawing/2014/main" id="{58FDA3AA-9654-43FA-995C-5AFF79221673}"/>
              </a:ext>
            </a:extLst>
          </p:cNvPr>
          <p:cNvCxnSpPr>
            <a:stCxn id="16" idx="3"/>
            <a:endCxn id="17" idx="7"/>
          </p:cNvCxnSpPr>
          <p:nvPr/>
        </p:nvCxnSpPr>
        <p:spPr>
          <a:xfrm flipH="1">
            <a:off x="8146812" y="1567293"/>
            <a:ext cx="426244" cy="323182"/>
          </a:xfrm>
          <a:prstGeom prst="line">
            <a:avLst/>
          </a:prstGeom>
        </p:spPr>
        <p:style>
          <a:lnRef idx="1">
            <a:schemeClr val="dk1"/>
          </a:lnRef>
          <a:fillRef idx="0">
            <a:schemeClr val="dk1"/>
          </a:fillRef>
          <a:effectRef idx="0">
            <a:schemeClr val="dk1"/>
          </a:effectRef>
          <a:fontRef idx="minor">
            <a:schemeClr val="tx1"/>
          </a:fontRef>
        </p:style>
      </p:cxnSp>
      <p:cxnSp>
        <p:nvCxnSpPr>
          <p:cNvPr id="24" name="直接连接符 23">
            <a:extLst>
              <a:ext uri="{FF2B5EF4-FFF2-40B4-BE49-F238E27FC236}">
                <a16:creationId xmlns:a16="http://schemas.microsoft.com/office/drawing/2014/main" id="{DD886280-EE44-4826-BCA8-2A6132794DEE}"/>
              </a:ext>
            </a:extLst>
          </p:cNvPr>
          <p:cNvCxnSpPr>
            <a:cxnSpLocks/>
            <a:stCxn id="17" idx="3"/>
            <a:endCxn id="19" idx="7"/>
          </p:cNvCxnSpPr>
          <p:nvPr/>
        </p:nvCxnSpPr>
        <p:spPr>
          <a:xfrm flipH="1">
            <a:off x="7684239" y="2146413"/>
            <a:ext cx="206635" cy="589084"/>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a16="http://schemas.microsoft.com/office/drawing/2014/main" id="{987B6786-AF1B-4842-97FB-F6C3002B3EAE}"/>
              </a:ext>
            </a:extLst>
          </p:cNvPr>
          <p:cNvCxnSpPr>
            <a:cxnSpLocks/>
            <a:stCxn id="17" idx="5"/>
            <a:endCxn id="20" idx="1"/>
          </p:cNvCxnSpPr>
          <p:nvPr/>
        </p:nvCxnSpPr>
        <p:spPr>
          <a:xfrm>
            <a:off x="8146812" y="2146413"/>
            <a:ext cx="219495" cy="606211"/>
          </a:xfrm>
          <a:prstGeom prst="line">
            <a:avLst/>
          </a:prstGeom>
        </p:spPr>
        <p:style>
          <a:lnRef idx="1">
            <a:schemeClr val="dk1"/>
          </a:lnRef>
          <a:fillRef idx="0">
            <a:schemeClr val="dk1"/>
          </a:fillRef>
          <a:effectRef idx="0">
            <a:schemeClr val="dk1"/>
          </a:effectRef>
          <a:fontRef idx="minor">
            <a:schemeClr val="tx1"/>
          </a:fontRef>
        </p:style>
      </p:cxnSp>
      <p:cxnSp>
        <p:nvCxnSpPr>
          <p:cNvPr id="26" name="直接连接符 25">
            <a:extLst>
              <a:ext uri="{FF2B5EF4-FFF2-40B4-BE49-F238E27FC236}">
                <a16:creationId xmlns:a16="http://schemas.microsoft.com/office/drawing/2014/main" id="{9D7D8D9F-4162-4C0E-A97F-CDF77AAA3355}"/>
              </a:ext>
            </a:extLst>
          </p:cNvPr>
          <p:cNvCxnSpPr>
            <a:cxnSpLocks/>
            <a:stCxn id="21" idx="0"/>
            <a:endCxn id="20" idx="5"/>
          </p:cNvCxnSpPr>
          <p:nvPr/>
        </p:nvCxnSpPr>
        <p:spPr>
          <a:xfrm flipH="1" flipV="1">
            <a:off x="8622245" y="3008562"/>
            <a:ext cx="219944" cy="436918"/>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a:extLst>
              <a:ext uri="{FF2B5EF4-FFF2-40B4-BE49-F238E27FC236}">
                <a16:creationId xmlns:a16="http://schemas.microsoft.com/office/drawing/2014/main" id="{38043149-67F4-44EE-9414-F7BCBBDF3504}"/>
              </a:ext>
            </a:extLst>
          </p:cNvPr>
          <p:cNvCxnSpPr>
            <a:cxnSpLocks/>
            <a:stCxn id="18" idx="1"/>
            <a:endCxn id="16" idx="5"/>
          </p:cNvCxnSpPr>
          <p:nvPr/>
        </p:nvCxnSpPr>
        <p:spPr>
          <a:xfrm flipH="1" flipV="1">
            <a:off x="8828994" y="1567293"/>
            <a:ext cx="475621" cy="277796"/>
          </a:xfrm>
          <a:prstGeom prst="line">
            <a:avLst/>
          </a:prstGeom>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FFF28536-88E8-4D9D-8816-A7F6B952843C}"/>
              </a:ext>
            </a:extLst>
          </p:cNvPr>
          <p:cNvCxnSpPr>
            <a:cxnSpLocks/>
            <a:stCxn id="22" idx="0"/>
            <a:endCxn id="20" idx="3"/>
          </p:cNvCxnSpPr>
          <p:nvPr/>
        </p:nvCxnSpPr>
        <p:spPr>
          <a:xfrm flipV="1">
            <a:off x="8205219" y="3008562"/>
            <a:ext cx="161088" cy="43298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1672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2000" fill="hold"/>
                                        <p:tgtEl>
                                          <p:spTgt spid="16"/>
                                        </p:tgtEl>
                                        <p:attrNameLst>
                                          <p:attrName>fillcolor</p:attrName>
                                        </p:attrNameLst>
                                      </p:cBhvr>
                                      <p:to>
                                        <a:schemeClr val="accent2"/>
                                      </p:to>
                                    </p:animClr>
                                    <p:set>
                                      <p:cBhvr>
                                        <p:cTn id="35" dur="2000" fill="hold"/>
                                        <p:tgtEl>
                                          <p:spTgt spid="16"/>
                                        </p:tgtEl>
                                        <p:attrNameLst>
                                          <p:attrName>fill.type</p:attrName>
                                        </p:attrNameLst>
                                      </p:cBhvr>
                                      <p:to>
                                        <p:strVal val="solid"/>
                                      </p:to>
                                    </p:set>
                                    <p:set>
                                      <p:cBhvr>
                                        <p:cTn id="36" dur="2000" fill="hold"/>
                                        <p:tgtEl>
                                          <p:spTgt spid="16"/>
                                        </p:tgtEl>
                                        <p:attrNameLst>
                                          <p:attrName>fill.on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1" presetClass="emph" presetSubtype="2" fill="hold" nodeType="clickEffect">
                                  <p:stCondLst>
                                    <p:cond delay="0"/>
                                  </p:stCondLst>
                                  <p:childTnLst>
                                    <p:animClr clrSpc="rgb" dir="cw">
                                      <p:cBhvr>
                                        <p:cTn id="40" dur="2000" fill="hold"/>
                                        <p:tgtEl>
                                          <p:spTgt spid="16"/>
                                        </p:tgtEl>
                                        <p:attrNameLst>
                                          <p:attrName>fillcolor</p:attrName>
                                        </p:attrNameLst>
                                      </p:cBhvr>
                                      <p:to>
                                        <a:srgbClr val="FF0000"/>
                                      </p:to>
                                    </p:animClr>
                                    <p:set>
                                      <p:cBhvr>
                                        <p:cTn id="41" dur="2000" fill="hold"/>
                                        <p:tgtEl>
                                          <p:spTgt spid="16"/>
                                        </p:tgtEl>
                                        <p:attrNameLst>
                                          <p:attrName>fill.type</p:attrName>
                                        </p:attrNameLst>
                                      </p:cBhvr>
                                      <p:to>
                                        <p:strVal val="solid"/>
                                      </p:to>
                                    </p:set>
                                    <p:set>
                                      <p:cBhvr>
                                        <p:cTn id="42" dur="2000" fill="hold"/>
                                        <p:tgtEl>
                                          <p:spTgt spid="16"/>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2000" fill="hold"/>
                                        <p:tgtEl>
                                          <p:spTgt spid="17"/>
                                        </p:tgtEl>
                                        <p:attrNameLst>
                                          <p:attrName>fillcolor</p:attrName>
                                        </p:attrNameLst>
                                      </p:cBhvr>
                                      <p:to>
                                        <a:schemeClr val="accent2"/>
                                      </p:to>
                                    </p:animClr>
                                    <p:set>
                                      <p:cBhvr>
                                        <p:cTn id="47" dur="2000" fill="hold"/>
                                        <p:tgtEl>
                                          <p:spTgt spid="17"/>
                                        </p:tgtEl>
                                        <p:attrNameLst>
                                          <p:attrName>fill.type</p:attrName>
                                        </p:attrNameLst>
                                      </p:cBhvr>
                                      <p:to>
                                        <p:strVal val="solid"/>
                                      </p:to>
                                    </p:set>
                                    <p:set>
                                      <p:cBhvr>
                                        <p:cTn id="48" dur="2000" fill="hold"/>
                                        <p:tgtEl>
                                          <p:spTgt spid="17"/>
                                        </p:tgtEl>
                                        <p:attrNameLst>
                                          <p:attrName>fill.on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 presetClass="emph" presetSubtype="2" fill="hold" nodeType="clickEffect">
                                  <p:stCondLst>
                                    <p:cond delay="0"/>
                                  </p:stCondLst>
                                  <p:childTnLst>
                                    <p:animClr clrSpc="rgb" dir="cw">
                                      <p:cBhvr>
                                        <p:cTn id="52" dur="2000" fill="hold"/>
                                        <p:tgtEl>
                                          <p:spTgt spid="17"/>
                                        </p:tgtEl>
                                        <p:attrNameLst>
                                          <p:attrName>fillcolor</p:attrName>
                                        </p:attrNameLst>
                                      </p:cBhvr>
                                      <p:to>
                                        <a:srgbClr val="FF0000"/>
                                      </p:to>
                                    </p:animClr>
                                    <p:set>
                                      <p:cBhvr>
                                        <p:cTn id="53" dur="2000" fill="hold"/>
                                        <p:tgtEl>
                                          <p:spTgt spid="17"/>
                                        </p:tgtEl>
                                        <p:attrNameLst>
                                          <p:attrName>fill.type</p:attrName>
                                        </p:attrNameLst>
                                      </p:cBhvr>
                                      <p:to>
                                        <p:strVal val="solid"/>
                                      </p:to>
                                    </p:set>
                                    <p:set>
                                      <p:cBhvr>
                                        <p:cTn id="54" dur="2000" fill="hold"/>
                                        <p:tgtEl>
                                          <p:spTgt spid="17"/>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2000" fill="hold"/>
                                        <p:tgtEl>
                                          <p:spTgt spid="19"/>
                                        </p:tgtEl>
                                        <p:attrNameLst>
                                          <p:attrName>fillcolor</p:attrName>
                                        </p:attrNameLst>
                                      </p:cBhvr>
                                      <p:to>
                                        <a:schemeClr val="accent2"/>
                                      </p:to>
                                    </p:animClr>
                                    <p:set>
                                      <p:cBhvr>
                                        <p:cTn id="59" dur="2000" fill="hold"/>
                                        <p:tgtEl>
                                          <p:spTgt spid="19"/>
                                        </p:tgtEl>
                                        <p:attrNameLst>
                                          <p:attrName>fill.type</p:attrName>
                                        </p:attrNameLst>
                                      </p:cBhvr>
                                      <p:to>
                                        <p:strVal val="solid"/>
                                      </p:to>
                                    </p:set>
                                    <p:set>
                                      <p:cBhvr>
                                        <p:cTn id="60" dur="2000" fill="hold"/>
                                        <p:tgtEl>
                                          <p:spTgt spid="19"/>
                                        </p:tgtEl>
                                        <p:attrNameLst>
                                          <p:attrName>fill.on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2" fill="hold" nodeType="clickEffect">
                                  <p:stCondLst>
                                    <p:cond delay="0"/>
                                  </p:stCondLst>
                                  <p:childTnLst>
                                    <p:animClr clrSpc="rgb" dir="cw">
                                      <p:cBhvr>
                                        <p:cTn id="64" dur="2000" fill="hold"/>
                                        <p:tgtEl>
                                          <p:spTgt spid="19"/>
                                        </p:tgtEl>
                                        <p:attrNameLst>
                                          <p:attrName>fillcolor</p:attrName>
                                        </p:attrNameLst>
                                      </p:cBhvr>
                                      <p:to>
                                        <a:srgbClr val="FF0000"/>
                                      </p:to>
                                    </p:animClr>
                                    <p:set>
                                      <p:cBhvr>
                                        <p:cTn id="65" dur="2000" fill="hold"/>
                                        <p:tgtEl>
                                          <p:spTgt spid="19"/>
                                        </p:tgtEl>
                                        <p:attrNameLst>
                                          <p:attrName>fill.type</p:attrName>
                                        </p:attrNameLst>
                                      </p:cBhvr>
                                      <p:to>
                                        <p:strVal val="solid"/>
                                      </p:to>
                                    </p:set>
                                    <p:set>
                                      <p:cBhvr>
                                        <p:cTn id="66" dur="2000" fill="hold"/>
                                        <p:tgtEl>
                                          <p:spTgt spid="19"/>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20"/>
                                        </p:tgtEl>
                                        <p:attrNameLst>
                                          <p:attrName>fillcolor</p:attrName>
                                        </p:attrNameLst>
                                      </p:cBhvr>
                                      <p:to>
                                        <a:schemeClr val="accent2"/>
                                      </p:to>
                                    </p:animClr>
                                    <p:set>
                                      <p:cBhvr>
                                        <p:cTn id="71" dur="2000" fill="hold"/>
                                        <p:tgtEl>
                                          <p:spTgt spid="20"/>
                                        </p:tgtEl>
                                        <p:attrNameLst>
                                          <p:attrName>fill.type</p:attrName>
                                        </p:attrNameLst>
                                      </p:cBhvr>
                                      <p:to>
                                        <p:strVal val="solid"/>
                                      </p:to>
                                    </p:set>
                                    <p:set>
                                      <p:cBhvr>
                                        <p:cTn id="72" dur="2000" fill="hold"/>
                                        <p:tgtEl>
                                          <p:spTgt spid="20"/>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mph" presetSubtype="2" fill="hold" nodeType="clickEffect">
                                  <p:stCondLst>
                                    <p:cond delay="0"/>
                                  </p:stCondLst>
                                  <p:childTnLst>
                                    <p:animClr clrSpc="rgb" dir="cw">
                                      <p:cBhvr>
                                        <p:cTn id="76" dur="2000" fill="hold"/>
                                        <p:tgtEl>
                                          <p:spTgt spid="20"/>
                                        </p:tgtEl>
                                        <p:attrNameLst>
                                          <p:attrName>fillcolor</p:attrName>
                                        </p:attrNameLst>
                                      </p:cBhvr>
                                      <p:to>
                                        <a:srgbClr val="FF0000"/>
                                      </p:to>
                                    </p:animClr>
                                    <p:set>
                                      <p:cBhvr>
                                        <p:cTn id="77" dur="2000" fill="hold"/>
                                        <p:tgtEl>
                                          <p:spTgt spid="20"/>
                                        </p:tgtEl>
                                        <p:attrNameLst>
                                          <p:attrName>fill.type</p:attrName>
                                        </p:attrNameLst>
                                      </p:cBhvr>
                                      <p:to>
                                        <p:strVal val="solid"/>
                                      </p:to>
                                    </p:set>
                                    <p:set>
                                      <p:cBhvr>
                                        <p:cTn id="78" dur="2000" fill="hold"/>
                                        <p:tgtEl>
                                          <p:spTgt spid="20"/>
                                        </p:tgtEl>
                                        <p:attrNameLst>
                                          <p:attrName>fill.on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1" presetClass="emph" presetSubtype="2" fill="hold" nodeType="clickEffect">
                                  <p:stCondLst>
                                    <p:cond delay="0"/>
                                  </p:stCondLst>
                                  <p:childTnLst>
                                    <p:animClr clrSpc="rgb" dir="cw">
                                      <p:cBhvr>
                                        <p:cTn id="82" dur="2000" fill="hold"/>
                                        <p:tgtEl>
                                          <p:spTgt spid="22"/>
                                        </p:tgtEl>
                                        <p:attrNameLst>
                                          <p:attrName>fillcolor</p:attrName>
                                        </p:attrNameLst>
                                      </p:cBhvr>
                                      <p:to>
                                        <a:schemeClr val="accent2"/>
                                      </p:to>
                                    </p:animClr>
                                    <p:set>
                                      <p:cBhvr>
                                        <p:cTn id="83" dur="2000" fill="hold"/>
                                        <p:tgtEl>
                                          <p:spTgt spid="22"/>
                                        </p:tgtEl>
                                        <p:attrNameLst>
                                          <p:attrName>fill.type</p:attrName>
                                        </p:attrNameLst>
                                      </p:cBhvr>
                                      <p:to>
                                        <p:strVal val="solid"/>
                                      </p:to>
                                    </p:set>
                                    <p:set>
                                      <p:cBhvr>
                                        <p:cTn id="84" dur="2000" fill="hold"/>
                                        <p:tgtEl>
                                          <p:spTgt spid="22"/>
                                        </p:tgtEl>
                                        <p:attrNameLst>
                                          <p:attrName>fill.on</p:attrName>
                                        </p:attrNameLst>
                                      </p:cBhvr>
                                      <p:to>
                                        <p:strVal val="true"/>
                                      </p:to>
                                    </p:set>
                                  </p:childTnLst>
                                </p:cTn>
                              </p:par>
                            </p:childTnLst>
                          </p:cTn>
                        </p:par>
                      </p:childTnLst>
                    </p:cTn>
                  </p:par>
                  <p:par>
                    <p:cTn id="85" fill="hold">
                      <p:stCondLst>
                        <p:cond delay="indefinite"/>
                      </p:stCondLst>
                      <p:childTnLst>
                        <p:par>
                          <p:cTn id="86" fill="hold">
                            <p:stCondLst>
                              <p:cond delay="0"/>
                            </p:stCondLst>
                            <p:childTnLst>
                              <p:par>
                                <p:cTn id="87" presetID="1" presetClass="emph" presetSubtype="2" fill="hold" nodeType="clickEffect">
                                  <p:stCondLst>
                                    <p:cond delay="0"/>
                                  </p:stCondLst>
                                  <p:childTnLst>
                                    <p:animClr clrSpc="rgb" dir="cw">
                                      <p:cBhvr>
                                        <p:cTn id="88" dur="2000" fill="hold"/>
                                        <p:tgtEl>
                                          <p:spTgt spid="22"/>
                                        </p:tgtEl>
                                        <p:attrNameLst>
                                          <p:attrName>fillcolor</p:attrName>
                                        </p:attrNameLst>
                                      </p:cBhvr>
                                      <p:to>
                                        <a:srgbClr val="FF0000"/>
                                      </p:to>
                                    </p:animClr>
                                    <p:set>
                                      <p:cBhvr>
                                        <p:cTn id="89" dur="2000" fill="hold"/>
                                        <p:tgtEl>
                                          <p:spTgt spid="22"/>
                                        </p:tgtEl>
                                        <p:attrNameLst>
                                          <p:attrName>fill.type</p:attrName>
                                        </p:attrNameLst>
                                      </p:cBhvr>
                                      <p:to>
                                        <p:strVal val="solid"/>
                                      </p:to>
                                    </p:set>
                                    <p:set>
                                      <p:cBhvr>
                                        <p:cTn id="90" dur="2000" fill="hold"/>
                                        <p:tgtEl>
                                          <p:spTgt spid="22"/>
                                        </p:tgtEl>
                                        <p:attrNameLst>
                                          <p:attrName>fill.on</p:attrName>
                                        </p:attrNameLst>
                                      </p:cBhvr>
                                      <p:to>
                                        <p:strVal val="true"/>
                                      </p:to>
                                    </p:set>
                                  </p:childTnLst>
                                </p:cTn>
                              </p:par>
                            </p:childTnLst>
                          </p:cTn>
                        </p:par>
                      </p:childTnLst>
                    </p:cTn>
                  </p:par>
                  <p:par>
                    <p:cTn id="91" fill="hold">
                      <p:stCondLst>
                        <p:cond delay="indefinite"/>
                      </p:stCondLst>
                      <p:childTnLst>
                        <p:par>
                          <p:cTn id="92" fill="hold">
                            <p:stCondLst>
                              <p:cond delay="0"/>
                            </p:stCondLst>
                            <p:childTnLst>
                              <p:par>
                                <p:cTn id="93" presetID="1" presetClass="emph" presetSubtype="2" fill="hold" nodeType="clickEffect">
                                  <p:stCondLst>
                                    <p:cond delay="0"/>
                                  </p:stCondLst>
                                  <p:childTnLst>
                                    <p:animClr clrSpc="rgb" dir="cw">
                                      <p:cBhvr>
                                        <p:cTn id="94" dur="2000" fill="hold"/>
                                        <p:tgtEl>
                                          <p:spTgt spid="21"/>
                                        </p:tgtEl>
                                        <p:attrNameLst>
                                          <p:attrName>fillcolor</p:attrName>
                                        </p:attrNameLst>
                                      </p:cBhvr>
                                      <p:to>
                                        <a:schemeClr val="accent2"/>
                                      </p:to>
                                    </p:animClr>
                                    <p:set>
                                      <p:cBhvr>
                                        <p:cTn id="95" dur="2000" fill="hold"/>
                                        <p:tgtEl>
                                          <p:spTgt spid="21"/>
                                        </p:tgtEl>
                                        <p:attrNameLst>
                                          <p:attrName>fill.type</p:attrName>
                                        </p:attrNameLst>
                                      </p:cBhvr>
                                      <p:to>
                                        <p:strVal val="solid"/>
                                      </p:to>
                                    </p:set>
                                    <p:set>
                                      <p:cBhvr>
                                        <p:cTn id="96" dur="2000" fill="hold"/>
                                        <p:tgtEl>
                                          <p:spTgt spid="2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 presetClass="emph" presetSubtype="2" fill="hold" nodeType="clickEffect">
                                  <p:stCondLst>
                                    <p:cond delay="0"/>
                                  </p:stCondLst>
                                  <p:childTnLst>
                                    <p:animClr clrSpc="rgb" dir="cw">
                                      <p:cBhvr>
                                        <p:cTn id="100" dur="2000" fill="hold"/>
                                        <p:tgtEl>
                                          <p:spTgt spid="21"/>
                                        </p:tgtEl>
                                        <p:attrNameLst>
                                          <p:attrName>fillcolor</p:attrName>
                                        </p:attrNameLst>
                                      </p:cBhvr>
                                      <p:to>
                                        <a:srgbClr val="FF0000"/>
                                      </p:to>
                                    </p:animClr>
                                    <p:set>
                                      <p:cBhvr>
                                        <p:cTn id="101" dur="2000" fill="hold"/>
                                        <p:tgtEl>
                                          <p:spTgt spid="21"/>
                                        </p:tgtEl>
                                        <p:attrNameLst>
                                          <p:attrName>fill.type</p:attrName>
                                        </p:attrNameLst>
                                      </p:cBhvr>
                                      <p:to>
                                        <p:strVal val="solid"/>
                                      </p:to>
                                    </p:set>
                                    <p:set>
                                      <p:cBhvr>
                                        <p:cTn id="102" dur="2000" fill="hold"/>
                                        <p:tgtEl>
                                          <p:spTgt spid="21"/>
                                        </p:tgtEl>
                                        <p:attrNameLst>
                                          <p:attrName>fill.on</p:attrName>
                                        </p:attrNameLst>
                                      </p:cBhvr>
                                      <p:to>
                                        <p:strVal val="true"/>
                                      </p:to>
                                    </p:set>
                                  </p:childTnLst>
                                </p:cTn>
                              </p:par>
                            </p:childTnLst>
                          </p:cTn>
                        </p:par>
                      </p:childTnLst>
                    </p:cTn>
                  </p:par>
                  <p:par>
                    <p:cTn id="103" fill="hold">
                      <p:stCondLst>
                        <p:cond delay="indefinite"/>
                      </p:stCondLst>
                      <p:childTnLst>
                        <p:par>
                          <p:cTn id="104" fill="hold">
                            <p:stCondLst>
                              <p:cond delay="0"/>
                            </p:stCondLst>
                            <p:childTnLst>
                              <p:par>
                                <p:cTn id="105" presetID="1" presetClass="emph" presetSubtype="2" fill="hold" nodeType="clickEffect">
                                  <p:stCondLst>
                                    <p:cond delay="0"/>
                                  </p:stCondLst>
                                  <p:childTnLst>
                                    <p:animClr clrSpc="rgb" dir="cw">
                                      <p:cBhvr>
                                        <p:cTn id="106" dur="2000" fill="hold"/>
                                        <p:tgtEl>
                                          <p:spTgt spid="18"/>
                                        </p:tgtEl>
                                        <p:attrNameLst>
                                          <p:attrName>fillcolor</p:attrName>
                                        </p:attrNameLst>
                                      </p:cBhvr>
                                      <p:to>
                                        <a:schemeClr val="accent2"/>
                                      </p:to>
                                    </p:animClr>
                                    <p:set>
                                      <p:cBhvr>
                                        <p:cTn id="107" dur="2000" fill="hold"/>
                                        <p:tgtEl>
                                          <p:spTgt spid="18"/>
                                        </p:tgtEl>
                                        <p:attrNameLst>
                                          <p:attrName>fill.type</p:attrName>
                                        </p:attrNameLst>
                                      </p:cBhvr>
                                      <p:to>
                                        <p:strVal val="solid"/>
                                      </p:to>
                                    </p:set>
                                    <p:set>
                                      <p:cBhvr>
                                        <p:cTn id="108" dur="2000" fill="hold"/>
                                        <p:tgtEl>
                                          <p:spTgt spid="18"/>
                                        </p:tgtEl>
                                        <p:attrNameLst>
                                          <p:attrName>fill.on</p:attrName>
                                        </p:attrNameLst>
                                      </p:cBhvr>
                                      <p:to>
                                        <p:strVal val="true"/>
                                      </p:to>
                                    </p:set>
                                  </p:childTnLst>
                                </p:cTn>
                              </p:par>
                            </p:childTnLst>
                          </p:cTn>
                        </p:par>
                      </p:childTnLst>
                    </p:cTn>
                  </p:par>
                  <p:par>
                    <p:cTn id="109" fill="hold">
                      <p:stCondLst>
                        <p:cond delay="indefinite"/>
                      </p:stCondLst>
                      <p:childTnLst>
                        <p:par>
                          <p:cTn id="110" fill="hold">
                            <p:stCondLst>
                              <p:cond delay="0"/>
                            </p:stCondLst>
                            <p:childTnLst>
                              <p:par>
                                <p:cTn id="111" presetID="1" presetClass="emph" presetSubtype="2" fill="hold" nodeType="clickEffect">
                                  <p:stCondLst>
                                    <p:cond delay="0"/>
                                  </p:stCondLst>
                                  <p:childTnLst>
                                    <p:animClr clrSpc="rgb" dir="cw">
                                      <p:cBhvr>
                                        <p:cTn id="112" dur="2000" fill="hold"/>
                                        <p:tgtEl>
                                          <p:spTgt spid="18"/>
                                        </p:tgtEl>
                                        <p:attrNameLst>
                                          <p:attrName>fillcolor</p:attrName>
                                        </p:attrNameLst>
                                      </p:cBhvr>
                                      <p:to>
                                        <a:srgbClr val="FF0000"/>
                                      </p:to>
                                    </p:animClr>
                                    <p:set>
                                      <p:cBhvr>
                                        <p:cTn id="113" dur="2000" fill="hold"/>
                                        <p:tgtEl>
                                          <p:spTgt spid="18"/>
                                        </p:tgtEl>
                                        <p:attrNameLst>
                                          <p:attrName>fill.type</p:attrName>
                                        </p:attrNameLst>
                                      </p:cBhvr>
                                      <p:to>
                                        <p:strVal val="solid"/>
                                      </p:to>
                                    </p:set>
                                    <p:set>
                                      <p:cBhvr>
                                        <p:cTn id="114" dur="2000" fill="hold"/>
                                        <p:tgtEl>
                                          <p:spTgt spid="18"/>
                                        </p:tgtEl>
                                        <p:attrNameLst>
                                          <p:attrName>fill.on</p:attrName>
                                        </p:attrNameLst>
                                      </p:cBhvr>
                                      <p:to>
                                        <p:strVal val="tru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874EC4-2C8D-43F3-B085-EA01D927ABBF}"/>
              </a:ext>
            </a:extLst>
          </p:cNvPr>
          <p:cNvSpPr>
            <a:spLocks noGrp="1"/>
          </p:cNvSpPr>
          <p:nvPr>
            <p:ph type="title"/>
          </p:nvPr>
        </p:nvSpPr>
        <p:spPr>
          <a:xfrm>
            <a:off x="677334" y="609600"/>
            <a:ext cx="8596668" cy="648749"/>
          </a:xfrm>
        </p:spPr>
        <p:txBody>
          <a:bodyPr/>
          <a:lstStyle/>
          <a:p>
            <a:r>
              <a:rPr lang="zh-CN" altLang="en-US" dirty="0"/>
              <a:t>二叉树的中序遍历</a:t>
            </a:r>
          </a:p>
        </p:txBody>
      </p:sp>
      <p:sp>
        <p:nvSpPr>
          <p:cNvPr id="3" name="内容占位符 2">
            <a:extLst>
              <a:ext uri="{FF2B5EF4-FFF2-40B4-BE49-F238E27FC236}">
                <a16:creationId xmlns:a16="http://schemas.microsoft.com/office/drawing/2014/main" id="{7A818B0E-B58C-497F-A17D-D4F6EF124C2D}"/>
              </a:ext>
            </a:extLst>
          </p:cNvPr>
          <p:cNvSpPr>
            <a:spLocks noGrp="1"/>
          </p:cNvSpPr>
          <p:nvPr>
            <p:ph idx="1"/>
          </p:nvPr>
        </p:nvSpPr>
        <p:spPr>
          <a:xfrm>
            <a:off x="677334" y="1551963"/>
            <a:ext cx="3433272" cy="4489399"/>
          </a:xfrm>
        </p:spPr>
        <p:txBody>
          <a:bodyPr/>
          <a:lstStyle/>
          <a:p>
            <a:r>
              <a:rPr lang="zh-CN" altLang="en-US" dirty="0"/>
              <a:t>中序遍历中，节点的访问是在左子节点遍历完成之后，右子节点遍历开始之前进行的。</a:t>
            </a:r>
            <a:endParaRPr lang="en-US" altLang="zh-CN" dirty="0"/>
          </a:p>
          <a:p>
            <a:endParaRPr lang="en-US" altLang="zh-CN" dirty="0"/>
          </a:p>
          <a:p>
            <a:r>
              <a:rPr lang="zh-CN" altLang="en-US" dirty="0"/>
              <a:t>右图中节点染橙为遍历，染红为访问。</a:t>
            </a:r>
            <a:endParaRPr lang="en-US" altLang="zh-CN" dirty="0"/>
          </a:p>
          <a:p>
            <a:endParaRPr lang="en-US" altLang="zh-CN" dirty="0"/>
          </a:p>
          <a:p>
            <a:r>
              <a:rPr lang="zh-CN" altLang="en-US" dirty="0"/>
              <a:t>中序遍历访问顺序为</a:t>
            </a:r>
            <a:r>
              <a:rPr lang="en-US" altLang="zh-CN" dirty="0"/>
              <a:t>:	4,2,6,5,7,1,3</a:t>
            </a:r>
            <a:r>
              <a:rPr lang="zh-CN" altLang="en-US" dirty="0"/>
              <a:t>。</a:t>
            </a:r>
          </a:p>
        </p:txBody>
      </p:sp>
      <p:sp>
        <p:nvSpPr>
          <p:cNvPr id="16" name="椭圆 15">
            <a:extLst>
              <a:ext uri="{FF2B5EF4-FFF2-40B4-BE49-F238E27FC236}">
                <a16:creationId xmlns:a16="http://schemas.microsoft.com/office/drawing/2014/main" id="{BE7BE002-7264-4F45-A9CF-3732C376B4E5}"/>
              </a:ext>
            </a:extLst>
          </p:cNvPr>
          <p:cNvSpPr/>
          <p:nvPr/>
        </p:nvSpPr>
        <p:spPr>
          <a:xfrm>
            <a:off x="8520050" y="1258349"/>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17" name="椭圆 16">
            <a:extLst>
              <a:ext uri="{FF2B5EF4-FFF2-40B4-BE49-F238E27FC236}">
                <a16:creationId xmlns:a16="http://schemas.microsoft.com/office/drawing/2014/main" id="{86E738A4-9457-42E7-B7AB-A4986DE0B161}"/>
              </a:ext>
            </a:extLst>
          </p:cNvPr>
          <p:cNvSpPr/>
          <p:nvPr/>
        </p:nvSpPr>
        <p:spPr>
          <a:xfrm>
            <a:off x="7837868" y="1837469"/>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18" name="椭圆 17">
            <a:extLst>
              <a:ext uri="{FF2B5EF4-FFF2-40B4-BE49-F238E27FC236}">
                <a16:creationId xmlns:a16="http://schemas.microsoft.com/office/drawing/2014/main" id="{35C8C1FC-B329-4772-BFD8-B121AA0914B5}"/>
              </a:ext>
            </a:extLst>
          </p:cNvPr>
          <p:cNvSpPr/>
          <p:nvPr/>
        </p:nvSpPr>
        <p:spPr>
          <a:xfrm>
            <a:off x="9251609" y="1792083"/>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19" name="椭圆 18">
            <a:extLst>
              <a:ext uri="{FF2B5EF4-FFF2-40B4-BE49-F238E27FC236}">
                <a16:creationId xmlns:a16="http://schemas.microsoft.com/office/drawing/2014/main" id="{66C21AF6-AF0E-4ECD-8854-7B458C708EC8}"/>
              </a:ext>
            </a:extLst>
          </p:cNvPr>
          <p:cNvSpPr/>
          <p:nvPr/>
        </p:nvSpPr>
        <p:spPr>
          <a:xfrm>
            <a:off x="7375295" y="2682491"/>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
        <p:nvSpPr>
          <p:cNvPr id="20" name="椭圆 19">
            <a:extLst>
              <a:ext uri="{FF2B5EF4-FFF2-40B4-BE49-F238E27FC236}">
                <a16:creationId xmlns:a16="http://schemas.microsoft.com/office/drawing/2014/main" id="{3755B2B9-C5F8-470E-ACEB-47E1B3858A09}"/>
              </a:ext>
            </a:extLst>
          </p:cNvPr>
          <p:cNvSpPr/>
          <p:nvPr/>
        </p:nvSpPr>
        <p:spPr>
          <a:xfrm>
            <a:off x="8313301" y="2699618"/>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21" name="椭圆 20">
            <a:extLst>
              <a:ext uri="{FF2B5EF4-FFF2-40B4-BE49-F238E27FC236}">
                <a16:creationId xmlns:a16="http://schemas.microsoft.com/office/drawing/2014/main" id="{FEE215EA-F069-42D6-A729-50E535E7C3EC}"/>
              </a:ext>
            </a:extLst>
          </p:cNvPr>
          <p:cNvSpPr/>
          <p:nvPr/>
        </p:nvSpPr>
        <p:spPr>
          <a:xfrm>
            <a:off x="8661214" y="3445480"/>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7</a:t>
            </a:r>
            <a:endParaRPr lang="zh-CN" altLang="en-US" dirty="0">
              <a:solidFill>
                <a:schemeClr val="tx1"/>
              </a:solidFill>
            </a:endParaRPr>
          </a:p>
        </p:txBody>
      </p:sp>
      <p:sp>
        <p:nvSpPr>
          <p:cNvPr id="22" name="椭圆 21">
            <a:extLst>
              <a:ext uri="{FF2B5EF4-FFF2-40B4-BE49-F238E27FC236}">
                <a16:creationId xmlns:a16="http://schemas.microsoft.com/office/drawing/2014/main" id="{770FA34F-4C68-4384-839F-199D1B716FC1}"/>
              </a:ext>
            </a:extLst>
          </p:cNvPr>
          <p:cNvSpPr/>
          <p:nvPr/>
        </p:nvSpPr>
        <p:spPr>
          <a:xfrm>
            <a:off x="8024244" y="3441547"/>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endParaRPr lang="zh-CN" altLang="en-US" dirty="0">
              <a:solidFill>
                <a:schemeClr val="tx1"/>
              </a:solidFill>
            </a:endParaRPr>
          </a:p>
        </p:txBody>
      </p:sp>
      <p:cxnSp>
        <p:nvCxnSpPr>
          <p:cNvPr id="23" name="直接连接符 22">
            <a:extLst>
              <a:ext uri="{FF2B5EF4-FFF2-40B4-BE49-F238E27FC236}">
                <a16:creationId xmlns:a16="http://schemas.microsoft.com/office/drawing/2014/main" id="{58FDA3AA-9654-43FA-995C-5AFF79221673}"/>
              </a:ext>
            </a:extLst>
          </p:cNvPr>
          <p:cNvCxnSpPr>
            <a:stCxn id="16" idx="3"/>
            <a:endCxn id="17" idx="7"/>
          </p:cNvCxnSpPr>
          <p:nvPr/>
        </p:nvCxnSpPr>
        <p:spPr>
          <a:xfrm flipH="1">
            <a:off x="8146812" y="1567293"/>
            <a:ext cx="426244" cy="323182"/>
          </a:xfrm>
          <a:prstGeom prst="line">
            <a:avLst/>
          </a:prstGeom>
        </p:spPr>
        <p:style>
          <a:lnRef idx="1">
            <a:schemeClr val="dk1"/>
          </a:lnRef>
          <a:fillRef idx="0">
            <a:schemeClr val="dk1"/>
          </a:fillRef>
          <a:effectRef idx="0">
            <a:schemeClr val="dk1"/>
          </a:effectRef>
          <a:fontRef idx="minor">
            <a:schemeClr val="tx1"/>
          </a:fontRef>
        </p:style>
      </p:cxnSp>
      <p:cxnSp>
        <p:nvCxnSpPr>
          <p:cNvPr id="24" name="直接连接符 23">
            <a:extLst>
              <a:ext uri="{FF2B5EF4-FFF2-40B4-BE49-F238E27FC236}">
                <a16:creationId xmlns:a16="http://schemas.microsoft.com/office/drawing/2014/main" id="{DD886280-EE44-4826-BCA8-2A6132794DEE}"/>
              </a:ext>
            </a:extLst>
          </p:cNvPr>
          <p:cNvCxnSpPr>
            <a:cxnSpLocks/>
            <a:stCxn id="17" idx="3"/>
            <a:endCxn id="19" idx="7"/>
          </p:cNvCxnSpPr>
          <p:nvPr/>
        </p:nvCxnSpPr>
        <p:spPr>
          <a:xfrm flipH="1">
            <a:off x="7684239" y="2146413"/>
            <a:ext cx="206635" cy="589084"/>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a16="http://schemas.microsoft.com/office/drawing/2014/main" id="{987B6786-AF1B-4842-97FB-F6C3002B3EAE}"/>
              </a:ext>
            </a:extLst>
          </p:cNvPr>
          <p:cNvCxnSpPr>
            <a:cxnSpLocks/>
            <a:stCxn id="17" idx="5"/>
            <a:endCxn id="20" idx="1"/>
          </p:cNvCxnSpPr>
          <p:nvPr/>
        </p:nvCxnSpPr>
        <p:spPr>
          <a:xfrm>
            <a:off x="8146812" y="2146413"/>
            <a:ext cx="219495" cy="606211"/>
          </a:xfrm>
          <a:prstGeom prst="line">
            <a:avLst/>
          </a:prstGeom>
        </p:spPr>
        <p:style>
          <a:lnRef idx="1">
            <a:schemeClr val="dk1"/>
          </a:lnRef>
          <a:fillRef idx="0">
            <a:schemeClr val="dk1"/>
          </a:fillRef>
          <a:effectRef idx="0">
            <a:schemeClr val="dk1"/>
          </a:effectRef>
          <a:fontRef idx="minor">
            <a:schemeClr val="tx1"/>
          </a:fontRef>
        </p:style>
      </p:cxnSp>
      <p:cxnSp>
        <p:nvCxnSpPr>
          <p:cNvPr id="26" name="直接连接符 25">
            <a:extLst>
              <a:ext uri="{FF2B5EF4-FFF2-40B4-BE49-F238E27FC236}">
                <a16:creationId xmlns:a16="http://schemas.microsoft.com/office/drawing/2014/main" id="{9D7D8D9F-4162-4C0E-A97F-CDF77AAA3355}"/>
              </a:ext>
            </a:extLst>
          </p:cNvPr>
          <p:cNvCxnSpPr>
            <a:cxnSpLocks/>
            <a:stCxn id="21" idx="0"/>
            <a:endCxn id="20" idx="5"/>
          </p:cNvCxnSpPr>
          <p:nvPr/>
        </p:nvCxnSpPr>
        <p:spPr>
          <a:xfrm flipH="1" flipV="1">
            <a:off x="8622245" y="3008562"/>
            <a:ext cx="219944" cy="436918"/>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a:extLst>
              <a:ext uri="{FF2B5EF4-FFF2-40B4-BE49-F238E27FC236}">
                <a16:creationId xmlns:a16="http://schemas.microsoft.com/office/drawing/2014/main" id="{38043149-67F4-44EE-9414-F7BCBBDF3504}"/>
              </a:ext>
            </a:extLst>
          </p:cNvPr>
          <p:cNvCxnSpPr>
            <a:cxnSpLocks/>
            <a:stCxn id="18" idx="1"/>
            <a:endCxn id="16" idx="5"/>
          </p:cNvCxnSpPr>
          <p:nvPr/>
        </p:nvCxnSpPr>
        <p:spPr>
          <a:xfrm flipH="1" flipV="1">
            <a:off x="8828994" y="1567293"/>
            <a:ext cx="475621" cy="277796"/>
          </a:xfrm>
          <a:prstGeom prst="line">
            <a:avLst/>
          </a:prstGeom>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FFF28536-88E8-4D9D-8816-A7F6B952843C}"/>
              </a:ext>
            </a:extLst>
          </p:cNvPr>
          <p:cNvCxnSpPr>
            <a:cxnSpLocks/>
            <a:stCxn id="22" idx="0"/>
            <a:endCxn id="20" idx="3"/>
          </p:cNvCxnSpPr>
          <p:nvPr/>
        </p:nvCxnSpPr>
        <p:spPr>
          <a:xfrm flipV="1">
            <a:off x="8205219" y="3008562"/>
            <a:ext cx="161088" cy="43298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15744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2000" fill="hold"/>
                                        <p:tgtEl>
                                          <p:spTgt spid="16"/>
                                        </p:tgtEl>
                                        <p:attrNameLst>
                                          <p:attrName>fillcolor</p:attrName>
                                        </p:attrNameLst>
                                      </p:cBhvr>
                                      <p:to>
                                        <a:schemeClr val="accent2"/>
                                      </p:to>
                                    </p:animClr>
                                    <p:set>
                                      <p:cBhvr>
                                        <p:cTn id="35" dur="2000" fill="hold"/>
                                        <p:tgtEl>
                                          <p:spTgt spid="16"/>
                                        </p:tgtEl>
                                        <p:attrNameLst>
                                          <p:attrName>fill.type</p:attrName>
                                        </p:attrNameLst>
                                      </p:cBhvr>
                                      <p:to>
                                        <p:strVal val="solid"/>
                                      </p:to>
                                    </p:set>
                                    <p:set>
                                      <p:cBhvr>
                                        <p:cTn id="36" dur="2000" fill="hold"/>
                                        <p:tgtEl>
                                          <p:spTgt spid="16"/>
                                        </p:tgtEl>
                                        <p:attrNameLst>
                                          <p:attrName>fill.on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1" presetClass="emph" presetSubtype="2" fill="hold" nodeType="clickEffect">
                                  <p:stCondLst>
                                    <p:cond delay="0"/>
                                  </p:stCondLst>
                                  <p:childTnLst>
                                    <p:animClr clrSpc="rgb" dir="cw">
                                      <p:cBhvr>
                                        <p:cTn id="40" dur="2000" fill="hold"/>
                                        <p:tgtEl>
                                          <p:spTgt spid="17"/>
                                        </p:tgtEl>
                                        <p:attrNameLst>
                                          <p:attrName>fillcolor</p:attrName>
                                        </p:attrNameLst>
                                      </p:cBhvr>
                                      <p:to>
                                        <a:schemeClr val="accent2"/>
                                      </p:to>
                                    </p:animClr>
                                    <p:set>
                                      <p:cBhvr>
                                        <p:cTn id="41" dur="2000" fill="hold"/>
                                        <p:tgtEl>
                                          <p:spTgt spid="17"/>
                                        </p:tgtEl>
                                        <p:attrNameLst>
                                          <p:attrName>fill.type</p:attrName>
                                        </p:attrNameLst>
                                      </p:cBhvr>
                                      <p:to>
                                        <p:strVal val="solid"/>
                                      </p:to>
                                    </p:set>
                                    <p:set>
                                      <p:cBhvr>
                                        <p:cTn id="42" dur="2000" fill="hold"/>
                                        <p:tgtEl>
                                          <p:spTgt spid="17"/>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2000" fill="hold"/>
                                        <p:tgtEl>
                                          <p:spTgt spid="19"/>
                                        </p:tgtEl>
                                        <p:attrNameLst>
                                          <p:attrName>fillcolor</p:attrName>
                                        </p:attrNameLst>
                                      </p:cBhvr>
                                      <p:to>
                                        <a:schemeClr val="accent2"/>
                                      </p:to>
                                    </p:animClr>
                                    <p:set>
                                      <p:cBhvr>
                                        <p:cTn id="47" dur="2000" fill="hold"/>
                                        <p:tgtEl>
                                          <p:spTgt spid="19"/>
                                        </p:tgtEl>
                                        <p:attrNameLst>
                                          <p:attrName>fill.type</p:attrName>
                                        </p:attrNameLst>
                                      </p:cBhvr>
                                      <p:to>
                                        <p:strVal val="solid"/>
                                      </p:to>
                                    </p:set>
                                    <p:set>
                                      <p:cBhvr>
                                        <p:cTn id="48" dur="2000" fill="hold"/>
                                        <p:tgtEl>
                                          <p:spTgt spid="19"/>
                                        </p:tgtEl>
                                        <p:attrNameLst>
                                          <p:attrName>fill.on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 presetClass="emph" presetSubtype="2" fill="hold" nodeType="clickEffect">
                                  <p:stCondLst>
                                    <p:cond delay="0"/>
                                  </p:stCondLst>
                                  <p:childTnLst>
                                    <p:animClr clrSpc="rgb" dir="cw">
                                      <p:cBhvr>
                                        <p:cTn id="52" dur="2000" fill="hold"/>
                                        <p:tgtEl>
                                          <p:spTgt spid="19"/>
                                        </p:tgtEl>
                                        <p:attrNameLst>
                                          <p:attrName>fillcolor</p:attrName>
                                        </p:attrNameLst>
                                      </p:cBhvr>
                                      <p:to>
                                        <a:srgbClr val="FF0000"/>
                                      </p:to>
                                    </p:animClr>
                                    <p:set>
                                      <p:cBhvr>
                                        <p:cTn id="53" dur="2000" fill="hold"/>
                                        <p:tgtEl>
                                          <p:spTgt spid="19"/>
                                        </p:tgtEl>
                                        <p:attrNameLst>
                                          <p:attrName>fill.type</p:attrName>
                                        </p:attrNameLst>
                                      </p:cBhvr>
                                      <p:to>
                                        <p:strVal val="solid"/>
                                      </p:to>
                                    </p:set>
                                    <p:set>
                                      <p:cBhvr>
                                        <p:cTn id="54" dur="2000" fill="hold"/>
                                        <p:tgtEl>
                                          <p:spTgt spid="19"/>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2000" fill="hold"/>
                                        <p:tgtEl>
                                          <p:spTgt spid="17"/>
                                        </p:tgtEl>
                                        <p:attrNameLst>
                                          <p:attrName>fillcolor</p:attrName>
                                        </p:attrNameLst>
                                      </p:cBhvr>
                                      <p:to>
                                        <a:srgbClr val="FF0000"/>
                                      </p:to>
                                    </p:animClr>
                                    <p:set>
                                      <p:cBhvr>
                                        <p:cTn id="59" dur="2000" fill="hold"/>
                                        <p:tgtEl>
                                          <p:spTgt spid="17"/>
                                        </p:tgtEl>
                                        <p:attrNameLst>
                                          <p:attrName>fill.type</p:attrName>
                                        </p:attrNameLst>
                                      </p:cBhvr>
                                      <p:to>
                                        <p:strVal val="solid"/>
                                      </p:to>
                                    </p:set>
                                    <p:set>
                                      <p:cBhvr>
                                        <p:cTn id="60" dur="2000" fill="hold"/>
                                        <p:tgtEl>
                                          <p:spTgt spid="17"/>
                                        </p:tgtEl>
                                        <p:attrNameLst>
                                          <p:attrName>fill.on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2" fill="hold" nodeType="clickEffect">
                                  <p:stCondLst>
                                    <p:cond delay="0"/>
                                  </p:stCondLst>
                                  <p:childTnLst>
                                    <p:animClr clrSpc="rgb" dir="cw">
                                      <p:cBhvr>
                                        <p:cTn id="64" dur="2000" fill="hold"/>
                                        <p:tgtEl>
                                          <p:spTgt spid="20"/>
                                        </p:tgtEl>
                                        <p:attrNameLst>
                                          <p:attrName>fillcolor</p:attrName>
                                        </p:attrNameLst>
                                      </p:cBhvr>
                                      <p:to>
                                        <a:schemeClr val="accent2"/>
                                      </p:to>
                                    </p:animClr>
                                    <p:set>
                                      <p:cBhvr>
                                        <p:cTn id="65" dur="2000" fill="hold"/>
                                        <p:tgtEl>
                                          <p:spTgt spid="20"/>
                                        </p:tgtEl>
                                        <p:attrNameLst>
                                          <p:attrName>fill.type</p:attrName>
                                        </p:attrNameLst>
                                      </p:cBhvr>
                                      <p:to>
                                        <p:strVal val="solid"/>
                                      </p:to>
                                    </p:set>
                                    <p:set>
                                      <p:cBhvr>
                                        <p:cTn id="66" dur="2000" fill="hold"/>
                                        <p:tgtEl>
                                          <p:spTgt spid="20"/>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22"/>
                                        </p:tgtEl>
                                        <p:attrNameLst>
                                          <p:attrName>fillcolor</p:attrName>
                                        </p:attrNameLst>
                                      </p:cBhvr>
                                      <p:to>
                                        <a:schemeClr val="accent2"/>
                                      </p:to>
                                    </p:animClr>
                                    <p:set>
                                      <p:cBhvr>
                                        <p:cTn id="71" dur="2000" fill="hold"/>
                                        <p:tgtEl>
                                          <p:spTgt spid="22"/>
                                        </p:tgtEl>
                                        <p:attrNameLst>
                                          <p:attrName>fill.type</p:attrName>
                                        </p:attrNameLst>
                                      </p:cBhvr>
                                      <p:to>
                                        <p:strVal val="solid"/>
                                      </p:to>
                                    </p:set>
                                    <p:set>
                                      <p:cBhvr>
                                        <p:cTn id="72" dur="2000" fill="hold"/>
                                        <p:tgtEl>
                                          <p:spTgt spid="22"/>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mph" presetSubtype="2" fill="hold" nodeType="clickEffect">
                                  <p:stCondLst>
                                    <p:cond delay="0"/>
                                  </p:stCondLst>
                                  <p:childTnLst>
                                    <p:animClr clrSpc="rgb" dir="cw">
                                      <p:cBhvr>
                                        <p:cTn id="76" dur="2000" fill="hold"/>
                                        <p:tgtEl>
                                          <p:spTgt spid="22"/>
                                        </p:tgtEl>
                                        <p:attrNameLst>
                                          <p:attrName>fillcolor</p:attrName>
                                        </p:attrNameLst>
                                      </p:cBhvr>
                                      <p:to>
                                        <a:srgbClr val="FF0000"/>
                                      </p:to>
                                    </p:animClr>
                                    <p:set>
                                      <p:cBhvr>
                                        <p:cTn id="77" dur="2000" fill="hold"/>
                                        <p:tgtEl>
                                          <p:spTgt spid="22"/>
                                        </p:tgtEl>
                                        <p:attrNameLst>
                                          <p:attrName>fill.type</p:attrName>
                                        </p:attrNameLst>
                                      </p:cBhvr>
                                      <p:to>
                                        <p:strVal val="solid"/>
                                      </p:to>
                                    </p:set>
                                    <p:set>
                                      <p:cBhvr>
                                        <p:cTn id="78" dur="2000" fill="hold"/>
                                        <p:tgtEl>
                                          <p:spTgt spid="22"/>
                                        </p:tgtEl>
                                        <p:attrNameLst>
                                          <p:attrName>fill.on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1" presetClass="emph" presetSubtype="2" fill="hold" nodeType="clickEffect">
                                  <p:stCondLst>
                                    <p:cond delay="0"/>
                                  </p:stCondLst>
                                  <p:childTnLst>
                                    <p:animClr clrSpc="rgb" dir="cw">
                                      <p:cBhvr>
                                        <p:cTn id="82" dur="2000" fill="hold"/>
                                        <p:tgtEl>
                                          <p:spTgt spid="20"/>
                                        </p:tgtEl>
                                        <p:attrNameLst>
                                          <p:attrName>fillcolor</p:attrName>
                                        </p:attrNameLst>
                                      </p:cBhvr>
                                      <p:to>
                                        <a:srgbClr val="FF0000"/>
                                      </p:to>
                                    </p:animClr>
                                    <p:set>
                                      <p:cBhvr>
                                        <p:cTn id="83" dur="2000" fill="hold"/>
                                        <p:tgtEl>
                                          <p:spTgt spid="20"/>
                                        </p:tgtEl>
                                        <p:attrNameLst>
                                          <p:attrName>fill.type</p:attrName>
                                        </p:attrNameLst>
                                      </p:cBhvr>
                                      <p:to>
                                        <p:strVal val="solid"/>
                                      </p:to>
                                    </p:set>
                                    <p:set>
                                      <p:cBhvr>
                                        <p:cTn id="84" dur="2000" fill="hold"/>
                                        <p:tgtEl>
                                          <p:spTgt spid="20"/>
                                        </p:tgtEl>
                                        <p:attrNameLst>
                                          <p:attrName>fill.on</p:attrName>
                                        </p:attrNameLst>
                                      </p:cBhvr>
                                      <p:to>
                                        <p:strVal val="true"/>
                                      </p:to>
                                    </p:set>
                                  </p:childTnLst>
                                </p:cTn>
                              </p:par>
                            </p:childTnLst>
                          </p:cTn>
                        </p:par>
                      </p:childTnLst>
                    </p:cTn>
                  </p:par>
                  <p:par>
                    <p:cTn id="85" fill="hold">
                      <p:stCondLst>
                        <p:cond delay="indefinite"/>
                      </p:stCondLst>
                      <p:childTnLst>
                        <p:par>
                          <p:cTn id="86" fill="hold">
                            <p:stCondLst>
                              <p:cond delay="0"/>
                            </p:stCondLst>
                            <p:childTnLst>
                              <p:par>
                                <p:cTn id="87" presetID="1" presetClass="emph" presetSubtype="2" fill="hold" nodeType="clickEffect">
                                  <p:stCondLst>
                                    <p:cond delay="0"/>
                                  </p:stCondLst>
                                  <p:childTnLst>
                                    <p:animClr clrSpc="rgb" dir="cw">
                                      <p:cBhvr>
                                        <p:cTn id="88" dur="2000" fill="hold"/>
                                        <p:tgtEl>
                                          <p:spTgt spid="21"/>
                                        </p:tgtEl>
                                        <p:attrNameLst>
                                          <p:attrName>fillcolor</p:attrName>
                                        </p:attrNameLst>
                                      </p:cBhvr>
                                      <p:to>
                                        <a:schemeClr val="accent2"/>
                                      </p:to>
                                    </p:animClr>
                                    <p:set>
                                      <p:cBhvr>
                                        <p:cTn id="89" dur="2000" fill="hold"/>
                                        <p:tgtEl>
                                          <p:spTgt spid="21"/>
                                        </p:tgtEl>
                                        <p:attrNameLst>
                                          <p:attrName>fill.type</p:attrName>
                                        </p:attrNameLst>
                                      </p:cBhvr>
                                      <p:to>
                                        <p:strVal val="solid"/>
                                      </p:to>
                                    </p:set>
                                    <p:set>
                                      <p:cBhvr>
                                        <p:cTn id="90" dur="2000" fill="hold"/>
                                        <p:tgtEl>
                                          <p:spTgt spid="21"/>
                                        </p:tgtEl>
                                        <p:attrNameLst>
                                          <p:attrName>fill.on</p:attrName>
                                        </p:attrNameLst>
                                      </p:cBhvr>
                                      <p:to>
                                        <p:strVal val="true"/>
                                      </p:to>
                                    </p:set>
                                  </p:childTnLst>
                                </p:cTn>
                              </p:par>
                            </p:childTnLst>
                          </p:cTn>
                        </p:par>
                      </p:childTnLst>
                    </p:cTn>
                  </p:par>
                  <p:par>
                    <p:cTn id="91" fill="hold">
                      <p:stCondLst>
                        <p:cond delay="indefinite"/>
                      </p:stCondLst>
                      <p:childTnLst>
                        <p:par>
                          <p:cTn id="92" fill="hold">
                            <p:stCondLst>
                              <p:cond delay="0"/>
                            </p:stCondLst>
                            <p:childTnLst>
                              <p:par>
                                <p:cTn id="93" presetID="1" presetClass="emph" presetSubtype="2" fill="hold" nodeType="clickEffect">
                                  <p:stCondLst>
                                    <p:cond delay="0"/>
                                  </p:stCondLst>
                                  <p:childTnLst>
                                    <p:animClr clrSpc="rgb" dir="cw">
                                      <p:cBhvr>
                                        <p:cTn id="94" dur="2000" fill="hold"/>
                                        <p:tgtEl>
                                          <p:spTgt spid="21"/>
                                        </p:tgtEl>
                                        <p:attrNameLst>
                                          <p:attrName>fillcolor</p:attrName>
                                        </p:attrNameLst>
                                      </p:cBhvr>
                                      <p:to>
                                        <a:srgbClr val="FF0000"/>
                                      </p:to>
                                    </p:animClr>
                                    <p:set>
                                      <p:cBhvr>
                                        <p:cTn id="95" dur="2000" fill="hold"/>
                                        <p:tgtEl>
                                          <p:spTgt spid="21"/>
                                        </p:tgtEl>
                                        <p:attrNameLst>
                                          <p:attrName>fill.type</p:attrName>
                                        </p:attrNameLst>
                                      </p:cBhvr>
                                      <p:to>
                                        <p:strVal val="solid"/>
                                      </p:to>
                                    </p:set>
                                    <p:set>
                                      <p:cBhvr>
                                        <p:cTn id="96" dur="2000" fill="hold"/>
                                        <p:tgtEl>
                                          <p:spTgt spid="2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 presetClass="emph" presetSubtype="2" fill="hold" nodeType="clickEffect">
                                  <p:stCondLst>
                                    <p:cond delay="0"/>
                                  </p:stCondLst>
                                  <p:childTnLst>
                                    <p:animClr clrSpc="rgb" dir="cw">
                                      <p:cBhvr>
                                        <p:cTn id="100" dur="2000" fill="hold"/>
                                        <p:tgtEl>
                                          <p:spTgt spid="16"/>
                                        </p:tgtEl>
                                        <p:attrNameLst>
                                          <p:attrName>fillcolor</p:attrName>
                                        </p:attrNameLst>
                                      </p:cBhvr>
                                      <p:to>
                                        <a:srgbClr val="FF0000"/>
                                      </p:to>
                                    </p:animClr>
                                    <p:set>
                                      <p:cBhvr>
                                        <p:cTn id="101" dur="2000" fill="hold"/>
                                        <p:tgtEl>
                                          <p:spTgt spid="16"/>
                                        </p:tgtEl>
                                        <p:attrNameLst>
                                          <p:attrName>fill.type</p:attrName>
                                        </p:attrNameLst>
                                      </p:cBhvr>
                                      <p:to>
                                        <p:strVal val="solid"/>
                                      </p:to>
                                    </p:set>
                                    <p:set>
                                      <p:cBhvr>
                                        <p:cTn id="102" dur="2000" fill="hold"/>
                                        <p:tgtEl>
                                          <p:spTgt spid="16"/>
                                        </p:tgtEl>
                                        <p:attrNameLst>
                                          <p:attrName>fill.on</p:attrName>
                                        </p:attrNameLst>
                                      </p:cBhvr>
                                      <p:to>
                                        <p:strVal val="true"/>
                                      </p:to>
                                    </p:set>
                                  </p:childTnLst>
                                </p:cTn>
                              </p:par>
                            </p:childTnLst>
                          </p:cTn>
                        </p:par>
                      </p:childTnLst>
                    </p:cTn>
                  </p:par>
                  <p:par>
                    <p:cTn id="103" fill="hold">
                      <p:stCondLst>
                        <p:cond delay="indefinite"/>
                      </p:stCondLst>
                      <p:childTnLst>
                        <p:par>
                          <p:cTn id="104" fill="hold">
                            <p:stCondLst>
                              <p:cond delay="0"/>
                            </p:stCondLst>
                            <p:childTnLst>
                              <p:par>
                                <p:cTn id="105" presetID="1" presetClass="emph" presetSubtype="2" fill="hold" nodeType="clickEffect">
                                  <p:stCondLst>
                                    <p:cond delay="0"/>
                                  </p:stCondLst>
                                  <p:childTnLst>
                                    <p:animClr clrSpc="rgb" dir="cw">
                                      <p:cBhvr>
                                        <p:cTn id="106" dur="2000" fill="hold"/>
                                        <p:tgtEl>
                                          <p:spTgt spid="18"/>
                                        </p:tgtEl>
                                        <p:attrNameLst>
                                          <p:attrName>fillcolor</p:attrName>
                                        </p:attrNameLst>
                                      </p:cBhvr>
                                      <p:to>
                                        <a:schemeClr val="accent2"/>
                                      </p:to>
                                    </p:animClr>
                                    <p:set>
                                      <p:cBhvr>
                                        <p:cTn id="107" dur="2000" fill="hold"/>
                                        <p:tgtEl>
                                          <p:spTgt spid="18"/>
                                        </p:tgtEl>
                                        <p:attrNameLst>
                                          <p:attrName>fill.type</p:attrName>
                                        </p:attrNameLst>
                                      </p:cBhvr>
                                      <p:to>
                                        <p:strVal val="solid"/>
                                      </p:to>
                                    </p:set>
                                    <p:set>
                                      <p:cBhvr>
                                        <p:cTn id="108" dur="2000" fill="hold"/>
                                        <p:tgtEl>
                                          <p:spTgt spid="18"/>
                                        </p:tgtEl>
                                        <p:attrNameLst>
                                          <p:attrName>fill.on</p:attrName>
                                        </p:attrNameLst>
                                      </p:cBhvr>
                                      <p:to>
                                        <p:strVal val="true"/>
                                      </p:to>
                                    </p:set>
                                  </p:childTnLst>
                                </p:cTn>
                              </p:par>
                            </p:childTnLst>
                          </p:cTn>
                        </p:par>
                      </p:childTnLst>
                    </p:cTn>
                  </p:par>
                  <p:par>
                    <p:cTn id="109" fill="hold">
                      <p:stCondLst>
                        <p:cond delay="indefinite"/>
                      </p:stCondLst>
                      <p:childTnLst>
                        <p:par>
                          <p:cTn id="110" fill="hold">
                            <p:stCondLst>
                              <p:cond delay="0"/>
                            </p:stCondLst>
                            <p:childTnLst>
                              <p:par>
                                <p:cTn id="111" presetID="1" presetClass="emph" presetSubtype="2" fill="hold" nodeType="clickEffect">
                                  <p:stCondLst>
                                    <p:cond delay="0"/>
                                  </p:stCondLst>
                                  <p:childTnLst>
                                    <p:animClr clrSpc="rgb" dir="cw">
                                      <p:cBhvr>
                                        <p:cTn id="112" dur="2000" fill="hold"/>
                                        <p:tgtEl>
                                          <p:spTgt spid="18"/>
                                        </p:tgtEl>
                                        <p:attrNameLst>
                                          <p:attrName>fillcolor</p:attrName>
                                        </p:attrNameLst>
                                      </p:cBhvr>
                                      <p:to>
                                        <a:srgbClr val="FF0000"/>
                                      </p:to>
                                    </p:animClr>
                                    <p:set>
                                      <p:cBhvr>
                                        <p:cTn id="113" dur="2000" fill="hold"/>
                                        <p:tgtEl>
                                          <p:spTgt spid="18"/>
                                        </p:tgtEl>
                                        <p:attrNameLst>
                                          <p:attrName>fill.type</p:attrName>
                                        </p:attrNameLst>
                                      </p:cBhvr>
                                      <p:to>
                                        <p:strVal val="solid"/>
                                      </p:to>
                                    </p:set>
                                    <p:set>
                                      <p:cBhvr>
                                        <p:cTn id="114" dur="2000" fill="hold"/>
                                        <p:tgtEl>
                                          <p:spTgt spid="18"/>
                                        </p:tgtEl>
                                        <p:attrNameLst>
                                          <p:attrName>fill.on</p:attrName>
                                        </p:attrNameLst>
                                      </p:cBhvr>
                                      <p:to>
                                        <p:strVal val="tru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874EC4-2C8D-43F3-B085-EA01D927ABBF}"/>
              </a:ext>
            </a:extLst>
          </p:cNvPr>
          <p:cNvSpPr>
            <a:spLocks noGrp="1"/>
          </p:cNvSpPr>
          <p:nvPr>
            <p:ph type="title"/>
          </p:nvPr>
        </p:nvSpPr>
        <p:spPr>
          <a:xfrm>
            <a:off x="677334" y="609600"/>
            <a:ext cx="8596668" cy="648749"/>
          </a:xfrm>
        </p:spPr>
        <p:txBody>
          <a:bodyPr/>
          <a:lstStyle/>
          <a:p>
            <a:r>
              <a:rPr lang="zh-CN" altLang="en-US" dirty="0"/>
              <a:t>二叉树的后序遍历</a:t>
            </a:r>
          </a:p>
        </p:txBody>
      </p:sp>
      <p:sp>
        <p:nvSpPr>
          <p:cNvPr id="3" name="内容占位符 2">
            <a:extLst>
              <a:ext uri="{FF2B5EF4-FFF2-40B4-BE49-F238E27FC236}">
                <a16:creationId xmlns:a16="http://schemas.microsoft.com/office/drawing/2014/main" id="{7A818B0E-B58C-497F-A17D-D4F6EF124C2D}"/>
              </a:ext>
            </a:extLst>
          </p:cNvPr>
          <p:cNvSpPr>
            <a:spLocks noGrp="1"/>
          </p:cNvSpPr>
          <p:nvPr>
            <p:ph idx="1"/>
          </p:nvPr>
        </p:nvSpPr>
        <p:spPr>
          <a:xfrm>
            <a:off x="677334" y="1551963"/>
            <a:ext cx="3433272" cy="4489399"/>
          </a:xfrm>
        </p:spPr>
        <p:txBody>
          <a:bodyPr/>
          <a:lstStyle/>
          <a:p>
            <a:r>
              <a:rPr lang="zh-CN" altLang="en-US" dirty="0"/>
              <a:t>后序遍历中，节点的访问是在左右儿子遍历之后完成的。</a:t>
            </a:r>
            <a:endParaRPr lang="en-US" altLang="zh-CN" dirty="0"/>
          </a:p>
          <a:p>
            <a:endParaRPr lang="en-US" altLang="zh-CN" dirty="0"/>
          </a:p>
          <a:p>
            <a:r>
              <a:rPr lang="zh-CN" altLang="en-US" dirty="0"/>
              <a:t>右图中节点染橙为遍历，染红为访问。</a:t>
            </a:r>
            <a:endParaRPr lang="en-US" altLang="zh-CN" dirty="0"/>
          </a:p>
          <a:p>
            <a:endParaRPr lang="en-US" altLang="zh-CN" dirty="0"/>
          </a:p>
          <a:p>
            <a:r>
              <a:rPr lang="zh-CN" altLang="en-US" dirty="0"/>
              <a:t>后序遍历访问顺序为</a:t>
            </a:r>
            <a:r>
              <a:rPr lang="en-US" altLang="zh-CN" dirty="0"/>
              <a:t>:	4,6,7,5,2,3,1</a:t>
            </a:r>
            <a:r>
              <a:rPr lang="zh-CN" altLang="en-US" dirty="0"/>
              <a:t>。</a:t>
            </a:r>
          </a:p>
        </p:txBody>
      </p:sp>
      <p:sp>
        <p:nvSpPr>
          <p:cNvPr id="16" name="椭圆 15">
            <a:extLst>
              <a:ext uri="{FF2B5EF4-FFF2-40B4-BE49-F238E27FC236}">
                <a16:creationId xmlns:a16="http://schemas.microsoft.com/office/drawing/2014/main" id="{BE7BE002-7264-4F45-A9CF-3732C376B4E5}"/>
              </a:ext>
            </a:extLst>
          </p:cNvPr>
          <p:cNvSpPr/>
          <p:nvPr/>
        </p:nvSpPr>
        <p:spPr>
          <a:xfrm>
            <a:off x="8520050" y="1258349"/>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17" name="椭圆 16">
            <a:extLst>
              <a:ext uri="{FF2B5EF4-FFF2-40B4-BE49-F238E27FC236}">
                <a16:creationId xmlns:a16="http://schemas.microsoft.com/office/drawing/2014/main" id="{86E738A4-9457-42E7-B7AB-A4986DE0B161}"/>
              </a:ext>
            </a:extLst>
          </p:cNvPr>
          <p:cNvSpPr/>
          <p:nvPr/>
        </p:nvSpPr>
        <p:spPr>
          <a:xfrm>
            <a:off x="7837868" y="1837469"/>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18" name="椭圆 17">
            <a:extLst>
              <a:ext uri="{FF2B5EF4-FFF2-40B4-BE49-F238E27FC236}">
                <a16:creationId xmlns:a16="http://schemas.microsoft.com/office/drawing/2014/main" id="{35C8C1FC-B329-4772-BFD8-B121AA0914B5}"/>
              </a:ext>
            </a:extLst>
          </p:cNvPr>
          <p:cNvSpPr/>
          <p:nvPr/>
        </p:nvSpPr>
        <p:spPr>
          <a:xfrm>
            <a:off x="9251609" y="1792083"/>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19" name="椭圆 18">
            <a:extLst>
              <a:ext uri="{FF2B5EF4-FFF2-40B4-BE49-F238E27FC236}">
                <a16:creationId xmlns:a16="http://schemas.microsoft.com/office/drawing/2014/main" id="{66C21AF6-AF0E-4ECD-8854-7B458C708EC8}"/>
              </a:ext>
            </a:extLst>
          </p:cNvPr>
          <p:cNvSpPr/>
          <p:nvPr/>
        </p:nvSpPr>
        <p:spPr>
          <a:xfrm>
            <a:off x="7375295" y="2682491"/>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
        <p:nvSpPr>
          <p:cNvPr id="20" name="椭圆 19">
            <a:extLst>
              <a:ext uri="{FF2B5EF4-FFF2-40B4-BE49-F238E27FC236}">
                <a16:creationId xmlns:a16="http://schemas.microsoft.com/office/drawing/2014/main" id="{3755B2B9-C5F8-470E-ACEB-47E1B3858A09}"/>
              </a:ext>
            </a:extLst>
          </p:cNvPr>
          <p:cNvSpPr/>
          <p:nvPr/>
        </p:nvSpPr>
        <p:spPr>
          <a:xfrm>
            <a:off x="8313301" y="2699618"/>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21" name="椭圆 20">
            <a:extLst>
              <a:ext uri="{FF2B5EF4-FFF2-40B4-BE49-F238E27FC236}">
                <a16:creationId xmlns:a16="http://schemas.microsoft.com/office/drawing/2014/main" id="{FEE215EA-F069-42D6-A729-50E535E7C3EC}"/>
              </a:ext>
            </a:extLst>
          </p:cNvPr>
          <p:cNvSpPr/>
          <p:nvPr/>
        </p:nvSpPr>
        <p:spPr>
          <a:xfrm>
            <a:off x="8661214" y="3445480"/>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7</a:t>
            </a:r>
            <a:endParaRPr lang="zh-CN" altLang="en-US" dirty="0">
              <a:solidFill>
                <a:schemeClr val="tx1"/>
              </a:solidFill>
            </a:endParaRPr>
          </a:p>
        </p:txBody>
      </p:sp>
      <p:sp>
        <p:nvSpPr>
          <p:cNvPr id="22" name="椭圆 21">
            <a:extLst>
              <a:ext uri="{FF2B5EF4-FFF2-40B4-BE49-F238E27FC236}">
                <a16:creationId xmlns:a16="http://schemas.microsoft.com/office/drawing/2014/main" id="{770FA34F-4C68-4384-839F-199D1B716FC1}"/>
              </a:ext>
            </a:extLst>
          </p:cNvPr>
          <p:cNvSpPr/>
          <p:nvPr/>
        </p:nvSpPr>
        <p:spPr>
          <a:xfrm>
            <a:off x="8024244" y="3441547"/>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endParaRPr lang="zh-CN" altLang="en-US" dirty="0">
              <a:solidFill>
                <a:schemeClr val="tx1"/>
              </a:solidFill>
            </a:endParaRPr>
          </a:p>
        </p:txBody>
      </p:sp>
      <p:cxnSp>
        <p:nvCxnSpPr>
          <p:cNvPr id="23" name="直接连接符 22">
            <a:extLst>
              <a:ext uri="{FF2B5EF4-FFF2-40B4-BE49-F238E27FC236}">
                <a16:creationId xmlns:a16="http://schemas.microsoft.com/office/drawing/2014/main" id="{58FDA3AA-9654-43FA-995C-5AFF79221673}"/>
              </a:ext>
            </a:extLst>
          </p:cNvPr>
          <p:cNvCxnSpPr>
            <a:stCxn id="16" idx="3"/>
            <a:endCxn id="17" idx="7"/>
          </p:cNvCxnSpPr>
          <p:nvPr/>
        </p:nvCxnSpPr>
        <p:spPr>
          <a:xfrm flipH="1">
            <a:off x="8146812" y="1567293"/>
            <a:ext cx="426244" cy="323182"/>
          </a:xfrm>
          <a:prstGeom prst="line">
            <a:avLst/>
          </a:prstGeom>
        </p:spPr>
        <p:style>
          <a:lnRef idx="1">
            <a:schemeClr val="dk1"/>
          </a:lnRef>
          <a:fillRef idx="0">
            <a:schemeClr val="dk1"/>
          </a:fillRef>
          <a:effectRef idx="0">
            <a:schemeClr val="dk1"/>
          </a:effectRef>
          <a:fontRef idx="minor">
            <a:schemeClr val="tx1"/>
          </a:fontRef>
        </p:style>
      </p:cxnSp>
      <p:cxnSp>
        <p:nvCxnSpPr>
          <p:cNvPr id="24" name="直接连接符 23">
            <a:extLst>
              <a:ext uri="{FF2B5EF4-FFF2-40B4-BE49-F238E27FC236}">
                <a16:creationId xmlns:a16="http://schemas.microsoft.com/office/drawing/2014/main" id="{DD886280-EE44-4826-BCA8-2A6132794DEE}"/>
              </a:ext>
            </a:extLst>
          </p:cNvPr>
          <p:cNvCxnSpPr>
            <a:cxnSpLocks/>
            <a:stCxn id="17" idx="3"/>
            <a:endCxn id="19" idx="7"/>
          </p:cNvCxnSpPr>
          <p:nvPr/>
        </p:nvCxnSpPr>
        <p:spPr>
          <a:xfrm flipH="1">
            <a:off x="7684239" y="2146413"/>
            <a:ext cx="206635" cy="589084"/>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a16="http://schemas.microsoft.com/office/drawing/2014/main" id="{987B6786-AF1B-4842-97FB-F6C3002B3EAE}"/>
              </a:ext>
            </a:extLst>
          </p:cNvPr>
          <p:cNvCxnSpPr>
            <a:cxnSpLocks/>
            <a:stCxn id="17" idx="5"/>
            <a:endCxn id="20" idx="1"/>
          </p:cNvCxnSpPr>
          <p:nvPr/>
        </p:nvCxnSpPr>
        <p:spPr>
          <a:xfrm>
            <a:off x="8146812" y="2146413"/>
            <a:ext cx="219495" cy="606211"/>
          </a:xfrm>
          <a:prstGeom prst="line">
            <a:avLst/>
          </a:prstGeom>
        </p:spPr>
        <p:style>
          <a:lnRef idx="1">
            <a:schemeClr val="dk1"/>
          </a:lnRef>
          <a:fillRef idx="0">
            <a:schemeClr val="dk1"/>
          </a:fillRef>
          <a:effectRef idx="0">
            <a:schemeClr val="dk1"/>
          </a:effectRef>
          <a:fontRef idx="minor">
            <a:schemeClr val="tx1"/>
          </a:fontRef>
        </p:style>
      </p:cxnSp>
      <p:cxnSp>
        <p:nvCxnSpPr>
          <p:cNvPr id="26" name="直接连接符 25">
            <a:extLst>
              <a:ext uri="{FF2B5EF4-FFF2-40B4-BE49-F238E27FC236}">
                <a16:creationId xmlns:a16="http://schemas.microsoft.com/office/drawing/2014/main" id="{9D7D8D9F-4162-4C0E-A97F-CDF77AAA3355}"/>
              </a:ext>
            </a:extLst>
          </p:cNvPr>
          <p:cNvCxnSpPr>
            <a:cxnSpLocks/>
            <a:stCxn id="21" idx="0"/>
            <a:endCxn id="20" idx="5"/>
          </p:cNvCxnSpPr>
          <p:nvPr/>
        </p:nvCxnSpPr>
        <p:spPr>
          <a:xfrm flipH="1" flipV="1">
            <a:off x="8622245" y="3008562"/>
            <a:ext cx="219944" cy="436918"/>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a:extLst>
              <a:ext uri="{FF2B5EF4-FFF2-40B4-BE49-F238E27FC236}">
                <a16:creationId xmlns:a16="http://schemas.microsoft.com/office/drawing/2014/main" id="{38043149-67F4-44EE-9414-F7BCBBDF3504}"/>
              </a:ext>
            </a:extLst>
          </p:cNvPr>
          <p:cNvCxnSpPr>
            <a:cxnSpLocks/>
            <a:stCxn id="18" idx="1"/>
            <a:endCxn id="16" idx="5"/>
          </p:cNvCxnSpPr>
          <p:nvPr/>
        </p:nvCxnSpPr>
        <p:spPr>
          <a:xfrm flipH="1" flipV="1">
            <a:off x="8828994" y="1567293"/>
            <a:ext cx="475621" cy="277796"/>
          </a:xfrm>
          <a:prstGeom prst="line">
            <a:avLst/>
          </a:prstGeom>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FFF28536-88E8-4D9D-8816-A7F6B952843C}"/>
              </a:ext>
            </a:extLst>
          </p:cNvPr>
          <p:cNvCxnSpPr>
            <a:cxnSpLocks/>
            <a:stCxn id="22" idx="0"/>
            <a:endCxn id="20" idx="3"/>
          </p:cNvCxnSpPr>
          <p:nvPr/>
        </p:nvCxnSpPr>
        <p:spPr>
          <a:xfrm flipV="1">
            <a:off x="8205219" y="3008562"/>
            <a:ext cx="161088" cy="43298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5894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2000" fill="hold"/>
                                        <p:tgtEl>
                                          <p:spTgt spid="16"/>
                                        </p:tgtEl>
                                        <p:attrNameLst>
                                          <p:attrName>fillcolor</p:attrName>
                                        </p:attrNameLst>
                                      </p:cBhvr>
                                      <p:to>
                                        <a:schemeClr val="accent2"/>
                                      </p:to>
                                    </p:animClr>
                                    <p:set>
                                      <p:cBhvr>
                                        <p:cTn id="35" dur="2000" fill="hold"/>
                                        <p:tgtEl>
                                          <p:spTgt spid="16"/>
                                        </p:tgtEl>
                                        <p:attrNameLst>
                                          <p:attrName>fill.type</p:attrName>
                                        </p:attrNameLst>
                                      </p:cBhvr>
                                      <p:to>
                                        <p:strVal val="solid"/>
                                      </p:to>
                                    </p:set>
                                    <p:set>
                                      <p:cBhvr>
                                        <p:cTn id="36" dur="2000" fill="hold"/>
                                        <p:tgtEl>
                                          <p:spTgt spid="16"/>
                                        </p:tgtEl>
                                        <p:attrNameLst>
                                          <p:attrName>fill.on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1" presetClass="emph" presetSubtype="2" fill="hold" nodeType="clickEffect">
                                  <p:stCondLst>
                                    <p:cond delay="0"/>
                                  </p:stCondLst>
                                  <p:childTnLst>
                                    <p:animClr clrSpc="rgb" dir="cw">
                                      <p:cBhvr>
                                        <p:cTn id="40" dur="2000" fill="hold"/>
                                        <p:tgtEl>
                                          <p:spTgt spid="17"/>
                                        </p:tgtEl>
                                        <p:attrNameLst>
                                          <p:attrName>fillcolor</p:attrName>
                                        </p:attrNameLst>
                                      </p:cBhvr>
                                      <p:to>
                                        <a:schemeClr val="accent2"/>
                                      </p:to>
                                    </p:animClr>
                                    <p:set>
                                      <p:cBhvr>
                                        <p:cTn id="41" dur="2000" fill="hold"/>
                                        <p:tgtEl>
                                          <p:spTgt spid="17"/>
                                        </p:tgtEl>
                                        <p:attrNameLst>
                                          <p:attrName>fill.type</p:attrName>
                                        </p:attrNameLst>
                                      </p:cBhvr>
                                      <p:to>
                                        <p:strVal val="solid"/>
                                      </p:to>
                                    </p:set>
                                    <p:set>
                                      <p:cBhvr>
                                        <p:cTn id="42" dur="2000" fill="hold"/>
                                        <p:tgtEl>
                                          <p:spTgt spid="17"/>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2000" fill="hold"/>
                                        <p:tgtEl>
                                          <p:spTgt spid="19"/>
                                        </p:tgtEl>
                                        <p:attrNameLst>
                                          <p:attrName>fillcolor</p:attrName>
                                        </p:attrNameLst>
                                      </p:cBhvr>
                                      <p:to>
                                        <a:schemeClr val="accent2"/>
                                      </p:to>
                                    </p:animClr>
                                    <p:set>
                                      <p:cBhvr>
                                        <p:cTn id="47" dur="2000" fill="hold"/>
                                        <p:tgtEl>
                                          <p:spTgt spid="19"/>
                                        </p:tgtEl>
                                        <p:attrNameLst>
                                          <p:attrName>fill.type</p:attrName>
                                        </p:attrNameLst>
                                      </p:cBhvr>
                                      <p:to>
                                        <p:strVal val="solid"/>
                                      </p:to>
                                    </p:set>
                                    <p:set>
                                      <p:cBhvr>
                                        <p:cTn id="48" dur="2000" fill="hold"/>
                                        <p:tgtEl>
                                          <p:spTgt spid="19"/>
                                        </p:tgtEl>
                                        <p:attrNameLst>
                                          <p:attrName>fill.on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 presetClass="emph" presetSubtype="2" fill="hold" nodeType="clickEffect">
                                  <p:stCondLst>
                                    <p:cond delay="0"/>
                                  </p:stCondLst>
                                  <p:childTnLst>
                                    <p:animClr clrSpc="rgb" dir="cw">
                                      <p:cBhvr>
                                        <p:cTn id="52" dur="2000" fill="hold"/>
                                        <p:tgtEl>
                                          <p:spTgt spid="19"/>
                                        </p:tgtEl>
                                        <p:attrNameLst>
                                          <p:attrName>fillcolor</p:attrName>
                                        </p:attrNameLst>
                                      </p:cBhvr>
                                      <p:to>
                                        <a:srgbClr val="FF0000"/>
                                      </p:to>
                                    </p:animClr>
                                    <p:set>
                                      <p:cBhvr>
                                        <p:cTn id="53" dur="2000" fill="hold"/>
                                        <p:tgtEl>
                                          <p:spTgt spid="19"/>
                                        </p:tgtEl>
                                        <p:attrNameLst>
                                          <p:attrName>fill.type</p:attrName>
                                        </p:attrNameLst>
                                      </p:cBhvr>
                                      <p:to>
                                        <p:strVal val="solid"/>
                                      </p:to>
                                    </p:set>
                                    <p:set>
                                      <p:cBhvr>
                                        <p:cTn id="54" dur="2000" fill="hold"/>
                                        <p:tgtEl>
                                          <p:spTgt spid="19"/>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2000" fill="hold"/>
                                        <p:tgtEl>
                                          <p:spTgt spid="20"/>
                                        </p:tgtEl>
                                        <p:attrNameLst>
                                          <p:attrName>fillcolor</p:attrName>
                                        </p:attrNameLst>
                                      </p:cBhvr>
                                      <p:to>
                                        <a:schemeClr val="accent2"/>
                                      </p:to>
                                    </p:animClr>
                                    <p:set>
                                      <p:cBhvr>
                                        <p:cTn id="59" dur="2000" fill="hold"/>
                                        <p:tgtEl>
                                          <p:spTgt spid="20"/>
                                        </p:tgtEl>
                                        <p:attrNameLst>
                                          <p:attrName>fill.type</p:attrName>
                                        </p:attrNameLst>
                                      </p:cBhvr>
                                      <p:to>
                                        <p:strVal val="solid"/>
                                      </p:to>
                                    </p:set>
                                    <p:set>
                                      <p:cBhvr>
                                        <p:cTn id="60" dur="2000" fill="hold"/>
                                        <p:tgtEl>
                                          <p:spTgt spid="20"/>
                                        </p:tgtEl>
                                        <p:attrNameLst>
                                          <p:attrName>fill.on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2" fill="hold" nodeType="clickEffect">
                                  <p:stCondLst>
                                    <p:cond delay="0"/>
                                  </p:stCondLst>
                                  <p:childTnLst>
                                    <p:animClr clrSpc="rgb" dir="cw">
                                      <p:cBhvr>
                                        <p:cTn id="64" dur="2000" fill="hold"/>
                                        <p:tgtEl>
                                          <p:spTgt spid="22"/>
                                        </p:tgtEl>
                                        <p:attrNameLst>
                                          <p:attrName>fillcolor</p:attrName>
                                        </p:attrNameLst>
                                      </p:cBhvr>
                                      <p:to>
                                        <a:schemeClr val="accent2"/>
                                      </p:to>
                                    </p:animClr>
                                    <p:set>
                                      <p:cBhvr>
                                        <p:cTn id="65" dur="2000" fill="hold"/>
                                        <p:tgtEl>
                                          <p:spTgt spid="22"/>
                                        </p:tgtEl>
                                        <p:attrNameLst>
                                          <p:attrName>fill.type</p:attrName>
                                        </p:attrNameLst>
                                      </p:cBhvr>
                                      <p:to>
                                        <p:strVal val="solid"/>
                                      </p:to>
                                    </p:set>
                                    <p:set>
                                      <p:cBhvr>
                                        <p:cTn id="66" dur="2000" fill="hold"/>
                                        <p:tgtEl>
                                          <p:spTgt spid="22"/>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22"/>
                                        </p:tgtEl>
                                        <p:attrNameLst>
                                          <p:attrName>fillcolor</p:attrName>
                                        </p:attrNameLst>
                                      </p:cBhvr>
                                      <p:to>
                                        <a:srgbClr val="FF0000"/>
                                      </p:to>
                                    </p:animClr>
                                    <p:set>
                                      <p:cBhvr>
                                        <p:cTn id="71" dur="2000" fill="hold"/>
                                        <p:tgtEl>
                                          <p:spTgt spid="22"/>
                                        </p:tgtEl>
                                        <p:attrNameLst>
                                          <p:attrName>fill.type</p:attrName>
                                        </p:attrNameLst>
                                      </p:cBhvr>
                                      <p:to>
                                        <p:strVal val="solid"/>
                                      </p:to>
                                    </p:set>
                                    <p:set>
                                      <p:cBhvr>
                                        <p:cTn id="72" dur="2000" fill="hold"/>
                                        <p:tgtEl>
                                          <p:spTgt spid="22"/>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mph" presetSubtype="2" fill="hold" nodeType="clickEffect">
                                  <p:stCondLst>
                                    <p:cond delay="0"/>
                                  </p:stCondLst>
                                  <p:childTnLst>
                                    <p:animClr clrSpc="rgb" dir="cw">
                                      <p:cBhvr>
                                        <p:cTn id="76" dur="2000" fill="hold"/>
                                        <p:tgtEl>
                                          <p:spTgt spid="21"/>
                                        </p:tgtEl>
                                        <p:attrNameLst>
                                          <p:attrName>fillcolor</p:attrName>
                                        </p:attrNameLst>
                                      </p:cBhvr>
                                      <p:to>
                                        <a:schemeClr val="accent2"/>
                                      </p:to>
                                    </p:animClr>
                                    <p:set>
                                      <p:cBhvr>
                                        <p:cTn id="77" dur="2000" fill="hold"/>
                                        <p:tgtEl>
                                          <p:spTgt spid="21"/>
                                        </p:tgtEl>
                                        <p:attrNameLst>
                                          <p:attrName>fill.type</p:attrName>
                                        </p:attrNameLst>
                                      </p:cBhvr>
                                      <p:to>
                                        <p:strVal val="solid"/>
                                      </p:to>
                                    </p:set>
                                    <p:set>
                                      <p:cBhvr>
                                        <p:cTn id="78" dur="2000" fill="hold"/>
                                        <p:tgtEl>
                                          <p:spTgt spid="21"/>
                                        </p:tgtEl>
                                        <p:attrNameLst>
                                          <p:attrName>fill.on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1" presetClass="emph" presetSubtype="2" fill="hold" nodeType="clickEffect">
                                  <p:stCondLst>
                                    <p:cond delay="0"/>
                                  </p:stCondLst>
                                  <p:childTnLst>
                                    <p:animClr clrSpc="rgb" dir="cw">
                                      <p:cBhvr>
                                        <p:cTn id="82" dur="2000" fill="hold"/>
                                        <p:tgtEl>
                                          <p:spTgt spid="21"/>
                                        </p:tgtEl>
                                        <p:attrNameLst>
                                          <p:attrName>fillcolor</p:attrName>
                                        </p:attrNameLst>
                                      </p:cBhvr>
                                      <p:to>
                                        <a:srgbClr val="FF0000"/>
                                      </p:to>
                                    </p:animClr>
                                    <p:set>
                                      <p:cBhvr>
                                        <p:cTn id="83" dur="2000" fill="hold"/>
                                        <p:tgtEl>
                                          <p:spTgt spid="21"/>
                                        </p:tgtEl>
                                        <p:attrNameLst>
                                          <p:attrName>fill.type</p:attrName>
                                        </p:attrNameLst>
                                      </p:cBhvr>
                                      <p:to>
                                        <p:strVal val="solid"/>
                                      </p:to>
                                    </p:set>
                                    <p:set>
                                      <p:cBhvr>
                                        <p:cTn id="84" dur="2000" fill="hold"/>
                                        <p:tgtEl>
                                          <p:spTgt spid="21"/>
                                        </p:tgtEl>
                                        <p:attrNameLst>
                                          <p:attrName>fill.on</p:attrName>
                                        </p:attrNameLst>
                                      </p:cBhvr>
                                      <p:to>
                                        <p:strVal val="true"/>
                                      </p:to>
                                    </p:set>
                                  </p:childTnLst>
                                </p:cTn>
                              </p:par>
                            </p:childTnLst>
                          </p:cTn>
                        </p:par>
                      </p:childTnLst>
                    </p:cTn>
                  </p:par>
                  <p:par>
                    <p:cTn id="85" fill="hold">
                      <p:stCondLst>
                        <p:cond delay="indefinite"/>
                      </p:stCondLst>
                      <p:childTnLst>
                        <p:par>
                          <p:cTn id="86" fill="hold">
                            <p:stCondLst>
                              <p:cond delay="0"/>
                            </p:stCondLst>
                            <p:childTnLst>
                              <p:par>
                                <p:cTn id="87" presetID="1" presetClass="emph" presetSubtype="2" fill="hold" nodeType="clickEffect">
                                  <p:stCondLst>
                                    <p:cond delay="0"/>
                                  </p:stCondLst>
                                  <p:childTnLst>
                                    <p:animClr clrSpc="rgb" dir="cw">
                                      <p:cBhvr>
                                        <p:cTn id="88" dur="2000" fill="hold"/>
                                        <p:tgtEl>
                                          <p:spTgt spid="20"/>
                                        </p:tgtEl>
                                        <p:attrNameLst>
                                          <p:attrName>fillcolor</p:attrName>
                                        </p:attrNameLst>
                                      </p:cBhvr>
                                      <p:to>
                                        <a:srgbClr val="FF0000"/>
                                      </p:to>
                                    </p:animClr>
                                    <p:set>
                                      <p:cBhvr>
                                        <p:cTn id="89" dur="2000" fill="hold"/>
                                        <p:tgtEl>
                                          <p:spTgt spid="20"/>
                                        </p:tgtEl>
                                        <p:attrNameLst>
                                          <p:attrName>fill.type</p:attrName>
                                        </p:attrNameLst>
                                      </p:cBhvr>
                                      <p:to>
                                        <p:strVal val="solid"/>
                                      </p:to>
                                    </p:set>
                                    <p:set>
                                      <p:cBhvr>
                                        <p:cTn id="90" dur="2000" fill="hold"/>
                                        <p:tgtEl>
                                          <p:spTgt spid="20"/>
                                        </p:tgtEl>
                                        <p:attrNameLst>
                                          <p:attrName>fill.on</p:attrName>
                                        </p:attrNameLst>
                                      </p:cBhvr>
                                      <p:to>
                                        <p:strVal val="true"/>
                                      </p:to>
                                    </p:set>
                                  </p:childTnLst>
                                </p:cTn>
                              </p:par>
                            </p:childTnLst>
                          </p:cTn>
                        </p:par>
                      </p:childTnLst>
                    </p:cTn>
                  </p:par>
                  <p:par>
                    <p:cTn id="91" fill="hold">
                      <p:stCondLst>
                        <p:cond delay="indefinite"/>
                      </p:stCondLst>
                      <p:childTnLst>
                        <p:par>
                          <p:cTn id="92" fill="hold">
                            <p:stCondLst>
                              <p:cond delay="0"/>
                            </p:stCondLst>
                            <p:childTnLst>
                              <p:par>
                                <p:cTn id="93" presetID="1" presetClass="emph" presetSubtype="2" fill="hold" nodeType="clickEffect">
                                  <p:stCondLst>
                                    <p:cond delay="0"/>
                                  </p:stCondLst>
                                  <p:childTnLst>
                                    <p:animClr clrSpc="rgb" dir="cw">
                                      <p:cBhvr>
                                        <p:cTn id="94" dur="2000" fill="hold"/>
                                        <p:tgtEl>
                                          <p:spTgt spid="17"/>
                                        </p:tgtEl>
                                        <p:attrNameLst>
                                          <p:attrName>fillcolor</p:attrName>
                                        </p:attrNameLst>
                                      </p:cBhvr>
                                      <p:to>
                                        <a:srgbClr val="FF0000"/>
                                      </p:to>
                                    </p:animClr>
                                    <p:set>
                                      <p:cBhvr>
                                        <p:cTn id="95" dur="2000" fill="hold"/>
                                        <p:tgtEl>
                                          <p:spTgt spid="17"/>
                                        </p:tgtEl>
                                        <p:attrNameLst>
                                          <p:attrName>fill.type</p:attrName>
                                        </p:attrNameLst>
                                      </p:cBhvr>
                                      <p:to>
                                        <p:strVal val="solid"/>
                                      </p:to>
                                    </p:set>
                                    <p:set>
                                      <p:cBhvr>
                                        <p:cTn id="96" dur="2000" fill="hold"/>
                                        <p:tgtEl>
                                          <p:spTgt spid="17"/>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 presetClass="emph" presetSubtype="2" fill="hold" nodeType="clickEffect">
                                  <p:stCondLst>
                                    <p:cond delay="0"/>
                                  </p:stCondLst>
                                  <p:childTnLst>
                                    <p:animClr clrSpc="rgb" dir="cw">
                                      <p:cBhvr>
                                        <p:cTn id="100" dur="2000" fill="hold"/>
                                        <p:tgtEl>
                                          <p:spTgt spid="18"/>
                                        </p:tgtEl>
                                        <p:attrNameLst>
                                          <p:attrName>fillcolor</p:attrName>
                                        </p:attrNameLst>
                                      </p:cBhvr>
                                      <p:to>
                                        <a:schemeClr val="accent2"/>
                                      </p:to>
                                    </p:animClr>
                                    <p:set>
                                      <p:cBhvr>
                                        <p:cTn id="101" dur="2000" fill="hold"/>
                                        <p:tgtEl>
                                          <p:spTgt spid="18"/>
                                        </p:tgtEl>
                                        <p:attrNameLst>
                                          <p:attrName>fill.type</p:attrName>
                                        </p:attrNameLst>
                                      </p:cBhvr>
                                      <p:to>
                                        <p:strVal val="solid"/>
                                      </p:to>
                                    </p:set>
                                    <p:set>
                                      <p:cBhvr>
                                        <p:cTn id="102" dur="2000" fill="hold"/>
                                        <p:tgtEl>
                                          <p:spTgt spid="18"/>
                                        </p:tgtEl>
                                        <p:attrNameLst>
                                          <p:attrName>fill.on</p:attrName>
                                        </p:attrNameLst>
                                      </p:cBhvr>
                                      <p:to>
                                        <p:strVal val="true"/>
                                      </p:to>
                                    </p:set>
                                  </p:childTnLst>
                                </p:cTn>
                              </p:par>
                            </p:childTnLst>
                          </p:cTn>
                        </p:par>
                      </p:childTnLst>
                    </p:cTn>
                  </p:par>
                  <p:par>
                    <p:cTn id="103" fill="hold">
                      <p:stCondLst>
                        <p:cond delay="indefinite"/>
                      </p:stCondLst>
                      <p:childTnLst>
                        <p:par>
                          <p:cTn id="104" fill="hold">
                            <p:stCondLst>
                              <p:cond delay="0"/>
                            </p:stCondLst>
                            <p:childTnLst>
                              <p:par>
                                <p:cTn id="105" presetID="1" presetClass="emph" presetSubtype="2" fill="hold" nodeType="clickEffect">
                                  <p:stCondLst>
                                    <p:cond delay="0"/>
                                  </p:stCondLst>
                                  <p:childTnLst>
                                    <p:animClr clrSpc="rgb" dir="cw">
                                      <p:cBhvr>
                                        <p:cTn id="106" dur="2000" fill="hold"/>
                                        <p:tgtEl>
                                          <p:spTgt spid="18"/>
                                        </p:tgtEl>
                                        <p:attrNameLst>
                                          <p:attrName>fillcolor</p:attrName>
                                        </p:attrNameLst>
                                      </p:cBhvr>
                                      <p:to>
                                        <a:srgbClr val="FF0000"/>
                                      </p:to>
                                    </p:animClr>
                                    <p:set>
                                      <p:cBhvr>
                                        <p:cTn id="107" dur="2000" fill="hold"/>
                                        <p:tgtEl>
                                          <p:spTgt spid="18"/>
                                        </p:tgtEl>
                                        <p:attrNameLst>
                                          <p:attrName>fill.type</p:attrName>
                                        </p:attrNameLst>
                                      </p:cBhvr>
                                      <p:to>
                                        <p:strVal val="solid"/>
                                      </p:to>
                                    </p:set>
                                    <p:set>
                                      <p:cBhvr>
                                        <p:cTn id="108" dur="2000" fill="hold"/>
                                        <p:tgtEl>
                                          <p:spTgt spid="18"/>
                                        </p:tgtEl>
                                        <p:attrNameLst>
                                          <p:attrName>fill.on</p:attrName>
                                        </p:attrNameLst>
                                      </p:cBhvr>
                                      <p:to>
                                        <p:strVal val="true"/>
                                      </p:to>
                                    </p:set>
                                  </p:childTnLst>
                                </p:cTn>
                              </p:par>
                            </p:childTnLst>
                          </p:cTn>
                        </p:par>
                      </p:childTnLst>
                    </p:cTn>
                  </p:par>
                  <p:par>
                    <p:cTn id="109" fill="hold">
                      <p:stCondLst>
                        <p:cond delay="indefinite"/>
                      </p:stCondLst>
                      <p:childTnLst>
                        <p:par>
                          <p:cTn id="110" fill="hold">
                            <p:stCondLst>
                              <p:cond delay="0"/>
                            </p:stCondLst>
                            <p:childTnLst>
                              <p:par>
                                <p:cTn id="111" presetID="1" presetClass="emph" presetSubtype="2" fill="hold" nodeType="clickEffect">
                                  <p:stCondLst>
                                    <p:cond delay="0"/>
                                  </p:stCondLst>
                                  <p:childTnLst>
                                    <p:animClr clrSpc="rgb" dir="cw">
                                      <p:cBhvr>
                                        <p:cTn id="112" dur="2000" fill="hold"/>
                                        <p:tgtEl>
                                          <p:spTgt spid="16"/>
                                        </p:tgtEl>
                                        <p:attrNameLst>
                                          <p:attrName>fillcolor</p:attrName>
                                        </p:attrNameLst>
                                      </p:cBhvr>
                                      <p:to>
                                        <a:srgbClr val="FF0000"/>
                                      </p:to>
                                    </p:animClr>
                                    <p:set>
                                      <p:cBhvr>
                                        <p:cTn id="113" dur="2000" fill="hold"/>
                                        <p:tgtEl>
                                          <p:spTgt spid="16"/>
                                        </p:tgtEl>
                                        <p:attrNameLst>
                                          <p:attrName>fill.type</p:attrName>
                                        </p:attrNameLst>
                                      </p:cBhvr>
                                      <p:to>
                                        <p:strVal val="solid"/>
                                      </p:to>
                                    </p:set>
                                    <p:set>
                                      <p:cBhvr>
                                        <p:cTn id="114" dur="2000" fill="hold"/>
                                        <p:tgtEl>
                                          <p:spTgt spid="16"/>
                                        </p:tgtEl>
                                        <p:attrNameLst>
                                          <p:attrName>fill.on</p:attrName>
                                        </p:attrNameLst>
                                      </p:cBhvr>
                                      <p:to>
                                        <p:strVal val="tru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DAB70-3E5D-4244-904D-CDB9D70F1E30}"/>
              </a:ext>
            </a:extLst>
          </p:cNvPr>
          <p:cNvSpPr>
            <a:spLocks noGrp="1"/>
          </p:cNvSpPr>
          <p:nvPr>
            <p:ph type="title"/>
          </p:nvPr>
        </p:nvSpPr>
        <p:spPr>
          <a:xfrm>
            <a:off x="677334" y="609600"/>
            <a:ext cx="8596668" cy="788894"/>
          </a:xfrm>
        </p:spPr>
        <p:txBody>
          <a:bodyPr/>
          <a:lstStyle/>
          <a:p>
            <a:r>
              <a:rPr lang="zh-CN" altLang="en-US" dirty="0"/>
              <a:t>三种二叉树遍历顺序的代码实现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66E3776-0D71-4C15-8BE0-68E5C5720011}"/>
                  </a:ext>
                </a:extLst>
              </p:cNvPr>
              <p:cNvSpPr>
                <a:spLocks noGrp="1"/>
              </p:cNvSpPr>
              <p:nvPr>
                <p:ph idx="1"/>
              </p:nvPr>
            </p:nvSpPr>
            <p:spPr>
              <a:xfrm>
                <a:off x="677334" y="1649507"/>
                <a:ext cx="8596668" cy="4391856"/>
              </a:xfrm>
            </p:spPr>
            <p:txBody>
              <a:bodyPr/>
              <a:lstStyle/>
              <a:p>
                <a:r>
                  <a:rPr lang="zh-CN" altLang="en-US" dirty="0"/>
                  <a:t>我们定义</a:t>
                </a:r>
                <a14:m>
                  <m:oMath xmlns:m="http://schemas.openxmlformats.org/officeDocument/2006/math">
                    <m:r>
                      <a:rPr lang="en-US" altLang="zh-CN" b="0" i="1" smtClean="0">
                        <a:latin typeface="Cambria Math" panose="02040503050406030204" pitchFamily="18" charset="0"/>
                      </a:rPr>
                      <m:t>𝑙𝑐</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表示节点</a:t>
                </a:r>
                <a14:m>
                  <m:oMath xmlns:m="http://schemas.openxmlformats.org/officeDocument/2006/math">
                    <m:r>
                      <a:rPr lang="en-US" altLang="zh-CN" b="0" i="1" smtClean="0">
                        <a:latin typeface="Cambria Math" panose="02040503050406030204" pitchFamily="18" charset="0"/>
                      </a:rPr>
                      <m:t>𝑥</m:t>
                    </m:r>
                  </m:oMath>
                </a14:m>
                <a:r>
                  <a:rPr lang="zh-CN" altLang="en-US" dirty="0"/>
                  <a:t>的左儿子，</a:t>
                </a:r>
                <a:endParaRPr lang="en-US" altLang="zh-CN" dirty="0"/>
              </a:p>
              <a:p>
                <a:pPr marL="0" indent="0">
                  <a:buNone/>
                </a:pPr>
                <a14:m>
                  <m:oMath xmlns:m="http://schemas.openxmlformats.org/officeDocument/2006/math">
                    <m:r>
                      <a:rPr lang="en-US" altLang="zh-CN" b="0" i="1" smtClean="0">
                        <a:latin typeface="Cambria Math" panose="02040503050406030204" pitchFamily="18" charset="0"/>
                      </a:rPr>
                      <m:t>𝑟𝑐</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表示节点</a:t>
                </a:r>
                <a14:m>
                  <m:oMath xmlns:m="http://schemas.openxmlformats.org/officeDocument/2006/math">
                    <m:r>
                      <a:rPr lang="en-US" altLang="zh-CN" b="0" i="1" smtClean="0">
                        <a:latin typeface="Cambria Math" panose="02040503050406030204" pitchFamily="18" charset="0"/>
                      </a:rPr>
                      <m:t>𝑥</m:t>
                    </m:r>
                  </m:oMath>
                </a14:m>
                <a:r>
                  <a:rPr lang="zh-CN" altLang="en-US" dirty="0"/>
                  <a:t>的右儿子。</a:t>
                </a:r>
                <a:endParaRPr lang="en-US" altLang="zh-CN" dirty="0"/>
              </a:p>
              <a:p>
                <a:pPr marL="0" indent="0">
                  <a:buNone/>
                </a:pPr>
                <a:endParaRPr lang="en-US" altLang="zh-CN" dirty="0"/>
              </a:p>
              <a:p>
                <a:r>
                  <a:rPr lang="zh-CN" altLang="en-US" dirty="0"/>
                  <a:t>右图中有三句被注释掉的</a:t>
                </a:r>
                <a14:m>
                  <m:oMath xmlns:m="http://schemas.openxmlformats.org/officeDocument/2006/math">
                    <m:r>
                      <a:rPr lang="en-US" altLang="zh-CN" b="0" i="1" smtClean="0">
                        <a:latin typeface="Cambria Math" panose="02040503050406030204" pitchFamily="18" charset="0"/>
                      </a:rPr>
                      <m:t>𝑃𝑟𝑖𝑛𝑡𝑓</m:t>
                    </m:r>
                  </m:oMath>
                </a14:m>
                <a:r>
                  <a:rPr lang="zh-CN" altLang="en-US" dirty="0"/>
                  <a:t>语句：</a:t>
                </a:r>
                <a:endParaRPr lang="en-US" altLang="zh-CN" dirty="0"/>
              </a:p>
              <a:p>
                <a:r>
                  <a:rPr lang="zh-CN" altLang="en-US" dirty="0"/>
                  <a:t>如果注释的是第二三句，保留第一句，</a:t>
                </a:r>
                <a:endParaRPr lang="en-US" altLang="zh-CN" dirty="0"/>
              </a:p>
              <a:p>
                <a:pPr marL="0" indent="0">
                  <a:buNone/>
                </a:pPr>
                <a:r>
                  <a:rPr lang="zh-CN" altLang="en-US" dirty="0"/>
                  <a:t>输出的是先序遍历顺序。</a:t>
                </a:r>
                <a:endParaRPr lang="en-US" altLang="zh-CN" dirty="0"/>
              </a:p>
              <a:p>
                <a:r>
                  <a:rPr lang="zh-CN" altLang="en-US" dirty="0"/>
                  <a:t>如果注释的是第一三句，保留第二句，</a:t>
                </a:r>
                <a:endParaRPr lang="en-US" altLang="zh-CN" dirty="0"/>
              </a:p>
              <a:p>
                <a:pPr marL="0" indent="0">
                  <a:buNone/>
                </a:pPr>
                <a:r>
                  <a:rPr lang="zh-CN" altLang="en-US" dirty="0"/>
                  <a:t>输出的是中序遍历。</a:t>
                </a:r>
                <a:endParaRPr lang="en-US" altLang="zh-CN" dirty="0"/>
              </a:p>
              <a:p>
                <a:r>
                  <a:rPr lang="zh-CN" altLang="en-US" dirty="0"/>
                  <a:t>如果注释的是第一二句，保留第三句，</a:t>
                </a:r>
                <a:endParaRPr lang="en-US" altLang="zh-CN" dirty="0"/>
              </a:p>
              <a:p>
                <a:pPr marL="0" indent="0">
                  <a:buNone/>
                </a:pPr>
                <a:r>
                  <a:rPr lang="zh-CN" altLang="en-US" dirty="0"/>
                  <a:t>输出的是后序遍历。</a:t>
                </a:r>
                <a:endParaRPr lang="en-US" altLang="zh-CN" dirty="0"/>
              </a:p>
              <a:p>
                <a:pPr marL="0" indent="0">
                  <a:buNone/>
                </a:pPr>
                <a:endParaRPr lang="en-US" altLang="zh-CN"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066E3776-0D71-4C15-8BE0-68E5C5720011}"/>
                  </a:ext>
                </a:extLst>
              </p:cNvPr>
              <p:cNvSpPr>
                <a:spLocks noGrp="1" noRot="1" noChangeAspect="1" noMove="1" noResize="1" noEditPoints="1" noAdjustHandles="1" noChangeArrowheads="1" noChangeShapeType="1" noTextEdit="1"/>
              </p:cNvSpPr>
              <p:nvPr>
                <p:ph idx="1"/>
              </p:nvPr>
            </p:nvSpPr>
            <p:spPr>
              <a:xfrm>
                <a:off x="677334" y="1649507"/>
                <a:ext cx="8596668" cy="4391856"/>
              </a:xfrm>
              <a:blipFill>
                <a:blip r:embed="rId2"/>
                <a:stretch>
                  <a:fillRect l="-567" t="-694"/>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749C8E4A-DA8B-4AE8-9DDF-C6D71D60963C}"/>
              </a:ext>
            </a:extLst>
          </p:cNvPr>
          <p:cNvPicPr>
            <a:picLocks noChangeAspect="1"/>
          </p:cNvPicPr>
          <p:nvPr/>
        </p:nvPicPr>
        <p:blipFill>
          <a:blip r:embed="rId3"/>
          <a:stretch>
            <a:fillRect/>
          </a:stretch>
        </p:blipFill>
        <p:spPr>
          <a:xfrm>
            <a:off x="5177131" y="1649507"/>
            <a:ext cx="4572000" cy="2857500"/>
          </a:xfrm>
          <a:prstGeom prst="rect">
            <a:avLst/>
          </a:prstGeom>
        </p:spPr>
      </p:pic>
    </p:spTree>
    <p:extLst>
      <p:ext uri="{BB962C8B-B14F-4D97-AF65-F5344CB8AC3E}">
        <p14:creationId xmlns:p14="http://schemas.microsoft.com/office/powerpoint/2010/main" val="2230048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AF436-AE50-49AA-BE7E-896CECCBDEBB}"/>
              </a:ext>
            </a:extLst>
          </p:cNvPr>
          <p:cNvSpPr>
            <a:spLocks noGrp="1"/>
          </p:cNvSpPr>
          <p:nvPr>
            <p:ph type="title"/>
          </p:nvPr>
        </p:nvSpPr>
        <p:spPr>
          <a:xfrm>
            <a:off x="677334" y="609600"/>
            <a:ext cx="8596668" cy="682305"/>
          </a:xfrm>
        </p:spPr>
        <p:txBody>
          <a:bodyPr/>
          <a:lstStyle/>
          <a:p>
            <a:r>
              <a:rPr lang="zh-CN" altLang="en-US" dirty="0"/>
              <a:t>单向链表</a:t>
            </a:r>
          </a:p>
        </p:txBody>
      </p:sp>
      <p:sp>
        <p:nvSpPr>
          <p:cNvPr id="3" name="内容占位符 2">
            <a:extLst>
              <a:ext uri="{FF2B5EF4-FFF2-40B4-BE49-F238E27FC236}">
                <a16:creationId xmlns:a16="http://schemas.microsoft.com/office/drawing/2014/main" id="{155D326B-868D-4A55-9A5B-33639085F32A}"/>
              </a:ext>
            </a:extLst>
          </p:cNvPr>
          <p:cNvSpPr>
            <a:spLocks noGrp="1"/>
          </p:cNvSpPr>
          <p:nvPr>
            <p:ph idx="1"/>
          </p:nvPr>
        </p:nvSpPr>
        <p:spPr>
          <a:xfrm>
            <a:off x="677334" y="1577131"/>
            <a:ext cx="8596668" cy="4949504"/>
          </a:xfrm>
        </p:spPr>
        <p:txBody>
          <a:bodyPr/>
          <a:lstStyle/>
          <a:p>
            <a:r>
              <a:rPr lang="zh-CN" altLang="en-US" dirty="0"/>
              <a:t>我们以在链表头插入元素为例，演示两种链表的工作方法。</a:t>
            </a:r>
            <a:endParaRPr lang="en-US" altLang="zh-CN" dirty="0"/>
          </a:p>
          <a:p>
            <a:r>
              <a:rPr lang="zh-CN" altLang="en-US" dirty="0"/>
              <a:t>数组法：</a:t>
            </a:r>
            <a:endParaRPr lang="en-US" altLang="zh-CN" dirty="0"/>
          </a:p>
          <a:p>
            <a:endParaRPr lang="en-US" altLang="zh-CN" dirty="0"/>
          </a:p>
          <a:p>
            <a:endParaRPr lang="en-US" altLang="zh-CN" dirty="0"/>
          </a:p>
          <a:p>
            <a:endParaRPr lang="en-US" altLang="zh-CN" dirty="0"/>
          </a:p>
          <a:p>
            <a:endParaRPr lang="en-US" altLang="zh-CN" dirty="0"/>
          </a:p>
          <a:p>
            <a:r>
              <a:rPr lang="zh-CN" altLang="en-US" dirty="0"/>
              <a:t>指针法：</a:t>
            </a:r>
            <a:endParaRPr lang="en-US" altLang="zh-CN" dirty="0"/>
          </a:p>
          <a:p>
            <a:endParaRPr lang="en-US" altLang="zh-CN" dirty="0"/>
          </a:p>
          <a:p>
            <a:endParaRPr lang="en-US" altLang="zh-CN" dirty="0"/>
          </a:p>
          <a:p>
            <a:endParaRPr lang="en-US" altLang="zh-CN" dirty="0"/>
          </a:p>
          <a:p>
            <a:endParaRPr lang="en-US" altLang="zh-CN" dirty="0"/>
          </a:p>
          <a:p>
            <a:r>
              <a:rPr lang="zh-CN" altLang="en-US" dirty="0"/>
              <a:t>后续的操作将以数组形式的实现为准。</a:t>
            </a:r>
          </a:p>
          <a:p>
            <a:endParaRPr lang="zh-CN" altLang="en-US" dirty="0"/>
          </a:p>
        </p:txBody>
      </p:sp>
      <p:pic>
        <p:nvPicPr>
          <p:cNvPr id="4" name="图片 3">
            <a:extLst>
              <a:ext uri="{FF2B5EF4-FFF2-40B4-BE49-F238E27FC236}">
                <a16:creationId xmlns:a16="http://schemas.microsoft.com/office/drawing/2014/main" id="{DE5A5C83-7E6F-41F6-8BC7-E3A1B978B511}"/>
              </a:ext>
            </a:extLst>
          </p:cNvPr>
          <p:cNvPicPr>
            <a:picLocks noChangeAspect="1"/>
          </p:cNvPicPr>
          <p:nvPr/>
        </p:nvPicPr>
        <p:blipFill>
          <a:blip r:embed="rId2"/>
          <a:stretch>
            <a:fillRect/>
          </a:stretch>
        </p:blipFill>
        <p:spPr>
          <a:xfrm>
            <a:off x="677334" y="4605840"/>
            <a:ext cx="5811655" cy="1435523"/>
          </a:xfrm>
          <a:prstGeom prst="rect">
            <a:avLst/>
          </a:prstGeom>
        </p:spPr>
      </p:pic>
      <p:pic>
        <p:nvPicPr>
          <p:cNvPr id="5" name="图片 4">
            <a:extLst>
              <a:ext uri="{FF2B5EF4-FFF2-40B4-BE49-F238E27FC236}">
                <a16:creationId xmlns:a16="http://schemas.microsoft.com/office/drawing/2014/main" id="{06FB5177-6370-4FAF-8882-B11D7AD03FE4}"/>
              </a:ext>
            </a:extLst>
          </p:cNvPr>
          <p:cNvPicPr>
            <a:picLocks noChangeAspect="1"/>
          </p:cNvPicPr>
          <p:nvPr/>
        </p:nvPicPr>
        <p:blipFill>
          <a:blip r:embed="rId3"/>
          <a:stretch>
            <a:fillRect/>
          </a:stretch>
        </p:blipFill>
        <p:spPr>
          <a:xfrm>
            <a:off x="677334" y="2540204"/>
            <a:ext cx="6765634" cy="1518214"/>
          </a:xfrm>
          <a:prstGeom prst="rect">
            <a:avLst/>
          </a:prstGeom>
        </p:spPr>
      </p:pic>
    </p:spTree>
    <p:extLst>
      <p:ext uri="{BB962C8B-B14F-4D97-AF65-F5344CB8AC3E}">
        <p14:creationId xmlns:p14="http://schemas.microsoft.com/office/powerpoint/2010/main" val="3866702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4C37A1-D04A-4EBE-BDF1-C1A75FCCAAC8}"/>
              </a:ext>
            </a:extLst>
          </p:cNvPr>
          <p:cNvSpPr>
            <a:spLocks noGrp="1"/>
          </p:cNvSpPr>
          <p:nvPr>
            <p:ph type="title"/>
          </p:nvPr>
        </p:nvSpPr>
        <p:spPr>
          <a:xfrm>
            <a:off x="677334" y="609600"/>
            <a:ext cx="8596668" cy="707472"/>
          </a:xfrm>
        </p:spPr>
        <p:txBody>
          <a:bodyPr/>
          <a:lstStyle/>
          <a:p>
            <a:r>
              <a:rPr lang="zh-CN" altLang="en-US" dirty="0"/>
              <a:t>遍历顺序的意义</a:t>
            </a:r>
          </a:p>
        </p:txBody>
      </p:sp>
      <p:sp>
        <p:nvSpPr>
          <p:cNvPr id="3" name="内容占位符 2">
            <a:extLst>
              <a:ext uri="{FF2B5EF4-FFF2-40B4-BE49-F238E27FC236}">
                <a16:creationId xmlns:a16="http://schemas.microsoft.com/office/drawing/2014/main" id="{E1C8FB1D-DD0E-494E-AB5E-3344655B203F}"/>
              </a:ext>
            </a:extLst>
          </p:cNvPr>
          <p:cNvSpPr>
            <a:spLocks noGrp="1"/>
          </p:cNvSpPr>
          <p:nvPr>
            <p:ph idx="1"/>
          </p:nvPr>
        </p:nvSpPr>
        <p:spPr>
          <a:xfrm>
            <a:off x="677334" y="1669409"/>
            <a:ext cx="8596668" cy="4371953"/>
          </a:xfrm>
        </p:spPr>
        <p:txBody>
          <a:bodyPr/>
          <a:lstStyle/>
          <a:p>
            <a:r>
              <a:rPr lang="zh-CN" altLang="en-US" dirty="0"/>
              <a:t>将一棵二叉树投影到一个数轴上，从左到右，就是它的中序遍历。</a:t>
            </a:r>
          </a:p>
        </p:txBody>
      </p:sp>
      <p:sp>
        <p:nvSpPr>
          <p:cNvPr id="4" name="椭圆 3">
            <a:extLst>
              <a:ext uri="{FF2B5EF4-FFF2-40B4-BE49-F238E27FC236}">
                <a16:creationId xmlns:a16="http://schemas.microsoft.com/office/drawing/2014/main" id="{A2BBAF58-F861-441D-AEB0-9784D4160A21}"/>
              </a:ext>
            </a:extLst>
          </p:cNvPr>
          <p:cNvSpPr/>
          <p:nvPr/>
        </p:nvSpPr>
        <p:spPr>
          <a:xfrm>
            <a:off x="4661115" y="2410910"/>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5" name="椭圆 4">
            <a:extLst>
              <a:ext uri="{FF2B5EF4-FFF2-40B4-BE49-F238E27FC236}">
                <a16:creationId xmlns:a16="http://schemas.microsoft.com/office/drawing/2014/main" id="{72FDB96E-BB84-48DD-9C03-26394A9420B5}"/>
              </a:ext>
            </a:extLst>
          </p:cNvPr>
          <p:cNvSpPr/>
          <p:nvPr/>
        </p:nvSpPr>
        <p:spPr>
          <a:xfrm>
            <a:off x="3660151" y="2990030"/>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6" name="椭圆 5">
            <a:extLst>
              <a:ext uri="{FF2B5EF4-FFF2-40B4-BE49-F238E27FC236}">
                <a16:creationId xmlns:a16="http://schemas.microsoft.com/office/drawing/2014/main" id="{0DB8FDB2-1E99-43C6-90DF-D885476C5983}"/>
              </a:ext>
            </a:extLst>
          </p:cNvPr>
          <p:cNvSpPr/>
          <p:nvPr/>
        </p:nvSpPr>
        <p:spPr>
          <a:xfrm>
            <a:off x="5594010" y="2944644"/>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7" name="椭圆 6">
            <a:extLst>
              <a:ext uri="{FF2B5EF4-FFF2-40B4-BE49-F238E27FC236}">
                <a16:creationId xmlns:a16="http://schemas.microsoft.com/office/drawing/2014/main" id="{E86E2CAB-2DFB-4312-9EE5-96831BFB70E1}"/>
              </a:ext>
            </a:extLst>
          </p:cNvPr>
          <p:cNvSpPr/>
          <p:nvPr/>
        </p:nvSpPr>
        <p:spPr>
          <a:xfrm>
            <a:off x="3197578" y="3835052"/>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
        <p:nvSpPr>
          <p:cNvPr id="8" name="椭圆 7">
            <a:extLst>
              <a:ext uri="{FF2B5EF4-FFF2-40B4-BE49-F238E27FC236}">
                <a16:creationId xmlns:a16="http://schemas.microsoft.com/office/drawing/2014/main" id="{C85A0AF6-4EBC-4539-ADBE-7AF6D36F5C17}"/>
              </a:ext>
            </a:extLst>
          </p:cNvPr>
          <p:cNvSpPr/>
          <p:nvPr/>
        </p:nvSpPr>
        <p:spPr>
          <a:xfrm>
            <a:off x="4135584" y="3852179"/>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9" name="椭圆 8">
            <a:extLst>
              <a:ext uri="{FF2B5EF4-FFF2-40B4-BE49-F238E27FC236}">
                <a16:creationId xmlns:a16="http://schemas.microsoft.com/office/drawing/2014/main" id="{1F891EFA-903A-4F01-98D1-4D14FCCF58F2}"/>
              </a:ext>
            </a:extLst>
          </p:cNvPr>
          <p:cNvSpPr/>
          <p:nvPr/>
        </p:nvSpPr>
        <p:spPr>
          <a:xfrm>
            <a:off x="4483497" y="4598041"/>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7</a:t>
            </a:r>
            <a:endParaRPr lang="zh-CN" altLang="en-US" dirty="0">
              <a:solidFill>
                <a:schemeClr val="tx1"/>
              </a:solidFill>
            </a:endParaRPr>
          </a:p>
        </p:txBody>
      </p:sp>
      <p:sp>
        <p:nvSpPr>
          <p:cNvPr id="10" name="椭圆 9">
            <a:extLst>
              <a:ext uri="{FF2B5EF4-FFF2-40B4-BE49-F238E27FC236}">
                <a16:creationId xmlns:a16="http://schemas.microsoft.com/office/drawing/2014/main" id="{B6224DD6-136D-4E87-B3D2-F5CB13424778}"/>
              </a:ext>
            </a:extLst>
          </p:cNvPr>
          <p:cNvSpPr/>
          <p:nvPr/>
        </p:nvSpPr>
        <p:spPr>
          <a:xfrm>
            <a:off x="3846527" y="4594108"/>
            <a:ext cx="361950"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endParaRPr lang="zh-CN" altLang="en-US" dirty="0">
              <a:solidFill>
                <a:schemeClr val="tx1"/>
              </a:solidFill>
            </a:endParaRPr>
          </a:p>
        </p:txBody>
      </p:sp>
      <p:cxnSp>
        <p:nvCxnSpPr>
          <p:cNvPr id="11" name="直接连接符 10">
            <a:extLst>
              <a:ext uri="{FF2B5EF4-FFF2-40B4-BE49-F238E27FC236}">
                <a16:creationId xmlns:a16="http://schemas.microsoft.com/office/drawing/2014/main" id="{DDAC428A-92B7-436A-9DF8-407352502B64}"/>
              </a:ext>
            </a:extLst>
          </p:cNvPr>
          <p:cNvCxnSpPr>
            <a:stCxn id="4" idx="3"/>
            <a:endCxn id="5" idx="7"/>
          </p:cNvCxnSpPr>
          <p:nvPr/>
        </p:nvCxnSpPr>
        <p:spPr>
          <a:xfrm flipH="1">
            <a:off x="3969095" y="2719854"/>
            <a:ext cx="745026" cy="323182"/>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A0B173D6-80F1-4380-8966-F087F18ABE37}"/>
              </a:ext>
            </a:extLst>
          </p:cNvPr>
          <p:cNvCxnSpPr>
            <a:cxnSpLocks/>
            <a:stCxn id="5" idx="3"/>
            <a:endCxn id="7" idx="7"/>
          </p:cNvCxnSpPr>
          <p:nvPr/>
        </p:nvCxnSpPr>
        <p:spPr>
          <a:xfrm flipH="1">
            <a:off x="3506522" y="3298974"/>
            <a:ext cx="206635" cy="589084"/>
          </a:xfrm>
          <a:prstGeom prst="line">
            <a:avLst/>
          </a:prstGeom>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E07E2570-87B0-4549-A74C-8502F1DDA2CF}"/>
              </a:ext>
            </a:extLst>
          </p:cNvPr>
          <p:cNvCxnSpPr>
            <a:cxnSpLocks/>
            <a:stCxn id="5" idx="5"/>
            <a:endCxn id="8" idx="1"/>
          </p:cNvCxnSpPr>
          <p:nvPr/>
        </p:nvCxnSpPr>
        <p:spPr>
          <a:xfrm>
            <a:off x="3969095" y="3298974"/>
            <a:ext cx="219495" cy="606211"/>
          </a:xfrm>
          <a:prstGeom prst="line">
            <a:avLst/>
          </a:prstGeom>
        </p:spPr>
        <p:style>
          <a:lnRef idx="1">
            <a:schemeClr val="dk1"/>
          </a:lnRef>
          <a:fillRef idx="0">
            <a:schemeClr val="dk1"/>
          </a:fillRef>
          <a:effectRef idx="0">
            <a:schemeClr val="dk1"/>
          </a:effectRef>
          <a:fontRef idx="minor">
            <a:schemeClr val="tx1"/>
          </a:fontRef>
        </p:style>
      </p:cxnSp>
      <p:cxnSp>
        <p:nvCxnSpPr>
          <p:cNvPr id="14" name="直接连接符 13">
            <a:extLst>
              <a:ext uri="{FF2B5EF4-FFF2-40B4-BE49-F238E27FC236}">
                <a16:creationId xmlns:a16="http://schemas.microsoft.com/office/drawing/2014/main" id="{B6973522-F6AB-435C-970C-0F37B64781C6}"/>
              </a:ext>
            </a:extLst>
          </p:cNvPr>
          <p:cNvCxnSpPr>
            <a:cxnSpLocks/>
            <a:stCxn id="9" idx="0"/>
            <a:endCxn id="8" idx="5"/>
          </p:cNvCxnSpPr>
          <p:nvPr/>
        </p:nvCxnSpPr>
        <p:spPr>
          <a:xfrm flipH="1" flipV="1">
            <a:off x="4444528" y="4161123"/>
            <a:ext cx="219944" cy="436918"/>
          </a:xfrm>
          <a:prstGeom prst="line">
            <a:avLst/>
          </a:prstGeom>
        </p:spPr>
        <p:style>
          <a:lnRef idx="1">
            <a:schemeClr val="dk1"/>
          </a:lnRef>
          <a:fillRef idx="0">
            <a:schemeClr val="dk1"/>
          </a:fillRef>
          <a:effectRef idx="0">
            <a:schemeClr val="dk1"/>
          </a:effectRef>
          <a:fontRef idx="minor">
            <a:schemeClr val="tx1"/>
          </a:fontRef>
        </p:style>
      </p:cxnSp>
      <p:cxnSp>
        <p:nvCxnSpPr>
          <p:cNvPr id="15" name="直接连接符 14">
            <a:extLst>
              <a:ext uri="{FF2B5EF4-FFF2-40B4-BE49-F238E27FC236}">
                <a16:creationId xmlns:a16="http://schemas.microsoft.com/office/drawing/2014/main" id="{B954E543-6239-49BC-9F89-C1B530E809DA}"/>
              </a:ext>
            </a:extLst>
          </p:cNvPr>
          <p:cNvCxnSpPr>
            <a:cxnSpLocks/>
            <a:stCxn id="6" idx="1"/>
            <a:endCxn id="4" idx="5"/>
          </p:cNvCxnSpPr>
          <p:nvPr/>
        </p:nvCxnSpPr>
        <p:spPr>
          <a:xfrm flipH="1" flipV="1">
            <a:off x="4970059" y="2719854"/>
            <a:ext cx="676957" cy="277796"/>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a:extLst>
              <a:ext uri="{FF2B5EF4-FFF2-40B4-BE49-F238E27FC236}">
                <a16:creationId xmlns:a16="http://schemas.microsoft.com/office/drawing/2014/main" id="{06D76D50-543A-4761-BD0F-2DAEDC0C2183}"/>
              </a:ext>
            </a:extLst>
          </p:cNvPr>
          <p:cNvCxnSpPr>
            <a:cxnSpLocks/>
            <a:stCxn id="10" idx="0"/>
            <a:endCxn id="8" idx="3"/>
          </p:cNvCxnSpPr>
          <p:nvPr/>
        </p:nvCxnSpPr>
        <p:spPr>
          <a:xfrm flipV="1">
            <a:off x="4027502" y="4161123"/>
            <a:ext cx="161088" cy="432985"/>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a:extLst>
              <a:ext uri="{FF2B5EF4-FFF2-40B4-BE49-F238E27FC236}">
                <a16:creationId xmlns:a16="http://schemas.microsoft.com/office/drawing/2014/main" id="{263C8E71-5D04-4099-987D-7381902A4B09}"/>
              </a:ext>
            </a:extLst>
          </p:cNvPr>
          <p:cNvCxnSpPr/>
          <p:nvPr/>
        </p:nvCxnSpPr>
        <p:spPr>
          <a:xfrm>
            <a:off x="2264609" y="5486400"/>
            <a:ext cx="4773336" cy="0"/>
          </a:xfrm>
          <a:prstGeom prst="line">
            <a:avLst/>
          </a:prstGeom>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0E89B534-04DE-408F-9D59-BE9ECA0D44E6}"/>
              </a:ext>
            </a:extLst>
          </p:cNvPr>
          <p:cNvCxnSpPr>
            <a:stCxn id="7" idx="4"/>
          </p:cNvCxnSpPr>
          <p:nvPr/>
        </p:nvCxnSpPr>
        <p:spPr>
          <a:xfrm flipH="1">
            <a:off x="3363985" y="4197002"/>
            <a:ext cx="14568" cy="12893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E6E5FB7D-EBB9-4D90-BA21-9EEA8000643A}"/>
              </a:ext>
            </a:extLst>
          </p:cNvPr>
          <p:cNvCxnSpPr>
            <a:stCxn id="5" idx="4"/>
          </p:cNvCxnSpPr>
          <p:nvPr/>
        </p:nvCxnSpPr>
        <p:spPr>
          <a:xfrm>
            <a:off x="3841126" y="3351980"/>
            <a:ext cx="5401" cy="21344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071C4A37-E4B9-41CD-AB34-02967CC6BB17}"/>
              </a:ext>
            </a:extLst>
          </p:cNvPr>
          <p:cNvCxnSpPr>
            <a:stCxn id="10" idx="4"/>
          </p:cNvCxnSpPr>
          <p:nvPr/>
        </p:nvCxnSpPr>
        <p:spPr>
          <a:xfrm>
            <a:off x="4027502" y="4956058"/>
            <a:ext cx="1842" cy="5303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383DF9CF-C29A-4266-B810-4C19557A2FE4}"/>
              </a:ext>
            </a:extLst>
          </p:cNvPr>
          <p:cNvCxnSpPr>
            <a:stCxn id="8" idx="4"/>
          </p:cNvCxnSpPr>
          <p:nvPr/>
        </p:nvCxnSpPr>
        <p:spPr>
          <a:xfrm flipH="1">
            <a:off x="4309100" y="4214129"/>
            <a:ext cx="7459" cy="12722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F435DED1-5C69-4B24-AB83-7702FE1C70A9}"/>
              </a:ext>
            </a:extLst>
          </p:cNvPr>
          <p:cNvCxnSpPr>
            <a:stCxn id="9" idx="4"/>
          </p:cNvCxnSpPr>
          <p:nvPr/>
        </p:nvCxnSpPr>
        <p:spPr>
          <a:xfrm flipH="1">
            <a:off x="4651277" y="4959991"/>
            <a:ext cx="13195" cy="5264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a:extLst>
              <a:ext uri="{FF2B5EF4-FFF2-40B4-BE49-F238E27FC236}">
                <a16:creationId xmlns:a16="http://schemas.microsoft.com/office/drawing/2014/main" id="{2274F884-2861-456E-84FD-9F019FB106F6}"/>
              </a:ext>
            </a:extLst>
          </p:cNvPr>
          <p:cNvCxnSpPr>
            <a:stCxn id="4" idx="4"/>
          </p:cNvCxnSpPr>
          <p:nvPr/>
        </p:nvCxnSpPr>
        <p:spPr>
          <a:xfrm>
            <a:off x="4842090" y="2772860"/>
            <a:ext cx="3357" cy="2713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a:extLst>
              <a:ext uri="{FF2B5EF4-FFF2-40B4-BE49-F238E27FC236}">
                <a16:creationId xmlns:a16="http://schemas.microsoft.com/office/drawing/2014/main" id="{341FDB32-BF94-4EF6-9011-BFD32DA0A828}"/>
              </a:ext>
            </a:extLst>
          </p:cNvPr>
          <p:cNvCxnSpPr>
            <a:stCxn id="6" idx="4"/>
          </p:cNvCxnSpPr>
          <p:nvPr/>
        </p:nvCxnSpPr>
        <p:spPr>
          <a:xfrm flipH="1">
            <a:off x="5754848" y="3306594"/>
            <a:ext cx="20137" cy="21798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58842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55DEAE-DC30-4FE6-9D3B-076AA0D41221}"/>
              </a:ext>
            </a:extLst>
          </p:cNvPr>
          <p:cNvSpPr>
            <a:spLocks noGrp="1"/>
          </p:cNvSpPr>
          <p:nvPr>
            <p:ph type="title"/>
          </p:nvPr>
        </p:nvSpPr>
        <p:spPr>
          <a:xfrm>
            <a:off x="677334" y="609600"/>
            <a:ext cx="8596668" cy="724250"/>
          </a:xfrm>
        </p:spPr>
        <p:txBody>
          <a:bodyPr/>
          <a:lstStyle/>
          <a:p>
            <a:r>
              <a:rPr lang="zh-CN" altLang="en-US" dirty="0"/>
              <a:t>从遍历顺序中还原二叉树</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7500153-5BAB-4F19-9F35-D8390AEAAEAB}"/>
                  </a:ext>
                </a:extLst>
              </p:cNvPr>
              <p:cNvSpPr>
                <a:spLocks noGrp="1"/>
              </p:cNvSpPr>
              <p:nvPr>
                <p:ph idx="1"/>
              </p:nvPr>
            </p:nvSpPr>
            <p:spPr>
              <a:xfrm>
                <a:off x="677334" y="1694577"/>
                <a:ext cx="8596668" cy="4346786"/>
              </a:xfrm>
            </p:spPr>
            <p:txBody>
              <a:bodyPr/>
              <a:lstStyle/>
              <a:p>
                <a:r>
                  <a:rPr lang="zh-CN" altLang="en-US" dirty="0"/>
                  <a:t>无论哪种遍历顺序，一个节点和它子树内的节点一定在遍历序列中占据了连续的一段。而中序遍历中，只要知道</a:t>
                </a:r>
                <a14:m>
                  <m:oMath xmlns:m="http://schemas.openxmlformats.org/officeDocument/2006/math">
                    <m:r>
                      <a:rPr lang="en-US" altLang="zh-CN" b="0" i="1" smtClean="0">
                        <a:latin typeface="Cambria Math" panose="02040503050406030204" pitchFamily="18" charset="0"/>
                      </a:rPr>
                      <m:t>𝑥</m:t>
                    </m:r>
                  </m:oMath>
                </a14:m>
                <a:r>
                  <a:rPr lang="zh-CN" altLang="en-US" dirty="0"/>
                  <a:t>自己的位置以及它的子树所占的子序列，就能知道左右子树所占的子序列。</a:t>
                </a:r>
                <a:endParaRPr lang="en-US" altLang="zh-CN" dirty="0"/>
              </a:p>
              <a:p>
                <a:r>
                  <a:rPr lang="zh-CN" altLang="en-US" dirty="0"/>
                  <a:t>通过递归的方法，我们就可以尝试还原一棵二叉树。</a:t>
                </a:r>
                <a:endParaRPr lang="en-US" altLang="zh-CN" dirty="0"/>
              </a:p>
              <a:p>
                <a:r>
                  <a:rPr lang="zh-CN" altLang="en-US" dirty="0"/>
                  <a:t>例：前序遍历：</a:t>
                </a:r>
                <a:r>
                  <a:rPr lang="en-US" altLang="zh-CN" dirty="0"/>
                  <a:t>124567839,</a:t>
                </a:r>
                <a:r>
                  <a:rPr lang="zh-CN" altLang="en-US" dirty="0"/>
                  <a:t>中序遍历：</a:t>
                </a:r>
                <a:r>
                  <a:rPr lang="en-US" altLang="zh-CN" dirty="0"/>
                  <a:t>546278193</a:t>
                </a:r>
              </a:p>
              <a:p>
                <a:pPr marL="0" indent="0">
                  <a:buNone/>
                </a:pPr>
                <a:endParaRPr lang="en-US" altLang="zh-CN" dirty="0"/>
              </a:p>
            </p:txBody>
          </p:sp>
        </mc:Choice>
        <mc:Fallback xmlns="">
          <p:sp>
            <p:nvSpPr>
              <p:cNvPr id="3" name="内容占位符 2">
                <a:extLst>
                  <a:ext uri="{FF2B5EF4-FFF2-40B4-BE49-F238E27FC236}">
                    <a16:creationId xmlns:a16="http://schemas.microsoft.com/office/drawing/2014/main" id="{C7500153-5BAB-4F19-9F35-D8390AEAAEAB}"/>
                  </a:ext>
                </a:extLst>
              </p:cNvPr>
              <p:cNvSpPr>
                <a:spLocks noGrp="1" noRot="1" noChangeAspect="1" noMove="1" noResize="1" noEditPoints="1" noAdjustHandles="1" noChangeArrowheads="1" noChangeShapeType="1" noTextEdit="1"/>
              </p:cNvSpPr>
              <p:nvPr>
                <p:ph idx="1"/>
              </p:nvPr>
            </p:nvSpPr>
            <p:spPr>
              <a:xfrm>
                <a:off x="677334" y="1694577"/>
                <a:ext cx="8596668" cy="4346786"/>
              </a:xfrm>
              <a:blipFill>
                <a:blip r:embed="rId2"/>
                <a:stretch>
                  <a:fillRect l="-142" t="-701" r="-71"/>
                </a:stretch>
              </a:blipFill>
            </p:spPr>
            <p:txBody>
              <a:bodyPr/>
              <a:lstStyle/>
              <a:p>
                <a:r>
                  <a:rPr lang="zh-CN" altLang="en-US">
                    <a:noFill/>
                  </a:rPr>
                  <a:t> </a:t>
                </a:r>
              </a:p>
            </p:txBody>
          </p:sp>
        </mc:Fallback>
      </mc:AlternateContent>
      <p:sp>
        <p:nvSpPr>
          <p:cNvPr id="4" name="椭圆 3">
            <a:extLst>
              <a:ext uri="{FF2B5EF4-FFF2-40B4-BE49-F238E27FC236}">
                <a16:creationId xmlns:a16="http://schemas.microsoft.com/office/drawing/2014/main" id="{7963ACE2-6807-4A2A-AA45-216F4F2F2302}"/>
              </a:ext>
            </a:extLst>
          </p:cNvPr>
          <p:cNvSpPr/>
          <p:nvPr/>
        </p:nvSpPr>
        <p:spPr>
          <a:xfrm>
            <a:off x="3959604" y="3523376"/>
            <a:ext cx="293615" cy="2936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13" name="椭圆 12">
            <a:extLst>
              <a:ext uri="{FF2B5EF4-FFF2-40B4-BE49-F238E27FC236}">
                <a16:creationId xmlns:a16="http://schemas.microsoft.com/office/drawing/2014/main" id="{8C4D953A-0D14-40C1-A960-A94E9A4E0CE2}"/>
              </a:ext>
            </a:extLst>
          </p:cNvPr>
          <p:cNvSpPr/>
          <p:nvPr/>
        </p:nvSpPr>
        <p:spPr>
          <a:xfrm>
            <a:off x="2917998" y="4422395"/>
            <a:ext cx="293615" cy="2936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
        <p:nvSpPr>
          <p:cNvPr id="14" name="椭圆 13">
            <a:extLst>
              <a:ext uri="{FF2B5EF4-FFF2-40B4-BE49-F238E27FC236}">
                <a16:creationId xmlns:a16="http://schemas.microsoft.com/office/drawing/2014/main" id="{E59D8A32-1B30-4CFD-997E-1EE220130BE8}"/>
              </a:ext>
            </a:extLst>
          </p:cNvPr>
          <p:cNvSpPr/>
          <p:nvPr/>
        </p:nvSpPr>
        <p:spPr>
          <a:xfrm>
            <a:off x="2624383" y="5016614"/>
            <a:ext cx="293615" cy="2936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15" name="椭圆 14">
            <a:extLst>
              <a:ext uri="{FF2B5EF4-FFF2-40B4-BE49-F238E27FC236}">
                <a16:creationId xmlns:a16="http://schemas.microsoft.com/office/drawing/2014/main" id="{A5F672D8-6041-4FF3-A14B-4435227DE3EE}"/>
              </a:ext>
            </a:extLst>
          </p:cNvPr>
          <p:cNvSpPr/>
          <p:nvPr/>
        </p:nvSpPr>
        <p:spPr>
          <a:xfrm>
            <a:off x="3365383" y="3892146"/>
            <a:ext cx="293615" cy="2936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16" name="椭圆 15">
            <a:extLst>
              <a:ext uri="{FF2B5EF4-FFF2-40B4-BE49-F238E27FC236}">
                <a16:creationId xmlns:a16="http://schemas.microsoft.com/office/drawing/2014/main" id="{0651C476-E028-4666-88C1-6DBE031098C5}"/>
              </a:ext>
            </a:extLst>
          </p:cNvPr>
          <p:cNvSpPr/>
          <p:nvPr/>
        </p:nvSpPr>
        <p:spPr>
          <a:xfrm>
            <a:off x="3211613" y="5016615"/>
            <a:ext cx="293615" cy="2936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endParaRPr lang="zh-CN" altLang="en-US" dirty="0">
              <a:solidFill>
                <a:schemeClr val="tx1"/>
              </a:solidFill>
            </a:endParaRPr>
          </a:p>
        </p:txBody>
      </p:sp>
      <p:sp>
        <p:nvSpPr>
          <p:cNvPr id="17" name="椭圆 16">
            <a:extLst>
              <a:ext uri="{FF2B5EF4-FFF2-40B4-BE49-F238E27FC236}">
                <a16:creationId xmlns:a16="http://schemas.microsoft.com/office/drawing/2014/main" id="{D6333882-8D3B-4DC5-AE7B-2EFFE9372690}"/>
              </a:ext>
            </a:extLst>
          </p:cNvPr>
          <p:cNvSpPr/>
          <p:nvPr/>
        </p:nvSpPr>
        <p:spPr>
          <a:xfrm>
            <a:off x="4443025" y="3953859"/>
            <a:ext cx="293615" cy="2936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18" name="椭圆 17">
            <a:extLst>
              <a:ext uri="{FF2B5EF4-FFF2-40B4-BE49-F238E27FC236}">
                <a16:creationId xmlns:a16="http://schemas.microsoft.com/office/drawing/2014/main" id="{0F0BCAA9-7239-4059-8FBF-BCD62A2F4A94}"/>
              </a:ext>
            </a:extLst>
          </p:cNvPr>
          <p:cNvSpPr/>
          <p:nvPr/>
        </p:nvSpPr>
        <p:spPr>
          <a:xfrm>
            <a:off x="3808674" y="5016613"/>
            <a:ext cx="293615" cy="2936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8</a:t>
            </a:r>
            <a:endParaRPr lang="zh-CN" altLang="en-US" dirty="0">
              <a:solidFill>
                <a:schemeClr val="tx1"/>
              </a:solidFill>
            </a:endParaRPr>
          </a:p>
        </p:txBody>
      </p:sp>
      <p:sp>
        <p:nvSpPr>
          <p:cNvPr id="19" name="椭圆 18">
            <a:extLst>
              <a:ext uri="{FF2B5EF4-FFF2-40B4-BE49-F238E27FC236}">
                <a16:creationId xmlns:a16="http://schemas.microsoft.com/office/drawing/2014/main" id="{DB54D675-7893-45A1-83FC-BC238C7380DD}"/>
              </a:ext>
            </a:extLst>
          </p:cNvPr>
          <p:cNvSpPr/>
          <p:nvPr/>
        </p:nvSpPr>
        <p:spPr>
          <a:xfrm>
            <a:off x="4149410" y="4465394"/>
            <a:ext cx="293615" cy="2936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9</a:t>
            </a:r>
            <a:endParaRPr lang="zh-CN" altLang="en-US" dirty="0">
              <a:solidFill>
                <a:schemeClr val="tx1"/>
              </a:solidFill>
            </a:endParaRPr>
          </a:p>
        </p:txBody>
      </p:sp>
      <p:sp>
        <p:nvSpPr>
          <p:cNvPr id="20" name="椭圆 19">
            <a:extLst>
              <a:ext uri="{FF2B5EF4-FFF2-40B4-BE49-F238E27FC236}">
                <a16:creationId xmlns:a16="http://schemas.microsoft.com/office/drawing/2014/main" id="{18708A37-4F7A-4065-9EB1-2D286B28F0C3}"/>
              </a:ext>
            </a:extLst>
          </p:cNvPr>
          <p:cNvSpPr/>
          <p:nvPr/>
        </p:nvSpPr>
        <p:spPr>
          <a:xfrm>
            <a:off x="3658998" y="4379396"/>
            <a:ext cx="293615" cy="2936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7</a:t>
            </a:r>
            <a:endParaRPr lang="zh-CN" altLang="en-US" dirty="0">
              <a:solidFill>
                <a:schemeClr val="tx1"/>
              </a:solidFill>
            </a:endParaRPr>
          </a:p>
        </p:txBody>
      </p:sp>
      <p:cxnSp>
        <p:nvCxnSpPr>
          <p:cNvPr id="23" name="直接连接符 22">
            <a:extLst>
              <a:ext uri="{FF2B5EF4-FFF2-40B4-BE49-F238E27FC236}">
                <a16:creationId xmlns:a16="http://schemas.microsoft.com/office/drawing/2014/main" id="{5C44FBEC-93BD-4909-9D49-6920E425EB52}"/>
              </a:ext>
            </a:extLst>
          </p:cNvPr>
          <p:cNvCxnSpPr>
            <a:stCxn id="4" idx="3"/>
            <a:endCxn id="15" idx="7"/>
          </p:cNvCxnSpPr>
          <p:nvPr/>
        </p:nvCxnSpPr>
        <p:spPr>
          <a:xfrm flipH="1">
            <a:off x="3615999" y="3773992"/>
            <a:ext cx="386604" cy="161153"/>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a:extLst>
              <a:ext uri="{FF2B5EF4-FFF2-40B4-BE49-F238E27FC236}">
                <a16:creationId xmlns:a16="http://schemas.microsoft.com/office/drawing/2014/main" id="{F3A404D6-E908-4456-B12C-C835F1163A15}"/>
              </a:ext>
            </a:extLst>
          </p:cNvPr>
          <p:cNvCxnSpPr>
            <a:stCxn id="15" idx="3"/>
            <a:endCxn id="13" idx="7"/>
          </p:cNvCxnSpPr>
          <p:nvPr/>
        </p:nvCxnSpPr>
        <p:spPr>
          <a:xfrm flipH="1">
            <a:off x="3168614" y="4142762"/>
            <a:ext cx="239768" cy="322632"/>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a:extLst>
              <a:ext uri="{FF2B5EF4-FFF2-40B4-BE49-F238E27FC236}">
                <a16:creationId xmlns:a16="http://schemas.microsoft.com/office/drawing/2014/main" id="{29D726F2-6028-4F44-9C74-B106E85DA0D0}"/>
              </a:ext>
            </a:extLst>
          </p:cNvPr>
          <p:cNvCxnSpPr>
            <a:stCxn id="13" idx="3"/>
            <a:endCxn id="14" idx="0"/>
          </p:cNvCxnSpPr>
          <p:nvPr/>
        </p:nvCxnSpPr>
        <p:spPr>
          <a:xfrm flipH="1">
            <a:off x="2771191" y="4673011"/>
            <a:ext cx="189806" cy="343603"/>
          </a:xfrm>
          <a:prstGeom prst="line">
            <a:avLst/>
          </a:prstGeom>
        </p:spPr>
        <p:style>
          <a:lnRef idx="1">
            <a:schemeClr val="dk1"/>
          </a:lnRef>
          <a:fillRef idx="0">
            <a:schemeClr val="dk1"/>
          </a:fillRef>
          <a:effectRef idx="0">
            <a:schemeClr val="dk1"/>
          </a:effectRef>
          <a:fontRef idx="minor">
            <a:schemeClr val="tx1"/>
          </a:fontRef>
        </p:style>
      </p:cxnSp>
      <p:cxnSp>
        <p:nvCxnSpPr>
          <p:cNvPr id="31" name="直接连接符 30">
            <a:extLst>
              <a:ext uri="{FF2B5EF4-FFF2-40B4-BE49-F238E27FC236}">
                <a16:creationId xmlns:a16="http://schemas.microsoft.com/office/drawing/2014/main" id="{EC2ACF3D-983A-4572-9277-7795748966B9}"/>
              </a:ext>
            </a:extLst>
          </p:cNvPr>
          <p:cNvCxnSpPr>
            <a:stCxn id="13" idx="5"/>
            <a:endCxn id="16" idx="0"/>
          </p:cNvCxnSpPr>
          <p:nvPr/>
        </p:nvCxnSpPr>
        <p:spPr>
          <a:xfrm>
            <a:off x="3168614" y="4673011"/>
            <a:ext cx="189807" cy="343604"/>
          </a:xfrm>
          <a:prstGeom prst="line">
            <a:avLst/>
          </a:prstGeom>
        </p:spPr>
        <p:style>
          <a:lnRef idx="1">
            <a:schemeClr val="dk1"/>
          </a:lnRef>
          <a:fillRef idx="0">
            <a:schemeClr val="dk1"/>
          </a:fillRef>
          <a:effectRef idx="0">
            <a:schemeClr val="dk1"/>
          </a:effectRef>
          <a:fontRef idx="minor">
            <a:schemeClr val="tx1"/>
          </a:fontRef>
        </p:style>
      </p:cxnSp>
      <p:cxnSp>
        <p:nvCxnSpPr>
          <p:cNvPr id="33" name="直接连接符 32">
            <a:extLst>
              <a:ext uri="{FF2B5EF4-FFF2-40B4-BE49-F238E27FC236}">
                <a16:creationId xmlns:a16="http://schemas.microsoft.com/office/drawing/2014/main" id="{2FB6D02C-B5C4-4017-9B14-887B6B6DA894}"/>
              </a:ext>
            </a:extLst>
          </p:cNvPr>
          <p:cNvCxnSpPr>
            <a:cxnSpLocks/>
            <a:stCxn id="15" idx="5"/>
            <a:endCxn id="20" idx="0"/>
          </p:cNvCxnSpPr>
          <p:nvPr/>
        </p:nvCxnSpPr>
        <p:spPr>
          <a:xfrm>
            <a:off x="3615999" y="4142762"/>
            <a:ext cx="189807" cy="236634"/>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a:extLst>
              <a:ext uri="{FF2B5EF4-FFF2-40B4-BE49-F238E27FC236}">
                <a16:creationId xmlns:a16="http://schemas.microsoft.com/office/drawing/2014/main" id="{689383D7-B903-4E8F-86F5-76C152337854}"/>
              </a:ext>
            </a:extLst>
          </p:cNvPr>
          <p:cNvCxnSpPr>
            <a:cxnSpLocks/>
            <a:stCxn id="20" idx="4"/>
            <a:endCxn id="18" idx="0"/>
          </p:cNvCxnSpPr>
          <p:nvPr/>
        </p:nvCxnSpPr>
        <p:spPr>
          <a:xfrm>
            <a:off x="3805806" y="4673011"/>
            <a:ext cx="149676" cy="343602"/>
          </a:xfrm>
          <a:prstGeom prst="line">
            <a:avLst/>
          </a:prstGeom>
        </p:spPr>
        <p:style>
          <a:lnRef idx="1">
            <a:schemeClr val="dk1"/>
          </a:lnRef>
          <a:fillRef idx="0">
            <a:schemeClr val="dk1"/>
          </a:fillRef>
          <a:effectRef idx="0">
            <a:schemeClr val="dk1"/>
          </a:effectRef>
          <a:fontRef idx="minor">
            <a:schemeClr val="tx1"/>
          </a:fontRef>
        </p:style>
      </p:cxnSp>
      <p:cxnSp>
        <p:nvCxnSpPr>
          <p:cNvPr id="42" name="直接连接符 41">
            <a:extLst>
              <a:ext uri="{FF2B5EF4-FFF2-40B4-BE49-F238E27FC236}">
                <a16:creationId xmlns:a16="http://schemas.microsoft.com/office/drawing/2014/main" id="{9B0836C1-EE66-4533-BDE5-DCD8D17F193D}"/>
              </a:ext>
            </a:extLst>
          </p:cNvPr>
          <p:cNvCxnSpPr>
            <a:stCxn id="4" idx="5"/>
            <a:endCxn id="17" idx="1"/>
          </p:cNvCxnSpPr>
          <p:nvPr/>
        </p:nvCxnSpPr>
        <p:spPr>
          <a:xfrm>
            <a:off x="4210220" y="3773992"/>
            <a:ext cx="275804" cy="222866"/>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a:extLst>
              <a:ext uri="{FF2B5EF4-FFF2-40B4-BE49-F238E27FC236}">
                <a16:creationId xmlns:a16="http://schemas.microsoft.com/office/drawing/2014/main" id="{195325CD-E1F5-4E94-AD5F-813A239E25BB}"/>
              </a:ext>
            </a:extLst>
          </p:cNvPr>
          <p:cNvCxnSpPr>
            <a:stCxn id="17" idx="3"/>
            <a:endCxn id="19" idx="0"/>
          </p:cNvCxnSpPr>
          <p:nvPr/>
        </p:nvCxnSpPr>
        <p:spPr>
          <a:xfrm flipH="1">
            <a:off x="4296218" y="4204475"/>
            <a:ext cx="189806" cy="26091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9074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35D7D-7092-4E27-A350-58D814148898}"/>
              </a:ext>
            </a:extLst>
          </p:cNvPr>
          <p:cNvSpPr>
            <a:spLocks noGrp="1"/>
          </p:cNvSpPr>
          <p:nvPr>
            <p:ph type="title"/>
          </p:nvPr>
        </p:nvSpPr>
        <p:spPr>
          <a:xfrm>
            <a:off x="677334" y="609600"/>
            <a:ext cx="8596668" cy="708660"/>
          </a:xfrm>
        </p:spPr>
        <p:txBody>
          <a:bodyPr/>
          <a:lstStyle/>
          <a:p>
            <a:r>
              <a:rPr lang="zh-CN" altLang="en-US" dirty="0"/>
              <a:t>从遍历顺序中还原二叉树</a:t>
            </a:r>
          </a:p>
        </p:txBody>
      </p:sp>
      <p:sp>
        <p:nvSpPr>
          <p:cNvPr id="3" name="内容占位符 2">
            <a:extLst>
              <a:ext uri="{FF2B5EF4-FFF2-40B4-BE49-F238E27FC236}">
                <a16:creationId xmlns:a16="http://schemas.microsoft.com/office/drawing/2014/main" id="{0D81F64F-28D0-4193-8C9D-73C045555B2B}"/>
              </a:ext>
            </a:extLst>
          </p:cNvPr>
          <p:cNvSpPr>
            <a:spLocks noGrp="1"/>
          </p:cNvSpPr>
          <p:nvPr>
            <p:ph idx="1"/>
          </p:nvPr>
        </p:nvSpPr>
        <p:spPr>
          <a:xfrm>
            <a:off x="677334" y="1569720"/>
            <a:ext cx="8596668" cy="4471643"/>
          </a:xfrm>
        </p:spPr>
        <p:txBody>
          <a:bodyPr/>
          <a:lstStyle/>
          <a:p>
            <a:r>
              <a:rPr lang="zh-CN" altLang="en-US" dirty="0"/>
              <a:t>从后序遍历和中序遍历中也可以还原一棵二叉树。</a:t>
            </a:r>
            <a:endParaRPr lang="en-US" altLang="zh-CN" dirty="0"/>
          </a:p>
          <a:p>
            <a:r>
              <a:rPr lang="zh-CN" altLang="en-US" dirty="0"/>
              <a:t>例：后序遍历：</a:t>
            </a:r>
            <a:r>
              <a:rPr lang="en-US" altLang="zh-CN" dirty="0"/>
              <a:t>53642871</a:t>
            </a:r>
            <a:r>
              <a:rPr lang="zh-CN" altLang="en-US" dirty="0"/>
              <a:t>，中序遍历：</a:t>
            </a:r>
            <a:r>
              <a:rPr lang="en-US" altLang="zh-CN" dirty="0"/>
              <a:t>53264187</a:t>
            </a:r>
            <a:endParaRPr lang="zh-CN" altLang="en-US" dirty="0"/>
          </a:p>
        </p:txBody>
      </p:sp>
      <p:sp>
        <p:nvSpPr>
          <p:cNvPr id="4" name="椭圆 3">
            <a:extLst>
              <a:ext uri="{FF2B5EF4-FFF2-40B4-BE49-F238E27FC236}">
                <a16:creationId xmlns:a16="http://schemas.microsoft.com/office/drawing/2014/main" id="{514450BB-5E73-4D3B-9221-40D22FB6A08E}"/>
              </a:ext>
            </a:extLst>
          </p:cNvPr>
          <p:cNvSpPr/>
          <p:nvPr/>
        </p:nvSpPr>
        <p:spPr>
          <a:xfrm>
            <a:off x="3889895" y="2790846"/>
            <a:ext cx="293615" cy="2936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5" name="椭圆 4">
            <a:extLst>
              <a:ext uri="{FF2B5EF4-FFF2-40B4-BE49-F238E27FC236}">
                <a16:creationId xmlns:a16="http://schemas.microsoft.com/office/drawing/2014/main" id="{FAFA39F9-796C-4937-84B4-4815A58D0B77}"/>
              </a:ext>
            </a:extLst>
          </p:cNvPr>
          <p:cNvSpPr/>
          <p:nvPr/>
        </p:nvSpPr>
        <p:spPr>
          <a:xfrm>
            <a:off x="3136115" y="3159014"/>
            <a:ext cx="293615" cy="2936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6" name="椭圆 5">
            <a:extLst>
              <a:ext uri="{FF2B5EF4-FFF2-40B4-BE49-F238E27FC236}">
                <a16:creationId xmlns:a16="http://schemas.microsoft.com/office/drawing/2014/main" id="{9E2D609E-B07C-4166-B7EB-A7845D13A673}"/>
              </a:ext>
            </a:extLst>
          </p:cNvPr>
          <p:cNvSpPr/>
          <p:nvPr/>
        </p:nvSpPr>
        <p:spPr>
          <a:xfrm>
            <a:off x="2676888" y="3557017"/>
            <a:ext cx="293615" cy="2936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7" name="椭圆 6">
            <a:extLst>
              <a:ext uri="{FF2B5EF4-FFF2-40B4-BE49-F238E27FC236}">
                <a16:creationId xmlns:a16="http://schemas.microsoft.com/office/drawing/2014/main" id="{C4883EEA-1D61-4AE1-B5DF-9FA7C35FB116}"/>
              </a:ext>
            </a:extLst>
          </p:cNvPr>
          <p:cNvSpPr/>
          <p:nvPr/>
        </p:nvSpPr>
        <p:spPr>
          <a:xfrm>
            <a:off x="3596280" y="3557017"/>
            <a:ext cx="293615" cy="2936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
        <p:nvSpPr>
          <p:cNvPr id="8" name="椭圆 7">
            <a:extLst>
              <a:ext uri="{FF2B5EF4-FFF2-40B4-BE49-F238E27FC236}">
                <a16:creationId xmlns:a16="http://schemas.microsoft.com/office/drawing/2014/main" id="{205176B4-8129-4FE4-BADA-312A4F37900D}"/>
              </a:ext>
            </a:extLst>
          </p:cNvPr>
          <p:cNvSpPr/>
          <p:nvPr/>
        </p:nvSpPr>
        <p:spPr>
          <a:xfrm>
            <a:off x="3302665" y="4102091"/>
            <a:ext cx="293615" cy="2936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endParaRPr lang="zh-CN" altLang="en-US" dirty="0">
              <a:solidFill>
                <a:schemeClr val="tx1"/>
              </a:solidFill>
            </a:endParaRPr>
          </a:p>
        </p:txBody>
      </p:sp>
      <p:sp>
        <p:nvSpPr>
          <p:cNvPr id="9" name="椭圆 8">
            <a:extLst>
              <a:ext uri="{FF2B5EF4-FFF2-40B4-BE49-F238E27FC236}">
                <a16:creationId xmlns:a16="http://schemas.microsoft.com/office/drawing/2014/main" id="{60BB01CA-C558-434D-94FE-8A0EAFB9D94C}"/>
              </a:ext>
            </a:extLst>
          </p:cNvPr>
          <p:cNvSpPr/>
          <p:nvPr/>
        </p:nvSpPr>
        <p:spPr>
          <a:xfrm>
            <a:off x="2383273" y="4102092"/>
            <a:ext cx="293615" cy="2936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10" name="椭圆 9">
            <a:extLst>
              <a:ext uri="{FF2B5EF4-FFF2-40B4-BE49-F238E27FC236}">
                <a16:creationId xmlns:a16="http://schemas.microsoft.com/office/drawing/2014/main" id="{6EA85141-D706-43A9-A3B5-F271BE9B23E9}"/>
              </a:ext>
            </a:extLst>
          </p:cNvPr>
          <p:cNvSpPr/>
          <p:nvPr/>
        </p:nvSpPr>
        <p:spPr>
          <a:xfrm>
            <a:off x="4682053" y="3159014"/>
            <a:ext cx="293615" cy="2936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7</a:t>
            </a:r>
            <a:endParaRPr lang="zh-CN" altLang="en-US" dirty="0">
              <a:solidFill>
                <a:schemeClr val="tx1"/>
              </a:solidFill>
            </a:endParaRPr>
          </a:p>
        </p:txBody>
      </p:sp>
      <p:sp>
        <p:nvSpPr>
          <p:cNvPr id="11" name="椭圆 10">
            <a:extLst>
              <a:ext uri="{FF2B5EF4-FFF2-40B4-BE49-F238E27FC236}">
                <a16:creationId xmlns:a16="http://schemas.microsoft.com/office/drawing/2014/main" id="{74BDA4EA-4044-4C32-8C7A-E0AAC94C8073}"/>
              </a:ext>
            </a:extLst>
          </p:cNvPr>
          <p:cNvSpPr/>
          <p:nvPr/>
        </p:nvSpPr>
        <p:spPr>
          <a:xfrm>
            <a:off x="4207629" y="3557017"/>
            <a:ext cx="293615" cy="2936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8</a:t>
            </a:r>
            <a:endParaRPr lang="zh-CN" altLang="en-US" dirty="0">
              <a:solidFill>
                <a:schemeClr val="tx1"/>
              </a:solidFill>
            </a:endParaRPr>
          </a:p>
        </p:txBody>
      </p:sp>
      <p:cxnSp>
        <p:nvCxnSpPr>
          <p:cNvPr id="13" name="直接连接符 12">
            <a:extLst>
              <a:ext uri="{FF2B5EF4-FFF2-40B4-BE49-F238E27FC236}">
                <a16:creationId xmlns:a16="http://schemas.microsoft.com/office/drawing/2014/main" id="{28FD75D5-FBF3-4A73-91FF-4BA9440EE5A4}"/>
              </a:ext>
            </a:extLst>
          </p:cNvPr>
          <p:cNvCxnSpPr>
            <a:stCxn id="4" idx="3"/>
            <a:endCxn id="5" idx="7"/>
          </p:cNvCxnSpPr>
          <p:nvPr/>
        </p:nvCxnSpPr>
        <p:spPr>
          <a:xfrm flipH="1">
            <a:off x="3386731" y="3041462"/>
            <a:ext cx="546163" cy="160551"/>
          </a:xfrm>
          <a:prstGeom prst="line">
            <a:avLst/>
          </a:prstGeom>
        </p:spPr>
        <p:style>
          <a:lnRef idx="1">
            <a:schemeClr val="dk1"/>
          </a:lnRef>
          <a:fillRef idx="0">
            <a:schemeClr val="dk1"/>
          </a:fillRef>
          <a:effectRef idx="0">
            <a:schemeClr val="dk1"/>
          </a:effectRef>
          <a:fontRef idx="minor">
            <a:schemeClr val="tx1"/>
          </a:fontRef>
        </p:style>
      </p:cxnSp>
      <p:cxnSp>
        <p:nvCxnSpPr>
          <p:cNvPr id="15" name="直接连接符 14">
            <a:extLst>
              <a:ext uri="{FF2B5EF4-FFF2-40B4-BE49-F238E27FC236}">
                <a16:creationId xmlns:a16="http://schemas.microsoft.com/office/drawing/2014/main" id="{DC918FA4-76E7-4A3E-B4FA-2A9D79A9F127}"/>
              </a:ext>
            </a:extLst>
          </p:cNvPr>
          <p:cNvCxnSpPr>
            <a:stCxn id="5" idx="3"/>
            <a:endCxn id="6" idx="7"/>
          </p:cNvCxnSpPr>
          <p:nvPr/>
        </p:nvCxnSpPr>
        <p:spPr>
          <a:xfrm flipH="1">
            <a:off x="2927504" y="3409630"/>
            <a:ext cx="251610" cy="190386"/>
          </a:xfrm>
          <a:prstGeom prst="line">
            <a:avLst/>
          </a:prstGeom>
        </p:spPr>
        <p:style>
          <a:lnRef idx="1">
            <a:schemeClr val="dk1"/>
          </a:lnRef>
          <a:fillRef idx="0">
            <a:schemeClr val="dk1"/>
          </a:fillRef>
          <a:effectRef idx="0">
            <a:schemeClr val="dk1"/>
          </a:effectRef>
          <a:fontRef idx="minor">
            <a:schemeClr val="tx1"/>
          </a:fontRef>
        </p:style>
      </p:cxnSp>
      <p:cxnSp>
        <p:nvCxnSpPr>
          <p:cNvPr id="17" name="直接连接符 16">
            <a:extLst>
              <a:ext uri="{FF2B5EF4-FFF2-40B4-BE49-F238E27FC236}">
                <a16:creationId xmlns:a16="http://schemas.microsoft.com/office/drawing/2014/main" id="{E8A5C878-E82C-492D-A4EA-A1EAC13D9667}"/>
              </a:ext>
            </a:extLst>
          </p:cNvPr>
          <p:cNvCxnSpPr>
            <a:stCxn id="6" idx="3"/>
            <a:endCxn id="9" idx="0"/>
          </p:cNvCxnSpPr>
          <p:nvPr/>
        </p:nvCxnSpPr>
        <p:spPr>
          <a:xfrm flipH="1">
            <a:off x="2530081" y="3807633"/>
            <a:ext cx="189806" cy="294459"/>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a:extLst>
              <a:ext uri="{FF2B5EF4-FFF2-40B4-BE49-F238E27FC236}">
                <a16:creationId xmlns:a16="http://schemas.microsoft.com/office/drawing/2014/main" id="{AFC2CC2E-28A0-4D98-8054-64A09C1F1057}"/>
              </a:ext>
            </a:extLst>
          </p:cNvPr>
          <p:cNvCxnSpPr>
            <a:stCxn id="5" idx="5"/>
            <a:endCxn id="7" idx="1"/>
          </p:cNvCxnSpPr>
          <p:nvPr/>
        </p:nvCxnSpPr>
        <p:spPr>
          <a:xfrm>
            <a:off x="3386731" y="3409630"/>
            <a:ext cx="252548" cy="190386"/>
          </a:xfrm>
          <a:prstGeom prst="line">
            <a:avLst/>
          </a:prstGeom>
        </p:spPr>
        <p:style>
          <a:lnRef idx="1">
            <a:schemeClr val="dk1"/>
          </a:lnRef>
          <a:fillRef idx="0">
            <a:schemeClr val="dk1"/>
          </a:fillRef>
          <a:effectRef idx="0">
            <a:schemeClr val="dk1"/>
          </a:effectRef>
          <a:fontRef idx="minor">
            <a:schemeClr val="tx1"/>
          </a:fontRef>
        </p:style>
      </p:cxnSp>
      <p:cxnSp>
        <p:nvCxnSpPr>
          <p:cNvPr id="21" name="直接连接符 20">
            <a:extLst>
              <a:ext uri="{FF2B5EF4-FFF2-40B4-BE49-F238E27FC236}">
                <a16:creationId xmlns:a16="http://schemas.microsoft.com/office/drawing/2014/main" id="{AFE73ED2-6206-4134-8541-90D1709F0B71}"/>
              </a:ext>
            </a:extLst>
          </p:cNvPr>
          <p:cNvCxnSpPr>
            <a:stCxn id="7" idx="3"/>
            <a:endCxn id="8" idx="0"/>
          </p:cNvCxnSpPr>
          <p:nvPr/>
        </p:nvCxnSpPr>
        <p:spPr>
          <a:xfrm flipH="1">
            <a:off x="3449473" y="3807633"/>
            <a:ext cx="189806" cy="294458"/>
          </a:xfrm>
          <a:prstGeom prst="line">
            <a:avLst/>
          </a:prstGeom>
        </p:spPr>
        <p:style>
          <a:lnRef idx="1">
            <a:schemeClr val="dk1"/>
          </a:lnRef>
          <a:fillRef idx="0">
            <a:schemeClr val="dk1"/>
          </a:fillRef>
          <a:effectRef idx="0">
            <a:schemeClr val="dk1"/>
          </a:effectRef>
          <a:fontRef idx="minor">
            <a:schemeClr val="tx1"/>
          </a:fontRef>
        </p:style>
      </p:cxnSp>
      <p:cxnSp>
        <p:nvCxnSpPr>
          <p:cNvPr id="23" name="直接连接符 22">
            <a:extLst>
              <a:ext uri="{FF2B5EF4-FFF2-40B4-BE49-F238E27FC236}">
                <a16:creationId xmlns:a16="http://schemas.microsoft.com/office/drawing/2014/main" id="{FC9349F4-EF43-4B3C-AE30-15CDCC47D05B}"/>
              </a:ext>
            </a:extLst>
          </p:cNvPr>
          <p:cNvCxnSpPr>
            <a:stCxn id="4" idx="5"/>
            <a:endCxn id="10" idx="1"/>
          </p:cNvCxnSpPr>
          <p:nvPr/>
        </p:nvCxnSpPr>
        <p:spPr>
          <a:xfrm>
            <a:off x="4140511" y="3041462"/>
            <a:ext cx="584541" cy="160551"/>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a16="http://schemas.microsoft.com/office/drawing/2014/main" id="{473E891C-9F87-4426-8AF2-CC951B5892F0}"/>
              </a:ext>
            </a:extLst>
          </p:cNvPr>
          <p:cNvCxnSpPr>
            <a:stCxn id="10" idx="3"/>
            <a:endCxn id="11" idx="7"/>
          </p:cNvCxnSpPr>
          <p:nvPr/>
        </p:nvCxnSpPr>
        <p:spPr>
          <a:xfrm flipH="1">
            <a:off x="4458245" y="3409630"/>
            <a:ext cx="266807" cy="19038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15299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35D7D-7092-4E27-A350-58D814148898}"/>
              </a:ext>
            </a:extLst>
          </p:cNvPr>
          <p:cNvSpPr>
            <a:spLocks noGrp="1"/>
          </p:cNvSpPr>
          <p:nvPr>
            <p:ph type="title"/>
          </p:nvPr>
        </p:nvSpPr>
        <p:spPr>
          <a:xfrm>
            <a:off x="677334" y="609600"/>
            <a:ext cx="8596668" cy="708660"/>
          </a:xfrm>
        </p:spPr>
        <p:txBody>
          <a:bodyPr/>
          <a:lstStyle/>
          <a:p>
            <a:r>
              <a:rPr lang="zh-CN" altLang="en-US" dirty="0"/>
              <a:t>从遍历顺序中还原二叉树</a:t>
            </a:r>
          </a:p>
        </p:txBody>
      </p:sp>
      <p:sp>
        <p:nvSpPr>
          <p:cNvPr id="3" name="内容占位符 2">
            <a:extLst>
              <a:ext uri="{FF2B5EF4-FFF2-40B4-BE49-F238E27FC236}">
                <a16:creationId xmlns:a16="http://schemas.microsoft.com/office/drawing/2014/main" id="{0D81F64F-28D0-4193-8C9D-73C045555B2B}"/>
              </a:ext>
            </a:extLst>
          </p:cNvPr>
          <p:cNvSpPr>
            <a:spLocks noGrp="1"/>
          </p:cNvSpPr>
          <p:nvPr>
            <p:ph idx="1"/>
          </p:nvPr>
        </p:nvSpPr>
        <p:spPr>
          <a:xfrm>
            <a:off x="677334" y="1569720"/>
            <a:ext cx="8596668" cy="4471643"/>
          </a:xfrm>
        </p:spPr>
        <p:txBody>
          <a:bodyPr/>
          <a:lstStyle/>
          <a:p>
            <a:r>
              <a:rPr lang="zh-CN" altLang="en-US" dirty="0"/>
              <a:t>从前序遍历和后续遍历中是无法还原二叉树的！</a:t>
            </a:r>
            <a:endParaRPr lang="en-US" altLang="zh-CN" dirty="0"/>
          </a:p>
          <a:p>
            <a:r>
              <a:rPr lang="zh-CN" altLang="en-US" dirty="0"/>
              <a:t>反例：下面两棵树的前序遍历和后续遍历都是相同的！</a:t>
            </a:r>
          </a:p>
        </p:txBody>
      </p:sp>
      <p:sp>
        <p:nvSpPr>
          <p:cNvPr id="4" name="椭圆 3">
            <a:extLst>
              <a:ext uri="{FF2B5EF4-FFF2-40B4-BE49-F238E27FC236}">
                <a16:creationId xmlns:a16="http://schemas.microsoft.com/office/drawing/2014/main" id="{514450BB-5E73-4D3B-9221-40D22FB6A08E}"/>
              </a:ext>
            </a:extLst>
          </p:cNvPr>
          <p:cNvSpPr/>
          <p:nvPr/>
        </p:nvSpPr>
        <p:spPr>
          <a:xfrm>
            <a:off x="3463175" y="3209946"/>
            <a:ext cx="293615" cy="2936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5" name="椭圆 4">
            <a:extLst>
              <a:ext uri="{FF2B5EF4-FFF2-40B4-BE49-F238E27FC236}">
                <a16:creationId xmlns:a16="http://schemas.microsoft.com/office/drawing/2014/main" id="{FAFA39F9-796C-4937-84B4-4815A58D0B77}"/>
              </a:ext>
            </a:extLst>
          </p:cNvPr>
          <p:cNvSpPr/>
          <p:nvPr/>
        </p:nvSpPr>
        <p:spPr>
          <a:xfrm>
            <a:off x="3029435" y="3768614"/>
            <a:ext cx="293615" cy="2936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cxnSp>
        <p:nvCxnSpPr>
          <p:cNvPr id="13" name="直接连接符 12">
            <a:extLst>
              <a:ext uri="{FF2B5EF4-FFF2-40B4-BE49-F238E27FC236}">
                <a16:creationId xmlns:a16="http://schemas.microsoft.com/office/drawing/2014/main" id="{28FD75D5-FBF3-4A73-91FF-4BA9440EE5A4}"/>
              </a:ext>
            </a:extLst>
          </p:cNvPr>
          <p:cNvCxnSpPr>
            <a:stCxn id="4" idx="3"/>
            <a:endCxn id="5" idx="7"/>
          </p:cNvCxnSpPr>
          <p:nvPr/>
        </p:nvCxnSpPr>
        <p:spPr>
          <a:xfrm flipH="1">
            <a:off x="3280051" y="3460562"/>
            <a:ext cx="226123" cy="351051"/>
          </a:xfrm>
          <a:prstGeom prst="line">
            <a:avLst/>
          </a:prstGeom>
        </p:spPr>
        <p:style>
          <a:lnRef idx="1">
            <a:schemeClr val="dk1"/>
          </a:lnRef>
          <a:fillRef idx="0">
            <a:schemeClr val="dk1"/>
          </a:fillRef>
          <a:effectRef idx="0">
            <a:schemeClr val="dk1"/>
          </a:effectRef>
          <a:fontRef idx="minor">
            <a:schemeClr val="tx1"/>
          </a:fontRef>
        </p:style>
      </p:cxnSp>
      <p:sp>
        <p:nvSpPr>
          <p:cNvPr id="20" name="椭圆 19">
            <a:extLst>
              <a:ext uri="{FF2B5EF4-FFF2-40B4-BE49-F238E27FC236}">
                <a16:creationId xmlns:a16="http://schemas.microsoft.com/office/drawing/2014/main" id="{4B245004-EF95-4886-B738-71EF3AC2B580}"/>
              </a:ext>
            </a:extLst>
          </p:cNvPr>
          <p:cNvSpPr/>
          <p:nvPr/>
        </p:nvSpPr>
        <p:spPr>
          <a:xfrm>
            <a:off x="4941455" y="3209946"/>
            <a:ext cx="293615" cy="2936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22" name="椭圆 21">
            <a:extLst>
              <a:ext uri="{FF2B5EF4-FFF2-40B4-BE49-F238E27FC236}">
                <a16:creationId xmlns:a16="http://schemas.microsoft.com/office/drawing/2014/main" id="{029C69E1-715D-4186-8F0E-954326B9FC0C}"/>
              </a:ext>
            </a:extLst>
          </p:cNvPr>
          <p:cNvSpPr/>
          <p:nvPr/>
        </p:nvSpPr>
        <p:spPr>
          <a:xfrm>
            <a:off x="5406875" y="3768614"/>
            <a:ext cx="293615" cy="2936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cxnSp>
        <p:nvCxnSpPr>
          <p:cNvPr id="24" name="直接连接符 23">
            <a:extLst>
              <a:ext uri="{FF2B5EF4-FFF2-40B4-BE49-F238E27FC236}">
                <a16:creationId xmlns:a16="http://schemas.microsoft.com/office/drawing/2014/main" id="{49FE6088-03D7-4D8A-9379-5E8B347DEEA0}"/>
              </a:ext>
            </a:extLst>
          </p:cNvPr>
          <p:cNvCxnSpPr>
            <a:cxnSpLocks/>
            <a:stCxn id="20" idx="5"/>
            <a:endCxn id="22" idx="1"/>
          </p:cNvCxnSpPr>
          <p:nvPr/>
        </p:nvCxnSpPr>
        <p:spPr>
          <a:xfrm>
            <a:off x="5192071" y="3460562"/>
            <a:ext cx="257803" cy="35105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4302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0" grpId="0" animBg="1"/>
      <p:bldP spid="2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9F15F6-6E4B-4EDF-AA64-20F74FDAF819}"/>
              </a:ext>
            </a:extLst>
          </p:cNvPr>
          <p:cNvSpPr>
            <a:spLocks noGrp="1"/>
          </p:cNvSpPr>
          <p:nvPr>
            <p:ph type="title"/>
          </p:nvPr>
        </p:nvSpPr>
        <p:spPr>
          <a:xfrm>
            <a:off x="677334" y="609600"/>
            <a:ext cx="8596668" cy="818147"/>
          </a:xfrm>
        </p:spPr>
        <p:txBody>
          <a:bodyPr/>
          <a:lstStyle/>
          <a:p>
            <a:r>
              <a:rPr lang="en-US" altLang="zh-CN" dirty="0"/>
              <a:t>P1030 </a:t>
            </a:r>
            <a:r>
              <a:rPr lang="zh-CN" altLang="en-US" dirty="0"/>
              <a:t>求先序遍历</a:t>
            </a:r>
            <a:r>
              <a:rPr lang="en-US" altLang="zh-CN" dirty="0"/>
              <a:t>[NOIP2001 </a:t>
            </a:r>
            <a:r>
              <a:rPr lang="zh-CN" altLang="en-US" dirty="0"/>
              <a:t>普及组</a:t>
            </a:r>
            <a:r>
              <a:rPr lang="en-US" altLang="zh-CN" dirty="0"/>
              <a: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569F08F-03F7-4102-B4DF-E14AFBFAFB44}"/>
                  </a:ext>
                </a:extLst>
              </p:cNvPr>
              <p:cNvSpPr>
                <a:spLocks noGrp="1"/>
              </p:cNvSpPr>
              <p:nvPr>
                <p:ph idx="1"/>
              </p:nvPr>
            </p:nvSpPr>
            <p:spPr>
              <a:xfrm>
                <a:off x="677334" y="1780675"/>
                <a:ext cx="8596668" cy="4260688"/>
              </a:xfrm>
            </p:spPr>
            <p:txBody>
              <a:bodyPr/>
              <a:lstStyle/>
              <a:p>
                <a:r>
                  <a:rPr lang="zh-CN" altLang="en-US" dirty="0"/>
                  <a:t>给出一棵二叉树的中序与后序排列，求出它的先序排列、</a:t>
                </a:r>
                <a:endParaRPr lang="en-US" altLang="zh-CN" dirty="0"/>
              </a:p>
              <a:p>
                <a:endParaRPr lang="en-US" altLang="zh-CN" dirty="0"/>
              </a:p>
              <a:p>
                <a:r>
                  <a:rPr lang="zh-CN" altLang="en-US" dirty="0"/>
                  <a:t>节点数</a:t>
                </a:r>
                <a14:m>
                  <m:oMath xmlns:m="http://schemas.openxmlformats.org/officeDocument/2006/math">
                    <m:r>
                      <a:rPr lang="en-US" altLang="zh-CN" b="0" i="1" smtClean="0">
                        <a:latin typeface="Cambria Math" panose="02040503050406030204" pitchFamily="18" charset="0"/>
                      </a:rPr>
                      <m:t>≤8</m:t>
                    </m:r>
                  </m:oMath>
                </a14:m>
                <a:endParaRPr lang="zh-CN" altLang="en-US" dirty="0"/>
              </a:p>
            </p:txBody>
          </p:sp>
        </mc:Choice>
        <mc:Fallback xmlns="">
          <p:sp>
            <p:nvSpPr>
              <p:cNvPr id="3" name="内容占位符 2">
                <a:extLst>
                  <a:ext uri="{FF2B5EF4-FFF2-40B4-BE49-F238E27FC236}">
                    <a16:creationId xmlns:a16="http://schemas.microsoft.com/office/drawing/2014/main" id="{4569F08F-03F7-4102-B4DF-E14AFBFAFB44}"/>
                  </a:ext>
                </a:extLst>
              </p:cNvPr>
              <p:cNvSpPr>
                <a:spLocks noGrp="1" noRot="1" noChangeAspect="1" noMove="1" noResize="1" noEditPoints="1" noAdjustHandles="1" noChangeArrowheads="1" noChangeShapeType="1" noTextEdit="1"/>
              </p:cNvSpPr>
              <p:nvPr>
                <p:ph idx="1"/>
              </p:nvPr>
            </p:nvSpPr>
            <p:spPr>
              <a:xfrm>
                <a:off x="677334" y="1780675"/>
                <a:ext cx="8596668" cy="4260688"/>
              </a:xfrm>
              <a:blipFill>
                <a:blip r:embed="rId2"/>
                <a:stretch>
                  <a:fillRect l="-142" t="-5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7056367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651DE9-2F86-4F2D-8718-9980E9776821}"/>
              </a:ext>
            </a:extLst>
          </p:cNvPr>
          <p:cNvSpPr>
            <a:spLocks noGrp="1"/>
          </p:cNvSpPr>
          <p:nvPr>
            <p:ph type="title"/>
          </p:nvPr>
        </p:nvSpPr>
        <p:spPr>
          <a:xfrm>
            <a:off x="677334" y="609600"/>
            <a:ext cx="8596668" cy="930442"/>
          </a:xfrm>
        </p:spPr>
        <p:txBody>
          <a:bodyPr/>
          <a:lstStyle/>
          <a:p>
            <a:r>
              <a:rPr lang="en-US" altLang="zh-CN" dirty="0"/>
              <a:t>P1364</a:t>
            </a:r>
            <a:r>
              <a:rPr lang="zh-CN" altLang="en-US" dirty="0"/>
              <a:t>医院设置</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29E7C79-77BB-4999-8ADE-659C34D46A6B}"/>
                  </a:ext>
                </a:extLst>
              </p:cNvPr>
              <p:cNvSpPr>
                <a:spLocks noGrp="1"/>
              </p:cNvSpPr>
              <p:nvPr>
                <p:ph idx="1"/>
              </p:nvPr>
            </p:nvSpPr>
            <p:spPr>
              <a:xfrm>
                <a:off x="677334" y="1540043"/>
                <a:ext cx="8596668" cy="4501320"/>
              </a:xfrm>
            </p:spPr>
            <p:txBody>
              <a:bodyPr/>
              <a:lstStyle/>
              <a:p>
                <a:r>
                  <a:rPr lang="zh-CN" altLang="en-US" dirty="0"/>
                  <a:t>给出一个</a:t>
                </a:r>
                <a14:m>
                  <m:oMath xmlns:m="http://schemas.openxmlformats.org/officeDocument/2006/math">
                    <m:r>
                      <a:rPr lang="en-US" altLang="zh-CN" b="0" i="1" smtClean="0">
                        <a:latin typeface="Cambria Math" panose="02040503050406030204" pitchFamily="18" charset="0"/>
                      </a:rPr>
                      <m:t>𝑁</m:t>
                    </m:r>
                  </m:oMath>
                </a14:m>
                <a:r>
                  <a:rPr lang="zh-CN" altLang="en-US" dirty="0"/>
                  <a:t>个节点的二叉树，每一个节点上有</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oMath>
                </a14:m>
                <a:r>
                  <a:rPr lang="zh-CN" altLang="en-US" dirty="0"/>
                  <a:t>位居民，两个相邻的节点之间的距离为</a:t>
                </a:r>
                <a:r>
                  <a:rPr lang="en-US" altLang="zh-CN" dirty="0"/>
                  <a:t>1</a:t>
                </a:r>
                <a:r>
                  <a:rPr lang="zh-CN" altLang="en-US" dirty="0"/>
                  <a:t>。你需要在这</a:t>
                </a:r>
                <a14:m>
                  <m:oMath xmlns:m="http://schemas.openxmlformats.org/officeDocument/2006/math">
                    <m:r>
                      <a:rPr lang="en-US" altLang="zh-CN" b="0" i="1" smtClean="0">
                        <a:latin typeface="Cambria Math" panose="02040503050406030204" pitchFamily="18" charset="0"/>
                      </a:rPr>
                      <m:t>𝑁</m:t>
                    </m:r>
                  </m:oMath>
                </a14:m>
                <a:r>
                  <a:rPr lang="zh-CN" altLang="en-US" dirty="0"/>
                  <a:t>个节点中的一个节点上设置一座医院，使得所有人到医院的距离之和最短，输出这个最短的距离和。</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≤100,0≤</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zh-CN" altLang="en-US" dirty="0"/>
              </a:p>
            </p:txBody>
          </p:sp>
        </mc:Choice>
        <mc:Fallback xmlns="">
          <p:sp>
            <p:nvSpPr>
              <p:cNvPr id="3" name="内容占位符 2">
                <a:extLst>
                  <a:ext uri="{FF2B5EF4-FFF2-40B4-BE49-F238E27FC236}">
                    <a16:creationId xmlns:a16="http://schemas.microsoft.com/office/drawing/2014/main" id="{529E7C79-77BB-4999-8ADE-659C34D46A6B}"/>
                  </a:ext>
                </a:extLst>
              </p:cNvPr>
              <p:cNvSpPr>
                <a:spLocks noGrp="1" noRot="1" noChangeAspect="1" noMove="1" noResize="1" noEditPoints="1" noAdjustHandles="1" noChangeArrowheads="1" noChangeShapeType="1" noTextEdit="1"/>
              </p:cNvSpPr>
              <p:nvPr>
                <p:ph idx="1"/>
              </p:nvPr>
            </p:nvSpPr>
            <p:spPr>
              <a:xfrm>
                <a:off x="677334" y="1540043"/>
                <a:ext cx="8596668" cy="4501320"/>
              </a:xfrm>
              <a:blipFill>
                <a:blip r:embed="rId2"/>
                <a:stretch>
                  <a:fillRect l="-142" t="-678" r="-5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7519358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真题回顾</a:t>
            </a:r>
            <a:endParaRPr lang="zh-CN" altLang="en-US" dirty="0"/>
          </a:p>
        </p:txBody>
      </p:sp>
      <p:sp>
        <p:nvSpPr>
          <p:cNvPr id="3" name="内容占位符 2"/>
          <p:cNvSpPr>
            <a:spLocks noGrp="1"/>
          </p:cNvSpPr>
          <p:nvPr>
            <p:ph idx="1"/>
          </p:nvPr>
        </p:nvSpPr>
        <p:spPr/>
        <p:txBody>
          <a:bodyPr/>
          <a:lstStyle/>
          <a:p>
            <a:r>
              <a:rPr lang="en-US" altLang="zh-CN" dirty="0" smtClean="0"/>
              <a:t>(CSP-J 2021)6.</a:t>
            </a:r>
            <a:r>
              <a:rPr lang="zh-CN" altLang="en-US" dirty="0" smtClean="0"/>
              <a:t>对于有</a:t>
            </a:r>
            <a:r>
              <a:rPr lang="en-US" altLang="zh-CN" dirty="0" smtClean="0"/>
              <a:t>n</a:t>
            </a:r>
            <a:r>
              <a:rPr lang="zh-CN" altLang="en-US" dirty="0" smtClean="0"/>
              <a:t>个顶点</a:t>
            </a:r>
            <a:r>
              <a:rPr lang="en-US" altLang="zh-CN" dirty="0" smtClean="0"/>
              <a:t>,m</a:t>
            </a:r>
            <a:r>
              <a:rPr lang="zh-CN" altLang="en-US" dirty="0" smtClean="0"/>
              <a:t>条边的无向连通图</a:t>
            </a:r>
            <a:r>
              <a:rPr lang="en-US" altLang="zh-CN" dirty="0" smtClean="0"/>
              <a:t>(m&gt;n),</a:t>
            </a:r>
            <a:r>
              <a:rPr lang="zh-CN" altLang="en-US" dirty="0" smtClean="0"/>
              <a:t>需要删掉</a:t>
            </a:r>
            <a:r>
              <a:rPr lang="en-US" altLang="zh-CN" dirty="0" smtClean="0"/>
              <a:t>(  )</a:t>
            </a:r>
            <a:r>
              <a:rPr lang="zh-CN" altLang="en-US" dirty="0" smtClean="0"/>
              <a:t>条边才能使其成为一棵树。</a:t>
            </a:r>
            <a:endParaRPr lang="en-US" altLang="zh-CN" dirty="0" smtClean="0"/>
          </a:p>
          <a:p>
            <a:r>
              <a:rPr lang="en-US" altLang="zh-CN" dirty="0" smtClean="0"/>
              <a:t>A.n-1</a:t>
            </a:r>
          </a:p>
          <a:p>
            <a:r>
              <a:rPr lang="en-US" altLang="zh-CN" dirty="0" err="1" smtClean="0"/>
              <a:t>B.m</a:t>
            </a:r>
            <a:r>
              <a:rPr lang="en-US" altLang="zh-CN" dirty="0" smtClean="0"/>
              <a:t>-n</a:t>
            </a:r>
          </a:p>
          <a:p>
            <a:r>
              <a:rPr lang="en-US" altLang="zh-CN" dirty="0" smtClean="0"/>
              <a:t>C.m-n-1</a:t>
            </a:r>
          </a:p>
          <a:p>
            <a:r>
              <a:rPr lang="en-US" altLang="zh-CN" dirty="0" smtClean="0"/>
              <a:t>D.m-n+1</a:t>
            </a:r>
          </a:p>
          <a:p>
            <a:endParaRPr lang="en-US" altLang="zh-CN" dirty="0"/>
          </a:p>
          <a:p>
            <a:r>
              <a:rPr lang="zh-CN" altLang="en-US" dirty="0" smtClean="0"/>
              <a:t>答案</a:t>
            </a:r>
            <a:r>
              <a:rPr lang="en-US" altLang="zh-CN" dirty="0" smtClean="0"/>
              <a:t>:D </a:t>
            </a:r>
            <a:endParaRPr lang="zh-CN" altLang="en-US" dirty="0"/>
          </a:p>
        </p:txBody>
      </p:sp>
    </p:spTree>
    <p:extLst>
      <p:ext uri="{BB962C8B-B14F-4D97-AF65-F5344CB8AC3E}">
        <p14:creationId xmlns:p14="http://schemas.microsoft.com/office/powerpoint/2010/main" val="1047722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真题回顾</a:t>
            </a:r>
            <a:endParaRPr lang="zh-CN" altLang="en-US" dirty="0"/>
          </a:p>
        </p:txBody>
      </p:sp>
      <p:sp>
        <p:nvSpPr>
          <p:cNvPr id="3" name="内容占位符 2"/>
          <p:cNvSpPr>
            <a:spLocks noGrp="1"/>
          </p:cNvSpPr>
          <p:nvPr>
            <p:ph idx="1"/>
          </p:nvPr>
        </p:nvSpPr>
        <p:spPr/>
        <p:txBody>
          <a:bodyPr/>
          <a:lstStyle/>
          <a:p>
            <a:r>
              <a:rPr lang="en-US" altLang="zh-CN" dirty="0" smtClean="0"/>
              <a:t>(CSP-J 2021)8.</a:t>
            </a:r>
            <a:r>
              <a:rPr lang="zh-CN" altLang="en-US" dirty="0" smtClean="0"/>
              <a:t>如果一棵二叉树只有根节点，那么这棵二叉树的高度为</a:t>
            </a:r>
            <a:r>
              <a:rPr lang="en-US" altLang="zh-CN" dirty="0" smtClean="0"/>
              <a:t>1.</a:t>
            </a:r>
            <a:r>
              <a:rPr lang="zh-CN" altLang="en-US" dirty="0" smtClean="0"/>
              <a:t>请问高度为</a:t>
            </a:r>
            <a:r>
              <a:rPr lang="en-US" altLang="zh-CN" dirty="0" smtClean="0"/>
              <a:t>5</a:t>
            </a:r>
            <a:r>
              <a:rPr lang="zh-CN" altLang="en-US" dirty="0" smtClean="0"/>
              <a:t>的完全二叉树有</a:t>
            </a:r>
            <a:r>
              <a:rPr lang="en-US" altLang="zh-CN" dirty="0" smtClean="0"/>
              <a:t>( )</a:t>
            </a:r>
            <a:r>
              <a:rPr lang="zh-CN" altLang="en-US" dirty="0" smtClean="0"/>
              <a:t>种不同的形态？</a:t>
            </a:r>
            <a:endParaRPr lang="en-US" altLang="zh-CN" dirty="0" smtClean="0"/>
          </a:p>
          <a:p>
            <a:r>
              <a:rPr lang="en-US" altLang="zh-CN" dirty="0" smtClean="0"/>
              <a:t>A.16</a:t>
            </a:r>
          </a:p>
          <a:p>
            <a:r>
              <a:rPr lang="en-US" altLang="zh-CN" dirty="0" smtClean="0"/>
              <a:t>B.15</a:t>
            </a:r>
          </a:p>
          <a:p>
            <a:r>
              <a:rPr lang="en-US" altLang="zh-CN" dirty="0" smtClean="0"/>
              <a:t>C.17</a:t>
            </a:r>
          </a:p>
          <a:p>
            <a:r>
              <a:rPr lang="en-US" altLang="zh-CN" dirty="0" smtClean="0"/>
              <a:t>D.32</a:t>
            </a:r>
          </a:p>
          <a:p>
            <a:endParaRPr lang="en-US" altLang="zh-CN" dirty="0"/>
          </a:p>
          <a:p>
            <a:r>
              <a:rPr lang="zh-CN" altLang="en-US" dirty="0" smtClean="0"/>
              <a:t>答案</a:t>
            </a:r>
            <a:r>
              <a:rPr lang="en-US" altLang="zh-CN" smtClean="0"/>
              <a:t>:A </a:t>
            </a:r>
            <a:endParaRPr lang="zh-CN" altLang="en-US" dirty="0"/>
          </a:p>
        </p:txBody>
      </p:sp>
    </p:spTree>
    <p:extLst>
      <p:ext uri="{BB962C8B-B14F-4D97-AF65-F5344CB8AC3E}">
        <p14:creationId xmlns:p14="http://schemas.microsoft.com/office/powerpoint/2010/main" val="3534007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D6E1EF-0FEB-4ACC-8FCB-D42BF626A676}"/>
              </a:ext>
            </a:extLst>
          </p:cNvPr>
          <p:cNvSpPr>
            <a:spLocks noGrp="1"/>
          </p:cNvSpPr>
          <p:nvPr>
            <p:ph type="title"/>
          </p:nvPr>
        </p:nvSpPr>
        <p:spPr>
          <a:xfrm>
            <a:off x="677334" y="609600"/>
            <a:ext cx="8596668" cy="816528"/>
          </a:xfrm>
        </p:spPr>
        <p:txBody>
          <a:bodyPr/>
          <a:lstStyle/>
          <a:p>
            <a:r>
              <a:rPr lang="zh-CN" altLang="en-US" dirty="0"/>
              <a:t>插入操作</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1A095AA-0A54-40E0-8E9F-BC390C7AA10E}"/>
                  </a:ext>
                </a:extLst>
              </p:cNvPr>
              <p:cNvSpPr>
                <a:spLocks noGrp="1"/>
              </p:cNvSpPr>
              <p:nvPr>
                <p:ph idx="1"/>
              </p:nvPr>
            </p:nvSpPr>
            <p:spPr>
              <a:xfrm>
                <a:off x="677334" y="1350628"/>
                <a:ext cx="8596668" cy="4690734"/>
              </a:xfrm>
            </p:spPr>
            <p:txBody>
              <a:bodyPr/>
              <a:lstStyle/>
              <a:p>
                <a:r>
                  <a:rPr lang="zh-CN" altLang="en-US" dirty="0"/>
                  <a:t>单向链表的插入操作需要指定前一个元素</a:t>
                </a:r>
                <a14:m>
                  <m:oMath xmlns:m="http://schemas.openxmlformats.org/officeDocument/2006/math">
                    <m:r>
                      <a:rPr lang="en-US" altLang="zh-CN" b="0" i="1" smtClean="0">
                        <a:latin typeface="Cambria Math" panose="02040503050406030204" pitchFamily="18" charset="0"/>
                      </a:rPr>
                      <m:t>𝑝</m:t>
                    </m:r>
                    <m:r>
                      <a:rPr lang="zh-CN" altLang="en-US" i="1">
                        <a:latin typeface="Cambria Math" panose="02040503050406030204" pitchFamily="18" charset="0"/>
                      </a:rPr>
                      <m:t>。</m:t>
                    </m:r>
                  </m:oMath>
                </a14:m>
                <a:r>
                  <a:rPr lang="zh-CN" altLang="en-US" dirty="0"/>
                  <a:t>将新的链表元素</a:t>
                </a:r>
                <a14:m>
                  <m:oMath xmlns:m="http://schemas.openxmlformats.org/officeDocument/2006/math">
                    <m:r>
                      <a:rPr lang="en-US" altLang="zh-CN" b="0" i="1" smtClean="0">
                        <a:latin typeface="Cambria Math" panose="02040503050406030204" pitchFamily="18" charset="0"/>
                      </a:rPr>
                      <m:t>𝑥</m:t>
                    </m:r>
                  </m:oMath>
                </a14:m>
                <a:r>
                  <a:rPr lang="zh-CN" altLang="en-US" dirty="0"/>
                  <a:t>插入到元素</a:t>
                </a:r>
                <a14:m>
                  <m:oMath xmlns:m="http://schemas.openxmlformats.org/officeDocument/2006/math">
                    <m:r>
                      <a:rPr lang="en-US" altLang="zh-CN" b="0" i="1" smtClean="0">
                        <a:latin typeface="Cambria Math" panose="02040503050406030204" pitchFamily="18" charset="0"/>
                      </a:rPr>
                      <m:t>𝑝</m:t>
                    </m:r>
                  </m:oMath>
                </a14:m>
                <a:r>
                  <a:rPr lang="zh-CN" altLang="en-US" dirty="0"/>
                  <a:t>与其后继元素</a:t>
                </a:r>
                <a14:m>
                  <m:oMath xmlns:m="http://schemas.openxmlformats.org/officeDocument/2006/math">
                    <m:r>
                      <a:rPr lang="en-US" altLang="zh-CN" b="0" i="1" smtClean="0">
                        <a:latin typeface="Cambria Math" panose="02040503050406030204" pitchFamily="18" charset="0"/>
                      </a:rPr>
                      <m:t>𝑞</m:t>
                    </m:r>
                  </m:oMath>
                </a14:m>
                <a:r>
                  <a:rPr lang="zh-CN" altLang="en-US" dirty="0"/>
                  <a:t>中间。</a:t>
                </a:r>
                <a:endParaRPr lang="en-US" altLang="zh-CN" dirty="0"/>
              </a:p>
              <a:p>
                <a:endParaRPr lang="en-US" altLang="zh-CN" dirty="0"/>
              </a:p>
              <a:p>
                <a:r>
                  <a:rPr lang="zh-CN" altLang="en-US" dirty="0"/>
                  <a:t>左图为插入操作前的示意图，右图为插入操作结束后的示意图</a:t>
                </a:r>
              </a:p>
            </p:txBody>
          </p:sp>
        </mc:Choice>
        <mc:Fallback xmlns="">
          <p:sp>
            <p:nvSpPr>
              <p:cNvPr id="3" name="内容占位符 2">
                <a:extLst>
                  <a:ext uri="{FF2B5EF4-FFF2-40B4-BE49-F238E27FC236}">
                    <a16:creationId xmlns:a16="http://schemas.microsoft.com/office/drawing/2014/main" id="{91A095AA-0A54-40E0-8E9F-BC390C7AA10E}"/>
                  </a:ext>
                </a:extLst>
              </p:cNvPr>
              <p:cNvSpPr>
                <a:spLocks noGrp="1" noRot="1" noChangeAspect="1" noMove="1" noResize="1" noEditPoints="1" noAdjustHandles="1" noChangeArrowheads="1" noChangeShapeType="1" noTextEdit="1"/>
              </p:cNvSpPr>
              <p:nvPr>
                <p:ph idx="1"/>
              </p:nvPr>
            </p:nvSpPr>
            <p:spPr>
              <a:xfrm>
                <a:off x="677334" y="1350628"/>
                <a:ext cx="8596668" cy="4690734"/>
              </a:xfrm>
              <a:blipFill>
                <a:blip r:embed="rId2"/>
                <a:stretch>
                  <a:fillRect l="-142" t="-650"/>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6DE4B05D-7845-499C-8734-1B8B5850BFBF}"/>
              </a:ext>
            </a:extLst>
          </p:cNvPr>
          <p:cNvPicPr>
            <a:picLocks noChangeAspect="1"/>
          </p:cNvPicPr>
          <p:nvPr/>
        </p:nvPicPr>
        <p:blipFill>
          <a:blip r:embed="rId3"/>
          <a:stretch>
            <a:fillRect/>
          </a:stretch>
        </p:blipFill>
        <p:spPr>
          <a:xfrm>
            <a:off x="736057" y="2885331"/>
            <a:ext cx="3095625" cy="2286000"/>
          </a:xfrm>
          <a:prstGeom prst="rect">
            <a:avLst/>
          </a:prstGeom>
        </p:spPr>
      </p:pic>
      <p:pic>
        <p:nvPicPr>
          <p:cNvPr id="5" name="图片 4">
            <a:extLst>
              <a:ext uri="{FF2B5EF4-FFF2-40B4-BE49-F238E27FC236}">
                <a16:creationId xmlns:a16="http://schemas.microsoft.com/office/drawing/2014/main" id="{57F508AD-499D-4AF3-936B-BE6CA16B50C2}"/>
              </a:ext>
            </a:extLst>
          </p:cNvPr>
          <p:cNvPicPr>
            <a:picLocks noChangeAspect="1"/>
          </p:cNvPicPr>
          <p:nvPr/>
        </p:nvPicPr>
        <p:blipFill>
          <a:blip r:embed="rId4"/>
          <a:stretch>
            <a:fillRect/>
          </a:stretch>
        </p:blipFill>
        <p:spPr>
          <a:xfrm>
            <a:off x="5103625" y="3461593"/>
            <a:ext cx="4229100" cy="1133475"/>
          </a:xfrm>
          <a:prstGeom prst="rect">
            <a:avLst/>
          </a:prstGeom>
        </p:spPr>
      </p:pic>
    </p:spTree>
    <p:extLst>
      <p:ext uri="{BB962C8B-B14F-4D97-AF65-F5344CB8AC3E}">
        <p14:creationId xmlns:p14="http://schemas.microsoft.com/office/powerpoint/2010/main" val="1105460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D6E1EF-0FEB-4ACC-8FCB-D42BF626A676}"/>
              </a:ext>
            </a:extLst>
          </p:cNvPr>
          <p:cNvSpPr>
            <a:spLocks noGrp="1"/>
          </p:cNvSpPr>
          <p:nvPr>
            <p:ph type="title"/>
          </p:nvPr>
        </p:nvSpPr>
        <p:spPr>
          <a:xfrm>
            <a:off x="677334" y="609600"/>
            <a:ext cx="8596668" cy="816528"/>
          </a:xfrm>
        </p:spPr>
        <p:txBody>
          <a:bodyPr/>
          <a:lstStyle/>
          <a:p>
            <a:r>
              <a:rPr lang="zh-CN" altLang="en-US" dirty="0"/>
              <a:t>插入操作</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1A095AA-0A54-40E0-8E9F-BC390C7AA10E}"/>
                  </a:ext>
                </a:extLst>
              </p:cNvPr>
              <p:cNvSpPr>
                <a:spLocks noGrp="1"/>
              </p:cNvSpPr>
              <p:nvPr>
                <p:ph idx="1"/>
              </p:nvPr>
            </p:nvSpPr>
            <p:spPr>
              <a:xfrm>
                <a:off x="677334" y="1350628"/>
                <a:ext cx="8596668" cy="4690734"/>
              </a:xfrm>
            </p:spPr>
            <p:txBody>
              <a:bodyPr/>
              <a:lstStyle/>
              <a:p>
                <a:r>
                  <a:rPr lang="zh-CN" altLang="en-US" dirty="0"/>
                  <a:t>插入操作可以分为三步：</a:t>
                </a:r>
                <a:endParaRPr lang="en-US" altLang="zh-CN" dirty="0"/>
              </a:p>
              <a:p>
                <a:r>
                  <a:rPr lang="en-US" altLang="zh-CN" dirty="0"/>
                  <a:t>1. </a:t>
                </a:r>
                <a:r>
                  <a:rPr lang="zh-CN" altLang="en-US" dirty="0"/>
                  <a:t>创建新节点并设置数据域。</a:t>
                </a:r>
                <a:endParaRPr lang="en-US" altLang="zh-CN" dirty="0"/>
              </a:p>
              <a:p>
                <a:r>
                  <a:rPr lang="en-US" altLang="zh-CN" dirty="0"/>
                  <a:t>2. </a:t>
                </a:r>
                <a:r>
                  <a:rPr lang="zh-CN" altLang="en-US" dirty="0"/>
                  <a:t>修改新节点的指针域为</a:t>
                </a:r>
                <a14:m>
                  <m:oMath xmlns:m="http://schemas.openxmlformats.org/officeDocument/2006/math">
                    <m:r>
                      <a:rPr lang="en-US" altLang="zh-CN" b="0" i="1" smtClean="0">
                        <a:latin typeface="Cambria Math" panose="02040503050406030204" pitchFamily="18" charset="0"/>
                      </a:rPr>
                      <m:t>𝑝</m:t>
                    </m:r>
                  </m:oMath>
                </a14:m>
                <a:r>
                  <a:rPr lang="zh-CN" altLang="en-US" dirty="0"/>
                  <a:t>的指针域。</a:t>
                </a:r>
                <a:endParaRPr lang="en-US" altLang="zh-CN" dirty="0"/>
              </a:p>
              <a:p>
                <a:r>
                  <a:rPr lang="en-US" altLang="zh-CN" dirty="0"/>
                  <a:t>3. </a:t>
                </a:r>
                <a:r>
                  <a:rPr lang="zh-CN" altLang="en-US" dirty="0"/>
                  <a:t>将</a:t>
                </a:r>
                <a14:m>
                  <m:oMath xmlns:m="http://schemas.openxmlformats.org/officeDocument/2006/math">
                    <m:r>
                      <a:rPr lang="en-US" altLang="zh-CN" b="0" i="1" smtClean="0">
                        <a:latin typeface="Cambria Math" panose="02040503050406030204" pitchFamily="18" charset="0"/>
                      </a:rPr>
                      <m:t>𝑝</m:t>
                    </m:r>
                    <m:r>
                      <a:rPr lang="zh-CN" altLang="en-US" i="1">
                        <a:latin typeface="Cambria Math" panose="02040503050406030204" pitchFamily="18" charset="0"/>
                      </a:rPr>
                      <m:t>的</m:t>
                    </m:r>
                  </m:oMath>
                </a14:m>
                <a:r>
                  <a:rPr lang="zh-CN" altLang="en-US" dirty="0"/>
                  <a:t>指针域索引到新节点。</a:t>
                </a:r>
                <a:endParaRPr lang="en-US" altLang="zh-CN" dirty="0"/>
              </a:p>
              <a:p>
                <a:endParaRPr lang="en-US" altLang="zh-CN" dirty="0"/>
              </a:p>
              <a:p>
                <a:r>
                  <a:rPr lang="zh-CN" altLang="en-US" dirty="0"/>
                  <a:t>实际操作起来需要考虑</a:t>
                </a:r>
                <a14:m>
                  <m:oMath xmlns:m="http://schemas.openxmlformats.org/officeDocument/2006/math">
                    <m:r>
                      <a:rPr lang="en-US" altLang="zh-CN" b="0" i="1" smtClean="0">
                        <a:latin typeface="Cambria Math" panose="02040503050406030204" pitchFamily="18" charset="0"/>
                      </a:rPr>
                      <m:t>𝑝</m:t>
                    </m:r>
                  </m:oMath>
                </a14:m>
                <a:r>
                  <a:rPr lang="zh-CN" altLang="en-US" dirty="0"/>
                  <a:t>为空的情况</a:t>
                </a:r>
                <a:r>
                  <a:rPr lang="en-US" altLang="zh-CN" dirty="0"/>
                  <a:t>(</a:t>
                </a:r>
                <a:r>
                  <a:rPr lang="zh-CN" altLang="en-US" dirty="0"/>
                  <a:t>插入到链表头</a:t>
                </a:r>
                <a:r>
                  <a:rPr lang="en-US" altLang="zh-CN" dirty="0"/>
                  <a:t>)</a:t>
                </a:r>
                <a:r>
                  <a:rPr lang="zh-CN" altLang="en-US" dirty="0"/>
                  <a:t>，代码如下：</a:t>
                </a:r>
              </a:p>
            </p:txBody>
          </p:sp>
        </mc:Choice>
        <mc:Fallback xmlns="">
          <p:sp>
            <p:nvSpPr>
              <p:cNvPr id="3" name="内容占位符 2">
                <a:extLst>
                  <a:ext uri="{FF2B5EF4-FFF2-40B4-BE49-F238E27FC236}">
                    <a16:creationId xmlns:a16="http://schemas.microsoft.com/office/drawing/2014/main" id="{91A095AA-0A54-40E0-8E9F-BC390C7AA10E}"/>
                  </a:ext>
                </a:extLst>
              </p:cNvPr>
              <p:cNvSpPr>
                <a:spLocks noGrp="1" noRot="1" noChangeAspect="1" noMove="1" noResize="1" noEditPoints="1" noAdjustHandles="1" noChangeArrowheads="1" noChangeShapeType="1" noTextEdit="1"/>
              </p:cNvSpPr>
              <p:nvPr>
                <p:ph idx="1"/>
              </p:nvPr>
            </p:nvSpPr>
            <p:spPr>
              <a:xfrm>
                <a:off x="677334" y="1350628"/>
                <a:ext cx="8596668" cy="4690734"/>
              </a:xfrm>
              <a:blipFill>
                <a:blip r:embed="rId2"/>
                <a:stretch>
                  <a:fillRect l="-142" t="-650"/>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AC41386A-207B-44D4-907E-2A4D63767C07}"/>
              </a:ext>
            </a:extLst>
          </p:cNvPr>
          <p:cNvPicPr>
            <a:picLocks noChangeAspect="1"/>
          </p:cNvPicPr>
          <p:nvPr/>
        </p:nvPicPr>
        <p:blipFill>
          <a:blip r:embed="rId3"/>
          <a:stretch>
            <a:fillRect/>
          </a:stretch>
        </p:blipFill>
        <p:spPr>
          <a:xfrm>
            <a:off x="1092579" y="3858631"/>
            <a:ext cx="6390401" cy="2311788"/>
          </a:xfrm>
          <a:prstGeom prst="rect">
            <a:avLst/>
          </a:prstGeom>
        </p:spPr>
      </p:pic>
    </p:spTree>
    <p:extLst>
      <p:ext uri="{BB962C8B-B14F-4D97-AF65-F5344CB8AC3E}">
        <p14:creationId xmlns:p14="http://schemas.microsoft.com/office/powerpoint/2010/main" val="315755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平面">
  <a:themeElements>
    <a:clrScheme name="红橙色">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2323</TotalTime>
  <Words>4438</Words>
  <Application>Microsoft Office PowerPoint</Application>
  <PresentationFormat>宽屏</PresentationFormat>
  <Paragraphs>636</Paragraphs>
  <Slides>77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77</vt:i4>
      </vt:variant>
    </vt:vector>
  </HeadingPairs>
  <TitlesOfParts>
    <vt:vector size="83" baseType="lpstr">
      <vt:lpstr>华文楷体</vt:lpstr>
      <vt:lpstr>Arial</vt:lpstr>
      <vt:lpstr>Cambria Math</vt:lpstr>
      <vt:lpstr>Corbel</vt:lpstr>
      <vt:lpstr>Wingdings 3</vt:lpstr>
      <vt:lpstr>平面</vt:lpstr>
      <vt:lpstr>数据结构入门</vt:lpstr>
      <vt:lpstr>什么是数据结构</vt:lpstr>
      <vt:lpstr>目录</vt:lpstr>
      <vt:lpstr>链表</vt:lpstr>
      <vt:lpstr>链表节点</vt:lpstr>
      <vt:lpstr>单向链表</vt:lpstr>
      <vt:lpstr>单向链表</vt:lpstr>
      <vt:lpstr>插入操作</vt:lpstr>
      <vt:lpstr>插入操作</vt:lpstr>
      <vt:lpstr>删除操作</vt:lpstr>
      <vt:lpstr>双向链表</vt:lpstr>
      <vt:lpstr>双向链表</vt:lpstr>
      <vt:lpstr>双向链表的插入和删除操作</vt:lpstr>
      <vt:lpstr>双向链表的插入和删除操作</vt:lpstr>
      <vt:lpstr>P1996 约瑟夫问题</vt:lpstr>
      <vt:lpstr>P1160 队列安排</vt:lpstr>
      <vt:lpstr>P1168 中位数</vt:lpstr>
      <vt:lpstr>栈</vt:lpstr>
      <vt:lpstr>栈的实现(数组)</vt:lpstr>
      <vt:lpstr>栈的实现(数组)</vt:lpstr>
      <vt:lpstr>栈的实现(STL)</vt:lpstr>
      <vt:lpstr>栈与序列</vt:lpstr>
      <vt:lpstr>扩展：括号序列</vt:lpstr>
      <vt:lpstr>栈的应用</vt:lpstr>
      <vt:lpstr>P2866 [USACO06NOV] Bad Hair Day S</vt:lpstr>
      <vt:lpstr>P7870 Wdoi-4 兔已着陆</vt:lpstr>
      <vt:lpstr>队列</vt:lpstr>
      <vt:lpstr>队列的实现(数组)</vt:lpstr>
      <vt:lpstr>队列的实现(循环队列)</vt:lpstr>
      <vt:lpstr>队列的实现(循环队列)</vt:lpstr>
      <vt:lpstr>队列的实现(循环队列)</vt:lpstr>
      <vt:lpstr>队列的实现(STL)</vt:lpstr>
      <vt:lpstr>队列的实现(STL)</vt:lpstr>
      <vt:lpstr>双端队列</vt:lpstr>
      <vt:lpstr>P3069 USACO13Jan Cow Lineup G</vt:lpstr>
      <vt:lpstr>例题 P1886</vt:lpstr>
      <vt:lpstr>图</vt:lpstr>
      <vt:lpstr>图</vt:lpstr>
      <vt:lpstr>图</vt:lpstr>
      <vt:lpstr>图的存储</vt:lpstr>
      <vt:lpstr>图的存储</vt:lpstr>
      <vt:lpstr>邻接矩阵</vt:lpstr>
      <vt:lpstr>邻接链表</vt:lpstr>
      <vt:lpstr>邻接链表</vt:lpstr>
      <vt:lpstr>邻接链表的实现</vt:lpstr>
      <vt:lpstr>图的遍历</vt:lpstr>
      <vt:lpstr>深度优先遍历(DFS)</vt:lpstr>
      <vt:lpstr>DFS 算法实现</vt:lpstr>
      <vt:lpstr>DFS性能分析</vt:lpstr>
      <vt:lpstr>广度优先遍历(BFS)</vt:lpstr>
      <vt:lpstr>过程演示</vt:lpstr>
      <vt:lpstr>BFS算法实现(邻接表)</vt:lpstr>
      <vt:lpstr>图相关算法</vt:lpstr>
      <vt:lpstr>P3916 图的遍历</vt:lpstr>
      <vt:lpstr>真题回顾</vt:lpstr>
      <vt:lpstr>树</vt:lpstr>
      <vt:lpstr>树</vt:lpstr>
      <vt:lpstr>树的遍历</vt:lpstr>
      <vt:lpstr>二叉树</vt:lpstr>
      <vt:lpstr>满二叉树</vt:lpstr>
      <vt:lpstr>完全二叉树</vt:lpstr>
      <vt:lpstr>二叉树的性质</vt:lpstr>
      <vt:lpstr>二叉树的性质</vt:lpstr>
      <vt:lpstr>二叉树的性质</vt:lpstr>
      <vt:lpstr>二叉树的三种遍历</vt:lpstr>
      <vt:lpstr>二叉树的先序遍历</vt:lpstr>
      <vt:lpstr>二叉树的中序遍历</vt:lpstr>
      <vt:lpstr>二叉树的后序遍历</vt:lpstr>
      <vt:lpstr>三种二叉树遍历顺序的代码实现</vt:lpstr>
      <vt:lpstr>遍历顺序的意义</vt:lpstr>
      <vt:lpstr>从遍历顺序中还原二叉树</vt:lpstr>
      <vt:lpstr>从遍历顺序中还原二叉树</vt:lpstr>
      <vt:lpstr>从遍历顺序中还原二叉树</vt:lpstr>
      <vt:lpstr>P1030 求先序遍历[NOIP2001 普及组]</vt:lpstr>
      <vt:lpstr>P1364医院设置</vt:lpstr>
      <vt:lpstr>真题回顾</vt:lpstr>
      <vt:lpstr>真题回顾</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数据结入门</dc:title>
  <dc:creator>HP</dc:creator>
  <cp:lastModifiedBy>Li Chang</cp:lastModifiedBy>
  <cp:revision>535</cp:revision>
  <dcterms:created xsi:type="dcterms:W3CDTF">2022-06-27T00:06:09Z</dcterms:created>
  <dcterms:modified xsi:type="dcterms:W3CDTF">2022-11-26T09:30:31Z</dcterms:modified>
</cp:coreProperties>
</file>