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7" r:id="rId9"/>
    <p:sldId id="269" r:id="rId10"/>
    <p:sldId id="273" r:id="rId11"/>
    <p:sldId id="275" r:id="rId12"/>
    <p:sldId id="276" r:id="rId13"/>
    <p:sldId id="278" r:id="rId14"/>
    <p:sldId id="295" r:id="rId15"/>
    <p:sldId id="307" r:id="rId16"/>
    <p:sldId id="280" r:id="rId17"/>
    <p:sldId id="281" r:id="rId18"/>
    <p:sldId id="283" r:id="rId19"/>
    <p:sldId id="284" r:id="rId20"/>
    <p:sldId id="286" r:id="rId21"/>
    <p:sldId id="288" r:id="rId22"/>
    <p:sldId id="290" r:id="rId23"/>
    <p:sldId id="292" r:id="rId24"/>
    <p:sldId id="305" r:id="rId25"/>
    <p:sldId id="309" r:id="rId26"/>
    <p:sldId id="297" r:id="rId27"/>
    <p:sldId id="299" r:id="rId28"/>
    <p:sldId id="300" r:id="rId29"/>
    <p:sldId id="302" r:id="rId30"/>
    <p:sldId id="303" r:id="rId31"/>
    <p:sldId id="312" r:id="rId32"/>
    <p:sldId id="29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64755D-CCA1-4309-8534-EAED8B1089D6}">
          <p14:sldIdLst>
            <p14:sldId id="256"/>
          </p14:sldIdLst>
        </p14:section>
        <p14:section name="逆元" id="{7CAE33AE-FE51-4C13-9BDC-60703B3E87F0}">
          <p14:sldIdLst>
            <p14:sldId id="257"/>
            <p14:sldId id="259"/>
            <p14:sldId id="260"/>
            <p14:sldId id="262"/>
            <p14:sldId id="264"/>
            <p14:sldId id="266"/>
            <p14:sldId id="267"/>
            <p14:sldId id="269"/>
            <p14:sldId id="273"/>
            <p14:sldId id="275"/>
            <p14:sldId id="276"/>
            <p14:sldId id="278"/>
            <p14:sldId id="295"/>
            <p14:sldId id="307"/>
          </p14:sldIdLst>
        </p14:section>
        <p14:section name="欧拉函数与线性筛" id="{7299AE00-4E66-4E14-AA98-F072CDE622E6}">
          <p14:sldIdLst>
            <p14:sldId id="280"/>
            <p14:sldId id="281"/>
            <p14:sldId id="283"/>
            <p14:sldId id="284"/>
            <p14:sldId id="286"/>
            <p14:sldId id="288"/>
            <p14:sldId id="290"/>
            <p14:sldId id="292"/>
            <p14:sldId id="305"/>
            <p14:sldId id="309"/>
          </p14:sldIdLst>
        </p14:section>
        <p14:section name="中国剩余定理" id="{12EB8920-A286-4FC5-B819-FF02803ECD81}">
          <p14:sldIdLst>
            <p14:sldId id="297"/>
            <p14:sldId id="299"/>
            <p14:sldId id="300"/>
            <p14:sldId id="302"/>
            <p14:sldId id="303"/>
            <p14:sldId id="312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58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6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369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91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6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7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8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2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7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E3E4-263D-463D-B25C-D104B29D41F6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2F9E0-0175-4998-ACD9-312C45F97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数论入门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重庆市育才中学校 李畅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2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扩展欧几里得算法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4001"/>
                <a:ext cx="8596668" cy="45173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目前为止，我们已经有了求出模质数情况下逆元的两种方法，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费</a:t>
                </a:r>
                <a:r>
                  <a:rPr lang="zh-CN" altLang="en-US" dirty="0" smtClean="0"/>
                  <a:t>马小定理：对于任意小于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的数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，使用快速幂算法可以在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的时间复杂度下求出其逆元。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逆元递推法：对于任意正整数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以及素数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。我们可以花费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时间复杂度，求出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的所有数在模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意义下的逆元。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但是目前还有一个问题：如果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不是素数，逆元又该怎么求呢？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一个显然的结论是，如果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)≠1</m:t>
                    </m:r>
                  </m:oMath>
                </a14:m>
                <a:r>
                  <a:rPr lang="zh-CN" altLang="en-US" dirty="0" smtClean="0"/>
                  <a:t>，那么显然是不存在逆元的。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本质</a:t>
                </a:r>
                <a:r>
                  <a:rPr lang="zh-CN" altLang="en-US" dirty="0" smtClean="0"/>
                  <a:t>上，求解逆元的过程可以看成是求解同余方程</a:t>
                </a:r>
                <a:r>
                  <a:rPr lang="en-US" altLang="zh-CN" dirty="0" smtClean="0"/>
                  <a:t>:</a:t>
                </a:r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4001"/>
                <a:ext cx="8596668" cy="4517362"/>
              </a:xfrm>
              <a:blipFill>
                <a:blip r:embed="rId2"/>
                <a:stretch>
                  <a:fillRect l="-142" t="-121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44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扩展欧几里得算法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93373"/>
                <a:ext cx="8596668" cy="503853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000" dirty="0" smtClean="0"/>
                  <a:t>而扩展欧几里得算法，对于方程：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 </a:t>
                </a:r>
                <a:r>
                  <a:rPr lang="zh-CN" altLang="en-US" sz="2000" dirty="0" smtClean="0"/>
                  <a:t>求出其一组合法解的方法。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在信息学竞赛课程体系中，基本不会用于求逆元之外的地方，除非题目特殊设计。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问题：怎样将解方程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 smtClean="0"/>
                  <a:t>算法改造成求逆元的模式？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例如：如果我们要求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 smtClean="0"/>
                  <a:t>在模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000" dirty="0" smtClean="0"/>
                  <a:t>意义下的逆元。</a:t>
                </a:r>
                <a:endParaRPr lang="en-US" altLang="zh-CN" sz="2000" dirty="0" smtClean="0"/>
              </a:p>
              <a:p>
                <a:pPr lvl="1"/>
                <a:r>
                  <a:rPr lang="zh-CN" altLang="en-US" sz="1800" dirty="0" smtClean="0"/>
                  <a:t>求出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 smtClean="0"/>
                  <a:t>解。即为求出了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 smtClean="0"/>
                  <a:t>解。</a:t>
                </a:r>
                <a:endParaRPr lang="en-US" altLang="zh-CN" sz="1800" dirty="0" smtClean="0"/>
              </a:p>
              <a:p>
                <a:pPr lvl="1"/>
                <a:r>
                  <a:rPr lang="zh-CN" altLang="en-US" sz="1800" dirty="0" smtClean="0"/>
                  <a:t>此时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93373"/>
                <a:ext cx="8596668" cy="5038530"/>
              </a:xfrm>
              <a:blipFill>
                <a:blip r:embed="rId2"/>
                <a:stretch>
                  <a:fillRect l="-284" t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扩展欧几里得算法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4001"/>
                <a:ext cx="8596668" cy="45173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那么扩展欧几里得算法该如何推导呢？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算法名字为：扩展欧几里得算法，其实也就是提示了我们要如何求解方程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那么欧几里得算法根据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dirty="0" smtClean="0"/>
                  <a:t>使用递归快速求出了两个数字之间的最大公约数。实际上，我们也可以通过类似的递归方法求解方程。假设我们求出了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现在尝试求解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一个显然的解就是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4001"/>
                <a:ext cx="8596668" cy="4517362"/>
              </a:xfrm>
              <a:blipFill>
                <a:blip r:embed="rId2"/>
                <a:stretch>
                  <a:fillRect l="-142" t="-540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4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扩展欧几里得算法</a:t>
            </a:r>
            <a:r>
              <a:rPr lang="zh-CN" altLang="en-US" dirty="0">
                <a:latin typeface="+mn-ea"/>
                <a:ea typeface="+mn-ea"/>
              </a:rPr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调用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exgcd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(x,mod,x1,x2);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之后，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内就是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在模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意义下的逆元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exgcd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&amp;y){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时，即求出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时，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x=1,y=0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就是一组显然的解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if(!b) {x = 1; y = 0; return a}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x=y’; y=x’-(a/b)*y’ */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exgcd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b,a%b,y,x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y -= (a/b)*x;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也存在一种递归过程中不交换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的写法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38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【NOIP2012】 </a:t>
            </a:r>
            <a:r>
              <a:rPr lang="zh-CN" altLang="en-US" dirty="0" smtClean="0"/>
              <a:t>同余方程 </a:t>
            </a:r>
            <a:r>
              <a:rPr lang="en-US" altLang="zh-CN" dirty="0" smtClean="0"/>
              <a:t>P1082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求关于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同余方程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≡ 1 (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zh-CN" altLang="en-US" dirty="0"/>
                  <a:t>的最小正整数</a:t>
                </a:r>
                <a:r>
                  <a:rPr lang="zh-CN" altLang="en-US" dirty="0" smtClean="0"/>
                  <a:t>解。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【NOIP2012】 </a:t>
            </a:r>
            <a:r>
              <a:rPr lang="zh-CN" altLang="en-US" dirty="0" smtClean="0"/>
              <a:t>同余方程 </a:t>
            </a:r>
            <a:r>
              <a:rPr lang="en-US" altLang="zh-CN" dirty="0" smtClean="0"/>
              <a:t>P1082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Exgcd</a:t>
                </a:r>
                <a:r>
                  <a:rPr lang="zh-CN" altLang="en-US" dirty="0" smtClean="0"/>
                  <a:t>入门裸题，显然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才</m:t>
                    </m:r>
                  </m:oMath>
                </a14:m>
                <a:r>
                  <a:rPr lang="zh-CN" altLang="en-US" dirty="0" smtClean="0"/>
                  <a:t>有解。</a:t>
                </a:r>
                <a:r>
                  <a:rPr lang="en-US" altLang="zh-CN" dirty="0" err="1" smtClean="0"/>
                  <a:t>Exgcd</a:t>
                </a:r>
                <a:r>
                  <a:rPr lang="zh-CN" altLang="en-US" dirty="0" smtClean="0"/>
                  <a:t>解出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的一组解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𝑘𝑎</m:t>
                    </m:r>
                  </m:oMath>
                </a14:m>
                <a:r>
                  <a:rPr lang="zh-CN" altLang="en-US" dirty="0" smtClean="0"/>
                  <a:t>都是合法解，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1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欧拉函数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)≠1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情况，有没有更加形式化的表示方法可以表示逆元呢</a:t>
                </a:r>
                <a:r>
                  <a:rPr lang="en-US" altLang="zh-CN" dirty="0" smtClean="0"/>
                  <a:t>?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欧</a:t>
                </a:r>
                <a:r>
                  <a:rPr lang="zh-CN" altLang="en-US" dirty="0" smtClean="0"/>
                  <a:t>拉定理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≡1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之中与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互素的正整数的数目。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证明在此省略：过程与费马小定理的证明类似，剩余系只有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欧拉函数通常不会用于求逆元，而是用来解决一些数论和计数问题。现在，思考一下，如何求出欧拉函数？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  <a:blipFill>
                <a:blip r:embed="rId2"/>
                <a:stretch>
                  <a:fillRect l="-567" t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3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欧拉函数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互质的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之间的数字。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首先我们先将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因式分解成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显然，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互质</a:t>
                </a:r>
                <a:r>
                  <a:rPr lang="zh-CN" altLang="en-US" dirty="0"/>
                  <a:t>等价</a:t>
                </a:r>
                <a:r>
                  <a:rPr lang="zh-CN" altLang="en-US" dirty="0" smtClean="0"/>
                  <a:t>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的因数不包括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中的任何一个。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之间，由容斥原理可以知道，既不是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倍数，也不是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倍数的数字有</a:t>
                </a:r>
                <a:r>
                  <a:rPr lang="en-US" altLang="zh-CN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。即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个。同理可以依次递推，得到：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  <a:blipFill>
                <a:blip r:embed="rId2"/>
                <a:stretch>
                  <a:fillRect l="-142" t="-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5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欧拉函数的性质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通过上面的这个式子，可以推导出如下结论：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对于两个数字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对于两个数字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拥有的质因数是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的子集，则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54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欧拉函数的性质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证明：我们将式子改成对于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式子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我们</m:t>
                    </m:r>
                  </m:oMath>
                </a14:m>
                <a:r>
                  <a:rPr lang="zh-CN" altLang="en-US" dirty="0" smtClean="0"/>
                  <a:t>建立一</a:t>
                </a:r>
                <a:r>
                  <a:rPr lang="zh-CN" altLang="en-US" dirty="0" smtClean="0"/>
                  <a:t>个二</a:t>
                </a:r>
                <a:r>
                  <a:rPr lang="zh-CN" altLang="en-US" dirty="0" smtClean="0"/>
                  <a:t>元组集合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显然，对于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 smtClean="0"/>
                  <a:t>里的一个元素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将其映射到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上即可。可以证明这是从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的一个双射。从左到右的单射已经给出。接下来给出从右到左的单射。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我们记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zh-CN" altLang="en-US" dirty="0" smtClean="0"/>
                  <a:t>。则我们可以将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映射到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内的元素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  <a:blipFill rotWithShape="0"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1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518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逆元的来源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</p:spPr>
            <p:txBody>
              <a:bodyPr/>
              <a:lstStyle/>
              <a:p>
                <a:r>
                  <a:rPr lang="zh-CN" altLang="en-US" dirty="0" smtClean="0"/>
                  <a:t>在很多</a:t>
                </a:r>
                <a:r>
                  <a:rPr lang="en-US" altLang="zh-CN" dirty="0" smtClean="0"/>
                  <a:t>OI</a:t>
                </a:r>
                <a:r>
                  <a:rPr lang="zh-CN" altLang="en-US" dirty="0" smtClean="0"/>
                  <a:t>题目中，我们会需要对诸如</a:t>
                </a:r>
                <a:r>
                  <a:rPr lang="en-US" altLang="zh-CN" dirty="0" smtClean="0"/>
                  <a:t>998244353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1004535809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1000000007</a:t>
                </a:r>
                <a:r>
                  <a:rPr lang="zh-CN" altLang="en-US" dirty="0" smtClean="0"/>
                  <a:t>这样的素数取模。那么问题来了，如果运算过程中出现了除法，我们该怎么办呢？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首先，我们介绍一个概念：封闭性。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对于一个集合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和定义在集合上的任意运算符号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假设该运算是一个二元运算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dirty="0" smtClean="0"/>
                  <a:t>是逻辑学中的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全称量词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，意为“对于所有的”，“任取”。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满足上述条件之后，我们称二元运算运算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满足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封闭性。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  <a:blipFill>
                <a:blip r:embed="rId2"/>
                <a:stretch>
                  <a:fillRect l="-142" t="-916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线性筛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我们无法以简单的算法快速进行质因数分解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目前来说，</a:t>
                </a:r>
                <a:r>
                  <a:rPr lang="en-US" altLang="zh-CN" dirty="0" smtClean="0"/>
                  <a:t>OI</a:t>
                </a:r>
                <a:r>
                  <a:rPr lang="zh-CN" altLang="en-US" dirty="0" smtClean="0"/>
                  <a:t>领域使用的最难的是一个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的算法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。所以求欧拉函数再求逆元一般不会被使用，但是有的时候，我们会要求求出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中所有数字的欧拉函数。其中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通过上面提到的欧拉函数的性质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。我们其实很轻松就可以使用埃式筛法求出这些欧拉函数，但是埃式筛法的速度已经不足以支撑后续的题目的数据范围了。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因此我们需要引入线性筛（又称欧拉筛）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  <a:blipFill>
                <a:blip r:embed="rId2"/>
                <a:stretch>
                  <a:fillRect l="-142" t="-945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3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线性筛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我们需要回顾一下埃式筛法的过程：对于一个素数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，筛掉所有它的倍数。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这其中就存在了冗余的部分：一个整数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会被它的所有质因数都筛一遍。我们希望每一个合数只会被他的一个因子筛掉。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线性</a:t>
                </a:r>
                <a:r>
                  <a:rPr lang="zh-CN" altLang="en-US" dirty="0" smtClean="0"/>
                  <a:t>筛的设计思路：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对于所有的合数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，找到它最小的因数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筛掉它。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例如对于数字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360</m:t>
                    </m:r>
                  </m:oMath>
                </a14:m>
                <a:r>
                  <a:rPr lang="zh-CN" altLang="en-US" dirty="0" smtClean="0"/>
                  <a:t>，我们希望在找到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 smtClean="0"/>
                  <a:t>的时候筛掉它。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  <a:blipFill>
                <a:blip r:embed="rId2"/>
                <a:stretch>
                  <a:fillRect l="-142" t="-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66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线性筛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对于一个数字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，在埃式筛的过程中，我们相当于在枚举到它的每一个质因子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的时候，使用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筛掉了它。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线性筛为了防止重复筛除，选择首先枚举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 smtClean="0"/>
                  <a:t>，然后再枚举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。也就是说，我们首先枚举了数字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然后枚举质数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，接着筛除数字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𝑎𝑝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而根据线性筛的思路，我们要求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的任何一个质因子都要比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大。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这是很好做的一件事情，我们只需要从小到大枚举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，一旦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lang="zh-CN" altLang="en-US" dirty="0" smtClean="0"/>
                  <a:t>，后续的质数也就都不用枚举了。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  <a:blipFill>
                <a:blip r:embed="rId2"/>
                <a:stretch>
                  <a:fillRect l="-142" t="-540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0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线性筛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77334" y="1225551"/>
            <a:ext cx="8596312" cy="3575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Euler_Sieve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 ; ++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if(!mark[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Prim[++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for(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1 ; j &lt;=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*Prim[j] &lt;= n ; ++j){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mark[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*Prim[j]] = true;</a:t>
            </a:r>
          </a:p>
          <a:p>
            <a:pPr marL="0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i%Prim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[j]==0) break;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3740" y="3930651"/>
            <a:ext cx="8596312" cy="15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77334" y="5058878"/>
            <a:ext cx="8596668" cy="715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如何用上面的筛法求出欧拉函数呢？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93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P2568 GCD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给定正整数 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求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 </a:t>
                </a:r>
                <a:r>
                  <a:rPr lang="zh-CN" altLang="en-US" sz="2400" dirty="0"/>
                  <a:t>且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err="1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 </a:t>
                </a:r>
                <a:r>
                  <a:rPr lang="zh-CN" altLang="en-US" sz="2400" dirty="0"/>
                  <a:t>为素数的数对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/>
                  <a:t> </a:t>
                </a:r>
                <a:r>
                  <a:rPr lang="zh-CN" altLang="en-US" sz="2400" dirty="0"/>
                  <a:t>有多少对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  <a:blipFill>
                <a:blip r:embed="rId2"/>
                <a:stretch>
                  <a:fillRect l="-567" t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P2568 GCD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考虑枚举质数计算贡献：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func>
                                    <m:func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latin typeface="Cambria Math" panose="02040503050406030204" pitchFamily="18" charset="0"/>
                                        </a:rPr>
                                        <m:t>gcd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==1]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⌊"/>
                                          <m:endChr m:val="⌋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sup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  <a:blipFill>
                <a:blip r:embed="rId2"/>
                <a:stretch>
                  <a:fillRect l="-567" t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7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中国剩余定理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中国剩余定理</a:t>
                </a:r>
                <a:r>
                  <a:rPr lang="zh-CN" altLang="en-US" dirty="0"/>
                  <a:t>，又称</a:t>
                </a:r>
                <a:r>
                  <a:rPr lang="zh-CN" altLang="en-US" b="1" dirty="0"/>
                  <a:t>中国余数定理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是数论中</a:t>
                </a:r>
                <a:r>
                  <a:rPr lang="zh-CN" altLang="en-US" dirty="0"/>
                  <a:t>的一个关于一元</a:t>
                </a:r>
                <a:r>
                  <a:rPr lang="zh-CN" altLang="en-US" dirty="0" smtClean="0"/>
                  <a:t>线性同余方程组</a:t>
                </a:r>
                <a:r>
                  <a:rPr lang="zh-CN" altLang="en-US" dirty="0"/>
                  <a:t>的定理，说明了一元线性同余方程组有解的准则以及求解方法。也称为</a:t>
                </a:r>
                <a:r>
                  <a:rPr lang="zh-CN" altLang="en-US" b="1" dirty="0"/>
                  <a:t>孙子定理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“</a:t>
                </a:r>
                <a:r>
                  <a:rPr lang="zh-CN" altLang="en-US" dirty="0" smtClean="0"/>
                  <a:t>今</a:t>
                </a:r>
                <a:r>
                  <a:rPr lang="zh-CN" altLang="en-US" dirty="0"/>
                  <a:t>有物不知其数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三三数之二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五五数之三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七七数之二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问物几何</a:t>
                </a:r>
                <a:r>
                  <a:rPr lang="en-US" altLang="zh-CN" dirty="0" smtClean="0"/>
                  <a:t>?“——《</a:t>
                </a:r>
                <a:r>
                  <a:rPr lang="zh-CN" altLang="en-US" dirty="0" smtClean="0"/>
                  <a:t>孙子算经</a:t>
                </a:r>
                <a:r>
                  <a:rPr lang="en-US" altLang="zh-CN" dirty="0" smtClean="0"/>
                  <a:t>》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形式化来说，就是求解方程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zh-CN" altLang="en-US" dirty="0" smtClean="0"/>
                  <a:t>两两互素。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518025"/>
              </a:xfrm>
              <a:blipFill>
                <a:blip r:embed="rId2"/>
                <a:stretch>
                  <a:fillRect l="-142" t="-540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中国剩余定理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首先</m:t>
                    </m:r>
                  </m:oMath>
                </a14:m>
                <a:r>
                  <a:rPr lang="zh-CN" altLang="en-US" dirty="0" smtClean="0"/>
                  <a:t>我们需要明确解题思路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剥离影响。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着手于第一个方程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。我们希望求出对于第一个方程的一个解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同时又有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这样，对于每一个方程我们都求出这样的解，那么最后把所有的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加起来</m:t>
                    </m:r>
                  </m:oMath>
                </a14:m>
                <a:r>
                  <a:rPr lang="zh-CN" altLang="en-US" dirty="0" smtClean="0"/>
                  <a:t>就是答案了。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并且这样的解是一定存在的，由于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互素。因此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一定可以在某一个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上找到对于所有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的值。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  <a:blipFill>
                <a:blip r:embed="rId2"/>
                <a:stretch>
                  <a:fillRect l="-142" t="-887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3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中国剩余定理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寻找</m:t>
                    </m:r>
                  </m:oMath>
                </a14:m>
                <a:r>
                  <a:rPr lang="zh-CN" altLang="en-US" dirty="0" smtClean="0"/>
                  <a:t>满足条件的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比较麻烦的，起码来说，至少需要求出所有的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才能找到解。这样的作法显然时间复杂度会比较高，起码是一个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级别</m:t>
                    </m:r>
                  </m:oMath>
                </a14:m>
                <a:r>
                  <a:rPr lang="zh-CN" altLang="en-US" dirty="0" smtClean="0"/>
                  <a:t>的算法。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不妨换一种想法，我们之所有希望是一个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形式，是为了保证模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，寻找模其他数字为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，导致我们需要满足其他的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条限制，不如我们先保证模其他数字为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，然后再保证模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我们记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即为</m:t>
                    </m:r>
                  </m:oMath>
                </a14:m>
                <a:r>
                  <a:rPr lang="zh-CN" altLang="en-US" dirty="0" smtClean="0"/>
                  <a:t>满足模其他数字都为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且模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的一个数字。我们需要找的解是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即为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  <a:blipFill>
                <a:blip r:embed="rId2"/>
                <a:stretch>
                  <a:fillRect l="-142" t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84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中国剩余定理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综上</m:t>
                    </m:r>
                  </m:oMath>
                </a14:m>
                <a:r>
                  <a:rPr lang="zh-CN" altLang="en-US" dirty="0" smtClean="0"/>
                  <a:t>，我们已经找到了一种求解的方法。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我们首先定义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接着记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模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下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逆元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那么答案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  <a:blipFill>
                <a:blip r:embed="rId2"/>
                <a:stretch>
                  <a:fillRect l="-142" t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2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518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逆元的来源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如果我们规定，集合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必须包括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。同时，限定其上的运算为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+,−,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×,÷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那么如果这四个运算都是满足封闭性的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除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0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除外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。我们就称集合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一个数域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回到最开始的问题，对于模质数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下可能得到的数字集合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{0,1,2,…,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。显然这个集合目前对于四则运算并不封闭。因为除法运算会产生集合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之外的数字。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因此我们需要重新定义除法运算，我们定义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定义为满足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的数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通俗来说，我们讲乘上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在模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意义下会变成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的数字定义为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逆元。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如果对于所有的数字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都存在逆元，那么我们就可以得到一个封闭的数域，我们称之为一个模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意义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下的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完全剩余系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剩余系的定义</a:t>
                </a:r>
                <a:r>
                  <a:rPr lang="en-US" altLang="zh-CN" dirty="0" smtClean="0"/>
                  <a:t>)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  <a:blipFill>
                <a:blip r:embed="rId2"/>
                <a:stretch>
                  <a:fillRect l="-142" t="-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4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P4444 </a:t>
            </a:r>
            <a:r>
              <a:rPr lang="en-US" altLang="zh-CN" dirty="0" err="1" smtClean="0">
                <a:latin typeface="+mn-ea"/>
                <a:ea typeface="+mn-ea"/>
              </a:rPr>
              <a:t>Sazetak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我们定义一个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序列</m:t>
                    </m:r>
                  </m:oMath>
                </a14:m>
                <a:r>
                  <a:rPr lang="zh-CN" altLang="en-US" sz="2400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划分</m:t>
                    </m:r>
                  </m:oMath>
                </a14:m>
                <a:r>
                  <a:rPr lang="zh-CN" altLang="en-US" sz="2400" dirty="0" smtClean="0"/>
                  <a:t>序列为序列每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 smtClean="0"/>
                  <a:t>个元素加起来之后组成的序列</a:t>
                </a:r>
                <a:r>
                  <a:rPr lang="en-US" altLang="zh-CN" sz="2400" dirty="0" smtClean="0"/>
                  <a:t>(</a:t>
                </a:r>
                <a:r>
                  <a:rPr lang="zh-CN" altLang="en-US" sz="2400" dirty="0" smtClean="0"/>
                  <a:t>最后一段不足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 smtClean="0"/>
                  <a:t>个则将这些元素加起来即可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zh-CN" altLang="zh-CN" sz="2400" dirty="0"/>
              </a:p>
              <a:p>
                <a:r>
                  <a:rPr lang="zh-CN" altLang="en-US" sz="2400" dirty="0" smtClean="0"/>
                  <a:t>我们会给你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 smtClean="0"/>
                  <a:t>个数字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以及序列长度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/>
                  <a:t>，你需要输出你可以还原的原序列的元素的数量。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  <a:blipFill>
                <a:blip r:embed="rId2"/>
                <a:stretch>
                  <a:fillRect l="-567" t="-1014" r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0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P4444 </a:t>
            </a:r>
            <a:r>
              <a:rPr lang="en-US" altLang="zh-CN" dirty="0" err="1" smtClean="0">
                <a:latin typeface="+mn-ea"/>
                <a:ea typeface="+mn-ea"/>
              </a:rPr>
              <a:t>Sazetak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我们知道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原题相当于给你一个序列的长度</a:t>
                </a:r>
                <a:r>
                  <a:rPr lang="zh-CN" altLang="en-US" sz="2400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,2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,3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zh-CN" altLang="en-US" sz="2400" dirty="0" smtClean="0"/>
                  <a:t>的</a:t>
                </a:r>
                <a:r>
                  <a:rPr lang="zh-CN" altLang="en-US" sz="2400" dirty="0"/>
                  <a:t>前缀和</a:t>
                </a:r>
                <a:r>
                  <a:rPr lang="en-US" altLang="zh-CN" sz="2400" dirty="0" smtClean="0"/>
                  <a:t>.</a:t>
                </a:r>
              </a:p>
              <a:p>
                <a:r>
                  <a:rPr lang="zh-CN" altLang="en-US" sz="2400" dirty="0" smtClean="0"/>
                  <a:t>如果一个位置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/>
                  <a:t>上的值可以被求出，那么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≡0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 smtClean="0"/>
              </a:p>
              <a:p>
                <a:r>
                  <a:rPr lang="zh-CN" altLang="en-US" sz="2400" dirty="0" smtClean="0"/>
                  <a:t>显然需要容斥，对于两个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构成的集合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 smtClean="0"/>
                  <a:t>。记他们的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𝑙𝑐𝑚</m:t>
                    </m:r>
                  </m:oMath>
                </a14:m>
                <a:r>
                  <a:rPr lang="zh-CN" altLang="en-US" sz="24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 smtClean="0"/>
                  <a:t>我们需要求解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≡0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smtClean="0"/>
                  <a:t>，然后容斥即可。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863" y="1524000"/>
                <a:ext cx="8596312" cy="4812323"/>
              </a:xfrm>
              <a:blipFill>
                <a:blip r:embed="rId2"/>
                <a:stretch>
                  <a:fillRect l="-567" t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7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一些拓展的数论知识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3740" y="3930651"/>
            <a:ext cx="8596312" cy="15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77863" y="1524000"/>
            <a:ext cx="8596312" cy="4518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二次同余方程求解</a:t>
            </a:r>
            <a:endParaRPr lang="en-US" altLang="zh-CN" dirty="0" smtClean="0"/>
          </a:p>
          <a:p>
            <a:r>
              <a:rPr lang="zh-CN" altLang="en-US" dirty="0" smtClean="0"/>
              <a:t>卢卡斯定理</a:t>
            </a:r>
            <a:endParaRPr lang="en-US" altLang="zh-CN" dirty="0" smtClean="0"/>
          </a:p>
          <a:p>
            <a:r>
              <a:rPr lang="zh-CN" altLang="en-US" dirty="0"/>
              <a:t>大步</a:t>
            </a:r>
            <a:r>
              <a:rPr lang="zh-CN" altLang="en-US" dirty="0" smtClean="0"/>
              <a:t>小步算法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莫比乌斯反演</a:t>
            </a:r>
            <a:endParaRPr lang="en-US" altLang="zh-CN" dirty="0" smtClean="0"/>
          </a:p>
          <a:p>
            <a:r>
              <a:rPr lang="zh-CN" altLang="en-US" dirty="0"/>
              <a:t>杜教</a:t>
            </a:r>
            <a:r>
              <a:rPr lang="zh-CN" altLang="en-US" dirty="0" smtClean="0"/>
              <a:t>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157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51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费</a:t>
            </a:r>
            <a:r>
              <a:rPr lang="zh-CN" altLang="en-US" dirty="0" smtClean="0">
                <a:latin typeface="+mn-ea"/>
                <a:ea typeface="+mn-ea"/>
              </a:rPr>
              <a:t>马小定理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那么，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在模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意义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下一定都存在逆元吗？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引理一：若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为任意的三个整数，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为一个正整数，且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那么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证明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≡0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≡0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400" b="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000" dirty="0" smtClean="0">
                    <a:solidFill>
                      <a:schemeClr val="tx1"/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互质。因此可得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≡0(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。即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  <a:blipFill>
                <a:blip r:embed="rId2"/>
                <a:stretch>
                  <a:fillRect l="-567" t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64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51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费</a:t>
            </a:r>
            <a:r>
              <a:rPr lang="zh-CN" altLang="en-US" dirty="0" smtClean="0">
                <a:latin typeface="+mn-ea"/>
                <a:ea typeface="+mn-ea"/>
              </a:rPr>
              <a:t>马小定理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</p:spPr>
            <p:txBody>
              <a:bodyPr/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引理二：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742950" lvl="2" indent="-342900"/>
                <a:r>
                  <a:rPr lang="zh-CN" altLang="en-US" sz="1800" dirty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是一个整数且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是一个整数且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[2],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[3],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[4],…,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是模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的一个完全剩余系，则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也构成一个模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 smtClean="0">
                    <a:solidFill>
                      <a:schemeClr val="tx1"/>
                    </a:solidFill>
                  </a:rPr>
                  <a:t>完全剩余系</a:t>
                </a:r>
                <a:endParaRPr lang="en-US" altLang="zh-CN" sz="1800" dirty="0" smtClean="0">
                  <a:solidFill>
                    <a:schemeClr val="tx1"/>
                  </a:solidFill>
                </a:endParaRPr>
              </a:p>
              <a:p>
                <a:pPr marL="742950" lvl="2" indent="-342900"/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证明：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000" dirty="0" smtClean="0">
                    <a:solidFill>
                      <a:schemeClr val="tx1"/>
                    </a:solidFill>
                  </a:rPr>
                  <a:t>证明过程相对简单，若存在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，根据引理一可得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与完全剩余系的概念矛盾。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2000" dirty="0" smtClean="0">
                    <a:solidFill>
                      <a:schemeClr val="tx1"/>
                    </a:solidFill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构成模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的一个完全剩余系。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  <a:blipFill>
                <a:blip r:embed="rId2"/>
                <a:stretch>
                  <a:fillRect l="-567" t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51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费</a:t>
            </a:r>
            <a:r>
              <a:rPr lang="zh-CN" altLang="en-US" dirty="0" smtClean="0">
                <a:latin typeface="+mn-ea"/>
                <a:ea typeface="+mn-ea"/>
              </a:rPr>
              <a:t>马小定理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定理：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证明：构造完全剩余系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1,2,3,…,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b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2200" dirty="0" smtClean="0">
                    <a:solidFill>
                      <a:schemeClr val="tx1"/>
                    </a:solidFill>
                  </a:rPr>
                  <a:t>由引理二</a:t>
                </a:r>
                <a:r>
                  <a:rPr lang="en-US" altLang="zh-CN" sz="2200" dirty="0" smtClean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,3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也是一个完全剩余系。</a:t>
                </a:r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1×2×3×…×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×3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…×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altLang="zh-CN" sz="22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!≡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b="0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≡1(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b="0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  <a:blipFill>
                <a:blip r:embed="rId2"/>
                <a:stretch>
                  <a:fillRect l="-567" t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51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费</a:t>
            </a:r>
            <a:r>
              <a:rPr lang="zh-CN" altLang="en-US" dirty="0" smtClean="0">
                <a:latin typeface="+mn-ea"/>
                <a:ea typeface="+mn-ea"/>
              </a:rPr>
              <a:t>马小定理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</p:spPr>
            <p:txBody>
              <a:bodyPr>
                <a:normAutofit/>
              </a:bodyPr>
              <a:lstStyle/>
              <a:p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由费马小定理，我们可以知道，对于任意的小于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大于</a:t>
                </a:r>
                <a:r>
                  <a:rPr lang="en-US" altLang="zh-CN" sz="2200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2200" dirty="0" smtClean="0">
                    <a:solidFill>
                      <a:schemeClr val="tx1"/>
                    </a:solidFill>
                  </a:rPr>
                  <a:t>的正整数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，在模质数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的意义下都是存在逆元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r>
                  <a:rPr lang="zh-CN" altLang="en-US" sz="2200" dirty="0" smtClean="0">
                    <a:solidFill>
                      <a:schemeClr val="tx1"/>
                    </a:solidFill>
                  </a:rPr>
                  <a:t>使用快速幂算法我们就可以花费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时间复杂度求出一个逆元。</a:t>
                </a:r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r>
                  <a:rPr lang="zh-CN" altLang="en-US" sz="2200" dirty="0" smtClean="0">
                    <a:solidFill>
                      <a:schemeClr val="tx1"/>
                    </a:solidFill>
                  </a:rPr>
                  <a:t>逆元应用举例：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组合</a:t>
                </a:r>
                <a:r>
                  <a:rPr lang="zh-CN" altLang="en-US" sz="2200" dirty="0" smtClean="0">
                    <a:solidFill>
                      <a:schemeClr val="tx1"/>
                    </a:solidFill>
                  </a:rPr>
                  <a:t>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求出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的所有逆元与阶乘的逆元之后，就可以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求出</m:t>
                    </m:r>
                  </m:oMath>
                </a14:m>
                <a:r>
                  <a:rPr lang="zh-CN" altLang="en-US" sz="2200" dirty="0" smtClean="0">
                    <a:solidFill>
                      <a:schemeClr val="tx1"/>
                    </a:solidFill>
                  </a:rPr>
                  <a:t>一个组合数了。</a:t>
                </a:r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8409"/>
                <a:ext cx="8596668" cy="4652864"/>
              </a:xfrm>
              <a:blipFill>
                <a:blip r:embed="rId2"/>
                <a:stretch>
                  <a:fillRect l="-567" r="-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6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逆元的递推法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4001"/>
                <a:ext cx="8596668" cy="4517362"/>
              </a:xfrm>
            </p:spPr>
            <p:txBody>
              <a:bodyPr/>
              <a:lstStyle/>
              <a:p>
                <a:r>
                  <a:rPr lang="zh-CN" altLang="en-US" dirty="0" smtClean="0"/>
                  <a:t>通过费马小定理确实有了一种求出逆元的方法，但是，在我们之前提到的例子之中，该算法的效率并不高效，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求出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及其逆元并不算一个很高的效率。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优化方法一：我们花费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时间直接求出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的阶乘。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随后，通过费马小定理，我们可以花费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时间，直接求出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的逆元，即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。因此，我们可以花费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时间复杂度，从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，往回递推出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dirty="0" smtClean="0"/>
                  <a:t>的逆元。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进而求出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4001"/>
                <a:ext cx="8596668" cy="4517362"/>
              </a:xfrm>
              <a:blipFill>
                <a:blip r:embed="rId2"/>
                <a:stretch>
                  <a:fillRect l="-142" t="-540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38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347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逆元的递推法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4001"/>
                <a:ext cx="8596668" cy="45173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除了这种倒序递推之外，还存在着另一种正序的递推方法，可以通过一遍循环，就求出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的所有逆元。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问题：对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中的每一个数求出其模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/>
                  <a:t>意义下的逆元。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 smtClean="0">
                    <a:solidFill>
                      <a:srgbClr val="FF0000"/>
                    </a:solidFill>
                  </a:rPr>
                  <a:t>注意其中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 smtClean="0"/>
                  <a:t>，为了求出递推式，我们需要从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 smtClean="0"/>
                  <a:t>出发。</a:t>
                </a:r>
                <a:endParaRPr lang="en-US" altLang="zh-CN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≡0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≡0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:endParaRPr lang="en-US" altLang="zh-CN" b="0" dirty="0" smtClean="0"/>
              </a:p>
              <a:p>
                <a:pPr marL="457200" lvl="1" indent="0">
                  <a:buNone/>
                </a:pPr>
                <a:r>
                  <a:rPr lang="zh-CN" altLang="en-US" dirty="0" smtClean="0"/>
                  <a:t>因此，如果我们令数组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的逆元，则有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4001"/>
                <a:ext cx="8596668" cy="4517362"/>
              </a:xfrm>
              <a:blipFill>
                <a:blip r:embed="rId2"/>
                <a:stretch>
                  <a:fillRect l="-142" t="-540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2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4371</TotalTime>
  <Words>1013</Words>
  <Application>Microsoft Office PowerPoint</Application>
  <PresentationFormat>宽屏</PresentationFormat>
  <Paragraphs>249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方正姚体</vt:lpstr>
      <vt:lpstr>华文新魏</vt:lpstr>
      <vt:lpstr>Arial</vt:lpstr>
      <vt:lpstr>Cambria Math</vt:lpstr>
      <vt:lpstr>Courier New</vt:lpstr>
      <vt:lpstr>Trebuchet MS</vt:lpstr>
      <vt:lpstr>Wingdings 3</vt:lpstr>
      <vt:lpstr>平面</vt:lpstr>
      <vt:lpstr>数论入门</vt:lpstr>
      <vt:lpstr>逆元的来源</vt:lpstr>
      <vt:lpstr>逆元的来源</vt:lpstr>
      <vt:lpstr>费马小定理</vt:lpstr>
      <vt:lpstr>费马小定理</vt:lpstr>
      <vt:lpstr>费马小定理</vt:lpstr>
      <vt:lpstr>费马小定理</vt:lpstr>
      <vt:lpstr>逆元的递推法</vt:lpstr>
      <vt:lpstr>逆元的递推法</vt:lpstr>
      <vt:lpstr>扩展欧几里得算法</vt:lpstr>
      <vt:lpstr>扩展欧几里得算法</vt:lpstr>
      <vt:lpstr>扩展欧几里得算法</vt:lpstr>
      <vt:lpstr>扩展欧几里得算法实现</vt:lpstr>
      <vt:lpstr>【NOIP2012】 同余方程 P1082</vt:lpstr>
      <vt:lpstr>【NOIP2012】 同余方程 P1082</vt:lpstr>
      <vt:lpstr>欧拉函数</vt:lpstr>
      <vt:lpstr>欧拉函数</vt:lpstr>
      <vt:lpstr>欧拉函数的性质</vt:lpstr>
      <vt:lpstr>欧拉函数的性质</vt:lpstr>
      <vt:lpstr>线性筛</vt:lpstr>
      <vt:lpstr>线性筛</vt:lpstr>
      <vt:lpstr>线性筛</vt:lpstr>
      <vt:lpstr>线性筛</vt:lpstr>
      <vt:lpstr>P2568 GCD</vt:lpstr>
      <vt:lpstr>P2568 GCD</vt:lpstr>
      <vt:lpstr>中国剩余定理</vt:lpstr>
      <vt:lpstr>中国剩余定理</vt:lpstr>
      <vt:lpstr>中国剩余定理</vt:lpstr>
      <vt:lpstr>中国剩余定理</vt:lpstr>
      <vt:lpstr>P4444 Sazetak</vt:lpstr>
      <vt:lpstr>P4444 Sazetak</vt:lpstr>
      <vt:lpstr>一些拓展的数论知识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数论入门</dc:title>
  <dc:creator>Li Chang</dc:creator>
  <cp:lastModifiedBy>DS</cp:lastModifiedBy>
  <cp:revision>138</cp:revision>
  <dcterms:created xsi:type="dcterms:W3CDTF">2022-12-01T07:18:55Z</dcterms:created>
  <dcterms:modified xsi:type="dcterms:W3CDTF">2023-01-13T03:43:06Z</dcterms:modified>
</cp:coreProperties>
</file>