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90" r:id="rId11"/>
    <p:sldId id="268" r:id="rId12"/>
    <p:sldId id="270" r:id="rId13"/>
    <p:sldId id="271" r:id="rId14"/>
    <p:sldId id="272" r:id="rId15"/>
    <p:sldId id="273" r:id="rId16"/>
    <p:sldId id="274" r:id="rId17"/>
    <p:sldId id="276" r:id="rId18"/>
    <p:sldId id="279" r:id="rId19"/>
    <p:sldId id="277" r:id="rId20"/>
    <p:sldId id="280" r:id="rId21"/>
    <p:sldId id="281" r:id="rId22"/>
    <p:sldId id="283" r:id="rId23"/>
    <p:sldId id="284" r:id="rId24"/>
    <p:sldId id="285" r:id="rId25"/>
    <p:sldId id="287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4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2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760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8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454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044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044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7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1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9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4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1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90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7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4853-22FB-40E2-9A84-248060FF4DFD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1FF260-E52D-4805-B6F6-89D89D329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68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树上问题的序列化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重庆市育才中学 李畅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938"/>
          </a:xfrm>
        </p:spPr>
        <p:txBody>
          <a:bodyPr/>
          <a:lstStyle/>
          <a:p>
            <a:r>
              <a:rPr lang="en-US" altLang="zh-CN" dirty="0" err="1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序求解</a:t>
            </a:r>
            <a:r>
              <a:rPr lang="en-US" altLang="zh-CN" dirty="0" smtClean="0">
                <a:latin typeface="+mn-ea"/>
                <a:ea typeface="+mn-ea"/>
              </a:rPr>
              <a:t>LCA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82615"/>
                <a:ext cx="8596668" cy="4458747"/>
              </a:xfrm>
            </p:spPr>
            <p:txBody>
              <a:bodyPr/>
              <a:lstStyle/>
              <a:p>
                <a:r>
                  <a:rPr lang="zh-CN" altLang="en-US" dirty="0" smtClean="0"/>
                  <a:t>使用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序也可以求解，我们假定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 smtClean="0"/>
                  <a:t>。考虑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之间的节点。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不存在祖孙关系时，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序会从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到</a:t>
                </a:r>
                <a:r>
                  <a:rPr lang="en-US" altLang="zh-CN" dirty="0" smtClean="0"/>
                  <a:t>u</a:t>
                </a:r>
                <a:r>
                  <a:rPr lang="zh-CN" altLang="en-US" dirty="0" smtClean="0"/>
                  <a:t>再到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。那么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中一定包含的结点记为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之间的结点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不包括</a:t>
                </a:r>
                <a:r>
                  <a:rPr lang="en-US" altLang="zh-CN" dirty="0" err="1" smtClean="0"/>
                  <a:t>lca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显然中间深度最浅的结点的父亲即为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𝑙𝑐𝑎</m:t>
                    </m:r>
                  </m:oMath>
                </a14:m>
                <a:r>
                  <a:rPr lang="zh-CN" altLang="en-US" dirty="0" smtClean="0"/>
                  <a:t>。当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存在祖孙关系时，修改为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此时区间内深度最浅的结点的父亲记为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，显然这个区间对于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不是祖孙关系也是满足条件的。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因此：求出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深度最浅的结点，其父亲即为</a:t>
                </a:r>
                <a:r>
                  <a:rPr lang="en-US" altLang="zh-CN" dirty="0" err="1" smtClean="0"/>
                  <a:t>lca</a:t>
                </a:r>
                <a:r>
                  <a:rPr lang="zh-CN" altLang="en-US" dirty="0" smtClean="0"/>
                  <a:t>。使用</a:t>
                </a:r>
                <a:r>
                  <a:rPr lang="en-US" altLang="zh-CN" dirty="0" err="1" smtClean="0"/>
                  <a:t>st</a:t>
                </a:r>
                <a:r>
                  <a:rPr lang="zh-CN" altLang="en-US" dirty="0" smtClean="0"/>
                  <a:t>表，可以做到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预处理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 smtClean="0"/>
                  <a:t>查询。此时由于不满足欧拉序的深度差性质，因此无法分块优化。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82615"/>
                <a:ext cx="8596668" cy="4458747"/>
              </a:xfrm>
              <a:blipFill>
                <a:blip r:embed="rId2"/>
                <a:stretch>
                  <a:fillRect l="-142" t="-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5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000" dirty="0" smtClean="0"/>
                  <a:t>第二类欧拉序则可以处理一些不一样的东西。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同样考虑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 smtClean="0"/>
                  <a:t>这个区间，注意到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路径</m:t>
                    </m:r>
                  </m:oMath>
                </a14:m>
                <a:r>
                  <a:rPr lang="zh-CN" altLang="en-US" sz="2000" dirty="0" smtClean="0"/>
                  <a:t>上的所有点恰出现了一次</a:t>
                </a:r>
                <a:r>
                  <a:rPr lang="en-US" altLang="zh-CN" sz="2000" dirty="0" smtClean="0"/>
                  <a:t>(LCA</a:t>
                </a:r>
                <a:r>
                  <a:rPr lang="zh-CN" altLang="en-US" sz="2000" dirty="0" smtClean="0"/>
                  <a:t>除外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。其他所有的点，要么不出现，要么出现两次。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使用普通的数据结构想要维护路径信息时比较困难的，因为你需要在一个数字第二次出现时消除第一次出现的影响，对于计算的内容有一定要求，同时不能支持区间修改。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不过这条性质天生适合莫队算法，因此，树上莫队的一个形式就是在欧拉序上使用类似普通莫队的方法，只不过一个数字出现偶数次时把它删除，奇数次将它加入。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320" b="-2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19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除此之外，第二类欧拉序还可以处理一些其他的问题，比如和联通块相关的</a:t>
                </a:r>
                <a:r>
                  <a:rPr lang="en-US" altLang="zh-CN" sz="2000" dirty="0" err="1" smtClean="0"/>
                  <a:t>dp</a:t>
                </a:r>
                <a:r>
                  <a:rPr lang="zh-CN" altLang="en-US" sz="2000" dirty="0" smtClean="0"/>
                  <a:t>问题。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例如，求经过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的所有连通块中权</a:t>
                </a:r>
                <a:r>
                  <a:rPr lang="zh-CN" altLang="en-US" sz="2000" dirty="0" smtClean="0"/>
                  <a:t>值背包。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转为在欧拉序上的</a:t>
                </a:r>
                <a:r>
                  <a:rPr lang="en-US" altLang="zh-CN" sz="2000" dirty="0" err="1" smtClean="0"/>
                  <a:t>dp</a:t>
                </a:r>
                <a:r>
                  <a:rPr lang="zh-CN" altLang="en-US" sz="2000" dirty="0" smtClean="0"/>
                  <a:t>，每一个点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有两种转移：</a:t>
                </a:r>
                <a:endParaRPr lang="en-US" altLang="zh-CN" sz="2000" dirty="0" smtClean="0"/>
              </a:p>
              <a:p>
                <a:pPr lvl="1"/>
                <a:r>
                  <a:rPr lang="zh-CN" altLang="en-US" sz="1800" dirty="0" smtClean="0"/>
                  <a:t>转移到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 smtClean="0"/>
                  <a:t>，表示选择这个点，</a:t>
                </a:r>
                <a:endParaRPr lang="en-US" altLang="zh-CN" sz="1800" dirty="0" smtClean="0"/>
              </a:p>
              <a:p>
                <a:pPr lvl="1"/>
                <a:r>
                  <a:rPr lang="zh-CN" altLang="en-US" sz="1800" dirty="0" smtClean="0"/>
                  <a:t>直接转移到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𝑙𝑎𝑠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，表示这个点不选</a:t>
                </a:r>
                <a:r>
                  <a:rPr lang="en-US" altLang="zh-CN" sz="1800" dirty="0" smtClean="0"/>
                  <a:t>(</a:t>
                </a:r>
                <a:r>
                  <a:rPr lang="zh-CN" altLang="en-US" sz="1800" dirty="0" smtClean="0"/>
                  <a:t>同时意味着这个点的子树也不能选</a:t>
                </a:r>
                <a:r>
                  <a:rPr lang="en-US" altLang="zh-CN" sz="1800" dirty="0" smtClean="0"/>
                  <a:t>)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r>
                  <a:rPr lang="zh-CN" altLang="en-US" sz="2000" dirty="0" smtClean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，可以拓展到点分治的情况。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 rotWithShape="0">
                <a:blip r:embed="rId2"/>
                <a:stretch>
                  <a:fillRect l="-284" t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寻找一种能够处理路径操作的</a:t>
            </a:r>
            <a:r>
              <a:rPr lang="en-US" altLang="zh-CN" dirty="0" err="1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51001"/>
            <a:ext cx="8596668" cy="4390362"/>
          </a:xfrm>
        </p:spPr>
        <p:txBody>
          <a:bodyPr/>
          <a:lstStyle/>
          <a:p>
            <a:r>
              <a:rPr lang="zh-CN" altLang="en-US" dirty="0" smtClean="0"/>
              <a:t>目前为止，我们还没有找到一个真正合适的进行类路径操作的方法。使用前缀和的手段只能处理路径查询和单点修改，子树查询修改以及链修改都无法处理。使用欧拉序处理路径操作可以使用莫队，但是仍然不支持路径修改和子树修改，同时复杂度较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思考以下问题：</a:t>
            </a:r>
            <a:endParaRPr lang="en-US" altLang="zh-CN" dirty="0" smtClean="0"/>
          </a:p>
          <a:p>
            <a:r>
              <a:rPr lang="en-US" altLang="zh-CN" dirty="0" smtClean="0"/>
              <a:t>1. DFS</a:t>
            </a:r>
            <a:r>
              <a:rPr lang="zh-CN" altLang="en-US" dirty="0" smtClean="0"/>
              <a:t>序唯一吗？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能否使用一种固定的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序使得树上的任意路径在</a:t>
            </a:r>
            <a:r>
              <a:rPr lang="en-US" altLang="zh-CN" dirty="0" smtClean="0"/>
              <a:t>DFS</a:t>
            </a:r>
            <a:r>
              <a:rPr lang="zh-CN" altLang="en-US" dirty="0" smtClean="0"/>
              <a:t>序上被划分成不多的若干段？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75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24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8599"/>
                <a:ext cx="8596668" cy="1952895"/>
              </a:xfrm>
            </p:spPr>
            <p:txBody>
              <a:bodyPr/>
              <a:lstStyle/>
              <a:p>
                <a:r>
                  <a:rPr lang="zh-CN" altLang="en-US" dirty="0" smtClean="0"/>
                  <a:t>理解树链剖分，就要理解所谓的代价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我们希望分成若干连续的区间，这意味着，如果路径上的相邻的两个位置不连续，我们就需要付出一定的代价。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树链剖分：我们定义一个结点的重儿子为众多儿子中，子树最大的儿子。在确定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序时，遍历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后优先遍历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的重儿子。我们定义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与它的重儿子的边为重边。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8599"/>
                <a:ext cx="8596668" cy="1952895"/>
              </a:xfrm>
              <a:blipFill>
                <a:blip r:embed="rId2"/>
                <a:stretch>
                  <a:fillRect l="-142" t="-2500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754359" y="3334825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226799" y="403140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281919" y="403140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00073" y="472736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859344" y="472736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636585" y="4727987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226799" y="5448726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0"/>
          </p:cNvCxnSpPr>
          <p:nvPr/>
        </p:nvCxnSpPr>
        <p:spPr>
          <a:xfrm flipH="1">
            <a:off x="1518139" y="3720734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0"/>
          </p:cNvCxnSpPr>
          <p:nvPr/>
        </p:nvCxnSpPr>
        <p:spPr>
          <a:xfrm flipH="1">
            <a:off x="1136293" y="4417315"/>
            <a:ext cx="214813" cy="31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5" idx="0"/>
          </p:cNvCxnSpPr>
          <p:nvPr/>
        </p:nvCxnSpPr>
        <p:spPr>
          <a:xfrm>
            <a:off x="2157612" y="3720734"/>
            <a:ext cx="305407" cy="3106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8" idx="0"/>
          </p:cNvCxnSpPr>
          <p:nvPr/>
        </p:nvCxnSpPr>
        <p:spPr>
          <a:xfrm flipH="1">
            <a:off x="2095564" y="4417315"/>
            <a:ext cx="200422" cy="3100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  <a:endCxn id="10" idx="1"/>
          </p:cNvCxnSpPr>
          <p:nvPr/>
        </p:nvCxnSpPr>
        <p:spPr>
          <a:xfrm>
            <a:off x="2095564" y="5179486"/>
            <a:ext cx="200422" cy="335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9" idx="0"/>
          </p:cNvCxnSpPr>
          <p:nvPr/>
        </p:nvCxnSpPr>
        <p:spPr>
          <a:xfrm>
            <a:off x="2630052" y="4417315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4013598" y="3394316"/>
            <a:ext cx="5260404" cy="19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/>
              <p:cNvSpPr txBox="1">
                <a:spLocks/>
              </p:cNvSpPr>
              <p:nvPr/>
            </p:nvSpPr>
            <p:spPr>
              <a:xfrm>
                <a:off x="3944410" y="3422905"/>
                <a:ext cx="5176143" cy="27492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左图中红色的边就是这棵树的重边。考虑从一个点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向上跳跃的过程，每增加一个区间，就意味着越过了一条虚边。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每越过一条虚边，就意味着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的子树大小扩大了至少一倍。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因此从任意结点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向祖先移动，一直到根节点，在</a:t>
                </a:r>
                <a:r>
                  <a:rPr lang="en-US" altLang="zh-CN" dirty="0" err="1" smtClean="0"/>
                  <a:t>dfs</a:t>
                </a:r>
                <a:r>
                  <a:rPr lang="zh-CN" altLang="en-US" dirty="0" smtClean="0"/>
                  <a:t>序上至多只有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 smtClean="0"/>
                  <a:t>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10" y="3422905"/>
                <a:ext cx="5176143" cy="2749295"/>
              </a:xfrm>
              <a:prstGeom prst="rect">
                <a:avLst/>
              </a:prstGeom>
              <a:blipFill>
                <a:blip r:embed="rId3"/>
                <a:stretch>
                  <a:fillRect l="-236" t="-1109" r="-5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2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738" y="1529863"/>
            <a:ext cx="3717264" cy="4511500"/>
          </a:xfrm>
        </p:spPr>
        <p:txBody>
          <a:bodyPr/>
          <a:lstStyle/>
          <a:p>
            <a:r>
              <a:rPr lang="zh-CN" altLang="en-US" dirty="0" smtClean="0"/>
              <a:t>左侧的两个函数就是树链剖分的核心函数。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首先调用</a:t>
            </a:r>
            <a:r>
              <a:rPr lang="en-US" altLang="zh-CN" dirty="0" smtClean="0"/>
              <a:t>dfs1</a:t>
            </a:r>
            <a:r>
              <a:rPr lang="zh-CN" altLang="en-US" dirty="0" smtClean="0"/>
              <a:t>，求的每个点的深度，子树大小以及重儿子。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然后调用</a:t>
            </a:r>
            <a:r>
              <a:rPr lang="en-US" altLang="zh-CN" dirty="0" smtClean="0"/>
              <a:t>dfs2</a:t>
            </a:r>
            <a:r>
              <a:rPr lang="zh-CN" altLang="en-US" dirty="0" smtClean="0"/>
              <a:t>，优先访问重儿子，这样一个点和他的重儿子</a:t>
            </a:r>
            <a:r>
              <a:rPr lang="en-US" altLang="zh-CN" dirty="0" err="1" smtClean="0"/>
              <a:t>dfs</a:t>
            </a:r>
            <a:r>
              <a:rPr lang="zh-CN" altLang="en-US" dirty="0" smtClean="0"/>
              <a:t>序就会连起来。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84813"/>
            <a:ext cx="4929553" cy="20093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32505"/>
            <a:ext cx="3885499" cy="160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908538" y="1424354"/>
                <a:ext cx="8030308" cy="2104292"/>
              </a:xfrm>
            </p:spPr>
            <p:txBody>
              <a:bodyPr/>
              <a:lstStyle/>
              <a:p>
                <a:r>
                  <a:rPr lang="zh-CN" altLang="en-US" dirty="0" smtClean="0"/>
                  <a:t>下方的代码即为使用树链剖分求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𝐿𝐶𝐴</m:t>
                    </m:r>
                  </m:oMath>
                </a14:m>
                <a:r>
                  <a:rPr lang="zh-CN" altLang="en-US" dirty="0" smtClean="0"/>
                  <a:t>的函数，效率为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过程中依次经过了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路径上的所有区间。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稍加修改就可以变成路径修改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查询的代码。一般情况下，我们修改</a:t>
                </a:r>
                <a:r>
                  <a:rPr lang="en-US" altLang="zh-CN" dirty="0" smtClean="0"/>
                  <a:t>/</a:t>
                </a:r>
                <a:r>
                  <a:rPr lang="zh-CN" altLang="en-US" dirty="0" smtClean="0"/>
                  <a:t>查询区间使用的数据结构都是线段树。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8538" y="1424354"/>
                <a:ext cx="8030308" cy="2104292"/>
              </a:xfrm>
              <a:blipFill>
                <a:blip r:embed="rId2"/>
                <a:stretch>
                  <a:fillRect l="-152" t="-1449" r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树链剖分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76" y="3442285"/>
            <a:ext cx="6242212" cy="27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8538" y="1424354"/>
            <a:ext cx="8030308" cy="4519246"/>
          </a:xfrm>
        </p:spPr>
        <p:txBody>
          <a:bodyPr/>
          <a:lstStyle/>
          <a:p>
            <a:r>
              <a:rPr lang="zh-CN" altLang="en-US" dirty="0" smtClean="0"/>
              <a:t>今天我们的主题是树上问题的序列化，因此我们将所有结点全部存储在一个数据结构内，通过树链剖分转变成普通的序列问题。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这个结构是否有一定的复杂度损耗？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如果我们对于每一条重链单独维护一个数据结构，能否降低时间复杂度？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4754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思考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1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40877"/>
            <a:ext cx="8596668" cy="4300486"/>
          </a:xfrm>
        </p:spPr>
        <p:txBody>
          <a:bodyPr/>
          <a:lstStyle/>
          <a:p>
            <a:r>
              <a:rPr lang="zh-CN" altLang="en-US" dirty="0"/>
              <a:t>动态</a:t>
            </a:r>
            <a:r>
              <a:rPr lang="zh-CN" altLang="en-US" dirty="0" smtClean="0"/>
              <a:t>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从理论上来说，这是一个大部分情况下优于树链剖分的数据结构。不过由于难度较大，目前在</a:t>
            </a:r>
            <a:r>
              <a:rPr lang="en-US" altLang="zh-CN" dirty="0" smtClean="0"/>
              <a:t>NOI</a:t>
            </a:r>
            <a:r>
              <a:rPr lang="zh-CN" altLang="en-US" dirty="0" smtClean="0"/>
              <a:t>考纲内标为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级，进入集训队之后才允许考。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因此关于动态树的部分，大家只需要知道它的运行逻辑即可，代码实现和复杂度分析都不错要求。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动态</a:t>
            </a:r>
            <a:r>
              <a:rPr lang="zh-CN" altLang="en-US" dirty="0" smtClean="0"/>
              <a:t>树的本质仍然是将树改成若干条链维护，不同的是，使用动态树进行维护，</a:t>
            </a:r>
            <a:r>
              <a:rPr lang="zh-CN" altLang="en-US" dirty="0" smtClean="0">
                <a:solidFill>
                  <a:srgbClr val="FF0000"/>
                </a:solidFill>
              </a:rPr>
              <a:t>无论是链的划分，还是树的形态，都可以随时变化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1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806570"/>
              </a:xfrm>
            </p:spPr>
            <p:txBody>
              <a:bodyPr/>
              <a:lstStyle/>
              <a:p>
                <a:r>
                  <a:rPr lang="zh-CN" altLang="en-US" dirty="0" smtClean="0"/>
                  <a:t>思考一下，为了实现链的重新划分，我们需要怎样维护，例如：现在我需要把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根的路径合并到一条重链上。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806570"/>
              </a:xfrm>
              <a:blipFill>
                <a:blip r:embed="rId2"/>
                <a:stretch>
                  <a:fillRect l="-142" t="-3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/>
              <p:cNvSpPr/>
              <p:nvPr/>
            </p:nvSpPr>
            <p:spPr>
              <a:xfrm>
                <a:off x="1266093" y="4472353"/>
                <a:ext cx="375137" cy="422031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3" y="4472353"/>
                <a:ext cx="375137" cy="42203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1711571" y="3960987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820616" y="4979482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2233246" y="3369443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702167" y="2795012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>
            <a:stCxn id="19" idx="3"/>
            <a:endCxn id="17" idx="7"/>
          </p:cNvCxnSpPr>
          <p:nvPr/>
        </p:nvCxnSpPr>
        <p:spPr>
          <a:xfrm flipH="1">
            <a:off x="1586292" y="4321213"/>
            <a:ext cx="180217" cy="21294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7" idx="3"/>
            <a:endCxn id="20" idx="7"/>
          </p:cNvCxnSpPr>
          <p:nvPr/>
        </p:nvCxnSpPr>
        <p:spPr>
          <a:xfrm flipH="1">
            <a:off x="1140815" y="4832579"/>
            <a:ext cx="180216" cy="2087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3"/>
            <a:endCxn id="21" idx="7"/>
          </p:cNvCxnSpPr>
          <p:nvPr/>
        </p:nvCxnSpPr>
        <p:spPr>
          <a:xfrm flipH="1">
            <a:off x="2553445" y="3155238"/>
            <a:ext cx="203660" cy="2760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9" idx="7"/>
            <a:endCxn id="21" idx="3"/>
          </p:cNvCxnSpPr>
          <p:nvPr/>
        </p:nvCxnSpPr>
        <p:spPr>
          <a:xfrm flipV="1">
            <a:off x="2031770" y="3729669"/>
            <a:ext cx="256414" cy="293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711571" y="4990809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38"/>
          <p:cNvCxnSpPr>
            <a:stCxn id="38" idx="1"/>
            <a:endCxn id="17" idx="5"/>
          </p:cNvCxnSpPr>
          <p:nvPr/>
        </p:nvCxnSpPr>
        <p:spPr>
          <a:xfrm flipH="1" flipV="1">
            <a:off x="1586292" y="4832579"/>
            <a:ext cx="180217" cy="22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2233245" y="4449381"/>
            <a:ext cx="375137" cy="42203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连接符 45"/>
          <p:cNvCxnSpPr>
            <a:stCxn id="45" idx="1"/>
            <a:endCxn id="19" idx="5"/>
          </p:cNvCxnSpPr>
          <p:nvPr/>
        </p:nvCxnSpPr>
        <p:spPr>
          <a:xfrm flipH="1" flipV="1">
            <a:off x="2031770" y="4321213"/>
            <a:ext cx="256413" cy="18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内容占位符 2"/>
          <p:cNvSpPr txBox="1">
            <a:spLocks/>
          </p:cNvSpPr>
          <p:nvPr/>
        </p:nvSpPr>
        <p:spPr>
          <a:xfrm>
            <a:off x="3493477" y="2627759"/>
            <a:ext cx="5351585" cy="3866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为了实现将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到根路径合并到一条重链上。我们必须对每一条重链单独维护一个数据结构。整体的数据结构想要更换顺序是比较麻烦的。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对于每条重链单独维护数据结构，为了支持链操作，我们需要能够去除重链区间，因此数据结构必须按照深度排序。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合并重链过程需要进行数据结构的分裂与合并</a:t>
            </a:r>
            <a:r>
              <a:rPr lang="en-US" altLang="zh-CN" dirty="0" smtClean="0"/>
              <a:t>(</a:t>
            </a:r>
            <a:r>
              <a:rPr lang="zh-CN" altLang="en-US" dirty="0" smtClean="0"/>
              <a:t>按照深度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，因此平衡树是一个比较合适的数据结构。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6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回顾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此前的学习中，我们已经学会了使用线段树来对序列进行快速维护。一切满足结合律的运算都可以使用线段树加速。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不过众所周知，数据结构不只有线性的，树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仙人掌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图都是常见的非线性数据结构。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仙人掌的维护超出了考纲要求，图的维护无法加速。因此，</a:t>
            </a:r>
            <a:r>
              <a:rPr lang="en-US" altLang="zh-CN" sz="2400" dirty="0" smtClean="0"/>
              <a:t>OI</a:t>
            </a:r>
            <a:r>
              <a:rPr lang="zh-CN" altLang="en-US" sz="2400" dirty="0" smtClean="0"/>
              <a:t>中主要都是针对树的维护。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335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9002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以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为例，我们考虑刚刚的过程具体是怎样的？我们定义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为在原树上结点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的父亲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注意不是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，</a:t>
                </a:r>
                <a:r>
                  <a:rPr lang="en-US" altLang="zh-CN" dirty="0" err="1" smtClean="0"/>
                  <a:t>rc</a:t>
                </a:r>
                <a:r>
                  <a:rPr lang="en-US" altLang="zh-CN" dirty="0" smtClean="0"/>
                  <a:t>[x],</a:t>
                </a:r>
                <a:r>
                  <a:rPr lang="en-US" altLang="zh-CN" dirty="0" err="1" smtClean="0"/>
                  <a:t>lc</a:t>
                </a:r>
                <a:r>
                  <a:rPr lang="en-US" altLang="zh-CN" dirty="0" smtClean="0"/>
                  <a:t>[x]</a:t>
                </a:r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上结点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的左右子。需要注意的是，重链上的非根结点的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即使错误也无所谓，我们只需要保证重链根节点的</a:t>
                </a:r>
                <a:r>
                  <a:rPr lang="en-US" altLang="zh-CN" dirty="0" smtClean="0"/>
                  <a:t>fa[x]</a:t>
                </a:r>
                <a:r>
                  <a:rPr lang="zh-CN" altLang="en-US" dirty="0" smtClean="0"/>
                  <a:t>正确即可。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Access(x):</a:t>
                </a:r>
                <a:r>
                  <a:rPr lang="zh-CN" altLang="en-US" dirty="0" smtClean="0"/>
                  <a:t>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根的路径上所有的点合并到一棵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上：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Access(x):</a:t>
                </a:r>
              </a:p>
              <a:p>
                <a:pPr lvl="1"/>
                <a:r>
                  <a:rPr lang="en-US" altLang="zh-CN" dirty="0"/>
                  <a:t>for( t = 0; x ; t = </a:t>
                </a:r>
                <a:r>
                  <a:rPr lang="en-US" altLang="zh-CN" dirty="0" err="1"/>
                  <a:t>x,x</a:t>
                </a:r>
                <a:r>
                  <a:rPr lang="en-US" altLang="zh-CN" dirty="0"/>
                  <a:t> = fa[x])</a:t>
                </a:r>
              </a:p>
              <a:p>
                <a:pPr marL="457200" lvl="1" indent="0">
                  <a:buNone/>
                </a:pPr>
                <a:r>
                  <a:rPr lang="en-US" altLang="zh-CN" dirty="0"/>
                  <a:t>	Splay(x),</a:t>
                </a:r>
                <a:r>
                  <a:rPr lang="en-US" altLang="zh-CN" dirty="0" err="1"/>
                  <a:t>rc</a:t>
                </a:r>
                <a:r>
                  <a:rPr lang="en-US" altLang="zh-CN" dirty="0"/>
                  <a:t>[x] = </a:t>
                </a:r>
                <a:r>
                  <a:rPr lang="en-US" altLang="zh-CN" dirty="0" err="1"/>
                  <a:t>t,Update</a:t>
                </a:r>
                <a:r>
                  <a:rPr lang="en-US" altLang="zh-CN" dirty="0"/>
                  <a:t>(x);</a:t>
                </a: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我们重复这个过程：将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旋转到他所在重链的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的根节点上，然后将他的右儿子修改为上一段重链的根节点。然后更新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的数据。这样合并之后，新的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包含了原来两条链上的结点，按深度索引，数据维护正确。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注意这个操作会把最初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所在重链上比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深的部分断掉。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900246"/>
              </a:xfrm>
              <a:blipFill>
                <a:blip r:embed="rId2"/>
                <a:stretch>
                  <a:fillRect l="-142" t="-161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不过单纯的</a:t>
                </a:r>
                <a:r>
                  <a:rPr lang="en-US" altLang="zh-CN" dirty="0" smtClean="0"/>
                  <a:t>access</a:t>
                </a:r>
                <a:r>
                  <a:rPr lang="zh-CN" altLang="en-US" dirty="0" smtClean="0"/>
                  <a:t>还不能处理所有的链操作，注意到。如果查询的路径信息不能做减法，你是无法通过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到根的路径和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到根的路径信息还原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路径</m:t>
                    </m:r>
                  </m:oMath>
                </a14:m>
                <a:r>
                  <a:rPr lang="zh-CN" altLang="en-US" dirty="0" smtClean="0"/>
                  <a:t>上的信息的。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考虑如何才能把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的路径合并到一条重链上？</a:t>
                </a:r>
                <a:endParaRPr lang="en-US" altLang="zh-CN" dirty="0"/>
              </a:p>
              <a:p>
                <a:pPr marL="0" indent="0" algn="ctr">
                  <a:buNone/>
                </a:pPr>
                <a:r>
                  <a:rPr lang="zh-CN" altLang="en-US" sz="2800" dirty="0" smtClean="0"/>
                  <a:t>换根！</a:t>
                </a:r>
                <a:endParaRPr lang="en-US" altLang="zh-CN" sz="2800" dirty="0" smtClean="0"/>
              </a:p>
              <a:p>
                <a:pPr marL="0" indent="0" algn="ctr">
                  <a:buNone/>
                </a:pPr>
                <a:endParaRPr lang="en-US" altLang="zh-CN" sz="2800" dirty="0" smtClean="0"/>
              </a:p>
              <a:p>
                <a:r>
                  <a:rPr lang="en-US" altLang="zh-CN" dirty="0" err="1" smtClean="0"/>
                  <a:t>makeroot</a:t>
                </a:r>
                <a:r>
                  <a:rPr lang="en-US" altLang="zh-CN" dirty="0" smtClean="0"/>
                  <a:t>(x):</a:t>
                </a: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作为新的根节点。实现这个函数的过程需要考虑在原树上换根之后，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上的变化。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我们首先通过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𝑎𝑐𝑐𝑒𝑠𝑠</m:t>
                    </m:r>
                  </m:oMath>
                </a14:m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dirty="0" smtClean="0"/>
                  <a:t>根的路径提取出来，随后考虑所有的重链，只有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到根的重链会发生变化，具体地说，其对应的</a:t>
                </a:r>
                <a:r>
                  <a:rPr lang="en-US" altLang="zh-CN" dirty="0" smtClean="0"/>
                  <a:t>Splay</a:t>
                </a:r>
                <a:r>
                  <a:rPr lang="zh-CN" altLang="en-US" dirty="0" smtClean="0"/>
                  <a:t>需要做一次全局翻转。</a:t>
                </a:r>
                <a:r>
                  <a:rPr lang="en-US" altLang="zh-CN" dirty="0" smtClean="0"/>
                  <a:t>(fa</a:t>
                </a:r>
                <a:r>
                  <a:rPr lang="zh-CN" altLang="en-US" dirty="0" smtClean="0"/>
                  <a:t>可以不改</a:t>
                </a:r>
                <a:r>
                  <a:rPr lang="en-US" altLang="zh-CN" dirty="0" smtClean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813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到此为止，链上的所有操作，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都可以完美支持了，相较于树链剖分，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的理论时间复杂度仅为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，不过代价是，普通的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是无法进行子树操作的。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实际上，所有对于重链单独使用数据结构维护的方法，想要支持子树修改都是非常困难的，如果需要修改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子树，那么也就意味着需要修改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的所有虚边儿子。此时，虚边就需要额外使用一个数据结构维护了，由于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𝐿𝐶𝑇</m:t>
                    </m:r>
                  </m:oMath>
                </a14:m>
                <a:r>
                  <a:rPr lang="zh-CN" altLang="en-US" dirty="0" smtClean="0"/>
                  <a:t>的虚边是动态变化的，这个数据结构恐怕也不得不使用平衡树了。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到此为止，邻域操作的方法其实也就出来了，修改一个点与相邻点的信息，其实就是修改一个点重链上相邻的点以及所有虚儿子，无论是在</a:t>
                </a:r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上，还是树链剖分上，都可以通过数据结构来达到</a:t>
                </a:r>
                <a:r>
                  <a:rPr lang="en-US" altLang="zh-CN" dirty="0" smtClean="0"/>
                  <a:t>lazy</a:t>
                </a:r>
                <a:r>
                  <a:rPr lang="zh-CN" altLang="en-US" dirty="0" smtClean="0"/>
                  <a:t>修改的目的。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11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80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5092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  <a:ea typeface="+mn-ea"/>
              </a:rPr>
              <a:t>动态树</a:t>
            </a:r>
            <a:r>
              <a:rPr lang="en-US" altLang="zh-CN" b="1" dirty="0" smtClean="0">
                <a:latin typeface="+mn-ea"/>
                <a:ea typeface="+mn-ea"/>
              </a:rPr>
              <a:t>(Link Cut Tree)</a:t>
            </a:r>
            <a:endParaRPr lang="zh-CN" altLang="en-US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动态树</a:t>
                </a:r>
                <a:r>
                  <a:rPr lang="en-US" altLang="zh-CN" dirty="0" smtClean="0"/>
                  <a:t>(LCT)</a:t>
                </a:r>
                <a:r>
                  <a:rPr lang="zh-CN" altLang="en-US" dirty="0" smtClean="0"/>
                  <a:t>还有其他的功能</a:t>
                </a:r>
                <a:r>
                  <a:rPr lang="en-US" altLang="zh-CN" dirty="0" smtClean="0"/>
                  <a:t>:</a:t>
                </a:r>
                <a:r>
                  <a:rPr lang="zh-CN" altLang="en-US" dirty="0" smtClean="0"/>
                  <a:t>实际上它可以维护一片动态森林，支持加边与删边。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Link(</a:t>
                </a:r>
                <a:r>
                  <a:rPr lang="en-US" altLang="zh-CN" dirty="0" err="1" smtClean="0"/>
                  <a:t>x,y</a:t>
                </a:r>
                <a:r>
                  <a:rPr lang="en-US" altLang="zh-CN" dirty="0" smtClean="0"/>
                  <a:t>):</a:t>
                </a:r>
                <a:r>
                  <a:rPr lang="zh-CN" altLang="en-US" dirty="0" smtClean="0"/>
                  <a:t>添加一条边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父亲</m:t>
                    </m:r>
                  </m:oMath>
                </a14:m>
                <a:r>
                  <a:rPr lang="zh-CN" altLang="en-US" dirty="0" smtClean="0"/>
                  <a:t>，过程非常简单，</a:t>
                </a:r>
                <a:r>
                  <a:rPr lang="en-US" altLang="zh-CN" dirty="0" err="1" smtClean="0"/>
                  <a:t>makeroot</a:t>
                </a:r>
                <a:r>
                  <a:rPr lang="en-US" altLang="zh-CN" dirty="0" smtClean="0"/>
                  <a:t>(x)</a:t>
                </a:r>
                <a:r>
                  <a:rPr lang="zh-CN" altLang="en-US" dirty="0" smtClean="0"/>
                  <a:t>，然后修改</a:t>
                </a:r>
                <a:r>
                  <a:rPr lang="en-US" altLang="zh-CN" dirty="0" smtClean="0"/>
                  <a:t>fa[x]=y</a:t>
                </a:r>
                <a:r>
                  <a:rPr lang="zh-CN" altLang="en-US" dirty="0" smtClean="0"/>
                  <a:t>。这意味着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不在一条重链，现在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是</a:t>
                </a:r>
                <a:r>
                  <a:rPr lang="en-US" altLang="zh-CN" dirty="0" smtClean="0"/>
                  <a:t>y</a:t>
                </a:r>
                <a:r>
                  <a:rPr lang="zh-CN" altLang="en-US" dirty="0" smtClean="0"/>
                  <a:t>的虚儿子。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在不需要维护虚边的情况下，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的信息也无需修改。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Cut(x):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在树上删除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他父亲的边。首先调用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makeroot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(x)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作为新的根节点，随后调用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access(y),Splay(y)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，此时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x,y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单独位于一条重链上，维护重链的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Splay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根节点为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y,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左儿子为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。将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lc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(y)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fa[x]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修改为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即可。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Update(x)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，保证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Splay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x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上信息的正确性。如果存在虚边，还需要修改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y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的虚边信息。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40877"/>
                <a:ext cx="8596668" cy="4372708"/>
              </a:xfrm>
              <a:blipFill>
                <a:blip r:embed="rId2"/>
                <a:stretch>
                  <a:fillRect l="-142" t="-1116" r="-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04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en-US" altLang="zh-CN" dirty="0" smtClean="0"/>
                  <a:t>LCT</a:t>
                </a:r>
                <a:r>
                  <a:rPr lang="zh-CN" altLang="en-US" dirty="0" smtClean="0"/>
                  <a:t>固然强大，但是常数很大导致在静态问题处理上其实效率并不优于树链剖分，却又不支持子树操作。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那么，有没有</a:t>
                </a:r>
                <a:r>
                  <a:rPr lang="zh-CN" altLang="en-US" smtClean="0"/>
                  <a:t>办法，在静态情况下，通过</a:t>
                </a:r>
                <a:r>
                  <a:rPr lang="zh-CN" altLang="en-US" dirty="0" smtClean="0"/>
                  <a:t>重链使用整个数据结构的方法，放弃简单的子树操作，来将时间复杂度降低呢？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全局平衡二叉树：一种使用二叉树维护一条重链的方法，结构固定，无法像平衡树意义旋转，分裂，合并。二叉树仍然以深度为索引。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思考：如何设置二叉树的形态，才能够使得复杂度降低为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呢</m:t>
                    </m:r>
                  </m:oMath>
                </a14:m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提示：考虑如何把沿虚边移动的减半代价转移到数据结构内。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971" r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4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根的虚子树的大小和。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考虑将代价摊到二叉树上：即在二叉树上每往上走一步，总规模扩大一半。即以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为权值，在重链上，找到第一个到链头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的路径上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和大于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/>
                  <a:t>的结点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二叉树</m:t>
                    </m:r>
                  </m:oMath>
                </a14:m>
                <a:r>
                  <a:rPr lang="zh-CN" altLang="en-US" dirty="0" smtClean="0"/>
                  <a:t>的根节点。左右递归建树。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这样做的好处在于：在任意一条重链对应的数据结构上，我们每往上走一步，对应的总规模扩大了至少一倍。因此一个点在到根节点的路径上，在所有的二叉树上最多向上总共移动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步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55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9923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全局平衡二叉树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</p:spPr>
            <p:txBody>
              <a:bodyPr/>
              <a:lstStyle/>
              <a:p>
                <a:r>
                  <a:rPr lang="zh-CN" altLang="en-US" dirty="0" smtClean="0"/>
                  <a:t>全局平衡二叉树在处理链问题上可以做到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时间复杂度，但是这样就无法轻松支持子树操作了，如果必须支持，就需要使用数据结构维护虚边。而维护虚边也不能随意维护，否则复杂度会退化到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也需要</m:t>
                    </m:r>
                  </m:oMath>
                </a14:m>
                <a:r>
                  <a:rPr lang="zh-CN" altLang="en-US" dirty="0" smtClean="0"/>
                  <a:t>一个类似全局平衡的结构。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同时，在全局平衡二叉树上求解路径问题中，处理同一重链上，两个点之间的信息是非常麻烦的。所以通常情况下，使用全局平衡二叉树的题目都会有一个共同点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修改查询都只会选择一个点到根的路径。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7092"/>
                <a:ext cx="8596668" cy="4394271"/>
              </a:xfrm>
              <a:blipFill>
                <a:blip r:embed="rId2"/>
                <a:stretch>
                  <a:fillRect l="-142" t="-55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9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确定问题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17701"/>
                <a:ext cx="8596668" cy="41236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序列的修改大多是针对区间的，想要进行更加精细的操作也需要付出更大量级的描述。输入和操作数的量级对比无法超过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那么对于树上的操作，我们可以有哪些描述呢？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1. </a:t>
                </a:r>
                <a:r>
                  <a:rPr lang="zh-CN" altLang="en-US" sz="2400" dirty="0" smtClean="0"/>
                  <a:t>子树操作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路径操作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3. </a:t>
                </a:r>
                <a:r>
                  <a:rPr lang="zh-CN" altLang="en-US" sz="2400" dirty="0" smtClean="0"/>
                  <a:t>邻域操作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17701"/>
                <a:ext cx="8596668" cy="4123662"/>
              </a:xfrm>
              <a:blipFill>
                <a:blip r:embed="rId2"/>
                <a:stretch>
                  <a:fillRect l="-567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1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012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最</a:t>
            </a:r>
            <a:r>
              <a:rPr lang="zh-CN" altLang="en-US" dirty="0" smtClean="0">
                <a:latin typeface="+mn-ea"/>
                <a:ea typeface="+mn-ea"/>
              </a:rPr>
              <a:t>简单的序列化</a:t>
            </a:r>
            <a:r>
              <a:rPr lang="en-US" altLang="zh-CN" dirty="0" smtClean="0">
                <a:latin typeface="+mn-ea"/>
                <a:ea typeface="+mn-ea"/>
              </a:rPr>
              <a:t>——DFS</a:t>
            </a:r>
            <a:r>
              <a:rPr lang="zh-CN" altLang="en-US" dirty="0" smtClean="0">
                <a:latin typeface="+mn-ea"/>
                <a:ea typeface="+mn-ea"/>
              </a:rPr>
              <a:t>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732281"/>
            <a:ext cx="8596668" cy="570201"/>
          </a:xfrm>
        </p:spPr>
        <p:txBody>
          <a:bodyPr/>
          <a:lstStyle/>
          <a:p>
            <a:r>
              <a:rPr lang="en-US" altLang="zh-CN" dirty="0" smtClean="0"/>
              <a:t>DFS</a:t>
            </a:r>
            <a:r>
              <a:rPr lang="zh-CN" altLang="en-US" dirty="0" smtClean="0"/>
              <a:t>序：对于一棵树进行深度优先搜索过程中，访问节点的顺序：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531620" y="2326640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04060" y="3023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9180" y="3023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7334" y="37191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36605" y="37191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3846" y="3719802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04060" y="444054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4" idx="3"/>
            <a:endCxn id="6" idx="0"/>
          </p:cNvCxnSpPr>
          <p:nvPr/>
        </p:nvCxnSpPr>
        <p:spPr>
          <a:xfrm flipH="1">
            <a:off x="1295400" y="271254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6" idx="3"/>
            <a:endCxn id="7" idx="0"/>
          </p:cNvCxnSpPr>
          <p:nvPr/>
        </p:nvCxnSpPr>
        <p:spPr>
          <a:xfrm flipH="1">
            <a:off x="913554" y="3409130"/>
            <a:ext cx="214813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4" idx="5"/>
            <a:endCxn id="5" idx="0"/>
          </p:cNvCxnSpPr>
          <p:nvPr/>
        </p:nvCxnSpPr>
        <p:spPr>
          <a:xfrm>
            <a:off x="1934873" y="271254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5" idx="3"/>
            <a:endCxn id="8" idx="0"/>
          </p:cNvCxnSpPr>
          <p:nvPr/>
        </p:nvCxnSpPr>
        <p:spPr>
          <a:xfrm flipH="1">
            <a:off x="1872825" y="3409130"/>
            <a:ext cx="200422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8" idx="4"/>
            <a:endCxn id="10" idx="1"/>
          </p:cNvCxnSpPr>
          <p:nvPr/>
        </p:nvCxnSpPr>
        <p:spPr>
          <a:xfrm>
            <a:off x="1872825" y="4171301"/>
            <a:ext cx="200422" cy="3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5" idx="5"/>
            <a:endCxn id="9" idx="0"/>
          </p:cNvCxnSpPr>
          <p:nvPr/>
        </p:nvCxnSpPr>
        <p:spPr>
          <a:xfrm>
            <a:off x="2407313" y="3409130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/>
              <p:cNvSpPr txBox="1">
                <a:spLocks/>
              </p:cNvSpPr>
              <p:nvPr/>
            </p:nvSpPr>
            <p:spPr>
              <a:xfrm>
                <a:off x="3493107" y="2326640"/>
                <a:ext cx="4106573" cy="32867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在左图中，</a:t>
                </a:r>
                <a:r>
                  <a:rPr lang="en-US" altLang="zh-CN" dirty="0" smtClean="0"/>
                  <a:t>(1,2,4,3,7,5,6)</a:t>
                </a:r>
                <a:r>
                  <a:rPr lang="zh-CN" altLang="en-US" dirty="0" smtClean="0"/>
                  <a:t>就是一个合法的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序不唯一</a:t>
                </a:r>
                <a:r>
                  <a:rPr lang="en-US" altLang="zh-CN" dirty="0" smtClean="0"/>
                  <a:t>——</a:t>
                </a:r>
                <a:r>
                  <a:rPr lang="zh-CN" altLang="en-US" dirty="0" smtClean="0"/>
                  <a:t>无法通过</a:t>
                </a:r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序还原一棵树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smtClean="0"/>
                  <a:t>DFS</a:t>
                </a:r>
                <a:r>
                  <a:rPr lang="zh-CN" altLang="en-US" dirty="0" smtClean="0"/>
                  <a:t>序最关键的性质：进入节点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dirty="0" smtClean="0"/>
                  <a:t>，必须访问过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子树内所有结点后才会退出。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107" y="2326640"/>
                <a:ext cx="4106573" cy="3286760"/>
              </a:xfrm>
              <a:prstGeom prst="rect">
                <a:avLst/>
              </a:prstGeom>
              <a:blipFill>
                <a:blip r:embed="rId2"/>
                <a:stretch>
                  <a:fillRect l="-297" t="-1484" r="-6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4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72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最简单的序列化</a:t>
            </a:r>
            <a:r>
              <a:rPr lang="en-US" altLang="zh-CN" dirty="0">
                <a:latin typeface="+mn-ea"/>
                <a:ea typeface="+mn-ea"/>
              </a:rPr>
              <a:t>——DFS</a:t>
            </a:r>
            <a:r>
              <a:rPr lang="zh-CN" altLang="en-US" dirty="0">
                <a:latin typeface="+mn-ea"/>
                <a:ea typeface="+mn-ea"/>
              </a:rPr>
              <a:t>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0041"/>
                <a:ext cx="8596668" cy="4451322"/>
              </a:xfrm>
            </p:spPr>
            <p:txBody>
              <a:bodyPr/>
              <a:lstStyle/>
              <a:p>
                <a:r>
                  <a:rPr lang="zh-CN" altLang="en-US" sz="2000" dirty="0" smtClean="0"/>
                  <a:t>“进入</a:t>
                </a:r>
                <a:r>
                  <a:rPr lang="zh-CN" altLang="en-US" sz="2000" dirty="0"/>
                  <a:t>节点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sz="2000" dirty="0"/>
                  <a:t>，必须访问过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子树内所有结点后才会退出</a:t>
                </a:r>
                <a:r>
                  <a:rPr lang="zh-CN" altLang="en-US" sz="2000" dirty="0" smtClean="0"/>
                  <a:t>。”</a:t>
                </a:r>
                <a:r>
                  <a:rPr lang="en-US" altLang="zh-CN" sz="2000" dirty="0" smtClean="0"/>
                  <a:t>——</a:t>
                </a:r>
                <a:r>
                  <a:rPr lang="zh-CN" altLang="en-US" sz="2000" dirty="0" smtClean="0"/>
                  <a:t>这条性质保证了树上一个点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/>
                  <a:t>的子树内所有点在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𝑑𝑓𝑠</m:t>
                    </m:r>
                  </m:oMath>
                </a14:m>
                <a:r>
                  <a:rPr lang="zh-CN" altLang="en-US" sz="2000" dirty="0" smtClean="0"/>
                  <a:t>序上是一段连续的区间。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求出这个区间就可以将树上的子树修改和子树查询转化为</a:t>
                </a:r>
                <a:r>
                  <a:rPr lang="en-US" altLang="zh-CN" sz="2000" dirty="0" smtClean="0"/>
                  <a:t>DFS</a:t>
                </a:r>
                <a:r>
                  <a:rPr lang="zh-CN" altLang="en-US" sz="2000" dirty="0" smtClean="0"/>
                  <a:t>序上普通的区间修改和区间查询了。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endParaRPr lang="en-US" altLang="zh-CN" sz="2000" dirty="0"/>
              </a:p>
              <a:p>
                <a:endParaRPr lang="en-US" altLang="zh-CN" sz="2000" dirty="0" smtClean="0"/>
              </a:p>
              <a:p>
                <a:r>
                  <a:rPr lang="zh-CN" altLang="en-US" sz="2000" dirty="0"/>
                  <a:t>一</a:t>
                </a:r>
                <a:r>
                  <a:rPr lang="zh-CN" altLang="en-US" sz="2000" dirty="0" smtClean="0"/>
                  <a:t>个简单的</a:t>
                </a:r>
                <a:r>
                  <a:rPr lang="en-US" altLang="zh-CN" sz="2000" dirty="0" smtClean="0"/>
                  <a:t>DFS</a:t>
                </a:r>
                <a:r>
                  <a:rPr lang="zh-CN" altLang="en-US" sz="2000" dirty="0" smtClean="0"/>
                  <a:t>就可以具体地求出这个区间。</a:t>
                </a:r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0041"/>
                <a:ext cx="8596668" cy="4451322"/>
              </a:xfrm>
              <a:blipFill>
                <a:blip r:embed="rId2"/>
                <a:stretch>
                  <a:fillRect l="-284" t="-1096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97" y="3516229"/>
            <a:ext cx="5849257" cy="16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0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使用</a:t>
            </a:r>
            <a:r>
              <a:rPr lang="en-US" altLang="zh-CN" dirty="0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序解决特殊的路径操作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82751"/>
            <a:ext cx="8596668" cy="435861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/>
              <a:t>Eg1</a:t>
            </a:r>
            <a:r>
              <a:rPr lang="en-US" altLang="zh-CN" sz="2400" b="1" dirty="0"/>
              <a:t>[USACO19FEB]Cow Land </a:t>
            </a:r>
            <a:r>
              <a:rPr lang="en-US" altLang="zh-CN" sz="2400" b="1" dirty="0" smtClean="0"/>
              <a:t>G</a:t>
            </a:r>
            <a:r>
              <a:rPr lang="zh-CN" altLang="en-US" sz="2400" dirty="0" smtClean="0"/>
              <a:t>：维护一棵树，要求支持单点修改以及求路径异或和。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做一个前缀和，维护每一个点到根结点的异或和，单点修改变为</a:t>
            </a:r>
            <a:r>
              <a:rPr lang="en-US" altLang="zh-CN" sz="2400" dirty="0" smtClean="0"/>
              <a:t>DFS</a:t>
            </a:r>
            <a:r>
              <a:rPr lang="zh-CN" altLang="en-US" sz="2400" dirty="0" smtClean="0"/>
              <a:t>序上的区间修改，路径异或和变成两个单点查询以及一次求</a:t>
            </a:r>
            <a:r>
              <a:rPr lang="en-US" altLang="zh-CN" sz="2400" dirty="0" smtClean="0"/>
              <a:t>LCA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拓展性？</a:t>
            </a:r>
            <a:endParaRPr lang="en-US" altLang="zh-CN" sz="2400" dirty="0"/>
          </a:p>
          <a:p>
            <a:r>
              <a:rPr lang="zh-CN" altLang="en-US" sz="2400" dirty="0" smtClean="0"/>
              <a:t>单点修改无法拓展。</a:t>
            </a:r>
            <a:endParaRPr lang="en-US" altLang="zh-CN" sz="2400" dirty="0" smtClean="0"/>
          </a:p>
          <a:p>
            <a:r>
              <a:rPr lang="zh-CN" altLang="en-US" sz="2400" dirty="0" smtClean="0"/>
              <a:t>路径查询可行的条件是查询的东西可以做“减法”。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163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646"/>
          </a:xfrm>
        </p:spPr>
        <p:txBody>
          <a:bodyPr/>
          <a:lstStyle/>
          <a:p>
            <a:r>
              <a:rPr lang="en-US" altLang="zh-CN" dirty="0" smtClean="0">
                <a:latin typeface="+mn-ea"/>
                <a:ea typeface="+mn-ea"/>
              </a:rPr>
              <a:t>DFS</a:t>
            </a:r>
            <a:r>
              <a:rPr lang="zh-CN" altLang="en-US" dirty="0" smtClean="0">
                <a:latin typeface="+mn-ea"/>
                <a:ea typeface="+mn-ea"/>
              </a:rPr>
              <a:t>序的加强版</a:t>
            </a:r>
            <a:r>
              <a:rPr lang="en-US" altLang="zh-CN" dirty="0" smtClean="0">
                <a:latin typeface="+mn-ea"/>
                <a:ea typeface="+mn-ea"/>
              </a:rPr>
              <a:t>——</a:t>
            </a:r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2819" y="2186585"/>
            <a:ext cx="6271501" cy="4376775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每次从子树中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回到结点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时再次记录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：</a:t>
            </a:r>
            <a:endParaRPr lang="en-US" altLang="zh-CN" sz="2000" dirty="0"/>
          </a:p>
          <a:p>
            <a:pPr lvl="1"/>
            <a:r>
              <a:rPr lang="en-US" altLang="zh-CN" sz="1800" dirty="0" err="1" smtClean="0"/>
              <a:t>Eg</a:t>
            </a:r>
            <a:r>
              <a:rPr lang="en-US" altLang="zh-CN" sz="1800" dirty="0" smtClean="0">
                <a:sym typeface="Wingdings" panose="05000000000000000000" pitchFamily="2" charset="2"/>
              </a:rPr>
              <a:t>:(1,2,4,2,1,3,5,6,5,3,7,3,1)</a:t>
            </a:r>
          </a:p>
          <a:p>
            <a:pPr lvl="1"/>
            <a:r>
              <a:rPr lang="zh-CN" altLang="en-US" sz="1800" dirty="0" smtClean="0">
                <a:sym typeface="Wingdings" panose="05000000000000000000" pitchFamily="2" charset="2"/>
              </a:rPr>
              <a:t>总长度为</a:t>
            </a:r>
            <a:r>
              <a:rPr lang="en-US" altLang="zh-CN" sz="1800" dirty="0" smtClean="0">
                <a:sym typeface="Wingdings" panose="05000000000000000000" pitchFamily="2" charset="2"/>
              </a:rPr>
              <a:t>2n-1</a:t>
            </a:r>
            <a:r>
              <a:rPr lang="zh-CN" altLang="en-US" sz="1800" dirty="0" smtClean="0">
                <a:sym typeface="Wingdings" panose="05000000000000000000" pitchFamily="2" charset="2"/>
              </a:rPr>
              <a:t>，等价于在边上移动时将目标点入列。</a:t>
            </a:r>
            <a:endParaRPr lang="en-US" altLang="zh-CN" sz="1800" dirty="0" smtClean="0">
              <a:sym typeface="Wingdings" panose="05000000000000000000" pitchFamily="2" charset="2"/>
            </a:endParaRPr>
          </a:p>
          <a:p>
            <a:pPr lvl="1"/>
            <a:endParaRPr lang="en-US" altLang="zh-CN" sz="1800" dirty="0" smtClean="0"/>
          </a:p>
          <a:p>
            <a:r>
              <a:rPr lang="en-US" altLang="zh-CN" sz="2000" dirty="0" smtClean="0"/>
              <a:t>2.</a:t>
            </a:r>
            <a:r>
              <a:rPr lang="zh-CN" altLang="en-US" sz="2000" dirty="0" smtClean="0"/>
              <a:t>每次退出一个结点的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时记录该结点</a:t>
            </a:r>
            <a:endParaRPr lang="en-US" altLang="zh-CN" sz="2000" dirty="0" smtClean="0"/>
          </a:p>
          <a:p>
            <a:pPr lvl="1"/>
            <a:r>
              <a:rPr lang="en-US" altLang="zh-CN" sz="1800" dirty="0" err="1" smtClean="0"/>
              <a:t>Eg</a:t>
            </a:r>
            <a:r>
              <a:rPr lang="en-US" altLang="zh-CN" sz="1800" dirty="0" smtClean="0"/>
              <a:t>:(1,2,4,4,2,3,5,6,6,5,7,7,3,1)</a:t>
            </a:r>
          </a:p>
          <a:p>
            <a:pPr lvl="1"/>
            <a:r>
              <a:rPr lang="zh-CN" altLang="en-US" sz="1800" dirty="0" smtClean="0"/>
              <a:t>总长度为</a:t>
            </a:r>
            <a:r>
              <a:rPr lang="en-US" altLang="zh-CN" sz="1800" dirty="0" smtClean="0"/>
              <a:t>2n</a:t>
            </a:r>
            <a:r>
              <a:rPr lang="zh-CN" altLang="en-US" sz="1800" dirty="0" smtClean="0"/>
              <a:t>。</a:t>
            </a:r>
            <a:endParaRPr lang="en-US" altLang="zh-CN" sz="1800" dirty="0"/>
          </a:p>
        </p:txBody>
      </p:sp>
      <p:sp>
        <p:nvSpPr>
          <p:cNvPr id="4" name="椭圆 3"/>
          <p:cNvSpPr/>
          <p:nvPr/>
        </p:nvSpPr>
        <p:spPr>
          <a:xfrm>
            <a:off x="1531620" y="2773680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04060" y="347026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059180" y="347026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77334" y="4166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36605" y="416622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413846" y="4166842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004060" y="4887581"/>
            <a:ext cx="472440" cy="4521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11" name="直接连接符 10"/>
          <p:cNvCxnSpPr>
            <a:stCxn id="4" idx="3"/>
            <a:endCxn id="6" idx="0"/>
          </p:cNvCxnSpPr>
          <p:nvPr/>
        </p:nvCxnSpPr>
        <p:spPr>
          <a:xfrm flipH="1">
            <a:off x="1295400" y="315958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3"/>
            <a:endCxn id="7" idx="0"/>
          </p:cNvCxnSpPr>
          <p:nvPr/>
        </p:nvCxnSpPr>
        <p:spPr>
          <a:xfrm flipH="1">
            <a:off x="913554" y="3856170"/>
            <a:ext cx="214813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4" idx="5"/>
            <a:endCxn id="5" idx="0"/>
          </p:cNvCxnSpPr>
          <p:nvPr/>
        </p:nvCxnSpPr>
        <p:spPr>
          <a:xfrm>
            <a:off x="1934873" y="3159589"/>
            <a:ext cx="305407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3"/>
            <a:endCxn id="8" idx="0"/>
          </p:cNvCxnSpPr>
          <p:nvPr/>
        </p:nvCxnSpPr>
        <p:spPr>
          <a:xfrm flipH="1">
            <a:off x="1872825" y="3856170"/>
            <a:ext cx="200422" cy="310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8" idx="4"/>
            <a:endCxn id="10" idx="1"/>
          </p:cNvCxnSpPr>
          <p:nvPr/>
        </p:nvCxnSpPr>
        <p:spPr>
          <a:xfrm>
            <a:off x="1872825" y="4618341"/>
            <a:ext cx="200422" cy="335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5" idx="5"/>
            <a:endCxn id="9" idx="0"/>
          </p:cNvCxnSpPr>
          <p:nvPr/>
        </p:nvCxnSpPr>
        <p:spPr>
          <a:xfrm>
            <a:off x="2407313" y="3856170"/>
            <a:ext cx="242753" cy="310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829734" y="1623647"/>
            <a:ext cx="8596668" cy="5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 smtClean="0"/>
              <a:t>欧拉序严格来说有两种，各有用法：</a:t>
            </a:r>
          </a:p>
        </p:txBody>
      </p:sp>
    </p:spTree>
    <p:extLst>
      <p:ext uri="{BB962C8B-B14F-4D97-AF65-F5344CB8AC3E}">
        <p14:creationId xmlns:p14="http://schemas.microsoft.com/office/powerpoint/2010/main" val="134962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第一类欧</a:t>
                </a:r>
                <a:r>
                  <a:rPr lang="zh-CN" altLang="en-US" sz="2000" dirty="0" smtClean="0"/>
                  <a:t>拉序有一个性质：任意两个相邻的点之间的深度差为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。可以用于求</a:t>
                </a:r>
                <a:r>
                  <a:rPr lang="en-US" altLang="zh-CN" sz="2000" dirty="0" smtClean="0"/>
                  <a:t>LCA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我们如果记一个点第一次出现的位置为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最后一次出现的位置为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𝑙𝑎𝑠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。</a:t>
                </a:r>
                <a:endParaRPr lang="en-US" altLang="zh-CN" sz="2000" dirty="0" smtClean="0"/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那么对于任意两个点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在第一类欧拉序中</a:t>
                </a:r>
                <a:r>
                  <a:rPr lang="en-US" altLang="zh-CN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𝑓𝑖𝑟𝑠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 smtClean="0"/>
                  <a:t>内深度最小</a:t>
                </a:r>
                <a:r>
                  <a:rPr lang="en-US" altLang="zh-CN" sz="2000" dirty="0" smtClean="0"/>
                  <a:t>(</a:t>
                </a:r>
                <a:r>
                  <a:rPr lang="en-US" altLang="zh-CN" sz="2000" dirty="0" err="1" smtClean="0"/>
                  <a:t>dfs</a:t>
                </a:r>
                <a:r>
                  <a:rPr lang="zh-CN" altLang="en-US" sz="2000" dirty="0" smtClean="0"/>
                  <a:t>序最小</a:t>
                </a:r>
                <a:r>
                  <a:rPr lang="en-US" altLang="zh-CN" sz="2000" dirty="0" smtClean="0"/>
                  <a:t>)</a:t>
                </a:r>
                <a:r>
                  <a:rPr lang="zh-CN" altLang="en-US" sz="2000" dirty="0" smtClean="0"/>
                  <a:t>的点就是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000" dirty="0" smtClean="0"/>
                  <a:t>的</a:t>
                </a:r>
                <a:r>
                  <a:rPr lang="en-US" altLang="zh-CN" sz="2000" dirty="0" smtClean="0"/>
                  <a:t>LCA</a:t>
                </a:r>
              </a:p>
              <a:p>
                <a:endParaRPr lang="en-US" altLang="zh-CN" sz="2000" dirty="0" smtClean="0"/>
              </a:p>
              <a:p>
                <a:r>
                  <a:rPr lang="zh-CN" altLang="en-US" sz="2000" dirty="0" smtClean="0"/>
                  <a:t>通过这个性质，将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转为最小值</a:t>
                </a:r>
                <a:r>
                  <a:rPr lang="en-US" altLang="zh-CN" sz="2000" dirty="0" smtClean="0"/>
                  <a:t>RMQ</a:t>
                </a:r>
                <a:r>
                  <a:rPr lang="zh-CN" altLang="en-US" sz="2000" dirty="0" smtClean="0"/>
                  <a:t>，我们可以使用</a:t>
                </a:r>
                <a:r>
                  <a:rPr lang="en-US" altLang="zh-CN" sz="2000" dirty="0" smtClean="0"/>
                  <a:t>ST</a:t>
                </a:r>
                <a:r>
                  <a:rPr lang="zh-CN" altLang="en-US" sz="2000" dirty="0" smtClean="0"/>
                  <a:t>表预处理的方法，支持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预处理</m:t>
                    </m:r>
                  </m:oMath>
                </a14:m>
                <a:r>
                  <a:rPr lang="zh-CN" altLang="en-US" sz="20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(1)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回答</m:t>
                    </m:r>
                  </m:oMath>
                </a14:m>
                <a:r>
                  <a:rPr lang="zh-CN" altLang="en-US" sz="2000" dirty="0" smtClean="0"/>
                  <a:t>询问的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算法。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760" r="-3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39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2200"/>
          </a:xfrm>
        </p:spPr>
        <p:txBody>
          <a:bodyPr/>
          <a:lstStyle/>
          <a:p>
            <a:r>
              <a:rPr lang="zh-CN" altLang="en-US" dirty="0" smtClean="0">
                <a:latin typeface="+mn-ea"/>
                <a:ea typeface="+mn-ea"/>
              </a:rPr>
              <a:t>欧拉序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000" dirty="0" smtClean="0"/>
                  <a:t>不过大家应该都知道，存在一种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预处理</a:t>
                </a:r>
                <a:r>
                  <a:rPr lang="en-US" altLang="zh-CN" sz="20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sz="2000" dirty="0" smtClean="0"/>
                  <a:t>查询的</a:t>
                </a:r>
                <a:r>
                  <a:rPr lang="en-US" altLang="zh-CN" sz="2000" dirty="0" smtClean="0"/>
                  <a:t>LCA</a:t>
                </a:r>
                <a:r>
                  <a:rPr lang="zh-CN" altLang="en-US" sz="2000" dirty="0" smtClean="0"/>
                  <a:t>技巧。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仍然使用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r>
                  <a:rPr lang="zh-CN" altLang="en-US" sz="2000" dirty="0" smtClean="0"/>
                  <a:t>，由于我们的预处理最多只有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因此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zh-CN" altLang="en-US" sz="2000" dirty="0" smtClean="0"/>
                  <a:t>表的大小不能超过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因此我们把欧拉序中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000" dirty="0" smtClean="0"/>
                  <a:t>数分成一块，进行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r>
                  <a:rPr lang="zh-CN" altLang="en-US" sz="2000" dirty="0" smtClean="0"/>
                  <a:t>预处理。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那么我们求区间最小值的时候，整块就已经处理完了，剩下散块，注意到性质：</a:t>
                </a:r>
                <a:r>
                  <a:rPr lang="zh-CN" altLang="en-US" sz="2000" dirty="0"/>
                  <a:t>任意两个相邻的点之间</a:t>
                </a:r>
                <a:r>
                  <a:rPr lang="zh-CN" altLang="en-US" sz="2000" dirty="0" smtClean="0"/>
                  <a:t>的深度差为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 smtClean="0"/>
                  <a:t>，因此大小为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 smtClean="0"/>
                  <a:t>块只有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种，预处理每一种块内深度最小的点与总效果即可。</a:t>
                </a:r>
                <a:endParaRPr lang="en-US" altLang="zh-CN" sz="20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85951"/>
                <a:ext cx="8596668" cy="4155412"/>
              </a:xfrm>
              <a:blipFill>
                <a:blip r:embed="rId2"/>
                <a:stretch>
                  <a:fillRect l="-284" t="-1026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平面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2019</Words>
  <Application>Microsoft Office PowerPoint</Application>
  <PresentationFormat>宽屏</PresentationFormat>
  <Paragraphs>203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方正姚体</vt:lpstr>
      <vt:lpstr>华文新魏</vt:lpstr>
      <vt:lpstr>Arial</vt:lpstr>
      <vt:lpstr>Cambria Math</vt:lpstr>
      <vt:lpstr>Trebuchet MS</vt:lpstr>
      <vt:lpstr>Wingdings</vt:lpstr>
      <vt:lpstr>Wingdings 3</vt:lpstr>
      <vt:lpstr>平面</vt:lpstr>
      <vt:lpstr>树上问题的序列化</vt:lpstr>
      <vt:lpstr>回顾</vt:lpstr>
      <vt:lpstr>确定问题</vt:lpstr>
      <vt:lpstr>最简单的序列化——DFS序</vt:lpstr>
      <vt:lpstr>最简单的序列化——DFS序</vt:lpstr>
      <vt:lpstr>使用DFS序解决特殊的路径操作</vt:lpstr>
      <vt:lpstr>DFS序的加强版——欧拉序</vt:lpstr>
      <vt:lpstr>欧拉序</vt:lpstr>
      <vt:lpstr>欧拉序</vt:lpstr>
      <vt:lpstr>Dfs序求解LCA</vt:lpstr>
      <vt:lpstr>欧拉序</vt:lpstr>
      <vt:lpstr>欧拉序</vt:lpstr>
      <vt:lpstr>寻找一种能够处理路径操作的dfs序</vt:lpstr>
      <vt:lpstr>树链剖分</vt:lpstr>
      <vt:lpstr>树链剖分</vt:lpstr>
      <vt:lpstr>树链剖分</vt:lpstr>
      <vt:lpstr>思考</vt:lpstr>
      <vt:lpstr>动态树(Link Cut Tree)</vt:lpstr>
      <vt:lpstr>动态树(Link Cut Tree)</vt:lpstr>
      <vt:lpstr>动态树(Link Cut Tree)</vt:lpstr>
      <vt:lpstr>动态树(Link Cut Tree)</vt:lpstr>
      <vt:lpstr>动态树(Link Cut Tree)</vt:lpstr>
      <vt:lpstr>动态树(Link Cut Tree)</vt:lpstr>
      <vt:lpstr>全局平衡二叉树</vt:lpstr>
      <vt:lpstr>全局平衡二叉树</vt:lpstr>
      <vt:lpstr>全局平衡二叉树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树上问题的序列化</dc:title>
  <dc:creator>Li Chang</dc:creator>
  <cp:lastModifiedBy>DS</cp:lastModifiedBy>
  <cp:revision>100</cp:revision>
  <dcterms:created xsi:type="dcterms:W3CDTF">2023-04-03T07:22:16Z</dcterms:created>
  <dcterms:modified xsi:type="dcterms:W3CDTF">2023-04-07T12:55:19Z</dcterms:modified>
</cp:coreProperties>
</file>