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9" r:id="rId14"/>
    <p:sldId id="273" r:id="rId15"/>
    <p:sldId id="271" r:id="rId16"/>
    <p:sldId id="270" r:id="rId17"/>
    <p:sldId id="272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65B7B-5FC0-4BA1-88D4-B4E9710D3E03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985B1-DA73-456D-93AE-311B568A05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28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985B1-DA73-456D-93AE-311B568A057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76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67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90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20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19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252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814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33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4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27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82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4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5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2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2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6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0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49FF2-1A7A-4C46-ADB8-B967C7255CE9}" type="datetimeFigureOut">
              <a:rPr lang="zh-CN" altLang="en-US" smtClean="0"/>
              <a:t>2023/6/17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264EAF-A91A-47EB-8194-5B4CE321C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字符串算法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重庆市育才中学校 李畅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13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892"/>
          </a:xfrm>
        </p:spPr>
        <p:txBody>
          <a:bodyPr/>
          <a:lstStyle/>
          <a:p>
            <a:r>
              <a:rPr lang="en-US" altLang="zh-CN" dirty="0" err="1" smtClean="0"/>
              <a:t>Exkmp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94338"/>
                <a:ext cx="8596668" cy="4447024"/>
              </a:xfrm>
            </p:spPr>
            <p:txBody>
              <a:bodyPr/>
              <a:lstStyle/>
              <a:p>
                <a:r>
                  <a:rPr lang="en-US" altLang="zh-CN" dirty="0" smtClean="0"/>
                  <a:t>Exkmp</a:t>
                </a:r>
                <a:r>
                  <a:rPr lang="zh-CN" altLang="en-US" dirty="0" smtClean="0"/>
                  <a:t>算法，其实国外通常叫做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 smtClean="0"/>
                  <a:t>函数，与</a:t>
                </a:r>
                <a:r>
                  <a:rPr lang="en-US" altLang="zh-CN" dirty="0" err="1" smtClean="0"/>
                  <a:t>kmp</a:t>
                </a:r>
                <a:r>
                  <a:rPr lang="zh-CN" altLang="en-US" dirty="0" smtClean="0"/>
                  <a:t>算法其实关系并不大。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en-US" altLang="zh-CN" dirty="0" err="1" smtClean="0"/>
                  <a:t>Kmp</a:t>
                </a:r>
                <a:r>
                  <a:rPr lang="zh-CN" altLang="en-US" dirty="0" smtClean="0"/>
                  <a:t>算法的核心是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</m:oMath>
                </a14:m>
                <a:r>
                  <a:rPr lang="zh-CN" altLang="en-US" dirty="0" smtClean="0"/>
                  <a:t>数组，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表示最大的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使得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而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𝑒𝑥𝑘𝑚𝑝</m:t>
                    </m:r>
                  </m:oMath>
                </a14:m>
                <a:r>
                  <a:rPr lang="zh-CN" altLang="en-US" dirty="0" smtClean="0"/>
                  <a:t>则是要求出另一个数组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表示最大的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简单来说，就是一个向后找</a:t>
                </a:r>
                <a:r>
                  <a:rPr lang="en-US" altLang="zh-CN" dirty="0" err="1" smtClean="0"/>
                  <a:t>lcp</a:t>
                </a:r>
                <a:r>
                  <a:rPr lang="zh-CN" altLang="en-US" dirty="0" smtClean="0"/>
                  <a:t>，一个向前找</a:t>
                </a:r>
                <a:r>
                  <a:rPr lang="en-US" altLang="zh-CN" dirty="0" err="1" smtClean="0"/>
                  <a:t>lcp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本质上两个问题区别并不大，与</a:t>
                </a:r>
                <a:r>
                  <a:rPr lang="en-US" altLang="zh-CN" dirty="0" err="1" smtClean="0"/>
                  <a:t>Manacher</a:t>
                </a:r>
                <a:r>
                  <a:rPr lang="zh-CN" altLang="en-US" dirty="0" smtClean="0"/>
                  <a:t>类似，通过一个二分哈希，也可以多花一个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zh-CN" altLang="en-US" dirty="0" smtClean="0"/>
                  <a:t>的时间复杂度解决这个问题。同样常数很大。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94338"/>
                <a:ext cx="8596668" cy="4447024"/>
              </a:xfrm>
              <a:blipFill>
                <a:blip r:embed="rId2"/>
                <a:stretch>
                  <a:fillRect l="-142" t="-109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11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750"/>
          </a:xfrm>
        </p:spPr>
        <p:txBody>
          <a:bodyPr/>
          <a:lstStyle/>
          <a:p>
            <a:r>
              <a:rPr lang="en-US" altLang="zh-CN" dirty="0" err="1" smtClean="0"/>
              <a:t>Exkmp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12901"/>
                <a:ext cx="8596668" cy="44284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参考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以及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𝑚𝑎𝑛𝑎𝑐h𝑒𝑟</m:t>
                    </m:r>
                  </m:oMath>
                </a14:m>
                <a:r>
                  <a:rPr lang="zh-CN" altLang="en-US" dirty="0" smtClean="0"/>
                  <a:t>的思路，我们首先得看看有什么已经求出来的可以用的东西。首先思考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有什么帮助。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 smtClean="0"/>
                  <a:t>上式中下划线标注的两个串是相同的，这样意味着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开始的一段子串和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开始的一段子串也相同。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如果我们再看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 smtClean="0"/>
                  <a:t>，就可以找到一段从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出发的匹配前缀了。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12901"/>
                <a:ext cx="8596668" cy="4428462"/>
              </a:xfrm>
              <a:blipFill>
                <a:blip r:embed="rId2"/>
                <a:stretch>
                  <a:fillRect l="-142" t="-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311400"/>
            <a:ext cx="5016500" cy="8702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580" y="4194175"/>
            <a:ext cx="4956175" cy="6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9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750"/>
          </a:xfrm>
        </p:spPr>
        <p:txBody>
          <a:bodyPr/>
          <a:lstStyle/>
          <a:p>
            <a:r>
              <a:rPr lang="en-US" altLang="zh-CN" dirty="0" err="1" smtClean="0"/>
              <a:t>Exkmp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12901"/>
                <a:ext cx="8596668" cy="4428462"/>
              </a:xfrm>
            </p:spPr>
            <p:txBody>
              <a:bodyPr/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上图当然只是一种可能，实际上，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有了一个初始值为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同样的道理，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也有可能从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等等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数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继承一个初值。实际上，对于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，其初值为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从结果上来说，如果我们需要一个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算法，那么我们就需要在所有可以继承的初值中选择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最大的</m:t>
                    </m:r>
                  </m:oMath>
                </a14:m>
                <a:r>
                  <a:rPr lang="zh-CN" altLang="en-US" dirty="0" smtClean="0"/>
                  <a:t>，也就是匹配到最右侧的位置。此时右端点是单调的，但是这样的话，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如果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，是否一定不能向右拓展呢？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12901"/>
                <a:ext cx="8596668" cy="4428462"/>
              </a:xfrm>
              <a:blipFill>
                <a:blip r:embed="rId2"/>
                <a:stretch>
                  <a:fillRect l="-142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25" y="1546543"/>
            <a:ext cx="7451725" cy="6602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5" y="5373688"/>
            <a:ext cx="7494932" cy="5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750"/>
          </a:xfrm>
        </p:spPr>
        <p:txBody>
          <a:bodyPr/>
          <a:lstStyle/>
          <a:p>
            <a:r>
              <a:rPr lang="en-US" altLang="zh-CN" dirty="0" err="1" smtClean="0"/>
              <a:t>Exkmp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12901"/>
            <a:ext cx="8596668" cy="4428462"/>
          </a:xfrm>
        </p:spPr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829734" y="1765301"/>
                <a:ext cx="8596668" cy="44284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 smtClean="0"/>
                  <a:t>结论当然是不能扩展的。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能扩展，即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由于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此时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可以加一，错误。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</a:t>
                </a:r>
                <a:r>
                  <a:rPr lang="zh-CN" altLang="en-US" dirty="0"/>
                  <a:t>选择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最大的</m:t>
                    </m:r>
                  </m:oMath>
                </a14:m>
                <a:r>
                  <a:rPr lang="zh-CN" altLang="en-US" dirty="0" smtClean="0"/>
                  <a:t>值继承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dirty="0" smtClean="0"/>
                  <a:t>，时间复杂度就可以做到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Font typeface="Wingdings 3" charset="2"/>
                  <a:buNone/>
                </a:pP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34" y="1765301"/>
                <a:ext cx="8596668" cy="4428462"/>
              </a:xfrm>
              <a:prstGeom prst="rect">
                <a:avLst/>
              </a:prstGeom>
              <a:blipFill>
                <a:blip r:embed="rId2"/>
                <a:stretch>
                  <a:fillRect l="-142" t="-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60" y="2425335"/>
            <a:ext cx="7494932" cy="5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41761"/>
            <a:ext cx="8596312" cy="24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263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zh-CN" altLang="en-US" dirty="0" smtClean="0"/>
              <a:t>自动机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94339"/>
                <a:ext cx="8596668" cy="44470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自动机，其实并不是一个全新的概念，在此之前，我们其实已经见过不少自动机了。很多</a:t>
                </a:r>
                <a:r>
                  <a:rPr lang="en-US" altLang="zh-CN" dirty="0" smtClean="0"/>
                  <a:t>DP</a:t>
                </a:r>
                <a:r>
                  <a:rPr lang="zh-CN" altLang="en-US" dirty="0" smtClean="0"/>
                  <a:t>题目，以及</a:t>
                </a:r>
                <a:r>
                  <a:rPr lang="en-US" altLang="zh-CN" dirty="0" err="1" smtClean="0"/>
                  <a:t>kmp</a:t>
                </a:r>
                <a:r>
                  <a:rPr lang="zh-CN" altLang="en-US" dirty="0" smtClean="0"/>
                  <a:t>算法建立的转移，其实都是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确定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有限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状态</m:t>
                    </m:r>
                  </m:oMath>
                </a14:m>
                <a:r>
                  <a:rPr lang="zh-CN" altLang="en-US" dirty="0" smtClean="0"/>
                  <a:t>自动机</a:t>
                </a:r>
                <a:r>
                  <a:rPr lang="en-US" altLang="zh-CN" dirty="0" smtClean="0"/>
                  <a:t>(DFA)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严格来说，优先状态自动机是一个五元组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zh-CN" altLang="en-US" b="0" dirty="0" smtClean="0"/>
                  <a:t>其中</a:t>
                </a:r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Q</a:t>
                </a:r>
                <a:r>
                  <a:rPr lang="zh-CN" altLang="en-US" dirty="0" smtClean="0"/>
                  <a:t>是状态的非空有穷集合。</a:t>
                </a:r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b="0" dirty="0" smtClean="0"/>
                  <a:t>是符号的有限集合，或者说自动机可以接受的字符集合，输入串都是由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b="0" dirty="0" smtClean="0"/>
                  <a:t>内字符组成的字符串。</a:t>
                </a:r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b="0" dirty="0" smtClean="0"/>
                  <a:t>是一个状态转移函数：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b="0" dirty="0" smtClean="0"/>
                  <a:t>。即在一个状态输入一个字符进入一个新的状态。</a:t>
                </a:r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是状态机的初始状态，即最开始没有输入任何字符时的状态。</a:t>
                </a:r>
                <a:endParaRPr lang="en-US" altLang="zh-CN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 smtClean="0"/>
                  <a:t>终止状态即可，到达这些状态之后状态机结束。</a:t>
                </a:r>
                <a:endParaRPr lang="en-US" altLang="zh-CN" b="0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例如我们的</a:t>
                </a:r>
                <a:r>
                  <a:rPr lang="en-US" altLang="zh-CN" dirty="0" err="1" smtClean="0"/>
                  <a:t>kmp</a:t>
                </a:r>
                <a:r>
                  <a:rPr lang="zh-CN" altLang="en-US" dirty="0" smtClean="0"/>
                  <a:t>自动机，就是一个经典的有限状态自动机。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94339"/>
                <a:ext cx="8596668" cy="4447024"/>
              </a:xfrm>
              <a:blipFill>
                <a:blip r:embed="rId2"/>
                <a:stretch>
                  <a:fillRect l="-142" t="-686" r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67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446"/>
          </a:xfrm>
        </p:spPr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8139"/>
                <a:ext cx="8596668" cy="45232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zh-CN" altLang="en-US" dirty="0" smtClean="0"/>
                  <a:t>自动机，是一个用于解决多模式匹配任务的有限状态自动机。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多模式匹配，指的就是同时尝试对多个串进行匹配。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类比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𝑘𝑚𝑝</m:t>
                    </m:r>
                  </m:oMath>
                </a14:m>
                <a:r>
                  <a:rPr lang="zh-CN" altLang="en-US" dirty="0" smtClean="0"/>
                  <a:t>算法，我们首先需要建立一棵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</m:oMath>
                </a14:m>
                <a:r>
                  <a:rPr lang="zh-CN" altLang="en-US" dirty="0" smtClean="0"/>
                  <a:t>树。然后建立</a:t>
                </a:r>
                <a:r>
                  <a:rPr lang="en-US" altLang="zh-CN" dirty="0" smtClean="0"/>
                  <a:t>Fail</a:t>
                </a:r>
                <a:r>
                  <a:rPr lang="zh-CN" altLang="en-US" dirty="0" smtClean="0"/>
                  <a:t>结构，最后生成自动机。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为了方便后面的算法设计，我们先给出详细的定义。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8139"/>
                <a:ext cx="8596668" cy="4523224"/>
              </a:xfrm>
              <a:blipFill>
                <a:blip r:embed="rId2"/>
                <a:stretch>
                  <a:fillRect l="-142" t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0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446"/>
          </a:xfrm>
        </p:spPr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8139"/>
                <a:ext cx="8596668" cy="4523224"/>
              </a:xfrm>
            </p:spPr>
            <p:txBody>
              <a:bodyPr/>
              <a:lstStyle/>
              <a:p>
                <a:r>
                  <a:rPr lang="zh-CN" altLang="en-US" dirty="0" smtClean="0"/>
                  <a:t>我们定义需要匹配的模式串分别为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对于</a:t>
                </a:r>
                <a:r>
                  <a:rPr lang="en-US" altLang="zh-CN" dirty="0" err="1" smtClean="0"/>
                  <a:t>Trie</a:t>
                </a:r>
                <a:r>
                  <a:rPr lang="zh-CN" altLang="en-US" dirty="0" smtClean="0"/>
                  <a:t>树上的节点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，其父亲为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树上</m:t>
                    </m:r>
                  </m:oMath>
                </a14:m>
                <a:r>
                  <a:rPr lang="zh-CN" altLang="en-US" dirty="0" smtClean="0"/>
                  <a:t>，向后接入字符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的子节点为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。树上从根节点到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路径上组成的前缀串为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代表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最长的在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</m:oMath>
                </a14:m>
                <a:r>
                  <a:rPr lang="zh-CN" altLang="en-US" dirty="0" smtClean="0"/>
                  <a:t>树上出现的后缀为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也可以</m:t>
                    </m:r>
                  </m:oMath>
                </a14:m>
                <a:r>
                  <a:rPr lang="zh-CN" altLang="en-US" dirty="0" smtClean="0"/>
                  <a:t>说是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中最长的，作为模式串前缀的一个后缀。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定义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表示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zh-CN" altLang="en-US" dirty="0" smtClean="0"/>
                  <a:t>自动机上的转移边，即状态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接收</m:t>
                    </m:r>
                  </m:oMath>
                </a14:m>
                <a:r>
                  <a:rPr lang="zh-CN" altLang="en-US" dirty="0" smtClean="0"/>
                  <a:t>字符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到达的状态。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8139"/>
                <a:ext cx="8596668" cy="4523224"/>
              </a:xfrm>
              <a:blipFill>
                <a:blip r:embed="rId2"/>
                <a:stretch>
                  <a:fillRect l="-142" t="-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0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650"/>
          </a:xfrm>
        </p:spPr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9401"/>
                <a:ext cx="8596668" cy="4491962"/>
              </a:xfrm>
            </p:spPr>
            <p:txBody>
              <a:bodyPr/>
              <a:lstStyle/>
              <a:p>
                <a:r>
                  <a:rPr lang="zh-CN" altLang="en-US" dirty="0" smtClean="0"/>
                  <a:t>首先我们需要建立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根据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𝑘𝑚𝑝</m:t>
                    </m:r>
                  </m:oMath>
                </a14:m>
                <a:r>
                  <a:rPr lang="zh-CN" altLang="en-US" dirty="0" smtClean="0"/>
                  <a:t>的思路，建立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 smtClean="0"/>
                  <a:t>一定需要保证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的前缀已经建立好了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𝐹𝑎𝑖𝑙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zh-CN" altLang="en-US" dirty="0" smtClean="0"/>
                  <a:t>自动机中，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𝐹𝑎𝑖𝑙</m:t>
                    </m:r>
                  </m:oMath>
                </a14:m>
                <a:r>
                  <a:rPr lang="zh-CN" altLang="en-US" dirty="0" smtClean="0"/>
                  <a:t>并不一定只会回到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𝑇𝑟𝑖𝑒</m:t>
                    </m:r>
                  </m:oMath>
                </a14:m>
                <a:r>
                  <a:rPr lang="zh-CN" altLang="en-US" dirty="0" smtClean="0"/>
                  <a:t>树上的祖先节点，因此，为了保证所有比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段的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𝑇𝑟𝑖𝑒</m:t>
                    </m:r>
                  </m:oMath>
                </a14:m>
                <a:r>
                  <a:rPr lang="zh-CN" altLang="en-US" dirty="0" smtClean="0"/>
                  <a:t>树节点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𝐹𝑎𝑖𝑙</m:t>
                    </m:r>
                  </m:oMath>
                </a14:m>
                <a:r>
                  <a:rPr lang="zh-CN" altLang="en-US" dirty="0" smtClean="0"/>
                  <a:t>都已经成功建立，我们需要使用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𝐵𝐹𝑆</m:t>
                    </m:r>
                  </m:oMath>
                </a14:m>
                <a:r>
                  <a:rPr lang="zh-CN" altLang="en-US" dirty="0" smtClean="0"/>
                  <a:t>的方法建立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zh-CN" altLang="en-US" dirty="0" smtClean="0"/>
                  <a:t>自动机。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建立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𝐹𝑎𝑖𝑙</m:t>
                    </m:r>
                  </m:oMath>
                </a14:m>
                <a:r>
                  <a:rPr lang="zh-CN" altLang="en-US" dirty="0" smtClean="0"/>
                  <a:t>的传统方式就是从父节点开始沿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</m:oMath>
                </a14:m>
                <a:r>
                  <a:rPr lang="zh-CN" altLang="en-US" dirty="0" smtClean="0"/>
                  <a:t>回跳去寻找对应子节点。具体的说，我们假设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。那么，我们就要从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dirty="0" smtClean="0"/>
                  <a:t>开始，如果存在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。否则沿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回跳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9401"/>
                <a:ext cx="8596668" cy="4491962"/>
              </a:xfrm>
              <a:blipFill>
                <a:blip r:embed="rId2"/>
                <a:stretch>
                  <a:fillRect l="-142" t="-543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8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1. </a:t>
            </a:r>
            <a:r>
              <a:rPr lang="en-US" altLang="zh-CN" sz="2800" dirty="0" err="1" smtClean="0"/>
              <a:t>Manacher</a:t>
            </a:r>
            <a:endParaRPr lang="en-US" altLang="zh-CN" sz="2800" dirty="0" smtClean="0"/>
          </a:p>
          <a:p>
            <a:r>
              <a:rPr lang="en-US" altLang="zh-CN" sz="2800" dirty="0" smtClean="0"/>
              <a:t>2. </a:t>
            </a:r>
            <a:r>
              <a:rPr lang="en-US" altLang="zh-CN" sz="2800" dirty="0" err="1" smtClean="0"/>
              <a:t>ExKmp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3. AC</a:t>
            </a:r>
            <a:r>
              <a:rPr lang="zh-CN" altLang="en-US" sz="2800" dirty="0" smtClean="0"/>
              <a:t>自动机 </a:t>
            </a:r>
            <a:r>
              <a:rPr lang="en-US" altLang="zh-CN" sz="2800" dirty="0" smtClean="0"/>
              <a:t>(</a:t>
            </a:r>
            <a:r>
              <a:rPr lang="en-US" altLang="zh-CN" sz="2800" dirty="0" err="1"/>
              <a:t>Aho-Corasick</a:t>
            </a:r>
            <a:r>
              <a:rPr lang="en-US" altLang="zh-CN" sz="2800" dirty="0"/>
              <a:t>)</a:t>
            </a:r>
            <a:endParaRPr lang="en-US" altLang="zh-CN" sz="2800" dirty="0" smtClean="0"/>
          </a:p>
          <a:p>
            <a:r>
              <a:rPr lang="en-US" altLang="zh-CN" sz="2800" dirty="0" smtClean="0"/>
              <a:t>4. Suffix Array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50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Code: </a:t>
            </a:r>
            <a:r>
              <a:rPr lang="en-US" altLang="zh-CN" dirty="0" err="1" smtClean="0"/>
              <a:t>Build_Fail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252" y="1710644"/>
            <a:ext cx="8159750" cy="35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650"/>
          </a:xfrm>
        </p:spPr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49401"/>
                <a:ext cx="8596668" cy="4491962"/>
              </a:xfrm>
            </p:spPr>
            <p:txBody>
              <a:bodyPr/>
              <a:lstStyle/>
              <a:p>
                <a:r>
                  <a:rPr lang="zh-CN" altLang="en-US" dirty="0" smtClean="0"/>
                  <a:t>但是上面的做法有一个问题，此前分析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𝑘𝑚𝑝</m:t>
                    </m:r>
                  </m:oMath>
                </a14:m>
                <a:r>
                  <a:rPr lang="zh-CN" altLang="en-US" dirty="0" smtClean="0"/>
                  <a:t>算法复杂度的时候，我们知道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/>
                  <a:t>全程是不会变的。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而在此前的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zh-CN" altLang="en-US" dirty="0" smtClean="0"/>
                  <a:t>自机器的代码思路内，我们则需要每次都从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出发不停沿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𝑓𝑎𝑖𝑙</m:t>
                    </m:r>
                  </m:oMath>
                </a14:m>
                <a:r>
                  <a:rPr lang="zh-CN" altLang="en-US" dirty="0" smtClean="0"/>
                  <a:t>边回跳，其复杂度是否是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级别的是需要证明的。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虽然证明过程可以说得上是非常简单，但是我们最终并不会这样建立</a:t>
                </a:r>
                <a:r>
                  <a:rPr lang="en-US" altLang="zh-CN" dirty="0" smtClean="0"/>
                  <a:t>Fail</a:t>
                </a:r>
                <a:r>
                  <a:rPr lang="zh-CN" altLang="en-US" dirty="0" smtClean="0"/>
                  <a:t>，所以没有必要去证明。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49401"/>
                <a:ext cx="8596668" cy="4491962"/>
              </a:xfrm>
              <a:blipFill>
                <a:blip r:embed="rId2"/>
                <a:stretch>
                  <a:fillRect l="-142" t="-543" b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07" y="2405899"/>
            <a:ext cx="5613758" cy="15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3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229"/>
          </a:xfrm>
        </p:spPr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79511"/>
                <a:ext cx="8596668" cy="4361852"/>
              </a:xfrm>
            </p:spPr>
            <p:txBody>
              <a:bodyPr/>
              <a:lstStyle/>
              <a:p>
                <a:r>
                  <a:rPr lang="zh-CN" altLang="en-US" dirty="0" smtClean="0"/>
                  <a:t>说到底，如果只有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𝐹𝑎𝑖𝑙</m:t>
                    </m:r>
                  </m:oMath>
                </a14:m>
                <a:r>
                  <a:rPr lang="zh-CN" altLang="en-US" dirty="0" smtClean="0"/>
                  <a:t>边和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𝑇𝑟𝑖𝑒</m:t>
                    </m:r>
                  </m:oMath>
                </a14:m>
                <a:r>
                  <a:rPr lang="zh-CN" altLang="en-US" dirty="0" smtClean="0"/>
                  <a:t>树边，这个结构并不能称之为有限状态自动机。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想要建成一个自动机，就需要在任意状态对于任意字符都可以一步得到新的状态。显然如果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。只有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 smtClean="0"/>
                  <a:t>空的位置，需要得到新的值。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很显然，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/>
                  <a:t>空位上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的值，其实就是沿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树</m:t>
                    </m:r>
                  </m:oMath>
                </a14:m>
                <a:r>
                  <a:rPr lang="zh-CN" altLang="en-US" dirty="0" smtClean="0"/>
                  <a:t>上跳到的第一个有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子孙的点，或者说，就是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。同时，如果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latin typeface="Cambria Math" panose="02040503050406030204" pitchFamily="18" charset="0"/>
                      </a:rPr>
                      <m:t>Trie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树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存在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子孙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也就是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𝑓𝑎𝑖𝑙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79511"/>
                <a:ext cx="8596668" cy="4361852"/>
              </a:xfrm>
              <a:blipFill>
                <a:blip r:embed="rId2"/>
                <a:stretch>
                  <a:fillRect l="-142" t="-699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</a:t>
            </a:r>
            <a:r>
              <a:rPr lang="zh-CN" altLang="en-US" dirty="0" smtClean="0"/>
              <a:t>自动机</a:t>
            </a:r>
            <a:r>
              <a:rPr lang="en-US" altLang="zh-CN" dirty="0" smtClean="0"/>
              <a:t>:Code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777" y="2236013"/>
            <a:ext cx="8531225" cy="379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0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Suffix Array(</a:t>
            </a:r>
            <a:r>
              <a:rPr lang="zh-CN" altLang="en-US" dirty="0" smtClean="0"/>
              <a:t>后缀数组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69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067"/>
          </a:xfrm>
        </p:spPr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27201"/>
                <a:ext cx="8596668" cy="4314162"/>
              </a:xfrm>
            </p:spPr>
            <p:txBody>
              <a:bodyPr/>
              <a:lstStyle/>
              <a:p>
                <a:r>
                  <a:rPr lang="zh-CN" altLang="en-US" dirty="0" smtClean="0"/>
                  <a:t>在讨论后缀数组之前，我们需要理解后缀数组为什么会存在。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此前的字符串算法，已经可以解决很多问题，但是还有一类问题解决不了：一类设计子串的问题。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例如：统计串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的本质不同的子串数量。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要做到解决这个问题，首先我们得明白一件事情：本质不同的子串数量级对应为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要想统计这些子串，势必需要将若干相关联的子串一起统计。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27201"/>
                <a:ext cx="8596668" cy="4314162"/>
              </a:xfrm>
              <a:blipFill>
                <a:blip r:embed="rId2"/>
                <a:stretch>
                  <a:fillRect l="-142" t="-565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70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067"/>
          </a:xfrm>
        </p:spPr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27201"/>
                <a:ext cx="8596668" cy="4314162"/>
              </a:xfrm>
            </p:spPr>
            <p:txBody>
              <a:bodyPr/>
              <a:lstStyle/>
              <a:p>
                <a:r>
                  <a:rPr lang="zh-CN" altLang="en-US" dirty="0" smtClean="0"/>
                  <a:t>如何划分子串？划分后又如何统计？后缀数组给出了一种方法。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后缀数组的思想，就是对于所有的子串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我们按照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进行划分，即：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每次统计起点相同的所有子串中有多少此前没有统计过的子串。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假设我们当前对于左端点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，统计所有的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，那么显然，如果将所有的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按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长度从小到大排序，那么此前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被统计过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的子串一定是这个子串序列的一个前缀。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也就是说，只需要依次枚举左端点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，每次对于左端点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，计算出最大的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已经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统计过，而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还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没有被统计过即可。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27201"/>
                <a:ext cx="8596668" cy="4314162"/>
              </a:xfrm>
              <a:blipFill>
                <a:blip r:embed="rId2"/>
                <a:stretch>
                  <a:fillRect l="-142" t="-565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58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0900"/>
          </a:xfrm>
        </p:spPr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0351"/>
                <a:ext cx="8596668" cy="4511012"/>
              </a:xfrm>
            </p:spPr>
            <p:txBody>
              <a:bodyPr/>
              <a:lstStyle/>
              <a:p>
                <a:r>
                  <a:rPr lang="zh-CN" altLang="en-US" dirty="0" smtClean="0"/>
                  <a:t>下一个问题：如何求出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，按照什么顺序枚举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 smtClean="0"/>
                  <a:t> ?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为什么我说这是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下一个问题，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因为本质上这两个问题可以合并成：按照什么顺序枚举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更好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我们记以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开头的所有子串集合为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。我们之前推过：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得到的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一定是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开头的一个前缀子串集合。因此我们实际上只需要知道之前枚举过的所有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中与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最长公共前缀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lcp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最长的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即可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分析到现在，对于这些后缀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我们按照怎样的顺序枚举，才能够方便地求出当前枚举的后缀和之前枚举的后缀的最大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𝑙𝑐𝑝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呢？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dirty="0">
                    <a:solidFill>
                      <a:srgbClr val="FF0000"/>
                    </a:solidFill>
                  </a:rPr>
                  <a:t>字典序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0351"/>
                <a:ext cx="8596668" cy="4511012"/>
              </a:xfrm>
              <a:blipFill>
                <a:blip r:embed="rId3"/>
                <a:stretch>
                  <a:fillRect l="-142" t="-946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8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4693"/>
                <a:ext cx="8596668" cy="4546670"/>
              </a:xfrm>
            </p:spPr>
            <p:txBody>
              <a:bodyPr/>
              <a:lstStyle/>
              <a:p>
                <a:r>
                  <a:rPr lang="zh-CN" altLang="en-US" dirty="0" smtClean="0"/>
                  <a:t>如果手上有着可以快速比较两个字符串的字典序的算法，那么我们就可以使用排序的方法来得到后缀数组。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比较两个字符串的字典序的经典方法就是哈希，将两个字符串哈希之后，可以通过哈希来找出两个串的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𝑙𝑐𝑝</m:t>
                    </m:r>
                  </m:oMath>
                </a14:m>
                <a:r>
                  <a:rPr lang="zh-CN" altLang="en-US" dirty="0" smtClean="0"/>
                  <a:t>，比较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后</m:t>
                    </m:r>
                  </m:oMath>
                </a14:m>
                <a:r>
                  <a:rPr lang="zh-CN" altLang="en-US" dirty="0" smtClean="0"/>
                  <a:t>的第一个字符即可比较两个字符串的字典序关系，时间复杂度为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因此使用排序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哈希的方法求出后缀数组的做法，时间复杂度为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这种做法的时间复杂度虽然偏高，但也有它独特的优点：需要排序的字符串之间不需要特别的关系。即使排序的串不是一个串的所有后缀，也是可以排序的。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4693"/>
                <a:ext cx="8596668" cy="4546670"/>
              </a:xfrm>
              <a:blipFill>
                <a:blip r:embed="rId2"/>
                <a:stretch>
                  <a:fillRect l="-142" t="-536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78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1308"/>
          </a:xfrm>
        </p:spPr>
        <p:txBody>
          <a:bodyPr/>
          <a:lstStyle/>
          <a:p>
            <a:r>
              <a:rPr lang="zh-CN" altLang="en-US" dirty="0" smtClean="0"/>
              <a:t>后缀数组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4323"/>
                <a:ext cx="8596668" cy="4277039"/>
              </a:xfrm>
            </p:spPr>
            <p:txBody>
              <a:bodyPr/>
              <a:lstStyle/>
              <a:p>
                <a:r>
                  <a:rPr lang="zh-CN" altLang="en-US" dirty="0" smtClean="0"/>
                  <a:t>既然我们提到排序的做法可以不需要字符串是后缀，那么显然，想要比排序更快，就需要利用后缀带来的性质。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后缀之间是一个嵌套的关系，因此，我们可以尝试采用基数排序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倍增的方法求出新的字典序。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我们首先求出原字典序，随后按原字典序加入桶内，最后按照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 smtClean="0"/>
                  <a:t>的字典序大小，给同一个桶中的元素分配字典序即可。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说起来简单，但是倍增部分理解起来其实有些难度。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4323"/>
                <a:ext cx="8596668" cy="4277039"/>
              </a:xfrm>
              <a:blipFill>
                <a:blip r:embed="rId2"/>
                <a:stretch>
                  <a:fillRect l="-142" t="-570" r="-2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6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Manacher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949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altLang="zh-CN" dirty="0" smtClean="0"/>
              <a:t>Code: </a:t>
            </a:r>
            <a:r>
              <a:rPr lang="zh-CN" altLang="en-US" dirty="0" smtClean="0"/>
              <a:t>倍增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35369"/>
            <a:ext cx="8646084" cy="469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3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7400"/>
          </a:xfrm>
        </p:spPr>
        <p:txBody>
          <a:bodyPr/>
          <a:lstStyle/>
          <a:p>
            <a:r>
              <a:rPr lang="zh-CN" altLang="en-US" dirty="0" smtClean="0"/>
              <a:t>后缀数组的应用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08150"/>
                <a:ext cx="8596668" cy="4333213"/>
              </a:xfrm>
            </p:spPr>
            <p:txBody>
              <a:bodyPr/>
              <a:lstStyle/>
              <a:p>
                <a:r>
                  <a:rPr lang="zh-CN" altLang="en-US" dirty="0" smtClean="0"/>
                  <a:t>算法执行完毕之后，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m:rPr>
                        <m:nor/>
                      </m:rPr>
                      <a:rPr lang="zh-CN" altLang="en-US" dirty="0"/>
                      <m:t>指的就是排名第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zh-CN" altLang="en-US" dirty="0"/>
                      <m:t>的后缀的位置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zh-CN" altLang="en-US" dirty="0"/>
                      <m:t>其逆数组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就是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/>
                  <a:t>所有后缀中的</a:t>
                </a:r>
                <a:r>
                  <a:rPr lang="zh-CN" altLang="en-US" smtClean="0"/>
                  <a:t>字典序</a:t>
                </a:r>
                <a:r>
                  <a:rPr lang="zh-CN" altLang="en-US" smtClean="0"/>
                  <a:t>排名。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在后缀数组中，还有另一个求出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𝑟𝑎𝑛𝑘</m:t>
                    </m:r>
                  </m:oMath>
                </a14:m>
                <a:r>
                  <a:rPr lang="zh-CN" altLang="en-US" dirty="0" smtClean="0"/>
                  <a:t>之后会用到的非常实用的数组：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𝑙𝑐𝑝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，即第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名后缀与它前一名后缀的最长公共前缀。将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视为</m:t>
                    </m:r>
                  </m:oMath>
                </a14:m>
                <a:r>
                  <a:rPr lang="en-US" altLang="zh-CN" dirty="0" smtClean="0"/>
                  <a:t>0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哈希二分当然可以在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 smtClean="0"/>
                  <a:t>的时间复杂度内解决这个问题，但是显然并不优雅。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想要快速求出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数组</m:t>
                    </m:r>
                  </m:oMath>
                </a14:m>
                <a:r>
                  <a:rPr lang="zh-CN" altLang="en-US" dirty="0" smtClean="0"/>
                  <a:t>需要利用一个性质：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08150"/>
                <a:ext cx="8596668" cy="4333213"/>
              </a:xfrm>
              <a:blipFill rotWithShape="0">
                <a:blip r:embed="rId2"/>
                <a:stretch>
                  <a:fillRect l="-142" t="-563" r="-3262" b="-18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37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850"/>
          </a:xfrm>
        </p:spPr>
        <p:txBody>
          <a:bodyPr/>
          <a:lstStyle/>
          <a:p>
            <a:r>
              <a:rPr lang="zh-CN" altLang="en-US" dirty="0" smtClean="0"/>
              <a:t>后缀数组的应用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4950"/>
                <a:ext cx="8596668" cy="494860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引理：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证明：从定义出发，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，而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也就是说，后缀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 smtClean="0"/>
                  <a:t>后缀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有一个</m:t>
                    </m:r>
                  </m:oMath>
                </a14:m>
                <a:r>
                  <a:rPr lang="zh-CN" altLang="en-US" dirty="0" smtClean="0"/>
                  <a:t>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的最长公共前缀。不妨即为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𝑎𝐴</m:t>
                    </m:r>
                  </m:oMath>
                </a14:m>
                <a:r>
                  <a:rPr lang="zh-CN" altLang="en-US" dirty="0" smtClean="0"/>
                  <a:t>。这样我们可以将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记为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𝑎𝐴𝐵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𝑠𝑎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𝑎𝐴𝐶</m:t>
                    </m:r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则是</m:t>
                    </m:r>
                  </m:oMath>
                </a14:m>
                <a:r>
                  <a:rPr lang="zh-CN" altLang="en-US" dirty="0" smtClean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 smtClean="0"/>
                  <a:t>后缀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𝑙𝑐𝑝</m:t>
                    </m:r>
                  </m:oMath>
                </a14:m>
                <a:r>
                  <a:rPr lang="zh-CN" altLang="en-US" dirty="0" smtClean="0"/>
                  <a:t>。显然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写成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dirty="0" smtClean="0"/>
                  <a:t>的形式，同时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𝑟𝑎𝑛𝑘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也可以</m:t>
                    </m:r>
                  </m:oMath>
                </a14:m>
                <a:r>
                  <a:rPr lang="zh-CN" altLang="en-US" dirty="0" smtClean="0"/>
                  <a:t>写成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zh-CN" altLang="en-US" dirty="0" smtClean="0"/>
                  <a:t>的形式。从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数组</m:t>
                    </m:r>
                  </m:oMath>
                </a14:m>
                <a:r>
                  <a:rPr lang="zh-CN" altLang="en-US" dirty="0" smtClean="0"/>
                  <a:t>上考虑，由于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一定</m:t>
                    </m:r>
                  </m:oMath>
                </a14:m>
                <a:r>
                  <a:rPr lang="zh-CN" altLang="en-US" dirty="0" smtClean="0"/>
                  <a:t>有一个字典序比它小的，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𝑙𝑐𝑝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的后缀。而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则是</m:t>
                    </m:r>
                  </m:oMath>
                </a14:m>
                <a:r>
                  <a:rPr lang="zh-CN" altLang="en-US" dirty="0" smtClean="0"/>
                  <a:t>求出比他字典序小的字典序最大的串与它的</a:t>
                </a:r>
                <a:r>
                  <a:rPr lang="en-US" altLang="zh-CN" dirty="0" err="1" smtClean="0"/>
                  <a:t>lcp</a:t>
                </a:r>
                <a:r>
                  <a:rPr lang="zh-CN" altLang="en-US" dirty="0" smtClean="0"/>
                  <a:t>，这个值理应大于等于任意字典序比它小的后缀与它的</a:t>
                </a:r>
                <a:r>
                  <a:rPr lang="en-US" altLang="zh-CN" dirty="0" err="1" smtClean="0"/>
                  <a:t>lcp</a:t>
                </a:r>
                <a:r>
                  <a:rPr lang="zh-CN" altLang="en-US" dirty="0" smtClean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4950"/>
                <a:ext cx="8596668" cy="4948604"/>
              </a:xfrm>
              <a:blipFill>
                <a:blip r:embed="rId2"/>
                <a:stretch>
                  <a:fillRect l="-142" t="-123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89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892"/>
          </a:xfrm>
        </p:spPr>
        <p:txBody>
          <a:bodyPr/>
          <a:lstStyle/>
          <a:p>
            <a:r>
              <a:rPr lang="zh-CN" altLang="en-US" dirty="0" smtClean="0"/>
              <a:t>后缀数组的应用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7769"/>
                <a:ext cx="8596668" cy="4253593"/>
              </a:xfrm>
            </p:spPr>
            <p:txBody>
              <a:bodyPr/>
              <a:lstStyle/>
              <a:p>
                <a:r>
                  <a:rPr lang="zh-CN" altLang="en-US" dirty="0" smtClean="0"/>
                  <a:t>有了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</m:oMath>
                </a14:m>
                <a:r>
                  <a:rPr lang="zh-CN" altLang="en-US" dirty="0" smtClean="0"/>
                  <a:t>数组，最开始我们提出的问题：如何求出本质不同子串也就迎刃而解了。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除此之外，对于任意涉及子串之间的比较，运算，后缀数组也是一个相当强力的工具。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例如：求解任意两个子串的</a:t>
                </a:r>
                <a:r>
                  <a:rPr lang="en-US" altLang="zh-CN" dirty="0" err="1" smtClean="0"/>
                  <a:t>lcp</a:t>
                </a:r>
                <a:r>
                  <a:rPr lang="zh-CN" altLang="en-US" dirty="0" smtClean="0"/>
                  <a:t>，我们首先转化为求解两个后缀的</a:t>
                </a:r>
                <a:r>
                  <a:rPr lang="en-US" altLang="zh-CN" dirty="0" err="1" smtClean="0"/>
                  <a:t>lcp</a:t>
                </a:r>
                <a:r>
                  <a:rPr lang="zh-CN" altLang="en-US" dirty="0" smtClean="0"/>
                  <a:t>，而求出两个后缀的</a:t>
                </a:r>
                <a:r>
                  <a:rPr lang="en-US" altLang="zh-CN" dirty="0" err="1" smtClean="0"/>
                  <a:t>lcp</a:t>
                </a:r>
                <a:r>
                  <a:rPr lang="zh-CN" altLang="en-US" dirty="0" smtClean="0"/>
                  <a:t>，只需要在后缀数组中找到两个后缀的位置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 smtClean="0"/>
                  <a:t>，求出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 smtClean="0"/>
                  <a:t>中的最小值即可。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更多应用可以在题单内找到。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7769"/>
                <a:ext cx="8596668" cy="4253593"/>
              </a:xfrm>
              <a:blipFill>
                <a:blip r:embed="rId2"/>
                <a:stretch>
                  <a:fillRect l="-142" t="-573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2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altLang="zh-CN" dirty="0" err="1" smtClean="0"/>
              <a:t>Manacher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35015"/>
                <a:ext cx="8596668" cy="430634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 smtClean="0"/>
                  <a:t>Manacher</a:t>
                </a:r>
                <a:r>
                  <a:rPr lang="zh-CN" altLang="en-US" sz="2000" dirty="0" smtClean="0"/>
                  <a:t>算法是一个用于快速求出所有回文子串的算法。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回文子串：对于字符串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 smtClean="0"/>
                  <a:t>的子串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如果满足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/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就是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dirty="0" smtClean="0"/>
                  <a:t>的一个回文子串。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lang="zh-CN" altLang="en-US" sz="2000" dirty="0" smtClean="0"/>
                  <a:t>回文子串的数量级是多少？如何表示这些回文子串？</a:t>
                </a:r>
                <a:endParaRPr lang="en-US" altLang="zh-CN" sz="2000" dirty="0" smtClean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000" dirty="0" smtClean="0"/>
                  <a:t>，使用回文中心表示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35015"/>
                <a:ext cx="8596668" cy="4306347"/>
              </a:xfrm>
              <a:blipFill>
                <a:blip r:embed="rId2"/>
                <a:stretch>
                  <a:fillRect l="-284" t="-1133" r="-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23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646"/>
          </a:xfrm>
        </p:spPr>
        <p:txBody>
          <a:bodyPr/>
          <a:lstStyle/>
          <a:p>
            <a:r>
              <a:rPr lang="zh-CN" altLang="en-US" dirty="0" smtClean="0"/>
              <a:t>一些预处理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64677"/>
                <a:ext cx="8596668" cy="43766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 smtClean="0"/>
                  <a:t>我们需要使用对称中心记录回文子串</a:t>
                </a:r>
                <a:endParaRPr lang="en-US" altLang="zh-CN" sz="2400" dirty="0"/>
              </a:p>
              <a:p>
                <a:pPr lvl="1"/>
                <a:r>
                  <a:rPr lang="zh-CN" altLang="en-US" sz="2000" dirty="0" smtClean="0"/>
                  <a:t>例如</a:t>
                </a:r>
                <a:r>
                  <a:rPr lang="en-US" altLang="zh-CN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𝑃𝑎𝑟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 smtClean="0"/>
                  <a:t>表示以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为对称中心的回文串，长度至多为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这样无法表示所有长度为偶数的回文子串。不妨在任意两个字符中间与开头结尾加入一个字符‘</a:t>
                </a:r>
                <a:r>
                  <a:rPr lang="en-US" altLang="zh-CN" sz="2400" dirty="0"/>
                  <a:t>#</a:t>
                </a:r>
                <a:r>
                  <a:rPr lang="zh-CN" altLang="en-US" sz="2400" dirty="0" smtClean="0"/>
                  <a:t>’。这样就可以刻画所有长度为偶数的回文子串了。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最后在字符串前后加入两个不同的未出现的字符防止越界即可。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200" dirty="0" smtClean="0"/>
                  <a:t>例</a:t>
                </a:r>
                <a:r>
                  <a:rPr lang="en-US" altLang="zh-CN" sz="22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𝑎𝑎𝑏𝑎𝑐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→@#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#%</m:t>
                    </m:r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64677"/>
                <a:ext cx="8596668" cy="4376685"/>
              </a:xfrm>
              <a:blipFill>
                <a:blip r:embed="rId2"/>
                <a:stretch>
                  <a:fillRect l="-567" t="-1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5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2692"/>
          </a:xfrm>
        </p:spPr>
        <p:txBody>
          <a:bodyPr/>
          <a:lstStyle/>
          <a:p>
            <a:r>
              <a:rPr lang="en-US" altLang="zh-CN" dirty="0" err="1" smtClean="0"/>
              <a:t>Manacher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70892"/>
                <a:ext cx="8596668" cy="4470470"/>
              </a:xfrm>
            </p:spPr>
            <p:txBody>
              <a:bodyPr/>
              <a:lstStyle/>
              <a:p>
                <a:r>
                  <a:rPr lang="zh-CN" altLang="en-US" dirty="0" smtClean="0"/>
                  <a:t>我们记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表示以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为对称中心的回文串，其长度</a:t>
                </a:r>
                <a:r>
                  <a:rPr lang="zh-CN" altLang="en-US" dirty="0"/>
                  <a:t>至多</a:t>
                </a:r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 smtClean="0"/>
                  <a:t>。现在考虑如何求出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𝐿𝑒𝑛</m:t>
                    </m:r>
                  </m:oMath>
                </a14:m>
                <a:r>
                  <a:rPr lang="zh-CN" altLang="en-US" dirty="0" smtClean="0"/>
                  <a:t>数组。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一个很显然的思路就是哈希</a:t>
                </a:r>
                <a:r>
                  <a:rPr lang="en-US" altLang="zh-CN" dirty="0" smtClean="0"/>
                  <a:t>+</a:t>
                </a:r>
                <a:r>
                  <a:rPr lang="zh-CN" altLang="en-US" dirty="0" smtClean="0"/>
                  <a:t>二分。对字符串正反都做一遍哈希，然后对于每一个中心位置，二分其对称长度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/>
                  <a:t>判断其正串反串是否相等即可。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这样做的时间复杂度为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 smtClean="0"/>
                  <a:t>不过哈希本身常数不小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双模数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。如果想要一个题目只能使用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𝑀𝑎𝑛𝑎𝑐h𝑒𝑟</m:t>
                    </m:r>
                  </m:oMath>
                </a14:m>
                <a:r>
                  <a:rPr lang="zh-CN" altLang="en-US" dirty="0" smtClean="0"/>
                  <a:t>算法通过，卡掉哈希还是很轻松的。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𝑀𝑎𝑛𝑎𝑐h𝑒𝑟</m:t>
                    </m:r>
                  </m:oMath>
                </a14:m>
                <a:r>
                  <a:rPr lang="zh-CN" altLang="en-US" dirty="0" smtClean="0"/>
                  <a:t>算法的核心，在于利用对称的性质，得到一个单调性质保证时间复杂度。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70892"/>
                <a:ext cx="8596668" cy="4470470"/>
              </a:xfrm>
              <a:blipFill>
                <a:blip r:embed="rId2"/>
                <a:stretch>
                  <a:fillRect l="-142" t="-682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5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603739"/>
                <a:ext cx="8596668" cy="5814646"/>
              </a:xfrm>
            </p:spPr>
            <p:txBody>
              <a:bodyPr/>
              <a:lstStyle/>
              <a:p>
                <a:r>
                  <a:rPr lang="zh-CN" altLang="en-US" dirty="0" smtClean="0"/>
                  <a:t>我们假设目前已经发现的回文串最远涉及到</a:t>
                </a:r>
                <a:r>
                  <a:rPr lang="zh-CN" altLang="en-US" dirty="0"/>
                  <a:t>下标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𝑚𝑥</m:t>
                    </m:r>
                  </m:oMath>
                </a14:m>
                <a:r>
                  <a:rPr lang="zh-CN" altLang="en-US" dirty="0" smtClean="0"/>
                  <a:t>。其中心位置为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/>
                  <a:t>。我们以此来计算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根据对称性，我们计算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之前，可以参考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计算结果比较简单：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 smtClean="0"/>
                  <a:t>存在一个初始值</a:t>
                </a:r>
                <a:r>
                  <a:rPr lang="en-US" altLang="zh-CN" dirty="0" smtClean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b="0" dirty="0" smtClean="0"/>
              </a:p>
              <a:p>
                <a:pPr lvl="1"/>
                <a:r>
                  <a:rPr lang="zh-CN" altLang="en-US" b="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 smtClean="0"/>
                  <a:t>，显然此时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 smtClean="0"/>
                  <a:t>的值不会变化了。</a:t>
                </a:r>
                <a:endParaRPr lang="en-US" altLang="zh-CN" b="0" dirty="0" smtClean="0"/>
              </a:p>
              <a:p>
                <a:pPr lvl="1"/>
                <a:r>
                  <a:rPr lang="zh-CN" altLang="en-US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𝑙𝑒𝑛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 smtClean="0"/>
                  <a:t>此时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𝑙𝑒𝑛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 smtClean="0"/>
                  <a:t>就还有可能扩大。</a:t>
                </a:r>
                <a:endParaRPr lang="en-US" altLang="zh-CN" b="0" dirty="0" smtClean="0"/>
              </a:p>
              <a:p>
                <a:r>
                  <a:rPr lang="zh-CN" altLang="en-US" dirty="0"/>
                  <a:t>复杂</a:t>
                </a:r>
                <a:r>
                  <a:rPr lang="zh-CN" altLang="en-US" dirty="0" smtClean="0"/>
                  <a:t>度是多少？ </a:t>
                </a:r>
                <a:r>
                  <a:rPr lang="en-US" altLang="zh-CN" dirty="0"/>
                  <a:t>(</a:t>
                </a:r>
                <a:r>
                  <a:rPr lang="en-US" altLang="zh-CN" dirty="0" smtClean="0"/>
                  <a:t>Hint</a:t>
                </a:r>
                <a:r>
                  <a:rPr lang="zh-CN" altLang="en-US" dirty="0" smtClean="0"/>
                  <a:t>：单调性</a:t>
                </a:r>
                <a:r>
                  <a:rPr lang="en-US" altLang="zh-CN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603739"/>
                <a:ext cx="8596668" cy="5814646"/>
              </a:xfrm>
              <a:blipFill>
                <a:blip r:embed="rId2"/>
                <a:stretch>
                  <a:fillRect l="-142" t="-419" b="-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86" y="1506705"/>
            <a:ext cx="3959033" cy="7094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400" y="2860022"/>
            <a:ext cx="6310322" cy="11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3031"/>
          </a:xfrm>
        </p:spPr>
        <p:txBody>
          <a:bodyPr/>
          <a:lstStyle/>
          <a:p>
            <a:r>
              <a:rPr lang="en-US" altLang="zh-CN" dirty="0" smtClean="0"/>
              <a:t>Code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12631"/>
            <a:ext cx="7201882" cy="361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Exkmp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5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2197</TotalTime>
  <Words>876</Words>
  <Application>Microsoft Office PowerPoint</Application>
  <PresentationFormat>宽屏</PresentationFormat>
  <Paragraphs>215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字符串算法</vt:lpstr>
      <vt:lpstr>目录</vt:lpstr>
      <vt:lpstr>Manacher</vt:lpstr>
      <vt:lpstr>Manacher算法</vt:lpstr>
      <vt:lpstr>一些预处理</vt:lpstr>
      <vt:lpstr>Manacher算法</vt:lpstr>
      <vt:lpstr>PowerPoint 演示文稿</vt:lpstr>
      <vt:lpstr>Code</vt:lpstr>
      <vt:lpstr>Exkmp</vt:lpstr>
      <vt:lpstr>Exkmp</vt:lpstr>
      <vt:lpstr>Exkmp</vt:lpstr>
      <vt:lpstr>Exkmp</vt:lpstr>
      <vt:lpstr>Exkmp</vt:lpstr>
      <vt:lpstr>Code</vt:lpstr>
      <vt:lpstr>AC自动机</vt:lpstr>
      <vt:lpstr>自动机</vt:lpstr>
      <vt:lpstr>AC自动机</vt:lpstr>
      <vt:lpstr>AC自动机</vt:lpstr>
      <vt:lpstr>AC自动机</vt:lpstr>
      <vt:lpstr>Code: Build_Fail</vt:lpstr>
      <vt:lpstr>AC自动机</vt:lpstr>
      <vt:lpstr>AC自动机</vt:lpstr>
      <vt:lpstr>AC自动机:Code</vt:lpstr>
      <vt:lpstr>Suffix Array(后缀数组)</vt:lpstr>
      <vt:lpstr>后缀数组</vt:lpstr>
      <vt:lpstr>后缀数组</vt:lpstr>
      <vt:lpstr>后缀数组</vt:lpstr>
      <vt:lpstr>后缀数组</vt:lpstr>
      <vt:lpstr>后缀数组</vt:lpstr>
      <vt:lpstr>Code: 倍增</vt:lpstr>
      <vt:lpstr>后缀数组的应用</vt:lpstr>
      <vt:lpstr>后缀数组的应用</vt:lpstr>
      <vt:lpstr>后缀数组的应用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字符串算法</dc:title>
  <dc:creator>Li Chang</dc:creator>
  <cp:lastModifiedBy>DS</cp:lastModifiedBy>
  <cp:revision>193</cp:revision>
  <dcterms:created xsi:type="dcterms:W3CDTF">2023-06-04T06:35:55Z</dcterms:created>
  <dcterms:modified xsi:type="dcterms:W3CDTF">2023-06-17T08:27:46Z</dcterms:modified>
</cp:coreProperties>
</file>