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E5BD8-1D52-4F68-B31A-8FB71AE12A35}" type="datetimeFigureOut">
              <a:rPr lang="en-IN" smtClean="0"/>
              <a:t>29-10-2022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6269425-C8CC-461E-B465-64BE620D161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335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5BD8-1D52-4F68-B31A-8FB71AE12A3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69425-C8CC-461E-B465-64BE620D161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5BD8-1D52-4F68-B31A-8FB71AE12A3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69425-C8CC-461E-B465-64BE620D161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21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5BD8-1D52-4F68-B31A-8FB71AE12A3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69425-C8CC-461E-B465-64BE620D161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34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E5BD8-1D52-4F68-B31A-8FB71AE12A35}" type="datetimeFigureOut">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69425-C8CC-461E-B465-64BE620D161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30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E5BD8-1D52-4F68-B31A-8FB71AE12A35}"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69425-C8CC-461E-B465-64BE620D161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8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E5BD8-1D52-4F68-B31A-8FB71AE12A35}" type="datetimeFigureOut">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69425-C8CC-461E-B465-64BE620D161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70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6E5BD8-1D52-4F68-B31A-8FB71AE12A35}" type="datetimeFigureOut">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69425-C8CC-461E-B465-64BE620D161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63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E5BD8-1D52-4F68-B31A-8FB71AE12A35}" type="datetimeFigureOut">
              <a:rPr lang="en-IN" smtClean="0"/>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69425-C8CC-461E-B465-64BE620D1617}" type="slidenum">
              <a:rPr lang="en-IN" smtClean="0"/>
              <a:t>‹#›</a:t>
            </a:fld>
            <a:endParaRPr lang="en-IN"/>
          </a:p>
        </p:txBody>
      </p:sp>
    </p:spTree>
    <p:extLst>
      <p:ext uri="{BB962C8B-B14F-4D97-AF65-F5344CB8AC3E}">
        <p14:creationId xmlns:p14="http://schemas.microsoft.com/office/powerpoint/2010/main" val="178332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E5BD8-1D52-4F68-B31A-8FB71AE12A35}" type="datetimeFigureOut">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69425-C8CC-461E-B465-64BE620D161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11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6E5BD8-1D52-4F68-B31A-8FB71AE12A35}" type="datetimeFigureOut">
              <a:rPr lang="en-IN" smtClean="0"/>
              <a:t>29-10-2022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6269425-C8CC-461E-B465-64BE620D161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50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6E5BD8-1D52-4F68-B31A-8FB71AE12A35}" type="datetimeFigureOut">
              <a:rPr lang="en-IN" smtClean="0"/>
              <a:t>29-10-2022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269425-C8CC-461E-B465-64BE620D161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35970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654A-623A-5556-1481-3C06A3FBC0B8}"/>
              </a:ext>
            </a:extLst>
          </p:cNvPr>
          <p:cNvSpPr>
            <a:spLocks noGrp="1"/>
          </p:cNvSpPr>
          <p:nvPr>
            <p:ph type="ctrTitle"/>
          </p:nvPr>
        </p:nvSpPr>
        <p:spPr>
          <a:xfrm>
            <a:off x="2417779" y="802298"/>
            <a:ext cx="8637073" cy="1810273"/>
          </a:xfrm>
        </p:spPr>
        <p:txBody>
          <a:bodyPr>
            <a:normAutofit fontScale="90000"/>
          </a:bodyPr>
          <a:lstStyle/>
          <a:p>
            <a:r>
              <a:rPr lang="en-IN" sz="6600" spc="670" dirty="0">
                <a:latin typeface="Arial"/>
                <a:cs typeface="Arial"/>
              </a:rPr>
              <a:t>Web</a:t>
            </a:r>
            <a:r>
              <a:rPr lang="en-IN" sz="6600" spc="-635" dirty="0">
                <a:latin typeface="Arial"/>
                <a:cs typeface="Arial"/>
              </a:rPr>
              <a:t> </a:t>
            </a:r>
            <a:r>
              <a:rPr lang="en-IN" sz="6600" spc="395" dirty="0">
                <a:latin typeface="Arial"/>
                <a:cs typeface="Arial"/>
              </a:rPr>
              <a:t>Search  </a:t>
            </a:r>
            <a:r>
              <a:rPr lang="en-IN" sz="6600" spc="200" dirty="0">
                <a:latin typeface="Arial"/>
                <a:cs typeface="Arial"/>
              </a:rPr>
              <a:t>Engine</a:t>
            </a:r>
            <a:endParaRPr lang="en-IN" dirty="0"/>
          </a:p>
        </p:txBody>
      </p:sp>
      <p:sp>
        <p:nvSpPr>
          <p:cNvPr id="3" name="Subtitle 2">
            <a:extLst>
              <a:ext uri="{FF2B5EF4-FFF2-40B4-BE49-F238E27FC236}">
                <a16:creationId xmlns:a16="http://schemas.microsoft.com/office/drawing/2014/main" id="{7EF27D46-BF09-1F32-4F57-F16751D3E1C8}"/>
              </a:ext>
            </a:extLst>
          </p:cNvPr>
          <p:cNvSpPr>
            <a:spLocks noGrp="1"/>
          </p:cNvSpPr>
          <p:nvPr>
            <p:ph type="subTitle" idx="1"/>
          </p:nvPr>
        </p:nvSpPr>
        <p:spPr>
          <a:xfrm>
            <a:off x="2369203" y="2752531"/>
            <a:ext cx="8637072" cy="2957803"/>
          </a:xfrm>
        </p:spPr>
        <p:txBody>
          <a:bodyPr>
            <a:normAutofit fontScale="92500"/>
          </a:bodyPr>
          <a:lstStyle/>
          <a:p>
            <a:pPr algn="ctr"/>
            <a:r>
              <a:rPr lang="en-IN" sz="3600" dirty="0"/>
              <a:t>Turf Booking Platform…….</a:t>
            </a:r>
          </a:p>
          <a:p>
            <a:endParaRPr lang="en-IN" sz="1600" dirty="0"/>
          </a:p>
          <a:p>
            <a:r>
              <a:rPr lang="en-IN" sz="1600" b="1" u="sng" dirty="0"/>
              <a:t>Group members</a:t>
            </a:r>
            <a:r>
              <a:rPr lang="en-IN" sz="1600" b="1" dirty="0"/>
              <a:t>: -</a:t>
            </a:r>
          </a:p>
          <a:p>
            <a:r>
              <a:rPr lang="en-IN" sz="1600" dirty="0"/>
              <a:t>Ratan Singh-( 9511 )</a:t>
            </a:r>
          </a:p>
          <a:p>
            <a:r>
              <a:rPr lang="en-IN" sz="1600" dirty="0"/>
              <a:t>Aarush Wasnik-( 9517 )                                     </a:t>
            </a:r>
          </a:p>
          <a:p>
            <a:r>
              <a:rPr lang="en-IN" sz="1600" dirty="0"/>
              <a:t>                                                                                           Guided by :- Prof. Archana lopes</a:t>
            </a:r>
          </a:p>
          <a:p>
            <a:endParaRPr lang="en-IN" dirty="0"/>
          </a:p>
          <a:p>
            <a:endParaRPr lang="en-IN" dirty="0"/>
          </a:p>
          <a:p>
            <a:endParaRPr lang="en-IN" dirty="0"/>
          </a:p>
        </p:txBody>
      </p:sp>
    </p:spTree>
    <p:extLst>
      <p:ext uri="{BB962C8B-B14F-4D97-AF65-F5344CB8AC3E}">
        <p14:creationId xmlns:p14="http://schemas.microsoft.com/office/powerpoint/2010/main" val="6023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35E3-DD74-AB91-989F-4F25A07B7215}"/>
              </a:ext>
            </a:extLst>
          </p:cNvPr>
          <p:cNvSpPr>
            <a:spLocks noGrp="1"/>
          </p:cNvSpPr>
          <p:nvPr>
            <p:ph type="title"/>
          </p:nvPr>
        </p:nvSpPr>
        <p:spPr>
          <a:xfrm>
            <a:off x="1451579" y="804520"/>
            <a:ext cx="9603275" cy="791016"/>
          </a:xfrm>
        </p:spPr>
        <p:txBody>
          <a:bodyPr/>
          <a:lstStyle/>
          <a:p>
            <a:r>
              <a:rPr lang="en-IN" dirty="0"/>
              <a:t>INTRODUCTION:- </a:t>
            </a:r>
          </a:p>
        </p:txBody>
      </p:sp>
      <p:sp>
        <p:nvSpPr>
          <p:cNvPr id="3" name="Content Placeholder 2">
            <a:extLst>
              <a:ext uri="{FF2B5EF4-FFF2-40B4-BE49-F238E27FC236}">
                <a16:creationId xmlns:a16="http://schemas.microsoft.com/office/drawing/2014/main" id="{3A462215-FC0E-B2C6-AAF2-4C94B353E08D}"/>
              </a:ext>
            </a:extLst>
          </p:cNvPr>
          <p:cNvSpPr>
            <a:spLocks noGrp="1"/>
          </p:cNvSpPr>
          <p:nvPr>
            <p:ph idx="1"/>
          </p:nvPr>
        </p:nvSpPr>
        <p:spPr>
          <a:xfrm>
            <a:off x="1451579" y="2015412"/>
            <a:ext cx="9603275" cy="3450933"/>
          </a:xfrm>
        </p:spPr>
        <p:txBody>
          <a:bodyPr/>
          <a:lstStyle/>
          <a:p>
            <a:pPr marL="457200" indent="-457200">
              <a:buFont typeface="+mj-lt"/>
              <a:buAutoNum type="arabicPeriod"/>
            </a:pPr>
            <a:r>
              <a:rPr lang="en-US" dirty="0"/>
              <a:t>A </a:t>
            </a:r>
            <a:r>
              <a:rPr lang="en-US" spc="235" dirty="0"/>
              <a:t>web </a:t>
            </a:r>
            <a:r>
              <a:rPr lang="en-US" spc="170" dirty="0"/>
              <a:t>search </a:t>
            </a:r>
            <a:r>
              <a:rPr lang="en-US" spc="175" dirty="0"/>
              <a:t>engine </a:t>
            </a:r>
            <a:r>
              <a:rPr lang="en-US" spc="245" dirty="0"/>
              <a:t>that will be specifically be used to booking a turf at best deals</a:t>
            </a:r>
            <a:r>
              <a:rPr lang="en-US" spc="85" dirty="0"/>
              <a:t>.</a:t>
            </a:r>
          </a:p>
          <a:p>
            <a:pPr marL="457200" indent="-457200">
              <a:buFont typeface="+mj-lt"/>
              <a:buAutoNum type="arabicPeriod"/>
            </a:pPr>
            <a:r>
              <a:rPr lang="en-US" u="sng" spc="85" dirty="0"/>
              <a:t>Some insight</a:t>
            </a:r>
            <a:r>
              <a:rPr lang="en-US" spc="85" dirty="0"/>
              <a:t>: -</a:t>
            </a:r>
          </a:p>
          <a:p>
            <a:pPr marL="0" indent="0">
              <a:buNone/>
            </a:pPr>
            <a:r>
              <a:rPr lang="en-US" spc="85" dirty="0"/>
              <a:t> Compares Various deals available on that turf.</a:t>
            </a:r>
          </a:p>
          <a:p>
            <a:pPr marL="0" indent="0">
              <a:buNone/>
            </a:pPr>
            <a:r>
              <a:rPr lang="en-US" spc="85" dirty="0"/>
              <a:t> Host Various turf websites. </a:t>
            </a:r>
          </a:p>
          <a:p>
            <a:pPr marL="0" indent="0">
              <a:buNone/>
            </a:pPr>
            <a:endParaRPr lang="en-IN" dirty="0"/>
          </a:p>
        </p:txBody>
      </p:sp>
    </p:spTree>
    <p:extLst>
      <p:ext uri="{BB962C8B-B14F-4D97-AF65-F5344CB8AC3E}">
        <p14:creationId xmlns:p14="http://schemas.microsoft.com/office/powerpoint/2010/main" val="383656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6D13-313E-E3E8-6774-0ADE3DC1B843}"/>
              </a:ext>
            </a:extLst>
          </p:cNvPr>
          <p:cNvSpPr>
            <a:spLocks noGrp="1"/>
          </p:cNvSpPr>
          <p:nvPr>
            <p:ph type="title"/>
          </p:nvPr>
        </p:nvSpPr>
        <p:spPr/>
        <p:txBody>
          <a:bodyPr/>
          <a:lstStyle/>
          <a:p>
            <a:r>
              <a:rPr lang="en-IN" sz="3200" spc="-280" dirty="0">
                <a:latin typeface="Arial"/>
                <a:cs typeface="Arial"/>
              </a:rPr>
              <a:t>PROBLEM</a:t>
            </a:r>
            <a:r>
              <a:rPr lang="en-IN" sz="3200" spc="-450" dirty="0">
                <a:latin typeface="Arial"/>
                <a:cs typeface="Arial"/>
              </a:rPr>
              <a:t>   </a:t>
            </a:r>
            <a:r>
              <a:rPr lang="en-IN" sz="3200" spc="-150" dirty="0">
                <a:latin typeface="Arial"/>
                <a:cs typeface="Arial"/>
              </a:rPr>
              <a:t>STATEMENT</a:t>
            </a:r>
            <a:endParaRPr lang="en-IN" dirty="0"/>
          </a:p>
        </p:txBody>
      </p:sp>
      <p:sp>
        <p:nvSpPr>
          <p:cNvPr id="3" name="Content Placeholder 2">
            <a:extLst>
              <a:ext uri="{FF2B5EF4-FFF2-40B4-BE49-F238E27FC236}">
                <a16:creationId xmlns:a16="http://schemas.microsoft.com/office/drawing/2014/main" id="{4F329B21-5F00-F198-A740-C58A1DB07DEB}"/>
              </a:ext>
            </a:extLst>
          </p:cNvPr>
          <p:cNvSpPr>
            <a:spLocks noGrp="1"/>
          </p:cNvSpPr>
          <p:nvPr>
            <p:ph idx="1"/>
          </p:nvPr>
        </p:nvSpPr>
        <p:spPr/>
        <p:txBody>
          <a:bodyPr/>
          <a:lstStyle/>
          <a:p>
            <a:pPr marL="0" indent="0">
              <a:buNone/>
            </a:pPr>
            <a:r>
              <a:rPr lang="en-IN" b="1" dirty="0"/>
              <a:t>Users are not able to avail the best sorted deals according to their need and pocket size at one stop platform.</a:t>
            </a:r>
            <a:endParaRPr lang="en-IN" dirty="0"/>
          </a:p>
          <a:p>
            <a:pPr marL="0" indent="0">
              <a:buNone/>
            </a:pPr>
            <a:r>
              <a:rPr lang="en-IN" dirty="0"/>
              <a:t>	</a:t>
            </a:r>
            <a:r>
              <a:rPr lang="en-IN" sz="1600" dirty="0"/>
              <a:t>In this rapidly developing world, the area available for the outdoor activities has been reducing day by day. So, people prefers to book a play inside the turf. But the main problem faced by the sports enthusiast is that they don’t have enough resource or single website where they can browse and book their favourite  and best offered deal to them without doing any manual work for longer duration of time. So we decided to build a search engine which will be specifically be used for sorting turf with their need. </a:t>
            </a:r>
          </a:p>
          <a:p>
            <a:pPr marL="0" indent="0">
              <a:buNone/>
            </a:pPr>
            <a:r>
              <a:rPr lang="en-IN" dirty="0"/>
              <a:t>	</a:t>
            </a:r>
          </a:p>
        </p:txBody>
      </p:sp>
    </p:spTree>
    <p:extLst>
      <p:ext uri="{BB962C8B-B14F-4D97-AF65-F5344CB8AC3E}">
        <p14:creationId xmlns:p14="http://schemas.microsoft.com/office/powerpoint/2010/main" val="157207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D4EF-0DA2-79E2-18B5-58F02481980D}"/>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E53C2A35-C538-8F73-CB7E-F627361D9C8C}"/>
              </a:ext>
            </a:extLst>
          </p:cNvPr>
          <p:cNvSpPr>
            <a:spLocks noGrp="1"/>
          </p:cNvSpPr>
          <p:nvPr>
            <p:ph idx="1"/>
          </p:nvPr>
        </p:nvSpPr>
        <p:spPr/>
        <p:txBody>
          <a:bodyPr/>
          <a:lstStyle/>
          <a:p>
            <a:pPr>
              <a:buFont typeface="Wingdings" panose="05000000000000000000" pitchFamily="2" charset="2"/>
              <a:buChar char="v"/>
            </a:pPr>
            <a:r>
              <a:rPr lang="en-US" sz="2000" spc="-70" dirty="0">
                <a:solidFill>
                  <a:srgbClr val="113A78"/>
                </a:solidFill>
                <a:latin typeface="Arial"/>
                <a:cs typeface="Arial"/>
              </a:rPr>
              <a:t> To </a:t>
            </a:r>
            <a:r>
              <a:rPr lang="en-US" sz="2000" spc="10" dirty="0">
                <a:solidFill>
                  <a:srgbClr val="113A78"/>
                </a:solidFill>
                <a:latin typeface="Arial"/>
                <a:cs typeface="Arial"/>
              </a:rPr>
              <a:t>allow users </a:t>
            </a:r>
            <a:r>
              <a:rPr lang="en-US" sz="2000" spc="120" dirty="0">
                <a:solidFill>
                  <a:srgbClr val="113A78"/>
                </a:solidFill>
                <a:latin typeface="Arial"/>
                <a:cs typeface="Arial"/>
              </a:rPr>
              <a:t>to </a:t>
            </a:r>
            <a:r>
              <a:rPr lang="en-US" sz="2000" dirty="0">
                <a:solidFill>
                  <a:srgbClr val="113A78"/>
                </a:solidFill>
                <a:latin typeface="Arial"/>
                <a:cs typeface="Arial"/>
              </a:rPr>
              <a:t>search </a:t>
            </a:r>
            <a:r>
              <a:rPr lang="en-US" sz="2000" spc="45" dirty="0">
                <a:solidFill>
                  <a:srgbClr val="113A78"/>
                </a:solidFill>
                <a:latin typeface="Arial"/>
                <a:cs typeface="Arial"/>
              </a:rPr>
              <a:t>and </a:t>
            </a:r>
            <a:r>
              <a:rPr lang="en-US" sz="2000" spc="-25" dirty="0">
                <a:solidFill>
                  <a:srgbClr val="113A78"/>
                </a:solidFill>
                <a:latin typeface="Arial"/>
                <a:cs typeface="Arial"/>
              </a:rPr>
              <a:t>view </a:t>
            </a:r>
            <a:r>
              <a:rPr lang="en-US" sz="2000" spc="75" dirty="0">
                <a:solidFill>
                  <a:srgbClr val="113A78"/>
                </a:solidFill>
                <a:latin typeface="Arial"/>
                <a:cs typeface="Arial"/>
              </a:rPr>
              <a:t>information about </a:t>
            </a:r>
            <a:r>
              <a:rPr lang="en-US" sz="2000" spc="20" dirty="0">
                <a:solidFill>
                  <a:srgbClr val="113A78"/>
                </a:solidFill>
                <a:latin typeface="Arial"/>
                <a:cs typeface="Arial"/>
              </a:rPr>
              <a:t>Turf </a:t>
            </a:r>
            <a:r>
              <a:rPr lang="en-US" sz="2000" spc="45" dirty="0">
                <a:solidFill>
                  <a:srgbClr val="113A78"/>
                </a:solidFill>
                <a:latin typeface="Arial"/>
                <a:cs typeface="Arial"/>
              </a:rPr>
              <a:t>online </a:t>
            </a:r>
            <a:r>
              <a:rPr lang="en-US" sz="2000" spc="5" dirty="0">
                <a:solidFill>
                  <a:srgbClr val="113A78"/>
                </a:solidFill>
                <a:latin typeface="Arial"/>
                <a:cs typeface="Arial"/>
              </a:rPr>
              <a:t>using </a:t>
            </a:r>
            <a:r>
              <a:rPr lang="en-US" sz="2000" spc="110" dirty="0">
                <a:solidFill>
                  <a:srgbClr val="113A78"/>
                </a:solidFill>
                <a:latin typeface="Arial"/>
                <a:cs typeface="Arial"/>
              </a:rPr>
              <a:t>our </a:t>
            </a:r>
            <a:r>
              <a:rPr lang="en-US" sz="2000" dirty="0">
                <a:solidFill>
                  <a:srgbClr val="113A78"/>
                </a:solidFill>
                <a:latin typeface="Arial"/>
                <a:cs typeface="Arial"/>
              </a:rPr>
              <a:t>search</a:t>
            </a:r>
            <a:r>
              <a:rPr lang="en-US" sz="2000" spc="-380" dirty="0">
                <a:solidFill>
                  <a:srgbClr val="113A78"/>
                </a:solidFill>
                <a:latin typeface="Arial"/>
                <a:cs typeface="Arial"/>
              </a:rPr>
              <a:t>  </a:t>
            </a:r>
            <a:r>
              <a:rPr lang="en-US" sz="2000" spc="15" dirty="0">
                <a:solidFill>
                  <a:srgbClr val="113A78"/>
                </a:solidFill>
                <a:latin typeface="Arial"/>
                <a:cs typeface="Arial"/>
              </a:rPr>
              <a:t>engine.</a:t>
            </a:r>
          </a:p>
          <a:p>
            <a:pPr>
              <a:buFont typeface="Wingdings" panose="05000000000000000000" pitchFamily="2" charset="2"/>
              <a:buChar char="v"/>
            </a:pPr>
            <a:r>
              <a:rPr lang="en-US" sz="2000" spc="-15" dirty="0">
                <a:solidFill>
                  <a:srgbClr val="113A78"/>
                </a:solidFill>
                <a:latin typeface="Arial"/>
                <a:cs typeface="Arial"/>
              </a:rPr>
              <a:t> Using </a:t>
            </a:r>
            <a:r>
              <a:rPr lang="en-US" sz="2000" spc="10" dirty="0">
                <a:solidFill>
                  <a:srgbClr val="113A78"/>
                </a:solidFill>
                <a:latin typeface="Arial"/>
                <a:cs typeface="Arial"/>
              </a:rPr>
              <a:t>various </a:t>
            </a:r>
            <a:r>
              <a:rPr lang="en-US" sz="2000" spc="40" dirty="0">
                <a:solidFill>
                  <a:srgbClr val="113A78"/>
                </a:solidFill>
                <a:latin typeface="Arial"/>
                <a:cs typeface="Arial"/>
              </a:rPr>
              <a:t>filters </a:t>
            </a:r>
            <a:r>
              <a:rPr lang="en-US" sz="2000" spc="-25" dirty="0">
                <a:solidFill>
                  <a:srgbClr val="113A78"/>
                </a:solidFill>
                <a:latin typeface="Arial"/>
                <a:cs typeface="Arial"/>
              </a:rPr>
              <a:t>(such </a:t>
            </a:r>
            <a:r>
              <a:rPr lang="en-US" sz="2000" spc="-80" dirty="0">
                <a:solidFill>
                  <a:srgbClr val="113A78"/>
                </a:solidFill>
                <a:latin typeface="Arial"/>
                <a:cs typeface="Arial"/>
              </a:rPr>
              <a:t>as  </a:t>
            </a:r>
            <a:r>
              <a:rPr lang="en-US" sz="2000" spc="10" dirty="0">
                <a:solidFill>
                  <a:srgbClr val="113A78"/>
                </a:solidFill>
                <a:latin typeface="Arial"/>
                <a:cs typeface="Arial"/>
              </a:rPr>
              <a:t>rating, </a:t>
            </a:r>
            <a:r>
              <a:rPr lang="en-US" sz="2000" spc="5" dirty="0">
                <a:solidFill>
                  <a:srgbClr val="113A78"/>
                </a:solidFill>
                <a:latin typeface="Arial"/>
                <a:cs typeface="Arial"/>
              </a:rPr>
              <a:t>amenities, </a:t>
            </a:r>
            <a:r>
              <a:rPr lang="en-US" sz="2000" spc="40" dirty="0">
                <a:solidFill>
                  <a:srgbClr val="113A78"/>
                </a:solidFill>
                <a:latin typeface="Arial"/>
                <a:cs typeface="Arial"/>
              </a:rPr>
              <a:t>price</a:t>
            </a:r>
            <a:r>
              <a:rPr lang="en-US" sz="2000" spc="-195" dirty="0">
                <a:solidFill>
                  <a:srgbClr val="113A78"/>
                </a:solidFill>
                <a:latin typeface="Arial"/>
                <a:cs typeface="Arial"/>
              </a:rPr>
              <a:t> </a:t>
            </a:r>
            <a:r>
              <a:rPr lang="en-US" sz="2000" spc="-15" dirty="0">
                <a:solidFill>
                  <a:srgbClr val="113A78"/>
                </a:solidFill>
                <a:latin typeface="Arial"/>
                <a:cs typeface="Arial"/>
              </a:rPr>
              <a:t>range)  </a:t>
            </a:r>
            <a:r>
              <a:rPr lang="en-US" sz="2000" spc="-80" dirty="0">
                <a:solidFill>
                  <a:srgbClr val="113A78"/>
                </a:solidFill>
                <a:latin typeface="Arial"/>
                <a:cs typeface="Arial"/>
              </a:rPr>
              <a:t>as </a:t>
            </a:r>
            <a:r>
              <a:rPr lang="en-US" sz="2000" spc="10" dirty="0">
                <a:solidFill>
                  <a:srgbClr val="113A78"/>
                </a:solidFill>
                <a:latin typeface="Arial"/>
                <a:cs typeface="Arial"/>
              </a:rPr>
              <a:t>keywords </a:t>
            </a:r>
            <a:r>
              <a:rPr lang="en-US" sz="2000" spc="120" dirty="0">
                <a:solidFill>
                  <a:srgbClr val="113A78"/>
                </a:solidFill>
                <a:latin typeface="Arial"/>
                <a:cs typeface="Arial"/>
              </a:rPr>
              <a:t>to </a:t>
            </a:r>
            <a:r>
              <a:rPr lang="en-US" sz="2000" spc="70" dirty="0">
                <a:solidFill>
                  <a:srgbClr val="113A78"/>
                </a:solidFill>
                <a:latin typeface="Arial"/>
                <a:cs typeface="Arial"/>
              </a:rPr>
              <a:t>find </a:t>
            </a:r>
            <a:r>
              <a:rPr lang="en-US" sz="2000" spc="80" dirty="0">
                <a:solidFill>
                  <a:srgbClr val="113A78"/>
                </a:solidFill>
                <a:latin typeface="Arial"/>
                <a:cs typeface="Arial"/>
              </a:rPr>
              <a:t>the </a:t>
            </a:r>
            <a:r>
              <a:rPr lang="en-US" sz="2000" spc="75" dirty="0">
                <a:solidFill>
                  <a:srgbClr val="113A78"/>
                </a:solidFill>
                <a:latin typeface="Arial"/>
                <a:cs typeface="Arial"/>
              </a:rPr>
              <a:t>most </a:t>
            </a:r>
            <a:r>
              <a:rPr lang="en-US" sz="2000" spc="15" dirty="0">
                <a:solidFill>
                  <a:srgbClr val="113A78"/>
                </a:solidFill>
                <a:latin typeface="Arial"/>
                <a:cs typeface="Arial"/>
              </a:rPr>
              <a:t>accurate </a:t>
            </a:r>
            <a:r>
              <a:rPr lang="en-US" sz="2000" dirty="0">
                <a:solidFill>
                  <a:srgbClr val="113A78"/>
                </a:solidFill>
                <a:latin typeface="Arial"/>
                <a:cs typeface="Arial"/>
              </a:rPr>
              <a:t>search</a:t>
            </a:r>
            <a:r>
              <a:rPr lang="en-US" sz="2000" spc="-110" dirty="0">
                <a:solidFill>
                  <a:srgbClr val="113A78"/>
                </a:solidFill>
                <a:latin typeface="Arial"/>
                <a:cs typeface="Arial"/>
              </a:rPr>
              <a:t> </a:t>
            </a:r>
            <a:r>
              <a:rPr lang="en-US" sz="2000" spc="25" dirty="0">
                <a:solidFill>
                  <a:srgbClr val="113A78"/>
                </a:solidFill>
                <a:latin typeface="Arial"/>
                <a:cs typeface="Arial"/>
              </a:rPr>
              <a:t>result.</a:t>
            </a:r>
            <a:endParaRPr lang="en-US" sz="2000" dirty="0">
              <a:latin typeface="Arial"/>
              <a:cs typeface="Arial"/>
            </a:endParaRPr>
          </a:p>
          <a:p>
            <a:pPr>
              <a:buFont typeface="Wingdings" panose="05000000000000000000" pitchFamily="2" charset="2"/>
              <a:buChar char="v"/>
            </a:pPr>
            <a:r>
              <a:rPr lang="en-US" sz="2000" spc="-5" dirty="0">
                <a:solidFill>
                  <a:srgbClr val="113A78"/>
                </a:solidFill>
                <a:latin typeface="Arial"/>
                <a:cs typeface="Arial"/>
              </a:rPr>
              <a:t> Using </a:t>
            </a:r>
            <a:r>
              <a:rPr lang="en-US" sz="2000" spc="-55" dirty="0">
                <a:solidFill>
                  <a:srgbClr val="113A78"/>
                </a:solidFill>
                <a:latin typeface="Arial"/>
                <a:cs typeface="Arial"/>
              </a:rPr>
              <a:t>a </a:t>
            </a:r>
            <a:r>
              <a:rPr lang="en-US" sz="2000" spc="55" dirty="0">
                <a:solidFill>
                  <a:srgbClr val="113A78"/>
                </a:solidFill>
                <a:latin typeface="Arial"/>
                <a:cs typeface="Arial"/>
              </a:rPr>
              <a:t>sorting </a:t>
            </a:r>
            <a:r>
              <a:rPr lang="en-US" sz="2000" spc="65" dirty="0">
                <a:solidFill>
                  <a:srgbClr val="113A78"/>
                </a:solidFill>
                <a:latin typeface="Arial"/>
                <a:cs typeface="Arial"/>
              </a:rPr>
              <a:t>algorithm</a:t>
            </a:r>
            <a:r>
              <a:rPr lang="en-US" sz="2000" spc="-195" dirty="0">
                <a:solidFill>
                  <a:srgbClr val="113A78"/>
                </a:solidFill>
                <a:latin typeface="Arial"/>
                <a:cs typeface="Arial"/>
              </a:rPr>
              <a:t> </a:t>
            </a:r>
            <a:r>
              <a:rPr lang="en-US" sz="2000" spc="80" dirty="0">
                <a:solidFill>
                  <a:srgbClr val="113A78"/>
                </a:solidFill>
                <a:latin typeface="Arial"/>
                <a:cs typeface="Arial"/>
              </a:rPr>
              <a:t>with </a:t>
            </a:r>
            <a:r>
              <a:rPr lang="en-US" sz="2000" spc="75" dirty="0">
                <a:solidFill>
                  <a:srgbClr val="113A78"/>
                </a:solidFill>
                <a:latin typeface="Arial"/>
                <a:cs typeface="Arial"/>
              </a:rPr>
              <a:t>condition </a:t>
            </a:r>
            <a:r>
              <a:rPr lang="en-US" sz="2000" spc="120" dirty="0">
                <a:solidFill>
                  <a:srgbClr val="113A78"/>
                </a:solidFill>
                <a:latin typeface="Arial"/>
                <a:cs typeface="Arial"/>
              </a:rPr>
              <a:t>term </a:t>
            </a:r>
            <a:r>
              <a:rPr lang="en-US" sz="2000" spc="45" dirty="0">
                <a:solidFill>
                  <a:srgbClr val="113A78"/>
                </a:solidFill>
                <a:latin typeface="Arial"/>
                <a:cs typeface="Arial"/>
              </a:rPr>
              <a:t>frequency </a:t>
            </a:r>
            <a:r>
              <a:rPr lang="en-US" sz="2000" spc="80" dirty="0">
                <a:solidFill>
                  <a:srgbClr val="113A78"/>
                </a:solidFill>
                <a:latin typeface="Arial"/>
                <a:cs typeface="Arial"/>
              </a:rPr>
              <a:t>of </a:t>
            </a:r>
            <a:r>
              <a:rPr lang="en-US" sz="2000" spc="70" dirty="0">
                <a:solidFill>
                  <a:srgbClr val="113A78"/>
                </a:solidFill>
                <a:latin typeface="Arial"/>
                <a:cs typeface="Arial"/>
              </a:rPr>
              <a:t>filter</a:t>
            </a:r>
            <a:r>
              <a:rPr lang="en-US" sz="2000" spc="-45" dirty="0">
                <a:solidFill>
                  <a:srgbClr val="113A78"/>
                </a:solidFill>
                <a:latin typeface="Arial"/>
                <a:cs typeface="Arial"/>
              </a:rPr>
              <a:t> </a:t>
            </a:r>
            <a:r>
              <a:rPr lang="en-US" sz="2000" spc="20" dirty="0">
                <a:solidFill>
                  <a:srgbClr val="113A78"/>
                </a:solidFill>
                <a:latin typeface="Arial"/>
                <a:cs typeface="Arial"/>
              </a:rPr>
              <a:t>keyword.</a:t>
            </a:r>
          </a:p>
          <a:p>
            <a:pPr marL="0" indent="0">
              <a:buNone/>
            </a:pPr>
            <a:endParaRPr lang="en-US" sz="2000" dirty="0">
              <a:latin typeface="Arial"/>
              <a:cs typeface="Arial"/>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57765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7018-26DA-CC14-1298-B0A2AA9141D5}"/>
              </a:ext>
            </a:extLst>
          </p:cNvPr>
          <p:cNvSpPr>
            <a:spLocks noGrp="1"/>
          </p:cNvSpPr>
          <p:nvPr>
            <p:ph type="title"/>
          </p:nvPr>
        </p:nvSpPr>
        <p:spPr/>
        <p:txBody>
          <a:bodyPr>
            <a:normAutofit/>
          </a:bodyPr>
          <a:lstStyle/>
          <a:p>
            <a:pPr algn="ctr"/>
            <a:r>
              <a:rPr lang="en-US" spc="-345" dirty="0">
                <a:solidFill>
                  <a:srgbClr val="171616"/>
                </a:solidFill>
                <a:latin typeface="Arial"/>
                <a:cs typeface="Arial"/>
              </a:rPr>
              <a:t>NEED  </a:t>
            </a:r>
            <a:r>
              <a:rPr lang="en-US" spc="-265" dirty="0">
                <a:solidFill>
                  <a:srgbClr val="171616"/>
                </a:solidFill>
                <a:latin typeface="Arial"/>
                <a:cs typeface="Arial"/>
              </a:rPr>
              <a:t>FOR  </a:t>
            </a:r>
            <a:r>
              <a:rPr lang="en-US" spc="95" dirty="0">
                <a:solidFill>
                  <a:srgbClr val="171616"/>
                </a:solidFill>
                <a:latin typeface="Arial"/>
                <a:cs typeface="Arial"/>
              </a:rPr>
              <a:t>A </a:t>
            </a:r>
            <a:r>
              <a:rPr lang="en-US" spc="-195" dirty="0">
                <a:solidFill>
                  <a:srgbClr val="171616"/>
                </a:solidFill>
                <a:latin typeface="Arial"/>
                <a:cs typeface="Arial"/>
              </a:rPr>
              <a:t>SEARCH </a:t>
            </a:r>
            <a:r>
              <a:rPr lang="en-US" spc="-480" dirty="0">
                <a:solidFill>
                  <a:srgbClr val="171616"/>
                </a:solidFill>
                <a:latin typeface="Arial"/>
                <a:cs typeface="Arial"/>
              </a:rPr>
              <a:t> </a:t>
            </a:r>
            <a:r>
              <a:rPr lang="en-US" spc="-204" dirty="0">
                <a:solidFill>
                  <a:srgbClr val="171616"/>
                </a:solidFill>
                <a:latin typeface="Arial"/>
                <a:cs typeface="Arial"/>
              </a:rPr>
              <a:t>ENGINE</a:t>
            </a:r>
            <a:endParaRPr lang="en-IN" dirty="0"/>
          </a:p>
        </p:txBody>
      </p:sp>
      <p:sp>
        <p:nvSpPr>
          <p:cNvPr id="3" name="Content Placeholder 2">
            <a:extLst>
              <a:ext uri="{FF2B5EF4-FFF2-40B4-BE49-F238E27FC236}">
                <a16:creationId xmlns:a16="http://schemas.microsoft.com/office/drawing/2014/main" id="{3C86662E-8659-2031-5599-99FA8CA37DA8}"/>
              </a:ext>
            </a:extLst>
          </p:cNvPr>
          <p:cNvSpPr>
            <a:spLocks noGrp="1"/>
          </p:cNvSpPr>
          <p:nvPr>
            <p:ph sz="half" idx="1"/>
          </p:nvPr>
        </p:nvSpPr>
        <p:spPr/>
        <p:txBody>
          <a:bodyPr>
            <a:normAutofit fontScale="85000" lnSpcReduction="10000"/>
          </a:bodyPr>
          <a:lstStyle/>
          <a:p>
            <a:pPr>
              <a:buFont typeface="Wingdings" panose="05000000000000000000" pitchFamily="2" charset="2"/>
              <a:buChar char="v"/>
            </a:pPr>
            <a:r>
              <a:rPr lang="en-IN" dirty="0"/>
              <a:t> One stop platform where user can find the satisfactory output from the search engine.</a:t>
            </a:r>
          </a:p>
          <a:p>
            <a:pPr>
              <a:buFont typeface="Wingdings" panose="05000000000000000000" pitchFamily="2" charset="2"/>
              <a:buChar char="v"/>
            </a:pPr>
            <a:r>
              <a:rPr lang="en-IN" dirty="0"/>
              <a:t> Rising demand for the turf, but no application where user can compare the turf in term of space , price , ratings .</a:t>
            </a:r>
          </a:p>
          <a:p>
            <a:pPr marR="5080">
              <a:lnSpc>
                <a:spcPct val="115700"/>
              </a:lnSpc>
              <a:buFont typeface="Wingdings" panose="05000000000000000000" pitchFamily="2" charset="2"/>
              <a:buChar char="v"/>
            </a:pPr>
            <a:r>
              <a:rPr lang="en-IN" dirty="0"/>
              <a:t> </a:t>
            </a:r>
            <a:r>
              <a:rPr lang="en-IN" u="sng" dirty="0"/>
              <a:t>Global Artificial Turf Market 2021-2025</a:t>
            </a:r>
            <a:r>
              <a:rPr lang="en-IN" dirty="0"/>
              <a:t>:- The analyst has been Monitoring the artificial grass turf market and it is poised to grow by Rs 104 crore during 2021-25 progressing at the CAGR of over 5.45% during the forecast period.</a:t>
            </a:r>
          </a:p>
          <a:p>
            <a:pPr marL="0" marR="5080" indent="0">
              <a:lnSpc>
                <a:spcPct val="115700"/>
              </a:lnSpc>
              <a:buNone/>
            </a:pPr>
            <a:endParaRPr lang="en-IN" dirty="0"/>
          </a:p>
        </p:txBody>
      </p:sp>
      <p:sp>
        <p:nvSpPr>
          <p:cNvPr id="9" name="object 4">
            <a:extLst>
              <a:ext uri="{FF2B5EF4-FFF2-40B4-BE49-F238E27FC236}">
                <a16:creationId xmlns:a16="http://schemas.microsoft.com/office/drawing/2014/main" id="{380E8B9E-AF0D-A88A-EA06-EC21006B7CAD}"/>
              </a:ext>
            </a:extLst>
          </p:cNvPr>
          <p:cNvSpPr>
            <a:spLocks noGrp="1"/>
          </p:cNvSpPr>
          <p:nvPr>
            <p:ph sz="half" idx="2"/>
          </p:nvPr>
        </p:nvSpPr>
        <p:spPr>
          <a:xfrm>
            <a:off x="6413500" y="2017713"/>
            <a:ext cx="4331169" cy="3328728"/>
          </a:xfrm>
          <a:prstGeom prst="rect">
            <a:avLst/>
          </a:prstGeom>
          <a:blipFill>
            <a:blip r:embed="rId2" cstate="print"/>
            <a:stretch>
              <a:fillRect/>
            </a:stretch>
          </a:blipFill>
        </p:spPr>
        <p:txBody>
          <a:bodyPr wrap="square" lIns="0" tIns="0" rIns="0" bIns="0" rtlCol="0"/>
          <a:lstStyle/>
          <a:p>
            <a:pPr marL="0" indent="0">
              <a:buNone/>
            </a:pPr>
            <a:endParaRPr lang="en-IN" dirty="0"/>
          </a:p>
        </p:txBody>
      </p:sp>
    </p:spTree>
    <p:extLst>
      <p:ext uri="{BB962C8B-B14F-4D97-AF65-F5344CB8AC3E}">
        <p14:creationId xmlns:p14="http://schemas.microsoft.com/office/powerpoint/2010/main" val="42043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1DD345-617C-76D7-3CA1-ABBA2A388FA6}"/>
              </a:ext>
            </a:extLst>
          </p:cNvPr>
          <p:cNvSpPr>
            <a:spLocks noGrp="1"/>
          </p:cNvSpPr>
          <p:nvPr>
            <p:ph type="title"/>
          </p:nvPr>
        </p:nvSpPr>
        <p:spPr/>
        <p:txBody>
          <a:bodyPr/>
          <a:lstStyle/>
          <a:p>
            <a:pPr algn="ctr"/>
            <a:r>
              <a:rPr lang="en-IN" dirty="0"/>
              <a:t>Extensive LITERATURE SURVEY</a:t>
            </a:r>
          </a:p>
        </p:txBody>
      </p:sp>
      <p:sp>
        <p:nvSpPr>
          <p:cNvPr id="6" name="Content Placeholder 5">
            <a:extLst>
              <a:ext uri="{FF2B5EF4-FFF2-40B4-BE49-F238E27FC236}">
                <a16:creationId xmlns:a16="http://schemas.microsoft.com/office/drawing/2014/main" id="{4BFED408-29CC-9425-04F3-F63F6A41615C}"/>
              </a:ext>
            </a:extLst>
          </p:cNvPr>
          <p:cNvSpPr>
            <a:spLocks noGrp="1"/>
          </p:cNvSpPr>
          <p:nvPr>
            <p:ph idx="1"/>
          </p:nvPr>
        </p:nvSpPr>
        <p:spPr/>
        <p:txBody>
          <a:bodyPr/>
          <a:lstStyle/>
          <a:p>
            <a:pPr>
              <a:buFont typeface="Wingdings" panose="05000000000000000000" pitchFamily="2" charset="2"/>
              <a:buChar char="v"/>
            </a:pPr>
            <a:r>
              <a:rPr lang="en-IN" dirty="0"/>
              <a:t> </a:t>
            </a:r>
          </a:p>
        </p:txBody>
      </p:sp>
    </p:spTree>
    <p:extLst>
      <p:ext uri="{BB962C8B-B14F-4D97-AF65-F5344CB8AC3E}">
        <p14:creationId xmlns:p14="http://schemas.microsoft.com/office/powerpoint/2010/main" val="10797943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TotalTime>
  <Words>338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vt:lpstr>
      <vt:lpstr>Gallery</vt:lpstr>
      <vt:lpstr>Web Search  Engine</vt:lpstr>
      <vt:lpstr>INTRODUCTION:- </vt:lpstr>
      <vt:lpstr>PROBLEM   STATEMENT</vt:lpstr>
      <vt:lpstr>Objective</vt:lpstr>
      <vt:lpstr>NEED  FOR  A SEARCH  ENGINE</vt:lpstr>
      <vt:lpstr>Extensive LITERATURE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dc:title>
  <dc:creator>RATAN SINGH</dc:creator>
  <cp:lastModifiedBy>RATAN SINGH</cp:lastModifiedBy>
  <cp:revision>1</cp:revision>
  <dcterms:created xsi:type="dcterms:W3CDTF">2022-10-28T19:04:51Z</dcterms:created>
  <dcterms:modified xsi:type="dcterms:W3CDTF">2022-10-28T20:12:10Z</dcterms:modified>
</cp:coreProperties>
</file>