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58" r:id="rId3"/>
    <p:sldId id="261" r:id="rId4"/>
    <p:sldId id="262" r:id="rId5"/>
    <p:sldId id="263" r:id="rId6"/>
    <p:sldId id="264" r:id="rId7"/>
    <p:sldId id="265"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3EB7-202F-41F7-85A7-D2164DCB5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EFA0E-9822-4433-A724-7FED3EF69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BB1D0-4FE7-4BD3-89F8-D224063265AB}"/>
              </a:ext>
            </a:extLst>
          </p:cNvPr>
          <p:cNvSpPr>
            <a:spLocks noGrp="1"/>
          </p:cNvSpPr>
          <p:nvPr>
            <p:ph type="dt" sz="half" idx="10"/>
          </p:nvPr>
        </p:nvSpPr>
        <p:spPr/>
        <p:txBody>
          <a:bodyPr/>
          <a:lstStyle/>
          <a:p>
            <a:fld id="{88D38747-4367-4BD2-8D51-C97E202738E2}" type="datetime1">
              <a:rPr lang="en-US" smtClean="0"/>
              <a:t>1/18/2021</a:t>
            </a:fld>
            <a:endParaRPr lang="en-US" dirty="0"/>
          </a:p>
        </p:txBody>
      </p:sp>
      <p:sp>
        <p:nvSpPr>
          <p:cNvPr id="5" name="Footer Placeholder 4">
            <a:extLst>
              <a:ext uri="{FF2B5EF4-FFF2-40B4-BE49-F238E27FC236}">
                <a16:creationId xmlns:a16="http://schemas.microsoft.com/office/drawing/2014/main" id="{B3193E75-2D57-46B2-AA8A-086DE8774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77C996-17E2-4ADA-BB64-580680C41E4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352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F31F-8CBD-4017-82B6-B430A36D21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355F5-D158-4653-9F05-76BF83E21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8ED34-8AC6-4D10-B047-2C1BAA793FC9}"/>
              </a:ext>
            </a:extLst>
          </p:cNvPr>
          <p:cNvSpPr>
            <a:spLocks noGrp="1"/>
          </p:cNvSpPr>
          <p:nvPr>
            <p:ph type="dt" sz="half" idx="10"/>
          </p:nvPr>
        </p:nvSpPr>
        <p:spPr/>
        <p:txBody>
          <a:bodyPr/>
          <a:lstStyle/>
          <a:p>
            <a:fld id="{217E833E-1B6D-415F-AD29-75AE8C43BD0D}" type="datetime1">
              <a:rPr lang="en-US" smtClean="0"/>
              <a:t>1/18/2021</a:t>
            </a:fld>
            <a:endParaRPr lang="en-US" dirty="0"/>
          </a:p>
        </p:txBody>
      </p:sp>
      <p:sp>
        <p:nvSpPr>
          <p:cNvPr id="5" name="Footer Placeholder 4">
            <a:extLst>
              <a:ext uri="{FF2B5EF4-FFF2-40B4-BE49-F238E27FC236}">
                <a16:creationId xmlns:a16="http://schemas.microsoft.com/office/drawing/2014/main" id="{D36E4D7C-3D11-47B7-A80E-9E29BBEDAF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96382-B384-4AE8-BD4A-905AC419F7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95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113B6-78E3-4687-A840-06D33B6ADC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B2040-4283-455E-BA33-962596CA8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52FA3-602D-48B0-83B9-6652BF9F4D01}"/>
              </a:ext>
            </a:extLst>
          </p:cNvPr>
          <p:cNvSpPr>
            <a:spLocks noGrp="1"/>
          </p:cNvSpPr>
          <p:nvPr>
            <p:ph type="dt" sz="half" idx="10"/>
          </p:nvPr>
        </p:nvSpPr>
        <p:spPr/>
        <p:txBody>
          <a:bodyPr/>
          <a:lstStyle/>
          <a:p>
            <a:fld id="{8452596F-08A7-4B70-989A-F2B1CF31E66B}" type="datetime1">
              <a:rPr lang="en-US" smtClean="0"/>
              <a:t>1/18/2021</a:t>
            </a:fld>
            <a:endParaRPr lang="en-US" dirty="0"/>
          </a:p>
        </p:txBody>
      </p:sp>
      <p:sp>
        <p:nvSpPr>
          <p:cNvPr id="5" name="Footer Placeholder 4">
            <a:extLst>
              <a:ext uri="{FF2B5EF4-FFF2-40B4-BE49-F238E27FC236}">
                <a16:creationId xmlns:a16="http://schemas.microsoft.com/office/drawing/2014/main" id="{E484E680-F5C7-4ECD-A932-6EEDBF2788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3C81C-F090-4BED-A4EE-19E601287A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77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89A6-246B-49F9-9C3D-A03427CE8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B1098-C62B-4598-B778-ECB00B42B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CF2B1-5694-40EE-8792-959D42BED4B1}"/>
              </a:ext>
            </a:extLst>
          </p:cNvPr>
          <p:cNvSpPr>
            <a:spLocks noGrp="1"/>
          </p:cNvSpPr>
          <p:nvPr>
            <p:ph type="dt" sz="half" idx="10"/>
          </p:nvPr>
        </p:nvSpPr>
        <p:spPr/>
        <p:txBody>
          <a:bodyPr/>
          <a:lstStyle/>
          <a:p>
            <a:fld id="{73C55A3C-5767-4844-A0A3-83778C2E5409}" type="datetime1">
              <a:rPr lang="en-US" smtClean="0"/>
              <a:t>1/18/2021</a:t>
            </a:fld>
            <a:endParaRPr lang="en-US" dirty="0"/>
          </a:p>
        </p:txBody>
      </p:sp>
      <p:sp>
        <p:nvSpPr>
          <p:cNvPr id="5" name="Footer Placeholder 4">
            <a:extLst>
              <a:ext uri="{FF2B5EF4-FFF2-40B4-BE49-F238E27FC236}">
                <a16:creationId xmlns:a16="http://schemas.microsoft.com/office/drawing/2014/main" id="{6BC17ADB-2DC2-49DA-9A5A-3B256E45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6A96A8-5CB9-4AB0-ABE4-366DBEB92E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67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6193-489D-4E5F-B1D0-C8CF3AC5E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AEAA9B-CE6D-477A-9FF0-00DBDD5A9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9AB7A-E903-42AA-A66D-29BB8A6816DB}"/>
              </a:ext>
            </a:extLst>
          </p:cNvPr>
          <p:cNvSpPr>
            <a:spLocks noGrp="1"/>
          </p:cNvSpPr>
          <p:nvPr>
            <p:ph type="dt" sz="half" idx="10"/>
          </p:nvPr>
        </p:nvSpPr>
        <p:spPr/>
        <p:txBody>
          <a:bodyPr/>
          <a:lstStyle/>
          <a:p>
            <a:fld id="{CAE507A8-A5CF-4D38-AB86-7EDDA87A85D4}" type="datetime1">
              <a:rPr lang="en-US" smtClean="0"/>
              <a:t>1/18/2021</a:t>
            </a:fld>
            <a:endParaRPr lang="en-US" dirty="0"/>
          </a:p>
        </p:txBody>
      </p:sp>
      <p:sp>
        <p:nvSpPr>
          <p:cNvPr id="5" name="Footer Placeholder 4">
            <a:extLst>
              <a:ext uri="{FF2B5EF4-FFF2-40B4-BE49-F238E27FC236}">
                <a16:creationId xmlns:a16="http://schemas.microsoft.com/office/drawing/2014/main" id="{379785E8-4796-4E16-AB74-8FDED7C4D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C7348-540C-4615-9AA4-78914A23931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07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EFB9-E21C-400C-914F-E191283B6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924C23-D3FF-4B70-B784-973FF219C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5F25F-19D6-4A8E-838B-05648F346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1A035-6E4C-40C8-A18A-960480734B01}"/>
              </a:ext>
            </a:extLst>
          </p:cNvPr>
          <p:cNvSpPr>
            <a:spLocks noGrp="1"/>
          </p:cNvSpPr>
          <p:nvPr>
            <p:ph type="dt" sz="half" idx="10"/>
          </p:nvPr>
        </p:nvSpPr>
        <p:spPr/>
        <p:txBody>
          <a:bodyPr/>
          <a:lstStyle/>
          <a:p>
            <a:fld id="{BDFCD27C-8599-43EF-BA1D-14DDC1946E06}" type="datetime1">
              <a:rPr lang="en-US" smtClean="0"/>
              <a:t>1/18/2021</a:t>
            </a:fld>
            <a:endParaRPr lang="en-US" dirty="0"/>
          </a:p>
        </p:txBody>
      </p:sp>
      <p:sp>
        <p:nvSpPr>
          <p:cNvPr id="6" name="Footer Placeholder 5">
            <a:extLst>
              <a:ext uri="{FF2B5EF4-FFF2-40B4-BE49-F238E27FC236}">
                <a16:creationId xmlns:a16="http://schemas.microsoft.com/office/drawing/2014/main" id="{294760D7-A4F3-4379-BE15-CAE039DB8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3A42B3-2C21-4B43-98AD-90717D5CF4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382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6009-1D2B-4FA3-BD08-9F8C0D4BE9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73857-B0E2-4739-B650-EAFBB021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BB6A9-701D-408C-BE8D-5EDECEB74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0F03F7-2E5D-432C-84A5-D3A109C90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50B6-1C3E-4798-8BC0-23A143FAD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35E49-2A95-4329-9A60-D5BB635854C6}"/>
              </a:ext>
            </a:extLst>
          </p:cNvPr>
          <p:cNvSpPr>
            <a:spLocks noGrp="1"/>
          </p:cNvSpPr>
          <p:nvPr>
            <p:ph type="dt" sz="half" idx="10"/>
          </p:nvPr>
        </p:nvSpPr>
        <p:spPr/>
        <p:txBody>
          <a:bodyPr/>
          <a:lstStyle/>
          <a:p>
            <a:fld id="{49343D99-809A-49C0-96E5-4250D0B498EE}" type="datetime1">
              <a:rPr lang="en-US" smtClean="0"/>
              <a:t>1/18/2021</a:t>
            </a:fld>
            <a:endParaRPr lang="en-US" dirty="0"/>
          </a:p>
        </p:txBody>
      </p:sp>
      <p:sp>
        <p:nvSpPr>
          <p:cNvPr id="8" name="Footer Placeholder 7">
            <a:extLst>
              <a:ext uri="{FF2B5EF4-FFF2-40B4-BE49-F238E27FC236}">
                <a16:creationId xmlns:a16="http://schemas.microsoft.com/office/drawing/2014/main" id="{3354576A-8159-4607-B60F-165B7D6EA4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225DE4-23B9-4454-BC45-15799876AA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11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5A67-7B4F-49F4-98C7-AAE78B9D3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381BD2-CC4A-4532-BCA8-4847EB7F872D}"/>
              </a:ext>
            </a:extLst>
          </p:cNvPr>
          <p:cNvSpPr>
            <a:spLocks noGrp="1"/>
          </p:cNvSpPr>
          <p:nvPr>
            <p:ph type="dt" sz="half" idx="10"/>
          </p:nvPr>
        </p:nvSpPr>
        <p:spPr/>
        <p:txBody>
          <a:bodyPr/>
          <a:lstStyle/>
          <a:p>
            <a:fld id="{A143DE9B-B678-4EFB-BB7D-A4370204A0B0}" type="datetime1">
              <a:rPr lang="en-US" smtClean="0"/>
              <a:t>1/18/2021</a:t>
            </a:fld>
            <a:endParaRPr lang="en-US" dirty="0"/>
          </a:p>
        </p:txBody>
      </p:sp>
      <p:sp>
        <p:nvSpPr>
          <p:cNvPr id="4" name="Footer Placeholder 3">
            <a:extLst>
              <a:ext uri="{FF2B5EF4-FFF2-40B4-BE49-F238E27FC236}">
                <a16:creationId xmlns:a16="http://schemas.microsoft.com/office/drawing/2014/main" id="{628155A5-980F-49AB-8FB5-04CE7AF0C7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9932F9-E3AB-467E-906A-26848A27B7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51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B3F5E-5052-4C9E-A3F6-7AE595498889}"/>
              </a:ext>
            </a:extLst>
          </p:cNvPr>
          <p:cNvSpPr>
            <a:spLocks noGrp="1"/>
          </p:cNvSpPr>
          <p:nvPr>
            <p:ph type="dt" sz="half" idx="10"/>
          </p:nvPr>
        </p:nvSpPr>
        <p:spPr/>
        <p:txBody>
          <a:bodyPr/>
          <a:lstStyle/>
          <a:p>
            <a:fld id="{E68812DA-F765-4142-A6A3-A8ED7235E082}" type="datetime1">
              <a:rPr lang="en-US" smtClean="0"/>
              <a:t>1/18/2021</a:t>
            </a:fld>
            <a:endParaRPr lang="en-US" dirty="0"/>
          </a:p>
        </p:txBody>
      </p:sp>
      <p:sp>
        <p:nvSpPr>
          <p:cNvPr id="3" name="Footer Placeholder 2">
            <a:extLst>
              <a:ext uri="{FF2B5EF4-FFF2-40B4-BE49-F238E27FC236}">
                <a16:creationId xmlns:a16="http://schemas.microsoft.com/office/drawing/2014/main" id="{C278B075-D4F7-451C-9D41-E5F72C50F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42345D-80C4-41C5-A0D8-0A8D28D026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258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03FB-A0D2-4CE6-9FBC-364E9776B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FB76AC-D320-48AB-8812-18DEC96FB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C10D0-84C3-4601-BE6F-87BD209CF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44A7D-CDEC-4ACF-B24E-36B965CA62DE}"/>
              </a:ext>
            </a:extLst>
          </p:cNvPr>
          <p:cNvSpPr>
            <a:spLocks noGrp="1"/>
          </p:cNvSpPr>
          <p:nvPr>
            <p:ph type="dt" sz="half" idx="10"/>
          </p:nvPr>
        </p:nvSpPr>
        <p:spPr/>
        <p:txBody>
          <a:bodyPr/>
          <a:lstStyle/>
          <a:p>
            <a:fld id="{3E0277FD-7DE6-41D4-930D-AC99F5AFE54E}" type="datetime1">
              <a:rPr lang="en-US" smtClean="0"/>
              <a:t>1/18/2021</a:t>
            </a:fld>
            <a:endParaRPr lang="en-US" dirty="0"/>
          </a:p>
        </p:txBody>
      </p:sp>
      <p:sp>
        <p:nvSpPr>
          <p:cNvPr id="6" name="Footer Placeholder 5">
            <a:extLst>
              <a:ext uri="{FF2B5EF4-FFF2-40B4-BE49-F238E27FC236}">
                <a16:creationId xmlns:a16="http://schemas.microsoft.com/office/drawing/2014/main" id="{8313F901-4303-42B7-9CDD-F1F2D83A2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A27FE3-0BD5-4729-AAA3-EA07DE3E8AA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048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2C0-E48C-48E6-BB10-DCC816D9D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B306AB-124B-4A70-B011-2A08B40DE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E442FB-DA5F-47E6-BE1B-FCD32DB6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0EE1D-50C2-40E8-B7CC-A4DC720054F6}"/>
              </a:ext>
            </a:extLst>
          </p:cNvPr>
          <p:cNvSpPr>
            <a:spLocks noGrp="1"/>
          </p:cNvSpPr>
          <p:nvPr>
            <p:ph type="dt" sz="half" idx="10"/>
          </p:nvPr>
        </p:nvSpPr>
        <p:spPr/>
        <p:txBody>
          <a:bodyPr/>
          <a:lstStyle/>
          <a:p>
            <a:fld id="{9EA15526-7079-4B7B-987C-1B5FAE11A0FF}" type="datetime1">
              <a:rPr lang="en-US" smtClean="0"/>
              <a:t>1/18/2021</a:t>
            </a:fld>
            <a:endParaRPr lang="en-US" dirty="0"/>
          </a:p>
        </p:txBody>
      </p:sp>
      <p:sp>
        <p:nvSpPr>
          <p:cNvPr id="6" name="Footer Placeholder 5">
            <a:extLst>
              <a:ext uri="{FF2B5EF4-FFF2-40B4-BE49-F238E27FC236}">
                <a16:creationId xmlns:a16="http://schemas.microsoft.com/office/drawing/2014/main" id="{58C3CA34-78BD-4047-B4EB-53DFA110BFD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7B8A0A5-7EBD-49CB-A4DA-3C360CACAC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9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20CBD-7D25-4956-99B1-16E191505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A1718-414C-4AA2-B20E-9834F9DF8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2D6FC-EBC7-4B23-B4FB-49A7ADBFA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1/18/2021</a:t>
            </a:fld>
            <a:endParaRPr lang="en-US" dirty="0"/>
          </a:p>
        </p:txBody>
      </p:sp>
      <p:sp>
        <p:nvSpPr>
          <p:cNvPr id="5" name="Footer Placeholder 4">
            <a:extLst>
              <a:ext uri="{FF2B5EF4-FFF2-40B4-BE49-F238E27FC236}">
                <a16:creationId xmlns:a16="http://schemas.microsoft.com/office/drawing/2014/main" id="{C775D654-55FE-47BB-ADFF-07DB7D3B8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07E2A-784A-4E29-9CB0-3DF03E627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0434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kDy1312/Movie-Recommendation-Syste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CC847F-B5C0-4BD8-988D-5A9CEC6847D7}"/>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20"/>
                    </a14:imgEffect>
                  </a14:imgLayer>
                </a14:imgProps>
              </a:ext>
              <a:ext uri="{28A0092B-C50C-407E-A947-70E740481C1C}">
                <a14:useLocalDpi xmlns:a14="http://schemas.microsoft.com/office/drawing/2010/main" val="0"/>
              </a:ext>
            </a:extLst>
          </a:blip>
          <a:stretch>
            <a:fillRect/>
          </a:stretch>
        </p:blipFill>
        <p:spPr>
          <a:xfrm>
            <a:off x="-2959" y="0"/>
            <a:ext cx="12192000" cy="6838950"/>
          </a:xfrm>
          <a:prstGeom prst="rect">
            <a:avLst/>
          </a:prstGeom>
          <a:effectLst/>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414859"/>
            <a:ext cx="9440034" cy="2648381"/>
          </a:xfrm>
        </p:spPr>
        <p:txBody>
          <a:bodyPr>
            <a:normAutofit/>
          </a:bodyPr>
          <a:lstStyle/>
          <a:p>
            <a:pPr>
              <a:lnSpc>
                <a:spcPct val="115000"/>
              </a:lnSpc>
              <a:spcAft>
                <a:spcPts val="1000"/>
              </a:spcAft>
            </a:pPr>
            <a:r>
              <a:rPr lang="en-IN" sz="6000" b="1" dirty="0">
                <a:solidFill>
                  <a:schemeClr val="bg1"/>
                </a:solidFill>
                <a:effectLst/>
                <a:latin typeface="Garamond" panose="02020404030301010803" pitchFamily="18" charset="0"/>
                <a:ea typeface="Yu Gothic" panose="020B0400000000000000" pitchFamily="34" charset="-128"/>
                <a:cs typeface="Times New Roman" panose="02020603050405020304" pitchFamily="18" charset="0"/>
              </a:rPr>
              <a:t>Movie Recommendation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5983" y="3794760"/>
            <a:ext cx="9440034" cy="2256813"/>
          </a:xfrm>
        </p:spPr>
        <p:txBody>
          <a:bodyPr>
            <a:normAutofit/>
          </a:bodyPr>
          <a:lstStyle/>
          <a:p>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By</a:t>
            </a:r>
          </a:p>
          <a:p>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Arka</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a:t>
            </a:r>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Dyuti</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Kundu</a:t>
            </a:r>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CB4336-31B9-4C66-96CC-9B3A207659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4466" y="452761"/>
            <a:ext cx="5724525" cy="2343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14902" y="3624586"/>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example above the similarity 0.989 is close to the maximum value of 1, this means that given only two movie reviews the two users have similar preferences.</a:t>
            </a:r>
          </a:p>
        </p:txBody>
      </p:sp>
      <p:sp>
        <p:nvSpPr>
          <p:cNvPr id="4" name="TextBox 3">
            <a:extLst>
              <a:ext uri="{FF2B5EF4-FFF2-40B4-BE49-F238E27FC236}">
                <a16:creationId xmlns:a16="http://schemas.microsoft.com/office/drawing/2014/main" id="{9E15ACC3-AD09-4DEB-9585-09C58A3749B8}"/>
              </a:ext>
            </a:extLst>
          </p:cNvPr>
          <p:cNvSpPr txBox="1"/>
          <p:nvPr/>
        </p:nvSpPr>
        <p:spPr>
          <a:xfrm>
            <a:off x="514902" y="4754452"/>
            <a:ext cx="10990558"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Theoretically, the cosine similarity can be any number between -1 and +1 because of the image of the cosine function, but in this case, there will not be any negative movie rating so the angle θ will be between 0º and 90º bounding the cosine similarity between 0 and 1. If the angle θ = 0º =&gt;cosine similarity = 1, if θ = 90º =&gt; cosine similarity =0.</a:t>
            </a:r>
          </a:p>
        </p:txBody>
      </p:sp>
    </p:spTree>
    <p:extLst>
      <p:ext uri="{BB962C8B-B14F-4D97-AF65-F5344CB8AC3E}">
        <p14:creationId xmlns:p14="http://schemas.microsoft.com/office/powerpoint/2010/main" val="40962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458398" y="2399468"/>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cosine similarity can be calculated for more than 2 movies. In the example below I will add the ratings for a movie that Bernard liked and Clarissa disliked this should decrease cosine similarity value.</a:t>
            </a:r>
          </a:p>
        </p:txBody>
      </p:sp>
      <p:sp>
        <p:nvSpPr>
          <p:cNvPr id="4" name="TextBox 3">
            <a:extLst>
              <a:ext uri="{FF2B5EF4-FFF2-40B4-BE49-F238E27FC236}">
                <a16:creationId xmlns:a16="http://schemas.microsoft.com/office/drawing/2014/main" id="{9E15ACC3-AD09-4DEB-9585-09C58A3749B8}"/>
              </a:ext>
            </a:extLst>
          </p:cNvPr>
          <p:cNvSpPr txBox="1"/>
          <p:nvPr/>
        </p:nvSpPr>
        <p:spPr>
          <a:xfrm>
            <a:off x="458398" y="3429000"/>
            <a:ext cx="10990558" cy="392159"/>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new vectors are:</a:t>
            </a:r>
          </a:p>
        </p:txBody>
      </p:sp>
      <p:pic>
        <p:nvPicPr>
          <p:cNvPr id="5" name="Picture 4">
            <a:extLst>
              <a:ext uri="{FF2B5EF4-FFF2-40B4-BE49-F238E27FC236}">
                <a16:creationId xmlns:a16="http://schemas.microsoft.com/office/drawing/2014/main" id="{A1CA7879-70D8-48A6-9BFF-D9D36AFA29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4902" y="437179"/>
            <a:ext cx="543877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B42F0167-C73A-4A8B-A966-6EB8117ED0C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873" y="4139984"/>
            <a:ext cx="364807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478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1736783" y="344643"/>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plot has 3 dimensions now:</a:t>
            </a:r>
          </a:p>
        </p:txBody>
      </p:sp>
      <p:sp>
        <p:nvSpPr>
          <p:cNvPr id="4" name="TextBox 3">
            <a:extLst>
              <a:ext uri="{FF2B5EF4-FFF2-40B4-BE49-F238E27FC236}">
                <a16:creationId xmlns:a16="http://schemas.microsoft.com/office/drawing/2014/main" id="{9E15ACC3-AD09-4DEB-9585-09C58A3749B8}"/>
              </a:ext>
            </a:extLst>
          </p:cNvPr>
          <p:cNvSpPr txBox="1"/>
          <p:nvPr/>
        </p:nvSpPr>
        <p:spPr>
          <a:xfrm>
            <a:off x="431765" y="3276789"/>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Calculating the similarity:</a:t>
            </a:r>
          </a:p>
        </p:txBody>
      </p:sp>
      <p:pic>
        <p:nvPicPr>
          <p:cNvPr id="7" name="Picture 6">
            <a:extLst>
              <a:ext uri="{FF2B5EF4-FFF2-40B4-BE49-F238E27FC236}">
                <a16:creationId xmlns:a16="http://schemas.microsoft.com/office/drawing/2014/main" id="{7C10E7EB-AD95-417E-858F-AB41148D3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4910" y="225024"/>
            <a:ext cx="3750909" cy="2864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59B4DFA-480A-4A4B-9012-1BD880E1F96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6376" y="3953307"/>
            <a:ext cx="352425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A695818A-738B-427A-97D5-47980EF9A414}"/>
              </a:ext>
            </a:extLst>
          </p:cNvPr>
          <p:cNvSpPr txBox="1"/>
          <p:nvPr/>
        </p:nvSpPr>
        <p:spPr>
          <a:xfrm>
            <a:off x="5637321" y="4500979"/>
            <a:ext cx="6441950" cy="1766317"/>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similarity has reduced from 0.989 to 0.792 due to the difference in ratings of the District 9 movie. The cosine can be calculated in Python using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2400" dirty="0">
                <a:effectLst/>
                <a:latin typeface="Calibri" panose="020F0502020204030204" pitchFamily="34" charset="0"/>
                <a:ea typeface="Calibri" panose="020F0502020204030204" pitchFamily="34" charset="0"/>
                <a:cs typeface="Times New Roman" panose="02020603050405020304" pitchFamily="18" charset="0"/>
              </a:rPr>
              <a:t> library.</a:t>
            </a:r>
          </a:p>
        </p:txBody>
      </p:sp>
    </p:spTree>
    <p:extLst>
      <p:ext uri="{BB962C8B-B14F-4D97-AF65-F5344CB8AC3E}">
        <p14:creationId xmlns:p14="http://schemas.microsoft.com/office/powerpoint/2010/main" val="61732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334110" y="446380"/>
            <a:ext cx="10990558" cy="4058162"/>
          </a:xfrm>
          <a:prstGeom prst="rect">
            <a:avLst/>
          </a:prstGeom>
          <a:noFill/>
        </p:spPr>
        <p:txBody>
          <a:bodyPr wrap="square" rtlCol="0">
            <a:spAutoFit/>
          </a:bodyPr>
          <a:lstStyle/>
          <a:p>
            <a:pPr>
              <a:lnSpc>
                <a:spcPct val="115000"/>
              </a:lnSpc>
              <a:spcAft>
                <a:spcPts val="1000"/>
              </a:spcAft>
            </a:pPr>
            <a:r>
              <a:rPr lang="en-IN" sz="3600" b="1" dirty="0">
                <a:effectLst/>
                <a:latin typeface="Cenury gothic"/>
                <a:ea typeface="Calibri" panose="020F0502020204030204" pitchFamily="34" charset="0"/>
                <a:cs typeface="Times New Roman" panose="02020603050405020304" pitchFamily="18" charset="0"/>
              </a:rPr>
              <a:t>Applications:</a:t>
            </a:r>
          </a:p>
          <a:p>
            <a:pPr>
              <a:lnSpc>
                <a:spcPct val="115000"/>
              </a:lnSpc>
              <a:spcAft>
                <a:spcPts val="100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Recommender Systems are used by many companies, for example:</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Netflix uses it to recommend similar movies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Amazon uses it to recommend similar products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YouTube uses it to recommend similar videos to their users</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39925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600721" y="2237199"/>
            <a:ext cx="10990558" cy="1191801"/>
          </a:xfrm>
          <a:prstGeom prst="rect">
            <a:avLst/>
          </a:prstGeom>
          <a:noFill/>
        </p:spPr>
        <p:txBody>
          <a:bodyPr wrap="square" rtlCol="0">
            <a:spAutoFit/>
          </a:bodyPr>
          <a:lstStyle/>
          <a:p>
            <a:pPr algn="ctr">
              <a:lnSpc>
                <a:spcPct val="115000"/>
              </a:lnSpc>
              <a:spcAft>
                <a:spcPts val="1000"/>
              </a:spcAft>
            </a:pPr>
            <a:r>
              <a:rPr lang="en-US" sz="6600" b="1" dirty="0">
                <a:effectLst/>
                <a:latin typeface="Cenury gothic"/>
                <a:ea typeface="Calibri" panose="020F0502020204030204" pitchFamily="34" charset="0"/>
                <a:cs typeface="Times New Roman" panose="02020603050405020304" pitchFamily="18" charset="0"/>
              </a:rPr>
              <a:t>THANK YOU!</a:t>
            </a:r>
            <a:endParaRPr lang="en-IN" sz="6600" b="1" dirty="0">
              <a:effectLst/>
              <a:latin typeface="Cenury gothic"/>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7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r>
              <a:rPr lang="en-US" b="1" dirty="0">
                <a:latin typeface="Cenury gothic"/>
              </a:rPr>
              <a:t>INTRODUCTION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What is a Recommender System?</a:t>
            </a:r>
          </a:p>
          <a:p>
            <a:pPr marL="0" indent="0">
              <a:lnSpc>
                <a:spcPct val="115000"/>
              </a:lnSpc>
              <a:spcAft>
                <a:spcPts val="10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Recommender System refers to a system that is capable of predicting the future preference of a set of items for a user, and recommend the top items. One key reason why we need a recommender system in modern society is that people have too much options to use from due to the prevalence of Internet. In the past, people used to shop in a physical store, in which the items available are limited. For instance, the number of movies that can be placed in a Blockbuster store depends on the size of that store. By contrast, nowadays, the Internet allows people to access abundant resources online. Netflix, for example, has an enormous collection of movies. Although the amount of available information increased, a new problem arose as people had a hard time selecting the items they actually want to see. This is where the recommender system comes in.</a:t>
            </a:r>
          </a:p>
          <a:p>
            <a:endParaRPr lang="en-IN"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Types of Recommender </a:t>
            </a:r>
            <a:r>
              <a:rPr lang="en-IN" sz="4400" b="1" dirty="0" smtClean="0">
                <a:effectLst/>
                <a:latin typeface="Cenury gothic"/>
                <a:ea typeface="Calibri" panose="020F0502020204030204" pitchFamily="34" charset="0"/>
                <a:cs typeface="Times New Roman" panose="02020603050405020304" pitchFamily="18" charset="0"/>
              </a:rPr>
              <a:t>Systems:</a:t>
            </a:r>
            <a:endParaRPr lang="en-IN" sz="4400" b="1" dirty="0">
              <a:effectLst/>
              <a:latin typeface="Cenury gothic"/>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There are three different types of Recommender Systems:</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Collaborative Filtering</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Content-Based Filtering</a:t>
            </a:r>
          </a:p>
          <a:p>
            <a:pPr marL="342900" lvl="0" indent="-342900">
              <a:lnSpc>
                <a:spcPct val="115000"/>
              </a:lnSpc>
              <a:spcAft>
                <a:spcPts val="10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Hybrid Recommendation Systems (Collaborative + Content)</a:t>
            </a:r>
          </a:p>
          <a:p>
            <a:endParaRPr lang="en-IN" dirty="0"/>
          </a:p>
        </p:txBody>
      </p:sp>
    </p:spTree>
    <p:extLst>
      <p:ext uri="{BB962C8B-B14F-4D97-AF65-F5344CB8AC3E}">
        <p14:creationId xmlns:p14="http://schemas.microsoft.com/office/powerpoint/2010/main" val="39770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Collaborative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lnSpcReduction="10000"/>
          </a:bodyPr>
          <a:lstStyle/>
          <a:p>
            <a:pPr marL="0" indent="0">
              <a:lnSpc>
                <a:spcPct val="115000"/>
              </a:lnSpc>
              <a:spcAft>
                <a:spcPts val="1000"/>
              </a:spcAft>
              <a:buNone/>
            </a:pPr>
            <a:r>
              <a:rPr lang="en-IN" sz="1800" dirty="0">
                <a:effectLst/>
                <a:ea typeface="Calibri" panose="020F0502020204030204" pitchFamily="34" charset="0"/>
                <a:cs typeface="Times New Roman" panose="02020603050405020304" pitchFamily="18" charset="0"/>
              </a:rPr>
              <a:t>Collaborative filtering methods are based on collecting and analysing a large amount of information on users’ behaviours, activities or preferences and predicting what users will like based on their similarity to other users. A key advantage of the collaborative filtering approach is that it does not rely on machine analysable content and therefore it is capable of accurately recommending complex items such as movies without requiring an “understanding” of the item itself. Many algorithms have been used in measuring user similarity or item similarity in recommender systems. For example, the k-nearest </a:t>
            </a:r>
            <a:r>
              <a:rPr lang="en-IN" sz="1800" dirty="0" err="1">
                <a:effectLst/>
                <a:ea typeface="Calibri" panose="020F0502020204030204" pitchFamily="34" charset="0"/>
                <a:cs typeface="Times New Roman" panose="02020603050405020304" pitchFamily="18" charset="0"/>
              </a:rPr>
              <a:t>neighbor</a:t>
            </a:r>
            <a:r>
              <a:rPr lang="en-IN" sz="1800" dirty="0">
                <a:effectLst/>
                <a:ea typeface="Calibri" panose="020F0502020204030204" pitchFamily="34" charset="0"/>
                <a:cs typeface="Times New Roman" panose="02020603050405020304" pitchFamily="18" charset="0"/>
              </a:rPr>
              <a:t> (k-NN) approach and the Pearson Correlation.</a:t>
            </a:r>
          </a:p>
          <a:p>
            <a:endParaRPr lang="en-IN" dirty="0"/>
          </a:p>
        </p:txBody>
      </p:sp>
      <p:pic>
        <p:nvPicPr>
          <p:cNvPr id="4" name="Picture 3">
            <a:extLst>
              <a:ext uri="{FF2B5EF4-FFF2-40B4-BE49-F238E27FC236}">
                <a16:creationId xmlns:a16="http://schemas.microsoft.com/office/drawing/2014/main" id="{E9BF05EE-3AF5-4E1A-B4F2-A22A736EF5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7648" y="1951097"/>
            <a:ext cx="5383149" cy="2955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62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Content-Based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a:bodyPr>
          <a:lstStyle/>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Content-based filtering methods are based on a description of the item and a profile of the user’s preference. In a content-based recommendation system, keywords are used to describe the items; beside, a user profile is built to indicate the type of item this user likes. In other words, these algorithms try to recommend items that are similar to those that a user liked in the past (or is examining in the present). In particular, various candidate items are compared with items previously rated by the user and the best-matching items are recommended. This approach has its roots in information retrieval and information filtering research.</a:t>
            </a:r>
          </a:p>
          <a:p>
            <a:endParaRPr lang="en-IN" dirty="0"/>
          </a:p>
        </p:txBody>
      </p:sp>
      <p:pic>
        <p:nvPicPr>
          <p:cNvPr id="6" name="Picture 5">
            <a:extLst>
              <a:ext uri="{FF2B5EF4-FFF2-40B4-BE49-F238E27FC236}">
                <a16:creationId xmlns:a16="http://schemas.microsoft.com/office/drawing/2014/main" id="{F4C4E4E5-EC21-406F-BF60-092ED7C99A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08668" y="1059181"/>
            <a:ext cx="4145132" cy="4481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406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Hybrid Recommendation Systems</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fontScale="85000" lnSpcReduction="10000"/>
          </a:bodyPr>
          <a:lstStyle/>
          <a:p>
            <a:pPr marL="0" indent="0">
              <a:lnSpc>
                <a:spcPct val="115000"/>
              </a:lnSpc>
              <a:spcAft>
                <a:spcPts val="1000"/>
              </a:spcAft>
              <a:buNone/>
            </a:pPr>
            <a:r>
              <a:rPr lang="en-IN" sz="1900" dirty="0">
                <a:effectLst/>
                <a:latin typeface="Calibri" panose="020F0502020204030204" pitchFamily="34" charset="0"/>
                <a:ea typeface="Calibri" panose="020F0502020204030204" pitchFamily="34" charset="0"/>
                <a:cs typeface="Times New Roman" panose="02020603050405020304" pitchFamily="18" charset="0"/>
              </a:rPr>
              <a:t>Recent research has demonstrated that a hybrid approach, combining collaborative filtering and content-based filtering could be more effective in some cases. Hybrid approaches can be implemented in several ways, by making content-based and collaborative-based predictions separately and then combining them, by adding content-based capabilities to a collaborative-based approach (and vice versa), or by unifying the approaches into one model. Several studies empirically compare the performance of the hybrid with the pure collaborative and content-based methods and demonstrate that the hybrid methods can provide more accurate recommendations than pure approaches. These methods can also be used to overcome some of the common problems in recommendation systems such as cold start and the sparsity problem.</a:t>
            </a:r>
          </a:p>
          <a:p>
            <a:endParaRPr lang="en-IN" dirty="0"/>
          </a:p>
        </p:txBody>
      </p:sp>
      <p:pic>
        <p:nvPicPr>
          <p:cNvPr id="7" name="Picture 6">
            <a:extLst>
              <a:ext uri="{FF2B5EF4-FFF2-40B4-BE49-F238E27FC236}">
                <a16:creationId xmlns:a16="http://schemas.microsoft.com/office/drawing/2014/main" id="{61051C1B-EF3E-474E-A76B-1112E8F43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09879" y="1825625"/>
            <a:ext cx="4843921" cy="3368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03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My Implementation: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199" y="1825625"/>
            <a:ext cx="10365419" cy="4351338"/>
          </a:xfrm>
        </p:spPr>
        <p:txBody>
          <a:bodyPr>
            <a:normAutofit/>
          </a:bodyPr>
          <a:lstStyle/>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I have taken the Collaborative Filtering based approach. For creating my model I used </a:t>
            </a:r>
            <a:r>
              <a:rPr lang="en-IN" sz="2400" dirty="0">
                <a:latin typeface="Calibri" panose="020F0502020204030204" pitchFamily="34" charset="0"/>
                <a:ea typeface="Calibri" panose="020F0502020204030204" pitchFamily="34" charset="0"/>
                <a:cs typeface="Times New Roman" panose="02020603050405020304" pitchFamily="18" charset="0"/>
              </a:rPr>
              <a:t>K</a:t>
            </a:r>
            <a:r>
              <a:rPr lang="en-IN" sz="2400" dirty="0">
                <a:effectLst/>
                <a:latin typeface="Calibri" panose="020F0502020204030204" pitchFamily="34" charset="0"/>
                <a:ea typeface="Calibri" panose="020F0502020204030204" pitchFamily="34" charset="0"/>
                <a:cs typeface="Times New Roman" panose="02020603050405020304" pitchFamily="18" charset="0"/>
              </a:rPr>
              <a:t>NN algorithm along with cosine similarity metric to fulfil my goal</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5000"/>
              </a:lnSpc>
              <a:spcAft>
                <a:spcPts val="100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GitHub Link  – </a:t>
            </a:r>
            <a:r>
              <a:rPr lang="en-IN" sz="2400" dirty="0">
                <a:effectLst/>
                <a:latin typeface="Calibri" panose="020F0502020204030204" pitchFamily="34" charset="0"/>
                <a:ea typeface="Calibri" panose="020F0502020204030204" pitchFamily="34" charset="0"/>
                <a:cs typeface="Times New Roman" panose="02020603050405020304" pitchFamily="18" charset="0"/>
                <a:hlinkClick r:id="rId3"/>
              </a:rPr>
              <a:t>github.com/ArkDy1312/Movie-Recommendation-System</a:t>
            </a:r>
            <a:endParaRPr lang="en-IN" dirty="0"/>
          </a:p>
        </p:txBody>
      </p:sp>
    </p:spTree>
    <p:extLst>
      <p:ext uri="{BB962C8B-B14F-4D97-AF65-F5344CB8AC3E}">
        <p14:creationId xmlns:p14="http://schemas.microsoft.com/office/powerpoint/2010/main" val="261115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Cosine Similarity:</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686881"/>
            <a:ext cx="5473824" cy="4805994"/>
          </a:xfrm>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Cosine similarity is a method to measure the difference between two non zero vectors of an inner product space. See the example below to understand.</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I want to check if Bernard and Clarissa have similar movie preferences, and I only have two movie reviews. The reviews are scores from 1 to 5, where 5 is the best score and 1 the worst, and 0 means that a person has not watched the movie.</a:t>
            </a:r>
          </a:p>
          <a:p>
            <a:endParaRPr lang="en-IN" dirty="0"/>
          </a:p>
        </p:txBody>
      </p:sp>
      <p:pic>
        <p:nvPicPr>
          <p:cNvPr id="6" name="Picture 5">
            <a:extLst>
              <a:ext uri="{FF2B5EF4-FFF2-40B4-BE49-F238E27FC236}">
                <a16:creationId xmlns:a16="http://schemas.microsoft.com/office/drawing/2014/main" id="{36F13AB3-49AB-41E2-9674-CC13820721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46" y="2314575"/>
            <a:ext cx="4076700" cy="1114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342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323294" y="479518"/>
            <a:ext cx="8110491" cy="4805994"/>
          </a:xfrm>
        </p:spPr>
        <p:txBody>
          <a:bodyPr>
            <a:norm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 can represent each person’s reviews in a separate vector.</a:t>
            </a:r>
          </a:p>
          <a:p>
            <a:pPr marL="0" indent="0">
              <a:buNone/>
            </a:pPr>
            <a:endParaRPr lang="en-IN" dirty="0"/>
          </a:p>
        </p:txBody>
      </p:sp>
      <p:pic>
        <p:nvPicPr>
          <p:cNvPr id="7" name="Picture 6">
            <a:extLst>
              <a:ext uri="{FF2B5EF4-FFF2-40B4-BE49-F238E27FC236}">
                <a16:creationId xmlns:a16="http://schemas.microsoft.com/office/drawing/2014/main" id="{61FC343D-B3D6-4C03-920D-3F6A0A368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078" y="1214546"/>
            <a:ext cx="2162175" cy="67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06027" y="1952955"/>
            <a:ext cx="5903651" cy="1476045"/>
          </a:xfrm>
          <a:prstGeom prst="rect">
            <a:avLst/>
          </a:prstGeom>
          <a:noFill/>
        </p:spPr>
        <p:txBody>
          <a:bodyPr wrap="square" rtlCol="0">
            <a:spAutoFit/>
          </a:bodyPr>
          <a:lstStyle/>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Vector b represents Bernard and vector c Clarissa.</a:t>
            </a:r>
          </a:p>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cosine similarity will measure the similarity between these two vectors which is a measurement of how similar are the preferences between these two people.</a:t>
            </a:r>
          </a:p>
        </p:txBody>
      </p:sp>
      <p:pic>
        <p:nvPicPr>
          <p:cNvPr id="8" name="Picture 7">
            <a:extLst>
              <a:ext uri="{FF2B5EF4-FFF2-40B4-BE49-F238E27FC236}">
                <a16:creationId xmlns:a16="http://schemas.microsoft.com/office/drawing/2014/main" id="{83D37D18-B034-49C9-8CF3-9CFB7C4C7C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4885" y="3337871"/>
            <a:ext cx="5257800" cy="1638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9E15ACC3-AD09-4DEB-9585-09C58A3749B8}"/>
              </a:ext>
            </a:extLst>
          </p:cNvPr>
          <p:cNvSpPr txBox="1"/>
          <p:nvPr/>
        </p:nvSpPr>
        <p:spPr>
          <a:xfrm>
            <a:off x="5646197" y="5322623"/>
            <a:ext cx="6249880"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image, below each vector represents a person’s preferences and they have an angle θ between them. Similar vectors will have a lower angle θ, and dissimilar vectors (different film preferences) will have bigger θ.</a:t>
            </a:r>
          </a:p>
        </p:txBody>
      </p:sp>
    </p:spTree>
    <p:extLst>
      <p:ext uri="{BB962C8B-B14F-4D97-AF65-F5344CB8AC3E}">
        <p14:creationId xmlns:p14="http://schemas.microsoft.com/office/powerpoint/2010/main" val="40608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1012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Yu Gothic</vt:lpstr>
      <vt:lpstr>Arial</vt:lpstr>
      <vt:lpstr>Calibri</vt:lpstr>
      <vt:lpstr>Calibri Light</vt:lpstr>
      <vt:lpstr>Cenury gothic</vt:lpstr>
      <vt:lpstr>Garamond</vt:lpstr>
      <vt:lpstr>Symbol</vt:lpstr>
      <vt:lpstr>Times New Roman</vt:lpstr>
      <vt:lpstr>Office Theme</vt:lpstr>
      <vt:lpstr>Movie Recommendation System</vt:lpstr>
      <vt:lpstr>INTRODUCTION</vt:lpstr>
      <vt:lpstr>Types of Recommender Systems:</vt:lpstr>
      <vt:lpstr>Collaborative Filtering</vt:lpstr>
      <vt:lpstr>Content-Based Filtering</vt:lpstr>
      <vt:lpstr>Hybrid Recommendation Systems</vt:lpstr>
      <vt:lpstr>My Implementation:</vt:lpstr>
      <vt:lpstr>Cosine Similarity: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Angela Kundu</dc:creator>
  <cp:lastModifiedBy>Windows User</cp:lastModifiedBy>
  <cp:revision>11</cp:revision>
  <dcterms:created xsi:type="dcterms:W3CDTF">2021-01-17T16:19:40Z</dcterms:created>
  <dcterms:modified xsi:type="dcterms:W3CDTF">2021-01-17T19:53:41Z</dcterms:modified>
</cp:coreProperties>
</file>