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455" r:id="rId6"/>
    <p:sldId id="45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8C37-AC89-CFD5-ED73-9BA5CA11A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F3AE4-B484-A68C-DAEB-086575A6D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B525-63D6-9008-68B3-E3E4FCC3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163-E84F-4EEC-A785-562ACA53BDC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4DC54-D0E5-13E2-31FE-E513E379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7BC02-DE89-C3FB-15FE-E585DE3F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F81-A573-4FE2-AC2C-73DEC2ED8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87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F533-5A8E-ABF0-B23B-5E226A55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9949E-A89C-C0EC-8A1F-2673772B8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38994-482B-ACB5-9D56-75ECDF11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163-E84F-4EEC-A785-562ACA53BDC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F971-4950-9A37-8A60-6F8353AD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F3752-E838-229C-3E6C-E2DB3183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F81-A573-4FE2-AC2C-73DEC2ED8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1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0EA2F-C822-EF13-9F18-49190D4EE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3E869-8B99-94EE-4815-F94CEEF2F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CE6F9-976D-CD29-2BA7-D57F7533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163-E84F-4EEC-A785-562ACA53BDC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2281-7BE4-2A8E-B256-B41A1A8C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488B8-C020-ED3D-D219-B629DCB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F81-A573-4FE2-AC2C-73DEC2ED8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B3FD-9AA0-E788-2FB8-E5877FD8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B82A-586A-64BB-8B89-686B9847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7BF3-0373-4746-E882-D4BCD84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163-E84F-4EEC-A785-562ACA53BDC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B2A8-89F7-672E-605B-CE52F594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1D755-AEF5-BF6D-8CAE-F57AEB2C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F81-A573-4FE2-AC2C-73DEC2ED8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0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CFC-E2CD-9A55-E2EF-BED2CAAE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B5193-42FB-7215-6874-FD515C80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5827-4F41-E362-EF3D-CE53DF05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163-E84F-4EEC-A785-562ACA53BDC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62F7-0F1D-20B6-1742-C227997D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7F8F-B01B-1499-9C9B-B97E15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F81-A573-4FE2-AC2C-73DEC2ED8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48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C536-89B7-DBD2-D4CC-0666C85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58A4-51D3-4901-FFA7-883EB9965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4407-B6F6-58BD-6492-97A4C9821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EDCD1-314B-0BE7-20EE-467EF945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163-E84F-4EEC-A785-562ACA53BDC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5BCC-7D1C-16D2-66E0-88A5FF6B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E6EA-AF96-1BC7-021B-886940D9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F81-A573-4FE2-AC2C-73DEC2ED8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89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0BA2-C53D-7D91-F347-DA9B6043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7B634-3A3E-3BAE-386B-F90CA793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D1223-DA8F-558C-348C-C46A9553F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B9AA7-0418-6A7F-2853-99F2809A3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F9687-2A69-204C-7BE1-0CA93E63B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C00A3-D6E0-A57C-AEEF-DA6FCAB9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163-E84F-4EEC-A785-562ACA53BDC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67411-7E93-9AC8-01F4-F1A52064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DB6F4-2C7C-63C9-6992-52A155E0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F81-A573-4FE2-AC2C-73DEC2ED8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7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702F-F372-A0B0-2F41-DE45C6AA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8DC6D-09AB-4EA4-DCD8-FE6B55DC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163-E84F-4EEC-A785-562ACA53BDC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7431D-9172-0FD5-C198-15B5334E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C491F-62E0-4FF6-1245-11321FF5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F81-A573-4FE2-AC2C-73DEC2ED8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9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41C49-B0EF-847C-0D13-79247FA5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163-E84F-4EEC-A785-562ACA53BDC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F37F2-A05F-BF89-8926-7E938A03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BCD45-3CEF-1547-9861-62CDF5AB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F81-A573-4FE2-AC2C-73DEC2ED8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0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8300-E150-1E02-386B-8561B8E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6DCC-DD5B-C05B-D326-F3158E01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49B71-517C-3B43-6604-0D4E9989F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6E2EE-257E-5AF9-DBEE-90E2DD19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163-E84F-4EEC-A785-562ACA53BDC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F83B-96D5-B1E8-8EE3-B70B3E62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3FAC8-FB23-6DD7-D0C0-A363C106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F81-A573-4FE2-AC2C-73DEC2ED8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31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A733-56B4-8C3C-6C37-EE6134F4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5FA79-AEE2-4AAD-0A8F-114D54BE1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FD01A-0F0C-A9D1-4436-EFF8486FD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757B9-E8ED-5BC9-C4EC-E612ED65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163-E84F-4EEC-A785-562ACA53BDC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1A4BF-B382-D110-80D4-32BF3177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8A66-6D22-3908-C009-B0C22D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F81-A573-4FE2-AC2C-73DEC2ED8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8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1B264-C729-01E5-DBA6-E1C47D47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874CA-B76B-D251-9F10-EFC0BF478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BA2D4-52F1-3D44-7E18-5268C3F13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AC7163-E84F-4EEC-A785-562ACA53BDC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07892-27E9-7535-C9E7-19059EE6A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FC40A-932F-70CC-262A-D708C5D0B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51F81-A573-4FE2-AC2C-73DEC2ED8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7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611" y="155193"/>
            <a:ext cx="3089275" cy="57531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i="1" spc="10" dirty="0">
                <a:solidFill>
                  <a:srgbClr val="0462C1"/>
                </a:solidFill>
                <a:latin typeface="Calibri"/>
                <a:cs typeface="Calibri"/>
              </a:rPr>
              <a:t>Nodes</a:t>
            </a:r>
            <a:r>
              <a:rPr sz="3600" b="1" i="1" spc="-12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3600" b="1" i="1" spc="10" dirty="0">
                <a:solidFill>
                  <a:srgbClr val="0462C1"/>
                </a:solidFill>
                <a:latin typeface="Calibri"/>
                <a:cs typeface="Calibri"/>
              </a:rPr>
              <a:t>and</a:t>
            </a:r>
            <a:r>
              <a:rPr sz="3600" b="1" i="1" spc="-1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3600" b="1" i="1" spc="5" dirty="0">
                <a:solidFill>
                  <a:srgbClr val="0462C1"/>
                </a:solidFill>
                <a:latin typeface="Calibri"/>
                <a:cs typeface="Calibri"/>
              </a:rPr>
              <a:t>Links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2163" y="928688"/>
            <a:ext cx="7788275" cy="277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4" marR="18415" indent="-457834" algn="just">
              <a:spcBef>
                <a:spcPts val="100"/>
              </a:spcBef>
              <a:buFont typeface="Wingdings"/>
              <a:buChar char=""/>
              <a:tabLst>
                <a:tab pos="470534" algn="l"/>
              </a:tabLst>
            </a:pPr>
            <a:r>
              <a:rPr sz="2000" spc="-15" dirty="0">
                <a:latin typeface="Calibri"/>
                <a:cs typeface="Calibri"/>
              </a:rPr>
              <a:t>Although </a:t>
            </a:r>
            <a:r>
              <a:rPr sz="2000" dirty="0">
                <a:latin typeface="Calibri"/>
                <a:cs typeface="Calibri"/>
              </a:rPr>
              <a:t>communication at </a:t>
            </a:r>
            <a:r>
              <a:rPr sz="2000" spc="-15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application, </a:t>
            </a:r>
            <a:r>
              <a:rPr sz="2000" spc="-15" dirty="0">
                <a:latin typeface="Calibri"/>
                <a:cs typeface="Calibri"/>
              </a:rPr>
              <a:t>transport, </a:t>
            </a:r>
            <a:r>
              <a:rPr sz="2000" dirty="0">
                <a:latin typeface="Calibri"/>
                <a:cs typeface="Calibri"/>
              </a:rPr>
              <a:t>and network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layers </a:t>
            </a:r>
            <a:r>
              <a:rPr sz="2000" spc="1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end-to-end, </a:t>
            </a:r>
            <a:r>
              <a:rPr sz="2000" u="sng" dirty="0">
                <a:latin typeface="Calibri"/>
                <a:cs typeface="Calibri"/>
              </a:rPr>
              <a:t>communication at </a:t>
            </a:r>
            <a:r>
              <a:rPr sz="2000" u="sng" spc="-15" dirty="0">
                <a:latin typeface="Calibri"/>
                <a:cs typeface="Calibri"/>
              </a:rPr>
              <a:t>the </a:t>
            </a:r>
            <a:r>
              <a:rPr sz="2000" u="sng" spc="-10" dirty="0">
                <a:latin typeface="Calibri"/>
                <a:cs typeface="Calibri"/>
              </a:rPr>
              <a:t>data-link layer </a:t>
            </a:r>
            <a:r>
              <a:rPr sz="2000" u="sng" spc="10" dirty="0">
                <a:latin typeface="Calibri"/>
                <a:cs typeface="Calibri"/>
              </a:rPr>
              <a:t>is </a:t>
            </a:r>
            <a:r>
              <a:rPr sz="2000" u="sng" spc="-20" dirty="0">
                <a:latin typeface="Calibri"/>
                <a:cs typeface="Calibri"/>
              </a:rPr>
              <a:t>node-to </a:t>
            </a:r>
            <a:r>
              <a:rPr sz="2000" u="sng" spc="-15" dirty="0">
                <a:latin typeface="Calibri"/>
                <a:cs typeface="Calibri"/>
              </a:rPr>
              <a:t> </a:t>
            </a:r>
            <a:r>
              <a:rPr sz="2000" u="sng" spc="-20" dirty="0">
                <a:latin typeface="Calibri"/>
                <a:cs typeface="Calibri"/>
              </a:rPr>
              <a:t>node.</a:t>
            </a:r>
            <a:endParaRPr sz="2000" u="sng" dirty="0">
              <a:latin typeface="Calibri"/>
              <a:cs typeface="Calibri"/>
            </a:endParaRPr>
          </a:p>
          <a:p>
            <a:pPr marL="470534" marR="5080" indent="-457834" algn="just">
              <a:spcBef>
                <a:spcPts val="10"/>
              </a:spcBef>
              <a:buFont typeface="Wingdings"/>
              <a:buChar char=""/>
              <a:tabLst>
                <a:tab pos="470534" algn="l"/>
              </a:tabLst>
            </a:pPr>
            <a:r>
              <a:rPr sz="2000" spc="-2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 </a:t>
            </a:r>
            <a:r>
              <a:rPr sz="2000" spc="-10" dirty="0">
                <a:latin typeface="Calibri"/>
                <a:cs typeface="Calibri"/>
              </a:rPr>
              <a:t>have learned </a:t>
            </a:r>
            <a:r>
              <a:rPr sz="2000" spc="10" dirty="0">
                <a:latin typeface="Calibri"/>
                <a:cs typeface="Calibri"/>
              </a:rPr>
              <a:t>in </a:t>
            </a:r>
            <a:r>
              <a:rPr sz="2000" spc="-1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chapters,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unit </a:t>
            </a:r>
            <a:r>
              <a:rPr sz="2000" spc="5" dirty="0">
                <a:latin typeface="Calibri"/>
                <a:cs typeface="Calibri"/>
              </a:rPr>
              <a:t>from </a:t>
            </a:r>
            <a:r>
              <a:rPr sz="2000" spc="-15" dirty="0">
                <a:latin typeface="Calibri"/>
                <a:cs typeface="Calibri"/>
              </a:rPr>
              <a:t>one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point </a:t>
            </a:r>
            <a:r>
              <a:rPr sz="2000" spc="5" dirty="0">
                <a:latin typeface="Calibri"/>
                <a:cs typeface="Calibri"/>
              </a:rPr>
              <a:t>in </a:t>
            </a:r>
            <a:r>
              <a:rPr sz="2000" spc="-1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Internet </a:t>
            </a:r>
            <a:r>
              <a:rPr sz="2000" spc="-20" dirty="0">
                <a:latin typeface="Calibri"/>
                <a:cs typeface="Calibri"/>
              </a:rPr>
              <a:t>needs to </a:t>
            </a:r>
            <a:r>
              <a:rPr sz="2000" dirty="0">
                <a:latin typeface="Calibri"/>
                <a:cs typeface="Calibri"/>
              </a:rPr>
              <a:t>pass </a:t>
            </a:r>
            <a:r>
              <a:rPr sz="2000" spc="-5" dirty="0">
                <a:latin typeface="Calibri"/>
                <a:cs typeface="Calibri"/>
              </a:rPr>
              <a:t>through many </a:t>
            </a:r>
            <a:r>
              <a:rPr sz="2000" spc="-15" dirty="0">
                <a:latin typeface="Calibri"/>
                <a:cs typeface="Calibri"/>
              </a:rPr>
              <a:t>networks </a:t>
            </a:r>
            <a:r>
              <a:rPr sz="2000" dirty="0">
                <a:latin typeface="Calibri"/>
                <a:cs typeface="Calibri"/>
              </a:rPr>
              <a:t>(LANs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WANs)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reach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another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point.</a:t>
            </a:r>
            <a:endParaRPr sz="2000" dirty="0">
              <a:latin typeface="Calibri"/>
              <a:cs typeface="Calibri"/>
            </a:endParaRPr>
          </a:p>
          <a:p>
            <a:pPr marL="470534" marR="7620" indent="-457834" algn="just">
              <a:spcBef>
                <a:spcPts val="10"/>
              </a:spcBef>
              <a:buFont typeface="Wingdings"/>
              <a:buChar char=""/>
              <a:tabLst>
                <a:tab pos="470534" algn="l"/>
              </a:tabLst>
            </a:pPr>
            <a:r>
              <a:rPr sz="2000" spc="-20" dirty="0">
                <a:latin typeface="Calibri"/>
                <a:cs typeface="Calibri"/>
              </a:rPr>
              <a:t>Theses </a:t>
            </a:r>
            <a:r>
              <a:rPr sz="2000" spc="-5" dirty="0">
                <a:latin typeface="Calibri"/>
                <a:cs typeface="Calibri"/>
              </a:rPr>
              <a:t>LANs and </a:t>
            </a:r>
            <a:r>
              <a:rPr sz="2000" spc="-40" dirty="0">
                <a:latin typeface="Calibri"/>
                <a:cs typeface="Calibri"/>
              </a:rPr>
              <a:t>WANs </a:t>
            </a:r>
            <a:r>
              <a:rPr sz="2000" spc="5" dirty="0">
                <a:latin typeface="Calibri"/>
                <a:cs typeface="Calibri"/>
              </a:rPr>
              <a:t>are </a:t>
            </a:r>
            <a:r>
              <a:rPr sz="2000" spc="-10" dirty="0">
                <a:latin typeface="Calibri"/>
                <a:cs typeface="Calibri"/>
              </a:rPr>
              <a:t>connected by </a:t>
            </a:r>
            <a:r>
              <a:rPr sz="2000" spc="-5" dirty="0">
                <a:latin typeface="Calibri"/>
                <a:cs typeface="Calibri"/>
              </a:rPr>
              <a:t>routers. </a:t>
            </a:r>
            <a:r>
              <a:rPr sz="2000" spc="-15" dirty="0">
                <a:latin typeface="Calibri"/>
                <a:cs typeface="Calibri"/>
              </a:rPr>
              <a:t>It </a:t>
            </a:r>
            <a:r>
              <a:rPr sz="2000" spc="10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customary </a:t>
            </a:r>
            <a:r>
              <a:rPr sz="2000" spc="-30" dirty="0">
                <a:latin typeface="Calibri"/>
                <a:cs typeface="Calibri"/>
              </a:rPr>
              <a:t>to </a:t>
            </a:r>
            <a:r>
              <a:rPr sz="2000" spc="-25" dirty="0">
                <a:latin typeface="Calibri"/>
                <a:cs typeface="Calibri"/>
              </a:rPr>
              <a:t> refer</a:t>
            </a:r>
            <a:r>
              <a:rPr sz="2000" spc="-20" dirty="0">
                <a:latin typeface="Calibri"/>
                <a:cs typeface="Calibri"/>
              </a:rPr>
              <a:t> to </a:t>
            </a:r>
            <a:r>
              <a:rPr sz="2000" spc="-1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20" dirty="0">
                <a:latin typeface="Calibri"/>
                <a:cs typeface="Calibri"/>
              </a:rPr>
              <a:t>end </a:t>
            </a:r>
            <a:r>
              <a:rPr sz="2000" spc="-10" dirty="0">
                <a:latin typeface="Calibri"/>
                <a:cs typeface="Calibri"/>
              </a:rPr>
              <a:t>hosts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routers </a:t>
            </a:r>
            <a:r>
              <a:rPr sz="2000" spc="-40" dirty="0">
                <a:latin typeface="Calibri"/>
                <a:cs typeface="Calibri"/>
              </a:rPr>
              <a:t>as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nodes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the networks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in </a:t>
            </a:r>
            <a:r>
              <a:rPr sz="2000" spc="-20" dirty="0">
                <a:latin typeface="Calibri"/>
                <a:cs typeface="Calibri"/>
              </a:rPr>
              <a:t>between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4480" y="4005547"/>
            <a:ext cx="5516880" cy="19063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9493" y="259144"/>
            <a:ext cx="7630159" cy="26917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algn="just">
              <a:spcBef>
                <a:spcPts val="355"/>
              </a:spcBef>
            </a:pPr>
            <a:r>
              <a:rPr sz="2450" b="1" dirty="0">
                <a:solidFill>
                  <a:srgbClr val="EC7C30"/>
                </a:solidFill>
                <a:latin typeface="Calibri"/>
                <a:cs typeface="Calibri"/>
              </a:rPr>
              <a:t>DYNAMIC</a:t>
            </a:r>
            <a:r>
              <a:rPr sz="2450" b="1" spc="1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50" b="1" spc="5" dirty="0">
                <a:solidFill>
                  <a:srgbClr val="EC7C30"/>
                </a:solidFill>
                <a:latin typeface="Calibri"/>
                <a:cs typeface="Calibri"/>
              </a:rPr>
              <a:t>CHANNEL</a:t>
            </a:r>
            <a:r>
              <a:rPr sz="2450" b="1" spc="14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50" b="1" spc="-20" dirty="0">
                <a:solidFill>
                  <a:srgbClr val="EC7C30"/>
                </a:solidFill>
                <a:latin typeface="Calibri"/>
                <a:cs typeface="Calibri"/>
              </a:rPr>
              <a:t>ALLOCATION</a:t>
            </a:r>
            <a:r>
              <a:rPr sz="2450" b="1" spc="1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EC7C30"/>
                </a:solidFill>
                <a:latin typeface="Calibri"/>
                <a:cs typeface="Calibri"/>
              </a:rPr>
              <a:t>TECHNIQUES</a:t>
            </a:r>
            <a:r>
              <a:rPr sz="2450" b="1" spc="254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50" b="1" spc="5" dirty="0">
                <a:solidFill>
                  <a:srgbClr val="EC7C30"/>
                </a:solidFill>
                <a:latin typeface="Calibri"/>
                <a:cs typeface="Calibri"/>
              </a:rPr>
              <a:t>:</a:t>
            </a:r>
            <a:endParaRPr sz="2450">
              <a:latin typeface="Calibri"/>
              <a:cs typeface="Calibri"/>
            </a:endParaRPr>
          </a:p>
          <a:p>
            <a:pPr marL="12700" algn="just">
              <a:lnSpc>
                <a:spcPts val="2510"/>
              </a:lnSpc>
              <a:spcBef>
                <a:spcPts val="265"/>
              </a:spcBef>
            </a:pPr>
            <a:r>
              <a:rPr sz="2450" b="1" spc="-5" dirty="0">
                <a:latin typeface="Calibri"/>
                <a:cs typeface="Calibri"/>
              </a:rPr>
              <a:t>Many</a:t>
            </a:r>
            <a:r>
              <a:rPr sz="2450" b="1" spc="434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different</a:t>
            </a:r>
            <a:r>
              <a:rPr sz="2450" b="1" spc="445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dynamic</a:t>
            </a:r>
            <a:r>
              <a:rPr sz="2450" b="1" spc="409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allocation</a:t>
            </a:r>
            <a:r>
              <a:rPr sz="2450" b="1" spc="459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strategies</a:t>
            </a:r>
            <a:r>
              <a:rPr sz="2450" b="1" spc="40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have</a:t>
            </a:r>
            <a:r>
              <a:rPr sz="2450" b="1" spc="440" dirty="0">
                <a:latin typeface="Calibri"/>
                <a:cs typeface="Calibri"/>
              </a:rPr>
              <a:t> </a:t>
            </a:r>
            <a:r>
              <a:rPr sz="2450" b="1" spc="15" dirty="0">
                <a:latin typeface="Calibri"/>
                <a:cs typeface="Calibri"/>
              </a:rPr>
              <a:t>been</a:t>
            </a:r>
            <a:endParaRPr sz="2450">
              <a:latin typeface="Calibri"/>
              <a:cs typeface="Calibri"/>
            </a:endParaRPr>
          </a:p>
          <a:p>
            <a:pPr marL="12700" algn="just">
              <a:lnSpc>
                <a:spcPts val="2510"/>
              </a:lnSpc>
            </a:pPr>
            <a:r>
              <a:rPr sz="2450" b="1" spc="35" dirty="0">
                <a:latin typeface="Calibri"/>
                <a:cs typeface="Calibri"/>
              </a:rPr>
              <a:t>d</a:t>
            </a:r>
            <a:r>
              <a:rPr sz="2450" b="1" spc="40" dirty="0">
                <a:latin typeface="Calibri"/>
                <a:cs typeface="Calibri"/>
              </a:rPr>
              <a:t>e</a:t>
            </a:r>
            <a:r>
              <a:rPr sz="2450" b="1" spc="35" dirty="0">
                <a:latin typeface="Calibri"/>
                <a:cs typeface="Calibri"/>
              </a:rPr>
              <a:t>velop</a:t>
            </a:r>
            <a:r>
              <a:rPr sz="2450" b="1" spc="40" dirty="0">
                <a:latin typeface="Calibri"/>
                <a:cs typeface="Calibri"/>
              </a:rPr>
              <a:t>e</a:t>
            </a:r>
            <a:r>
              <a:rPr sz="2450" b="1" spc="75" dirty="0">
                <a:latin typeface="Calibri"/>
                <a:cs typeface="Calibri"/>
              </a:rPr>
              <a:t>d</a:t>
            </a:r>
            <a:r>
              <a:rPr sz="2450" b="1" spc="5" dirty="0">
                <a:latin typeface="Calibri"/>
                <a:cs typeface="Calibri"/>
              </a:rPr>
              <a:t>.</a:t>
            </a:r>
            <a:r>
              <a:rPr sz="2450" b="1" spc="-180" dirty="0">
                <a:latin typeface="Calibri"/>
                <a:cs typeface="Calibri"/>
              </a:rPr>
              <a:t> </a:t>
            </a:r>
            <a:r>
              <a:rPr sz="2450" b="1" spc="-15" dirty="0">
                <a:latin typeface="Calibri"/>
                <a:cs typeface="Calibri"/>
              </a:rPr>
              <a:t>T</a:t>
            </a:r>
            <a:r>
              <a:rPr sz="2450" b="1" spc="40" dirty="0">
                <a:latin typeface="Calibri"/>
                <a:cs typeface="Calibri"/>
              </a:rPr>
              <a:t>he</a:t>
            </a:r>
            <a:r>
              <a:rPr sz="2450" b="1" spc="15" dirty="0">
                <a:latin typeface="Calibri"/>
                <a:cs typeface="Calibri"/>
              </a:rPr>
              <a:t>y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c</a:t>
            </a:r>
            <a:r>
              <a:rPr sz="2450" b="1" spc="-15" dirty="0">
                <a:latin typeface="Calibri"/>
                <a:cs typeface="Calibri"/>
              </a:rPr>
              <a:t>a</a:t>
            </a:r>
            <a:r>
              <a:rPr sz="2450" b="1" spc="15" dirty="0">
                <a:latin typeface="Calibri"/>
                <a:cs typeface="Calibri"/>
              </a:rPr>
              <a:t>n</a:t>
            </a:r>
            <a:r>
              <a:rPr sz="2450" b="1" spc="35" dirty="0">
                <a:latin typeface="Calibri"/>
                <a:cs typeface="Calibri"/>
              </a:rPr>
              <a:t> </a:t>
            </a:r>
            <a:r>
              <a:rPr sz="2450" b="1" spc="40" dirty="0">
                <a:latin typeface="Calibri"/>
                <a:cs typeface="Calibri"/>
              </a:rPr>
              <a:t>b</a:t>
            </a:r>
            <a:r>
              <a:rPr sz="2450" b="1" spc="15" dirty="0">
                <a:latin typeface="Calibri"/>
                <a:cs typeface="Calibri"/>
              </a:rPr>
              <a:t>e</a:t>
            </a:r>
            <a:r>
              <a:rPr sz="2450" b="1" spc="35" dirty="0">
                <a:latin typeface="Calibri"/>
                <a:cs typeface="Calibri"/>
              </a:rPr>
              <a:t> b</a:t>
            </a:r>
            <a:r>
              <a:rPr sz="2450" b="1" spc="5" dirty="0">
                <a:latin typeface="Calibri"/>
                <a:cs typeface="Calibri"/>
              </a:rPr>
              <a:t>r</a:t>
            </a:r>
            <a:r>
              <a:rPr sz="2450" b="1" spc="30" dirty="0">
                <a:latin typeface="Calibri"/>
                <a:cs typeface="Calibri"/>
              </a:rPr>
              <a:t>o</a:t>
            </a:r>
            <a:r>
              <a:rPr sz="2450" b="1" spc="-15" dirty="0">
                <a:latin typeface="Calibri"/>
                <a:cs typeface="Calibri"/>
              </a:rPr>
              <a:t>a</a:t>
            </a:r>
            <a:r>
              <a:rPr sz="2450" b="1" spc="35" dirty="0">
                <a:latin typeface="Calibri"/>
                <a:cs typeface="Calibri"/>
              </a:rPr>
              <a:t>d</a:t>
            </a:r>
            <a:r>
              <a:rPr sz="2450" b="1" spc="30" dirty="0">
                <a:latin typeface="Calibri"/>
                <a:cs typeface="Calibri"/>
              </a:rPr>
              <a:t>l</a:t>
            </a:r>
            <a:r>
              <a:rPr sz="2450" b="1" spc="15" dirty="0">
                <a:latin typeface="Calibri"/>
                <a:cs typeface="Calibri"/>
              </a:rPr>
              <a:t>y</a:t>
            </a:r>
            <a:r>
              <a:rPr sz="2450" b="1" spc="-30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c</a:t>
            </a:r>
            <a:r>
              <a:rPr sz="2450" b="1" spc="30" dirty="0">
                <a:latin typeface="Calibri"/>
                <a:cs typeface="Calibri"/>
              </a:rPr>
              <a:t>l</a:t>
            </a:r>
            <a:r>
              <a:rPr sz="2450" b="1" spc="-15" dirty="0">
                <a:latin typeface="Calibri"/>
                <a:cs typeface="Calibri"/>
              </a:rPr>
              <a:t>a</a:t>
            </a:r>
            <a:r>
              <a:rPr sz="2450" b="1" spc="-25" dirty="0">
                <a:latin typeface="Calibri"/>
                <a:cs typeface="Calibri"/>
              </a:rPr>
              <a:t>ss</a:t>
            </a:r>
            <a:r>
              <a:rPr sz="2450" b="1" spc="30" dirty="0">
                <a:latin typeface="Calibri"/>
                <a:cs typeface="Calibri"/>
              </a:rPr>
              <a:t>i</a:t>
            </a:r>
            <a:r>
              <a:rPr sz="2450" b="1" spc="20" dirty="0">
                <a:latin typeface="Calibri"/>
                <a:cs typeface="Calibri"/>
              </a:rPr>
              <a:t>f</a:t>
            </a:r>
            <a:r>
              <a:rPr sz="2450" b="1" spc="35" dirty="0">
                <a:latin typeface="Calibri"/>
                <a:cs typeface="Calibri"/>
              </a:rPr>
              <a:t>ie</a:t>
            </a:r>
            <a:r>
              <a:rPr sz="2450" b="1" spc="15" dirty="0">
                <a:latin typeface="Calibri"/>
                <a:cs typeface="Calibri"/>
              </a:rPr>
              <a:t>d</a:t>
            </a:r>
            <a:r>
              <a:rPr sz="2450" b="1" spc="55" dirty="0">
                <a:latin typeface="Calibri"/>
                <a:cs typeface="Calibri"/>
              </a:rPr>
              <a:t> </a:t>
            </a:r>
            <a:r>
              <a:rPr sz="2450" b="1" spc="-10" dirty="0">
                <a:latin typeface="Calibri"/>
                <a:cs typeface="Calibri"/>
              </a:rPr>
              <a:t>a</a:t>
            </a:r>
            <a:r>
              <a:rPr sz="2450" b="1" spc="-25" dirty="0">
                <a:latin typeface="Calibri"/>
                <a:cs typeface="Calibri"/>
              </a:rPr>
              <a:t>s</a:t>
            </a:r>
            <a:r>
              <a:rPr sz="2450" b="1" spc="5" dirty="0">
                <a:latin typeface="Calibri"/>
                <a:cs typeface="Calibri"/>
              </a:rPr>
              <a:t>:</a:t>
            </a:r>
            <a:endParaRPr sz="2450">
              <a:latin typeface="Calibri"/>
              <a:cs typeface="Calibri"/>
            </a:endParaRPr>
          </a:p>
          <a:p>
            <a:pPr marL="520700" marR="17780" indent="-508634" algn="just">
              <a:lnSpc>
                <a:spcPct val="71800"/>
              </a:lnSpc>
              <a:spcBef>
                <a:spcPts val="1015"/>
              </a:spcBef>
              <a:buFont typeface="Wingdings"/>
              <a:buChar char=""/>
              <a:tabLst>
                <a:tab pos="521334" algn="l"/>
              </a:tabLst>
            </a:pPr>
            <a:r>
              <a:rPr sz="2450" b="1" spc="20" dirty="0">
                <a:latin typeface="Calibri"/>
                <a:cs typeface="Calibri"/>
              </a:rPr>
              <a:t>Contention </a:t>
            </a:r>
            <a:r>
              <a:rPr sz="2450" b="1" spc="15" dirty="0">
                <a:latin typeface="Calibri"/>
                <a:cs typeface="Calibri"/>
              </a:rPr>
              <a:t>resolution approaches </a:t>
            </a:r>
            <a:r>
              <a:rPr sz="2450" b="1" spc="10" dirty="0">
                <a:latin typeface="Calibri"/>
                <a:cs typeface="Calibri"/>
              </a:rPr>
              <a:t>- </a:t>
            </a:r>
            <a:r>
              <a:rPr sz="2450" dirty="0">
                <a:latin typeface="Calibri"/>
                <a:cs typeface="Calibri"/>
              </a:rPr>
              <a:t>users </a:t>
            </a:r>
            <a:r>
              <a:rPr sz="2450" spc="15" dirty="0">
                <a:latin typeface="Calibri"/>
                <a:cs typeface="Calibri"/>
              </a:rPr>
              <a:t>transmit a 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packet </a:t>
            </a:r>
            <a:r>
              <a:rPr sz="2450" spc="35" dirty="0">
                <a:latin typeface="Calibri"/>
                <a:cs typeface="Calibri"/>
              </a:rPr>
              <a:t>when </a:t>
            </a:r>
            <a:r>
              <a:rPr sz="2450" spc="5" dirty="0">
                <a:latin typeface="Calibri"/>
                <a:cs typeface="Calibri"/>
              </a:rPr>
              <a:t>they </a:t>
            </a:r>
            <a:r>
              <a:rPr sz="2450" spc="10" dirty="0">
                <a:latin typeface="Calibri"/>
                <a:cs typeface="Calibri"/>
              </a:rPr>
              <a:t>have </a:t>
            </a:r>
            <a:r>
              <a:rPr sz="2450" dirty="0">
                <a:latin typeface="Calibri"/>
                <a:cs typeface="Calibri"/>
              </a:rPr>
              <a:t>data </a:t>
            </a:r>
            <a:r>
              <a:rPr sz="2450" spc="-5" dirty="0">
                <a:latin typeface="Calibri"/>
                <a:cs typeface="Calibri"/>
              </a:rPr>
              <a:t>to </a:t>
            </a:r>
            <a:r>
              <a:rPr sz="2450" spc="25" dirty="0">
                <a:latin typeface="Calibri"/>
                <a:cs typeface="Calibri"/>
              </a:rPr>
              <a:t>send- </a:t>
            </a:r>
            <a:r>
              <a:rPr sz="2450" spc="40" dirty="0">
                <a:latin typeface="Calibri"/>
                <a:cs typeface="Calibri"/>
              </a:rPr>
              <a:t>if </a:t>
            </a:r>
            <a:r>
              <a:rPr sz="2450" spc="25" dirty="0">
                <a:latin typeface="Calibri"/>
                <a:cs typeface="Calibri"/>
              </a:rPr>
              <a:t>multiple </a:t>
            </a:r>
            <a:r>
              <a:rPr sz="2450" spc="15" dirty="0">
                <a:latin typeface="Calibri"/>
                <a:cs typeface="Calibri"/>
              </a:rPr>
              <a:t>users 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transmit </a:t>
            </a:r>
            <a:r>
              <a:rPr sz="2450" spc="15" dirty="0">
                <a:latin typeface="Calibri"/>
                <a:cs typeface="Calibri"/>
              </a:rPr>
              <a:t>at </a:t>
            </a:r>
            <a:r>
              <a:rPr sz="2450" spc="20" dirty="0">
                <a:latin typeface="Calibri"/>
                <a:cs typeface="Calibri"/>
              </a:rPr>
              <a:t>the </a:t>
            </a:r>
            <a:r>
              <a:rPr sz="2450" spc="35" dirty="0">
                <a:latin typeface="Calibri"/>
                <a:cs typeface="Calibri"/>
              </a:rPr>
              <a:t>same </a:t>
            </a:r>
            <a:r>
              <a:rPr sz="2450" spc="25" dirty="0">
                <a:latin typeface="Calibri"/>
                <a:cs typeface="Calibri"/>
              </a:rPr>
              <a:t>time </a:t>
            </a:r>
            <a:r>
              <a:rPr sz="2450" spc="15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collision </a:t>
            </a:r>
            <a:r>
              <a:rPr sz="2450" spc="15" dirty="0">
                <a:latin typeface="Calibri"/>
                <a:cs typeface="Calibri"/>
              </a:rPr>
              <a:t>occurs </a:t>
            </a:r>
            <a:r>
              <a:rPr sz="2450" spc="5" dirty="0">
                <a:latin typeface="Calibri"/>
                <a:cs typeface="Calibri"/>
              </a:rPr>
              <a:t>and </a:t>
            </a:r>
            <a:r>
              <a:rPr sz="2450" spc="20" dirty="0">
                <a:latin typeface="Calibri"/>
                <a:cs typeface="Calibri"/>
              </a:rPr>
              <a:t>the 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packets</a:t>
            </a:r>
            <a:r>
              <a:rPr sz="2450" spc="16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must</a:t>
            </a:r>
            <a:r>
              <a:rPr sz="2450" spc="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be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retransmitted</a:t>
            </a:r>
            <a:r>
              <a:rPr sz="2450" spc="2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according</a:t>
            </a:r>
            <a:r>
              <a:rPr sz="2450" spc="13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to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some</a:t>
            </a:r>
            <a:r>
              <a:rPr sz="2450" spc="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rule.</a:t>
            </a:r>
            <a:endParaRPr sz="2450">
              <a:latin typeface="Calibri"/>
              <a:cs typeface="Calibri"/>
            </a:endParaRPr>
          </a:p>
          <a:p>
            <a:pPr marL="520700" indent="-508634" algn="just">
              <a:spcBef>
                <a:spcPts val="105"/>
              </a:spcBef>
              <a:buFont typeface="Wingdings"/>
              <a:buChar char=""/>
              <a:tabLst>
                <a:tab pos="521334" algn="l"/>
              </a:tabLst>
            </a:pPr>
            <a:r>
              <a:rPr sz="2450" b="1" spc="5" dirty="0">
                <a:latin typeface="Calibri"/>
                <a:cs typeface="Calibri"/>
              </a:rPr>
              <a:t>Perfectly  </a:t>
            </a:r>
            <a:r>
              <a:rPr sz="2450" b="1" spc="210" dirty="0">
                <a:latin typeface="Calibri"/>
                <a:cs typeface="Calibri"/>
              </a:rPr>
              <a:t> </a:t>
            </a:r>
            <a:r>
              <a:rPr sz="2450" b="1" spc="20" dirty="0">
                <a:latin typeface="Calibri"/>
                <a:cs typeface="Calibri"/>
              </a:rPr>
              <a:t>scheduled  </a:t>
            </a:r>
            <a:r>
              <a:rPr sz="2450" b="1" spc="175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approaches  </a:t>
            </a:r>
            <a:r>
              <a:rPr sz="2450" b="1" spc="145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-  </a:t>
            </a:r>
            <a:r>
              <a:rPr sz="2450" b="1" spc="12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Users</a:t>
            </a:r>
            <a:r>
              <a:rPr sz="2450" spc="128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transmit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8064" y="2821368"/>
            <a:ext cx="710501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639570" algn="l"/>
                <a:tab pos="2392680" algn="l"/>
                <a:tab pos="3877310" algn="l"/>
                <a:tab pos="4375785" algn="l"/>
                <a:tab pos="4762500" algn="l"/>
                <a:tab pos="6135370" algn="l"/>
                <a:tab pos="6898640" algn="l"/>
              </a:tabLst>
            </a:pPr>
            <a:r>
              <a:rPr sz="2450" dirty="0">
                <a:latin typeface="Calibri"/>
                <a:cs typeface="Calibri"/>
              </a:rPr>
              <a:t>c</a:t>
            </a:r>
            <a:r>
              <a:rPr sz="2450" spc="-15" dirty="0">
                <a:latin typeface="Calibri"/>
                <a:cs typeface="Calibri"/>
              </a:rPr>
              <a:t>o</a:t>
            </a:r>
            <a:r>
              <a:rPr sz="2450" spc="-10" dirty="0">
                <a:latin typeface="Calibri"/>
                <a:cs typeface="Calibri"/>
              </a:rPr>
              <a:t>n</a:t>
            </a:r>
            <a:r>
              <a:rPr sz="2450" spc="-25" dirty="0">
                <a:latin typeface="Calibri"/>
                <a:cs typeface="Calibri"/>
              </a:rPr>
              <a:t>te</a:t>
            </a:r>
            <a:r>
              <a:rPr sz="2450" spc="65" dirty="0">
                <a:latin typeface="Calibri"/>
                <a:cs typeface="Calibri"/>
              </a:rPr>
              <a:t>n</a:t>
            </a:r>
            <a:r>
              <a:rPr sz="2450" spc="-25" dirty="0">
                <a:latin typeface="Calibri"/>
                <a:cs typeface="Calibri"/>
              </a:rPr>
              <a:t>t</a:t>
            </a:r>
            <a:r>
              <a:rPr sz="2450" spc="-5" dirty="0">
                <a:latin typeface="Calibri"/>
                <a:cs typeface="Calibri"/>
              </a:rPr>
              <a:t>i</a:t>
            </a:r>
            <a:r>
              <a:rPr sz="2450" spc="60" dirty="0">
                <a:latin typeface="Calibri"/>
                <a:cs typeface="Calibri"/>
              </a:rPr>
              <a:t>o</a:t>
            </a:r>
            <a:r>
              <a:rPr sz="2450" spc="15" dirty="0">
                <a:latin typeface="Calibri"/>
                <a:cs typeface="Calibri"/>
              </a:rPr>
              <a:t>n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35" dirty="0">
                <a:latin typeface="Calibri"/>
                <a:cs typeface="Calibri"/>
              </a:rPr>
              <a:t>f</a:t>
            </a:r>
            <a:r>
              <a:rPr sz="2450" spc="20" dirty="0">
                <a:latin typeface="Calibri"/>
                <a:cs typeface="Calibri"/>
              </a:rPr>
              <a:t>r</a:t>
            </a:r>
            <a:r>
              <a:rPr sz="2450" spc="60" dirty="0">
                <a:latin typeface="Calibri"/>
                <a:cs typeface="Calibri"/>
              </a:rPr>
              <a:t>e</a:t>
            </a:r>
            <a:r>
              <a:rPr sz="2450" spc="15" dirty="0">
                <a:latin typeface="Calibri"/>
                <a:cs typeface="Calibri"/>
              </a:rPr>
              <a:t>e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20" dirty="0">
                <a:latin typeface="Calibri"/>
                <a:cs typeface="Calibri"/>
              </a:rPr>
              <a:t>a</a:t>
            </a:r>
            <a:r>
              <a:rPr sz="2450" dirty="0">
                <a:latin typeface="Calibri"/>
                <a:cs typeface="Calibri"/>
              </a:rPr>
              <a:t>cc</a:t>
            </a:r>
            <a:r>
              <a:rPr sz="2450" spc="-15" dirty="0">
                <a:latin typeface="Calibri"/>
                <a:cs typeface="Calibri"/>
              </a:rPr>
              <a:t>o</a:t>
            </a:r>
            <a:r>
              <a:rPr sz="2450" spc="20" dirty="0">
                <a:latin typeface="Calibri"/>
                <a:cs typeface="Calibri"/>
              </a:rPr>
              <a:t>r</a:t>
            </a:r>
            <a:r>
              <a:rPr sz="2450" spc="-10" dirty="0">
                <a:latin typeface="Calibri"/>
                <a:cs typeface="Calibri"/>
              </a:rPr>
              <a:t>d</a:t>
            </a:r>
            <a:r>
              <a:rPr sz="2450" spc="70" dirty="0">
                <a:latin typeface="Calibri"/>
                <a:cs typeface="Calibri"/>
              </a:rPr>
              <a:t>i</a:t>
            </a:r>
            <a:r>
              <a:rPr sz="2450" spc="-10" dirty="0">
                <a:latin typeface="Calibri"/>
                <a:cs typeface="Calibri"/>
              </a:rPr>
              <a:t>n</a:t>
            </a:r>
            <a:r>
              <a:rPr sz="2450" spc="15" dirty="0">
                <a:latin typeface="Calibri"/>
                <a:cs typeface="Calibri"/>
              </a:rPr>
              <a:t>g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25" dirty="0">
                <a:latin typeface="Calibri"/>
                <a:cs typeface="Calibri"/>
              </a:rPr>
              <a:t>t</a:t>
            </a:r>
            <a:r>
              <a:rPr sz="2450" spc="15" dirty="0">
                <a:latin typeface="Calibri"/>
                <a:cs typeface="Calibri"/>
              </a:rPr>
              <a:t>o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15" dirty="0">
                <a:latin typeface="Calibri"/>
                <a:cs typeface="Calibri"/>
              </a:rPr>
              <a:t>a</a:t>
            </a:r>
            <a:r>
              <a:rPr sz="2450" dirty="0">
                <a:latin typeface="Calibri"/>
                <a:cs typeface="Calibri"/>
              </a:rPr>
              <a:t>	sc</a:t>
            </a:r>
            <a:r>
              <a:rPr sz="2450" spc="-10" dirty="0">
                <a:latin typeface="Calibri"/>
                <a:cs typeface="Calibri"/>
              </a:rPr>
              <a:t>h</a:t>
            </a:r>
            <a:r>
              <a:rPr sz="2450" spc="60" dirty="0">
                <a:latin typeface="Calibri"/>
                <a:cs typeface="Calibri"/>
              </a:rPr>
              <a:t>e</a:t>
            </a:r>
            <a:r>
              <a:rPr sz="2450" spc="-10" dirty="0">
                <a:latin typeface="Calibri"/>
                <a:cs typeface="Calibri"/>
              </a:rPr>
              <a:t>du</a:t>
            </a:r>
            <a:r>
              <a:rPr sz="2450" spc="70" dirty="0">
                <a:latin typeface="Calibri"/>
                <a:cs typeface="Calibri"/>
              </a:rPr>
              <a:t>l</a:t>
            </a:r>
            <a:r>
              <a:rPr sz="2450" spc="15" dirty="0">
                <a:latin typeface="Calibri"/>
                <a:cs typeface="Calibri"/>
              </a:rPr>
              <a:t>e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25" dirty="0">
                <a:latin typeface="Calibri"/>
                <a:cs typeface="Calibri"/>
              </a:rPr>
              <a:t>t</a:t>
            </a:r>
            <a:r>
              <a:rPr sz="2450" spc="-10" dirty="0">
                <a:latin typeface="Calibri"/>
                <a:cs typeface="Calibri"/>
              </a:rPr>
              <a:t>h</a:t>
            </a:r>
            <a:r>
              <a:rPr sz="2450" spc="105" dirty="0">
                <a:latin typeface="Calibri"/>
                <a:cs typeface="Calibri"/>
              </a:rPr>
              <a:t>a</a:t>
            </a:r>
            <a:r>
              <a:rPr sz="2450" spc="10" dirty="0">
                <a:latin typeface="Calibri"/>
                <a:cs typeface="Calibri"/>
              </a:rPr>
              <a:t>t</a:t>
            </a:r>
            <a:r>
              <a:rPr sz="2450" dirty="0">
                <a:latin typeface="Calibri"/>
                <a:cs typeface="Calibri"/>
              </a:rPr>
              <a:t>	is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9493" y="3085465"/>
            <a:ext cx="7623809" cy="291782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520700" marR="5080" algn="just">
              <a:lnSpc>
                <a:spcPct val="71500"/>
              </a:lnSpc>
              <a:spcBef>
                <a:spcPts val="969"/>
              </a:spcBef>
            </a:pPr>
            <a:r>
              <a:rPr sz="2450" spc="10" dirty="0">
                <a:latin typeface="Calibri"/>
                <a:cs typeface="Calibri"/>
              </a:rPr>
              <a:t>dynamically </a:t>
            </a:r>
            <a:r>
              <a:rPr sz="2450" dirty="0">
                <a:latin typeface="Calibri"/>
                <a:cs typeface="Calibri"/>
              </a:rPr>
              <a:t>formed </a:t>
            </a:r>
            <a:r>
              <a:rPr sz="2450" spc="15" dirty="0">
                <a:latin typeface="Calibri"/>
                <a:cs typeface="Calibri"/>
              </a:rPr>
              <a:t>based </a:t>
            </a:r>
            <a:r>
              <a:rPr sz="2450" spc="40" dirty="0">
                <a:latin typeface="Calibri"/>
                <a:cs typeface="Calibri"/>
              </a:rPr>
              <a:t>on </a:t>
            </a:r>
            <a:r>
              <a:rPr sz="2450" spc="15" dirty="0">
                <a:latin typeface="Calibri"/>
                <a:cs typeface="Calibri"/>
              </a:rPr>
              <a:t>which users </a:t>
            </a:r>
            <a:r>
              <a:rPr sz="2450" spc="10" dirty="0">
                <a:latin typeface="Calibri"/>
                <a:cs typeface="Calibri"/>
              </a:rPr>
              <a:t>have </a:t>
            </a:r>
            <a:r>
              <a:rPr sz="2450" dirty="0">
                <a:latin typeface="Calibri"/>
                <a:cs typeface="Calibri"/>
              </a:rPr>
              <a:t>data </a:t>
            </a:r>
            <a:r>
              <a:rPr sz="2450" spc="65" dirty="0">
                <a:latin typeface="Calibri"/>
                <a:cs typeface="Calibri"/>
              </a:rPr>
              <a:t>to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send,  </a:t>
            </a:r>
            <a:r>
              <a:rPr sz="2450" spc="10" dirty="0">
                <a:latin typeface="Calibri"/>
                <a:cs typeface="Calibri"/>
              </a:rPr>
              <a:t>e.g. polling, reservations. </a:t>
            </a:r>
            <a:r>
              <a:rPr sz="2450" spc="-15" dirty="0">
                <a:latin typeface="Calibri"/>
                <a:cs typeface="Calibri"/>
              </a:rPr>
              <a:t>Various </a:t>
            </a:r>
            <a:r>
              <a:rPr sz="2450" spc="15" dirty="0">
                <a:latin typeface="Calibri"/>
                <a:cs typeface="Calibri"/>
              </a:rPr>
              <a:t>combinations 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of </a:t>
            </a:r>
            <a:r>
              <a:rPr sz="2450" spc="20" dirty="0">
                <a:latin typeface="Calibri"/>
                <a:cs typeface="Calibri"/>
              </a:rPr>
              <a:t>these </a:t>
            </a:r>
            <a:r>
              <a:rPr sz="2450" spc="15" dirty="0">
                <a:latin typeface="Calibri"/>
                <a:cs typeface="Calibri"/>
              </a:rPr>
              <a:t>approaches </a:t>
            </a:r>
            <a:r>
              <a:rPr sz="2450" spc="5" dirty="0">
                <a:latin typeface="Calibri"/>
                <a:cs typeface="Calibri"/>
              </a:rPr>
              <a:t>also </a:t>
            </a:r>
            <a:r>
              <a:rPr sz="2450" spc="15" dirty="0">
                <a:latin typeface="Calibri"/>
                <a:cs typeface="Calibri"/>
              </a:rPr>
              <a:t>exist. </a:t>
            </a:r>
            <a:r>
              <a:rPr sz="2450" spc="-5" dirty="0">
                <a:latin typeface="Calibri"/>
                <a:cs typeface="Calibri"/>
              </a:rPr>
              <a:t>We </a:t>
            </a:r>
            <a:r>
              <a:rPr sz="2450" spc="20" dirty="0">
                <a:latin typeface="Calibri"/>
                <a:cs typeface="Calibri"/>
              </a:rPr>
              <a:t>will </a:t>
            </a:r>
            <a:r>
              <a:rPr sz="2450" spc="15" dirty="0">
                <a:latin typeface="Calibri"/>
                <a:cs typeface="Calibri"/>
              </a:rPr>
              <a:t>look at several 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specific </a:t>
            </a:r>
            <a:r>
              <a:rPr sz="2450" spc="20" dirty="0">
                <a:latin typeface="Calibri"/>
                <a:cs typeface="Calibri"/>
              </a:rPr>
              <a:t>examples </a:t>
            </a:r>
            <a:r>
              <a:rPr sz="2450" spc="45" dirty="0">
                <a:latin typeface="Calibri"/>
                <a:cs typeface="Calibri"/>
              </a:rPr>
              <a:t>in </a:t>
            </a:r>
            <a:r>
              <a:rPr sz="2450" spc="20" dirty="0">
                <a:latin typeface="Calibri"/>
                <a:cs typeface="Calibri"/>
              </a:rPr>
              <a:t>the </a:t>
            </a:r>
            <a:r>
              <a:rPr sz="2450" spc="25" dirty="0">
                <a:latin typeface="Calibri"/>
                <a:cs typeface="Calibri"/>
              </a:rPr>
              <a:t>next </a:t>
            </a:r>
            <a:r>
              <a:rPr sz="2450" spc="-15" dirty="0">
                <a:latin typeface="Calibri"/>
                <a:cs typeface="Calibri"/>
              </a:rPr>
              <a:t>few </a:t>
            </a:r>
            <a:r>
              <a:rPr sz="2450" spc="10" dirty="0">
                <a:latin typeface="Calibri"/>
                <a:cs typeface="Calibri"/>
              </a:rPr>
              <a:t>lectures, </a:t>
            </a:r>
            <a:r>
              <a:rPr sz="2450" spc="15" dirty="0">
                <a:latin typeface="Calibri"/>
                <a:cs typeface="Calibri"/>
              </a:rPr>
              <a:t>beginning 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with</a:t>
            </a:r>
            <a:r>
              <a:rPr sz="2450" spc="6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 </a:t>
            </a:r>
            <a:r>
              <a:rPr sz="2450" dirty="0">
                <a:latin typeface="Calibri"/>
                <a:cs typeface="Calibri"/>
              </a:rPr>
              <a:t>basic</a:t>
            </a:r>
            <a:r>
              <a:rPr sz="2450" spc="16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contention</a:t>
            </a:r>
            <a:r>
              <a:rPr sz="2450" spc="13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resolution</a:t>
            </a:r>
            <a:r>
              <a:rPr sz="2450" spc="2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approach.</a:t>
            </a:r>
            <a:endParaRPr sz="2450">
              <a:latin typeface="Calibri"/>
              <a:cs typeface="Calibri"/>
            </a:endParaRPr>
          </a:p>
          <a:p>
            <a:pPr marL="520700" marR="10795" indent="-508634" algn="just">
              <a:lnSpc>
                <a:spcPct val="70900"/>
              </a:lnSpc>
              <a:spcBef>
                <a:spcPts val="1040"/>
              </a:spcBef>
              <a:buFont typeface="Wingdings"/>
              <a:buChar char=""/>
              <a:tabLst>
                <a:tab pos="521334" algn="l"/>
              </a:tabLst>
            </a:pPr>
            <a:r>
              <a:rPr sz="2450" spc="15" dirty="0">
                <a:latin typeface="Calibri"/>
                <a:cs typeface="Calibri"/>
              </a:rPr>
              <a:t>As </a:t>
            </a:r>
            <a:r>
              <a:rPr sz="2450" spc="10" dirty="0">
                <a:latin typeface="Calibri"/>
                <a:cs typeface="Calibri"/>
              </a:rPr>
              <a:t>we look </a:t>
            </a:r>
            <a:r>
              <a:rPr sz="2450" spc="15" dirty="0">
                <a:latin typeface="Calibri"/>
                <a:cs typeface="Calibri"/>
              </a:rPr>
              <a:t>at </a:t>
            </a:r>
            <a:r>
              <a:rPr sz="2450" spc="5" dirty="0">
                <a:latin typeface="Calibri"/>
                <a:cs typeface="Calibri"/>
              </a:rPr>
              <a:t>different </a:t>
            </a:r>
            <a:r>
              <a:rPr sz="2450" spc="15" dirty="0">
                <a:latin typeface="Calibri"/>
                <a:cs typeface="Calibri"/>
              </a:rPr>
              <a:t>approaches </a:t>
            </a:r>
            <a:r>
              <a:rPr sz="2450" spc="-5" dirty="0">
                <a:latin typeface="Calibri"/>
                <a:cs typeface="Calibri"/>
              </a:rPr>
              <a:t>keep </a:t>
            </a:r>
            <a:r>
              <a:rPr sz="2450" spc="45" dirty="0">
                <a:latin typeface="Calibri"/>
                <a:cs typeface="Calibri"/>
              </a:rPr>
              <a:t>in </a:t>
            </a:r>
            <a:r>
              <a:rPr sz="2450" spc="30" dirty="0">
                <a:latin typeface="Calibri"/>
                <a:cs typeface="Calibri"/>
              </a:rPr>
              <a:t>mind </a:t>
            </a:r>
            <a:r>
              <a:rPr sz="2450" spc="20" dirty="0">
                <a:latin typeface="Calibri"/>
                <a:cs typeface="Calibri"/>
              </a:rPr>
              <a:t>the 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following</a:t>
            </a:r>
            <a:r>
              <a:rPr sz="2450" spc="28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two</a:t>
            </a:r>
            <a:r>
              <a:rPr sz="2450" spc="5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performance</a:t>
            </a:r>
            <a:r>
              <a:rPr sz="2450" spc="2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criteria:</a:t>
            </a:r>
            <a:endParaRPr sz="2450">
              <a:latin typeface="Calibri"/>
              <a:cs typeface="Calibri"/>
            </a:endParaRPr>
          </a:p>
          <a:p>
            <a:pPr marL="1243330" lvl="1" indent="-316230" algn="just">
              <a:spcBef>
                <a:spcPts val="185"/>
              </a:spcBef>
              <a:buAutoNum type="arabicPeriod"/>
              <a:tabLst>
                <a:tab pos="1243965" algn="l"/>
              </a:tabLst>
            </a:pPr>
            <a:r>
              <a:rPr sz="2450" spc="5" dirty="0">
                <a:latin typeface="Calibri"/>
                <a:cs typeface="Calibri"/>
              </a:rPr>
              <a:t>The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delay</a:t>
            </a:r>
            <a:r>
              <a:rPr sz="2450" spc="15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at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low</a:t>
            </a:r>
            <a:r>
              <a:rPr sz="2450" spc="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load.</a:t>
            </a:r>
            <a:endParaRPr sz="2450">
              <a:latin typeface="Calibri"/>
              <a:cs typeface="Calibri"/>
            </a:endParaRPr>
          </a:p>
          <a:p>
            <a:pPr marL="1243330" lvl="1" indent="-316230" algn="just">
              <a:spcBef>
                <a:spcPts val="105"/>
              </a:spcBef>
              <a:buAutoNum type="arabicPeriod"/>
              <a:tabLst>
                <a:tab pos="1243965" algn="l"/>
              </a:tabLst>
            </a:pPr>
            <a:r>
              <a:rPr sz="2450" dirty="0">
                <a:latin typeface="Calibri"/>
                <a:cs typeface="Calibri"/>
              </a:rPr>
              <a:t>The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throughput</a:t>
            </a:r>
            <a:r>
              <a:rPr sz="2450" spc="204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(channel</a:t>
            </a:r>
            <a:r>
              <a:rPr sz="2450" spc="229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efficiency)</a:t>
            </a:r>
            <a:r>
              <a:rPr sz="2450" spc="29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at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high</a:t>
            </a:r>
            <a:r>
              <a:rPr sz="2450" spc="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load.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375" y="-397456"/>
            <a:ext cx="7944484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Dynamic</a:t>
            </a:r>
            <a:r>
              <a:rPr b="1" u="heavy" spc="-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Channel</a:t>
            </a:r>
            <a:r>
              <a:rPr b="1" u="heavy" spc="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Allocation</a:t>
            </a:r>
            <a:r>
              <a:rPr b="1" u="heavy" spc="-1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b="1" u="heavy" spc="-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LANs</a:t>
            </a:r>
            <a:r>
              <a:rPr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b="1" u="heavy" spc="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0562" y="617474"/>
            <a:ext cx="8446770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015" indent="-234950">
              <a:lnSpc>
                <a:spcPts val="2845"/>
              </a:lnSpc>
              <a:spcBef>
                <a:spcPts val="105"/>
              </a:spcBef>
              <a:buSzPct val="95833"/>
              <a:buAutoNum type="arabicPeriod"/>
              <a:tabLst>
                <a:tab pos="247650" algn="l"/>
              </a:tabLst>
            </a:pPr>
            <a:r>
              <a:rPr sz="2400" b="1" spc="-15" dirty="0">
                <a:solidFill>
                  <a:srgbClr val="EC7C30"/>
                </a:solidFill>
                <a:latin typeface="Calibri"/>
                <a:cs typeface="Calibri"/>
              </a:rPr>
              <a:t>Station</a:t>
            </a:r>
            <a:r>
              <a:rPr sz="2400" b="1" spc="4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EC7C30"/>
                </a:solidFill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704215" lvl="1" indent="-234315">
              <a:lnSpc>
                <a:spcPts val="2805"/>
              </a:lnSpc>
              <a:buFont typeface="Calibri"/>
              <a:buChar char="•"/>
              <a:tabLst>
                <a:tab pos="704215" algn="l"/>
              </a:tabLst>
            </a:pPr>
            <a:r>
              <a:rPr sz="2400" b="1" spc="-10" dirty="0">
                <a:latin typeface="Calibri"/>
                <a:cs typeface="Calibri"/>
              </a:rPr>
              <a:t>Independent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stations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for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generating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frames.</a:t>
            </a:r>
            <a:endParaRPr sz="2400">
              <a:latin typeface="Calibri"/>
              <a:cs typeface="Calibri"/>
            </a:endParaRPr>
          </a:p>
          <a:p>
            <a:pPr marL="704215" lvl="1" indent="-234315">
              <a:lnSpc>
                <a:spcPts val="2565"/>
              </a:lnSpc>
              <a:buFont typeface="Calibri"/>
              <a:buChar char="•"/>
              <a:tabLst>
                <a:tab pos="704215" algn="l"/>
              </a:tabLst>
            </a:pPr>
            <a:r>
              <a:rPr sz="2400" b="1" dirty="0">
                <a:latin typeface="Calibri"/>
                <a:cs typeface="Calibri"/>
              </a:rPr>
              <a:t>Once a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frame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has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been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generated,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station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blocked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until</a:t>
            </a:r>
            <a:endParaRPr sz="2400">
              <a:latin typeface="Calibri"/>
              <a:cs typeface="Calibri"/>
            </a:endParaRPr>
          </a:p>
          <a:p>
            <a:pPr marL="704215">
              <a:lnSpc>
                <a:spcPts val="2600"/>
              </a:lnSpc>
            </a:pPr>
            <a:r>
              <a:rPr sz="2400" b="1" spc="-15" dirty="0">
                <a:latin typeface="Calibri"/>
                <a:cs typeface="Calibri"/>
              </a:rPr>
              <a:t>the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frame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been </a:t>
            </a:r>
            <a:r>
              <a:rPr sz="2400" b="1" spc="-20" dirty="0">
                <a:latin typeface="Calibri"/>
                <a:cs typeface="Calibri"/>
              </a:rPr>
              <a:t>transmitted.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0563" y="2042160"/>
            <a:ext cx="87356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b="1" spc="-15" dirty="0">
                <a:solidFill>
                  <a:srgbClr val="EC7C30"/>
                </a:solidFill>
                <a:latin typeface="Calibri"/>
                <a:cs typeface="Calibri"/>
              </a:rPr>
              <a:t>2.Single</a:t>
            </a:r>
            <a:r>
              <a:rPr sz="2400" b="1" spc="8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Channel</a:t>
            </a:r>
            <a:r>
              <a:rPr sz="2400" b="1" spc="-15" dirty="0">
                <a:solidFill>
                  <a:srgbClr val="EC7C30"/>
                </a:solidFill>
                <a:latin typeface="Calibri"/>
                <a:cs typeface="Calibri"/>
              </a:rPr>
              <a:t> Assumption</a:t>
            </a:r>
            <a:r>
              <a:rPr sz="2400" b="1" spc="-15" dirty="0">
                <a:latin typeface="Calibri"/>
                <a:cs typeface="Calibri"/>
              </a:rPr>
              <a:t>.</a:t>
            </a:r>
            <a:r>
              <a:rPr sz="2400" b="1" spc="1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5" dirty="0">
                <a:latin typeface="Calibri"/>
                <a:cs typeface="Calibri"/>
              </a:rPr>
              <a:t>single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channel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for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communication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0562" y="2286698"/>
            <a:ext cx="8690610" cy="41567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6379">
              <a:spcBef>
                <a:spcPts val="505"/>
              </a:spcBef>
            </a:pPr>
            <a:r>
              <a:rPr sz="2400" b="1" spc="-10" dirty="0">
                <a:latin typeface="Calibri"/>
                <a:cs typeface="Calibri"/>
              </a:rPr>
              <a:t>(send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receive),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stations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are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equivalent.</a:t>
            </a:r>
            <a:endParaRPr sz="2400">
              <a:latin typeface="Calibri"/>
              <a:cs typeface="Calibri"/>
            </a:endParaRPr>
          </a:p>
          <a:p>
            <a:pPr marL="246379" marR="5080" indent="-233679">
              <a:lnSpc>
                <a:spcPts val="2320"/>
              </a:lnSpc>
              <a:spcBef>
                <a:spcPts val="944"/>
              </a:spcBef>
              <a:buSzPct val="95833"/>
              <a:buAutoNum type="arabicPeriod" startAt="3"/>
              <a:tabLst>
                <a:tab pos="247650" algn="l"/>
              </a:tabLst>
            </a:pPr>
            <a:r>
              <a:rPr sz="2400" b="1" spc="-15" dirty="0">
                <a:solidFill>
                  <a:srgbClr val="EC7C30"/>
                </a:solidFill>
                <a:latin typeface="Calibri"/>
                <a:cs typeface="Calibri"/>
              </a:rPr>
              <a:t>Collision Assumption.</a:t>
            </a:r>
            <a:r>
              <a:rPr sz="2400" b="1" spc="-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If </a:t>
            </a:r>
            <a:r>
              <a:rPr sz="2400" b="1" spc="-15" dirty="0">
                <a:latin typeface="Calibri"/>
                <a:cs typeface="Calibri"/>
              </a:rPr>
              <a:t>the transmission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 </a:t>
            </a:r>
            <a:r>
              <a:rPr sz="2400" b="1" spc="-25" dirty="0">
                <a:latin typeface="Calibri"/>
                <a:cs typeface="Calibri"/>
              </a:rPr>
              <a:t>two </a:t>
            </a:r>
            <a:r>
              <a:rPr sz="2400" b="1" spc="-10" dirty="0">
                <a:latin typeface="Calibri"/>
                <a:cs typeface="Calibri"/>
              </a:rPr>
              <a:t>frames </a:t>
            </a:r>
            <a:r>
              <a:rPr sz="2400" b="1" spc="-5" dirty="0">
                <a:latin typeface="Calibri"/>
                <a:cs typeface="Calibri"/>
              </a:rPr>
              <a:t>overlap </a:t>
            </a:r>
            <a:r>
              <a:rPr sz="2400" b="1" spc="-20" dirty="0">
                <a:latin typeface="Calibri"/>
                <a:cs typeface="Calibri"/>
              </a:rPr>
              <a:t>in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time,</a:t>
            </a:r>
            <a:r>
              <a:rPr sz="2400" b="1" spc="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collision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occurs.</a:t>
            </a:r>
            <a:r>
              <a:rPr sz="2400" b="1" spc="-1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All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stations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15" dirty="0">
                <a:latin typeface="Calibri"/>
                <a:cs typeface="Calibri"/>
              </a:rPr>
              <a:t>can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detect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collisions.</a:t>
            </a:r>
            <a:r>
              <a:rPr sz="2400" b="1" spc="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5" dirty="0">
                <a:latin typeface="Calibri"/>
                <a:cs typeface="Calibri"/>
              </a:rPr>
              <a:t>collided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frame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must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retransmitted.</a:t>
            </a:r>
            <a:endParaRPr sz="2400">
              <a:latin typeface="Calibri"/>
              <a:cs typeface="Calibri"/>
            </a:endParaRPr>
          </a:p>
          <a:p>
            <a:pPr marL="247015" indent="-234950">
              <a:lnSpc>
                <a:spcPts val="2880"/>
              </a:lnSpc>
              <a:spcBef>
                <a:spcPts val="430"/>
              </a:spcBef>
              <a:buSzPct val="95833"/>
              <a:buAutoNum type="arabicPeriod" startAt="3"/>
              <a:tabLst>
                <a:tab pos="247650" algn="l"/>
              </a:tabLst>
            </a:pPr>
            <a:r>
              <a:rPr sz="2400" b="1" spc="-15" dirty="0">
                <a:solidFill>
                  <a:srgbClr val="EC7C30"/>
                </a:solidFill>
                <a:latin typeface="Calibri"/>
                <a:cs typeface="Calibri"/>
              </a:rPr>
              <a:t>Time</a:t>
            </a:r>
            <a:r>
              <a:rPr sz="2400" b="1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C7C30"/>
                </a:solidFill>
                <a:latin typeface="Calibri"/>
                <a:cs typeface="Calibri"/>
              </a:rPr>
              <a:t>assumption.</a:t>
            </a:r>
            <a:endParaRPr sz="2400">
              <a:latin typeface="Calibri"/>
              <a:cs typeface="Calibri"/>
            </a:endParaRPr>
          </a:p>
          <a:p>
            <a:pPr marL="815975" lvl="1" indent="-346075">
              <a:lnSpc>
                <a:spcPts val="2215"/>
              </a:lnSpc>
              <a:buAutoNum type="alphaLcParenBoth"/>
              <a:tabLst>
                <a:tab pos="815975" algn="l"/>
              </a:tabLst>
            </a:pPr>
            <a:r>
              <a:rPr sz="1850" b="1" spc="-20" dirty="0">
                <a:latin typeface="Calibri"/>
                <a:cs typeface="Calibri"/>
              </a:rPr>
              <a:t>C</a:t>
            </a:r>
            <a:r>
              <a:rPr sz="1850" b="1" spc="-35" dirty="0">
                <a:latin typeface="Calibri"/>
                <a:cs typeface="Calibri"/>
              </a:rPr>
              <a:t>on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25" dirty="0">
                <a:latin typeface="Calibri"/>
                <a:cs typeface="Calibri"/>
              </a:rPr>
              <a:t>i</a:t>
            </a:r>
            <a:r>
              <a:rPr sz="1850" b="1" spc="-35" dirty="0">
                <a:latin typeface="Calibri"/>
                <a:cs typeface="Calibri"/>
              </a:rPr>
              <a:t>nuou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110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T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10" dirty="0">
                <a:latin typeface="Calibri"/>
                <a:cs typeface="Calibri"/>
              </a:rPr>
              <a:t>m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  <a:p>
            <a:pPr marL="815975" lvl="1" indent="-346075">
              <a:spcBef>
                <a:spcPts val="20"/>
              </a:spcBef>
              <a:buAutoNum type="alphaLcParenBoth"/>
              <a:tabLst>
                <a:tab pos="815975" algn="l"/>
              </a:tabLst>
            </a:pPr>
            <a:r>
              <a:rPr sz="1850" b="1" dirty="0">
                <a:latin typeface="Calibri"/>
                <a:cs typeface="Calibri"/>
              </a:rPr>
              <a:t>S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-35" dirty="0">
                <a:latin typeface="Calibri"/>
                <a:cs typeface="Calibri"/>
              </a:rPr>
              <a:t>o</a:t>
            </a:r>
            <a:r>
              <a:rPr sz="1850" b="1" spc="-5" dirty="0">
                <a:latin typeface="Calibri"/>
                <a:cs typeface="Calibri"/>
              </a:rPr>
              <a:t>tt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d</a:t>
            </a:r>
            <a:r>
              <a:rPr sz="1850" b="1" spc="-210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T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10" dirty="0">
                <a:latin typeface="Calibri"/>
                <a:cs typeface="Calibri"/>
              </a:rPr>
              <a:t>m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  <a:p>
            <a:pPr marL="247015" indent="-234950">
              <a:lnSpc>
                <a:spcPts val="2600"/>
              </a:lnSpc>
              <a:spcBef>
                <a:spcPts val="434"/>
              </a:spcBef>
              <a:buSzPct val="95833"/>
              <a:buAutoNum type="arabicPeriod" startAt="3"/>
              <a:tabLst>
                <a:tab pos="247650" algn="l"/>
              </a:tabLst>
            </a:pPr>
            <a:r>
              <a:rPr sz="2400" b="1" spc="-10" dirty="0">
                <a:solidFill>
                  <a:srgbClr val="EC7C30"/>
                </a:solidFill>
                <a:latin typeface="Calibri"/>
                <a:cs typeface="Calibri"/>
              </a:rPr>
              <a:t>Sense</a:t>
            </a:r>
            <a:r>
              <a:rPr sz="2400" b="1" spc="-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C7C30"/>
                </a:solidFill>
                <a:latin typeface="Calibri"/>
                <a:cs typeface="Calibri"/>
              </a:rPr>
              <a:t>assumption.</a:t>
            </a:r>
            <a:endParaRPr sz="2400">
              <a:latin typeface="Calibri"/>
              <a:cs typeface="Calibri"/>
            </a:endParaRPr>
          </a:p>
          <a:p>
            <a:pPr marL="653415" lvl="1" indent="-407034">
              <a:lnSpc>
                <a:spcPts val="2285"/>
              </a:lnSpc>
              <a:buClr>
                <a:srgbClr val="EC7C30"/>
              </a:buClr>
              <a:buAutoNum type="alphaLcParenBoth"/>
              <a:tabLst>
                <a:tab pos="653415" algn="l"/>
              </a:tabLst>
            </a:pPr>
            <a:r>
              <a:rPr sz="2400" b="1" dirty="0">
                <a:latin typeface="Calibri"/>
                <a:cs typeface="Calibri"/>
              </a:rPr>
              <a:t>Carrier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sense.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Stations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spc="15" dirty="0">
                <a:latin typeface="Calibri"/>
                <a:cs typeface="Calibri"/>
              </a:rPr>
              <a:t>can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tell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if </a:t>
            </a:r>
            <a:r>
              <a:rPr sz="2400" b="1" spc="-15" dirty="0">
                <a:latin typeface="Calibri"/>
                <a:cs typeface="Calibri"/>
              </a:rPr>
              <a:t>the</a:t>
            </a:r>
            <a:r>
              <a:rPr sz="2400" b="1" spc="8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channel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is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before</a:t>
            </a:r>
            <a:endParaRPr sz="2400">
              <a:latin typeface="Calibri"/>
              <a:cs typeface="Calibri"/>
            </a:endParaRPr>
          </a:p>
          <a:p>
            <a:pPr marL="246379">
              <a:lnSpc>
                <a:spcPts val="2565"/>
              </a:lnSpc>
            </a:pPr>
            <a:r>
              <a:rPr sz="2400" b="1" spc="-15" dirty="0">
                <a:latin typeface="Calibri"/>
                <a:cs typeface="Calibri"/>
              </a:rPr>
              <a:t>trying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to</a:t>
            </a:r>
            <a:r>
              <a:rPr sz="2400" b="1" spc="-5" dirty="0">
                <a:latin typeface="Calibri"/>
                <a:cs typeface="Calibri"/>
              </a:rPr>
              <a:t> use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704215" lvl="1" indent="-488315">
              <a:lnSpc>
                <a:spcPts val="2600"/>
              </a:lnSpc>
              <a:spcBef>
                <a:spcPts val="484"/>
              </a:spcBef>
              <a:buClr>
                <a:srgbClr val="EC7C30"/>
              </a:buClr>
              <a:buAutoNum type="alphaLcParenBoth" startAt="2"/>
              <a:tabLst>
                <a:tab pos="703580" algn="l"/>
                <a:tab pos="704215" algn="l"/>
              </a:tabLst>
            </a:pPr>
            <a:r>
              <a:rPr sz="2400" b="1" spc="5" dirty="0">
                <a:latin typeface="Calibri"/>
                <a:cs typeface="Calibri"/>
              </a:rPr>
              <a:t>No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carrier</a:t>
            </a:r>
            <a:r>
              <a:rPr sz="2400" b="1" spc="-1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sense.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Stations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cannot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sense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the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channel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before</a:t>
            </a:r>
            <a:endParaRPr sz="2400">
              <a:latin typeface="Calibri"/>
              <a:cs typeface="Calibri"/>
            </a:endParaRPr>
          </a:p>
          <a:p>
            <a:pPr marL="246379">
              <a:lnSpc>
                <a:spcPts val="2600"/>
              </a:lnSpc>
            </a:pPr>
            <a:r>
              <a:rPr sz="2400" b="1" spc="-10" dirty="0">
                <a:latin typeface="Calibri"/>
                <a:cs typeface="Calibri"/>
              </a:rPr>
              <a:t>trying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to</a:t>
            </a:r>
            <a:r>
              <a:rPr sz="2400" b="1" spc="-5" dirty="0">
                <a:latin typeface="Calibri"/>
                <a:cs typeface="Calibri"/>
              </a:rPr>
              <a:t> use </a:t>
            </a:r>
            <a:r>
              <a:rPr sz="2400" b="1" spc="-25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971" y="425281"/>
            <a:ext cx="6356590" cy="3742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658" y="231774"/>
            <a:ext cx="6407785" cy="63627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5" dirty="0">
                <a:solidFill>
                  <a:srgbClr val="006FC0"/>
                </a:solidFill>
                <a:latin typeface="Calibri"/>
                <a:cs typeface="Calibri"/>
              </a:rPr>
              <a:t>RANDOM</a:t>
            </a:r>
            <a:r>
              <a:rPr sz="40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b="1" spc="-30" dirty="0">
                <a:solidFill>
                  <a:srgbClr val="006FC0"/>
                </a:solidFill>
                <a:latin typeface="Calibri"/>
                <a:cs typeface="Calibri"/>
              </a:rPr>
              <a:t>ACCESS</a:t>
            </a:r>
            <a:r>
              <a:rPr sz="4000" b="1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006FC0"/>
                </a:solidFill>
                <a:latin typeface="Calibri"/>
                <a:cs typeface="Calibri"/>
              </a:rPr>
              <a:t>PROTOCOLS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482" y="1050354"/>
            <a:ext cx="8760460" cy="493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marR="444500" algn="just">
              <a:spcBef>
                <a:spcPts val="100"/>
              </a:spcBef>
            </a:pPr>
            <a:r>
              <a:rPr sz="2800" spc="5" dirty="0">
                <a:latin typeface="Calibri"/>
                <a:cs typeface="Calibri"/>
              </a:rPr>
              <a:t>In </a:t>
            </a:r>
            <a:r>
              <a:rPr sz="2800" spc="-30" dirty="0">
                <a:solidFill>
                  <a:srgbClr val="0462C1"/>
                </a:solidFill>
                <a:latin typeface="Calibri"/>
                <a:cs typeface="Calibri"/>
              </a:rPr>
              <a:t>random </a:t>
            </a:r>
            <a:r>
              <a:rPr sz="2800" dirty="0">
                <a:solidFill>
                  <a:srgbClr val="0462C1"/>
                </a:solidFill>
                <a:latin typeface="Calibri"/>
                <a:cs typeface="Calibri"/>
              </a:rPr>
              <a:t>access </a:t>
            </a:r>
            <a:r>
              <a:rPr sz="2800" spc="-20" dirty="0">
                <a:latin typeface="Calibri"/>
                <a:cs typeface="Calibri"/>
              </a:rPr>
              <a:t>or </a:t>
            </a:r>
            <a:r>
              <a:rPr sz="2800" spc="-15" dirty="0">
                <a:solidFill>
                  <a:srgbClr val="0462C1"/>
                </a:solidFill>
                <a:latin typeface="Calibri"/>
                <a:cs typeface="Calibri"/>
              </a:rPr>
              <a:t>contention </a:t>
            </a:r>
            <a:r>
              <a:rPr sz="2800" spc="-5" dirty="0">
                <a:latin typeface="Calibri"/>
                <a:cs typeface="Calibri"/>
              </a:rPr>
              <a:t>methods, </a:t>
            </a:r>
            <a:r>
              <a:rPr sz="2800" spc="-20" dirty="0">
                <a:latin typeface="Calibri"/>
                <a:cs typeface="Calibri"/>
              </a:rPr>
              <a:t>no </a:t>
            </a:r>
            <a:r>
              <a:rPr sz="2800" spc="5" dirty="0">
                <a:latin typeface="Calibri"/>
                <a:cs typeface="Calibri"/>
              </a:rPr>
              <a:t>station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superior </a:t>
            </a:r>
            <a:r>
              <a:rPr sz="2800" spc="1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10" dirty="0">
                <a:latin typeface="Calibri"/>
                <a:cs typeface="Calibri"/>
              </a:rPr>
              <a:t>station and </a:t>
            </a:r>
            <a:r>
              <a:rPr sz="2800" spc="-5" dirty="0">
                <a:latin typeface="Calibri"/>
                <a:cs typeface="Calibri"/>
              </a:rPr>
              <a:t>none is </a:t>
            </a:r>
            <a:r>
              <a:rPr sz="2800" dirty="0">
                <a:latin typeface="Calibri"/>
                <a:cs typeface="Calibri"/>
              </a:rPr>
              <a:t>assigned </a:t>
            </a:r>
            <a:r>
              <a:rPr sz="2800" spc="20" dirty="0">
                <a:latin typeface="Calibri"/>
                <a:cs typeface="Calibri"/>
              </a:rPr>
              <a:t>the 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control </a:t>
            </a:r>
            <a:r>
              <a:rPr sz="2800" spc="-15" dirty="0">
                <a:latin typeface="Calibri"/>
                <a:cs typeface="Calibri"/>
              </a:rPr>
              <a:t>over </a:t>
            </a:r>
            <a:r>
              <a:rPr sz="2800" spc="-35" dirty="0">
                <a:latin typeface="Calibri"/>
                <a:cs typeface="Calibri"/>
              </a:rPr>
              <a:t>another. </a:t>
            </a:r>
            <a:r>
              <a:rPr sz="2800" spc="15" dirty="0">
                <a:latin typeface="Calibri"/>
                <a:cs typeface="Calibri"/>
              </a:rPr>
              <a:t>No </a:t>
            </a:r>
            <a:r>
              <a:rPr sz="2800" spc="5" dirty="0">
                <a:latin typeface="Calibri"/>
                <a:cs typeface="Calibri"/>
              </a:rPr>
              <a:t>station </a:t>
            </a:r>
            <a:r>
              <a:rPr sz="2800" spc="-5" dirty="0">
                <a:latin typeface="Calibri"/>
                <a:cs typeface="Calibri"/>
              </a:rPr>
              <a:t>permits, </a:t>
            </a:r>
            <a:r>
              <a:rPr sz="2800" spc="-20" dirty="0">
                <a:latin typeface="Calibri"/>
                <a:cs typeface="Calibri"/>
              </a:rPr>
              <a:t>or </a:t>
            </a:r>
            <a:r>
              <a:rPr sz="2800" spc="-30" dirty="0">
                <a:latin typeface="Calibri"/>
                <a:cs typeface="Calibri"/>
              </a:rPr>
              <a:t>does </a:t>
            </a:r>
            <a:r>
              <a:rPr sz="2800" spc="-25" dirty="0">
                <a:latin typeface="Calibri"/>
                <a:cs typeface="Calibri"/>
              </a:rPr>
              <a:t>not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permit,</a:t>
            </a:r>
            <a:r>
              <a:rPr sz="2800" spc="-5" dirty="0">
                <a:latin typeface="Calibri"/>
                <a:cs typeface="Calibri"/>
              </a:rPr>
              <a:t> another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send.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instance,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station </a:t>
            </a:r>
            <a:r>
              <a:rPr sz="2800" spc="-5" dirty="0">
                <a:latin typeface="Calibri"/>
                <a:cs typeface="Calibri"/>
              </a:rPr>
              <a:t>that has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1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send </a:t>
            </a:r>
            <a:r>
              <a:rPr sz="2800" spc="-15" dirty="0">
                <a:latin typeface="Calibri"/>
                <a:cs typeface="Calibri"/>
              </a:rPr>
              <a:t>uses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procedure </a:t>
            </a:r>
            <a:r>
              <a:rPr sz="2800" spc="-5" dirty="0">
                <a:latin typeface="Calibri"/>
                <a:cs typeface="Calibri"/>
              </a:rPr>
              <a:t>defined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protocol </a:t>
            </a:r>
            <a:r>
              <a:rPr sz="2800" spc="1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make </a:t>
            </a:r>
            <a:r>
              <a:rPr sz="2800" dirty="0">
                <a:latin typeface="Calibri"/>
                <a:cs typeface="Calibri"/>
              </a:rPr>
              <a:t>a decision 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whether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not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send.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550">
              <a:latin typeface="Calibri"/>
              <a:cs typeface="Calibri"/>
            </a:endParaRPr>
          </a:p>
          <a:p>
            <a:pPr marL="358140" indent="-346075">
              <a:lnSpc>
                <a:spcPts val="3120"/>
              </a:lnSpc>
              <a:buClr>
                <a:srgbClr val="000000"/>
              </a:buClr>
              <a:buSzPct val="116666"/>
              <a:buFont typeface="Wingdings"/>
              <a:buChar char=""/>
              <a:tabLst>
                <a:tab pos="358775" algn="l"/>
                <a:tab pos="1660525" algn="l"/>
              </a:tabLst>
            </a:pPr>
            <a:r>
              <a:rPr sz="2400" b="1" spc="-20" dirty="0">
                <a:solidFill>
                  <a:srgbClr val="0033CC"/>
                </a:solidFill>
                <a:latin typeface="Calibri"/>
                <a:cs typeface="Calibri"/>
              </a:rPr>
              <a:t>ALOHA	</a:t>
            </a:r>
            <a:r>
              <a:rPr sz="2400" b="1" dirty="0">
                <a:solidFill>
                  <a:srgbClr val="0033CC"/>
                </a:solidFill>
                <a:latin typeface="Calibri"/>
                <a:cs typeface="Calibri"/>
              </a:rPr>
              <a:t>(</a:t>
            </a:r>
            <a:r>
              <a:rPr sz="2400" b="1" spc="-2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0033CC"/>
                </a:solidFill>
                <a:latin typeface="Calibri"/>
                <a:cs typeface="Calibri"/>
              </a:rPr>
              <a:t>PURE</a:t>
            </a:r>
            <a:r>
              <a:rPr sz="2400" b="1" spc="-4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33CC"/>
                </a:solidFill>
                <a:latin typeface="Calibri"/>
                <a:cs typeface="Calibri"/>
              </a:rPr>
              <a:t>AND</a:t>
            </a:r>
            <a:r>
              <a:rPr sz="2400" b="1" spc="-6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33CC"/>
                </a:solidFill>
                <a:latin typeface="Calibri"/>
                <a:cs typeface="Calibri"/>
              </a:rPr>
              <a:t>SLOTTED</a:t>
            </a:r>
            <a:r>
              <a:rPr sz="2400" b="1" spc="8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33CC"/>
                </a:solidFill>
                <a:latin typeface="Calibri"/>
                <a:cs typeface="Calibri"/>
              </a:rPr>
              <a:t>ALOHA</a:t>
            </a:r>
            <a:r>
              <a:rPr sz="2400" b="1" spc="-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33CC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ts val="2885"/>
              </a:lnSpc>
              <a:buClr>
                <a:srgbClr val="000000"/>
              </a:buClr>
              <a:buSzPct val="116666"/>
              <a:buFont typeface="Wingdings"/>
              <a:buChar char=""/>
              <a:tabLst>
                <a:tab pos="358775" algn="l"/>
              </a:tabLst>
            </a:pPr>
            <a:r>
              <a:rPr sz="2400" b="1" spc="5" dirty="0">
                <a:solidFill>
                  <a:srgbClr val="0033CC"/>
                </a:solidFill>
                <a:latin typeface="Calibri"/>
                <a:cs typeface="Calibri"/>
              </a:rPr>
              <a:t>Carrier</a:t>
            </a:r>
            <a:r>
              <a:rPr sz="2400" b="1" spc="-5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alibri"/>
                <a:cs typeface="Calibri"/>
              </a:rPr>
              <a:t>Sense </a:t>
            </a:r>
            <a:r>
              <a:rPr sz="2400" b="1" spc="-20" dirty="0">
                <a:solidFill>
                  <a:srgbClr val="0033CC"/>
                </a:solidFill>
                <a:latin typeface="Calibri"/>
                <a:cs typeface="Calibri"/>
              </a:rPr>
              <a:t>Multiple</a:t>
            </a:r>
            <a:r>
              <a:rPr sz="2400" b="1" spc="14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0033CC"/>
                </a:solidFill>
                <a:latin typeface="Calibri"/>
                <a:cs typeface="Calibri"/>
              </a:rPr>
              <a:t>Access</a:t>
            </a:r>
            <a:r>
              <a:rPr sz="2400" b="1" spc="-7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Calibri"/>
                <a:cs typeface="Calibri"/>
              </a:rPr>
              <a:t>(CSMA)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ts val="2885"/>
              </a:lnSpc>
              <a:buClr>
                <a:srgbClr val="000000"/>
              </a:buClr>
              <a:buSzPct val="116666"/>
              <a:buFont typeface="Wingdings"/>
              <a:buChar char=""/>
              <a:tabLst>
                <a:tab pos="358775" algn="l"/>
              </a:tabLst>
            </a:pPr>
            <a:r>
              <a:rPr sz="2400" b="1" spc="5" dirty="0">
                <a:solidFill>
                  <a:srgbClr val="0033CC"/>
                </a:solidFill>
                <a:latin typeface="Calibri"/>
                <a:cs typeface="Calibri"/>
              </a:rPr>
              <a:t>Carrier</a:t>
            </a:r>
            <a:r>
              <a:rPr sz="2400" b="1" spc="-4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alibri"/>
                <a:cs typeface="Calibri"/>
              </a:rPr>
              <a:t>Sense</a:t>
            </a:r>
            <a:r>
              <a:rPr sz="2400" b="1" spc="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33CC"/>
                </a:solidFill>
                <a:latin typeface="Calibri"/>
                <a:cs typeface="Calibri"/>
              </a:rPr>
              <a:t>Multiple</a:t>
            </a:r>
            <a:r>
              <a:rPr sz="2400" b="1" spc="16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0033CC"/>
                </a:solidFill>
                <a:latin typeface="Calibri"/>
                <a:cs typeface="Calibri"/>
              </a:rPr>
              <a:t>Access</a:t>
            </a:r>
            <a:r>
              <a:rPr sz="2400" b="1" spc="-6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33CC"/>
                </a:solidFill>
                <a:latin typeface="Calibri"/>
                <a:cs typeface="Calibri"/>
              </a:rPr>
              <a:t>with</a:t>
            </a:r>
            <a:r>
              <a:rPr sz="2400" b="1" spc="8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33CC"/>
                </a:solidFill>
                <a:latin typeface="Calibri"/>
                <a:cs typeface="Calibri"/>
              </a:rPr>
              <a:t>Collision</a:t>
            </a:r>
            <a:r>
              <a:rPr sz="2400" b="1" spc="8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Calibri"/>
                <a:cs typeface="Calibri"/>
              </a:rPr>
              <a:t>Detection</a:t>
            </a:r>
            <a:r>
              <a:rPr sz="2400" b="1" spc="8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alibri"/>
                <a:cs typeface="Calibri"/>
              </a:rPr>
              <a:t>(CSMA/CD)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ts val="3120"/>
              </a:lnSpc>
              <a:buClr>
                <a:srgbClr val="000000"/>
              </a:buClr>
              <a:buSzPct val="116666"/>
              <a:buFont typeface="Wingdings"/>
              <a:buChar char=""/>
              <a:tabLst>
                <a:tab pos="358775" algn="l"/>
              </a:tabLst>
            </a:pPr>
            <a:r>
              <a:rPr sz="2400" b="1" spc="5" dirty="0">
                <a:solidFill>
                  <a:srgbClr val="0033CC"/>
                </a:solidFill>
                <a:latin typeface="Calibri"/>
                <a:cs typeface="Calibri"/>
              </a:rPr>
              <a:t>Carrier</a:t>
            </a:r>
            <a:r>
              <a:rPr sz="2400" b="1" spc="-4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Calibri"/>
                <a:cs typeface="Calibri"/>
              </a:rPr>
              <a:t>Sense</a:t>
            </a:r>
            <a:r>
              <a:rPr sz="2400" b="1" spc="1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33CC"/>
                </a:solidFill>
                <a:latin typeface="Calibri"/>
                <a:cs typeface="Calibri"/>
              </a:rPr>
              <a:t>Multiple</a:t>
            </a:r>
            <a:r>
              <a:rPr sz="2400" b="1" spc="16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0033CC"/>
                </a:solidFill>
                <a:latin typeface="Calibri"/>
                <a:cs typeface="Calibri"/>
              </a:rPr>
              <a:t>Access</a:t>
            </a:r>
            <a:r>
              <a:rPr sz="2400" b="1" spc="-6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33CC"/>
                </a:solidFill>
                <a:latin typeface="Calibri"/>
                <a:cs typeface="Calibri"/>
              </a:rPr>
              <a:t>with</a:t>
            </a:r>
            <a:r>
              <a:rPr sz="2400" b="1" spc="9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33CC"/>
                </a:solidFill>
                <a:latin typeface="Calibri"/>
                <a:cs typeface="Calibri"/>
              </a:rPr>
              <a:t>Collision</a:t>
            </a:r>
            <a:r>
              <a:rPr sz="2400" b="1" spc="9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33CC"/>
                </a:solidFill>
                <a:latin typeface="Calibri"/>
                <a:cs typeface="Calibri"/>
              </a:rPr>
              <a:t>Avoidance</a:t>
            </a:r>
            <a:r>
              <a:rPr sz="2400" b="1" spc="9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Calibri"/>
                <a:cs typeface="Calibri"/>
              </a:rPr>
              <a:t>(CSMA/CA)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692" y="384492"/>
            <a:ext cx="364871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solidFill>
                  <a:srgbClr val="006FC0"/>
                </a:solidFill>
                <a:latin typeface="Calibri"/>
                <a:cs typeface="Calibri"/>
              </a:rPr>
              <a:t>ALOHA</a:t>
            </a:r>
            <a:r>
              <a:rPr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pc="-35" dirty="0">
                <a:solidFill>
                  <a:srgbClr val="006FC0"/>
                </a:solidFill>
                <a:latin typeface="Calibri Light"/>
                <a:cs typeface="Calibri Light"/>
              </a:rPr>
              <a:t>Protocol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1509" y="1338581"/>
            <a:ext cx="7885430" cy="42659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379" indent="-234315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246379" algn="l"/>
                <a:tab pos="247015" algn="l"/>
              </a:tabLst>
            </a:pPr>
            <a:r>
              <a:rPr sz="2000" spc="-5" dirty="0">
                <a:latin typeface="Calibri"/>
                <a:cs typeface="Calibri"/>
              </a:rPr>
              <a:t>ALOHA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developed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1970s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University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Hawaii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wireless</a:t>
            </a:r>
            <a:endParaRPr sz="2000">
              <a:latin typeface="Arial"/>
              <a:cs typeface="Arial"/>
            </a:endParaRPr>
          </a:p>
          <a:p>
            <a:pPr marL="246379">
              <a:lnSpc>
                <a:spcPts val="2280"/>
              </a:lnSpc>
            </a:pPr>
            <a:r>
              <a:rPr sz="2000" b="1" spc="-40" dirty="0">
                <a:latin typeface="Arial"/>
                <a:cs typeface="Arial"/>
              </a:rPr>
              <a:t>LAN</a:t>
            </a:r>
            <a:r>
              <a:rPr sz="2000" b="1" spc="7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10" dirty="0">
                <a:latin typeface="Arial MT"/>
                <a:cs typeface="Arial MT"/>
              </a:rPr>
              <a:t>can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used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any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shared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medium.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2950">
              <a:latin typeface="Arial"/>
              <a:cs typeface="Arial"/>
            </a:endParaRPr>
          </a:p>
          <a:p>
            <a:pPr marL="2188845"/>
            <a:r>
              <a:rPr sz="2000" spc="-40" dirty="0">
                <a:latin typeface="Arial MT"/>
                <a:cs typeface="Arial MT"/>
              </a:rPr>
              <a:t>It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two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variants:</a:t>
            </a:r>
            <a:endParaRPr sz="2000">
              <a:latin typeface="Arial MT"/>
              <a:cs typeface="Arial MT"/>
            </a:endParaRPr>
          </a:p>
          <a:p>
            <a:pPr marL="2413000" lvl="1" indent="-224154">
              <a:spcBef>
                <a:spcPts val="565"/>
              </a:spcBef>
              <a:buChar char="•"/>
              <a:tabLst>
                <a:tab pos="2412365" algn="l"/>
                <a:tab pos="2413000" algn="l"/>
              </a:tabLst>
            </a:pPr>
            <a:r>
              <a:rPr sz="2000" spc="20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U</a:t>
            </a:r>
            <a:r>
              <a:rPr sz="2000" spc="-1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L</a:t>
            </a:r>
            <a:r>
              <a:rPr sz="2000" spc="-40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HA</a:t>
            </a:r>
            <a:endParaRPr sz="2000">
              <a:latin typeface="Arial MT"/>
              <a:cs typeface="Arial MT"/>
            </a:endParaRPr>
          </a:p>
          <a:p>
            <a:pPr marL="2413000" lvl="1" indent="-224154">
              <a:spcBef>
                <a:spcPts val="484"/>
              </a:spcBef>
              <a:buChar char="•"/>
              <a:tabLst>
                <a:tab pos="2412365" algn="l"/>
                <a:tab pos="2413000" algn="l"/>
              </a:tabLst>
            </a:pPr>
            <a:r>
              <a:rPr sz="2000" spc="-30" dirty="0">
                <a:latin typeface="Arial MT"/>
                <a:cs typeface="Arial MT"/>
              </a:rPr>
              <a:t>SLOTTED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ALOHA</a:t>
            </a:r>
            <a:endParaRPr sz="2000">
              <a:latin typeface="Arial MT"/>
              <a:cs typeface="Arial MT"/>
            </a:endParaRPr>
          </a:p>
          <a:p>
            <a:pPr lvl="1">
              <a:spcBef>
                <a:spcPts val="35"/>
              </a:spcBef>
              <a:buChar char="•"/>
            </a:pPr>
            <a:endParaRPr sz="2200">
              <a:latin typeface="Arial MT"/>
              <a:cs typeface="Arial MT"/>
            </a:endParaRPr>
          </a:p>
          <a:p>
            <a:pPr marL="246379" indent="-234315">
              <a:buFont typeface="Arial MT"/>
              <a:buChar char="•"/>
              <a:tabLst>
                <a:tab pos="246379" algn="l"/>
                <a:tab pos="247015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idea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simple:</a:t>
            </a:r>
            <a:endParaRPr sz="2400">
              <a:latin typeface="Calibri"/>
              <a:cs typeface="Calibri"/>
            </a:endParaRPr>
          </a:p>
          <a:p>
            <a:pPr marL="765175" lvl="1" indent="-295275">
              <a:spcBef>
                <a:spcPts val="325"/>
              </a:spcBef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Let users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transmit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whenever</a:t>
            </a:r>
            <a:r>
              <a:rPr sz="20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they</a:t>
            </a:r>
            <a:r>
              <a:rPr sz="20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data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00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sent.</a:t>
            </a:r>
            <a:endParaRPr sz="2000">
              <a:latin typeface="Calibri"/>
              <a:cs typeface="Calibri"/>
            </a:endParaRPr>
          </a:p>
          <a:p>
            <a:pPr lvl="1">
              <a:spcBef>
                <a:spcPts val="35"/>
              </a:spcBef>
              <a:buChar char="•"/>
            </a:pPr>
            <a:endParaRPr sz="2500">
              <a:latin typeface="Calibri"/>
              <a:cs typeface="Calibri"/>
            </a:endParaRPr>
          </a:p>
          <a:p>
            <a:pPr marL="246379" marR="447675" indent="-234315">
              <a:lnSpc>
                <a:spcPts val="2650"/>
              </a:lnSpc>
              <a:buFont typeface="Arial MT"/>
              <a:buChar char="•"/>
              <a:tabLst>
                <a:tab pos="246379" algn="l"/>
                <a:tab pos="247015" algn="l"/>
              </a:tabLst>
            </a:pPr>
            <a:r>
              <a:rPr sz="2400" spc="1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two </a:t>
            </a:r>
            <a:r>
              <a:rPr sz="2400" spc="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20" dirty="0">
                <a:latin typeface="Calibri"/>
                <a:cs typeface="Calibri"/>
              </a:rPr>
              <a:t>users </a:t>
            </a:r>
            <a:r>
              <a:rPr sz="2400" spc="10" dirty="0">
                <a:latin typeface="Calibri"/>
                <a:cs typeface="Calibri"/>
              </a:rPr>
              <a:t>send </a:t>
            </a:r>
            <a:r>
              <a:rPr sz="2400" spc="5" dirty="0">
                <a:latin typeface="Calibri"/>
                <a:cs typeface="Calibri"/>
              </a:rPr>
              <a:t>their </a:t>
            </a:r>
            <a:r>
              <a:rPr sz="2400" spc="-30" dirty="0">
                <a:latin typeface="Calibri"/>
                <a:cs typeface="Calibri"/>
              </a:rPr>
              <a:t>frames </a:t>
            </a:r>
            <a:r>
              <a:rPr sz="2400" spc="-20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time, 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collision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frames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destroyed.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7201" y="2492767"/>
            <a:ext cx="3383279" cy="1253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8164" y="194246"/>
            <a:ext cx="3119120" cy="75819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-35" dirty="0">
                <a:latin typeface="Calibri"/>
                <a:cs typeface="Calibri"/>
              </a:rPr>
              <a:t>Pure</a:t>
            </a:r>
            <a:r>
              <a:rPr sz="4800" b="1" spc="25" dirty="0">
                <a:latin typeface="Calibri"/>
                <a:cs typeface="Calibri"/>
              </a:rPr>
              <a:t> </a:t>
            </a:r>
            <a:r>
              <a:rPr sz="4800" b="1" spc="-20" dirty="0">
                <a:latin typeface="Calibri"/>
                <a:cs typeface="Calibri"/>
              </a:rPr>
              <a:t>ALOHA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5" y="1136087"/>
            <a:ext cx="8014334" cy="42481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algn="just">
              <a:spcBef>
                <a:spcPts val="740"/>
              </a:spcBef>
            </a:pPr>
            <a:r>
              <a:rPr sz="2800" b="1" dirty="0">
                <a:latin typeface="Calibri"/>
                <a:cs typeface="Calibri"/>
              </a:rPr>
              <a:t>How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channel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10" dirty="0">
                <a:latin typeface="Calibri"/>
                <a:cs typeface="Calibri"/>
              </a:rPr>
              <a:t>know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that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there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is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collision:</a:t>
            </a:r>
            <a:endParaRPr sz="2800">
              <a:latin typeface="Calibri"/>
              <a:cs typeface="Calibri"/>
            </a:endParaRPr>
          </a:p>
          <a:p>
            <a:pPr marL="246379" marR="8255" indent="-234315" algn="just">
              <a:lnSpc>
                <a:spcPct val="90200"/>
              </a:lnSpc>
              <a:spcBef>
                <a:spcPts val="975"/>
              </a:spcBef>
              <a:buChar char="-"/>
              <a:tabLst>
                <a:tab pos="247015" algn="l"/>
              </a:tabLst>
            </a:pPr>
            <a:r>
              <a:rPr sz="2800" dirty="0">
                <a:latin typeface="Calibri"/>
                <a:cs typeface="Calibri"/>
              </a:rPr>
              <a:t>Due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feedback</a:t>
            </a:r>
            <a:r>
              <a:rPr sz="2800" spc="-20" dirty="0">
                <a:latin typeface="Calibri"/>
                <a:cs typeface="Calibri"/>
              </a:rPr>
              <a:t> property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broadcasting,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sender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can </a:t>
            </a:r>
            <a:r>
              <a:rPr sz="2800" spc="-10" dirty="0">
                <a:latin typeface="Calibri"/>
                <a:cs typeface="Calibri"/>
              </a:rPr>
              <a:t>always</a:t>
            </a:r>
            <a:r>
              <a:rPr sz="2800" spc="-5" dirty="0">
                <a:latin typeface="Calibri"/>
                <a:cs typeface="Calibri"/>
              </a:rPr>
              <a:t> find </a:t>
            </a:r>
            <a:r>
              <a:rPr sz="2800" dirty="0">
                <a:latin typeface="Calibri"/>
                <a:cs typeface="Calibri"/>
              </a:rPr>
              <a:t>out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whether </a:t>
            </a:r>
            <a:r>
              <a:rPr sz="2800" spc="5" dirty="0">
                <a:latin typeface="Calibri"/>
                <a:cs typeface="Calibri"/>
              </a:rPr>
              <a:t>its </a:t>
            </a:r>
            <a:r>
              <a:rPr sz="2800" spc="-15" dirty="0">
                <a:latin typeface="Calibri"/>
                <a:cs typeface="Calibri"/>
              </a:rPr>
              <a:t>frame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destroyed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listening </a:t>
            </a:r>
            <a:r>
              <a:rPr sz="2800" spc="10" dirty="0">
                <a:latin typeface="Calibri"/>
                <a:cs typeface="Calibri"/>
              </a:rPr>
              <a:t>to </a:t>
            </a:r>
            <a:r>
              <a:rPr sz="2800" spc="15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channel,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same </a:t>
            </a:r>
            <a:r>
              <a:rPr sz="2800" spc="-25" dirty="0">
                <a:latin typeface="Calibri"/>
                <a:cs typeface="Calibri"/>
              </a:rPr>
              <a:t>way </a:t>
            </a:r>
            <a:r>
              <a:rPr sz="2800" spc="-20" dirty="0">
                <a:latin typeface="Calibri"/>
                <a:cs typeface="Calibri"/>
              </a:rPr>
              <a:t> other</a:t>
            </a:r>
            <a:r>
              <a:rPr sz="2800" spc="-15" dirty="0">
                <a:latin typeface="Calibri"/>
                <a:cs typeface="Calibri"/>
              </a:rPr>
              <a:t> users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do.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LAN,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feedback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immediate; </a:t>
            </a:r>
            <a:r>
              <a:rPr sz="2800" dirty="0">
                <a:latin typeface="Calibri"/>
                <a:cs typeface="Calibri"/>
              </a:rPr>
              <a:t>with a </a:t>
            </a:r>
            <a:r>
              <a:rPr sz="2800" spc="-15" dirty="0">
                <a:latin typeface="Calibri"/>
                <a:cs typeface="Calibri"/>
              </a:rPr>
              <a:t>satellite, there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delay </a:t>
            </a:r>
            <a:r>
              <a:rPr sz="2800" spc="-20" dirty="0">
                <a:latin typeface="Calibri"/>
                <a:cs typeface="Calibri"/>
              </a:rPr>
              <a:t>of </a:t>
            </a:r>
            <a:r>
              <a:rPr sz="2800" spc="20" dirty="0">
                <a:latin typeface="Calibri"/>
                <a:cs typeface="Calibri"/>
              </a:rPr>
              <a:t>270 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msec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before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sender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transmission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successful.</a:t>
            </a:r>
            <a:endParaRPr sz="2800">
              <a:latin typeface="Calibri"/>
              <a:cs typeface="Calibri"/>
            </a:endParaRPr>
          </a:p>
          <a:p>
            <a:pPr marL="246379" marR="5080" indent="-234315" algn="just">
              <a:lnSpc>
                <a:spcPts val="3040"/>
              </a:lnSpc>
              <a:spcBef>
                <a:spcPts val="1010"/>
              </a:spcBef>
              <a:buChar char="-"/>
              <a:tabLst>
                <a:tab pos="247015" algn="l"/>
              </a:tabLst>
            </a:pPr>
            <a:r>
              <a:rPr sz="2800" spc="5" dirty="0">
                <a:latin typeface="Calibri"/>
                <a:cs typeface="Calibri"/>
              </a:rPr>
              <a:t>If </a:t>
            </a:r>
            <a:r>
              <a:rPr sz="2800" spc="-20" dirty="0">
                <a:latin typeface="Calibri"/>
                <a:cs typeface="Calibri"/>
              </a:rPr>
              <a:t>listening </a:t>
            </a:r>
            <a:r>
              <a:rPr sz="2800" spc="-5" dirty="0">
                <a:latin typeface="Calibri"/>
                <a:cs typeface="Calibri"/>
              </a:rPr>
              <a:t>while transmitting is </a:t>
            </a:r>
            <a:r>
              <a:rPr sz="2800" spc="-25" dirty="0">
                <a:latin typeface="Calibri"/>
                <a:cs typeface="Calibri"/>
              </a:rPr>
              <a:t>not </a:t>
            </a:r>
            <a:r>
              <a:rPr sz="2800" spc="-10" dirty="0">
                <a:latin typeface="Calibri"/>
                <a:cs typeface="Calibri"/>
              </a:rPr>
              <a:t>possible </a:t>
            </a:r>
            <a:r>
              <a:rPr sz="2800" spc="-3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some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reason,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acknowledgements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needed.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806" y="366649"/>
            <a:ext cx="272986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solidFill>
                  <a:srgbClr val="000000"/>
                </a:solidFill>
                <a:latin typeface="Calibri Light"/>
                <a:cs typeface="Calibri Light"/>
              </a:rPr>
              <a:t>P</a:t>
            </a:r>
            <a:r>
              <a:rPr spc="25" dirty="0">
                <a:solidFill>
                  <a:srgbClr val="000000"/>
                </a:solidFill>
                <a:latin typeface="Calibri Light"/>
                <a:cs typeface="Calibri Light"/>
              </a:rPr>
              <a:t>u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re</a:t>
            </a:r>
            <a:r>
              <a:rPr spc="-29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ALOHA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2473" y="4455478"/>
            <a:ext cx="80003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spcBef>
                <a:spcPts val="100"/>
              </a:spcBef>
              <a:buSzPct val="95833"/>
              <a:buFont typeface="Wingdings"/>
              <a:buChar char=""/>
              <a:tabLst>
                <a:tab pos="287655" algn="l"/>
                <a:tab pos="744220" algn="l"/>
                <a:tab pos="1548130" algn="l"/>
                <a:tab pos="2727960" algn="l"/>
                <a:tab pos="3816350" algn="l"/>
                <a:tab pos="4436745" algn="l"/>
                <a:tab pos="6125210" algn="l"/>
                <a:tab pos="6593205" algn="l"/>
              </a:tabLst>
            </a:pPr>
            <a:r>
              <a:rPr sz="2400" b="1" spc="-5" dirty="0">
                <a:latin typeface="Calibri"/>
                <a:cs typeface="Calibri"/>
              </a:rPr>
              <a:t>In	</a:t>
            </a:r>
            <a:r>
              <a:rPr sz="2400" b="1" dirty="0">
                <a:latin typeface="Calibri"/>
                <a:cs typeface="Calibri"/>
              </a:rPr>
              <a:t>pure	</a:t>
            </a:r>
            <a:r>
              <a:rPr sz="2400" b="1" spc="-15" dirty="0">
                <a:latin typeface="Calibri"/>
                <a:cs typeface="Calibri"/>
              </a:rPr>
              <a:t>ALOHA,	</a:t>
            </a:r>
            <a:r>
              <a:rPr sz="2400" b="1" spc="-10" dirty="0">
                <a:latin typeface="Calibri"/>
                <a:cs typeface="Calibri"/>
              </a:rPr>
              <a:t>frames	</a:t>
            </a:r>
            <a:r>
              <a:rPr sz="2400" b="1" spc="-20" dirty="0">
                <a:latin typeface="Calibri"/>
                <a:cs typeface="Calibri"/>
              </a:rPr>
              <a:t>are	transmitted	</a:t>
            </a:r>
            <a:r>
              <a:rPr sz="2400" b="1" spc="5" dirty="0">
                <a:latin typeface="Calibri"/>
                <a:cs typeface="Calibri"/>
              </a:rPr>
              <a:t>at	</a:t>
            </a:r>
            <a:r>
              <a:rPr sz="2400" b="1" spc="-20" dirty="0">
                <a:latin typeface="Calibri"/>
                <a:cs typeface="Calibri"/>
              </a:rPr>
              <a:t>completely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2472" y="4698841"/>
            <a:ext cx="8007984" cy="16033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6379" algn="just">
              <a:spcBef>
                <a:spcPts val="830"/>
              </a:spcBef>
            </a:pPr>
            <a:r>
              <a:rPr sz="2400" b="1" spc="-10" dirty="0">
                <a:latin typeface="Calibri"/>
                <a:cs typeface="Calibri"/>
              </a:rPr>
              <a:t>arbitrary </a:t>
            </a:r>
            <a:r>
              <a:rPr sz="2400" b="1" spc="-20" dirty="0">
                <a:latin typeface="Calibri"/>
                <a:cs typeface="Calibri"/>
              </a:rPr>
              <a:t>times.</a:t>
            </a:r>
            <a:endParaRPr sz="2400">
              <a:latin typeface="Calibri"/>
              <a:cs typeface="Calibri"/>
            </a:endParaRPr>
          </a:p>
          <a:p>
            <a:pPr marL="246379" marR="5080" indent="-234315" algn="just">
              <a:lnSpc>
                <a:spcPct val="90400"/>
              </a:lnSpc>
              <a:spcBef>
                <a:spcPts val="1000"/>
              </a:spcBef>
              <a:buSzPct val="95833"/>
              <a:buFont typeface="Wingdings"/>
              <a:buChar char=""/>
              <a:tabLst>
                <a:tab pos="287655" algn="l"/>
              </a:tabLst>
            </a:pP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throughput </a:t>
            </a:r>
            <a:r>
              <a:rPr sz="2400" b="1" spc="-5" dirty="0">
                <a:latin typeface="Calibri"/>
                <a:cs typeface="Calibri"/>
              </a:rPr>
              <a:t>of </a:t>
            </a:r>
            <a:r>
              <a:rPr sz="2400" b="1" spc="-20" dirty="0">
                <a:latin typeface="Calibri"/>
                <a:cs typeface="Calibri"/>
              </a:rPr>
              <a:t>ALOHA </a:t>
            </a:r>
            <a:r>
              <a:rPr sz="2400" b="1" spc="-15" dirty="0">
                <a:latin typeface="Calibri"/>
                <a:cs typeface="Calibri"/>
              </a:rPr>
              <a:t>systems is </a:t>
            </a:r>
            <a:r>
              <a:rPr sz="2400" b="1" spc="-30" dirty="0">
                <a:latin typeface="Calibri"/>
                <a:cs typeface="Calibri"/>
              </a:rPr>
              <a:t>maximized </a:t>
            </a:r>
            <a:r>
              <a:rPr sz="2400" b="1" spc="-5" dirty="0">
                <a:latin typeface="Calibri"/>
                <a:cs typeface="Calibri"/>
              </a:rPr>
              <a:t>by </a:t>
            </a:r>
            <a:r>
              <a:rPr sz="2400" b="1" spc="-10" dirty="0">
                <a:latin typeface="Calibri"/>
                <a:cs typeface="Calibri"/>
              </a:rPr>
              <a:t>having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uniform </a:t>
            </a:r>
            <a:r>
              <a:rPr sz="2400" b="1" spc="-10" dirty="0">
                <a:latin typeface="Calibri"/>
                <a:cs typeface="Calibri"/>
              </a:rPr>
              <a:t>frame </a:t>
            </a:r>
            <a:r>
              <a:rPr sz="2400" b="1" spc="-30" dirty="0">
                <a:latin typeface="Calibri"/>
                <a:cs typeface="Calibri"/>
              </a:rPr>
              <a:t>size </a:t>
            </a:r>
            <a:r>
              <a:rPr sz="2400" b="1" spc="-20" dirty="0">
                <a:latin typeface="Calibri"/>
                <a:cs typeface="Calibri"/>
              </a:rPr>
              <a:t>rather </a:t>
            </a:r>
            <a:r>
              <a:rPr sz="2400" b="1" spc="-10" dirty="0">
                <a:latin typeface="Calibri"/>
                <a:cs typeface="Calibri"/>
              </a:rPr>
              <a:t>than </a:t>
            </a:r>
            <a:r>
              <a:rPr sz="2400" b="1" spc="-5" dirty="0">
                <a:latin typeface="Calibri"/>
                <a:cs typeface="Calibri"/>
              </a:rPr>
              <a:t>by </a:t>
            </a:r>
            <a:r>
              <a:rPr sz="2400" b="1" spc="-20" dirty="0">
                <a:latin typeface="Calibri"/>
                <a:cs typeface="Calibri"/>
              </a:rPr>
              <a:t>allowing </a:t>
            </a:r>
            <a:r>
              <a:rPr sz="2400" b="1" spc="-10" dirty="0">
                <a:latin typeface="Calibri"/>
                <a:cs typeface="Calibri"/>
              </a:rPr>
              <a:t>variable </a:t>
            </a:r>
            <a:r>
              <a:rPr sz="2400" b="1" spc="-20" dirty="0">
                <a:latin typeface="Calibri"/>
                <a:cs typeface="Calibri"/>
              </a:rPr>
              <a:t>length 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frames.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1148080"/>
            <a:ext cx="5222240" cy="3180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7360" y="1508321"/>
            <a:ext cx="6279334" cy="30636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9608" y="4546918"/>
            <a:ext cx="325755" cy="3355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01508" y="4564697"/>
            <a:ext cx="8515985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>
              <a:spcBef>
                <a:spcPts val="100"/>
              </a:spcBef>
            </a:pPr>
            <a:r>
              <a:rPr sz="2000" i="1" spc="-15" dirty="0">
                <a:latin typeface="Calibri"/>
                <a:cs typeface="Calibri"/>
              </a:rPr>
              <a:t>If</a:t>
            </a:r>
            <a:r>
              <a:rPr sz="2000" i="1" spc="5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the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</a:t>
            </a:r>
            <a:r>
              <a:rPr sz="2000" spc="-5" dirty="0">
                <a:latin typeface="Calibri"/>
                <a:cs typeface="Calibri"/>
              </a:rPr>
              <a:t> transmission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i="1" spc="10" dirty="0">
                <a:latin typeface="Calibri"/>
                <a:cs typeface="Calibri"/>
              </a:rPr>
              <a:t>is</a:t>
            </a:r>
            <a:r>
              <a:rPr sz="2000" i="1" spc="50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T</a:t>
            </a:r>
            <a:r>
              <a:rPr sz="2025" i="1" spc="-22" baseline="-16460" dirty="0">
                <a:latin typeface="Calibri"/>
                <a:cs typeface="Calibri"/>
              </a:rPr>
              <a:t>fr</a:t>
            </a:r>
            <a:r>
              <a:rPr sz="2025" i="1" spc="-75" baseline="-1646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sec</a:t>
            </a:r>
            <a:endParaRPr sz="2000">
              <a:latin typeface="Calibri"/>
              <a:cs typeface="Calibri"/>
            </a:endParaRPr>
          </a:p>
          <a:p>
            <a:pPr marL="322580">
              <a:spcBef>
                <a:spcPts val="5"/>
              </a:spcBef>
              <a:tabLst>
                <a:tab pos="3313429" algn="l"/>
              </a:tabLst>
            </a:pPr>
            <a:r>
              <a:rPr sz="2000" b="1" i="1" spc="-5" dirty="0">
                <a:latin typeface="Calibri"/>
                <a:cs typeface="Calibri"/>
              </a:rPr>
              <a:t>then</a:t>
            </a:r>
            <a:r>
              <a:rPr sz="2000" b="1" i="1" spc="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1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vulnerable</a:t>
            </a:r>
            <a:r>
              <a:rPr sz="2000" b="1" i="1" spc="30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time</a:t>
            </a:r>
            <a:r>
              <a:rPr sz="2000" b="1" i="1" spc="1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is	</a:t>
            </a:r>
            <a:r>
              <a:rPr sz="2000" b="1" i="1" dirty="0">
                <a:solidFill>
                  <a:srgbClr val="EC7C30"/>
                </a:solidFill>
                <a:latin typeface="Calibri"/>
                <a:cs typeface="Calibri"/>
              </a:rPr>
              <a:t>=</a:t>
            </a:r>
            <a:r>
              <a:rPr sz="2000" b="1" i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EC7C30"/>
                </a:solidFill>
                <a:latin typeface="Calibri"/>
                <a:cs typeface="Calibri"/>
              </a:rPr>
              <a:t>2</a:t>
            </a:r>
            <a:r>
              <a:rPr sz="2400" b="1" i="1" spc="-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sz="2400" b="1" i="1" spc="-15" baseline="-19097" dirty="0">
                <a:solidFill>
                  <a:srgbClr val="EC7C30"/>
                </a:solidFill>
                <a:latin typeface="Calibri"/>
                <a:cs typeface="Calibri"/>
              </a:rPr>
              <a:t>fr</a:t>
            </a:r>
            <a:r>
              <a:rPr sz="2400" b="1" i="1" spc="270" baseline="-19097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EC7C30"/>
                </a:solidFill>
                <a:latin typeface="Calibri"/>
                <a:cs typeface="Calibri"/>
              </a:rPr>
              <a:t>sec</a:t>
            </a:r>
            <a:endParaRPr sz="2000">
              <a:latin typeface="Calibri"/>
              <a:cs typeface="Calibri"/>
            </a:endParaRPr>
          </a:p>
          <a:p>
            <a:pPr marL="38100" marR="30480" algn="just"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means</a:t>
            </a:r>
            <a:r>
              <a:rPr sz="2000" spc="-5" dirty="0">
                <a:latin typeface="Calibri"/>
                <a:cs typeface="Calibri"/>
              </a:rPr>
              <a:t> no station</a:t>
            </a:r>
            <a:r>
              <a:rPr sz="2000" dirty="0">
                <a:latin typeface="Calibri"/>
                <a:cs typeface="Calibri"/>
              </a:rPr>
              <a:t> should </a:t>
            </a:r>
            <a:r>
              <a:rPr sz="2000" spc="-10" dirty="0">
                <a:latin typeface="Calibri"/>
                <a:cs typeface="Calibri"/>
              </a:rPr>
              <a:t>send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during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T-sec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before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station </a:t>
            </a:r>
            <a:r>
              <a:rPr sz="2000" spc="-5" dirty="0">
                <a:latin typeface="Calibri"/>
                <a:cs typeface="Calibri"/>
              </a:rPr>
              <a:t>starts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transmission and no </a:t>
            </a:r>
            <a:r>
              <a:rPr sz="2000" spc="-10" dirty="0">
                <a:latin typeface="Calibri"/>
                <a:cs typeface="Calibri"/>
              </a:rPr>
              <a:t>station </a:t>
            </a:r>
            <a:r>
              <a:rPr sz="2000" spc="-5" dirty="0">
                <a:latin typeface="Calibri"/>
                <a:cs typeface="Calibri"/>
              </a:rPr>
              <a:t>should </a:t>
            </a:r>
            <a:r>
              <a:rPr sz="2000" dirty="0">
                <a:latin typeface="Calibri"/>
                <a:cs typeface="Calibri"/>
              </a:rPr>
              <a:t>start </a:t>
            </a:r>
            <a:r>
              <a:rPr sz="2000" spc="-5" dirty="0">
                <a:latin typeface="Calibri"/>
                <a:cs typeface="Calibri"/>
              </a:rPr>
              <a:t>sending </a:t>
            </a:r>
            <a:r>
              <a:rPr sz="2000" spc="-15" dirty="0">
                <a:latin typeface="Calibri"/>
                <a:cs typeface="Calibri"/>
              </a:rPr>
              <a:t>during the </a:t>
            </a:r>
            <a:r>
              <a:rPr sz="2000" spc="-5" dirty="0">
                <a:latin typeface="Calibri"/>
                <a:cs typeface="Calibri"/>
              </a:rPr>
              <a:t>T-sec </a:t>
            </a:r>
            <a:r>
              <a:rPr sz="2000" spc="-10" dirty="0">
                <a:latin typeface="Calibri"/>
                <a:cs typeface="Calibri"/>
              </a:rPr>
              <a:t>period </a:t>
            </a:r>
            <a:r>
              <a:rPr sz="2000" spc="-15" dirty="0">
                <a:latin typeface="Calibri"/>
                <a:cs typeface="Calibri"/>
              </a:rPr>
              <a:t>that the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current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station</a:t>
            </a:r>
            <a:r>
              <a:rPr sz="2000" spc="10" dirty="0">
                <a:latin typeface="Calibri"/>
                <a:cs typeface="Calibri"/>
              </a:rPr>
              <a:t> 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1630" y="2159699"/>
            <a:ext cx="25139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600" b="1" spc="5" dirty="0">
                <a:latin typeface="Calibri"/>
                <a:cs typeface="Calibri"/>
              </a:rPr>
              <a:t>T</a:t>
            </a:r>
            <a:r>
              <a:rPr sz="1575" b="1" spc="-22" baseline="-15873" dirty="0">
                <a:latin typeface="Calibri"/>
                <a:cs typeface="Calibri"/>
              </a:rPr>
              <a:t>f</a:t>
            </a:r>
            <a:r>
              <a:rPr sz="1575" b="1" spc="30" baseline="-15873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F</a:t>
            </a:r>
            <a:r>
              <a:rPr sz="1600" b="1" spc="-15" dirty="0">
                <a:latin typeface="Calibri"/>
                <a:cs typeface="Calibri"/>
              </a:rPr>
              <a:t>r</a:t>
            </a:r>
            <a:r>
              <a:rPr sz="1600" b="1" spc="5" dirty="0">
                <a:latin typeface="Calibri"/>
                <a:cs typeface="Calibri"/>
              </a:rPr>
              <a:t>a</a:t>
            </a:r>
            <a:r>
              <a:rPr sz="1600" b="1" spc="-25" dirty="0">
                <a:latin typeface="Calibri"/>
                <a:cs typeface="Calibri"/>
              </a:rPr>
              <a:t>m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75" dirty="0">
                <a:latin typeface="Calibri"/>
                <a:cs typeface="Calibri"/>
              </a:rPr>
              <a:t>T</a:t>
            </a:r>
            <a:r>
              <a:rPr sz="1600" b="1" spc="-15" dirty="0">
                <a:latin typeface="Calibri"/>
                <a:cs typeface="Calibri"/>
              </a:rPr>
              <a:t>r</a:t>
            </a:r>
            <a:r>
              <a:rPr sz="1600" b="1" spc="5" dirty="0">
                <a:latin typeface="Calibri"/>
                <a:cs typeface="Calibri"/>
              </a:rPr>
              <a:t>a</a:t>
            </a:r>
            <a:r>
              <a:rPr sz="1600" b="1" spc="15" dirty="0">
                <a:latin typeface="Calibri"/>
                <a:cs typeface="Calibri"/>
              </a:rPr>
              <a:t>n</a:t>
            </a:r>
            <a:r>
              <a:rPr sz="1600" b="1" dirty="0">
                <a:latin typeface="Calibri"/>
                <a:cs typeface="Calibri"/>
              </a:rPr>
              <a:t>s</a:t>
            </a:r>
            <a:r>
              <a:rPr sz="1600" b="1" spc="-25" dirty="0">
                <a:latin typeface="Calibri"/>
                <a:cs typeface="Calibri"/>
              </a:rPr>
              <a:t>m</a:t>
            </a:r>
            <a:r>
              <a:rPr sz="1600" b="1" spc="5" dirty="0">
                <a:latin typeface="Calibri"/>
                <a:cs typeface="Calibri"/>
              </a:rPr>
              <a:t>i</a:t>
            </a:r>
            <a:r>
              <a:rPr sz="1600" b="1" dirty="0">
                <a:latin typeface="Calibri"/>
                <a:cs typeface="Calibri"/>
              </a:rPr>
              <a:t>ssi</a:t>
            </a:r>
            <a:r>
              <a:rPr sz="1600" b="1" spc="1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n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5" dirty="0">
                <a:latin typeface="Calibri"/>
                <a:cs typeface="Calibri"/>
              </a:rPr>
              <a:t>i</a:t>
            </a:r>
            <a:r>
              <a:rPr sz="1600" b="1" spc="-25" dirty="0">
                <a:latin typeface="Calibri"/>
                <a:cs typeface="Calibri"/>
              </a:rPr>
              <a:t>m</a:t>
            </a:r>
            <a:r>
              <a:rPr sz="1600" b="1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31110" y="1068388"/>
            <a:ext cx="243840" cy="25431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99017" y="82083"/>
            <a:ext cx="7724140" cy="1529905"/>
          </a:xfrm>
          <a:prstGeom prst="rect">
            <a:avLst/>
          </a:prstGeom>
        </p:spPr>
        <p:txBody>
          <a:bodyPr vert="horz" wrap="square" lIns="0" tIns="110489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1362075" algn="l"/>
              </a:tabLst>
            </a:pPr>
            <a:r>
              <a:rPr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Critical	(</a:t>
            </a:r>
            <a:r>
              <a:rPr b="1" u="heavy" spc="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Vulnerable</a:t>
            </a:r>
            <a:r>
              <a:rPr b="1" u="heavy" spc="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)</a:t>
            </a:r>
            <a:r>
              <a:rPr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time </a:t>
            </a:r>
            <a:r>
              <a:rPr sz="2400" b="1" u="heavy" spc="5" dirty="0">
                <a:solidFill>
                  <a:srgbClr val="EC7C3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for</a:t>
            </a:r>
            <a:r>
              <a:rPr sz="2400" b="1" u="heavy" spc="-125" dirty="0">
                <a:solidFill>
                  <a:srgbClr val="EC7C3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EC7C3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pure</a:t>
            </a:r>
            <a:r>
              <a:rPr sz="2400" b="1" u="heavy" spc="-75" dirty="0">
                <a:solidFill>
                  <a:srgbClr val="EC7C3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solidFill>
                  <a:srgbClr val="EC7C3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ALOHA</a:t>
            </a:r>
            <a:r>
              <a:rPr sz="2400" b="1" u="heavy" spc="80" dirty="0">
                <a:solidFill>
                  <a:srgbClr val="EC7C3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EC7C3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protocol</a:t>
            </a:r>
            <a:endParaRPr sz="2400">
              <a:latin typeface="Calibri"/>
              <a:cs typeface="Calibri"/>
            </a:endParaRPr>
          </a:p>
          <a:p>
            <a:pPr marL="577215">
              <a:lnSpc>
                <a:spcPct val="100000"/>
              </a:lnSpc>
              <a:spcBef>
                <a:spcPts val="484"/>
              </a:spcBef>
            </a:pPr>
            <a:r>
              <a:rPr sz="2000" spc="-15" dirty="0">
                <a:solidFill>
                  <a:srgbClr val="000000"/>
                </a:solidFill>
              </a:rPr>
              <a:t>Under</a:t>
            </a:r>
            <a:r>
              <a:rPr sz="2000" spc="4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what conditions</a:t>
            </a:r>
            <a:r>
              <a:rPr sz="2000" spc="40" dirty="0">
                <a:solidFill>
                  <a:srgbClr val="000000"/>
                </a:solidFill>
              </a:rPr>
              <a:t> </a:t>
            </a:r>
            <a:r>
              <a:rPr sz="2000" spc="5" dirty="0">
                <a:solidFill>
                  <a:srgbClr val="000000"/>
                </a:solidFill>
              </a:rPr>
              <a:t>will</a:t>
            </a:r>
            <a:r>
              <a:rPr sz="2000" spc="-40" dirty="0">
                <a:solidFill>
                  <a:srgbClr val="000000"/>
                </a:solidFill>
              </a:rPr>
              <a:t> </a:t>
            </a:r>
            <a:r>
              <a:rPr sz="2000" spc="-15" dirty="0">
                <a:solidFill>
                  <a:srgbClr val="000000"/>
                </a:solidFill>
              </a:rPr>
              <a:t>the </a:t>
            </a:r>
            <a:r>
              <a:rPr sz="2000" spc="-10" dirty="0">
                <a:solidFill>
                  <a:srgbClr val="000000"/>
                </a:solidFill>
              </a:rPr>
              <a:t>packet</a:t>
            </a:r>
            <a:r>
              <a:rPr sz="2000" spc="75" dirty="0">
                <a:solidFill>
                  <a:srgbClr val="000000"/>
                </a:solidFill>
              </a:rPr>
              <a:t> </a:t>
            </a:r>
            <a:r>
              <a:rPr sz="2000" spc="5" dirty="0">
                <a:solidFill>
                  <a:srgbClr val="000000"/>
                </a:solidFill>
              </a:rPr>
              <a:t>arrive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undamaged?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0263" y="788924"/>
            <a:ext cx="4957445" cy="45339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8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Maximum</a:t>
            </a:r>
            <a:r>
              <a:rPr sz="2800" b="1" u="heavy" spc="-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propagation</a:t>
            </a:r>
            <a:r>
              <a:rPr sz="2800" b="1" u="heavy" spc="-7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delay</a:t>
            </a:r>
            <a:r>
              <a:rPr sz="28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EC7C30"/>
                </a:solidFill>
              </a:rPr>
              <a:t>(t</a:t>
            </a:r>
            <a:r>
              <a:rPr sz="2775" spc="15" baseline="-19519" dirty="0">
                <a:solidFill>
                  <a:srgbClr val="EC7C30"/>
                </a:solidFill>
              </a:rPr>
              <a:t>p</a:t>
            </a:r>
            <a:r>
              <a:rPr sz="2800" spc="10" dirty="0">
                <a:solidFill>
                  <a:srgbClr val="EC7C30"/>
                </a:solidFill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2962" y="1308417"/>
            <a:ext cx="7633334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ts val="2720"/>
              </a:lnSpc>
              <a:spcBef>
                <a:spcPts val="100"/>
              </a:spcBef>
              <a:buFont typeface="Arial MT"/>
              <a:buChar char="•"/>
              <a:tabLst>
                <a:tab pos="246379" algn="l"/>
                <a:tab pos="247015" algn="l"/>
                <a:tab pos="3887470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takes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bit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frame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travel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46379">
              <a:lnSpc>
                <a:spcPts val="2720"/>
              </a:lnSpc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two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most</a:t>
            </a:r>
            <a:r>
              <a:rPr sz="2400" b="1" u="heavy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widely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separated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45311" y="2799920"/>
            <a:ext cx="6107430" cy="2320925"/>
            <a:chOff x="821311" y="2799919"/>
            <a:chExt cx="6107430" cy="2320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311" y="2799919"/>
              <a:ext cx="5923741" cy="23003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0360" y="2967354"/>
              <a:ext cx="238125" cy="2381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00480" y="4866639"/>
              <a:ext cx="223520" cy="254000"/>
            </a:xfrm>
            <a:custGeom>
              <a:avLst/>
              <a:gdLst/>
              <a:ahLst/>
              <a:cxnLst/>
              <a:rect l="l" t="t" r="r" b="b"/>
              <a:pathLst>
                <a:path w="223519" h="254000">
                  <a:moveTo>
                    <a:pt x="223519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23519" y="254000"/>
                  </a:lnTo>
                  <a:lnTo>
                    <a:pt x="223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27415" y="2753678"/>
            <a:ext cx="1170940" cy="58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90"/>
              </a:spcBef>
            </a:pPr>
            <a:r>
              <a:rPr sz="1850" spc="-2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fa</a:t>
            </a:r>
            <a:r>
              <a:rPr sz="1850" spc="-15" dirty="0">
                <a:latin typeface="Calibri"/>
                <a:cs typeface="Calibri"/>
              </a:rPr>
              <a:t>r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st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ts val="2190"/>
              </a:lnSpc>
            </a:pPr>
            <a:r>
              <a:rPr sz="1850" spc="-5" dirty="0">
                <a:latin typeface="Calibri"/>
                <a:cs typeface="Calibri"/>
              </a:rPr>
              <a:t>station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2016" y="4265612"/>
            <a:ext cx="960119" cy="16802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 marR="30480">
              <a:lnSpc>
                <a:spcPct val="97500"/>
              </a:lnSpc>
              <a:spcBef>
                <a:spcPts val="145"/>
              </a:spcBef>
            </a:pPr>
            <a:r>
              <a:rPr sz="1850" spc="25" dirty="0">
                <a:latin typeface="Calibri"/>
                <a:cs typeface="Calibri"/>
              </a:rPr>
              <a:t>S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10" dirty="0">
                <a:latin typeface="Calibri"/>
                <a:cs typeface="Calibri"/>
              </a:rPr>
              <a:t>t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n</a:t>
            </a:r>
            <a:r>
              <a:rPr sz="1850" spc="-19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B  </a:t>
            </a:r>
            <a:r>
              <a:rPr sz="1850" spc="-25" dirty="0">
                <a:latin typeface="Calibri"/>
                <a:cs typeface="Calibri"/>
              </a:rPr>
              <a:t>receives 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 </a:t>
            </a:r>
            <a:r>
              <a:rPr sz="1850" spc="-10" dirty="0">
                <a:latin typeface="Calibri"/>
                <a:cs typeface="Calibri"/>
              </a:rPr>
              <a:t>first </a:t>
            </a:r>
            <a:r>
              <a:rPr sz="1850" spc="-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bit of </a:t>
            </a:r>
            <a:r>
              <a:rPr sz="1850" spc="-5" dirty="0">
                <a:latin typeface="Calibri"/>
                <a:cs typeface="Calibri"/>
              </a:rPr>
              <a:t>the </a:t>
            </a:r>
            <a:r>
              <a:rPr sz="1850" spc="-40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fr</a:t>
            </a:r>
            <a:r>
              <a:rPr sz="1850" spc="-15" dirty="0">
                <a:latin typeface="Calibri"/>
                <a:cs typeface="Calibri"/>
              </a:rPr>
              <a:t>a</a:t>
            </a:r>
            <a:r>
              <a:rPr sz="1850" spc="-45" dirty="0">
                <a:latin typeface="Calibri"/>
                <a:cs typeface="Calibri"/>
              </a:rPr>
              <a:t>m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at 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45" dirty="0">
                <a:latin typeface="Calibri"/>
                <a:cs typeface="Calibri"/>
              </a:rPr>
              <a:t>m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=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25" dirty="0">
                <a:latin typeface="Calibri"/>
                <a:cs typeface="Calibri"/>
              </a:rPr>
              <a:t>t</a:t>
            </a:r>
            <a:r>
              <a:rPr baseline="-18518" dirty="0">
                <a:latin typeface="Calibri"/>
                <a:cs typeface="Calibri"/>
              </a:rPr>
              <a:t>p</a:t>
            </a:r>
            <a:endParaRPr baseline="-1851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680" y="262022"/>
            <a:ext cx="7233920" cy="60291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7559" y="3210877"/>
            <a:ext cx="7620000" cy="510540"/>
            <a:chOff x="543559" y="3210877"/>
            <a:chExt cx="7620000" cy="510540"/>
          </a:xfrm>
        </p:grpSpPr>
        <p:sp>
          <p:nvSpPr>
            <p:cNvPr id="3" name="object 3"/>
            <p:cNvSpPr/>
            <p:nvPr/>
          </p:nvSpPr>
          <p:spPr>
            <a:xfrm>
              <a:off x="543559" y="3644899"/>
              <a:ext cx="7620000" cy="76200"/>
            </a:xfrm>
            <a:custGeom>
              <a:avLst/>
              <a:gdLst/>
              <a:ahLst/>
              <a:cxnLst/>
              <a:rect l="l" t="t" r="r" b="b"/>
              <a:pathLst>
                <a:path w="7620000" h="76200">
                  <a:moveTo>
                    <a:pt x="7543800" y="0"/>
                  </a:moveTo>
                  <a:lnTo>
                    <a:pt x="7543800" y="76200"/>
                  </a:lnTo>
                  <a:lnTo>
                    <a:pt x="7607300" y="44450"/>
                  </a:lnTo>
                  <a:lnTo>
                    <a:pt x="7556627" y="44450"/>
                  </a:lnTo>
                  <a:lnTo>
                    <a:pt x="7556627" y="31750"/>
                  </a:lnTo>
                  <a:lnTo>
                    <a:pt x="7607300" y="31750"/>
                  </a:lnTo>
                  <a:lnTo>
                    <a:pt x="7543800" y="0"/>
                  </a:lnTo>
                  <a:close/>
                </a:path>
                <a:path w="7620000" h="76200">
                  <a:moveTo>
                    <a:pt x="7543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543800" y="44450"/>
                  </a:lnTo>
                  <a:lnTo>
                    <a:pt x="7543800" y="31750"/>
                  </a:lnTo>
                  <a:close/>
                </a:path>
                <a:path w="7620000" h="76200">
                  <a:moveTo>
                    <a:pt x="7607300" y="31750"/>
                  </a:moveTo>
                  <a:lnTo>
                    <a:pt x="7556627" y="31750"/>
                  </a:lnTo>
                  <a:lnTo>
                    <a:pt x="7556627" y="44450"/>
                  </a:lnTo>
                  <a:lnTo>
                    <a:pt x="7607300" y="44450"/>
                  </a:lnTo>
                  <a:lnTo>
                    <a:pt x="7620000" y="38100"/>
                  </a:lnTo>
                  <a:lnTo>
                    <a:pt x="7607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3480" y="3215639"/>
              <a:ext cx="914399" cy="3657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3480" y="3215639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914400" h="365760">
                  <a:moveTo>
                    <a:pt x="0" y="365760"/>
                  </a:moveTo>
                  <a:lnTo>
                    <a:pt x="914399" y="365760"/>
                  </a:lnTo>
                  <a:lnTo>
                    <a:pt x="91439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5480" y="3215639"/>
              <a:ext cx="914399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05480" y="3215639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914400" h="365760">
                  <a:moveTo>
                    <a:pt x="0" y="365760"/>
                  </a:moveTo>
                  <a:lnTo>
                    <a:pt x="914399" y="365760"/>
                  </a:lnTo>
                  <a:lnTo>
                    <a:pt x="91439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72360" y="3215639"/>
            <a:ext cx="914400" cy="305212"/>
          </a:xfrm>
          <a:prstGeom prst="rect">
            <a:avLst/>
          </a:prstGeom>
          <a:solidFill>
            <a:srgbClr val="4471C4"/>
          </a:solidFill>
          <a:ln w="952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R="12065" algn="ctr">
              <a:spcBef>
                <a:spcPts val="160"/>
              </a:spcBef>
            </a:pPr>
            <a:r>
              <a:rPr sz="1850" b="1" spc="-5" dirty="0">
                <a:latin typeface="Calibri"/>
                <a:cs typeface="Calibri"/>
              </a:rPr>
              <a:t>1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3479" y="3215639"/>
            <a:ext cx="914400" cy="305212"/>
          </a:xfrm>
          <a:prstGeom prst="rect">
            <a:avLst/>
          </a:prstGeom>
          <a:solidFill>
            <a:srgbClr val="4471C4"/>
          </a:solidFill>
          <a:ln w="952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spcBef>
                <a:spcPts val="160"/>
              </a:spcBef>
            </a:pPr>
            <a:r>
              <a:rPr sz="1850" b="1" spc="-5" dirty="0">
                <a:latin typeface="Calibri"/>
                <a:cs typeface="Calibri"/>
              </a:rPr>
              <a:t>3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3559" y="3215639"/>
            <a:ext cx="914400" cy="305212"/>
          </a:xfrm>
          <a:prstGeom prst="rect">
            <a:avLst/>
          </a:prstGeom>
          <a:solidFill>
            <a:srgbClr val="4471C4"/>
          </a:solidFill>
          <a:ln w="952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spcBef>
                <a:spcPts val="160"/>
              </a:spcBef>
            </a:pPr>
            <a:r>
              <a:rPr sz="1850" b="1" spc="-5" dirty="0">
                <a:latin typeface="Calibri"/>
                <a:cs typeface="Calibri"/>
              </a:rPr>
              <a:t>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2243" y="3224212"/>
            <a:ext cx="1666875" cy="834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9890">
              <a:spcBef>
                <a:spcPts val="90"/>
              </a:spcBef>
              <a:tabLst>
                <a:tab pos="1153160" algn="l"/>
              </a:tabLst>
            </a:pPr>
            <a:r>
              <a:rPr sz="1850" b="1" spc="-5" dirty="0">
                <a:latin typeface="Calibri"/>
                <a:cs typeface="Calibri"/>
              </a:rPr>
              <a:t>2	3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550">
              <a:latin typeface="Calibri"/>
              <a:cs typeface="Calibri"/>
            </a:endParaRPr>
          </a:p>
          <a:p>
            <a:pPr marL="379730"/>
            <a:r>
              <a:rPr sz="1850" b="1" spc="-5" dirty="0">
                <a:latin typeface="Calibri"/>
                <a:cs typeface="Calibri"/>
              </a:rPr>
              <a:t>Collision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65283" y="3446527"/>
            <a:ext cx="50927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850" b="1" spc="-40" dirty="0">
                <a:latin typeface="Calibri"/>
                <a:cs typeface="Calibri"/>
              </a:rPr>
              <a:t>T</a:t>
            </a:r>
            <a:r>
              <a:rPr sz="1850" b="1" spc="15" dirty="0">
                <a:latin typeface="Calibri"/>
                <a:cs typeface="Calibri"/>
              </a:rPr>
              <a:t>i</a:t>
            </a:r>
            <a:r>
              <a:rPr sz="1850" b="1" spc="10" dirty="0">
                <a:latin typeface="Calibri"/>
                <a:cs typeface="Calibri"/>
              </a:rPr>
              <a:t>m</a:t>
            </a:r>
            <a:r>
              <a:rPr sz="1850" b="1" spc="-5" dirty="0"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1476" y="2531174"/>
            <a:ext cx="150241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15" dirty="0">
                <a:latin typeface="Calibri"/>
                <a:cs typeface="Calibri"/>
              </a:rPr>
              <a:t>Retransmission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04834" y="2531174"/>
            <a:ext cx="150241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15" dirty="0">
                <a:latin typeface="Calibri"/>
                <a:cs typeface="Calibri"/>
              </a:rPr>
              <a:t>Retransmission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4248" y="1860233"/>
            <a:ext cx="702945" cy="59182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3020" marR="5080" indent="-20320">
              <a:lnSpc>
                <a:spcPts val="2160"/>
              </a:lnSpc>
              <a:spcBef>
                <a:spcPts val="215"/>
              </a:spcBef>
            </a:pPr>
            <a:r>
              <a:rPr sz="1850" b="1" spc="-20" dirty="0">
                <a:latin typeface="Calibri"/>
                <a:cs typeface="Calibri"/>
              </a:rPr>
              <a:t>N</a:t>
            </a:r>
            <a:r>
              <a:rPr sz="1850" b="1" spc="-40" dirty="0">
                <a:latin typeface="Calibri"/>
                <a:cs typeface="Calibri"/>
              </a:rPr>
              <a:t>o</a:t>
            </a:r>
            <a:r>
              <a:rPr sz="1850" b="1" spc="-35" dirty="0">
                <a:latin typeface="Calibri"/>
                <a:cs typeface="Calibri"/>
              </a:rPr>
              <a:t>d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7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1  </a:t>
            </a:r>
            <a:r>
              <a:rPr sz="1850" b="1" spc="-20" dirty="0">
                <a:latin typeface="Calibri"/>
                <a:cs typeface="Calibri"/>
              </a:rPr>
              <a:t>Packet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8470" y="2152650"/>
            <a:ext cx="3782695" cy="951865"/>
          </a:xfrm>
          <a:custGeom>
            <a:avLst/>
            <a:gdLst/>
            <a:ahLst/>
            <a:cxnLst/>
            <a:rect l="l" t="t" r="r" b="b"/>
            <a:pathLst>
              <a:path w="3782695" h="951864">
                <a:moveTo>
                  <a:pt x="1081011" y="394208"/>
                </a:moveTo>
                <a:lnTo>
                  <a:pt x="1080122" y="381000"/>
                </a:lnTo>
                <a:lnTo>
                  <a:pt x="1079360" y="346583"/>
                </a:lnTo>
                <a:lnTo>
                  <a:pt x="1079487" y="344043"/>
                </a:lnTo>
                <a:lnTo>
                  <a:pt x="1066787" y="343789"/>
                </a:lnTo>
                <a:lnTo>
                  <a:pt x="1066787" y="346837"/>
                </a:lnTo>
                <a:lnTo>
                  <a:pt x="1067549" y="381889"/>
                </a:lnTo>
                <a:lnTo>
                  <a:pt x="1068438" y="395097"/>
                </a:lnTo>
                <a:lnTo>
                  <a:pt x="1081011" y="394208"/>
                </a:lnTo>
                <a:close/>
              </a:path>
              <a:path w="3782695" h="951864">
                <a:moveTo>
                  <a:pt x="1085075" y="256159"/>
                </a:moveTo>
                <a:lnTo>
                  <a:pt x="1072502" y="254381"/>
                </a:lnTo>
                <a:lnTo>
                  <a:pt x="1071994" y="257810"/>
                </a:lnTo>
                <a:lnTo>
                  <a:pt x="1069073" y="286639"/>
                </a:lnTo>
                <a:lnTo>
                  <a:pt x="1067930" y="305435"/>
                </a:lnTo>
                <a:lnTo>
                  <a:pt x="1080630" y="306197"/>
                </a:lnTo>
                <a:lnTo>
                  <a:pt x="1081773" y="287528"/>
                </a:lnTo>
                <a:lnTo>
                  <a:pt x="1084567" y="259080"/>
                </a:lnTo>
                <a:lnTo>
                  <a:pt x="1085075" y="256159"/>
                </a:lnTo>
                <a:close/>
              </a:path>
              <a:path w="3782695" h="951864">
                <a:moveTo>
                  <a:pt x="1092060" y="481457"/>
                </a:moveTo>
                <a:lnTo>
                  <a:pt x="1091298" y="477901"/>
                </a:lnTo>
                <a:lnTo>
                  <a:pt x="1086218" y="446913"/>
                </a:lnTo>
                <a:lnTo>
                  <a:pt x="1084440" y="431927"/>
                </a:lnTo>
                <a:lnTo>
                  <a:pt x="1071867" y="433324"/>
                </a:lnTo>
                <a:lnTo>
                  <a:pt x="1073645" y="448945"/>
                </a:lnTo>
                <a:lnTo>
                  <a:pt x="1078852" y="480568"/>
                </a:lnTo>
                <a:lnTo>
                  <a:pt x="1079614" y="484124"/>
                </a:lnTo>
                <a:lnTo>
                  <a:pt x="1092060" y="481457"/>
                </a:lnTo>
                <a:close/>
              </a:path>
              <a:path w="3782695" h="951864">
                <a:moveTo>
                  <a:pt x="1133462" y="88519"/>
                </a:moveTo>
                <a:lnTo>
                  <a:pt x="1122413" y="82296"/>
                </a:lnTo>
                <a:lnTo>
                  <a:pt x="1119746" y="86995"/>
                </a:lnTo>
                <a:lnTo>
                  <a:pt x="1110221" y="107188"/>
                </a:lnTo>
                <a:lnTo>
                  <a:pt x="1101585" y="128905"/>
                </a:lnTo>
                <a:lnTo>
                  <a:pt x="1101331" y="129794"/>
                </a:lnTo>
                <a:lnTo>
                  <a:pt x="1113396" y="133858"/>
                </a:lnTo>
                <a:lnTo>
                  <a:pt x="1113650" y="132969"/>
                </a:lnTo>
                <a:lnTo>
                  <a:pt x="1122032" y="111887"/>
                </a:lnTo>
                <a:lnTo>
                  <a:pt x="1131176" y="92456"/>
                </a:lnTo>
                <a:lnTo>
                  <a:pt x="1133462" y="88519"/>
                </a:lnTo>
                <a:close/>
              </a:path>
              <a:path w="3782695" h="951864">
                <a:moveTo>
                  <a:pt x="1157592" y="641858"/>
                </a:moveTo>
                <a:lnTo>
                  <a:pt x="1133970" y="606298"/>
                </a:lnTo>
                <a:lnTo>
                  <a:pt x="1130922" y="600202"/>
                </a:lnTo>
                <a:lnTo>
                  <a:pt x="1119619" y="606044"/>
                </a:lnTo>
                <a:lnTo>
                  <a:pt x="1141552" y="641858"/>
                </a:lnTo>
                <a:lnTo>
                  <a:pt x="1147559" y="649732"/>
                </a:lnTo>
                <a:lnTo>
                  <a:pt x="1157592" y="641858"/>
                </a:lnTo>
                <a:close/>
              </a:path>
              <a:path w="3782695" h="951864">
                <a:moveTo>
                  <a:pt x="1195565" y="12954"/>
                </a:moveTo>
                <a:lnTo>
                  <a:pt x="1113904" y="37338"/>
                </a:lnTo>
                <a:lnTo>
                  <a:pt x="1166101" y="92964"/>
                </a:lnTo>
                <a:lnTo>
                  <a:pt x="1195565" y="12954"/>
                </a:lnTo>
                <a:close/>
              </a:path>
              <a:path w="3782695" h="951864">
                <a:moveTo>
                  <a:pt x="1228204" y="693293"/>
                </a:moveTo>
                <a:lnTo>
                  <a:pt x="1227455" y="680847"/>
                </a:lnTo>
                <a:lnTo>
                  <a:pt x="1227442" y="680593"/>
                </a:lnTo>
                <a:lnTo>
                  <a:pt x="1225029" y="680847"/>
                </a:lnTo>
                <a:lnTo>
                  <a:pt x="1183627" y="666496"/>
                </a:lnTo>
                <a:lnTo>
                  <a:pt x="1176896" y="677164"/>
                </a:lnTo>
                <a:lnTo>
                  <a:pt x="1217282" y="693039"/>
                </a:lnTo>
                <a:lnTo>
                  <a:pt x="1225918" y="693420"/>
                </a:lnTo>
                <a:lnTo>
                  <a:pt x="1228204" y="693293"/>
                </a:lnTo>
                <a:close/>
              </a:path>
              <a:path w="3782695" h="951864">
                <a:moveTo>
                  <a:pt x="1276337" y="18034"/>
                </a:moveTo>
                <a:lnTo>
                  <a:pt x="1233665" y="508"/>
                </a:lnTo>
                <a:lnTo>
                  <a:pt x="1225918" y="0"/>
                </a:lnTo>
                <a:lnTo>
                  <a:pt x="1225029" y="12700"/>
                </a:lnTo>
                <a:lnTo>
                  <a:pt x="1232903" y="13208"/>
                </a:lnTo>
                <a:lnTo>
                  <a:pt x="1240015" y="14351"/>
                </a:lnTo>
                <a:lnTo>
                  <a:pt x="1268717" y="28067"/>
                </a:lnTo>
                <a:lnTo>
                  <a:pt x="1276337" y="18034"/>
                </a:lnTo>
                <a:close/>
              </a:path>
              <a:path w="3782695" h="951864">
                <a:moveTo>
                  <a:pt x="1306182" y="646049"/>
                </a:moveTo>
                <a:lnTo>
                  <a:pt x="1296149" y="638175"/>
                </a:lnTo>
                <a:lnTo>
                  <a:pt x="1293101" y="642239"/>
                </a:lnTo>
                <a:lnTo>
                  <a:pt x="1286751" y="649478"/>
                </a:lnTo>
                <a:lnTo>
                  <a:pt x="1280274" y="655955"/>
                </a:lnTo>
                <a:lnTo>
                  <a:pt x="1273670" y="661670"/>
                </a:lnTo>
                <a:lnTo>
                  <a:pt x="1266939" y="666750"/>
                </a:lnTo>
                <a:lnTo>
                  <a:pt x="1260462" y="670814"/>
                </a:lnTo>
                <a:lnTo>
                  <a:pt x="1267320" y="681482"/>
                </a:lnTo>
                <a:lnTo>
                  <a:pt x="1303007" y="649986"/>
                </a:lnTo>
                <a:lnTo>
                  <a:pt x="1306182" y="646049"/>
                </a:lnTo>
                <a:close/>
              </a:path>
              <a:path w="3782695" h="951864">
                <a:moveTo>
                  <a:pt x="1332344" y="89535"/>
                </a:moveTo>
                <a:lnTo>
                  <a:pt x="1309484" y="51689"/>
                </a:lnTo>
                <a:lnTo>
                  <a:pt x="1304785" y="45720"/>
                </a:lnTo>
                <a:lnTo>
                  <a:pt x="1294752" y="53467"/>
                </a:lnTo>
                <a:lnTo>
                  <a:pt x="1299451" y="59563"/>
                </a:lnTo>
                <a:lnTo>
                  <a:pt x="1305420" y="68072"/>
                </a:lnTo>
                <a:lnTo>
                  <a:pt x="1311262" y="77343"/>
                </a:lnTo>
                <a:lnTo>
                  <a:pt x="1316850" y="87249"/>
                </a:lnTo>
                <a:lnTo>
                  <a:pt x="1321168" y="95504"/>
                </a:lnTo>
                <a:lnTo>
                  <a:pt x="1332344" y="89535"/>
                </a:lnTo>
                <a:close/>
              </a:path>
              <a:path w="3782695" h="951864">
                <a:moveTo>
                  <a:pt x="1348600" y="566293"/>
                </a:moveTo>
                <a:lnTo>
                  <a:pt x="1336789" y="561594"/>
                </a:lnTo>
                <a:lnTo>
                  <a:pt x="1327264" y="584962"/>
                </a:lnTo>
                <a:lnTo>
                  <a:pt x="1322184" y="596138"/>
                </a:lnTo>
                <a:lnTo>
                  <a:pt x="1316723" y="606425"/>
                </a:lnTo>
                <a:lnTo>
                  <a:pt x="1316342" y="607060"/>
                </a:lnTo>
                <a:lnTo>
                  <a:pt x="1327391" y="613283"/>
                </a:lnTo>
                <a:lnTo>
                  <a:pt x="1327899" y="612394"/>
                </a:lnTo>
                <a:lnTo>
                  <a:pt x="1333741" y="601345"/>
                </a:lnTo>
                <a:lnTo>
                  <a:pt x="1339075" y="589788"/>
                </a:lnTo>
                <a:lnTo>
                  <a:pt x="1348600" y="566293"/>
                </a:lnTo>
                <a:close/>
              </a:path>
              <a:path w="3782695" h="951864">
                <a:moveTo>
                  <a:pt x="1379334" y="262509"/>
                </a:moveTo>
                <a:lnTo>
                  <a:pt x="1377302" y="244475"/>
                </a:lnTo>
                <a:lnTo>
                  <a:pt x="1372095" y="212852"/>
                </a:lnTo>
                <a:lnTo>
                  <a:pt x="1371841" y="211709"/>
                </a:lnTo>
                <a:lnTo>
                  <a:pt x="1359395" y="214376"/>
                </a:lnTo>
                <a:lnTo>
                  <a:pt x="1359649" y="215519"/>
                </a:lnTo>
                <a:lnTo>
                  <a:pt x="1364729" y="246507"/>
                </a:lnTo>
                <a:lnTo>
                  <a:pt x="1366761" y="263906"/>
                </a:lnTo>
                <a:lnTo>
                  <a:pt x="1379334" y="262509"/>
                </a:lnTo>
                <a:close/>
              </a:path>
              <a:path w="3782695" h="951864">
                <a:moveTo>
                  <a:pt x="1382890" y="390525"/>
                </a:moveTo>
                <a:lnTo>
                  <a:pt x="1370190" y="389636"/>
                </a:lnTo>
                <a:lnTo>
                  <a:pt x="1368412" y="414782"/>
                </a:lnTo>
                <a:lnTo>
                  <a:pt x="1365491" y="439928"/>
                </a:lnTo>
                <a:lnTo>
                  <a:pt x="1378191" y="441325"/>
                </a:lnTo>
                <a:lnTo>
                  <a:pt x="1381112" y="415798"/>
                </a:lnTo>
                <a:lnTo>
                  <a:pt x="1382890" y="390525"/>
                </a:lnTo>
                <a:close/>
              </a:path>
              <a:path w="3782695" h="951864">
                <a:moveTo>
                  <a:pt x="1384160" y="346583"/>
                </a:moveTo>
                <a:lnTo>
                  <a:pt x="1383398" y="311404"/>
                </a:lnTo>
                <a:lnTo>
                  <a:pt x="1382636" y="300736"/>
                </a:lnTo>
                <a:lnTo>
                  <a:pt x="1369936" y="301625"/>
                </a:lnTo>
                <a:lnTo>
                  <a:pt x="1370698" y="312293"/>
                </a:lnTo>
                <a:lnTo>
                  <a:pt x="1371587" y="346837"/>
                </a:lnTo>
                <a:lnTo>
                  <a:pt x="1371460" y="351790"/>
                </a:lnTo>
                <a:lnTo>
                  <a:pt x="1384160" y="352044"/>
                </a:lnTo>
                <a:lnTo>
                  <a:pt x="1384160" y="346583"/>
                </a:lnTo>
                <a:close/>
              </a:path>
              <a:path w="3782695" h="951864">
                <a:moveTo>
                  <a:pt x="1863458" y="850138"/>
                </a:moveTo>
                <a:lnTo>
                  <a:pt x="1831479" y="854125"/>
                </a:lnTo>
                <a:lnTo>
                  <a:pt x="1830311" y="846836"/>
                </a:lnTo>
                <a:lnTo>
                  <a:pt x="1824215" y="826770"/>
                </a:lnTo>
                <a:lnTo>
                  <a:pt x="1808340" y="788035"/>
                </a:lnTo>
                <a:lnTo>
                  <a:pt x="1787766" y="750951"/>
                </a:lnTo>
                <a:lnTo>
                  <a:pt x="1762620" y="715899"/>
                </a:lnTo>
                <a:lnTo>
                  <a:pt x="1733537" y="683006"/>
                </a:lnTo>
                <a:lnTo>
                  <a:pt x="1700390" y="652526"/>
                </a:lnTo>
                <a:lnTo>
                  <a:pt x="1663814" y="624713"/>
                </a:lnTo>
                <a:lnTo>
                  <a:pt x="1623809" y="599694"/>
                </a:lnTo>
                <a:lnTo>
                  <a:pt x="1580756" y="577469"/>
                </a:lnTo>
                <a:lnTo>
                  <a:pt x="1534909" y="558546"/>
                </a:lnTo>
                <a:lnTo>
                  <a:pt x="1486649" y="543052"/>
                </a:lnTo>
                <a:lnTo>
                  <a:pt x="1435976" y="530987"/>
                </a:lnTo>
                <a:lnTo>
                  <a:pt x="1435227" y="530860"/>
                </a:lnTo>
                <a:lnTo>
                  <a:pt x="1409941" y="526542"/>
                </a:lnTo>
                <a:lnTo>
                  <a:pt x="1383525" y="522859"/>
                </a:lnTo>
                <a:lnTo>
                  <a:pt x="1362837" y="520928"/>
                </a:lnTo>
                <a:lnTo>
                  <a:pt x="1365745" y="510286"/>
                </a:lnTo>
                <a:lnTo>
                  <a:pt x="1372095" y="480187"/>
                </a:lnTo>
                <a:lnTo>
                  <a:pt x="1372349" y="479298"/>
                </a:lnTo>
                <a:lnTo>
                  <a:pt x="1359776" y="477266"/>
                </a:lnTo>
                <a:lnTo>
                  <a:pt x="1359649" y="478155"/>
                </a:lnTo>
                <a:lnTo>
                  <a:pt x="1353299" y="507746"/>
                </a:lnTo>
                <a:lnTo>
                  <a:pt x="1349984" y="519963"/>
                </a:lnTo>
                <a:lnTo>
                  <a:pt x="1329296" y="518795"/>
                </a:lnTo>
                <a:lnTo>
                  <a:pt x="1301483" y="518160"/>
                </a:lnTo>
                <a:lnTo>
                  <a:pt x="1246492" y="520319"/>
                </a:lnTo>
                <a:lnTo>
                  <a:pt x="1193025" y="526542"/>
                </a:lnTo>
                <a:lnTo>
                  <a:pt x="1141463" y="536702"/>
                </a:lnTo>
                <a:lnTo>
                  <a:pt x="1108633" y="545490"/>
                </a:lnTo>
                <a:lnTo>
                  <a:pt x="1105141" y="535051"/>
                </a:lnTo>
                <a:lnTo>
                  <a:pt x="1100569" y="518287"/>
                </a:lnTo>
                <a:lnTo>
                  <a:pt x="1088250" y="521589"/>
                </a:lnTo>
                <a:lnTo>
                  <a:pt x="1093076" y="538988"/>
                </a:lnTo>
                <a:lnTo>
                  <a:pt x="1096441" y="549097"/>
                </a:lnTo>
                <a:lnTo>
                  <a:pt x="1091933" y="550418"/>
                </a:lnTo>
                <a:lnTo>
                  <a:pt x="1044943" y="567690"/>
                </a:lnTo>
                <a:lnTo>
                  <a:pt x="1000366" y="588264"/>
                </a:lnTo>
                <a:lnTo>
                  <a:pt x="958837" y="611886"/>
                </a:lnTo>
                <a:lnTo>
                  <a:pt x="920483" y="638429"/>
                </a:lnTo>
                <a:lnTo>
                  <a:pt x="885685" y="667766"/>
                </a:lnTo>
                <a:lnTo>
                  <a:pt x="854443" y="699389"/>
                </a:lnTo>
                <a:lnTo>
                  <a:pt x="827392" y="733425"/>
                </a:lnTo>
                <a:lnTo>
                  <a:pt x="804532" y="769620"/>
                </a:lnTo>
                <a:lnTo>
                  <a:pt x="786371" y="807593"/>
                </a:lnTo>
                <a:lnTo>
                  <a:pt x="772909" y="847217"/>
                </a:lnTo>
                <a:lnTo>
                  <a:pt x="764781" y="888365"/>
                </a:lnTo>
                <a:lnTo>
                  <a:pt x="761987" y="930656"/>
                </a:lnTo>
                <a:lnTo>
                  <a:pt x="762622" y="951484"/>
                </a:lnTo>
                <a:lnTo>
                  <a:pt x="775322" y="951103"/>
                </a:lnTo>
                <a:lnTo>
                  <a:pt x="774560" y="930275"/>
                </a:lnTo>
                <a:lnTo>
                  <a:pt x="775322" y="909828"/>
                </a:lnTo>
                <a:lnTo>
                  <a:pt x="780783" y="869696"/>
                </a:lnTo>
                <a:lnTo>
                  <a:pt x="791070" y="830834"/>
                </a:lnTo>
                <a:lnTo>
                  <a:pt x="806437" y="793496"/>
                </a:lnTo>
                <a:lnTo>
                  <a:pt x="826376" y="757682"/>
                </a:lnTo>
                <a:lnTo>
                  <a:pt x="850633" y="723773"/>
                </a:lnTo>
                <a:lnTo>
                  <a:pt x="878827" y="691896"/>
                </a:lnTo>
                <a:lnTo>
                  <a:pt x="911085" y="662305"/>
                </a:lnTo>
                <a:lnTo>
                  <a:pt x="946772" y="635127"/>
                </a:lnTo>
                <a:lnTo>
                  <a:pt x="985761" y="610616"/>
                </a:lnTo>
                <a:lnTo>
                  <a:pt x="1027798" y="589026"/>
                </a:lnTo>
                <a:lnTo>
                  <a:pt x="1072756" y="570484"/>
                </a:lnTo>
                <a:lnTo>
                  <a:pt x="1100467" y="561174"/>
                </a:lnTo>
                <a:lnTo>
                  <a:pt x="1101966" y="565658"/>
                </a:lnTo>
                <a:lnTo>
                  <a:pt x="1103998" y="570611"/>
                </a:lnTo>
                <a:lnTo>
                  <a:pt x="1115809" y="565912"/>
                </a:lnTo>
                <a:lnTo>
                  <a:pt x="1113777" y="560832"/>
                </a:lnTo>
                <a:lnTo>
                  <a:pt x="1112647" y="557479"/>
                </a:lnTo>
                <a:lnTo>
                  <a:pt x="1169657" y="543560"/>
                </a:lnTo>
                <a:lnTo>
                  <a:pt x="1221346" y="535559"/>
                </a:lnTo>
                <a:lnTo>
                  <a:pt x="1274559" y="531495"/>
                </a:lnTo>
                <a:lnTo>
                  <a:pt x="1301864" y="530860"/>
                </a:lnTo>
                <a:lnTo>
                  <a:pt x="1328915" y="531495"/>
                </a:lnTo>
                <a:lnTo>
                  <a:pt x="1382255" y="535559"/>
                </a:lnTo>
                <a:lnTo>
                  <a:pt x="1433817" y="543560"/>
                </a:lnTo>
                <a:lnTo>
                  <a:pt x="1483474" y="555371"/>
                </a:lnTo>
                <a:lnTo>
                  <a:pt x="1530845" y="570611"/>
                </a:lnTo>
                <a:lnTo>
                  <a:pt x="1575676" y="589153"/>
                </a:lnTo>
                <a:lnTo>
                  <a:pt x="1617713" y="610743"/>
                </a:lnTo>
                <a:lnTo>
                  <a:pt x="1656829" y="635254"/>
                </a:lnTo>
                <a:lnTo>
                  <a:pt x="1692516" y="662432"/>
                </a:lnTo>
                <a:lnTo>
                  <a:pt x="1724647" y="692150"/>
                </a:lnTo>
                <a:lnTo>
                  <a:pt x="1752968" y="724027"/>
                </a:lnTo>
                <a:lnTo>
                  <a:pt x="1777225" y="758063"/>
                </a:lnTo>
                <a:lnTo>
                  <a:pt x="1797037" y="793877"/>
                </a:lnTo>
                <a:lnTo>
                  <a:pt x="1812404" y="831342"/>
                </a:lnTo>
                <a:lnTo>
                  <a:pt x="1818919" y="855687"/>
                </a:lnTo>
                <a:lnTo>
                  <a:pt x="1787893" y="859536"/>
                </a:lnTo>
                <a:lnTo>
                  <a:pt x="1835010" y="930529"/>
                </a:lnTo>
                <a:lnTo>
                  <a:pt x="1856981" y="868426"/>
                </a:lnTo>
                <a:lnTo>
                  <a:pt x="1863458" y="850138"/>
                </a:lnTo>
                <a:close/>
              </a:path>
              <a:path w="3782695" h="951864">
                <a:moveTo>
                  <a:pt x="3782682" y="869823"/>
                </a:moveTo>
                <a:lnTo>
                  <a:pt x="3749586" y="865949"/>
                </a:lnTo>
                <a:lnTo>
                  <a:pt x="3749027" y="831342"/>
                </a:lnTo>
                <a:lnTo>
                  <a:pt x="3749027" y="830834"/>
                </a:lnTo>
                <a:lnTo>
                  <a:pt x="3748900" y="830072"/>
                </a:lnTo>
                <a:lnTo>
                  <a:pt x="3741534" y="792226"/>
                </a:lnTo>
                <a:lnTo>
                  <a:pt x="3729329" y="755015"/>
                </a:lnTo>
                <a:lnTo>
                  <a:pt x="3712578" y="718439"/>
                </a:lnTo>
                <a:lnTo>
                  <a:pt x="3691369" y="682625"/>
                </a:lnTo>
                <a:lnTo>
                  <a:pt x="3665969" y="647573"/>
                </a:lnTo>
                <a:lnTo>
                  <a:pt x="3636124" y="613156"/>
                </a:lnTo>
                <a:lnTo>
                  <a:pt x="3602342" y="579755"/>
                </a:lnTo>
                <a:lnTo>
                  <a:pt x="3564623" y="547243"/>
                </a:lnTo>
                <a:lnTo>
                  <a:pt x="3523094" y="515493"/>
                </a:lnTo>
                <a:lnTo>
                  <a:pt x="3477755" y="484759"/>
                </a:lnTo>
                <a:lnTo>
                  <a:pt x="3428860" y="454914"/>
                </a:lnTo>
                <a:lnTo>
                  <a:pt x="3376536" y="426212"/>
                </a:lnTo>
                <a:lnTo>
                  <a:pt x="3320783" y="398399"/>
                </a:lnTo>
                <a:lnTo>
                  <a:pt x="3261855" y="371856"/>
                </a:lnTo>
                <a:lnTo>
                  <a:pt x="3199879" y="346456"/>
                </a:lnTo>
                <a:lnTo>
                  <a:pt x="3134728" y="322199"/>
                </a:lnTo>
                <a:lnTo>
                  <a:pt x="3066656" y="299212"/>
                </a:lnTo>
                <a:lnTo>
                  <a:pt x="2995917" y="277495"/>
                </a:lnTo>
                <a:lnTo>
                  <a:pt x="2922511" y="257048"/>
                </a:lnTo>
                <a:lnTo>
                  <a:pt x="2846438" y="237998"/>
                </a:lnTo>
                <a:lnTo>
                  <a:pt x="2768079" y="220345"/>
                </a:lnTo>
                <a:lnTo>
                  <a:pt x="2687180" y="204216"/>
                </a:lnTo>
                <a:lnTo>
                  <a:pt x="2604376" y="189611"/>
                </a:lnTo>
                <a:lnTo>
                  <a:pt x="2519286" y="176530"/>
                </a:lnTo>
                <a:lnTo>
                  <a:pt x="2432291" y="165100"/>
                </a:lnTo>
                <a:lnTo>
                  <a:pt x="2343391" y="155067"/>
                </a:lnTo>
                <a:lnTo>
                  <a:pt x="2252840" y="147066"/>
                </a:lnTo>
                <a:lnTo>
                  <a:pt x="2220290" y="144780"/>
                </a:lnTo>
                <a:lnTo>
                  <a:pt x="2160638" y="140589"/>
                </a:lnTo>
                <a:lnTo>
                  <a:pt x="2067039" y="136017"/>
                </a:lnTo>
                <a:lnTo>
                  <a:pt x="1971916" y="133096"/>
                </a:lnTo>
                <a:lnTo>
                  <a:pt x="1875650" y="132080"/>
                </a:lnTo>
                <a:lnTo>
                  <a:pt x="1779257" y="133096"/>
                </a:lnTo>
                <a:lnTo>
                  <a:pt x="1684134" y="136017"/>
                </a:lnTo>
                <a:lnTo>
                  <a:pt x="1590535" y="140589"/>
                </a:lnTo>
                <a:lnTo>
                  <a:pt x="1498333" y="147066"/>
                </a:lnTo>
                <a:lnTo>
                  <a:pt x="1407782" y="155194"/>
                </a:lnTo>
                <a:lnTo>
                  <a:pt x="1359433" y="160591"/>
                </a:lnTo>
                <a:lnTo>
                  <a:pt x="1357744" y="154432"/>
                </a:lnTo>
                <a:lnTo>
                  <a:pt x="1348854" y="127762"/>
                </a:lnTo>
                <a:lnTo>
                  <a:pt x="1347711" y="125095"/>
                </a:lnTo>
                <a:lnTo>
                  <a:pt x="1336027" y="129794"/>
                </a:lnTo>
                <a:lnTo>
                  <a:pt x="1337170" y="132588"/>
                </a:lnTo>
                <a:lnTo>
                  <a:pt x="1345806" y="158369"/>
                </a:lnTo>
                <a:lnTo>
                  <a:pt x="1346784" y="162001"/>
                </a:lnTo>
                <a:lnTo>
                  <a:pt x="1318882" y="165100"/>
                </a:lnTo>
                <a:lnTo>
                  <a:pt x="1231887" y="176530"/>
                </a:lnTo>
                <a:lnTo>
                  <a:pt x="1146797" y="189738"/>
                </a:lnTo>
                <a:lnTo>
                  <a:pt x="1094867" y="198805"/>
                </a:lnTo>
                <a:lnTo>
                  <a:pt x="1099299" y="179578"/>
                </a:lnTo>
                <a:lnTo>
                  <a:pt x="1101966" y="169799"/>
                </a:lnTo>
                <a:lnTo>
                  <a:pt x="1089774" y="166370"/>
                </a:lnTo>
                <a:lnTo>
                  <a:pt x="1086853" y="176784"/>
                </a:lnTo>
                <a:lnTo>
                  <a:pt x="1081227" y="201193"/>
                </a:lnTo>
                <a:lnTo>
                  <a:pt x="1063866" y="204216"/>
                </a:lnTo>
                <a:lnTo>
                  <a:pt x="983221" y="220345"/>
                </a:lnTo>
                <a:lnTo>
                  <a:pt x="904735" y="238125"/>
                </a:lnTo>
                <a:lnTo>
                  <a:pt x="828789" y="257175"/>
                </a:lnTo>
                <a:lnTo>
                  <a:pt x="755256" y="277495"/>
                </a:lnTo>
                <a:lnTo>
                  <a:pt x="684517" y="299212"/>
                </a:lnTo>
                <a:lnTo>
                  <a:pt x="616572" y="322326"/>
                </a:lnTo>
                <a:lnTo>
                  <a:pt x="551421" y="346583"/>
                </a:lnTo>
                <a:lnTo>
                  <a:pt x="489191" y="371983"/>
                </a:lnTo>
                <a:lnTo>
                  <a:pt x="430263" y="398526"/>
                </a:lnTo>
                <a:lnTo>
                  <a:pt x="374637" y="426339"/>
                </a:lnTo>
                <a:lnTo>
                  <a:pt x="322313" y="455168"/>
                </a:lnTo>
                <a:lnTo>
                  <a:pt x="273291" y="484886"/>
                </a:lnTo>
                <a:lnTo>
                  <a:pt x="228079" y="515620"/>
                </a:lnTo>
                <a:lnTo>
                  <a:pt x="186423" y="547497"/>
                </a:lnTo>
                <a:lnTo>
                  <a:pt x="148704" y="580009"/>
                </a:lnTo>
                <a:lnTo>
                  <a:pt x="114922" y="613537"/>
                </a:lnTo>
                <a:lnTo>
                  <a:pt x="85204" y="647954"/>
                </a:lnTo>
                <a:lnTo>
                  <a:pt x="59677" y="683133"/>
                </a:lnTo>
                <a:lnTo>
                  <a:pt x="38468" y="719074"/>
                </a:lnTo>
                <a:lnTo>
                  <a:pt x="21704" y="755650"/>
                </a:lnTo>
                <a:lnTo>
                  <a:pt x="9639" y="792988"/>
                </a:lnTo>
                <a:lnTo>
                  <a:pt x="2400" y="830834"/>
                </a:lnTo>
                <a:lnTo>
                  <a:pt x="0" y="868680"/>
                </a:lnTo>
                <a:lnTo>
                  <a:pt x="0" y="869823"/>
                </a:lnTo>
                <a:lnTo>
                  <a:pt x="495" y="888111"/>
                </a:lnTo>
                <a:lnTo>
                  <a:pt x="2273" y="906780"/>
                </a:lnTo>
                <a:lnTo>
                  <a:pt x="14973" y="905637"/>
                </a:lnTo>
                <a:lnTo>
                  <a:pt x="13195" y="886968"/>
                </a:lnTo>
                <a:lnTo>
                  <a:pt x="12560" y="868680"/>
                </a:lnTo>
                <a:lnTo>
                  <a:pt x="22085" y="795401"/>
                </a:lnTo>
                <a:lnTo>
                  <a:pt x="50025" y="724408"/>
                </a:lnTo>
                <a:lnTo>
                  <a:pt x="70599" y="689610"/>
                </a:lnTo>
                <a:lnTo>
                  <a:pt x="95364" y="655447"/>
                </a:lnTo>
                <a:lnTo>
                  <a:pt x="124574" y="621792"/>
                </a:lnTo>
                <a:lnTo>
                  <a:pt x="157594" y="589026"/>
                </a:lnTo>
                <a:lnTo>
                  <a:pt x="194678" y="557022"/>
                </a:lnTo>
                <a:lnTo>
                  <a:pt x="235826" y="525780"/>
                </a:lnTo>
                <a:lnTo>
                  <a:pt x="280403" y="495427"/>
                </a:lnTo>
                <a:lnTo>
                  <a:pt x="328790" y="465963"/>
                </a:lnTo>
                <a:lnTo>
                  <a:pt x="380733" y="437388"/>
                </a:lnTo>
                <a:lnTo>
                  <a:pt x="435978" y="409956"/>
                </a:lnTo>
                <a:lnTo>
                  <a:pt x="494525" y="383540"/>
                </a:lnTo>
                <a:lnTo>
                  <a:pt x="556120" y="358267"/>
                </a:lnTo>
                <a:lnTo>
                  <a:pt x="620890" y="334137"/>
                </a:lnTo>
                <a:lnTo>
                  <a:pt x="688581" y="311277"/>
                </a:lnTo>
                <a:lnTo>
                  <a:pt x="758939" y="289687"/>
                </a:lnTo>
                <a:lnTo>
                  <a:pt x="832218" y="269367"/>
                </a:lnTo>
                <a:lnTo>
                  <a:pt x="907783" y="250317"/>
                </a:lnTo>
                <a:lnTo>
                  <a:pt x="986015" y="232791"/>
                </a:lnTo>
                <a:lnTo>
                  <a:pt x="1066406" y="216789"/>
                </a:lnTo>
                <a:lnTo>
                  <a:pt x="1078674" y="214630"/>
                </a:lnTo>
                <a:lnTo>
                  <a:pt x="1078344" y="216408"/>
                </a:lnTo>
                <a:lnTo>
                  <a:pt x="1090917" y="218821"/>
                </a:lnTo>
                <a:lnTo>
                  <a:pt x="1149083" y="202184"/>
                </a:lnTo>
                <a:lnTo>
                  <a:pt x="1233919" y="189103"/>
                </a:lnTo>
                <a:lnTo>
                  <a:pt x="1320660" y="177673"/>
                </a:lnTo>
                <a:lnTo>
                  <a:pt x="1350149" y="174383"/>
                </a:lnTo>
                <a:lnTo>
                  <a:pt x="1351013" y="177546"/>
                </a:lnTo>
                <a:lnTo>
                  <a:pt x="1363205" y="174244"/>
                </a:lnTo>
                <a:lnTo>
                  <a:pt x="1409179" y="167767"/>
                </a:lnTo>
                <a:lnTo>
                  <a:pt x="1499349" y="159639"/>
                </a:lnTo>
                <a:lnTo>
                  <a:pt x="1591424" y="153162"/>
                </a:lnTo>
                <a:lnTo>
                  <a:pt x="1684769" y="148590"/>
                </a:lnTo>
                <a:lnTo>
                  <a:pt x="1779638" y="145796"/>
                </a:lnTo>
                <a:lnTo>
                  <a:pt x="1875650" y="144780"/>
                </a:lnTo>
                <a:lnTo>
                  <a:pt x="1971789" y="145796"/>
                </a:lnTo>
                <a:lnTo>
                  <a:pt x="2066658" y="148590"/>
                </a:lnTo>
                <a:lnTo>
                  <a:pt x="2160003" y="153162"/>
                </a:lnTo>
                <a:lnTo>
                  <a:pt x="2251951" y="159639"/>
                </a:lnTo>
                <a:lnTo>
                  <a:pt x="2342248" y="167767"/>
                </a:lnTo>
                <a:lnTo>
                  <a:pt x="2430894" y="177673"/>
                </a:lnTo>
                <a:lnTo>
                  <a:pt x="2517635" y="189103"/>
                </a:lnTo>
                <a:lnTo>
                  <a:pt x="2602344" y="202184"/>
                </a:lnTo>
                <a:lnTo>
                  <a:pt x="2685021" y="216789"/>
                </a:lnTo>
                <a:lnTo>
                  <a:pt x="2765539" y="232791"/>
                </a:lnTo>
                <a:lnTo>
                  <a:pt x="2843644" y="250444"/>
                </a:lnTo>
                <a:lnTo>
                  <a:pt x="2919336" y="269367"/>
                </a:lnTo>
                <a:lnTo>
                  <a:pt x="2992488" y="289687"/>
                </a:lnTo>
                <a:lnTo>
                  <a:pt x="3062973" y="311404"/>
                </a:lnTo>
                <a:lnTo>
                  <a:pt x="3130664" y="334264"/>
                </a:lnTo>
                <a:lnTo>
                  <a:pt x="3195434" y="358394"/>
                </a:lnTo>
                <a:lnTo>
                  <a:pt x="3257029" y="383667"/>
                </a:lnTo>
                <a:lnTo>
                  <a:pt x="3315576" y="410083"/>
                </a:lnTo>
                <a:lnTo>
                  <a:pt x="3370948" y="437515"/>
                </a:lnTo>
                <a:lnTo>
                  <a:pt x="3422764" y="466090"/>
                </a:lnTo>
                <a:lnTo>
                  <a:pt x="3471151" y="495554"/>
                </a:lnTo>
                <a:lnTo>
                  <a:pt x="3515855" y="526034"/>
                </a:lnTo>
                <a:lnTo>
                  <a:pt x="3557003" y="557276"/>
                </a:lnTo>
                <a:lnTo>
                  <a:pt x="3594087" y="589407"/>
                </a:lnTo>
                <a:lnTo>
                  <a:pt x="3627234" y="622173"/>
                </a:lnTo>
                <a:lnTo>
                  <a:pt x="3656304" y="655828"/>
                </a:lnTo>
                <a:lnTo>
                  <a:pt x="3681082" y="690118"/>
                </a:lnTo>
                <a:lnTo>
                  <a:pt x="3701656" y="724916"/>
                </a:lnTo>
                <a:lnTo>
                  <a:pt x="3717785" y="760222"/>
                </a:lnTo>
                <a:lnTo>
                  <a:pt x="3736327" y="831875"/>
                </a:lnTo>
                <a:lnTo>
                  <a:pt x="3736327" y="831342"/>
                </a:lnTo>
                <a:lnTo>
                  <a:pt x="3736454" y="832485"/>
                </a:lnTo>
                <a:lnTo>
                  <a:pt x="3736327" y="831875"/>
                </a:lnTo>
                <a:lnTo>
                  <a:pt x="3736340" y="832485"/>
                </a:lnTo>
                <a:lnTo>
                  <a:pt x="3736860" y="864450"/>
                </a:lnTo>
                <a:lnTo>
                  <a:pt x="3706977" y="860933"/>
                </a:lnTo>
                <a:lnTo>
                  <a:pt x="3735946" y="941070"/>
                </a:lnTo>
                <a:lnTo>
                  <a:pt x="3777259" y="878078"/>
                </a:lnTo>
                <a:lnTo>
                  <a:pt x="3782682" y="869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50920" y="5186679"/>
            <a:ext cx="5405120" cy="461024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42595">
              <a:spcBef>
                <a:spcPts val="235"/>
              </a:spcBef>
            </a:pPr>
            <a:r>
              <a:rPr sz="2800" b="1" spc="30" dirty="0">
                <a:latin typeface="Calibri"/>
                <a:cs typeface="Calibri"/>
              </a:rPr>
              <a:t>C</a:t>
            </a:r>
            <a:r>
              <a:rPr sz="2800" b="1" spc="5" dirty="0">
                <a:latin typeface="Calibri"/>
                <a:cs typeface="Calibri"/>
              </a:rPr>
              <a:t>o</a:t>
            </a:r>
            <a:r>
              <a:rPr sz="2800" b="1" spc="25" dirty="0">
                <a:latin typeface="Calibri"/>
                <a:cs typeface="Calibri"/>
              </a:rPr>
              <a:t>lli</a:t>
            </a:r>
            <a:r>
              <a:rPr sz="2800" b="1" dirty="0">
                <a:latin typeface="Calibri"/>
                <a:cs typeface="Calibri"/>
              </a:rPr>
              <a:t>s</a:t>
            </a:r>
            <a:r>
              <a:rPr sz="2800" b="1" spc="25" dirty="0">
                <a:latin typeface="Calibri"/>
                <a:cs typeface="Calibri"/>
              </a:rPr>
              <a:t>i</a:t>
            </a:r>
            <a:r>
              <a:rPr sz="2800" b="1" spc="5" dirty="0">
                <a:latin typeface="Calibri"/>
                <a:cs typeface="Calibri"/>
              </a:rPr>
              <a:t>o</a:t>
            </a:r>
            <a:r>
              <a:rPr sz="2800" b="1" dirty="0">
                <a:latin typeface="Calibri"/>
                <a:cs typeface="Calibri"/>
              </a:rPr>
              <a:t>n</a:t>
            </a:r>
            <a:r>
              <a:rPr sz="2800" b="1" spc="-22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m</a:t>
            </a:r>
            <a:r>
              <a:rPr sz="2800" b="1" spc="20" dirty="0">
                <a:latin typeface="Calibri"/>
                <a:cs typeface="Calibri"/>
              </a:rPr>
              <a:t>ec</a:t>
            </a:r>
            <a:r>
              <a:rPr sz="2800" b="1" spc="10" dirty="0">
                <a:latin typeface="Calibri"/>
                <a:cs typeface="Calibri"/>
              </a:rPr>
              <a:t>h</a:t>
            </a:r>
            <a:r>
              <a:rPr sz="2800" b="1" spc="-25" dirty="0">
                <a:latin typeface="Calibri"/>
                <a:cs typeface="Calibri"/>
              </a:rPr>
              <a:t>a</a:t>
            </a:r>
            <a:r>
              <a:rPr sz="2800" b="1" spc="10" dirty="0">
                <a:latin typeface="Calibri"/>
                <a:cs typeface="Calibri"/>
              </a:rPr>
              <a:t>n</a:t>
            </a:r>
            <a:r>
              <a:rPr sz="2800" b="1" spc="25" dirty="0">
                <a:latin typeface="Calibri"/>
                <a:cs typeface="Calibri"/>
              </a:rPr>
              <a:t>i</a:t>
            </a:r>
            <a:r>
              <a:rPr sz="2800" b="1" dirty="0">
                <a:latin typeface="Calibri"/>
                <a:cs typeface="Calibri"/>
              </a:rPr>
              <a:t>sm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30" dirty="0">
                <a:latin typeface="Calibri"/>
                <a:cs typeface="Calibri"/>
              </a:rPr>
              <a:t>i</a:t>
            </a:r>
            <a:r>
              <a:rPr sz="2800" b="1" dirty="0">
                <a:latin typeface="Calibri"/>
                <a:cs typeface="Calibri"/>
              </a:rPr>
              <a:t>n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A</a:t>
            </a:r>
            <a:r>
              <a:rPr sz="2800" b="1" spc="-70" dirty="0">
                <a:latin typeface="Calibri"/>
                <a:cs typeface="Calibri"/>
              </a:rPr>
              <a:t>L</a:t>
            </a:r>
            <a:r>
              <a:rPr sz="2800" b="1" spc="20" dirty="0">
                <a:latin typeface="Calibri"/>
                <a:cs typeface="Calibri"/>
              </a:rPr>
              <a:t>O</a:t>
            </a:r>
            <a:r>
              <a:rPr sz="2800" b="1" dirty="0">
                <a:latin typeface="Calibri"/>
                <a:cs typeface="Calibri"/>
              </a:rPr>
              <a:t>HA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72317" y="3221038"/>
            <a:ext cx="1078230" cy="1073785"/>
            <a:chOff x="3048317" y="3221037"/>
            <a:chExt cx="1078230" cy="1073785"/>
          </a:xfrm>
        </p:grpSpPr>
        <p:sp>
          <p:nvSpPr>
            <p:cNvPr id="19" name="object 19"/>
            <p:cNvSpPr/>
            <p:nvPr/>
          </p:nvSpPr>
          <p:spPr>
            <a:xfrm>
              <a:off x="3205479" y="32258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39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52399" y="45720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05479" y="32258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457200"/>
                  </a:moveTo>
                  <a:lnTo>
                    <a:pt x="152399" y="457200"/>
                  </a:lnTo>
                  <a:lnTo>
                    <a:pt x="1523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3079" y="3225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07340" y="0"/>
                  </a:moveTo>
                  <a:lnTo>
                    <a:pt x="228599" y="122809"/>
                  </a:lnTo>
                  <a:lnTo>
                    <a:pt x="176783" y="48640"/>
                  </a:lnTo>
                  <a:lnTo>
                    <a:pt x="154812" y="133730"/>
                  </a:lnTo>
                  <a:lnTo>
                    <a:pt x="7874" y="48640"/>
                  </a:lnTo>
                  <a:lnTo>
                    <a:pt x="97917" y="161289"/>
                  </a:lnTo>
                  <a:lnTo>
                    <a:pt x="0" y="182372"/>
                  </a:lnTo>
                  <a:lnTo>
                    <a:pt x="78739" y="249174"/>
                  </a:lnTo>
                  <a:lnTo>
                    <a:pt x="2920" y="308737"/>
                  </a:lnTo>
                  <a:lnTo>
                    <a:pt x="119887" y="295021"/>
                  </a:lnTo>
                  <a:lnTo>
                    <a:pt x="100837" y="372872"/>
                  </a:lnTo>
                  <a:lnTo>
                    <a:pt x="163321" y="330708"/>
                  </a:lnTo>
                  <a:lnTo>
                    <a:pt x="179577" y="457200"/>
                  </a:lnTo>
                  <a:lnTo>
                    <a:pt x="222884" y="316102"/>
                  </a:lnTo>
                  <a:lnTo>
                    <a:pt x="280416" y="417702"/>
                  </a:lnTo>
                  <a:lnTo>
                    <a:pt x="296798" y="305942"/>
                  </a:lnTo>
                  <a:lnTo>
                    <a:pt x="384047" y="383031"/>
                  </a:lnTo>
                  <a:lnTo>
                    <a:pt x="356361" y="273938"/>
                  </a:lnTo>
                  <a:lnTo>
                    <a:pt x="457199" y="281304"/>
                  </a:lnTo>
                  <a:lnTo>
                    <a:pt x="372744" y="221741"/>
                  </a:lnTo>
                  <a:lnTo>
                    <a:pt x="446531" y="172212"/>
                  </a:lnTo>
                  <a:lnTo>
                    <a:pt x="353568" y="154812"/>
                  </a:lnTo>
                  <a:lnTo>
                    <a:pt x="389000" y="94361"/>
                  </a:lnTo>
                  <a:lnTo>
                    <a:pt x="299593" y="112649"/>
                  </a:lnTo>
                  <a:lnTo>
                    <a:pt x="3073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3079" y="3225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122809"/>
                  </a:moveTo>
                  <a:lnTo>
                    <a:pt x="307340" y="0"/>
                  </a:lnTo>
                  <a:lnTo>
                    <a:pt x="299593" y="112649"/>
                  </a:lnTo>
                  <a:lnTo>
                    <a:pt x="389000" y="94361"/>
                  </a:lnTo>
                  <a:lnTo>
                    <a:pt x="353568" y="154812"/>
                  </a:lnTo>
                  <a:lnTo>
                    <a:pt x="446531" y="172212"/>
                  </a:lnTo>
                  <a:lnTo>
                    <a:pt x="372744" y="221741"/>
                  </a:lnTo>
                  <a:lnTo>
                    <a:pt x="457199" y="281304"/>
                  </a:lnTo>
                  <a:lnTo>
                    <a:pt x="356361" y="273938"/>
                  </a:lnTo>
                  <a:lnTo>
                    <a:pt x="384047" y="383031"/>
                  </a:lnTo>
                  <a:lnTo>
                    <a:pt x="296798" y="305942"/>
                  </a:lnTo>
                  <a:lnTo>
                    <a:pt x="280416" y="417702"/>
                  </a:lnTo>
                  <a:lnTo>
                    <a:pt x="222884" y="316102"/>
                  </a:lnTo>
                  <a:lnTo>
                    <a:pt x="179577" y="457200"/>
                  </a:lnTo>
                  <a:lnTo>
                    <a:pt x="163321" y="330708"/>
                  </a:lnTo>
                  <a:lnTo>
                    <a:pt x="100837" y="372872"/>
                  </a:lnTo>
                  <a:lnTo>
                    <a:pt x="119887" y="295021"/>
                  </a:lnTo>
                  <a:lnTo>
                    <a:pt x="2920" y="308737"/>
                  </a:lnTo>
                  <a:lnTo>
                    <a:pt x="78739" y="249174"/>
                  </a:lnTo>
                  <a:lnTo>
                    <a:pt x="0" y="182372"/>
                  </a:lnTo>
                  <a:lnTo>
                    <a:pt x="97917" y="161289"/>
                  </a:lnTo>
                  <a:lnTo>
                    <a:pt x="7874" y="48640"/>
                  </a:lnTo>
                  <a:lnTo>
                    <a:pt x="154812" y="133730"/>
                  </a:lnTo>
                  <a:lnTo>
                    <a:pt x="176783" y="48640"/>
                  </a:lnTo>
                  <a:lnTo>
                    <a:pt x="228599" y="1228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51604" y="3754119"/>
              <a:ext cx="174625" cy="540385"/>
            </a:xfrm>
            <a:custGeom>
              <a:avLst/>
              <a:gdLst/>
              <a:ahLst/>
              <a:cxnLst/>
              <a:rect l="l" t="t" r="r" b="b"/>
              <a:pathLst>
                <a:path w="174625" h="540385">
                  <a:moveTo>
                    <a:pt x="42728" y="71622"/>
                  </a:moveTo>
                  <a:lnTo>
                    <a:pt x="30507" y="75074"/>
                  </a:lnTo>
                  <a:lnTo>
                    <a:pt x="162179" y="540257"/>
                  </a:lnTo>
                  <a:lnTo>
                    <a:pt x="174371" y="536701"/>
                  </a:lnTo>
                  <a:lnTo>
                    <a:pt x="42728" y="71622"/>
                  </a:lnTo>
                  <a:close/>
                </a:path>
                <a:path w="174625" h="540385">
                  <a:moveTo>
                    <a:pt x="15875" y="0"/>
                  </a:moveTo>
                  <a:lnTo>
                    <a:pt x="0" y="83692"/>
                  </a:lnTo>
                  <a:lnTo>
                    <a:pt x="30507" y="75074"/>
                  </a:lnTo>
                  <a:lnTo>
                    <a:pt x="27050" y="62864"/>
                  </a:lnTo>
                  <a:lnTo>
                    <a:pt x="39243" y="59308"/>
                  </a:lnTo>
                  <a:lnTo>
                    <a:pt x="69922" y="59308"/>
                  </a:lnTo>
                  <a:lnTo>
                    <a:pt x="15875" y="0"/>
                  </a:lnTo>
                  <a:close/>
                </a:path>
                <a:path w="174625" h="540385">
                  <a:moveTo>
                    <a:pt x="39243" y="59308"/>
                  </a:moveTo>
                  <a:lnTo>
                    <a:pt x="27050" y="62864"/>
                  </a:lnTo>
                  <a:lnTo>
                    <a:pt x="30507" y="75074"/>
                  </a:lnTo>
                  <a:lnTo>
                    <a:pt x="42728" y="71622"/>
                  </a:lnTo>
                  <a:lnTo>
                    <a:pt x="39243" y="59308"/>
                  </a:lnTo>
                  <a:close/>
                </a:path>
                <a:path w="174625" h="540385">
                  <a:moveTo>
                    <a:pt x="69922" y="59308"/>
                  </a:moveTo>
                  <a:lnTo>
                    <a:pt x="39243" y="59308"/>
                  </a:lnTo>
                  <a:lnTo>
                    <a:pt x="42728" y="71622"/>
                  </a:lnTo>
                  <a:lnTo>
                    <a:pt x="73279" y="62991"/>
                  </a:lnTo>
                  <a:lnTo>
                    <a:pt x="69922" y="59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569585" y="1768158"/>
            <a:ext cx="222821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80" dirty="0">
                <a:latin typeface="Calibri"/>
                <a:cs typeface="Calibri"/>
              </a:rPr>
              <a:t>W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-35" dirty="0">
                <a:latin typeface="Calibri"/>
                <a:cs typeface="Calibri"/>
              </a:rPr>
              <a:t>n</a:t>
            </a:r>
            <a:r>
              <a:rPr sz="1850" b="1" spc="-5" dirty="0">
                <a:latin typeface="Calibri"/>
                <a:cs typeface="Calibri"/>
              </a:rPr>
              <a:t>g</a:t>
            </a:r>
            <a:r>
              <a:rPr sz="1850" b="1" spc="-17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a</a:t>
            </a:r>
            <a:r>
              <a:rPr sz="1850" b="1" spc="30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-35" dirty="0">
                <a:latin typeface="Calibri"/>
                <a:cs typeface="Calibri"/>
              </a:rPr>
              <a:t>ando</a:t>
            </a:r>
            <a:r>
              <a:rPr sz="1850" b="1" spc="-10" dirty="0">
                <a:latin typeface="Calibri"/>
                <a:cs typeface="Calibri"/>
              </a:rPr>
              <a:t>m</a:t>
            </a:r>
            <a:r>
              <a:rPr sz="1850" b="1" spc="-8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10" dirty="0">
                <a:latin typeface="Calibri"/>
                <a:cs typeface="Calibri"/>
              </a:rPr>
              <a:t>m</a:t>
            </a:r>
            <a:r>
              <a:rPr sz="1850" b="1" spc="-5" dirty="0"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39060" y="2382520"/>
            <a:ext cx="76200" cy="690880"/>
          </a:xfrm>
          <a:custGeom>
            <a:avLst/>
            <a:gdLst/>
            <a:ahLst/>
            <a:cxnLst/>
            <a:rect l="l" t="t" r="r" b="b"/>
            <a:pathLst>
              <a:path w="76200" h="690880">
                <a:moveTo>
                  <a:pt x="31750" y="614679"/>
                </a:moveTo>
                <a:lnTo>
                  <a:pt x="0" y="614679"/>
                </a:lnTo>
                <a:lnTo>
                  <a:pt x="38100" y="690879"/>
                </a:lnTo>
                <a:lnTo>
                  <a:pt x="69850" y="627379"/>
                </a:lnTo>
                <a:lnTo>
                  <a:pt x="31750" y="627379"/>
                </a:lnTo>
                <a:lnTo>
                  <a:pt x="31750" y="614679"/>
                </a:lnTo>
                <a:close/>
              </a:path>
              <a:path w="76200" h="690880">
                <a:moveTo>
                  <a:pt x="44450" y="0"/>
                </a:moveTo>
                <a:lnTo>
                  <a:pt x="31750" y="0"/>
                </a:lnTo>
                <a:lnTo>
                  <a:pt x="31750" y="627379"/>
                </a:lnTo>
                <a:lnTo>
                  <a:pt x="44450" y="627379"/>
                </a:lnTo>
                <a:lnTo>
                  <a:pt x="44450" y="0"/>
                </a:lnTo>
                <a:close/>
              </a:path>
              <a:path w="76200" h="690880">
                <a:moveTo>
                  <a:pt x="76200" y="614679"/>
                </a:moveTo>
                <a:lnTo>
                  <a:pt x="44450" y="614679"/>
                </a:lnTo>
                <a:lnTo>
                  <a:pt x="44450" y="627379"/>
                </a:lnTo>
                <a:lnTo>
                  <a:pt x="69850" y="627379"/>
                </a:lnTo>
                <a:lnTo>
                  <a:pt x="76200" y="614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07054" y="2318068"/>
            <a:ext cx="703580" cy="59182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3020" marR="5080" indent="-20955">
              <a:lnSpc>
                <a:spcPts val="2160"/>
              </a:lnSpc>
              <a:spcBef>
                <a:spcPts val="215"/>
              </a:spcBef>
            </a:pPr>
            <a:r>
              <a:rPr sz="1850" b="1" spc="-20" dirty="0">
                <a:latin typeface="Calibri"/>
                <a:cs typeface="Calibri"/>
              </a:rPr>
              <a:t>N</a:t>
            </a:r>
            <a:r>
              <a:rPr sz="1850" b="1" spc="-35" dirty="0">
                <a:latin typeface="Calibri"/>
                <a:cs typeface="Calibri"/>
              </a:rPr>
              <a:t>od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7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2  </a:t>
            </a:r>
            <a:r>
              <a:rPr sz="1850" b="1" spc="-20" dirty="0">
                <a:latin typeface="Calibri"/>
                <a:cs typeface="Calibri"/>
              </a:rPr>
              <a:t>Packet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09746" y="2683765"/>
            <a:ext cx="310515" cy="461009"/>
          </a:xfrm>
          <a:custGeom>
            <a:avLst/>
            <a:gdLst/>
            <a:ahLst/>
            <a:cxnLst/>
            <a:rect l="l" t="t" r="r" b="b"/>
            <a:pathLst>
              <a:path w="310514" h="461010">
                <a:moveTo>
                  <a:pt x="262558" y="400888"/>
                </a:moveTo>
                <a:lnTo>
                  <a:pt x="236220" y="418464"/>
                </a:lnTo>
                <a:lnTo>
                  <a:pt x="310134" y="460756"/>
                </a:lnTo>
                <a:lnTo>
                  <a:pt x="303992" y="411480"/>
                </a:lnTo>
                <a:lnTo>
                  <a:pt x="269621" y="411480"/>
                </a:lnTo>
                <a:lnTo>
                  <a:pt x="262558" y="400888"/>
                </a:lnTo>
                <a:close/>
              </a:path>
              <a:path w="310514" h="461010">
                <a:moveTo>
                  <a:pt x="273137" y="393828"/>
                </a:moveTo>
                <a:lnTo>
                  <a:pt x="262558" y="400888"/>
                </a:lnTo>
                <a:lnTo>
                  <a:pt x="269621" y="411480"/>
                </a:lnTo>
                <a:lnTo>
                  <a:pt x="280162" y="404368"/>
                </a:lnTo>
                <a:lnTo>
                  <a:pt x="273137" y="393828"/>
                </a:lnTo>
                <a:close/>
              </a:path>
              <a:path w="310514" h="461010">
                <a:moveTo>
                  <a:pt x="299593" y="376174"/>
                </a:moveTo>
                <a:lnTo>
                  <a:pt x="273137" y="393828"/>
                </a:lnTo>
                <a:lnTo>
                  <a:pt x="280162" y="404368"/>
                </a:lnTo>
                <a:lnTo>
                  <a:pt x="269621" y="411480"/>
                </a:lnTo>
                <a:lnTo>
                  <a:pt x="303992" y="411480"/>
                </a:lnTo>
                <a:lnTo>
                  <a:pt x="299593" y="376174"/>
                </a:lnTo>
                <a:close/>
              </a:path>
              <a:path w="310514" h="461010">
                <a:moveTo>
                  <a:pt x="10668" y="0"/>
                </a:moveTo>
                <a:lnTo>
                  <a:pt x="0" y="7112"/>
                </a:lnTo>
                <a:lnTo>
                  <a:pt x="262558" y="400888"/>
                </a:lnTo>
                <a:lnTo>
                  <a:pt x="273137" y="39382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38141" y="4302443"/>
            <a:ext cx="702945" cy="59182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3020" marR="5080" indent="-20320">
              <a:lnSpc>
                <a:spcPts val="2160"/>
              </a:lnSpc>
              <a:spcBef>
                <a:spcPts val="215"/>
              </a:spcBef>
            </a:pPr>
            <a:r>
              <a:rPr sz="1850" b="1" spc="-20" dirty="0">
                <a:latin typeface="Calibri"/>
                <a:cs typeface="Calibri"/>
              </a:rPr>
              <a:t>N</a:t>
            </a:r>
            <a:r>
              <a:rPr sz="1850" b="1" spc="-40" dirty="0">
                <a:latin typeface="Calibri"/>
                <a:cs typeface="Calibri"/>
              </a:rPr>
              <a:t>o</a:t>
            </a:r>
            <a:r>
              <a:rPr sz="1850" b="1" spc="-35" dirty="0">
                <a:latin typeface="Calibri"/>
                <a:cs typeface="Calibri"/>
              </a:rPr>
              <a:t>d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7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3  </a:t>
            </a:r>
            <a:r>
              <a:rPr sz="1850" b="1" spc="-20" dirty="0">
                <a:latin typeface="Calibri"/>
                <a:cs typeface="Calibri"/>
              </a:rPr>
              <a:t>Packet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676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6475" y="2070909"/>
            <a:ext cx="5367445" cy="25010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73626" y="3085528"/>
            <a:ext cx="184403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Link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Layer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Control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10" dirty="0">
                <a:latin typeface="Tahoma"/>
                <a:cs typeface="Tahoma"/>
              </a:rPr>
              <a:t>(LLC)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7185" y="4014153"/>
            <a:ext cx="523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2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AC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8125" y="1736027"/>
            <a:ext cx="2030730" cy="59182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15"/>
              </a:spcBef>
            </a:pPr>
            <a:r>
              <a:rPr sz="1850" b="1" spc="-5" dirty="0">
                <a:latin typeface="Calibri"/>
                <a:cs typeface="Calibri"/>
              </a:rPr>
              <a:t>R</a:t>
            </a:r>
            <a:r>
              <a:rPr sz="1850" b="1" spc="30" dirty="0">
                <a:latin typeface="Calibri"/>
                <a:cs typeface="Calibri"/>
              </a:rPr>
              <a:t>e</a:t>
            </a:r>
            <a:r>
              <a:rPr sz="1850" b="1" spc="-20" dirty="0">
                <a:latin typeface="Calibri"/>
                <a:cs typeface="Calibri"/>
              </a:rPr>
              <a:t>s</a:t>
            </a:r>
            <a:r>
              <a:rPr sz="1850" b="1" spc="-35" dirty="0">
                <a:latin typeface="Calibri"/>
                <a:cs typeface="Calibri"/>
              </a:rPr>
              <a:t>pon</a:t>
            </a:r>
            <a:r>
              <a:rPr sz="1850" b="1" spc="-20" dirty="0">
                <a:latin typeface="Calibri"/>
                <a:cs typeface="Calibri"/>
              </a:rPr>
              <a:t>s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-35" dirty="0">
                <a:latin typeface="Calibri"/>
                <a:cs typeface="Calibri"/>
              </a:rPr>
              <a:t>b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150" dirty="0">
                <a:latin typeface="Calibri"/>
                <a:cs typeface="Calibri"/>
              </a:rPr>
              <a:t> </a:t>
            </a:r>
            <a:r>
              <a:rPr sz="1850" b="1" spc="-30" dirty="0">
                <a:latin typeface="Calibri"/>
                <a:cs typeface="Calibri"/>
              </a:rPr>
              <a:t>f</a:t>
            </a:r>
            <a:r>
              <a:rPr sz="1850" b="1" spc="-35" dirty="0">
                <a:latin typeface="Calibri"/>
                <a:cs typeface="Calibri"/>
              </a:rPr>
              <a:t>o</a:t>
            </a:r>
            <a:r>
              <a:rPr sz="1850" b="1" spc="-5" dirty="0">
                <a:latin typeface="Calibri"/>
                <a:cs typeface="Calibri"/>
              </a:rPr>
              <a:t>r</a:t>
            </a:r>
            <a:r>
              <a:rPr sz="1850" b="1" spc="-114" dirty="0">
                <a:latin typeface="Calibri"/>
                <a:cs typeface="Calibri"/>
              </a:rPr>
              <a:t> 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25" dirty="0">
                <a:latin typeface="Calibri"/>
                <a:cs typeface="Calibri"/>
              </a:rPr>
              <a:t>rr</a:t>
            </a:r>
            <a:r>
              <a:rPr sz="1850" b="1" spc="-35" dirty="0">
                <a:latin typeface="Calibri"/>
                <a:cs typeface="Calibri"/>
              </a:rPr>
              <a:t>o</a:t>
            </a:r>
            <a:r>
              <a:rPr sz="1850" b="1" spc="-5" dirty="0">
                <a:latin typeface="Calibri"/>
                <a:cs typeface="Calibri"/>
              </a:rPr>
              <a:t>r  </a:t>
            </a:r>
            <a:r>
              <a:rPr sz="1850" b="1" spc="-25" dirty="0">
                <a:latin typeface="Calibri"/>
                <a:cs typeface="Calibri"/>
              </a:rPr>
              <a:t>and</a:t>
            </a:r>
            <a:r>
              <a:rPr sz="1850" b="1" spc="-60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flow</a:t>
            </a:r>
            <a:r>
              <a:rPr sz="1850" b="1" spc="-35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control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15479" y="1981962"/>
            <a:ext cx="767080" cy="847725"/>
          </a:xfrm>
          <a:custGeom>
            <a:avLst/>
            <a:gdLst/>
            <a:ahLst/>
            <a:cxnLst/>
            <a:rect l="l" t="t" r="r" b="b"/>
            <a:pathLst>
              <a:path w="767079" h="847725">
                <a:moveTo>
                  <a:pt x="22860" y="765555"/>
                </a:moveTo>
                <a:lnTo>
                  <a:pt x="0" y="847598"/>
                </a:lnTo>
                <a:lnTo>
                  <a:pt x="79375" y="816610"/>
                </a:lnTo>
                <a:lnTo>
                  <a:pt x="66300" y="804799"/>
                </a:lnTo>
                <a:lnTo>
                  <a:pt x="47244" y="804799"/>
                </a:lnTo>
                <a:lnTo>
                  <a:pt x="37846" y="796163"/>
                </a:lnTo>
                <a:lnTo>
                  <a:pt x="46338" y="786765"/>
                </a:lnTo>
                <a:lnTo>
                  <a:pt x="22860" y="765555"/>
                </a:lnTo>
                <a:close/>
              </a:path>
              <a:path w="767079" h="847725">
                <a:moveTo>
                  <a:pt x="46338" y="786765"/>
                </a:moveTo>
                <a:lnTo>
                  <a:pt x="37846" y="796163"/>
                </a:lnTo>
                <a:lnTo>
                  <a:pt x="47244" y="804799"/>
                </a:lnTo>
                <a:lnTo>
                  <a:pt x="55808" y="795321"/>
                </a:lnTo>
                <a:lnTo>
                  <a:pt x="46338" y="786765"/>
                </a:lnTo>
                <a:close/>
              </a:path>
              <a:path w="767079" h="847725">
                <a:moveTo>
                  <a:pt x="55808" y="795321"/>
                </a:moveTo>
                <a:lnTo>
                  <a:pt x="47244" y="804799"/>
                </a:lnTo>
                <a:lnTo>
                  <a:pt x="66300" y="804799"/>
                </a:lnTo>
                <a:lnTo>
                  <a:pt x="55808" y="795321"/>
                </a:lnTo>
                <a:close/>
              </a:path>
              <a:path w="767079" h="847725">
                <a:moveTo>
                  <a:pt x="757301" y="0"/>
                </a:moveTo>
                <a:lnTo>
                  <a:pt x="46338" y="786765"/>
                </a:lnTo>
                <a:lnTo>
                  <a:pt x="55808" y="795321"/>
                </a:lnTo>
                <a:lnTo>
                  <a:pt x="766699" y="8636"/>
                </a:lnTo>
                <a:lnTo>
                  <a:pt x="757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6000" y="3667759"/>
            <a:ext cx="1066800" cy="39177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83185" rIns="0" bIns="0" rtlCol="0">
            <a:spAutoFit/>
          </a:bodyPr>
          <a:lstStyle/>
          <a:p>
            <a:pPr marL="96520">
              <a:spcBef>
                <a:spcPts val="655"/>
              </a:spcBef>
            </a:pPr>
            <a:r>
              <a:rPr sz="2000" spc="10" dirty="0">
                <a:latin typeface="Tahoma"/>
                <a:cs typeface="Tahoma"/>
              </a:rPr>
              <a:t>control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7879" y="4048760"/>
            <a:ext cx="1339850" cy="767715"/>
          </a:xfrm>
          <a:custGeom>
            <a:avLst/>
            <a:gdLst/>
            <a:ahLst/>
            <a:cxnLst/>
            <a:rect l="l" t="t" r="r" b="b"/>
            <a:pathLst>
              <a:path w="1339850" h="767714">
                <a:moveTo>
                  <a:pt x="69392" y="32235"/>
                </a:moveTo>
                <a:lnTo>
                  <a:pt x="63112" y="43252"/>
                </a:lnTo>
                <a:lnTo>
                  <a:pt x="1333500" y="767460"/>
                </a:lnTo>
                <a:lnTo>
                  <a:pt x="1339850" y="756538"/>
                </a:lnTo>
                <a:lnTo>
                  <a:pt x="69392" y="32235"/>
                </a:lnTo>
                <a:close/>
              </a:path>
              <a:path w="1339850" h="767714">
                <a:moveTo>
                  <a:pt x="0" y="0"/>
                </a:moveTo>
                <a:lnTo>
                  <a:pt x="47371" y="70865"/>
                </a:lnTo>
                <a:lnTo>
                  <a:pt x="63112" y="43252"/>
                </a:lnTo>
                <a:lnTo>
                  <a:pt x="52070" y="36956"/>
                </a:lnTo>
                <a:lnTo>
                  <a:pt x="58293" y="25907"/>
                </a:lnTo>
                <a:lnTo>
                  <a:pt x="72999" y="25907"/>
                </a:lnTo>
                <a:lnTo>
                  <a:pt x="85090" y="4698"/>
                </a:lnTo>
                <a:lnTo>
                  <a:pt x="0" y="0"/>
                </a:lnTo>
                <a:close/>
              </a:path>
              <a:path w="1339850" h="767714">
                <a:moveTo>
                  <a:pt x="58293" y="25907"/>
                </a:moveTo>
                <a:lnTo>
                  <a:pt x="52070" y="36956"/>
                </a:lnTo>
                <a:lnTo>
                  <a:pt x="63112" y="43252"/>
                </a:lnTo>
                <a:lnTo>
                  <a:pt x="69392" y="32235"/>
                </a:lnTo>
                <a:lnTo>
                  <a:pt x="58293" y="25907"/>
                </a:lnTo>
                <a:close/>
              </a:path>
              <a:path w="1339850" h="767714">
                <a:moveTo>
                  <a:pt x="72999" y="25907"/>
                </a:moveTo>
                <a:lnTo>
                  <a:pt x="58293" y="25907"/>
                </a:lnTo>
                <a:lnTo>
                  <a:pt x="69392" y="32235"/>
                </a:lnTo>
                <a:lnTo>
                  <a:pt x="72999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95854" y="4811077"/>
            <a:ext cx="7317105" cy="150233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974590" marR="5080">
              <a:lnSpc>
                <a:spcPts val="2160"/>
              </a:lnSpc>
              <a:spcBef>
                <a:spcPts val="215"/>
              </a:spcBef>
            </a:pPr>
            <a:r>
              <a:rPr sz="1850" b="1" i="1" spc="-5" dirty="0">
                <a:latin typeface="Calibri"/>
                <a:cs typeface="Calibri"/>
              </a:rPr>
              <a:t>R</a:t>
            </a:r>
            <a:r>
              <a:rPr sz="1850" b="1" i="1" spc="-25" dirty="0">
                <a:latin typeface="Calibri"/>
                <a:cs typeface="Calibri"/>
              </a:rPr>
              <a:t>e</a:t>
            </a:r>
            <a:r>
              <a:rPr sz="1850" b="1" i="1" spc="-10" dirty="0">
                <a:latin typeface="Calibri"/>
                <a:cs typeface="Calibri"/>
              </a:rPr>
              <a:t>s</a:t>
            </a:r>
            <a:r>
              <a:rPr sz="1850" b="1" i="1" spc="-20" dirty="0">
                <a:latin typeface="Calibri"/>
                <a:cs typeface="Calibri"/>
              </a:rPr>
              <a:t>p</a:t>
            </a:r>
            <a:r>
              <a:rPr sz="1850" b="1" i="1" spc="-15" dirty="0">
                <a:latin typeface="Calibri"/>
                <a:cs typeface="Calibri"/>
              </a:rPr>
              <a:t>on</a:t>
            </a:r>
            <a:r>
              <a:rPr sz="1850" b="1" i="1" spc="-10" dirty="0">
                <a:latin typeface="Calibri"/>
                <a:cs typeface="Calibri"/>
              </a:rPr>
              <a:t>s</a:t>
            </a:r>
            <a:r>
              <a:rPr sz="1850" b="1" i="1" spc="15" dirty="0">
                <a:latin typeface="Calibri"/>
                <a:cs typeface="Calibri"/>
              </a:rPr>
              <a:t>i</a:t>
            </a:r>
            <a:r>
              <a:rPr sz="1850" b="1" i="1" spc="-20" dirty="0">
                <a:latin typeface="Calibri"/>
                <a:cs typeface="Calibri"/>
              </a:rPr>
              <a:t>b</a:t>
            </a:r>
            <a:r>
              <a:rPr sz="1850" b="1" i="1" spc="20" dirty="0">
                <a:latin typeface="Calibri"/>
                <a:cs typeface="Calibri"/>
              </a:rPr>
              <a:t>l</a:t>
            </a:r>
            <a:r>
              <a:rPr sz="1850" b="1" i="1" spc="-5" dirty="0">
                <a:latin typeface="Calibri"/>
                <a:cs typeface="Calibri"/>
              </a:rPr>
              <a:t>e</a:t>
            </a:r>
            <a:r>
              <a:rPr sz="1850" b="1" i="1" spc="-204" dirty="0">
                <a:latin typeface="Calibri"/>
                <a:cs typeface="Calibri"/>
              </a:rPr>
              <a:t> </a:t>
            </a:r>
            <a:r>
              <a:rPr sz="1850" b="1" i="1" spc="-30" dirty="0">
                <a:latin typeface="Calibri"/>
                <a:cs typeface="Calibri"/>
              </a:rPr>
              <a:t>f</a:t>
            </a:r>
            <a:r>
              <a:rPr sz="1850" b="1" i="1" spc="-15" dirty="0">
                <a:latin typeface="Calibri"/>
                <a:cs typeface="Calibri"/>
              </a:rPr>
              <a:t>o</a:t>
            </a:r>
            <a:r>
              <a:rPr sz="1850" b="1" i="1" spc="-5" dirty="0">
                <a:latin typeface="Calibri"/>
                <a:cs typeface="Calibri"/>
              </a:rPr>
              <a:t>r</a:t>
            </a:r>
            <a:r>
              <a:rPr sz="1850" b="1" i="1" spc="-30" dirty="0">
                <a:latin typeface="Calibri"/>
                <a:cs typeface="Calibri"/>
              </a:rPr>
              <a:t> f</a:t>
            </a:r>
            <a:r>
              <a:rPr sz="1850" b="1" i="1" spc="-15" dirty="0">
                <a:latin typeface="Calibri"/>
                <a:cs typeface="Calibri"/>
              </a:rPr>
              <a:t>r</a:t>
            </a:r>
            <a:r>
              <a:rPr sz="1850" b="1" i="1" spc="-20" dirty="0">
                <a:latin typeface="Calibri"/>
                <a:cs typeface="Calibri"/>
              </a:rPr>
              <a:t>a</a:t>
            </a:r>
            <a:r>
              <a:rPr sz="1850" b="1" i="1" spc="-50" dirty="0">
                <a:latin typeface="Calibri"/>
                <a:cs typeface="Calibri"/>
              </a:rPr>
              <a:t>m</a:t>
            </a:r>
            <a:r>
              <a:rPr sz="1850" b="1" i="1" spc="20" dirty="0">
                <a:latin typeface="Calibri"/>
                <a:cs typeface="Calibri"/>
              </a:rPr>
              <a:t>i</a:t>
            </a:r>
            <a:r>
              <a:rPr sz="1850" b="1" i="1" spc="-15" dirty="0">
                <a:latin typeface="Calibri"/>
                <a:cs typeface="Calibri"/>
              </a:rPr>
              <a:t>n</a:t>
            </a:r>
            <a:r>
              <a:rPr sz="1850" b="1" i="1" spc="-20" dirty="0">
                <a:latin typeface="Calibri"/>
                <a:cs typeface="Calibri"/>
              </a:rPr>
              <a:t>g</a:t>
            </a:r>
            <a:r>
              <a:rPr sz="1850" b="1" i="1" spc="-5" dirty="0">
                <a:latin typeface="Calibri"/>
                <a:cs typeface="Calibri"/>
              </a:rPr>
              <a:t>,  </a:t>
            </a:r>
            <a:r>
              <a:rPr sz="1850" b="1" i="1" spc="-20" dirty="0">
                <a:latin typeface="Calibri"/>
                <a:cs typeface="Calibri"/>
              </a:rPr>
              <a:t>M</a:t>
            </a:r>
            <a:r>
              <a:rPr sz="1850" b="1" i="1" spc="-5" dirty="0">
                <a:latin typeface="Calibri"/>
                <a:cs typeface="Calibri"/>
              </a:rPr>
              <a:t>AC</a:t>
            </a:r>
            <a:r>
              <a:rPr sz="1850" b="1" i="1" spc="-95" dirty="0">
                <a:latin typeface="Calibri"/>
                <a:cs typeface="Calibri"/>
              </a:rPr>
              <a:t> </a:t>
            </a:r>
            <a:r>
              <a:rPr sz="1850" b="1" i="1" spc="-20" dirty="0">
                <a:latin typeface="Calibri"/>
                <a:cs typeface="Calibri"/>
              </a:rPr>
              <a:t>add</a:t>
            </a:r>
            <a:r>
              <a:rPr sz="1850" b="1" i="1" spc="-15" dirty="0">
                <a:latin typeface="Calibri"/>
                <a:cs typeface="Calibri"/>
              </a:rPr>
              <a:t>r</a:t>
            </a:r>
            <a:r>
              <a:rPr sz="1850" b="1" i="1" spc="-30" dirty="0">
                <a:latin typeface="Calibri"/>
                <a:cs typeface="Calibri"/>
              </a:rPr>
              <a:t>e</a:t>
            </a:r>
            <a:r>
              <a:rPr sz="1850" b="1" i="1" spc="-10" dirty="0">
                <a:latin typeface="Calibri"/>
                <a:cs typeface="Calibri"/>
              </a:rPr>
              <a:t>s</a:t>
            </a:r>
            <a:r>
              <a:rPr sz="1850" b="1" i="1" spc="-5" dirty="0">
                <a:latin typeface="Calibri"/>
                <a:cs typeface="Calibri"/>
              </a:rPr>
              <a:t>s</a:t>
            </a:r>
            <a:r>
              <a:rPr sz="1850" b="1" i="1" spc="-110" dirty="0">
                <a:latin typeface="Calibri"/>
                <a:cs typeface="Calibri"/>
              </a:rPr>
              <a:t> </a:t>
            </a:r>
            <a:r>
              <a:rPr sz="1850" b="1" i="1" spc="-20" dirty="0">
                <a:latin typeface="Calibri"/>
                <a:cs typeface="Calibri"/>
              </a:rPr>
              <a:t>a</a:t>
            </a:r>
            <a:r>
              <a:rPr sz="1850" b="1" i="1" spc="-15" dirty="0">
                <a:latin typeface="Calibri"/>
                <a:cs typeface="Calibri"/>
              </a:rPr>
              <a:t>n</a:t>
            </a:r>
            <a:r>
              <a:rPr sz="1850" b="1" i="1" spc="-5" dirty="0">
                <a:latin typeface="Calibri"/>
                <a:cs typeface="Calibri"/>
              </a:rPr>
              <a:t>d  </a:t>
            </a:r>
            <a:r>
              <a:rPr sz="1850" b="1" i="1" spc="-20" dirty="0">
                <a:latin typeface="Calibri"/>
                <a:cs typeface="Calibri"/>
              </a:rPr>
              <a:t>Mu</a:t>
            </a:r>
            <a:r>
              <a:rPr sz="1850" b="1" i="1" spc="20" dirty="0">
                <a:latin typeface="Calibri"/>
                <a:cs typeface="Calibri"/>
              </a:rPr>
              <a:t>l</a:t>
            </a:r>
            <a:r>
              <a:rPr sz="1850" b="1" i="1" spc="-5" dirty="0">
                <a:latin typeface="Calibri"/>
                <a:cs typeface="Calibri"/>
              </a:rPr>
              <a:t>t</a:t>
            </a:r>
            <a:r>
              <a:rPr sz="1850" b="1" i="1" spc="20" dirty="0">
                <a:latin typeface="Calibri"/>
                <a:cs typeface="Calibri"/>
              </a:rPr>
              <a:t>i</a:t>
            </a:r>
            <a:r>
              <a:rPr sz="1850" b="1" i="1" spc="-20" dirty="0">
                <a:latin typeface="Calibri"/>
                <a:cs typeface="Calibri"/>
              </a:rPr>
              <a:t>p</a:t>
            </a:r>
            <a:r>
              <a:rPr sz="1850" b="1" i="1" spc="20" dirty="0">
                <a:latin typeface="Calibri"/>
                <a:cs typeface="Calibri"/>
              </a:rPr>
              <a:t>l</a:t>
            </a:r>
            <a:r>
              <a:rPr sz="1850" b="1" i="1" spc="-5" dirty="0">
                <a:latin typeface="Calibri"/>
                <a:cs typeface="Calibri"/>
              </a:rPr>
              <a:t>e</a:t>
            </a:r>
            <a:r>
              <a:rPr sz="1850" b="1" i="1" spc="-204" dirty="0">
                <a:latin typeface="Calibri"/>
                <a:cs typeface="Calibri"/>
              </a:rPr>
              <a:t> </a:t>
            </a:r>
            <a:r>
              <a:rPr sz="1850" b="1" i="1" spc="-5" dirty="0">
                <a:latin typeface="Calibri"/>
                <a:cs typeface="Calibri"/>
              </a:rPr>
              <a:t>A</a:t>
            </a:r>
            <a:r>
              <a:rPr sz="1850" b="1" i="1" spc="-45" dirty="0">
                <a:latin typeface="Calibri"/>
                <a:cs typeface="Calibri"/>
              </a:rPr>
              <a:t>cc</a:t>
            </a:r>
            <a:r>
              <a:rPr sz="1850" b="1" i="1" spc="-30" dirty="0">
                <a:latin typeface="Calibri"/>
                <a:cs typeface="Calibri"/>
              </a:rPr>
              <a:t>e</a:t>
            </a:r>
            <a:r>
              <a:rPr sz="1850" b="1" i="1" spc="-10" dirty="0">
                <a:latin typeface="Calibri"/>
                <a:cs typeface="Calibri"/>
              </a:rPr>
              <a:t>s</a:t>
            </a:r>
            <a:r>
              <a:rPr sz="1850" b="1" i="1" spc="-5" dirty="0">
                <a:latin typeface="Calibri"/>
                <a:cs typeface="Calibri"/>
              </a:rPr>
              <a:t>s</a:t>
            </a:r>
            <a:r>
              <a:rPr sz="1850" b="1" i="1" spc="-30" dirty="0">
                <a:latin typeface="Calibri"/>
                <a:cs typeface="Calibri"/>
              </a:rPr>
              <a:t> </a:t>
            </a:r>
            <a:r>
              <a:rPr sz="1850" b="1" i="1" spc="-5" dirty="0">
                <a:latin typeface="Calibri"/>
                <a:cs typeface="Calibri"/>
              </a:rPr>
              <a:t>C</a:t>
            </a:r>
            <a:r>
              <a:rPr sz="1850" b="1" i="1" spc="-15" dirty="0">
                <a:latin typeface="Calibri"/>
                <a:cs typeface="Calibri"/>
              </a:rPr>
              <a:t>on</a:t>
            </a:r>
            <a:r>
              <a:rPr sz="1850" b="1" i="1" spc="-5" dirty="0">
                <a:latin typeface="Calibri"/>
                <a:cs typeface="Calibri"/>
              </a:rPr>
              <a:t>t</a:t>
            </a:r>
            <a:r>
              <a:rPr sz="1850" b="1" i="1" spc="-15" dirty="0">
                <a:latin typeface="Calibri"/>
                <a:cs typeface="Calibri"/>
              </a:rPr>
              <a:t>ro</a:t>
            </a:r>
            <a:r>
              <a:rPr sz="1850" b="1" i="1" spc="-5" dirty="0">
                <a:latin typeface="Calibri"/>
                <a:cs typeface="Calibri"/>
              </a:rPr>
              <a:t>l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000">
              <a:latin typeface="Calibri"/>
              <a:cs typeface="Calibri"/>
            </a:endParaRPr>
          </a:p>
          <a:p>
            <a:pPr marL="12700"/>
            <a:r>
              <a:rPr sz="2000" b="1" u="heavy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Two</a:t>
            </a:r>
            <a:r>
              <a:rPr sz="20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functionality-oriented</a:t>
            </a:r>
            <a:r>
              <a:rPr sz="2000" b="1" u="heavy" spc="7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sublayers</a:t>
            </a:r>
            <a:r>
              <a:rPr sz="2000" b="1" u="heavy" spc="-5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in</a:t>
            </a:r>
            <a:r>
              <a:rPr sz="20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DATA</a:t>
            </a:r>
            <a:r>
              <a:rPr sz="2000" b="1" u="heavy" spc="1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LINK</a:t>
            </a:r>
            <a:r>
              <a:rPr sz="20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51377" y="526351"/>
            <a:ext cx="3891915" cy="75819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0" dirty="0">
                <a:solidFill>
                  <a:srgbClr val="EC7C30"/>
                </a:solidFill>
                <a:latin typeface="Calibri"/>
                <a:cs typeface="Calibri"/>
              </a:rPr>
              <a:t>Data</a:t>
            </a:r>
            <a:r>
              <a:rPr sz="4800" b="1" spc="-4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800" b="1" spc="-10" dirty="0">
                <a:solidFill>
                  <a:srgbClr val="EC7C30"/>
                </a:solidFill>
                <a:latin typeface="Calibri"/>
                <a:cs typeface="Calibri"/>
              </a:rPr>
              <a:t>Link</a:t>
            </a:r>
            <a:r>
              <a:rPr sz="4800" b="1" spc="-7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800" b="1" spc="-10" dirty="0">
                <a:solidFill>
                  <a:srgbClr val="EC7C30"/>
                </a:solidFill>
                <a:latin typeface="Calibri"/>
                <a:cs typeface="Calibri"/>
              </a:rPr>
              <a:t>Layer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19918" y="3129598"/>
            <a:ext cx="2224405" cy="913765"/>
            <a:chOff x="2895917" y="3129597"/>
            <a:chExt cx="2224405" cy="913765"/>
          </a:xfrm>
        </p:grpSpPr>
        <p:sp>
          <p:nvSpPr>
            <p:cNvPr id="3" name="object 3"/>
            <p:cNvSpPr/>
            <p:nvPr/>
          </p:nvSpPr>
          <p:spPr>
            <a:xfrm>
              <a:off x="2900679" y="3134360"/>
              <a:ext cx="2214880" cy="904240"/>
            </a:xfrm>
            <a:custGeom>
              <a:avLst/>
              <a:gdLst/>
              <a:ahLst/>
              <a:cxnLst/>
              <a:rect l="l" t="t" r="r" b="b"/>
              <a:pathLst>
                <a:path w="2214879" h="904239">
                  <a:moveTo>
                    <a:pt x="0" y="904239"/>
                  </a:moveTo>
                  <a:lnTo>
                    <a:pt x="2214880" y="904239"/>
                  </a:lnTo>
                  <a:lnTo>
                    <a:pt x="2214880" y="0"/>
                  </a:lnTo>
                  <a:lnTo>
                    <a:pt x="0" y="0"/>
                  </a:lnTo>
                  <a:lnTo>
                    <a:pt x="0" y="904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08119" y="3662680"/>
              <a:ext cx="731520" cy="10160"/>
            </a:xfrm>
            <a:custGeom>
              <a:avLst/>
              <a:gdLst/>
              <a:ahLst/>
              <a:cxnLst/>
              <a:rect l="l" t="t" r="r" b="b"/>
              <a:pathLst>
                <a:path w="731520" h="10160">
                  <a:moveTo>
                    <a:pt x="0" y="0"/>
                  </a:moveTo>
                  <a:lnTo>
                    <a:pt x="731519" y="10160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7771" y="284481"/>
            <a:ext cx="4900295" cy="55054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b="1" spc="-25" dirty="0">
                <a:solidFill>
                  <a:srgbClr val="EC7C30"/>
                </a:solidFill>
                <a:latin typeface="Calibri"/>
                <a:cs typeface="Calibri"/>
              </a:rPr>
              <a:t>Throughput</a:t>
            </a:r>
            <a:r>
              <a:rPr sz="3450" b="1" spc="-8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450" b="1" spc="-10" dirty="0">
                <a:solidFill>
                  <a:srgbClr val="EC7C30"/>
                </a:solidFill>
                <a:latin typeface="Calibri"/>
                <a:cs typeface="Calibri"/>
              </a:rPr>
              <a:t>of</a:t>
            </a:r>
            <a:r>
              <a:rPr sz="3450" b="1" spc="-5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450" b="1" spc="-10" dirty="0">
                <a:solidFill>
                  <a:srgbClr val="EC7C30"/>
                </a:solidFill>
                <a:latin typeface="Calibri"/>
                <a:cs typeface="Calibri"/>
              </a:rPr>
              <a:t>Pure</a:t>
            </a:r>
            <a:r>
              <a:rPr sz="3450" b="1" spc="-1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450" b="1" spc="-30" dirty="0">
                <a:solidFill>
                  <a:srgbClr val="EC7C30"/>
                </a:solidFill>
                <a:latin typeface="Calibri"/>
                <a:cs typeface="Calibri"/>
              </a:rPr>
              <a:t>ALOHA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0520" y="3228530"/>
            <a:ext cx="1209039" cy="79765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2400" b="1" i="1" spc="-10" dirty="0">
                <a:latin typeface="Calibri"/>
                <a:cs typeface="Calibri"/>
              </a:rPr>
              <a:t>(</a:t>
            </a:r>
            <a:r>
              <a:rPr sz="2400" b="1" i="1" spc="-20" dirty="0">
                <a:latin typeface="Calibri"/>
                <a:cs typeface="Calibri"/>
              </a:rPr>
              <a:t>2</a:t>
            </a:r>
            <a:r>
              <a:rPr sz="2400" b="1" i="1" dirty="0">
                <a:latin typeface="Calibri"/>
                <a:cs typeface="Calibri"/>
              </a:rPr>
              <a:t>G</a:t>
            </a:r>
            <a:r>
              <a:rPr sz="2400" b="1" i="1" spc="-20" dirty="0">
                <a:latin typeface="Calibri"/>
                <a:cs typeface="Calibri"/>
              </a:rPr>
              <a:t>)</a:t>
            </a:r>
            <a:r>
              <a:rPr sz="2175" b="1" i="1" spc="-7" baseline="32567" dirty="0">
                <a:latin typeface="Calibri"/>
                <a:cs typeface="Calibri"/>
              </a:rPr>
              <a:t>n</a:t>
            </a:r>
            <a:r>
              <a:rPr sz="2175" b="1" i="1" baseline="32567" dirty="0">
                <a:latin typeface="Calibri"/>
                <a:cs typeface="Calibri"/>
              </a:rPr>
              <a:t> </a:t>
            </a:r>
            <a:r>
              <a:rPr sz="2175" b="1" i="1" spc="-225" baseline="32567" dirty="0">
                <a:latin typeface="Calibri"/>
                <a:cs typeface="Calibri"/>
              </a:rPr>
              <a:t> </a:t>
            </a:r>
            <a:r>
              <a:rPr sz="2400" b="1" i="1" spc="-550" dirty="0">
                <a:latin typeface="Calibri"/>
                <a:cs typeface="Calibri"/>
              </a:rPr>
              <a:t>e</a:t>
            </a:r>
            <a:r>
              <a:rPr lang="en-US" sz="2400" b="1" i="1" spc="-550" dirty="0">
                <a:latin typeface="Calibri"/>
                <a:cs typeface="Calibri"/>
              </a:rPr>
              <a:t>     </a:t>
            </a:r>
            <a:r>
              <a:rPr lang="en-US" sz="2175" b="1" i="1" spc="-7" baseline="36398" dirty="0">
                <a:latin typeface="Calibri"/>
                <a:cs typeface="Calibri"/>
              </a:rPr>
              <a:t>  -</a:t>
            </a:r>
            <a:r>
              <a:rPr sz="2175" b="1" spc="-209" baseline="36398" dirty="0">
                <a:latin typeface="Calibri"/>
                <a:cs typeface="Calibri"/>
              </a:rPr>
              <a:t>2</a:t>
            </a:r>
            <a:r>
              <a:rPr sz="2175" b="1" i="1" spc="-7" baseline="36398" dirty="0">
                <a:latin typeface="Calibri"/>
                <a:cs typeface="Calibri"/>
              </a:rPr>
              <a:t>G</a:t>
            </a:r>
            <a:endParaRPr sz="2175" b="1" baseline="36398" dirty="0">
              <a:latin typeface="Calibri"/>
              <a:cs typeface="Calibri"/>
            </a:endParaRPr>
          </a:p>
          <a:p>
            <a:pPr marL="209550">
              <a:spcBef>
                <a:spcPts val="160"/>
              </a:spcBef>
            </a:pPr>
            <a:r>
              <a:rPr sz="2400" b="1" i="1" spc="-190" dirty="0">
                <a:latin typeface="Calibri"/>
                <a:cs typeface="Calibri"/>
              </a:rPr>
              <a:t>n</a:t>
            </a:r>
            <a:r>
              <a:rPr sz="2400" b="1" spc="-190" dirty="0">
                <a:latin typeface="Calibri"/>
                <a:cs typeface="Calibri"/>
              </a:rPr>
              <a:t>!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2805" y="3372803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600" i="1" spc="15" baseline="-3472" dirty="0">
                <a:latin typeface="Calibri"/>
                <a:cs typeface="Calibri"/>
              </a:rPr>
              <a:t>P</a:t>
            </a:r>
            <a:r>
              <a:rPr sz="4200" spc="-337" baseline="-1984" dirty="0">
                <a:latin typeface="Calibri"/>
                <a:cs typeface="Calibri"/>
              </a:rPr>
              <a:t>(</a:t>
            </a:r>
            <a:r>
              <a:rPr sz="3600" i="1" spc="89" baseline="2314" dirty="0">
                <a:latin typeface="Calibri"/>
                <a:cs typeface="Calibri"/>
              </a:rPr>
              <a:t>n</a:t>
            </a:r>
            <a:r>
              <a:rPr sz="2800" spc="-125" dirty="0">
                <a:latin typeface="Calibri"/>
                <a:cs typeface="Calibri"/>
              </a:rPr>
              <a:t>)</a:t>
            </a:r>
            <a:r>
              <a:rPr sz="3600" baseline="2314" dirty="0">
                <a:latin typeface="Calibri"/>
                <a:cs typeface="Calibri"/>
              </a:rPr>
              <a:t>=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0535" y="2849944"/>
            <a:ext cx="3453129" cy="124650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 algn="just">
              <a:spcBef>
                <a:spcPts val="1065"/>
              </a:spcBef>
            </a:pPr>
            <a:r>
              <a:rPr sz="1600" spc="5" dirty="0">
                <a:latin typeface="Calibri"/>
                <a:cs typeface="Calibri"/>
              </a:rPr>
              <a:t>here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spcBef>
                <a:spcPts val="965"/>
              </a:spcBef>
            </a:pPr>
            <a:r>
              <a:rPr sz="1600" i="1" dirty="0">
                <a:latin typeface="Calibri"/>
                <a:cs typeface="Calibri"/>
              </a:rPr>
              <a:t>G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11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ve</a:t>
            </a:r>
            <a:r>
              <a:rPr sz="1600" spc="-85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35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m</a:t>
            </a:r>
            <a:r>
              <a:rPr sz="1600" spc="40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90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mes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35" dirty="0">
                <a:latin typeface="Calibri"/>
                <a:cs typeface="Calibri"/>
              </a:rPr>
              <a:t>n</a:t>
            </a:r>
            <a:r>
              <a:rPr sz="1600" spc="-8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spc="2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ed  </a:t>
            </a:r>
            <a:r>
              <a:rPr sz="1600" spc="15" dirty="0">
                <a:latin typeface="Calibri"/>
                <a:cs typeface="Calibri"/>
              </a:rPr>
              <a:t>by the </a:t>
            </a:r>
            <a:r>
              <a:rPr sz="1600" spc="-10" dirty="0">
                <a:latin typeface="Calibri"/>
                <a:cs typeface="Calibri"/>
              </a:rPr>
              <a:t>system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(all</a:t>
            </a:r>
            <a:r>
              <a:rPr sz="1600" spc="-5" dirty="0">
                <a:latin typeface="Calibri"/>
                <a:cs typeface="Calibri"/>
              </a:rPr>
              <a:t> stations)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during </a:t>
            </a:r>
            <a:r>
              <a:rPr sz="1600" spc="20" dirty="0">
                <a:latin typeface="Calibri"/>
                <a:cs typeface="Calibri"/>
              </a:rPr>
              <a:t>one 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frame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transmission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time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2668" y="1082674"/>
            <a:ext cx="7522845" cy="1769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594" marR="5080" algn="just">
              <a:spcBef>
                <a:spcPts val="105"/>
              </a:spcBef>
            </a:pPr>
            <a:r>
              <a:rPr sz="2800" b="1" spc="-5" dirty="0">
                <a:latin typeface="Calibri"/>
                <a:cs typeface="Calibri"/>
              </a:rPr>
              <a:t>Efficiency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or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Throughput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(S)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of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ALOHA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average </a:t>
            </a:r>
            <a:r>
              <a:rPr sz="2800" spc="-10" dirty="0">
                <a:latin typeface="Calibri"/>
                <a:cs typeface="Calibri"/>
              </a:rPr>
              <a:t>number </a:t>
            </a:r>
            <a:r>
              <a:rPr sz="2800" spc="-20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frames </a:t>
            </a:r>
            <a:r>
              <a:rPr sz="2800" spc="-5" dirty="0">
                <a:latin typeface="Calibri"/>
                <a:cs typeface="Calibri"/>
              </a:rPr>
              <a:t>successfully </a:t>
            </a:r>
            <a:r>
              <a:rPr sz="2800" spc="-15" dirty="0">
                <a:latin typeface="Calibri"/>
                <a:cs typeface="Calibri"/>
              </a:rPr>
              <a:t>transmitted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 dirty="0">
              <a:latin typeface="Calibri"/>
              <a:cs typeface="Calibri"/>
            </a:endParaRPr>
          </a:p>
          <a:p>
            <a:pPr marL="236220" indent="-224154" algn="just">
              <a:spcBef>
                <a:spcPts val="760"/>
              </a:spcBef>
              <a:buChar char="•"/>
              <a:tabLst>
                <a:tab pos="236854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probability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packets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arrive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packets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11515" y="4896542"/>
            <a:ext cx="13049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250" i="1" spc="70" dirty="0">
                <a:latin typeface="Times New Roman"/>
                <a:cs typeface="Times New Roman"/>
              </a:rPr>
              <a:t>P</a:t>
            </a:r>
            <a:r>
              <a:rPr sz="3000" spc="-335" dirty="0">
                <a:latin typeface="Symbol"/>
                <a:cs typeface="Symbol"/>
              </a:rPr>
              <a:t></a:t>
            </a:r>
            <a:r>
              <a:rPr sz="2250" spc="75" dirty="0">
                <a:latin typeface="Times New Roman"/>
                <a:cs typeface="Times New Roman"/>
              </a:rPr>
              <a:t>0</a:t>
            </a:r>
            <a:r>
              <a:rPr sz="3000" spc="-245" dirty="0">
                <a:latin typeface="Symbol"/>
                <a:cs typeface="Symbol"/>
              </a:rPr>
              <a:t></a:t>
            </a:r>
            <a:r>
              <a:rPr sz="3000" spc="-425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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250" i="1" spc="114" dirty="0">
                <a:latin typeface="Times New Roman"/>
                <a:cs typeface="Times New Roman"/>
              </a:rPr>
              <a:t>e</a:t>
            </a:r>
            <a:r>
              <a:rPr sz="1950" spc="7" baseline="42735" dirty="0">
                <a:latin typeface="Symbol"/>
                <a:cs typeface="Symbol"/>
              </a:rPr>
              <a:t></a:t>
            </a:r>
            <a:r>
              <a:rPr sz="1950" spc="89" baseline="42735" dirty="0">
                <a:latin typeface="Times New Roman"/>
                <a:cs typeface="Times New Roman"/>
              </a:rPr>
              <a:t>2</a:t>
            </a:r>
            <a:r>
              <a:rPr sz="1950" i="1" spc="44" baseline="42735" dirty="0">
                <a:latin typeface="Times New Roman"/>
                <a:cs typeface="Times New Roman"/>
              </a:rPr>
              <a:t>G</a:t>
            </a:r>
            <a:endParaRPr sz="1950" baseline="4273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92295" y="4973574"/>
            <a:ext cx="1360805" cy="446405"/>
          </a:xfrm>
          <a:custGeom>
            <a:avLst/>
            <a:gdLst/>
            <a:ahLst/>
            <a:cxnLst/>
            <a:rect l="l" t="t" r="r" b="b"/>
            <a:pathLst>
              <a:path w="1360804" h="446404">
                <a:moveTo>
                  <a:pt x="0" y="446404"/>
                </a:moveTo>
                <a:lnTo>
                  <a:pt x="1360804" y="446404"/>
                </a:lnTo>
                <a:lnTo>
                  <a:pt x="1360804" y="0"/>
                </a:lnTo>
                <a:lnTo>
                  <a:pt x="0" y="0"/>
                </a:lnTo>
                <a:lnTo>
                  <a:pt x="0" y="446404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78392" y="4133913"/>
            <a:ext cx="726567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buChar char="•"/>
              <a:tabLst>
                <a:tab pos="236854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P(0)</a:t>
            </a:r>
            <a:r>
              <a:rPr sz="2400" i="1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packet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successfully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received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collision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letting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n=0</a:t>
            </a:r>
            <a:r>
              <a:rPr sz="2400" i="1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above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8393" y="4866704"/>
            <a:ext cx="2160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q</a:t>
            </a:r>
            <a:r>
              <a:rPr sz="2400" spc="1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1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9361" y="5704520"/>
            <a:ext cx="2688590" cy="51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400" i="1" spc="45" dirty="0">
                <a:latin typeface="Times New Roman"/>
                <a:cs typeface="Times New Roman"/>
              </a:rPr>
              <a:t>S</a:t>
            </a:r>
            <a:r>
              <a:rPr sz="2400" i="1" spc="16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Symbol"/>
                <a:cs typeface="Symbol"/>
              </a:rPr>
              <a:t>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i="1" spc="60" dirty="0">
                <a:latin typeface="Times New Roman"/>
                <a:cs typeface="Times New Roman"/>
              </a:rPr>
              <a:t>G</a:t>
            </a:r>
            <a:r>
              <a:rPr sz="2400" i="1" spc="-24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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i="1" spc="110" dirty="0">
                <a:latin typeface="Times New Roman"/>
                <a:cs typeface="Times New Roman"/>
              </a:rPr>
              <a:t>P</a:t>
            </a:r>
            <a:r>
              <a:rPr sz="3200" spc="-340" dirty="0">
                <a:latin typeface="Symbol"/>
                <a:cs typeface="Symbol"/>
              </a:rPr>
              <a:t></a:t>
            </a:r>
            <a:r>
              <a:rPr sz="2400" spc="110" dirty="0">
                <a:latin typeface="Times New Roman"/>
                <a:cs typeface="Times New Roman"/>
              </a:rPr>
              <a:t>0</a:t>
            </a:r>
            <a:r>
              <a:rPr sz="3200" spc="-250" dirty="0">
                <a:latin typeface="Symbol"/>
                <a:cs typeface="Symbol"/>
              </a:rPr>
              <a:t></a:t>
            </a:r>
            <a:r>
              <a:rPr sz="3200" spc="-44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Symbol"/>
                <a:cs typeface="Symbol"/>
              </a:rPr>
              <a:t>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i="1" spc="60" dirty="0">
                <a:latin typeface="Times New Roman"/>
                <a:cs typeface="Times New Roman"/>
              </a:rPr>
              <a:t>G</a:t>
            </a:r>
            <a:r>
              <a:rPr sz="2400" i="1" spc="-23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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i="1" spc="150" dirty="0">
                <a:latin typeface="Times New Roman"/>
                <a:cs typeface="Times New Roman"/>
              </a:rPr>
              <a:t>e</a:t>
            </a:r>
            <a:r>
              <a:rPr sz="2100" spc="7" baseline="43650" dirty="0">
                <a:latin typeface="Symbol"/>
                <a:cs typeface="Symbol"/>
              </a:rPr>
              <a:t></a:t>
            </a:r>
            <a:r>
              <a:rPr sz="2100" spc="120" baseline="43650" dirty="0">
                <a:latin typeface="Times New Roman"/>
                <a:cs typeface="Times New Roman"/>
              </a:rPr>
              <a:t>2</a:t>
            </a:r>
            <a:r>
              <a:rPr sz="2100" i="1" spc="52" baseline="43650" dirty="0">
                <a:latin typeface="Times New Roman"/>
                <a:cs typeface="Times New Roman"/>
              </a:rPr>
              <a:t>G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40455" y="5786437"/>
            <a:ext cx="2722245" cy="476884"/>
          </a:xfrm>
          <a:custGeom>
            <a:avLst/>
            <a:gdLst/>
            <a:ahLst/>
            <a:cxnLst/>
            <a:rect l="l" t="t" r="r" b="b"/>
            <a:pathLst>
              <a:path w="2722245" h="476885">
                <a:moveTo>
                  <a:pt x="0" y="476884"/>
                </a:moveTo>
                <a:lnTo>
                  <a:pt x="2722245" y="476884"/>
                </a:lnTo>
                <a:lnTo>
                  <a:pt x="2722245" y="0"/>
                </a:lnTo>
                <a:lnTo>
                  <a:pt x="0" y="0"/>
                </a:lnTo>
                <a:lnTo>
                  <a:pt x="0" y="47688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06967" y="5354955"/>
            <a:ext cx="6837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4154">
              <a:spcBef>
                <a:spcPts val="100"/>
              </a:spcBef>
              <a:buChar char="•"/>
              <a:tabLst>
                <a:tab pos="236854" algn="l"/>
              </a:tabLst>
            </a:pPr>
            <a:r>
              <a:rPr sz="2400" spc="-30" dirty="0">
                <a:latin typeface="Calibri"/>
                <a:cs typeface="Calibri"/>
              </a:rPr>
              <a:t>We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throughput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traffic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load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6968" y="5721351"/>
            <a:ext cx="991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95" dirty="0">
                <a:latin typeface="Calibri"/>
                <a:cs typeface="Calibri"/>
              </a:rPr>
              <a:t>f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ll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92667" y="2826068"/>
            <a:ext cx="1056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5" dirty="0">
                <a:latin typeface="Calibri"/>
                <a:cs typeface="Calibri"/>
              </a:rPr>
              <a:t>given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843280"/>
            <a:ext cx="8158480" cy="0"/>
          </a:xfrm>
          <a:custGeom>
            <a:avLst/>
            <a:gdLst/>
            <a:ahLst/>
            <a:cxnLst/>
            <a:rect l="l" t="t" r="r" b="b"/>
            <a:pathLst>
              <a:path w="8158480">
                <a:moveTo>
                  <a:pt x="0" y="0"/>
                </a:moveTo>
                <a:lnTo>
                  <a:pt x="815848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81200" y="2712720"/>
            <a:ext cx="8158480" cy="2354580"/>
            <a:chOff x="457200" y="2712720"/>
            <a:chExt cx="8158480" cy="2354580"/>
          </a:xfrm>
        </p:grpSpPr>
        <p:sp>
          <p:nvSpPr>
            <p:cNvPr id="4" name="object 4"/>
            <p:cNvSpPr/>
            <p:nvPr/>
          </p:nvSpPr>
          <p:spPr>
            <a:xfrm>
              <a:off x="457200" y="5029200"/>
              <a:ext cx="8158480" cy="0"/>
            </a:xfrm>
            <a:custGeom>
              <a:avLst/>
              <a:gdLst/>
              <a:ahLst/>
              <a:cxnLst/>
              <a:rect l="l" t="t" r="r" b="b"/>
              <a:pathLst>
                <a:path w="8158480">
                  <a:moveTo>
                    <a:pt x="0" y="0"/>
                  </a:moveTo>
                  <a:lnTo>
                    <a:pt x="815848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5279" y="2712720"/>
              <a:ext cx="3230880" cy="5892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3200430"/>
              <a:ext cx="1960802" cy="9042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6639" y="4043686"/>
              <a:ext cx="3944872" cy="91423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38400" y="473601"/>
            <a:ext cx="6315075" cy="204479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2171700" marR="17780" indent="-2146935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throughput</a:t>
            </a:r>
            <a:r>
              <a:rPr b="1" spc="1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(S)</a:t>
            </a:r>
            <a:r>
              <a:rPr b="1" spc="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b="1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000000"/>
                </a:solidFill>
                <a:latin typeface="Calibri"/>
                <a:cs typeface="Calibri"/>
              </a:rPr>
              <a:t>pure</a:t>
            </a:r>
            <a:r>
              <a:rPr b="1" spc="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000000"/>
                </a:solidFill>
                <a:latin typeface="Calibri"/>
                <a:cs typeface="Calibri"/>
              </a:rPr>
              <a:t>ALOHA</a:t>
            </a:r>
            <a:r>
              <a:rPr b="1" spc="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rgbClr val="000000"/>
                </a:solidFill>
                <a:latin typeface="Calibri"/>
                <a:cs typeface="Calibri"/>
              </a:rPr>
              <a:t>is </a:t>
            </a:r>
            <a:r>
              <a:rPr b="1" spc="-7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×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25" b="1" spc="-7" baseline="24547" dirty="0">
                <a:solidFill>
                  <a:srgbClr val="FF0000"/>
                </a:solidFill>
                <a:latin typeface="Calibri"/>
                <a:cs typeface="Calibri"/>
              </a:rPr>
              <a:t>−2G</a:t>
            </a:r>
            <a:endParaRPr sz="3225" baseline="24547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975" y="5202237"/>
            <a:ext cx="782574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Average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generated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(all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stations)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one frame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transmission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8300" y="2149793"/>
            <a:ext cx="5977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maximum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throughput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can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obtained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by </a:t>
            </a:r>
            <a:r>
              <a:rPr sz="2400" b="1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812801"/>
            <a:ext cx="8229600" cy="304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80857" y="1157224"/>
            <a:ext cx="8639810" cy="4726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57150" algn="just">
              <a:spcBef>
                <a:spcPts val="105"/>
              </a:spcBef>
            </a:pPr>
            <a:r>
              <a:rPr sz="2800" b="1" i="1" spc="-25"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000099"/>
                </a:solidFill>
                <a:latin typeface="Calibri"/>
                <a:cs typeface="Calibri"/>
              </a:rPr>
              <a:t>stations</a:t>
            </a:r>
            <a:r>
              <a:rPr sz="2800" b="1" i="1" spc="60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on</a:t>
            </a:r>
            <a:r>
              <a:rPr sz="2800" b="1" i="1" spc="-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2800" b="1" i="1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0099"/>
                </a:solidFill>
                <a:latin typeface="Calibri"/>
                <a:cs typeface="Calibri"/>
              </a:rPr>
              <a:t>wireless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000099"/>
                </a:solidFill>
                <a:latin typeface="Calibri"/>
                <a:cs typeface="Calibri"/>
              </a:rPr>
              <a:t>ALOHA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000099"/>
                </a:solidFill>
                <a:latin typeface="Calibri"/>
                <a:cs typeface="Calibri"/>
              </a:rPr>
              <a:t>network</a:t>
            </a:r>
            <a:r>
              <a:rPr sz="2800" b="1" i="1" spc="-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are</a:t>
            </a:r>
            <a:r>
              <a:rPr sz="2800" b="1" i="1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a </a:t>
            </a:r>
            <a:r>
              <a:rPr sz="2800" b="1" i="1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000099"/>
                </a:solidFill>
                <a:latin typeface="Calibri"/>
                <a:cs typeface="Calibri"/>
              </a:rPr>
              <a:t>maximum</a:t>
            </a:r>
            <a:r>
              <a:rPr sz="2800" b="1" i="1" spc="-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2800" b="1" i="1" spc="-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15" dirty="0">
                <a:solidFill>
                  <a:srgbClr val="000099"/>
                </a:solidFill>
                <a:latin typeface="Calibri"/>
                <a:cs typeface="Calibri"/>
              </a:rPr>
              <a:t>600 </a:t>
            </a:r>
            <a:r>
              <a:rPr sz="2800" b="1" i="1" spc="5" dirty="0">
                <a:solidFill>
                  <a:srgbClr val="000099"/>
                </a:solidFill>
                <a:latin typeface="Calibri"/>
                <a:cs typeface="Calibri"/>
              </a:rPr>
              <a:t>km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apart.</a:t>
            </a:r>
            <a:r>
              <a:rPr sz="2800" b="1" i="1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000099"/>
                </a:solidFill>
                <a:latin typeface="Calibri"/>
                <a:cs typeface="Calibri"/>
              </a:rPr>
              <a:t>If </a:t>
            </a:r>
            <a:r>
              <a:rPr sz="2800" b="1" i="1" spc="35" dirty="0">
                <a:solidFill>
                  <a:srgbClr val="000099"/>
                </a:solidFill>
                <a:latin typeface="Calibri"/>
                <a:cs typeface="Calibri"/>
              </a:rPr>
              <a:t>we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assume </a:t>
            </a:r>
            <a:r>
              <a:rPr sz="2800" b="1" i="1" spc="-5" dirty="0">
                <a:solidFill>
                  <a:srgbClr val="000099"/>
                </a:solidFill>
                <a:latin typeface="Calibri"/>
                <a:cs typeface="Calibri"/>
              </a:rPr>
              <a:t>that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5" dirty="0">
                <a:solidFill>
                  <a:srgbClr val="000099"/>
                </a:solidFill>
                <a:latin typeface="Calibri"/>
                <a:cs typeface="Calibri"/>
              </a:rPr>
              <a:t>signals 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30" dirty="0">
                <a:solidFill>
                  <a:srgbClr val="000099"/>
                </a:solidFill>
                <a:latin typeface="Calibri"/>
                <a:cs typeface="Calibri"/>
              </a:rPr>
              <a:t>propagate</a:t>
            </a:r>
            <a:r>
              <a:rPr sz="2800" b="1" i="1" spc="2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000099"/>
                </a:solidFill>
                <a:latin typeface="Calibri"/>
                <a:cs typeface="Calibri"/>
              </a:rPr>
              <a:t>at</a:t>
            </a:r>
            <a:r>
              <a:rPr sz="2800" b="1" i="1" spc="7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3</a:t>
            </a:r>
            <a:r>
              <a:rPr sz="2800" b="1" i="1" spc="-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×</a:t>
            </a:r>
            <a:r>
              <a:rPr sz="2800" b="1" i="1" spc="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10</a:t>
            </a:r>
            <a:r>
              <a:rPr sz="2775" b="1" i="1" spc="15" baseline="16516" dirty="0">
                <a:solidFill>
                  <a:srgbClr val="000099"/>
                </a:solidFill>
                <a:latin typeface="Calibri"/>
                <a:cs typeface="Calibri"/>
              </a:rPr>
              <a:t>8</a:t>
            </a:r>
            <a:r>
              <a:rPr sz="2775" b="1" i="1" spc="247" baseline="16516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000099"/>
                </a:solidFill>
                <a:latin typeface="Calibri"/>
                <a:cs typeface="Calibri"/>
              </a:rPr>
              <a:t>m/s,</a:t>
            </a:r>
            <a:r>
              <a:rPr sz="2800" b="1" i="1" spc="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0099"/>
                </a:solidFill>
                <a:latin typeface="Calibri"/>
                <a:cs typeface="Calibri"/>
              </a:rPr>
              <a:t>we</a:t>
            </a:r>
            <a:r>
              <a:rPr sz="2800" b="1" i="1" spc="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000099"/>
                </a:solidFill>
                <a:latin typeface="Calibri"/>
                <a:cs typeface="Calibri"/>
              </a:rPr>
              <a:t>find</a:t>
            </a:r>
            <a:endParaRPr sz="2800">
              <a:latin typeface="Calibri"/>
              <a:cs typeface="Calibri"/>
            </a:endParaRPr>
          </a:p>
          <a:p>
            <a:pPr marL="2087245" algn="just">
              <a:spcBef>
                <a:spcPts val="15"/>
              </a:spcBef>
            </a:pPr>
            <a:r>
              <a:rPr sz="2800" b="1" i="1" spc="-6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2775" b="1" i="1" spc="-89" baseline="-450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2775" b="1" i="1" spc="60" baseline="-4504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=</a:t>
            </a:r>
            <a:r>
              <a:rPr sz="2800" b="1" i="1" spc="-3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(600</a:t>
            </a:r>
            <a:r>
              <a:rPr sz="2800" b="1" i="1" spc="2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×</a:t>
            </a:r>
            <a:r>
              <a:rPr sz="2800" b="1" i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10</a:t>
            </a:r>
            <a:r>
              <a:rPr sz="2775" b="1" i="1" spc="15" baseline="27027" dirty="0">
                <a:solidFill>
                  <a:srgbClr val="000099"/>
                </a:solidFill>
                <a:latin typeface="Calibri"/>
                <a:cs typeface="Calibri"/>
              </a:rPr>
              <a:t>5</a:t>
            </a:r>
            <a:r>
              <a:rPr sz="2775" b="1" i="1" spc="367" baseline="2702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)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/</a:t>
            </a:r>
            <a:r>
              <a:rPr sz="2800" b="1" i="1" spc="-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(3</a:t>
            </a:r>
            <a:r>
              <a:rPr sz="2800" b="1" i="1" spc="-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×</a:t>
            </a:r>
            <a:r>
              <a:rPr sz="2800" b="1" i="1" spc="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10</a:t>
            </a:r>
            <a:r>
              <a:rPr sz="2775" b="1" i="1" spc="15" baseline="27027" dirty="0">
                <a:solidFill>
                  <a:srgbClr val="000099"/>
                </a:solidFill>
                <a:latin typeface="Calibri"/>
                <a:cs typeface="Calibri"/>
              </a:rPr>
              <a:t>8</a:t>
            </a:r>
            <a:r>
              <a:rPr sz="2775" b="1" i="1" spc="247" baseline="2702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)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=</a:t>
            </a:r>
            <a:r>
              <a:rPr sz="2800" b="1" i="1" spc="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2</a:t>
            </a:r>
            <a:r>
              <a:rPr sz="2800" b="1" i="1" spc="2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ms.</a:t>
            </a:r>
            <a:endParaRPr sz="2800">
              <a:latin typeface="Calibri"/>
              <a:cs typeface="Calibri"/>
            </a:endParaRPr>
          </a:p>
          <a:p>
            <a:pPr marL="63500" marR="68580" algn="just">
              <a:spcBef>
                <a:spcPts val="5"/>
              </a:spcBef>
            </a:pPr>
            <a:r>
              <a:rPr sz="2800" b="1" i="1" spc="-15" dirty="0">
                <a:latin typeface="Calibri"/>
                <a:cs typeface="Calibri"/>
              </a:rPr>
              <a:t>Now</a:t>
            </a:r>
            <a:r>
              <a:rPr sz="2800" b="1" i="1" spc="39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we</a:t>
            </a:r>
            <a:r>
              <a:rPr sz="2800" b="1" i="1" spc="390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can</a:t>
            </a:r>
            <a:r>
              <a:rPr sz="2800" b="1" i="1" spc="365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find</a:t>
            </a:r>
            <a:r>
              <a:rPr sz="2800" b="1" i="1" spc="375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the</a:t>
            </a:r>
            <a:r>
              <a:rPr sz="2800" b="1" i="1" spc="39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value</a:t>
            </a:r>
            <a:r>
              <a:rPr sz="2800" b="1" i="1" spc="47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of</a:t>
            </a:r>
            <a:r>
              <a:rPr sz="2800" b="1" i="1" spc="40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T</a:t>
            </a:r>
            <a:r>
              <a:rPr sz="2775" b="1" i="1" spc="-30" baseline="-7507" dirty="0">
                <a:latin typeface="Calibri"/>
                <a:cs typeface="Calibri"/>
              </a:rPr>
              <a:t>B</a:t>
            </a:r>
            <a:r>
              <a:rPr sz="2775" b="1" i="1" spc="345" baseline="-7507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for</a:t>
            </a:r>
            <a:r>
              <a:rPr sz="2800" b="1" i="1" spc="38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different</a:t>
            </a:r>
            <a:r>
              <a:rPr sz="2800" b="1" i="1" spc="39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values</a:t>
            </a:r>
            <a:r>
              <a:rPr sz="2800" b="1" i="1" spc="425" dirty="0">
                <a:latin typeface="Calibri"/>
                <a:cs typeface="Calibri"/>
              </a:rPr>
              <a:t> </a:t>
            </a:r>
            <a:r>
              <a:rPr sz="2800" b="1" i="1" spc="-40" dirty="0">
                <a:latin typeface="Calibri"/>
                <a:cs typeface="Calibri"/>
              </a:rPr>
              <a:t>of </a:t>
            </a:r>
            <a:r>
              <a:rPr sz="2800" b="1" i="1" spc="-62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K</a:t>
            </a:r>
            <a:r>
              <a:rPr sz="2800" b="1" i="1" spc="-1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750">
              <a:latin typeface="Calibri"/>
              <a:cs typeface="Calibri"/>
            </a:endParaRPr>
          </a:p>
          <a:p>
            <a:pPr marL="470534" marR="43180" indent="-407034" algn="just">
              <a:spcBef>
                <a:spcPts val="5"/>
              </a:spcBef>
            </a:pPr>
            <a:r>
              <a:rPr sz="2800" b="1" i="1" spc="-20" dirty="0">
                <a:solidFill>
                  <a:srgbClr val="0462C1"/>
                </a:solidFill>
                <a:latin typeface="Calibri"/>
                <a:cs typeface="Calibri"/>
              </a:rPr>
              <a:t>a</a:t>
            </a:r>
            <a:r>
              <a:rPr sz="2800" b="1" i="1" spc="-20" dirty="0">
                <a:latin typeface="Calibri"/>
                <a:cs typeface="Calibri"/>
              </a:rPr>
              <a:t>. </a:t>
            </a:r>
            <a:r>
              <a:rPr sz="2800" b="1" i="1" spc="-15" dirty="0">
                <a:latin typeface="Calibri"/>
                <a:cs typeface="Calibri"/>
              </a:rPr>
              <a:t>For </a:t>
            </a:r>
            <a:r>
              <a:rPr sz="2800" b="1" i="1" dirty="0">
                <a:latin typeface="Calibri"/>
                <a:cs typeface="Calibri"/>
              </a:rPr>
              <a:t>K = </a:t>
            </a:r>
            <a:r>
              <a:rPr sz="2800" b="1" i="1" spc="10" dirty="0">
                <a:latin typeface="Calibri"/>
                <a:cs typeface="Calibri"/>
              </a:rPr>
              <a:t>1, the </a:t>
            </a:r>
            <a:r>
              <a:rPr sz="2800" b="1" i="1" spc="-15" dirty="0">
                <a:latin typeface="Calibri"/>
                <a:cs typeface="Calibri"/>
              </a:rPr>
              <a:t>range </a:t>
            </a:r>
            <a:r>
              <a:rPr sz="2800" b="1" i="1" spc="15" dirty="0">
                <a:latin typeface="Calibri"/>
                <a:cs typeface="Calibri"/>
              </a:rPr>
              <a:t>is </a:t>
            </a:r>
            <a:r>
              <a:rPr sz="2800" b="1" i="1" spc="5" dirty="0">
                <a:latin typeface="Calibri"/>
                <a:cs typeface="Calibri"/>
              </a:rPr>
              <a:t>{0, 1}. </a:t>
            </a:r>
            <a:r>
              <a:rPr sz="2800" b="1" i="1" spc="-25" dirty="0">
                <a:latin typeface="Calibri"/>
                <a:cs typeface="Calibri"/>
              </a:rPr>
              <a:t>The </a:t>
            </a:r>
            <a:r>
              <a:rPr sz="2800" b="1" i="1" spc="-15" dirty="0">
                <a:latin typeface="Calibri"/>
                <a:cs typeface="Calibri"/>
              </a:rPr>
              <a:t>station </a:t>
            </a:r>
            <a:r>
              <a:rPr sz="2800" b="1" i="1" spc="-25" dirty="0">
                <a:latin typeface="Calibri"/>
                <a:cs typeface="Calibri"/>
              </a:rPr>
              <a:t>needs </a:t>
            </a:r>
            <a:r>
              <a:rPr sz="2800" b="1" i="1" spc="-20" dirty="0">
                <a:latin typeface="Calibri"/>
                <a:cs typeface="Calibri"/>
              </a:rPr>
              <a:t>to| 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generate </a:t>
            </a:r>
            <a:r>
              <a:rPr sz="2800" b="1" i="1" dirty="0">
                <a:latin typeface="Calibri"/>
                <a:cs typeface="Calibri"/>
              </a:rPr>
              <a:t>a </a:t>
            </a:r>
            <a:r>
              <a:rPr sz="2800" b="1" i="1" spc="-5" dirty="0">
                <a:latin typeface="Calibri"/>
                <a:cs typeface="Calibri"/>
              </a:rPr>
              <a:t>random </a:t>
            </a:r>
            <a:r>
              <a:rPr sz="2800" b="1" i="1" spc="-15" dirty="0">
                <a:latin typeface="Calibri"/>
                <a:cs typeface="Calibri"/>
              </a:rPr>
              <a:t>number </a:t>
            </a:r>
            <a:r>
              <a:rPr sz="2800" b="1" i="1" dirty="0">
                <a:latin typeface="Calibri"/>
                <a:cs typeface="Calibri"/>
              </a:rPr>
              <a:t>with a </a:t>
            </a:r>
            <a:r>
              <a:rPr sz="2800" b="1" i="1" spc="-5" dirty="0">
                <a:latin typeface="Calibri"/>
                <a:cs typeface="Calibri"/>
              </a:rPr>
              <a:t>value </a:t>
            </a:r>
            <a:r>
              <a:rPr sz="2800" b="1" i="1" spc="-20" dirty="0">
                <a:latin typeface="Calibri"/>
                <a:cs typeface="Calibri"/>
              </a:rPr>
              <a:t>of </a:t>
            </a:r>
            <a:r>
              <a:rPr sz="2800" b="1" i="1" dirty="0">
                <a:latin typeface="Calibri"/>
                <a:cs typeface="Calibri"/>
              </a:rPr>
              <a:t>0 </a:t>
            </a:r>
            <a:r>
              <a:rPr sz="2800" b="1" i="1" spc="-20" dirty="0">
                <a:latin typeface="Calibri"/>
                <a:cs typeface="Calibri"/>
              </a:rPr>
              <a:t>or </a:t>
            </a:r>
            <a:r>
              <a:rPr sz="2800" b="1" i="1" spc="5" dirty="0">
                <a:latin typeface="Calibri"/>
                <a:cs typeface="Calibri"/>
              </a:rPr>
              <a:t>1. </a:t>
            </a:r>
            <a:r>
              <a:rPr sz="2800" b="1" i="1" spc="-10" dirty="0">
                <a:latin typeface="Calibri"/>
                <a:cs typeface="Calibri"/>
              </a:rPr>
              <a:t>This 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means </a:t>
            </a:r>
            <a:r>
              <a:rPr sz="2800" b="1" i="1" spc="-5" dirty="0">
                <a:latin typeface="Calibri"/>
                <a:cs typeface="Calibri"/>
              </a:rPr>
              <a:t>that </a:t>
            </a:r>
            <a:r>
              <a:rPr sz="2800" b="1" i="1" spc="-20" dirty="0">
                <a:latin typeface="Calibri"/>
                <a:cs typeface="Calibri"/>
              </a:rPr>
              <a:t>T</a:t>
            </a:r>
            <a:r>
              <a:rPr sz="2775" b="1" i="1" spc="-30" baseline="-7507" dirty="0">
                <a:latin typeface="Calibri"/>
                <a:cs typeface="Calibri"/>
              </a:rPr>
              <a:t>B</a:t>
            </a:r>
            <a:r>
              <a:rPr sz="2775" b="1" i="1" spc="-22" baseline="-7507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is </a:t>
            </a:r>
            <a:r>
              <a:rPr sz="2800" b="1" i="1" spc="-15" dirty="0">
                <a:latin typeface="Calibri"/>
                <a:cs typeface="Calibri"/>
              </a:rPr>
              <a:t>either </a:t>
            </a:r>
            <a:r>
              <a:rPr sz="2800" b="1" i="1" dirty="0">
                <a:latin typeface="Calibri"/>
                <a:cs typeface="Calibri"/>
              </a:rPr>
              <a:t>0 </a:t>
            </a:r>
            <a:r>
              <a:rPr sz="2800" b="1" i="1" spc="-5" dirty="0">
                <a:latin typeface="Calibri"/>
                <a:cs typeface="Calibri"/>
              </a:rPr>
              <a:t>ms </a:t>
            </a:r>
            <a:r>
              <a:rPr sz="2800" b="1" i="1" dirty="0">
                <a:latin typeface="Calibri"/>
                <a:cs typeface="Calibri"/>
              </a:rPr>
              <a:t>(0 × </a:t>
            </a:r>
            <a:r>
              <a:rPr sz="2800" b="1" i="1" spc="10" dirty="0">
                <a:latin typeface="Calibri"/>
                <a:cs typeface="Calibri"/>
              </a:rPr>
              <a:t>2) </a:t>
            </a:r>
            <a:r>
              <a:rPr sz="2800" b="1" i="1" spc="-20" dirty="0">
                <a:latin typeface="Calibri"/>
                <a:cs typeface="Calibri"/>
              </a:rPr>
              <a:t>or </a:t>
            </a:r>
            <a:r>
              <a:rPr sz="2800" b="1" i="1" dirty="0">
                <a:latin typeface="Calibri"/>
                <a:cs typeface="Calibri"/>
              </a:rPr>
              <a:t>2 </a:t>
            </a:r>
            <a:r>
              <a:rPr sz="2800" b="1" i="1" spc="-5" dirty="0">
                <a:latin typeface="Calibri"/>
                <a:cs typeface="Calibri"/>
              </a:rPr>
              <a:t>ms </a:t>
            </a:r>
            <a:r>
              <a:rPr sz="2800" b="1" i="1" dirty="0">
                <a:latin typeface="Calibri"/>
                <a:cs typeface="Calibri"/>
              </a:rPr>
              <a:t>(1 × </a:t>
            </a:r>
            <a:r>
              <a:rPr sz="2800" b="1" i="1" spc="10" dirty="0">
                <a:latin typeface="Calibri"/>
                <a:cs typeface="Calibri"/>
              </a:rPr>
              <a:t>2), 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based</a:t>
            </a:r>
            <a:r>
              <a:rPr sz="2800" b="1" i="1" spc="5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on</a:t>
            </a:r>
            <a:r>
              <a:rPr sz="2800" b="1" i="1" spc="5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the</a:t>
            </a:r>
            <a:r>
              <a:rPr sz="2800" b="1" i="1" spc="75" dirty="0">
                <a:latin typeface="Calibri"/>
                <a:cs typeface="Calibri"/>
              </a:rPr>
              <a:t> </a:t>
            </a:r>
            <a:r>
              <a:rPr sz="2800" b="1" i="1" spc="-30" dirty="0">
                <a:latin typeface="Calibri"/>
                <a:cs typeface="Calibri"/>
              </a:rPr>
              <a:t>outcome</a:t>
            </a:r>
            <a:r>
              <a:rPr sz="2800" b="1" i="1" spc="8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of</a:t>
            </a:r>
            <a:r>
              <a:rPr sz="2800" b="1" i="1" spc="8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the</a:t>
            </a:r>
            <a:r>
              <a:rPr sz="2800" b="1" i="1" spc="-10" dirty="0">
                <a:latin typeface="Calibri"/>
                <a:cs typeface="Calibri"/>
              </a:rPr>
              <a:t> </a:t>
            </a:r>
            <a:r>
              <a:rPr sz="2800" b="1" i="1" spc="-35" dirty="0">
                <a:latin typeface="Calibri"/>
                <a:cs typeface="Calibri"/>
              </a:rPr>
              <a:t>random</a:t>
            </a:r>
            <a:r>
              <a:rPr sz="2800" b="1" i="1" spc="245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variable.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2343" y="-324178"/>
            <a:ext cx="1454785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i="1" spc="-114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b="1" i="1" spc="-15" dirty="0">
                <a:solidFill>
                  <a:srgbClr val="FF0000"/>
                </a:solidFill>
                <a:latin typeface="Calibri"/>
                <a:cs typeface="Calibri"/>
              </a:rPr>
              <a:t>amp</a:t>
            </a:r>
            <a:r>
              <a:rPr b="1" i="1" spc="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b="1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955040"/>
            <a:ext cx="8229600" cy="304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80857" y="1157225"/>
            <a:ext cx="8648700" cy="4299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460" marR="71120" indent="-315595" algn="just">
              <a:spcBef>
                <a:spcPts val="105"/>
              </a:spcBef>
            </a:pPr>
            <a:r>
              <a:rPr sz="2800" b="1" i="1" spc="-20" dirty="0">
                <a:solidFill>
                  <a:srgbClr val="0462C1"/>
                </a:solidFill>
                <a:latin typeface="Calibri"/>
                <a:cs typeface="Calibri"/>
              </a:rPr>
              <a:t>b. </a:t>
            </a:r>
            <a:r>
              <a:rPr sz="2800" b="1" i="1" spc="-15" dirty="0">
                <a:latin typeface="Calibri"/>
                <a:cs typeface="Calibri"/>
              </a:rPr>
              <a:t>For </a:t>
            </a:r>
            <a:r>
              <a:rPr sz="2800" b="1" i="1" dirty="0">
                <a:latin typeface="Calibri"/>
                <a:cs typeface="Calibri"/>
              </a:rPr>
              <a:t>K = </a:t>
            </a:r>
            <a:r>
              <a:rPr sz="2800" b="1" i="1" spc="5" dirty="0">
                <a:latin typeface="Calibri"/>
                <a:cs typeface="Calibri"/>
              </a:rPr>
              <a:t>2, </a:t>
            </a:r>
            <a:r>
              <a:rPr sz="2800" b="1" i="1" spc="10" dirty="0">
                <a:latin typeface="Calibri"/>
                <a:cs typeface="Calibri"/>
              </a:rPr>
              <a:t>the </a:t>
            </a:r>
            <a:r>
              <a:rPr sz="2800" b="1" i="1" dirty="0">
                <a:latin typeface="Calibri"/>
                <a:cs typeface="Calibri"/>
              </a:rPr>
              <a:t>range </a:t>
            </a:r>
            <a:r>
              <a:rPr sz="2800" b="1" i="1" spc="15" dirty="0">
                <a:latin typeface="Calibri"/>
                <a:cs typeface="Calibri"/>
              </a:rPr>
              <a:t>is </a:t>
            </a:r>
            <a:r>
              <a:rPr sz="2800" b="1" i="1" spc="5" dirty="0">
                <a:latin typeface="Calibri"/>
                <a:cs typeface="Calibri"/>
              </a:rPr>
              <a:t>{0, </a:t>
            </a:r>
            <a:r>
              <a:rPr sz="2800" b="1" i="1" spc="10" dirty="0">
                <a:latin typeface="Calibri"/>
                <a:cs typeface="Calibri"/>
              </a:rPr>
              <a:t>1, </a:t>
            </a:r>
            <a:r>
              <a:rPr sz="2800" b="1" i="1" spc="5" dirty="0">
                <a:latin typeface="Calibri"/>
                <a:cs typeface="Calibri"/>
              </a:rPr>
              <a:t>2, 3}. </a:t>
            </a:r>
            <a:r>
              <a:rPr sz="2800" b="1" i="1" spc="10" dirty="0">
                <a:latin typeface="Calibri"/>
                <a:cs typeface="Calibri"/>
              </a:rPr>
              <a:t>This </a:t>
            </a:r>
            <a:r>
              <a:rPr sz="2800" b="1" i="1" spc="-20" dirty="0">
                <a:latin typeface="Calibri"/>
                <a:cs typeface="Calibri"/>
              </a:rPr>
              <a:t>means </a:t>
            </a:r>
            <a:r>
              <a:rPr sz="2800" b="1" i="1" spc="-5" dirty="0">
                <a:latin typeface="Calibri"/>
                <a:cs typeface="Calibri"/>
              </a:rPr>
              <a:t>that </a:t>
            </a:r>
            <a:r>
              <a:rPr sz="2800" b="1" i="1" spc="-20" dirty="0">
                <a:latin typeface="Calibri"/>
                <a:cs typeface="Calibri"/>
              </a:rPr>
              <a:t>T</a:t>
            </a:r>
            <a:r>
              <a:rPr sz="2775" b="1" i="1" spc="-30" baseline="-7507" dirty="0">
                <a:latin typeface="Calibri"/>
                <a:cs typeface="Calibri"/>
              </a:rPr>
              <a:t>B </a:t>
            </a:r>
            <a:r>
              <a:rPr sz="2775" b="1" i="1" spc="-22" baseline="-7507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can </a:t>
            </a:r>
            <a:r>
              <a:rPr sz="2800" b="1" i="1" spc="-20" dirty="0">
                <a:latin typeface="Calibri"/>
                <a:cs typeface="Calibri"/>
              </a:rPr>
              <a:t>be </a:t>
            </a:r>
            <a:r>
              <a:rPr sz="2800" b="1" i="1" spc="10" dirty="0">
                <a:latin typeface="Calibri"/>
                <a:cs typeface="Calibri"/>
              </a:rPr>
              <a:t>0, </a:t>
            </a:r>
            <a:r>
              <a:rPr sz="2800" b="1" i="1" spc="5" dirty="0">
                <a:latin typeface="Calibri"/>
                <a:cs typeface="Calibri"/>
              </a:rPr>
              <a:t>2, </a:t>
            </a:r>
            <a:r>
              <a:rPr sz="2800" b="1" i="1" spc="10" dirty="0">
                <a:latin typeface="Calibri"/>
                <a:cs typeface="Calibri"/>
              </a:rPr>
              <a:t>4, </a:t>
            </a:r>
            <a:r>
              <a:rPr sz="2800" b="1" i="1" spc="-20" dirty="0">
                <a:latin typeface="Calibri"/>
                <a:cs typeface="Calibri"/>
              </a:rPr>
              <a:t>or </a:t>
            </a:r>
            <a:r>
              <a:rPr sz="2800" b="1" i="1" dirty="0">
                <a:latin typeface="Calibri"/>
                <a:cs typeface="Calibri"/>
              </a:rPr>
              <a:t>6 ms, </a:t>
            </a:r>
            <a:r>
              <a:rPr sz="2800" b="1" i="1" spc="-15" dirty="0">
                <a:latin typeface="Calibri"/>
                <a:cs typeface="Calibri"/>
              </a:rPr>
              <a:t>based </a:t>
            </a:r>
            <a:r>
              <a:rPr sz="2800" b="1" i="1" spc="-20" dirty="0">
                <a:latin typeface="Calibri"/>
                <a:cs typeface="Calibri"/>
              </a:rPr>
              <a:t>on the outcome of </a:t>
            </a:r>
            <a:r>
              <a:rPr sz="2800" b="1" i="1" spc="10" dirty="0">
                <a:latin typeface="Calibri"/>
                <a:cs typeface="Calibri"/>
              </a:rPr>
              <a:t>the 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spc="-35" dirty="0">
                <a:latin typeface="Calibri"/>
                <a:cs typeface="Calibri"/>
              </a:rPr>
              <a:t>random</a:t>
            </a:r>
            <a:r>
              <a:rPr sz="2800" b="1" i="1" spc="160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variable.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2750">
              <a:latin typeface="Calibri"/>
              <a:cs typeface="Calibri"/>
            </a:endParaRPr>
          </a:p>
          <a:p>
            <a:pPr marL="470534" marR="55880" indent="-407034" algn="just"/>
            <a:r>
              <a:rPr sz="2800" b="1" i="1" spc="-20" dirty="0">
                <a:solidFill>
                  <a:srgbClr val="0462C1"/>
                </a:solidFill>
                <a:latin typeface="Calibri"/>
                <a:cs typeface="Calibri"/>
              </a:rPr>
              <a:t>c.</a:t>
            </a:r>
            <a:r>
              <a:rPr sz="2800" b="1" i="1" spc="-1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For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K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3,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the</a:t>
            </a:r>
            <a:r>
              <a:rPr sz="2800" b="1" i="1" spc="-15" dirty="0">
                <a:latin typeface="Calibri"/>
                <a:cs typeface="Calibri"/>
              </a:rPr>
              <a:t> range</a:t>
            </a:r>
            <a:r>
              <a:rPr sz="2800" b="1" i="1" spc="-10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is</a:t>
            </a:r>
            <a:r>
              <a:rPr sz="2800" b="1" i="1" spc="20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{0,</a:t>
            </a:r>
            <a:r>
              <a:rPr sz="2800" b="1" i="1" spc="10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1,  </a:t>
            </a:r>
            <a:r>
              <a:rPr sz="2800" b="1" i="1" spc="10" dirty="0">
                <a:latin typeface="Calibri"/>
                <a:cs typeface="Calibri"/>
              </a:rPr>
              <a:t>2, 3,  4,  5, 6,  </a:t>
            </a:r>
            <a:r>
              <a:rPr sz="2800" b="1" i="1" spc="5" dirty="0">
                <a:latin typeface="Calibri"/>
                <a:cs typeface="Calibri"/>
              </a:rPr>
              <a:t>7}.  </a:t>
            </a:r>
            <a:r>
              <a:rPr sz="2800" b="1" i="1" spc="-10" dirty="0">
                <a:latin typeface="Calibri"/>
                <a:cs typeface="Calibri"/>
              </a:rPr>
              <a:t>This 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means </a:t>
            </a:r>
            <a:r>
              <a:rPr sz="2800" b="1" i="1" spc="-5" dirty="0">
                <a:latin typeface="Calibri"/>
                <a:cs typeface="Calibri"/>
              </a:rPr>
              <a:t>that </a:t>
            </a:r>
            <a:r>
              <a:rPr sz="2800" b="1" i="1" spc="-20" dirty="0">
                <a:latin typeface="Calibri"/>
                <a:cs typeface="Calibri"/>
              </a:rPr>
              <a:t>T</a:t>
            </a:r>
            <a:r>
              <a:rPr sz="2775" b="1" i="1" spc="-30" baseline="-7507" dirty="0">
                <a:latin typeface="Calibri"/>
                <a:cs typeface="Calibri"/>
              </a:rPr>
              <a:t>B </a:t>
            </a:r>
            <a:r>
              <a:rPr sz="2800" b="1" i="1" dirty="0">
                <a:latin typeface="Calibri"/>
                <a:cs typeface="Calibri"/>
              </a:rPr>
              <a:t>can </a:t>
            </a:r>
            <a:r>
              <a:rPr sz="2800" b="1" i="1" spc="-20" dirty="0">
                <a:latin typeface="Calibri"/>
                <a:cs typeface="Calibri"/>
              </a:rPr>
              <a:t>be </a:t>
            </a:r>
            <a:r>
              <a:rPr sz="2800" b="1" i="1" spc="10" dirty="0">
                <a:latin typeface="Calibri"/>
                <a:cs typeface="Calibri"/>
              </a:rPr>
              <a:t>0, 2, 4, </a:t>
            </a:r>
            <a:r>
              <a:rPr sz="2800" b="1" i="1" dirty="0">
                <a:latin typeface="Calibri"/>
                <a:cs typeface="Calibri"/>
              </a:rPr>
              <a:t>. . . , </a:t>
            </a:r>
            <a:r>
              <a:rPr sz="2800" b="1" i="1" spc="10" dirty="0">
                <a:latin typeface="Calibri"/>
                <a:cs typeface="Calibri"/>
              </a:rPr>
              <a:t>14 </a:t>
            </a:r>
            <a:r>
              <a:rPr sz="2800" b="1" i="1" dirty="0">
                <a:latin typeface="Calibri"/>
                <a:cs typeface="Calibri"/>
              </a:rPr>
              <a:t>ms, based </a:t>
            </a:r>
            <a:r>
              <a:rPr sz="2800" b="1" i="1" spc="20" dirty="0">
                <a:latin typeface="Calibri"/>
                <a:cs typeface="Calibri"/>
              </a:rPr>
              <a:t>on </a:t>
            </a:r>
            <a:r>
              <a:rPr sz="2800" b="1" i="1" spc="10" dirty="0">
                <a:latin typeface="Calibri"/>
                <a:cs typeface="Calibri"/>
              </a:rPr>
              <a:t>the 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spc="-30" dirty="0">
                <a:latin typeface="Calibri"/>
                <a:cs typeface="Calibri"/>
              </a:rPr>
              <a:t>outcome</a:t>
            </a:r>
            <a:r>
              <a:rPr sz="2800" b="1" i="1" spc="7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of</a:t>
            </a:r>
            <a:r>
              <a:rPr sz="2800" b="1" i="1" spc="8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the</a:t>
            </a:r>
            <a:r>
              <a:rPr sz="2800" b="1" i="1" spc="75" dirty="0">
                <a:latin typeface="Calibri"/>
                <a:cs typeface="Calibri"/>
              </a:rPr>
              <a:t> </a:t>
            </a:r>
            <a:r>
              <a:rPr sz="2800" b="1" i="1" spc="-35" dirty="0">
                <a:latin typeface="Calibri"/>
                <a:cs typeface="Calibri"/>
              </a:rPr>
              <a:t>random</a:t>
            </a:r>
            <a:r>
              <a:rPr sz="2800" b="1" i="1" spc="165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variable.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470534" marR="70485" indent="-407034" algn="just"/>
            <a:r>
              <a:rPr sz="2800" b="1" i="1" spc="-20" dirty="0">
                <a:solidFill>
                  <a:srgbClr val="0462C1"/>
                </a:solidFill>
                <a:latin typeface="Calibri"/>
                <a:cs typeface="Calibri"/>
              </a:rPr>
              <a:t>d. </a:t>
            </a:r>
            <a:r>
              <a:rPr sz="2800" b="1" i="1" spc="-30" dirty="0">
                <a:latin typeface="Calibri"/>
                <a:cs typeface="Calibri"/>
              </a:rPr>
              <a:t>We </a:t>
            </a:r>
            <a:r>
              <a:rPr sz="2800" b="1" i="1" spc="-15" dirty="0">
                <a:latin typeface="Calibri"/>
                <a:cs typeface="Calibri"/>
              </a:rPr>
              <a:t>need </a:t>
            </a:r>
            <a:r>
              <a:rPr sz="2800" b="1" i="1" spc="-5" dirty="0">
                <a:latin typeface="Calibri"/>
                <a:cs typeface="Calibri"/>
              </a:rPr>
              <a:t>to mention that </a:t>
            </a:r>
            <a:r>
              <a:rPr sz="2800" b="1" i="1" spc="15" dirty="0">
                <a:latin typeface="Calibri"/>
                <a:cs typeface="Calibri"/>
              </a:rPr>
              <a:t>if </a:t>
            </a:r>
            <a:r>
              <a:rPr sz="2800" b="1" i="1" dirty="0">
                <a:latin typeface="Calibri"/>
                <a:cs typeface="Calibri"/>
              </a:rPr>
              <a:t>K &gt; </a:t>
            </a:r>
            <a:r>
              <a:rPr sz="2800" b="1" i="1" spc="10" dirty="0">
                <a:latin typeface="Calibri"/>
                <a:cs typeface="Calibri"/>
              </a:rPr>
              <a:t>10, </a:t>
            </a:r>
            <a:r>
              <a:rPr sz="2800" b="1" i="1" spc="15" dirty="0">
                <a:latin typeface="Calibri"/>
                <a:cs typeface="Calibri"/>
              </a:rPr>
              <a:t>it is </a:t>
            </a:r>
            <a:r>
              <a:rPr sz="2800" b="1" i="1" spc="-5" dirty="0">
                <a:latin typeface="Calibri"/>
                <a:cs typeface="Calibri"/>
              </a:rPr>
              <a:t>normally </a:t>
            </a:r>
            <a:r>
              <a:rPr sz="2800" b="1" i="1" dirty="0">
                <a:latin typeface="Calibri"/>
                <a:cs typeface="Calibri"/>
              </a:rPr>
              <a:t>set </a:t>
            </a:r>
            <a:r>
              <a:rPr sz="2800" b="1" i="1" spc="-15" dirty="0">
                <a:latin typeface="Calibri"/>
                <a:cs typeface="Calibri"/>
              </a:rPr>
              <a:t>to </a:t>
            </a:r>
            <a:r>
              <a:rPr sz="2800" b="1" i="1" spc="-10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10.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47010" y="-162253"/>
            <a:ext cx="3557904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25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b="1" i="1" spc="-19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b="1" i="1" spc="-10" dirty="0">
                <a:solidFill>
                  <a:srgbClr val="0462C1"/>
                </a:solidFill>
                <a:latin typeface="Times New Roman"/>
                <a:cs typeface="Times New Roman"/>
              </a:rPr>
              <a:t>(continued)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5280" y="0"/>
            <a:ext cx="8585200" cy="1056640"/>
            <a:chOff x="81280" y="0"/>
            <a:chExt cx="8585200" cy="1056640"/>
          </a:xfrm>
        </p:grpSpPr>
        <p:sp>
          <p:nvSpPr>
            <p:cNvPr id="3" name="object 3"/>
            <p:cNvSpPr/>
            <p:nvPr/>
          </p:nvSpPr>
          <p:spPr>
            <a:xfrm>
              <a:off x="365760" y="111772"/>
              <a:ext cx="436880" cy="467359"/>
            </a:xfrm>
            <a:custGeom>
              <a:avLst/>
              <a:gdLst/>
              <a:ahLst/>
              <a:cxnLst/>
              <a:rect l="l" t="t" r="r" b="b"/>
              <a:pathLst>
                <a:path w="436880" h="467359">
                  <a:moveTo>
                    <a:pt x="436880" y="0"/>
                  </a:moveTo>
                  <a:lnTo>
                    <a:pt x="0" y="0"/>
                  </a:lnTo>
                  <a:lnTo>
                    <a:pt x="0" y="345427"/>
                  </a:lnTo>
                  <a:lnTo>
                    <a:pt x="0" y="467347"/>
                  </a:lnTo>
                  <a:lnTo>
                    <a:pt x="436880" y="467347"/>
                  </a:lnTo>
                  <a:lnTo>
                    <a:pt x="436880" y="345427"/>
                  </a:lnTo>
                  <a:lnTo>
                    <a:pt x="43688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839" y="111760"/>
              <a:ext cx="325120" cy="4673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680" y="528319"/>
              <a:ext cx="375920" cy="477520"/>
            </a:xfrm>
            <a:custGeom>
              <a:avLst/>
              <a:gdLst/>
              <a:ahLst/>
              <a:cxnLst/>
              <a:rect l="l" t="t" r="r" b="b"/>
              <a:pathLst>
                <a:path w="375919" h="477519">
                  <a:moveTo>
                    <a:pt x="37592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0" y="477520"/>
                  </a:lnTo>
                  <a:lnTo>
                    <a:pt x="375920" y="477520"/>
                  </a:lnTo>
                  <a:lnTo>
                    <a:pt x="375920" y="35560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599" y="528319"/>
              <a:ext cx="365759" cy="477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0" y="457200"/>
              <a:ext cx="558800" cy="426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0"/>
              <a:ext cx="30480" cy="1056640"/>
            </a:xfrm>
            <a:custGeom>
              <a:avLst/>
              <a:gdLst/>
              <a:ahLst/>
              <a:cxnLst/>
              <a:rect l="l" t="t" r="r" b="b"/>
              <a:pathLst>
                <a:path w="30479" h="1056640">
                  <a:moveTo>
                    <a:pt x="30480" y="568960"/>
                  </a:moveTo>
                  <a:lnTo>
                    <a:pt x="0" y="568960"/>
                  </a:lnTo>
                  <a:lnTo>
                    <a:pt x="0" y="1056640"/>
                  </a:lnTo>
                  <a:lnTo>
                    <a:pt x="30480" y="1056640"/>
                  </a:lnTo>
                  <a:lnTo>
                    <a:pt x="30480" y="568960"/>
                  </a:lnTo>
                  <a:close/>
                </a:path>
                <a:path w="30479" h="1056640">
                  <a:moveTo>
                    <a:pt x="30480" y="0"/>
                  </a:moveTo>
                  <a:lnTo>
                    <a:pt x="0" y="0"/>
                  </a:lnTo>
                  <a:lnTo>
                    <a:pt x="0" y="538492"/>
                  </a:lnTo>
                  <a:lnTo>
                    <a:pt x="30480" y="538492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039" y="538480"/>
              <a:ext cx="8219440" cy="3047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17357" y="1157225"/>
            <a:ext cx="8782050" cy="5123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marR="138430" algn="just">
              <a:spcBef>
                <a:spcPts val="105"/>
              </a:spcBef>
            </a:pP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pure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ALOHA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network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transmits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200-bit</a:t>
            </a:r>
            <a:r>
              <a:rPr sz="2800" b="1" i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frames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b="1" i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shared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channel of </a:t>
            </a:r>
            <a:r>
              <a:rPr sz="2800" b="1" i="1" spc="15" dirty="0">
                <a:solidFill>
                  <a:srgbClr val="C00000"/>
                </a:solidFill>
                <a:latin typeface="Calibri"/>
                <a:cs typeface="Calibri"/>
              </a:rPr>
              <a:t>200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kbps. 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What </a:t>
            </a:r>
            <a:r>
              <a:rPr sz="2800" b="1" i="1" spc="15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the requirement 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30" dirty="0">
                <a:solidFill>
                  <a:srgbClr val="C00000"/>
                </a:solidFill>
                <a:latin typeface="Calibri"/>
                <a:cs typeface="Calibri"/>
              </a:rPr>
              <a:t>make</a:t>
            </a:r>
            <a:r>
              <a:rPr sz="2800" b="1" i="1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8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frame</a:t>
            </a:r>
            <a:r>
              <a:rPr sz="2800" b="1" i="1" spc="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collision-free?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2550">
              <a:latin typeface="Calibri"/>
              <a:cs typeface="Calibri"/>
            </a:endParaRPr>
          </a:p>
          <a:p>
            <a:pPr marL="50800"/>
            <a:r>
              <a:rPr sz="2800" b="1" i="1" spc="-15" dirty="0">
                <a:solidFill>
                  <a:srgbClr val="0462C1"/>
                </a:solidFill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  <a:p>
            <a:pPr marL="50800" marR="60325">
              <a:spcBef>
                <a:spcPts val="5"/>
              </a:spcBef>
            </a:pPr>
            <a:r>
              <a:rPr sz="2800" b="1" i="1" spc="-30" dirty="0">
                <a:latin typeface="Calibri"/>
                <a:cs typeface="Calibri"/>
              </a:rPr>
              <a:t>Average</a:t>
            </a:r>
            <a:r>
              <a:rPr sz="2800" b="1" i="1" spc="32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frame</a:t>
            </a:r>
            <a:r>
              <a:rPr sz="2800" b="1" i="1" spc="320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transmission</a:t>
            </a:r>
            <a:r>
              <a:rPr sz="2800" b="1" i="1" spc="30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time</a:t>
            </a:r>
            <a:r>
              <a:rPr sz="2800" b="1" i="1" spc="31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T</a:t>
            </a:r>
            <a:r>
              <a:rPr sz="2775" b="1" i="1" spc="-30" baseline="-7507" dirty="0">
                <a:latin typeface="Calibri"/>
                <a:cs typeface="Calibri"/>
              </a:rPr>
              <a:t>fr</a:t>
            </a:r>
            <a:r>
              <a:rPr sz="2775" b="1" i="1" spc="202" baseline="-7507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is</a:t>
            </a:r>
            <a:r>
              <a:rPr sz="2800" b="1" i="1" spc="345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200</a:t>
            </a:r>
            <a:r>
              <a:rPr sz="2800" b="1" i="1" spc="35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bits/200</a:t>
            </a:r>
            <a:r>
              <a:rPr sz="2800" b="1" i="1" spc="35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kbps </a:t>
            </a:r>
            <a:r>
              <a:rPr sz="2800" b="1" i="1" spc="-62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or</a:t>
            </a:r>
            <a:r>
              <a:rPr sz="2800" b="1" i="1" spc="5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1</a:t>
            </a:r>
            <a:r>
              <a:rPr sz="2800" b="1" i="1" spc="2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ms.</a:t>
            </a:r>
            <a:endParaRPr sz="2800">
              <a:latin typeface="Calibri"/>
              <a:cs typeface="Calibri"/>
            </a:endParaRPr>
          </a:p>
          <a:p>
            <a:pPr marL="50800">
              <a:spcBef>
                <a:spcPts val="10"/>
              </a:spcBef>
              <a:tabLst>
                <a:tab pos="3457575" algn="l"/>
              </a:tabLst>
            </a:pPr>
            <a:r>
              <a:rPr sz="2800" b="1" i="1" spc="-25" dirty="0">
                <a:latin typeface="Calibri"/>
                <a:cs typeface="Calibri"/>
              </a:rPr>
              <a:t>The</a:t>
            </a:r>
            <a:r>
              <a:rPr sz="2800" b="1" i="1" spc="8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vulnerable</a:t>
            </a:r>
            <a:r>
              <a:rPr sz="2800" b="1" i="1" spc="16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time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is	</a:t>
            </a:r>
            <a:r>
              <a:rPr sz="2800" b="1" i="1" dirty="0">
                <a:latin typeface="Calibri"/>
                <a:cs typeface="Calibri"/>
              </a:rPr>
              <a:t>2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×</a:t>
            </a:r>
            <a:r>
              <a:rPr sz="2800" b="1" i="1" spc="4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1</a:t>
            </a:r>
            <a:r>
              <a:rPr sz="2800" b="1" i="1" spc="-6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ms</a:t>
            </a:r>
            <a:r>
              <a:rPr sz="2800" b="1" i="1" spc="1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3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2</a:t>
            </a:r>
            <a:r>
              <a:rPr sz="2800" b="1" i="1" spc="-6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ms.</a:t>
            </a:r>
            <a:endParaRPr sz="2800">
              <a:latin typeface="Calibri"/>
              <a:cs typeface="Calibri"/>
            </a:endParaRPr>
          </a:p>
          <a:p>
            <a:pPr marL="50800" marR="43180" algn="just">
              <a:spcBef>
                <a:spcPts val="5"/>
              </a:spcBef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means 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station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should 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send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later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than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ms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before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station starts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transmission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station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should start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sending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during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one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1-ms 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period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station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3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8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sending.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7010" y="-403806"/>
            <a:ext cx="153924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20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r>
              <a:rPr b="1" i="1" dirty="0">
                <a:solidFill>
                  <a:srgbClr val="0462C1"/>
                </a:solidFill>
                <a:latin typeface="Times New Roman"/>
                <a:cs typeface="Times New Roman"/>
              </a:rPr>
              <a:t>xa</a:t>
            </a:r>
            <a:r>
              <a:rPr b="1" i="1" spc="140" dirty="0">
                <a:solidFill>
                  <a:srgbClr val="0462C1"/>
                </a:solidFill>
                <a:latin typeface="Times New Roman"/>
                <a:cs typeface="Times New Roman"/>
              </a:rPr>
              <a:t>m</a:t>
            </a:r>
            <a:r>
              <a:rPr b="1" i="1" dirty="0">
                <a:solidFill>
                  <a:srgbClr val="0462C1"/>
                </a:solidFill>
                <a:latin typeface="Times New Roman"/>
                <a:cs typeface="Times New Roman"/>
              </a:rPr>
              <a:t>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5280" y="0"/>
            <a:ext cx="8839200" cy="3068320"/>
            <a:chOff x="81280" y="0"/>
            <a:chExt cx="8839200" cy="3068320"/>
          </a:xfrm>
        </p:grpSpPr>
        <p:sp>
          <p:nvSpPr>
            <p:cNvPr id="3" name="object 3"/>
            <p:cNvSpPr/>
            <p:nvPr/>
          </p:nvSpPr>
          <p:spPr>
            <a:xfrm>
              <a:off x="365760" y="111772"/>
              <a:ext cx="436880" cy="467359"/>
            </a:xfrm>
            <a:custGeom>
              <a:avLst/>
              <a:gdLst/>
              <a:ahLst/>
              <a:cxnLst/>
              <a:rect l="l" t="t" r="r" b="b"/>
              <a:pathLst>
                <a:path w="436880" h="467359">
                  <a:moveTo>
                    <a:pt x="436880" y="0"/>
                  </a:moveTo>
                  <a:lnTo>
                    <a:pt x="0" y="0"/>
                  </a:lnTo>
                  <a:lnTo>
                    <a:pt x="0" y="345427"/>
                  </a:lnTo>
                  <a:lnTo>
                    <a:pt x="0" y="467347"/>
                  </a:lnTo>
                  <a:lnTo>
                    <a:pt x="436880" y="467347"/>
                  </a:lnTo>
                  <a:lnTo>
                    <a:pt x="436880" y="345427"/>
                  </a:lnTo>
                  <a:lnTo>
                    <a:pt x="43688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839" y="111760"/>
              <a:ext cx="325120" cy="4673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680" y="528319"/>
              <a:ext cx="375920" cy="477520"/>
            </a:xfrm>
            <a:custGeom>
              <a:avLst/>
              <a:gdLst/>
              <a:ahLst/>
              <a:cxnLst/>
              <a:rect l="l" t="t" r="r" b="b"/>
              <a:pathLst>
                <a:path w="375919" h="477519">
                  <a:moveTo>
                    <a:pt x="37592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0" y="477520"/>
                  </a:lnTo>
                  <a:lnTo>
                    <a:pt x="375920" y="477520"/>
                  </a:lnTo>
                  <a:lnTo>
                    <a:pt x="375920" y="35560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599" y="528319"/>
              <a:ext cx="365759" cy="477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0" y="457200"/>
              <a:ext cx="558800" cy="426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0"/>
              <a:ext cx="30480" cy="843915"/>
            </a:xfrm>
            <a:custGeom>
              <a:avLst/>
              <a:gdLst/>
              <a:ahLst/>
              <a:cxnLst/>
              <a:rect l="l" t="t" r="r" b="b"/>
              <a:pathLst>
                <a:path w="30479" h="843915">
                  <a:moveTo>
                    <a:pt x="30480" y="568960"/>
                  </a:moveTo>
                  <a:lnTo>
                    <a:pt x="0" y="568960"/>
                  </a:lnTo>
                  <a:lnTo>
                    <a:pt x="0" y="843292"/>
                  </a:lnTo>
                  <a:lnTo>
                    <a:pt x="30480" y="843292"/>
                  </a:lnTo>
                  <a:lnTo>
                    <a:pt x="30480" y="568960"/>
                  </a:lnTo>
                  <a:close/>
                </a:path>
                <a:path w="30479" h="843915">
                  <a:moveTo>
                    <a:pt x="30480" y="0"/>
                  </a:moveTo>
                  <a:lnTo>
                    <a:pt x="0" y="0"/>
                  </a:lnTo>
                  <a:lnTo>
                    <a:pt x="0" y="538492"/>
                  </a:lnTo>
                  <a:lnTo>
                    <a:pt x="30480" y="538492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039" y="538480"/>
              <a:ext cx="8219440" cy="304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3680" y="843280"/>
              <a:ext cx="8686800" cy="2225040"/>
            </a:xfrm>
            <a:custGeom>
              <a:avLst/>
              <a:gdLst/>
              <a:ahLst/>
              <a:cxnLst/>
              <a:rect l="l" t="t" r="r" b="b"/>
              <a:pathLst>
                <a:path w="8686800" h="2225040">
                  <a:moveTo>
                    <a:pt x="8686800" y="0"/>
                  </a:moveTo>
                  <a:lnTo>
                    <a:pt x="0" y="0"/>
                  </a:lnTo>
                  <a:lnTo>
                    <a:pt x="0" y="2225040"/>
                  </a:lnTo>
                  <a:lnTo>
                    <a:pt x="8686800" y="222504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7010" y="-403806"/>
            <a:ext cx="153924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20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r>
              <a:rPr b="1" i="1" dirty="0">
                <a:solidFill>
                  <a:srgbClr val="0462C1"/>
                </a:solidFill>
                <a:latin typeface="Times New Roman"/>
                <a:cs typeface="Times New Roman"/>
              </a:rPr>
              <a:t>xa</a:t>
            </a:r>
            <a:r>
              <a:rPr b="1" i="1" spc="140" dirty="0">
                <a:solidFill>
                  <a:srgbClr val="0462C1"/>
                </a:solidFill>
                <a:latin typeface="Times New Roman"/>
                <a:cs typeface="Times New Roman"/>
              </a:rPr>
              <a:t>m</a:t>
            </a:r>
            <a:r>
              <a:rPr b="1" i="1" dirty="0">
                <a:solidFill>
                  <a:srgbClr val="0462C1"/>
                </a:solidFill>
                <a:latin typeface="Times New Roman"/>
                <a:cs typeface="Times New Roman"/>
              </a:rPr>
              <a:t>ple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93558" y="852487"/>
            <a:ext cx="8584565" cy="581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 algn="just">
              <a:spcBef>
                <a:spcPts val="100"/>
              </a:spcBef>
            </a:pP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pure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ALOHA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network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 transmits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200-bit</a:t>
            </a:r>
            <a:r>
              <a:rPr sz="2800" b="1" i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frames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b="1" i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shared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channel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200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kbps. </a:t>
            </a:r>
            <a:r>
              <a:rPr sz="2800" b="1" i="1" spc="5" dirty="0">
                <a:solidFill>
                  <a:srgbClr val="C00000"/>
                </a:solidFill>
                <a:latin typeface="Calibri"/>
                <a:cs typeface="Calibri"/>
              </a:rPr>
              <a:t>What </a:t>
            </a:r>
            <a:r>
              <a:rPr sz="2800" b="1" i="1" spc="15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throughput </a:t>
            </a:r>
            <a:r>
              <a:rPr sz="2800" b="1" i="1" spc="15" dirty="0">
                <a:solidFill>
                  <a:srgbClr val="C00000"/>
                </a:solidFill>
                <a:latin typeface="Calibri"/>
                <a:cs typeface="Calibri"/>
              </a:rPr>
              <a:t>if 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b="1" i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(all</a:t>
            </a:r>
            <a:r>
              <a:rPr sz="2800" b="1" i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stations</a:t>
            </a:r>
            <a:r>
              <a:rPr sz="28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C00000"/>
                </a:solidFill>
                <a:latin typeface="Calibri"/>
                <a:cs typeface="Calibri"/>
              </a:rPr>
              <a:t>together)</a:t>
            </a:r>
            <a:r>
              <a:rPr sz="2800" b="1" i="1" spc="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30" dirty="0">
                <a:solidFill>
                  <a:srgbClr val="C00000"/>
                </a:solidFill>
                <a:latin typeface="Calibri"/>
                <a:cs typeface="Calibri"/>
              </a:rPr>
              <a:t>produces</a:t>
            </a:r>
            <a:endParaRPr sz="2800">
              <a:latin typeface="Calibri"/>
              <a:cs typeface="Calibri"/>
            </a:endParaRPr>
          </a:p>
          <a:p>
            <a:pPr marL="50800" algn="just">
              <a:spcBef>
                <a:spcPts val="15"/>
              </a:spcBef>
            </a:pP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a.</a:t>
            </a:r>
            <a:r>
              <a:rPr sz="2800" b="1" i="1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15" dirty="0">
                <a:solidFill>
                  <a:srgbClr val="000099"/>
                </a:solidFill>
                <a:latin typeface="Calibri"/>
                <a:cs typeface="Calibri"/>
              </a:rPr>
              <a:t>1000</a:t>
            </a:r>
            <a:r>
              <a:rPr sz="2800" b="1" i="1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frames</a:t>
            </a:r>
            <a:r>
              <a:rPr sz="2800" b="1" i="1" spc="10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per</a:t>
            </a:r>
            <a:r>
              <a:rPr sz="2800" b="1" i="1" spc="6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second</a:t>
            </a:r>
            <a:r>
              <a:rPr sz="2800" b="1" i="1" spc="13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b.</a:t>
            </a:r>
            <a:r>
              <a:rPr sz="2800" b="1" i="1" spc="6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500</a:t>
            </a:r>
            <a:r>
              <a:rPr sz="2800" b="1" i="1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frames</a:t>
            </a:r>
            <a:r>
              <a:rPr sz="2800" b="1" i="1" spc="10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per</a:t>
            </a:r>
            <a:r>
              <a:rPr sz="2800" b="1" i="1" spc="6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second</a:t>
            </a:r>
            <a:endParaRPr sz="2800">
              <a:latin typeface="Calibri"/>
              <a:cs typeface="Calibri"/>
            </a:endParaRPr>
          </a:p>
          <a:p>
            <a:pPr marL="50800" algn="just">
              <a:spcBef>
                <a:spcPts val="5"/>
              </a:spcBef>
            </a:pP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c.</a:t>
            </a:r>
            <a:r>
              <a:rPr sz="2800" b="1" i="1" spc="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250</a:t>
            </a:r>
            <a:r>
              <a:rPr sz="2800" b="1" i="1" spc="-6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frames</a:t>
            </a:r>
            <a:r>
              <a:rPr sz="2800" b="1" i="1" spc="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per</a:t>
            </a:r>
            <a:r>
              <a:rPr sz="2800" b="1" i="1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second.</a:t>
            </a:r>
            <a:endParaRPr sz="2800">
              <a:latin typeface="Calibri"/>
              <a:cs typeface="Calibri"/>
            </a:endParaRPr>
          </a:p>
          <a:p>
            <a:pPr marL="50800">
              <a:spcBef>
                <a:spcPts val="1810"/>
              </a:spcBef>
            </a:pPr>
            <a:r>
              <a:rPr sz="2800" b="1" i="1" spc="-15" dirty="0">
                <a:solidFill>
                  <a:srgbClr val="0462C1"/>
                </a:solidFill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  <a:p>
            <a:pPr marL="50800">
              <a:spcBef>
                <a:spcPts val="5"/>
              </a:spcBef>
            </a:pPr>
            <a:r>
              <a:rPr sz="2800" b="1" i="1" spc="-25" dirty="0">
                <a:latin typeface="Calibri"/>
                <a:cs typeface="Calibri"/>
              </a:rPr>
              <a:t>The</a:t>
            </a:r>
            <a:r>
              <a:rPr sz="2800" b="1" i="1" spc="6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frame</a:t>
            </a:r>
            <a:r>
              <a:rPr sz="2800" b="1" i="1" spc="7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transmission</a:t>
            </a:r>
            <a:r>
              <a:rPr sz="2800" b="1" i="1" spc="8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time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T</a:t>
            </a:r>
            <a:r>
              <a:rPr sz="2775" b="1" i="1" spc="-30" baseline="-19519" dirty="0">
                <a:latin typeface="Calibri"/>
                <a:cs typeface="Calibri"/>
              </a:rPr>
              <a:t>fr</a:t>
            </a:r>
            <a:r>
              <a:rPr sz="2775" b="1" i="1" spc="89" baseline="-19519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55" dirty="0"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200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bits/200</a:t>
            </a:r>
            <a:r>
              <a:rPr sz="2400" b="1" i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kbps</a:t>
            </a:r>
            <a:r>
              <a:rPr sz="2400" b="1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5" dirty="0">
                <a:solidFill>
                  <a:srgbClr val="8FAADC"/>
                </a:solidFill>
                <a:latin typeface="Calibri"/>
                <a:cs typeface="Calibri"/>
              </a:rPr>
              <a:t>or</a:t>
            </a:r>
            <a:r>
              <a:rPr sz="2400" b="1" i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1</a:t>
            </a:r>
            <a:r>
              <a:rPr sz="2400" b="1" i="1" spc="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ms.</a:t>
            </a:r>
            <a:endParaRPr sz="2400">
              <a:latin typeface="Calibri"/>
              <a:cs typeface="Calibri"/>
            </a:endParaRPr>
          </a:p>
          <a:p>
            <a:pPr marL="375920" marR="266700" indent="-325755">
              <a:spcBef>
                <a:spcPts val="5"/>
              </a:spcBef>
            </a:pPr>
            <a:r>
              <a:rPr sz="2800" b="1" i="1" spc="-20" dirty="0">
                <a:solidFill>
                  <a:srgbClr val="0462C1"/>
                </a:solidFill>
                <a:latin typeface="Calibri"/>
                <a:cs typeface="Calibri"/>
              </a:rPr>
              <a:t>a. </a:t>
            </a:r>
            <a:r>
              <a:rPr sz="2800" b="1" i="1" spc="-15" dirty="0">
                <a:latin typeface="Calibri"/>
                <a:cs typeface="Calibri"/>
              </a:rPr>
              <a:t>If the </a:t>
            </a:r>
            <a:r>
              <a:rPr sz="2800" b="1" i="1" spc="-20" dirty="0">
                <a:latin typeface="Calibri"/>
                <a:cs typeface="Calibri"/>
              </a:rPr>
              <a:t>system creates </a:t>
            </a:r>
            <a:r>
              <a:rPr sz="2800" b="1" i="1" spc="10" dirty="0">
                <a:latin typeface="Calibri"/>
                <a:cs typeface="Calibri"/>
              </a:rPr>
              <a:t>1000 </a:t>
            </a:r>
            <a:r>
              <a:rPr sz="2800" b="1" i="1" spc="-20" dirty="0">
                <a:latin typeface="Calibri"/>
                <a:cs typeface="Calibri"/>
              </a:rPr>
              <a:t>frames per </a:t>
            </a:r>
            <a:r>
              <a:rPr sz="2800" b="1" i="1" spc="-25" dirty="0">
                <a:latin typeface="Calibri"/>
                <a:cs typeface="Calibri"/>
              </a:rPr>
              <a:t>second,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this </a:t>
            </a:r>
            <a:r>
              <a:rPr sz="2800" b="1" i="1" spc="15" dirty="0">
                <a:latin typeface="Calibri"/>
                <a:cs typeface="Calibri"/>
              </a:rPr>
              <a:t>is </a:t>
            </a:r>
            <a:r>
              <a:rPr sz="2800" b="1" i="1" dirty="0">
                <a:latin typeface="Calibri"/>
                <a:cs typeface="Calibri"/>
              </a:rPr>
              <a:t>1 </a:t>
            </a:r>
            <a:r>
              <a:rPr sz="2800" b="1" i="1" spc="-62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frame</a:t>
            </a:r>
            <a:r>
              <a:rPr sz="2800" b="1" i="1" spc="7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per</a:t>
            </a:r>
            <a:r>
              <a:rPr sz="2800" b="1" i="1" spc="6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millisecond.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The</a:t>
            </a:r>
            <a:r>
              <a:rPr sz="2800" b="1" i="1" spc="70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load</a:t>
            </a:r>
            <a:r>
              <a:rPr sz="2800" b="1" i="1" spc="4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G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is</a:t>
            </a:r>
            <a:r>
              <a:rPr sz="2800" b="1" i="1" spc="20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 marL="50800">
              <a:spcBef>
                <a:spcPts val="10"/>
              </a:spcBef>
            </a:pPr>
            <a:r>
              <a:rPr sz="2800" b="1" i="1" spc="-15" dirty="0">
                <a:latin typeface="Calibri"/>
                <a:cs typeface="Calibri"/>
              </a:rPr>
              <a:t>In</a:t>
            </a:r>
            <a:r>
              <a:rPr sz="2800" b="1" i="1" spc="2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this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case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375920">
              <a:spcBef>
                <a:spcPts val="5"/>
              </a:spcBef>
            </a:pPr>
            <a:r>
              <a:rPr sz="2800" b="1" i="1" dirty="0">
                <a:latin typeface="Calibri"/>
                <a:cs typeface="Calibri"/>
              </a:rPr>
              <a:t>S</a:t>
            </a:r>
            <a:r>
              <a:rPr sz="2800" b="1" i="1" spc="-2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50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G×</a:t>
            </a:r>
            <a:r>
              <a:rPr sz="2800" b="1" i="1" spc="-30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e</a:t>
            </a:r>
            <a:r>
              <a:rPr sz="2775" b="1" i="1" spc="-37" baseline="27027" dirty="0">
                <a:latin typeface="Calibri"/>
                <a:cs typeface="Calibri"/>
              </a:rPr>
              <a:t>−2</a:t>
            </a:r>
            <a:r>
              <a:rPr sz="2775" b="1" i="1" spc="127" baseline="27027" dirty="0">
                <a:latin typeface="Calibri"/>
                <a:cs typeface="Calibri"/>
              </a:rPr>
              <a:t> </a:t>
            </a:r>
            <a:r>
              <a:rPr sz="2775" b="1" i="1" spc="-7" baseline="27027" dirty="0">
                <a:latin typeface="Calibri"/>
                <a:cs typeface="Calibri"/>
              </a:rPr>
              <a:t>G</a:t>
            </a:r>
            <a:r>
              <a:rPr sz="2775" b="1" i="1" spc="367" baseline="27027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or</a:t>
            </a:r>
            <a:r>
              <a:rPr sz="2800" b="1" i="1" spc="6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</a:t>
            </a:r>
            <a:r>
              <a:rPr sz="2800" b="1" i="1" spc="-3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55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0.135</a:t>
            </a:r>
            <a:r>
              <a:rPr sz="2800" b="1" i="1" spc="-5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(13.5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percent).</a:t>
            </a:r>
            <a:r>
              <a:rPr sz="2800" b="1" i="1" spc="14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This</a:t>
            </a:r>
            <a:r>
              <a:rPr sz="2800" b="1" i="1" spc="1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means</a:t>
            </a:r>
            <a:endParaRPr sz="2800">
              <a:latin typeface="Calibri"/>
              <a:cs typeface="Calibri"/>
            </a:endParaRPr>
          </a:p>
          <a:p>
            <a:pPr marL="375920" marR="137160">
              <a:spcBef>
                <a:spcPts val="5"/>
              </a:spcBef>
            </a:pPr>
            <a:r>
              <a:rPr sz="2800" b="1" i="1" spc="-25" dirty="0">
                <a:latin typeface="Calibri"/>
                <a:cs typeface="Calibri"/>
              </a:rPr>
              <a:t>that </a:t>
            </a:r>
            <a:r>
              <a:rPr sz="2800" b="1" i="1" spc="-20" dirty="0">
                <a:latin typeface="Calibri"/>
                <a:cs typeface="Calibri"/>
              </a:rPr>
              <a:t>the </a:t>
            </a:r>
            <a:r>
              <a:rPr sz="2800" b="1" i="1" spc="-35" dirty="0">
                <a:latin typeface="Calibri"/>
                <a:cs typeface="Calibri"/>
              </a:rPr>
              <a:t>throughput</a:t>
            </a:r>
            <a:r>
              <a:rPr sz="2800" b="1" i="1" spc="-30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is </a:t>
            </a:r>
            <a:r>
              <a:rPr sz="2800" b="1" i="1" spc="10" dirty="0">
                <a:latin typeface="Calibri"/>
                <a:cs typeface="Calibri"/>
              </a:rPr>
              <a:t>1000 </a:t>
            </a:r>
            <a:r>
              <a:rPr sz="2800" b="1" i="1" dirty="0">
                <a:latin typeface="Calibri"/>
                <a:cs typeface="Calibri"/>
              </a:rPr>
              <a:t>× 0.135 = </a:t>
            </a:r>
            <a:r>
              <a:rPr sz="2800" b="1" i="1" spc="5" dirty="0">
                <a:latin typeface="Calibri"/>
                <a:cs typeface="Calibri"/>
              </a:rPr>
              <a:t>135 </a:t>
            </a:r>
            <a:r>
              <a:rPr sz="2800" b="1" i="1" spc="-15" dirty="0">
                <a:latin typeface="Calibri"/>
                <a:cs typeface="Calibri"/>
              </a:rPr>
              <a:t>frames. Only </a:t>
            </a:r>
            <a:r>
              <a:rPr sz="2800" b="1" i="1" spc="-620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135</a:t>
            </a:r>
            <a:r>
              <a:rPr sz="2800" b="1" i="1" spc="-5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frames</a:t>
            </a:r>
            <a:r>
              <a:rPr sz="2800" b="1" i="1" spc="100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out</a:t>
            </a:r>
            <a:r>
              <a:rPr sz="2800" b="1" i="1" spc="7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of</a:t>
            </a:r>
            <a:r>
              <a:rPr sz="2800" b="1" i="1" spc="80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1000</a:t>
            </a:r>
            <a:r>
              <a:rPr sz="2800" b="1" i="1" spc="-55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will</a:t>
            </a:r>
            <a:r>
              <a:rPr sz="2800" b="1" i="1" spc="-40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probably</a:t>
            </a:r>
            <a:r>
              <a:rPr sz="2800" b="1" i="1" spc="125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survive.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5280" y="0"/>
            <a:ext cx="8585200" cy="1005840"/>
            <a:chOff x="81280" y="0"/>
            <a:chExt cx="8585200" cy="1005840"/>
          </a:xfrm>
        </p:grpSpPr>
        <p:sp>
          <p:nvSpPr>
            <p:cNvPr id="3" name="object 3"/>
            <p:cNvSpPr/>
            <p:nvPr/>
          </p:nvSpPr>
          <p:spPr>
            <a:xfrm>
              <a:off x="365760" y="111772"/>
              <a:ext cx="436880" cy="467359"/>
            </a:xfrm>
            <a:custGeom>
              <a:avLst/>
              <a:gdLst/>
              <a:ahLst/>
              <a:cxnLst/>
              <a:rect l="l" t="t" r="r" b="b"/>
              <a:pathLst>
                <a:path w="436880" h="467359">
                  <a:moveTo>
                    <a:pt x="436880" y="0"/>
                  </a:moveTo>
                  <a:lnTo>
                    <a:pt x="0" y="0"/>
                  </a:lnTo>
                  <a:lnTo>
                    <a:pt x="0" y="345427"/>
                  </a:lnTo>
                  <a:lnTo>
                    <a:pt x="0" y="467347"/>
                  </a:lnTo>
                  <a:lnTo>
                    <a:pt x="436880" y="467347"/>
                  </a:lnTo>
                  <a:lnTo>
                    <a:pt x="436880" y="345427"/>
                  </a:lnTo>
                  <a:lnTo>
                    <a:pt x="43688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839" y="111760"/>
              <a:ext cx="325120" cy="4673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680" y="528319"/>
              <a:ext cx="375920" cy="477520"/>
            </a:xfrm>
            <a:custGeom>
              <a:avLst/>
              <a:gdLst/>
              <a:ahLst/>
              <a:cxnLst/>
              <a:rect l="l" t="t" r="r" b="b"/>
              <a:pathLst>
                <a:path w="375919" h="477519">
                  <a:moveTo>
                    <a:pt x="37592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0" y="477520"/>
                  </a:lnTo>
                  <a:lnTo>
                    <a:pt x="375920" y="477520"/>
                  </a:lnTo>
                  <a:lnTo>
                    <a:pt x="375920" y="35560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599" y="528319"/>
              <a:ext cx="365759" cy="477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0" y="457200"/>
              <a:ext cx="558800" cy="426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0"/>
              <a:ext cx="30480" cy="843280"/>
            </a:xfrm>
            <a:custGeom>
              <a:avLst/>
              <a:gdLst/>
              <a:ahLst/>
              <a:cxnLst/>
              <a:rect l="l" t="t" r="r" b="b"/>
              <a:pathLst>
                <a:path w="30479" h="843280">
                  <a:moveTo>
                    <a:pt x="30480" y="568960"/>
                  </a:moveTo>
                  <a:lnTo>
                    <a:pt x="0" y="568960"/>
                  </a:lnTo>
                  <a:lnTo>
                    <a:pt x="0" y="843280"/>
                  </a:lnTo>
                  <a:lnTo>
                    <a:pt x="30480" y="843280"/>
                  </a:lnTo>
                  <a:lnTo>
                    <a:pt x="30480" y="568960"/>
                  </a:lnTo>
                  <a:close/>
                </a:path>
                <a:path w="30479" h="843280">
                  <a:moveTo>
                    <a:pt x="30480" y="0"/>
                  </a:moveTo>
                  <a:lnTo>
                    <a:pt x="0" y="0"/>
                  </a:lnTo>
                  <a:lnTo>
                    <a:pt x="0" y="538492"/>
                  </a:lnTo>
                  <a:lnTo>
                    <a:pt x="30480" y="538492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039" y="538480"/>
              <a:ext cx="8219440" cy="304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47010" y="-424126"/>
            <a:ext cx="3449954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-15" dirty="0">
                <a:solidFill>
                  <a:srgbClr val="0462C1"/>
                </a:solidFill>
                <a:latin typeface="Calibri"/>
                <a:cs typeface="Calibri"/>
              </a:rPr>
              <a:t>Example</a:t>
            </a:r>
            <a:r>
              <a:rPr b="1" i="1" spc="-2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i="1" spc="5" dirty="0">
                <a:solidFill>
                  <a:srgbClr val="0462C1"/>
                </a:solidFill>
                <a:latin typeface="Calibri"/>
                <a:cs typeface="Calibri"/>
              </a:rPr>
              <a:t>(continued)</a:t>
            </a:r>
          </a:p>
        </p:txBody>
      </p:sp>
      <p:sp>
        <p:nvSpPr>
          <p:cNvPr id="11" name="object 11"/>
          <p:cNvSpPr/>
          <p:nvPr/>
        </p:nvSpPr>
        <p:spPr>
          <a:xfrm>
            <a:off x="1757679" y="843280"/>
            <a:ext cx="8686800" cy="5689600"/>
          </a:xfrm>
          <a:custGeom>
            <a:avLst/>
            <a:gdLst/>
            <a:ahLst/>
            <a:cxnLst/>
            <a:rect l="l" t="t" r="r" b="b"/>
            <a:pathLst>
              <a:path w="8686800" h="5689600">
                <a:moveTo>
                  <a:pt x="8686800" y="0"/>
                </a:moveTo>
                <a:lnTo>
                  <a:pt x="0" y="0"/>
                </a:lnTo>
                <a:lnTo>
                  <a:pt x="0" y="5689600"/>
                </a:lnTo>
                <a:lnTo>
                  <a:pt x="8686800" y="5689600"/>
                </a:lnTo>
                <a:lnTo>
                  <a:pt x="868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55457" y="852488"/>
            <a:ext cx="8667750" cy="558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 marR="55880" indent="-325755">
              <a:spcBef>
                <a:spcPts val="100"/>
              </a:spcBef>
              <a:tabLst>
                <a:tab pos="515620" algn="l"/>
                <a:tab pos="871855" algn="l"/>
                <a:tab pos="1512570" algn="l"/>
                <a:tab pos="2682240" algn="l"/>
                <a:tab pos="3902710" algn="l"/>
                <a:tab pos="4605020" algn="l"/>
                <a:tab pos="5774055" algn="l"/>
                <a:tab pos="6415405" algn="l"/>
                <a:tab pos="7676515" algn="l"/>
                <a:tab pos="8368030" algn="l"/>
              </a:tabLst>
            </a:pPr>
            <a:r>
              <a:rPr sz="2800" b="1" i="1" spc="-4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.		</a:t>
            </a:r>
            <a:r>
              <a:rPr sz="2800" b="1" i="1" spc="-3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f	</a:t>
            </a:r>
            <a:r>
              <a:rPr sz="2800" b="1" i="1" spc="6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b="1" i="1" spc="-3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e	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b="1" i="1" spc="-3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800" b="1" i="1" spc="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te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m	</a:t>
            </a:r>
            <a:r>
              <a:rPr sz="2800" b="1" i="1" spc="-3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b="1" i="1" spc="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b="1" i="1" spc="-4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te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s	</a:t>
            </a:r>
            <a:r>
              <a:rPr sz="2800" b="1" i="1" spc="15" dirty="0">
                <a:solidFill>
                  <a:srgbClr val="C00000"/>
                </a:solidFill>
                <a:latin typeface="Calibri"/>
                <a:cs typeface="Calibri"/>
              </a:rPr>
              <a:t>50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0	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800" b="1" i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b="1" i="1" spc="-4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s	</a:t>
            </a:r>
            <a:r>
              <a:rPr sz="2800" b="1" i="1" spc="-4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b="1" i="1" spc="6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r	</a:t>
            </a:r>
            <a:r>
              <a:rPr sz="2800" b="1" i="1" spc="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b="1" i="1" spc="-3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b="1" i="1" spc="-3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b="1" i="1" spc="4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b="1" i="1" spc="-4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,	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b="1" i="1" spc="-4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800" b="1" i="1" spc="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s	</a:t>
            </a:r>
            <a:r>
              <a:rPr sz="2800" b="1" i="1" spc="30" dirty="0">
                <a:solidFill>
                  <a:srgbClr val="C00000"/>
                </a:solidFill>
                <a:latin typeface="Calibri"/>
                <a:cs typeface="Calibri"/>
              </a:rPr>
              <a:t>is  </a:t>
            </a:r>
            <a:r>
              <a:rPr sz="2800" b="1" i="1" spc="5" dirty="0">
                <a:solidFill>
                  <a:srgbClr val="C00000"/>
                </a:solidFill>
                <a:latin typeface="Calibri"/>
                <a:cs typeface="Calibri"/>
              </a:rPr>
              <a:t>(1/2)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frame</a:t>
            </a:r>
            <a:r>
              <a:rPr sz="2800" b="1" i="1" spc="1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per</a:t>
            </a:r>
            <a:r>
              <a:rPr sz="2800" b="1" i="1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millisecond.</a:t>
            </a:r>
            <a:r>
              <a:rPr sz="2800" b="1" i="1" spc="-25" dirty="0">
                <a:solidFill>
                  <a:srgbClr val="C00000"/>
                </a:solidFill>
                <a:latin typeface="Calibri"/>
                <a:cs typeface="Calibri"/>
              </a:rPr>
              <a:t> The</a:t>
            </a:r>
            <a:r>
              <a:rPr sz="2800" b="1" i="1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load</a:t>
            </a:r>
            <a:r>
              <a:rPr sz="2800" b="1" i="1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15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5" dirty="0">
                <a:solidFill>
                  <a:srgbClr val="C00000"/>
                </a:solidFill>
                <a:latin typeface="Calibri"/>
                <a:cs typeface="Calibri"/>
              </a:rPr>
              <a:t>(1/2).</a:t>
            </a:r>
            <a:endParaRPr sz="2800">
              <a:latin typeface="Calibri"/>
              <a:cs typeface="Calibri"/>
            </a:endParaRPr>
          </a:p>
          <a:p>
            <a:pPr marL="88900">
              <a:spcBef>
                <a:spcPts val="10"/>
              </a:spcBef>
            </a:pPr>
            <a:r>
              <a:rPr sz="2800" b="1" i="1" spc="-15" dirty="0">
                <a:latin typeface="Calibri"/>
                <a:cs typeface="Calibri"/>
              </a:rPr>
              <a:t>In</a:t>
            </a:r>
            <a:r>
              <a:rPr sz="2800" b="1" i="1" spc="1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this</a:t>
            </a:r>
            <a:endParaRPr sz="2800">
              <a:latin typeface="Calibri"/>
              <a:cs typeface="Calibri"/>
            </a:endParaRPr>
          </a:p>
          <a:p>
            <a:pPr marL="414020" marR="95885">
              <a:spcBef>
                <a:spcPts val="5"/>
              </a:spcBef>
            </a:pPr>
            <a:r>
              <a:rPr sz="2800" b="1" i="1" spc="-15" dirty="0">
                <a:latin typeface="Calibri"/>
                <a:cs typeface="Calibri"/>
              </a:rPr>
              <a:t>case</a:t>
            </a:r>
            <a:r>
              <a:rPr sz="2800" b="1" i="1" spc="2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</a:t>
            </a:r>
            <a:r>
              <a:rPr sz="2800" b="1" i="1" spc="10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G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×</a:t>
            </a:r>
            <a:r>
              <a:rPr sz="2800" b="1" i="1" spc="9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e</a:t>
            </a:r>
            <a:r>
              <a:rPr sz="2800" b="1" i="1" spc="25" dirty="0">
                <a:latin typeface="Calibri"/>
                <a:cs typeface="Calibri"/>
              </a:rPr>
              <a:t> </a:t>
            </a:r>
            <a:r>
              <a:rPr sz="2775" b="1" i="1" spc="-15" baseline="27027" dirty="0">
                <a:latin typeface="Calibri"/>
                <a:cs typeface="Calibri"/>
              </a:rPr>
              <a:t>−2G</a:t>
            </a:r>
            <a:r>
              <a:rPr sz="2775" b="1" i="1" spc="427" baseline="27027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or</a:t>
            </a:r>
            <a:r>
              <a:rPr sz="2800" b="1" i="1" spc="9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</a:t>
            </a:r>
            <a:r>
              <a:rPr sz="2800" b="1" i="1" spc="1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90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0.184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(18.4</a:t>
            </a:r>
            <a:r>
              <a:rPr sz="2800" b="1" i="1" spc="7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percent).</a:t>
            </a:r>
            <a:r>
              <a:rPr sz="2800" b="1" i="1" spc="18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This 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means</a:t>
            </a:r>
            <a:r>
              <a:rPr sz="2800" b="1" i="1" spc="100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that</a:t>
            </a:r>
            <a:r>
              <a:rPr sz="2800" b="1" i="1" spc="7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the</a:t>
            </a:r>
            <a:r>
              <a:rPr sz="2800" b="1" i="1" spc="70" dirty="0">
                <a:latin typeface="Calibri"/>
                <a:cs typeface="Calibri"/>
              </a:rPr>
              <a:t> </a:t>
            </a:r>
            <a:r>
              <a:rPr sz="2800" b="1" i="1" spc="-30" dirty="0">
                <a:latin typeface="Calibri"/>
                <a:cs typeface="Calibri"/>
              </a:rPr>
              <a:t>throughput</a:t>
            </a:r>
            <a:r>
              <a:rPr sz="2800" b="1" i="1" spc="315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is</a:t>
            </a:r>
            <a:r>
              <a:rPr sz="2800" b="1" i="1" spc="-75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500</a:t>
            </a:r>
            <a:r>
              <a:rPr sz="2800" b="1" i="1" spc="-5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×</a:t>
            </a:r>
            <a:r>
              <a:rPr sz="2800" b="1" i="1" spc="5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0.184</a:t>
            </a:r>
            <a:r>
              <a:rPr sz="2800" b="1" i="1" spc="-4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50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92</a:t>
            </a:r>
            <a:r>
              <a:rPr sz="2800" b="1" i="1" spc="-55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and</a:t>
            </a:r>
            <a:r>
              <a:rPr sz="2800" b="1" i="1" spc="125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that </a:t>
            </a:r>
            <a:r>
              <a:rPr sz="2800" b="1" i="1" spc="-620" dirty="0"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800" b="1" i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FF0000"/>
                </a:solidFill>
                <a:latin typeface="Calibri"/>
                <a:cs typeface="Calibri"/>
              </a:rPr>
              <a:t>92</a:t>
            </a:r>
            <a:r>
              <a:rPr sz="2800"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frames</a:t>
            </a:r>
            <a:r>
              <a:rPr sz="2800" b="1" i="1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2800" b="1" i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b="1" i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FF0000"/>
                </a:solidFill>
                <a:latin typeface="Calibri"/>
                <a:cs typeface="Calibri"/>
              </a:rPr>
              <a:t>500</a:t>
            </a:r>
            <a:r>
              <a:rPr sz="2800"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2800" b="1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30" dirty="0">
                <a:solidFill>
                  <a:srgbClr val="FF0000"/>
                </a:solidFill>
                <a:latin typeface="Calibri"/>
                <a:cs typeface="Calibri"/>
              </a:rPr>
              <a:t>probably</a:t>
            </a:r>
            <a:r>
              <a:rPr sz="2800" b="1" i="1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survive.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414020" marR="47625" indent="-325755" algn="just"/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c. 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If 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system creates </a:t>
            </a:r>
            <a:r>
              <a:rPr sz="2800" b="1" i="1" spc="15" dirty="0">
                <a:solidFill>
                  <a:srgbClr val="C00000"/>
                </a:solidFill>
                <a:latin typeface="Calibri"/>
                <a:cs typeface="Calibri"/>
              </a:rPr>
              <a:t>250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frames </a:t>
            </a:r>
            <a:r>
              <a:rPr sz="2800" b="1" i="1" spc="5" dirty="0">
                <a:solidFill>
                  <a:srgbClr val="C00000"/>
                </a:solidFill>
                <a:latin typeface="Calibri"/>
                <a:cs typeface="Calibri"/>
              </a:rPr>
              <a:t>per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second, </a:t>
            </a:r>
            <a:r>
              <a:rPr sz="2800" b="1" i="1" spc="15" dirty="0">
                <a:solidFill>
                  <a:srgbClr val="C00000"/>
                </a:solidFill>
                <a:latin typeface="Calibri"/>
                <a:cs typeface="Calibri"/>
              </a:rPr>
              <a:t>this 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is(1/4) </a:t>
            </a:r>
            <a:r>
              <a:rPr sz="2800" b="1" i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frame</a:t>
            </a:r>
            <a:r>
              <a:rPr sz="2800" b="1" i="1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per</a:t>
            </a:r>
            <a:r>
              <a:rPr sz="2800" b="1" i="1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millisecond.</a:t>
            </a:r>
            <a:endParaRPr sz="2800">
              <a:latin typeface="Calibri"/>
              <a:cs typeface="Calibri"/>
            </a:endParaRPr>
          </a:p>
          <a:p>
            <a:pPr marL="414020" marR="56515" indent="-81280" algn="just">
              <a:spcBef>
                <a:spcPts val="10"/>
              </a:spcBef>
            </a:pPr>
            <a:r>
              <a:rPr sz="2800" b="1" i="1" spc="-25" dirty="0">
                <a:latin typeface="Calibri"/>
                <a:cs typeface="Calibri"/>
              </a:rPr>
              <a:t>The</a:t>
            </a:r>
            <a:r>
              <a:rPr sz="2800" b="1" i="1" spc="735" dirty="0">
                <a:latin typeface="Calibri"/>
                <a:cs typeface="Calibri"/>
              </a:rPr>
              <a:t>   </a:t>
            </a:r>
            <a:r>
              <a:rPr sz="2800" b="1" i="1" spc="740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load</a:t>
            </a:r>
            <a:r>
              <a:rPr sz="2800" b="1" i="1" spc="600" dirty="0">
                <a:latin typeface="Calibri"/>
                <a:cs typeface="Calibri"/>
              </a:rPr>
              <a:t>     </a:t>
            </a:r>
            <a:r>
              <a:rPr sz="2800" b="1" i="1" spc="15" dirty="0">
                <a:latin typeface="Calibri"/>
                <a:cs typeface="Calibri"/>
              </a:rPr>
              <a:t>is         </a:t>
            </a:r>
            <a:r>
              <a:rPr sz="2800" b="1" i="1" spc="5" dirty="0">
                <a:latin typeface="Calibri"/>
                <a:cs typeface="Calibri"/>
              </a:rPr>
              <a:t>(1/4).         </a:t>
            </a:r>
            <a:r>
              <a:rPr sz="2800" b="1" i="1" spc="-15" dirty="0">
                <a:latin typeface="Calibri"/>
                <a:cs typeface="Calibri"/>
              </a:rPr>
              <a:t>In</a:t>
            </a:r>
            <a:r>
              <a:rPr sz="2800" b="1" i="1" spc="755" dirty="0">
                <a:latin typeface="Calibri"/>
                <a:cs typeface="Calibri"/>
              </a:rPr>
              <a:t>   </a:t>
            </a:r>
            <a:r>
              <a:rPr sz="2800" b="1" i="1" spc="76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this</a:t>
            </a:r>
            <a:r>
              <a:rPr sz="2800" b="1" i="1" spc="610" dirty="0">
                <a:latin typeface="Calibri"/>
                <a:cs typeface="Calibri"/>
              </a:rPr>
              <a:t>     </a:t>
            </a:r>
            <a:r>
              <a:rPr sz="2800" b="1" i="1" spc="-20" dirty="0">
                <a:latin typeface="Calibri"/>
                <a:cs typeface="Calibri"/>
              </a:rPr>
              <a:t>case </a:t>
            </a:r>
            <a:r>
              <a:rPr sz="2800" b="1" i="1" spc="-62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 = G × e </a:t>
            </a:r>
            <a:r>
              <a:rPr sz="2800" b="1" i="1" spc="-10" dirty="0">
                <a:latin typeface="Calibri"/>
                <a:cs typeface="Calibri"/>
              </a:rPr>
              <a:t>−</a:t>
            </a:r>
            <a:r>
              <a:rPr sz="2775" b="1" i="1" spc="-15" baseline="27027" dirty="0">
                <a:latin typeface="Calibri"/>
                <a:cs typeface="Calibri"/>
              </a:rPr>
              <a:t>2G</a:t>
            </a:r>
            <a:r>
              <a:rPr sz="2775" b="1" i="1" spc="-7" baseline="27027" dirty="0">
                <a:latin typeface="Calibri"/>
                <a:cs typeface="Calibri"/>
              </a:rPr>
              <a:t> </a:t>
            </a:r>
            <a:r>
              <a:rPr sz="2800" b="1" i="1" spc="20" dirty="0">
                <a:latin typeface="Calibri"/>
                <a:cs typeface="Calibri"/>
              </a:rPr>
              <a:t>or </a:t>
            </a:r>
            <a:r>
              <a:rPr sz="2800" b="1" i="1" dirty="0">
                <a:latin typeface="Calibri"/>
                <a:cs typeface="Calibri"/>
              </a:rPr>
              <a:t>S = </a:t>
            </a:r>
            <a:r>
              <a:rPr sz="2800" b="1" i="1" spc="5" dirty="0">
                <a:latin typeface="Calibri"/>
                <a:cs typeface="Calibri"/>
              </a:rPr>
              <a:t>0.152</a:t>
            </a:r>
            <a:r>
              <a:rPr sz="2800" b="1" i="1" spc="1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(15.2</a:t>
            </a:r>
            <a:r>
              <a:rPr sz="2800" b="1" i="1" spc="630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percent). </a:t>
            </a:r>
            <a:r>
              <a:rPr sz="2800" b="1" i="1" spc="10" dirty="0">
                <a:latin typeface="Calibri"/>
                <a:cs typeface="Calibri"/>
              </a:rPr>
              <a:t>This  </a:t>
            </a:r>
            <a:r>
              <a:rPr sz="2800" b="1" i="1" spc="-25" dirty="0">
                <a:latin typeface="Calibri"/>
                <a:cs typeface="Calibri"/>
              </a:rPr>
              <a:t>means 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that</a:t>
            </a:r>
            <a:r>
              <a:rPr sz="2800" b="1" i="1" spc="7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the</a:t>
            </a:r>
            <a:r>
              <a:rPr sz="2800" b="1" i="1" spc="75" dirty="0">
                <a:latin typeface="Calibri"/>
                <a:cs typeface="Calibri"/>
              </a:rPr>
              <a:t> </a:t>
            </a:r>
            <a:r>
              <a:rPr sz="2800" b="1" i="1" spc="-35" dirty="0">
                <a:latin typeface="Calibri"/>
                <a:cs typeface="Calibri"/>
              </a:rPr>
              <a:t>throughput</a:t>
            </a:r>
            <a:r>
              <a:rPr sz="2800" b="1" i="1" spc="340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is</a:t>
            </a:r>
            <a:r>
              <a:rPr sz="2800" b="1" i="1" spc="-65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250</a:t>
            </a:r>
            <a:r>
              <a:rPr sz="2800" b="1" i="1" spc="-5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×</a:t>
            </a:r>
            <a:r>
              <a:rPr sz="2800" b="1" i="1" spc="50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0.152</a:t>
            </a:r>
            <a:r>
              <a:rPr sz="2800" b="1" i="1" spc="-5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50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38.</a:t>
            </a:r>
            <a:endParaRPr sz="2800">
              <a:latin typeface="Calibri"/>
              <a:cs typeface="Calibri"/>
            </a:endParaRPr>
          </a:p>
          <a:p>
            <a:pPr marL="88900" algn="just">
              <a:spcBef>
                <a:spcPts val="15"/>
              </a:spcBef>
            </a:pPr>
            <a:r>
              <a:rPr sz="2800" b="1" i="1" spc="-15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800" b="1" i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FF0000"/>
                </a:solidFill>
                <a:latin typeface="Calibri"/>
                <a:cs typeface="Calibri"/>
              </a:rPr>
              <a:t>38</a:t>
            </a:r>
            <a:r>
              <a:rPr sz="2800" b="1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frames</a:t>
            </a:r>
            <a:r>
              <a:rPr sz="2800" b="1" i="1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2800" b="1" i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b="1" i="1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FF0000"/>
                </a:solidFill>
                <a:latin typeface="Calibri"/>
                <a:cs typeface="Calibri"/>
              </a:rPr>
              <a:t>250</a:t>
            </a:r>
            <a:r>
              <a:rPr sz="2800"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28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30" dirty="0">
                <a:solidFill>
                  <a:srgbClr val="FF0000"/>
                </a:solidFill>
                <a:latin typeface="Calibri"/>
                <a:cs typeface="Calibri"/>
              </a:rPr>
              <a:t>probably</a:t>
            </a:r>
            <a:r>
              <a:rPr sz="2800" b="1" i="1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survive.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191" y="183514"/>
            <a:ext cx="545084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Pure</a:t>
            </a:r>
            <a:r>
              <a:rPr b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Aloha</a:t>
            </a:r>
            <a:r>
              <a:rPr b="1" u="heavy" spc="-1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Throughput</a:t>
            </a:r>
            <a:endParaRPr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83839" y="1249612"/>
            <a:ext cx="6609080" cy="4954905"/>
            <a:chOff x="1259839" y="1249611"/>
            <a:chExt cx="6609080" cy="4954905"/>
          </a:xfrm>
        </p:grpSpPr>
        <p:sp>
          <p:nvSpPr>
            <p:cNvPr id="4" name="object 4"/>
            <p:cNvSpPr/>
            <p:nvPr/>
          </p:nvSpPr>
          <p:spPr>
            <a:xfrm>
              <a:off x="1259839" y="1249611"/>
              <a:ext cx="6609080" cy="4954905"/>
            </a:xfrm>
            <a:custGeom>
              <a:avLst/>
              <a:gdLst/>
              <a:ahLst/>
              <a:cxnLst/>
              <a:rect l="l" t="t" r="r" b="b"/>
              <a:pathLst>
                <a:path w="6609080" h="4954905">
                  <a:moveTo>
                    <a:pt x="6608642" y="0"/>
                  </a:moveTo>
                  <a:lnTo>
                    <a:pt x="0" y="0"/>
                  </a:lnTo>
                  <a:lnTo>
                    <a:pt x="0" y="4954386"/>
                  </a:lnTo>
                  <a:lnTo>
                    <a:pt x="6608642" y="4954386"/>
                  </a:lnTo>
                  <a:lnTo>
                    <a:pt x="6608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10879" y="1616049"/>
              <a:ext cx="5130800" cy="4043679"/>
            </a:xfrm>
            <a:custGeom>
              <a:avLst/>
              <a:gdLst/>
              <a:ahLst/>
              <a:cxnLst/>
              <a:rect l="l" t="t" r="r" b="b"/>
              <a:pathLst>
                <a:path w="5130800" h="4043679">
                  <a:moveTo>
                    <a:pt x="5112918" y="4032034"/>
                  </a:moveTo>
                  <a:lnTo>
                    <a:pt x="11645" y="4032034"/>
                  </a:lnTo>
                  <a:lnTo>
                    <a:pt x="11645" y="17462"/>
                  </a:lnTo>
                  <a:lnTo>
                    <a:pt x="0" y="17462"/>
                  </a:lnTo>
                  <a:lnTo>
                    <a:pt x="0" y="4037838"/>
                  </a:lnTo>
                  <a:lnTo>
                    <a:pt x="5829" y="4037838"/>
                  </a:lnTo>
                  <a:lnTo>
                    <a:pt x="5829" y="4043654"/>
                  </a:lnTo>
                  <a:lnTo>
                    <a:pt x="5112918" y="4043654"/>
                  </a:lnTo>
                  <a:lnTo>
                    <a:pt x="5112918" y="4032034"/>
                  </a:lnTo>
                  <a:close/>
                </a:path>
                <a:path w="5130800" h="4043679">
                  <a:moveTo>
                    <a:pt x="5112918" y="0"/>
                  </a:moveTo>
                  <a:lnTo>
                    <a:pt x="5829" y="0"/>
                  </a:lnTo>
                  <a:lnTo>
                    <a:pt x="5829" y="11633"/>
                  </a:lnTo>
                  <a:lnTo>
                    <a:pt x="5112918" y="11633"/>
                  </a:lnTo>
                  <a:lnTo>
                    <a:pt x="5112918" y="0"/>
                  </a:lnTo>
                  <a:close/>
                </a:path>
                <a:path w="5130800" h="4043679">
                  <a:moveTo>
                    <a:pt x="5130698" y="17462"/>
                  </a:moveTo>
                  <a:lnTo>
                    <a:pt x="5119065" y="17462"/>
                  </a:lnTo>
                  <a:lnTo>
                    <a:pt x="5119065" y="4037838"/>
                  </a:lnTo>
                  <a:lnTo>
                    <a:pt x="5130698" y="4037838"/>
                  </a:lnTo>
                  <a:lnTo>
                    <a:pt x="5130698" y="174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16708" y="1621860"/>
              <a:ext cx="5119370" cy="4032250"/>
            </a:xfrm>
            <a:custGeom>
              <a:avLst/>
              <a:gdLst/>
              <a:ahLst/>
              <a:cxnLst/>
              <a:rect l="l" t="t" r="r" b="b"/>
              <a:pathLst>
                <a:path w="5119370" h="4032250">
                  <a:moveTo>
                    <a:pt x="0" y="0"/>
                  </a:moveTo>
                  <a:lnTo>
                    <a:pt x="0" y="0"/>
                  </a:lnTo>
                </a:path>
                <a:path w="5119370" h="4032250">
                  <a:moveTo>
                    <a:pt x="5119063" y="4032025"/>
                  </a:moveTo>
                  <a:lnTo>
                    <a:pt x="5119063" y="4032025"/>
                  </a:lnTo>
                </a:path>
              </a:pathLst>
            </a:custGeom>
            <a:ln w="116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0879" y="1633511"/>
              <a:ext cx="5113020" cy="4026535"/>
            </a:xfrm>
            <a:custGeom>
              <a:avLst/>
              <a:gdLst/>
              <a:ahLst/>
              <a:cxnLst/>
              <a:rect l="l" t="t" r="r" b="b"/>
              <a:pathLst>
                <a:path w="5113020" h="4026535">
                  <a:moveTo>
                    <a:pt x="5112918" y="4014571"/>
                  </a:moveTo>
                  <a:lnTo>
                    <a:pt x="11645" y="4014571"/>
                  </a:lnTo>
                  <a:lnTo>
                    <a:pt x="11645" y="0"/>
                  </a:lnTo>
                  <a:lnTo>
                    <a:pt x="0" y="0"/>
                  </a:lnTo>
                  <a:lnTo>
                    <a:pt x="0" y="4020375"/>
                  </a:lnTo>
                  <a:lnTo>
                    <a:pt x="5829" y="4020375"/>
                  </a:lnTo>
                  <a:lnTo>
                    <a:pt x="5829" y="4026192"/>
                  </a:lnTo>
                  <a:lnTo>
                    <a:pt x="5112918" y="4026192"/>
                  </a:lnTo>
                  <a:lnTo>
                    <a:pt x="5112918" y="4014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6708" y="5648072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h="12064">
                  <a:moveTo>
                    <a:pt x="0" y="11626"/>
                  </a:moveTo>
                  <a:lnTo>
                    <a:pt x="0" y="0"/>
                  </a:lnTo>
                  <a:lnTo>
                    <a:pt x="0" y="11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6708" y="1621860"/>
              <a:ext cx="0" cy="4032250"/>
            </a:xfrm>
            <a:custGeom>
              <a:avLst/>
              <a:gdLst/>
              <a:ahLst/>
              <a:cxnLst/>
              <a:rect l="l" t="t" r="r" b="b"/>
              <a:pathLst>
                <a:path h="4032250">
                  <a:moveTo>
                    <a:pt x="0" y="4032025"/>
                  </a:moveTo>
                  <a:lnTo>
                    <a:pt x="0" y="3996444"/>
                  </a:lnTo>
                </a:path>
                <a:path h="4032250">
                  <a:moveTo>
                    <a:pt x="0" y="0"/>
                  </a:moveTo>
                  <a:lnTo>
                    <a:pt x="0" y="35580"/>
                  </a:lnTo>
                </a:path>
              </a:pathLst>
            </a:custGeom>
            <a:ln w="116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87774" y="5670752"/>
            <a:ext cx="118745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69210" y="1621860"/>
            <a:ext cx="4090670" cy="4032250"/>
          </a:xfrm>
          <a:custGeom>
            <a:avLst/>
            <a:gdLst/>
            <a:ahLst/>
            <a:cxnLst/>
            <a:rect l="l" t="t" r="r" b="b"/>
            <a:pathLst>
              <a:path w="4090670" h="4032250">
                <a:moveTo>
                  <a:pt x="0" y="4032025"/>
                </a:moveTo>
                <a:lnTo>
                  <a:pt x="0" y="3996444"/>
                </a:lnTo>
              </a:path>
              <a:path w="4090670" h="4032250">
                <a:moveTo>
                  <a:pt x="0" y="0"/>
                </a:moveTo>
                <a:lnTo>
                  <a:pt x="0" y="35580"/>
                </a:lnTo>
              </a:path>
              <a:path w="4090670" h="4032250">
                <a:moveTo>
                  <a:pt x="1016811" y="4032025"/>
                </a:moveTo>
                <a:lnTo>
                  <a:pt x="1016811" y="3996444"/>
                </a:lnTo>
              </a:path>
              <a:path w="4090670" h="4032250">
                <a:moveTo>
                  <a:pt x="1016811" y="0"/>
                </a:moveTo>
                <a:lnTo>
                  <a:pt x="1016811" y="35580"/>
                </a:lnTo>
              </a:path>
              <a:path w="4090670" h="4032250">
                <a:moveTo>
                  <a:pt x="2045280" y="4032025"/>
                </a:moveTo>
                <a:lnTo>
                  <a:pt x="2045280" y="3996444"/>
                </a:lnTo>
              </a:path>
              <a:path w="4090670" h="4032250">
                <a:moveTo>
                  <a:pt x="2045280" y="0"/>
                </a:moveTo>
                <a:lnTo>
                  <a:pt x="2045280" y="35580"/>
                </a:lnTo>
              </a:path>
              <a:path w="4090670" h="4032250">
                <a:moveTo>
                  <a:pt x="3062092" y="4032025"/>
                </a:moveTo>
                <a:lnTo>
                  <a:pt x="3062092" y="3996444"/>
                </a:lnTo>
              </a:path>
              <a:path w="4090670" h="4032250">
                <a:moveTo>
                  <a:pt x="3062092" y="0"/>
                </a:moveTo>
                <a:lnTo>
                  <a:pt x="3062092" y="35580"/>
                </a:lnTo>
              </a:path>
              <a:path w="4090670" h="4032250">
                <a:moveTo>
                  <a:pt x="4090561" y="4032025"/>
                </a:moveTo>
                <a:lnTo>
                  <a:pt x="4090561" y="3996444"/>
                </a:lnTo>
              </a:path>
              <a:path w="4090670" h="4032250">
                <a:moveTo>
                  <a:pt x="4090561" y="0"/>
                </a:moveTo>
                <a:lnTo>
                  <a:pt x="4090561" y="35580"/>
                </a:lnTo>
              </a:path>
            </a:pathLst>
          </a:custGeom>
          <a:ln w="116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06836" y="5670752"/>
            <a:ext cx="118745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40708" y="5653885"/>
            <a:ext cx="5119370" cy="0"/>
          </a:xfrm>
          <a:custGeom>
            <a:avLst/>
            <a:gdLst/>
            <a:ahLst/>
            <a:cxnLst/>
            <a:rect l="l" t="t" r="r" b="b"/>
            <a:pathLst>
              <a:path w="5119370">
                <a:moveTo>
                  <a:pt x="0" y="0"/>
                </a:moveTo>
                <a:lnTo>
                  <a:pt x="35290" y="0"/>
                </a:lnTo>
              </a:path>
              <a:path w="5119370">
                <a:moveTo>
                  <a:pt x="5119063" y="0"/>
                </a:moveTo>
                <a:lnTo>
                  <a:pt x="5083457" y="0"/>
                </a:lnTo>
              </a:path>
            </a:pathLst>
          </a:custGeom>
          <a:ln w="116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81508" y="5517220"/>
            <a:ext cx="118745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40708" y="1621861"/>
            <a:ext cx="5119370" cy="3630295"/>
          </a:xfrm>
          <a:custGeom>
            <a:avLst/>
            <a:gdLst/>
            <a:ahLst/>
            <a:cxnLst/>
            <a:rect l="l" t="t" r="r" b="b"/>
            <a:pathLst>
              <a:path w="5119370" h="3630295">
                <a:moveTo>
                  <a:pt x="0" y="3630214"/>
                </a:moveTo>
                <a:lnTo>
                  <a:pt x="35290" y="3630214"/>
                </a:lnTo>
              </a:path>
              <a:path w="5119370" h="3630295">
                <a:moveTo>
                  <a:pt x="5119063" y="3630214"/>
                </a:moveTo>
                <a:lnTo>
                  <a:pt x="5083457" y="3630214"/>
                </a:lnTo>
              </a:path>
              <a:path w="5119370" h="3630295">
                <a:moveTo>
                  <a:pt x="0" y="3228010"/>
                </a:moveTo>
                <a:lnTo>
                  <a:pt x="35290" y="3228010"/>
                </a:lnTo>
              </a:path>
              <a:path w="5119370" h="3630295">
                <a:moveTo>
                  <a:pt x="5119063" y="3228010"/>
                </a:moveTo>
                <a:lnTo>
                  <a:pt x="5083457" y="3228010"/>
                </a:lnTo>
              </a:path>
              <a:path w="5119370" h="3630295">
                <a:moveTo>
                  <a:pt x="0" y="2825837"/>
                </a:moveTo>
                <a:lnTo>
                  <a:pt x="35290" y="2825837"/>
                </a:lnTo>
              </a:path>
              <a:path w="5119370" h="3630295">
                <a:moveTo>
                  <a:pt x="5119063" y="2825837"/>
                </a:moveTo>
                <a:lnTo>
                  <a:pt x="5083457" y="2825837"/>
                </a:lnTo>
              </a:path>
              <a:path w="5119370" h="3630295">
                <a:moveTo>
                  <a:pt x="0" y="2424058"/>
                </a:moveTo>
                <a:lnTo>
                  <a:pt x="35290" y="2424058"/>
                </a:lnTo>
              </a:path>
              <a:path w="5119370" h="3630295">
                <a:moveTo>
                  <a:pt x="5119063" y="2424058"/>
                </a:moveTo>
                <a:lnTo>
                  <a:pt x="5083457" y="2424058"/>
                </a:lnTo>
              </a:path>
              <a:path w="5119370" h="3630295">
                <a:moveTo>
                  <a:pt x="0" y="2021806"/>
                </a:moveTo>
                <a:lnTo>
                  <a:pt x="35290" y="2021806"/>
                </a:lnTo>
              </a:path>
              <a:path w="5119370" h="3630295">
                <a:moveTo>
                  <a:pt x="5119063" y="2021806"/>
                </a:moveTo>
                <a:lnTo>
                  <a:pt x="5083457" y="2021806"/>
                </a:lnTo>
              </a:path>
              <a:path w="5119370" h="3630295">
                <a:moveTo>
                  <a:pt x="0" y="1608061"/>
                </a:moveTo>
                <a:lnTo>
                  <a:pt x="35290" y="1608061"/>
                </a:lnTo>
              </a:path>
              <a:path w="5119370" h="3630295">
                <a:moveTo>
                  <a:pt x="5119063" y="1608061"/>
                </a:moveTo>
                <a:lnTo>
                  <a:pt x="5083457" y="1608061"/>
                </a:lnTo>
              </a:path>
              <a:path w="5119370" h="3630295">
                <a:moveTo>
                  <a:pt x="0" y="1206282"/>
                </a:moveTo>
                <a:lnTo>
                  <a:pt x="35290" y="1206282"/>
                </a:lnTo>
              </a:path>
              <a:path w="5119370" h="3630295">
                <a:moveTo>
                  <a:pt x="5119063" y="1206282"/>
                </a:moveTo>
                <a:lnTo>
                  <a:pt x="5083457" y="1206282"/>
                </a:lnTo>
              </a:path>
              <a:path w="5119370" h="3630295">
                <a:moveTo>
                  <a:pt x="0" y="804030"/>
                </a:moveTo>
                <a:lnTo>
                  <a:pt x="35290" y="804030"/>
                </a:lnTo>
              </a:path>
              <a:path w="5119370" h="3630295">
                <a:moveTo>
                  <a:pt x="5119063" y="804030"/>
                </a:moveTo>
                <a:lnTo>
                  <a:pt x="5083457" y="804030"/>
                </a:lnTo>
              </a:path>
              <a:path w="5119370" h="3630295">
                <a:moveTo>
                  <a:pt x="0" y="401779"/>
                </a:moveTo>
                <a:lnTo>
                  <a:pt x="35290" y="401779"/>
                </a:lnTo>
              </a:path>
              <a:path w="5119370" h="3630295">
                <a:moveTo>
                  <a:pt x="5119063" y="401779"/>
                </a:moveTo>
                <a:lnTo>
                  <a:pt x="5083457" y="401779"/>
                </a:lnTo>
              </a:path>
              <a:path w="5119370" h="3630295">
                <a:moveTo>
                  <a:pt x="0" y="0"/>
                </a:moveTo>
                <a:lnTo>
                  <a:pt x="35290" y="0"/>
                </a:lnTo>
              </a:path>
              <a:path w="5119370" h="3630295">
                <a:moveTo>
                  <a:pt x="5119063" y="0"/>
                </a:moveTo>
                <a:lnTo>
                  <a:pt x="5083457" y="0"/>
                </a:lnTo>
              </a:path>
            </a:pathLst>
          </a:custGeom>
          <a:ln w="116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21287" y="1484833"/>
            <a:ext cx="377825" cy="39485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spcBef>
                <a:spcPts val="90"/>
              </a:spcBef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0.2</a:t>
            </a:r>
            <a:endParaRPr sz="1500">
              <a:latin typeface="Arial MT"/>
              <a:cs typeface="Arial MT"/>
            </a:endParaRPr>
          </a:p>
          <a:p>
            <a:pPr marR="5080" algn="r">
              <a:spcBef>
                <a:spcPts val="137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18</a:t>
            </a:r>
            <a:endParaRPr sz="1500">
              <a:latin typeface="Arial MT"/>
              <a:cs typeface="Arial MT"/>
            </a:endParaRPr>
          </a:p>
          <a:p>
            <a:pPr marR="5080" algn="r">
              <a:spcBef>
                <a:spcPts val="136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16</a:t>
            </a:r>
            <a:endParaRPr sz="1500">
              <a:latin typeface="Arial MT"/>
              <a:cs typeface="Arial MT"/>
            </a:endParaRPr>
          </a:p>
          <a:p>
            <a:pPr marR="5080" algn="r">
              <a:spcBef>
                <a:spcPts val="137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14</a:t>
            </a:r>
            <a:endParaRPr sz="1500">
              <a:latin typeface="Arial MT"/>
              <a:cs typeface="Arial MT"/>
            </a:endParaRPr>
          </a:p>
          <a:p>
            <a:pPr marR="5080" algn="r">
              <a:spcBef>
                <a:spcPts val="1365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endParaRPr sz="1500">
              <a:latin typeface="Arial MT"/>
              <a:cs typeface="Arial MT"/>
            </a:endParaRPr>
          </a:p>
          <a:p>
            <a:pPr>
              <a:spcBef>
                <a:spcPts val="20"/>
              </a:spcBef>
            </a:pPr>
            <a:endParaRPr sz="1250">
              <a:latin typeface="Arial MT"/>
              <a:cs typeface="Arial MT"/>
            </a:endParaRPr>
          </a:p>
          <a:p>
            <a:pPr marR="5080" algn="r"/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0.1</a:t>
            </a:r>
            <a:endParaRPr sz="1500">
              <a:latin typeface="Arial MT"/>
              <a:cs typeface="Arial MT"/>
            </a:endParaRPr>
          </a:p>
          <a:p>
            <a:pPr marR="5080" algn="r">
              <a:spcBef>
                <a:spcPts val="1365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08</a:t>
            </a:r>
            <a:endParaRPr sz="1500">
              <a:latin typeface="Arial MT"/>
              <a:cs typeface="Arial MT"/>
            </a:endParaRPr>
          </a:p>
          <a:p>
            <a:pPr marR="5080" algn="r">
              <a:spcBef>
                <a:spcPts val="1365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06</a:t>
            </a:r>
            <a:endParaRPr sz="1500">
              <a:latin typeface="Arial MT"/>
              <a:cs typeface="Arial MT"/>
            </a:endParaRPr>
          </a:p>
          <a:p>
            <a:pPr marR="5080" algn="r">
              <a:spcBef>
                <a:spcPts val="137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04</a:t>
            </a:r>
            <a:endParaRPr sz="1500">
              <a:latin typeface="Arial MT"/>
              <a:cs typeface="Arial MT"/>
            </a:endParaRPr>
          </a:p>
          <a:p>
            <a:pPr marR="5080" algn="r">
              <a:spcBef>
                <a:spcPts val="1365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02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34891" y="1616048"/>
            <a:ext cx="5130800" cy="4043679"/>
            <a:chOff x="2110891" y="1616047"/>
            <a:chExt cx="5130800" cy="4043679"/>
          </a:xfrm>
        </p:grpSpPr>
        <p:sp>
          <p:nvSpPr>
            <p:cNvPr id="18" name="object 18"/>
            <p:cNvSpPr/>
            <p:nvPr/>
          </p:nvSpPr>
          <p:spPr>
            <a:xfrm>
              <a:off x="2110879" y="1616049"/>
              <a:ext cx="5130800" cy="4043679"/>
            </a:xfrm>
            <a:custGeom>
              <a:avLst/>
              <a:gdLst/>
              <a:ahLst/>
              <a:cxnLst/>
              <a:rect l="l" t="t" r="r" b="b"/>
              <a:pathLst>
                <a:path w="5130800" h="4043679">
                  <a:moveTo>
                    <a:pt x="5112918" y="4032034"/>
                  </a:moveTo>
                  <a:lnTo>
                    <a:pt x="11645" y="4032034"/>
                  </a:lnTo>
                  <a:lnTo>
                    <a:pt x="11645" y="17462"/>
                  </a:lnTo>
                  <a:lnTo>
                    <a:pt x="0" y="17462"/>
                  </a:lnTo>
                  <a:lnTo>
                    <a:pt x="0" y="4037838"/>
                  </a:lnTo>
                  <a:lnTo>
                    <a:pt x="5829" y="4037838"/>
                  </a:lnTo>
                  <a:lnTo>
                    <a:pt x="5829" y="4043654"/>
                  </a:lnTo>
                  <a:lnTo>
                    <a:pt x="5112918" y="4043654"/>
                  </a:lnTo>
                  <a:lnTo>
                    <a:pt x="5112918" y="4032034"/>
                  </a:lnTo>
                  <a:close/>
                </a:path>
                <a:path w="5130800" h="4043679">
                  <a:moveTo>
                    <a:pt x="5112918" y="0"/>
                  </a:moveTo>
                  <a:lnTo>
                    <a:pt x="5829" y="0"/>
                  </a:lnTo>
                  <a:lnTo>
                    <a:pt x="5829" y="11633"/>
                  </a:lnTo>
                  <a:lnTo>
                    <a:pt x="5112918" y="11633"/>
                  </a:lnTo>
                  <a:lnTo>
                    <a:pt x="5112918" y="0"/>
                  </a:lnTo>
                  <a:close/>
                </a:path>
                <a:path w="5130800" h="4043679">
                  <a:moveTo>
                    <a:pt x="5130698" y="17462"/>
                  </a:moveTo>
                  <a:lnTo>
                    <a:pt x="5119065" y="17462"/>
                  </a:lnTo>
                  <a:lnTo>
                    <a:pt x="5119065" y="4037838"/>
                  </a:lnTo>
                  <a:lnTo>
                    <a:pt x="5130698" y="4037838"/>
                  </a:lnTo>
                  <a:lnTo>
                    <a:pt x="5130698" y="174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6709" y="5648073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h="12064">
                  <a:moveTo>
                    <a:pt x="0" y="11626"/>
                  </a:moveTo>
                  <a:lnTo>
                    <a:pt x="0" y="0"/>
                  </a:lnTo>
                  <a:lnTo>
                    <a:pt x="0" y="11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5772" y="16218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16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16709" y="1940985"/>
              <a:ext cx="5119370" cy="3713479"/>
            </a:xfrm>
            <a:custGeom>
              <a:avLst/>
              <a:gdLst/>
              <a:ahLst/>
              <a:cxnLst/>
              <a:rect l="l" t="t" r="r" b="b"/>
              <a:pathLst>
                <a:path w="5119370" h="3713479">
                  <a:moveTo>
                    <a:pt x="0" y="3712900"/>
                  </a:moveTo>
                  <a:lnTo>
                    <a:pt x="106265" y="2057702"/>
                  </a:lnTo>
                  <a:lnTo>
                    <a:pt x="200888" y="1005078"/>
                  </a:lnTo>
                  <a:lnTo>
                    <a:pt x="307138" y="390128"/>
                  </a:lnTo>
                  <a:lnTo>
                    <a:pt x="413798" y="94619"/>
                  </a:lnTo>
                  <a:lnTo>
                    <a:pt x="508421" y="0"/>
                  </a:lnTo>
                  <a:lnTo>
                    <a:pt x="614687" y="71161"/>
                  </a:lnTo>
                  <a:lnTo>
                    <a:pt x="720968" y="236627"/>
                  </a:lnTo>
                  <a:lnTo>
                    <a:pt x="815497" y="461290"/>
                  </a:lnTo>
                  <a:lnTo>
                    <a:pt x="922156" y="709568"/>
                  </a:lnTo>
                  <a:lnTo>
                    <a:pt x="1028501" y="981462"/>
                  </a:lnTo>
                  <a:lnTo>
                    <a:pt x="1123029" y="1253356"/>
                  </a:lnTo>
                  <a:lnTo>
                    <a:pt x="1229374" y="1513599"/>
                  </a:lnTo>
                  <a:lnTo>
                    <a:pt x="1336033" y="1761877"/>
                  </a:lnTo>
                  <a:lnTo>
                    <a:pt x="1430562" y="1998505"/>
                  </a:lnTo>
                  <a:lnTo>
                    <a:pt x="1536906" y="2211203"/>
                  </a:lnTo>
                  <a:lnTo>
                    <a:pt x="1643093" y="2400285"/>
                  </a:lnTo>
                  <a:lnTo>
                    <a:pt x="1737779" y="2565908"/>
                  </a:lnTo>
                  <a:lnTo>
                    <a:pt x="1843966" y="2719787"/>
                  </a:lnTo>
                  <a:lnTo>
                    <a:pt x="1950626" y="2861701"/>
                  </a:lnTo>
                  <a:lnTo>
                    <a:pt x="2045312" y="2980046"/>
                  </a:lnTo>
                  <a:lnTo>
                    <a:pt x="2151499" y="3074414"/>
                  </a:lnTo>
                  <a:lnTo>
                    <a:pt x="2257843" y="3169160"/>
                  </a:lnTo>
                  <a:lnTo>
                    <a:pt x="2352530" y="3251909"/>
                  </a:lnTo>
                  <a:lnTo>
                    <a:pt x="2459032" y="3311089"/>
                  </a:lnTo>
                  <a:lnTo>
                    <a:pt x="2565376" y="3370254"/>
                  </a:lnTo>
                  <a:lnTo>
                    <a:pt x="2660062" y="3429041"/>
                  </a:lnTo>
                  <a:lnTo>
                    <a:pt x="2766249" y="3464622"/>
                  </a:lnTo>
                  <a:lnTo>
                    <a:pt x="2860935" y="3500187"/>
                  </a:lnTo>
                  <a:lnTo>
                    <a:pt x="2967595" y="3535768"/>
                  </a:lnTo>
                  <a:lnTo>
                    <a:pt x="3073782" y="3559367"/>
                  </a:lnTo>
                  <a:lnTo>
                    <a:pt x="3168468" y="3582952"/>
                  </a:lnTo>
                  <a:lnTo>
                    <a:pt x="3274655" y="3606551"/>
                  </a:lnTo>
                  <a:lnTo>
                    <a:pt x="3380999" y="3618532"/>
                  </a:lnTo>
                  <a:lnTo>
                    <a:pt x="3475528" y="3642116"/>
                  </a:lnTo>
                  <a:lnTo>
                    <a:pt x="3582187" y="3653719"/>
                  </a:lnTo>
                  <a:lnTo>
                    <a:pt x="3688532" y="3653719"/>
                  </a:lnTo>
                  <a:lnTo>
                    <a:pt x="3783060" y="3665716"/>
                  </a:lnTo>
                  <a:lnTo>
                    <a:pt x="3889405" y="3677319"/>
                  </a:lnTo>
                  <a:lnTo>
                    <a:pt x="3996064" y="3677319"/>
                  </a:lnTo>
                  <a:lnTo>
                    <a:pt x="4090593" y="3689300"/>
                  </a:lnTo>
                  <a:lnTo>
                    <a:pt x="4196937" y="3689300"/>
                  </a:lnTo>
                  <a:lnTo>
                    <a:pt x="4303124" y="3689300"/>
                  </a:lnTo>
                  <a:lnTo>
                    <a:pt x="4397810" y="3701297"/>
                  </a:lnTo>
                  <a:lnTo>
                    <a:pt x="4917875" y="3701297"/>
                  </a:lnTo>
                  <a:lnTo>
                    <a:pt x="5012403" y="3712900"/>
                  </a:lnTo>
                  <a:lnTo>
                    <a:pt x="5119063" y="3712900"/>
                  </a:lnTo>
                </a:path>
              </a:pathLst>
            </a:custGeom>
            <a:ln w="1162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15402" y="5670752"/>
            <a:ext cx="3580129" cy="477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540" algn="ctr">
              <a:lnSpc>
                <a:spcPts val="1785"/>
              </a:lnSpc>
              <a:spcBef>
                <a:spcPts val="90"/>
              </a:spcBef>
              <a:tabLst>
                <a:tab pos="1016635" algn="l"/>
                <a:tab pos="2044700" algn="l"/>
                <a:tab pos="306197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1	2	3	4</a:t>
            </a:r>
            <a:endParaRPr sz="1500">
              <a:latin typeface="Arial MT"/>
              <a:cs typeface="Arial MT"/>
            </a:endParaRPr>
          </a:p>
          <a:p>
            <a:pPr marR="5080" algn="ctr">
              <a:lnSpc>
                <a:spcPts val="1785"/>
              </a:lnSpc>
            </a:pPr>
            <a:r>
              <a:rPr sz="1500" spc="2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spc="-10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500" spc="-9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ber</a:t>
            </a:r>
            <a:r>
              <a:rPr sz="15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5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15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1500" spc="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spc="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65950" y="3017269"/>
            <a:ext cx="230832" cy="1236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500" spc="-7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spc="-8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500" spc="-8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500" spc="-8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500" spc="-8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500" spc="2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401" y="537210"/>
            <a:ext cx="554037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Slotted</a:t>
            </a:r>
            <a:r>
              <a:rPr b="1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ALOHA</a:t>
            </a:r>
            <a:r>
              <a:rPr b="1" u="heavy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protocol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3940" y="1539239"/>
            <a:ext cx="7627620" cy="4635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1430" indent="-457834" algn="just">
              <a:spcBef>
                <a:spcPts val="105"/>
              </a:spcBef>
              <a:buClr>
                <a:srgbClr val="EC7C30"/>
              </a:buClr>
              <a:buFont typeface="Wingdings"/>
              <a:buChar char=""/>
              <a:tabLst>
                <a:tab pos="470534" algn="l"/>
              </a:tabLst>
            </a:pP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method: Divide time </a:t>
            </a:r>
            <a:r>
              <a:rPr sz="2800" b="1" spc="-15" dirty="0">
                <a:latin typeface="Calibri"/>
                <a:cs typeface="Calibri"/>
              </a:rPr>
              <a:t>into discrete intervals, 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each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interval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corresponding</a:t>
            </a:r>
            <a:r>
              <a:rPr sz="2800" b="1" spc="-1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10" dirty="0">
                <a:latin typeface="Calibri"/>
                <a:cs typeface="Calibri"/>
              </a:rPr>
              <a:t>one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frame.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35"/>
              </a:spcBef>
              <a:buClr>
                <a:srgbClr val="EC7C30"/>
              </a:buClr>
              <a:buFont typeface="Wingdings"/>
              <a:buChar char=""/>
            </a:pPr>
            <a:endParaRPr sz="3850">
              <a:latin typeface="Calibri"/>
              <a:cs typeface="Calibri"/>
            </a:endParaRPr>
          </a:p>
          <a:p>
            <a:pPr marL="469900" marR="11430" indent="-457834" algn="just">
              <a:buClr>
                <a:srgbClr val="EC7C30"/>
              </a:buClr>
              <a:buFont typeface="Wingdings"/>
              <a:buChar char=""/>
              <a:tabLst>
                <a:tab pos="470534" algn="l"/>
              </a:tabLst>
            </a:pPr>
            <a:r>
              <a:rPr sz="2800" b="1" dirty="0">
                <a:latin typeface="Calibri"/>
                <a:cs typeface="Calibri"/>
              </a:rPr>
              <a:t>A </a:t>
            </a:r>
            <a:r>
              <a:rPr sz="2800" b="1" spc="5" dirty="0">
                <a:latin typeface="Calibri"/>
                <a:cs typeface="Calibri"/>
              </a:rPr>
              <a:t>special </a:t>
            </a:r>
            <a:r>
              <a:rPr sz="2800" b="1" spc="-15" dirty="0">
                <a:latin typeface="Calibri"/>
                <a:cs typeface="Calibri"/>
              </a:rPr>
              <a:t>station </a:t>
            </a:r>
            <a:r>
              <a:rPr sz="2800" b="1" dirty="0">
                <a:latin typeface="Calibri"/>
                <a:cs typeface="Calibri"/>
              </a:rPr>
              <a:t>emits a </a:t>
            </a:r>
            <a:r>
              <a:rPr sz="2800" b="1" spc="15" dirty="0">
                <a:latin typeface="Calibri"/>
                <a:cs typeface="Calibri"/>
              </a:rPr>
              <a:t>pip </a:t>
            </a:r>
            <a:r>
              <a:rPr sz="2800" b="1" spc="-15" dirty="0">
                <a:latin typeface="Calibri"/>
                <a:cs typeface="Calibri"/>
              </a:rPr>
              <a:t>at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-15" dirty="0">
                <a:latin typeface="Calibri"/>
                <a:cs typeface="Calibri"/>
              </a:rPr>
              <a:t>start </a:t>
            </a:r>
            <a:r>
              <a:rPr sz="2800" b="1" spc="5" dirty="0">
                <a:latin typeface="Calibri"/>
                <a:cs typeface="Calibri"/>
              </a:rPr>
              <a:t>of each 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interval,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like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clock.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20"/>
              </a:spcBef>
              <a:buClr>
                <a:srgbClr val="EC7C30"/>
              </a:buClr>
              <a:buFont typeface="Wingdings"/>
              <a:buChar char=""/>
            </a:pPr>
            <a:endParaRPr sz="3800">
              <a:latin typeface="Calibri"/>
              <a:cs typeface="Calibri"/>
            </a:endParaRPr>
          </a:p>
          <a:p>
            <a:pPr marL="469900" marR="5080" indent="-457834" algn="just">
              <a:buClr>
                <a:srgbClr val="EC7C30"/>
              </a:buClr>
              <a:buFont typeface="Wingdings"/>
              <a:buChar char=""/>
              <a:tabLst>
                <a:tab pos="470534" algn="l"/>
              </a:tabLst>
            </a:pP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5" dirty="0">
                <a:latin typeface="Calibri"/>
                <a:cs typeface="Calibri"/>
              </a:rPr>
              <a:t> user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is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not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permitted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to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send</a:t>
            </a:r>
            <a:r>
              <a:rPr sz="2800" b="1" spc="-5" dirty="0">
                <a:latin typeface="Calibri"/>
                <a:cs typeface="Calibri"/>
              </a:rPr>
              <a:t> whenever</a:t>
            </a:r>
            <a:r>
              <a:rPr sz="2800" b="1" dirty="0">
                <a:latin typeface="Calibri"/>
                <a:cs typeface="Calibri"/>
              </a:rPr>
              <a:t> a 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10" dirty="0">
                <a:latin typeface="Calibri"/>
                <a:cs typeface="Calibri"/>
              </a:rPr>
              <a:t>special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(for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example: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CR)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typed. 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Instead, </a:t>
            </a:r>
            <a:r>
              <a:rPr sz="2800" b="1" spc="15" dirty="0">
                <a:latin typeface="Calibri"/>
                <a:cs typeface="Calibri"/>
              </a:rPr>
              <a:t>it is </a:t>
            </a:r>
            <a:r>
              <a:rPr sz="2800" b="1" spc="-5" dirty="0">
                <a:latin typeface="Calibri"/>
                <a:cs typeface="Calibri"/>
              </a:rPr>
              <a:t>required to </a:t>
            </a:r>
            <a:r>
              <a:rPr sz="2800" b="1" spc="-25" dirty="0">
                <a:latin typeface="Calibri"/>
                <a:cs typeface="Calibri"/>
              </a:rPr>
              <a:t>wait </a:t>
            </a:r>
            <a:r>
              <a:rPr sz="2800" b="1" spc="-30" dirty="0">
                <a:latin typeface="Calibri"/>
                <a:cs typeface="Calibri"/>
              </a:rPr>
              <a:t>for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10" dirty="0">
                <a:latin typeface="Calibri"/>
                <a:cs typeface="Calibri"/>
              </a:rPr>
              <a:t>beginning 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of</a:t>
            </a:r>
            <a:r>
              <a:rPr sz="2800" b="1" spc="-5" dirty="0">
                <a:latin typeface="Calibri"/>
                <a:cs typeface="Calibri"/>
              </a:rPr>
              <a:t> the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next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slot.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565" y="201984"/>
            <a:ext cx="6975475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Slotted</a:t>
            </a:r>
            <a:r>
              <a:rPr b="1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ALOHA</a:t>
            </a:r>
            <a:r>
              <a:rPr b="1" u="heavy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protocol</a:t>
            </a:r>
            <a:r>
              <a:rPr b="1" u="heavy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(contd.)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4727" y="1692211"/>
            <a:ext cx="7640320" cy="404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101600" indent="-457834">
              <a:spcBef>
                <a:spcPts val="100"/>
              </a:spcBef>
              <a:buClr>
                <a:srgbClr val="EC7C30"/>
              </a:buClr>
              <a:buFont typeface="Wingdings"/>
              <a:buChar char=""/>
              <a:tabLst>
                <a:tab pos="495300" algn="l"/>
                <a:tab pos="495934" algn="l"/>
              </a:tabLst>
            </a:pPr>
            <a:r>
              <a:rPr sz="2800" b="1" dirty="0">
                <a:latin typeface="Calibri"/>
                <a:cs typeface="Calibri"/>
              </a:rPr>
              <a:t>“Danger / CrEnhancement </a:t>
            </a:r>
            <a:r>
              <a:rPr sz="2800" b="1" spc="5" dirty="0">
                <a:latin typeface="Calibri"/>
                <a:cs typeface="Calibri"/>
              </a:rPr>
              <a:t>of </a:t>
            </a:r>
            <a:r>
              <a:rPr sz="2800" b="1" dirty="0">
                <a:latin typeface="Calibri"/>
                <a:cs typeface="Calibri"/>
              </a:rPr>
              <a:t>pure </a:t>
            </a:r>
            <a:r>
              <a:rPr sz="2800" b="1" spc="-15" dirty="0">
                <a:latin typeface="Calibri"/>
                <a:cs typeface="Calibri"/>
              </a:rPr>
              <a:t>ALOHA </a:t>
            </a:r>
            <a:r>
              <a:rPr sz="2800" b="1" spc="15" dirty="0">
                <a:latin typeface="Calibri"/>
                <a:cs typeface="Calibri"/>
              </a:rPr>
              <a:t>in 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that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stations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can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10" dirty="0">
                <a:latin typeface="Calibri"/>
                <a:cs typeface="Calibri"/>
              </a:rPr>
              <a:t>only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start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to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transmit</a:t>
            </a:r>
            <a:r>
              <a:rPr sz="2800" b="1" spc="80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frame</a:t>
            </a:r>
            <a:r>
              <a:rPr sz="2800" b="1" spc="114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so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that </a:t>
            </a:r>
            <a:r>
              <a:rPr sz="2800" b="1" spc="15" dirty="0">
                <a:latin typeface="Calibri"/>
                <a:cs typeface="Calibri"/>
              </a:rPr>
              <a:t>it </a:t>
            </a:r>
            <a:r>
              <a:rPr sz="2800" b="1" spc="-5" dirty="0">
                <a:latin typeface="Calibri"/>
                <a:cs typeface="Calibri"/>
              </a:rPr>
              <a:t>arrives </a:t>
            </a:r>
            <a:r>
              <a:rPr sz="2800" b="1" spc="-15" dirty="0">
                <a:latin typeface="Calibri"/>
                <a:cs typeface="Calibri"/>
              </a:rPr>
              <a:t>at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5" dirty="0">
                <a:latin typeface="Calibri"/>
                <a:cs typeface="Calibri"/>
              </a:rPr>
              <a:t>destination </a:t>
            </a:r>
            <a:r>
              <a:rPr sz="2800" b="1" spc="-15" dirty="0">
                <a:latin typeface="Calibri"/>
                <a:cs typeface="Calibri"/>
              </a:rPr>
              <a:t>at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b</a:t>
            </a:r>
            <a:r>
              <a:rPr sz="2800" b="1" spc="25" dirty="0">
                <a:latin typeface="Calibri"/>
                <a:cs typeface="Calibri"/>
              </a:rPr>
              <a:t>e</a:t>
            </a:r>
            <a:r>
              <a:rPr sz="2800" b="1" spc="30" dirty="0">
                <a:latin typeface="Calibri"/>
                <a:cs typeface="Calibri"/>
              </a:rPr>
              <a:t>gi</a:t>
            </a:r>
            <a:r>
              <a:rPr sz="2800" b="1" spc="15" dirty="0">
                <a:latin typeface="Calibri"/>
                <a:cs typeface="Calibri"/>
              </a:rPr>
              <a:t>nn</a:t>
            </a:r>
            <a:r>
              <a:rPr sz="2800" b="1" spc="30" dirty="0">
                <a:latin typeface="Calibri"/>
                <a:cs typeface="Calibri"/>
              </a:rPr>
              <a:t>i</a:t>
            </a:r>
            <a:r>
              <a:rPr sz="2800" b="1" spc="15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g</a:t>
            </a:r>
            <a:r>
              <a:rPr sz="2800" b="1" spc="-204" dirty="0">
                <a:latin typeface="Calibri"/>
                <a:cs typeface="Calibri"/>
              </a:rPr>
              <a:t> </a:t>
            </a:r>
            <a:r>
              <a:rPr sz="2800" b="1" spc="10" dirty="0">
                <a:latin typeface="Calibri"/>
                <a:cs typeface="Calibri"/>
              </a:rPr>
              <a:t>o</a:t>
            </a:r>
            <a:r>
              <a:rPr sz="2800" b="1" dirty="0">
                <a:latin typeface="Calibri"/>
                <a:cs typeface="Calibri"/>
              </a:rPr>
              <a:t>f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20" dirty="0">
                <a:latin typeface="Calibri"/>
                <a:cs typeface="Calibri"/>
              </a:rPr>
              <a:t>d</a:t>
            </a:r>
            <a:r>
              <a:rPr sz="2800" b="1" spc="25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f</a:t>
            </a:r>
            <a:r>
              <a:rPr sz="2800" b="1" spc="25" dirty="0">
                <a:latin typeface="Calibri"/>
                <a:cs typeface="Calibri"/>
              </a:rPr>
              <a:t>i</a:t>
            </a:r>
            <a:r>
              <a:rPr sz="2800" b="1" spc="15" dirty="0">
                <a:latin typeface="Calibri"/>
                <a:cs typeface="Calibri"/>
              </a:rPr>
              <a:t>n</a:t>
            </a:r>
            <a:r>
              <a:rPr sz="2800" b="1" spc="2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d</a:t>
            </a:r>
            <a:r>
              <a:rPr sz="2800" b="1" spc="-14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30" dirty="0">
                <a:latin typeface="Calibri"/>
                <a:cs typeface="Calibri"/>
              </a:rPr>
              <a:t>i</a:t>
            </a:r>
            <a:r>
              <a:rPr sz="2800" b="1" spc="-40" dirty="0">
                <a:latin typeface="Calibri"/>
                <a:cs typeface="Calibri"/>
              </a:rPr>
              <a:t>m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</a:t>
            </a:r>
            <a:r>
              <a:rPr sz="2800" b="1" spc="30" dirty="0">
                <a:latin typeface="Calibri"/>
                <a:cs typeface="Calibri"/>
              </a:rPr>
              <a:t>l</a:t>
            </a:r>
            <a:r>
              <a:rPr sz="2800" b="1" spc="10" dirty="0">
                <a:latin typeface="Calibri"/>
                <a:cs typeface="Calibri"/>
              </a:rPr>
              <a:t>o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dirty="0">
                <a:latin typeface="Calibri"/>
                <a:cs typeface="Calibri"/>
              </a:rPr>
              <a:t>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10" dirty="0">
                <a:latin typeface="Calibri"/>
                <a:cs typeface="Calibri"/>
              </a:rPr>
              <a:t>o</a:t>
            </a:r>
            <a:r>
              <a:rPr sz="2800" b="1" dirty="0">
                <a:latin typeface="Calibri"/>
                <a:cs typeface="Calibri"/>
              </a:rPr>
              <a:t>f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20" dirty="0">
                <a:latin typeface="Calibri"/>
                <a:cs typeface="Calibri"/>
              </a:rPr>
              <a:t>d</a:t>
            </a:r>
            <a:r>
              <a:rPr sz="2800" b="1" spc="15" dirty="0">
                <a:latin typeface="Calibri"/>
                <a:cs typeface="Calibri"/>
              </a:rPr>
              <a:t>u</a:t>
            </a:r>
            <a:r>
              <a:rPr sz="2800" b="1" spc="-114" dirty="0">
                <a:latin typeface="Calibri"/>
                <a:cs typeface="Calibri"/>
              </a:rPr>
              <a:t>r</a:t>
            </a:r>
            <a:r>
              <a:rPr sz="2800" b="1" spc="-2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30" dirty="0">
                <a:latin typeface="Calibri"/>
                <a:cs typeface="Calibri"/>
              </a:rPr>
              <a:t>i</a:t>
            </a:r>
            <a:r>
              <a:rPr sz="2800" b="1" spc="10" dirty="0">
                <a:latin typeface="Calibri"/>
                <a:cs typeface="Calibri"/>
              </a:rPr>
              <a:t>o</a:t>
            </a:r>
            <a:r>
              <a:rPr sz="2800" b="1" dirty="0">
                <a:latin typeface="Calibri"/>
                <a:cs typeface="Calibri"/>
              </a:rPr>
              <a:t>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495300" marR="30480" indent="-457834">
              <a:spcBef>
                <a:spcPts val="660"/>
              </a:spcBef>
              <a:buClr>
                <a:srgbClr val="EC7C30"/>
              </a:buClr>
              <a:buFont typeface="Wingdings"/>
              <a:buChar char=""/>
              <a:tabLst>
                <a:tab pos="495300" algn="l"/>
                <a:tab pos="495934" algn="l"/>
              </a:tabLst>
            </a:pPr>
            <a:r>
              <a:rPr sz="2800" b="1" spc="5" dirty="0">
                <a:latin typeface="Calibri"/>
                <a:cs typeface="Calibri"/>
              </a:rPr>
              <a:t>itical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/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Vulnerable”</a:t>
            </a:r>
            <a:r>
              <a:rPr sz="2800" b="1" spc="-17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period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for</a:t>
            </a:r>
            <a:r>
              <a:rPr sz="2800" b="1" spc="5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this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system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is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only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 T </a:t>
            </a:r>
            <a:r>
              <a:rPr sz="2800" b="1" spc="15" dirty="0">
                <a:latin typeface="Calibri"/>
                <a:cs typeface="Calibri"/>
              </a:rPr>
              <a:t>seconds </a:t>
            </a:r>
            <a:r>
              <a:rPr sz="2800" b="1" spc="5" dirty="0">
                <a:latin typeface="Calibri"/>
                <a:cs typeface="Calibri"/>
              </a:rPr>
              <a:t>prior </a:t>
            </a:r>
            <a:r>
              <a:rPr sz="2800" b="1" spc="-10" dirty="0">
                <a:latin typeface="Calibri"/>
                <a:cs typeface="Calibri"/>
              </a:rPr>
              <a:t>to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-15" dirty="0">
                <a:latin typeface="Calibri"/>
                <a:cs typeface="Calibri"/>
              </a:rPr>
              <a:t>start </a:t>
            </a:r>
            <a:r>
              <a:rPr sz="2800" b="1" spc="5" dirty="0">
                <a:latin typeface="Calibri"/>
                <a:cs typeface="Calibri"/>
              </a:rPr>
              <a:t>of </a:t>
            </a:r>
            <a:r>
              <a:rPr sz="2800" b="1" spc="-20" dirty="0">
                <a:latin typeface="Calibri"/>
                <a:cs typeface="Calibri"/>
              </a:rPr>
              <a:t>station’s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frame</a:t>
            </a:r>
            <a:r>
              <a:rPr sz="2800" b="1" spc="10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thus </a:t>
            </a:r>
            <a:r>
              <a:rPr sz="2800" b="1" spc="-5" dirty="0">
                <a:latin typeface="Calibri"/>
                <a:cs typeface="Calibri"/>
              </a:rPr>
              <a:t>S=Ge</a:t>
            </a:r>
            <a:r>
              <a:rPr sz="2775" b="1" spc="-7" baseline="27027" dirty="0">
                <a:latin typeface="Calibri"/>
                <a:cs typeface="Calibri"/>
              </a:rPr>
              <a:t>-G</a:t>
            </a:r>
            <a:endParaRPr sz="2775" baseline="27027">
              <a:latin typeface="Calibri"/>
              <a:cs typeface="Calibri"/>
            </a:endParaRPr>
          </a:p>
          <a:p>
            <a:pPr marL="495300" marR="324485" indent="-457834">
              <a:spcBef>
                <a:spcPts val="740"/>
              </a:spcBef>
              <a:buClr>
                <a:srgbClr val="EC7C30"/>
              </a:buClr>
              <a:buFont typeface="Wingdings"/>
              <a:buChar char=""/>
              <a:tabLst>
                <a:tab pos="495300" algn="l"/>
                <a:tab pos="495934" algn="l"/>
              </a:tabLst>
            </a:pPr>
            <a:r>
              <a:rPr sz="2800" b="1" dirty="0">
                <a:latin typeface="Calibri"/>
                <a:cs typeface="Calibri"/>
              </a:rPr>
              <a:t>For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this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system,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optimum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throughput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occurs</a:t>
            </a:r>
            <a:r>
              <a:rPr sz="2800" b="1" spc="-145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if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G=1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364" y="358521"/>
            <a:ext cx="6061710" cy="440690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spc="15" dirty="0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sz="2700" b="1" spc="-25" dirty="0">
                <a:solidFill>
                  <a:srgbClr val="EC7C30"/>
                </a:solidFill>
                <a:latin typeface="Calibri"/>
                <a:cs typeface="Calibri"/>
              </a:rPr>
              <a:t>H</a:t>
            </a:r>
            <a:r>
              <a:rPr sz="2700" b="1" spc="10" dirty="0">
                <a:solidFill>
                  <a:srgbClr val="EC7C30"/>
                </a:solidFill>
                <a:latin typeface="Calibri"/>
                <a:cs typeface="Calibri"/>
              </a:rPr>
              <a:t>E</a:t>
            </a:r>
            <a:r>
              <a:rPr sz="27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700" b="1" spc="35" dirty="0">
                <a:solidFill>
                  <a:srgbClr val="EC7C30"/>
                </a:solidFill>
                <a:latin typeface="Calibri"/>
                <a:cs typeface="Calibri"/>
              </a:rPr>
              <a:t>ME</a:t>
            </a:r>
            <a:r>
              <a:rPr sz="2700" b="1" spc="-25" dirty="0">
                <a:solidFill>
                  <a:srgbClr val="EC7C30"/>
                </a:solidFill>
                <a:latin typeface="Calibri"/>
                <a:cs typeface="Calibri"/>
              </a:rPr>
              <a:t>D</a:t>
            </a:r>
            <a:r>
              <a:rPr sz="2700" b="1" spc="5" dirty="0">
                <a:solidFill>
                  <a:srgbClr val="EC7C30"/>
                </a:solidFill>
                <a:latin typeface="Calibri"/>
                <a:cs typeface="Calibri"/>
              </a:rPr>
              <a:t>I</a:t>
            </a:r>
            <a:r>
              <a:rPr sz="2700" b="1" spc="-10" dirty="0">
                <a:solidFill>
                  <a:srgbClr val="EC7C30"/>
                </a:solidFill>
                <a:latin typeface="Calibri"/>
                <a:cs typeface="Calibri"/>
              </a:rPr>
              <a:t>U</a:t>
            </a:r>
            <a:r>
              <a:rPr sz="2700" b="1" spc="20" dirty="0">
                <a:solidFill>
                  <a:srgbClr val="EC7C30"/>
                </a:solidFill>
                <a:latin typeface="Calibri"/>
                <a:cs typeface="Calibri"/>
              </a:rPr>
              <a:t>M</a:t>
            </a:r>
            <a:r>
              <a:rPr sz="2700" b="1" spc="-114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700" b="1" spc="40" dirty="0">
                <a:solidFill>
                  <a:srgbClr val="EC7C30"/>
                </a:solidFill>
                <a:latin typeface="Calibri"/>
                <a:cs typeface="Calibri"/>
              </a:rPr>
              <a:t>A</a:t>
            </a:r>
            <a:r>
              <a:rPr sz="2700" b="1" spc="5" dirty="0">
                <a:solidFill>
                  <a:srgbClr val="EC7C30"/>
                </a:solidFill>
                <a:latin typeface="Calibri"/>
                <a:cs typeface="Calibri"/>
              </a:rPr>
              <a:t>CC</a:t>
            </a:r>
            <a:r>
              <a:rPr sz="2700" b="1" spc="30" dirty="0">
                <a:solidFill>
                  <a:srgbClr val="EC7C30"/>
                </a:solidFill>
                <a:latin typeface="Calibri"/>
                <a:cs typeface="Calibri"/>
              </a:rPr>
              <a:t>E</a:t>
            </a:r>
            <a:r>
              <a:rPr sz="2700" b="1" dirty="0">
                <a:solidFill>
                  <a:srgbClr val="EC7C30"/>
                </a:solidFill>
                <a:latin typeface="Calibri"/>
                <a:cs typeface="Calibri"/>
              </a:rPr>
              <a:t>S</a:t>
            </a:r>
            <a:r>
              <a:rPr sz="2700" b="1" spc="10" dirty="0">
                <a:solidFill>
                  <a:srgbClr val="EC7C30"/>
                </a:solidFill>
                <a:latin typeface="Calibri"/>
                <a:cs typeface="Calibri"/>
              </a:rPr>
              <a:t>S</a:t>
            </a:r>
            <a:r>
              <a:rPr sz="2700" b="1" spc="-14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700" b="1" spc="10" dirty="0">
                <a:solidFill>
                  <a:srgbClr val="EC7C30"/>
                </a:solidFill>
                <a:latin typeface="Calibri"/>
                <a:cs typeface="Calibri"/>
              </a:rPr>
              <a:t>CO</a:t>
            </a:r>
            <a:r>
              <a:rPr sz="2700" b="1" spc="-25" dirty="0">
                <a:solidFill>
                  <a:srgbClr val="EC7C30"/>
                </a:solidFill>
                <a:latin typeface="Calibri"/>
                <a:cs typeface="Calibri"/>
              </a:rPr>
              <a:t>N</a:t>
            </a:r>
            <a:r>
              <a:rPr sz="2700" b="1" spc="15" dirty="0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sz="2700" b="1" spc="-5" dirty="0">
                <a:solidFill>
                  <a:srgbClr val="EC7C30"/>
                </a:solidFill>
                <a:latin typeface="Calibri"/>
                <a:cs typeface="Calibri"/>
              </a:rPr>
              <a:t>R</a:t>
            </a:r>
            <a:r>
              <a:rPr sz="2700" b="1" spc="10" dirty="0">
                <a:solidFill>
                  <a:srgbClr val="EC7C30"/>
                </a:solidFill>
                <a:latin typeface="Calibri"/>
                <a:cs typeface="Calibri"/>
              </a:rPr>
              <a:t>OL</a:t>
            </a:r>
            <a:r>
              <a:rPr sz="2700" b="1" spc="-16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EC7C30"/>
                </a:solidFill>
                <a:latin typeface="Calibri"/>
                <a:cs typeface="Calibri"/>
              </a:rPr>
              <a:t>S</a:t>
            </a:r>
            <a:r>
              <a:rPr sz="2700" b="1" spc="-5" dirty="0">
                <a:solidFill>
                  <a:srgbClr val="EC7C30"/>
                </a:solidFill>
                <a:latin typeface="Calibri"/>
                <a:cs typeface="Calibri"/>
              </a:rPr>
              <a:t>U</a:t>
            </a:r>
            <a:r>
              <a:rPr sz="2700" b="1" dirty="0">
                <a:solidFill>
                  <a:srgbClr val="EC7C30"/>
                </a:solidFill>
                <a:latin typeface="Calibri"/>
                <a:cs typeface="Calibri"/>
              </a:rPr>
              <a:t>B</a:t>
            </a:r>
            <a:r>
              <a:rPr sz="2700" b="1" spc="-25" dirty="0">
                <a:solidFill>
                  <a:srgbClr val="EC7C30"/>
                </a:solidFill>
                <a:latin typeface="Calibri"/>
                <a:cs typeface="Calibri"/>
              </a:rPr>
              <a:t>L</a:t>
            </a:r>
            <a:r>
              <a:rPr sz="2700" b="1" spc="-200" dirty="0">
                <a:solidFill>
                  <a:srgbClr val="EC7C30"/>
                </a:solidFill>
                <a:latin typeface="Calibri"/>
                <a:cs typeface="Calibri"/>
              </a:rPr>
              <a:t>A</a:t>
            </a:r>
            <a:r>
              <a:rPr sz="2700" b="1" spc="30" dirty="0">
                <a:solidFill>
                  <a:srgbClr val="EC7C30"/>
                </a:solidFill>
                <a:latin typeface="Calibri"/>
                <a:cs typeface="Calibri"/>
              </a:rPr>
              <a:t>Y</a:t>
            </a:r>
            <a:r>
              <a:rPr sz="2700" b="1" spc="35" dirty="0">
                <a:solidFill>
                  <a:srgbClr val="EC7C30"/>
                </a:solidFill>
                <a:latin typeface="Calibri"/>
                <a:cs typeface="Calibri"/>
              </a:rPr>
              <a:t>E</a:t>
            </a:r>
            <a:r>
              <a:rPr sz="2700" b="1" spc="10" dirty="0">
                <a:solidFill>
                  <a:srgbClr val="EC7C30"/>
                </a:solidFill>
                <a:latin typeface="Calibri"/>
                <a:cs typeface="Calibri"/>
              </a:rPr>
              <a:t>R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9492" y="1019811"/>
            <a:ext cx="7861934" cy="402744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520700" marR="5080" indent="-508634" algn="just">
              <a:lnSpc>
                <a:spcPct val="69600"/>
              </a:lnSpc>
              <a:spcBef>
                <a:spcPts val="980"/>
              </a:spcBef>
              <a:buFont typeface="Wingdings"/>
              <a:buChar char=""/>
              <a:tabLst>
                <a:tab pos="521334" algn="l"/>
              </a:tabLst>
            </a:pPr>
            <a:r>
              <a:rPr sz="2400" spc="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OSI </a:t>
            </a:r>
            <a:r>
              <a:rPr sz="2400" spc="-10" dirty="0">
                <a:latin typeface="Calibri"/>
                <a:cs typeface="Calibri"/>
              </a:rPr>
              <a:t>protocol stack, </a:t>
            </a:r>
            <a:r>
              <a:rPr sz="2400" b="1" dirty="0">
                <a:latin typeface="Calibri"/>
                <a:cs typeface="Calibri"/>
              </a:rPr>
              <a:t>channel </a:t>
            </a:r>
            <a:r>
              <a:rPr sz="2400" b="1" spc="-10" dirty="0">
                <a:latin typeface="Calibri"/>
                <a:cs typeface="Calibri"/>
              </a:rPr>
              <a:t>allocation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addressed </a:t>
            </a:r>
            <a:r>
              <a:rPr sz="2400" spc="1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Medium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(MAC)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sublayer.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sublayer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Link Layer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10" dirty="0">
                <a:latin typeface="Calibri"/>
                <a:cs typeface="Calibri"/>
              </a:rPr>
              <a:t>considered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spc="10" dirty="0">
                <a:latin typeface="Calibri"/>
                <a:cs typeface="Calibri"/>
              </a:rPr>
              <a:t>be </a:t>
            </a:r>
            <a:r>
              <a:rPr sz="2400" spc="5" dirty="0">
                <a:latin typeface="Calibri"/>
                <a:cs typeface="Calibri"/>
              </a:rPr>
              <a:t>below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Link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(LLC)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sub-layer.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60"/>
              </a:spcBef>
              <a:buFont typeface="Wingdings"/>
              <a:buChar char=""/>
            </a:pPr>
            <a:endParaRPr sz="3300" dirty="0">
              <a:latin typeface="Calibri"/>
              <a:cs typeface="Calibri"/>
            </a:endParaRPr>
          </a:p>
          <a:p>
            <a:pPr marL="520700" marR="6350" indent="-508634" algn="just">
              <a:lnSpc>
                <a:spcPct val="69500"/>
              </a:lnSpc>
              <a:buFont typeface="Wingdings"/>
              <a:buChar char=""/>
              <a:tabLst>
                <a:tab pos="521334" algn="l"/>
              </a:tabLst>
            </a:pPr>
            <a:r>
              <a:rPr sz="2400" b="1" spc="-5" dirty="0">
                <a:latin typeface="Calibri"/>
                <a:cs typeface="Calibri"/>
              </a:rPr>
              <a:t>MAC </a:t>
            </a:r>
            <a:r>
              <a:rPr sz="2400" b="1" spc="-20" dirty="0">
                <a:latin typeface="Calibri"/>
                <a:cs typeface="Calibri"/>
              </a:rPr>
              <a:t>layer </a:t>
            </a:r>
            <a:r>
              <a:rPr sz="2400" spc="-5" dirty="0">
                <a:latin typeface="Calibri"/>
                <a:cs typeface="Calibri"/>
              </a:rPr>
              <a:t>provides </a:t>
            </a:r>
            <a:r>
              <a:rPr sz="2400" spc="-15" dirty="0">
                <a:latin typeface="Calibri"/>
                <a:cs typeface="Calibri"/>
              </a:rPr>
              <a:t>an </a:t>
            </a:r>
            <a:r>
              <a:rPr sz="2400" b="1" u="sng" spc="-10" dirty="0">
                <a:latin typeface="Calibri"/>
                <a:cs typeface="Calibri"/>
              </a:rPr>
              <a:t>unreliable connectionless </a:t>
            </a:r>
            <a:r>
              <a:rPr sz="2400" b="1" u="sng" spc="-5" dirty="0">
                <a:latin typeface="Calibri"/>
                <a:cs typeface="Calibri"/>
              </a:rPr>
              <a:t>service</a:t>
            </a:r>
            <a:r>
              <a:rPr sz="2400" spc="-5" dirty="0">
                <a:latin typeface="Calibri"/>
                <a:cs typeface="Calibri"/>
              </a:rPr>
              <a:t>; </a:t>
            </a:r>
            <a:r>
              <a:rPr sz="2400" spc="5" dirty="0">
                <a:latin typeface="Calibri"/>
                <a:cs typeface="Calibri"/>
              </a:rPr>
              <a:t>if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required,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LLC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layer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convert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reliable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service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ARQ</a:t>
            </a:r>
            <a:r>
              <a:rPr sz="2400" spc="-15" dirty="0">
                <a:latin typeface="Calibri"/>
                <a:cs typeface="Calibri"/>
              </a:rPr>
              <a:t> (Automatic</a:t>
            </a:r>
            <a:r>
              <a:rPr sz="2400" spc="-10" dirty="0">
                <a:latin typeface="Calibri"/>
                <a:cs typeface="Calibri"/>
              </a:rPr>
              <a:t> repeat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request)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protocol.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60"/>
              </a:spcBef>
              <a:buFont typeface="Wingdings"/>
              <a:buChar char=""/>
            </a:pPr>
            <a:endParaRPr sz="3300" dirty="0">
              <a:latin typeface="Calibri"/>
              <a:cs typeface="Calibri"/>
            </a:endParaRPr>
          </a:p>
          <a:p>
            <a:pPr marL="520700" marR="5080" indent="-508634" algn="just">
              <a:lnSpc>
                <a:spcPct val="69500"/>
              </a:lnSpc>
              <a:buFont typeface="Wingdings"/>
              <a:buChar char=""/>
              <a:tabLst>
                <a:tab pos="521334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determine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goes</a:t>
            </a:r>
            <a:r>
              <a:rPr sz="2400" spc="-20" dirty="0">
                <a:latin typeface="Calibri"/>
                <a:cs typeface="Calibri"/>
              </a:rPr>
              <a:t> next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multiaccess </a:t>
            </a:r>
            <a:r>
              <a:rPr sz="2400" spc="-10" dirty="0">
                <a:latin typeface="Calibri"/>
                <a:cs typeface="Calibri"/>
              </a:rPr>
              <a:t>channel </a:t>
            </a:r>
            <a:r>
              <a:rPr sz="2400" spc="5" dirty="0">
                <a:latin typeface="Calibri"/>
                <a:cs typeface="Calibri"/>
              </a:rPr>
              <a:t>belong </a:t>
            </a:r>
            <a:r>
              <a:rPr sz="2400" spc="-4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sublayer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data </a:t>
            </a:r>
            <a:r>
              <a:rPr sz="2400" spc="-15" dirty="0">
                <a:latin typeface="Calibri"/>
                <a:cs typeface="Calibri"/>
              </a:rPr>
              <a:t>link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MAC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</a:t>
            </a:r>
            <a:r>
              <a:rPr sz="2400" b="1" spc="-15" dirty="0">
                <a:latin typeface="Calibri"/>
                <a:cs typeface="Calibri"/>
              </a:rPr>
              <a:t>Medium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Access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Control</a:t>
            </a:r>
            <a:r>
              <a:rPr sz="2400" spc="-10" dirty="0">
                <a:latin typeface="Calibri"/>
                <a:cs typeface="Calibri"/>
              </a:rPr>
              <a:t>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sublayer.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9492" y="5375276"/>
            <a:ext cx="7851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634">
              <a:spcBef>
                <a:spcPts val="100"/>
              </a:spcBef>
              <a:buFont typeface="Wingdings"/>
              <a:buChar char=""/>
              <a:tabLst>
                <a:tab pos="520700" algn="l"/>
                <a:tab pos="521334" algn="l"/>
                <a:tab pos="1223010" algn="l"/>
                <a:tab pos="2056764" algn="l"/>
                <a:tab pos="3328035" algn="l"/>
                <a:tab pos="3755390" algn="l"/>
                <a:tab pos="5199380" algn="l"/>
                <a:tab pos="6684645" algn="l"/>
                <a:tab pos="7142480" algn="l"/>
              </a:tabLst>
            </a:pP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	</a:t>
            </a:r>
            <a:r>
              <a:rPr sz="2400" spc="15" dirty="0">
                <a:latin typeface="Calibri"/>
                <a:cs typeface="Calibri"/>
              </a:rPr>
              <a:t>su</a:t>
            </a:r>
            <a:r>
              <a:rPr sz="2400" spc="-65" dirty="0">
                <a:latin typeface="Calibri"/>
                <a:cs typeface="Calibri"/>
              </a:rPr>
              <a:t>b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114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er	</a:t>
            </a:r>
            <a:r>
              <a:rPr sz="2400" spc="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e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7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25" dirty="0">
                <a:latin typeface="Calibri"/>
                <a:cs typeface="Calibri"/>
              </a:rPr>
              <a:t>L</a:t>
            </a:r>
            <a:r>
              <a:rPr sz="2400" spc="-35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8064" y="5629275"/>
            <a:ext cx="7342505" cy="659348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ct val="69500"/>
              </a:lnSpc>
              <a:spcBef>
                <a:spcPts val="980"/>
              </a:spcBef>
              <a:tabLst>
                <a:tab pos="1537970" algn="l"/>
              </a:tabLst>
            </a:pPr>
            <a:r>
              <a:rPr sz="2400" spc="-10" dirty="0">
                <a:latin typeface="Calibri"/>
                <a:cs typeface="Calibri"/>
              </a:rPr>
              <a:t>particularly	</a:t>
            </a:r>
            <a:r>
              <a:rPr sz="2400" spc="-5" dirty="0">
                <a:latin typeface="Calibri"/>
                <a:cs typeface="Calibri"/>
              </a:rPr>
              <a:t>wireless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because </a:t>
            </a:r>
            <a:r>
              <a:rPr sz="2400" spc="-15" dirty="0">
                <a:latin typeface="Calibri"/>
                <a:cs typeface="Calibri"/>
              </a:rPr>
              <a:t>wireless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naturally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broadcast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channel.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493" y="323215"/>
            <a:ext cx="3140075" cy="63627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30" dirty="0">
                <a:solidFill>
                  <a:srgbClr val="EC7C30"/>
                </a:solidFill>
                <a:latin typeface="Calibri"/>
                <a:cs typeface="Calibri"/>
              </a:rPr>
              <a:t>Slotted</a:t>
            </a:r>
            <a:r>
              <a:rPr sz="4000" b="1" spc="6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EC7C30"/>
                </a:solidFill>
                <a:latin typeface="Calibri"/>
                <a:cs typeface="Calibri"/>
              </a:rPr>
              <a:t>ALOHA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5176" y="1345565"/>
            <a:ext cx="7877175" cy="4289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09880" marR="1541145" indent="-234315">
              <a:lnSpc>
                <a:spcPts val="2960"/>
              </a:lnSpc>
              <a:spcBef>
                <a:spcPts val="535"/>
              </a:spcBef>
              <a:buFont typeface="Arial MT"/>
              <a:buChar char="•"/>
              <a:tabLst>
                <a:tab pos="310515" algn="l"/>
              </a:tabLst>
            </a:pP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divided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slots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equal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to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frame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transmission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time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(T</a:t>
            </a:r>
            <a:r>
              <a:rPr sz="2775" b="1" spc="-15" baseline="-19519" dirty="0">
                <a:latin typeface="Calibri"/>
                <a:cs typeface="Calibri"/>
              </a:rPr>
              <a:t>fr</a:t>
            </a:r>
            <a:r>
              <a:rPr sz="2800" b="1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309880" indent="-234315">
              <a:buFont typeface="Arial MT"/>
              <a:buChar char="•"/>
              <a:tabLst>
                <a:tab pos="31051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station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can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transmit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beginning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slot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only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45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309880" marR="364490" indent="-234315">
              <a:lnSpc>
                <a:spcPts val="2970"/>
              </a:lnSpc>
              <a:buFont typeface="Arial MT"/>
              <a:buChar char="•"/>
              <a:tabLst>
                <a:tab pos="310515" algn="l"/>
              </a:tabLst>
            </a:pPr>
            <a:r>
              <a:rPr sz="2800" spc="5" dirty="0">
                <a:latin typeface="Calibri"/>
                <a:cs typeface="Calibri"/>
              </a:rPr>
              <a:t>If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station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misses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beginning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slot,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wait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until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beginning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next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time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slot.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309880" marR="217170" indent="-234315">
              <a:lnSpc>
                <a:spcPts val="3040"/>
              </a:lnSpc>
              <a:buFont typeface="Arial MT"/>
              <a:buChar char="•"/>
              <a:tabLst>
                <a:tab pos="310515" algn="l"/>
              </a:tabLst>
            </a:pP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 central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clock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station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informs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all</a:t>
            </a:r>
            <a:r>
              <a:rPr sz="2800" spc="-5" dirty="0">
                <a:latin typeface="Calibri"/>
                <a:cs typeface="Calibri"/>
              </a:rPr>
              <a:t> stations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about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start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slot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520" y="716497"/>
            <a:ext cx="8696960" cy="52512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9956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207" y="394080"/>
            <a:ext cx="5494020" cy="3924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i="1" spc="-5" dirty="0">
                <a:solidFill>
                  <a:srgbClr val="000000"/>
                </a:solidFill>
                <a:latin typeface="Calibri"/>
                <a:cs typeface="Calibri"/>
              </a:rPr>
              <a:t>Vulnerable</a:t>
            </a:r>
            <a:r>
              <a:rPr sz="2400" b="1" i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sz="2400" b="1" i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i="1" spc="15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400" b="1" i="1" spc="-1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0000"/>
                </a:solidFill>
                <a:latin typeface="Calibri"/>
                <a:cs typeface="Calibri"/>
              </a:rPr>
              <a:t>slotted</a:t>
            </a:r>
            <a:r>
              <a:rPr sz="2400" b="1" i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000000"/>
                </a:solidFill>
                <a:latin typeface="Calibri"/>
                <a:cs typeface="Calibri"/>
              </a:rPr>
              <a:t>ALOHA</a:t>
            </a:r>
            <a:r>
              <a:rPr sz="2400" b="1" i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0000"/>
                </a:solidFill>
                <a:latin typeface="Calibri"/>
                <a:cs typeface="Calibri"/>
              </a:rPr>
              <a:t>protocol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60" y="1455963"/>
            <a:ext cx="7628601" cy="433523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342" y="283527"/>
            <a:ext cx="327787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C7C30"/>
                </a:solidFill>
                <a:latin typeface="Calibri Light"/>
                <a:cs typeface="Calibri Light"/>
              </a:rPr>
              <a:t>S</a:t>
            </a:r>
            <a:r>
              <a:rPr spc="65" dirty="0">
                <a:solidFill>
                  <a:srgbClr val="EC7C30"/>
                </a:solidFill>
                <a:latin typeface="Calibri Light"/>
                <a:cs typeface="Calibri Light"/>
              </a:rPr>
              <a:t>l</a:t>
            </a:r>
            <a:r>
              <a:rPr spc="15" dirty="0">
                <a:solidFill>
                  <a:srgbClr val="EC7C30"/>
                </a:solidFill>
                <a:latin typeface="Calibri Light"/>
                <a:cs typeface="Calibri Light"/>
              </a:rPr>
              <a:t>o</a:t>
            </a:r>
            <a:r>
              <a:rPr spc="-90" dirty="0">
                <a:solidFill>
                  <a:srgbClr val="EC7C30"/>
                </a:solidFill>
                <a:latin typeface="Calibri Light"/>
                <a:cs typeface="Calibri Light"/>
              </a:rPr>
              <a:t>tt</a:t>
            </a:r>
            <a:r>
              <a:rPr spc="-20" dirty="0">
                <a:solidFill>
                  <a:srgbClr val="EC7C30"/>
                </a:solidFill>
                <a:latin typeface="Calibri Light"/>
                <a:cs typeface="Calibri Light"/>
              </a:rPr>
              <a:t>e</a:t>
            </a:r>
            <a:r>
              <a:rPr dirty="0">
                <a:solidFill>
                  <a:srgbClr val="EC7C30"/>
                </a:solidFill>
                <a:latin typeface="Calibri Light"/>
                <a:cs typeface="Calibri Light"/>
              </a:rPr>
              <a:t>d</a:t>
            </a:r>
            <a:r>
              <a:rPr spc="-24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EC7C30"/>
                </a:solidFill>
                <a:latin typeface="Calibri Light"/>
                <a:cs typeface="Calibri Light"/>
              </a:rPr>
              <a:t>ALO</a:t>
            </a:r>
            <a:r>
              <a:rPr spc="-95" dirty="0">
                <a:solidFill>
                  <a:srgbClr val="EC7C30"/>
                </a:solidFill>
                <a:latin typeface="Calibri Light"/>
                <a:cs typeface="Calibri Light"/>
              </a:rPr>
              <a:t>H</a:t>
            </a:r>
            <a:r>
              <a:rPr dirty="0">
                <a:solidFill>
                  <a:srgbClr val="EC7C30"/>
                </a:solidFill>
                <a:latin typeface="Calibri Light"/>
                <a:cs typeface="Calibri Light"/>
              </a:rPr>
              <a:t>A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6775" y="1421765"/>
            <a:ext cx="7684134" cy="1857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379" indent="-234315">
              <a:spcBef>
                <a:spcPts val="105"/>
              </a:spcBef>
              <a:buFont typeface="Arial MT"/>
              <a:buChar char="•"/>
              <a:tabLst>
                <a:tab pos="247015" algn="l"/>
              </a:tabLst>
            </a:pP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vulnerable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period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now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reduced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half.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6379" marR="5080" indent="-234315">
              <a:lnSpc>
                <a:spcPts val="3050"/>
              </a:lnSpc>
              <a:buFont typeface="Arial MT"/>
              <a:buChar char="•"/>
              <a:tabLst>
                <a:tab pos="247015" algn="l"/>
              </a:tabLst>
            </a:pPr>
            <a:r>
              <a:rPr sz="2800" spc="-20" dirty="0">
                <a:latin typeface="Calibri"/>
                <a:cs typeface="Calibri"/>
              </a:rPr>
              <a:t>Probability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other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packet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generated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during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vulnerable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period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1376" y="4169864"/>
            <a:ext cx="6223635" cy="15614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71780" indent="-234315">
              <a:spcBef>
                <a:spcPts val="740"/>
              </a:spcBef>
              <a:buFont typeface="Arial MT"/>
              <a:buChar char="•"/>
              <a:tabLst>
                <a:tab pos="271780" algn="l"/>
                <a:tab pos="272415" algn="l"/>
              </a:tabLst>
            </a:pPr>
            <a:r>
              <a:rPr sz="2400" spc="10" dirty="0">
                <a:latin typeface="Calibri"/>
                <a:cs typeface="Calibri"/>
              </a:rPr>
              <a:t>Hence,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75" b="1" spc="7" baseline="27027" dirty="0">
                <a:solidFill>
                  <a:srgbClr val="FF0000"/>
                </a:solidFill>
                <a:latin typeface="Calibri"/>
                <a:cs typeface="Calibri"/>
              </a:rPr>
              <a:t>-G</a:t>
            </a:r>
            <a:endParaRPr sz="2775" baseline="27027">
              <a:latin typeface="Calibri"/>
              <a:cs typeface="Calibri"/>
            </a:endParaRPr>
          </a:p>
          <a:p>
            <a:pPr marL="271780" indent="-234315">
              <a:spcBef>
                <a:spcPts val="645"/>
              </a:spcBef>
              <a:buFont typeface="Arial MT"/>
              <a:buChar char="•"/>
              <a:tabLst>
                <a:tab pos="271780" algn="l"/>
                <a:tab pos="272415" algn="l"/>
              </a:tabLst>
            </a:pPr>
            <a:r>
              <a:rPr sz="2400" spc="-10" dirty="0">
                <a:latin typeface="Calibri"/>
                <a:cs typeface="Calibri"/>
              </a:rPr>
              <a:t>Now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</a:t>
            </a:r>
            <a:r>
              <a:rPr sz="2775" b="1" baseline="-19519" dirty="0">
                <a:latin typeface="Calibri"/>
                <a:cs typeface="Calibri"/>
              </a:rPr>
              <a:t>max</a:t>
            </a:r>
            <a:r>
              <a:rPr sz="2775" b="1" spc="254" baseline="-19519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=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1/e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0.368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271780" indent="-234315">
              <a:spcBef>
                <a:spcPts val="725"/>
              </a:spcBef>
              <a:buFont typeface="Arial MT"/>
              <a:buChar char="•"/>
              <a:tabLst>
                <a:tab pos="271780" algn="l"/>
                <a:tab pos="272415" algn="l"/>
              </a:tabLst>
            </a:pPr>
            <a:r>
              <a:rPr sz="2400" spc="-20" dirty="0">
                <a:latin typeface="Calibri"/>
                <a:cs typeface="Calibri"/>
              </a:rPr>
              <a:t>So, </a:t>
            </a:r>
            <a:r>
              <a:rPr sz="2800" spc="-5" dirty="0">
                <a:latin typeface="Calibri"/>
                <a:cs typeface="Calibri"/>
              </a:rPr>
              <a:t>Maximum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channel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utilization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36.8%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0804" y="3456512"/>
            <a:ext cx="1443355" cy="549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spcBef>
                <a:spcPts val="140"/>
              </a:spcBef>
              <a:tabLst>
                <a:tab pos="509905" algn="l"/>
              </a:tabLst>
            </a:pPr>
            <a:r>
              <a:rPr sz="3400" i="1" spc="110" dirty="0">
                <a:latin typeface="Times New Roman"/>
                <a:cs typeface="Times New Roman"/>
              </a:rPr>
              <a:t>P	</a:t>
            </a:r>
            <a:r>
              <a:rPr sz="3400" spc="100" dirty="0">
                <a:latin typeface="Symbol"/>
                <a:cs typeface="Symbol"/>
              </a:rPr>
              <a:t></a:t>
            </a:r>
            <a:r>
              <a:rPr sz="3400" spc="-185" dirty="0">
                <a:latin typeface="Times New Roman"/>
                <a:cs typeface="Times New Roman"/>
              </a:rPr>
              <a:t> </a:t>
            </a:r>
            <a:r>
              <a:rPr sz="3400" i="1" spc="175" dirty="0">
                <a:latin typeface="Times New Roman"/>
                <a:cs typeface="Times New Roman"/>
              </a:rPr>
              <a:t>e</a:t>
            </a:r>
            <a:r>
              <a:rPr sz="3000" spc="165" baseline="43055" dirty="0">
                <a:latin typeface="Symbol"/>
                <a:cs typeface="Symbol"/>
              </a:rPr>
              <a:t></a:t>
            </a:r>
            <a:r>
              <a:rPr sz="3000" i="1" spc="89" baseline="43055" dirty="0">
                <a:latin typeface="Times New Roman"/>
                <a:cs typeface="Times New Roman"/>
              </a:rPr>
              <a:t>G</a:t>
            </a:r>
            <a:endParaRPr sz="3000" baseline="4305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6779" y="3748631"/>
            <a:ext cx="1581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4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872" y="305371"/>
            <a:ext cx="604583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Slotted</a:t>
            </a:r>
            <a:r>
              <a:rPr b="1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Aloha</a:t>
            </a:r>
            <a:r>
              <a:rPr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Throughput</a:t>
            </a:r>
            <a:endParaRPr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24481" y="1300353"/>
            <a:ext cx="6537959" cy="4893945"/>
            <a:chOff x="1300480" y="1300352"/>
            <a:chExt cx="6537959" cy="4893945"/>
          </a:xfrm>
        </p:grpSpPr>
        <p:sp>
          <p:nvSpPr>
            <p:cNvPr id="4" name="object 4"/>
            <p:cNvSpPr/>
            <p:nvPr/>
          </p:nvSpPr>
          <p:spPr>
            <a:xfrm>
              <a:off x="1300480" y="1300352"/>
              <a:ext cx="6537959" cy="4893945"/>
            </a:xfrm>
            <a:custGeom>
              <a:avLst/>
              <a:gdLst/>
              <a:ahLst/>
              <a:cxnLst/>
              <a:rect l="l" t="t" r="r" b="b"/>
              <a:pathLst>
                <a:path w="6537959" h="4893945">
                  <a:moveTo>
                    <a:pt x="6537761" y="0"/>
                  </a:moveTo>
                  <a:lnTo>
                    <a:pt x="0" y="0"/>
                  </a:lnTo>
                  <a:lnTo>
                    <a:pt x="0" y="4893656"/>
                  </a:lnTo>
                  <a:lnTo>
                    <a:pt x="6537761" y="4893656"/>
                  </a:lnTo>
                  <a:lnTo>
                    <a:pt x="65377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42401" y="1662302"/>
              <a:ext cx="5076190" cy="3994150"/>
            </a:xfrm>
            <a:custGeom>
              <a:avLst/>
              <a:gdLst/>
              <a:ahLst/>
              <a:cxnLst/>
              <a:rect l="l" t="t" r="r" b="b"/>
              <a:pathLst>
                <a:path w="5076190" h="3994150">
                  <a:moveTo>
                    <a:pt x="5058067" y="3982605"/>
                  </a:moveTo>
                  <a:lnTo>
                    <a:pt x="11506" y="3982605"/>
                  </a:lnTo>
                  <a:lnTo>
                    <a:pt x="11506" y="17246"/>
                  </a:lnTo>
                  <a:lnTo>
                    <a:pt x="0" y="17246"/>
                  </a:lnTo>
                  <a:lnTo>
                    <a:pt x="0" y="3988346"/>
                  </a:lnTo>
                  <a:lnTo>
                    <a:pt x="5753" y="3988346"/>
                  </a:lnTo>
                  <a:lnTo>
                    <a:pt x="5753" y="3994086"/>
                  </a:lnTo>
                  <a:lnTo>
                    <a:pt x="5058067" y="3994086"/>
                  </a:lnTo>
                  <a:lnTo>
                    <a:pt x="5058067" y="3982605"/>
                  </a:lnTo>
                  <a:close/>
                </a:path>
                <a:path w="5076190" h="3994150">
                  <a:moveTo>
                    <a:pt x="5058067" y="0"/>
                  </a:moveTo>
                  <a:lnTo>
                    <a:pt x="5753" y="0"/>
                  </a:lnTo>
                  <a:lnTo>
                    <a:pt x="5753" y="11480"/>
                  </a:lnTo>
                  <a:lnTo>
                    <a:pt x="5058067" y="11480"/>
                  </a:lnTo>
                  <a:lnTo>
                    <a:pt x="5058067" y="0"/>
                  </a:lnTo>
                  <a:close/>
                </a:path>
                <a:path w="5076190" h="3994150">
                  <a:moveTo>
                    <a:pt x="5075669" y="17246"/>
                  </a:moveTo>
                  <a:lnTo>
                    <a:pt x="5064150" y="17246"/>
                  </a:lnTo>
                  <a:lnTo>
                    <a:pt x="5064150" y="3988346"/>
                  </a:lnTo>
                  <a:lnTo>
                    <a:pt x="5075669" y="3988346"/>
                  </a:lnTo>
                  <a:lnTo>
                    <a:pt x="5075669" y="17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48158" y="1668038"/>
              <a:ext cx="5064760" cy="3982720"/>
            </a:xfrm>
            <a:custGeom>
              <a:avLst/>
              <a:gdLst/>
              <a:ahLst/>
              <a:cxnLst/>
              <a:rect l="l" t="t" r="r" b="b"/>
              <a:pathLst>
                <a:path w="5064759" h="3982720">
                  <a:moveTo>
                    <a:pt x="0" y="0"/>
                  </a:moveTo>
                  <a:lnTo>
                    <a:pt x="0" y="0"/>
                  </a:lnTo>
                </a:path>
                <a:path w="5064759" h="3982720">
                  <a:moveTo>
                    <a:pt x="5064158" y="3982601"/>
                  </a:moveTo>
                  <a:lnTo>
                    <a:pt x="5064158" y="3982601"/>
                  </a:lnTo>
                </a:path>
              </a:pathLst>
            </a:custGeom>
            <a:ln w="114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2401" y="1679549"/>
              <a:ext cx="5058410" cy="3977004"/>
            </a:xfrm>
            <a:custGeom>
              <a:avLst/>
              <a:gdLst/>
              <a:ahLst/>
              <a:cxnLst/>
              <a:rect l="l" t="t" r="r" b="b"/>
              <a:pathLst>
                <a:path w="5058409" h="3977004">
                  <a:moveTo>
                    <a:pt x="5058067" y="3965359"/>
                  </a:moveTo>
                  <a:lnTo>
                    <a:pt x="11506" y="3965359"/>
                  </a:lnTo>
                  <a:lnTo>
                    <a:pt x="11506" y="0"/>
                  </a:lnTo>
                  <a:lnTo>
                    <a:pt x="0" y="0"/>
                  </a:lnTo>
                  <a:lnTo>
                    <a:pt x="0" y="3971099"/>
                  </a:lnTo>
                  <a:lnTo>
                    <a:pt x="5753" y="3971099"/>
                  </a:lnTo>
                  <a:lnTo>
                    <a:pt x="5753" y="3976840"/>
                  </a:lnTo>
                  <a:lnTo>
                    <a:pt x="5058067" y="3976840"/>
                  </a:lnTo>
                  <a:lnTo>
                    <a:pt x="5058067" y="39653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48158" y="5644898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h="12064">
                  <a:moveTo>
                    <a:pt x="0" y="11483"/>
                  </a:moveTo>
                  <a:lnTo>
                    <a:pt x="0" y="0"/>
                  </a:lnTo>
                  <a:lnTo>
                    <a:pt x="0" y="11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8158" y="1668038"/>
              <a:ext cx="0" cy="3982720"/>
            </a:xfrm>
            <a:custGeom>
              <a:avLst/>
              <a:gdLst/>
              <a:ahLst/>
              <a:cxnLst/>
              <a:rect l="l" t="t" r="r" b="b"/>
              <a:pathLst>
                <a:path h="3982720">
                  <a:moveTo>
                    <a:pt x="0" y="3982601"/>
                  </a:moveTo>
                  <a:lnTo>
                    <a:pt x="0" y="3947457"/>
                  </a:lnTo>
                </a:path>
                <a:path h="3982720">
                  <a:moveTo>
                    <a:pt x="0" y="0"/>
                  </a:moveTo>
                  <a:lnTo>
                    <a:pt x="0" y="35144"/>
                  </a:lnTo>
                </a:path>
              </a:pathLst>
            </a:custGeom>
            <a:ln w="114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19791" y="5667145"/>
            <a:ext cx="117475" cy="2385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89628" y="1668038"/>
            <a:ext cx="4046854" cy="3982720"/>
          </a:xfrm>
          <a:custGeom>
            <a:avLst/>
            <a:gdLst/>
            <a:ahLst/>
            <a:cxnLst/>
            <a:rect l="l" t="t" r="r" b="b"/>
            <a:pathLst>
              <a:path w="4046854" h="3982720">
                <a:moveTo>
                  <a:pt x="0" y="3982601"/>
                </a:moveTo>
                <a:lnTo>
                  <a:pt x="0" y="3947457"/>
                </a:lnTo>
              </a:path>
              <a:path w="4046854" h="3982720">
                <a:moveTo>
                  <a:pt x="0" y="0"/>
                </a:moveTo>
                <a:lnTo>
                  <a:pt x="0" y="35144"/>
                </a:lnTo>
              </a:path>
              <a:path w="4046854" h="3982720">
                <a:moveTo>
                  <a:pt x="1005905" y="3982601"/>
                </a:moveTo>
                <a:lnTo>
                  <a:pt x="1005905" y="3947457"/>
                </a:lnTo>
              </a:path>
              <a:path w="4046854" h="3982720">
                <a:moveTo>
                  <a:pt x="1005905" y="0"/>
                </a:moveTo>
                <a:lnTo>
                  <a:pt x="1005905" y="35144"/>
                </a:lnTo>
              </a:path>
              <a:path w="4046854" h="3982720">
                <a:moveTo>
                  <a:pt x="2023344" y="3982601"/>
                </a:moveTo>
                <a:lnTo>
                  <a:pt x="2023344" y="3947457"/>
                </a:lnTo>
              </a:path>
              <a:path w="4046854" h="3982720">
                <a:moveTo>
                  <a:pt x="2023344" y="0"/>
                </a:moveTo>
                <a:lnTo>
                  <a:pt x="2023344" y="35144"/>
                </a:lnTo>
              </a:path>
              <a:path w="4046854" h="3982720">
                <a:moveTo>
                  <a:pt x="3029249" y="3982601"/>
                </a:moveTo>
                <a:lnTo>
                  <a:pt x="3029249" y="3947457"/>
                </a:lnTo>
              </a:path>
              <a:path w="4046854" h="3982720">
                <a:moveTo>
                  <a:pt x="3029249" y="0"/>
                </a:moveTo>
                <a:lnTo>
                  <a:pt x="3029249" y="35144"/>
                </a:lnTo>
              </a:path>
              <a:path w="4046854" h="3982720">
                <a:moveTo>
                  <a:pt x="4046688" y="3982601"/>
                </a:moveTo>
                <a:lnTo>
                  <a:pt x="4046688" y="3947457"/>
                </a:lnTo>
              </a:path>
              <a:path w="4046854" h="3982720">
                <a:moveTo>
                  <a:pt x="4046688" y="0"/>
                </a:moveTo>
                <a:lnTo>
                  <a:pt x="4046688" y="35144"/>
                </a:lnTo>
              </a:path>
            </a:pathLst>
          </a:custGeom>
          <a:ln w="114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83950" y="5667145"/>
            <a:ext cx="117475" cy="2385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72158" y="5650639"/>
            <a:ext cx="5064760" cy="0"/>
          </a:xfrm>
          <a:custGeom>
            <a:avLst/>
            <a:gdLst/>
            <a:ahLst/>
            <a:cxnLst/>
            <a:rect l="l" t="t" r="r" b="b"/>
            <a:pathLst>
              <a:path w="5064759">
                <a:moveTo>
                  <a:pt x="0" y="0"/>
                </a:moveTo>
                <a:lnTo>
                  <a:pt x="34912" y="0"/>
                </a:lnTo>
              </a:path>
              <a:path w="5064759">
                <a:moveTo>
                  <a:pt x="5064158" y="0"/>
                </a:moveTo>
                <a:lnTo>
                  <a:pt x="5028934" y="0"/>
                </a:lnTo>
              </a:path>
            </a:pathLst>
          </a:custGeom>
          <a:ln w="114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4665" y="5515494"/>
            <a:ext cx="117475" cy="2385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2158" y="1668039"/>
            <a:ext cx="5064760" cy="3480435"/>
          </a:xfrm>
          <a:custGeom>
            <a:avLst/>
            <a:gdLst/>
            <a:ahLst/>
            <a:cxnLst/>
            <a:rect l="l" t="t" r="r" b="b"/>
            <a:pathLst>
              <a:path w="5064759" h="3480435">
                <a:moveTo>
                  <a:pt x="0" y="3480282"/>
                </a:moveTo>
                <a:lnTo>
                  <a:pt x="34912" y="3480282"/>
                </a:lnTo>
              </a:path>
              <a:path w="5064759" h="3480435">
                <a:moveTo>
                  <a:pt x="5064158" y="3480282"/>
                </a:moveTo>
                <a:lnTo>
                  <a:pt x="5028934" y="3480282"/>
                </a:lnTo>
              </a:path>
              <a:path w="5064759" h="3480435">
                <a:moveTo>
                  <a:pt x="0" y="2989812"/>
                </a:moveTo>
                <a:lnTo>
                  <a:pt x="34912" y="2989812"/>
                </a:lnTo>
              </a:path>
              <a:path w="5064759" h="3480435">
                <a:moveTo>
                  <a:pt x="5064158" y="2989812"/>
                </a:moveTo>
                <a:lnTo>
                  <a:pt x="5028934" y="2989812"/>
                </a:lnTo>
              </a:path>
              <a:path w="5064759" h="3480435">
                <a:moveTo>
                  <a:pt x="0" y="2487959"/>
                </a:moveTo>
                <a:lnTo>
                  <a:pt x="34912" y="2487959"/>
                </a:lnTo>
              </a:path>
              <a:path w="5064759" h="3480435">
                <a:moveTo>
                  <a:pt x="5064158" y="2487959"/>
                </a:moveTo>
                <a:lnTo>
                  <a:pt x="5028934" y="2487959"/>
                </a:lnTo>
              </a:path>
              <a:path w="5064759" h="3480435">
                <a:moveTo>
                  <a:pt x="0" y="1997023"/>
                </a:moveTo>
                <a:lnTo>
                  <a:pt x="34912" y="1997023"/>
                </a:lnTo>
              </a:path>
              <a:path w="5064759" h="3480435">
                <a:moveTo>
                  <a:pt x="5064158" y="1997023"/>
                </a:moveTo>
                <a:lnTo>
                  <a:pt x="5028934" y="1997023"/>
                </a:lnTo>
              </a:path>
              <a:path w="5064759" h="3480435">
                <a:moveTo>
                  <a:pt x="0" y="1495046"/>
                </a:moveTo>
                <a:lnTo>
                  <a:pt x="34912" y="1495046"/>
                </a:lnTo>
              </a:path>
              <a:path w="5064759" h="3480435">
                <a:moveTo>
                  <a:pt x="5064158" y="1495046"/>
                </a:moveTo>
                <a:lnTo>
                  <a:pt x="5028934" y="1495046"/>
                </a:lnTo>
              </a:path>
              <a:path w="5064759" h="3480435">
                <a:moveTo>
                  <a:pt x="0" y="992758"/>
                </a:moveTo>
                <a:lnTo>
                  <a:pt x="34912" y="992758"/>
                </a:lnTo>
              </a:path>
              <a:path w="5064759" h="3480435">
                <a:moveTo>
                  <a:pt x="5064158" y="992758"/>
                </a:moveTo>
                <a:lnTo>
                  <a:pt x="5028934" y="992758"/>
                </a:lnTo>
              </a:path>
              <a:path w="5064759" h="3480435">
                <a:moveTo>
                  <a:pt x="0" y="502288"/>
                </a:moveTo>
                <a:lnTo>
                  <a:pt x="34912" y="502288"/>
                </a:lnTo>
              </a:path>
              <a:path w="5064759" h="3480435">
                <a:moveTo>
                  <a:pt x="5064158" y="502288"/>
                </a:moveTo>
                <a:lnTo>
                  <a:pt x="5028934" y="502288"/>
                </a:lnTo>
              </a:path>
              <a:path w="5064759" h="3480435">
                <a:moveTo>
                  <a:pt x="0" y="0"/>
                </a:moveTo>
                <a:lnTo>
                  <a:pt x="34912" y="0"/>
                </a:lnTo>
              </a:path>
              <a:path w="5064759" h="3480435">
                <a:moveTo>
                  <a:pt x="5064158" y="0"/>
                </a:moveTo>
                <a:lnTo>
                  <a:pt x="5028934" y="0"/>
                </a:lnTo>
              </a:path>
            </a:pathLst>
          </a:custGeom>
          <a:ln w="114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57235" y="1532534"/>
            <a:ext cx="374015" cy="383951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spcBef>
                <a:spcPts val="120"/>
              </a:spcBef>
            </a:pP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0.4</a:t>
            </a:r>
            <a:endParaRPr sz="1450">
              <a:latin typeface="Arial MT"/>
              <a:cs typeface="Arial MT"/>
            </a:endParaRPr>
          </a:p>
          <a:p>
            <a:pPr>
              <a:spcBef>
                <a:spcPts val="30"/>
              </a:spcBef>
            </a:pPr>
            <a:endParaRPr sz="1900">
              <a:latin typeface="Arial MT"/>
              <a:cs typeface="Arial MT"/>
            </a:endParaRPr>
          </a:p>
          <a:p>
            <a:pPr marR="5080" algn="r">
              <a:spcBef>
                <a:spcPts val="5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450" spc="-4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35</a:t>
            </a:r>
            <a:endParaRPr sz="1450">
              <a:latin typeface="Arial MT"/>
              <a:cs typeface="Arial MT"/>
            </a:endParaRPr>
          </a:p>
          <a:p>
            <a:pPr>
              <a:spcBef>
                <a:spcPts val="50"/>
              </a:spcBef>
            </a:pPr>
            <a:endParaRPr>
              <a:latin typeface="Arial MT"/>
              <a:cs typeface="Arial MT"/>
            </a:endParaRPr>
          </a:p>
          <a:p>
            <a:pPr marR="5080" algn="r"/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0.3</a:t>
            </a:r>
            <a:endParaRPr sz="1450">
              <a:latin typeface="Arial MT"/>
              <a:cs typeface="Arial MT"/>
            </a:endParaRPr>
          </a:p>
          <a:p>
            <a:pPr>
              <a:spcBef>
                <a:spcPts val="30"/>
              </a:spcBef>
            </a:pPr>
            <a:endParaRPr sz="1900">
              <a:latin typeface="Arial MT"/>
              <a:cs typeface="Arial MT"/>
            </a:endParaRPr>
          </a:p>
          <a:p>
            <a:pPr marR="5080" algn="r"/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450" spc="-4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25</a:t>
            </a:r>
            <a:endParaRPr sz="1450">
              <a:latin typeface="Arial MT"/>
              <a:cs typeface="Arial MT"/>
            </a:endParaRPr>
          </a:p>
          <a:p>
            <a:pPr>
              <a:spcBef>
                <a:spcPts val="30"/>
              </a:spcBef>
            </a:pPr>
            <a:endParaRPr sz="1900">
              <a:latin typeface="Arial MT"/>
              <a:cs typeface="Arial MT"/>
            </a:endParaRPr>
          </a:p>
          <a:p>
            <a:pPr marR="5080" algn="r"/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0.2</a:t>
            </a:r>
            <a:endParaRPr sz="1450">
              <a:latin typeface="Arial MT"/>
              <a:cs typeface="Arial MT"/>
            </a:endParaRPr>
          </a:p>
          <a:p>
            <a:pPr>
              <a:spcBef>
                <a:spcPts val="50"/>
              </a:spcBef>
            </a:pPr>
            <a:endParaRPr>
              <a:latin typeface="Arial MT"/>
              <a:cs typeface="Arial MT"/>
            </a:endParaRPr>
          </a:p>
          <a:p>
            <a:pPr marR="5080" algn="r"/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450" spc="-4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endParaRPr sz="1450">
              <a:latin typeface="Arial MT"/>
              <a:cs typeface="Arial MT"/>
            </a:endParaRPr>
          </a:p>
          <a:p>
            <a:pPr>
              <a:spcBef>
                <a:spcPts val="30"/>
              </a:spcBef>
            </a:pPr>
            <a:endParaRPr sz="1900">
              <a:latin typeface="Arial MT"/>
              <a:cs typeface="Arial MT"/>
            </a:endParaRPr>
          </a:p>
          <a:p>
            <a:pPr marR="5080" algn="r">
              <a:spcBef>
                <a:spcPts val="5"/>
              </a:spcBef>
            </a:pP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0.1</a:t>
            </a:r>
            <a:endParaRPr sz="1450">
              <a:latin typeface="Arial MT"/>
              <a:cs typeface="Arial MT"/>
            </a:endParaRPr>
          </a:p>
          <a:p>
            <a:pPr>
              <a:spcBef>
                <a:spcPts val="50"/>
              </a:spcBef>
            </a:pPr>
            <a:endParaRPr>
              <a:latin typeface="Arial MT"/>
              <a:cs typeface="Arial MT"/>
            </a:endParaRPr>
          </a:p>
          <a:p>
            <a:pPr marR="5080" algn="r"/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450" spc="-4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05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66403" y="1662296"/>
            <a:ext cx="5076190" cy="3994150"/>
            <a:chOff x="2142403" y="1662296"/>
            <a:chExt cx="5076190" cy="3994150"/>
          </a:xfrm>
        </p:grpSpPr>
        <p:sp>
          <p:nvSpPr>
            <p:cNvPr id="18" name="object 18"/>
            <p:cNvSpPr/>
            <p:nvPr/>
          </p:nvSpPr>
          <p:spPr>
            <a:xfrm>
              <a:off x="2142401" y="1662302"/>
              <a:ext cx="5076190" cy="3994150"/>
            </a:xfrm>
            <a:custGeom>
              <a:avLst/>
              <a:gdLst/>
              <a:ahLst/>
              <a:cxnLst/>
              <a:rect l="l" t="t" r="r" b="b"/>
              <a:pathLst>
                <a:path w="5076190" h="3994150">
                  <a:moveTo>
                    <a:pt x="5058067" y="3982605"/>
                  </a:moveTo>
                  <a:lnTo>
                    <a:pt x="11506" y="3982605"/>
                  </a:lnTo>
                  <a:lnTo>
                    <a:pt x="11506" y="17246"/>
                  </a:lnTo>
                  <a:lnTo>
                    <a:pt x="0" y="17246"/>
                  </a:lnTo>
                  <a:lnTo>
                    <a:pt x="0" y="3988346"/>
                  </a:lnTo>
                  <a:lnTo>
                    <a:pt x="5753" y="3988346"/>
                  </a:lnTo>
                  <a:lnTo>
                    <a:pt x="5753" y="3994086"/>
                  </a:lnTo>
                  <a:lnTo>
                    <a:pt x="5058067" y="3994086"/>
                  </a:lnTo>
                  <a:lnTo>
                    <a:pt x="5058067" y="3982605"/>
                  </a:lnTo>
                  <a:close/>
                </a:path>
                <a:path w="5076190" h="3994150">
                  <a:moveTo>
                    <a:pt x="5058067" y="0"/>
                  </a:moveTo>
                  <a:lnTo>
                    <a:pt x="5753" y="0"/>
                  </a:lnTo>
                  <a:lnTo>
                    <a:pt x="5753" y="11480"/>
                  </a:lnTo>
                  <a:lnTo>
                    <a:pt x="5058067" y="11480"/>
                  </a:lnTo>
                  <a:lnTo>
                    <a:pt x="5058067" y="0"/>
                  </a:lnTo>
                  <a:close/>
                </a:path>
                <a:path w="5076190" h="3994150">
                  <a:moveTo>
                    <a:pt x="5075669" y="17246"/>
                  </a:moveTo>
                  <a:lnTo>
                    <a:pt x="5064150" y="17246"/>
                  </a:lnTo>
                  <a:lnTo>
                    <a:pt x="5064150" y="3988346"/>
                  </a:lnTo>
                  <a:lnTo>
                    <a:pt x="5075669" y="3988346"/>
                  </a:lnTo>
                  <a:lnTo>
                    <a:pt x="5075669" y="17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48158" y="5644898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h="12064">
                  <a:moveTo>
                    <a:pt x="0" y="11483"/>
                  </a:moveTo>
                  <a:lnTo>
                    <a:pt x="0" y="0"/>
                  </a:lnTo>
                  <a:lnTo>
                    <a:pt x="0" y="11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12317" y="16680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14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48158" y="1983251"/>
              <a:ext cx="5064760" cy="3667760"/>
            </a:xfrm>
            <a:custGeom>
              <a:avLst/>
              <a:gdLst/>
              <a:ahLst/>
              <a:cxnLst/>
              <a:rect l="l" t="t" r="r" b="b"/>
              <a:pathLst>
                <a:path w="5064759" h="3667760">
                  <a:moveTo>
                    <a:pt x="0" y="3667388"/>
                  </a:moveTo>
                  <a:lnTo>
                    <a:pt x="105126" y="2768183"/>
                  </a:lnTo>
                  <a:lnTo>
                    <a:pt x="198734" y="2032479"/>
                  </a:lnTo>
                  <a:lnTo>
                    <a:pt x="303844" y="1459901"/>
                  </a:lnTo>
                  <a:lnTo>
                    <a:pt x="409360" y="992758"/>
                  </a:lnTo>
                  <a:lnTo>
                    <a:pt x="502968" y="642400"/>
                  </a:lnTo>
                  <a:lnTo>
                    <a:pt x="608094" y="385346"/>
                  </a:lnTo>
                  <a:lnTo>
                    <a:pt x="713235" y="210401"/>
                  </a:lnTo>
                  <a:lnTo>
                    <a:pt x="806750" y="93459"/>
                  </a:lnTo>
                  <a:lnTo>
                    <a:pt x="912266" y="23637"/>
                  </a:lnTo>
                  <a:lnTo>
                    <a:pt x="1017470" y="0"/>
                  </a:lnTo>
                  <a:lnTo>
                    <a:pt x="1110984" y="23637"/>
                  </a:lnTo>
                  <a:lnTo>
                    <a:pt x="1216188" y="70289"/>
                  </a:lnTo>
                  <a:lnTo>
                    <a:pt x="1321704" y="140111"/>
                  </a:lnTo>
                  <a:lnTo>
                    <a:pt x="1415218" y="233727"/>
                  </a:lnTo>
                  <a:lnTo>
                    <a:pt x="1520422" y="338694"/>
                  </a:lnTo>
                  <a:lnTo>
                    <a:pt x="1625470" y="455636"/>
                  </a:lnTo>
                  <a:lnTo>
                    <a:pt x="1719141" y="572577"/>
                  </a:lnTo>
                  <a:lnTo>
                    <a:pt x="1824189" y="700870"/>
                  </a:lnTo>
                  <a:lnTo>
                    <a:pt x="1929705" y="841138"/>
                  </a:lnTo>
                  <a:lnTo>
                    <a:pt x="2023375" y="969431"/>
                  </a:lnTo>
                  <a:lnTo>
                    <a:pt x="2128423" y="1109543"/>
                  </a:lnTo>
                  <a:lnTo>
                    <a:pt x="2233627" y="1237992"/>
                  </a:lnTo>
                  <a:lnTo>
                    <a:pt x="2327297" y="1366752"/>
                  </a:lnTo>
                  <a:lnTo>
                    <a:pt x="2432657" y="1495046"/>
                  </a:lnTo>
                  <a:lnTo>
                    <a:pt x="2537861" y="1623339"/>
                  </a:lnTo>
                  <a:lnTo>
                    <a:pt x="2631532" y="1740281"/>
                  </a:lnTo>
                  <a:lnTo>
                    <a:pt x="2736580" y="1857222"/>
                  </a:lnTo>
                  <a:lnTo>
                    <a:pt x="2830250" y="1974008"/>
                  </a:lnTo>
                  <a:lnTo>
                    <a:pt x="2935766" y="2079131"/>
                  </a:lnTo>
                  <a:lnTo>
                    <a:pt x="3040814" y="2184098"/>
                  </a:lnTo>
                  <a:lnTo>
                    <a:pt x="3134484" y="2277714"/>
                  </a:lnTo>
                  <a:lnTo>
                    <a:pt x="3239532" y="2370862"/>
                  </a:lnTo>
                  <a:lnTo>
                    <a:pt x="3344736" y="2452659"/>
                  </a:lnTo>
                  <a:lnTo>
                    <a:pt x="3438251" y="2534456"/>
                  </a:lnTo>
                  <a:lnTo>
                    <a:pt x="3543767" y="2616097"/>
                  </a:lnTo>
                  <a:lnTo>
                    <a:pt x="3648971" y="2686449"/>
                  </a:lnTo>
                  <a:lnTo>
                    <a:pt x="3742485" y="2756349"/>
                  </a:lnTo>
                  <a:lnTo>
                    <a:pt x="3847689" y="2826623"/>
                  </a:lnTo>
                  <a:lnTo>
                    <a:pt x="3953205" y="2885078"/>
                  </a:lnTo>
                  <a:lnTo>
                    <a:pt x="4046719" y="2943518"/>
                  </a:lnTo>
                  <a:lnTo>
                    <a:pt x="4151923" y="2990123"/>
                  </a:lnTo>
                  <a:lnTo>
                    <a:pt x="4256971" y="3036729"/>
                  </a:lnTo>
                  <a:lnTo>
                    <a:pt x="4350642" y="3083319"/>
                  </a:lnTo>
                  <a:lnTo>
                    <a:pt x="4455690" y="3130313"/>
                  </a:lnTo>
                  <a:lnTo>
                    <a:pt x="4561206" y="3165069"/>
                  </a:lnTo>
                  <a:lnTo>
                    <a:pt x="4654876" y="3212048"/>
                  </a:lnTo>
                  <a:lnTo>
                    <a:pt x="4759924" y="3246819"/>
                  </a:lnTo>
                  <a:lnTo>
                    <a:pt x="4865128" y="3270503"/>
                  </a:lnTo>
                  <a:lnTo>
                    <a:pt x="4958643" y="3305259"/>
                  </a:lnTo>
                  <a:lnTo>
                    <a:pt x="5064158" y="3328942"/>
                  </a:lnTo>
                </a:path>
              </a:pathLst>
            </a:custGeom>
            <a:ln w="114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38543" y="5667144"/>
            <a:ext cx="3542029" cy="4724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2540" algn="ctr">
              <a:spcBef>
                <a:spcPts val="120"/>
              </a:spcBef>
              <a:tabLst>
                <a:tab pos="1005840" algn="l"/>
                <a:tab pos="2023110" algn="l"/>
                <a:tab pos="3028950" algn="l"/>
              </a:tabLst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1	2	3	4</a:t>
            </a:r>
            <a:endParaRPr sz="1450">
              <a:latin typeface="Arial MT"/>
              <a:cs typeface="Arial MT"/>
            </a:endParaRPr>
          </a:p>
          <a:p>
            <a:pPr marR="5080" algn="ctr">
              <a:spcBef>
                <a:spcPts val="10"/>
              </a:spcBef>
            </a:pPr>
            <a:r>
              <a:rPr sz="1450" spc="4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5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sz="14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4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50" spc="-7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450" spc="-1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5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4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5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50" spc="-1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14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pe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5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75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1450" spc="4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50" spc="4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50" spc="-1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3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450" spc="-2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04501" y="3046187"/>
            <a:ext cx="218008" cy="12223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25"/>
              </a:lnSpc>
            </a:pPr>
            <a:r>
              <a:rPr sz="1450" spc="-7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45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3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450" spc="2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292" y="2450356"/>
            <a:ext cx="6979774" cy="320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8212" y="269874"/>
            <a:ext cx="7531734" cy="63627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EC7C30"/>
                </a:solidFill>
                <a:latin typeface="Calibri"/>
                <a:cs typeface="Calibri"/>
              </a:rPr>
              <a:t>Performance</a:t>
            </a:r>
            <a:r>
              <a:rPr sz="4000" b="1" spc="-1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EC7C30"/>
                </a:solidFill>
                <a:latin typeface="Calibri"/>
                <a:cs typeface="Calibri"/>
              </a:rPr>
              <a:t>Comparison</a:t>
            </a:r>
            <a:r>
              <a:rPr sz="4000" b="1" spc="-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EC7C30"/>
                </a:solidFill>
                <a:latin typeface="Calibri"/>
                <a:cs typeface="Calibri"/>
              </a:rPr>
              <a:t>of</a:t>
            </a:r>
            <a:r>
              <a:rPr sz="4000" b="1" spc="-10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EC7C30"/>
                </a:solidFill>
                <a:latin typeface="Calibri"/>
                <a:cs typeface="Calibri"/>
              </a:rPr>
              <a:t>ALOHA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2192" y="973456"/>
            <a:ext cx="386080" cy="4070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35250" y="889635"/>
            <a:ext cx="6974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30" dirty="0">
                <a:latin typeface="Calibri"/>
                <a:cs typeface="Calibri"/>
              </a:rPr>
              <a:t>Slotted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ALOHA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double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throughput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5250" y="1378649"/>
            <a:ext cx="2466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pure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ALOHA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2200" y="5918201"/>
            <a:ext cx="7548880" cy="32508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40740">
              <a:spcBef>
                <a:spcPts val="315"/>
              </a:spcBef>
            </a:pPr>
            <a:r>
              <a:rPr sz="1850" b="1" spc="-5" dirty="0">
                <a:latin typeface="Arial"/>
                <a:cs typeface="Arial"/>
              </a:rPr>
              <a:t>Throughput</a:t>
            </a:r>
            <a:r>
              <a:rPr sz="1850" b="1" spc="-250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versus</a:t>
            </a:r>
            <a:r>
              <a:rPr sz="1850" b="1" spc="-185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offered</a:t>
            </a:r>
            <a:r>
              <a:rPr sz="1850" b="1" spc="-114" dirty="0">
                <a:latin typeface="Arial"/>
                <a:cs typeface="Arial"/>
              </a:rPr>
              <a:t> </a:t>
            </a:r>
            <a:r>
              <a:rPr sz="1850" b="1" spc="-10" dirty="0">
                <a:latin typeface="Arial"/>
                <a:cs typeface="Arial"/>
              </a:rPr>
              <a:t>traffic</a:t>
            </a:r>
            <a:r>
              <a:rPr sz="1850" b="1" spc="-260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for</a:t>
            </a:r>
            <a:r>
              <a:rPr sz="1850" b="1" spc="-114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ALOHA</a:t>
            </a:r>
            <a:r>
              <a:rPr sz="1850" b="1" spc="-165" dirty="0">
                <a:latin typeface="Arial"/>
                <a:cs typeface="Arial"/>
              </a:rPr>
              <a:t> </a:t>
            </a:r>
            <a:r>
              <a:rPr sz="1850" b="1" spc="-40" dirty="0">
                <a:latin typeface="Arial"/>
                <a:cs typeface="Arial"/>
              </a:rPr>
              <a:t>systems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9079" y="1610360"/>
            <a:ext cx="5059680" cy="887294"/>
          </a:xfrm>
          <a:prstGeom prst="rect">
            <a:avLst/>
          </a:prstGeom>
          <a:ln w="12700">
            <a:solidFill>
              <a:srgbClr val="4471C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 marR="175260">
              <a:lnSpc>
                <a:spcPct val="95000"/>
              </a:lnSpc>
              <a:spcBef>
                <a:spcPts val="250"/>
              </a:spcBef>
            </a:pPr>
            <a:r>
              <a:rPr sz="1450" b="1" spc="-10" dirty="0">
                <a:latin typeface="Calibri"/>
                <a:cs typeface="Calibri"/>
              </a:rPr>
              <a:t>Slotted</a:t>
            </a:r>
            <a:r>
              <a:rPr sz="1450" b="1" spc="-65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ALOHA</a:t>
            </a:r>
            <a:r>
              <a:rPr sz="1450" b="1" spc="-80" dirty="0">
                <a:latin typeface="Calibri"/>
                <a:cs typeface="Calibri"/>
              </a:rPr>
              <a:t> </a:t>
            </a:r>
            <a:r>
              <a:rPr sz="1450" b="1" spc="-15" dirty="0">
                <a:latin typeface="Calibri"/>
                <a:cs typeface="Calibri"/>
              </a:rPr>
              <a:t>peaks</a:t>
            </a:r>
            <a:r>
              <a:rPr sz="1450" b="1" spc="-105" dirty="0">
                <a:latin typeface="Calibri"/>
                <a:cs typeface="Calibri"/>
              </a:rPr>
              <a:t> </a:t>
            </a:r>
            <a:r>
              <a:rPr sz="1450" b="1" spc="-5" dirty="0">
                <a:latin typeface="Calibri"/>
                <a:cs typeface="Calibri"/>
              </a:rPr>
              <a:t>at</a:t>
            </a:r>
            <a:r>
              <a:rPr sz="1450" b="1" spc="-75" dirty="0">
                <a:latin typeface="Calibri"/>
                <a:cs typeface="Calibri"/>
              </a:rPr>
              <a:t> </a:t>
            </a:r>
            <a:r>
              <a:rPr sz="1450" b="1" i="1" spc="-10" dirty="0">
                <a:latin typeface="Calibri"/>
                <a:cs typeface="Calibri"/>
              </a:rPr>
              <a:t>G</a:t>
            </a:r>
            <a:r>
              <a:rPr sz="1450" b="1" i="1" spc="-130" dirty="0">
                <a:latin typeface="Calibri"/>
                <a:cs typeface="Calibri"/>
              </a:rPr>
              <a:t> </a:t>
            </a:r>
            <a:r>
              <a:rPr sz="1450" b="1" i="1" spc="-5" dirty="0">
                <a:latin typeface="Calibri"/>
                <a:cs typeface="Calibri"/>
              </a:rPr>
              <a:t>=</a:t>
            </a:r>
            <a:r>
              <a:rPr sz="1450" b="1" i="1" spc="-80" dirty="0">
                <a:latin typeface="Calibri"/>
                <a:cs typeface="Calibri"/>
              </a:rPr>
              <a:t> </a:t>
            </a:r>
            <a:r>
              <a:rPr sz="1450" b="1" i="1" spc="-10" dirty="0">
                <a:latin typeface="Calibri"/>
                <a:cs typeface="Calibri"/>
              </a:rPr>
              <a:t>1</a:t>
            </a:r>
            <a:r>
              <a:rPr sz="1450" b="1" spc="-10" dirty="0">
                <a:latin typeface="Calibri"/>
                <a:cs typeface="Calibri"/>
              </a:rPr>
              <a:t>,</a:t>
            </a:r>
            <a:r>
              <a:rPr sz="1450" b="1" spc="-55" dirty="0">
                <a:latin typeface="Calibri"/>
                <a:cs typeface="Calibri"/>
              </a:rPr>
              <a:t> </a:t>
            </a:r>
            <a:r>
              <a:rPr sz="1450" b="1" spc="-30" dirty="0">
                <a:latin typeface="Calibri"/>
                <a:cs typeface="Calibri"/>
              </a:rPr>
              <a:t>with</a:t>
            </a:r>
            <a:r>
              <a:rPr sz="1450" b="1" spc="25" dirty="0">
                <a:latin typeface="Calibri"/>
                <a:cs typeface="Calibri"/>
              </a:rPr>
              <a:t> </a:t>
            </a:r>
            <a:r>
              <a:rPr sz="1450" b="1" i="1" spc="-5" dirty="0">
                <a:latin typeface="Calibri"/>
                <a:cs typeface="Calibri"/>
              </a:rPr>
              <a:t>S</a:t>
            </a:r>
            <a:r>
              <a:rPr sz="1450" b="1" i="1" spc="-40" dirty="0">
                <a:latin typeface="Calibri"/>
                <a:cs typeface="Calibri"/>
              </a:rPr>
              <a:t> </a:t>
            </a:r>
            <a:r>
              <a:rPr sz="1450" b="1" i="1" spc="-5" dirty="0">
                <a:latin typeface="Calibri"/>
                <a:cs typeface="Calibri"/>
              </a:rPr>
              <a:t>=</a:t>
            </a:r>
            <a:r>
              <a:rPr sz="1450" b="1" i="1" dirty="0">
                <a:latin typeface="Calibri"/>
                <a:cs typeface="Calibri"/>
              </a:rPr>
              <a:t> </a:t>
            </a:r>
            <a:r>
              <a:rPr sz="1450" b="1" i="1" spc="-10" dirty="0">
                <a:latin typeface="Calibri"/>
                <a:cs typeface="Calibri"/>
              </a:rPr>
              <a:t>1/e</a:t>
            </a:r>
            <a:r>
              <a:rPr sz="1450" b="1" i="1" spc="-65" dirty="0">
                <a:latin typeface="Calibri"/>
                <a:cs typeface="Calibri"/>
              </a:rPr>
              <a:t> </a:t>
            </a:r>
            <a:r>
              <a:rPr sz="1500" spc="-35" dirty="0">
                <a:latin typeface="Symbol"/>
                <a:cs typeface="Symbol"/>
              </a:rPr>
              <a:t>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450" b="1" i="1" spc="-15" dirty="0">
                <a:latin typeface="Calibri"/>
                <a:cs typeface="Calibri"/>
              </a:rPr>
              <a:t>0.368</a:t>
            </a:r>
            <a:r>
              <a:rPr sz="1450" b="1" spc="-15" dirty="0">
                <a:latin typeface="Calibri"/>
                <a:cs typeface="Calibri"/>
              </a:rPr>
              <a:t>,</a:t>
            </a:r>
            <a:r>
              <a:rPr sz="1450" b="1" spc="265" dirty="0">
                <a:latin typeface="Calibri"/>
                <a:cs typeface="Calibri"/>
              </a:rPr>
              <a:t> </a:t>
            </a:r>
            <a:r>
              <a:rPr sz="1450" b="1" spc="-20" dirty="0">
                <a:latin typeface="Calibri"/>
                <a:cs typeface="Calibri"/>
              </a:rPr>
              <a:t>twice</a:t>
            </a:r>
            <a:r>
              <a:rPr sz="1450" b="1" spc="-95" dirty="0">
                <a:latin typeface="Calibri"/>
                <a:cs typeface="Calibri"/>
              </a:rPr>
              <a:t> </a:t>
            </a:r>
            <a:r>
              <a:rPr sz="1450" b="1" spc="-5" dirty="0">
                <a:latin typeface="Calibri"/>
                <a:cs typeface="Calibri"/>
              </a:rPr>
              <a:t>that</a:t>
            </a:r>
            <a:r>
              <a:rPr sz="1450" b="1" spc="-105" dirty="0">
                <a:latin typeface="Calibri"/>
                <a:cs typeface="Calibri"/>
              </a:rPr>
              <a:t> </a:t>
            </a:r>
            <a:r>
              <a:rPr sz="1450" b="1" spc="5" dirty="0">
                <a:latin typeface="Calibri"/>
                <a:cs typeface="Calibri"/>
              </a:rPr>
              <a:t>of </a:t>
            </a:r>
            <a:r>
              <a:rPr sz="1450" b="1" spc="-315" dirty="0">
                <a:latin typeface="Calibri"/>
                <a:cs typeface="Calibri"/>
              </a:rPr>
              <a:t> </a:t>
            </a:r>
            <a:r>
              <a:rPr sz="1450" b="1" spc="-5" dirty="0">
                <a:latin typeface="Calibri"/>
                <a:cs typeface="Calibri"/>
              </a:rPr>
              <a:t>pure </a:t>
            </a:r>
            <a:r>
              <a:rPr sz="1450" b="1" spc="-10" dirty="0">
                <a:latin typeface="Calibri"/>
                <a:cs typeface="Calibri"/>
              </a:rPr>
              <a:t>ALOHA. </a:t>
            </a:r>
            <a:r>
              <a:rPr sz="1450" b="1" dirty="0">
                <a:latin typeface="Calibri"/>
                <a:cs typeface="Calibri"/>
              </a:rPr>
              <a:t>The </a:t>
            </a:r>
            <a:r>
              <a:rPr sz="1450" b="1" spc="-10" dirty="0">
                <a:latin typeface="Calibri"/>
                <a:cs typeface="Calibri"/>
              </a:rPr>
              <a:t>main </a:t>
            </a:r>
            <a:r>
              <a:rPr sz="1450" b="1" spc="-25" dirty="0">
                <a:latin typeface="Calibri"/>
                <a:cs typeface="Calibri"/>
              </a:rPr>
              <a:t>reason </a:t>
            </a:r>
            <a:r>
              <a:rPr sz="1450" b="1" spc="-20" dirty="0">
                <a:latin typeface="Calibri"/>
                <a:cs typeface="Calibri"/>
              </a:rPr>
              <a:t>for </a:t>
            </a:r>
            <a:r>
              <a:rPr sz="1450" b="1" spc="-10" dirty="0">
                <a:latin typeface="Calibri"/>
                <a:cs typeface="Calibri"/>
              </a:rPr>
              <a:t>poor </a:t>
            </a:r>
            <a:r>
              <a:rPr sz="1450" b="1" spc="-15" dirty="0">
                <a:latin typeface="Calibri"/>
                <a:cs typeface="Calibri"/>
              </a:rPr>
              <a:t>channel </a:t>
            </a:r>
            <a:r>
              <a:rPr sz="1450" b="1" spc="-20" dirty="0">
                <a:latin typeface="Calibri"/>
                <a:cs typeface="Calibri"/>
              </a:rPr>
              <a:t>utilization </a:t>
            </a:r>
            <a:r>
              <a:rPr sz="1450" b="1" spc="5" dirty="0">
                <a:latin typeface="Calibri"/>
                <a:cs typeface="Calibri"/>
              </a:rPr>
              <a:t>of </a:t>
            </a:r>
            <a:r>
              <a:rPr sz="1450" b="1" spc="10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ALOHA </a:t>
            </a:r>
            <a:r>
              <a:rPr sz="1450" b="1" dirty="0">
                <a:latin typeface="Calibri"/>
                <a:cs typeface="Calibri"/>
              </a:rPr>
              <a:t>(pure </a:t>
            </a:r>
            <a:r>
              <a:rPr sz="1450" b="1" spc="5" dirty="0">
                <a:latin typeface="Calibri"/>
                <a:cs typeface="Calibri"/>
              </a:rPr>
              <a:t>or </a:t>
            </a:r>
            <a:r>
              <a:rPr sz="1450" b="1" spc="-10" dirty="0">
                <a:latin typeface="Calibri"/>
                <a:cs typeface="Calibri"/>
              </a:rPr>
              <a:t>slotted) </a:t>
            </a:r>
            <a:r>
              <a:rPr sz="1450" b="1" spc="-25" dirty="0">
                <a:latin typeface="Calibri"/>
                <a:cs typeface="Calibri"/>
              </a:rPr>
              <a:t>is </a:t>
            </a:r>
            <a:r>
              <a:rPr sz="1450" b="1" spc="-5" dirty="0">
                <a:latin typeface="Calibri"/>
                <a:cs typeface="Calibri"/>
              </a:rPr>
              <a:t>that </a:t>
            </a:r>
            <a:r>
              <a:rPr sz="1450" b="1" spc="-15" dirty="0">
                <a:latin typeface="Calibri"/>
                <a:cs typeface="Calibri"/>
              </a:rPr>
              <a:t>all </a:t>
            </a:r>
            <a:r>
              <a:rPr sz="1450" b="1" spc="-10" dirty="0">
                <a:latin typeface="Calibri"/>
                <a:cs typeface="Calibri"/>
              </a:rPr>
              <a:t>stations </a:t>
            </a:r>
            <a:r>
              <a:rPr sz="1450" b="1" spc="5" dirty="0">
                <a:latin typeface="Calibri"/>
                <a:cs typeface="Calibri"/>
              </a:rPr>
              <a:t>can </a:t>
            </a:r>
            <a:r>
              <a:rPr sz="1450" b="1" spc="-15" dirty="0">
                <a:latin typeface="Calibri"/>
                <a:cs typeface="Calibri"/>
              </a:rPr>
              <a:t>transmit </a:t>
            </a:r>
            <a:r>
              <a:rPr sz="1450" b="1" spc="-5" dirty="0">
                <a:latin typeface="Calibri"/>
                <a:cs typeface="Calibri"/>
              </a:rPr>
              <a:t>at </a:t>
            </a:r>
            <a:r>
              <a:rPr sz="1450" b="1" spc="-35" dirty="0">
                <a:latin typeface="Calibri"/>
                <a:cs typeface="Calibri"/>
              </a:rPr>
              <a:t>will, </a:t>
            </a:r>
            <a:r>
              <a:rPr sz="1450" b="1" spc="-30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without</a:t>
            </a:r>
            <a:r>
              <a:rPr sz="1450" b="1" spc="-110" dirty="0">
                <a:latin typeface="Calibri"/>
                <a:cs typeface="Calibri"/>
              </a:rPr>
              <a:t> </a:t>
            </a:r>
            <a:r>
              <a:rPr sz="1450" b="1" dirty="0">
                <a:latin typeface="Calibri"/>
                <a:cs typeface="Calibri"/>
              </a:rPr>
              <a:t>paying</a:t>
            </a:r>
            <a:r>
              <a:rPr sz="1450" b="1" spc="-50" dirty="0">
                <a:latin typeface="Calibri"/>
                <a:cs typeface="Calibri"/>
              </a:rPr>
              <a:t> </a:t>
            </a:r>
            <a:r>
              <a:rPr sz="1450" b="1" spc="-30" dirty="0">
                <a:latin typeface="Calibri"/>
                <a:cs typeface="Calibri"/>
              </a:rPr>
              <a:t>attention</a:t>
            </a:r>
            <a:r>
              <a:rPr sz="1450" b="1" spc="-60" dirty="0">
                <a:latin typeface="Calibri"/>
                <a:cs typeface="Calibri"/>
              </a:rPr>
              <a:t> </a:t>
            </a:r>
            <a:r>
              <a:rPr sz="1450" b="1" spc="-15" dirty="0">
                <a:latin typeface="Calibri"/>
                <a:cs typeface="Calibri"/>
              </a:rPr>
              <a:t>to</a:t>
            </a:r>
            <a:r>
              <a:rPr sz="1450" b="1" spc="-65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what</a:t>
            </a:r>
            <a:r>
              <a:rPr sz="1450" b="1" spc="-105" dirty="0">
                <a:latin typeface="Calibri"/>
                <a:cs typeface="Calibri"/>
              </a:rPr>
              <a:t> </a:t>
            </a:r>
            <a:r>
              <a:rPr sz="1450" b="1" spc="-5" dirty="0">
                <a:latin typeface="Calibri"/>
                <a:cs typeface="Calibri"/>
              </a:rPr>
              <a:t>the</a:t>
            </a:r>
            <a:r>
              <a:rPr sz="1450" b="1" spc="-90" dirty="0">
                <a:latin typeface="Calibri"/>
                <a:cs typeface="Calibri"/>
              </a:rPr>
              <a:t> </a:t>
            </a:r>
            <a:r>
              <a:rPr sz="1450" b="1" spc="-20" dirty="0">
                <a:latin typeface="Calibri"/>
                <a:cs typeface="Calibri"/>
              </a:rPr>
              <a:t>other</a:t>
            </a:r>
            <a:r>
              <a:rPr sz="1450" b="1" spc="-120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stations</a:t>
            </a:r>
            <a:r>
              <a:rPr sz="1450" b="1" spc="-100" dirty="0">
                <a:latin typeface="Calibri"/>
                <a:cs typeface="Calibri"/>
              </a:rPr>
              <a:t> </a:t>
            </a:r>
            <a:r>
              <a:rPr sz="1450" b="1" spc="-15" dirty="0">
                <a:latin typeface="Calibri"/>
                <a:cs typeface="Calibri"/>
              </a:rPr>
              <a:t>are</a:t>
            </a:r>
            <a:r>
              <a:rPr sz="1450" b="1" spc="-90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doing.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1" y="2974980"/>
            <a:ext cx="7884159" cy="918200"/>
          </a:xfrm>
          <a:prstGeom prst="rect">
            <a:avLst/>
          </a:prstGeom>
          <a:ln w="12700">
            <a:solidFill>
              <a:srgbClr val="4471C4"/>
            </a:solidFill>
          </a:ln>
        </p:spPr>
        <p:txBody>
          <a:bodyPr vert="horz" wrap="square" lIns="0" tIns="299720" rIns="0" bIns="0" rtlCol="0" anchor="ctr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2360"/>
              </a:spcBef>
            </a:pPr>
            <a:r>
              <a:rPr sz="4000" b="1" dirty="0">
                <a:solidFill>
                  <a:srgbClr val="000000"/>
                </a:solidFill>
                <a:latin typeface="Calibri"/>
                <a:cs typeface="Calibri"/>
              </a:rPr>
              <a:t>Numericals</a:t>
            </a:r>
            <a:r>
              <a:rPr sz="40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5" dirty="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sz="40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40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ALOHA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5280" y="0"/>
            <a:ext cx="8859520" cy="3190240"/>
            <a:chOff x="81280" y="0"/>
            <a:chExt cx="8859520" cy="3190240"/>
          </a:xfrm>
        </p:grpSpPr>
        <p:sp>
          <p:nvSpPr>
            <p:cNvPr id="3" name="object 3"/>
            <p:cNvSpPr/>
            <p:nvPr/>
          </p:nvSpPr>
          <p:spPr>
            <a:xfrm>
              <a:off x="365760" y="111772"/>
              <a:ext cx="436880" cy="467359"/>
            </a:xfrm>
            <a:custGeom>
              <a:avLst/>
              <a:gdLst/>
              <a:ahLst/>
              <a:cxnLst/>
              <a:rect l="l" t="t" r="r" b="b"/>
              <a:pathLst>
                <a:path w="436880" h="467359">
                  <a:moveTo>
                    <a:pt x="436880" y="0"/>
                  </a:moveTo>
                  <a:lnTo>
                    <a:pt x="0" y="0"/>
                  </a:lnTo>
                  <a:lnTo>
                    <a:pt x="0" y="345427"/>
                  </a:lnTo>
                  <a:lnTo>
                    <a:pt x="0" y="467347"/>
                  </a:lnTo>
                  <a:lnTo>
                    <a:pt x="436880" y="467347"/>
                  </a:lnTo>
                  <a:lnTo>
                    <a:pt x="436880" y="345427"/>
                  </a:lnTo>
                  <a:lnTo>
                    <a:pt x="43688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839" y="111760"/>
              <a:ext cx="325120" cy="4673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680" y="528319"/>
              <a:ext cx="375920" cy="477520"/>
            </a:xfrm>
            <a:custGeom>
              <a:avLst/>
              <a:gdLst/>
              <a:ahLst/>
              <a:cxnLst/>
              <a:rect l="l" t="t" r="r" b="b"/>
              <a:pathLst>
                <a:path w="375919" h="477519">
                  <a:moveTo>
                    <a:pt x="37592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0" y="477520"/>
                  </a:lnTo>
                  <a:lnTo>
                    <a:pt x="375920" y="477520"/>
                  </a:lnTo>
                  <a:lnTo>
                    <a:pt x="375920" y="35560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599" y="528319"/>
              <a:ext cx="365759" cy="477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0" y="457200"/>
              <a:ext cx="558800" cy="426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0"/>
              <a:ext cx="30480" cy="883919"/>
            </a:xfrm>
            <a:custGeom>
              <a:avLst/>
              <a:gdLst/>
              <a:ahLst/>
              <a:cxnLst/>
              <a:rect l="l" t="t" r="r" b="b"/>
              <a:pathLst>
                <a:path w="30479" h="883919">
                  <a:moveTo>
                    <a:pt x="30480" y="568960"/>
                  </a:moveTo>
                  <a:lnTo>
                    <a:pt x="0" y="568960"/>
                  </a:lnTo>
                  <a:lnTo>
                    <a:pt x="0" y="883920"/>
                  </a:lnTo>
                  <a:lnTo>
                    <a:pt x="30480" y="883920"/>
                  </a:lnTo>
                  <a:lnTo>
                    <a:pt x="30480" y="568960"/>
                  </a:lnTo>
                  <a:close/>
                </a:path>
                <a:path w="30479" h="883919">
                  <a:moveTo>
                    <a:pt x="30480" y="0"/>
                  </a:moveTo>
                  <a:lnTo>
                    <a:pt x="0" y="0"/>
                  </a:lnTo>
                  <a:lnTo>
                    <a:pt x="0" y="538492"/>
                  </a:lnTo>
                  <a:lnTo>
                    <a:pt x="30480" y="538492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039" y="538480"/>
              <a:ext cx="8219440" cy="304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4000" y="883919"/>
              <a:ext cx="8686800" cy="2306320"/>
            </a:xfrm>
            <a:custGeom>
              <a:avLst/>
              <a:gdLst/>
              <a:ahLst/>
              <a:cxnLst/>
              <a:rect l="l" t="t" r="r" b="b"/>
              <a:pathLst>
                <a:path w="8686800" h="2306320">
                  <a:moveTo>
                    <a:pt x="8686800" y="0"/>
                  </a:moveTo>
                  <a:lnTo>
                    <a:pt x="0" y="0"/>
                  </a:lnTo>
                  <a:lnTo>
                    <a:pt x="0" y="2306319"/>
                  </a:lnTo>
                  <a:lnTo>
                    <a:pt x="8686800" y="2306319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60232" y="893763"/>
            <a:ext cx="2213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i="1" spc="3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slotted</a:t>
            </a:r>
            <a:r>
              <a:rPr sz="2400" b="1" i="1" spc="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C00000"/>
                </a:solidFill>
                <a:latin typeface="Calibri"/>
                <a:cs typeface="Calibri"/>
              </a:rPr>
              <a:t>ALOHA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1330" y="893763"/>
            <a:ext cx="61156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network</a:t>
            </a:r>
            <a:r>
              <a:rPr sz="2400" b="1" i="1" spc="3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transmits</a:t>
            </a:r>
            <a:r>
              <a:rPr sz="2400" b="1" i="1" spc="43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200-bit</a:t>
            </a:r>
            <a:r>
              <a:rPr sz="2400" b="1" i="1" spc="3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15" dirty="0">
                <a:solidFill>
                  <a:srgbClr val="C00000"/>
                </a:solidFill>
                <a:latin typeface="Calibri"/>
                <a:cs typeface="Calibri"/>
              </a:rPr>
              <a:t>frames</a:t>
            </a:r>
            <a:r>
              <a:rPr sz="2400" b="1" i="1" spc="3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400" b="1" i="1" spc="4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i="1" spc="3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shared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0233" y="1259586"/>
            <a:ext cx="26092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channel</a:t>
            </a:r>
            <a:r>
              <a:rPr sz="2400" b="1" i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200</a:t>
            </a:r>
            <a:r>
              <a:rPr sz="24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kbps.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0232" y="1625980"/>
            <a:ext cx="8540750" cy="1125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907415" algn="l"/>
                <a:tab pos="1294130" algn="l"/>
                <a:tab pos="1904364" algn="l"/>
                <a:tab pos="3531870" algn="l"/>
                <a:tab pos="3897629" algn="l"/>
                <a:tab pos="4488180" algn="l"/>
                <a:tab pos="5555615" algn="l"/>
                <a:tab pos="6146165" algn="l"/>
                <a:tab pos="7345680" algn="l"/>
              </a:tabLst>
            </a:pPr>
            <a:r>
              <a:rPr sz="2400" b="1" i="1" spc="-2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b="1" i="1" spc="10" dirty="0">
                <a:solidFill>
                  <a:srgbClr val="C00000"/>
                </a:solidFill>
                <a:latin typeface="Calibri"/>
                <a:cs typeface="Calibri"/>
              </a:rPr>
              <a:t>ha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t	</a:t>
            </a:r>
            <a:r>
              <a:rPr sz="2400" b="1" i="1" spc="-3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s	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e	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i="1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ough</a:t>
            </a:r>
            <a:r>
              <a:rPr sz="2400" b="1" i="1" spc="-7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t	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f	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i="1" spc="-7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e	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i="1" spc="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m	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l	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s	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i="1" spc="-7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i="1" spc="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i="1" spc="-6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i="1" spc="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2350">
              <a:latin typeface="Calibri"/>
              <a:cs typeface="Calibri"/>
            </a:endParaRPr>
          </a:p>
          <a:p>
            <a:pPr marL="3592829"/>
            <a:r>
              <a:rPr sz="2400" b="1" i="1" spc="5" dirty="0">
                <a:solidFill>
                  <a:srgbClr val="0462C1"/>
                </a:solidFill>
                <a:latin typeface="Calibri"/>
                <a:cs typeface="Calibri"/>
              </a:rPr>
              <a:t>b.</a:t>
            </a:r>
            <a:r>
              <a:rPr sz="2400" b="1" i="1" spc="-7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500</a:t>
            </a:r>
            <a:r>
              <a:rPr sz="2400" b="1" i="1" spc="-5" dirty="0">
                <a:latin typeface="Calibri"/>
                <a:cs typeface="Calibri"/>
              </a:rPr>
              <a:t> </a:t>
            </a:r>
            <a:r>
              <a:rPr sz="2400" b="1" i="1" spc="10" dirty="0">
                <a:latin typeface="Calibri"/>
                <a:cs typeface="Calibri"/>
              </a:rPr>
              <a:t>frames</a:t>
            </a:r>
            <a:r>
              <a:rPr sz="2400" b="1" i="1" spc="-45" dirty="0">
                <a:latin typeface="Calibri"/>
                <a:cs typeface="Calibri"/>
              </a:rPr>
              <a:t> </a:t>
            </a:r>
            <a:r>
              <a:rPr sz="2400" b="1" i="1" spc="10" dirty="0">
                <a:latin typeface="Calibri"/>
                <a:cs typeface="Calibri"/>
              </a:rPr>
              <a:t>per</a:t>
            </a:r>
            <a:r>
              <a:rPr sz="2400" b="1" i="1" spc="-114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second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0233" y="1992567"/>
            <a:ext cx="333819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produces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b="1" i="1" spc="5" dirty="0">
                <a:solidFill>
                  <a:srgbClr val="0462C1"/>
                </a:solidFill>
                <a:latin typeface="Calibri"/>
                <a:cs typeface="Calibri"/>
              </a:rPr>
              <a:t>a.</a:t>
            </a:r>
            <a:r>
              <a:rPr sz="2400" b="1" i="1" spc="-7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1000</a:t>
            </a:r>
            <a:r>
              <a:rPr sz="2400" b="1" i="1" spc="60" dirty="0">
                <a:latin typeface="Calibri"/>
                <a:cs typeface="Calibri"/>
              </a:rPr>
              <a:t> </a:t>
            </a:r>
            <a:r>
              <a:rPr sz="2400" b="1" i="1" spc="10" dirty="0">
                <a:latin typeface="Calibri"/>
                <a:cs typeface="Calibri"/>
              </a:rPr>
              <a:t>frames</a:t>
            </a:r>
            <a:r>
              <a:rPr sz="2400" b="1" i="1" spc="-120" dirty="0">
                <a:latin typeface="Calibri"/>
                <a:cs typeface="Calibri"/>
              </a:rPr>
              <a:t> </a:t>
            </a:r>
            <a:r>
              <a:rPr sz="2400" b="1" i="1" spc="10" dirty="0">
                <a:latin typeface="Calibri"/>
                <a:cs typeface="Calibri"/>
              </a:rPr>
              <a:t>per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second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b="1" i="1" spc="-15" dirty="0">
                <a:solidFill>
                  <a:srgbClr val="0462C1"/>
                </a:solidFill>
                <a:latin typeface="Calibri"/>
                <a:cs typeface="Calibri"/>
              </a:rPr>
              <a:t>c.</a:t>
            </a:r>
            <a:r>
              <a:rPr sz="2400" b="1" i="1" spc="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250 </a:t>
            </a:r>
            <a:r>
              <a:rPr sz="2400" b="1" i="1" spc="10" dirty="0">
                <a:latin typeface="Calibri"/>
                <a:cs typeface="Calibri"/>
              </a:rPr>
              <a:t>frames</a:t>
            </a:r>
            <a:r>
              <a:rPr sz="2400" b="1" i="1" spc="-130" dirty="0">
                <a:latin typeface="Calibri"/>
                <a:cs typeface="Calibri"/>
              </a:rPr>
              <a:t> </a:t>
            </a:r>
            <a:r>
              <a:rPr sz="2400" b="1" i="1" spc="10" dirty="0">
                <a:latin typeface="Calibri"/>
                <a:cs typeface="Calibri"/>
              </a:rPr>
              <a:t>per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spc="5" dirty="0">
                <a:latin typeface="Calibri"/>
                <a:cs typeface="Calibri"/>
              </a:rPr>
              <a:t>second.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747010" y="-424126"/>
            <a:ext cx="155194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-5" dirty="0">
                <a:solidFill>
                  <a:srgbClr val="0462C1"/>
                </a:solidFill>
                <a:latin typeface="Calibri"/>
                <a:cs typeface="Calibri"/>
              </a:rPr>
              <a:t>Q</a:t>
            </a:r>
            <a:r>
              <a:rPr b="1" i="1" spc="-15" dirty="0">
                <a:solidFill>
                  <a:srgbClr val="0462C1"/>
                </a:solidFill>
                <a:latin typeface="Calibri"/>
                <a:cs typeface="Calibri"/>
              </a:rPr>
              <a:t>u</a:t>
            </a:r>
            <a:r>
              <a:rPr b="1" i="1" spc="25" dirty="0">
                <a:solidFill>
                  <a:srgbClr val="0462C1"/>
                </a:solidFill>
                <a:latin typeface="Calibri"/>
                <a:cs typeface="Calibri"/>
              </a:rPr>
              <a:t>e</a:t>
            </a:r>
            <a:r>
              <a:rPr b="1" i="1" spc="15" dirty="0">
                <a:solidFill>
                  <a:srgbClr val="0462C1"/>
                </a:solidFill>
                <a:latin typeface="Calibri"/>
                <a:cs typeface="Calibri"/>
              </a:rPr>
              <a:t>s</a:t>
            </a:r>
            <a:r>
              <a:rPr b="1" i="1" spc="5" dirty="0">
                <a:solidFill>
                  <a:srgbClr val="0462C1"/>
                </a:solidFill>
                <a:latin typeface="Calibri"/>
                <a:cs typeface="Calibri"/>
              </a:rPr>
              <a:t>t</a:t>
            </a:r>
            <a:r>
              <a:rPr b="1" i="1" spc="10" dirty="0">
                <a:solidFill>
                  <a:srgbClr val="0462C1"/>
                </a:solidFill>
                <a:latin typeface="Calibri"/>
                <a:cs typeface="Calibri"/>
              </a:rPr>
              <a:t>i</a:t>
            </a:r>
            <a:r>
              <a:rPr b="1" i="1" spc="-5" dirty="0">
                <a:solidFill>
                  <a:srgbClr val="0462C1"/>
                </a:solidFill>
                <a:latin typeface="Calibri"/>
                <a:cs typeface="Calibri"/>
              </a:rPr>
              <a:t>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18958" y="3217925"/>
            <a:ext cx="8593455" cy="3017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r>
              <a:rPr sz="2800" b="1" i="1" spc="-15" dirty="0">
                <a:solidFill>
                  <a:srgbClr val="0462C1"/>
                </a:solidFill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  <a:p>
            <a:pPr marL="25400">
              <a:spcBef>
                <a:spcPts val="5"/>
              </a:spcBef>
            </a:pPr>
            <a:r>
              <a:rPr sz="2800" b="1" i="1" spc="-25" dirty="0">
                <a:latin typeface="Calibri"/>
                <a:cs typeface="Calibri"/>
              </a:rPr>
              <a:t>The</a:t>
            </a:r>
            <a:r>
              <a:rPr sz="2800" b="1" i="1" spc="6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frame</a:t>
            </a:r>
            <a:r>
              <a:rPr sz="2800" b="1" i="1" spc="7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transmission</a:t>
            </a:r>
            <a:r>
              <a:rPr sz="2800" b="1" i="1" spc="8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time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is</a:t>
            </a:r>
            <a:r>
              <a:rPr sz="2800" b="1" i="1" spc="-55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200/200</a:t>
            </a:r>
            <a:r>
              <a:rPr sz="2800" b="1" i="1" spc="-5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kbps</a:t>
            </a:r>
            <a:r>
              <a:rPr sz="2800" b="1" i="1" spc="10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or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1</a:t>
            </a:r>
            <a:r>
              <a:rPr sz="2800" b="1" i="1" spc="2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ms.</a:t>
            </a:r>
            <a:endParaRPr sz="2800">
              <a:latin typeface="Calibri"/>
              <a:cs typeface="Calibri"/>
            </a:endParaRPr>
          </a:p>
          <a:p>
            <a:pPr marL="350520" marR="43180" indent="-325755" algn="just">
              <a:spcBef>
                <a:spcPts val="5"/>
              </a:spcBef>
            </a:pPr>
            <a:r>
              <a:rPr sz="2800" b="1" i="1" spc="-20" dirty="0">
                <a:solidFill>
                  <a:srgbClr val="0462C1"/>
                </a:solidFill>
                <a:latin typeface="Calibri"/>
                <a:cs typeface="Calibri"/>
              </a:rPr>
              <a:t>a. </a:t>
            </a:r>
            <a:r>
              <a:rPr sz="2800" b="1" i="1" spc="25" dirty="0">
                <a:latin typeface="Calibri"/>
                <a:cs typeface="Calibri"/>
              </a:rPr>
              <a:t>If </a:t>
            </a:r>
            <a:r>
              <a:rPr sz="2800" b="1" i="1" spc="5" dirty="0">
                <a:latin typeface="Calibri"/>
                <a:cs typeface="Calibri"/>
              </a:rPr>
              <a:t>the </a:t>
            </a:r>
            <a:r>
              <a:rPr sz="2800" b="1" i="1" spc="-20" dirty="0">
                <a:latin typeface="Calibri"/>
                <a:cs typeface="Calibri"/>
              </a:rPr>
              <a:t>system </a:t>
            </a:r>
            <a:r>
              <a:rPr sz="2800" b="1" i="1" spc="-15" dirty="0">
                <a:latin typeface="Calibri"/>
                <a:cs typeface="Calibri"/>
              </a:rPr>
              <a:t>creates </a:t>
            </a:r>
            <a:r>
              <a:rPr sz="2800" b="1" i="1" spc="10" dirty="0">
                <a:latin typeface="Calibri"/>
                <a:cs typeface="Calibri"/>
              </a:rPr>
              <a:t>1000 </a:t>
            </a:r>
            <a:r>
              <a:rPr sz="2800" b="1" i="1" spc="-20" dirty="0">
                <a:latin typeface="Calibri"/>
                <a:cs typeface="Calibri"/>
              </a:rPr>
              <a:t>frames per </a:t>
            </a:r>
            <a:r>
              <a:rPr sz="2800" b="1" i="1" spc="-15" dirty="0">
                <a:latin typeface="Calibri"/>
                <a:cs typeface="Calibri"/>
              </a:rPr>
              <a:t>second, </a:t>
            </a:r>
            <a:r>
              <a:rPr sz="2800" b="1" i="1" spc="10" dirty="0">
                <a:latin typeface="Calibri"/>
                <a:cs typeface="Calibri"/>
              </a:rPr>
              <a:t>this </a:t>
            </a:r>
            <a:r>
              <a:rPr sz="2800" b="1" i="1" spc="15" dirty="0">
                <a:latin typeface="Calibri"/>
                <a:cs typeface="Calibri"/>
              </a:rPr>
              <a:t>is </a:t>
            </a:r>
            <a:r>
              <a:rPr sz="2800" b="1" i="1" dirty="0">
                <a:latin typeface="Calibri"/>
                <a:cs typeface="Calibri"/>
              </a:rPr>
              <a:t>1 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frame</a:t>
            </a:r>
            <a:r>
              <a:rPr sz="2800" b="1" i="1" spc="425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per </a:t>
            </a:r>
            <a:r>
              <a:rPr sz="2800" b="1" i="1" spc="38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millisecond.</a:t>
            </a:r>
            <a:r>
              <a:rPr sz="2800" b="1" i="1" spc="1019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The </a:t>
            </a:r>
            <a:r>
              <a:rPr sz="2800" b="1" i="1" spc="390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load</a:t>
            </a:r>
            <a:r>
              <a:rPr sz="2800" b="1" i="1" spc="1015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is </a:t>
            </a:r>
            <a:r>
              <a:rPr sz="2800" b="1" i="1" spc="420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1. </a:t>
            </a:r>
            <a:r>
              <a:rPr sz="2800" b="1" i="1" spc="375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In</a:t>
            </a:r>
            <a:r>
              <a:rPr sz="2800" b="1" i="1" spc="101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this</a:t>
            </a:r>
            <a:r>
              <a:rPr sz="2800" b="1" i="1" spc="106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case </a:t>
            </a:r>
            <a:r>
              <a:rPr sz="2800" b="1" i="1" spc="-62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25" dirty="0">
                <a:latin typeface="Calibri"/>
                <a:cs typeface="Calibri"/>
              </a:rPr>
              <a:t>G×</a:t>
            </a:r>
            <a:r>
              <a:rPr sz="2800" b="1" i="1" spc="30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e</a:t>
            </a:r>
            <a:r>
              <a:rPr sz="2775" b="1" i="1" spc="-37" baseline="27027" dirty="0">
                <a:latin typeface="Calibri"/>
                <a:cs typeface="Calibri"/>
              </a:rPr>
              <a:t>−G</a:t>
            </a:r>
            <a:r>
              <a:rPr sz="2775" b="1" i="1" spc="-30" baseline="27027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or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</a:t>
            </a:r>
            <a:r>
              <a:rPr sz="2800" b="1" i="1" spc="63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635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0.368  </a:t>
            </a:r>
            <a:r>
              <a:rPr sz="2800" b="1" i="1" dirty="0">
                <a:latin typeface="Calibri"/>
                <a:cs typeface="Calibri"/>
              </a:rPr>
              <a:t>(36.8</a:t>
            </a:r>
            <a:r>
              <a:rPr sz="2800" b="1" i="1" spc="630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percent).</a:t>
            </a:r>
            <a:r>
              <a:rPr sz="2800" b="1" i="1" spc="605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This  </a:t>
            </a:r>
            <a:r>
              <a:rPr sz="2800" b="1" i="1" spc="-25" dirty="0">
                <a:latin typeface="Calibri"/>
                <a:cs typeface="Calibri"/>
              </a:rPr>
              <a:t>means 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that</a:t>
            </a:r>
            <a:r>
              <a:rPr sz="2800" b="1" i="1" spc="-20" dirty="0">
                <a:latin typeface="Calibri"/>
                <a:cs typeface="Calibri"/>
              </a:rPr>
              <a:t> the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throughput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is</a:t>
            </a:r>
            <a:r>
              <a:rPr sz="2800" b="1" i="1" spc="2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1000</a:t>
            </a:r>
            <a:r>
              <a:rPr sz="2800" b="1" i="1" dirty="0">
                <a:latin typeface="Calibri"/>
                <a:cs typeface="Calibri"/>
              </a:rPr>
              <a:t> ×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0.0368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 </a:t>
            </a:r>
            <a:r>
              <a:rPr sz="2800" b="1" i="1" spc="10" dirty="0">
                <a:latin typeface="Calibri"/>
                <a:cs typeface="Calibri"/>
              </a:rPr>
              <a:t>368  </a:t>
            </a:r>
            <a:r>
              <a:rPr sz="2800" b="1" i="1" spc="-15" dirty="0">
                <a:latin typeface="Calibri"/>
                <a:cs typeface="Calibri"/>
              </a:rPr>
              <a:t>frames. </a:t>
            </a:r>
            <a:r>
              <a:rPr sz="2800" b="1" i="1" spc="-10" dirty="0"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800" b="1" i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15" dirty="0">
                <a:solidFill>
                  <a:srgbClr val="FF0000"/>
                </a:solidFill>
                <a:latin typeface="Calibri"/>
                <a:cs typeface="Calibri"/>
              </a:rPr>
              <a:t>386</a:t>
            </a:r>
            <a:r>
              <a:rPr sz="2800"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frames</a:t>
            </a:r>
            <a:r>
              <a:rPr sz="2800" b="1" i="1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2800" b="1" i="1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b="1" i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15" dirty="0">
                <a:solidFill>
                  <a:srgbClr val="FF0000"/>
                </a:solidFill>
                <a:latin typeface="Calibri"/>
                <a:cs typeface="Calibri"/>
              </a:rPr>
              <a:t>1000</a:t>
            </a:r>
            <a:r>
              <a:rPr sz="2800" b="1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28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FF0000"/>
                </a:solidFill>
                <a:latin typeface="Calibri"/>
                <a:cs typeface="Calibri"/>
              </a:rPr>
              <a:t>probably</a:t>
            </a:r>
            <a:r>
              <a:rPr sz="2800" b="1" i="1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FF0000"/>
                </a:solidFill>
                <a:latin typeface="Calibri"/>
                <a:cs typeface="Calibri"/>
              </a:rPr>
              <a:t>survive.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5280" y="0"/>
            <a:ext cx="8585200" cy="1005840"/>
            <a:chOff x="81280" y="0"/>
            <a:chExt cx="8585200" cy="1005840"/>
          </a:xfrm>
        </p:grpSpPr>
        <p:sp>
          <p:nvSpPr>
            <p:cNvPr id="3" name="object 3"/>
            <p:cNvSpPr/>
            <p:nvPr/>
          </p:nvSpPr>
          <p:spPr>
            <a:xfrm>
              <a:off x="365760" y="111772"/>
              <a:ext cx="436880" cy="467359"/>
            </a:xfrm>
            <a:custGeom>
              <a:avLst/>
              <a:gdLst/>
              <a:ahLst/>
              <a:cxnLst/>
              <a:rect l="l" t="t" r="r" b="b"/>
              <a:pathLst>
                <a:path w="436880" h="467359">
                  <a:moveTo>
                    <a:pt x="436880" y="0"/>
                  </a:moveTo>
                  <a:lnTo>
                    <a:pt x="0" y="0"/>
                  </a:lnTo>
                  <a:lnTo>
                    <a:pt x="0" y="345427"/>
                  </a:lnTo>
                  <a:lnTo>
                    <a:pt x="0" y="467347"/>
                  </a:lnTo>
                  <a:lnTo>
                    <a:pt x="436880" y="467347"/>
                  </a:lnTo>
                  <a:lnTo>
                    <a:pt x="436880" y="345427"/>
                  </a:lnTo>
                  <a:lnTo>
                    <a:pt x="43688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839" y="111760"/>
              <a:ext cx="325120" cy="4673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680" y="528319"/>
              <a:ext cx="375920" cy="477520"/>
            </a:xfrm>
            <a:custGeom>
              <a:avLst/>
              <a:gdLst/>
              <a:ahLst/>
              <a:cxnLst/>
              <a:rect l="l" t="t" r="r" b="b"/>
              <a:pathLst>
                <a:path w="375919" h="477519">
                  <a:moveTo>
                    <a:pt x="37592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0" y="477520"/>
                  </a:lnTo>
                  <a:lnTo>
                    <a:pt x="375920" y="477520"/>
                  </a:lnTo>
                  <a:lnTo>
                    <a:pt x="375920" y="35560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599" y="528319"/>
              <a:ext cx="365759" cy="477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0" y="457200"/>
              <a:ext cx="558800" cy="426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0"/>
              <a:ext cx="30480" cy="1006475"/>
            </a:xfrm>
            <a:custGeom>
              <a:avLst/>
              <a:gdLst/>
              <a:ahLst/>
              <a:cxnLst/>
              <a:rect l="l" t="t" r="r" b="b"/>
              <a:pathLst>
                <a:path w="30479" h="1006475">
                  <a:moveTo>
                    <a:pt x="30480" y="568960"/>
                  </a:moveTo>
                  <a:lnTo>
                    <a:pt x="0" y="568960"/>
                  </a:lnTo>
                  <a:lnTo>
                    <a:pt x="0" y="1005852"/>
                  </a:lnTo>
                  <a:lnTo>
                    <a:pt x="30480" y="1005852"/>
                  </a:lnTo>
                  <a:lnTo>
                    <a:pt x="30480" y="568960"/>
                  </a:lnTo>
                  <a:close/>
                </a:path>
                <a:path w="30479" h="1006475">
                  <a:moveTo>
                    <a:pt x="30480" y="0"/>
                  </a:moveTo>
                  <a:lnTo>
                    <a:pt x="0" y="0"/>
                  </a:lnTo>
                  <a:lnTo>
                    <a:pt x="0" y="538492"/>
                  </a:lnTo>
                  <a:lnTo>
                    <a:pt x="30480" y="538492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039" y="538480"/>
              <a:ext cx="8219440" cy="304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47011" y="-424126"/>
            <a:ext cx="1952625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-10" dirty="0">
                <a:solidFill>
                  <a:srgbClr val="0462C1"/>
                </a:solidFill>
                <a:latin typeface="Calibri"/>
                <a:cs typeface="Calibri"/>
              </a:rPr>
              <a:t>(continued)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8158" y="1019492"/>
            <a:ext cx="8676005" cy="515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marR="74295" indent="-325755" algn="just">
              <a:spcBef>
                <a:spcPts val="100"/>
              </a:spcBef>
            </a:pPr>
            <a:r>
              <a:rPr sz="2800" b="1" i="1" spc="-20" dirty="0">
                <a:solidFill>
                  <a:srgbClr val="0462C1"/>
                </a:solidFill>
                <a:latin typeface="Calibri"/>
                <a:cs typeface="Calibri"/>
              </a:rPr>
              <a:t>b. </a:t>
            </a:r>
            <a:r>
              <a:rPr sz="2800" b="1" i="1" spc="-15" dirty="0">
                <a:latin typeface="Calibri"/>
                <a:cs typeface="Calibri"/>
              </a:rPr>
              <a:t>If </a:t>
            </a:r>
            <a:r>
              <a:rPr sz="2800" b="1" i="1" spc="10" dirty="0">
                <a:latin typeface="Calibri"/>
                <a:cs typeface="Calibri"/>
              </a:rPr>
              <a:t>the </a:t>
            </a:r>
            <a:r>
              <a:rPr sz="2800" b="1" i="1" spc="-20" dirty="0">
                <a:latin typeface="Calibri"/>
                <a:cs typeface="Calibri"/>
              </a:rPr>
              <a:t>system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creates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500 </a:t>
            </a:r>
            <a:r>
              <a:rPr sz="2800" b="1" i="1" spc="-20" dirty="0">
                <a:latin typeface="Calibri"/>
                <a:cs typeface="Calibri"/>
              </a:rPr>
              <a:t>frames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per </a:t>
            </a:r>
            <a:r>
              <a:rPr sz="2800" b="1" i="1" spc="-10" dirty="0">
                <a:latin typeface="Calibri"/>
                <a:cs typeface="Calibri"/>
              </a:rPr>
              <a:t>second, this</a:t>
            </a:r>
            <a:r>
              <a:rPr sz="2800" b="1" i="1" spc="610" dirty="0">
                <a:latin typeface="Calibri"/>
                <a:cs typeface="Calibri"/>
              </a:rPr>
              <a:t> </a:t>
            </a:r>
            <a:r>
              <a:rPr sz="2800" b="1" i="1" spc="30" dirty="0">
                <a:latin typeface="Calibri"/>
                <a:cs typeface="Calibri"/>
              </a:rPr>
              <a:t>is </a:t>
            </a:r>
            <a:r>
              <a:rPr sz="2800" b="1" i="1" spc="35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(1/2) </a:t>
            </a:r>
            <a:r>
              <a:rPr sz="2800" b="1" i="1" spc="-20" dirty="0">
                <a:latin typeface="Calibri"/>
                <a:cs typeface="Calibri"/>
              </a:rPr>
              <a:t>frame per </a:t>
            </a:r>
            <a:r>
              <a:rPr sz="2800" b="1" i="1" spc="-5" dirty="0">
                <a:latin typeface="Calibri"/>
                <a:cs typeface="Calibri"/>
              </a:rPr>
              <a:t>millisecond. </a:t>
            </a:r>
            <a:r>
              <a:rPr sz="2800" b="1" i="1" spc="-25" dirty="0">
                <a:latin typeface="Calibri"/>
                <a:cs typeface="Calibri"/>
              </a:rPr>
              <a:t>The </a:t>
            </a:r>
            <a:r>
              <a:rPr sz="2800" b="1" i="1" spc="5" dirty="0">
                <a:latin typeface="Calibri"/>
                <a:cs typeface="Calibri"/>
              </a:rPr>
              <a:t>load </a:t>
            </a:r>
            <a:r>
              <a:rPr sz="2800" b="1" i="1" spc="15" dirty="0">
                <a:latin typeface="Calibri"/>
                <a:cs typeface="Calibri"/>
              </a:rPr>
              <a:t>is </a:t>
            </a:r>
            <a:r>
              <a:rPr sz="2800" b="1" i="1" spc="5" dirty="0">
                <a:latin typeface="Calibri"/>
                <a:cs typeface="Calibri"/>
              </a:rPr>
              <a:t>(1/2). </a:t>
            </a:r>
            <a:r>
              <a:rPr sz="2800" b="1" i="1" spc="-15" dirty="0">
                <a:latin typeface="Calibri"/>
                <a:cs typeface="Calibri"/>
              </a:rPr>
              <a:t>In </a:t>
            </a:r>
            <a:r>
              <a:rPr sz="2800" b="1" i="1" spc="-10" dirty="0">
                <a:latin typeface="Calibri"/>
                <a:cs typeface="Calibri"/>
              </a:rPr>
              <a:t>this 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case</a:t>
            </a:r>
            <a:r>
              <a:rPr sz="2800" b="1" i="1" spc="-1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G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×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e</a:t>
            </a:r>
            <a:r>
              <a:rPr sz="2775" b="1" i="1" spc="-37" baseline="27027" dirty="0">
                <a:latin typeface="Calibri"/>
                <a:cs typeface="Calibri"/>
              </a:rPr>
              <a:t>−G</a:t>
            </a:r>
            <a:r>
              <a:rPr sz="2775" b="1" i="1" spc="-30" baseline="27027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or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</a:t>
            </a:r>
            <a:r>
              <a:rPr sz="2800" b="1" i="1" spc="63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63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0.303</a:t>
            </a:r>
            <a:r>
              <a:rPr sz="2800" b="1" i="1" spc="63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(30.3</a:t>
            </a:r>
            <a:r>
              <a:rPr sz="2800" b="1" i="1" spc="63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percent).</a:t>
            </a:r>
            <a:r>
              <a:rPr sz="2800" b="1" i="1" spc="625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This </a:t>
            </a:r>
            <a:r>
              <a:rPr sz="2800" b="1" i="1" spc="1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means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that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the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throughput</a:t>
            </a:r>
            <a:r>
              <a:rPr sz="2800" b="1" i="1" spc="620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is  </a:t>
            </a:r>
            <a:r>
              <a:rPr sz="2800" b="1" i="1" spc="10" dirty="0">
                <a:latin typeface="Calibri"/>
                <a:cs typeface="Calibri"/>
              </a:rPr>
              <a:t>500  </a:t>
            </a:r>
            <a:r>
              <a:rPr sz="2800" b="1" i="1" dirty="0">
                <a:latin typeface="Calibri"/>
                <a:cs typeface="Calibri"/>
              </a:rPr>
              <a:t>×</a:t>
            </a:r>
            <a:r>
              <a:rPr sz="2800" b="1" i="1" spc="63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0.303</a:t>
            </a:r>
            <a:r>
              <a:rPr sz="2800" b="1" i="1" spc="63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=</a:t>
            </a:r>
            <a:r>
              <a:rPr sz="2800" b="1" i="1" spc="635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151. 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800" b="1" i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FF0000"/>
                </a:solidFill>
                <a:latin typeface="Calibri"/>
                <a:cs typeface="Calibri"/>
              </a:rPr>
              <a:t>151</a:t>
            </a:r>
            <a:r>
              <a:rPr sz="2800"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frames</a:t>
            </a:r>
            <a:r>
              <a:rPr sz="2800" b="1" i="1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30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2800" b="1" i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b="1" i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FF0000"/>
                </a:solidFill>
                <a:latin typeface="Calibri"/>
                <a:cs typeface="Calibri"/>
              </a:rPr>
              <a:t>500</a:t>
            </a:r>
            <a:r>
              <a:rPr sz="2800"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5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28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FF0000"/>
                </a:solidFill>
                <a:latin typeface="Calibri"/>
                <a:cs typeface="Calibri"/>
              </a:rPr>
              <a:t>probably</a:t>
            </a:r>
            <a:r>
              <a:rPr sz="2800" b="1" i="1" spc="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FF0000"/>
                </a:solidFill>
                <a:latin typeface="Calibri"/>
                <a:cs typeface="Calibri"/>
              </a:rPr>
              <a:t>survive.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750">
              <a:latin typeface="Calibri"/>
              <a:cs typeface="Calibri"/>
            </a:endParaRPr>
          </a:p>
          <a:p>
            <a:pPr marL="421640" marR="93980" indent="-346075" algn="just"/>
            <a:r>
              <a:rPr sz="2800" b="1" i="1" spc="-20" dirty="0">
                <a:solidFill>
                  <a:srgbClr val="0462C1"/>
                </a:solidFill>
                <a:latin typeface="Calibri"/>
                <a:cs typeface="Calibri"/>
              </a:rPr>
              <a:t>c. </a:t>
            </a:r>
            <a:r>
              <a:rPr sz="2800" b="1" i="1" spc="-15" dirty="0">
                <a:latin typeface="Calibri"/>
                <a:cs typeface="Calibri"/>
              </a:rPr>
              <a:t>If</a:t>
            </a:r>
            <a:r>
              <a:rPr sz="2800" b="1" i="1" spc="-1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the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system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creates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b="1" i="1" spc="10" dirty="0">
                <a:latin typeface="Calibri"/>
                <a:cs typeface="Calibri"/>
              </a:rPr>
              <a:t>250 </a:t>
            </a:r>
            <a:r>
              <a:rPr sz="2800" b="1" i="1" spc="-10" dirty="0">
                <a:latin typeface="Calibri"/>
                <a:cs typeface="Calibri"/>
              </a:rPr>
              <a:t>frames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per </a:t>
            </a:r>
            <a:r>
              <a:rPr sz="2800" b="1" i="1" spc="-10" dirty="0">
                <a:latin typeface="Calibri"/>
                <a:cs typeface="Calibri"/>
              </a:rPr>
              <a:t>second,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this</a:t>
            </a:r>
            <a:r>
              <a:rPr sz="2800" b="1" i="1" spc="610" dirty="0">
                <a:latin typeface="Calibri"/>
                <a:cs typeface="Calibri"/>
              </a:rPr>
              <a:t> </a:t>
            </a:r>
            <a:r>
              <a:rPr sz="2800" b="1" i="1" spc="-30" dirty="0">
                <a:latin typeface="Calibri"/>
                <a:cs typeface="Calibri"/>
              </a:rPr>
              <a:t>Is </a:t>
            </a:r>
            <a:r>
              <a:rPr sz="2800" b="1" i="1" spc="-25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(1/4) </a:t>
            </a:r>
            <a:r>
              <a:rPr sz="2800" b="1" i="1" spc="-20" dirty="0">
                <a:latin typeface="Calibri"/>
                <a:cs typeface="Calibri"/>
              </a:rPr>
              <a:t>frame</a:t>
            </a:r>
            <a:r>
              <a:rPr sz="2800" b="1" i="1" spc="7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per</a:t>
            </a:r>
            <a:r>
              <a:rPr sz="2800" b="1" i="1" spc="6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millisecond.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The</a:t>
            </a:r>
            <a:r>
              <a:rPr sz="2800" b="1" i="1" spc="70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load</a:t>
            </a:r>
            <a:r>
              <a:rPr sz="2800" b="1" i="1" spc="40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is</a:t>
            </a:r>
            <a:r>
              <a:rPr sz="2800" b="1" i="1" spc="-60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(1/4).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750">
              <a:latin typeface="Calibri"/>
              <a:cs typeface="Calibri"/>
            </a:endParaRPr>
          </a:p>
          <a:p>
            <a:pPr marL="421640" marR="67945" algn="just"/>
            <a:r>
              <a:rPr sz="2800" b="1" i="1" spc="-15" dirty="0">
                <a:latin typeface="Calibri"/>
                <a:cs typeface="Calibri"/>
              </a:rPr>
              <a:t>In </a:t>
            </a:r>
            <a:r>
              <a:rPr sz="2800" b="1" i="1" spc="-10" dirty="0">
                <a:latin typeface="Calibri"/>
                <a:cs typeface="Calibri"/>
              </a:rPr>
              <a:t>this </a:t>
            </a:r>
            <a:r>
              <a:rPr sz="2800" b="1" i="1" spc="-20" dirty="0">
                <a:latin typeface="Calibri"/>
                <a:cs typeface="Calibri"/>
              </a:rPr>
              <a:t>case </a:t>
            </a:r>
            <a:r>
              <a:rPr sz="2800" b="1" i="1" dirty="0">
                <a:latin typeface="Calibri"/>
                <a:cs typeface="Calibri"/>
              </a:rPr>
              <a:t>S = G × e </a:t>
            </a:r>
            <a:r>
              <a:rPr sz="2775" b="1" i="1" spc="-37" baseline="27027" dirty="0">
                <a:latin typeface="Calibri"/>
                <a:cs typeface="Calibri"/>
              </a:rPr>
              <a:t>−G</a:t>
            </a:r>
            <a:r>
              <a:rPr sz="2775" b="1" i="1" spc="-30" baseline="27027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or </a:t>
            </a:r>
            <a:r>
              <a:rPr sz="2800" b="1" i="1" dirty="0">
                <a:latin typeface="Calibri"/>
                <a:cs typeface="Calibri"/>
              </a:rPr>
              <a:t>S = 0.195 (19.5 </a:t>
            </a:r>
            <a:r>
              <a:rPr sz="2800" b="1" i="1" spc="-15" dirty="0">
                <a:latin typeface="Calibri"/>
                <a:cs typeface="Calibri"/>
              </a:rPr>
              <a:t>percent). </a:t>
            </a:r>
            <a:r>
              <a:rPr sz="2800" b="1" i="1" spc="5" dirty="0">
                <a:latin typeface="Calibri"/>
                <a:cs typeface="Calibri"/>
              </a:rPr>
              <a:t>This </a:t>
            </a:r>
            <a:r>
              <a:rPr sz="2800" b="1" i="1" spc="1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means </a:t>
            </a:r>
            <a:r>
              <a:rPr sz="2800" b="1" i="1" spc="-5" dirty="0">
                <a:latin typeface="Calibri"/>
                <a:cs typeface="Calibri"/>
              </a:rPr>
              <a:t>that </a:t>
            </a:r>
            <a:r>
              <a:rPr sz="2800" b="1" i="1" spc="-20" dirty="0">
                <a:latin typeface="Calibri"/>
                <a:cs typeface="Calibri"/>
              </a:rPr>
              <a:t>the </a:t>
            </a:r>
            <a:r>
              <a:rPr sz="2800" b="1" i="1" spc="-10" dirty="0">
                <a:latin typeface="Calibri"/>
                <a:cs typeface="Calibri"/>
              </a:rPr>
              <a:t>throughput </a:t>
            </a:r>
            <a:r>
              <a:rPr sz="2800" b="1" i="1" spc="15" dirty="0">
                <a:latin typeface="Calibri"/>
                <a:cs typeface="Calibri"/>
              </a:rPr>
              <a:t>is </a:t>
            </a:r>
            <a:r>
              <a:rPr sz="2800" b="1" i="1" spc="10" dirty="0">
                <a:latin typeface="Calibri"/>
                <a:cs typeface="Calibri"/>
              </a:rPr>
              <a:t>250 </a:t>
            </a:r>
            <a:r>
              <a:rPr sz="2800" b="1" i="1" dirty="0">
                <a:latin typeface="Calibri"/>
                <a:cs typeface="Calibri"/>
              </a:rPr>
              <a:t>× </a:t>
            </a:r>
            <a:r>
              <a:rPr sz="2800" b="1" i="1" spc="5" dirty="0">
                <a:latin typeface="Calibri"/>
                <a:cs typeface="Calibri"/>
              </a:rPr>
              <a:t>0.195 </a:t>
            </a:r>
            <a:r>
              <a:rPr sz="2800" b="1" i="1" dirty="0">
                <a:latin typeface="Calibri"/>
                <a:cs typeface="Calibri"/>
              </a:rPr>
              <a:t>= </a:t>
            </a:r>
            <a:r>
              <a:rPr sz="2800" b="1" i="1" spc="10" dirty="0">
                <a:latin typeface="Calibri"/>
                <a:cs typeface="Calibri"/>
              </a:rPr>
              <a:t>49. </a:t>
            </a:r>
            <a:r>
              <a:rPr sz="2800" b="1" i="1" spc="-15" dirty="0">
                <a:solidFill>
                  <a:srgbClr val="FF0000"/>
                </a:solidFill>
                <a:latin typeface="Calibri"/>
                <a:cs typeface="Calibri"/>
              </a:rPr>
              <a:t>Only </a:t>
            </a:r>
            <a:r>
              <a:rPr sz="2800" b="1" i="1" spc="15" dirty="0">
                <a:solidFill>
                  <a:srgbClr val="FF0000"/>
                </a:solidFill>
                <a:latin typeface="Calibri"/>
                <a:cs typeface="Calibri"/>
              </a:rPr>
              <a:t>49 </a:t>
            </a:r>
            <a:r>
              <a:rPr sz="2800" b="1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frames</a:t>
            </a:r>
            <a:r>
              <a:rPr sz="2800" b="1" i="1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30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2800" b="1" i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FF0000"/>
                </a:solidFill>
                <a:latin typeface="Calibri"/>
                <a:cs typeface="Calibri"/>
              </a:rPr>
              <a:t>250</a:t>
            </a:r>
            <a:r>
              <a:rPr sz="2800" b="1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28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FF0000"/>
                </a:solidFill>
                <a:latin typeface="Calibri"/>
                <a:cs typeface="Calibri"/>
              </a:rPr>
              <a:t>probably</a:t>
            </a:r>
            <a:r>
              <a:rPr sz="2800" b="1" i="1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FF0000"/>
                </a:solidFill>
                <a:latin typeface="Calibri"/>
                <a:cs typeface="Calibri"/>
              </a:rPr>
              <a:t>survive.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657" y="884491"/>
            <a:ext cx="8542020" cy="155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spcBef>
                <a:spcPts val="100"/>
              </a:spcBef>
            </a:pP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Consider</a:t>
            </a:r>
            <a:r>
              <a:rPr sz="2000" b="1" i="1" spc="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delay</a:t>
            </a:r>
            <a:r>
              <a:rPr sz="2000" b="1" i="1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i="1" spc="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pure</a:t>
            </a:r>
            <a:r>
              <a:rPr sz="2000" b="1" i="1" spc="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ALOHA</a:t>
            </a:r>
            <a:r>
              <a:rPr sz="2000" b="1" i="1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versus</a:t>
            </a:r>
            <a:r>
              <a:rPr sz="2000" b="1" i="1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slotted</a:t>
            </a:r>
            <a:r>
              <a:rPr sz="2000" b="1" i="1" spc="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ALOHA</a:t>
            </a:r>
            <a:r>
              <a:rPr sz="2000" b="1" i="1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000" b="1" i="1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low</a:t>
            </a:r>
            <a:r>
              <a:rPr sz="2000" b="1" i="1"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load</a:t>
            </a:r>
            <a:r>
              <a:rPr sz="2000" b="1" i="1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000" b="1" i="1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Which</a:t>
            </a:r>
            <a:r>
              <a:rPr sz="2000" b="1" i="1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one </a:t>
            </a:r>
            <a:r>
              <a:rPr sz="2000" b="1" i="1" spc="-43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less?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Explain</a:t>
            </a:r>
            <a:r>
              <a:rPr sz="2000" b="1" i="1" spc="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your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answer.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10"/>
              </a:spcBef>
            </a:pPr>
            <a:r>
              <a:rPr sz="2000" b="1" i="1" spc="-5" dirty="0">
                <a:solidFill>
                  <a:srgbClr val="0462C1"/>
                </a:solidFill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 marL="12700"/>
            <a:r>
              <a:rPr sz="2000" b="1" i="1" spc="-50" dirty="0">
                <a:latin typeface="Calibri"/>
                <a:cs typeface="Calibri"/>
              </a:rPr>
              <a:t>At</a:t>
            </a:r>
            <a:r>
              <a:rPr sz="2000" b="1" i="1" spc="5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low</a:t>
            </a:r>
            <a:r>
              <a:rPr sz="2000" b="1" i="1" spc="50" dirty="0">
                <a:latin typeface="Calibri"/>
                <a:cs typeface="Calibri"/>
              </a:rPr>
              <a:t> </a:t>
            </a:r>
            <a:r>
              <a:rPr sz="2000" b="1" i="1" spc="-15" dirty="0">
                <a:latin typeface="Calibri"/>
                <a:cs typeface="Calibri"/>
              </a:rPr>
              <a:t>load,</a:t>
            </a:r>
            <a:r>
              <a:rPr sz="2000" b="1" i="1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no</a:t>
            </a:r>
            <a:r>
              <a:rPr sz="2000" b="1" i="1" spc="10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collisions</a:t>
            </a:r>
            <a:r>
              <a:rPr sz="2000" b="1" i="1" spc="5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are</a:t>
            </a:r>
            <a:r>
              <a:rPr sz="2000" b="1" i="1" spc="5" dirty="0">
                <a:latin typeface="Calibri"/>
                <a:cs typeface="Calibri"/>
              </a:rPr>
              <a:t> </a:t>
            </a:r>
            <a:r>
              <a:rPr sz="2000" b="1" i="1" spc="-20" dirty="0">
                <a:latin typeface="Calibri"/>
                <a:cs typeface="Calibri"/>
              </a:rPr>
              <a:t>likely.</a:t>
            </a:r>
            <a:r>
              <a:rPr sz="2000" b="1" i="1" spc="50" dirty="0">
                <a:latin typeface="Calibri"/>
                <a:cs typeface="Calibri"/>
              </a:rPr>
              <a:t> </a:t>
            </a:r>
            <a:r>
              <a:rPr sz="2000" b="1" i="1" spc="10" dirty="0">
                <a:latin typeface="Calibri"/>
                <a:cs typeface="Calibri"/>
              </a:rPr>
              <a:t>In</a:t>
            </a:r>
            <a:r>
              <a:rPr sz="2000" b="1" i="1" spc="1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slotted</a:t>
            </a:r>
            <a:r>
              <a:rPr sz="2000" b="1" i="1" spc="1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ALOHA</a:t>
            </a:r>
            <a:r>
              <a:rPr sz="2000" b="1" i="1" spc="20" dirty="0">
                <a:latin typeface="Calibri"/>
                <a:cs typeface="Calibri"/>
              </a:rPr>
              <a:t> </a:t>
            </a:r>
            <a:r>
              <a:rPr sz="2000" b="1" i="1" spc="15" dirty="0">
                <a:latin typeface="Calibri"/>
                <a:cs typeface="Calibri"/>
              </a:rPr>
              <a:t>we</a:t>
            </a:r>
            <a:r>
              <a:rPr sz="2000" b="1" i="1" dirty="0">
                <a:latin typeface="Calibri"/>
                <a:cs typeface="Calibri"/>
              </a:rPr>
              <a:t> still</a:t>
            </a:r>
            <a:r>
              <a:rPr sz="2000" b="1" i="1" spc="30" dirty="0">
                <a:latin typeface="Calibri"/>
                <a:cs typeface="Calibri"/>
              </a:rPr>
              <a:t> </a:t>
            </a:r>
            <a:r>
              <a:rPr sz="2000" b="1" i="1" spc="-15" dirty="0">
                <a:latin typeface="Calibri"/>
                <a:cs typeface="Calibri"/>
              </a:rPr>
              <a:t>need</a:t>
            </a:r>
            <a:r>
              <a:rPr sz="2000" b="1" i="1" spc="10" dirty="0">
                <a:latin typeface="Calibri"/>
                <a:cs typeface="Calibri"/>
              </a:rPr>
              <a:t> to </a:t>
            </a:r>
            <a:r>
              <a:rPr sz="2000" b="1" i="1" spc="-5" dirty="0">
                <a:latin typeface="Calibri"/>
                <a:cs typeface="Calibri"/>
              </a:rPr>
              <a:t>wait</a:t>
            </a:r>
            <a:r>
              <a:rPr sz="2000" b="1" i="1" spc="60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for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000" b="1" i="1" spc="-40" dirty="0">
                <a:latin typeface="Calibri"/>
                <a:cs typeface="Calibri"/>
              </a:rPr>
              <a:t>next</a:t>
            </a:r>
            <a:r>
              <a:rPr sz="2000" b="1" i="1" spc="12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slot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spc="-15" dirty="0">
                <a:latin typeface="Calibri"/>
                <a:cs typeface="Calibri"/>
              </a:rPr>
              <a:t>beginning</a:t>
            </a:r>
            <a:r>
              <a:rPr sz="2000" b="1" i="1" spc="7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time</a:t>
            </a:r>
            <a:r>
              <a:rPr sz="2000" b="1" i="1" spc="5" dirty="0">
                <a:latin typeface="Calibri"/>
                <a:cs typeface="Calibri"/>
              </a:rPr>
              <a:t> </a:t>
            </a:r>
            <a:r>
              <a:rPr sz="2000" b="1" i="1" spc="10" dirty="0">
                <a:latin typeface="Calibri"/>
                <a:cs typeface="Calibri"/>
              </a:rPr>
              <a:t>to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transmit,</a:t>
            </a:r>
            <a:r>
              <a:rPr sz="2000" b="1" i="1" spc="-95" dirty="0">
                <a:latin typeface="Calibri"/>
                <a:cs typeface="Calibri"/>
              </a:rPr>
              <a:t> </a:t>
            </a:r>
            <a:r>
              <a:rPr sz="2000" b="1" i="1" spc="5" dirty="0">
                <a:latin typeface="Calibri"/>
                <a:cs typeface="Calibri"/>
              </a:rPr>
              <a:t>so</a:t>
            </a:r>
            <a:r>
              <a:rPr sz="2000" b="1" i="1" spc="10" dirty="0">
                <a:latin typeface="Calibri"/>
                <a:cs typeface="Calibri"/>
              </a:rPr>
              <a:t> </a:t>
            </a:r>
            <a:r>
              <a:rPr sz="2000" b="1" i="1" spc="-15" dirty="0">
                <a:latin typeface="Calibri"/>
                <a:cs typeface="Calibri"/>
              </a:rPr>
              <a:t>delay</a:t>
            </a:r>
            <a:r>
              <a:rPr sz="2000" b="1" i="1" spc="5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is</a:t>
            </a:r>
            <a:r>
              <a:rPr sz="2000" b="1" i="1" spc="-35" dirty="0">
                <a:latin typeface="Calibri"/>
                <a:cs typeface="Calibri"/>
              </a:rPr>
              <a:t> higher.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3082" y="3414077"/>
            <a:ext cx="8545830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000" b="1" i="1" spc="-75" dirty="0">
                <a:solidFill>
                  <a:srgbClr val="C00000"/>
                </a:solidFill>
                <a:latin typeface="Calibri"/>
                <a:cs typeface="Calibri"/>
              </a:rPr>
              <a:t>Ten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thousand airline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reservation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stations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are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competing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use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single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 slotted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ALOHA 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channel.</a:t>
            </a:r>
            <a:r>
              <a:rPr sz="2000" b="1" i="1" spc="40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average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station 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makes </a:t>
            </a:r>
            <a:r>
              <a:rPr sz="2000" b="1" i="1" spc="10" dirty="0">
                <a:solidFill>
                  <a:srgbClr val="C00000"/>
                </a:solidFill>
                <a:latin typeface="Calibri"/>
                <a:cs typeface="Calibri"/>
              </a:rPr>
              <a:t>18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requests/hour.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slot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25" dirty="0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μ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2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ha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i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app</a:t>
            </a:r>
            <a:r>
              <a:rPr sz="2000" b="1" i="1" spc="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b="1" i="1" spc="-1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i="1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i="1" spc="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000" b="1" i="1" spc="-1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hann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000" b="1" i="1" spc="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oad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10"/>
              </a:spcBef>
            </a:pPr>
            <a:r>
              <a:rPr sz="2000" b="1" i="1" spc="-5" dirty="0">
                <a:solidFill>
                  <a:srgbClr val="0462C1"/>
                </a:solidFill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 marL="12700" marR="15240" algn="just">
              <a:spcBef>
                <a:spcPts val="5"/>
              </a:spcBef>
            </a:pPr>
            <a:r>
              <a:rPr sz="2000" b="1" spc="-25" dirty="0">
                <a:latin typeface="Calibri"/>
                <a:cs typeface="Calibri"/>
              </a:rPr>
              <a:t>Each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terminal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makes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one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request</a:t>
            </a:r>
            <a:r>
              <a:rPr sz="2000" b="1" dirty="0">
                <a:latin typeface="Calibri"/>
                <a:cs typeface="Calibri"/>
              </a:rPr>
              <a:t> every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200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seconds,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total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load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of 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50requests/second. </a:t>
            </a:r>
            <a:r>
              <a:rPr sz="2000" b="1" spc="-25" dirty="0">
                <a:latin typeface="Calibri"/>
                <a:cs typeface="Calibri"/>
              </a:rPr>
              <a:t>This </a:t>
            </a:r>
            <a:r>
              <a:rPr sz="2000" b="1" spc="-15" dirty="0">
                <a:latin typeface="Calibri"/>
                <a:cs typeface="Calibri"/>
              </a:rPr>
              <a:t>allows </a:t>
            </a:r>
            <a:r>
              <a:rPr sz="2000" b="1" spc="-20" dirty="0">
                <a:latin typeface="Calibri"/>
                <a:cs typeface="Calibri"/>
              </a:rPr>
              <a:t>us </a:t>
            </a:r>
            <a:r>
              <a:rPr sz="2000" b="1" spc="10" dirty="0">
                <a:latin typeface="Calibri"/>
                <a:cs typeface="Calibri"/>
              </a:rPr>
              <a:t>to </a:t>
            </a:r>
            <a:r>
              <a:rPr sz="2000" b="1" spc="5" dirty="0">
                <a:latin typeface="Calibri"/>
                <a:cs typeface="Calibri"/>
              </a:rPr>
              <a:t>find </a:t>
            </a:r>
            <a:r>
              <a:rPr sz="2000" b="1" spc="-10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attempt </a:t>
            </a:r>
            <a:r>
              <a:rPr sz="2000" b="1" spc="-25" dirty="0">
                <a:latin typeface="Calibri"/>
                <a:cs typeface="Calibri"/>
              </a:rPr>
              <a:t>rate, </a:t>
            </a:r>
            <a:r>
              <a:rPr sz="2000" b="1" spc="-15" dirty="0">
                <a:latin typeface="Calibri"/>
                <a:cs typeface="Calibri"/>
              </a:rPr>
              <a:t>which </a:t>
            </a:r>
            <a:r>
              <a:rPr sz="2000" b="1" spc="-5" dirty="0">
                <a:latin typeface="Calibri"/>
                <a:cs typeface="Calibri"/>
              </a:rPr>
              <a:t>is the quantity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that</a:t>
            </a:r>
            <a:r>
              <a:rPr sz="2000" b="1" spc="-10" dirty="0">
                <a:latin typeface="Calibri"/>
                <a:cs typeface="Calibri"/>
              </a:rPr>
              <a:t> determines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channel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load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(not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just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original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transmissions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but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retransmissions</a:t>
            </a:r>
            <a:r>
              <a:rPr sz="2000" b="1" spc="1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as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well).Thus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G=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50/8000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1/160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is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answer.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9492" y="354112"/>
            <a:ext cx="7635240" cy="416389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spcBef>
                <a:spcPts val="285"/>
              </a:spcBef>
            </a:pPr>
            <a:r>
              <a:rPr sz="2250" b="1" dirty="0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sz="2250" b="1" spc="15" dirty="0">
                <a:solidFill>
                  <a:srgbClr val="EC7C30"/>
                </a:solidFill>
                <a:latin typeface="Calibri"/>
                <a:cs typeface="Calibri"/>
              </a:rPr>
              <a:t>H</a:t>
            </a:r>
            <a:r>
              <a:rPr sz="2250" b="1" spc="-5" dirty="0">
                <a:solidFill>
                  <a:srgbClr val="EC7C30"/>
                </a:solidFill>
                <a:latin typeface="Calibri"/>
                <a:cs typeface="Calibri"/>
              </a:rPr>
              <a:t>E</a:t>
            </a:r>
            <a:r>
              <a:rPr sz="2250" b="1" spc="-9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50" b="1" spc="5" dirty="0">
                <a:solidFill>
                  <a:srgbClr val="EC7C30"/>
                </a:solidFill>
                <a:latin typeface="Calibri"/>
                <a:cs typeface="Calibri"/>
              </a:rPr>
              <a:t>C</a:t>
            </a:r>
            <a:r>
              <a:rPr sz="2250" b="1" spc="15" dirty="0">
                <a:solidFill>
                  <a:srgbClr val="EC7C30"/>
                </a:solidFill>
                <a:latin typeface="Calibri"/>
                <a:cs typeface="Calibri"/>
              </a:rPr>
              <a:t>H</a:t>
            </a:r>
            <a:r>
              <a:rPr sz="2250" b="1" spc="-5" dirty="0">
                <a:solidFill>
                  <a:srgbClr val="EC7C30"/>
                </a:solidFill>
                <a:latin typeface="Calibri"/>
                <a:cs typeface="Calibri"/>
              </a:rPr>
              <a:t>A</a:t>
            </a:r>
            <a:r>
              <a:rPr sz="2250" b="1" spc="-50" dirty="0">
                <a:solidFill>
                  <a:srgbClr val="EC7C30"/>
                </a:solidFill>
                <a:latin typeface="Calibri"/>
                <a:cs typeface="Calibri"/>
              </a:rPr>
              <a:t>N</a:t>
            </a:r>
            <a:r>
              <a:rPr sz="2250" b="1" spc="-45" dirty="0">
                <a:solidFill>
                  <a:srgbClr val="EC7C30"/>
                </a:solidFill>
                <a:latin typeface="Calibri"/>
                <a:cs typeface="Calibri"/>
              </a:rPr>
              <a:t>N</a:t>
            </a:r>
            <a:r>
              <a:rPr sz="2250" b="1" spc="15" dirty="0">
                <a:solidFill>
                  <a:srgbClr val="EC7C30"/>
                </a:solidFill>
                <a:latin typeface="Calibri"/>
                <a:cs typeface="Calibri"/>
              </a:rPr>
              <a:t>E</a:t>
            </a:r>
            <a:r>
              <a:rPr sz="2250" b="1" spc="-5" dirty="0">
                <a:solidFill>
                  <a:srgbClr val="EC7C30"/>
                </a:solidFill>
                <a:latin typeface="Calibri"/>
                <a:cs typeface="Calibri"/>
              </a:rPr>
              <a:t>L</a:t>
            </a:r>
            <a:r>
              <a:rPr sz="2250" b="1" spc="-18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50" b="1" spc="-5" dirty="0">
                <a:solidFill>
                  <a:srgbClr val="EC7C30"/>
                </a:solidFill>
                <a:latin typeface="Calibri"/>
                <a:cs typeface="Calibri"/>
              </a:rPr>
              <a:t>A</a:t>
            </a:r>
            <a:r>
              <a:rPr sz="2250" b="1" dirty="0">
                <a:solidFill>
                  <a:srgbClr val="EC7C30"/>
                </a:solidFill>
                <a:latin typeface="Calibri"/>
                <a:cs typeface="Calibri"/>
              </a:rPr>
              <a:t>LL</a:t>
            </a:r>
            <a:r>
              <a:rPr sz="2250" b="1" spc="-10" dirty="0">
                <a:solidFill>
                  <a:srgbClr val="EC7C30"/>
                </a:solidFill>
                <a:latin typeface="Calibri"/>
                <a:cs typeface="Calibri"/>
              </a:rPr>
              <a:t>O</a:t>
            </a:r>
            <a:r>
              <a:rPr sz="2250" b="1" spc="5" dirty="0">
                <a:solidFill>
                  <a:srgbClr val="EC7C30"/>
                </a:solidFill>
                <a:latin typeface="Calibri"/>
                <a:cs typeface="Calibri"/>
              </a:rPr>
              <a:t>C</a:t>
            </a:r>
            <a:r>
              <a:rPr sz="2250" b="1" spc="-165" dirty="0">
                <a:solidFill>
                  <a:srgbClr val="EC7C30"/>
                </a:solidFill>
                <a:latin typeface="Calibri"/>
                <a:cs typeface="Calibri"/>
              </a:rPr>
              <a:t>A</a:t>
            </a:r>
            <a:r>
              <a:rPr sz="2250" b="1" spc="-80" dirty="0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sz="2250" b="1" spc="-45" dirty="0">
                <a:solidFill>
                  <a:srgbClr val="EC7C30"/>
                </a:solidFill>
                <a:latin typeface="Calibri"/>
                <a:cs typeface="Calibri"/>
              </a:rPr>
              <a:t>I</a:t>
            </a:r>
            <a:r>
              <a:rPr sz="2250" b="1" spc="-10" dirty="0">
                <a:solidFill>
                  <a:srgbClr val="EC7C30"/>
                </a:solidFill>
                <a:latin typeface="Calibri"/>
                <a:cs typeface="Calibri"/>
              </a:rPr>
              <a:t>O</a:t>
            </a:r>
            <a:r>
              <a:rPr sz="2250" b="1" spc="-5" dirty="0">
                <a:solidFill>
                  <a:srgbClr val="EC7C30"/>
                </a:solidFill>
                <a:latin typeface="Calibri"/>
                <a:cs typeface="Calibri"/>
              </a:rPr>
              <a:t>N</a:t>
            </a:r>
            <a:r>
              <a:rPr sz="2250" b="1" spc="-229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50" b="1" spc="-10" dirty="0">
                <a:solidFill>
                  <a:srgbClr val="EC7C30"/>
                </a:solidFill>
                <a:latin typeface="Calibri"/>
                <a:cs typeface="Calibri"/>
              </a:rPr>
              <a:t>P</a:t>
            </a:r>
            <a:r>
              <a:rPr sz="2250" b="1" spc="10" dirty="0">
                <a:solidFill>
                  <a:srgbClr val="EC7C30"/>
                </a:solidFill>
                <a:latin typeface="Calibri"/>
                <a:cs typeface="Calibri"/>
              </a:rPr>
              <a:t>R</a:t>
            </a:r>
            <a:r>
              <a:rPr sz="2250" b="1" spc="-10" dirty="0">
                <a:solidFill>
                  <a:srgbClr val="EC7C30"/>
                </a:solidFill>
                <a:latin typeface="Calibri"/>
                <a:cs typeface="Calibri"/>
              </a:rPr>
              <a:t>O</a:t>
            </a:r>
            <a:r>
              <a:rPr sz="2250" b="1" spc="10" dirty="0">
                <a:solidFill>
                  <a:srgbClr val="EC7C30"/>
                </a:solidFill>
                <a:latin typeface="Calibri"/>
                <a:cs typeface="Calibri"/>
              </a:rPr>
              <a:t>B</a:t>
            </a:r>
            <a:r>
              <a:rPr sz="2250" b="1" dirty="0">
                <a:solidFill>
                  <a:srgbClr val="EC7C30"/>
                </a:solidFill>
                <a:latin typeface="Calibri"/>
                <a:cs typeface="Calibri"/>
              </a:rPr>
              <a:t>L</a:t>
            </a:r>
            <a:r>
              <a:rPr sz="2250" b="1" spc="15" dirty="0">
                <a:solidFill>
                  <a:srgbClr val="EC7C30"/>
                </a:solidFill>
                <a:latin typeface="Calibri"/>
                <a:cs typeface="Calibri"/>
              </a:rPr>
              <a:t>E</a:t>
            </a:r>
            <a:r>
              <a:rPr sz="2250" b="1" spc="-50" dirty="0">
                <a:solidFill>
                  <a:srgbClr val="EC7C30"/>
                </a:solidFill>
                <a:latin typeface="Calibri"/>
                <a:cs typeface="Calibri"/>
              </a:rPr>
              <a:t>M</a:t>
            </a:r>
            <a:r>
              <a:rPr sz="2250" b="1" spc="-5" dirty="0">
                <a:solidFill>
                  <a:srgbClr val="EC7C30"/>
                </a:solidFill>
                <a:latin typeface="Calibri"/>
                <a:cs typeface="Calibri"/>
              </a:rPr>
              <a:t>:</a:t>
            </a:r>
            <a:endParaRPr sz="2250" dirty="0">
              <a:latin typeface="Calibri"/>
              <a:cs typeface="Calibri"/>
            </a:endParaRPr>
          </a:p>
          <a:p>
            <a:pPr marL="520700" marR="6985" indent="-508634" algn="just">
              <a:lnSpc>
                <a:spcPct val="68600"/>
              </a:lnSpc>
              <a:spcBef>
                <a:spcPts val="1035"/>
              </a:spcBef>
              <a:buFont typeface="Wingdings"/>
              <a:buChar char=""/>
              <a:tabLst>
                <a:tab pos="521334" algn="l"/>
              </a:tabLst>
            </a:pPr>
            <a:r>
              <a:rPr sz="2250" b="1" spc="-10" dirty="0">
                <a:latin typeface="Calibri"/>
                <a:cs typeface="Calibri"/>
              </a:rPr>
              <a:t>Links</a:t>
            </a:r>
            <a:r>
              <a:rPr sz="2250" b="1" spc="-5" dirty="0">
                <a:latin typeface="Calibri"/>
                <a:cs typeface="Calibri"/>
              </a:rPr>
              <a:t> </a:t>
            </a:r>
            <a:r>
              <a:rPr sz="2250" b="1" spc="-30" dirty="0">
                <a:latin typeface="Calibri"/>
                <a:cs typeface="Calibri"/>
              </a:rPr>
              <a:t>are</a:t>
            </a:r>
            <a:r>
              <a:rPr sz="2250" b="1" spc="-25" dirty="0">
                <a:latin typeface="Calibri"/>
                <a:cs typeface="Calibri"/>
              </a:rPr>
              <a:t> </a:t>
            </a:r>
            <a:r>
              <a:rPr sz="2250" b="1" spc="-20" dirty="0">
                <a:latin typeface="Calibri"/>
                <a:cs typeface="Calibri"/>
              </a:rPr>
              <a:t>classified</a:t>
            </a:r>
            <a:r>
              <a:rPr sz="2250" b="1" spc="-15" dirty="0">
                <a:latin typeface="Calibri"/>
                <a:cs typeface="Calibri"/>
              </a:rPr>
              <a:t> </a:t>
            </a:r>
            <a:r>
              <a:rPr sz="2250" b="1" spc="-40" dirty="0">
                <a:latin typeface="Calibri"/>
                <a:cs typeface="Calibri"/>
              </a:rPr>
              <a:t>as</a:t>
            </a:r>
            <a:r>
              <a:rPr sz="2250" b="1" spc="-35" dirty="0">
                <a:latin typeface="Calibri"/>
                <a:cs typeface="Calibri"/>
              </a:rPr>
              <a:t> </a:t>
            </a:r>
            <a:r>
              <a:rPr sz="2250" b="1" spc="-20" dirty="0">
                <a:latin typeface="Calibri"/>
                <a:cs typeface="Calibri"/>
              </a:rPr>
              <a:t>either</a:t>
            </a:r>
            <a:r>
              <a:rPr sz="2250" b="1" spc="-15" dirty="0">
                <a:latin typeface="Calibri"/>
                <a:cs typeface="Calibri"/>
              </a:rPr>
              <a:t> </a:t>
            </a:r>
            <a:r>
              <a:rPr sz="2250" b="1" spc="-30" dirty="0">
                <a:latin typeface="Calibri"/>
                <a:cs typeface="Calibri"/>
              </a:rPr>
              <a:t>broadcast</a:t>
            </a:r>
            <a:r>
              <a:rPr sz="2250" b="1" spc="-25" dirty="0">
                <a:latin typeface="Calibri"/>
                <a:cs typeface="Calibri"/>
              </a:rPr>
              <a:t> </a:t>
            </a:r>
            <a:r>
              <a:rPr sz="2250" b="1" spc="-10" dirty="0">
                <a:latin typeface="Calibri"/>
                <a:cs typeface="Calibri"/>
              </a:rPr>
              <a:t>or</a:t>
            </a:r>
            <a:r>
              <a:rPr sz="2250" b="1" spc="484" dirty="0">
                <a:latin typeface="Calibri"/>
                <a:cs typeface="Calibri"/>
              </a:rPr>
              <a:t> </a:t>
            </a:r>
            <a:r>
              <a:rPr sz="2250" b="1" spc="-30" dirty="0">
                <a:latin typeface="Calibri"/>
                <a:cs typeface="Calibri"/>
              </a:rPr>
              <a:t>point-to-point.</a:t>
            </a:r>
            <a:endParaRPr lang="en-US" sz="2250" b="1" spc="-30" dirty="0">
              <a:latin typeface="Calibri"/>
              <a:cs typeface="Calibri"/>
            </a:endParaRPr>
          </a:p>
          <a:p>
            <a:pPr marL="12066" marR="6985" algn="just">
              <a:lnSpc>
                <a:spcPct val="68600"/>
              </a:lnSpc>
              <a:spcBef>
                <a:spcPts val="1035"/>
              </a:spcBef>
              <a:tabLst>
                <a:tab pos="521334" algn="l"/>
              </a:tabLst>
            </a:pPr>
            <a:r>
              <a:rPr sz="2250" spc="-25" dirty="0">
                <a:latin typeface="Calibri"/>
                <a:cs typeface="Calibri"/>
              </a:rPr>
              <a:t>With </a:t>
            </a:r>
            <a:r>
              <a:rPr sz="2250" spc="-5" dirty="0">
                <a:latin typeface="Calibri"/>
                <a:cs typeface="Calibri"/>
              </a:rPr>
              <a:t>a </a:t>
            </a:r>
            <a:r>
              <a:rPr sz="2250" spc="-35" dirty="0">
                <a:latin typeface="Calibri"/>
                <a:cs typeface="Calibri"/>
              </a:rPr>
              <a:t>broadcast </a:t>
            </a:r>
            <a:r>
              <a:rPr sz="2250" spc="-15" dirty="0">
                <a:latin typeface="Calibri"/>
                <a:cs typeface="Calibri"/>
              </a:rPr>
              <a:t>link, </a:t>
            </a:r>
            <a:r>
              <a:rPr sz="2250" spc="-25" dirty="0">
                <a:latin typeface="Calibri"/>
                <a:cs typeface="Calibri"/>
              </a:rPr>
              <a:t>more </a:t>
            </a:r>
            <a:r>
              <a:rPr sz="2250" spc="-35" dirty="0">
                <a:latin typeface="Calibri"/>
                <a:cs typeface="Calibri"/>
              </a:rPr>
              <a:t>than </a:t>
            </a:r>
            <a:r>
              <a:rPr sz="2250" spc="-20" dirty="0">
                <a:latin typeface="Calibri"/>
                <a:cs typeface="Calibri"/>
              </a:rPr>
              <a:t>two </a:t>
            </a:r>
            <a:r>
              <a:rPr sz="2250" spc="-15" dirty="0">
                <a:latin typeface="Calibri"/>
                <a:cs typeface="Calibri"/>
              </a:rPr>
              <a:t>users </a:t>
            </a:r>
            <a:r>
              <a:rPr sz="2250" spc="-40" dirty="0">
                <a:latin typeface="Calibri"/>
                <a:cs typeface="Calibri"/>
              </a:rPr>
              <a:t>share </a:t>
            </a:r>
            <a:r>
              <a:rPr sz="2250" spc="-15" dirty="0">
                <a:latin typeface="Calibri"/>
                <a:cs typeface="Calibri"/>
              </a:rPr>
              <a:t>the </a:t>
            </a:r>
            <a:r>
              <a:rPr sz="2250" spc="-25" dirty="0">
                <a:latin typeface="Calibri"/>
                <a:cs typeface="Calibri"/>
              </a:rPr>
              <a:t>same 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spc="-30" dirty="0">
                <a:latin typeface="Calibri"/>
                <a:cs typeface="Calibri"/>
              </a:rPr>
              <a:t>transmission </a:t>
            </a:r>
            <a:r>
              <a:rPr sz="2250" spc="-20" dirty="0">
                <a:latin typeface="Calibri"/>
                <a:cs typeface="Calibri"/>
              </a:rPr>
              <a:t>media. </a:t>
            </a:r>
            <a:r>
              <a:rPr sz="2250" spc="-55" dirty="0">
                <a:latin typeface="Calibri"/>
                <a:cs typeface="Calibri"/>
              </a:rPr>
              <a:t>At </a:t>
            </a:r>
            <a:r>
              <a:rPr sz="2250" spc="-25" dirty="0">
                <a:latin typeface="Calibri"/>
                <a:cs typeface="Calibri"/>
              </a:rPr>
              <a:t>times an </a:t>
            </a:r>
            <a:r>
              <a:rPr sz="2250" spc="-10" dirty="0">
                <a:latin typeface="Calibri"/>
                <a:cs typeface="Calibri"/>
              </a:rPr>
              <a:t>entire </a:t>
            </a:r>
            <a:r>
              <a:rPr sz="2250" spc="-30" dirty="0">
                <a:latin typeface="Calibri"/>
                <a:cs typeface="Calibri"/>
              </a:rPr>
              <a:t>network, </a:t>
            </a:r>
            <a:r>
              <a:rPr sz="2250" spc="-25" dirty="0">
                <a:latin typeface="Calibri"/>
                <a:cs typeface="Calibri"/>
              </a:rPr>
              <a:t>in particular </a:t>
            </a:r>
            <a:r>
              <a:rPr sz="2250" spc="-5" dirty="0">
                <a:latin typeface="Calibri"/>
                <a:cs typeface="Calibri"/>
              </a:rPr>
              <a:t>a </a:t>
            </a:r>
            <a:r>
              <a:rPr sz="2250" spc="-495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LAN, </a:t>
            </a:r>
            <a:r>
              <a:rPr sz="2250" spc="-25" dirty="0">
                <a:latin typeface="Calibri"/>
                <a:cs typeface="Calibri"/>
              </a:rPr>
              <a:t>will consist </a:t>
            </a:r>
            <a:r>
              <a:rPr sz="2250" spc="-35" dirty="0">
                <a:latin typeface="Calibri"/>
                <a:cs typeface="Calibri"/>
              </a:rPr>
              <a:t>of </a:t>
            </a:r>
            <a:r>
              <a:rPr sz="2250" spc="-5" dirty="0">
                <a:latin typeface="Calibri"/>
                <a:cs typeface="Calibri"/>
              </a:rPr>
              <a:t>a </a:t>
            </a:r>
            <a:r>
              <a:rPr sz="2250" spc="-30" dirty="0">
                <a:latin typeface="Calibri"/>
                <a:cs typeface="Calibri"/>
              </a:rPr>
              <a:t>single </a:t>
            </a:r>
            <a:r>
              <a:rPr sz="2250" spc="-25" dirty="0">
                <a:latin typeface="Calibri"/>
                <a:cs typeface="Calibri"/>
              </a:rPr>
              <a:t>broadcast </a:t>
            </a:r>
            <a:r>
              <a:rPr sz="2250" spc="-40" dirty="0">
                <a:latin typeface="Calibri"/>
                <a:cs typeface="Calibri"/>
              </a:rPr>
              <a:t>link </a:t>
            </a:r>
            <a:r>
              <a:rPr sz="2250" spc="-20" dirty="0">
                <a:latin typeface="Calibri"/>
                <a:cs typeface="Calibri"/>
              </a:rPr>
              <a:t>connecting </a:t>
            </a:r>
            <a:r>
              <a:rPr sz="2250" spc="-5" dirty="0">
                <a:latin typeface="Calibri"/>
                <a:cs typeface="Calibri"/>
              </a:rPr>
              <a:t>a </a:t>
            </a:r>
            <a:r>
              <a:rPr sz="2250" spc="-30" dirty="0">
                <a:latin typeface="Calibri"/>
                <a:cs typeface="Calibri"/>
              </a:rPr>
              <a:t>group </a:t>
            </a:r>
            <a:r>
              <a:rPr sz="2250" spc="-25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of </a:t>
            </a:r>
            <a:r>
              <a:rPr sz="2250" spc="-30" dirty="0">
                <a:latin typeface="Calibri"/>
                <a:cs typeface="Calibri"/>
              </a:rPr>
              <a:t>users </a:t>
            </a:r>
            <a:r>
              <a:rPr sz="2250" spc="-10" dirty="0">
                <a:latin typeface="Calibri"/>
                <a:cs typeface="Calibri"/>
              </a:rPr>
              <a:t>1. </a:t>
            </a:r>
            <a:r>
              <a:rPr sz="2250" spc="-5" dirty="0">
                <a:latin typeface="Calibri"/>
                <a:cs typeface="Calibri"/>
              </a:rPr>
              <a:t>In </a:t>
            </a:r>
            <a:r>
              <a:rPr sz="2250" spc="-20" dirty="0">
                <a:latin typeface="Calibri"/>
                <a:cs typeface="Calibri"/>
              </a:rPr>
              <a:t>this </a:t>
            </a:r>
            <a:r>
              <a:rPr sz="2250" spc="-10" dirty="0">
                <a:latin typeface="Calibri"/>
                <a:cs typeface="Calibri"/>
              </a:rPr>
              <a:t>case we </a:t>
            </a:r>
            <a:r>
              <a:rPr sz="2250" spc="-40" dirty="0">
                <a:latin typeface="Calibri"/>
                <a:cs typeface="Calibri"/>
              </a:rPr>
              <a:t>refer </a:t>
            </a:r>
            <a:r>
              <a:rPr sz="2250" spc="-20" dirty="0">
                <a:latin typeface="Calibri"/>
                <a:cs typeface="Calibri"/>
              </a:rPr>
              <a:t>to </a:t>
            </a:r>
            <a:r>
              <a:rPr sz="2250" spc="-10" dirty="0">
                <a:latin typeface="Calibri"/>
                <a:cs typeface="Calibri"/>
              </a:rPr>
              <a:t>the </a:t>
            </a:r>
            <a:r>
              <a:rPr sz="2250" spc="-25" dirty="0">
                <a:latin typeface="Calibri"/>
                <a:cs typeface="Calibri"/>
              </a:rPr>
              <a:t>network </a:t>
            </a:r>
            <a:r>
              <a:rPr sz="2250" spc="-20" dirty="0">
                <a:latin typeface="Calibri"/>
                <a:cs typeface="Calibri"/>
              </a:rPr>
              <a:t>itself </a:t>
            </a:r>
            <a:r>
              <a:rPr sz="2250" spc="-25" dirty="0">
                <a:latin typeface="Calibri"/>
                <a:cs typeface="Calibri"/>
              </a:rPr>
              <a:t>as </a:t>
            </a:r>
            <a:r>
              <a:rPr sz="2250" spc="-5" dirty="0">
                <a:latin typeface="Calibri"/>
                <a:cs typeface="Calibri"/>
              </a:rPr>
              <a:t>a 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-35" dirty="0">
                <a:latin typeface="Calibri"/>
                <a:cs typeface="Calibri"/>
              </a:rPr>
              <a:t>broadcast</a:t>
            </a:r>
            <a:r>
              <a:rPr sz="2250" spc="-30" dirty="0">
                <a:latin typeface="Calibri"/>
                <a:cs typeface="Calibri"/>
              </a:rPr>
              <a:t> </a:t>
            </a:r>
            <a:r>
              <a:rPr sz="2250" spc="-20" dirty="0">
                <a:latin typeface="Calibri"/>
                <a:cs typeface="Calibri"/>
              </a:rPr>
              <a:t>network.</a:t>
            </a:r>
            <a:r>
              <a:rPr sz="2250" spc="-15" dirty="0">
                <a:latin typeface="Calibri"/>
                <a:cs typeface="Calibri"/>
              </a:rPr>
              <a:t> </a:t>
            </a:r>
            <a:endParaRPr lang="en-US" sz="2250" spc="-15" dirty="0">
              <a:latin typeface="Calibri"/>
              <a:cs typeface="Calibri"/>
            </a:endParaRPr>
          </a:p>
          <a:p>
            <a:pPr marL="12066" marR="6985" algn="just">
              <a:lnSpc>
                <a:spcPct val="68600"/>
              </a:lnSpc>
              <a:spcBef>
                <a:spcPts val="1035"/>
              </a:spcBef>
              <a:tabLst>
                <a:tab pos="521334" algn="l"/>
              </a:tabLst>
            </a:pPr>
            <a:endParaRPr lang="en-IN" sz="2250" spc="-15" dirty="0">
              <a:latin typeface="Calibri"/>
              <a:cs typeface="Calibri"/>
            </a:endParaRPr>
          </a:p>
          <a:p>
            <a:pPr marL="12066" marR="6985" algn="just">
              <a:lnSpc>
                <a:spcPct val="68600"/>
              </a:lnSpc>
              <a:spcBef>
                <a:spcPts val="1035"/>
              </a:spcBef>
              <a:tabLst>
                <a:tab pos="521334" algn="l"/>
              </a:tabLst>
            </a:pPr>
            <a:endParaRPr lang="en-US" sz="2250" spc="-15" dirty="0">
              <a:latin typeface="Calibri"/>
              <a:cs typeface="Calibri"/>
            </a:endParaRPr>
          </a:p>
          <a:p>
            <a:pPr marL="12066" marR="6985" algn="just">
              <a:lnSpc>
                <a:spcPct val="68600"/>
              </a:lnSpc>
              <a:spcBef>
                <a:spcPts val="1035"/>
              </a:spcBef>
              <a:tabLst>
                <a:tab pos="521334" algn="l"/>
              </a:tabLst>
            </a:pPr>
            <a:r>
              <a:rPr sz="2250" b="1" spc="-5" dirty="0">
                <a:latin typeface="Calibri"/>
                <a:cs typeface="Calibri"/>
              </a:rPr>
              <a:t>A</a:t>
            </a:r>
            <a:r>
              <a:rPr sz="2250" b="1" dirty="0">
                <a:latin typeface="Calibri"/>
                <a:cs typeface="Calibri"/>
              </a:rPr>
              <a:t> </a:t>
            </a:r>
            <a:r>
              <a:rPr sz="2250" b="1" spc="-30" dirty="0">
                <a:latin typeface="Calibri"/>
                <a:cs typeface="Calibri"/>
              </a:rPr>
              <a:t>broadcast</a:t>
            </a:r>
            <a:r>
              <a:rPr sz="2250" b="1" spc="-25" dirty="0">
                <a:latin typeface="Calibri"/>
                <a:cs typeface="Calibri"/>
              </a:rPr>
              <a:t> </a:t>
            </a:r>
            <a:r>
              <a:rPr sz="2250" b="1" dirty="0">
                <a:latin typeface="Calibri"/>
                <a:cs typeface="Calibri"/>
              </a:rPr>
              <a:t>link</a:t>
            </a:r>
            <a:r>
              <a:rPr sz="2250" b="1" spc="5" dirty="0">
                <a:latin typeface="Calibri"/>
                <a:cs typeface="Calibri"/>
              </a:rPr>
              <a:t> </a:t>
            </a:r>
            <a:r>
              <a:rPr sz="2250" b="1" dirty="0">
                <a:latin typeface="Calibri"/>
                <a:cs typeface="Calibri"/>
              </a:rPr>
              <a:t>is</a:t>
            </a:r>
            <a:r>
              <a:rPr sz="2250" b="1" spc="5" dirty="0">
                <a:latin typeface="Calibri"/>
                <a:cs typeface="Calibri"/>
              </a:rPr>
              <a:t> </a:t>
            </a:r>
            <a:r>
              <a:rPr sz="2250" b="1" spc="-5" dirty="0">
                <a:latin typeface="Calibri"/>
                <a:cs typeface="Calibri"/>
              </a:rPr>
              <a:t>also</a:t>
            </a:r>
            <a:r>
              <a:rPr sz="2250" b="1" dirty="0">
                <a:latin typeface="Calibri"/>
                <a:cs typeface="Calibri"/>
              </a:rPr>
              <a:t> </a:t>
            </a:r>
            <a:r>
              <a:rPr sz="2250" b="1" spc="-15" dirty="0">
                <a:latin typeface="Calibri"/>
                <a:cs typeface="Calibri"/>
              </a:rPr>
              <a:t>called</a:t>
            </a:r>
            <a:r>
              <a:rPr sz="2250" b="1" spc="-10" dirty="0">
                <a:latin typeface="Calibri"/>
                <a:cs typeface="Calibri"/>
              </a:rPr>
              <a:t> </a:t>
            </a:r>
            <a:r>
              <a:rPr sz="2250" b="1" spc="-5" dirty="0">
                <a:latin typeface="Calibri"/>
                <a:cs typeface="Calibri"/>
              </a:rPr>
              <a:t>a </a:t>
            </a:r>
            <a:r>
              <a:rPr sz="2250" b="1" dirty="0">
                <a:latin typeface="Calibri"/>
                <a:cs typeface="Calibri"/>
              </a:rPr>
              <a:t> </a:t>
            </a:r>
            <a:r>
              <a:rPr sz="2250" b="1" spc="-25" dirty="0">
                <a:latin typeface="Calibri"/>
                <a:cs typeface="Calibri"/>
              </a:rPr>
              <a:t>multiaccess </a:t>
            </a:r>
            <a:r>
              <a:rPr sz="2250" b="1" spc="-15" dirty="0">
                <a:latin typeface="Calibri"/>
                <a:cs typeface="Calibri"/>
              </a:rPr>
              <a:t>channel. </a:t>
            </a:r>
            <a:r>
              <a:rPr sz="2250" spc="-10" dirty="0">
                <a:latin typeface="Calibri"/>
                <a:cs typeface="Calibri"/>
              </a:rPr>
              <a:t>In </a:t>
            </a:r>
            <a:r>
              <a:rPr sz="2250" spc="-20" dirty="0">
                <a:latin typeface="Calibri"/>
                <a:cs typeface="Calibri"/>
              </a:rPr>
              <a:t>such </a:t>
            </a:r>
            <a:r>
              <a:rPr sz="2250" spc="-5" dirty="0">
                <a:latin typeface="Calibri"/>
                <a:cs typeface="Calibri"/>
              </a:rPr>
              <a:t>a </a:t>
            </a:r>
            <a:r>
              <a:rPr sz="2250" spc="-25" dirty="0">
                <a:latin typeface="Calibri"/>
                <a:cs typeface="Calibri"/>
              </a:rPr>
              <a:t>channel, </a:t>
            </a:r>
            <a:endParaRPr lang="en-US" sz="2250" spc="-25" dirty="0">
              <a:latin typeface="Calibri"/>
              <a:cs typeface="Calibri"/>
            </a:endParaRPr>
          </a:p>
          <a:p>
            <a:pPr marL="12066" marR="6985" algn="just">
              <a:lnSpc>
                <a:spcPct val="68600"/>
              </a:lnSpc>
              <a:spcBef>
                <a:spcPts val="1035"/>
              </a:spcBef>
              <a:tabLst>
                <a:tab pos="521334" algn="l"/>
              </a:tabLst>
            </a:pPr>
            <a:r>
              <a:rPr sz="2250" spc="-15" dirty="0">
                <a:latin typeface="Calibri"/>
                <a:cs typeface="Calibri"/>
              </a:rPr>
              <a:t>1. </a:t>
            </a:r>
            <a:r>
              <a:rPr sz="2250" spc="-5" dirty="0">
                <a:latin typeface="Calibri"/>
                <a:cs typeface="Calibri"/>
              </a:rPr>
              <a:t>A </a:t>
            </a:r>
            <a:r>
              <a:rPr sz="2250" spc="-30" dirty="0">
                <a:latin typeface="Calibri"/>
                <a:cs typeface="Calibri"/>
              </a:rPr>
              <a:t>transmitter</a:t>
            </a:r>
            <a:r>
              <a:rPr sz="2250" spc="445" dirty="0">
                <a:latin typeface="Calibri"/>
                <a:cs typeface="Calibri"/>
              </a:rPr>
              <a:t> </a:t>
            </a:r>
            <a:r>
              <a:rPr sz="2250" spc="-15" dirty="0">
                <a:latin typeface="Calibri"/>
                <a:cs typeface="Calibri"/>
              </a:rPr>
              <a:t>can </a:t>
            </a:r>
            <a:r>
              <a:rPr sz="2250" spc="-10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be </a:t>
            </a:r>
            <a:r>
              <a:rPr sz="2250" spc="-40" dirty="0">
                <a:latin typeface="Calibri"/>
                <a:cs typeface="Calibri"/>
              </a:rPr>
              <a:t>heard </a:t>
            </a:r>
            <a:r>
              <a:rPr sz="2250" spc="5" dirty="0">
                <a:latin typeface="Calibri"/>
                <a:cs typeface="Calibri"/>
              </a:rPr>
              <a:t>by </a:t>
            </a:r>
            <a:r>
              <a:rPr sz="2250" spc="-25" dirty="0">
                <a:latin typeface="Calibri"/>
                <a:cs typeface="Calibri"/>
              </a:rPr>
              <a:t>multiple receivers </a:t>
            </a:r>
            <a:endParaRPr lang="en-US" sz="2250" spc="-25" dirty="0">
              <a:latin typeface="Calibri"/>
              <a:cs typeface="Calibri"/>
            </a:endParaRPr>
          </a:p>
          <a:p>
            <a:pPr marL="12066" marR="6985" algn="just">
              <a:lnSpc>
                <a:spcPct val="68600"/>
              </a:lnSpc>
              <a:spcBef>
                <a:spcPts val="1035"/>
              </a:spcBef>
              <a:tabLst>
                <a:tab pos="521334" algn="l"/>
              </a:tabLst>
            </a:pPr>
            <a:r>
              <a:rPr sz="2250" spc="-15" dirty="0">
                <a:latin typeface="Calibri"/>
                <a:cs typeface="Calibri"/>
              </a:rPr>
              <a:t>2. </a:t>
            </a:r>
            <a:r>
              <a:rPr sz="2250" spc="-5" dirty="0">
                <a:latin typeface="Calibri"/>
                <a:cs typeface="Calibri"/>
              </a:rPr>
              <a:t>A </a:t>
            </a:r>
            <a:r>
              <a:rPr sz="2250" spc="-25" dirty="0">
                <a:latin typeface="Calibri"/>
                <a:cs typeface="Calibri"/>
              </a:rPr>
              <a:t>receiver </a:t>
            </a:r>
            <a:r>
              <a:rPr sz="2250" spc="-40" dirty="0">
                <a:latin typeface="Calibri"/>
                <a:cs typeface="Calibri"/>
              </a:rPr>
              <a:t>can </a:t>
            </a:r>
            <a:r>
              <a:rPr sz="2250" spc="-10" dirty="0">
                <a:latin typeface="Calibri"/>
                <a:cs typeface="Calibri"/>
              </a:rPr>
              <a:t>hear </a:t>
            </a:r>
            <a:r>
              <a:rPr sz="2250" spc="-20" dirty="0">
                <a:latin typeface="Calibri"/>
                <a:cs typeface="Calibri"/>
              </a:rPr>
              <a:t>multiple 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transmitters.</a:t>
            </a:r>
            <a:endParaRPr sz="22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657" y="374332"/>
            <a:ext cx="8526780" cy="63627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Measurements</a:t>
            </a:r>
            <a:r>
              <a:rPr sz="2000" b="1" i="1" spc="43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i="1" spc="4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4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slotted</a:t>
            </a:r>
            <a:r>
              <a:rPr sz="2000" b="1" i="1" spc="4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ALOHA</a:t>
            </a:r>
            <a:r>
              <a:rPr sz="2000" b="1" i="1" spc="4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channel</a:t>
            </a:r>
            <a:r>
              <a:rPr sz="2000" b="1" i="1" spc="4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000" b="1" i="1" spc="4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2000" b="1" i="1" spc="4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infinite</a:t>
            </a:r>
            <a:r>
              <a:rPr sz="2000" b="1" i="1" spc="4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2000" b="1" i="1" spc="45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i="1" spc="4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show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10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percent</a:t>
            </a:r>
            <a:r>
              <a:rPr sz="2000" b="1" i="1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i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slots</a:t>
            </a:r>
            <a:r>
              <a:rPr sz="2000" b="1" i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000" b="1" i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idle.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658" y="984949"/>
            <a:ext cx="528764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4" indent="-457834">
              <a:spcBef>
                <a:spcPts val="100"/>
              </a:spcBef>
              <a:buAutoNum type="alphaLcParenBoth"/>
              <a:tabLst>
                <a:tab pos="469900" algn="l"/>
                <a:tab pos="470534" algn="l"/>
              </a:tabLst>
            </a:pP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channel</a:t>
            </a:r>
            <a:r>
              <a:rPr sz="2000" b="1" i="1" spc="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load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 G</a:t>
            </a:r>
            <a:r>
              <a:rPr sz="20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470534" indent="-457834">
              <a:spcBef>
                <a:spcPts val="5"/>
              </a:spcBef>
              <a:buAutoNum type="alphaLcParenBoth"/>
              <a:tabLst>
                <a:tab pos="469900" algn="l"/>
                <a:tab pos="470534" algn="l"/>
              </a:tabLst>
            </a:pP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(b)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throughput?</a:t>
            </a:r>
            <a:endParaRPr sz="2000">
              <a:latin typeface="Calibri"/>
              <a:cs typeface="Calibri"/>
            </a:endParaRPr>
          </a:p>
          <a:p>
            <a:pPr marL="470534" indent="-457834">
              <a:spcBef>
                <a:spcPts val="5"/>
              </a:spcBef>
              <a:buAutoNum type="alphaLcParenBoth"/>
              <a:tabLst>
                <a:tab pos="469900" algn="l"/>
                <a:tab pos="470534" algn="l"/>
              </a:tabLst>
            </a:pP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(c)</a:t>
            </a:r>
            <a:r>
              <a:rPr sz="2000" b="1" i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1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channel</a:t>
            </a:r>
            <a:r>
              <a:rPr sz="2000" b="1" i="1" spc="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underloaded</a:t>
            </a:r>
            <a:r>
              <a:rPr sz="2000" b="1" i="1" spc="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000" b="1" i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overloaded?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258" y="1789794"/>
            <a:ext cx="8571865" cy="4346703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8100">
              <a:spcBef>
                <a:spcPts val="975"/>
              </a:spcBef>
            </a:pPr>
            <a:r>
              <a:rPr sz="2000" b="1" i="1" spc="-5" dirty="0">
                <a:solidFill>
                  <a:srgbClr val="0462C1"/>
                </a:solidFill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 marL="342900" indent="-305435">
              <a:lnSpc>
                <a:spcPts val="2070"/>
              </a:lnSpc>
              <a:spcBef>
                <a:spcPts val="795"/>
              </a:spcBef>
              <a:buAutoNum type="alphaLcParenBoth"/>
              <a:tabLst>
                <a:tab pos="343535" algn="l"/>
              </a:tabLst>
            </a:pPr>
            <a:r>
              <a:rPr sz="1850" b="1" dirty="0">
                <a:latin typeface="Calibri"/>
                <a:cs typeface="Calibri"/>
              </a:rPr>
              <a:t>W</a:t>
            </a:r>
            <a:r>
              <a:rPr sz="1850" b="1" spc="-35" dirty="0">
                <a:latin typeface="Calibri"/>
                <a:cs typeface="Calibri"/>
              </a:rPr>
              <a:t>ha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20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114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35" dirty="0">
                <a:latin typeface="Calibri"/>
                <a:cs typeface="Calibri"/>
              </a:rPr>
              <a:t>h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70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c</a:t>
            </a:r>
            <a:r>
              <a:rPr sz="1850" b="1" spc="-35" dirty="0">
                <a:latin typeface="Calibri"/>
                <a:cs typeface="Calibri"/>
              </a:rPr>
              <a:t>hann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l</a:t>
            </a:r>
            <a:r>
              <a:rPr sz="1850" b="1" spc="-75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-35" dirty="0">
                <a:latin typeface="Calibri"/>
                <a:cs typeface="Calibri"/>
              </a:rPr>
              <a:t>oad</a:t>
            </a:r>
            <a:r>
              <a:rPr sz="1850" b="1" spc="-5" dirty="0">
                <a:latin typeface="Calibri"/>
                <a:cs typeface="Calibri"/>
              </a:rPr>
              <a:t>,</a:t>
            </a:r>
            <a:r>
              <a:rPr sz="1850" b="1" spc="-95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G</a:t>
            </a:r>
            <a:r>
              <a:rPr sz="1850" b="1" spc="-5" dirty="0">
                <a:latin typeface="Calibri"/>
                <a:cs typeface="Calibri"/>
              </a:rPr>
              <a:t>?</a:t>
            </a:r>
            <a:endParaRPr sz="1850">
              <a:latin typeface="Calibri"/>
              <a:cs typeface="Calibri"/>
            </a:endParaRPr>
          </a:p>
          <a:p>
            <a:pPr marL="38100">
              <a:lnSpc>
                <a:spcPts val="2070"/>
              </a:lnSpc>
            </a:pPr>
            <a:r>
              <a:rPr sz="1850" b="1" spc="-15" dirty="0">
                <a:latin typeface="Calibri"/>
                <a:cs typeface="Calibri"/>
              </a:rPr>
              <a:t>Ans:</a:t>
            </a:r>
            <a:r>
              <a:rPr sz="1850" b="1" spc="-45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When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slot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</a:t>
            </a:r>
            <a:r>
              <a:rPr sz="1850" spc="5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idle,</a:t>
            </a:r>
            <a:r>
              <a:rPr sz="1850" spc="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there</a:t>
            </a:r>
            <a:r>
              <a:rPr sz="1850" spc="-14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0</a:t>
            </a:r>
            <a:r>
              <a:rPr sz="1850" spc="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frame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generated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in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that</a:t>
            </a:r>
            <a:r>
              <a:rPr sz="1850" spc="-16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frame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time.</a:t>
            </a:r>
            <a:endParaRPr sz="1850">
              <a:latin typeface="Calibri"/>
              <a:cs typeface="Calibri"/>
            </a:endParaRPr>
          </a:p>
          <a:p>
            <a:pPr marL="302260">
              <a:lnSpc>
                <a:spcPts val="2070"/>
              </a:lnSpc>
              <a:spcBef>
                <a:spcPts val="745"/>
              </a:spcBef>
            </a:pPr>
            <a:r>
              <a:rPr sz="1850" spc="-20" dirty="0">
                <a:latin typeface="Calibri"/>
                <a:cs typeface="Calibri"/>
              </a:rPr>
              <a:t>Therefore</a:t>
            </a:r>
            <a:r>
              <a:rPr sz="1850" spc="2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P[succ]=0.1.</a:t>
            </a:r>
            <a:endParaRPr sz="1850">
              <a:latin typeface="Calibri"/>
              <a:cs typeface="Calibri"/>
            </a:endParaRPr>
          </a:p>
          <a:p>
            <a:pPr marL="1187450">
              <a:lnSpc>
                <a:spcPts val="2070"/>
              </a:lnSpc>
            </a:pPr>
            <a:r>
              <a:rPr sz="1850" spc="-10" dirty="0">
                <a:latin typeface="Calibri"/>
                <a:cs typeface="Calibri"/>
              </a:rPr>
              <a:t>P[succ]=e</a:t>
            </a:r>
            <a:r>
              <a:rPr spc="-15" baseline="25462" dirty="0">
                <a:latin typeface="Calibri"/>
                <a:cs typeface="Calibri"/>
              </a:rPr>
              <a:t>-G</a:t>
            </a:r>
            <a:r>
              <a:rPr sz="1850" spc="-10" dirty="0">
                <a:latin typeface="Calibri"/>
                <a:cs typeface="Calibri"/>
              </a:rPr>
              <a:t>=0.1;</a:t>
            </a:r>
            <a:endParaRPr sz="1850">
              <a:latin typeface="Calibri"/>
              <a:cs typeface="Calibri"/>
            </a:endParaRPr>
          </a:p>
          <a:p>
            <a:pPr marL="1299210" marR="6245225">
              <a:lnSpc>
                <a:spcPts val="2970"/>
              </a:lnSpc>
              <a:spcBef>
                <a:spcPts val="215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30" dirty="0">
                <a:latin typeface="Calibri"/>
                <a:cs typeface="Calibri"/>
              </a:rPr>
              <a:t>G</a:t>
            </a:r>
            <a:r>
              <a:rPr sz="1850" spc="-45" dirty="0">
                <a:latin typeface="Calibri"/>
                <a:cs typeface="Calibri"/>
              </a:rPr>
              <a:t>=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dirty="0">
                <a:latin typeface="Calibri"/>
                <a:cs typeface="Calibri"/>
              </a:rPr>
              <a:t>(</a:t>
            </a:r>
            <a:r>
              <a:rPr sz="1850" spc="15" dirty="0">
                <a:latin typeface="Calibri"/>
                <a:cs typeface="Calibri"/>
              </a:rPr>
              <a:t>0</a:t>
            </a:r>
            <a:r>
              <a:rPr sz="1850" spc="5" dirty="0">
                <a:latin typeface="Calibri"/>
                <a:cs typeface="Calibri"/>
              </a:rPr>
              <a:t>.</a:t>
            </a:r>
            <a:r>
              <a:rPr sz="1850" spc="25" dirty="0">
                <a:latin typeface="Calibri"/>
                <a:cs typeface="Calibri"/>
              </a:rPr>
              <a:t>1</a:t>
            </a:r>
            <a:r>
              <a:rPr sz="1850" spc="-5" dirty="0">
                <a:latin typeface="Calibri"/>
                <a:cs typeface="Calibri"/>
              </a:rPr>
              <a:t>);  </a:t>
            </a:r>
            <a:r>
              <a:rPr sz="1850" dirty="0">
                <a:latin typeface="Calibri"/>
                <a:cs typeface="Calibri"/>
              </a:rPr>
              <a:t>G=2.303.</a:t>
            </a:r>
            <a:endParaRPr sz="1850">
              <a:latin typeface="Calibri"/>
              <a:cs typeface="Calibri"/>
            </a:endParaRPr>
          </a:p>
          <a:p>
            <a:pPr marL="353695" indent="-316230">
              <a:lnSpc>
                <a:spcPts val="2070"/>
              </a:lnSpc>
              <a:spcBef>
                <a:spcPts val="515"/>
              </a:spcBef>
              <a:buAutoNum type="alphaLcParenBoth" startAt="2"/>
              <a:tabLst>
                <a:tab pos="354330" algn="l"/>
              </a:tabLst>
            </a:pPr>
            <a:r>
              <a:rPr sz="1850" b="1" dirty="0">
                <a:latin typeface="Calibri"/>
                <a:cs typeface="Calibri"/>
              </a:rPr>
              <a:t>W</a:t>
            </a:r>
            <a:r>
              <a:rPr sz="1850" b="1" spc="-35" dirty="0">
                <a:latin typeface="Calibri"/>
                <a:cs typeface="Calibri"/>
              </a:rPr>
              <a:t>ha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20" dirty="0">
                <a:latin typeface="Calibri"/>
                <a:cs typeface="Calibri"/>
              </a:rPr>
              <a:t> </a:t>
            </a:r>
            <a:r>
              <a:rPr sz="1850" b="1" spc="15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12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35" dirty="0">
                <a:latin typeface="Calibri"/>
                <a:cs typeface="Calibri"/>
              </a:rPr>
              <a:t>h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7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35" dirty="0">
                <a:latin typeface="Calibri"/>
                <a:cs typeface="Calibri"/>
              </a:rPr>
              <a:t>h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-35" dirty="0">
                <a:latin typeface="Calibri"/>
                <a:cs typeface="Calibri"/>
              </a:rPr>
              <a:t>ou</a:t>
            </a:r>
            <a:r>
              <a:rPr sz="1850" b="1" dirty="0">
                <a:latin typeface="Calibri"/>
                <a:cs typeface="Calibri"/>
              </a:rPr>
              <a:t>g</a:t>
            </a:r>
            <a:r>
              <a:rPr sz="1850" b="1" spc="-35" dirty="0">
                <a:latin typeface="Calibri"/>
                <a:cs typeface="Calibri"/>
              </a:rPr>
              <a:t>hpu</a:t>
            </a:r>
            <a:r>
              <a:rPr sz="1850" b="1" spc="-5" dirty="0">
                <a:latin typeface="Calibri"/>
                <a:cs typeface="Calibri"/>
              </a:rPr>
              <a:t>t?</a:t>
            </a:r>
            <a:endParaRPr sz="1850">
              <a:latin typeface="Calibri"/>
              <a:cs typeface="Calibri"/>
            </a:endParaRPr>
          </a:p>
          <a:p>
            <a:pPr marL="38100">
              <a:lnSpc>
                <a:spcPts val="2070"/>
              </a:lnSpc>
            </a:pPr>
            <a:r>
              <a:rPr sz="1850" b="1" spc="-15" dirty="0">
                <a:latin typeface="Calibri"/>
                <a:cs typeface="Calibri"/>
              </a:rPr>
              <a:t>Ans:</a:t>
            </a:r>
            <a:r>
              <a:rPr sz="1850" b="1" spc="-6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S=Ge</a:t>
            </a:r>
            <a:r>
              <a:rPr spc="-22" baseline="25462" dirty="0">
                <a:latin typeface="Calibri"/>
                <a:cs typeface="Calibri"/>
              </a:rPr>
              <a:t>-G</a:t>
            </a:r>
            <a:r>
              <a:rPr sz="1850" spc="-15" dirty="0">
                <a:latin typeface="Calibri"/>
                <a:cs typeface="Calibri"/>
              </a:rPr>
              <a:t>=2.303*0.1=0.2303.</a:t>
            </a:r>
            <a:endParaRPr sz="1850">
              <a:latin typeface="Calibri"/>
              <a:cs typeface="Calibri"/>
            </a:endParaRPr>
          </a:p>
          <a:p>
            <a:pPr marL="332105" indent="-294640">
              <a:lnSpc>
                <a:spcPts val="2070"/>
              </a:lnSpc>
              <a:spcBef>
                <a:spcPts val="740"/>
              </a:spcBef>
              <a:buAutoNum type="alphaLcParenBoth" startAt="3"/>
              <a:tabLst>
                <a:tab pos="332740" algn="l"/>
              </a:tabLst>
            </a:pPr>
            <a:r>
              <a:rPr sz="1850" b="1" spc="-20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3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35" dirty="0">
                <a:latin typeface="Calibri"/>
                <a:cs typeface="Calibri"/>
              </a:rPr>
              <a:t>h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70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c</a:t>
            </a:r>
            <a:r>
              <a:rPr sz="1850" b="1" spc="-35" dirty="0">
                <a:latin typeface="Calibri"/>
                <a:cs typeface="Calibri"/>
              </a:rPr>
              <a:t>hann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l</a:t>
            </a:r>
            <a:r>
              <a:rPr sz="1850" b="1" spc="-155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und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-35" dirty="0">
                <a:latin typeface="Calibri"/>
                <a:cs typeface="Calibri"/>
              </a:rPr>
              <a:t>oad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d</a:t>
            </a:r>
            <a:r>
              <a:rPr sz="1850" b="1" spc="-125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o</a:t>
            </a:r>
            <a:r>
              <a:rPr sz="1850" b="1" spc="-5" dirty="0">
                <a:latin typeface="Calibri"/>
                <a:cs typeface="Calibri"/>
              </a:rPr>
              <a:t>r</a:t>
            </a:r>
            <a:r>
              <a:rPr sz="1850" b="1" spc="-35" dirty="0">
                <a:latin typeface="Calibri"/>
                <a:cs typeface="Calibri"/>
              </a:rPr>
              <a:t> o</a:t>
            </a:r>
            <a:r>
              <a:rPr sz="1850" b="1" dirty="0">
                <a:latin typeface="Calibri"/>
                <a:cs typeface="Calibri"/>
              </a:rPr>
              <a:t>v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-35" dirty="0">
                <a:latin typeface="Calibri"/>
                <a:cs typeface="Calibri"/>
              </a:rPr>
              <a:t>oad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35" dirty="0">
                <a:latin typeface="Calibri"/>
                <a:cs typeface="Calibri"/>
              </a:rPr>
              <a:t>d</a:t>
            </a:r>
            <a:r>
              <a:rPr sz="1850" b="1" spc="-5" dirty="0">
                <a:latin typeface="Calibri"/>
                <a:cs typeface="Calibri"/>
              </a:rPr>
              <a:t>?</a:t>
            </a:r>
            <a:endParaRPr sz="1850">
              <a:latin typeface="Calibri"/>
              <a:cs typeface="Calibri"/>
            </a:endParaRPr>
          </a:p>
          <a:p>
            <a:pPr marL="38100" marR="30480">
              <a:lnSpc>
                <a:spcPts val="1920"/>
              </a:lnSpc>
              <a:spcBef>
                <a:spcPts val="170"/>
              </a:spcBef>
            </a:pPr>
            <a:r>
              <a:rPr sz="1850" spc="-15" dirty="0">
                <a:latin typeface="Calibri"/>
                <a:cs typeface="Calibri"/>
              </a:rPr>
              <a:t>Ans:</a:t>
            </a:r>
            <a:r>
              <a:rPr sz="1850" spc="-4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When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G=1,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the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slotted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Aloha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obtains</a:t>
            </a:r>
            <a:r>
              <a:rPr sz="1850" spc="-18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the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optimal</a:t>
            </a:r>
            <a:r>
              <a:rPr sz="1850" spc="-12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throughput.</a:t>
            </a:r>
            <a:r>
              <a:rPr sz="1850" spc="254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G&gt;1,</a:t>
            </a:r>
            <a:r>
              <a:rPr sz="1850" spc="-15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we</a:t>
            </a:r>
            <a:r>
              <a:rPr sz="1850" spc="2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have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too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many </a:t>
            </a:r>
            <a:r>
              <a:rPr sz="1850" spc="-40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generated</a:t>
            </a:r>
            <a:r>
              <a:rPr sz="1850" spc="-19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frame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in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slot.</a:t>
            </a:r>
            <a:r>
              <a:rPr sz="1850" spc="-8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It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20" dirty="0">
                <a:latin typeface="Calibri"/>
                <a:cs typeface="Calibri"/>
              </a:rPr>
              <a:t> overloaded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situation.</a:t>
            </a:r>
            <a:endParaRPr sz="1850">
              <a:latin typeface="Calibri"/>
              <a:cs typeface="Calibri"/>
            </a:endParaRPr>
          </a:p>
          <a:p>
            <a:pPr marL="38100">
              <a:spcBef>
                <a:spcPts val="730"/>
              </a:spcBef>
            </a:pPr>
            <a:r>
              <a:rPr sz="1850" spc="-20" dirty="0">
                <a:latin typeface="Calibri"/>
                <a:cs typeface="Calibri"/>
              </a:rPr>
              <a:t>Here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we</a:t>
            </a:r>
            <a:r>
              <a:rPr sz="1850" spc="3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have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G=2.303;</a:t>
            </a:r>
            <a:r>
              <a:rPr sz="1850" spc="-18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S=0.2303&lt;Smax=0.368.</a:t>
            </a:r>
            <a:r>
              <a:rPr sz="1850" spc="16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G&gt;S.</a:t>
            </a:r>
            <a:r>
              <a:rPr sz="1850" spc="-16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Therefore</a:t>
            </a:r>
            <a:r>
              <a:rPr sz="1850" spc="-114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the</a:t>
            </a:r>
            <a:r>
              <a:rPr sz="1850" b="1" spc="-70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channel</a:t>
            </a:r>
            <a:r>
              <a:rPr sz="1850" b="1" spc="-65" dirty="0">
                <a:latin typeface="Calibri"/>
                <a:cs typeface="Calibri"/>
              </a:rPr>
              <a:t> </a:t>
            </a:r>
            <a:r>
              <a:rPr sz="1850" b="1" spc="5" dirty="0">
                <a:latin typeface="Calibri"/>
                <a:cs typeface="Calibri"/>
              </a:rPr>
              <a:t>is</a:t>
            </a:r>
            <a:r>
              <a:rPr sz="1850" b="1" spc="-114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overloaded.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658" y="374332"/>
            <a:ext cx="8541385" cy="63627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Suppose</a:t>
            </a:r>
            <a:r>
              <a:rPr sz="2000" b="1" i="1" spc="4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measurements</a:t>
            </a:r>
            <a:r>
              <a:rPr sz="2000" b="1" i="1" spc="5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made</a:t>
            </a:r>
            <a:r>
              <a:rPr sz="2000" b="1" i="1" spc="4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000" b="1" i="1" spc="4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48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slotted</a:t>
            </a:r>
            <a:r>
              <a:rPr sz="2000" b="1" i="1" spc="48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ALOHA</a:t>
            </a:r>
            <a:r>
              <a:rPr sz="2000" b="1" i="1" spc="4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channel</a:t>
            </a:r>
            <a:r>
              <a:rPr sz="2000" b="1" i="1" spc="48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000" b="1" i="1" spc="5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4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very</a:t>
            </a:r>
            <a:r>
              <a:rPr sz="2000" b="1" i="1" spc="4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large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2000" b="1" i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i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users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shows</a:t>
            </a:r>
            <a:r>
              <a:rPr sz="2000" b="1" i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0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average</a:t>
            </a:r>
            <a:r>
              <a:rPr sz="2000" b="1" i="1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15" dirty="0">
                <a:solidFill>
                  <a:srgbClr val="C00000"/>
                </a:solidFill>
                <a:latin typeface="Calibri"/>
                <a:cs typeface="Calibri"/>
              </a:rPr>
              <a:t>20%</a:t>
            </a:r>
            <a:r>
              <a:rPr sz="20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i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slots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0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idle.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658" y="984949"/>
            <a:ext cx="49625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4" indent="-457834">
              <a:spcBef>
                <a:spcPts val="100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channel</a:t>
            </a:r>
            <a:r>
              <a:rPr sz="2000" b="1" i="1" spc="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load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 G</a:t>
            </a:r>
            <a:r>
              <a:rPr sz="20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470534" indent="-457834">
              <a:spcBef>
                <a:spcPts val="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0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throughput?</a:t>
            </a:r>
            <a:endParaRPr sz="2000">
              <a:latin typeface="Calibri"/>
              <a:cs typeface="Calibri"/>
            </a:endParaRPr>
          </a:p>
          <a:p>
            <a:pPr marL="470534" indent="-457834">
              <a:spcBef>
                <a:spcPts val="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000" b="1" i="1" spc="1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channel</a:t>
            </a:r>
            <a:r>
              <a:rPr sz="2000" b="1" i="1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underloaded</a:t>
            </a:r>
            <a:r>
              <a:rPr sz="2000" b="1" i="1" spc="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overloaded?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258" y="1789794"/>
            <a:ext cx="8296275" cy="4346703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8100">
              <a:spcBef>
                <a:spcPts val="975"/>
              </a:spcBef>
            </a:pPr>
            <a:r>
              <a:rPr sz="2000" b="1" i="1" spc="-5" dirty="0">
                <a:solidFill>
                  <a:srgbClr val="0462C1"/>
                </a:solidFill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 marL="342900" indent="-305435">
              <a:lnSpc>
                <a:spcPts val="2070"/>
              </a:lnSpc>
              <a:spcBef>
                <a:spcPts val="795"/>
              </a:spcBef>
              <a:buAutoNum type="alphaLcParenBoth"/>
              <a:tabLst>
                <a:tab pos="343535" algn="l"/>
              </a:tabLst>
            </a:pPr>
            <a:r>
              <a:rPr sz="1850" b="1" dirty="0">
                <a:latin typeface="Calibri"/>
                <a:cs typeface="Calibri"/>
              </a:rPr>
              <a:t>W</a:t>
            </a:r>
            <a:r>
              <a:rPr sz="1850" b="1" spc="-35" dirty="0">
                <a:latin typeface="Calibri"/>
                <a:cs typeface="Calibri"/>
              </a:rPr>
              <a:t>ha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20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114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35" dirty="0">
                <a:latin typeface="Calibri"/>
                <a:cs typeface="Calibri"/>
              </a:rPr>
              <a:t>h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70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c</a:t>
            </a:r>
            <a:r>
              <a:rPr sz="1850" b="1" spc="-35" dirty="0">
                <a:latin typeface="Calibri"/>
                <a:cs typeface="Calibri"/>
              </a:rPr>
              <a:t>hann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l</a:t>
            </a:r>
            <a:r>
              <a:rPr sz="1850" b="1" spc="-75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-35" dirty="0">
                <a:latin typeface="Calibri"/>
                <a:cs typeface="Calibri"/>
              </a:rPr>
              <a:t>oad</a:t>
            </a:r>
            <a:r>
              <a:rPr sz="1850" b="1" spc="-5" dirty="0">
                <a:latin typeface="Calibri"/>
                <a:cs typeface="Calibri"/>
              </a:rPr>
              <a:t>,</a:t>
            </a:r>
            <a:r>
              <a:rPr sz="1850" b="1" spc="-95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G</a:t>
            </a:r>
            <a:r>
              <a:rPr sz="1850" b="1" spc="-5" dirty="0">
                <a:latin typeface="Calibri"/>
                <a:cs typeface="Calibri"/>
              </a:rPr>
              <a:t>?</a:t>
            </a:r>
            <a:endParaRPr sz="1850">
              <a:latin typeface="Calibri"/>
              <a:cs typeface="Calibri"/>
            </a:endParaRPr>
          </a:p>
          <a:p>
            <a:pPr marL="38100">
              <a:lnSpc>
                <a:spcPts val="2070"/>
              </a:lnSpc>
            </a:pPr>
            <a:r>
              <a:rPr sz="1850" b="1" spc="-15" dirty="0">
                <a:latin typeface="Calibri"/>
                <a:cs typeface="Calibri"/>
              </a:rPr>
              <a:t>Ans:</a:t>
            </a:r>
            <a:r>
              <a:rPr sz="1850" b="1" spc="-45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When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slot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</a:t>
            </a:r>
            <a:r>
              <a:rPr sz="1850" spc="5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idle,</a:t>
            </a:r>
            <a:r>
              <a:rPr sz="1850" spc="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there</a:t>
            </a:r>
            <a:r>
              <a:rPr sz="1850" spc="-14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0</a:t>
            </a:r>
            <a:r>
              <a:rPr sz="1850" spc="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frame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generated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in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that</a:t>
            </a:r>
            <a:r>
              <a:rPr sz="1850" spc="-16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frame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time.</a:t>
            </a:r>
            <a:endParaRPr sz="1850">
              <a:latin typeface="Calibri"/>
              <a:cs typeface="Calibri"/>
            </a:endParaRPr>
          </a:p>
          <a:p>
            <a:pPr marL="302260">
              <a:lnSpc>
                <a:spcPts val="2070"/>
              </a:lnSpc>
              <a:spcBef>
                <a:spcPts val="745"/>
              </a:spcBef>
            </a:pPr>
            <a:r>
              <a:rPr sz="1850" spc="-20" dirty="0">
                <a:latin typeface="Calibri"/>
                <a:cs typeface="Calibri"/>
              </a:rPr>
              <a:t>Therefore</a:t>
            </a:r>
            <a:r>
              <a:rPr sz="1850" spc="2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P[succ]=0.2.</a:t>
            </a:r>
            <a:endParaRPr sz="1850">
              <a:latin typeface="Calibri"/>
              <a:cs typeface="Calibri"/>
            </a:endParaRPr>
          </a:p>
          <a:p>
            <a:pPr marL="1187450">
              <a:lnSpc>
                <a:spcPts val="2070"/>
              </a:lnSpc>
            </a:pPr>
            <a:r>
              <a:rPr sz="1850" spc="-10" dirty="0">
                <a:latin typeface="Calibri"/>
                <a:cs typeface="Calibri"/>
              </a:rPr>
              <a:t>P[succ]=e</a:t>
            </a:r>
            <a:r>
              <a:rPr spc="-15" baseline="25462" dirty="0">
                <a:latin typeface="Calibri"/>
                <a:cs typeface="Calibri"/>
              </a:rPr>
              <a:t>-G</a:t>
            </a:r>
            <a:r>
              <a:rPr sz="1850" spc="-10" dirty="0">
                <a:latin typeface="Calibri"/>
                <a:cs typeface="Calibri"/>
              </a:rPr>
              <a:t>=0.2;</a:t>
            </a:r>
            <a:endParaRPr sz="1850">
              <a:latin typeface="Calibri"/>
              <a:cs typeface="Calibri"/>
            </a:endParaRPr>
          </a:p>
          <a:p>
            <a:pPr marL="1299210" marR="5969635">
              <a:lnSpc>
                <a:spcPts val="2970"/>
              </a:lnSpc>
              <a:spcBef>
                <a:spcPts val="215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30" dirty="0">
                <a:latin typeface="Calibri"/>
                <a:cs typeface="Calibri"/>
              </a:rPr>
              <a:t>G</a:t>
            </a:r>
            <a:r>
              <a:rPr sz="1850" spc="-45" dirty="0">
                <a:latin typeface="Calibri"/>
                <a:cs typeface="Calibri"/>
              </a:rPr>
              <a:t>=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dirty="0">
                <a:latin typeface="Calibri"/>
                <a:cs typeface="Calibri"/>
              </a:rPr>
              <a:t>(</a:t>
            </a:r>
            <a:r>
              <a:rPr sz="1850" spc="15" dirty="0">
                <a:latin typeface="Calibri"/>
                <a:cs typeface="Calibri"/>
              </a:rPr>
              <a:t>0</a:t>
            </a:r>
            <a:r>
              <a:rPr sz="1850" spc="5" dirty="0">
                <a:latin typeface="Calibri"/>
                <a:cs typeface="Calibri"/>
              </a:rPr>
              <a:t>.</a:t>
            </a:r>
            <a:r>
              <a:rPr sz="1850" spc="25" dirty="0">
                <a:latin typeface="Calibri"/>
                <a:cs typeface="Calibri"/>
              </a:rPr>
              <a:t>2</a:t>
            </a:r>
            <a:r>
              <a:rPr sz="1850" spc="-5" dirty="0">
                <a:latin typeface="Calibri"/>
                <a:cs typeface="Calibri"/>
              </a:rPr>
              <a:t>);  </a:t>
            </a:r>
            <a:r>
              <a:rPr sz="1850" spc="5" dirty="0">
                <a:latin typeface="Calibri"/>
                <a:cs typeface="Calibri"/>
              </a:rPr>
              <a:t>G=1.61.</a:t>
            </a:r>
            <a:endParaRPr sz="1850">
              <a:latin typeface="Calibri"/>
              <a:cs typeface="Calibri"/>
            </a:endParaRPr>
          </a:p>
          <a:p>
            <a:pPr marL="353695" indent="-316230">
              <a:lnSpc>
                <a:spcPts val="2070"/>
              </a:lnSpc>
              <a:spcBef>
                <a:spcPts val="515"/>
              </a:spcBef>
              <a:buAutoNum type="alphaLcParenBoth" startAt="2"/>
              <a:tabLst>
                <a:tab pos="354330" algn="l"/>
              </a:tabLst>
            </a:pPr>
            <a:r>
              <a:rPr sz="1850" b="1" dirty="0">
                <a:latin typeface="Calibri"/>
                <a:cs typeface="Calibri"/>
              </a:rPr>
              <a:t>W</a:t>
            </a:r>
            <a:r>
              <a:rPr sz="1850" b="1" spc="-35" dirty="0">
                <a:latin typeface="Calibri"/>
                <a:cs typeface="Calibri"/>
              </a:rPr>
              <a:t>ha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20" dirty="0">
                <a:latin typeface="Calibri"/>
                <a:cs typeface="Calibri"/>
              </a:rPr>
              <a:t> </a:t>
            </a:r>
            <a:r>
              <a:rPr sz="1850" b="1" spc="15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12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35" dirty="0">
                <a:latin typeface="Calibri"/>
                <a:cs typeface="Calibri"/>
              </a:rPr>
              <a:t>h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7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35" dirty="0">
                <a:latin typeface="Calibri"/>
                <a:cs typeface="Calibri"/>
              </a:rPr>
              <a:t>h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-35" dirty="0">
                <a:latin typeface="Calibri"/>
                <a:cs typeface="Calibri"/>
              </a:rPr>
              <a:t>ou</a:t>
            </a:r>
            <a:r>
              <a:rPr sz="1850" b="1" dirty="0">
                <a:latin typeface="Calibri"/>
                <a:cs typeface="Calibri"/>
              </a:rPr>
              <a:t>g</a:t>
            </a:r>
            <a:r>
              <a:rPr sz="1850" b="1" spc="-35" dirty="0">
                <a:latin typeface="Calibri"/>
                <a:cs typeface="Calibri"/>
              </a:rPr>
              <a:t>hpu</a:t>
            </a:r>
            <a:r>
              <a:rPr sz="1850" b="1" spc="-5" dirty="0">
                <a:latin typeface="Calibri"/>
                <a:cs typeface="Calibri"/>
              </a:rPr>
              <a:t>t?</a:t>
            </a:r>
            <a:endParaRPr sz="1850">
              <a:latin typeface="Calibri"/>
              <a:cs typeface="Calibri"/>
            </a:endParaRPr>
          </a:p>
          <a:p>
            <a:pPr marL="38100">
              <a:lnSpc>
                <a:spcPts val="2070"/>
              </a:lnSpc>
            </a:pPr>
            <a:r>
              <a:rPr sz="1850" b="1" spc="-15" dirty="0">
                <a:latin typeface="Calibri"/>
                <a:cs typeface="Calibri"/>
              </a:rPr>
              <a:t>Ans:</a:t>
            </a:r>
            <a:r>
              <a:rPr sz="1850" b="1" spc="-8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S=Ge</a:t>
            </a:r>
            <a:r>
              <a:rPr spc="-15" baseline="25462" dirty="0">
                <a:latin typeface="Calibri"/>
                <a:cs typeface="Calibri"/>
              </a:rPr>
              <a:t>-G</a:t>
            </a:r>
            <a:r>
              <a:rPr sz="1850" spc="-10" dirty="0">
                <a:latin typeface="Calibri"/>
                <a:cs typeface="Calibri"/>
              </a:rPr>
              <a:t>=1.61*0.2=0.32.</a:t>
            </a:r>
            <a:endParaRPr sz="1850">
              <a:latin typeface="Calibri"/>
              <a:cs typeface="Calibri"/>
            </a:endParaRPr>
          </a:p>
          <a:p>
            <a:pPr marL="332105" indent="-294640">
              <a:lnSpc>
                <a:spcPts val="2070"/>
              </a:lnSpc>
              <a:spcBef>
                <a:spcPts val="740"/>
              </a:spcBef>
              <a:buAutoNum type="alphaLcParenBoth" startAt="3"/>
              <a:tabLst>
                <a:tab pos="332740" algn="l"/>
              </a:tabLst>
            </a:pPr>
            <a:r>
              <a:rPr sz="1850" b="1" spc="-20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3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35" dirty="0">
                <a:latin typeface="Calibri"/>
                <a:cs typeface="Calibri"/>
              </a:rPr>
              <a:t>h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70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c</a:t>
            </a:r>
            <a:r>
              <a:rPr sz="1850" b="1" spc="-35" dirty="0">
                <a:latin typeface="Calibri"/>
                <a:cs typeface="Calibri"/>
              </a:rPr>
              <a:t>hann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l</a:t>
            </a:r>
            <a:r>
              <a:rPr sz="1850" b="1" spc="-155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und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-35" dirty="0">
                <a:latin typeface="Calibri"/>
                <a:cs typeface="Calibri"/>
              </a:rPr>
              <a:t>oad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d</a:t>
            </a:r>
            <a:r>
              <a:rPr sz="1850" b="1" spc="-125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o</a:t>
            </a:r>
            <a:r>
              <a:rPr sz="1850" b="1" spc="-5" dirty="0">
                <a:latin typeface="Calibri"/>
                <a:cs typeface="Calibri"/>
              </a:rPr>
              <a:t>r</a:t>
            </a:r>
            <a:r>
              <a:rPr sz="1850" b="1" spc="-35" dirty="0">
                <a:latin typeface="Calibri"/>
                <a:cs typeface="Calibri"/>
              </a:rPr>
              <a:t> o</a:t>
            </a:r>
            <a:r>
              <a:rPr sz="1850" b="1" dirty="0">
                <a:latin typeface="Calibri"/>
                <a:cs typeface="Calibri"/>
              </a:rPr>
              <a:t>v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-35" dirty="0">
                <a:latin typeface="Calibri"/>
                <a:cs typeface="Calibri"/>
              </a:rPr>
              <a:t>oad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35" dirty="0">
                <a:latin typeface="Calibri"/>
                <a:cs typeface="Calibri"/>
              </a:rPr>
              <a:t>d</a:t>
            </a:r>
            <a:r>
              <a:rPr sz="1850" b="1" spc="-5" dirty="0">
                <a:latin typeface="Calibri"/>
                <a:cs typeface="Calibri"/>
              </a:rPr>
              <a:t>?</a:t>
            </a:r>
            <a:endParaRPr sz="1850">
              <a:latin typeface="Calibri"/>
              <a:cs typeface="Calibri"/>
            </a:endParaRPr>
          </a:p>
          <a:p>
            <a:pPr marL="38100" marR="30480">
              <a:lnSpc>
                <a:spcPts val="1920"/>
              </a:lnSpc>
              <a:spcBef>
                <a:spcPts val="170"/>
              </a:spcBef>
            </a:pPr>
            <a:r>
              <a:rPr sz="1850" spc="-15" dirty="0">
                <a:latin typeface="Calibri"/>
                <a:cs typeface="Calibri"/>
              </a:rPr>
              <a:t>Ans: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Slotted</a:t>
            </a:r>
            <a:r>
              <a:rPr sz="1850" spc="-18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ALOHA</a:t>
            </a:r>
            <a:r>
              <a:rPr sz="1850" spc="-12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</a:t>
            </a:r>
            <a:r>
              <a:rPr sz="1850" spc="-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at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 optimal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(maximum</a:t>
            </a:r>
            <a:r>
              <a:rPr sz="1850" spc="-13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utilization</a:t>
            </a:r>
            <a:r>
              <a:rPr sz="1850" spc="-18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/</a:t>
            </a:r>
            <a:r>
              <a:rPr sz="1850" spc="-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throughput)</a:t>
            </a:r>
            <a:r>
              <a:rPr sz="1850" spc="-17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at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G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=</a:t>
            </a:r>
            <a:r>
              <a:rPr sz="1850" spc="5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1.0,</a:t>
            </a:r>
            <a:r>
              <a:rPr sz="1850" spc="-1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so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this </a:t>
            </a:r>
            <a:r>
              <a:rPr sz="1850" spc="-40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channel</a:t>
            </a:r>
            <a:r>
              <a:rPr sz="1850" spc="-13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</a:t>
            </a:r>
            <a:r>
              <a:rPr sz="1850" spc="5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overloaded.</a:t>
            </a:r>
            <a:endParaRPr sz="1850">
              <a:latin typeface="Calibri"/>
              <a:cs typeface="Calibri"/>
            </a:endParaRPr>
          </a:p>
          <a:p>
            <a:pPr marL="38100">
              <a:spcBef>
                <a:spcPts val="730"/>
              </a:spcBef>
            </a:pPr>
            <a:r>
              <a:rPr sz="1850" spc="-2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f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re</a:t>
            </a:r>
            <a:r>
              <a:rPr sz="1850" spc="-14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40" dirty="0">
                <a:latin typeface="Calibri"/>
                <a:cs typeface="Calibri"/>
              </a:rPr>
              <a:t>h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75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c</a:t>
            </a:r>
            <a:r>
              <a:rPr sz="1850" b="1" spc="-40" dirty="0">
                <a:latin typeface="Calibri"/>
                <a:cs typeface="Calibri"/>
              </a:rPr>
              <a:t>hann</a:t>
            </a:r>
            <a:r>
              <a:rPr sz="1850" b="1" spc="20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l</a:t>
            </a:r>
            <a:r>
              <a:rPr sz="1850" b="1" spc="-75" dirty="0">
                <a:latin typeface="Calibri"/>
                <a:cs typeface="Calibri"/>
              </a:rPr>
              <a:t> </a:t>
            </a:r>
            <a:r>
              <a:rPr sz="1850" b="1" spc="15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120" dirty="0">
                <a:latin typeface="Calibri"/>
                <a:cs typeface="Calibri"/>
              </a:rPr>
              <a:t> </a:t>
            </a:r>
            <a:r>
              <a:rPr sz="1850" b="1" spc="-40" dirty="0">
                <a:latin typeface="Calibri"/>
                <a:cs typeface="Calibri"/>
              </a:rPr>
              <a:t>o</a:t>
            </a:r>
            <a:r>
              <a:rPr sz="1850" b="1" dirty="0">
                <a:latin typeface="Calibri"/>
                <a:cs typeface="Calibri"/>
              </a:rPr>
              <a:t>v</a:t>
            </a:r>
            <a:r>
              <a:rPr sz="1850" b="1" spc="20" dirty="0">
                <a:latin typeface="Calibri"/>
                <a:cs typeface="Calibri"/>
              </a:rPr>
              <a:t>e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15" dirty="0">
                <a:latin typeface="Calibri"/>
                <a:cs typeface="Calibri"/>
              </a:rPr>
              <a:t>l</a:t>
            </a:r>
            <a:r>
              <a:rPr sz="1850" b="1" spc="-40" dirty="0">
                <a:latin typeface="Calibri"/>
                <a:cs typeface="Calibri"/>
              </a:rPr>
              <a:t>oad</a:t>
            </a:r>
            <a:r>
              <a:rPr sz="1850" b="1" spc="20" dirty="0">
                <a:latin typeface="Calibri"/>
                <a:cs typeface="Calibri"/>
              </a:rPr>
              <a:t>e</a:t>
            </a:r>
            <a:r>
              <a:rPr sz="1850" b="1" spc="-40" dirty="0">
                <a:latin typeface="Calibri"/>
                <a:cs typeface="Calibri"/>
              </a:rPr>
              <a:t>d</a:t>
            </a:r>
            <a:r>
              <a:rPr sz="1850" b="1" spc="-5" dirty="0"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9956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1658" y="231774"/>
            <a:ext cx="8114665" cy="63627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i="1" dirty="0">
                <a:latin typeface="Calibri"/>
                <a:cs typeface="Calibri"/>
              </a:rPr>
              <a:t>CSMA</a:t>
            </a:r>
            <a:r>
              <a:rPr sz="4000" b="1" i="1" spc="2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(Carrier-Sense</a:t>
            </a:r>
            <a:r>
              <a:rPr sz="4000" b="1" spc="-4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Multiple-Access</a:t>
            </a:r>
            <a:r>
              <a:rPr sz="4000" b="1" spc="4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6776" y="1181099"/>
            <a:ext cx="8016875" cy="4787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875" algn="just">
              <a:spcBef>
                <a:spcPts val="105"/>
              </a:spcBef>
            </a:pPr>
            <a:r>
              <a:rPr sz="2400" spc="15" dirty="0">
                <a:latin typeface="Calibri"/>
                <a:cs typeface="Calibri"/>
              </a:rPr>
              <a:t>The </a:t>
            </a:r>
            <a:r>
              <a:rPr sz="2400" b="1" spc="10" dirty="0">
                <a:latin typeface="Calibri"/>
                <a:cs typeface="Calibri"/>
              </a:rPr>
              <a:t>poor </a:t>
            </a:r>
            <a:r>
              <a:rPr sz="2400" b="1" spc="-15" dirty="0">
                <a:latin typeface="Calibri"/>
                <a:cs typeface="Calibri"/>
              </a:rPr>
              <a:t>efficiency </a:t>
            </a:r>
            <a:r>
              <a:rPr sz="2400" b="1" spc="5" dirty="0">
                <a:latin typeface="Calibri"/>
                <a:cs typeface="Calibri"/>
              </a:rPr>
              <a:t>of </a:t>
            </a:r>
            <a:r>
              <a:rPr sz="2400" b="1" spc="-2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ALOHA </a:t>
            </a:r>
            <a:r>
              <a:rPr sz="2400" spc="-5" dirty="0">
                <a:latin typeface="Calibri"/>
                <a:cs typeface="Calibri"/>
              </a:rPr>
              <a:t>scheme can </a:t>
            </a:r>
            <a:r>
              <a:rPr sz="2400" spc="10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attributed </a:t>
            </a:r>
            <a:r>
              <a:rPr sz="2400" spc="-85" dirty="0">
                <a:latin typeface="Calibri"/>
                <a:cs typeface="Calibri"/>
              </a:rPr>
              <a:t>to 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fact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u="sng" spc="10" dirty="0">
                <a:latin typeface="Calibri"/>
                <a:cs typeface="Calibri"/>
              </a:rPr>
              <a:t>node</a:t>
            </a:r>
            <a:r>
              <a:rPr sz="2400" u="sng" spc="15" dirty="0">
                <a:latin typeface="Calibri"/>
                <a:cs typeface="Calibri"/>
              </a:rPr>
              <a:t> </a:t>
            </a:r>
            <a:r>
              <a:rPr sz="2400" u="sng" spc="-30" dirty="0">
                <a:latin typeface="Calibri"/>
                <a:cs typeface="Calibri"/>
              </a:rPr>
              <a:t>start</a:t>
            </a:r>
            <a:r>
              <a:rPr sz="2400" u="sng" spc="-25" dirty="0">
                <a:latin typeface="Calibri"/>
                <a:cs typeface="Calibri"/>
              </a:rPr>
              <a:t> </a:t>
            </a:r>
            <a:r>
              <a:rPr sz="2400" u="sng" spc="-5" dirty="0">
                <a:latin typeface="Calibri"/>
                <a:cs typeface="Calibri"/>
              </a:rPr>
              <a:t>transmission</a:t>
            </a:r>
            <a:r>
              <a:rPr sz="2400" u="sng" dirty="0">
                <a:latin typeface="Calibri"/>
                <a:cs typeface="Calibri"/>
              </a:rPr>
              <a:t> without</a:t>
            </a:r>
            <a:r>
              <a:rPr sz="2400" u="sng" spc="5" dirty="0">
                <a:latin typeface="Calibri"/>
                <a:cs typeface="Calibri"/>
              </a:rPr>
              <a:t> </a:t>
            </a:r>
            <a:r>
              <a:rPr sz="2400" u="sng" spc="-10" dirty="0">
                <a:latin typeface="Calibri"/>
                <a:cs typeface="Calibri"/>
              </a:rPr>
              <a:t>paying</a:t>
            </a:r>
            <a:r>
              <a:rPr sz="2400" u="sng" spc="-5" dirty="0">
                <a:latin typeface="Calibri"/>
                <a:cs typeface="Calibri"/>
              </a:rPr>
              <a:t> </a:t>
            </a:r>
            <a:r>
              <a:rPr sz="2400" u="sng" spc="-35" dirty="0">
                <a:latin typeface="Calibri"/>
                <a:cs typeface="Calibri"/>
              </a:rPr>
              <a:t>any </a:t>
            </a:r>
            <a:r>
              <a:rPr sz="2400" u="sng" spc="-30" dirty="0">
                <a:latin typeface="Calibri"/>
                <a:cs typeface="Calibri"/>
              </a:rPr>
              <a:t> </a:t>
            </a:r>
            <a:r>
              <a:rPr sz="2400" u="sng" dirty="0">
                <a:latin typeface="Calibri"/>
                <a:cs typeface="Calibri"/>
              </a:rPr>
              <a:t>attention</a:t>
            </a:r>
            <a:r>
              <a:rPr sz="2400" u="sng" spc="-135" dirty="0">
                <a:latin typeface="Calibri"/>
                <a:cs typeface="Calibri"/>
              </a:rPr>
              <a:t> </a:t>
            </a:r>
            <a:r>
              <a:rPr sz="2400" u="sng" spc="-5" dirty="0">
                <a:latin typeface="Calibri"/>
                <a:cs typeface="Calibri"/>
              </a:rPr>
              <a:t>to</a:t>
            </a:r>
            <a:r>
              <a:rPr sz="2400" u="sng" spc="-50" dirty="0">
                <a:latin typeface="Calibri"/>
                <a:cs typeface="Calibri"/>
              </a:rPr>
              <a:t> </a:t>
            </a:r>
            <a:r>
              <a:rPr sz="2400" u="sng" spc="-15" dirty="0">
                <a:latin typeface="Calibri"/>
                <a:cs typeface="Calibri"/>
              </a:rPr>
              <a:t>what</a:t>
            </a:r>
            <a:r>
              <a:rPr sz="2400" u="sng" spc="20" dirty="0">
                <a:latin typeface="Calibri"/>
                <a:cs typeface="Calibri"/>
              </a:rPr>
              <a:t> </a:t>
            </a:r>
            <a:r>
              <a:rPr sz="2400" u="sng" spc="-15" dirty="0">
                <a:latin typeface="Calibri"/>
                <a:cs typeface="Calibri"/>
              </a:rPr>
              <a:t>others</a:t>
            </a:r>
            <a:r>
              <a:rPr sz="2400" u="sng" spc="40" dirty="0">
                <a:latin typeface="Calibri"/>
                <a:cs typeface="Calibri"/>
              </a:rPr>
              <a:t> </a:t>
            </a:r>
            <a:r>
              <a:rPr sz="2400" u="sng" spc="-25" dirty="0">
                <a:latin typeface="Calibri"/>
                <a:cs typeface="Calibri"/>
              </a:rPr>
              <a:t>are</a:t>
            </a:r>
            <a:r>
              <a:rPr sz="2400" u="sng" spc="25" dirty="0">
                <a:latin typeface="Calibri"/>
                <a:cs typeface="Calibri"/>
              </a:rPr>
              <a:t> </a:t>
            </a:r>
            <a:r>
              <a:rPr sz="2400" u="sng" spc="5" dirty="0">
                <a:latin typeface="Calibri"/>
                <a:cs typeface="Calibri"/>
              </a:rPr>
              <a:t>doing</a:t>
            </a:r>
            <a:r>
              <a:rPr sz="2400" spc="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 marR="7620" algn="just">
              <a:spcBef>
                <a:spcPts val="10"/>
              </a:spcBef>
            </a:pPr>
            <a:r>
              <a:rPr sz="2400" spc="15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situations </a:t>
            </a:r>
            <a:r>
              <a:rPr sz="2400" spc="-15" dirty="0">
                <a:latin typeface="Calibri"/>
                <a:cs typeface="Calibri"/>
              </a:rPr>
              <a:t>where </a:t>
            </a:r>
            <a:r>
              <a:rPr sz="2400" spc="-20" dirty="0">
                <a:latin typeface="Calibri"/>
                <a:cs typeface="Calibri"/>
              </a:rPr>
              <a:t>propagation delay </a:t>
            </a:r>
            <a:r>
              <a:rPr sz="2400" spc="5" dirty="0">
                <a:latin typeface="Calibri"/>
                <a:cs typeface="Calibri"/>
              </a:rPr>
              <a:t>of the </a:t>
            </a:r>
            <a:r>
              <a:rPr sz="2400" dirty="0">
                <a:latin typeface="Calibri"/>
                <a:cs typeface="Calibri"/>
              </a:rPr>
              <a:t>signal between </a:t>
            </a:r>
            <a:r>
              <a:rPr sz="2400" spc="-15" dirty="0">
                <a:latin typeface="Calibri"/>
                <a:cs typeface="Calibri"/>
              </a:rPr>
              <a:t>two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nodes </a:t>
            </a:r>
            <a:r>
              <a:rPr sz="2400" dirty="0">
                <a:latin typeface="Calibri"/>
                <a:cs typeface="Calibri"/>
              </a:rPr>
              <a:t>is small </a:t>
            </a:r>
            <a:r>
              <a:rPr sz="2400" spc="-5" dirty="0">
                <a:latin typeface="Calibri"/>
                <a:cs typeface="Calibri"/>
              </a:rPr>
              <a:t>compared </a:t>
            </a:r>
            <a:r>
              <a:rPr sz="2400" spc="-45" dirty="0">
                <a:latin typeface="Calibri"/>
                <a:cs typeface="Calibri"/>
              </a:rPr>
              <a:t>to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transmission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packet,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other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nodes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know</a:t>
            </a:r>
            <a:r>
              <a:rPr sz="2400" spc="-5" dirty="0">
                <a:latin typeface="Calibri"/>
                <a:cs typeface="Calibri"/>
              </a:rPr>
              <a:t> 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quickly</a:t>
            </a:r>
            <a:r>
              <a:rPr sz="2400" spc="-5" dirty="0">
                <a:latin typeface="Calibri"/>
                <a:cs typeface="Calibri"/>
              </a:rPr>
              <a:t> when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starts </a:t>
            </a:r>
            <a:r>
              <a:rPr sz="2400" spc="-5" dirty="0">
                <a:latin typeface="Calibri"/>
                <a:cs typeface="Calibri"/>
              </a:rPr>
              <a:t> transmission. </a:t>
            </a:r>
            <a:r>
              <a:rPr sz="2400" spc="1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observation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basis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carrier-sense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multiple-access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(CSMA)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protocol.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spcBef>
                <a:spcPts val="25"/>
              </a:spcBef>
            </a:pPr>
            <a:r>
              <a:rPr sz="2400" spc="1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scheme,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10" dirty="0">
                <a:latin typeface="Calibri"/>
                <a:cs typeface="Calibri"/>
              </a:rPr>
              <a:t>node </a:t>
            </a: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spc="-5" dirty="0">
                <a:latin typeface="Calibri"/>
                <a:cs typeface="Calibri"/>
              </a:rPr>
              <a:t>data to </a:t>
            </a:r>
            <a:r>
              <a:rPr sz="2400" spc="-15" dirty="0">
                <a:latin typeface="Calibri"/>
                <a:cs typeface="Calibri"/>
              </a:rPr>
              <a:t>transmit </a:t>
            </a:r>
            <a:r>
              <a:rPr sz="2400" spc="-25" dirty="0">
                <a:latin typeface="Calibri"/>
                <a:cs typeface="Calibri"/>
              </a:rPr>
              <a:t>first </a:t>
            </a:r>
            <a:r>
              <a:rPr sz="2400" spc="5" dirty="0">
                <a:latin typeface="Calibri"/>
                <a:cs typeface="Calibri"/>
              </a:rPr>
              <a:t>listens </a:t>
            </a:r>
            <a:r>
              <a:rPr sz="2400" spc="-4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medium </a:t>
            </a:r>
            <a:r>
              <a:rPr sz="2400" spc="-5" dirty="0">
                <a:latin typeface="Calibri"/>
                <a:cs typeface="Calibri"/>
              </a:rPr>
              <a:t>to check whether </a:t>
            </a:r>
            <a:r>
              <a:rPr sz="2400" dirty="0">
                <a:latin typeface="Calibri"/>
                <a:cs typeface="Calibri"/>
              </a:rPr>
              <a:t>another </a:t>
            </a:r>
            <a:r>
              <a:rPr sz="2400" spc="-15" dirty="0">
                <a:latin typeface="Calibri"/>
                <a:cs typeface="Calibri"/>
              </a:rPr>
              <a:t>transmission </a:t>
            </a:r>
            <a:r>
              <a:rPr sz="2400" spc="5" dirty="0">
                <a:latin typeface="Calibri"/>
                <a:cs typeface="Calibri"/>
              </a:rPr>
              <a:t>is </a:t>
            </a:r>
            <a:r>
              <a:rPr sz="2400" spc="-4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progress </a:t>
            </a:r>
            <a:r>
              <a:rPr sz="2400" spc="15" dirty="0">
                <a:latin typeface="Calibri"/>
                <a:cs typeface="Calibri"/>
              </a:rPr>
              <a:t>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not. </a:t>
            </a:r>
            <a:r>
              <a:rPr sz="2400" spc="1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node </a:t>
            </a:r>
            <a:r>
              <a:rPr sz="2400" spc="-25" dirty="0">
                <a:latin typeface="Calibri"/>
                <a:cs typeface="Calibri"/>
              </a:rPr>
              <a:t>starts </a:t>
            </a:r>
            <a:r>
              <a:rPr sz="2400" dirty="0">
                <a:latin typeface="Calibri"/>
                <a:cs typeface="Calibri"/>
              </a:rPr>
              <a:t>sending </a:t>
            </a:r>
            <a:r>
              <a:rPr sz="2400" spc="-15" dirty="0">
                <a:latin typeface="Calibri"/>
                <a:cs typeface="Calibri"/>
              </a:rPr>
              <a:t>only </a:t>
            </a:r>
            <a:r>
              <a:rPr sz="2400" spc="-5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channel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free,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5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-45" dirty="0">
                <a:latin typeface="Calibri"/>
                <a:cs typeface="Calibri"/>
              </a:rPr>
              <a:t>carrier. </a:t>
            </a:r>
            <a:r>
              <a:rPr sz="2400" dirty="0">
                <a:latin typeface="Calibri"/>
                <a:cs typeface="Calibri"/>
              </a:rPr>
              <a:t>That is </a:t>
            </a:r>
            <a:r>
              <a:rPr sz="2400" spc="-35" dirty="0">
                <a:latin typeface="Calibri"/>
                <a:cs typeface="Calibri"/>
              </a:rPr>
              <a:t>why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scheme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also </a:t>
            </a:r>
            <a:r>
              <a:rPr sz="2400" spc="-15" dirty="0">
                <a:latin typeface="Calibri"/>
                <a:cs typeface="Calibri"/>
              </a:rPr>
              <a:t>known </a:t>
            </a:r>
            <a:r>
              <a:rPr sz="2400" spc="-30" dirty="0">
                <a:latin typeface="Calibri"/>
                <a:cs typeface="Calibri"/>
              </a:rPr>
              <a:t>as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listen-beforetalk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9956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1658" y="360680"/>
            <a:ext cx="3688715" cy="45339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i="1" spc="-20" dirty="0">
                <a:solidFill>
                  <a:srgbClr val="000000"/>
                </a:solidFill>
                <a:latin typeface="Calibri"/>
                <a:cs typeface="Calibri"/>
              </a:rPr>
              <a:t>Vulnerable</a:t>
            </a:r>
            <a:r>
              <a:rPr sz="2800" b="1" i="1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sz="2800" b="1" i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i="1" spc="15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800" b="1" i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00"/>
                </a:solidFill>
                <a:latin typeface="Calibri"/>
                <a:cs typeface="Calibri"/>
              </a:rPr>
              <a:t>CSMA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7679" y="2032000"/>
            <a:ext cx="8827500" cy="324930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8432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7382" y="241680"/>
            <a:ext cx="5680710" cy="45339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i="1" spc="-15" dirty="0">
                <a:solidFill>
                  <a:srgbClr val="000000"/>
                </a:solidFill>
                <a:latin typeface="Calibri"/>
                <a:cs typeface="Calibri"/>
              </a:rPr>
              <a:t>Behavior</a:t>
            </a:r>
            <a:r>
              <a:rPr sz="2800" b="1" i="1" spc="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800" b="1" i="1" spc="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00"/>
                </a:solidFill>
                <a:latin typeface="Calibri"/>
                <a:cs typeface="Calibri"/>
              </a:rPr>
              <a:t>three</a:t>
            </a:r>
            <a:r>
              <a:rPr sz="2800" b="1" i="1" spc="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000000"/>
                </a:solidFill>
                <a:latin typeface="Calibri"/>
                <a:cs typeface="Calibri"/>
              </a:rPr>
              <a:t>persistence</a:t>
            </a:r>
            <a:r>
              <a:rPr sz="2800" b="1" i="1" spc="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4008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5163" y="1001395"/>
            <a:ext cx="8237855" cy="5154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scheme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outlined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below.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2350">
              <a:latin typeface="Calibri"/>
              <a:cs typeface="Calibri"/>
            </a:endParaRPr>
          </a:p>
          <a:p>
            <a:pPr marL="530860" marR="5080" indent="-518795" algn="just">
              <a:buAutoNum type="romanLcParenBoth"/>
              <a:tabLst>
                <a:tab pos="531495" algn="l"/>
              </a:tabLst>
            </a:pPr>
            <a:r>
              <a:rPr sz="2400" b="1" spc="-10" dirty="0">
                <a:latin typeface="Calibri"/>
                <a:cs typeface="Calibri"/>
              </a:rPr>
              <a:t>1-persistent CSMA: </a:t>
            </a:r>
            <a:r>
              <a:rPr sz="2400" spc="15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case, a </a:t>
            </a:r>
            <a:r>
              <a:rPr sz="2400" spc="10" dirty="0">
                <a:latin typeface="Calibri"/>
                <a:cs typeface="Calibri"/>
              </a:rPr>
              <a:t>node </a:t>
            </a: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spc="-5" dirty="0">
                <a:latin typeface="Calibri"/>
                <a:cs typeface="Calibri"/>
              </a:rPr>
              <a:t>data to </a:t>
            </a:r>
            <a:r>
              <a:rPr sz="2400" spc="10" dirty="0">
                <a:latin typeface="Calibri"/>
                <a:cs typeface="Calibri"/>
              </a:rPr>
              <a:t>send,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start </a:t>
            </a:r>
            <a:r>
              <a:rPr sz="2400" spc="-5" dirty="0">
                <a:latin typeface="Calibri"/>
                <a:cs typeface="Calibri"/>
              </a:rPr>
              <a:t>sending,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channel </a:t>
            </a:r>
            <a:r>
              <a:rPr sz="2400" spc="-4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sensed </a:t>
            </a:r>
            <a:r>
              <a:rPr sz="2400" spc="-25" dirty="0">
                <a:latin typeface="Calibri"/>
                <a:cs typeface="Calibri"/>
              </a:rPr>
              <a:t>free. </a:t>
            </a:r>
            <a:r>
              <a:rPr sz="2400" spc="1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medium </a:t>
            </a:r>
            <a:r>
              <a:rPr sz="2400" spc="-75" dirty="0">
                <a:latin typeface="Calibri"/>
                <a:cs typeface="Calibri"/>
              </a:rPr>
              <a:t>is 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busy,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node </a:t>
            </a:r>
            <a:r>
              <a:rPr sz="2400" spc="-10" dirty="0">
                <a:latin typeface="Calibri"/>
                <a:cs typeface="Calibri"/>
              </a:rPr>
              <a:t>continues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monitor </a:t>
            </a:r>
            <a:r>
              <a:rPr sz="2400" spc="5" dirty="0">
                <a:latin typeface="Calibri"/>
                <a:cs typeface="Calibri"/>
              </a:rPr>
              <a:t>until the </a:t>
            </a:r>
            <a:r>
              <a:rPr sz="2400" dirty="0">
                <a:latin typeface="Calibri"/>
                <a:cs typeface="Calibri"/>
              </a:rPr>
              <a:t>channel </a:t>
            </a:r>
            <a:r>
              <a:rPr sz="2400" spc="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idle.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sending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30"/>
              </a:spcBef>
              <a:buFont typeface="Calibri"/>
              <a:buAutoNum type="romanLcParenBoth"/>
            </a:pPr>
            <a:endParaRPr sz="2350">
              <a:latin typeface="Calibri"/>
              <a:cs typeface="Calibri"/>
            </a:endParaRPr>
          </a:p>
          <a:p>
            <a:pPr marL="429895" marR="10160" indent="-429895" algn="just">
              <a:buAutoNum type="romanLcParenBoth"/>
              <a:tabLst>
                <a:tab pos="429895" algn="l"/>
              </a:tabLst>
            </a:pPr>
            <a:r>
              <a:rPr sz="2400" b="1" spc="-10" dirty="0">
                <a:latin typeface="Calibri"/>
                <a:cs typeface="Calibri"/>
              </a:rPr>
              <a:t>Non-persistent </a:t>
            </a:r>
            <a:r>
              <a:rPr sz="2400" b="1" spc="5" dirty="0">
                <a:latin typeface="Calibri"/>
                <a:cs typeface="Calibri"/>
              </a:rPr>
              <a:t>CSMA: </a:t>
            </a:r>
            <a:r>
              <a:rPr sz="2400" spc="15" dirty="0">
                <a:latin typeface="Calibri"/>
                <a:cs typeface="Calibri"/>
              </a:rPr>
              <a:t>If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channel is </a:t>
            </a:r>
            <a:r>
              <a:rPr sz="2400" spc="-5" dirty="0">
                <a:latin typeface="Calibri"/>
                <a:cs typeface="Calibri"/>
              </a:rPr>
              <a:t>sensed </a:t>
            </a:r>
            <a:r>
              <a:rPr sz="2400" spc="-10" dirty="0">
                <a:latin typeface="Calibri"/>
                <a:cs typeface="Calibri"/>
              </a:rPr>
              <a:t>free,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node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sending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packet.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Otherwise,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node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random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monitors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channel.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30"/>
              </a:spcBef>
              <a:buFont typeface="Calibri"/>
              <a:buAutoNum type="romanLcParenBoth"/>
            </a:pPr>
            <a:endParaRPr sz="2350">
              <a:latin typeface="Calibri"/>
              <a:cs typeface="Calibri"/>
            </a:endParaRPr>
          </a:p>
          <a:p>
            <a:pPr marL="469900" marR="15240" indent="-457834" algn="just">
              <a:buFont typeface="Calibri"/>
              <a:buAutoNum type="romanLcParenBoth"/>
              <a:tabLst>
                <a:tab pos="582295" algn="l"/>
              </a:tabLst>
            </a:pPr>
            <a:r>
              <a:rPr dirty="0"/>
              <a:t>	</a:t>
            </a:r>
            <a:r>
              <a:rPr sz="2400" b="1" spc="-10" dirty="0">
                <a:latin typeface="Calibri"/>
                <a:cs typeface="Calibri"/>
              </a:rPr>
              <a:t>p-persistent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CSMA: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If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channel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node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starts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sending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packet. </a:t>
            </a:r>
            <a:r>
              <a:rPr sz="2400" spc="-5" dirty="0">
                <a:latin typeface="Calibri"/>
                <a:cs typeface="Calibri"/>
              </a:rPr>
              <a:t>Otherwise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node </a:t>
            </a:r>
            <a:r>
              <a:rPr sz="2400" dirty="0">
                <a:latin typeface="Calibri"/>
                <a:cs typeface="Calibri"/>
              </a:rPr>
              <a:t>continues </a:t>
            </a:r>
            <a:r>
              <a:rPr sz="2400" spc="-4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monitor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until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channel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free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0" dirty="0">
                <a:latin typeface="Calibri"/>
                <a:cs typeface="Calibri"/>
              </a:rPr>
              <a:t> sends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8432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7382" y="241680"/>
            <a:ext cx="5680710" cy="45339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i="1" spc="-15" dirty="0">
                <a:solidFill>
                  <a:srgbClr val="000000"/>
                </a:solidFill>
                <a:latin typeface="Calibri"/>
                <a:cs typeface="Calibri"/>
              </a:rPr>
              <a:t>Behavior</a:t>
            </a:r>
            <a:r>
              <a:rPr sz="2800" b="1" i="1" spc="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800" b="1" i="1" spc="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00"/>
                </a:solidFill>
                <a:latin typeface="Calibri"/>
                <a:cs typeface="Calibri"/>
              </a:rPr>
              <a:t>three</a:t>
            </a:r>
            <a:r>
              <a:rPr sz="2800" b="1" i="1" spc="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000000"/>
                </a:solidFill>
                <a:latin typeface="Calibri"/>
                <a:cs typeface="Calibri"/>
              </a:rPr>
              <a:t>persistence</a:t>
            </a:r>
            <a:r>
              <a:rPr sz="2800" b="1" i="1" spc="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76400" y="914400"/>
            <a:ext cx="8768080" cy="5524500"/>
            <a:chOff x="152400" y="914400"/>
            <a:chExt cx="8768080" cy="5524500"/>
          </a:xfrm>
        </p:grpSpPr>
        <p:sp>
          <p:nvSpPr>
            <p:cNvPr id="6" name="object 6"/>
            <p:cNvSpPr/>
            <p:nvPr/>
          </p:nvSpPr>
          <p:spPr>
            <a:xfrm>
              <a:off x="152400" y="6400800"/>
              <a:ext cx="8768080" cy="0"/>
            </a:xfrm>
            <a:custGeom>
              <a:avLst/>
              <a:gdLst/>
              <a:ahLst/>
              <a:cxnLst/>
              <a:rect l="l" t="t" r="r" b="b"/>
              <a:pathLst>
                <a:path w="8768080">
                  <a:moveTo>
                    <a:pt x="0" y="0"/>
                  </a:moveTo>
                  <a:lnTo>
                    <a:pt x="8768080" y="0"/>
                  </a:lnTo>
                </a:path>
              </a:pathLst>
            </a:custGeom>
            <a:ln w="7620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6080" y="914400"/>
              <a:ext cx="5100320" cy="5416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776" y="176149"/>
            <a:ext cx="8062595" cy="57531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5" dirty="0">
                <a:latin typeface="Calibri"/>
                <a:cs typeface="Calibri"/>
              </a:rPr>
              <a:t>C</a:t>
            </a:r>
            <a:r>
              <a:rPr sz="3600" b="1" spc="-25" dirty="0">
                <a:latin typeface="Calibri"/>
                <a:cs typeface="Calibri"/>
              </a:rPr>
              <a:t>S</a:t>
            </a:r>
            <a:r>
              <a:rPr sz="3600" b="1" spc="-30" dirty="0">
                <a:latin typeface="Calibri"/>
                <a:cs typeface="Calibri"/>
              </a:rPr>
              <a:t>M</a:t>
            </a:r>
            <a:r>
              <a:rPr sz="3600" b="1" dirty="0">
                <a:latin typeface="Calibri"/>
                <a:cs typeface="Calibri"/>
              </a:rPr>
              <a:t>A</a:t>
            </a:r>
            <a:r>
              <a:rPr sz="3600" b="1" spc="40" dirty="0">
                <a:latin typeface="Calibri"/>
                <a:cs typeface="Calibri"/>
              </a:rPr>
              <a:t> </a:t>
            </a:r>
            <a:r>
              <a:rPr sz="3600" b="1" spc="30" dirty="0">
                <a:latin typeface="Calibri"/>
                <a:cs typeface="Calibri"/>
              </a:rPr>
              <a:t>w</a:t>
            </a:r>
            <a:r>
              <a:rPr sz="3600" b="1" dirty="0">
                <a:latin typeface="Calibri"/>
                <a:cs typeface="Calibri"/>
              </a:rPr>
              <a:t>i</a:t>
            </a:r>
            <a:r>
              <a:rPr sz="3600" b="1" spc="25" dirty="0">
                <a:latin typeface="Calibri"/>
                <a:cs typeface="Calibri"/>
              </a:rPr>
              <a:t>t</a:t>
            </a:r>
            <a:r>
              <a:rPr sz="3600" b="1" dirty="0">
                <a:latin typeface="Calibri"/>
                <a:cs typeface="Calibri"/>
              </a:rPr>
              <a:t>h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spc="5" dirty="0">
                <a:latin typeface="Calibri"/>
                <a:cs typeface="Calibri"/>
              </a:rPr>
              <a:t>C</a:t>
            </a:r>
            <a:r>
              <a:rPr sz="3600" b="1" spc="-20" dirty="0">
                <a:latin typeface="Calibri"/>
                <a:cs typeface="Calibri"/>
              </a:rPr>
              <a:t>o</a:t>
            </a:r>
            <a:r>
              <a:rPr sz="3600" b="1" dirty="0">
                <a:latin typeface="Calibri"/>
                <a:cs typeface="Calibri"/>
              </a:rPr>
              <a:t>ll</a:t>
            </a:r>
            <a:r>
              <a:rPr sz="3600" b="1" spc="-15" dirty="0">
                <a:latin typeface="Calibri"/>
                <a:cs typeface="Calibri"/>
              </a:rPr>
              <a:t>i</a:t>
            </a:r>
            <a:r>
              <a:rPr sz="3600" b="1" dirty="0">
                <a:latin typeface="Calibri"/>
                <a:cs typeface="Calibri"/>
              </a:rPr>
              <a:t>si</a:t>
            </a:r>
            <a:r>
              <a:rPr sz="3600" b="1" spc="-20" dirty="0">
                <a:latin typeface="Calibri"/>
                <a:cs typeface="Calibri"/>
              </a:rPr>
              <a:t>o</a:t>
            </a:r>
            <a:r>
              <a:rPr sz="3600" b="1" dirty="0">
                <a:latin typeface="Calibri"/>
                <a:cs typeface="Calibri"/>
              </a:rPr>
              <a:t>n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D</a:t>
            </a:r>
            <a:r>
              <a:rPr sz="3600" b="1" spc="20" dirty="0">
                <a:latin typeface="Calibri"/>
                <a:cs typeface="Calibri"/>
              </a:rPr>
              <a:t>e</a:t>
            </a:r>
            <a:r>
              <a:rPr sz="3600" b="1" spc="-50" dirty="0">
                <a:latin typeface="Calibri"/>
                <a:cs typeface="Calibri"/>
              </a:rPr>
              <a:t>t</a:t>
            </a:r>
            <a:r>
              <a:rPr sz="3600" b="1" spc="20" dirty="0">
                <a:latin typeface="Calibri"/>
                <a:cs typeface="Calibri"/>
              </a:rPr>
              <a:t>e</a:t>
            </a:r>
            <a:r>
              <a:rPr sz="3600" b="1" spc="5" dirty="0">
                <a:latin typeface="Calibri"/>
                <a:cs typeface="Calibri"/>
              </a:rPr>
              <a:t>c</a:t>
            </a:r>
            <a:r>
              <a:rPr sz="3600" b="1" spc="30" dirty="0">
                <a:latin typeface="Calibri"/>
                <a:cs typeface="Calibri"/>
              </a:rPr>
              <a:t>t</a:t>
            </a:r>
            <a:r>
              <a:rPr sz="3600" b="1" dirty="0">
                <a:latin typeface="Calibri"/>
                <a:cs typeface="Calibri"/>
              </a:rPr>
              <a:t>i</a:t>
            </a:r>
            <a:r>
              <a:rPr sz="3600" b="1" spc="-25" dirty="0">
                <a:latin typeface="Calibri"/>
                <a:cs typeface="Calibri"/>
              </a:rPr>
              <a:t>o</a:t>
            </a:r>
            <a:r>
              <a:rPr sz="3600" b="1" dirty="0">
                <a:latin typeface="Calibri"/>
                <a:cs typeface="Calibri"/>
              </a:rPr>
              <a:t>n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spc="40" dirty="0">
                <a:latin typeface="Calibri Light"/>
                <a:cs typeface="Calibri Light"/>
              </a:rPr>
              <a:t>(</a:t>
            </a:r>
            <a:r>
              <a:rPr sz="3600" spc="65" dirty="0">
                <a:latin typeface="Calibri Light"/>
                <a:cs typeface="Calibri Light"/>
              </a:rPr>
              <a:t>C</a:t>
            </a:r>
            <a:r>
              <a:rPr sz="3600" spc="-35" dirty="0">
                <a:latin typeface="Calibri Light"/>
                <a:cs typeface="Calibri Light"/>
              </a:rPr>
              <a:t>S</a:t>
            </a:r>
            <a:r>
              <a:rPr sz="3600" dirty="0">
                <a:latin typeface="Calibri Light"/>
                <a:cs typeface="Calibri Light"/>
              </a:rPr>
              <a:t>MA</a:t>
            </a:r>
            <a:r>
              <a:rPr sz="3600" spc="-290" dirty="0">
                <a:latin typeface="Calibri Light"/>
                <a:cs typeface="Calibri Light"/>
              </a:rPr>
              <a:t> </a:t>
            </a:r>
            <a:r>
              <a:rPr sz="3600" spc="45" dirty="0">
                <a:latin typeface="Calibri Light"/>
                <a:cs typeface="Calibri Light"/>
              </a:rPr>
              <a:t>/</a:t>
            </a:r>
            <a:r>
              <a:rPr sz="3600" spc="65" dirty="0">
                <a:latin typeface="Calibri Light"/>
                <a:cs typeface="Calibri Light"/>
              </a:rPr>
              <a:t>C</a:t>
            </a:r>
            <a:r>
              <a:rPr sz="3600" spc="50" dirty="0">
                <a:latin typeface="Calibri Light"/>
                <a:cs typeface="Calibri Light"/>
              </a:rPr>
              <a:t>D</a:t>
            </a:r>
            <a:r>
              <a:rPr sz="3600" dirty="0">
                <a:latin typeface="Calibri Light"/>
                <a:cs typeface="Calibri Light"/>
              </a:rPr>
              <a:t>)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5043" y="898207"/>
            <a:ext cx="7856855" cy="549381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6379" marR="8255" indent="-233679" algn="just">
              <a:lnSpc>
                <a:spcPts val="2160"/>
              </a:lnSpc>
              <a:spcBef>
                <a:spcPts val="375"/>
              </a:spcBef>
            </a:pPr>
            <a:r>
              <a:rPr sz="2000" spc="-15" dirty="0">
                <a:latin typeface="Calibri"/>
                <a:cs typeface="Calibri"/>
              </a:rPr>
              <a:t>Persistent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non-persistent </a:t>
            </a:r>
            <a:r>
              <a:rPr sz="2000" spc="-30" dirty="0">
                <a:latin typeface="Calibri"/>
                <a:cs typeface="Calibri"/>
              </a:rPr>
              <a:t>CSMA </a:t>
            </a:r>
            <a:r>
              <a:rPr sz="2000" spc="-5" dirty="0">
                <a:latin typeface="Calibri"/>
                <a:cs typeface="Calibri"/>
              </a:rPr>
              <a:t>protocols improve </a:t>
            </a:r>
            <a:r>
              <a:rPr sz="2000" spc="-20" dirty="0">
                <a:latin typeface="Calibri"/>
                <a:cs typeface="Calibri"/>
              </a:rPr>
              <a:t>ALOHA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ensuring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-5" dirty="0">
                <a:latin typeface="Calibri"/>
                <a:cs typeface="Calibri"/>
              </a:rPr>
              <a:t> no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begins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transmit </a:t>
            </a:r>
            <a:r>
              <a:rPr sz="2000" spc="-15" dirty="0">
                <a:latin typeface="Calibri"/>
                <a:cs typeface="Calibri"/>
              </a:rPr>
              <a:t>when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senses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channel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busy.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246379" marR="8890" indent="-233679" algn="just">
              <a:lnSpc>
                <a:spcPct val="89000"/>
              </a:lnSpc>
              <a:spcBef>
                <a:spcPts val="1664"/>
              </a:spcBef>
            </a:pPr>
            <a:r>
              <a:rPr sz="2250" b="1" spc="-25" dirty="0">
                <a:latin typeface="Calibri"/>
                <a:cs typeface="Calibri"/>
              </a:rPr>
              <a:t>CSMA/CD </a:t>
            </a:r>
            <a:r>
              <a:rPr sz="2250" b="1" spc="-20" dirty="0">
                <a:latin typeface="Calibri"/>
                <a:cs typeface="Calibri"/>
              </a:rPr>
              <a:t>(Carrier </a:t>
            </a:r>
            <a:r>
              <a:rPr sz="2250" b="1" spc="-30" dirty="0">
                <a:latin typeface="Calibri"/>
                <a:cs typeface="Calibri"/>
              </a:rPr>
              <a:t>Sense </a:t>
            </a:r>
            <a:r>
              <a:rPr sz="2250" b="1" spc="-25" dirty="0">
                <a:latin typeface="Calibri"/>
                <a:cs typeface="Calibri"/>
              </a:rPr>
              <a:t>Multiple </a:t>
            </a:r>
            <a:r>
              <a:rPr sz="2250" b="1" spc="-20" dirty="0">
                <a:latin typeface="Calibri"/>
                <a:cs typeface="Calibri"/>
              </a:rPr>
              <a:t>Access with Collision </a:t>
            </a:r>
            <a:r>
              <a:rPr sz="2250" b="1" spc="-25" dirty="0">
                <a:latin typeface="Calibri"/>
                <a:cs typeface="Calibri"/>
              </a:rPr>
              <a:t>Detection) </a:t>
            </a:r>
            <a:r>
              <a:rPr sz="2250" b="1" spc="-20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protocol</a:t>
            </a:r>
            <a:r>
              <a:rPr sz="2250" spc="-20" dirty="0">
                <a:latin typeface="Calibri"/>
                <a:cs typeface="Calibri"/>
              </a:rPr>
              <a:t> further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improves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ALOHA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spc="-35" dirty="0">
                <a:latin typeface="Calibri"/>
                <a:cs typeface="Calibri"/>
              </a:rPr>
              <a:t>by</a:t>
            </a:r>
            <a:r>
              <a:rPr sz="2250" spc="-30" dirty="0">
                <a:latin typeface="Calibri"/>
                <a:cs typeface="Calibri"/>
              </a:rPr>
              <a:t> </a:t>
            </a:r>
            <a:r>
              <a:rPr sz="2250" spc="-20" dirty="0">
                <a:latin typeface="Calibri"/>
                <a:cs typeface="Calibri"/>
              </a:rPr>
              <a:t>aborting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transmissions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spc="-40" dirty="0">
                <a:latin typeface="Calibri"/>
                <a:cs typeface="Calibri"/>
              </a:rPr>
              <a:t>as </a:t>
            </a:r>
            <a:r>
              <a:rPr sz="2250" spc="-3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soon</a:t>
            </a:r>
            <a:r>
              <a:rPr sz="2250" spc="-170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as</a:t>
            </a:r>
            <a:r>
              <a:rPr sz="2250" spc="55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a</a:t>
            </a:r>
            <a:r>
              <a:rPr sz="2250" spc="-65" dirty="0">
                <a:latin typeface="Calibri"/>
                <a:cs typeface="Calibri"/>
              </a:rPr>
              <a:t> </a:t>
            </a:r>
            <a:r>
              <a:rPr sz="2250" spc="-15" dirty="0">
                <a:latin typeface="Calibri"/>
                <a:cs typeface="Calibri"/>
              </a:rPr>
              <a:t>collision</a:t>
            </a:r>
            <a:r>
              <a:rPr sz="2250" spc="-90" dirty="0">
                <a:latin typeface="Calibri"/>
                <a:cs typeface="Calibri"/>
              </a:rPr>
              <a:t> </a:t>
            </a:r>
            <a:r>
              <a:rPr sz="2250" spc="-20" dirty="0">
                <a:latin typeface="Calibri"/>
                <a:cs typeface="Calibri"/>
              </a:rPr>
              <a:t>is</a:t>
            </a:r>
            <a:r>
              <a:rPr sz="2250" spc="-25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detected.</a:t>
            </a:r>
            <a:endParaRPr sz="2250">
              <a:latin typeface="Calibri"/>
              <a:cs typeface="Calibri"/>
            </a:endParaRPr>
          </a:p>
          <a:p>
            <a:pPr marL="12700" algn="just">
              <a:spcBef>
                <a:spcPts val="1785"/>
              </a:spcBef>
            </a:pPr>
            <a:r>
              <a:rPr sz="2250" b="1" dirty="0">
                <a:latin typeface="Calibri"/>
                <a:cs typeface="Calibri"/>
              </a:rPr>
              <a:t>T</a:t>
            </a:r>
            <a:r>
              <a:rPr sz="2250" b="1" spc="-5" dirty="0">
                <a:latin typeface="Calibri"/>
                <a:cs typeface="Calibri"/>
              </a:rPr>
              <a:t>he</a:t>
            </a:r>
            <a:r>
              <a:rPr sz="2250" b="1" spc="-120" dirty="0">
                <a:latin typeface="Calibri"/>
                <a:cs typeface="Calibri"/>
              </a:rPr>
              <a:t> </a:t>
            </a:r>
            <a:r>
              <a:rPr sz="2250" b="1" spc="15" dirty="0">
                <a:latin typeface="Calibri"/>
                <a:cs typeface="Calibri"/>
              </a:rPr>
              <a:t>c</a:t>
            </a:r>
            <a:r>
              <a:rPr sz="2250" b="1" spc="-5" dirty="0">
                <a:latin typeface="Calibri"/>
                <a:cs typeface="Calibri"/>
              </a:rPr>
              <a:t>o</a:t>
            </a:r>
            <a:r>
              <a:rPr sz="2250" b="1" spc="-15" dirty="0">
                <a:latin typeface="Calibri"/>
                <a:cs typeface="Calibri"/>
              </a:rPr>
              <a:t>n</a:t>
            </a:r>
            <a:r>
              <a:rPr sz="2250" b="1" spc="15" dirty="0">
                <a:latin typeface="Calibri"/>
                <a:cs typeface="Calibri"/>
              </a:rPr>
              <a:t>c</a:t>
            </a:r>
            <a:r>
              <a:rPr sz="2250" b="1" spc="-15" dirty="0">
                <a:latin typeface="Calibri"/>
                <a:cs typeface="Calibri"/>
              </a:rPr>
              <a:t>e</a:t>
            </a:r>
            <a:r>
              <a:rPr sz="2250" b="1" spc="-5" dirty="0">
                <a:latin typeface="Calibri"/>
                <a:cs typeface="Calibri"/>
              </a:rPr>
              <a:t>p</a:t>
            </a:r>
            <a:r>
              <a:rPr sz="2250" b="1" spc="10" dirty="0">
                <a:latin typeface="Calibri"/>
                <a:cs typeface="Calibri"/>
              </a:rPr>
              <a:t>t</a:t>
            </a:r>
            <a:r>
              <a:rPr sz="2250" b="1" spc="-5" dirty="0">
                <a:latin typeface="Calibri"/>
                <a:cs typeface="Calibri"/>
              </a:rPr>
              <a:t>u</a:t>
            </a:r>
            <a:r>
              <a:rPr sz="2250" b="1" dirty="0">
                <a:latin typeface="Calibri"/>
                <a:cs typeface="Calibri"/>
              </a:rPr>
              <a:t>a</a:t>
            </a:r>
            <a:r>
              <a:rPr sz="2250" b="1" spc="-5" dirty="0">
                <a:latin typeface="Calibri"/>
                <a:cs typeface="Calibri"/>
              </a:rPr>
              <a:t>l</a:t>
            </a:r>
            <a:r>
              <a:rPr sz="2250" b="1" spc="-185" dirty="0">
                <a:latin typeface="Calibri"/>
                <a:cs typeface="Calibri"/>
              </a:rPr>
              <a:t> </a:t>
            </a:r>
            <a:r>
              <a:rPr sz="2250" b="1" spc="5" dirty="0">
                <a:latin typeface="Calibri"/>
                <a:cs typeface="Calibri"/>
              </a:rPr>
              <a:t>m</a:t>
            </a:r>
            <a:r>
              <a:rPr sz="2250" b="1" spc="-5" dirty="0">
                <a:latin typeface="Calibri"/>
                <a:cs typeface="Calibri"/>
              </a:rPr>
              <a:t>o</a:t>
            </a:r>
            <a:r>
              <a:rPr sz="2250" b="1" spc="-15" dirty="0">
                <a:latin typeface="Calibri"/>
                <a:cs typeface="Calibri"/>
              </a:rPr>
              <a:t>de</a:t>
            </a:r>
            <a:r>
              <a:rPr sz="2250" b="1" spc="5" dirty="0">
                <a:latin typeface="Calibri"/>
                <a:cs typeface="Calibri"/>
              </a:rPr>
              <a:t>l</a:t>
            </a:r>
            <a:r>
              <a:rPr sz="2250" b="1" spc="-5" dirty="0">
                <a:latin typeface="Calibri"/>
                <a:cs typeface="Calibri"/>
              </a:rPr>
              <a:t>:</a:t>
            </a:r>
            <a:endParaRPr sz="2250">
              <a:latin typeface="Calibri"/>
              <a:cs typeface="Calibri"/>
            </a:endParaRPr>
          </a:p>
          <a:p>
            <a:pPr marL="246379" indent="-233679" algn="just">
              <a:lnSpc>
                <a:spcPts val="2550"/>
              </a:lnSpc>
              <a:spcBef>
                <a:spcPts val="665"/>
              </a:spcBef>
              <a:buChar char="•"/>
              <a:tabLst>
                <a:tab pos="246379" algn="l"/>
              </a:tabLst>
            </a:pPr>
            <a:r>
              <a:rPr sz="2250" spc="-70" dirty="0">
                <a:latin typeface="Calibri"/>
                <a:cs typeface="Calibri"/>
              </a:rPr>
              <a:t>To</a:t>
            </a:r>
            <a:r>
              <a:rPr sz="2250" spc="70" dirty="0">
                <a:latin typeface="Calibri"/>
                <a:cs typeface="Calibri"/>
              </a:rPr>
              <a:t> </a:t>
            </a:r>
            <a:r>
              <a:rPr sz="2250" spc="-20" dirty="0">
                <a:latin typeface="Calibri"/>
                <a:cs typeface="Calibri"/>
              </a:rPr>
              <a:t>send</a:t>
            </a:r>
            <a:r>
              <a:rPr sz="2250" spc="75" dirty="0">
                <a:latin typeface="Calibri"/>
                <a:cs typeface="Calibri"/>
              </a:rPr>
              <a:t> </a:t>
            </a:r>
            <a:r>
              <a:rPr sz="2250" spc="-40" dirty="0">
                <a:latin typeface="Calibri"/>
                <a:cs typeface="Calibri"/>
              </a:rPr>
              <a:t>data,</a:t>
            </a:r>
            <a:r>
              <a:rPr sz="2250" spc="60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a</a:t>
            </a:r>
            <a:r>
              <a:rPr sz="2250" spc="15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station</a:t>
            </a:r>
            <a:r>
              <a:rPr sz="2250" spc="80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first</a:t>
            </a:r>
            <a:r>
              <a:rPr sz="2250" spc="30" dirty="0">
                <a:latin typeface="Calibri"/>
                <a:cs typeface="Calibri"/>
              </a:rPr>
              <a:t> </a:t>
            </a:r>
            <a:r>
              <a:rPr sz="2250" spc="-30" dirty="0">
                <a:latin typeface="Calibri"/>
                <a:cs typeface="Calibri"/>
              </a:rPr>
              <a:t>listens</a:t>
            </a:r>
            <a:r>
              <a:rPr sz="2250" spc="55" dirty="0">
                <a:latin typeface="Calibri"/>
                <a:cs typeface="Calibri"/>
              </a:rPr>
              <a:t> </a:t>
            </a:r>
            <a:r>
              <a:rPr sz="2250" spc="-20" dirty="0">
                <a:latin typeface="Calibri"/>
                <a:cs typeface="Calibri"/>
              </a:rPr>
              <a:t>to</a:t>
            </a:r>
            <a:r>
              <a:rPr sz="2250" spc="7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the</a:t>
            </a:r>
            <a:r>
              <a:rPr sz="2250" spc="6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channel</a:t>
            </a:r>
            <a:r>
              <a:rPr sz="2250" spc="20" dirty="0">
                <a:latin typeface="Calibri"/>
                <a:cs typeface="Calibri"/>
              </a:rPr>
              <a:t> </a:t>
            </a:r>
            <a:r>
              <a:rPr sz="2250" spc="-20" dirty="0">
                <a:latin typeface="Calibri"/>
                <a:cs typeface="Calibri"/>
              </a:rPr>
              <a:t>to</a:t>
            </a:r>
            <a:r>
              <a:rPr sz="2250" spc="75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see</a:t>
            </a:r>
            <a:r>
              <a:rPr sz="2250" spc="55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if</a:t>
            </a:r>
            <a:r>
              <a:rPr sz="2250" spc="90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anyone</a:t>
            </a:r>
            <a:endParaRPr sz="2250">
              <a:latin typeface="Calibri"/>
              <a:cs typeface="Calibri"/>
            </a:endParaRPr>
          </a:p>
          <a:p>
            <a:pPr marL="246379" algn="just">
              <a:lnSpc>
                <a:spcPts val="2550"/>
              </a:lnSpc>
            </a:pPr>
            <a:r>
              <a:rPr sz="2250" spc="-15" dirty="0">
                <a:latin typeface="Calibri"/>
                <a:cs typeface="Calibri"/>
              </a:rPr>
              <a:t>else</a:t>
            </a:r>
            <a:r>
              <a:rPr sz="2250" spc="-50" dirty="0">
                <a:latin typeface="Calibri"/>
                <a:cs typeface="Calibri"/>
              </a:rPr>
              <a:t> </a:t>
            </a:r>
            <a:r>
              <a:rPr sz="2250" spc="-20" dirty="0">
                <a:latin typeface="Calibri"/>
                <a:cs typeface="Calibri"/>
              </a:rPr>
              <a:t>is</a:t>
            </a:r>
            <a:r>
              <a:rPr sz="2250" spc="-45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transmitting.</a:t>
            </a:r>
            <a:endParaRPr sz="2250">
              <a:latin typeface="Calibri"/>
              <a:cs typeface="Calibri"/>
            </a:endParaRPr>
          </a:p>
          <a:p>
            <a:pPr marL="246379" marR="5080" indent="-233679" algn="just">
              <a:lnSpc>
                <a:spcPct val="87500"/>
              </a:lnSpc>
              <a:spcBef>
                <a:spcPts val="1000"/>
              </a:spcBef>
              <a:buChar char="•"/>
              <a:tabLst>
                <a:tab pos="246379" algn="l"/>
              </a:tabLst>
            </a:pPr>
            <a:r>
              <a:rPr sz="2250" spc="-5" dirty="0">
                <a:latin typeface="Calibri"/>
                <a:cs typeface="Calibri"/>
              </a:rPr>
              <a:t>If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-30" dirty="0">
                <a:latin typeface="Calibri"/>
                <a:cs typeface="Calibri"/>
              </a:rPr>
              <a:t>so,</a:t>
            </a:r>
            <a:r>
              <a:rPr sz="2250" spc="-25" dirty="0">
                <a:latin typeface="Calibri"/>
                <a:cs typeface="Calibri"/>
              </a:rPr>
              <a:t> </a:t>
            </a:r>
            <a:r>
              <a:rPr sz="2250" spc="-40" dirty="0">
                <a:latin typeface="Calibri"/>
                <a:cs typeface="Calibri"/>
              </a:rPr>
              <a:t>the</a:t>
            </a:r>
            <a:r>
              <a:rPr sz="2250" spc="-35" dirty="0">
                <a:latin typeface="Calibri"/>
                <a:cs typeface="Calibri"/>
              </a:rPr>
              <a:t> station</a:t>
            </a:r>
            <a:r>
              <a:rPr sz="2250" spc="-30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waits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spc="-30" dirty="0">
                <a:latin typeface="Calibri"/>
                <a:cs typeface="Calibri"/>
              </a:rPr>
              <a:t>until</a:t>
            </a:r>
            <a:r>
              <a:rPr sz="2250" spc="-25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the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-50" dirty="0">
                <a:latin typeface="Calibri"/>
                <a:cs typeface="Calibri"/>
              </a:rPr>
              <a:t>end</a:t>
            </a:r>
            <a:r>
              <a:rPr sz="2250" spc="-45" dirty="0">
                <a:latin typeface="Calibri"/>
                <a:cs typeface="Calibri"/>
              </a:rPr>
              <a:t> </a:t>
            </a:r>
            <a:r>
              <a:rPr sz="2250" spc="-40" dirty="0">
                <a:latin typeface="Calibri"/>
                <a:cs typeface="Calibri"/>
              </a:rPr>
              <a:t>of</a:t>
            </a:r>
            <a:r>
              <a:rPr sz="2250" spc="-35" dirty="0">
                <a:latin typeface="Calibri"/>
                <a:cs typeface="Calibri"/>
              </a:rPr>
              <a:t> </a:t>
            </a:r>
            <a:r>
              <a:rPr sz="2250" spc="-40" dirty="0">
                <a:latin typeface="Calibri"/>
                <a:cs typeface="Calibri"/>
              </a:rPr>
              <a:t>the</a:t>
            </a:r>
            <a:r>
              <a:rPr sz="2250" spc="-35" dirty="0">
                <a:latin typeface="Calibri"/>
                <a:cs typeface="Calibri"/>
              </a:rPr>
              <a:t> </a:t>
            </a:r>
            <a:r>
              <a:rPr sz="2250" spc="-30" dirty="0">
                <a:latin typeface="Calibri"/>
                <a:cs typeface="Calibri"/>
              </a:rPr>
              <a:t>transmission</a:t>
            </a:r>
            <a:r>
              <a:rPr sz="2250" spc="-25" dirty="0">
                <a:latin typeface="Calibri"/>
                <a:cs typeface="Calibri"/>
              </a:rPr>
              <a:t> </a:t>
            </a:r>
            <a:r>
              <a:rPr sz="2250" spc="-50" dirty="0">
                <a:latin typeface="Calibri"/>
                <a:cs typeface="Calibri"/>
              </a:rPr>
              <a:t>(1- </a:t>
            </a:r>
            <a:r>
              <a:rPr sz="2250" spc="-45" dirty="0">
                <a:latin typeface="Calibri"/>
                <a:cs typeface="Calibri"/>
              </a:rPr>
              <a:t> </a:t>
            </a:r>
            <a:r>
              <a:rPr sz="2250" spc="-30" dirty="0">
                <a:latin typeface="Calibri"/>
                <a:cs typeface="Calibri"/>
              </a:rPr>
              <a:t>persistent)</a:t>
            </a:r>
            <a:r>
              <a:rPr sz="2250" spc="-25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or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wait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a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-15" dirty="0">
                <a:latin typeface="Calibri"/>
                <a:cs typeface="Calibri"/>
              </a:rPr>
              <a:t>random</a:t>
            </a:r>
            <a:r>
              <a:rPr sz="2250" spc="-10" dirty="0">
                <a:latin typeface="Calibri"/>
                <a:cs typeface="Calibri"/>
              </a:rPr>
              <a:t> </a:t>
            </a:r>
            <a:r>
              <a:rPr sz="2250" spc="-15" dirty="0">
                <a:latin typeface="Calibri"/>
                <a:cs typeface="Calibri"/>
              </a:rPr>
              <a:t>period</a:t>
            </a:r>
            <a:r>
              <a:rPr sz="2250" spc="-10" dirty="0">
                <a:latin typeface="Calibri"/>
                <a:cs typeface="Calibri"/>
              </a:rPr>
              <a:t> </a:t>
            </a:r>
            <a:r>
              <a:rPr sz="2250" spc="-35" dirty="0">
                <a:latin typeface="Calibri"/>
                <a:cs typeface="Calibri"/>
              </a:rPr>
              <a:t>of</a:t>
            </a:r>
            <a:r>
              <a:rPr sz="2250" spc="-30" dirty="0">
                <a:latin typeface="Calibri"/>
                <a:cs typeface="Calibri"/>
              </a:rPr>
              <a:t> time</a:t>
            </a:r>
            <a:r>
              <a:rPr sz="2250" spc="-25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and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-20" dirty="0">
                <a:latin typeface="Calibri"/>
                <a:cs typeface="Calibri"/>
              </a:rPr>
              <a:t>repeats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-35" dirty="0">
                <a:latin typeface="Calibri"/>
                <a:cs typeface="Calibri"/>
              </a:rPr>
              <a:t>the </a:t>
            </a:r>
            <a:r>
              <a:rPr sz="2250" spc="-30" dirty="0">
                <a:latin typeface="Calibri"/>
                <a:cs typeface="Calibri"/>
              </a:rPr>
              <a:t> </a:t>
            </a:r>
            <a:r>
              <a:rPr sz="2250" spc="-40" dirty="0">
                <a:latin typeface="Calibri"/>
                <a:cs typeface="Calibri"/>
              </a:rPr>
              <a:t>al</a:t>
            </a:r>
            <a:r>
              <a:rPr sz="2250" spc="-20" dirty="0">
                <a:latin typeface="Calibri"/>
                <a:cs typeface="Calibri"/>
              </a:rPr>
              <a:t>g</a:t>
            </a:r>
            <a:r>
              <a:rPr sz="2250" spc="10" dirty="0">
                <a:latin typeface="Calibri"/>
                <a:cs typeface="Calibri"/>
              </a:rPr>
              <a:t>or</a:t>
            </a:r>
            <a:r>
              <a:rPr sz="2250" spc="-40" dirty="0">
                <a:latin typeface="Calibri"/>
                <a:cs typeface="Calibri"/>
              </a:rPr>
              <a:t>i</a:t>
            </a:r>
            <a:r>
              <a:rPr sz="2250" spc="-35" dirty="0">
                <a:latin typeface="Calibri"/>
                <a:cs typeface="Calibri"/>
              </a:rPr>
              <a:t>t</a:t>
            </a:r>
            <a:r>
              <a:rPr sz="2250" spc="15" dirty="0">
                <a:latin typeface="Calibri"/>
                <a:cs typeface="Calibri"/>
              </a:rPr>
              <a:t>h</a:t>
            </a:r>
            <a:r>
              <a:rPr sz="2250" spc="-10" dirty="0">
                <a:latin typeface="Calibri"/>
                <a:cs typeface="Calibri"/>
              </a:rPr>
              <a:t>m</a:t>
            </a:r>
            <a:r>
              <a:rPr sz="2250" spc="-145" dirty="0">
                <a:latin typeface="Calibri"/>
                <a:cs typeface="Calibri"/>
              </a:rPr>
              <a:t> </a:t>
            </a:r>
            <a:r>
              <a:rPr sz="2250" spc="-45" dirty="0">
                <a:latin typeface="Calibri"/>
                <a:cs typeface="Calibri"/>
              </a:rPr>
              <a:t>(</a:t>
            </a:r>
            <a:r>
              <a:rPr sz="2250" spc="15" dirty="0">
                <a:latin typeface="Calibri"/>
                <a:cs typeface="Calibri"/>
              </a:rPr>
              <a:t>n</a:t>
            </a:r>
            <a:r>
              <a:rPr sz="2250" spc="10" dirty="0">
                <a:latin typeface="Calibri"/>
                <a:cs typeface="Calibri"/>
              </a:rPr>
              <a:t>o</a:t>
            </a:r>
            <a:r>
              <a:rPr sz="2250" spc="15" dirty="0">
                <a:latin typeface="Calibri"/>
                <a:cs typeface="Calibri"/>
              </a:rPr>
              <a:t>n</a:t>
            </a:r>
            <a:r>
              <a:rPr sz="2250" spc="30" dirty="0">
                <a:latin typeface="Calibri"/>
                <a:cs typeface="Calibri"/>
              </a:rPr>
              <a:t>-</a:t>
            </a:r>
            <a:r>
              <a:rPr sz="2250" spc="10" dirty="0">
                <a:latin typeface="Calibri"/>
                <a:cs typeface="Calibri"/>
              </a:rPr>
              <a:t>p</a:t>
            </a:r>
            <a:r>
              <a:rPr sz="2250" spc="-5" dirty="0">
                <a:latin typeface="Calibri"/>
                <a:cs typeface="Calibri"/>
              </a:rPr>
              <a:t>e</a:t>
            </a:r>
            <a:r>
              <a:rPr sz="2250" spc="10" dirty="0">
                <a:latin typeface="Calibri"/>
                <a:cs typeface="Calibri"/>
              </a:rPr>
              <a:t>r</a:t>
            </a:r>
            <a:r>
              <a:rPr sz="2250" spc="-85" dirty="0">
                <a:latin typeface="Calibri"/>
                <a:cs typeface="Calibri"/>
              </a:rPr>
              <a:t>s</a:t>
            </a:r>
            <a:r>
              <a:rPr sz="2250" spc="-40" dirty="0">
                <a:latin typeface="Calibri"/>
                <a:cs typeface="Calibri"/>
              </a:rPr>
              <a:t>i</a:t>
            </a:r>
            <a:r>
              <a:rPr sz="2250" spc="-10" dirty="0">
                <a:latin typeface="Calibri"/>
                <a:cs typeface="Calibri"/>
              </a:rPr>
              <a:t>s</a:t>
            </a:r>
            <a:r>
              <a:rPr sz="2250" spc="-35" dirty="0">
                <a:latin typeface="Calibri"/>
                <a:cs typeface="Calibri"/>
              </a:rPr>
              <a:t>t</a:t>
            </a:r>
            <a:r>
              <a:rPr sz="2250" spc="-5" dirty="0">
                <a:latin typeface="Calibri"/>
                <a:cs typeface="Calibri"/>
              </a:rPr>
              <a:t>e</a:t>
            </a:r>
            <a:r>
              <a:rPr sz="2250" spc="-60" dirty="0">
                <a:latin typeface="Calibri"/>
                <a:cs typeface="Calibri"/>
              </a:rPr>
              <a:t>n</a:t>
            </a:r>
            <a:r>
              <a:rPr sz="2250" spc="-40" dirty="0">
                <a:latin typeface="Calibri"/>
                <a:cs typeface="Calibri"/>
              </a:rPr>
              <a:t>t</a:t>
            </a:r>
            <a:r>
              <a:rPr sz="2250" spc="-35" dirty="0">
                <a:latin typeface="Calibri"/>
                <a:cs typeface="Calibri"/>
              </a:rPr>
              <a:t>)</a:t>
            </a:r>
            <a:r>
              <a:rPr sz="2250" spc="-5" dirty="0">
                <a:latin typeface="Calibri"/>
                <a:cs typeface="Calibri"/>
              </a:rPr>
              <a:t>.</a:t>
            </a:r>
            <a:r>
              <a:rPr sz="2250" spc="-195" dirty="0">
                <a:latin typeface="Calibri"/>
                <a:cs typeface="Calibri"/>
              </a:rPr>
              <a:t> </a:t>
            </a:r>
            <a:r>
              <a:rPr sz="2250" spc="30" dirty="0">
                <a:latin typeface="Calibri"/>
                <a:cs typeface="Calibri"/>
              </a:rPr>
              <a:t>O</a:t>
            </a:r>
            <a:r>
              <a:rPr sz="2250" spc="-35" dirty="0">
                <a:latin typeface="Calibri"/>
                <a:cs typeface="Calibri"/>
              </a:rPr>
              <a:t>t</a:t>
            </a:r>
            <a:r>
              <a:rPr sz="2250" spc="15" dirty="0">
                <a:latin typeface="Calibri"/>
                <a:cs typeface="Calibri"/>
              </a:rPr>
              <a:t>h</a:t>
            </a:r>
            <a:r>
              <a:rPr sz="2250" spc="-5" dirty="0">
                <a:latin typeface="Calibri"/>
                <a:cs typeface="Calibri"/>
              </a:rPr>
              <a:t>e</a:t>
            </a:r>
            <a:r>
              <a:rPr sz="2250" spc="15" dirty="0">
                <a:latin typeface="Calibri"/>
                <a:cs typeface="Calibri"/>
              </a:rPr>
              <a:t>r</a:t>
            </a:r>
            <a:r>
              <a:rPr sz="2250" spc="-10" dirty="0">
                <a:latin typeface="Calibri"/>
                <a:cs typeface="Calibri"/>
              </a:rPr>
              <a:t>w</a:t>
            </a:r>
            <a:r>
              <a:rPr sz="2250" spc="-40" dirty="0">
                <a:latin typeface="Calibri"/>
                <a:cs typeface="Calibri"/>
              </a:rPr>
              <a:t>i</a:t>
            </a:r>
            <a:r>
              <a:rPr sz="2250" spc="-10" dirty="0">
                <a:latin typeface="Calibri"/>
                <a:cs typeface="Calibri"/>
              </a:rPr>
              <a:t>s</a:t>
            </a:r>
            <a:r>
              <a:rPr sz="2250" dirty="0">
                <a:latin typeface="Calibri"/>
                <a:cs typeface="Calibri"/>
              </a:rPr>
              <a:t>e</a:t>
            </a:r>
            <a:r>
              <a:rPr sz="2250" spc="-5" dirty="0">
                <a:latin typeface="Calibri"/>
                <a:cs typeface="Calibri"/>
              </a:rPr>
              <a:t>,</a:t>
            </a:r>
            <a:r>
              <a:rPr sz="2250" spc="-190" dirty="0">
                <a:latin typeface="Calibri"/>
                <a:cs typeface="Calibri"/>
              </a:rPr>
              <a:t> </a:t>
            </a:r>
            <a:r>
              <a:rPr sz="2250" spc="-40" dirty="0">
                <a:latin typeface="Calibri"/>
                <a:cs typeface="Calibri"/>
              </a:rPr>
              <a:t>i</a:t>
            </a:r>
            <a:r>
              <a:rPr sz="2250" spc="-5" dirty="0">
                <a:latin typeface="Calibri"/>
                <a:cs typeface="Calibri"/>
              </a:rPr>
              <a:t>t</a:t>
            </a:r>
            <a:r>
              <a:rPr sz="2250" spc="-60" dirty="0">
                <a:latin typeface="Calibri"/>
                <a:cs typeface="Calibri"/>
              </a:rPr>
              <a:t> </a:t>
            </a:r>
            <a:r>
              <a:rPr sz="2250" spc="-40" dirty="0">
                <a:latin typeface="Calibri"/>
                <a:cs typeface="Calibri"/>
              </a:rPr>
              <a:t>t</a:t>
            </a:r>
            <a:r>
              <a:rPr sz="2250" spc="-70" dirty="0">
                <a:latin typeface="Calibri"/>
                <a:cs typeface="Calibri"/>
              </a:rPr>
              <a:t>r</a:t>
            </a:r>
            <a:r>
              <a:rPr sz="2250" spc="-40" dirty="0">
                <a:latin typeface="Calibri"/>
                <a:cs typeface="Calibri"/>
              </a:rPr>
              <a:t>a</a:t>
            </a:r>
            <a:r>
              <a:rPr sz="2250" spc="10" dirty="0">
                <a:latin typeface="Calibri"/>
                <a:cs typeface="Calibri"/>
              </a:rPr>
              <a:t>n</a:t>
            </a:r>
            <a:r>
              <a:rPr sz="2250" spc="-10" dirty="0">
                <a:latin typeface="Calibri"/>
                <a:cs typeface="Calibri"/>
              </a:rPr>
              <a:t>s</a:t>
            </a:r>
            <a:r>
              <a:rPr sz="2250" spc="-40" dirty="0">
                <a:latin typeface="Calibri"/>
                <a:cs typeface="Calibri"/>
              </a:rPr>
              <a:t>mit</a:t>
            </a:r>
            <a:r>
              <a:rPr sz="2250" spc="-5" dirty="0">
                <a:latin typeface="Calibri"/>
                <a:cs typeface="Calibri"/>
              </a:rPr>
              <a:t>s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a</a:t>
            </a:r>
            <a:r>
              <a:rPr sz="2250" spc="-65" dirty="0">
                <a:latin typeface="Calibri"/>
                <a:cs typeface="Calibri"/>
              </a:rPr>
              <a:t> </a:t>
            </a:r>
            <a:r>
              <a:rPr sz="2250" spc="30" dirty="0">
                <a:latin typeface="Calibri"/>
                <a:cs typeface="Calibri"/>
              </a:rPr>
              <a:t>f</a:t>
            </a:r>
            <a:r>
              <a:rPr sz="2250" spc="-65" dirty="0">
                <a:latin typeface="Calibri"/>
                <a:cs typeface="Calibri"/>
              </a:rPr>
              <a:t>r</a:t>
            </a:r>
            <a:r>
              <a:rPr sz="2250" spc="-40" dirty="0">
                <a:latin typeface="Calibri"/>
                <a:cs typeface="Calibri"/>
              </a:rPr>
              <a:t>am</a:t>
            </a:r>
            <a:r>
              <a:rPr sz="2250" spc="-5" dirty="0">
                <a:latin typeface="Calibri"/>
                <a:cs typeface="Calibri"/>
              </a:rPr>
              <a:t>e.</a:t>
            </a:r>
            <a:endParaRPr sz="2250">
              <a:latin typeface="Calibri"/>
              <a:cs typeface="Calibri"/>
            </a:endParaRPr>
          </a:p>
          <a:p>
            <a:pPr marL="246379" marR="5080" indent="-233679" algn="just">
              <a:lnSpc>
                <a:spcPct val="87500"/>
              </a:lnSpc>
              <a:spcBef>
                <a:spcPts val="1085"/>
              </a:spcBef>
              <a:buChar char="•"/>
              <a:tabLst>
                <a:tab pos="246379" algn="l"/>
              </a:tabLst>
            </a:pPr>
            <a:r>
              <a:rPr sz="2250" spc="-5" dirty="0">
                <a:latin typeface="Calibri"/>
                <a:cs typeface="Calibri"/>
              </a:rPr>
              <a:t>If a </a:t>
            </a:r>
            <a:r>
              <a:rPr sz="2250" spc="-15" dirty="0">
                <a:latin typeface="Calibri"/>
                <a:cs typeface="Calibri"/>
              </a:rPr>
              <a:t>collision </a:t>
            </a:r>
            <a:r>
              <a:rPr sz="2250" spc="-30" dirty="0">
                <a:latin typeface="Calibri"/>
                <a:cs typeface="Calibri"/>
              </a:rPr>
              <a:t>occurs, </a:t>
            </a:r>
            <a:r>
              <a:rPr sz="2250" spc="-15" dirty="0">
                <a:latin typeface="Calibri"/>
                <a:cs typeface="Calibri"/>
              </a:rPr>
              <a:t>the </a:t>
            </a:r>
            <a:r>
              <a:rPr sz="2250" spc="-20" dirty="0">
                <a:latin typeface="Calibri"/>
                <a:cs typeface="Calibri"/>
              </a:rPr>
              <a:t>station </a:t>
            </a:r>
            <a:r>
              <a:rPr sz="2250" spc="-25" dirty="0">
                <a:latin typeface="Calibri"/>
                <a:cs typeface="Calibri"/>
              </a:rPr>
              <a:t>will </a:t>
            </a:r>
            <a:r>
              <a:rPr sz="2250" spc="-15" dirty="0">
                <a:latin typeface="Calibri"/>
                <a:cs typeface="Calibri"/>
              </a:rPr>
              <a:t>detect </a:t>
            </a:r>
            <a:r>
              <a:rPr sz="2250" spc="-10" dirty="0">
                <a:latin typeface="Calibri"/>
                <a:cs typeface="Calibri"/>
              </a:rPr>
              <a:t>the </a:t>
            </a:r>
            <a:r>
              <a:rPr sz="2250" spc="-25" dirty="0">
                <a:latin typeface="Calibri"/>
                <a:cs typeface="Calibri"/>
              </a:rPr>
              <a:t>collision, </a:t>
            </a:r>
            <a:r>
              <a:rPr sz="2250" spc="-20" dirty="0">
                <a:latin typeface="Calibri"/>
                <a:cs typeface="Calibri"/>
              </a:rPr>
              <a:t>abort </a:t>
            </a:r>
            <a:r>
              <a:rPr sz="2250" spc="-30" dirty="0">
                <a:latin typeface="Calibri"/>
                <a:cs typeface="Calibri"/>
              </a:rPr>
              <a:t>its </a:t>
            </a:r>
            <a:r>
              <a:rPr sz="2250" spc="-25" dirty="0">
                <a:latin typeface="Calibri"/>
                <a:cs typeface="Calibri"/>
              </a:rPr>
              <a:t> transmission, </a:t>
            </a:r>
            <a:r>
              <a:rPr sz="2250" spc="-30" dirty="0">
                <a:latin typeface="Calibri"/>
                <a:cs typeface="Calibri"/>
              </a:rPr>
              <a:t>waits </a:t>
            </a:r>
            <a:r>
              <a:rPr sz="2250" spc="-5" dirty="0">
                <a:latin typeface="Calibri"/>
                <a:cs typeface="Calibri"/>
              </a:rPr>
              <a:t>a </a:t>
            </a:r>
            <a:r>
              <a:rPr sz="2250" spc="-25" dirty="0">
                <a:latin typeface="Calibri"/>
                <a:cs typeface="Calibri"/>
              </a:rPr>
              <a:t>random </a:t>
            </a:r>
            <a:r>
              <a:rPr sz="2250" spc="-35" dirty="0">
                <a:latin typeface="Calibri"/>
                <a:cs typeface="Calibri"/>
              </a:rPr>
              <a:t>amount </a:t>
            </a:r>
            <a:r>
              <a:rPr sz="2250" spc="-40" dirty="0">
                <a:latin typeface="Calibri"/>
                <a:cs typeface="Calibri"/>
              </a:rPr>
              <a:t>of </a:t>
            </a:r>
            <a:r>
              <a:rPr sz="2250" spc="-25" dirty="0">
                <a:latin typeface="Calibri"/>
                <a:cs typeface="Calibri"/>
              </a:rPr>
              <a:t>time, </a:t>
            </a:r>
            <a:r>
              <a:rPr sz="2250" spc="-15" dirty="0">
                <a:latin typeface="Calibri"/>
                <a:cs typeface="Calibri"/>
              </a:rPr>
              <a:t>and </a:t>
            </a:r>
            <a:r>
              <a:rPr sz="2250" spc="-20" dirty="0">
                <a:latin typeface="Calibri"/>
                <a:cs typeface="Calibri"/>
              </a:rPr>
              <a:t>starts </a:t>
            </a:r>
            <a:r>
              <a:rPr sz="2250" spc="-30" dirty="0">
                <a:latin typeface="Calibri"/>
                <a:cs typeface="Calibri"/>
              </a:rPr>
              <a:t>all </a:t>
            </a:r>
            <a:r>
              <a:rPr sz="2250" spc="-35" dirty="0">
                <a:latin typeface="Calibri"/>
                <a:cs typeface="Calibri"/>
              </a:rPr>
              <a:t>over </a:t>
            </a:r>
            <a:r>
              <a:rPr sz="2250" spc="-30" dirty="0">
                <a:latin typeface="Calibri"/>
                <a:cs typeface="Calibri"/>
              </a:rPr>
              <a:t> </a:t>
            </a:r>
            <a:r>
              <a:rPr sz="2250" spc="-35" dirty="0">
                <a:latin typeface="Calibri"/>
                <a:cs typeface="Calibri"/>
              </a:rPr>
              <a:t>again.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6" y="-81568"/>
            <a:ext cx="6685915" cy="137281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ts val="3679"/>
              </a:lnSpc>
              <a:spcBef>
                <a:spcPts val="105"/>
              </a:spcBef>
            </a:pP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CSMA/CD</a:t>
            </a:r>
            <a:r>
              <a:rPr b="1"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10" dirty="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b="1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1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b="1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three</a:t>
            </a:r>
            <a:r>
              <a:rPr b="1" spc="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states:</a:t>
            </a:r>
          </a:p>
          <a:p>
            <a:pPr marL="12700">
              <a:lnSpc>
                <a:spcPts val="3204"/>
              </a:lnSpc>
            </a:pPr>
            <a:r>
              <a:rPr sz="2800" b="1" spc="20" dirty="0">
                <a:latin typeface="Calibri"/>
                <a:cs typeface="Calibri"/>
              </a:rPr>
              <a:t>c</a:t>
            </a:r>
            <a:r>
              <a:rPr sz="2800" b="1" spc="10" dirty="0">
                <a:latin typeface="Calibri"/>
                <a:cs typeface="Calibri"/>
              </a:rPr>
              <a:t>o</a:t>
            </a:r>
            <a:r>
              <a:rPr sz="2800" b="1" spc="15" dirty="0">
                <a:latin typeface="Calibri"/>
                <a:cs typeface="Calibri"/>
              </a:rPr>
              <a:t>n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25" dirty="0">
                <a:latin typeface="Calibri"/>
                <a:cs typeface="Calibri"/>
              </a:rPr>
              <a:t>e</a:t>
            </a:r>
            <a:r>
              <a:rPr sz="2800" b="1" spc="15" dirty="0">
                <a:latin typeface="Calibri"/>
                <a:cs typeface="Calibri"/>
              </a:rPr>
              <a:t>n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25" dirty="0">
                <a:latin typeface="Calibri"/>
                <a:cs typeface="Calibri"/>
              </a:rPr>
              <a:t>i</a:t>
            </a:r>
            <a:r>
              <a:rPr sz="2800" b="1" spc="10" dirty="0">
                <a:latin typeface="Calibri"/>
                <a:cs typeface="Calibri"/>
              </a:rPr>
              <a:t>o</a:t>
            </a:r>
            <a:r>
              <a:rPr sz="2800" b="1" spc="15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,</a:t>
            </a:r>
            <a:r>
              <a:rPr sz="2800" b="1" spc="-23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-120" dirty="0">
                <a:latin typeface="Calibri"/>
                <a:cs typeface="Calibri"/>
              </a:rPr>
              <a:t>r</a:t>
            </a:r>
            <a:r>
              <a:rPr sz="2800" b="1" spc="-25" dirty="0">
                <a:latin typeface="Calibri"/>
                <a:cs typeface="Calibri"/>
              </a:rPr>
              <a:t>a</a:t>
            </a:r>
            <a:r>
              <a:rPr sz="2800" b="1" spc="15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s</a:t>
            </a:r>
            <a:r>
              <a:rPr sz="2800" b="1" spc="-35" dirty="0">
                <a:latin typeface="Calibri"/>
                <a:cs typeface="Calibri"/>
              </a:rPr>
              <a:t>m</a:t>
            </a:r>
            <a:r>
              <a:rPr sz="2800" b="1" spc="25" dirty="0">
                <a:latin typeface="Calibri"/>
                <a:cs typeface="Calibri"/>
              </a:rPr>
              <a:t>i</a:t>
            </a:r>
            <a:r>
              <a:rPr sz="2800" b="1" dirty="0">
                <a:latin typeface="Calibri"/>
                <a:cs typeface="Calibri"/>
              </a:rPr>
              <a:t>ss</a:t>
            </a:r>
            <a:r>
              <a:rPr sz="2800" b="1" spc="30" dirty="0">
                <a:latin typeface="Calibri"/>
                <a:cs typeface="Calibri"/>
              </a:rPr>
              <a:t>i</a:t>
            </a:r>
            <a:r>
              <a:rPr sz="2800" b="1" spc="10" dirty="0">
                <a:latin typeface="Calibri"/>
                <a:cs typeface="Calibri"/>
              </a:rPr>
              <a:t>o</a:t>
            </a:r>
            <a:r>
              <a:rPr sz="2800" b="1" spc="15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, </a:t>
            </a:r>
            <a:r>
              <a:rPr sz="2800" b="1" spc="15" dirty="0">
                <a:latin typeface="Calibri"/>
                <a:cs typeface="Calibri"/>
              </a:rPr>
              <a:t>o</a:t>
            </a:r>
            <a:r>
              <a:rPr sz="2800" b="1" dirty="0">
                <a:latin typeface="Calibri"/>
                <a:cs typeface="Calibri"/>
              </a:rPr>
              <a:t>r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30" dirty="0">
                <a:latin typeface="Calibri"/>
                <a:cs typeface="Calibri"/>
              </a:rPr>
              <a:t>i</a:t>
            </a:r>
            <a:r>
              <a:rPr sz="2800" b="1" spc="15" dirty="0">
                <a:latin typeface="Calibri"/>
                <a:cs typeface="Calibri"/>
              </a:rPr>
              <a:t>d</a:t>
            </a:r>
            <a:r>
              <a:rPr sz="2800" b="1" spc="25" dirty="0">
                <a:latin typeface="Calibri"/>
                <a:cs typeface="Calibri"/>
              </a:rPr>
              <a:t>l</a:t>
            </a:r>
            <a:r>
              <a:rPr sz="2800" b="1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0" y="3704273"/>
            <a:ext cx="8970645" cy="26409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6379" marR="5080" indent="-234315">
              <a:lnSpc>
                <a:spcPts val="2160"/>
              </a:lnSpc>
              <a:spcBef>
                <a:spcPts val="375"/>
              </a:spcBef>
              <a:buChar char="•"/>
              <a:tabLst>
                <a:tab pos="247015" algn="l"/>
              </a:tabLst>
            </a:pPr>
            <a:r>
              <a:rPr sz="2000" spc="-15" dirty="0">
                <a:latin typeface="Calibri"/>
                <a:cs typeface="Calibri"/>
              </a:rPr>
              <a:t>When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stations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both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begin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transmitting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 exactly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same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time,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long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will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take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them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realize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there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been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collision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46379" marR="821055" indent="335280">
              <a:lnSpc>
                <a:spcPts val="2160"/>
              </a:lnSpc>
              <a:spcBef>
                <a:spcPts val="1045"/>
              </a:spcBef>
            </a:pP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minimum </a:t>
            </a: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spc="-15" dirty="0">
                <a:latin typeface="Calibri"/>
                <a:cs typeface="Calibri"/>
              </a:rPr>
              <a:t>to detect the </a:t>
            </a:r>
            <a:r>
              <a:rPr sz="2000" spc="10" dirty="0">
                <a:latin typeface="Calibri"/>
                <a:cs typeface="Calibri"/>
              </a:rPr>
              <a:t>collision is </a:t>
            </a:r>
            <a:r>
              <a:rPr sz="2000" spc="-15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spc="10" dirty="0">
                <a:latin typeface="Calibri"/>
                <a:cs typeface="Calibri"/>
              </a:rPr>
              <a:t>it </a:t>
            </a:r>
            <a:r>
              <a:rPr sz="2000" spc="-35" dirty="0">
                <a:latin typeface="Calibri"/>
                <a:cs typeface="Calibri"/>
              </a:rPr>
              <a:t>takes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signal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propagate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one station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other.</a:t>
            </a:r>
            <a:endParaRPr sz="2000">
              <a:latin typeface="Calibri"/>
              <a:cs typeface="Calibri"/>
            </a:endParaRPr>
          </a:p>
          <a:p>
            <a:pPr marL="246379" indent="-234315">
              <a:spcBef>
                <a:spcPts val="695"/>
              </a:spcBef>
              <a:buChar char="•"/>
              <a:tabLst>
                <a:tab pos="247015" algn="l"/>
              </a:tabLst>
            </a:pPr>
            <a:r>
              <a:rPr sz="2000" spc="5" dirty="0">
                <a:latin typeface="Calibri"/>
                <a:cs typeface="Calibri"/>
              </a:rPr>
              <a:t>How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transmitting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sure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has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seized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 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46379" marR="203200" indent="-234315">
              <a:lnSpc>
                <a:spcPct val="90200"/>
              </a:lnSpc>
              <a:spcBef>
                <a:spcPts val="1040"/>
              </a:spcBef>
              <a:buChar char="•"/>
              <a:tabLst>
                <a:tab pos="247015" algn="l"/>
              </a:tabLst>
            </a:pPr>
            <a:r>
              <a:rPr sz="2000" spc="-15" dirty="0">
                <a:latin typeface="Calibri"/>
                <a:cs typeface="Calibri"/>
              </a:rPr>
              <a:t>It </a:t>
            </a:r>
            <a:r>
              <a:rPr sz="2000" spc="5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worth </a:t>
            </a:r>
            <a:r>
              <a:rPr sz="2000" spc="-10" dirty="0">
                <a:latin typeface="Calibri"/>
                <a:cs typeface="Calibri"/>
              </a:rPr>
              <a:t>noting that </a:t>
            </a:r>
            <a:r>
              <a:rPr sz="2000" spc="-5" dirty="0">
                <a:latin typeface="Calibri"/>
                <a:cs typeface="Calibri"/>
              </a:rPr>
              <a:t>no </a:t>
            </a:r>
            <a:r>
              <a:rPr sz="2000" spc="-10" dirty="0">
                <a:latin typeface="Calibri"/>
                <a:cs typeface="Calibri"/>
              </a:rPr>
              <a:t>MAC-sublayer </a:t>
            </a:r>
            <a:r>
              <a:rPr sz="2000" spc="-5" dirty="0">
                <a:latin typeface="Calibri"/>
                <a:cs typeface="Calibri"/>
              </a:rPr>
              <a:t>protocol </a:t>
            </a:r>
            <a:r>
              <a:rPr sz="2000" spc="-15" dirty="0">
                <a:latin typeface="Calibri"/>
                <a:cs typeface="Calibri"/>
              </a:rPr>
              <a:t>guarantees </a:t>
            </a:r>
            <a:r>
              <a:rPr sz="2000" spc="5" dirty="0">
                <a:latin typeface="Calibri"/>
                <a:cs typeface="Calibri"/>
              </a:rPr>
              <a:t>reliable </a:t>
            </a:r>
            <a:r>
              <a:rPr sz="2000" spc="-25" dirty="0">
                <a:latin typeface="Calibri"/>
                <a:cs typeface="Calibri"/>
              </a:rPr>
              <a:t>delivery.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Even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absence</a:t>
            </a:r>
            <a:r>
              <a:rPr sz="2000" spc="-10" dirty="0">
                <a:latin typeface="Calibri"/>
                <a:cs typeface="Calibri"/>
              </a:rPr>
              <a:t> 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collisions,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 have </a:t>
            </a:r>
            <a:r>
              <a:rPr sz="2000" spc="-5" dirty="0">
                <a:latin typeface="Calibri"/>
                <a:cs typeface="Calibri"/>
              </a:rPr>
              <a:t>copied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frame </a:t>
            </a:r>
            <a:r>
              <a:rPr sz="2000" dirty="0">
                <a:latin typeface="Calibri"/>
                <a:cs typeface="Calibri"/>
              </a:rPr>
              <a:t>correctly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due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various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reasons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(e.g.,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lack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buffer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space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missed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interrupt).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1452880"/>
            <a:ext cx="7863840" cy="203866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9956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394080"/>
            <a:ext cx="4408170" cy="3924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i="1" spc="-5" dirty="0">
                <a:solidFill>
                  <a:srgbClr val="000000"/>
                </a:solidFill>
                <a:latin typeface="Calibri"/>
                <a:cs typeface="Calibri"/>
              </a:rPr>
              <a:t>Collision</a:t>
            </a:r>
            <a:r>
              <a:rPr sz="2400" b="1" i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i="1" spc="5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400" b="1" i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0000"/>
                </a:solidFill>
                <a:latin typeface="Calibri"/>
                <a:cs typeface="Calibri"/>
              </a:rPr>
              <a:t>abortion</a:t>
            </a:r>
            <a:r>
              <a:rPr sz="2400" b="1" i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400" b="1" i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i="1" spc="5" dirty="0">
                <a:solidFill>
                  <a:srgbClr val="000000"/>
                </a:solidFill>
                <a:latin typeface="Calibri"/>
                <a:cs typeface="Calibri"/>
              </a:rPr>
              <a:t>CSMA/CD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119" y="2082800"/>
            <a:ext cx="8985550" cy="289783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5280" y="0"/>
            <a:ext cx="8839200" cy="3200400"/>
            <a:chOff x="81280" y="0"/>
            <a:chExt cx="8839200" cy="3200400"/>
          </a:xfrm>
        </p:grpSpPr>
        <p:sp>
          <p:nvSpPr>
            <p:cNvPr id="3" name="object 3"/>
            <p:cNvSpPr/>
            <p:nvPr/>
          </p:nvSpPr>
          <p:spPr>
            <a:xfrm>
              <a:off x="365760" y="111772"/>
              <a:ext cx="436880" cy="467359"/>
            </a:xfrm>
            <a:custGeom>
              <a:avLst/>
              <a:gdLst/>
              <a:ahLst/>
              <a:cxnLst/>
              <a:rect l="l" t="t" r="r" b="b"/>
              <a:pathLst>
                <a:path w="436880" h="467359">
                  <a:moveTo>
                    <a:pt x="436880" y="0"/>
                  </a:moveTo>
                  <a:lnTo>
                    <a:pt x="0" y="0"/>
                  </a:lnTo>
                  <a:lnTo>
                    <a:pt x="0" y="345427"/>
                  </a:lnTo>
                  <a:lnTo>
                    <a:pt x="0" y="467347"/>
                  </a:lnTo>
                  <a:lnTo>
                    <a:pt x="436880" y="467347"/>
                  </a:lnTo>
                  <a:lnTo>
                    <a:pt x="436880" y="345427"/>
                  </a:lnTo>
                  <a:lnTo>
                    <a:pt x="43688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839" y="111760"/>
              <a:ext cx="325120" cy="4673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680" y="528319"/>
              <a:ext cx="375920" cy="477520"/>
            </a:xfrm>
            <a:custGeom>
              <a:avLst/>
              <a:gdLst/>
              <a:ahLst/>
              <a:cxnLst/>
              <a:rect l="l" t="t" r="r" b="b"/>
              <a:pathLst>
                <a:path w="375919" h="477519">
                  <a:moveTo>
                    <a:pt x="37592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0" y="477520"/>
                  </a:lnTo>
                  <a:lnTo>
                    <a:pt x="375920" y="477520"/>
                  </a:lnTo>
                  <a:lnTo>
                    <a:pt x="375920" y="35560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599" y="528319"/>
              <a:ext cx="365759" cy="477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0" y="457200"/>
              <a:ext cx="558800" cy="426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0"/>
              <a:ext cx="30480" cy="975360"/>
            </a:xfrm>
            <a:custGeom>
              <a:avLst/>
              <a:gdLst/>
              <a:ahLst/>
              <a:cxnLst/>
              <a:rect l="l" t="t" r="r" b="b"/>
              <a:pathLst>
                <a:path w="30479" h="975360">
                  <a:moveTo>
                    <a:pt x="30480" y="568960"/>
                  </a:moveTo>
                  <a:lnTo>
                    <a:pt x="0" y="568960"/>
                  </a:lnTo>
                  <a:lnTo>
                    <a:pt x="0" y="975360"/>
                  </a:lnTo>
                  <a:lnTo>
                    <a:pt x="30480" y="975360"/>
                  </a:lnTo>
                  <a:lnTo>
                    <a:pt x="30480" y="568960"/>
                  </a:lnTo>
                  <a:close/>
                </a:path>
                <a:path w="30479" h="975360">
                  <a:moveTo>
                    <a:pt x="30480" y="0"/>
                  </a:moveTo>
                  <a:lnTo>
                    <a:pt x="0" y="0"/>
                  </a:lnTo>
                  <a:lnTo>
                    <a:pt x="0" y="538492"/>
                  </a:lnTo>
                  <a:lnTo>
                    <a:pt x="30480" y="538492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039" y="538480"/>
              <a:ext cx="8219440" cy="304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3680" y="975360"/>
              <a:ext cx="8686800" cy="2225040"/>
            </a:xfrm>
            <a:custGeom>
              <a:avLst/>
              <a:gdLst/>
              <a:ahLst/>
              <a:cxnLst/>
              <a:rect l="l" t="t" r="r" b="b"/>
              <a:pathLst>
                <a:path w="8686800" h="2225040">
                  <a:moveTo>
                    <a:pt x="8686800" y="0"/>
                  </a:moveTo>
                  <a:lnTo>
                    <a:pt x="0" y="0"/>
                  </a:lnTo>
                  <a:lnTo>
                    <a:pt x="0" y="2225040"/>
                  </a:lnTo>
                  <a:lnTo>
                    <a:pt x="8686800" y="222504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62567" y="-424126"/>
            <a:ext cx="155194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-5" dirty="0">
                <a:solidFill>
                  <a:srgbClr val="0462C1"/>
                </a:solidFill>
                <a:latin typeface="Calibri"/>
                <a:cs typeface="Calibri"/>
              </a:rPr>
              <a:t>Q</a:t>
            </a:r>
            <a:r>
              <a:rPr b="1" i="1" spc="-15" dirty="0">
                <a:solidFill>
                  <a:srgbClr val="0462C1"/>
                </a:solidFill>
                <a:latin typeface="Calibri"/>
                <a:cs typeface="Calibri"/>
              </a:rPr>
              <a:t>u</a:t>
            </a:r>
            <a:r>
              <a:rPr b="1" i="1" spc="25" dirty="0">
                <a:solidFill>
                  <a:srgbClr val="0462C1"/>
                </a:solidFill>
                <a:latin typeface="Calibri"/>
                <a:cs typeface="Calibri"/>
              </a:rPr>
              <a:t>e</a:t>
            </a:r>
            <a:r>
              <a:rPr b="1" i="1" spc="15" dirty="0">
                <a:solidFill>
                  <a:srgbClr val="0462C1"/>
                </a:solidFill>
                <a:latin typeface="Calibri"/>
                <a:cs typeface="Calibri"/>
              </a:rPr>
              <a:t>s</a:t>
            </a:r>
            <a:r>
              <a:rPr b="1" i="1" spc="5" dirty="0">
                <a:solidFill>
                  <a:srgbClr val="0462C1"/>
                </a:solidFill>
                <a:latin typeface="Calibri"/>
                <a:cs typeface="Calibri"/>
              </a:rPr>
              <a:t>t</a:t>
            </a:r>
            <a:r>
              <a:rPr b="1" i="1" spc="10" dirty="0">
                <a:solidFill>
                  <a:srgbClr val="0462C1"/>
                </a:solidFill>
                <a:latin typeface="Calibri"/>
                <a:cs typeface="Calibri"/>
              </a:rPr>
              <a:t>i</a:t>
            </a:r>
            <a:r>
              <a:rPr b="1" i="1" spc="-5" dirty="0">
                <a:solidFill>
                  <a:srgbClr val="0462C1"/>
                </a:solidFill>
                <a:latin typeface="Calibri"/>
                <a:cs typeface="Calibri"/>
              </a:rPr>
              <a:t>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17358" y="987043"/>
            <a:ext cx="8664575" cy="4958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marR="17780" algn="just">
              <a:spcBef>
                <a:spcPts val="105"/>
              </a:spcBef>
            </a:pP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A </a:t>
            </a:r>
            <a:r>
              <a:rPr sz="2800" b="1" i="1" spc="-10" dirty="0">
                <a:solidFill>
                  <a:srgbClr val="000099"/>
                </a:solidFill>
                <a:latin typeface="Calibri"/>
                <a:cs typeface="Calibri"/>
              </a:rPr>
              <a:t>network</a:t>
            </a:r>
            <a:r>
              <a:rPr sz="2800" b="1" i="1" spc="-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000099"/>
                </a:solidFill>
                <a:latin typeface="Calibri"/>
                <a:cs typeface="Calibri"/>
              </a:rPr>
              <a:t>using </a:t>
            </a:r>
            <a:r>
              <a:rPr sz="2800" b="1" i="1" spc="5" dirty="0">
                <a:solidFill>
                  <a:srgbClr val="000099"/>
                </a:solidFill>
                <a:latin typeface="Calibri"/>
                <a:cs typeface="Calibri"/>
              </a:rPr>
              <a:t>CSMA/CD </a:t>
            </a:r>
            <a:r>
              <a:rPr sz="2800" b="1" i="1" spc="-25" dirty="0">
                <a:solidFill>
                  <a:srgbClr val="000099"/>
                </a:solidFill>
                <a:latin typeface="Calibri"/>
                <a:cs typeface="Calibri"/>
              </a:rPr>
              <a:t>has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a </a:t>
            </a:r>
            <a:r>
              <a:rPr sz="2800" b="1" i="1" spc="-10" dirty="0">
                <a:solidFill>
                  <a:srgbClr val="000099"/>
                </a:solidFill>
                <a:latin typeface="Calibri"/>
                <a:cs typeface="Calibri"/>
              </a:rPr>
              <a:t>bandwidth</a:t>
            </a:r>
            <a:r>
              <a:rPr sz="2800" b="1" i="1" spc="6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of 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10 Mbps. </a:t>
            </a:r>
            <a:r>
              <a:rPr sz="2800" b="1" i="1" spc="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000099"/>
                </a:solidFill>
                <a:latin typeface="Calibri"/>
                <a:cs typeface="Calibri"/>
              </a:rPr>
              <a:t>If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the </a:t>
            </a:r>
            <a:r>
              <a:rPr sz="2800" b="1" i="1" spc="-15" dirty="0">
                <a:solidFill>
                  <a:srgbClr val="000099"/>
                </a:solidFill>
                <a:latin typeface="Calibri"/>
                <a:cs typeface="Calibri"/>
              </a:rPr>
              <a:t>maximum </a:t>
            </a:r>
            <a:r>
              <a:rPr sz="2800" b="1" i="1" spc="-10" dirty="0">
                <a:solidFill>
                  <a:srgbClr val="000099"/>
                </a:solidFill>
                <a:latin typeface="Calibri"/>
                <a:cs typeface="Calibri"/>
              </a:rPr>
              <a:t>propagation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time </a:t>
            </a:r>
            <a:r>
              <a:rPr sz="2800" b="1" i="1" spc="-5" dirty="0">
                <a:solidFill>
                  <a:srgbClr val="000099"/>
                </a:solidFill>
                <a:latin typeface="Calibri"/>
                <a:cs typeface="Calibri"/>
              </a:rPr>
              <a:t>(including 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the </a:t>
            </a:r>
            <a:r>
              <a:rPr sz="2800" b="1" i="1" spc="-5" dirty="0">
                <a:solidFill>
                  <a:srgbClr val="000099"/>
                </a:solidFill>
                <a:latin typeface="Calibri"/>
                <a:cs typeface="Calibri"/>
              </a:rPr>
              <a:t>delays </a:t>
            </a:r>
            <a:r>
              <a:rPr sz="2800" b="1" i="1" spc="30" dirty="0">
                <a:solidFill>
                  <a:srgbClr val="000099"/>
                </a:solidFill>
                <a:latin typeface="Calibri"/>
                <a:cs typeface="Calibri"/>
              </a:rPr>
              <a:t>in </a:t>
            </a:r>
            <a:r>
              <a:rPr sz="2800" b="1" i="1" spc="-6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z="2800" b="1" i="1" spc="-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devices</a:t>
            </a:r>
            <a:r>
              <a:rPr sz="2800" b="1" i="1" spc="-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and</a:t>
            </a:r>
            <a:r>
              <a:rPr sz="2800" b="1" i="1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ignoring</a:t>
            </a:r>
            <a:r>
              <a:rPr sz="2800" b="1" i="1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z="2800" b="1" i="1" spc="-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time</a:t>
            </a:r>
            <a:r>
              <a:rPr sz="2800" b="1" i="1" spc="5" dirty="0">
                <a:solidFill>
                  <a:srgbClr val="000099"/>
                </a:solidFill>
                <a:latin typeface="Calibri"/>
                <a:cs typeface="Calibri"/>
              </a:rPr>
              <a:t> needed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0099"/>
                </a:solidFill>
                <a:latin typeface="Calibri"/>
                <a:cs typeface="Calibri"/>
              </a:rPr>
              <a:t>to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send</a:t>
            </a:r>
            <a:r>
              <a:rPr sz="2800" b="1" i="1" spc="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a </a:t>
            </a:r>
            <a:r>
              <a:rPr sz="2800" b="1" i="1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000099"/>
                </a:solidFill>
                <a:latin typeface="Calibri"/>
                <a:cs typeface="Calibri"/>
              </a:rPr>
              <a:t>jamming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signal,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as </a:t>
            </a:r>
            <a:r>
              <a:rPr sz="2800" b="1" i="1" spc="-5" dirty="0">
                <a:solidFill>
                  <a:srgbClr val="000099"/>
                </a:solidFill>
                <a:latin typeface="Calibri"/>
                <a:cs typeface="Calibri"/>
              </a:rPr>
              <a:t>we see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later) </a:t>
            </a:r>
            <a:r>
              <a:rPr sz="2800" b="1" i="1" spc="15" dirty="0">
                <a:solidFill>
                  <a:srgbClr val="000099"/>
                </a:solidFill>
                <a:latin typeface="Calibri"/>
                <a:cs typeface="Calibri"/>
              </a:rPr>
              <a:t>is </a:t>
            </a:r>
            <a:r>
              <a:rPr sz="2800" b="1" i="1" dirty="0">
                <a:solidFill>
                  <a:srgbClr val="000099"/>
                </a:solidFill>
                <a:latin typeface="Calibri"/>
                <a:cs typeface="Calibri"/>
              </a:rPr>
              <a:t>25.6 </a:t>
            </a:r>
            <a:r>
              <a:rPr sz="2800" b="1" i="1" spc="-10" dirty="0">
                <a:solidFill>
                  <a:srgbClr val="000099"/>
                </a:solidFill>
                <a:latin typeface="Calibri"/>
                <a:cs typeface="Calibri"/>
              </a:rPr>
              <a:t>μs, </a:t>
            </a:r>
            <a:r>
              <a:rPr sz="2800" b="1" i="1" spc="-5" dirty="0">
                <a:solidFill>
                  <a:srgbClr val="000099"/>
                </a:solidFill>
                <a:latin typeface="Calibri"/>
                <a:cs typeface="Calibri"/>
              </a:rPr>
              <a:t>what </a:t>
            </a:r>
            <a:r>
              <a:rPr sz="2800" b="1" i="1" spc="15" dirty="0">
                <a:solidFill>
                  <a:srgbClr val="000099"/>
                </a:solidFill>
                <a:latin typeface="Calibri"/>
                <a:cs typeface="Calibri"/>
              </a:rPr>
              <a:t>is 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the </a:t>
            </a:r>
            <a:r>
              <a:rPr sz="2800" b="1" i="1" spc="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000099"/>
                </a:solidFill>
                <a:latin typeface="Calibri"/>
                <a:cs typeface="Calibri"/>
              </a:rPr>
              <a:t>minimum</a:t>
            </a:r>
            <a:r>
              <a:rPr sz="2800" b="1" i="1" spc="-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10" dirty="0">
                <a:solidFill>
                  <a:srgbClr val="000099"/>
                </a:solidFill>
                <a:latin typeface="Calibri"/>
                <a:cs typeface="Calibri"/>
              </a:rPr>
              <a:t>size</a:t>
            </a:r>
            <a:r>
              <a:rPr sz="2800" b="1" i="1" spc="-8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2800" b="1" i="1" spc="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z="2800" b="1" i="1" spc="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000099"/>
                </a:solidFill>
                <a:latin typeface="Calibri"/>
                <a:cs typeface="Calibri"/>
              </a:rPr>
              <a:t>frame?</a:t>
            </a:r>
            <a:endParaRPr sz="2800">
              <a:latin typeface="Calibri"/>
              <a:cs typeface="Calibri"/>
            </a:endParaRPr>
          </a:p>
          <a:p>
            <a:pPr marL="50800">
              <a:spcBef>
                <a:spcPts val="1365"/>
              </a:spcBef>
            </a:pPr>
            <a:r>
              <a:rPr sz="2800" b="1" i="1" spc="-15" dirty="0">
                <a:solidFill>
                  <a:srgbClr val="0462C1"/>
                </a:solidFill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  <a:p>
            <a:pPr marL="50800">
              <a:spcBef>
                <a:spcPts val="5"/>
              </a:spcBef>
            </a:pPr>
            <a:r>
              <a:rPr sz="2400" b="1" i="1" spc="5" dirty="0">
                <a:latin typeface="Calibri"/>
                <a:cs typeface="Calibri"/>
              </a:rPr>
              <a:t>The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spc="10" dirty="0">
                <a:latin typeface="Calibri"/>
                <a:cs typeface="Calibri"/>
              </a:rPr>
              <a:t>frame</a:t>
            </a:r>
            <a:r>
              <a:rPr sz="2400" b="1" i="1" spc="-114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transmission</a:t>
            </a:r>
            <a:r>
              <a:rPr sz="2400" b="1" i="1" spc="60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time</a:t>
            </a:r>
            <a:r>
              <a:rPr sz="2400" b="1" i="1" spc="40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is</a:t>
            </a:r>
            <a:r>
              <a:rPr sz="2400" b="1" i="1" spc="3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T</a:t>
            </a:r>
            <a:r>
              <a:rPr sz="2400" b="1" i="1" spc="-15" baseline="-10416" dirty="0">
                <a:latin typeface="Calibri"/>
                <a:cs typeface="Calibri"/>
              </a:rPr>
              <a:t>fr</a:t>
            </a:r>
            <a:r>
              <a:rPr sz="2400" b="1" i="1" spc="284" baseline="-10416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2 ×</a:t>
            </a:r>
            <a:r>
              <a:rPr sz="2400" b="1" i="1" spc="-65" dirty="0">
                <a:latin typeface="Calibri"/>
                <a:cs typeface="Calibri"/>
              </a:rPr>
              <a:t> </a:t>
            </a:r>
            <a:r>
              <a:rPr sz="2400" b="1" i="1" spc="-35" dirty="0">
                <a:latin typeface="Calibri"/>
                <a:cs typeface="Calibri"/>
              </a:rPr>
              <a:t>T</a:t>
            </a:r>
            <a:r>
              <a:rPr sz="2400" b="1" i="1" spc="-52" baseline="-8680" dirty="0">
                <a:latin typeface="Calibri"/>
                <a:cs typeface="Calibri"/>
              </a:rPr>
              <a:t>p</a:t>
            </a:r>
            <a:r>
              <a:rPr sz="2400" b="1" i="1" spc="225" baseline="-868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2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51.2</a:t>
            </a:r>
            <a:r>
              <a:rPr sz="2400" b="1" i="1" spc="-5" dirty="0">
                <a:latin typeface="Calibri"/>
                <a:cs typeface="Calibri"/>
              </a:rPr>
              <a:t> </a:t>
            </a:r>
            <a:r>
              <a:rPr sz="2400" b="1" i="1" spc="15" dirty="0">
                <a:latin typeface="Calibri"/>
                <a:cs typeface="Calibri"/>
              </a:rPr>
              <a:t>μs.</a:t>
            </a:r>
            <a:endParaRPr sz="2400">
              <a:latin typeface="Calibri"/>
              <a:cs typeface="Calibri"/>
            </a:endParaRPr>
          </a:p>
          <a:p>
            <a:pPr marL="50800" marR="83820">
              <a:spcBef>
                <a:spcPts val="5"/>
              </a:spcBef>
            </a:pPr>
            <a:r>
              <a:rPr sz="2400" b="1" i="1" spc="-5" dirty="0">
                <a:latin typeface="Calibri"/>
                <a:cs typeface="Calibri"/>
              </a:rPr>
              <a:t>This</a:t>
            </a:r>
            <a:r>
              <a:rPr sz="2400" b="1" i="1" spc="434" dirty="0">
                <a:latin typeface="Calibri"/>
                <a:cs typeface="Calibri"/>
              </a:rPr>
              <a:t> </a:t>
            </a:r>
            <a:r>
              <a:rPr sz="2400" b="1" i="1" spc="5" dirty="0">
                <a:latin typeface="Calibri"/>
                <a:cs typeface="Calibri"/>
              </a:rPr>
              <a:t>means,</a:t>
            </a:r>
            <a:r>
              <a:rPr sz="2400" b="1" i="1" spc="365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in</a:t>
            </a:r>
            <a:r>
              <a:rPr sz="2400" b="1" i="1" spc="43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the</a:t>
            </a:r>
            <a:r>
              <a:rPr sz="2400" b="1" i="1" spc="440" dirty="0">
                <a:latin typeface="Calibri"/>
                <a:cs typeface="Calibri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worst</a:t>
            </a:r>
            <a:r>
              <a:rPr sz="2400" b="1" i="1" spc="39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case,</a:t>
            </a:r>
            <a:r>
              <a:rPr sz="2400" b="1" i="1" spc="36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a</a:t>
            </a:r>
            <a:r>
              <a:rPr sz="2400" b="1" i="1" spc="35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station</a:t>
            </a:r>
            <a:r>
              <a:rPr sz="2400" b="1" i="1" spc="43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needs</a:t>
            </a:r>
            <a:r>
              <a:rPr sz="2400" b="1" i="1" spc="445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to</a:t>
            </a:r>
            <a:r>
              <a:rPr sz="2400" b="1" i="1" spc="35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transmit</a:t>
            </a:r>
            <a:r>
              <a:rPr sz="2400" b="1" i="1" spc="38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for</a:t>
            </a:r>
            <a:r>
              <a:rPr sz="2400" b="1" i="1" spc="45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a </a:t>
            </a:r>
            <a:r>
              <a:rPr sz="2400" b="1" i="1" spc="-525" dirty="0">
                <a:latin typeface="Calibri"/>
                <a:cs typeface="Calibri"/>
              </a:rPr>
              <a:t> </a:t>
            </a:r>
            <a:r>
              <a:rPr sz="2400" b="1" i="1" spc="5" dirty="0">
                <a:latin typeface="Calibri"/>
                <a:cs typeface="Calibri"/>
              </a:rPr>
              <a:t>period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spc="5" dirty="0">
                <a:latin typeface="Calibri"/>
                <a:cs typeface="Calibri"/>
              </a:rPr>
              <a:t>of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51.2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15" dirty="0">
                <a:latin typeface="Calibri"/>
                <a:cs typeface="Calibri"/>
              </a:rPr>
              <a:t>μs</a:t>
            </a:r>
            <a:r>
              <a:rPr sz="2400" b="1" i="1" spc="-50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to</a:t>
            </a:r>
            <a:r>
              <a:rPr sz="2400" b="1" i="1" spc="3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detect</a:t>
            </a:r>
            <a:r>
              <a:rPr sz="2400" b="1" i="1" spc="-8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the</a:t>
            </a:r>
            <a:r>
              <a:rPr sz="2400" b="1" i="1" spc="40" dirty="0">
                <a:latin typeface="Calibri"/>
                <a:cs typeface="Calibri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collision.</a:t>
            </a:r>
            <a:endParaRPr sz="2400">
              <a:latin typeface="Calibri"/>
              <a:cs typeface="Calibri"/>
            </a:endParaRPr>
          </a:p>
          <a:p>
            <a:pPr marL="50800" marR="82550" algn="just">
              <a:spcBef>
                <a:spcPts val="5"/>
              </a:spcBef>
            </a:pP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minimum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size 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b="1" i="1" spc="-3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frame 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10 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Mbps 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×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51.2 </a:t>
            </a:r>
            <a:r>
              <a:rPr sz="2400" b="1" i="1" spc="-30" dirty="0">
                <a:solidFill>
                  <a:srgbClr val="FF0000"/>
                </a:solidFill>
                <a:latin typeface="Calibri"/>
                <a:cs typeface="Calibri"/>
              </a:rPr>
              <a:t>μs 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512 bits 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64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bytes.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actually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the minimum size 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b="1" i="1" spc="10" dirty="0">
                <a:solidFill>
                  <a:srgbClr val="FF0000"/>
                </a:solidFill>
                <a:latin typeface="Calibri"/>
                <a:cs typeface="Calibri"/>
              </a:rPr>
              <a:t>frame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for Standard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Ethernet.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BEB170-5D47-4932-B6BE-078F51F6219A}"/>
              </a:ext>
            </a:extLst>
          </p:cNvPr>
          <p:cNvSpPr txBox="1"/>
          <p:nvPr/>
        </p:nvSpPr>
        <p:spPr>
          <a:xfrm>
            <a:off x="2057400" y="990600"/>
            <a:ext cx="7620000" cy="4540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0700" marR="5080" indent="-508634" algn="just">
              <a:lnSpc>
                <a:spcPct val="68700"/>
              </a:lnSpc>
              <a:spcBef>
                <a:spcPts val="950"/>
              </a:spcBef>
              <a:buFont typeface="Wingdings"/>
              <a:buChar char=""/>
              <a:tabLst>
                <a:tab pos="521334" algn="l"/>
              </a:tabLst>
            </a:pPr>
            <a:r>
              <a:rPr lang="en-US" sz="2400" spc="-10" dirty="0">
                <a:latin typeface="Calibri"/>
                <a:cs typeface="Calibri"/>
              </a:rPr>
              <a:t>In </a:t>
            </a:r>
            <a:r>
              <a:rPr lang="en-US" sz="2400" spc="-40" dirty="0">
                <a:latin typeface="Calibri"/>
                <a:cs typeface="Calibri"/>
              </a:rPr>
              <a:t>any </a:t>
            </a:r>
            <a:r>
              <a:rPr lang="en-US" sz="2400" spc="-30" dirty="0">
                <a:latin typeface="Calibri"/>
                <a:cs typeface="Calibri"/>
              </a:rPr>
              <a:t>broadcast </a:t>
            </a:r>
            <a:r>
              <a:rPr lang="en-US" sz="2400" spc="-35" dirty="0">
                <a:latin typeface="Calibri"/>
                <a:cs typeface="Calibri"/>
              </a:rPr>
              <a:t>network, </a:t>
            </a:r>
            <a:r>
              <a:rPr lang="en-US" sz="2400" spc="-10" dirty="0">
                <a:latin typeface="Calibri"/>
                <a:cs typeface="Calibri"/>
              </a:rPr>
              <a:t>the </a:t>
            </a:r>
            <a:r>
              <a:rPr lang="en-US" sz="2400" spc="-50" dirty="0">
                <a:latin typeface="Calibri"/>
                <a:cs typeface="Calibri"/>
              </a:rPr>
              <a:t>key </a:t>
            </a:r>
            <a:r>
              <a:rPr lang="en-US" sz="2400" spc="-25" dirty="0">
                <a:latin typeface="Calibri"/>
                <a:cs typeface="Calibri"/>
              </a:rPr>
              <a:t>issue </a:t>
            </a:r>
            <a:r>
              <a:rPr lang="en-US" sz="2400" spc="-20" dirty="0">
                <a:latin typeface="Calibri"/>
                <a:cs typeface="Calibri"/>
              </a:rPr>
              <a:t>is how </a:t>
            </a:r>
            <a:r>
              <a:rPr lang="en-US" sz="2400" spc="-65" dirty="0">
                <a:latin typeface="Calibri"/>
                <a:cs typeface="Calibri"/>
              </a:rPr>
              <a:t>to </a:t>
            </a:r>
            <a:r>
              <a:rPr lang="en-US" sz="2400" spc="-20" dirty="0">
                <a:latin typeface="Calibri"/>
                <a:cs typeface="Calibri"/>
              </a:rPr>
              <a:t>determine 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who </a:t>
            </a:r>
            <a:r>
              <a:rPr lang="en-US" sz="2400" b="1" spc="-15" dirty="0">
                <a:latin typeface="Calibri"/>
                <a:cs typeface="Calibri"/>
              </a:rPr>
              <a:t>gets </a:t>
            </a:r>
            <a:r>
              <a:rPr lang="en-US" sz="2400" b="1" spc="-20" dirty="0">
                <a:latin typeface="Calibri"/>
                <a:cs typeface="Calibri"/>
              </a:rPr>
              <a:t>to </a:t>
            </a:r>
            <a:r>
              <a:rPr lang="en-US" sz="2400" b="1" spc="-30" dirty="0">
                <a:latin typeface="Calibri"/>
                <a:cs typeface="Calibri"/>
              </a:rPr>
              <a:t>use </a:t>
            </a:r>
            <a:r>
              <a:rPr lang="en-US" sz="2400" b="1" spc="-10" dirty="0">
                <a:latin typeface="Calibri"/>
                <a:cs typeface="Calibri"/>
              </a:rPr>
              <a:t>the </a:t>
            </a:r>
            <a:r>
              <a:rPr lang="en-US" sz="2400" b="1" spc="-15" dirty="0">
                <a:latin typeface="Calibri"/>
                <a:cs typeface="Calibri"/>
              </a:rPr>
              <a:t>channel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when </a:t>
            </a:r>
            <a:r>
              <a:rPr lang="en-US" sz="2400" spc="-25" dirty="0">
                <a:latin typeface="Calibri"/>
                <a:cs typeface="Calibri"/>
              </a:rPr>
              <a:t>there </a:t>
            </a:r>
            <a:r>
              <a:rPr lang="en-US" sz="2400" spc="-20" dirty="0">
                <a:latin typeface="Calibri"/>
                <a:cs typeface="Calibri"/>
              </a:rPr>
              <a:t>is </a:t>
            </a:r>
            <a:r>
              <a:rPr lang="en-US" sz="2400" spc="-25" dirty="0">
                <a:latin typeface="Calibri"/>
                <a:cs typeface="Calibri"/>
              </a:rPr>
              <a:t>competition </a:t>
            </a:r>
            <a:r>
              <a:rPr lang="en-US" sz="2400" spc="-15" dirty="0">
                <a:latin typeface="Calibri"/>
                <a:cs typeface="Calibri"/>
              </a:rPr>
              <a:t>for </a:t>
            </a:r>
            <a:r>
              <a:rPr lang="en-US" sz="2400" spc="-30" dirty="0">
                <a:latin typeface="Calibri"/>
                <a:cs typeface="Calibri"/>
              </a:rPr>
              <a:t>it. 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75" dirty="0">
                <a:latin typeface="Calibri"/>
                <a:cs typeface="Calibri"/>
              </a:rPr>
              <a:t>To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spc="-40" dirty="0">
                <a:latin typeface="Calibri"/>
                <a:cs typeface="Calibri"/>
              </a:rPr>
              <a:t>make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this </a:t>
            </a:r>
            <a:r>
              <a:rPr lang="en-US" sz="2400" spc="-20" dirty="0">
                <a:latin typeface="Calibri"/>
                <a:cs typeface="Calibri"/>
              </a:rPr>
              <a:t>point, consider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 </a:t>
            </a:r>
            <a:r>
              <a:rPr lang="en-US" sz="2400" spc="-35" dirty="0">
                <a:latin typeface="Calibri"/>
                <a:cs typeface="Calibri"/>
              </a:rPr>
              <a:t>conference </a:t>
            </a:r>
            <a:r>
              <a:rPr lang="en-US" sz="2400" spc="-20" dirty="0">
                <a:latin typeface="Calibri"/>
                <a:cs typeface="Calibri"/>
              </a:rPr>
              <a:t>call </a:t>
            </a:r>
            <a:r>
              <a:rPr lang="en-US" sz="2400" spc="-25" dirty="0">
                <a:latin typeface="Calibri"/>
                <a:cs typeface="Calibri"/>
              </a:rPr>
              <a:t>in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which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six 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people, </a:t>
            </a:r>
            <a:r>
              <a:rPr lang="en-US" sz="2400" spc="-40" dirty="0">
                <a:latin typeface="Calibri"/>
                <a:cs typeface="Calibri"/>
              </a:rPr>
              <a:t>on </a:t>
            </a:r>
            <a:r>
              <a:rPr lang="en-US" sz="2400" spc="-15" dirty="0">
                <a:latin typeface="Calibri"/>
                <a:cs typeface="Calibri"/>
              </a:rPr>
              <a:t>six </a:t>
            </a:r>
            <a:r>
              <a:rPr lang="en-US" sz="2400" spc="-20" dirty="0">
                <a:latin typeface="Calibri"/>
                <a:cs typeface="Calibri"/>
              </a:rPr>
              <a:t>different </a:t>
            </a:r>
            <a:r>
              <a:rPr lang="en-US" sz="2400" spc="-25" dirty="0">
                <a:latin typeface="Calibri"/>
                <a:cs typeface="Calibri"/>
              </a:rPr>
              <a:t>telephones, </a:t>
            </a:r>
            <a:r>
              <a:rPr lang="en-US" sz="2400" spc="-10" dirty="0">
                <a:latin typeface="Calibri"/>
                <a:cs typeface="Calibri"/>
              </a:rPr>
              <a:t>are </a:t>
            </a:r>
            <a:r>
              <a:rPr lang="en-US" sz="2400" spc="-30" dirty="0">
                <a:latin typeface="Calibri"/>
                <a:cs typeface="Calibri"/>
              </a:rPr>
              <a:t>all </a:t>
            </a:r>
            <a:r>
              <a:rPr lang="en-US" sz="2400" spc="-20" dirty="0">
                <a:latin typeface="Calibri"/>
                <a:cs typeface="Calibri"/>
              </a:rPr>
              <a:t>connected </a:t>
            </a:r>
            <a:r>
              <a:rPr lang="en-US" sz="2400" spc="-45" dirty="0">
                <a:latin typeface="Calibri"/>
                <a:cs typeface="Calibri"/>
              </a:rPr>
              <a:t>so </a:t>
            </a:r>
            <a:r>
              <a:rPr lang="en-US" sz="2400" spc="-20" dirty="0">
                <a:latin typeface="Calibri"/>
                <a:cs typeface="Calibri"/>
              </a:rPr>
              <a:t>that </a:t>
            </a:r>
            <a:r>
              <a:rPr lang="en-US" sz="2400" spc="-15" dirty="0">
                <a:latin typeface="Calibri"/>
                <a:cs typeface="Calibri"/>
              </a:rPr>
              <a:t> each </a:t>
            </a:r>
            <a:r>
              <a:rPr lang="en-US" sz="2400" spc="-25" dirty="0">
                <a:latin typeface="Calibri"/>
                <a:cs typeface="Calibri"/>
              </a:rPr>
              <a:t>one </a:t>
            </a:r>
            <a:r>
              <a:rPr lang="en-US" sz="2400" spc="-15" dirty="0">
                <a:latin typeface="Calibri"/>
                <a:cs typeface="Calibri"/>
              </a:rPr>
              <a:t>can </a:t>
            </a:r>
            <a:r>
              <a:rPr lang="en-US" sz="2400" spc="-25" dirty="0">
                <a:latin typeface="Calibri"/>
                <a:cs typeface="Calibri"/>
              </a:rPr>
              <a:t>hear </a:t>
            </a:r>
            <a:r>
              <a:rPr lang="en-US" sz="2400" spc="-15" dirty="0">
                <a:latin typeface="Calibri"/>
                <a:cs typeface="Calibri"/>
              </a:rPr>
              <a:t>and </a:t>
            </a:r>
            <a:r>
              <a:rPr lang="en-US" sz="2400" spc="-30" dirty="0">
                <a:latin typeface="Calibri"/>
                <a:cs typeface="Calibri"/>
              </a:rPr>
              <a:t>talk </a:t>
            </a:r>
            <a:r>
              <a:rPr lang="en-US" sz="2400" spc="-25" dirty="0">
                <a:latin typeface="Calibri"/>
                <a:cs typeface="Calibri"/>
              </a:rPr>
              <a:t>to </a:t>
            </a:r>
            <a:r>
              <a:rPr lang="en-US" sz="2400" spc="-30" dirty="0">
                <a:latin typeface="Calibri"/>
                <a:cs typeface="Calibri"/>
              </a:rPr>
              <a:t>all </a:t>
            </a:r>
            <a:r>
              <a:rPr lang="en-US" sz="2400" spc="-15" dirty="0">
                <a:latin typeface="Calibri"/>
                <a:cs typeface="Calibri"/>
              </a:rPr>
              <a:t>the others. </a:t>
            </a:r>
            <a:r>
              <a:rPr lang="en-US" sz="2400" spc="-5" dirty="0">
                <a:latin typeface="Calibri"/>
                <a:cs typeface="Calibri"/>
              </a:rPr>
              <a:t>It </a:t>
            </a:r>
            <a:r>
              <a:rPr lang="en-US" sz="2400" spc="-20" dirty="0">
                <a:latin typeface="Calibri"/>
                <a:cs typeface="Calibri"/>
              </a:rPr>
              <a:t>is </a:t>
            </a:r>
            <a:r>
              <a:rPr lang="en-US" sz="2400" spc="5" dirty="0">
                <a:latin typeface="Calibri"/>
                <a:cs typeface="Calibri"/>
              </a:rPr>
              <a:t>very </a:t>
            </a:r>
            <a:r>
              <a:rPr lang="en-US" sz="2400" spc="-30" dirty="0">
                <a:latin typeface="Calibri"/>
                <a:cs typeface="Calibri"/>
              </a:rPr>
              <a:t>likely 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that when </a:t>
            </a:r>
            <a:r>
              <a:rPr lang="en-US" sz="2400" dirty="0">
                <a:latin typeface="Calibri"/>
                <a:cs typeface="Calibri"/>
              </a:rPr>
              <a:t>one </a:t>
            </a:r>
            <a:r>
              <a:rPr lang="en-US" sz="2400" spc="-40" dirty="0">
                <a:latin typeface="Calibri"/>
                <a:cs typeface="Calibri"/>
              </a:rPr>
              <a:t>of </a:t>
            </a:r>
            <a:r>
              <a:rPr lang="en-US" sz="2400" spc="-10" dirty="0">
                <a:latin typeface="Calibri"/>
                <a:cs typeface="Calibri"/>
              </a:rPr>
              <a:t>them </a:t>
            </a:r>
            <a:r>
              <a:rPr lang="en-US" sz="2400" spc="-20" dirty="0">
                <a:latin typeface="Calibri"/>
                <a:cs typeface="Calibri"/>
              </a:rPr>
              <a:t>stops </a:t>
            </a:r>
            <a:r>
              <a:rPr lang="en-US" sz="2400" spc="-30" dirty="0">
                <a:latin typeface="Calibri"/>
                <a:cs typeface="Calibri"/>
              </a:rPr>
              <a:t>speaking, </a:t>
            </a:r>
            <a:r>
              <a:rPr lang="en-US" sz="2400" spc="-20" dirty="0">
                <a:latin typeface="Calibri"/>
                <a:cs typeface="Calibri"/>
              </a:rPr>
              <a:t>two </a:t>
            </a:r>
            <a:r>
              <a:rPr lang="en-US" sz="2400" dirty="0">
                <a:latin typeface="Calibri"/>
                <a:cs typeface="Calibri"/>
              </a:rPr>
              <a:t>or </a:t>
            </a:r>
            <a:r>
              <a:rPr lang="en-US" sz="2400" spc="-30" dirty="0">
                <a:latin typeface="Calibri"/>
                <a:cs typeface="Calibri"/>
              </a:rPr>
              <a:t>more </a:t>
            </a:r>
            <a:r>
              <a:rPr lang="en-US" sz="2400" spc="-25" dirty="0">
                <a:latin typeface="Calibri"/>
                <a:cs typeface="Calibri"/>
              </a:rPr>
              <a:t>will </a:t>
            </a:r>
            <a:r>
              <a:rPr lang="en-US" sz="2400" spc="-15" dirty="0">
                <a:latin typeface="Calibri"/>
                <a:cs typeface="Calibri"/>
              </a:rPr>
              <a:t>start 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40" dirty="0">
                <a:latin typeface="Calibri"/>
                <a:cs typeface="Calibri"/>
              </a:rPr>
              <a:t>t</a:t>
            </a:r>
            <a:r>
              <a:rPr lang="en-US" sz="2400" spc="-45" dirty="0">
                <a:latin typeface="Calibri"/>
                <a:cs typeface="Calibri"/>
              </a:rPr>
              <a:t>a</a:t>
            </a:r>
            <a:r>
              <a:rPr lang="en-US" sz="2400" spc="-40" dirty="0">
                <a:latin typeface="Calibri"/>
                <a:cs typeface="Calibri"/>
              </a:rPr>
              <a:t>l</a:t>
            </a:r>
            <a:r>
              <a:rPr lang="en-US" sz="2400" spc="10" dirty="0">
                <a:latin typeface="Calibri"/>
                <a:cs typeface="Calibri"/>
              </a:rPr>
              <a:t>k</a:t>
            </a:r>
            <a:r>
              <a:rPr lang="en-US" sz="2400" spc="-40" dirty="0">
                <a:latin typeface="Calibri"/>
                <a:cs typeface="Calibri"/>
              </a:rPr>
              <a:t>i</a:t>
            </a:r>
            <a:r>
              <a:rPr lang="en-US" sz="2400" spc="10" dirty="0">
                <a:latin typeface="Calibri"/>
                <a:cs typeface="Calibri"/>
              </a:rPr>
              <a:t>n</a:t>
            </a:r>
            <a:r>
              <a:rPr lang="en-US" sz="2400" spc="-5" dirty="0">
                <a:latin typeface="Calibri"/>
                <a:cs typeface="Calibri"/>
              </a:rPr>
              <a:t>g</a:t>
            </a:r>
            <a:r>
              <a:rPr lang="en-US" sz="2400" spc="-40" dirty="0">
                <a:latin typeface="Calibri"/>
                <a:cs typeface="Calibri"/>
              </a:rPr>
              <a:t> a</a:t>
            </a:r>
            <a:r>
              <a:rPr lang="en-US" sz="2400" spc="-5" dirty="0">
                <a:latin typeface="Calibri"/>
                <a:cs typeface="Calibri"/>
              </a:rPr>
              <a:t>t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o</a:t>
            </a:r>
            <a:r>
              <a:rPr lang="en-US" sz="2400" spc="15" dirty="0">
                <a:latin typeface="Calibri"/>
                <a:cs typeface="Calibri"/>
              </a:rPr>
              <a:t>n</a:t>
            </a:r>
            <a:r>
              <a:rPr lang="en-US" sz="2400" spc="5" dirty="0">
                <a:latin typeface="Calibri"/>
                <a:cs typeface="Calibri"/>
              </a:rPr>
              <a:t>c</a:t>
            </a:r>
            <a:r>
              <a:rPr lang="en-US" sz="2400" spc="-5" dirty="0">
                <a:latin typeface="Calibri"/>
                <a:cs typeface="Calibri"/>
              </a:rPr>
              <a:t>e,</a:t>
            </a:r>
            <a:r>
              <a:rPr lang="en-US" sz="2400" spc="-185" dirty="0">
                <a:latin typeface="Calibri"/>
                <a:cs typeface="Calibri"/>
              </a:rPr>
              <a:t> </a:t>
            </a:r>
            <a:r>
              <a:rPr lang="en-US" sz="2400" spc="-40" dirty="0">
                <a:latin typeface="Calibri"/>
                <a:cs typeface="Calibri"/>
              </a:rPr>
              <a:t>l</a:t>
            </a:r>
            <a:r>
              <a:rPr lang="en-US" sz="2400" spc="-5" dirty="0">
                <a:latin typeface="Calibri"/>
                <a:cs typeface="Calibri"/>
              </a:rPr>
              <a:t>e</a:t>
            </a:r>
            <a:r>
              <a:rPr lang="en-US" sz="2400" spc="-40" dirty="0">
                <a:latin typeface="Calibri"/>
                <a:cs typeface="Calibri"/>
              </a:rPr>
              <a:t>a</a:t>
            </a:r>
            <a:r>
              <a:rPr lang="en-US" sz="2400" spc="10" dirty="0">
                <a:latin typeface="Calibri"/>
                <a:cs typeface="Calibri"/>
              </a:rPr>
              <a:t>d</a:t>
            </a:r>
            <a:r>
              <a:rPr lang="en-US" sz="2400" spc="-40" dirty="0">
                <a:latin typeface="Calibri"/>
                <a:cs typeface="Calibri"/>
              </a:rPr>
              <a:t>i</a:t>
            </a:r>
            <a:r>
              <a:rPr lang="en-US" sz="2400" spc="10" dirty="0">
                <a:latin typeface="Calibri"/>
                <a:cs typeface="Calibri"/>
              </a:rPr>
              <a:t>n</a:t>
            </a:r>
            <a:r>
              <a:rPr lang="en-US" sz="2400" spc="-5" dirty="0">
                <a:latin typeface="Calibri"/>
                <a:cs typeface="Calibri"/>
              </a:rPr>
              <a:t>g</a:t>
            </a:r>
            <a:r>
              <a:rPr lang="en-US" sz="2400" spc="-40" dirty="0">
                <a:latin typeface="Calibri"/>
                <a:cs typeface="Calibri"/>
              </a:rPr>
              <a:t> t</a:t>
            </a:r>
            <a:r>
              <a:rPr lang="en-US" sz="2400" spc="-5" dirty="0">
                <a:latin typeface="Calibri"/>
                <a:cs typeface="Calibri"/>
              </a:rPr>
              <a:t>o</a:t>
            </a:r>
            <a:r>
              <a:rPr lang="en-US" sz="2400" spc="-9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</a:t>
            </a:r>
            <a:r>
              <a:rPr lang="en-US" sz="2400" spc="10" dirty="0">
                <a:latin typeface="Calibri"/>
                <a:cs typeface="Calibri"/>
              </a:rPr>
              <a:t>h</a:t>
            </a:r>
            <a:r>
              <a:rPr lang="en-US" sz="2400" spc="-45" dirty="0">
                <a:latin typeface="Calibri"/>
                <a:cs typeface="Calibri"/>
              </a:rPr>
              <a:t>a</a:t>
            </a:r>
            <a:r>
              <a:rPr lang="en-US" sz="2400" spc="5" dirty="0">
                <a:latin typeface="Calibri"/>
                <a:cs typeface="Calibri"/>
              </a:rPr>
              <a:t>os</a:t>
            </a:r>
            <a:r>
              <a:rPr lang="en-US" sz="2400" spc="-5" dirty="0">
                <a:latin typeface="Calibri"/>
                <a:cs typeface="Calibri"/>
              </a:rPr>
              <a:t>.</a:t>
            </a:r>
          </a:p>
          <a:p>
            <a:pPr marL="520700" marR="5080" indent="-508634" algn="just">
              <a:lnSpc>
                <a:spcPct val="68700"/>
              </a:lnSpc>
              <a:spcBef>
                <a:spcPts val="950"/>
              </a:spcBef>
              <a:buFont typeface="Wingdings"/>
              <a:buChar char=""/>
              <a:tabLst>
                <a:tab pos="521334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520700" marR="5080" indent="-508634" algn="just">
              <a:lnSpc>
                <a:spcPct val="68700"/>
              </a:lnSpc>
              <a:spcBef>
                <a:spcPts val="950"/>
              </a:spcBef>
              <a:buFont typeface="Wingdings"/>
              <a:buChar char=""/>
              <a:tabLst>
                <a:tab pos="521334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Wingdings"/>
              <a:buChar char=""/>
            </a:pPr>
            <a:endParaRPr lang="en-US" sz="2400" dirty="0">
              <a:latin typeface="Calibri"/>
              <a:cs typeface="Calibri"/>
            </a:endParaRPr>
          </a:p>
          <a:p>
            <a:pPr marL="520700" marR="5715" indent="-508634" algn="just">
              <a:lnSpc>
                <a:spcPct val="68200"/>
              </a:lnSpc>
              <a:buFont typeface="Wingdings"/>
              <a:buChar char=""/>
              <a:tabLst>
                <a:tab pos="521334" algn="l"/>
              </a:tabLst>
            </a:pPr>
            <a:r>
              <a:rPr lang="en-US" sz="2400" spc="-10" dirty="0">
                <a:latin typeface="Calibri"/>
                <a:cs typeface="Calibri"/>
              </a:rPr>
              <a:t>In </a:t>
            </a:r>
            <a:r>
              <a:rPr lang="en-US" sz="2400" spc="-5" dirty="0">
                <a:latin typeface="Calibri"/>
                <a:cs typeface="Calibri"/>
              </a:rPr>
              <a:t>a </a:t>
            </a:r>
            <a:r>
              <a:rPr lang="en-US" sz="2400" spc="-35" dirty="0">
                <a:latin typeface="Calibri"/>
                <a:cs typeface="Calibri"/>
              </a:rPr>
              <a:t>face-to-face </a:t>
            </a:r>
            <a:r>
              <a:rPr lang="en-US" sz="2400" spc="-25" dirty="0">
                <a:latin typeface="Calibri"/>
                <a:cs typeface="Calibri"/>
              </a:rPr>
              <a:t>meeting, </a:t>
            </a:r>
            <a:r>
              <a:rPr lang="en-US" sz="2400" spc="-20" dirty="0">
                <a:latin typeface="Calibri"/>
                <a:cs typeface="Calibri"/>
              </a:rPr>
              <a:t>chaos is </a:t>
            </a:r>
            <a:r>
              <a:rPr lang="en-US" sz="2400" spc="-40" dirty="0">
                <a:latin typeface="Calibri"/>
                <a:cs typeface="Calibri"/>
              </a:rPr>
              <a:t>avoided </a:t>
            </a:r>
            <a:r>
              <a:rPr lang="en-US" sz="2400" spc="5" dirty="0">
                <a:latin typeface="Calibri"/>
                <a:cs typeface="Calibri"/>
              </a:rPr>
              <a:t>by </a:t>
            </a:r>
            <a:r>
              <a:rPr lang="en-US" sz="2400" spc="-20" dirty="0">
                <a:latin typeface="Calibri"/>
                <a:cs typeface="Calibri"/>
              </a:rPr>
              <a:t>external </a:t>
            </a:r>
            <a:r>
              <a:rPr lang="en-US" sz="2400" spc="-25" dirty="0">
                <a:latin typeface="Calibri"/>
                <a:cs typeface="Calibri"/>
              </a:rPr>
              <a:t>means. 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For example, at </a:t>
            </a:r>
            <a:r>
              <a:rPr lang="en-US" sz="2400" spc="-5" dirty="0">
                <a:latin typeface="Calibri"/>
                <a:cs typeface="Calibri"/>
              </a:rPr>
              <a:t>a </a:t>
            </a:r>
            <a:r>
              <a:rPr lang="en-US" sz="2400" spc="-20" dirty="0">
                <a:latin typeface="Calibri"/>
                <a:cs typeface="Calibri"/>
              </a:rPr>
              <a:t>meeting, </a:t>
            </a:r>
            <a:r>
              <a:rPr lang="en-US" sz="2400" dirty="0">
                <a:latin typeface="Calibri"/>
                <a:cs typeface="Calibri"/>
              </a:rPr>
              <a:t>people </a:t>
            </a:r>
            <a:r>
              <a:rPr lang="en-US" sz="2400" spc="-30" dirty="0">
                <a:latin typeface="Calibri"/>
                <a:cs typeface="Calibri"/>
              </a:rPr>
              <a:t>raise </a:t>
            </a:r>
            <a:r>
              <a:rPr lang="en-US" sz="2400" spc="-15" dirty="0">
                <a:latin typeface="Calibri"/>
                <a:cs typeface="Calibri"/>
              </a:rPr>
              <a:t>their </a:t>
            </a:r>
            <a:r>
              <a:rPr lang="en-US" sz="2400" spc="-20" dirty="0">
                <a:latin typeface="Calibri"/>
                <a:cs typeface="Calibri"/>
              </a:rPr>
              <a:t>hands to </a:t>
            </a:r>
            <a:r>
              <a:rPr lang="en-US" sz="2400" spc="-30" dirty="0">
                <a:latin typeface="Calibri"/>
                <a:cs typeface="Calibri"/>
              </a:rPr>
              <a:t>request </a:t>
            </a:r>
            <a:r>
              <a:rPr lang="en-US" sz="2400" spc="-495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permission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to </a:t>
            </a:r>
            <a:r>
              <a:rPr lang="en-US" sz="2400" spc="-15" dirty="0">
                <a:latin typeface="Calibri"/>
                <a:cs typeface="Calibri"/>
              </a:rPr>
              <a:t>speak. </a:t>
            </a:r>
            <a:r>
              <a:rPr lang="en-US" sz="2400" spc="-40" dirty="0">
                <a:latin typeface="Calibri"/>
                <a:cs typeface="Calibri"/>
              </a:rPr>
              <a:t>When</a:t>
            </a:r>
            <a:r>
              <a:rPr lang="en-US" sz="2400" spc="4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only </a:t>
            </a:r>
            <a:r>
              <a:rPr lang="en-US" sz="2400" spc="-5" dirty="0">
                <a:latin typeface="Calibri"/>
                <a:cs typeface="Calibri"/>
              </a:rPr>
              <a:t>a </a:t>
            </a:r>
            <a:r>
              <a:rPr lang="en-US" sz="2400" spc="-20" dirty="0">
                <a:latin typeface="Calibri"/>
                <a:cs typeface="Calibri"/>
              </a:rPr>
              <a:t>single </a:t>
            </a:r>
            <a:r>
              <a:rPr lang="en-US" sz="2400" spc="-10" dirty="0">
                <a:latin typeface="Calibri"/>
                <a:cs typeface="Calibri"/>
              </a:rPr>
              <a:t>channel </a:t>
            </a:r>
            <a:r>
              <a:rPr lang="en-US" sz="2400" spc="-20" dirty="0">
                <a:latin typeface="Calibri"/>
                <a:cs typeface="Calibri"/>
              </a:rPr>
              <a:t>is available, 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40" dirty="0">
                <a:latin typeface="Calibri"/>
                <a:cs typeface="Calibri"/>
              </a:rPr>
              <a:t>i</a:t>
            </a:r>
            <a:r>
              <a:rPr lang="en-US" sz="2400" spc="-5" dirty="0">
                <a:latin typeface="Calibri"/>
                <a:cs typeface="Calibri"/>
              </a:rPr>
              <a:t>t</a:t>
            </a:r>
            <a:r>
              <a:rPr lang="en-US" sz="2400" spc="20" dirty="0">
                <a:latin typeface="Calibri"/>
                <a:cs typeface="Calibri"/>
              </a:rPr>
              <a:t> </a:t>
            </a:r>
            <a:r>
              <a:rPr lang="en-US" sz="2400" spc="-40" dirty="0">
                <a:latin typeface="Calibri"/>
                <a:cs typeface="Calibri"/>
              </a:rPr>
              <a:t>i</a:t>
            </a:r>
            <a:r>
              <a:rPr lang="en-US" sz="2400" spc="-5" dirty="0">
                <a:latin typeface="Calibri"/>
                <a:cs typeface="Calibri"/>
              </a:rPr>
              <a:t>s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spc="-40" dirty="0">
                <a:latin typeface="Calibri"/>
                <a:cs typeface="Calibri"/>
              </a:rPr>
              <a:t>m</a:t>
            </a:r>
            <a:r>
              <a:rPr lang="en-US" sz="2400" spc="15" dirty="0">
                <a:latin typeface="Calibri"/>
                <a:cs typeface="Calibri"/>
              </a:rPr>
              <a:t>u</a:t>
            </a:r>
            <a:r>
              <a:rPr lang="en-US" sz="2400" spc="5" dirty="0">
                <a:latin typeface="Calibri"/>
                <a:cs typeface="Calibri"/>
              </a:rPr>
              <a:t>c</a:t>
            </a:r>
            <a:r>
              <a:rPr lang="en-US" sz="2400" spc="-5" dirty="0">
                <a:latin typeface="Calibri"/>
                <a:cs typeface="Calibri"/>
              </a:rPr>
              <a:t>h</a:t>
            </a:r>
            <a:r>
              <a:rPr lang="en-US" sz="2400" spc="-85" dirty="0">
                <a:latin typeface="Calibri"/>
                <a:cs typeface="Calibri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h</a:t>
            </a:r>
            <a:r>
              <a:rPr lang="en-US" sz="2400" spc="-40" dirty="0">
                <a:latin typeface="Calibri"/>
                <a:cs typeface="Calibri"/>
              </a:rPr>
              <a:t>a</a:t>
            </a:r>
            <a:r>
              <a:rPr lang="en-US" sz="2400" spc="10" dirty="0">
                <a:latin typeface="Calibri"/>
                <a:cs typeface="Calibri"/>
              </a:rPr>
              <a:t>rd</a:t>
            </a:r>
            <a:r>
              <a:rPr lang="en-US" sz="2400" spc="-5" dirty="0">
                <a:latin typeface="Calibri"/>
                <a:cs typeface="Calibri"/>
              </a:rPr>
              <a:t>er</a:t>
            </a:r>
            <a:r>
              <a:rPr lang="en-US" sz="2400" spc="-160" dirty="0">
                <a:latin typeface="Calibri"/>
                <a:cs typeface="Calibri"/>
              </a:rPr>
              <a:t> </a:t>
            </a:r>
            <a:r>
              <a:rPr lang="en-US" sz="2400" spc="-35" dirty="0">
                <a:latin typeface="Calibri"/>
                <a:cs typeface="Calibri"/>
              </a:rPr>
              <a:t>t</a:t>
            </a:r>
            <a:r>
              <a:rPr lang="en-US" sz="2400" spc="-5" dirty="0">
                <a:latin typeface="Calibri"/>
                <a:cs typeface="Calibri"/>
              </a:rPr>
              <a:t>o</a:t>
            </a:r>
            <a:r>
              <a:rPr lang="en-US" sz="2400" spc="-90" dirty="0">
                <a:latin typeface="Calibri"/>
                <a:cs typeface="Calibri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d</a:t>
            </a:r>
            <a:r>
              <a:rPr lang="en-US" sz="2400" spc="-5" dirty="0">
                <a:latin typeface="Calibri"/>
                <a:cs typeface="Calibri"/>
              </a:rPr>
              <a:t>e</a:t>
            </a:r>
            <a:r>
              <a:rPr lang="en-US" sz="2400" spc="-35" dirty="0">
                <a:latin typeface="Calibri"/>
                <a:cs typeface="Calibri"/>
              </a:rPr>
              <a:t>t</a:t>
            </a:r>
            <a:r>
              <a:rPr lang="en-US" sz="2400" spc="-5" dirty="0">
                <a:latin typeface="Calibri"/>
                <a:cs typeface="Calibri"/>
              </a:rPr>
              <a:t>e</a:t>
            </a:r>
            <a:r>
              <a:rPr lang="en-US" sz="2400" spc="10" dirty="0">
                <a:latin typeface="Calibri"/>
                <a:cs typeface="Calibri"/>
              </a:rPr>
              <a:t>r</a:t>
            </a:r>
            <a:r>
              <a:rPr lang="en-US" sz="2400" spc="-40" dirty="0">
                <a:latin typeface="Calibri"/>
                <a:cs typeface="Calibri"/>
              </a:rPr>
              <a:t>mi</a:t>
            </a:r>
            <a:r>
              <a:rPr lang="en-US" sz="2400" spc="10" dirty="0">
                <a:latin typeface="Calibri"/>
                <a:cs typeface="Calibri"/>
              </a:rPr>
              <a:t>n</a:t>
            </a:r>
            <a:r>
              <a:rPr lang="en-US" sz="2400" spc="-5" dirty="0">
                <a:latin typeface="Calibri"/>
                <a:cs typeface="Calibri"/>
              </a:rPr>
              <a:t>e</a:t>
            </a:r>
            <a:r>
              <a:rPr lang="en-US" sz="2400" spc="-17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w</a:t>
            </a:r>
            <a:r>
              <a:rPr lang="en-US" sz="2400" spc="15" dirty="0">
                <a:latin typeface="Calibri"/>
                <a:cs typeface="Calibri"/>
              </a:rPr>
              <a:t>h</a:t>
            </a:r>
            <a:r>
              <a:rPr lang="en-US" sz="2400" spc="-5" dirty="0">
                <a:latin typeface="Calibri"/>
                <a:cs typeface="Calibri"/>
              </a:rPr>
              <a:t>o</a:t>
            </a:r>
            <a:r>
              <a:rPr lang="en-US" sz="2400" spc="-9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</a:t>
            </a:r>
            <a:r>
              <a:rPr lang="en-US" sz="2400" spc="15" dirty="0">
                <a:latin typeface="Calibri"/>
                <a:cs typeface="Calibri"/>
              </a:rPr>
              <a:t>h</a:t>
            </a:r>
            <a:r>
              <a:rPr lang="en-US" sz="2400" spc="5" dirty="0">
                <a:latin typeface="Calibri"/>
                <a:cs typeface="Calibri"/>
              </a:rPr>
              <a:t>o</a:t>
            </a:r>
            <a:r>
              <a:rPr lang="en-US" sz="2400" spc="10" dirty="0">
                <a:latin typeface="Calibri"/>
                <a:cs typeface="Calibri"/>
              </a:rPr>
              <a:t>u</a:t>
            </a:r>
            <a:r>
              <a:rPr lang="en-US" sz="2400" spc="-40" dirty="0">
                <a:latin typeface="Calibri"/>
                <a:cs typeface="Calibri"/>
              </a:rPr>
              <a:t>l</a:t>
            </a:r>
            <a:r>
              <a:rPr lang="en-US" sz="2400" spc="-5" dirty="0">
                <a:latin typeface="Calibri"/>
                <a:cs typeface="Calibri"/>
              </a:rPr>
              <a:t>d</a:t>
            </a:r>
            <a:r>
              <a:rPr lang="en-US" sz="2400" spc="-15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g</a:t>
            </a:r>
            <a:r>
              <a:rPr lang="en-US" sz="2400" spc="-5" dirty="0">
                <a:latin typeface="Calibri"/>
                <a:cs typeface="Calibri"/>
              </a:rPr>
              <a:t>o</a:t>
            </a:r>
            <a:r>
              <a:rPr lang="en-US" sz="2400" spc="-90" dirty="0">
                <a:latin typeface="Calibri"/>
                <a:cs typeface="Calibri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n</a:t>
            </a:r>
            <a:r>
              <a:rPr lang="en-US" sz="2400" spc="-5" dirty="0">
                <a:latin typeface="Calibri"/>
                <a:cs typeface="Calibri"/>
              </a:rPr>
              <a:t>e</a:t>
            </a:r>
            <a:r>
              <a:rPr lang="en-US" sz="2400" spc="-15" dirty="0">
                <a:latin typeface="Calibri"/>
                <a:cs typeface="Calibri"/>
              </a:rPr>
              <a:t>x</a:t>
            </a:r>
            <a:r>
              <a:rPr lang="en-US" sz="2400" spc="-35" dirty="0">
                <a:latin typeface="Calibri"/>
                <a:cs typeface="Calibri"/>
              </a:rPr>
              <a:t>t</a:t>
            </a:r>
            <a:r>
              <a:rPr lang="en-US" sz="2400" spc="-5" dirty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42299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437" y="421640"/>
            <a:ext cx="5474970" cy="63627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95" dirty="0">
                <a:latin typeface="Calibri Light"/>
                <a:cs typeface="Calibri Light"/>
              </a:rPr>
              <a:t>B</a:t>
            </a:r>
            <a:r>
              <a:rPr sz="4000" dirty="0">
                <a:latin typeface="Calibri Light"/>
                <a:cs typeface="Calibri Light"/>
              </a:rPr>
              <a:t>in</a:t>
            </a:r>
            <a:r>
              <a:rPr sz="4000" spc="25" dirty="0">
                <a:latin typeface="Calibri Light"/>
                <a:cs typeface="Calibri Light"/>
              </a:rPr>
              <a:t>a</a:t>
            </a:r>
            <a:r>
              <a:rPr sz="4000" spc="-20" dirty="0">
                <a:latin typeface="Calibri Light"/>
                <a:cs typeface="Calibri Light"/>
              </a:rPr>
              <a:t>r</a:t>
            </a:r>
            <a:r>
              <a:rPr sz="4000" dirty="0">
                <a:latin typeface="Calibri Light"/>
                <a:cs typeface="Calibri Light"/>
              </a:rPr>
              <a:t>y</a:t>
            </a:r>
            <a:r>
              <a:rPr sz="4000" spc="-350" dirty="0">
                <a:latin typeface="Calibri Light"/>
                <a:cs typeface="Calibri Light"/>
              </a:rPr>
              <a:t> </a:t>
            </a:r>
            <a:r>
              <a:rPr sz="4000" spc="15" dirty="0">
                <a:latin typeface="Calibri Light"/>
                <a:cs typeface="Calibri Light"/>
              </a:rPr>
              <a:t>e</a:t>
            </a:r>
            <a:r>
              <a:rPr sz="4000" spc="80" dirty="0">
                <a:latin typeface="Calibri Light"/>
                <a:cs typeface="Calibri Light"/>
              </a:rPr>
              <a:t>x</a:t>
            </a:r>
            <a:r>
              <a:rPr sz="4000" dirty="0">
                <a:latin typeface="Calibri Light"/>
                <a:cs typeface="Calibri Light"/>
              </a:rPr>
              <a:t>p</a:t>
            </a:r>
            <a:r>
              <a:rPr sz="4000" spc="-85" dirty="0">
                <a:latin typeface="Calibri Light"/>
                <a:cs typeface="Calibri Light"/>
              </a:rPr>
              <a:t>o</a:t>
            </a:r>
            <a:r>
              <a:rPr sz="4000" dirty="0">
                <a:latin typeface="Calibri Light"/>
                <a:cs typeface="Calibri Light"/>
              </a:rPr>
              <a:t>n</a:t>
            </a:r>
            <a:r>
              <a:rPr sz="4000" spc="-55" dirty="0">
                <a:latin typeface="Calibri Light"/>
                <a:cs typeface="Calibri Light"/>
              </a:rPr>
              <a:t>e</a:t>
            </a:r>
            <a:r>
              <a:rPr sz="4000" spc="-80" dirty="0">
                <a:latin typeface="Calibri Light"/>
                <a:cs typeface="Calibri Light"/>
              </a:rPr>
              <a:t>n</a:t>
            </a:r>
            <a:r>
              <a:rPr sz="4000" spc="-35" dirty="0">
                <a:latin typeface="Calibri Light"/>
                <a:cs typeface="Calibri Light"/>
              </a:rPr>
              <a:t>t</a:t>
            </a:r>
            <a:r>
              <a:rPr sz="4000" dirty="0">
                <a:latin typeface="Calibri Light"/>
                <a:cs typeface="Calibri Light"/>
              </a:rPr>
              <a:t>i</a:t>
            </a:r>
            <a:r>
              <a:rPr sz="4000" spc="-50" dirty="0">
                <a:latin typeface="Calibri Light"/>
                <a:cs typeface="Calibri Light"/>
              </a:rPr>
              <a:t>a</a:t>
            </a:r>
            <a:r>
              <a:rPr sz="4000" dirty="0">
                <a:latin typeface="Calibri Light"/>
                <a:cs typeface="Calibri Light"/>
              </a:rPr>
              <a:t>l</a:t>
            </a:r>
            <a:r>
              <a:rPr sz="4000" spc="-270" dirty="0">
                <a:latin typeface="Calibri Light"/>
                <a:cs typeface="Calibri Light"/>
              </a:rPr>
              <a:t> </a:t>
            </a:r>
            <a:r>
              <a:rPr sz="4000" spc="75" dirty="0">
                <a:latin typeface="Calibri Light"/>
                <a:cs typeface="Calibri Light"/>
              </a:rPr>
              <a:t>b</a:t>
            </a:r>
            <a:r>
              <a:rPr sz="4000" spc="110" dirty="0">
                <a:latin typeface="Calibri Light"/>
                <a:cs typeface="Calibri Light"/>
              </a:rPr>
              <a:t>a</a:t>
            </a:r>
            <a:r>
              <a:rPr sz="4000" spc="-25" dirty="0">
                <a:latin typeface="Calibri Light"/>
                <a:cs typeface="Calibri Light"/>
              </a:rPr>
              <a:t>c</a:t>
            </a:r>
            <a:r>
              <a:rPr sz="4000" dirty="0">
                <a:latin typeface="Calibri Light"/>
                <a:cs typeface="Calibri Light"/>
              </a:rPr>
              <a:t>k</a:t>
            </a:r>
            <a:r>
              <a:rPr sz="4000" spc="-350" dirty="0">
                <a:latin typeface="Calibri Light"/>
                <a:cs typeface="Calibri Light"/>
              </a:rPr>
              <a:t> </a:t>
            </a:r>
            <a:r>
              <a:rPr sz="4000" spc="70" dirty="0">
                <a:latin typeface="Calibri Light"/>
                <a:cs typeface="Calibri Light"/>
              </a:rPr>
              <a:t>o</a:t>
            </a:r>
            <a:r>
              <a:rPr sz="4000" dirty="0">
                <a:latin typeface="Calibri Light"/>
                <a:cs typeface="Calibri Light"/>
              </a:rPr>
              <a:t>ff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0738" y="1254761"/>
            <a:ext cx="7896225" cy="3669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indent="-234315">
              <a:lnSpc>
                <a:spcPts val="2760"/>
              </a:lnSpc>
              <a:spcBef>
                <a:spcPts val="105"/>
              </a:spcBef>
              <a:buFont typeface="Arial MT"/>
              <a:buChar char="•"/>
              <a:tabLst>
                <a:tab pos="259079" algn="l"/>
                <a:tab pos="259715" algn="l"/>
              </a:tabLst>
            </a:pPr>
            <a:r>
              <a:rPr sz="2400" spc="-20" dirty="0">
                <a:latin typeface="Calibri"/>
                <a:cs typeface="Calibri"/>
              </a:rPr>
              <a:t>random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waiting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period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but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consecutive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collisions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increase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59079">
              <a:lnSpc>
                <a:spcPts val="2760"/>
              </a:lnSpc>
            </a:pPr>
            <a:r>
              <a:rPr sz="2400" spc="-5" dirty="0">
                <a:latin typeface="Calibri"/>
                <a:cs typeface="Calibri"/>
              </a:rPr>
              <a:t>mean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waiting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716915" lvl="1" indent="-234315">
              <a:spcBef>
                <a:spcPts val="244"/>
              </a:spcBef>
              <a:buFont typeface="Arial MT"/>
              <a:buChar char="•"/>
              <a:tabLst>
                <a:tab pos="716915" algn="l"/>
                <a:tab pos="717550" algn="l"/>
              </a:tabLst>
            </a:pPr>
            <a:r>
              <a:rPr sz="2000" spc="-10" dirty="0">
                <a:latin typeface="Calibri"/>
                <a:cs typeface="Calibri"/>
              </a:rPr>
              <a:t>mean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waiting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doubles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first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10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retransmission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attempts</a:t>
            </a:r>
            <a:endParaRPr sz="2000">
              <a:latin typeface="Calibri"/>
              <a:cs typeface="Calibri"/>
            </a:endParaRPr>
          </a:p>
          <a:p>
            <a:pPr marL="716915" lvl="1" indent="-234315">
              <a:spcBef>
                <a:spcPts val="320"/>
              </a:spcBef>
              <a:buFont typeface="Arial MT"/>
              <a:buChar char="•"/>
              <a:tabLst>
                <a:tab pos="716915" algn="l"/>
                <a:tab pos="717550" algn="l"/>
              </a:tabLst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first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collision,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slot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-10" dirty="0">
                <a:latin typeface="Calibri"/>
                <a:cs typeface="Calibri"/>
              </a:rPr>
              <a:t> (selected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random)</a:t>
            </a:r>
            <a:endParaRPr sz="2000">
              <a:latin typeface="Calibri"/>
              <a:cs typeface="Calibri"/>
            </a:endParaRPr>
          </a:p>
          <a:p>
            <a:pPr marL="716915" lvl="1" indent="-234315">
              <a:spcBef>
                <a:spcPts val="245"/>
              </a:spcBef>
              <a:buFont typeface="Arial MT"/>
              <a:buChar char="•"/>
              <a:tabLst>
                <a:tab pos="716915" algn="l"/>
                <a:tab pos="717550" algn="l"/>
              </a:tabLst>
            </a:pPr>
            <a:r>
              <a:rPr sz="2000" spc="5" dirty="0">
                <a:latin typeface="Calibri"/>
                <a:cs typeface="Calibri"/>
              </a:rPr>
              <a:t>if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collided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again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(second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time),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waits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0,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1,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slots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(at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random)</a:t>
            </a:r>
            <a:endParaRPr sz="2000">
              <a:latin typeface="Calibri"/>
              <a:cs typeface="Calibri"/>
            </a:endParaRPr>
          </a:p>
          <a:p>
            <a:pPr marL="716915" lvl="1" indent="-234315">
              <a:spcBef>
                <a:spcPts val="245"/>
              </a:spcBef>
              <a:buFont typeface="Arial MT"/>
              <a:buChar char="•"/>
              <a:tabLst>
                <a:tab pos="716915" algn="l"/>
                <a:tab pos="717550" algn="l"/>
              </a:tabLst>
            </a:pPr>
            <a:r>
              <a:rPr sz="2000" spc="5" dirty="0">
                <a:latin typeface="Calibri"/>
                <a:cs typeface="Calibri"/>
              </a:rPr>
              <a:t>if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collided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i</a:t>
            </a:r>
            <a:r>
              <a:rPr sz="2025" spc="37" baseline="26748" dirty="0">
                <a:latin typeface="Calibri"/>
                <a:cs typeface="Calibri"/>
              </a:rPr>
              <a:t>th </a:t>
            </a:r>
            <a:r>
              <a:rPr sz="2000" spc="-10" dirty="0">
                <a:latin typeface="Calibri"/>
                <a:cs typeface="Calibri"/>
              </a:rPr>
              <a:t>time,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0,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1,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…,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2</a:t>
            </a:r>
            <a:r>
              <a:rPr sz="2025" spc="15" baseline="26748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-1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slots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(at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random)</a:t>
            </a:r>
            <a:endParaRPr sz="2000">
              <a:latin typeface="Calibri"/>
              <a:cs typeface="Calibri"/>
            </a:endParaRPr>
          </a:p>
          <a:p>
            <a:pPr marL="716915" lvl="1" indent="-234315">
              <a:spcBef>
                <a:spcPts val="245"/>
              </a:spcBef>
              <a:buFont typeface="Arial MT"/>
              <a:buChar char="•"/>
              <a:tabLst>
                <a:tab pos="716915" algn="l"/>
                <a:tab pos="717550" algn="l"/>
              </a:tabLst>
            </a:pP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randomization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fixed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1023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10</a:t>
            </a:r>
            <a:r>
              <a:rPr sz="2025" spc="30" baseline="26748" dirty="0">
                <a:latin typeface="Calibri"/>
                <a:cs typeface="Calibri"/>
              </a:rPr>
              <a:t>th</a:t>
            </a:r>
            <a:r>
              <a:rPr sz="2025" spc="22" baseline="26748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collision</a:t>
            </a:r>
            <a:endParaRPr sz="2000">
              <a:latin typeface="Calibri"/>
              <a:cs typeface="Calibri"/>
            </a:endParaRPr>
          </a:p>
          <a:p>
            <a:pPr marL="716915" lvl="1" indent="-234315">
              <a:spcBef>
                <a:spcPts val="325"/>
              </a:spcBef>
              <a:buFont typeface="Arial MT"/>
              <a:buChar char="•"/>
              <a:tabLst>
                <a:tab pos="716915" algn="l"/>
                <a:tab pos="717550" algn="l"/>
              </a:tabLst>
            </a:pPr>
            <a:r>
              <a:rPr sz="2000" spc="-10" dirty="0">
                <a:latin typeface="Calibri"/>
                <a:cs typeface="Calibri"/>
              </a:rPr>
              <a:t>station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tries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total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16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times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transmit</a:t>
            </a:r>
            <a:endParaRPr sz="2000">
              <a:latin typeface="Calibri"/>
              <a:cs typeface="Calibri"/>
            </a:endParaRPr>
          </a:p>
          <a:p>
            <a:pPr marL="259079" indent="-234315">
              <a:spcBef>
                <a:spcPts val="645"/>
              </a:spcBef>
              <a:buFont typeface="Arial MT"/>
              <a:buChar char="•"/>
              <a:tabLst>
                <a:tab pos="259079" algn="l"/>
                <a:tab pos="259715" algn="l"/>
              </a:tabLst>
            </a:pPr>
            <a:r>
              <a:rPr sz="2400" spc="5" dirty="0">
                <a:latin typeface="Calibri"/>
                <a:cs typeface="Calibri"/>
              </a:rPr>
              <a:t>low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delay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waiting</a:t>
            </a:r>
            <a:r>
              <a:rPr sz="2400" dirty="0">
                <a:latin typeface="Calibri"/>
                <a:cs typeface="Calibri"/>
              </a:rPr>
              <a:t> stations</a:t>
            </a:r>
            <a:endParaRPr sz="2400">
              <a:latin typeface="Calibri"/>
              <a:cs typeface="Calibri"/>
            </a:endParaRPr>
          </a:p>
          <a:p>
            <a:pPr marL="259079" indent="-234315">
              <a:spcBef>
                <a:spcPts val="725"/>
              </a:spcBef>
              <a:buFont typeface="Arial MT"/>
              <a:buChar char="•"/>
              <a:tabLst>
                <a:tab pos="259079" algn="l"/>
                <a:tab pos="259715" algn="l"/>
              </a:tabLst>
            </a:pPr>
            <a:r>
              <a:rPr sz="2400" spc="-20" dirty="0">
                <a:latin typeface="Calibri"/>
                <a:cs typeface="Calibri"/>
              </a:rPr>
              <a:t>large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delay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large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waiting</a:t>
            </a:r>
            <a:r>
              <a:rPr sz="2400" dirty="0">
                <a:latin typeface="Calibri"/>
                <a:cs typeface="Calibri"/>
              </a:rPr>
              <a:t> stations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8200" y="5491479"/>
            <a:ext cx="8310880" cy="66107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5725" marR="1019810">
              <a:spcBef>
                <a:spcPts val="355"/>
              </a:spcBef>
            </a:pPr>
            <a:r>
              <a:rPr sz="2000" dirty="0">
                <a:latin typeface="Arial MT"/>
                <a:cs typeface="Arial MT"/>
              </a:rPr>
              <a:t>one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slot</a:t>
            </a:r>
            <a:r>
              <a:rPr sz="2000" spc="-155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time</a:t>
            </a:r>
            <a:r>
              <a:rPr sz="2000" spc="-1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max.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round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trip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delay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Symbol"/>
                <a:cs typeface="Symbol"/>
              </a:rPr>
              <a:t>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MT"/>
                <a:cs typeface="Arial MT"/>
              </a:rPr>
              <a:t>50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microsecs</a:t>
            </a:r>
            <a:r>
              <a:rPr sz="2000" spc="-19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in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</a:t>
            </a:r>
            <a:r>
              <a:rPr sz="2000" spc="5" dirty="0">
                <a:latin typeface="Arial MT"/>
                <a:cs typeface="Arial MT"/>
              </a:rPr>
              <a:t> Mbps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Ethernet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(see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next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slide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details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10" dirty="0">
                <a:latin typeface="Arial MT"/>
                <a:cs typeface="Arial MT"/>
              </a:rPr>
              <a:t> this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value)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4987" y="555249"/>
            <a:ext cx="6977492" cy="562203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5457" y="145098"/>
            <a:ext cx="6385560" cy="33083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333333"/>
                </a:solidFill>
                <a:latin typeface="Roboto"/>
                <a:cs typeface="Roboto"/>
              </a:rPr>
              <a:t>Binaíy</a:t>
            </a:r>
            <a:r>
              <a:rPr sz="2000" b="1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dirty="0">
                <a:solidFill>
                  <a:srgbClr val="333333"/>
                </a:solidFill>
                <a:latin typeface="Roboto"/>
                <a:cs typeface="Roboto"/>
              </a:rPr>
              <a:t>exponential</a:t>
            </a:r>
            <a:r>
              <a:rPr sz="2000" b="1" spc="-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Roboto"/>
                <a:cs typeface="Roboto"/>
              </a:rPr>
              <a:t>back</a:t>
            </a:r>
            <a:r>
              <a:rPr sz="2000" b="1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5" dirty="0">
                <a:solidFill>
                  <a:srgbClr val="333333"/>
                </a:solidFill>
                <a:latin typeface="Roboto"/>
                <a:cs typeface="Roboto"/>
              </a:rPr>
              <a:t>off</a:t>
            </a:r>
            <a:r>
              <a:rPr sz="20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5" dirty="0">
                <a:solidFill>
                  <a:srgbClr val="333333"/>
                </a:solidFill>
                <a:latin typeface="Roboto"/>
                <a:cs typeface="Roboto"/>
              </a:rPr>
              <a:t>algoíithm</a:t>
            </a:r>
            <a:r>
              <a:rPr sz="2000" b="1" spc="8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10" dirty="0">
                <a:solidFill>
                  <a:srgbClr val="333333"/>
                </a:solidFill>
                <a:latin typeface="Roboto"/>
                <a:cs typeface="Roboto"/>
              </a:rPr>
              <a:t>used</a:t>
            </a:r>
            <a:r>
              <a:rPr sz="2000" b="1" spc="-10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5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200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Roboto"/>
                <a:cs typeface="Roboto"/>
              </a:rPr>
              <a:t>CSMA/CD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9492" y="430212"/>
            <a:ext cx="7631430" cy="57645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434"/>
              </a:spcBef>
            </a:pPr>
            <a:r>
              <a:rPr sz="2800" b="1" dirty="0">
                <a:latin typeface="Calibri"/>
                <a:cs typeface="Calibri"/>
              </a:rPr>
              <a:t>How </a:t>
            </a:r>
            <a:r>
              <a:rPr sz="2800" b="1" spc="-5" dirty="0">
                <a:latin typeface="Calibri"/>
                <a:cs typeface="Calibri"/>
              </a:rPr>
              <a:t>to </a:t>
            </a:r>
            <a:r>
              <a:rPr sz="2800" b="1" spc="-10" dirty="0">
                <a:latin typeface="Calibri"/>
                <a:cs typeface="Calibri"/>
              </a:rPr>
              <a:t>share </a:t>
            </a:r>
            <a:r>
              <a:rPr sz="2800" b="1" dirty="0">
                <a:latin typeface="Calibri"/>
                <a:cs typeface="Calibri"/>
              </a:rPr>
              <a:t>a </a:t>
            </a:r>
            <a:r>
              <a:rPr sz="2800" b="1" spc="-10" dirty="0">
                <a:latin typeface="Calibri"/>
                <a:cs typeface="Calibri"/>
              </a:rPr>
              <a:t>common </a:t>
            </a:r>
            <a:r>
              <a:rPr sz="2800" b="1" spc="5" dirty="0">
                <a:latin typeface="Calibri"/>
                <a:cs typeface="Calibri"/>
              </a:rPr>
              <a:t>medium </a:t>
            </a:r>
            <a:r>
              <a:rPr sz="2800" b="1" spc="-10" dirty="0">
                <a:latin typeface="Calibri"/>
                <a:cs typeface="Calibri"/>
              </a:rPr>
              <a:t>among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-35" dirty="0">
                <a:latin typeface="Calibri"/>
                <a:cs typeface="Calibri"/>
              </a:rPr>
              <a:t>many 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users? </a:t>
            </a:r>
            <a:r>
              <a:rPr sz="2800" b="1" spc="5" dirty="0">
                <a:latin typeface="Calibri"/>
                <a:cs typeface="Calibri"/>
              </a:rPr>
              <a:t>how </a:t>
            </a:r>
            <a:r>
              <a:rPr sz="2800" b="1" spc="-5" dirty="0">
                <a:latin typeface="Calibri"/>
                <a:cs typeface="Calibri"/>
              </a:rPr>
              <a:t>to </a:t>
            </a:r>
            <a:r>
              <a:rPr sz="2800" b="1" spc="-10" dirty="0">
                <a:latin typeface="Calibri"/>
                <a:cs typeface="Calibri"/>
              </a:rPr>
              <a:t>allocate </a:t>
            </a:r>
            <a:r>
              <a:rPr sz="2800" b="1" dirty="0">
                <a:latin typeface="Calibri"/>
                <a:cs typeface="Calibri"/>
              </a:rPr>
              <a:t>a </a:t>
            </a:r>
            <a:r>
              <a:rPr sz="2800" b="1" spc="5" dirty="0">
                <a:latin typeface="Calibri"/>
                <a:cs typeface="Calibri"/>
              </a:rPr>
              <a:t>single </a:t>
            </a:r>
            <a:r>
              <a:rPr sz="2800" b="1" spc="-5" dirty="0">
                <a:latin typeface="Calibri"/>
                <a:cs typeface="Calibri"/>
              </a:rPr>
              <a:t>broadcast channel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among </a:t>
            </a:r>
            <a:r>
              <a:rPr sz="2800" b="1" spc="-5" dirty="0">
                <a:latin typeface="Calibri"/>
                <a:cs typeface="Calibri"/>
              </a:rPr>
              <a:t>competing </a:t>
            </a:r>
            <a:r>
              <a:rPr sz="2800" b="1" dirty="0">
                <a:latin typeface="Calibri"/>
                <a:cs typeface="Calibri"/>
              </a:rPr>
              <a:t>users.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5" dirty="0">
                <a:latin typeface="Calibri"/>
                <a:cs typeface="Calibri"/>
              </a:rPr>
              <a:t>channel </a:t>
            </a:r>
            <a:r>
              <a:rPr sz="2800" b="1" spc="-10" dirty="0">
                <a:latin typeface="Calibri"/>
                <a:cs typeface="Calibri"/>
              </a:rPr>
              <a:t>might </a:t>
            </a:r>
            <a:r>
              <a:rPr sz="2800" b="1" spc="10" dirty="0">
                <a:latin typeface="Calibri"/>
                <a:cs typeface="Calibri"/>
              </a:rPr>
              <a:t>be </a:t>
            </a:r>
            <a:r>
              <a:rPr sz="2800" b="1" dirty="0">
                <a:latin typeface="Calibri"/>
                <a:cs typeface="Calibri"/>
              </a:rPr>
              <a:t>a 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portion </a:t>
            </a:r>
            <a:r>
              <a:rPr sz="2800" b="1" spc="5" dirty="0">
                <a:latin typeface="Calibri"/>
                <a:cs typeface="Calibri"/>
              </a:rPr>
              <a:t>of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5" dirty="0">
                <a:latin typeface="Calibri"/>
                <a:cs typeface="Calibri"/>
              </a:rPr>
              <a:t>wireless </a:t>
            </a:r>
            <a:r>
              <a:rPr sz="2800" b="1" spc="-10" dirty="0">
                <a:latin typeface="Calibri"/>
                <a:cs typeface="Calibri"/>
              </a:rPr>
              <a:t>spectrum </a:t>
            </a:r>
            <a:r>
              <a:rPr sz="2800" b="1" spc="15" dirty="0">
                <a:latin typeface="Calibri"/>
                <a:cs typeface="Calibri"/>
              </a:rPr>
              <a:t>in </a:t>
            </a:r>
            <a:r>
              <a:rPr sz="2800" b="1" dirty="0">
                <a:latin typeface="Calibri"/>
                <a:cs typeface="Calibri"/>
              </a:rPr>
              <a:t>a </a:t>
            </a:r>
            <a:r>
              <a:rPr sz="2800" b="1" spc="-5" dirty="0">
                <a:latin typeface="Calibri"/>
                <a:cs typeface="Calibri"/>
              </a:rPr>
              <a:t>geographic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region,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or </a:t>
            </a:r>
            <a:r>
              <a:rPr sz="2800" b="1" dirty="0">
                <a:latin typeface="Calibri"/>
                <a:cs typeface="Calibri"/>
              </a:rPr>
              <a:t>a </a:t>
            </a:r>
            <a:r>
              <a:rPr sz="2800" b="1" spc="-10" dirty="0">
                <a:latin typeface="Calibri"/>
                <a:cs typeface="Calibri"/>
              </a:rPr>
              <a:t>single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wire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or </a:t>
            </a:r>
            <a:r>
              <a:rPr sz="2800" b="1" spc="-10" dirty="0">
                <a:latin typeface="Calibri"/>
                <a:cs typeface="Calibri"/>
              </a:rPr>
              <a:t>optical fiber to</a:t>
            </a:r>
            <a:r>
              <a:rPr sz="2800" b="1" spc="-5" dirty="0">
                <a:latin typeface="Calibri"/>
                <a:cs typeface="Calibri"/>
              </a:rPr>
              <a:t> which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multiple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nodes</a:t>
            </a:r>
            <a:r>
              <a:rPr sz="2800" b="1" spc="-14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are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connected.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4100" dirty="0">
              <a:latin typeface="Calibri"/>
              <a:cs typeface="Calibri"/>
            </a:endParaRPr>
          </a:p>
          <a:p>
            <a:pPr marL="12700" marR="5080" algn="just">
              <a:lnSpc>
                <a:spcPts val="3040"/>
              </a:lnSpc>
            </a:pPr>
            <a:r>
              <a:rPr sz="2800" spc="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both </a:t>
            </a:r>
            <a:r>
              <a:rPr sz="2800" dirty="0">
                <a:latin typeface="Calibri"/>
                <a:cs typeface="Calibri"/>
              </a:rPr>
              <a:t>cases,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channel </a:t>
            </a:r>
            <a:r>
              <a:rPr sz="2800" spc="-5" dirty="0">
                <a:latin typeface="Calibri"/>
                <a:cs typeface="Calibri"/>
              </a:rPr>
              <a:t>connects each </a:t>
            </a:r>
            <a:r>
              <a:rPr sz="2800" spc="5" dirty="0">
                <a:latin typeface="Calibri"/>
                <a:cs typeface="Calibri"/>
              </a:rPr>
              <a:t>user </a:t>
            </a:r>
            <a:r>
              <a:rPr sz="2800" spc="10" dirty="0">
                <a:latin typeface="Calibri"/>
                <a:cs typeface="Calibri"/>
              </a:rPr>
              <a:t>to </a:t>
            </a:r>
            <a:r>
              <a:rPr sz="2800" spc="5" dirty="0">
                <a:latin typeface="Calibri"/>
                <a:cs typeface="Calibri"/>
              </a:rPr>
              <a:t>all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other </a:t>
            </a:r>
            <a:r>
              <a:rPr sz="2800" spc="-15" dirty="0">
                <a:latin typeface="Calibri"/>
                <a:cs typeface="Calibri"/>
              </a:rPr>
              <a:t>users </a:t>
            </a:r>
            <a:r>
              <a:rPr sz="2800" spc="15" dirty="0">
                <a:latin typeface="Calibri"/>
                <a:cs typeface="Calibri"/>
              </a:rPr>
              <a:t>and </a:t>
            </a:r>
            <a:r>
              <a:rPr sz="2800" spc="-35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user </a:t>
            </a:r>
            <a:r>
              <a:rPr sz="2800" spc="15" dirty="0">
                <a:latin typeface="Calibri"/>
                <a:cs typeface="Calibri"/>
              </a:rPr>
              <a:t>who </a:t>
            </a:r>
            <a:r>
              <a:rPr sz="2800" spc="-20" dirty="0">
                <a:latin typeface="Calibri"/>
                <a:cs typeface="Calibri"/>
              </a:rPr>
              <a:t>makes </a:t>
            </a:r>
            <a:r>
              <a:rPr sz="2800" spc="-5" dirty="0">
                <a:latin typeface="Calibri"/>
                <a:cs typeface="Calibri"/>
              </a:rPr>
              <a:t>full use </a:t>
            </a:r>
            <a:r>
              <a:rPr sz="2800" spc="-2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channel </a:t>
            </a:r>
            <a:r>
              <a:rPr sz="2800" spc="-25" dirty="0">
                <a:latin typeface="Calibri"/>
                <a:cs typeface="Calibri"/>
              </a:rPr>
              <a:t>interferes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20" dirty="0">
                <a:latin typeface="Calibri"/>
                <a:cs typeface="Calibri"/>
              </a:rPr>
              <a:t>other </a:t>
            </a:r>
            <a:r>
              <a:rPr sz="2800" spc="-30" dirty="0">
                <a:latin typeface="Calibri"/>
                <a:cs typeface="Calibri"/>
              </a:rPr>
              <a:t>users </a:t>
            </a:r>
            <a:r>
              <a:rPr sz="2800" spc="15" dirty="0">
                <a:latin typeface="Calibri"/>
                <a:cs typeface="Calibri"/>
              </a:rPr>
              <a:t>who </a:t>
            </a:r>
            <a:r>
              <a:rPr sz="2800" spc="10" dirty="0">
                <a:latin typeface="Calibri"/>
                <a:cs typeface="Calibri"/>
              </a:rPr>
              <a:t>also </a:t>
            </a:r>
            <a:r>
              <a:rPr sz="2800" dirty="0">
                <a:latin typeface="Calibri"/>
                <a:cs typeface="Calibri"/>
              </a:rPr>
              <a:t>wish </a:t>
            </a:r>
            <a:r>
              <a:rPr sz="2800" spc="20" dirty="0">
                <a:latin typeface="Calibri"/>
                <a:cs typeface="Calibri"/>
              </a:rPr>
              <a:t>to 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channel.</a:t>
            </a:r>
            <a:endParaRPr sz="2800" dirty="0">
              <a:latin typeface="Calibri"/>
              <a:cs typeface="Calibri"/>
            </a:endParaRPr>
          </a:p>
          <a:p>
            <a:pPr marL="704215" marR="19685" indent="-234315" algn="just">
              <a:lnSpc>
                <a:spcPct val="89400"/>
              </a:lnSpc>
              <a:spcBef>
                <a:spcPts val="484"/>
              </a:spcBef>
              <a:buSzPct val="96428"/>
              <a:buFont typeface="Wingdings"/>
              <a:buChar char=""/>
              <a:tabLst>
                <a:tab pos="788670" algn="l"/>
              </a:tabLst>
            </a:pPr>
            <a:r>
              <a:rPr sz="2800" spc="-20" dirty="0">
                <a:latin typeface="Calibri"/>
                <a:cs typeface="Calibri"/>
              </a:rPr>
              <a:t>When </a:t>
            </a:r>
            <a:r>
              <a:rPr sz="2800" u="sng" spc="5" dirty="0">
                <a:latin typeface="Calibri"/>
                <a:cs typeface="Calibri"/>
              </a:rPr>
              <a:t>two </a:t>
            </a:r>
            <a:r>
              <a:rPr sz="2800" u="sng" spc="-20" dirty="0">
                <a:latin typeface="Calibri"/>
                <a:cs typeface="Calibri"/>
              </a:rPr>
              <a:t>or </a:t>
            </a:r>
            <a:r>
              <a:rPr sz="2800" u="sng" spc="-15" dirty="0">
                <a:latin typeface="Calibri"/>
                <a:cs typeface="Calibri"/>
              </a:rPr>
              <a:t>more nodes </a:t>
            </a:r>
            <a:r>
              <a:rPr sz="2800" u="sng" dirty="0">
                <a:latin typeface="Calibri"/>
                <a:cs typeface="Calibri"/>
              </a:rPr>
              <a:t>transmit </a:t>
            </a:r>
            <a:r>
              <a:rPr sz="2800" u="sng" spc="5" dirty="0">
                <a:latin typeface="Calibri"/>
                <a:cs typeface="Calibri"/>
              </a:rPr>
              <a:t>at </a:t>
            </a:r>
            <a:r>
              <a:rPr sz="2800" u="sng" spc="-5" dirty="0">
                <a:latin typeface="Calibri"/>
                <a:cs typeface="Calibri"/>
              </a:rPr>
              <a:t>the </a:t>
            </a:r>
            <a:r>
              <a:rPr sz="2800" u="sng" spc="5" dirty="0">
                <a:latin typeface="Calibri"/>
                <a:cs typeface="Calibri"/>
              </a:rPr>
              <a:t>same </a:t>
            </a:r>
            <a:r>
              <a:rPr sz="2800" u="sng" spc="-620" dirty="0">
                <a:latin typeface="Calibri"/>
                <a:cs typeface="Calibri"/>
              </a:rPr>
              <a:t> </a:t>
            </a:r>
            <a:r>
              <a:rPr sz="2800" u="sng" spc="-5" dirty="0">
                <a:latin typeface="Calibri"/>
                <a:cs typeface="Calibri"/>
              </a:rPr>
              <a:t>time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their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frames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will</a:t>
            </a:r>
            <a:r>
              <a:rPr lang="en-US"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collide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bandwidth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wasted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during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collision.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0079" y="1087119"/>
            <a:ext cx="8373940" cy="46208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01000" y="3662679"/>
            <a:ext cx="2194560" cy="309700"/>
          </a:xfrm>
          <a:prstGeom prst="rect">
            <a:avLst/>
          </a:prstGeom>
          <a:solidFill>
            <a:srgbClr val="FFFFFF"/>
          </a:solidFill>
          <a:ln w="12700">
            <a:solidFill>
              <a:srgbClr val="EC7C3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3345">
              <a:spcBef>
                <a:spcPts val="195"/>
              </a:spcBef>
            </a:pPr>
            <a:r>
              <a:rPr sz="1850" spc="25" dirty="0">
                <a:latin typeface="Calibri"/>
                <a:cs typeface="Calibri"/>
              </a:rPr>
              <a:t>S</a:t>
            </a:r>
            <a:r>
              <a:rPr sz="1850" spc="-185" dirty="0">
                <a:latin typeface="Calibri"/>
                <a:cs typeface="Calibri"/>
              </a:rPr>
              <a:t>T</a:t>
            </a:r>
            <a:r>
              <a:rPr sz="1850" spc="-190" dirty="0">
                <a:latin typeface="Calibri"/>
                <a:cs typeface="Calibri"/>
              </a:rPr>
              <a:t>A</a:t>
            </a:r>
            <a:r>
              <a:rPr sz="1850" spc="-25" dirty="0">
                <a:latin typeface="Calibri"/>
                <a:cs typeface="Calibri"/>
              </a:rPr>
              <a:t>T</a:t>
            </a:r>
            <a:r>
              <a:rPr sz="1850" spc="5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C</a:t>
            </a:r>
            <a:r>
              <a:rPr sz="1850" spc="-12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A</a:t>
            </a:r>
            <a:r>
              <a:rPr sz="1850" dirty="0">
                <a:latin typeface="Calibri"/>
                <a:cs typeface="Calibri"/>
              </a:rPr>
              <a:t>PP</a:t>
            </a:r>
            <a:r>
              <a:rPr sz="1850" spc="-45" dirty="0">
                <a:latin typeface="Calibri"/>
                <a:cs typeface="Calibri"/>
              </a:rPr>
              <a:t>R</a:t>
            </a:r>
            <a:r>
              <a:rPr sz="1850" spc="-25" dirty="0">
                <a:latin typeface="Calibri"/>
                <a:cs typeface="Calibri"/>
              </a:rPr>
              <a:t>O</a:t>
            </a:r>
            <a:r>
              <a:rPr sz="1850" spc="-30" dirty="0">
                <a:latin typeface="Calibri"/>
                <a:cs typeface="Calibri"/>
              </a:rPr>
              <a:t>AC</a:t>
            </a:r>
            <a:r>
              <a:rPr sz="1850" spc="-5" dirty="0">
                <a:latin typeface="Calibri"/>
                <a:cs typeface="Calibri"/>
              </a:rPr>
              <a:t>H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200" y="3662679"/>
            <a:ext cx="2194560" cy="309700"/>
          </a:xfrm>
          <a:prstGeom prst="rect">
            <a:avLst/>
          </a:prstGeom>
          <a:solidFill>
            <a:srgbClr val="FFFFFF"/>
          </a:solidFill>
          <a:ln w="12700">
            <a:solidFill>
              <a:srgbClr val="EC7C3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8900">
              <a:spcBef>
                <a:spcPts val="195"/>
              </a:spcBef>
            </a:pPr>
            <a:r>
              <a:rPr sz="1850" spc="-20" dirty="0">
                <a:latin typeface="Calibri"/>
                <a:cs typeface="Calibri"/>
              </a:rPr>
              <a:t>D</a:t>
            </a:r>
            <a:r>
              <a:rPr sz="1850" spc="-25" dirty="0">
                <a:latin typeface="Calibri"/>
                <a:cs typeface="Calibri"/>
              </a:rPr>
              <a:t>Y</a:t>
            </a:r>
            <a:r>
              <a:rPr sz="1850" spc="5" dirty="0">
                <a:latin typeface="Calibri"/>
                <a:cs typeface="Calibri"/>
              </a:rPr>
              <a:t>N</a:t>
            </a:r>
            <a:r>
              <a:rPr sz="1850" spc="-30" dirty="0">
                <a:latin typeface="Calibri"/>
                <a:cs typeface="Calibri"/>
              </a:rPr>
              <a:t>A</a:t>
            </a:r>
            <a:r>
              <a:rPr sz="1850" spc="15" dirty="0">
                <a:latin typeface="Calibri"/>
                <a:cs typeface="Calibri"/>
              </a:rPr>
              <a:t>M</a:t>
            </a:r>
            <a:r>
              <a:rPr sz="1850" spc="5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C</a:t>
            </a:r>
            <a:r>
              <a:rPr sz="1850" spc="-20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A</a:t>
            </a:r>
            <a:r>
              <a:rPr sz="1850" dirty="0">
                <a:latin typeface="Calibri"/>
                <a:cs typeface="Calibri"/>
              </a:rPr>
              <a:t>PP</a:t>
            </a:r>
            <a:r>
              <a:rPr sz="1850" spc="-45" dirty="0">
                <a:latin typeface="Calibri"/>
                <a:cs typeface="Calibri"/>
              </a:rPr>
              <a:t>R</a:t>
            </a:r>
            <a:r>
              <a:rPr sz="1850" spc="-25" dirty="0">
                <a:latin typeface="Calibri"/>
                <a:cs typeface="Calibri"/>
              </a:rPr>
              <a:t>O</a:t>
            </a:r>
            <a:r>
              <a:rPr sz="1850" spc="-30" dirty="0">
                <a:latin typeface="Calibri"/>
                <a:cs typeface="Calibri"/>
              </a:rPr>
              <a:t>AC</a:t>
            </a:r>
            <a:r>
              <a:rPr sz="1850" spc="-5" dirty="0">
                <a:latin typeface="Calibri"/>
                <a:cs typeface="Calibri"/>
              </a:rPr>
              <a:t>H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5320" y="3662679"/>
            <a:ext cx="2194560" cy="309700"/>
          </a:xfrm>
          <a:prstGeom prst="rect">
            <a:avLst/>
          </a:prstGeom>
          <a:solidFill>
            <a:srgbClr val="FFFFFF"/>
          </a:solidFill>
          <a:ln w="12700">
            <a:solidFill>
              <a:srgbClr val="EC7C3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170">
              <a:spcBef>
                <a:spcPts val="195"/>
              </a:spcBef>
            </a:pPr>
            <a:r>
              <a:rPr sz="1850" spc="-20" dirty="0">
                <a:latin typeface="Calibri"/>
                <a:cs typeface="Calibri"/>
              </a:rPr>
              <a:t>D</a:t>
            </a:r>
            <a:r>
              <a:rPr sz="1850" spc="-25" dirty="0">
                <a:latin typeface="Calibri"/>
                <a:cs typeface="Calibri"/>
              </a:rPr>
              <a:t>Y</a:t>
            </a:r>
            <a:r>
              <a:rPr sz="1850" dirty="0">
                <a:latin typeface="Calibri"/>
                <a:cs typeface="Calibri"/>
              </a:rPr>
              <a:t>N</a:t>
            </a:r>
            <a:r>
              <a:rPr sz="1850" spc="-35" dirty="0">
                <a:latin typeface="Calibri"/>
                <a:cs typeface="Calibri"/>
              </a:rPr>
              <a:t>A</a:t>
            </a:r>
            <a:r>
              <a:rPr sz="1850" spc="10" dirty="0">
                <a:latin typeface="Calibri"/>
                <a:cs typeface="Calibri"/>
              </a:rPr>
              <a:t>M</a:t>
            </a:r>
            <a:r>
              <a:rPr sz="1850" spc="5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C</a:t>
            </a:r>
            <a:r>
              <a:rPr sz="1850" spc="-204" dirty="0">
                <a:latin typeface="Calibri"/>
                <a:cs typeface="Calibri"/>
              </a:rPr>
              <a:t> </a:t>
            </a:r>
            <a:r>
              <a:rPr sz="1850" spc="-35" dirty="0">
                <a:latin typeface="Calibri"/>
                <a:cs typeface="Calibri"/>
              </a:rPr>
              <a:t>A</a:t>
            </a:r>
            <a:r>
              <a:rPr sz="1850" dirty="0">
                <a:latin typeface="Calibri"/>
                <a:cs typeface="Calibri"/>
              </a:rPr>
              <a:t>PP</a:t>
            </a:r>
            <a:r>
              <a:rPr sz="1850" spc="-50" dirty="0">
                <a:latin typeface="Calibri"/>
                <a:cs typeface="Calibri"/>
              </a:rPr>
              <a:t>R</a:t>
            </a:r>
            <a:r>
              <a:rPr sz="1850" spc="-30" dirty="0">
                <a:latin typeface="Calibri"/>
                <a:cs typeface="Calibri"/>
              </a:rPr>
              <a:t>O</a:t>
            </a:r>
            <a:r>
              <a:rPr sz="1850" spc="-35" dirty="0">
                <a:latin typeface="Calibri"/>
                <a:cs typeface="Calibri"/>
              </a:rPr>
              <a:t>A</a:t>
            </a:r>
            <a:r>
              <a:rPr sz="1850" spc="-3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H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493" y="277240"/>
            <a:ext cx="5394325" cy="440690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dirty="0">
                <a:solidFill>
                  <a:srgbClr val="EC7C30"/>
                </a:solidFill>
                <a:latin typeface="Calibri"/>
                <a:cs typeface="Calibri"/>
              </a:rPr>
              <a:t>CHANNEL</a:t>
            </a:r>
            <a:r>
              <a:rPr sz="2700" b="1" spc="-10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700" b="1" spc="-25" dirty="0">
                <a:solidFill>
                  <a:srgbClr val="EC7C30"/>
                </a:solidFill>
                <a:latin typeface="Calibri"/>
                <a:cs typeface="Calibri"/>
              </a:rPr>
              <a:t>ALLOCATION</a:t>
            </a:r>
            <a:r>
              <a:rPr sz="2700" b="1" spc="-10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700" b="1" spc="10" dirty="0">
                <a:solidFill>
                  <a:srgbClr val="EC7C30"/>
                </a:solidFill>
                <a:latin typeface="Calibri"/>
                <a:cs typeface="Calibri"/>
              </a:rPr>
              <a:t>APPROACHES: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9493" y="958851"/>
            <a:ext cx="111569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0700" indent="-508634">
              <a:spcBef>
                <a:spcPts val="135"/>
              </a:spcBef>
              <a:buFont typeface="Wingdings"/>
              <a:buChar char=""/>
              <a:tabLst>
                <a:tab pos="520700" algn="l"/>
                <a:tab pos="521334" algn="l"/>
              </a:tabLst>
            </a:pPr>
            <a:r>
              <a:rPr sz="2450" spc="-10" dirty="0">
                <a:latin typeface="Calibri"/>
                <a:cs typeface="Calibri"/>
              </a:rPr>
              <a:t>H</a:t>
            </a:r>
            <a:r>
              <a:rPr sz="2450" spc="-20" dirty="0">
                <a:latin typeface="Calibri"/>
                <a:cs typeface="Calibri"/>
              </a:rPr>
              <a:t>o</a:t>
            </a:r>
            <a:r>
              <a:rPr sz="2450" spc="25" dirty="0">
                <a:latin typeface="Calibri"/>
                <a:cs typeface="Calibri"/>
              </a:rPr>
              <a:t>w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2520" y="958851"/>
            <a:ext cx="624586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561340" algn="l"/>
                <a:tab pos="1842770" algn="l"/>
                <a:tab pos="2270125" algn="l"/>
                <a:tab pos="4050029" algn="l"/>
                <a:tab pos="5341620" algn="l"/>
              </a:tabLst>
            </a:pPr>
            <a:r>
              <a:rPr sz="2450" spc="55" dirty="0">
                <a:latin typeface="Calibri"/>
                <a:cs typeface="Calibri"/>
              </a:rPr>
              <a:t>t</a:t>
            </a:r>
            <a:r>
              <a:rPr sz="2450" spc="15" dirty="0">
                <a:latin typeface="Calibri"/>
                <a:cs typeface="Calibri"/>
              </a:rPr>
              <a:t>o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20" dirty="0">
                <a:latin typeface="Calibri"/>
                <a:cs typeface="Calibri"/>
              </a:rPr>
              <a:t>a</a:t>
            </a:r>
            <a:r>
              <a:rPr sz="2450" spc="-5" dirty="0">
                <a:latin typeface="Calibri"/>
                <a:cs typeface="Calibri"/>
              </a:rPr>
              <a:t>l</a:t>
            </a:r>
            <a:r>
              <a:rPr sz="2450" spc="75" dirty="0">
                <a:latin typeface="Calibri"/>
                <a:cs typeface="Calibri"/>
              </a:rPr>
              <a:t>l</a:t>
            </a:r>
            <a:r>
              <a:rPr sz="2450" spc="-15" dirty="0">
                <a:latin typeface="Calibri"/>
                <a:cs typeface="Calibri"/>
              </a:rPr>
              <a:t>o</a:t>
            </a:r>
            <a:r>
              <a:rPr sz="2450" dirty="0">
                <a:latin typeface="Calibri"/>
                <a:cs typeface="Calibri"/>
              </a:rPr>
              <a:t>c</a:t>
            </a:r>
            <a:r>
              <a:rPr sz="2450" spc="20" dirty="0">
                <a:latin typeface="Calibri"/>
                <a:cs typeface="Calibri"/>
              </a:rPr>
              <a:t>a</a:t>
            </a:r>
            <a:r>
              <a:rPr sz="2450" spc="-20" dirty="0">
                <a:latin typeface="Calibri"/>
                <a:cs typeface="Calibri"/>
              </a:rPr>
              <a:t>t</a:t>
            </a:r>
            <a:r>
              <a:rPr sz="2450" spc="15" dirty="0">
                <a:latin typeface="Calibri"/>
                <a:cs typeface="Calibri"/>
              </a:rPr>
              <a:t>e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15" dirty="0">
                <a:latin typeface="Calibri"/>
                <a:cs typeface="Calibri"/>
              </a:rPr>
              <a:t>a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40" dirty="0">
                <a:latin typeface="Calibri"/>
                <a:cs typeface="Calibri"/>
              </a:rPr>
              <a:t>m</a:t>
            </a:r>
            <a:r>
              <a:rPr sz="2450" spc="65" dirty="0">
                <a:latin typeface="Calibri"/>
                <a:cs typeface="Calibri"/>
              </a:rPr>
              <a:t>u</a:t>
            </a:r>
            <a:r>
              <a:rPr sz="2450" spc="-5" dirty="0">
                <a:latin typeface="Calibri"/>
                <a:cs typeface="Calibri"/>
              </a:rPr>
              <a:t>l</a:t>
            </a:r>
            <a:r>
              <a:rPr sz="2450" spc="-20" dirty="0">
                <a:latin typeface="Calibri"/>
                <a:cs typeface="Calibri"/>
              </a:rPr>
              <a:t>t</a:t>
            </a:r>
            <a:r>
              <a:rPr sz="2450" spc="-5" dirty="0">
                <a:latin typeface="Calibri"/>
                <a:cs typeface="Calibri"/>
              </a:rPr>
              <a:t>i</a:t>
            </a:r>
            <a:r>
              <a:rPr sz="2450" spc="100" dirty="0">
                <a:latin typeface="Calibri"/>
                <a:cs typeface="Calibri"/>
              </a:rPr>
              <a:t>a</a:t>
            </a:r>
            <a:r>
              <a:rPr sz="2450" dirty="0">
                <a:latin typeface="Calibri"/>
                <a:cs typeface="Calibri"/>
              </a:rPr>
              <a:t>cc</a:t>
            </a:r>
            <a:r>
              <a:rPr sz="2450" spc="55" dirty="0">
                <a:latin typeface="Calibri"/>
                <a:cs typeface="Calibri"/>
              </a:rPr>
              <a:t>e</a:t>
            </a:r>
            <a:r>
              <a:rPr sz="2450" spc="-5" dirty="0">
                <a:latin typeface="Calibri"/>
                <a:cs typeface="Calibri"/>
              </a:rPr>
              <a:t>s</a:t>
            </a:r>
            <a:r>
              <a:rPr sz="2450" spc="10" dirty="0">
                <a:latin typeface="Calibri"/>
                <a:cs typeface="Calibri"/>
              </a:rPr>
              <a:t>s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75" dirty="0">
                <a:latin typeface="Calibri"/>
                <a:cs typeface="Calibri"/>
              </a:rPr>
              <a:t>c</a:t>
            </a:r>
            <a:r>
              <a:rPr sz="2450" spc="-15" dirty="0">
                <a:latin typeface="Calibri"/>
                <a:cs typeface="Calibri"/>
              </a:rPr>
              <a:t>h</a:t>
            </a:r>
            <a:r>
              <a:rPr sz="2450" spc="20" dirty="0">
                <a:latin typeface="Calibri"/>
                <a:cs typeface="Calibri"/>
              </a:rPr>
              <a:t>a</a:t>
            </a:r>
            <a:r>
              <a:rPr sz="2450" spc="-15" dirty="0">
                <a:latin typeface="Calibri"/>
                <a:cs typeface="Calibri"/>
              </a:rPr>
              <a:t>n</a:t>
            </a:r>
            <a:r>
              <a:rPr sz="2450" spc="65" dirty="0">
                <a:latin typeface="Calibri"/>
                <a:cs typeface="Calibri"/>
              </a:rPr>
              <a:t>n</a:t>
            </a:r>
            <a:r>
              <a:rPr sz="2450" spc="-25" dirty="0">
                <a:latin typeface="Calibri"/>
                <a:cs typeface="Calibri"/>
              </a:rPr>
              <a:t>e</a:t>
            </a:r>
            <a:r>
              <a:rPr sz="2450" spc="5" dirty="0">
                <a:latin typeface="Calibri"/>
                <a:cs typeface="Calibri"/>
              </a:rPr>
              <a:t>l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20" dirty="0">
                <a:latin typeface="Calibri"/>
                <a:cs typeface="Calibri"/>
              </a:rPr>
              <a:t>a</a:t>
            </a:r>
            <a:r>
              <a:rPr sz="2450" spc="114" dirty="0">
                <a:latin typeface="Calibri"/>
                <a:cs typeface="Calibri"/>
              </a:rPr>
              <a:t>m</a:t>
            </a:r>
            <a:r>
              <a:rPr sz="2450" spc="-15" dirty="0">
                <a:latin typeface="Calibri"/>
                <a:cs typeface="Calibri"/>
              </a:rPr>
              <a:t>o</a:t>
            </a:r>
            <a:r>
              <a:rPr sz="2450" spc="-10" dirty="0">
                <a:latin typeface="Calibri"/>
                <a:cs typeface="Calibri"/>
              </a:rPr>
              <a:t>n</a:t>
            </a:r>
            <a:r>
              <a:rPr sz="2450" spc="15" dirty="0">
                <a:latin typeface="Calibri"/>
                <a:cs typeface="Calibri"/>
              </a:rPr>
              <a:t>g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8064" y="1223264"/>
            <a:ext cx="7116445" cy="669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35"/>
              </a:spcBef>
              <a:tabLst>
                <a:tab pos="1527810" algn="l"/>
                <a:tab pos="2423160" algn="l"/>
                <a:tab pos="2819400" algn="l"/>
                <a:tab pos="3663950" algn="l"/>
                <a:tab pos="4681220" algn="l"/>
                <a:tab pos="5210175" algn="l"/>
                <a:tab pos="5992495" algn="l"/>
                <a:tab pos="6298565" algn="l"/>
                <a:tab pos="6826884" algn="l"/>
              </a:tabLst>
            </a:pPr>
            <a:r>
              <a:rPr sz="2450" dirty="0">
                <a:latin typeface="Calibri"/>
                <a:cs typeface="Calibri"/>
              </a:rPr>
              <a:t>c</a:t>
            </a:r>
            <a:r>
              <a:rPr sz="2450" spc="-20" dirty="0">
                <a:latin typeface="Calibri"/>
                <a:cs typeface="Calibri"/>
              </a:rPr>
              <a:t>o</a:t>
            </a:r>
            <a:r>
              <a:rPr sz="2450" spc="35" dirty="0">
                <a:latin typeface="Calibri"/>
                <a:cs typeface="Calibri"/>
              </a:rPr>
              <a:t>m</a:t>
            </a:r>
            <a:r>
              <a:rPr sz="2450" spc="-15" dirty="0">
                <a:latin typeface="Calibri"/>
                <a:cs typeface="Calibri"/>
              </a:rPr>
              <a:t>p</a:t>
            </a:r>
            <a:r>
              <a:rPr sz="2450" spc="55" dirty="0">
                <a:latin typeface="Calibri"/>
                <a:cs typeface="Calibri"/>
              </a:rPr>
              <a:t>e</a:t>
            </a:r>
            <a:r>
              <a:rPr sz="2450" spc="-25" dirty="0">
                <a:latin typeface="Calibri"/>
                <a:cs typeface="Calibri"/>
              </a:rPr>
              <a:t>t</a:t>
            </a:r>
            <a:r>
              <a:rPr sz="2450" spc="-10" dirty="0">
                <a:latin typeface="Calibri"/>
                <a:cs typeface="Calibri"/>
              </a:rPr>
              <a:t>i</a:t>
            </a:r>
            <a:r>
              <a:rPr sz="2450" spc="-15" dirty="0">
                <a:latin typeface="Calibri"/>
                <a:cs typeface="Calibri"/>
              </a:rPr>
              <a:t>n</a:t>
            </a:r>
            <a:r>
              <a:rPr sz="2450" spc="15" dirty="0">
                <a:latin typeface="Calibri"/>
                <a:cs typeface="Calibri"/>
              </a:rPr>
              <a:t>g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15" dirty="0">
                <a:latin typeface="Calibri"/>
                <a:cs typeface="Calibri"/>
              </a:rPr>
              <a:t>u</a:t>
            </a:r>
            <a:r>
              <a:rPr sz="2450" spc="-5" dirty="0">
                <a:latin typeface="Calibri"/>
                <a:cs typeface="Calibri"/>
              </a:rPr>
              <a:t>s</a:t>
            </a:r>
            <a:r>
              <a:rPr sz="2450" spc="55" dirty="0">
                <a:latin typeface="Calibri"/>
                <a:cs typeface="Calibri"/>
              </a:rPr>
              <a:t>e</a:t>
            </a:r>
            <a:r>
              <a:rPr sz="2450" spc="-60" dirty="0">
                <a:latin typeface="Calibri"/>
                <a:cs typeface="Calibri"/>
              </a:rPr>
              <a:t>r</a:t>
            </a:r>
            <a:r>
              <a:rPr sz="2450" spc="5" dirty="0">
                <a:latin typeface="Calibri"/>
                <a:cs typeface="Calibri"/>
              </a:rPr>
              <a:t>s.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15" dirty="0">
                <a:latin typeface="Calibri"/>
                <a:cs typeface="Calibri"/>
              </a:rPr>
              <a:t>In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15" dirty="0">
                <a:latin typeface="Calibri"/>
                <a:cs typeface="Calibri"/>
              </a:rPr>
              <a:t>ot</a:t>
            </a:r>
            <a:r>
              <a:rPr sz="2450" spc="65" dirty="0">
                <a:latin typeface="Calibri"/>
                <a:cs typeface="Calibri"/>
              </a:rPr>
              <a:t>h</a:t>
            </a:r>
            <a:r>
              <a:rPr sz="2450" spc="-20" dirty="0">
                <a:latin typeface="Calibri"/>
                <a:cs typeface="Calibri"/>
              </a:rPr>
              <a:t>e</a:t>
            </a:r>
            <a:r>
              <a:rPr sz="2450" spc="10" dirty="0">
                <a:latin typeface="Calibri"/>
                <a:cs typeface="Calibri"/>
              </a:rPr>
              <a:t>r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85" dirty="0">
                <a:latin typeface="Calibri"/>
                <a:cs typeface="Calibri"/>
              </a:rPr>
              <a:t>w</a:t>
            </a:r>
            <a:r>
              <a:rPr sz="2450" spc="-15" dirty="0">
                <a:latin typeface="Calibri"/>
                <a:cs typeface="Calibri"/>
              </a:rPr>
              <a:t>o</a:t>
            </a:r>
            <a:r>
              <a:rPr sz="2450" spc="20" dirty="0">
                <a:latin typeface="Calibri"/>
                <a:cs typeface="Calibri"/>
              </a:rPr>
              <a:t>r</a:t>
            </a:r>
            <a:r>
              <a:rPr sz="2450" spc="-10" dirty="0">
                <a:latin typeface="Calibri"/>
                <a:cs typeface="Calibri"/>
              </a:rPr>
              <a:t>d</a:t>
            </a:r>
            <a:r>
              <a:rPr sz="2450" spc="-5" dirty="0">
                <a:latin typeface="Calibri"/>
                <a:cs typeface="Calibri"/>
              </a:rPr>
              <a:t>s</a:t>
            </a:r>
            <a:r>
              <a:rPr sz="2450" spc="5" dirty="0">
                <a:latin typeface="Calibri"/>
                <a:cs typeface="Calibri"/>
              </a:rPr>
              <a:t>,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10" dirty="0">
                <a:latin typeface="Calibri"/>
                <a:cs typeface="Calibri"/>
              </a:rPr>
              <a:t>w</a:t>
            </a:r>
            <a:r>
              <a:rPr sz="2450" spc="15" dirty="0">
                <a:latin typeface="Calibri"/>
                <a:cs typeface="Calibri"/>
              </a:rPr>
              <a:t>e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15" dirty="0">
                <a:latin typeface="Calibri"/>
                <a:cs typeface="Calibri"/>
              </a:rPr>
              <a:t>n</a:t>
            </a:r>
            <a:r>
              <a:rPr sz="2450" spc="55" dirty="0">
                <a:latin typeface="Calibri"/>
                <a:cs typeface="Calibri"/>
              </a:rPr>
              <a:t>e</a:t>
            </a:r>
            <a:r>
              <a:rPr sz="2450" spc="-25" dirty="0">
                <a:latin typeface="Calibri"/>
                <a:cs typeface="Calibri"/>
              </a:rPr>
              <a:t>e</a:t>
            </a:r>
            <a:r>
              <a:rPr sz="2450" spc="15" dirty="0">
                <a:latin typeface="Calibri"/>
                <a:cs typeface="Calibri"/>
              </a:rPr>
              <a:t>d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15" dirty="0">
                <a:latin typeface="Calibri"/>
                <a:cs typeface="Calibri"/>
              </a:rPr>
              <a:t>a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5" dirty="0">
                <a:latin typeface="Calibri"/>
                <a:cs typeface="Calibri"/>
              </a:rPr>
              <a:t>s</a:t>
            </a:r>
            <a:r>
              <a:rPr sz="2450" spc="55" dirty="0">
                <a:latin typeface="Calibri"/>
                <a:cs typeface="Calibri"/>
              </a:rPr>
              <a:t>e</a:t>
            </a:r>
            <a:r>
              <a:rPr sz="2450" spc="10" dirty="0">
                <a:latin typeface="Calibri"/>
                <a:cs typeface="Calibri"/>
              </a:rPr>
              <a:t>t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60" dirty="0">
                <a:latin typeface="Calibri"/>
                <a:cs typeface="Calibri"/>
              </a:rPr>
              <a:t>of</a:t>
            </a:r>
            <a:endParaRPr sz="2450" dirty="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tabLst>
                <a:tab pos="917575" algn="l"/>
                <a:tab pos="1680210" algn="l"/>
                <a:tab pos="2117725" algn="l"/>
                <a:tab pos="3572510" algn="l"/>
                <a:tab pos="4121785" algn="l"/>
                <a:tab pos="5097780" algn="l"/>
                <a:tab pos="5982335" algn="l"/>
                <a:tab pos="6816725" algn="l"/>
              </a:tabLst>
            </a:pPr>
            <a:r>
              <a:rPr sz="2450" spc="20" dirty="0">
                <a:latin typeface="Calibri"/>
                <a:cs typeface="Calibri"/>
              </a:rPr>
              <a:t>r</a:t>
            </a:r>
            <a:r>
              <a:rPr sz="2450" spc="-10" dirty="0">
                <a:latin typeface="Calibri"/>
                <a:cs typeface="Calibri"/>
              </a:rPr>
              <a:t>u</a:t>
            </a:r>
            <a:r>
              <a:rPr sz="2450" spc="-5" dirty="0">
                <a:latin typeface="Calibri"/>
                <a:cs typeface="Calibri"/>
              </a:rPr>
              <a:t>l</a:t>
            </a:r>
            <a:r>
              <a:rPr sz="2450" spc="-25" dirty="0">
                <a:latin typeface="Calibri"/>
                <a:cs typeface="Calibri"/>
              </a:rPr>
              <a:t>e</a:t>
            </a:r>
            <a:r>
              <a:rPr sz="2450" spc="10" dirty="0">
                <a:latin typeface="Calibri"/>
                <a:cs typeface="Calibri"/>
              </a:rPr>
              <a:t>s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30" dirty="0">
                <a:latin typeface="Calibri"/>
                <a:cs typeface="Calibri"/>
              </a:rPr>
              <a:t>(</a:t>
            </a:r>
            <a:r>
              <a:rPr sz="2450" spc="-5" dirty="0">
                <a:latin typeface="Calibri"/>
                <a:cs typeface="Calibri"/>
              </a:rPr>
              <a:t>i</a:t>
            </a:r>
            <a:r>
              <a:rPr sz="2450" spc="100" dirty="0">
                <a:latin typeface="Calibri"/>
                <a:cs typeface="Calibri"/>
              </a:rPr>
              <a:t>.</a:t>
            </a:r>
            <a:r>
              <a:rPr sz="2450" spc="-25" dirty="0">
                <a:latin typeface="Calibri"/>
                <a:cs typeface="Calibri"/>
              </a:rPr>
              <a:t>e</a:t>
            </a:r>
            <a:r>
              <a:rPr sz="2450" spc="5" dirty="0">
                <a:latin typeface="Calibri"/>
                <a:cs typeface="Calibri"/>
              </a:rPr>
              <a:t>.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15" dirty="0">
                <a:latin typeface="Calibri"/>
                <a:cs typeface="Calibri"/>
              </a:rPr>
              <a:t>a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10" dirty="0">
                <a:latin typeface="Calibri"/>
                <a:cs typeface="Calibri"/>
              </a:rPr>
              <a:t>p</a:t>
            </a:r>
            <a:r>
              <a:rPr sz="2450" spc="20" dirty="0">
                <a:latin typeface="Calibri"/>
                <a:cs typeface="Calibri"/>
              </a:rPr>
              <a:t>r</a:t>
            </a:r>
            <a:r>
              <a:rPr sz="2450" spc="-15" dirty="0">
                <a:latin typeface="Calibri"/>
                <a:cs typeface="Calibri"/>
              </a:rPr>
              <a:t>o</a:t>
            </a:r>
            <a:r>
              <a:rPr sz="2450" spc="-25" dirty="0">
                <a:latin typeface="Calibri"/>
                <a:cs typeface="Calibri"/>
              </a:rPr>
              <a:t>t</a:t>
            </a:r>
            <a:r>
              <a:rPr sz="2450" spc="-15" dirty="0">
                <a:latin typeface="Calibri"/>
                <a:cs typeface="Calibri"/>
              </a:rPr>
              <a:t>o</a:t>
            </a:r>
            <a:r>
              <a:rPr sz="2450" spc="75" dirty="0">
                <a:latin typeface="Calibri"/>
                <a:cs typeface="Calibri"/>
              </a:rPr>
              <a:t>c</a:t>
            </a:r>
            <a:r>
              <a:rPr sz="2450" spc="-15" dirty="0">
                <a:latin typeface="Calibri"/>
                <a:cs typeface="Calibri"/>
              </a:rPr>
              <a:t>o</a:t>
            </a:r>
            <a:r>
              <a:rPr sz="2450" spc="-5" dirty="0">
                <a:latin typeface="Calibri"/>
                <a:cs typeface="Calibri"/>
              </a:rPr>
              <a:t>l</a:t>
            </a:r>
            <a:r>
              <a:rPr sz="2450" spc="5" dirty="0">
                <a:latin typeface="Calibri"/>
                <a:cs typeface="Calibri"/>
              </a:rPr>
              <a:t>)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25" dirty="0">
                <a:latin typeface="Calibri"/>
                <a:cs typeface="Calibri"/>
              </a:rPr>
              <a:t>t</a:t>
            </a:r>
            <a:r>
              <a:rPr sz="2450" spc="15" dirty="0">
                <a:latin typeface="Calibri"/>
                <a:cs typeface="Calibri"/>
              </a:rPr>
              <a:t>o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u="sng" spc="20" dirty="0">
                <a:latin typeface="Calibri"/>
                <a:cs typeface="Calibri"/>
              </a:rPr>
              <a:t>a</a:t>
            </a:r>
            <a:r>
              <a:rPr sz="2450" u="sng" spc="-5" dirty="0">
                <a:latin typeface="Calibri"/>
                <a:cs typeface="Calibri"/>
              </a:rPr>
              <a:t>ll</a:t>
            </a:r>
            <a:r>
              <a:rPr sz="2450" u="sng" spc="60" dirty="0">
                <a:latin typeface="Calibri"/>
                <a:cs typeface="Calibri"/>
              </a:rPr>
              <a:t>o</a:t>
            </a:r>
            <a:r>
              <a:rPr sz="2450" u="sng" spc="20" dirty="0">
                <a:latin typeface="Calibri"/>
                <a:cs typeface="Calibri"/>
              </a:rPr>
              <a:t>w</a:t>
            </a:r>
            <a:r>
              <a:rPr sz="2450" u="sng" dirty="0">
                <a:latin typeface="Calibri"/>
                <a:cs typeface="Calibri"/>
              </a:rPr>
              <a:t>	</a:t>
            </a:r>
            <a:r>
              <a:rPr sz="2450" u="sng" spc="-20" dirty="0">
                <a:latin typeface="Calibri"/>
                <a:cs typeface="Calibri"/>
              </a:rPr>
              <a:t>e</a:t>
            </a:r>
            <a:r>
              <a:rPr sz="2450" u="sng" spc="20" dirty="0">
                <a:latin typeface="Calibri"/>
                <a:cs typeface="Calibri"/>
              </a:rPr>
              <a:t>a</a:t>
            </a:r>
            <a:r>
              <a:rPr sz="2450" u="sng" dirty="0">
                <a:latin typeface="Calibri"/>
                <a:cs typeface="Calibri"/>
              </a:rPr>
              <a:t>c</a:t>
            </a:r>
            <a:r>
              <a:rPr sz="2450" u="sng" spc="15" dirty="0">
                <a:latin typeface="Calibri"/>
                <a:cs typeface="Calibri"/>
              </a:rPr>
              <a:t>h</a:t>
            </a:r>
            <a:r>
              <a:rPr sz="2450" u="sng" dirty="0">
                <a:latin typeface="Calibri"/>
                <a:cs typeface="Calibri"/>
              </a:rPr>
              <a:t>	</a:t>
            </a:r>
            <a:r>
              <a:rPr sz="2450" u="sng" spc="-10" dirty="0">
                <a:latin typeface="Calibri"/>
                <a:cs typeface="Calibri"/>
              </a:rPr>
              <a:t>u</a:t>
            </a:r>
            <a:r>
              <a:rPr sz="2450" u="sng" spc="75" dirty="0">
                <a:latin typeface="Calibri"/>
                <a:cs typeface="Calibri"/>
              </a:rPr>
              <a:t>s</a:t>
            </a:r>
            <a:r>
              <a:rPr sz="2450" u="sng" spc="-20" dirty="0">
                <a:latin typeface="Calibri"/>
                <a:cs typeface="Calibri"/>
              </a:rPr>
              <a:t>e</a:t>
            </a:r>
            <a:r>
              <a:rPr sz="2450" u="sng" spc="10" dirty="0">
                <a:latin typeface="Calibri"/>
                <a:cs typeface="Calibri"/>
              </a:rPr>
              <a:t>r</a:t>
            </a:r>
            <a:r>
              <a:rPr sz="2450" u="sng" dirty="0">
                <a:latin typeface="Calibri"/>
                <a:cs typeface="Calibri"/>
              </a:rPr>
              <a:t>	</a:t>
            </a:r>
            <a:r>
              <a:rPr sz="2450" u="sng" spc="60" dirty="0">
                <a:latin typeface="Calibri"/>
                <a:cs typeface="Calibri"/>
              </a:rPr>
              <a:t>to</a:t>
            </a:r>
            <a:endParaRPr sz="2450" u="sng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8064" y="1752917"/>
            <a:ext cx="7103109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954530" algn="l"/>
                <a:tab pos="2636520" algn="l"/>
                <a:tab pos="3521710" algn="l"/>
                <a:tab pos="5382260" algn="l"/>
                <a:tab pos="6318885" algn="l"/>
                <a:tab pos="6938645" algn="l"/>
              </a:tabLst>
            </a:pPr>
            <a:r>
              <a:rPr sz="2450" u="sng" dirty="0">
                <a:latin typeface="Calibri"/>
                <a:cs typeface="Calibri"/>
              </a:rPr>
              <a:t>c</a:t>
            </a:r>
            <a:r>
              <a:rPr sz="2450" u="sng" spc="-15" dirty="0">
                <a:latin typeface="Calibri"/>
                <a:cs typeface="Calibri"/>
              </a:rPr>
              <a:t>o</a:t>
            </a:r>
            <a:r>
              <a:rPr sz="2450" u="sng" spc="40" dirty="0">
                <a:latin typeface="Calibri"/>
                <a:cs typeface="Calibri"/>
              </a:rPr>
              <a:t>mm</a:t>
            </a:r>
            <a:r>
              <a:rPr sz="2450" u="sng" spc="-10" dirty="0">
                <a:latin typeface="Calibri"/>
                <a:cs typeface="Calibri"/>
              </a:rPr>
              <a:t>un</a:t>
            </a:r>
            <a:r>
              <a:rPr sz="2450" u="sng" dirty="0">
                <a:latin typeface="Calibri"/>
                <a:cs typeface="Calibri"/>
              </a:rPr>
              <a:t>ic</a:t>
            </a:r>
            <a:r>
              <a:rPr sz="2450" u="sng" spc="20" dirty="0">
                <a:latin typeface="Calibri"/>
                <a:cs typeface="Calibri"/>
              </a:rPr>
              <a:t>a</a:t>
            </a:r>
            <a:r>
              <a:rPr sz="2450" u="sng" spc="50" dirty="0">
                <a:latin typeface="Calibri"/>
                <a:cs typeface="Calibri"/>
              </a:rPr>
              <a:t>t</a:t>
            </a:r>
            <a:r>
              <a:rPr sz="2450" u="sng" spc="15" dirty="0">
                <a:latin typeface="Calibri"/>
                <a:cs typeface="Calibri"/>
              </a:rPr>
              <a:t>e</a:t>
            </a:r>
            <a:r>
              <a:rPr sz="2450" u="sng" dirty="0">
                <a:latin typeface="Calibri"/>
                <a:cs typeface="Calibri"/>
              </a:rPr>
              <a:t>	</a:t>
            </a:r>
            <a:r>
              <a:rPr sz="2450" u="sng" spc="20" dirty="0">
                <a:latin typeface="Calibri"/>
                <a:cs typeface="Calibri"/>
              </a:rPr>
              <a:t>a</a:t>
            </a:r>
            <a:r>
              <a:rPr sz="2450" u="sng" spc="70" dirty="0">
                <a:latin typeface="Calibri"/>
                <a:cs typeface="Calibri"/>
              </a:rPr>
              <a:t>n</a:t>
            </a:r>
            <a:r>
              <a:rPr sz="2450" u="sng" spc="15" dirty="0">
                <a:latin typeface="Calibri"/>
                <a:cs typeface="Calibri"/>
              </a:rPr>
              <a:t>d</a:t>
            </a:r>
            <a:r>
              <a:rPr sz="2450" u="sng" dirty="0">
                <a:latin typeface="Calibri"/>
                <a:cs typeface="Calibri"/>
              </a:rPr>
              <a:t>	</a:t>
            </a:r>
            <a:r>
              <a:rPr sz="2450" u="sng" spc="-55" dirty="0">
                <a:latin typeface="Calibri"/>
                <a:cs typeface="Calibri"/>
              </a:rPr>
              <a:t>a</a:t>
            </a:r>
            <a:r>
              <a:rPr sz="2450" u="sng" spc="85" dirty="0">
                <a:latin typeface="Calibri"/>
                <a:cs typeface="Calibri"/>
              </a:rPr>
              <a:t>v</a:t>
            </a:r>
            <a:r>
              <a:rPr sz="2450" u="sng" spc="-15" dirty="0">
                <a:latin typeface="Calibri"/>
                <a:cs typeface="Calibri"/>
              </a:rPr>
              <a:t>o</a:t>
            </a:r>
            <a:r>
              <a:rPr sz="2450" u="sng" spc="-5" dirty="0">
                <a:latin typeface="Calibri"/>
                <a:cs typeface="Calibri"/>
              </a:rPr>
              <a:t>i</a:t>
            </a:r>
            <a:r>
              <a:rPr sz="2450" u="sng" spc="15" dirty="0">
                <a:latin typeface="Calibri"/>
                <a:cs typeface="Calibri"/>
              </a:rPr>
              <a:t>d</a:t>
            </a:r>
            <a:r>
              <a:rPr sz="2450" u="sng" dirty="0">
                <a:latin typeface="Calibri"/>
                <a:cs typeface="Calibri"/>
              </a:rPr>
              <a:t>	</a:t>
            </a:r>
            <a:r>
              <a:rPr sz="2450" u="sng" spc="70" dirty="0">
                <a:latin typeface="Calibri"/>
                <a:cs typeface="Calibri"/>
              </a:rPr>
              <a:t>i</a:t>
            </a:r>
            <a:r>
              <a:rPr sz="2450" u="sng" spc="-10" dirty="0">
                <a:latin typeface="Calibri"/>
                <a:cs typeface="Calibri"/>
              </a:rPr>
              <a:t>n</a:t>
            </a:r>
            <a:r>
              <a:rPr sz="2450" u="sng" spc="-25" dirty="0">
                <a:latin typeface="Calibri"/>
                <a:cs typeface="Calibri"/>
              </a:rPr>
              <a:t>te</a:t>
            </a:r>
            <a:r>
              <a:rPr sz="2450" u="sng" spc="100" dirty="0">
                <a:latin typeface="Calibri"/>
                <a:cs typeface="Calibri"/>
              </a:rPr>
              <a:t>r</a:t>
            </a:r>
            <a:r>
              <a:rPr sz="2450" u="sng" spc="-30" dirty="0">
                <a:latin typeface="Calibri"/>
                <a:cs typeface="Calibri"/>
              </a:rPr>
              <a:t>fe</a:t>
            </a:r>
            <a:r>
              <a:rPr sz="2450" u="sng" spc="20" dirty="0">
                <a:latin typeface="Calibri"/>
                <a:cs typeface="Calibri"/>
              </a:rPr>
              <a:t>r</a:t>
            </a:r>
            <a:r>
              <a:rPr sz="2450" u="sng" spc="-25" dirty="0">
                <a:latin typeface="Calibri"/>
                <a:cs typeface="Calibri"/>
              </a:rPr>
              <a:t>e</a:t>
            </a:r>
            <a:r>
              <a:rPr sz="2450" u="sng" spc="-10" dirty="0">
                <a:latin typeface="Calibri"/>
                <a:cs typeface="Calibri"/>
              </a:rPr>
              <a:t>n</a:t>
            </a:r>
            <a:r>
              <a:rPr sz="2450" u="sng" spc="75" dirty="0">
                <a:latin typeface="Calibri"/>
                <a:cs typeface="Calibri"/>
              </a:rPr>
              <a:t>c</a:t>
            </a:r>
            <a:r>
              <a:rPr sz="2450" u="sng" dirty="0">
                <a:latin typeface="Calibri"/>
                <a:cs typeface="Calibri"/>
              </a:rPr>
              <a:t>e</a:t>
            </a:r>
            <a:r>
              <a:rPr sz="2450" spc="5" dirty="0">
                <a:latin typeface="Calibri"/>
                <a:cs typeface="Calibri"/>
              </a:rPr>
              <a:t>.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85" dirty="0">
                <a:latin typeface="Calibri"/>
                <a:cs typeface="Calibri"/>
              </a:rPr>
              <a:t>T</a:t>
            </a:r>
            <a:r>
              <a:rPr sz="2450" spc="-10" dirty="0">
                <a:latin typeface="Calibri"/>
                <a:cs typeface="Calibri"/>
              </a:rPr>
              <a:t>h</a:t>
            </a:r>
            <a:r>
              <a:rPr sz="2450" spc="-20" dirty="0">
                <a:latin typeface="Calibri"/>
                <a:cs typeface="Calibri"/>
              </a:rPr>
              <a:t>e</a:t>
            </a:r>
            <a:r>
              <a:rPr sz="2450" spc="20" dirty="0">
                <a:latin typeface="Calibri"/>
                <a:cs typeface="Calibri"/>
              </a:rPr>
              <a:t>r</a:t>
            </a:r>
            <a:r>
              <a:rPr sz="2450" spc="15" dirty="0">
                <a:latin typeface="Calibri"/>
                <a:cs typeface="Calibri"/>
              </a:rPr>
              <a:t>e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20" dirty="0">
                <a:latin typeface="Calibri"/>
                <a:cs typeface="Calibri"/>
              </a:rPr>
              <a:t>a</a:t>
            </a:r>
            <a:r>
              <a:rPr sz="2450" spc="100" dirty="0">
                <a:latin typeface="Calibri"/>
                <a:cs typeface="Calibri"/>
              </a:rPr>
              <a:t>r</a:t>
            </a:r>
            <a:r>
              <a:rPr sz="2450" spc="15" dirty="0">
                <a:latin typeface="Calibri"/>
                <a:cs typeface="Calibri"/>
              </a:rPr>
              <a:t>e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15" dirty="0">
                <a:latin typeface="Calibri"/>
                <a:cs typeface="Calibri"/>
              </a:rPr>
              <a:t>a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8063" y="2027301"/>
            <a:ext cx="7117080" cy="946156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 marR="5080" algn="just">
              <a:lnSpc>
                <a:spcPct val="70900"/>
              </a:lnSpc>
              <a:spcBef>
                <a:spcPts val="990"/>
              </a:spcBef>
            </a:pPr>
            <a:r>
              <a:rPr sz="2450" dirty="0">
                <a:latin typeface="Calibri"/>
                <a:cs typeface="Calibri"/>
              </a:rPr>
              <a:t>variety </a:t>
            </a:r>
            <a:r>
              <a:rPr sz="2450" spc="-5" dirty="0">
                <a:latin typeface="Calibri"/>
                <a:cs typeface="Calibri"/>
              </a:rPr>
              <a:t>of </a:t>
            </a:r>
            <a:r>
              <a:rPr sz="2450" spc="10" dirty="0">
                <a:latin typeface="Calibri"/>
                <a:cs typeface="Calibri"/>
              </a:rPr>
              <a:t>solutions </a:t>
            </a:r>
            <a:r>
              <a:rPr sz="2450" spc="-5" dirty="0">
                <a:latin typeface="Calibri"/>
                <a:cs typeface="Calibri"/>
              </a:rPr>
              <a:t>to </a:t>
            </a:r>
            <a:r>
              <a:rPr sz="2450" spc="15" dirty="0">
                <a:latin typeface="Calibri"/>
                <a:cs typeface="Calibri"/>
              </a:rPr>
              <a:t>this </a:t>
            </a:r>
            <a:r>
              <a:rPr sz="2450" spc="10" dirty="0">
                <a:latin typeface="Calibri"/>
                <a:cs typeface="Calibri"/>
              </a:rPr>
              <a:t>problem </a:t>
            </a:r>
            <a:r>
              <a:rPr sz="2450" spc="-5" dirty="0">
                <a:latin typeface="Calibri"/>
                <a:cs typeface="Calibri"/>
              </a:rPr>
              <a:t>that </a:t>
            </a:r>
            <a:r>
              <a:rPr sz="2450" spc="20" dirty="0">
                <a:latin typeface="Calibri"/>
                <a:cs typeface="Calibri"/>
              </a:rPr>
              <a:t>are </a:t>
            </a:r>
            <a:r>
              <a:rPr sz="2450" spc="35" dirty="0">
                <a:latin typeface="Calibri"/>
                <a:cs typeface="Calibri"/>
              </a:rPr>
              <a:t>used </a:t>
            </a:r>
            <a:r>
              <a:rPr sz="2450" spc="80" dirty="0">
                <a:latin typeface="Calibri"/>
                <a:cs typeface="Calibri"/>
              </a:rPr>
              <a:t>in </a:t>
            </a:r>
            <a:r>
              <a:rPr sz="2450" spc="8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practice.</a:t>
            </a:r>
            <a:r>
              <a:rPr sz="2450" spc="10" dirty="0">
                <a:latin typeface="Calibri"/>
                <a:cs typeface="Calibri"/>
              </a:rPr>
              <a:t> These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solutions</a:t>
            </a:r>
            <a:r>
              <a:rPr sz="2450" spc="15" dirty="0">
                <a:latin typeface="Calibri"/>
                <a:cs typeface="Calibri"/>
              </a:rPr>
              <a:t> can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40" dirty="0">
                <a:latin typeface="Calibri"/>
                <a:cs typeface="Calibri"/>
              </a:rPr>
              <a:t>be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classified</a:t>
            </a:r>
            <a:r>
              <a:rPr sz="2450" spc="20" dirty="0">
                <a:latin typeface="Calibri"/>
                <a:cs typeface="Calibri"/>
              </a:rPr>
              <a:t> as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either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static</a:t>
            </a:r>
            <a:r>
              <a:rPr sz="2450" spc="8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or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dynamic.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9493" y="2953702"/>
            <a:ext cx="7623809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0700" indent="-508634">
              <a:spcBef>
                <a:spcPts val="130"/>
              </a:spcBef>
              <a:buFont typeface="Wingdings"/>
              <a:buChar char=""/>
              <a:tabLst>
                <a:tab pos="520700" algn="l"/>
                <a:tab pos="521334" algn="l"/>
                <a:tab pos="1334770" algn="l"/>
                <a:tab pos="1691005" algn="l"/>
                <a:tab pos="2595880" algn="l"/>
                <a:tab pos="4110990" algn="l"/>
                <a:tab pos="4732020" algn="l"/>
                <a:tab pos="6145530" algn="l"/>
                <a:tab pos="7396480" algn="l"/>
              </a:tabLst>
            </a:pPr>
            <a:r>
              <a:rPr sz="2450" spc="50" dirty="0">
                <a:latin typeface="Calibri"/>
                <a:cs typeface="Calibri"/>
              </a:rPr>
              <a:t>W</a:t>
            </a:r>
            <a:r>
              <a:rPr sz="2450" spc="-5" dirty="0">
                <a:latin typeface="Calibri"/>
                <a:cs typeface="Calibri"/>
              </a:rPr>
              <a:t>i</a:t>
            </a:r>
            <a:r>
              <a:rPr sz="2450" spc="-25" dirty="0">
                <a:latin typeface="Calibri"/>
                <a:cs typeface="Calibri"/>
              </a:rPr>
              <a:t>t</a:t>
            </a:r>
            <a:r>
              <a:rPr sz="2450" spc="15" dirty="0">
                <a:latin typeface="Calibri"/>
                <a:cs typeface="Calibri"/>
              </a:rPr>
              <a:t>h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15" dirty="0">
                <a:latin typeface="Calibri"/>
                <a:cs typeface="Calibri"/>
              </a:rPr>
              <a:t>a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b="1" spc="-20" dirty="0">
                <a:latin typeface="Calibri"/>
                <a:cs typeface="Calibri"/>
              </a:rPr>
              <a:t>s</a:t>
            </a:r>
            <a:r>
              <a:rPr sz="2450" b="1" spc="25" dirty="0">
                <a:latin typeface="Calibri"/>
                <a:cs typeface="Calibri"/>
              </a:rPr>
              <a:t>t</a:t>
            </a:r>
            <a:r>
              <a:rPr sz="2450" b="1" spc="-15" dirty="0">
                <a:latin typeface="Calibri"/>
                <a:cs typeface="Calibri"/>
              </a:rPr>
              <a:t>a</a:t>
            </a:r>
            <a:r>
              <a:rPr sz="2450" b="1" spc="25" dirty="0">
                <a:latin typeface="Calibri"/>
                <a:cs typeface="Calibri"/>
              </a:rPr>
              <a:t>t</a:t>
            </a:r>
            <a:r>
              <a:rPr sz="2450" b="1" spc="30" dirty="0">
                <a:latin typeface="Calibri"/>
                <a:cs typeface="Calibri"/>
              </a:rPr>
              <a:t>i</a:t>
            </a:r>
            <a:r>
              <a:rPr sz="2450" b="1" spc="10" dirty="0">
                <a:latin typeface="Calibri"/>
                <a:cs typeface="Calibri"/>
              </a:rPr>
              <a:t>c</a:t>
            </a:r>
            <a:r>
              <a:rPr sz="2450" b="1" dirty="0">
                <a:latin typeface="Calibri"/>
                <a:cs typeface="Calibri"/>
              </a:rPr>
              <a:t>	</a:t>
            </a:r>
            <a:r>
              <a:rPr sz="2450" b="1" spc="-15" dirty="0">
                <a:latin typeface="Calibri"/>
                <a:cs typeface="Calibri"/>
              </a:rPr>
              <a:t>a</a:t>
            </a:r>
            <a:r>
              <a:rPr sz="2450" b="1" spc="40" dirty="0">
                <a:latin typeface="Calibri"/>
                <a:cs typeface="Calibri"/>
              </a:rPr>
              <a:t>pp</a:t>
            </a:r>
            <a:r>
              <a:rPr sz="2450" b="1" spc="5" dirty="0">
                <a:latin typeface="Calibri"/>
                <a:cs typeface="Calibri"/>
              </a:rPr>
              <a:t>r</a:t>
            </a:r>
            <a:r>
              <a:rPr sz="2450" b="1" spc="30" dirty="0">
                <a:latin typeface="Calibri"/>
                <a:cs typeface="Calibri"/>
              </a:rPr>
              <a:t>o</a:t>
            </a:r>
            <a:r>
              <a:rPr sz="2450" b="1" spc="-15" dirty="0">
                <a:latin typeface="Calibri"/>
                <a:cs typeface="Calibri"/>
              </a:rPr>
              <a:t>a</a:t>
            </a:r>
            <a:r>
              <a:rPr sz="2450" b="1" spc="5" dirty="0">
                <a:latin typeface="Calibri"/>
                <a:cs typeface="Calibri"/>
              </a:rPr>
              <a:t>c</a:t>
            </a:r>
            <a:r>
              <a:rPr sz="2450" b="1" spc="40" dirty="0">
                <a:latin typeface="Calibri"/>
                <a:cs typeface="Calibri"/>
              </a:rPr>
              <a:t>h</a:t>
            </a:r>
            <a:r>
              <a:rPr sz="2450" b="1" spc="5" dirty="0">
                <a:latin typeface="Calibri"/>
                <a:cs typeface="Calibri"/>
              </a:rPr>
              <a:t>,</a:t>
            </a:r>
            <a:r>
              <a:rPr sz="2450" b="1" dirty="0">
                <a:latin typeface="Calibri"/>
                <a:cs typeface="Calibri"/>
              </a:rPr>
              <a:t>	</a:t>
            </a:r>
            <a:r>
              <a:rPr sz="2450" spc="-25" dirty="0">
                <a:latin typeface="Calibri"/>
                <a:cs typeface="Calibri"/>
              </a:rPr>
              <a:t>t</a:t>
            </a:r>
            <a:r>
              <a:rPr sz="2450" spc="70" dirty="0">
                <a:latin typeface="Calibri"/>
                <a:cs typeface="Calibri"/>
              </a:rPr>
              <a:t>h</a:t>
            </a:r>
            <a:r>
              <a:rPr sz="2450" spc="15" dirty="0">
                <a:latin typeface="Calibri"/>
                <a:cs typeface="Calibri"/>
              </a:rPr>
              <a:t>e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75" dirty="0">
                <a:latin typeface="Calibri"/>
                <a:cs typeface="Calibri"/>
              </a:rPr>
              <a:t>c</a:t>
            </a:r>
            <a:r>
              <a:rPr sz="2450" spc="-10" dirty="0">
                <a:latin typeface="Calibri"/>
                <a:cs typeface="Calibri"/>
              </a:rPr>
              <a:t>h</a:t>
            </a:r>
            <a:r>
              <a:rPr sz="2450" spc="20" dirty="0">
                <a:latin typeface="Calibri"/>
                <a:cs typeface="Calibri"/>
              </a:rPr>
              <a:t>a</a:t>
            </a:r>
            <a:r>
              <a:rPr sz="2450" spc="-10" dirty="0">
                <a:latin typeface="Calibri"/>
                <a:cs typeface="Calibri"/>
              </a:rPr>
              <a:t>n</a:t>
            </a:r>
            <a:r>
              <a:rPr sz="2450" spc="70" dirty="0">
                <a:latin typeface="Calibri"/>
                <a:cs typeface="Calibri"/>
              </a:rPr>
              <a:t>n</a:t>
            </a:r>
            <a:r>
              <a:rPr sz="2450" spc="-20" dirty="0">
                <a:latin typeface="Calibri"/>
                <a:cs typeface="Calibri"/>
              </a:rPr>
              <a:t>e</a:t>
            </a:r>
            <a:r>
              <a:rPr sz="2450" spc="-5" dirty="0">
                <a:latin typeface="Calibri"/>
                <a:cs typeface="Calibri"/>
              </a:rPr>
              <a:t>l</a:t>
            </a:r>
            <a:r>
              <a:rPr sz="2450" spc="15" dirty="0">
                <a:latin typeface="Calibri"/>
                <a:cs typeface="Calibri"/>
              </a:rPr>
              <a:t>'</a:t>
            </a:r>
            <a:r>
              <a:rPr sz="2450" spc="10" dirty="0">
                <a:latin typeface="Calibri"/>
                <a:cs typeface="Calibri"/>
              </a:rPr>
              <a:t>s</a:t>
            </a:r>
            <a:r>
              <a:rPr sz="2450" dirty="0">
                <a:latin typeface="Calibri"/>
                <a:cs typeface="Calibri"/>
              </a:rPr>
              <a:t>	c</a:t>
            </a:r>
            <a:r>
              <a:rPr sz="2450" spc="20" dirty="0">
                <a:latin typeface="Calibri"/>
                <a:cs typeface="Calibri"/>
              </a:rPr>
              <a:t>a</a:t>
            </a:r>
            <a:r>
              <a:rPr sz="2450" spc="-10" dirty="0">
                <a:latin typeface="Calibri"/>
                <a:cs typeface="Calibri"/>
              </a:rPr>
              <a:t>p</a:t>
            </a:r>
            <a:r>
              <a:rPr sz="2450" spc="20" dirty="0">
                <a:latin typeface="Calibri"/>
                <a:cs typeface="Calibri"/>
              </a:rPr>
              <a:t>a</a:t>
            </a:r>
            <a:r>
              <a:rPr sz="2450" dirty="0">
                <a:latin typeface="Calibri"/>
                <a:cs typeface="Calibri"/>
              </a:rPr>
              <a:t>c</a:t>
            </a:r>
            <a:r>
              <a:rPr sz="2450" spc="70" dirty="0">
                <a:latin typeface="Calibri"/>
                <a:cs typeface="Calibri"/>
              </a:rPr>
              <a:t>i</a:t>
            </a:r>
            <a:r>
              <a:rPr sz="2450" spc="-20" dirty="0">
                <a:latin typeface="Calibri"/>
                <a:cs typeface="Calibri"/>
              </a:rPr>
              <a:t>t</a:t>
            </a:r>
            <a:r>
              <a:rPr sz="2450" spc="10" dirty="0">
                <a:latin typeface="Calibri"/>
                <a:cs typeface="Calibri"/>
              </a:rPr>
              <a:t>y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80" dirty="0">
                <a:latin typeface="Calibri"/>
                <a:cs typeface="Calibri"/>
              </a:rPr>
              <a:t>is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064" y="3218243"/>
            <a:ext cx="710501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517650" algn="l"/>
                <a:tab pos="2626360" algn="l"/>
                <a:tab pos="3297554" algn="l"/>
                <a:tab pos="4081145" algn="l"/>
                <a:tab pos="5403215" algn="l"/>
                <a:tab pos="6176010" algn="l"/>
                <a:tab pos="6898640" algn="l"/>
              </a:tabLst>
            </a:pPr>
            <a:r>
              <a:rPr sz="2450" spc="-25" dirty="0">
                <a:latin typeface="Calibri"/>
                <a:cs typeface="Calibri"/>
              </a:rPr>
              <a:t>e</a:t>
            </a:r>
            <a:r>
              <a:rPr sz="2450" spc="-5" dirty="0">
                <a:latin typeface="Calibri"/>
                <a:cs typeface="Calibri"/>
              </a:rPr>
              <a:t>s</a:t>
            </a:r>
            <a:r>
              <a:rPr sz="2450" spc="75" dirty="0">
                <a:latin typeface="Calibri"/>
                <a:cs typeface="Calibri"/>
              </a:rPr>
              <a:t>s</a:t>
            </a:r>
            <a:r>
              <a:rPr sz="2450" spc="-25" dirty="0">
                <a:latin typeface="Calibri"/>
                <a:cs typeface="Calibri"/>
              </a:rPr>
              <a:t>e</a:t>
            </a:r>
            <a:r>
              <a:rPr sz="2450" spc="-10" dirty="0">
                <a:latin typeface="Calibri"/>
                <a:cs typeface="Calibri"/>
              </a:rPr>
              <a:t>n</a:t>
            </a:r>
            <a:r>
              <a:rPr sz="2450" spc="-25" dirty="0">
                <a:latin typeface="Calibri"/>
                <a:cs typeface="Calibri"/>
              </a:rPr>
              <a:t>t</a:t>
            </a:r>
            <a:r>
              <a:rPr sz="2450" spc="-5" dirty="0">
                <a:latin typeface="Calibri"/>
                <a:cs typeface="Calibri"/>
              </a:rPr>
              <a:t>i</a:t>
            </a:r>
            <a:r>
              <a:rPr sz="2450" spc="100" dirty="0">
                <a:latin typeface="Calibri"/>
                <a:cs typeface="Calibri"/>
              </a:rPr>
              <a:t>a</a:t>
            </a:r>
            <a:r>
              <a:rPr sz="2450" spc="-5" dirty="0">
                <a:latin typeface="Calibri"/>
                <a:cs typeface="Calibri"/>
              </a:rPr>
              <a:t>ll</a:t>
            </a:r>
            <a:r>
              <a:rPr sz="2450" spc="10" dirty="0">
                <a:latin typeface="Calibri"/>
                <a:cs typeface="Calibri"/>
              </a:rPr>
              <a:t>y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10" dirty="0">
                <a:latin typeface="Calibri"/>
                <a:cs typeface="Calibri"/>
              </a:rPr>
              <a:t>d</a:t>
            </a:r>
            <a:r>
              <a:rPr sz="2450" spc="-5" dirty="0">
                <a:latin typeface="Calibri"/>
                <a:cs typeface="Calibri"/>
              </a:rPr>
              <a:t>i</a:t>
            </a:r>
            <a:r>
              <a:rPr sz="2450" spc="10" dirty="0">
                <a:latin typeface="Calibri"/>
                <a:cs typeface="Calibri"/>
              </a:rPr>
              <a:t>v</a:t>
            </a:r>
            <a:r>
              <a:rPr sz="2450" spc="70" dirty="0">
                <a:latin typeface="Calibri"/>
                <a:cs typeface="Calibri"/>
              </a:rPr>
              <a:t>i</a:t>
            </a:r>
            <a:r>
              <a:rPr sz="2450" spc="-10" dirty="0">
                <a:latin typeface="Calibri"/>
                <a:cs typeface="Calibri"/>
              </a:rPr>
              <a:t>d</a:t>
            </a:r>
            <a:r>
              <a:rPr sz="2450" spc="55" dirty="0">
                <a:latin typeface="Calibri"/>
                <a:cs typeface="Calibri"/>
              </a:rPr>
              <a:t>e</a:t>
            </a:r>
            <a:r>
              <a:rPr sz="2450" spc="15" dirty="0">
                <a:latin typeface="Calibri"/>
                <a:cs typeface="Calibri"/>
              </a:rPr>
              <a:t>d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5" dirty="0">
                <a:latin typeface="Calibri"/>
                <a:cs typeface="Calibri"/>
              </a:rPr>
              <a:t>i</a:t>
            </a:r>
            <a:r>
              <a:rPr sz="2450" spc="-10" dirty="0">
                <a:latin typeface="Calibri"/>
                <a:cs typeface="Calibri"/>
              </a:rPr>
              <a:t>n</a:t>
            </a:r>
            <a:r>
              <a:rPr sz="2450" spc="-25" dirty="0">
                <a:latin typeface="Calibri"/>
                <a:cs typeface="Calibri"/>
              </a:rPr>
              <a:t>t</a:t>
            </a:r>
            <a:r>
              <a:rPr sz="2450" spc="15" dirty="0">
                <a:latin typeface="Calibri"/>
                <a:cs typeface="Calibri"/>
              </a:rPr>
              <a:t>o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35" dirty="0">
                <a:latin typeface="Calibri"/>
                <a:cs typeface="Calibri"/>
              </a:rPr>
              <a:t>f</a:t>
            </a:r>
            <a:r>
              <a:rPr sz="2450" spc="-5" dirty="0">
                <a:latin typeface="Calibri"/>
                <a:cs typeface="Calibri"/>
              </a:rPr>
              <a:t>i</a:t>
            </a:r>
            <a:r>
              <a:rPr sz="2450" spc="-25" dirty="0">
                <a:latin typeface="Calibri"/>
                <a:cs typeface="Calibri"/>
              </a:rPr>
              <a:t>x</a:t>
            </a:r>
            <a:r>
              <a:rPr sz="2450" spc="60" dirty="0">
                <a:latin typeface="Calibri"/>
                <a:cs typeface="Calibri"/>
              </a:rPr>
              <a:t>e</a:t>
            </a:r>
            <a:r>
              <a:rPr sz="2450" spc="15" dirty="0">
                <a:latin typeface="Calibri"/>
                <a:cs typeface="Calibri"/>
              </a:rPr>
              <a:t>d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10" dirty="0">
                <a:latin typeface="Calibri"/>
                <a:cs typeface="Calibri"/>
              </a:rPr>
              <a:t>p</a:t>
            </a:r>
            <a:r>
              <a:rPr sz="2450" spc="-15" dirty="0">
                <a:latin typeface="Calibri"/>
                <a:cs typeface="Calibri"/>
              </a:rPr>
              <a:t>o</a:t>
            </a:r>
            <a:r>
              <a:rPr sz="2450" spc="20" dirty="0">
                <a:latin typeface="Calibri"/>
                <a:cs typeface="Calibri"/>
              </a:rPr>
              <a:t>r</a:t>
            </a:r>
            <a:r>
              <a:rPr sz="2450" spc="50" dirty="0">
                <a:latin typeface="Calibri"/>
                <a:cs typeface="Calibri"/>
              </a:rPr>
              <a:t>t</a:t>
            </a:r>
            <a:r>
              <a:rPr sz="2450" spc="-5" dirty="0">
                <a:latin typeface="Calibri"/>
                <a:cs typeface="Calibri"/>
              </a:rPr>
              <a:t>i</a:t>
            </a:r>
            <a:r>
              <a:rPr sz="2450" spc="-15" dirty="0">
                <a:latin typeface="Calibri"/>
                <a:cs typeface="Calibri"/>
              </a:rPr>
              <a:t>o</a:t>
            </a:r>
            <a:r>
              <a:rPr sz="2450" spc="65" dirty="0">
                <a:latin typeface="Calibri"/>
                <a:cs typeface="Calibri"/>
              </a:rPr>
              <a:t>n</a:t>
            </a:r>
            <a:r>
              <a:rPr sz="2450" spc="10" dirty="0">
                <a:latin typeface="Calibri"/>
                <a:cs typeface="Calibri"/>
              </a:rPr>
              <a:t>s;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20" dirty="0">
                <a:latin typeface="Calibri"/>
                <a:cs typeface="Calibri"/>
              </a:rPr>
              <a:t>e</a:t>
            </a:r>
            <a:r>
              <a:rPr sz="2450" spc="105" dirty="0">
                <a:latin typeface="Calibri"/>
                <a:cs typeface="Calibri"/>
              </a:rPr>
              <a:t>a</a:t>
            </a:r>
            <a:r>
              <a:rPr sz="2450" dirty="0">
                <a:latin typeface="Calibri"/>
                <a:cs typeface="Calibri"/>
              </a:rPr>
              <a:t>c</a:t>
            </a:r>
            <a:r>
              <a:rPr sz="2450" spc="15" dirty="0">
                <a:latin typeface="Calibri"/>
                <a:cs typeface="Calibri"/>
              </a:rPr>
              <a:t>h</a:t>
            </a:r>
            <a:r>
              <a:rPr sz="2450" dirty="0">
                <a:latin typeface="Calibri"/>
                <a:cs typeface="Calibri"/>
              </a:rPr>
              <a:t>	</a:t>
            </a:r>
            <a:r>
              <a:rPr sz="2450" spc="-10" dirty="0">
                <a:latin typeface="Calibri"/>
                <a:cs typeface="Calibri"/>
              </a:rPr>
              <a:t>u</a:t>
            </a:r>
            <a:r>
              <a:rPr sz="2450" spc="75" dirty="0">
                <a:latin typeface="Calibri"/>
                <a:cs typeface="Calibri"/>
              </a:rPr>
              <a:t>s</a:t>
            </a:r>
            <a:r>
              <a:rPr sz="2450" spc="-20" dirty="0">
                <a:latin typeface="Calibri"/>
                <a:cs typeface="Calibri"/>
              </a:rPr>
              <a:t>e</a:t>
            </a:r>
            <a:r>
              <a:rPr sz="2450" spc="10" dirty="0">
                <a:latin typeface="Calibri"/>
                <a:cs typeface="Calibri"/>
              </a:rPr>
              <a:t>r</a:t>
            </a:r>
            <a:r>
              <a:rPr sz="2450" dirty="0">
                <a:latin typeface="Calibri"/>
                <a:cs typeface="Calibri"/>
              </a:rPr>
              <a:t>	is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064" y="3482658"/>
            <a:ext cx="7115809" cy="678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550"/>
              </a:lnSpc>
              <a:spcBef>
                <a:spcPts val="130"/>
              </a:spcBef>
            </a:pPr>
            <a:r>
              <a:rPr sz="2450" spc="10" dirty="0">
                <a:latin typeface="Calibri"/>
                <a:cs typeface="Calibri"/>
              </a:rPr>
              <a:t>then</a:t>
            </a:r>
            <a:r>
              <a:rPr sz="2450" spc="6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allocated</a:t>
            </a:r>
            <a:r>
              <a:rPr sz="2450" spc="8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</a:t>
            </a:r>
            <a:r>
              <a:rPr sz="2450" spc="9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portion</a:t>
            </a:r>
            <a:r>
              <a:rPr sz="2450" spc="150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for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all</a:t>
            </a:r>
            <a:r>
              <a:rPr sz="2450" spc="15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time.</a:t>
            </a:r>
            <a:r>
              <a:rPr sz="2450" spc="9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If</a:t>
            </a:r>
            <a:r>
              <a:rPr sz="2450" spc="125" dirty="0">
                <a:latin typeface="Calibri"/>
                <a:cs typeface="Calibri"/>
              </a:rPr>
              <a:t> </a:t>
            </a:r>
            <a:r>
              <a:rPr sz="2450" spc="20" dirty="0">
                <a:latin typeface="Calibri"/>
                <a:cs typeface="Calibri"/>
              </a:rPr>
              <a:t>the</a:t>
            </a:r>
            <a:r>
              <a:rPr sz="2450" spc="5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user</a:t>
            </a:r>
            <a:r>
              <a:rPr sz="2450" spc="18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has</a:t>
            </a:r>
            <a:r>
              <a:rPr sz="2450" spc="75" dirty="0">
                <a:latin typeface="Calibri"/>
                <a:cs typeface="Calibri"/>
              </a:rPr>
              <a:t> </a:t>
            </a:r>
            <a:r>
              <a:rPr sz="2450" spc="70" dirty="0">
                <a:latin typeface="Calibri"/>
                <a:cs typeface="Calibri"/>
              </a:rPr>
              <a:t>no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550"/>
              </a:lnSpc>
            </a:pPr>
            <a:r>
              <a:rPr sz="2450" spc="-20" dirty="0">
                <a:latin typeface="Calibri"/>
                <a:cs typeface="Calibri"/>
              </a:rPr>
              <a:t>traffic</a:t>
            </a:r>
            <a:r>
              <a:rPr sz="2450" spc="1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use</a:t>
            </a:r>
            <a:r>
              <a:rPr sz="2450" spc="13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in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its</a:t>
            </a:r>
            <a:r>
              <a:rPr sz="2450" spc="7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portion,</a:t>
            </a:r>
            <a:r>
              <a:rPr sz="2450" spc="19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then</a:t>
            </a:r>
            <a:r>
              <a:rPr sz="2450" spc="1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it</a:t>
            </a:r>
            <a:r>
              <a:rPr sz="2450" spc="6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goes</a:t>
            </a:r>
            <a:r>
              <a:rPr sz="2450" spc="7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unused.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9493" y="4143628"/>
            <a:ext cx="7617459" cy="17671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520700" marR="5080" indent="-508634" algn="just">
              <a:lnSpc>
                <a:spcPct val="71900"/>
              </a:lnSpc>
              <a:spcBef>
                <a:spcPts val="960"/>
              </a:spcBef>
              <a:buFont typeface="Wingdings"/>
              <a:buChar char=""/>
              <a:tabLst>
                <a:tab pos="521334" algn="l"/>
              </a:tabLst>
            </a:pPr>
            <a:r>
              <a:rPr sz="2450" spc="10" dirty="0">
                <a:latin typeface="Calibri"/>
                <a:cs typeface="Calibri"/>
              </a:rPr>
              <a:t>With</a:t>
            </a:r>
            <a:r>
              <a:rPr sz="2450" spc="57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b="1" spc="20" dirty="0">
                <a:latin typeface="Calibri"/>
                <a:cs typeface="Calibri"/>
              </a:rPr>
              <a:t>dynamic</a:t>
            </a:r>
            <a:r>
              <a:rPr sz="2450" b="1" spc="25" dirty="0">
                <a:latin typeface="Calibri"/>
                <a:cs typeface="Calibri"/>
              </a:rPr>
              <a:t> </a:t>
            </a:r>
            <a:r>
              <a:rPr sz="2450" b="1" spc="20" dirty="0">
                <a:latin typeface="Calibri"/>
                <a:cs typeface="Calibri"/>
              </a:rPr>
              <a:t>approach,</a:t>
            </a:r>
            <a:r>
              <a:rPr sz="2450" b="1" spc="2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the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allocation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of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20" dirty="0">
                <a:latin typeface="Calibri"/>
                <a:cs typeface="Calibri"/>
              </a:rPr>
              <a:t>the 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channel </a:t>
            </a:r>
            <a:r>
              <a:rPr sz="2450" spc="15" dirty="0">
                <a:latin typeface="Calibri"/>
                <a:cs typeface="Calibri"/>
              </a:rPr>
              <a:t>changes </a:t>
            </a:r>
            <a:r>
              <a:rPr sz="2450" spc="30" dirty="0">
                <a:latin typeface="Calibri"/>
                <a:cs typeface="Calibri"/>
              </a:rPr>
              <a:t>based </a:t>
            </a:r>
            <a:r>
              <a:rPr sz="2450" dirty="0">
                <a:latin typeface="Calibri"/>
                <a:cs typeface="Calibri"/>
              </a:rPr>
              <a:t>on </a:t>
            </a:r>
            <a:r>
              <a:rPr sz="2450" spc="20" dirty="0">
                <a:latin typeface="Calibri"/>
                <a:cs typeface="Calibri"/>
              </a:rPr>
              <a:t>the </a:t>
            </a:r>
            <a:r>
              <a:rPr sz="2450" spc="-5" dirty="0">
                <a:latin typeface="Calibri"/>
                <a:cs typeface="Calibri"/>
              </a:rPr>
              <a:t>traffic </a:t>
            </a:r>
            <a:r>
              <a:rPr sz="2450" spc="5" dirty="0">
                <a:latin typeface="Calibri"/>
                <a:cs typeface="Calibri"/>
              </a:rPr>
              <a:t>generated </a:t>
            </a:r>
            <a:r>
              <a:rPr sz="2450" dirty="0">
                <a:latin typeface="Calibri"/>
                <a:cs typeface="Calibri"/>
              </a:rPr>
              <a:t>by </a:t>
            </a:r>
            <a:r>
              <a:rPr sz="2450" spc="20" dirty="0">
                <a:latin typeface="Calibri"/>
                <a:cs typeface="Calibri"/>
              </a:rPr>
              <a:t>the 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users.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Generally,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static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allocation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performs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better 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when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the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traffic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is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predictable.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</a:t>
            </a:r>
            <a:r>
              <a:rPr sz="2450" spc="20" dirty="0">
                <a:latin typeface="Calibri"/>
                <a:cs typeface="Calibri"/>
              </a:rPr>
              <a:t> dynamic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channel 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allocation </a:t>
            </a:r>
            <a:r>
              <a:rPr sz="2450" spc="10" dirty="0">
                <a:latin typeface="Calibri"/>
                <a:cs typeface="Calibri"/>
              </a:rPr>
              <a:t>tries </a:t>
            </a:r>
            <a:r>
              <a:rPr sz="2450" dirty="0">
                <a:latin typeface="Calibri"/>
                <a:cs typeface="Calibri"/>
              </a:rPr>
              <a:t>to </a:t>
            </a:r>
            <a:r>
              <a:rPr sz="2450" spc="10" dirty="0">
                <a:latin typeface="Calibri"/>
                <a:cs typeface="Calibri"/>
              </a:rPr>
              <a:t>get better utilization and lower </a:t>
            </a:r>
            <a:r>
              <a:rPr sz="2450" spc="15" dirty="0">
                <a:latin typeface="Calibri"/>
                <a:cs typeface="Calibri"/>
              </a:rPr>
              <a:t>delay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on</a:t>
            </a:r>
            <a:r>
              <a:rPr sz="2450" spc="5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 </a:t>
            </a:r>
            <a:r>
              <a:rPr sz="2450" spc="-5" dirty="0">
                <a:latin typeface="Calibri"/>
                <a:cs typeface="Calibri"/>
              </a:rPr>
              <a:t>channel</a:t>
            </a:r>
            <a:r>
              <a:rPr sz="2450" spc="16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when</a:t>
            </a:r>
            <a:r>
              <a:rPr sz="2450" spc="14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the</a:t>
            </a:r>
            <a:r>
              <a:rPr sz="2450" spc="125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traffic</a:t>
            </a:r>
            <a:r>
              <a:rPr sz="2450" spc="8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7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unpredictable.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492" y="338074"/>
            <a:ext cx="6604000" cy="45339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95" dirty="0">
                <a:solidFill>
                  <a:srgbClr val="EC7C30"/>
                </a:solidFill>
                <a:latin typeface="Calibri"/>
                <a:cs typeface="Calibri"/>
              </a:rPr>
              <a:t>STATIC</a:t>
            </a:r>
            <a:r>
              <a:rPr sz="2800" b="1" spc="1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CHANNEL</a:t>
            </a:r>
            <a:r>
              <a:rPr sz="2800" b="1" spc="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EC7C30"/>
                </a:solidFill>
                <a:latin typeface="Calibri"/>
                <a:cs typeface="Calibri"/>
              </a:rPr>
              <a:t>ALLOCATION</a:t>
            </a:r>
            <a:r>
              <a:rPr sz="2800" b="1" spc="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C7C30"/>
                </a:solidFill>
                <a:latin typeface="Calibri"/>
                <a:cs typeface="Calibri"/>
              </a:rPr>
              <a:t>TECHNIQUES</a:t>
            </a:r>
            <a:r>
              <a:rPr sz="2800" b="1" spc="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C7C3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9493" y="1386522"/>
            <a:ext cx="7943215" cy="41363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80059" marR="5080" indent="-467995" algn="just">
              <a:lnSpc>
                <a:spcPct val="90100"/>
              </a:lnSpc>
              <a:spcBef>
                <a:spcPts val="340"/>
              </a:spcBef>
              <a:buFont typeface="Wingdings"/>
              <a:buChar char=""/>
              <a:tabLst>
                <a:tab pos="480695" algn="l"/>
              </a:tabLst>
            </a:pP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Time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Division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Multiple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Access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(TDMA)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TDMA </a:t>
            </a:r>
            <a:r>
              <a:rPr sz="2000" spc="1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spc="5" dirty="0">
                <a:latin typeface="Calibri"/>
                <a:cs typeface="Calibri"/>
              </a:rPr>
              <a:t>axis </a:t>
            </a:r>
            <a:r>
              <a:rPr sz="2000" spc="20" dirty="0">
                <a:latin typeface="Calibri"/>
                <a:cs typeface="Calibri"/>
              </a:rPr>
              <a:t>is 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divided into time slots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fixed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length. </a:t>
            </a:r>
            <a:r>
              <a:rPr sz="2000" spc="-20" dirty="0">
                <a:latin typeface="Calibri"/>
                <a:cs typeface="Calibri"/>
              </a:rPr>
              <a:t>Each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 </a:t>
            </a:r>
            <a:r>
              <a:rPr sz="2000" spc="1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allocated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fixed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 of </a:t>
            </a:r>
            <a:r>
              <a:rPr sz="2000" spc="-5" dirty="0">
                <a:latin typeface="Calibri"/>
                <a:cs typeface="Calibri"/>
              </a:rPr>
              <a:t>time slots at </a:t>
            </a:r>
            <a:r>
              <a:rPr sz="2000" spc="-10" dirty="0">
                <a:latin typeface="Calibri"/>
                <a:cs typeface="Calibri"/>
              </a:rPr>
              <a:t>which </a:t>
            </a:r>
            <a:r>
              <a:rPr sz="2000" spc="5" dirty="0">
                <a:latin typeface="Calibri"/>
                <a:cs typeface="Calibri"/>
              </a:rPr>
              <a:t>it </a:t>
            </a:r>
            <a:r>
              <a:rPr sz="2000" spc="10" dirty="0">
                <a:latin typeface="Calibri"/>
                <a:cs typeface="Calibri"/>
              </a:rPr>
              <a:t>can </a:t>
            </a:r>
            <a:r>
              <a:rPr sz="2000" spc="-10" dirty="0">
                <a:latin typeface="Calibri"/>
                <a:cs typeface="Calibri"/>
              </a:rPr>
              <a:t>transmit. </a:t>
            </a:r>
            <a:r>
              <a:rPr sz="2000" spc="-20" dirty="0">
                <a:latin typeface="Calibri"/>
                <a:cs typeface="Calibri"/>
              </a:rPr>
              <a:t>TDMA </a:t>
            </a:r>
            <a:r>
              <a:rPr sz="2000" spc="-5" dirty="0">
                <a:latin typeface="Calibri"/>
                <a:cs typeface="Calibri"/>
              </a:rPr>
              <a:t>requires </a:t>
            </a:r>
            <a:r>
              <a:rPr sz="2000" spc="-15" dirty="0">
                <a:latin typeface="Calibri"/>
                <a:cs typeface="Calibri"/>
              </a:rPr>
              <a:t>that </a:t>
            </a:r>
            <a:r>
              <a:rPr sz="2000" spc="-5" dirty="0">
                <a:latin typeface="Calibri"/>
                <a:cs typeface="Calibri"/>
              </a:rPr>
              <a:t>users </a:t>
            </a:r>
            <a:r>
              <a:rPr sz="2000" spc="-1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 synchronized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clock.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Typically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extra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overhead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are 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synchronization.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"/>
            </a:pPr>
            <a:endParaRPr sz="2000" dirty="0">
              <a:latin typeface="Calibri"/>
              <a:cs typeface="Calibri"/>
            </a:endParaRPr>
          </a:p>
          <a:p>
            <a:pPr marL="480059" marR="15240" indent="-467995" algn="just">
              <a:lnSpc>
                <a:spcPct val="90200"/>
              </a:lnSpc>
              <a:spcBef>
                <a:spcPts val="1720"/>
              </a:spcBef>
              <a:buFont typeface="Wingdings"/>
              <a:buChar char=""/>
              <a:tabLst>
                <a:tab pos="480695" algn="l"/>
              </a:tabLst>
            </a:pP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Frequency 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Division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Multiple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Access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(FDMA)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With </a:t>
            </a:r>
            <a:r>
              <a:rPr sz="2000" spc="-5" dirty="0">
                <a:latin typeface="Calibri"/>
                <a:cs typeface="Calibri"/>
              </a:rPr>
              <a:t>FDMA </a:t>
            </a:r>
            <a:r>
              <a:rPr sz="2000" spc="-1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available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frequency bandwidth </a:t>
            </a:r>
            <a:r>
              <a:rPr sz="2000" spc="1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divided into </a:t>
            </a:r>
            <a:r>
              <a:rPr sz="2000" dirty="0">
                <a:latin typeface="Calibri"/>
                <a:cs typeface="Calibri"/>
              </a:rPr>
              <a:t>disjoint </a:t>
            </a:r>
            <a:r>
              <a:rPr sz="2000" spc="-5" dirty="0">
                <a:latin typeface="Calibri"/>
                <a:cs typeface="Calibri"/>
              </a:rPr>
              <a:t>frequency bands.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fixed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band </a:t>
            </a:r>
            <a:r>
              <a:rPr sz="2000" spc="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allocated </a:t>
            </a:r>
            <a:r>
              <a:rPr sz="2000" spc="-2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each </a:t>
            </a:r>
            <a:r>
              <a:rPr sz="2000" spc="-50" dirty="0">
                <a:latin typeface="Calibri"/>
                <a:cs typeface="Calibri"/>
              </a:rPr>
              <a:t>user. </a:t>
            </a:r>
            <a:r>
              <a:rPr sz="2000" spc="-10" dirty="0">
                <a:latin typeface="Calibri"/>
                <a:cs typeface="Calibri"/>
              </a:rPr>
              <a:t>FDMA requires </a:t>
            </a:r>
            <a:r>
              <a:rPr sz="2000" dirty="0">
                <a:latin typeface="Calibri"/>
                <a:cs typeface="Calibri"/>
              </a:rPr>
              <a:t>a guard </a:t>
            </a:r>
            <a:r>
              <a:rPr sz="2000" spc="-5" dirty="0">
                <a:latin typeface="Calibri"/>
                <a:cs typeface="Calibri"/>
              </a:rPr>
              <a:t>band </a:t>
            </a:r>
            <a:r>
              <a:rPr sz="2000" spc="-25" dirty="0">
                <a:latin typeface="Calibri"/>
                <a:cs typeface="Calibri"/>
              </a:rPr>
              <a:t>between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frequency </a:t>
            </a:r>
            <a:r>
              <a:rPr sz="2000" spc="-10" dirty="0">
                <a:latin typeface="Calibri"/>
                <a:cs typeface="Calibri"/>
              </a:rPr>
              <a:t>bands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avoid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cross-talk.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"/>
            </a:pPr>
            <a:endParaRPr sz="2000" dirty="0">
              <a:latin typeface="Calibri"/>
              <a:cs typeface="Calibri"/>
            </a:endParaRPr>
          </a:p>
          <a:p>
            <a:pPr marL="480059" marR="20320" indent="-467995" algn="just">
              <a:lnSpc>
                <a:spcPts val="2160"/>
              </a:lnSpc>
              <a:spcBef>
                <a:spcPts val="1765"/>
              </a:spcBef>
              <a:buFont typeface="Wingdings"/>
              <a:buChar char=""/>
              <a:tabLst>
                <a:tab pos="480695" algn="l"/>
              </a:tabLst>
            </a:pPr>
            <a:r>
              <a:rPr sz="2000" spc="-10" dirty="0">
                <a:latin typeface="Calibri"/>
                <a:cs typeface="Calibri"/>
              </a:rPr>
              <a:t>Another</a:t>
            </a:r>
            <a:r>
              <a:rPr sz="2000" spc="-5" dirty="0">
                <a:latin typeface="Calibri"/>
                <a:cs typeface="Calibri"/>
              </a:rPr>
              <a:t> static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allocation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technique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is 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Code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Division Multiple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Access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(CDMA),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technique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wireless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networks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4508</Words>
  <Application>Microsoft Office PowerPoint</Application>
  <PresentationFormat>Widescreen</PresentationFormat>
  <Paragraphs>373</Paragraphs>
  <Slides>51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Aptos</vt:lpstr>
      <vt:lpstr>Aptos Display</vt:lpstr>
      <vt:lpstr>Arial</vt:lpstr>
      <vt:lpstr>Arial MT</vt:lpstr>
      <vt:lpstr>Calibri</vt:lpstr>
      <vt:lpstr>Calibri Light</vt:lpstr>
      <vt:lpstr>Roboto</vt:lpstr>
      <vt:lpstr>Symbol</vt:lpstr>
      <vt:lpstr>Tahoma</vt:lpstr>
      <vt:lpstr>Times New Roman</vt:lpstr>
      <vt:lpstr>Wingdings</vt:lpstr>
      <vt:lpstr>Office Theme</vt:lpstr>
      <vt:lpstr>Nodes and Links</vt:lpstr>
      <vt:lpstr>Data Link Layer</vt:lpstr>
      <vt:lpstr>THE MEDIUM ACCESS CONTROL SUBLAYER</vt:lpstr>
      <vt:lpstr>PowerPoint Presentation</vt:lpstr>
      <vt:lpstr>PowerPoint Presentation</vt:lpstr>
      <vt:lpstr>PowerPoint Presentation</vt:lpstr>
      <vt:lpstr>PowerPoint Presentation</vt:lpstr>
      <vt:lpstr>CHANNEL ALLOCATION APPROACHES:</vt:lpstr>
      <vt:lpstr>STATIC CHANNEL ALLOCATION TECHNIQUES :</vt:lpstr>
      <vt:lpstr>PowerPoint Presentation</vt:lpstr>
      <vt:lpstr>Dynamic Channel Allocation in LANs and MANs</vt:lpstr>
      <vt:lpstr>RANDOM ACCESS PROTOCOLS</vt:lpstr>
      <vt:lpstr>ALOHA Protocol</vt:lpstr>
      <vt:lpstr>Pure ALOHA</vt:lpstr>
      <vt:lpstr>Pure ALOHA</vt:lpstr>
      <vt:lpstr>Critical ( Vulnerable ) time for pure ALOHA protocol Under what conditions will the packet arrive A undamaged?</vt:lpstr>
      <vt:lpstr>Maximum propagation delay (tp):</vt:lpstr>
      <vt:lpstr>PowerPoint Presentation</vt:lpstr>
      <vt:lpstr>PowerPoint Presentation</vt:lpstr>
      <vt:lpstr>Throughput of Pure ALOHA</vt:lpstr>
      <vt:lpstr>The throughput (S) for pure ALOHA is  S = G × e −2G</vt:lpstr>
      <vt:lpstr>Example</vt:lpstr>
      <vt:lpstr>Example (continued)</vt:lpstr>
      <vt:lpstr>Example</vt:lpstr>
      <vt:lpstr>Example</vt:lpstr>
      <vt:lpstr>Example (continued)</vt:lpstr>
      <vt:lpstr>Pure Aloha Throughput</vt:lpstr>
      <vt:lpstr>Slotted ALOHA protocol</vt:lpstr>
      <vt:lpstr>Slotted ALOHA protocol (contd.)</vt:lpstr>
      <vt:lpstr>Slotted ALOHA</vt:lpstr>
      <vt:lpstr>PowerPoint Presentation</vt:lpstr>
      <vt:lpstr>Vulnerable time for slotted ALOHA protocol</vt:lpstr>
      <vt:lpstr>Slotted ALOHA</vt:lpstr>
      <vt:lpstr>Slotted Aloha Throughput</vt:lpstr>
      <vt:lpstr>Performance Comparison of ALOHA</vt:lpstr>
      <vt:lpstr>Numericals based on ALOHA</vt:lpstr>
      <vt:lpstr>Question</vt:lpstr>
      <vt:lpstr>(continued)</vt:lpstr>
      <vt:lpstr>PowerPoint Presentation</vt:lpstr>
      <vt:lpstr>Measurements of a slotted ALOHA channel with an infinite number of users show that 10 percent of the slots are idle.</vt:lpstr>
      <vt:lpstr>Suppose measurements made on a slotted ALOHA channel for a very large number of users shows that on average 20% of the slots are idle.</vt:lpstr>
      <vt:lpstr>CSMA (Carrier-Sense Multiple-Access )</vt:lpstr>
      <vt:lpstr>Vulnerable time in CSMA</vt:lpstr>
      <vt:lpstr>Behavior of three persistence methods</vt:lpstr>
      <vt:lpstr>Behavior of three persistence methods</vt:lpstr>
      <vt:lpstr>CSMA with Collision Detection (CSMA /CD)</vt:lpstr>
      <vt:lpstr>CSMA/CD can be in one of three states: contention, transmission, or idle</vt:lpstr>
      <vt:lpstr>Collision and abortion in CSMA/CD</vt:lpstr>
      <vt:lpstr>Question</vt:lpstr>
      <vt:lpstr>Binary exponential back off</vt:lpstr>
      <vt:lpstr>Binaíy exponential back off algoíithm used in CSMA/CD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Nodes and Links</dc:title>
  <dc:creator>GAURAV BAJPAI</dc:creator>
  <cp:lastModifiedBy>GAURAV BAJPAI</cp:lastModifiedBy>
  <cp:revision>1</cp:revision>
  <dcterms:created xsi:type="dcterms:W3CDTF">2024-04-10T13:49:52Z</dcterms:created>
  <dcterms:modified xsi:type="dcterms:W3CDTF">2024-04-10T13:51:03Z</dcterms:modified>
</cp:coreProperties>
</file>