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8"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3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AB456A-EDE1-435F-8728-4CA5B3AFACD4}"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FC25C-FF0A-4503-8F87-92188FF15370}" type="slidenum">
              <a:rPr lang="en-IN" smtClean="0"/>
              <a:t>‹#›</a:t>
            </a:fld>
            <a:endParaRPr lang="en-IN"/>
          </a:p>
        </p:txBody>
      </p:sp>
    </p:spTree>
    <p:extLst>
      <p:ext uri="{BB962C8B-B14F-4D97-AF65-F5344CB8AC3E}">
        <p14:creationId xmlns:p14="http://schemas.microsoft.com/office/powerpoint/2010/main" val="411401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CB9B4FBE-AEF5-4C38-81B0-F423001A52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297A2C4-8149-4718-A5F5-A439AAD337FC}" type="slidenum">
              <a:rPr lang="en-US" altLang="en-US" smtClean="0">
                <a:latin typeface="Times New Roman" panose="02020603050405020304" pitchFamily="18" charset="0"/>
                <a:cs typeface="Times New Roman" panose="02020603050405020304" pitchFamily="18" charset="0"/>
              </a:rPr>
              <a:pPr fontAlgn="base">
                <a:spcBef>
                  <a:spcPct val="0"/>
                </a:spcBef>
                <a:spcAft>
                  <a:spcPct val="0"/>
                </a:spcAft>
              </a:pPr>
              <a:t>3</a:t>
            </a:fld>
            <a:endParaRPr lang="en-US" altLang="en-US">
              <a:latin typeface="Times New Roman" panose="02020603050405020304" pitchFamily="18" charset="0"/>
              <a:cs typeface="Times New Roman" panose="02020603050405020304" pitchFamily="18" charset="0"/>
            </a:endParaRPr>
          </a:p>
        </p:txBody>
      </p:sp>
      <p:sp>
        <p:nvSpPr>
          <p:cNvPr id="13315" name="Rectangle 2">
            <a:extLst>
              <a:ext uri="{FF2B5EF4-FFF2-40B4-BE49-F238E27FC236}">
                <a16:creationId xmlns:a16="http://schemas.microsoft.com/office/drawing/2014/main" id="{69C5AB56-811E-434C-A097-46E74BA5C5E9}"/>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27EDE686-93AA-40A9-A4D5-31B3CAC21B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91643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D20A614-68F5-4914-816D-6144263681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9885CD8-22C3-4670-A4FC-25D0C964F0F8}" type="slidenum">
              <a:rPr lang="en-US" altLang="en-US" smtClean="0">
                <a:latin typeface="Times New Roman" panose="02020603050405020304" pitchFamily="18" charset="0"/>
                <a:cs typeface="Times New Roman" panose="02020603050405020304" pitchFamily="18" charset="0"/>
              </a:rPr>
              <a:pPr fontAlgn="base">
                <a:spcBef>
                  <a:spcPct val="0"/>
                </a:spcBef>
                <a:spcAft>
                  <a:spcPct val="0"/>
                </a:spcAft>
              </a:pPr>
              <a:t>6</a:t>
            </a:fld>
            <a:endParaRPr lang="en-US" altLang="en-US">
              <a:latin typeface="Times New Roman" panose="02020603050405020304" pitchFamily="18" charset="0"/>
              <a:cs typeface="Times New Roman" panose="02020603050405020304" pitchFamily="18" charset="0"/>
            </a:endParaRPr>
          </a:p>
        </p:txBody>
      </p:sp>
      <p:sp>
        <p:nvSpPr>
          <p:cNvPr id="18435" name="Rectangle 2">
            <a:extLst>
              <a:ext uri="{FF2B5EF4-FFF2-40B4-BE49-F238E27FC236}">
                <a16:creationId xmlns:a16="http://schemas.microsoft.com/office/drawing/2014/main" id="{419F9395-B501-494A-AD48-03BC59EDCC8F}"/>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73F8C7FB-32EC-40FD-9AC9-153B88B63E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67124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42417B9-2521-48C0-BEC6-0081DE6A5A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240C7D6-0F3B-4E37-A1CF-700477BF8685}" type="slidenum">
              <a:rPr lang="en-US" altLang="en-US" smtClean="0">
                <a:latin typeface="Times New Roman" panose="02020603050405020304" pitchFamily="18" charset="0"/>
              </a:rPr>
              <a:pPr fontAlgn="base">
                <a:spcBef>
                  <a:spcPct val="0"/>
                </a:spcBef>
                <a:spcAft>
                  <a:spcPct val="0"/>
                </a:spcAft>
              </a:pPr>
              <a:t>9</a:t>
            </a:fld>
            <a:endParaRPr lang="en-US" altLang="en-US">
              <a:latin typeface="Times New Roman" panose="02020603050405020304" pitchFamily="18" charset="0"/>
            </a:endParaRPr>
          </a:p>
        </p:txBody>
      </p:sp>
      <p:sp>
        <p:nvSpPr>
          <p:cNvPr id="25603" name="Rectangle 2">
            <a:extLst>
              <a:ext uri="{FF2B5EF4-FFF2-40B4-BE49-F238E27FC236}">
                <a16:creationId xmlns:a16="http://schemas.microsoft.com/office/drawing/2014/main" id="{16F8B018-1E3D-4D11-9067-D20EE89733CA}"/>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A831E67D-38AE-4B48-982B-A57145A4E3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44553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735515-59A4-4382-AEA0-F1C4562121CF}"/>
              </a:ext>
            </a:extLst>
          </p:cNvPr>
          <p:cNvSpPr>
            <a:spLocks noGrp="1" noChangeArrowheads="1"/>
          </p:cNvSpPr>
          <p:nvPr>
            <p:ph type="sldNum" sz="quarter" idx="5"/>
          </p:nvPr>
        </p:nvSpPr>
        <p:spPr/>
        <p:txBody>
          <a:bodyPr/>
          <a:lstStyle/>
          <a:p>
            <a:pPr>
              <a:defRPr/>
            </a:pPr>
            <a:fld id="{4751D908-3C6B-4234-B847-6E1A326013D7}" type="slidenum">
              <a:rPr lang="en-US" altLang="en-US"/>
              <a:pPr>
                <a:defRPr/>
              </a:pPr>
              <a:t>11</a:t>
            </a:fld>
            <a:endParaRPr lang="en-US" altLang="en-US"/>
          </a:p>
        </p:txBody>
      </p:sp>
      <p:sp>
        <p:nvSpPr>
          <p:cNvPr id="32771" name="Rectangle 2">
            <a:extLst>
              <a:ext uri="{FF2B5EF4-FFF2-40B4-BE49-F238E27FC236}">
                <a16:creationId xmlns:a16="http://schemas.microsoft.com/office/drawing/2014/main" id="{534A766A-249C-47A8-B35C-E74998D14678}"/>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3878E3F4-B711-45F0-8094-E99BFBA468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7973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EFF06630-5A95-40A5-B607-818FB651D6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8488711-2AE4-479A-BE8B-2712AB19894C}" type="slidenum">
              <a:rPr lang="en-US" altLang="en-US" smtClean="0">
                <a:latin typeface="Times New Roman" panose="02020603050405020304" pitchFamily="18" charset="0"/>
                <a:cs typeface="Times New Roman" panose="02020603050405020304" pitchFamily="18" charset="0"/>
              </a:rPr>
              <a:pPr fontAlgn="base">
                <a:spcBef>
                  <a:spcPct val="0"/>
                </a:spcBef>
                <a:spcAft>
                  <a:spcPct val="0"/>
                </a:spcAft>
              </a:pPr>
              <a:t>12</a:t>
            </a:fld>
            <a:endParaRPr lang="en-US" altLang="en-US">
              <a:latin typeface="Times New Roman" panose="02020603050405020304" pitchFamily="18" charset="0"/>
              <a:cs typeface="Times New Roman" panose="02020603050405020304" pitchFamily="18" charset="0"/>
            </a:endParaRPr>
          </a:p>
        </p:txBody>
      </p:sp>
      <p:sp>
        <p:nvSpPr>
          <p:cNvPr id="34819" name="Rectangle 2">
            <a:extLst>
              <a:ext uri="{FF2B5EF4-FFF2-40B4-BE49-F238E27FC236}">
                <a16:creationId xmlns:a16="http://schemas.microsoft.com/office/drawing/2014/main" id="{1EF8D76B-6867-4D8D-9633-EDAD5182B812}"/>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3B9C6DE5-70F4-45E6-A87A-D3DC3C0F59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907723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A629C986-AF68-484A-AAFE-F125E7B27A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72883A3-21BE-4DD5-8A64-7B3EBCF8682E}" type="slidenum">
              <a:rPr lang="en-US" altLang="en-US" smtClean="0">
                <a:latin typeface="Times New Roman" panose="02020603050405020304" pitchFamily="18" charset="0"/>
                <a:cs typeface="Times New Roman" panose="02020603050405020304" pitchFamily="18" charset="0"/>
              </a:rPr>
              <a:pPr fontAlgn="base">
                <a:spcBef>
                  <a:spcPct val="0"/>
                </a:spcBef>
                <a:spcAft>
                  <a:spcPct val="0"/>
                </a:spcAft>
              </a:pPr>
              <a:t>16</a:t>
            </a:fld>
            <a:endParaRPr lang="en-US" altLang="en-US">
              <a:latin typeface="Times New Roman" panose="02020603050405020304" pitchFamily="18" charset="0"/>
              <a:cs typeface="Times New Roman" panose="02020603050405020304" pitchFamily="18" charset="0"/>
            </a:endParaRPr>
          </a:p>
        </p:txBody>
      </p:sp>
      <p:sp>
        <p:nvSpPr>
          <p:cNvPr id="40963" name="Rectangle 2">
            <a:extLst>
              <a:ext uri="{FF2B5EF4-FFF2-40B4-BE49-F238E27FC236}">
                <a16:creationId xmlns:a16="http://schemas.microsoft.com/office/drawing/2014/main" id="{A3EEC920-A415-4EA1-9403-2FD236247FCD}"/>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AF6C26C1-374A-4C90-8FDE-059FF4A0E2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206538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4F850BC5-6FD3-4A98-A653-BCCA5081A8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A4AC021-68AE-4466-9B60-5ADE7BE4F9F1}" type="slidenum">
              <a:rPr lang="en-US" altLang="en-US" smtClean="0">
                <a:latin typeface="Times New Roman" panose="02020603050405020304" pitchFamily="18" charset="0"/>
              </a:rPr>
              <a:pPr fontAlgn="base">
                <a:spcBef>
                  <a:spcPct val="0"/>
                </a:spcBef>
                <a:spcAft>
                  <a:spcPct val="0"/>
                </a:spcAft>
              </a:pPr>
              <a:t>19</a:t>
            </a:fld>
            <a:endParaRPr lang="en-US" altLang="en-US">
              <a:latin typeface="Times New Roman" panose="02020603050405020304" pitchFamily="18" charset="0"/>
            </a:endParaRPr>
          </a:p>
        </p:txBody>
      </p:sp>
      <p:sp>
        <p:nvSpPr>
          <p:cNvPr id="61443" name="Rectangle 2">
            <a:extLst>
              <a:ext uri="{FF2B5EF4-FFF2-40B4-BE49-F238E27FC236}">
                <a16:creationId xmlns:a16="http://schemas.microsoft.com/office/drawing/2014/main" id="{B25DB731-1A41-444B-B533-4A1D81006D93}"/>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FCC8BC56-D21C-4E59-A77F-C11C37A2FA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52090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13E9376-6076-4873-8036-07423E460D0F}"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1216421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3E9376-6076-4873-8036-07423E460D0F}"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341957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3E9376-6076-4873-8036-07423E460D0F}"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425264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3E9376-6076-4873-8036-07423E460D0F}"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104978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3E9376-6076-4873-8036-07423E460D0F}" type="datetimeFigureOut">
              <a:rPr lang="en-IN" smtClean="0"/>
              <a:t>28-03-2024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248551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13E9376-6076-4873-8036-07423E460D0F}"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844906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13E9376-6076-4873-8036-07423E460D0F}" type="datetimeFigureOut">
              <a:rPr lang="en-IN" smtClean="0"/>
              <a:t>28-03-2024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410577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13E9376-6076-4873-8036-07423E460D0F}" type="datetimeFigureOut">
              <a:rPr lang="en-IN" smtClean="0"/>
              <a:t>28-03-2024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317401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E9376-6076-4873-8036-07423E460D0F}" type="datetimeFigureOut">
              <a:rPr lang="en-IN" smtClean="0"/>
              <a:t>28-03-2024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76429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E9376-6076-4873-8036-07423E460D0F}"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142425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3E9376-6076-4873-8036-07423E460D0F}" type="datetimeFigureOut">
              <a:rPr lang="en-IN" smtClean="0"/>
              <a:t>28-03-2024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3946811-DD65-472C-BD5B-71E5D4F30539}" type="slidenum">
              <a:rPr lang="en-IN" smtClean="0"/>
              <a:t>‹#›</a:t>
            </a:fld>
            <a:endParaRPr lang="en-IN"/>
          </a:p>
        </p:txBody>
      </p:sp>
    </p:spTree>
    <p:extLst>
      <p:ext uri="{BB962C8B-B14F-4D97-AF65-F5344CB8AC3E}">
        <p14:creationId xmlns:p14="http://schemas.microsoft.com/office/powerpoint/2010/main" val="370789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E9376-6076-4873-8036-07423E460D0F}" type="datetimeFigureOut">
              <a:rPr lang="en-IN" smtClean="0"/>
              <a:t>28-03-2024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946811-DD65-472C-BD5B-71E5D4F30539}" type="slidenum">
              <a:rPr lang="en-IN" smtClean="0"/>
              <a:t>‹#›</a:t>
            </a:fld>
            <a:endParaRPr lang="en-IN"/>
          </a:p>
        </p:txBody>
      </p:sp>
    </p:spTree>
    <p:extLst>
      <p:ext uri="{BB962C8B-B14F-4D97-AF65-F5344CB8AC3E}">
        <p14:creationId xmlns:p14="http://schemas.microsoft.com/office/powerpoint/2010/main" val="2506477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Unit:2</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75958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DF12A6E-3D85-4DE9-AF60-C9C5E0F7CB31}"/>
              </a:ext>
            </a:extLst>
          </p:cNvPr>
          <p:cNvSpPr>
            <a:spLocks noGrp="1" noChangeArrowheads="1"/>
          </p:cNvSpPr>
          <p:nvPr>
            <p:ph type="title"/>
          </p:nvPr>
        </p:nvSpPr>
        <p:spPr>
          <a:xfrm>
            <a:off x="2286000" y="228600"/>
            <a:ext cx="7772400" cy="1143000"/>
          </a:xfrm>
        </p:spPr>
        <p:txBody>
          <a:bodyPr/>
          <a:lstStyle/>
          <a:p>
            <a:pPr eaLnBrk="1" hangingPunct="1"/>
            <a:r>
              <a:rPr lang="en-US" altLang="en-US" b="1" dirty="0">
                <a:solidFill>
                  <a:srgbClr val="0070C0"/>
                </a:solidFill>
                <a:latin typeface="+mn-lt"/>
              </a:rPr>
              <a:t>ALOHA</a:t>
            </a:r>
            <a:r>
              <a:rPr lang="en-US" altLang="en-US" b="1" dirty="0">
                <a:solidFill>
                  <a:srgbClr val="0070C0"/>
                </a:solidFill>
              </a:rPr>
              <a:t> Protocol</a:t>
            </a:r>
          </a:p>
        </p:txBody>
      </p:sp>
      <p:sp>
        <p:nvSpPr>
          <p:cNvPr id="4099" name="Rectangle 3">
            <a:extLst>
              <a:ext uri="{FF2B5EF4-FFF2-40B4-BE49-F238E27FC236}">
                <a16:creationId xmlns:a16="http://schemas.microsoft.com/office/drawing/2014/main" id="{F4D3635B-8DEB-46AE-8120-288CC656D9D3}"/>
              </a:ext>
            </a:extLst>
          </p:cNvPr>
          <p:cNvSpPr>
            <a:spLocks noGrp="1" noChangeArrowheads="1"/>
          </p:cNvSpPr>
          <p:nvPr>
            <p:ph idx="1"/>
          </p:nvPr>
        </p:nvSpPr>
        <p:spPr>
          <a:xfrm>
            <a:off x="1842319" y="1344561"/>
            <a:ext cx="8305800" cy="4648200"/>
          </a:xfrm>
        </p:spPr>
        <p:txBody>
          <a:bodyPr rtlCol="0">
            <a:normAutofit/>
          </a:bodyPr>
          <a:lstStyle/>
          <a:p>
            <a:pPr>
              <a:defRPr/>
            </a:pPr>
            <a:r>
              <a:rPr lang="en-US" altLang="en-US" sz="2000" dirty="0"/>
              <a:t>ALOHA is developed in the 1970s at the University of Hawaii </a:t>
            </a:r>
            <a:r>
              <a:rPr lang="en-US" altLang="en-US" sz="2000" dirty="0">
                <a:latin typeface="Arial" panose="020B0604020202020204" pitchFamily="34" charset="0"/>
                <a:ea typeface="Verdana" panose="020B0604030504040204" pitchFamily="34" charset="0"/>
                <a:cs typeface="Arial" panose="020B0604020202020204" pitchFamily="34" charset="0"/>
              </a:rPr>
              <a:t>for </a:t>
            </a:r>
            <a:r>
              <a:rPr lang="en-US" altLang="en-US" sz="2000" b="1" dirty="0">
                <a:latin typeface="Arial" panose="020B0604020202020204" pitchFamily="34" charset="0"/>
                <a:ea typeface="Verdana" panose="020B0604030504040204" pitchFamily="34" charset="0"/>
                <a:cs typeface="Arial" panose="020B0604020202020204" pitchFamily="34" charset="0"/>
              </a:rPr>
              <a:t>wireless LAN</a:t>
            </a:r>
            <a:r>
              <a:rPr lang="en-US" altLang="en-US" sz="2000" dirty="0">
                <a:latin typeface="Arial" panose="020B0604020202020204" pitchFamily="34" charset="0"/>
                <a:ea typeface="Verdana" panose="020B0604030504040204" pitchFamily="34" charset="0"/>
                <a:cs typeface="Arial" panose="020B0604020202020204" pitchFamily="34" charset="0"/>
              </a:rPr>
              <a:t> and can be used for </a:t>
            </a:r>
            <a:r>
              <a:rPr lang="en-US" altLang="en-US" sz="2000" b="1" u="sng" dirty="0">
                <a:latin typeface="Arial" panose="020B0604020202020204" pitchFamily="34" charset="0"/>
                <a:ea typeface="Verdana" panose="020B0604030504040204" pitchFamily="34" charset="0"/>
                <a:cs typeface="Arial" panose="020B0604020202020204" pitchFamily="34" charset="0"/>
              </a:rPr>
              <a:t>any shared medium.</a:t>
            </a:r>
          </a:p>
          <a:p>
            <a:pPr marL="0" indent="0">
              <a:lnSpc>
                <a:spcPct val="80000"/>
              </a:lnSpc>
              <a:buNone/>
              <a:defRPr/>
            </a:pPr>
            <a:endParaRPr lang="en-US" altLang="en-US" sz="2000" dirty="0">
              <a:latin typeface="Arial" panose="020B0604020202020204" pitchFamily="34" charset="0"/>
              <a:ea typeface="Verdana" panose="020B0604030504040204" pitchFamily="34" charset="0"/>
              <a:cs typeface="Arial" panose="020B0604020202020204" pitchFamily="34" charset="0"/>
            </a:endParaRPr>
          </a:p>
          <a:p>
            <a:pPr marL="0" indent="2171700">
              <a:lnSpc>
                <a:spcPct val="80000"/>
              </a:lnSpc>
              <a:buNone/>
              <a:defRPr/>
            </a:pPr>
            <a:r>
              <a:rPr lang="en-US" altLang="en-US" sz="2000" dirty="0">
                <a:latin typeface="Arial" panose="020B0604020202020204" pitchFamily="34" charset="0"/>
                <a:ea typeface="Verdana" panose="020B0604030504040204" pitchFamily="34" charset="0"/>
                <a:cs typeface="Arial" panose="020B0604020202020204" pitchFamily="34" charset="0"/>
              </a:rPr>
              <a:t>It has two variants:</a:t>
            </a:r>
          </a:p>
          <a:p>
            <a:pPr marL="2400300">
              <a:lnSpc>
                <a:spcPct val="80000"/>
              </a:lnSpc>
              <a:defRPr/>
            </a:pPr>
            <a:r>
              <a:rPr lang="en-US" altLang="en-US" sz="2000" dirty="0">
                <a:latin typeface="Arial" panose="020B0604020202020204" pitchFamily="34" charset="0"/>
                <a:ea typeface="Verdana" panose="020B0604030504040204" pitchFamily="34" charset="0"/>
                <a:cs typeface="Arial" panose="020B0604020202020204" pitchFamily="34" charset="0"/>
              </a:rPr>
              <a:t>PURE ALOHA</a:t>
            </a:r>
          </a:p>
          <a:p>
            <a:pPr marL="2400300">
              <a:lnSpc>
                <a:spcPct val="80000"/>
              </a:lnSpc>
              <a:defRPr/>
            </a:pPr>
            <a:r>
              <a:rPr lang="en-US" altLang="en-US" sz="2000" dirty="0">
                <a:latin typeface="Arial" panose="020B0604020202020204" pitchFamily="34" charset="0"/>
                <a:ea typeface="Verdana" panose="020B0604030504040204" pitchFamily="34" charset="0"/>
                <a:cs typeface="Arial" panose="020B0604020202020204" pitchFamily="34" charset="0"/>
              </a:rPr>
              <a:t>SLOTTED ALOHA</a:t>
            </a:r>
            <a:br>
              <a:rPr lang="en-US" altLang="en-US" sz="2000" dirty="0">
                <a:latin typeface="Arial" panose="020B0604020202020204" pitchFamily="34" charset="0"/>
                <a:ea typeface="Verdana" panose="020B0604030504040204" pitchFamily="34" charset="0"/>
                <a:cs typeface="Arial" panose="020B0604020202020204" pitchFamily="34" charset="0"/>
              </a:rPr>
            </a:br>
            <a:endParaRPr lang="en-US" altLang="en-US" sz="2000" dirty="0">
              <a:latin typeface="Arial" panose="020B0604020202020204" pitchFamily="34" charset="0"/>
              <a:ea typeface="Verdana" panose="020B0604030504040204" pitchFamily="34" charset="0"/>
              <a:cs typeface="Arial" panose="020B0604020202020204" pitchFamily="34" charset="0"/>
            </a:endParaRPr>
          </a:p>
          <a:p>
            <a:pPr>
              <a:defRPr/>
            </a:pPr>
            <a:r>
              <a:rPr lang="en-US" altLang="en-US" sz="2400" dirty="0"/>
              <a:t>The basic idea is simple:</a:t>
            </a:r>
          </a:p>
          <a:p>
            <a:pPr lvl="1">
              <a:defRPr/>
            </a:pPr>
            <a:r>
              <a:rPr lang="en-US" altLang="en-US" sz="2000" dirty="0">
                <a:solidFill>
                  <a:srgbClr val="FF0000"/>
                </a:solidFill>
              </a:rPr>
              <a:t> Let users transmit whenever they have data to be sent.</a:t>
            </a:r>
            <a:br>
              <a:rPr lang="en-US" altLang="en-US" sz="2000" dirty="0">
                <a:solidFill>
                  <a:srgbClr val="FF0000"/>
                </a:solidFill>
              </a:rPr>
            </a:br>
            <a:endParaRPr lang="en-US" altLang="en-US" sz="2000" dirty="0">
              <a:solidFill>
                <a:srgbClr val="FF0000"/>
              </a:solidFill>
            </a:endParaRPr>
          </a:p>
          <a:p>
            <a:pPr>
              <a:defRPr/>
            </a:pPr>
            <a:r>
              <a:rPr lang="en-US" altLang="en-US" sz="2400" dirty="0"/>
              <a:t>If two or more users send their frames at the same time, a collision occurs and the frames are destroyed.</a:t>
            </a:r>
          </a:p>
        </p:txBody>
      </p:sp>
      <p:pic>
        <p:nvPicPr>
          <p:cNvPr id="5" name="Picture 10">
            <a:extLst>
              <a:ext uri="{FF2B5EF4-FFF2-40B4-BE49-F238E27FC236}">
                <a16:creationId xmlns:a16="http://schemas.microsoft.com/office/drawing/2014/main" id="{C8B90ADB-2CAA-41D9-BD2D-597C12ED2E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3923" y="2475272"/>
            <a:ext cx="3390900" cy="1291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0769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02F668D-392F-4CFB-9611-284C0DF5E703}"/>
              </a:ext>
            </a:extLst>
          </p:cNvPr>
          <p:cNvSpPr>
            <a:spLocks noGrp="1" noChangeArrowheads="1"/>
          </p:cNvSpPr>
          <p:nvPr>
            <p:ph type="title"/>
          </p:nvPr>
        </p:nvSpPr>
        <p:spPr>
          <a:xfrm>
            <a:off x="2170113" y="119063"/>
            <a:ext cx="7886700" cy="1325562"/>
          </a:xfrm>
        </p:spPr>
        <p:txBody>
          <a:bodyPr/>
          <a:lstStyle/>
          <a:p>
            <a:pPr eaLnBrk="1" hangingPunct="1"/>
            <a:r>
              <a:rPr lang="en-US" altLang="en-US" b="1"/>
              <a:t>Pure ALOHA </a:t>
            </a:r>
          </a:p>
        </p:txBody>
      </p:sp>
      <p:sp>
        <p:nvSpPr>
          <p:cNvPr id="31747" name="Rectangle 3">
            <a:extLst>
              <a:ext uri="{FF2B5EF4-FFF2-40B4-BE49-F238E27FC236}">
                <a16:creationId xmlns:a16="http://schemas.microsoft.com/office/drawing/2014/main" id="{3D0FF9C2-F208-4F09-9C4E-5BAFEFA2FDE5}"/>
              </a:ext>
            </a:extLst>
          </p:cNvPr>
          <p:cNvSpPr>
            <a:spLocks noGrp="1" noChangeArrowheads="1"/>
          </p:cNvSpPr>
          <p:nvPr>
            <p:ph type="body" idx="1"/>
          </p:nvPr>
        </p:nvSpPr>
        <p:spPr>
          <a:xfrm>
            <a:off x="1923078" y="4476520"/>
            <a:ext cx="8153400" cy="1187450"/>
          </a:xfrm>
        </p:spPr>
        <p:txBody>
          <a:bodyPr>
            <a:normAutofit fontScale="92500" lnSpcReduction="20000"/>
          </a:bodyPr>
          <a:lstStyle/>
          <a:p>
            <a:pPr algn="just" eaLnBrk="1" hangingPunct="1">
              <a:buFont typeface="Wingdings" panose="05000000000000000000" pitchFamily="2" charset="2"/>
              <a:buChar char="q"/>
            </a:pPr>
            <a:r>
              <a:rPr lang="en-US" altLang="en-US" sz="2400" b="1" dirty="0"/>
              <a:t>In pure ALOHA, frames are transmitted at completely arbitrary times.</a:t>
            </a:r>
          </a:p>
          <a:p>
            <a:pPr algn="just" eaLnBrk="1" hangingPunct="1">
              <a:buFont typeface="Wingdings" panose="05000000000000000000" pitchFamily="2" charset="2"/>
              <a:buChar char="q"/>
            </a:pPr>
            <a:r>
              <a:rPr lang="en-US" altLang="en-US" sz="2400" b="1" dirty="0"/>
              <a:t>The throughput of ALOHA systems is maximized by having a uniform frame size rather than by allowing variable length frames.</a:t>
            </a:r>
          </a:p>
        </p:txBody>
      </p:sp>
      <p:pic>
        <p:nvPicPr>
          <p:cNvPr id="31748" name="Picture 4" descr="4-01">
            <a:extLst>
              <a:ext uri="{FF2B5EF4-FFF2-40B4-BE49-F238E27FC236}">
                <a16:creationId xmlns:a16="http://schemas.microsoft.com/office/drawing/2014/main" id="{4120657D-8AB3-4114-BF6B-D968569B1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143000"/>
            <a:ext cx="52197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91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2">
            <a:extLst>
              <a:ext uri="{FF2B5EF4-FFF2-40B4-BE49-F238E27FC236}">
                <a16:creationId xmlns:a16="http://schemas.microsoft.com/office/drawing/2014/main" id="{D74E9281-A6D9-47E8-9943-D24903F21FC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Text Box 4">
            <a:extLst>
              <a:ext uri="{FF2B5EF4-FFF2-40B4-BE49-F238E27FC236}">
                <a16:creationId xmlns:a16="http://schemas.microsoft.com/office/drawing/2014/main" id="{7B3FDC25-2996-45B4-878C-61E13D318064}"/>
              </a:ext>
            </a:extLst>
          </p:cNvPr>
          <p:cNvSpPr txBox="1">
            <a:spLocks noChangeArrowheads="1"/>
          </p:cNvSpPr>
          <p:nvPr/>
        </p:nvSpPr>
        <p:spPr bwMode="auto">
          <a:xfrm>
            <a:off x="2219325" y="452438"/>
            <a:ext cx="79438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200" b="1" u="sng" dirty="0">
                <a:solidFill>
                  <a:srgbClr val="0070C0"/>
                </a:solidFill>
                <a:cs typeface="Calibri" panose="020F0502020204030204" pitchFamily="34" charset="0"/>
              </a:rPr>
              <a:t>Critical  ( Vulnerable ) time </a:t>
            </a:r>
            <a:r>
              <a:rPr lang="en-US" altLang="en-US" sz="2400" b="1" u="sng" dirty="0">
                <a:solidFill>
                  <a:schemeClr val="accent2"/>
                </a:solidFill>
                <a:cs typeface="Calibri" panose="020F0502020204030204" pitchFamily="34" charset="0"/>
              </a:rPr>
              <a:t>for pure ALOHA protocol</a:t>
            </a:r>
          </a:p>
        </p:txBody>
      </p:sp>
      <p:pic>
        <p:nvPicPr>
          <p:cNvPr id="33796" name="Picture 6">
            <a:extLst>
              <a:ext uri="{FF2B5EF4-FFF2-40B4-BE49-F238E27FC236}">
                <a16:creationId xmlns:a16="http://schemas.microsoft.com/office/drawing/2014/main" id="{02119EF7-CEBA-4490-8D60-D725D8778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900" y="1489076"/>
            <a:ext cx="6286500"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Text Box 9">
            <a:extLst>
              <a:ext uri="{FF2B5EF4-FFF2-40B4-BE49-F238E27FC236}">
                <a16:creationId xmlns:a16="http://schemas.microsoft.com/office/drawing/2014/main" id="{95A91D9D-A87C-4F9A-BBFB-1CC214329DB7}"/>
              </a:ext>
            </a:extLst>
          </p:cNvPr>
          <p:cNvSpPr txBox="1">
            <a:spLocks noChangeArrowheads="1"/>
          </p:cNvSpPr>
          <p:nvPr/>
        </p:nvSpPr>
        <p:spPr bwMode="auto">
          <a:xfrm>
            <a:off x="1847850" y="4545014"/>
            <a:ext cx="8610600" cy="215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75000"/>
              <a:buFont typeface="Monotype Sorts" pitchFamily="2" charset="2"/>
              <a:buChar char="l"/>
              <a:defRPr sz="3200">
                <a:solidFill>
                  <a:schemeClr val="tx1"/>
                </a:solidFill>
                <a:latin typeface="Tahoma" panose="020B0604030504040204" pitchFamily="34" charset="0"/>
              </a:defRPr>
            </a:lvl1pPr>
            <a:lvl2pPr marL="742950" indent="-285750">
              <a:spcBef>
                <a:spcPct val="20000"/>
              </a:spcBef>
              <a:buFont typeface="Wingdings" panose="05000000000000000000" pitchFamily="2" charset="2"/>
              <a:buChar char="q"/>
              <a:defRPr sz="2800">
                <a:solidFill>
                  <a:schemeClr val="tx1"/>
                </a:solidFill>
                <a:latin typeface="Tahoma" panose="020B0604030504040204" pitchFamily="34" charset="0"/>
              </a:defRPr>
            </a:lvl2pPr>
            <a:lvl3pPr marL="1143000" indent="-228600">
              <a:spcBef>
                <a:spcPct val="20000"/>
              </a:spcBef>
              <a:buFont typeface="Wingdings" panose="05000000000000000000" pitchFamily="2" charset="2"/>
              <a:buChar char="Ø"/>
              <a:defRPr sz="2400">
                <a:solidFill>
                  <a:schemeClr val="tx1"/>
                </a:solidFill>
                <a:latin typeface="Tahoma" panose="020B0604030504040204" pitchFamily="34" charset="0"/>
              </a:defRPr>
            </a:lvl3pPr>
            <a:lvl4pPr marL="1600200" indent="-228600">
              <a:spcBef>
                <a:spcPct val="20000"/>
              </a:spcBef>
              <a:buFont typeface="Wingdings" panose="05000000000000000000" pitchFamily="2" charset="2"/>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342900" indent="-342900" algn="just">
              <a:spcBef>
                <a:spcPct val="0"/>
              </a:spcBef>
              <a:buSzTx/>
              <a:defRPr/>
            </a:pPr>
            <a:r>
              <a:rPr lang="en-US" altLang="en-US" sz="2000" i="1" dirty="0">
                <a:latin typeface="Calibri" panose="020F0502020204030204" pitchFamily="34" charset="0"/>
                <a:cs typeface="Calibri" panose="020F0502020204030204" pitchFamily="34" charset="0"/>
              </a:rPr>
              <a:t>If the </a:t>
            </a:r>
            <a:r>
              <a:rPr lang="en-US" altLang="en-US" sz="2000" dirty="0">
                <a:latin typeface="Calibri" panose="020F0502020204030204" pitchFamily="34" charset="0"/>
                <a:cs typeface="Calibri" panose="020F0502020204030204" pitchFamily="34" charset="0"/>
              </a:rPr>
              <a:t>frame transmission time </a:t>
            </a:r>
            <a:r>
              <a:rPr lang="en-US" altLang="en-US" sz="2000" i="1" dirty="0">
                <a:latin typeface="Calibri" panose="020F0502020204030204" pitchFamily="34" charset="0"/>
                <a:cs typeface="Calibri" panose="020F0502020204030204" pitchFamily="34" charset="0"/>
              </a:rPr>
              <a:t>is </a:t>
            </a:r>
            <a:r>
              <a:rPr lang="en-US" altLang="en-US" sz="2000" i="1" dirty="0" err="1">
                <a:latin typeface="Calibri" panose="020F0502020204030204" pitchFamily="34" charset="0"/>
                <a:cs typeface="Calibri" panose="020F0502020204030204" pitchFamily="34" charset="0"/>
              </a:rPr>
              <a:t>T</a:t>
            </a:r>
            <a:r>
              <a:rPr lang="en-US" altLang="en-US" sz="2000" i="1" baseline="-25000" dirty="0" err="1">
                <a:latin typeface="Calibri" panose="020F0502020204030204" pitchFamily="34" charset="0"/>
                <a:cs typeface="Calibri" panose="020F0502020204030204" pitchFamily="34" charset="0"/>
              </a:rPr>
              <a:t>fr</a:t>
            </a:r>
            <a:r>
              <a:rPr lang="en-US" altLang="en-US" sz="2000" i="1" baseline="-25000" dirty="0">
                <a:latin typeface="Calibri" panose="020F0502020204030204" pitchFamily="34" charset="0"/>
                <a:cs typeface="Calibri" panose="020F0502020204030204" pitchFamily="34" charset="0"/>
              </a:rPr>
              <a:t> </a:t>
            </a:r>
            <a:r>
              <a:rPr lang="en-US" altLang="en-US" sz="2000" i="1" dirty="0">
                <a:latin typeface="Calibri" panose="020F0502020204030204" pitchFamily="34" charset="0"/>
                <a:cs typeface="Calibri" panose="020F0502020204030204" pitchFamily="34" charset="0"/>
              </a:rPr>
              <a:t>sec </a:t>
            </a:r>
          </a:p>
          <a:p>
            <a:pPr algn="just">
              <a:spcBef>
                <a:spcPct val="0"/>
              </a:spcBef>
              <a:buSzTx/>
              <a:buNone/>
              <a:defRPr/>
            </a:pPr>
            <a:r>
              <a:rPr lang="en-US" altLang="en-US" sz="2000" b="1" i="1" dirty="0">
                <a:latin typeface="Calibri" panose="020F0502020204030204" pitchFamily="34" charset="0"/>
                <a:cs typeface="Calibri" panose="020F0502020204030204" pitchFamily="34" charset="0"/>
              </a:rPr>
              <a:t>     then the vulnerable time is   </a:t>
            </a:r>
            <a:r>
              <a:rPr lang="en-US" altLang="en-US" sz="2000" b="1" i="1" dirty="0">
                <a:solidFill>
                  <a:schemeClr val="accent2"/>
                </a:solidFill>
                <a:latin typeface="Calibri" panose="020F0502020204030204" pitchFamily="34" charset="0"/>
                <a:cs typeface="Calibri" panose="020F0502020204030204" pitchFamily="34" charset="0"/>
              </a:rPr>
              <a:t>= </a:t>
            </a:r>
            <a:r>
              <a:rPr lang="en-US" altLang="en-US" sz="2400" b="1" i="1" dirty="0">
                <a:solidFill>
                  <a:schemeClr val="accent2"/>
                </a:solidFill>
                <a:latin typeface="Calibri" panose="020F0502020204030204" pitchFamily="34" charset="0"/>
                <a:cs typeface="Calibri" panose="020F0502020204030204" pitchFamily="34" charset="0"/>
              </a:rPr>
              <a:t>2 </a:t>
            </a:r>
            <a:r>
              <a:rPr lang="en-US" altLang="en-US" sz="2400" b="1" i="1" dirty="0" err="1">
                <a:solidFill>
                  <a:schemeClr val="accent2"/>
                </a:solidFill>
                <a:latin typeface="Calibri" panose="020F0502020204030204" pitchFamily="34" charset="0"/>
                <a:cs typeface="Calibri" panose="020F0502020204030204" pitchFamily="34" charset="0"/>
              </a:rPr>
              <a:t>T</a:t>
            </a:r>
            <a:r>
              <a:rPr lang="en-US" altLang="en-US" sz="2400" b="1" i="1" baseline="-25000" dirty="0" err="1">
                <a:solidFill>
                  <a:schemeClr val="accent2"/>
                </a:solidFill>
                <a:latin typeface="Calibri" panose="020F0502020204030204" pitchFamily="34" charset="0"/>
                <a:cs typeface="Calibri" panose="020F0502020204030204" pitchFamily="34" charset="0"/>
              </a:rPr>
              <a:t>fr</a:t>
            </a:r>
            <a:r>
              <a:rPr lang="en-US" altLang="en-US" sz="2400" b="1" i="1" dirty="0">
                <a:solidFill>
                  <a:schemeClr val="accent2"/>
                </a:solidFill>
                <a:latin typeface="Calibri" panose="020F0502020204030204" pitchFamily="34" charset="0"/>
                <a:cs typeface="Calibri" panose="020F0502020204030204" pitchFamily="34" charset="0"/>
              </a:rPr>
              <a:t> </a:t>
            </a:r>
            <a:r>
              <a:rPr lang="en-US" altLang="en-US" sz="2000" b="1" i="1" dirty="0">
                <a:solidFill>
                  <a:schemeClr val="accent2"/>
                </a:solidFill>
                <a:latin typeface="Calibri" panose="020F0502020204030204" pitchFamily="34" charset="0"/>
                <a:cs typeface="Calibri" panose="020F0502020204030204" pitchFamily="34" charset="0"/>
              </a:rPr>
              <a:t>sec </a:t>
            </a:r>
          </a:p>
          <a:p>
            <a:pPr algn="just">
              <a:spcBef>
                <a:spcPct val="0"/>
              </a:spcBef>
              <a:buSzTx/>
              <a:buNone/>
              <a:defRPr/>
            </a:pPr>
            <a:r>
              <a:rPr lang="en-US" altLang="en-US" sz="2000" dirty="0">
                <a:latin typeface="Calibri" panose="020F0502020204030204" pitchFamily="34" charset="0"/>
                <a:cs typeface="Calibri" panose="020F0502020204030204" pitchFamily="34" charset="0"/>
              </a:rPr>
              <a:t>This means no station should send during the T-sec before this station starts transmission and no station should start sending during the T-sec period that the current station is sending.</a:t>
            </a:r>
          </a:p>
          <a:p>
            <a:pPr>
              <a:spcBef>
                <a:spcPct val="50000"/>
              </a:spcBef>
              <a:buSzTx/>
              <a:buNone/>
              <a:defRPr/>
            </a:pPr>
            <a:endParaRPr lang="en-US" altLang="en-US" sz="2000" dirty="0">
              <a:latin typeface="Arial" panose="020B0604020202020204" pitchFamily="34" charset="0"/>
              <a:cs typeface="Arial" panose="020B0604020202020204" pitchFamily="34" charset="0"/>
            </a:endParaRPr>
          </a:p>
        </p:txBody>
      </p:sp>
      <p:sp>
        <p:nvSpPr>
          <p:cNvPr id="33798" name="Text Box 10">
            <a:extLst>
              <a:ext uri="{FF2B5EF4-FFF2-40B4-BE49-F238E27FC236}">
                <a16:creationId xmlns:a16="http://schemas.microsoft.com/office/drawing/2014/main" id="{B2762F8C-0FFA-4D90-975D-70D62612EB57}"/>
              </a:ext>
            </a:extLst>
          </p:cNvPr>
          <p:cNvSpPr txBox="1">
            <a:spLocks noChangeArrowheads="1"/>
          </p:cNvSpPr>
          <p:nvPr/>
        </p:nvSpPr>
        <p:spPr bwMode="auto">
          <a:xfrm>
            <a:off x="7900988" y="2133600"/>
            <a:ext cx="27670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600" b="1">
                <a:cs typeface="Calibri" panose="020F0502020204030204" pitchFamily="34" charset="0"/>
              </a:rPr>
              <a:t>T</a:t>
            </a:r>
            <a:r>
              <a:rPr lang="en-US" altLang="en-US" sz="1600" b="1" baseline="-25000">
                <a:cs typeface="Calibri" panose="020F0502020204030204" pitchFamily="34" charset="0"/>
              </a:rPr>
              <a:t>fr</a:t>
            </a:r>
            <a:r>
              <a:rPr lang="en-US" altLang="en-US" sz="1600" b="1">
                <a:cs typeface="Calibri" panose="020F0502020204030204" pitchFamily="34" charset="0"/>
              </a:rPr>
              <a:t>=</a:t>
            </a:r>
            <a:r>
              <a:rPr lang="en-US" altLang="en-US" sz="1600">
                <a:cs typeface="Calibri" panose="020F0502020204030204" pitchFamily="34" charset="0"/>
              </a:rPr>
              <a:t> </a:t>
            </a:r>
            <a:r>
              <a:rPr lang="en-US" altLang="en-US" sz="1600" b="1">
                <a:cs typeface="Calibri" panose="020F0502020204030204" pitchFamily="34" charset="0"/>
              </a:rPr>
              <a:t>Frame Transmission time</a:t>
            </a:r>
          </a:p>
        </p:txBody>
      </p:sp>
      <p:sp>
        <p:nvSpPr>
          <p:cNvPr id="9" name="Rectangle 3">
            <a:extLst>
              <a:ext uri="{FF2B5EF4-FFF2-40B4-BE49-F238E27FC236}">
                <a16:creationId xmlns:a16="http://schemas.microsoft.com/office/drawing/2014/main" id="{59E58E37-F007-4CAE-8703-7677705A3FF4}"/>
              </a:ext>
            </a:extLst>
          </p:cNvPr>
          <p:cNvSpPr txBox="1">
            <a:spLocks noChangeArrowheads="1"/>
          </p:cNvSpPr>
          <p:nvPr/>
        </p:nvSpPr>
        <p:spPr>
          <a:xfrm>
            <a:off x="2438400" y="990600"/>
            <a:ext cx="7772400" cy="1066800"/>
          </a:xfrm>
          <a:prstGeom prst="rect">
            <a:avLst/>
          </a:prstGeom>
        </p:spPr>
        <p:txBody>
          <a:bodyPr/>
          <a:lstStyle>
            <a:lvl1pPr marL="342900" indent="-342900" algn="l" rtl="0" eaLnBrk="0" fontAlgn="base" hangingPunct="0">
              <a:spcBef>
                <a:spcPct val="20000"/>
              </a:spcBef>
              <a:spcAft>
                <a:spcPct val="0"/>
              </a:spcAft>
              <a:buSzPct val="75000"/>
              <a:buFont typeface="Monotype Sort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q"/>
              <a:defRPr sz="2800">
                <a:solidFill>
                  <a:schemeClr val="tx1"/>
                </a:solidFill>
                <a:latin typeface="+mn-lt"/>
              </a:defRPr>
            </a:lvl2pPr>
            <a:lvl3pPr marL="1143000" indent="-228600" algn="l" rtl="0" eaLnBrk="0" fontAlgn="base" hangingPunct="0">
              <a:spcBef>
                <a:spcPct val="20000"/>
              </a:spcBef>
              <a:spcAft>
                <a:spcPct val="0"/>
              </a:spcAft>
              <a:buFont typeface="Wingdings" panose="05000000000000000000" pitchFamily="2" charset="2"/>
              <a:buChar char="Ø"/>
              <a:defRPr sz="2400">
                <a:solidFill>
                  <a:schemeClr val="tx1"/>
                </a:solidFill>
                <a:latin typeface="+mn-lt"/>
              </a:defRPr>
            </a:lvl3pPr>
            <a:lvl4pPr marL="1600200" indent="-228600" algn="l" rtl="0" eaLnBrk="0" fontAlgn="base" hangingPunct="0">
              <a:spcBef>
                <a:spcPct val="20000"/>
              </a:spcBef>
              <a:spcAft>
                <a:spcPct val="0"/>
              </a:spcAft>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defRPr/>
            </a:pPr>
            <a:r>
              <a:rPr lang="en-US" altLang="en-US" sz="2000" kern="0" dirty="0">
                <a:cs typeface="Calibri" panose="020F0502020204030204" pitchFamily="34" charset="0"/>
              </a:rPr>
              <a:t>Under what conditions will the packet arrive A undamaged?</a:t>
            </a:r>
          </a:p>
        </p:txBody>
      </p:sp>
    </p:spTree>
    <p:extLst>
      <p:ext uri="{BB962C8B-B14F-4D97-AF65-F5344CB8AC3E}">
        <p14:creationId xmlns:p14="http://schemas.microsoft.com/office/powerpoint/2010/main" val="2603177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3">
            <a:extLst>
              <a:ext uri="{FF2B5EF4-FFF2-40B4-BE49-F238E27FC236}">
                <a16:creationId xmlns:a16="http://schemas.microsoft.com/office/drawing/2014/main" id="{E5AABBD8-3C80-4BA0-81CD-901D69DF0675}"/>
              </a:ext>
            </a:extLst>
          </p:cNvPr>
          <p:cNvSpPr>
            <a:spLocks noGrp="1" noChangeAspect="1" noChangeArrowheads="1"/>
          </p:cNvSpPr>
          <p:nvPr>
            <p:ph idx="1"/>
          </p:nvPr>
        </p:nvSpPr>
        <p:spPr>
          <a:xfrm>
            <a:off x="2033588" y="815975"/>
            <a:ext cx="7772400" cy="4114800"/>
          </a:xfrm>
        </p:spPr>
        <p:txBody>
          <a:bodyPr rtlCol="0">
            <a:normAutofit/>
          </a:bodyPr>
          <a:lstStyle/>
          <a:p>
            <a:pPr marL="0" indent="0">
              <a:buNone/>
              <a:defRPr/>
            </a:pPr>
            <a:r>
              <a:rPr lang="en-US" altLang="en-US" b="1" u="sng" dirty="0">
                <a:solidFill>
                  <a:srgbClr val="0070C0"/>
                </a:solidFill>
                <a:cs typeface="Calibri" panose="020F0502020204030204" pitchFamily="34" charset="0"/>
              </a:rPr>
              <a:t>Maximum propagation delay </a:t>
            </a:r>
            <a:r>
              <a:rPr lang="en-US" altLang="en-US" dirty="0">
                <a:solidFill>
                  <a:schemeClr val="accent2"/>
                </a:solidFill>
                <a:cs typeface="Calibri" panose="020F0502020204030204" pitchFamily="34" charset="0"/>
              </a:rPr>
              <a:t>(</a:t>
            </a:r>
            <a:r>
              <a:rPr lang="en-US" altLang="en-US" dirty="0" err="1">
                <a:solidFill>
                  <a:schemeClr val="accent2"/>
                </a:solidFill>
                <a:cs typeface="Calibri" panose="020F0502020204030204" pitchFamily="34" charset="0"/>
              </a:rPr>
              <a:t>t</a:t>
            </a:r>
            <a:r>
              <a:rPr lang="en-US" altLang="en-US" baseline="-25000" dirty="0" err="1">
                <a:solidFill>
                  <a:schemeClr val="accent2"/>
                </a:solidFill>
                <a:cs typeface="Calibri" panose="020F0502020204030204" pitchFamily="34" charset="0"/>
              </a:rPr>
              <a:t>p</a:t>
            </a:r>
            <a:r>
              <a:rPr lang="en-US" altLang="en-US" dirty="0">
                <a:solidFill>
                  <a:schemeClr val="accent2"/>
                </a:solidFill>
                <a:cs typeface="Calibri" panose="020F0502020204030204" pitchFamily="34" charset="0"/>
              </a:rPr>
              <a:t>): </a:t>
            </a:r>
          </a:p>
          <a:p>
            <a:pPr algn="just">
              <a:defRPr/>
            </a:pPr>
            <a:r>
              <a:rPr lang="en-US" altLang="en-US" sz="2400" dirty="0">
                <a:cs typeface="Calibri" panose="020F0502020204030204" pitchFamily="34" charset="0"/>
              </a:rPr>
              <a:t>The time it takes for a bit of  a frame to travel between the </a:t>
            </a:r>
            <a:r>
              <a:rPr lang="en-US" altLang="en-US" sz="2400" b="1" u="sng" dirty="0">
                <a:cs typeface="Calibri" panose="020F0502020204030204" pitchFamily="34" charset="0"/>
              </a:rPr>
              <a:t>two most widely</a:t>
            </a:r>
            <a:r>
              <a:rPr lang="en-US" altLang="en-US" sz="2400" b="1" dirty="0">
                <a:cs typeface="Calibri" panose="020F0502020204030204" pitchFamily="34" charset="0"/>
              </a:rPr>
              <a:t> </a:t>
            </a:r>
            <a:r>
              <a:rPr lang="en-US" altLang="en-US" sz="2400" dirty="0">
                <a:cs typeface="Calibri" panose="020F0502020204030204" pitchFamily="34" charset="0"/>
              </a:rPr>
              <a:t>separated stations.</a:t>
            </a:r>
          </a:p>
        </p:txBody>
      </p:sp>
      <p:sp>
        <p:nvSpPr>
          <p:cNvPr id="35843" name="Text Box 6">
            <a:extLst>
              <a:ext uri="{FF2B5EF4-FFF2-40B4-BE49-F238E27FC236}">
                <a16:creationId xmlns:a16="http://schemas.microsoft.com/office/drawing/2014/main" id="{4ACD3810-3FF6-4DEC-BAB7-CE4DA10431D5}"/>
              </a:ext>
            </a:extLst>
          </p:cNvPr>
          <p:cNvSpPr txBox="1">
            <a:spLocks noChangeArrowheads="1"/>
          </p:cNvSpPr>
          <p:nvPr/>
        </p:nvSpPr>
        <p:spPr bwMode="auto">
          <a:xfrm>
            <a:off x="4173538" y="3679826"/>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endParaRPr lang="en-US" altLang="en-US" sz="2000">
              <a:cs typeface="Calibri" panose="020F0502020204030204" pitchFamily="34" charset="0"/>
            </a:endParaRPr>
          </a:p>
        </p:txBody>
      </p:sp>
      <p:pic>
        <p:nvPicPr>
          <p:cNvPr id="35844" name="Picture 7">
            <a:extLst>
              <a:ext uri="{FF2B5EF4-FFF2-40B4-BE49-F238E27FC236}">
                <a16:creationId xmlns:a16="http://schemas.microsoft.com/office/drawing/2014/main" id="{7F23166E-B9FA-48D6-8D4C-7A4E10ECA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590800"/>
            <a:ext cx="62309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Line 8">
            <a:extLst>
              <a:ext uri="{FF2B5EF4-FFF2-40B4-BE49-F238E27FC236}">
                <a16:creationId xmlns:a16="http://schemas.microsoft.com/office/drawing/2014/main" id="{0717EF56-C834-4A08-B66D-F26F5062DF25}"/>
              </a:ext>
            </a:extLst>
          </p:cNvPr>
          <p:cNvSpPr>
            <a:spLocks noChangeShapeType="1"/>
          </p:cNvSpPr>
          <p:nvPr/>
        </p:nvSpPr>
        <p:spPr bwMode="auto">
          <a:xfrm flipH="1">
            <a:off x="8212138" y="2968625"/>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46" name="Text Box 9">
            <a:extLst>
              <a:ext uri="{FF2B5EF4-FFF2-40B4-BE49-F238E27FC236}">
                <a16:creationId xmlns:a16="http://schemas.microsoft.com/office/drawing/2014/main" id="{AE981DCA-5B5F-4008-A1E1-1CE2138808DA}"/>
              </a:ext>
            </a:extLst>
          </p:cNvPr>
          <p:cNvSpPr txBox="1">
            <a:spLocks noChangeArrowheads="1"/>
          </p:cNvSpPr>
          <p:nvPr/>
        </p:nvSpPr>
        <p:spPr bwMode="auto">
          <a:xfrm>
            <a:off x="8440738" y="273685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cs typeface="Calibri" panose="020F0502020204030204" pitchFamily="34" charset="0"/>
              </a:rPr>
              <a:t>The farthest station</a:t>
            </a:r>
          </a:p>
        </p:txBody>
      </p:sp>
      <p:sp>
        <p:nvSpPr>
          <p:cNvPr id="35847" name="Text Box 11">
            <a:extLst>
              <a:ext uri="{FF2B5EF4-FFF2-40B4-BE49-F238E27FC236}">
                <a16:creationId xmlns:a16="http://schemas.microsoft.com/office/drawing/2014/main" id="{43921A11-264D-48FD-9306-61D20449B07F}"/>
              </a:ext>
            </a:extLst>
          </p:cNvPr>
          <p:cNvSpPr txBox="1">
            <a:spLocks noChangeArrowheads="1"/>
          </p:cNvSpPr>
          <p:nvPr/>
        </p:nvSpPr>
        <p:spPr bwMode="auto">
          <a:xfrm>
            <a:off x="8440738" y="4246564"/>
            <a:ext cx="10668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a:cs typeface="Calibri" panose="020F0502020204030204" pitchFamily="34" charset="0"/>
              </a:rPr>
              <a:t>Station B receives the first bit of the frame at time t= t</a:t>
            </a:r>
            <a:r>
              <a:rPr lang="en-US" altLang="en-US" sz="1800" baseline="-25000">
                <a:cs typeface="Calibri" panose="020F0502020204030204" pitchFamily="34" charset="0"/>
              </a:rPr>
              <a:t>p</a:t>
            </a:r>
          </a:p>
        </p:txBody>
      </p:sp>
      <p:sp>
        <p:nvSpPr>
          <p:cNvPr id="2" name="Rectangle 1">
            <a:extLst>
              <a:ext uri="{FF2B5EF4-FFF2-40B4-BE49-F238E27FC236}">
                <a16:creationId xmlns:a16="http://schemas.microsoft.com/office/drawing/2014/main" id="{67AB99C4-82A8-4C5D-B183-3F4BB130C48F}"/>
              </a:ext>
            </a:extLst>
          </p:cNvPr>
          <p:cNvSpPr/>
          <p:nvPr/>
        </p:nvSpPr>
        <p:spPr bwMode="auto">
          <a:xfrm>
            <a:off x="2819400" y="4870451"/>
            <a:ext cx="228600" cy="250825"/>
          </a:xfrm>
          <a:prstGeom prst="rect">
            <a:avLst/>
          </a:prstGeom>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endParaRPr lang="en-US">
              <a:solidFill>
                <a:schemeClr val="tx1"/>
              </a:solidFill>
              <a:latin typeface="Times New Roman" pitchFamily="18" charset="0"/>
            </a:endParaRPr>
          </a:p>
        </p:txBody>
      </p:sp>
    </p:spTree>
    <p:extLst>
      <p:ext uri="{BB962C8B-B14F-4D97-AF65-F5344CB8AC3E}">
        <p14:creationId xmlns:p14="http://schemas.microsoft.com/office/powerpoint/2010/main" val="3666712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a:extLst>
              <a:ext uri="{FF2B5EF4-FFF2-40B4-BE49-F238E27FC236}">
                <a16:creationId xmlns:a16="http://schemas.microsoft.com/office/drawing/2014/main" id="{370CDE74-4E8F-4772-9D17-CFC022A713C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52401"/>
            <a:ext cx="7239000" cy="625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3178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7401CA-273F-44D8-88EF-B141DEA1832A}"/>
              </a:ext>
            </a:extLst>
          </p:cNvPr>
          <p:cNvSpPr/>
          <p:nvPr/>
        </p:nvSpPr>
        <p:spPr bwMode="auto">
          <a:xfrm>
            <a:off x="4419600" y="3128964"/>
            <a:ext cx="2209800" cy="903287"/>
          </a:xfrm>
          <a:prstGeom prst="rect">
            <a:avLst/>
          </a:prstGeom>
          <a:ln w="9525">
            <a:headEnd type="none" w="med" len="med"/>
            <a:tailEnd type="none" w="med" len="med"/>
          </a:ln>
        </p:spPr>
        <p:style>
          <a:lnRef idx="2">
            <a:schemeClr val="dk1"/>
          </a:lnRef>
          <a:fillRef idx="1">
            <a:schemeClr val="lt1"/>
          </a:fillRef>
          <a:effectRef idx="0">
            <a:schemeClr val="dk1"/>
          </a:effectRef>
          <a:fontRef idx="minor">
            <a:schemeClr val="dk1"/>
          </a:fontRef>
        </p:style>
        <p:txBody>
          <a:bodyPr/>
          <a:lstStyle/>
          <a:p>
            <a:pPr>
              <a:defRPr/>
            </a:pPr>
            <a:endParaRPr lang="en-US">
              <a:ln w="6350">
                <a:solidFill>
                  <a:schemeClr val="tx1"/>
                </a:solidFill>
              </a:ln>
              <a:solidFill>
                <a:schemeClr val="tx1"/>
              </a:solidFill>
              <a:latin typeface="Times New Roman" pitchFamily="18" charset="0"/>
            </a:endParaRPr>
          </a:p>
        </p:txBody>
      </p:sp>
      <p:sp>
        <p:nvSpPr>
          <p:cNvPr id="34819" name="Rectangle 4">
            <a:extLst>
              <a:ext uri="{FF2B5EF4-FFF2-40B4-BE49-F238E27FC236}">
                <a16:creationId xmlns:a16="http://schemas.microsoft.com/office/drawing/2014/main" id="{09015049-2E67-4FA5-A13B-C779B190777B}"/>
              </a:ext>
            </a:extLst>
          </p:cNvPr>
          <p:cNvSpPr>
            <a:spLocks noGrp="1" noChangeArrowheads="1"/>
          </p:cNvSpPr>
          <p:nvPr>
            <p:ph type="title"/>
          </p:nvPr>
        </p:nvSpPr>
        <p:spPr>
          <a:xfrm>
            <a:off x="3167064" y="192088"/>
            <a:ext cx="7381875" cy="838200"/>
          </a:xfrm>
        </p:spPr>
        <p:txBody>
          <a:bodyPr/>
          <a:lstStyle/>
          <a:p>
            <a:pPr eaLnBrk="1" hangingPunct="1">
              <a:defRPr/>
            </a:pPr>
            <a:r>
              <a:rPr lang="en-US" altLang="en-US" sz="3400" b="1">
                <a:solidFill>
                  <a:schemeClr val="accent2"/>
                </a:solidFill>
                <a:latin typeface="+mn-lt"/>
              </a:rPr>
              <a:t>Throughput of Pure ALOHA</a:t>
            </a:r>
          </a:p>
        </p:txBody>
      </p:sp>
      <p:sp>
        <p:nvSpPr>
          <p:cNvPr id="38916" name="Rectangle 27">
            <a:extLst>
              <a:ext uri="{FF2B5EF4-FFF2-40B4-BE49-F238E27FC236}">
                <a16:creationId xmlns:a16="http://schemas.microsoft.com/office/drawing/2014/main" id="{DE281617-528C-4A74-9045-C60A24230CA5}"/>
              </a:ext>
            </a:extLst>
          </p:cNvPr>
          <p:cNvSpPr>
            <a:spLocks noChangeArrowheads="1"/>
          </p:cNvSpPr>
          <p:nvPr/>
        </p:nvSpPr>
        <p:spPr bwMode="auto">
          <a:xfrm>
            <a:off x="5978526" y="3289301"/>
            <a:ext cx="93663"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i="1">
                <a:cs typeface="Calibri" panose="020F0502020204030204" pitchFamily="34" charset="0"/>
              </a:rPr>
              <a:t>n</a:t>
            </a:r>
            <a:endParaRPr lang="en-US" altLang="en-US">
              <a:cs typeface="Calibri" panose="020F0502020204030204" pitchFamily="34" charset="0"/>
            </a:endParaRPr>
          </a:p>
        </p:txBody>
      </p:sp>
      <p:grpSp>
        <p:nvGrpSpPr>
          <p:cNvPr id="38917" name="Group 32">
            <a:extLst>
              <a:ext uri="{FF2B5EF4-FFF2-40B4-BE49-F238E27FC236}">
                <a16:creationId xmlns:a16="http://schemas.microsoft.com/office/drawing/2014/main" id="{6C909418-DC76-44CA-807B-C41DF3C4F8D5}"/>
              </a:ext>
            </a:extLst>
          </p:cNvPr>
          <p:cNvGrpSpPr>
            <a:grpSpLocks/>
          </p:cNvGrpSpPr>
          <p:nvPr/>
        </p:nvGrpSpPr>
        <p:grpSpPr bwMode="auto">
          <a:xfrm>
            <a:off x="4659313" y="3276600"/>
            <a:ext cx="1820862" cy="755650"/>
            <a:chOff x="989" y="1104"/>
            <a:chExt cx="1147" cy="476"/>
          </a:xfrm>
        </p:grpSpPr>
        <p:sp>
          <p:nvSpPr>
            <p:cNvPr id="38926" name="Rectangle 16">
              <a:extLst>
                <a:ext uri="{FF2B5EF4-FFF2-40B4-BE49-F238E27FC236}">
                  <a16:creationId xmlns:a16="http://schemas.microsoft.com/office/drawing/2014/main" id="{2505E636-9BF5-4B61-9AD2-8A555D0ACD8F}"/>
                </a:ext>
              </a:extLst>
            </p:cNvPr>
            <p:cNvSpPr>
              <a:spLocks noChangeArrowheads="1"/>
            </p:cNvSpPr>
            <p:nvPr/>
          </p:nvSpPr>
          <p:spPr bwMode="auto">
            <a:xfrm>
              <a:off x="1089" y="1189"/>
              <a:ext cx="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cs typeface="Calibri" panose="020F0502020204030204" pitchFamily="34" charset="0"/>
                </a:rPr>
                <a:t>(</a:t>
              </a:r>
            </a:p>
          </p:txBody>
        </p:sp>
        <p:sp>
          <p:nvSpPr>
            <p:cNvPr id="38927" name="Rectangle 17">
              <a:extLst>
                <a:ext uri="{FF2B5EF4-FFF2-40B4-BE49-F238E27FC236}">
                  <a16:creationId xmlns:a16="http://schemas.microsoft.com/office/drawing/2014/main" id="{208BC0C4-0DC1-4F0B-BABE-54E742D7A9EE}"/>
                </a:ext>
              </a:extLst>
            </p:cNvPr>
            <p:cNvSpPr>
              <a:spLocks noChangeArrowheads="1"/>
            </p:cNvSpPr>
            <p:nvPr/>
          </p:nvSpPr>
          <p:spPr bwMode="auto">
            <a:xfrm>
              <a:off x="1243" y="1182"/>
              <a:ext cx="6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a:cs typeface="Calibri" panose="020F0502020204030204" pitchFamily="34" charset="0"/>
                </a:rPr>
                <a:t>)</a:t>
              </a:r>
            </a:p>
          </p:txBody>
        </p:sp>
        <p:sp>
          <p:nvSpPr>
            <p:cNvPr id="38928" name="Line 18">
              <a:extLst>
                <a:ext uri="{FF2B5EF4-FFF2-40B4-BE49-F238E27FC236}">
                  <a16:creationId xmlns:a16="http://schemas.microsoft.com/office/drawing/2014/main" id="{87495F03-DEAB-4293-AEC4-3C7156231B46}"/>
                </a:ext>
              </a:extLst>
            </p:cNvPr>
            <p:cNvSpPr>
              <a:spLocks noChangeShapeType="1"/>
            </p:cNvSpPr>
            <p:nvPr/>
          </p:nvSpPr>
          <p:spPr bwMode="auto">
            <a:xfrm>
              <a:off x="1536" y="1344"/>
              <a:ext cx="458" cy="1"/>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9" name="Rectangle 19">
              <a:extLst>
                <a:ext uri="{FF2B5EF4-FFF2-40B4-BE49-F238E27FC236}">
                  <a16:creationId xmlns:a16="http://schemas.microsoft.com/office/drawing/2014/main" id="{3873DCB3-915F-4786-A3AF-EE2C605A4603}"/>
                </a:ext>
              </a:extLst>
            </p:cNvPr>
            <p:cNvSpPr>
              <a:spLocks noChangeArrowheads="1"/>
            </p:cNvSpPr>
            <p:nvPr/>
          </p:nvSpPr>
          <p:spPr bwMode="auto">
            <a:xfrm>
              <a:off x="1673" y="1347"/>
              <a:ext cx="6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a:cs typeface="Calibri" panose="020F0502020204030204" pitchFamily="34" charset="0"/>
                </a:rPr>
                <a:t>!</a:t>
              </a:r>
              <a:endParaRPr lang="en-US" altLang="en-US">
                <a:cs typeface="Calibri" panose="020F0502020204030204" pitchFamily="34" charset="0"/>
              </a:endParaRPr>
            </a:p>
          </p:txBody>
        </p:sp>
        <p:sp>
          <p:nvSpPr>
            <p:cNvPr id="38930" name="Rectangle 21">
              <a:extLst>
                <a:ext uri="{FF2B5EF4-FFF2-40B4-BE49-F238E27FC236}">
                  <a16:creationId xmlns:a16="http://schemas.microsoft.com/office/drawing/2014/main" id="{13827268-DE21-4CEF-95DB-80022EC054BD}"/>
                </a:ext>
              </a:extLst>
            </p:cNvPr>
            <p:cNvSpPr>
              <a:spLocks noChangeArrowheads="1"/>
            </p:cNvSpPr>
            <p:nvPr/>
          </p:nvSpPr>
          <p:spPr bwMode="auto">
            <a:xfrm>
              <a:off x="1604" y="1347"/>
              <a:ext cx="1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i="1">
                  <a:cs typeface="Calibri" panose="020F0502020204030204" pitchFamily="34" charset="0"/>
                </a:rPr>
                <a:t>n</a:t>
              </a:r>
              <a:endParaRPr lang="en-US" altLang="en-US">
                <a:cs typeface="Calibri" panose="020F0502020204030204" pitchFamily="34" charset="0"/>
              </a:endParaRPr>
            </a:p>
          </p:txBody>
        </p:sp>
        <p:sp>
          <p:nvSpPr>
            <p:cNvPr id="38931" name="Rectangle 23">
              <a:extLst>
                <a:ext uri="{FF2B5EF4-FFF2-40B4-BE49-F238E27FC236}">
                  <a16:creationId xmlns:a16="http://schemas.microsoft.com/office/drawing/2014/main" id="{91E74BBA-FC2C-4D1C-959E-F6A8C0A3D326}"/>
                </a:ext>
              </a:extLst>
            </p:cNvPr>
            <p:cNvSpPr>
              <a:spLocks noChangeArrowheads="1"/>
            </p:cNvSpPr>
            <p:nvPr/>
          </p:nvSpPr>
          <p:spPr bwMode="auto">
            <a:xfrm>
              <a:off x="1488" y="1104"/>
              <a:ext cx="3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i="1">
                  <a:cs typeface="Calibri" panose="020F0502020204030204" pitchFamily="34" charset="0"/>
                </a:rPr>
                <a:t>(2G)</a:t>
              </a:r>
              <a:endParaRPr lang="en-US" altLang="en-US">
                <a:cs typeface="Calibri" panose="020F0502020204030204" pitchFamily="34" charset="0"/>
              </a:endParaRPr>
            </a:p>
          </p:txBody>
        </p:sp>
        <p:sp>
          <p:nvSpPr>
            <p:cNvPr id="38932" name="Rectangle 24">
              <a:extLst>
                <a:ext uri="{FF2B5EF4-FFF2-40B4-BE49-F238E27FC236}">
                  <a16:creationId xmlns:a16="http://schemas.microsoft.com/office/drawing/2014/main" id="{DCF9FEA7-C6B7-41D7-877D-C43EF66F8E77}"/>
                </a:ext>
              </a:extLst>
            </p:cNvPr>
            <p:cNvSpPr>
              <a:spLocks noChangeArrowheads="1"/>
            </p:cNvSpPr>
            <p:nvPr/>
          </p:nvSpPr>
          <p:spPr bwMode="auto">
            <a:xfrm>
              <a:off x="1139" y="1207"/>
              <a:ext cx="1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i="1">
                  <a:cs typeface="Calibri" panose="020F0502020204030204" pitchFamily="34" charset="0"/>
                </a:rPr>
                <a:t>n</a:t>
              </a:r>
              <a:endParaRPr lang="en-US" altLang="en-US">
                <a:cs typeface="Calibri" panose="020F0502020204030204" pitchFamily="34" charset="0"/>
              </a:endParaRPr>
            </a:p>
          </p:txBody>
        </p:sp>
        <p:sp>
          <p:nvSpPr>
            <p:cNvPr id="38933" name="Rectangle 25">
              <a:extLst>
                <a:ext uri="{FF2B5EF4-FFF2-40B4-BE49-F238E27FC236}">
                  <a16:creationId xmlns:a16="http://schemas.microsoft.com/office/drawing/2014/main" id="{24AEFB24-9B60-42E0-90FC-500A44B13530}"/>
                </a:ext>
              </a:extLst>
            </p:cNvPr>
            <p:cNvSpPr>
              <a:spLocks noChangeArrowheads="1"/>
            </p:cNvSpPr>
            <p:nvPr/>
          </p:nvSpPr>
          <p:spPr bwMode="auto">
            <a:xfrm>
              <a:off x="989" y="1224"/>
              <a:ext cx="10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i="1">
                  <a:cs typeface="Calibri" panose="020F0502020204030204" pitchFamily="34" charset="0"/>
                </a:rPr>
                <a:t>P</a:t>
              </a:r>
              <a:endParaRPr lang="en-US" altLang="en-US">
                <a:cs typeface="Calibri" panose="020F0502020204030204" pitchFamily="34" charset="0"/>
              </a:endParaRPr>
            </a:p>
          </p:txBody>
        </p:sp>
        <p:grpSp>
          <p:nvGrpSpPr>
            <p:cNvPr id="38934" name="Group 31">
              <a:extLst>
                <a:ext uri="{FF2B5EF4-FFF2-40B4-BE49-F238E27FC236}">
                  <a16:creationId xmlns:a16="http://schemas.microsoft.com/office/drawing/2014/main" id="{2ED917A4-BEF2-4EF1-9009-80F8F150745A}"/>
                </a:ext>
              </a:extLst>
            </p:cNvPr>
            <p:cNvGrpSpPr>
              <a:grpSpLocks/>
            </p:cNvGrpSpPr>
            <p:nvPr/>
          </p:nvGrpSpPr>
          <p:grpSpPr bwMode="auto">
            <a:xfrm>
              <a:off x="1920" y="1104"/>
              <a:ext cx="216" cy="233"/>
              <a:chOff x="1728" y="1104"/>
              <a:chExt cx="216" cy="233"/>
            </a:xfrm>
          </p:grpSpPr>
          <p:sp>
            <p:nvSpPr>
              <p:cNvPr id="38936" name="Rectangle 22">
                <a:extLst>
                  <a:ext uri="{FF2B5EF4-FFF2-40B4-BE49-F238E27FC236}">
                    <a16:creationId xmlns:a16="http://schemas.microsoft.com/office/drawing/2014/main" id="{01EB438A-DC8F-4CBF-836A-C4736A3E5555}"/>
                  </a:ext>
                </a:extLst>
              </p:cNvPr>
              <p:cNvSpPr>
                <a:spLocks noChangeArrowheads="1"/>
              </p:cNvSpPr>
              <p:nvPr/>
            </p:nvSpPr>
            <p:spPr bwMode="auto">
              <a:xfrm>
                <a:off x="1728" y="1104"/>
                <a:ext cx="93"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i="1">
                    <a:cs typeface="Calibri" panose="020F0502020204030204" pitchFamily="34" charset="0"/>
                  </a:rPr>
                  <a:t>e</a:t>
                </a:r>
                <a:endParaRPr lang="en-US" altLang="en-US">
                  <a:cs typeface="Calibri" panose="020F0502020204030204" pitchFamily="34" charset="0"/>
                </a:endParaRPr>
              </a:p>
            </p:txBody>
          </p:sp>
          <p:grpSp>
            <p:nvGrpSpPr>
              <p:cNvPr id="38937" name="Group 30">
                <a:extLst>
                  <a:ext uri="{FF2B5EF4-FFF2-40B4-BE49-F238E27FC236}">
                    <a16:creationId xmlns:a16="http://schemas.microsoft.com/office/drawing/2014/main" id="{8B97349C-263C-4420-B026-0D0F0DB3EA56}"/>
                  </a:ext>
                </a:extLst>
              </p:cNvPr>
              <p:cNvGrpSpPr>
                <a:grpSpLocks/>
              </p:cNvGrpSpPr>
              <p:nvPr/>
            </p:nvGrpSpPr>
            <p:grpSpPr bwMode="auto">
              <a:xfrm>
                <a:off x="1776" y="1104"/>
                <a:ext cx="168" cy="136"/>
                <a:chOff x="1776" y="1104"/>
                <a:chExt cx="168" cy="136"/>
              </a:xfrm>
            </p:grpSpPr>
            <p:sp>
              <p:nvSpPr>
                <p:cNvPr id="38938" name="Rectangle 20">
                  <a:extLst>
                    <a:ext uri="{FF2B5EF4-FFF2-40B4-BE49-F238E27FC236}">
                      <a16:creationId xmlns:a16="http://schemas.microsoft.com/office/drawing/2014/main" id="{39B276C9-87B6-4B73-8CA8-36598C2B21F5}"/>
                    </a:ext>
                  </a:extLst>
                </p:cNvPr>
                <p:cNvSpPr>
                  <a:spLocks noChangeArrowheads="1"/>
                </p:cNvSpPr>
                <p:nvPr/>
              </p:nvSpPr>
              <p:spPr bwMode="auto">
                <a:xfrm>
                  <a:off x="1824" y="1104"/>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a:cs typeface="Calibri" panose="020F0502020204030204" pitchFamily="34" charset="0"/>
                    </a:rPr>
                    <a:t>2</a:t>
                  </a:r>
                  <a:endParaRPr lang="en-US" altLang="en-US">
                    <a:cs typeface="Calibri" panose="020F0502020204030204" pitchFamily="34" charset="0"/>
                  </a:endParaRPr>
                </a:p>
              </p:txBody>
            </p:sp>
            <p:sp>
              <p:nvSpPr>
                <p:cNvPr id="38939" name="Rectangle 26">
                  <a:extLst>
                    <a:ext uri="{FF2B5EF4-FFF2-40B4-BE49-F238E27FC236}">
                      <a16:creationId xmlns:a16="http://schemas.microsoft.com/office/drawing/2014/main" id="{7247E962-08A6-48B6-9EDC-804EEBF5F4C3}"/>
                    </a:ext>
                  </a:extLst>
                </p:cNvPr>
                <p:cNvSpPr>
                  <a:spLocks noChangeArrowheads="1"/>
                </p:cNvSpPr>
                <p:nvPr/>
              </p:nvSpPr>
              <p:spPr bwMode="auto">
                <a:xfrm>
                  <a:off x="1872" y="1104"/>
                  <a:ext cx="7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i="1">
                      <a:cs typeface="Calibri" panose="020F0502020204030204" pitchFamily="34" charset="0"/>
                    </a:rPr>
                    <a:t>G</a:t>
                  </a:r>
                  <a:endParaRPr lang="en-US" altLang="en-US">
                    <a:cs typeface="Calibri" panose="020F0502020204030204" pitchFamily="34" charset="0"/>
                  </a:endParaRPr>
                </a:p>
              </p:txBody>
            </p:sp>
            <p:sp>
              <p:nvSpPr>
                <p:cNvPr id="38940" name="Rectangle 28">
                  <a:extLst>
                    <a:ext uri="{FF2B5EF4-FFF2-40B4-BE49-F238E27FC236}">
                      <a16:creationId xmlns:a16="http://schemas.microsoft.com/office/drawing/2014/main" id="{5954FD41-00C9-4AEC-8FA7-3BFA96F32419}"/>
                    </a:ext>
                  </a:extLst>
                </p:cNvPr>
                <p:cNvSpPr>
                  <a:spLocks noChangeArrowheads="1"/>
                </p:cNvSpPr>
                <p:nvPr/>
              </p:nvSpPr>
              <p:spPr bwMode="auto">
                <a:xfrm>
                  <a:off x="1776" y="1104"/>
                  <a:ext cx="3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400">
                      <a:cs typeface="Calibri" panose="020F0502020204030204" pitchFamily="34" charset="0"/>
                    </a:rPr>
                    <a:t>-</a:t>
                  </a:r>
                  <a:endParaRPr lang="en-US" altLang="en-US">
                    <a:cs typeface="Calibri" panose="020F0502020204030204" pitchFamily="34" charset="0"/>
                  </a:endParaRPr>
                </a:p>
              </p:txBody>
            </p:sp>
          </p:grpSp>
        </p:grpSp>
        <p:sp>
          <p:nvSpPr>
            <p:cNvPr id="38935" name="Rectangle 29">
              <a:extLst>
                <a:ext uri="{FF2B5EF4-FFF2-40B4-BE49-F238E27FC236}">
                  <a16:creationId xmlns:a16="http://schemas.microsoft.com/office/drawing/2014/main" id="{9601CCBE-79DB-4BF4-A65B-F6B00D647BD9}"/>
                </a:ext>
              </a:extLst>
            </p:cNvPr>
            <p:cNvSpPr>
              <a:spLocks noChangeArrowheads="1"/>
            </p:cNvSpPr>
            <p:nvPr/>
          </p:nvSpPr>
          <p:spPr bwMode="auto">
            <a:xfrm>
              <a:off x="1301" y="1206"/>
              <a:ext cx="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a:cs typeface="Calibri" panose="020F0502020204030204" pitchFamily="34" charset="0"/>
                </a:rPr>
                <a:t>=</a:t>
              </a:r>
              <a:endParaRPr lang="en-US" altLang="en-US">
                <a:cs typeface="Calibri" panose="020F0502020204030204" pitchFamily="34" charset="0"/>
              </a:endParaRPr>
            </a:p>
          </p:txBody>
        </p:sp>
      </p:grpSp>
      <p:sp>
        <p:nvSpPr>
          <p:cNvPr id="38918" name="Text Box 7">
            <a:extLst>
              <a:ext uri="{FF2B5EF4-FFF2-40B4-BE49-F238E27FC236}">
                <a16:creationId xmlns:a16="http://schemas.microsoft.com/office/drawing/2014/main" id="{5BB1A4A8-D917-4E34-917F-A33475CFF330}"/>
              </a:ext>
            </a:extLst>
          </p:cNvPr>
          <p:cNvSpPr txBox="1">
            <a:spLocks noChangeArrowheads="1"/>
          </p:cNvSpPr>
          <p:nvPr/>
        </p:nvSpPr>
        <p:spPr bwMode="auto">
          <a:xfrm>
            <a:off x="2262188" y="1068388"/>
            <a:ext cx="7620000"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50000"/>
              </a:spcBef>
              <a:buFontTx/>
              <a:buNone/>
            </a:pPr>
            <a:r>
              <a:rPr lang="en-US" altLang="en-US" b="1" dirty="0">
                <a:cs typeface="Calibri" panose="020F0502020204030204" pitchFamily="34" charset="0"/>
              </a:rPr>
              <a:t>Efficiency or Throughput</a:t>
            </a:r>
            <a:r>
              <a:rPr lang="en-US" altLang="en-US" dirty="0">
                <a:cs typeface="Calibri" panose="020F0502020204030204" pitchFamily="34" charset="0"/>
              </a:rPr>
              <a:t> </a:t>
            </a:r>
            <a:r>
              <a:rPr lang="en-US" altLang="en-US" b="1" dirty="0">
                <a:cs typeface="Calibri" panose="020F0502020204030204" pitchFamily="34" charset="0"/>
              </a:rPr>
              <a:t>(S) of ALOHA </a:t>
            </a:r>
            <a:r>
              <a:rPr lang="en-US" altLang="en-US" dirty="0">
                <a:cs typeface="Calibri" panose="020F0502020204030204" pitchFamily="34" charset="0"/>
              </a:rPr>
              <a:t>defines average number of frames successfully transmitted per unit time. </a:t>
            </a:r>
          </a:p>
        </p:txBody>
      </p:sp>
      <p:sp>
        <p:nvSpPr>
          <p:cNvPr id="38919" name="Text Box 9">
            <a:extLst>
              <a:ext uri="{FF2B5EF4-FFF2-40B4-BE49-F238E27FC236}">
                <a16:creationId xmlns:a16="http://schemas.microsoft.com/office/drawing/2014/main" id="{3E4A483A-A0CD-4EC0-88FA-F65C3F7A3AF3}"/>
              </a:ext>
            </a:extLst>
          </p:cNvPr>
          <p:cNvSpPr txBox="1">
            <a:spLocks noChangeArrowheads="1"/>
          </p:cNvSpPr>
          <p:nvPr/>
        </p:nvSpPr>
        <p:spPr bwMode="auto">
          <a:xfrm>
            <a:off x="6735764" y="2944814"/>
            <a:ext cx="3595687"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100000"/>
              </a:lnSpc>
              <a:spcBef>
                <a:spcPct val="50000"/>
              </a:spcBef>
              <a:buFontTx/>
              <a:buNone/>
            </a:pPr>
            <a:r>
              <a:rPr lang="en-US" altLang="en-US" sz="1600" dirty="0">
                <a:cs typeface="Calibri" panose="020F0502020204030204" pitchFamily="34" charset="0"/>
              </a:rPr>
              <a:t>here –</a:t>
            </a:r>
          </a:p>
          <a:p>
            <a:pPr algn="just" eaLnBrk="1" hangingPunct="1">
              <a:lnSpc>
                <a:spcPct val="100000"/>
              </a:lnSpc>
              <a:spcBef>
                <a:spcPct val="50000"/>
              </a:spcBef>
              <a:buFontTx/>
              <a:buNone/>
            </a:pPr>
            <a:r>
              <a:rPr lang="en-US" altLang="en-US" sz="1600" i="1" dirty="0">
                <a:cs typeface="Calibri" panose="020F0502020204030204" pitchFamily="34" charset="0"/>
              </a:rPr>
              <a:t>G</a:t>
            </a:r>
            <a:r>
              <a:rPr lang="en-US" altLang="en-US" sz="1600" dirty="0">
                <a:cs typeface="Calibri" panose="020F0502020204030204" pitchFamily="34" charset="0"/>
              </a:rPr>
              <a:t> is average number of frames generated by the system (all stations) during one frame transmission time</a:t>
            </a:r>
          </a:p>
          <a:p>
            <a:pPr algn="just" eaLnBrk="1" hangingPunct="1">
              <a:lnSpc>
                <a:spcPct val="100000"/>
              </a:lnSpc>
              <a:spcBef>
                <a:spcPct val="50000"/>
              </a:spcBef>
              <a:buFontTx/>
              <a:buNone/>
            </a:pPr>
            <a:endParaRPr lang="en-US" altLang="en-US" sz="1600" dirty="0">
              <a:cs typeface="Calibri" panose="020F0502020204030204" pitchFamily="34" charset="0"/>
            </a:endParaRPr>
          </a:p>
        </p:txBody>
      </p:sp>
      <p:graphicFrame>
        <p:nvGraphicFramePr>
          <p:cNvPr id="38920" name="Object 10">
            <a:extLst>
              <a:ext uri="{FF2B5EF4-FFF2-40B4-BE49-F238E27FC236}">
                <a16:creationId xmlns:a16="http://schemas.microsoft.com/office/drawing/2014/main" id="{7307F18B-D728-4763-9740-A9DB4AB82AF9}"/>
              </a:ext>
            </a:extLst>
          </p:cNvPr>
          <p:cNvGraphicFramePr>
            <a:graphicFrameLocks noChangeAspect="1"/>
          </p:cNvGraphicFramePr>
          <p:nvPr/>
        </p:nvGraphicFramePr>
        <p:xfrm>
          <a:off x="4897439" y="4976814"/>
          <a:ext cx="1354137" cy="433387"/>
        </p:xfrm>
        <a:graphic>
          <a:graphicData uri="http://schemas.openxmlformats.org/presentationml/2006/ole">
            <mc:AlternateContent xmlns:mc="http://schemas.openxmlformats.org/markup-compatibility/2006">
              <mc:Choice xmlns:v="urn:schemas-microsoft-com:vml" Requires="v">
                <p:oleObj name="Equation" r:id="rId2" imgW="711200" imgH="228600" progId="Equation.3">
                  <p:embed/>
                </p:oleObj>
              </mc:Choice>
              <mc:Fallback>
                <p:oleObj name="Equation" r:id="rId2" imgW="71120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439" y="4976814"/>
                        <a:ext cx="1354137" cy="433387"/>
                      </a:xfrm>
                      <a:prstGeom prst="rect">
                        <a:avLst/>
                      </a:prstGeom>
                      <a:noFill/>
                      <a:ln w="9525">
                        <a:solidFill>
                          <a:schemeClr val="tx2"/>
                        </a:solidFill>
                        <a:miter lim="800000"/>
                        <a:headEnd/>
                        <a:tailEnd/>
                      </a:ln>
                    </p:spPr>
                  </p:pic>
                </p:oleObj>
              </mc:Fallback>
            </mc:AlternateContent>
          </a:graphicData>
        </a:graphic>
      </p:graphicFrame>
      <p:sp>
        <p:nvSpPr>
          <p:cNvPr id="38921" name="Text Box 11">
            <a:extLst>
              <a:ext uri="{FF2B5EF4-FFF2-40B4-BE49-F238E27FC236}">
                <a16:creationId xmlns:a16="http://schemas.microsoft.com/office/drawing/2014/main" id="{4691247E-7D2F-4DBB-918A-659765A2A62A}"/>
              </a:ext>
            </a:extLst>
          </p:cNvPr>
          <p:cNvSpPr txBox="1">
            <a:spLocks noChangeArrowheads="1"/>
          </p:cNvSpPr>
          <p:nvPr/>
        </p:nvSpPr>
        <p:spPr bwMode="auto">
          <a:xfrm>
            <a:off x="2298700" y="4114800"/>
            <a:ext cx="7620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Char char="•"/>
            </a:pPr>
            <a:r>
              <a:rPr lang="en-US" altLang="en-US" sz="2400" dirty="0">
                <a:cs typeface="Calibri" panose="020F0502020204030204" pitchFamily="34" charset="0"/>
              </a:rPr>
              <a:t> The probability </a:t>
            </a:r>
            <a:r>
              <a:rPr lang="en-US" altLang="en-US" sz="2400" i="1" dirty="0">
                <a:cs typeface="Calibri" panose="020F0502020204030204" pitchFamily="34" charset="0"/>
              </a:rPr>
              <a:t>P(0)</a:t>
            </a:r>
            <a:r>
              <a:rPr lang="en-US" altLang="en-US" sz="2400" dirty="0">
                <a:cs typeface="Calibri" panose="020F0502020204030204" pitchFamily="34" charset="0"/>
              </a:rPr>
              <a:t> that a packet is successfully received without collision is calculated by letting </a:t>
            </a:r>
            <a:r>
              <a:rPr lang="en-US" altLang="en-US" sz="2400" i="1" dirty="0">
                <a:cs typeface="Calibri" panose="020F0502020204030204" pitchFamily="34" charset="0"/>
              </a:rPr>
              <a:t>n=0</a:t>
            </a:r>
            <a:r>
              <a:rPr lang="en-US" altLang="en-US" sz="2400" dirty="0">
                <a:cs typeface="Calibri" panose="020F0502020204030204" pitchFamily="34" charset="0"/>
              </a:rPr>
              <a:t> in the above equation. We get</a:t>
            </a:r>
          </a:p>
        </p:txBody>
      </p:sp>
      <p:graphicFrame>
        <p:nvGraphicFramePr>
          <p:cNvPr id="38922" name="Object 12">
            <a:extLst>
              <a:ext uri="{FF2B5EF4-FFF2-40B4-BE49-F238E27FC236}">
                <a16:creationId xmlns:a16="http://schemas.microsoft.com/office/drawing/2014/main" id="{747D87E6-8EA4-4182-9EB2-D283C94230C1}"/>
              </a:ext>
            </a:extLst>
          </p:cNvPr>
          <p:cNvGraphicFramePr>
            <a:graphicFrameLocks noChangeAspect="1"/>
          </p:cNvGraphicFramePr>
          <p:nvPr/>
        </p:nvGraphicFramePr>
        <p:xfrm>
          <a:off x="4146550" y="5791200"/>
          <a:ext cx="2711450" cy="469900"/>
        </p:xfrm>
        <a:graphic>
          <a:graphicData uri="http://schemas.openxmlformats.org/presentationml/2006/ole">
            <mc:AlternateContent xmlns:mc="http://schemas.openxmlformats.org/markup-compatibility/2006">
              <mc:Choice xmlns:v="urn:schemas-microsoft-com:vml" Requires="v">
                <p:oleObj name="Equation" r:id="rId4" imgW="1320800" imgH="228600" progId="Equation.3">
                  <p:embed/>
                </p:oleObj>
              </mc:Choice>
              <mc:Fallback>
                <p:oleObj name="Equation" r:id="rId4" imgW="1320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6550" y="5791200"/>
                        <a:ext cx="2711450" cy="4699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3" name="Text Box 13">
            <a:extLst>
              <a:ext uri="{FF2B5EF4-FFF2-40B4-BE49-F238E27FC236}">
                <a16:creationId xmlns:a16="http://schemas.microsoft.com/office/drawing/2014/main" id="{88F0894B-37B2-40DF-9285-CF535CC981B6}"/>
              </a:ext>
            </a:extLst>
          </p:cNvPr>
          <p:cNvSpPr txBox="1">
            <a:spLocks noChangeArrowheads="1"/>
          </p:cNvSpPr>
          <p:nvPr/>
        </p:nvSpPr>
        <p:spPr bwMode="auto">
          <a:xfrm>
            <a:off x="2327275" y="5334000"/>
            <a:ext cx="7620000"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Char char="•"/>
            </a:pPr>
            <a:r>
              <a:rPr lang="en-US" altLang="en-US" sz="2400" dirty="0">
                <a:cs typeface="Calibri" panose="020F0502020204030204" pitchFamily="34" charset="0"/>
              </a:rPr>
              <a:t> We can calculate throughput </a:t>
            </a:r>
            <a:r>
              <a:rPr lang="en-US" altLang="en-US" sz="2400" i="1" dirty="0">
                <a:cs typeface="Calibri" panose="020F0502020204030204" pitchFamily="34" charset="0"/>
              </a:rPr>
              <a:t>S</a:t>
            </a:r>
            <a:r>
              <a:rPr lang="en-US" altLang="en-US" sz="2400" dirty="0">
                <a:cs typeface="Calibri" panose="020F0502020204030204" pitchFamily="34" charset="0"/>
              </a:rPr>
              <a:t> with a traffic load </a:t>
            </a:r>
            <a:r>
              <a:rPr lang="en-US" altLang="en-US" sz="2400" i="1" dirty="0">
                <a:cs typeface="Calibri" panose="020F0502020204030204" pitchFamily="34" charset="0"/>
              </a:rPr>
              <a:t>G</a:t>
            </a:r>
            <a:r>
              <a:rPr lang="en-US" altLang="en-US" sz="2400" dirty="0">
                <a:cs typeface="Calibri" panose="020F0502020204030204" pitchFamily="34" charset="0"/>
              </a:rPr>
              <a:t> as follows:</a:t>
            </a:r>
          </a:p>
        </p:txBody>
      </p:sp>
      <p:sp>
        <p:nvSpPr>
          <p:cNvPr id="38924" name="Text Box 7">
            <a:extLst>
              <a:ext uri="{FF2B5EF4-FFF2-40B4-BE49-F238E27FC236}">
                <a16:creationId xmlns:a16="http://schemas.microsoft.com/office/drawing/2014/main" id="{CE432A83-C4B1-4C22-A355-342F43DF19AD}"/>
              </a:ext>
            </a:extLst>
          </p:cNvPr>
          <p:cNvSpPr txBox="1">
            <a:spLocks noChangeArrowheads="1"/>
          </p:cNvSpPr>
          <p:nvPr/>
        </p:nvSpPr>
        <p:spPr bwMode="auto">
          <a:xfrm>
            <a:off x="2212975" y="2443163"/>
            <a:ext cx="7620000" cy="83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Char char="•"/>
            </a:pPr>
            <a:r>
              <a:rPr lang="en-US" altLang="en-US" sz="2400" dirty="0">
                <a:cs typeface="Calibri" panose="020F0502020204030204" pitchFamily="34" charset="0"/>
              </a:rPr>
              <a:t> The probability that </a:t>
            </a:r>
            <a:r>
              <a:rPr lang="en-US" altLang="en-US" sz="2400" i="1" dirty="0">
                <a:cs typeface="Calibri" panose="020F0502020204030204" pitchFamily="34" charset="0"/>
              </a:rPr>
              <a:t>n</a:t>
            </a:r>
            <a:r>
              <a:rPr lang="en-US" altLang="en-US" sz="2400" dirty="0">
                <a:cs typeface="Calibri" panose="020F0502020204030204" pitchFamily="34" charset="0"/>
              </a:rPr>
              <a:t> packets arrive in two packets time is given by</a:t>
            </a:r>
          </a:p>
        </p:txBody>
      </p:sp>
    </p:spTree>
    <p:extLst>
      <p:ext uri="{BB962C8B-B14F-4D97-AF65-F5344CB8AC3E}">
        <p14:creationId xmlns:p14="http://schemas.microsoft.com/office/powerpoint/2010/main" val="1215040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9">
            <a:extLst>
              <a:ext uri="{FF2B5EF4-FFF2-40B4-BE49-F238E27FC236}">
                <a16:creationId xmlns:a16="http://schemas.microsoft.com/office/drawing/2014/main" id="{54BAA0FC-B65B-43EA-8737-BD999F487E55}"/>
              </a:ext>
            </a:extLst>
          </p:cNvPr>
          <p:cNvSpPr>
            <a:spLocks noChangeShapeType="1"/>
          </p:cNvSpPr>
          <p:nvPr/>
        </p:nvSpPr>
        <p:spPr bwMode="auto">
          <a:xfrm>
            <a:off x="1981200" y="838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39" name="Line 10">
            <a:extLst>
              <a:ext uri="{FF2B5EF4-FFF2-40B4-BE49-F238E27FC236}">
                <a16:creationId xmlns:a16="http://schemas.microsoft.com/office/drawing/2014/main" id="{1672F4F3-8A29-40CA-9678-30776D57166E}"/>
              </a:ext>
            </a:extLst>
          </p:cNvPr>
          <p:cNvSpPr>
            <a:spLocks noChangeShapeType="1"/>
          </p:cNvSpPr>
          <p:nvPr/>
        </p:nvSpPr>
        <p:spPr bwMode="auto">
          <a:xfrm>
            <a:off x="1981200" y="5029200"/>
            <a:ext cx="8153400" cy="0"/>
          </a:xfrm>
          <a:prstGeom prst="line">
            <a:avLst/>
          </a:prstGeom>
          <a:noFill/>
          <a:ln w="76200">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0" name="Rectangle 11">
            <a:extLst>
              <a:ext uri="{FF2B5EF4-FFF2-40B4-BE49-F238E27FC236}">
                <a16:creationId xmlns:a16="http://schemas.microsoft.com/office/drawing/2014/main" id="{8D02A1C0-6010-44D6-9EF7-10BFAEC91302}"/>
              </a:ext>
            </a:extLst>
          </p:cNvPr>
          <p:cNvSpPr>
            <a:spLocks noChangeArrowheads="1"/>
          </p:cNvSpPr>
          <p:nvPr/>
        </p:nvSpPr>
        <p:spPr bwMode="auto">
          <a:xfrm>
            <a:off x="2057400" y="990601"/>
            <a:ext cx="8077200" cy="10779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200" b="1">
                <a:cs typeface="Calibri" panose="020F0502020204030204" pitchFamily="34" charset="0"/>
              </a:rPr>
              <a:t>The throughput (S) for pure ALOHA is </a:t>
            </a:r>
            <a:br>
              <a:rPr lang="en-US" altLang="en-US" sz="3200" b="1">
                <a:cs typeface="Calibri" panose="020F0502020204030204" pitchFamily="34" charset="0"/>
              </a:rPr>
            </a:br>
            <a:r>
              <a:rPr lang="en-US" altLang="en-US" sz="3200" b="1">
                <a:solidFill>
                  <a:srgbClr val="FF0000"/>
                </a:solidFill>
                <a:cs typeface="Calibri" panose="020F0502020204030204" pitchFamily="34" charset="0"/>
              </a:rPr>
              <a:t>S = G × e </a:t>
            </a:r>
            <a:r>
              <a:rPr lang="en-US" altLang="en-US" sz="3200" b="1" baseline="30000">
                <a:solidFill>
                  <a:srgbClr val="FF0000"/>
                </a:solidFill>
                <a:cs typeface="Calibri" panose="020F0502020204030204" pitchFamily="34" charset="0"/>
              </a:rPr>
              <a:t>−2G</a:t>
            </a:r>
            <a:r>
              <a:rPr lang="en-US" altLang="en-US" sz="3200" b="1" baseline="30000">
                <a:solidFill>
                  <a:schemeClr val="hlink"/>
                </a:solidFill>
                <a:cs typeface="Calibri" panose="020F0502020204030204" pitchFamily="34" charset="0"/>
              </a:rPr>
              <a:t>  </a:t>
            </a:r>
          </a:p>
        </p:txBody>
      </p:sp>
      <p:sp>
        <p:nvSpPr>
          <p:cNvPr id="39941" name="Text Box 15">
            <a:extLst>
              <a:ext uri="{FF2B5EF4-FFF2-40B4-BE49-F238E27FC236}">
                <a16:creationId xmlns:a16="http://schemas.microsoft.com/office/drawing/2014/main" id="{ABE780F0-40A8-43A9-9549-6452DE07C388}"/>
              </a:ext>
            </a:extLst>
          </p:cNvPr>
          <p:cNvSpPr txBox="1">
            <a:spLocks noChangeArrowheads="1"/>
          </p:cNvSpPr>
          <p:nvPr/>
        </p:nvSpPr>
        <p:spPr bwMode="auto">
          <a:xfrm>
            <a:off x="2133600" y="5181601"/>
            <a:ext cx="83058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000">
                <a:cs typeface="Calibri" panose="020F0502020204030204" pitchFamily="34" charset="0"/>
              </a:rPr>
              <a:t>G = Average number of frames generated by the system (all stations) during one frame transmission time</a:t>
            </a:r>
          </a:p>
        </p:txBody>
      </p:sp>
      <p:pic>
        <p:nvPicPr>
          <p:cNvPr id="39942" name="Picture 3">
            <a:extLst>
              <a:ext uri="{FF2B5EF4-FFF2-40B4-BE49-F238E27FC236}">
                <a16:creationId xmlns:a16="http://schemas.microsoft.com/office/drawing/2014/main" id="{3EDD312F-70BA-4CFE-9073-4ACD9F15E23B}"/>
              </a:ext>
            </a:extLst>
          </p:cNvPr>
          <p:cNvPicPr>
            <a:picLocks noChangeAspect="1"/>
          </p:cNvPicPr>
          <p:nvPr/>
        </p:nvPicPr>
        <p:blipFill>
          <a:blip r:embed="rId3">
            <a:lum contrast="2000"/>
            <a:extLst>
              <a:ext uri="{28A0092B-C50C-407E-A947-70E740481C1C}">
                <a14:useLocalDpi xmlns:a14="http://schemas.microsoft.com/office/drawing/2010/main" val="0"/>
              </a:ext>
            </a:extLst>
          </a:blip>
          <a:srcRect/>
          <a:stretch>
            <a:fillRect/>
          </a:stretch>
        </p:blipFill>
        <p:spPr bwMode="auto">
          <a:xfrm>
            <a:off x="4325939" y="2590801"/>
            <a:ext cx="338772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4">
            <a:extLst>
              <a:ext uri="{FF2B5EF4-FFF2-40B4-BE49-F238E27FC236}">
                <a16:creationId xmlns:a16="http://schemas.microsoft.com/office/drawing/2014/main" id="{C128513F-9B62-4A09-896C-4F4D5134126F}"/>
              </a:ext>
            </a:extLst>
          </p:cNvPr>
          <p:cNvPicPr>
            <a:picLocks noChangeAspect="1"/>
          </p:cNvPicPr>
          <p:nvPr/>
        </p:nvPicPr>
        <p:blipFill>
          <a:blip r:embed="rId4">
            <a:extLst>
              <a:ext uri="{28A0092B-C50C-407E-A947-70E740481C1C}">
                <a14:useLocalDpi xmlns:a14="http://schemas.microsoft.com/office/drawing/2010/main" val="0"/>
              </a:ext>
            </a:extLst>
          </a:blip>
          <a:srcRect r="17596"/>
          <a:stretch>
            <a:fillRect/>
          </a:stretch>
        </p:blipFill>
        <p:spPr bwMode="auto">
          <a:xfrm>
            <a:off x="4876801" y="3200401"/>
            <a:ext cx="1958975"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Picture 5">
            <a:extLst>
              <a:ext uri="{FF2B5EF4-FFF2-40B4-BE49-F238E27FC236}">
                <a16:creationId xmlns:a16="http://schemas.microsoft.com/office/drawing/2014/main" id="{3DC85D0E-E74C-43FF-B6B4-B34AE5E3E4F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48100" y="4038601"/>
            <a:ext cx="39624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Rectangle 6">
            <a:extLst>
              <a:ext uri="{FF2B5EF4-FFF2-40B4-BE49-F238E27FC236}">
                <a16:creationId xmlns:a16="http://schemas.microsoft.com/office/drawing/2014/main" id="{1373E5AA-AB5C-431E-A2D6-653FFA88DFA1}"/>
              </a:ext>
            </a:extLst>
          </p:cNvPr>
          <p:cNvSpPr>
            <a:spLocks noChangeArrowheads="1"/>
          </p:cNvSpPr>
          <p:nvPr/>
        </p:nvSpPr>
        <p:spPr bwMode="auto">
          <a:xfrm>
            <a:off x="2268538" y="2133601"/>
            <a:ext cx="72564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b="1">
                <a:cs typeface="Calibri" panose="020F0502020204030204" pitchFamily="34" charset="0"/>
              </a:rPr>
              <a:t>The maximum throughput can be obtained by - </a:t>
            </a:r>
          </a:p>
        </p:txBody>
      </p:sp>
    </p:spTree>
    <p:extLst>
      <p:ext uri="{BB962C8B-B14F-4D97-AF65-F5344CB8AC3E}">
        <p14:creationId xmlns:p14="http://schemas.microsoft.com/office/powerpoint/2010/main" val="2986134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1CB28FF-6FED-4943-BD8D-349E2DB6C89B}"/>
              </a:ext>
            </a:extLst>
          </p:cNvPr>
          <p:cNvSpPr>
            <a:spLocks noGrp="1" noChangeArrowheads="1"/>
          </p:cNvSpPr>
          <p:nvPr>
            <p:ph type="title"/>
          </p:nvPr>
        </p:nvSpPr>
        <p:spPr>
          <a:xfrm>
            <a:off x="2209800" y="381000"/>
            <a:ext cx="7772400" cy="685800"/>
          </a:xfrm>
        </p:spPr>
        <p:txBody>
          <a:bodyPr anchor="t"/>
          <a:lstStyle/>
          <a:p>
            <a:pPr eaLnBrk="1" hangingPunct="1">
              <a:defRPr/>
            </a:pPr>
            <a:r>
              <a:rPr lang="en-US" altLang="en-US" sz="4000" b="1" dirty="0">
                <a:solidFill>
                  <a:schemeClr val="accent2"/>
                </a:solidFill>
                <a:latin typeface="+mn-lt"/>
              </a:rPr>
              <a:t>Slotted ALOHA</a:t>
            </a:r>
          </a:p>
        </p:txBody>
      </p:sp>
      <p:sp>
        <p:nvSpPr>
          <p:cNvPr id="58371" name="Rectangle 3">
            <a:extLst>
              <a:ext uri="{FF2B5EF4-FFF2-40B4-BE49-F238E27FC236}">
                <a16:creationId xmlns:a16="http://schemas.microsoft.com/office/drawing/2014/main" id="{77F2A3E2-589B-470A-96AC-F5DB759C9352}"/>
              </a:ext>
            </a:extLst>
          </p:cNvPr>
          <p:cNvSpPr>
            <a:spLocks noGrp="1" noChangeArrowheads="1"/>
          </p:cNvSpPr>
          <p:nvPr>
            <p:ph idx="1"/>
          </p:nvPr>
        </p:nvSpPr>
        <p:spPr>
          <a:xfrm>
            <a:off x="2019300" y="1371600"/>
            <a:ext cx="8153400" cy="5181600"/>
          </a:xfrm>
        </p:spPr>
        <p:txBody>
          <a:bodyPr/>
          <a:lstStyle/>
          <a:p>
            <a:pPr eaLnBrk="1" hangingPunct="1"/>
            <a:r>
              <a:rPr lang="en-US" altLang="en-US">
                <a:cs typeface="Calibri" panose="020F0502020204030204" pitchFamily="34" charset="0"/>
              </a:rPr>
              <a:t>Time is divided into slots equal to a </a:t>
            </a:r>
            <a:r>
              <a:rPr lang="en-US" altLang="en-US" b="1">
                <a:cs typeface="Calibri" panose="020F0502020204030204" pitchFamily="34" charset="0"/>
              </a:rPr>
              <a:t>frame transmission time (T</a:t>
            </a:r>
            <a:r>
              <a:rPr lang="en-US" altLang="en-US" b="1" baseline="-25000">
                <a:cs typeface="Calibri" panose="020F0502020204030204" pitchFamily="34" charset="0"/>
              </a:rPr>
              <a:t>fr</a:t>
            </a:r>
            <a:r>
              <a:rPr lang="en-US" altLang="en-US" b="1">
                <a:cs typeface="Calibri" panose="020F0502020204030204" pitchFamily="34" charset="0"/>
              </a:rPr>
              <a:t>)</a:t>
            </a:r>
            <a:br>
              <a:rPr lang="en-US" altLang="en-US" b="1">
                <a:cs typeface="Calibri" panose="020F0502020204030204" pitchFamily="34" charset="0"/>
              </a:rPr>
            </a:br>
            <a:endParaRPr lang="en-US" altLang="en-US" b="1">
              <a:cs typeface="Calibri" panose="020F0502020204030204" pitchFamily="34" charset="0"/>
            </a:endParaRPr>
          </a:p>
          <a:p>
            <a:pPr eaLnBrk="1" hangingPunct="1"/>
            <a:r>
              <a:rPr lang="en-US" altLang="en-US">
                <a:cs typeface="Calibri" panose="020F0502020204030204" pitchFamily="34" charset="0"/>
              </a:rPr>
              <a:t>A station can transmit at the beginning of a slot only</a:t>
            </a:r>
            <a:br>
              <a:rPr lang="en-US" altLang="en-US">
                <a:cs typeface="Calibri" panose="020F0502020204030204" pitchFamily="34" charset="0"/>
              </a:rPr>
            </a:br>
            <a:endParaRPr lang="en-US" altLang="en-US">
              <a:cs typeface="Calibri" panose="020F0502020204030204" pitchFamily="34" charset="0"/>
            </a:endParaRPr>
          </a:p>
          <a:p>
            <a:pPr eaLnBrk="1" hangingPunct="1"/>
            <a:r>
              <a:rPr lang="en-US" altLang="en-US">
                <a:cs typeface="Calibri" panose="020F0502020204030204" pitchFamily="34" charset="0"/>
              </a:rPr>
              <a:t>If a station misses the beginning of a slot, it has to wait until the beginning of the next time slot.</a:t>
            </a:r>
            <a:br>
              <a:rPr lang="en-US" altLang="en-US">
                <a:cs typeface="Calibri" panose="020F0502020204030204" pitchFamily="34" charset="0"/>
              </a:rPr>
            </a:br>
            <a:endParaRPr lang="en-US" altLang="en-US">
              <a:cs typeface="Calibri" panose="020F0502020204030204" pitchFamily="34" charset="0"/>
            </a:endParaRPr>
          </a:p>
          <a:p>
            <a:pPr eaLnBrk="1" hangingPunct="1"/>
            <a:r>
              <a:rPr lang="en-US" altLang="en-US" b="1">
                <a:cs typeface="Calibri" panose="020F0502020204030204" pitchFamily="34" charset="0"/>
              </a:rPr>
              <a:t>A central clock</a:t>
            </a:r>
            <a:r>
              <a:rPr lang="en-US" altLang="en-US">
                <a:cs typeface="Calibri" panose="020F0502020204030204" pitchFamily="34" charset="0"/>
              </a:rPr>
              <a:t> or station informs all stations about the start of a each slot</a:t>
            </a:r>
          </a:p>
          <a:p>
            <a:pPr eaLnBrk="1" hangingPunct="1">
              <a:buFont typeface="Wingdings" panose="05000000000000000000" pitchFamily="2" charset="2"/>
              <a:buNone/>
            </a:pPr>
            <a:endParaRPr lang="en-US" altLang="en-US" b="1">
              <a:cs typeface="Calibri" panose="020F0502020204030204" pitchFamily="34" charset="0"/>
            </a:endParaRPr>
          </a:p>
          <a:p>
            <a:pPr lvl="1" eaLnBrk="1" hangingPunct="1"/>
            <a:endParaRPr lang="en-US" altLang="en-US">
              <a:cs typeface="Calibri" panose="020F0502020204030204" pitchFamily="34" charset="0"/>
            </a:endParaRPr>
          </a:p>
          <a:p>
            <a:pPr lvl="1" eaLnBrk="1" hangingPunct="1">
              <a:buFont typeface="Wingdings" panose="05000000000000000000" pitchFamily="2" charset="2"/>
              <a:buNone/>
            </a:pPr>
            <a:endParaRPr lang="en-US" altLang="en-US">
              <a:cs typeface="Calibri" panose="020F0502020204030204" pitchFamily="34" charset="0"/>
            </a:endParaRPr>
          </a:p>
        </p:txBody>
      </p:sp>
    </p:spTree>
    <p:extLst>
      <p:ext uri="{BB962C8B-B14F-4D97-AF65-F5344CB8AC3E}">
        <p14:creationId xmlns:p14="http://schemas.microsoft.com/office/powerpoint/2010/main" val="42913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Content Placeholder 4">
            <a:extLst>
              <a:ext uri="{FF2B5EF4-FFF2-40B4-BE49-F238E27FC236}">
                <a16:creationId xmlns:a16="http://schemas.microsoft.com/office/drawing/2014/main" id="{6564B312-5917-4D29-B159-6E5FB421CD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44664" y="614364"/>
            <a:ext cx="8702675" cy="5629275"/>
          </a:xfrm>
        </p:spPr>
      </p:pic>
    </p:spTree>
    <p:extLst>
      <p:ext uri="{BB962C8B-B14F-4D97-AF65-F5344CB8AC3E}">
        <p14:creationId xmlns:p14="http://schemas.microsoft.com/office/powerpoint/2010/main" val="2475631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a:extLst>
              <a:ext uri="{FF2B5EF4-FFF2-40B4-BE49-F238E27FC236}">
                <a16:creationId xmlns:a16="http://schemas.microsoft.com/office/drawing/2014/main" id="{5F7EF53B-A63F-4CF6-B9DF-1CC8417720E7}"/>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419" name="Line 3">
            <a:extLst>
              <a:ext uri="{FF2B5EF4-FFF2-40B4-BE49-F238E27FC236}">
                <a16:creationId xmlns:a16="http://schemas.microsoft.com/office/drawing/2014/main" id="{6A5D0724-6223-48F4-9C6D-BDA26210D147}"/>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6" name="Text Box 4">
            <a:extLst>
              <a:ext uri="{FF2B5EF4-FFF2-40B4-BE49-F238E27FC236}">
                <a16:creationId xmlns:a16="http://schemas.microsoft.com/office/drawing/2014/main" id="{E8302036-2DFF-45CA-ACA2-D8841843A054}"/>
              </a:ext>
            </a:extLst>
          </p:cNvPr>
          <p:cNvSpPr txBox="1">
            <a:spLocks noChangeArrowheads="1"/>
          </p:cNvSpPr>
          <p:nvPr/>
        </p:nvSpPr>
        <p:spPr bwMode="auto">
          <a:xfrm>
            <a:off x="1708151" y="381001"/>
            <a:ext cx="56927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defRPr/>
            </a:pPr>
            <a:r>
              <a:rPr lang="en-US" altLang="en-US" sz="2400" b="1" i="1">
                <a:latin typeface="+mn-lt"/>
              </a:rPr>
              <a:t>Vulnerable time for slotted ALOHA protocol</a:t>
            </a:r>
          </a:p>
        </p:txBody>
      </p:sp>
      <p:sp>
        <p:nvSpPr>
          <p:cNvPr id="60421" name="Line 5">
            <a:extLst>
              <a:ext uri="{FF2B5EF4-FFF2-40B4-BE49-F238E27FC236}">
                <a16:creationId xmlns:a16="http://schemas.microsoft.com/office/drawing/2014/main" id="{AE331AF9-2961-4B10-93D9-0DDC4E3DCBD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0422" name="Picture 7">
            <a:extLst>
              <a:ext uri="{FF2B5EF4-FFF2-40B4-BE49-F238E27FC236}">
                <a16:creationId xmlns:a16="http://schemas.microsoft.com/office/drawing/2014/main" id="{F77C8AA4-3607-431E-96C2-C6D69EFAF6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1430338"/>
            <a:ext cx="7632700" cy="436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62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B769F2-978A-9A96-3519-24EE6151FCBC}"/>
              </a:ext>
            </a:extLst>
          </p:cNvPr>
          <p:cNvPicPr>
            <a:picLocks noChangeAspect="1"/>
          </p:cNvPicPr>
          <p:nvPr/>
        </p:nvPicPr>
        <p:blipFill>
          <a:blip r:embed="rId2"/>
          <a:stretch>
            <a:fillRect/>
          </a:stretch>
        </p:blipFill>
        <p:spPr>
          <a:xfrm>
            <a:off x="1759790" y="560717"/>
            <a:ext cx="8885206" cy="5771071"/>
          </a:xfrm>
          <a:prstGeom prst="rect">
            <a:avLst/>
          </a:prstGeom>
        </p:spPr>
      </p:pic>
    </p:spTree>
    <p:extLst>
      <p:ext uri="{BB962C8B-B14F-4D97-AF65-F5344CB8AC3E}">
        <p14:creationId xmlns:p14="http://schemas.microsoft.com/office/powerpoint/2010/main" val="3234754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A0A9C24-079D-4D7C-B813-B66D1891946D}"/>
              </a:ext>
            </a:extLst>
          </p:cNvPr>
          <p:cNvSpPr>
            <a:spLocks noGrp="1" noChangeArrowheads="1"/>
          </p:cNvSpPr>
          <p:nvPr>
            <p:ph type="title"/>
          </p:nvPr>
        </p:nvSpPr>
        <p:spPr>
          <a:xfrm>
            <a:off x="2152650" y="36513"/>
            <a:ext cx="7886700" cy="1325562"/>
          </a:xfrm>
        </p:spPr>
        <p:txBody>
          <a:bodyPr/>
          <a:lstStyle/>
          <a:p>
            <a:pPr eaLnBrk="1" hangingPunct="1"/>
            <a:r>
              <a:rPr lang="en-US" altLang="en-US" b="1">
                <a:solidFill>
                  <a:schemeClr val="accent2"/>
                </a:solidFill>
              </a:rPr>
              <a:t>Slotted ALOHA</a:t>
            </a:r>
          </a:p>
        </p:txBody>
      </p:sp>
      <p:sp>
        <p:nvSpPr>
          <p:cNvPr id="22531" name="Rectangle 3">
            <a:extLst>
              <a:ext uri="{FF2B5EF4-FFF2-40B4-BE49-F238E27FC236}">
                <a16:creationId xmlns:a16="http://schemas.microsoft.com/office/drawing/2014/main" id="{B226F87B-511A-44DC-AAA1-4A6E72243ED2}"/>
              </a:ext>
            </a:extLst>
          </p:cNvPr>
          <p:cNvSpPr>
            <a:spLocks noGrp="1" noChangeArrowheads="1"/>
          </p:cNvSpPr>
          <p:nvPr>
            <p:ph idx="1"/>
          </p:nvPr>
        </p:nvSpPr>
        <p:spPr>
          <a:xfrm>
            <a:off x="2057400" y="1447800"/>
            <a:ext cx="8077200" cy="4953000"/>
          </a:xfrm>
        </p:spPr>
        <p:txBody>
          <a:bodyPr rtlCol="0">
            <a:normAutofit/>
          </a:bodyPr>
          <a:lstStyle/>
          <a:p>
            <a:pPr>
              <a:defRPr/>
            </a:pPr>
            <a:r>
              <a:rPr lang="en-US" altLang="en-US" dirty="0"/>
              <a:t>The vulnerable period is now reduced in half.</a:t>
            </a:r>
          </a:p>
          <a:p>
            <a:pPr marL="0" indent="0">
              <a:buNone/>
              <a:defRPr/>
            </a:pPr>
            <a:endParaRPr lang="en-US" altLang="en-US" dirty="0"/>
          </a:p>
          <a:p>
            <a:pPr>
              <a:defRPr/>
            </a:pPr>
            <a:r>
              <a:rPr lang="en-US" altLang="en-US" dirty="0"/>
              <a:t>Probability of no other packet generated during the vulnerable period is:</a:t>
            </a:r>
          </a:p>
          <a:p>
            <a:pPr>
              <a:defRPr/>
            </a:pPr>
            <a:endParaRPr lang="en-US" altLang="en-US" dirty="0"/>
          </a:p>
          <a:p>
            <a:pPr>
              <a:defRPr/>
            </a:pPr>
            <a:endParaRPr lang="en-US" altLang="en-US" sz="2000" dirty="0"/>
          </a:p>
          <a:p>
            <a:pPr>
              <a:defRPr/>
            </a:pPr>
            <a:r>
              <a:rPr lang="en-US" altLang="en-US" sz="2400" dirty="0">
                <a:cs typeface="Calibri" panose="020F0502020204030204" pitchFamily="34" charset="0"/>
              </a:rPr>
              <a:t>Hence, </a:t>
            </a:r>
            <a:r>
              <a:rPr lang="en-US" altLang="en-US" b="1" dirty="0">
                <a:solidFill>
                  <a:srgbClr val="FF0000"/>
                </a:solidFill>
                <a:cs typeface="Calibri" panose="020F0502020204030204" pitchFamily="34" charset="0"/>
              </a:rPr>
              <a:t>S = G e</a:t>
            </a:r>
            <a:r>
              <a:rPr lang="en-US" altLang="en-US" b="1" baseline="30000" dirty="0">
                <a:solidFill>
                  <a:srgbClr val="FF0000"/>
                </a:solidFill>
                <a:cs typeface="Calibri" panose="020F0502020204030204" pitchFamily="34" charset="0"/>
              </a:rPr>
              <a:t>-G</a:t>
            </a:r>
            <a:endParaRPr lang="en-US" altLang="en-US" b="1" dirty="0">
              <a:solidFill>
                <a:srgbClr val="FF0000"/>
              </a:solidFill>
              <a:cs typeface="Calibri" panose="020F0502020204030204" pitchFamily="34" charset="0"/>
            </a:endParaRPr>
          </a:p>
          <a:p>
            <a:pPr>
              <a:defRPr/>
            </a:pPr>
            <a:r>
              <a:rPr lang="en-US" altLang="en-US" sz="2400" dirty="0">
                <a:cs typeface="Calibri" panose="020F0502020204030204" pitchFamily="34" charset="0"/>
              </a:rPr>
              <a:t>Now here </a:t>
            </a:r>
            <a:r>
              <a:rPr lang="en-US" altLang="en-US" b="1" dirty="0" err="1">
                <a:cs typeface="Calibri" panose="020F0502020204030204" pitchFamily="34" charset="0"/>
              </a:rPr>
              <a:t>S</a:t>
            </a:r>
            <a:r>
              <a:rPr lang="en-US" altLang="en-US" b="1" baseline="-25000" dirty="0" err="1">
                <a:cs typeface="Calibri" panose="020F0502020204030204" pitchFamily="34" charset="0"/>
              </a:rPr>
              <a:t>max</a:t>
            </a:r>
            <a:r>
              <a:rPr lang="en-US" altLang="en-US" b="1" dirty="0">
                <a:cs typeface="Calibri" panose="020F0502020204030204" pitchFamily="34" charset="0"/>
              </a:rPr>
              <a:t> = 1/e </a:t>
            </a:r>
            <a:r>
              <a:rPr lang="en-US" altLang="en-US" dirty="0">
                <a:cs typeface="Calibri" panose="020F0502020204030204" pitchFamily="34" charset="0"/>
              </a:rPr>
              <a:t>= 0.368 at G = 1</a:t>
            </a:r>
          </a:p>
          <a:p>
            <a:pPr>
              <a:defRPr/>
            </a:pPr>
            <a:r>
              <a:rPr lang="en-US" altLang="en-US" sz="2400" dirty="0">
                <a:cs typeface="Calibri" panose="020F0502020204030204" pitchFamily="34" charset="0"/>
              </a:rPr>
              <a:t>So, </a:t>
            </a:r>
            <a:r>
              <a:rPr lang="en-US" altLang="en-US" dirty="0">
                <a:cs typeface="Calibri" panose="020F0502020204030204" pitchFamily="34" charset="0"/>
              </a:rPr>
              <a:t>Maximum channel utilization is </a:t>
            </a:r>
            <a:r>
              <a:rPr lang="en-US" altLang="en-US" b="1" dirty="0">
                <a:cs typeface="Calibri" panose="020F0502020204030204" pitchFamily="34" charset="0"/>
              </a:rPr>
              <a:t>36.8%</a:t>
            </a:r>
          </a:p>
          <a:p>
            <a:pPr>
              <a:defRPr/>
            </a:pPr>
            <a:endParaRPr lang="en-US" altLang="en-US" dirty="0"/>
          </a:p>
          <a:p>
            <a:pPr>
              <a:defRPr/>
            </a:pPr>
            <a:endParaRPr lang="en-US" altLang="en-US" dirty="0"/>
          </a:p>
        </p:txBody>
      </p:sp>
      <p:graphicFrame>
        <p:nvGraphicFramePr>
          <p:cNvPr id="62468" name="Object 4">
            <a:extLst>
              <a:ext uri="{FF2B5EF4-FFF2-40B4-BE49-F238E27FC236}">
                <a16:creationId xmlns:a16="http://schemas.microsoft.com/office/drawing/2014/main" id="{B466A7B4-C734-45D8-B295-56CDB535B1E1}"/>
              </a:ext>
            </a:extLst>
          </p:cNvPr>
          <p:cNvGraphicFramePr>
            <a:graphicFrameLocks noChangeAspect="1"/>
          </p:cNvGraphicFramePr>
          <p:nvPr/>
        </p:nvGraphicFramePr>
        <p:xfrm>
          <a:off x="5029200" y="3429001"/>
          <a:ext cx="1524000" cy="688975"/>
        </p:xfrm>
        <a:graphic>
          <a:graphicData uri="http://schemas.openxmlformats.org/presentationml/2006/ole">
            <mc:AlternateContent xmlns:mc="http://schemas.openxmlformats.org/markup-compatibility/2006">
              <mc:Choice xmlns:v="urn:schemas-microsoft-com:vml" Requires="v">
                <p:oleObj name="Equation" r:id="rId2" imgW="533169" imgH="241195" progId="Equation.3">
                  <p:embed/>
                </p:oleObj>
              </mc:Choice>
              <mc:Fallback>
                <p:oleObj name="Equation" r:id="rId2" imgW="533169" imgH="241195"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429001"/>
                        <a:ext cx="15240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128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a:extLst>
              <a:ext uri="{FF2B5EF4-FFF2-40B4-BE49-F238E27FC236}">
                <a16:creationId xmlns:a16="http://schemas.microsoft.com/office/drawing/2014/main" id="{1B024C06-AB55-4AA0-847C-2B13839366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8839" y="1981200"/>
            <a:ext cx="778668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07CF95EA-EB19-4450-86A8-0ADDF624E633}"/>
              </a:ext>
            </a:extLst>
          </p:cNvPr>
          <p:cNvSpPr>
            <a:spLocks noGrp="1" noChangeArrowheads="1"/>
          </p:cNvSpPr>
          <p:nvPr>
            <p:ph type="title"/>
          </p:nvPr>
        </p:nvSpPr>
        <p:spPr>
          <a:xfrm>
            <a:off x="2128838" y="76200"/>
            <a:ext cx="7772400" cy="1143000"/>
          </a:xfrm>
        </p:spPr>
        <p:txBody>
          <a:bodyPr rtlCol="0">
            <a:normAutofit fontScale="90000"/>
          </a:bodyPr>
          <a:lstStyle/>
          <a:p>
            <a:pPr>
              <a:defRPr/>
            </a:pPr>
            <a:r>
              <a:rPr lang="en-US" altLang="en-US" b="1">
                <a:solidFill>
                  <a:schemeClr val="accent2"/>
                </a:solidFill>
                <a:latin typeface="+mn-lt"/>
              </a:rPr>
              <a:t>Performance Comparison of ALOHA</a:t>
            </a:r>
          </a:p>
        </p:txBody>
      </p:sp>
      <p:sp>
        <p:nvSpPr>
          <p:cNvPr id="69636" name="Rectangle 4">
            <a:extLst>
              <a:ext uri="{FF2B5EF4-FFF2-40B4-BE49-F238E27FC236}">
                <a16:creationId xmlns:a16="http://schemas.microsoft.com/office/drawing/2014/main" id="{5D368BA3-3426-4D22-BEC2-163C667996A7}"/>
              </a:ext>
            </a:extLst>
          </p:cNvPr>
          <p:cNvSpPr>
            <a:spLocks noChangeArrowheads="1"/>
          </p:cNvSpPr>
          <p:nvPr/>
        </p:nvSpPr>
        <p:spPr bwMode="auto">
          <a:xfrm>
            <a:off x="2209800" y="885825"/>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20000"/>
              </a:spcBef>
              <a:buSzPct val="75000"/>
              <a:buFont typeface="Monotype Sorts" pitchFamily="2" charset="2"/>
              <a:buChar char="l"/>
            </a:pPr>
            <a:r>
              <a:rPr lang="en-US" altLang="en-US" sz="3200">
                <a:cs typeface="Calibri" panose="020F0502020204030204" pitchFamily="34" charset="0"/>
              </a:rPr>
              <a:t>Slotted ALOHA can double the throughput of pure ALOHA</a:t>
            </a:r>
          </a:p>
        </p:txBody>
      </p:sp>
      <p:sp>
        <p:nvSpPr>
          <p:cNvPr id="10" name="Rectangle 3">
            <a:extLst>
              <a:ext uri="{FF2B5EF4-FFF2-40B4-BE49-F238E27FC236}">
                <a16:creationId xmlns:a16="http://schemas.microsoft.com/office/drawing/2014/main" id="{8A0BC61E-9F96-4F99-8E81-68C899BC2F96}"/>
              </a:ext>
            </a:extLst>
          </p:cNvPr>
          <p:cNvSpPr txBox="1">
            <a:spLocks noChangeArrowheads="1"/>
          </p:cNvSpPr>
          <p:nvPr/>
        </p:nvSpPr>
        <p:spPr bwMode="auto">
          <a:xfrm>
            <a:off x="2357438" y="5915025"/>
            <a:ext cx="7543800" cy="533400"/>
          </a:xfrm>
          <a:prstGeom prst="rect">
            <a:avLst/>
          </a:prstGeom>
          <a:noFill/>
          <a:ln w="9525">
            <a:solidFill>
              <a:schemeClr val="tx1"/>
            </a:solidFill>
            <a:miter lim="800000"/>
            <a:headEnd/>
            <a:tailEnd/>
          </a:ln>
        </p:spPr>
        <p:txBody>
          <a:bodyPr/>
          <a:lstStyle/>
          <a:p>
            <a:pPr marL="609600" indent="-609600" algn="ctr">
              <a:spcBef>
                <a:spcPct val="20000"/>
              </a:spcBef>
              <a:buClr>
                <a:srgbClr val="3333CC"/>
              </a:buClr>
              <a:defRPr/>
            </a:pPr>
            <a:r>
              <a:rPr lang="en-US" b="1" kern="0" dirty="0">
                <a:solidFill>
                  <a:srgbClr val="000000"/>
                </a:solidFill>
                <a:latin typeface="Arial" charset="0"/>
                <a:cs typeface="Arial" charset="0"/>
              </a:rPr>
              <a:t>Throughput versus offered traffic for ALOHA systems</a:t>
            </a:r>
          </a:p>
        </p:txBody>
      </p:sp>
      <p:sp>
        <p:nvSpPr>
          <p:cNvPr id="2" name="Rectangle 1">
            <a:extLst>
              <a:ext uri="{FF2B5EF4-FFF2-40B4-BE49-F238E27FC236}">
                <a16:creationId xmlns:a16="http://schemas.microsoft.com/office/drawing/2014/main" id="{301CD227-DB63-4EAB-BB85-B7498A6E36D7}"/>
              </a:ext>
            </a:extLst>
          </p:cNvPr>
          <p:cNvSpPr/>
          <p:nvPr/>
        </p:nvSpPr>
        <p:spPr>
          <a:xfrm>
            <a:off x="5334000" y="1600200"/>
            <a:ext cx="5054600" cy="95408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en-US" sz="1400" b="1" dirty="0"/>
              <a:t>Slotted ALOHA peaks at </a:t>
            </a:r>
            <a:r>
              <a:rPr lang="en-US" altLang="en-US" sz="1400" b="1" i="1" dirty="0"/>
              <a:t>G = 1</a:t>
            </a:r>
            <a:r>
              <a:rPr lang="en-US" altLang="en-US" sz="1400" b="1" dirty="0"/>
              <a:t>, with </a:t>
            </a:r>
            <a:r>
              <a:rPr lang="en-US" altLang="en-US" sz="1400" b="1" i="1" dirty="0"/>
              <a:t>S = 1/e </a:t>
            </a:r>
            <a:r>
              <a:rPr lang="en-US" altLang="en-US" sz="1400" b="1" i="1" dirty="0">
                <a:sym typeface="Symbol" panose="05050102010706020507" pitchFamily="18" charset="2"/>
              </a:rPr>
              <a:t> </a:t>
            </a:r>
            <a:r>
              <a:rPr lang="en-US" altLang="en-US" sz="1400" b="1" i="1" dirty="0"/>
              <a:t>0.368</a:t>
            </a:r>
            <a:r>
              <a:rPr lang="en-US" altLang="en-US" sz="1400" b="1" dirty="0"/>
              <a:t>,  twice that of pure ALOHA. The main reason for poor channel utilization of ALOHA (pure or slotted) is that all stations can transmit at will, without paying attention to what the other stations are doing. </a:t>
            </a:r>
            <a:endParaRPr lang="en-US" sz="1400" dirty="0"/>
          </a:p>
        </p:txBody>
      </p:sp>
    </p:spTree>
    <p:extLst>
      <p:ext uri="{BB962C8B-B14F-4D97-AF65-F5344CB8AC3E}">
        <p14:creationId xmlns:p14="http://schemas.microsoft.com/office/powerpoint/2010/main" val="250707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3">
            <a:extLst>
              <a:ext uri="{FF2B5EF4-FFF2-40B4-BE49-F238E27FC236}">
                <a16:creationId xmlns:a16="http://schemas.microsoft.com/office/drawing/2014/main" id="{B994C3E0-3199-492E-9F21-B56C6C1502AC}"/>
              </a:ext>
            </a:extLst>
          </p:cNvPr>
          <p:cNvSpPr>
            <a:spLocks noChangeShapeType="1"/>
          </p:cNvSpPr>
          <p:nvPr/>
        </p:nvSpPr>
        <p:spPr bwMode="auto">
          <a:xfrm>
            <a:off x="1676400" y="16764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1" name="Text Box 4">
            <a:extLst>
              <a:ext uri="{FF2B5EF4-FFF2-40B4-BE49-F238E27FC236}">
                <a16:creationId xmlns:a16="http://schemas.microsoft.com/office/drawing/2014/main" id="{766ADCCD-8F87-4B2A-BB5B-0951C40731B8}"/>
              </a:ext>
            </a:extLst>
          </p:cNvPr>
          <p:cNvSpPr txBox="1">
            <a:spLocks noChangeArrowheads="1"/>
          </p:cNvSpPr>
          <p:nvPr/>
        </p:nvSpPr>
        <p:spPr bwMode="auto">
          <a:xfrm>
            <a:off x="2784476" y="5943600"/>
            <a:ext cx="6207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000" b="1" u="sng">
                <a:solidFill>
                  <a:srgbClr val="0070C0"/>
                </a:solidFill>
                <a:cs typeface="Calibri" panose="020F0502020204030204" pitchFamily="34" charset="0"/>
              </a:rPr>
              <a:t>Two functionality-oriented sublayers in DATA LINK LAYER</a:t>
            </a:r>
          </a:p>
        </p:txBody>
      </p:sp>
      <p:pic>
        <p:nvPicPr>
          <p:cNvPr id="12292" name="Picture 6">
            <a:extLst>
              <a:ext uri="{FF2B5EF4-FFF2-40B4-BE49-F238E27FC236}">
                <a16:creationId xmlns:a16="http://schemas.microsoft.com/office/drawing/2014/main" id="{FCEAEC3A-9CD9-4A13-9F44-CE4FCE5C6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1" y="2038350"/>
            <a:ext cx="53752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Text Box 7">
            <a:extLst>
              <a:ext uri="{FF2B5EF4-FFF2-40B4-BE49-F238E27FC236}">
                <a16:creationId xmlns:a16="http://schemas.microsoft.com/office/drawing/2014/main" id="{4D074569-B671-40AE-ACD4-18159E999778}"/>
              </a:ext>
            </a:extLst>
          </p:cNvPr>
          <p:cNvSpPr txBox="1">
            <a:spLocks noChangeArrowheads="1"/>
          </p:cNvSpPr>
          <p:nvPr/>
        </p:nvSpPr>
        <p:spPr bwMode="auto">
          <a:xfrm>
            <a:off x="4648200" y="3048000"/>
            <a:ext cx="2286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50000"/>
              </a:spcBef>
              <a:buFontTx/>
              <a:buNone/>
            </a:pPr>
            <a:r>
              <a:rPr lang="en-US" altLang="en-US" sz="1200" b="1">
                <a:latin typeface="Arial" panose="020B0604020202020204" pitchFamily="34" charset="0"/>
                <a:cs typeface="Arial" panose="020B0604020202020204" pitchFamily="34" charset="0"/>
              </a:rPr>
              <a:t>Link Layer Control</a:t>
            </a:r>
            <a:r>
              <a:rPr lang="en-US" altLang="en-US" sz="1200" b="1">
                <a:latin typeface="Tahoma" panose="020B0604030504040204" pitchFamily="34" charset="0"/>
                <a:cs typeface="Times New Roman" panose="02020603050405020304" pitchFamily="18" charset="0"/>
              </a:rPr>
              <a:t> (LLC)</a:t>
            </a:r>
          </a:p>
        </p:txBody>
      </p:sp>
      <p:sp>
        <p:nvSpPr>
          <p:cNvPr id="12294" name="Text Box 8">
            <a:extLst>
              <a:ext uri="{FF2B5EF4-FFF2-40B4-BE49-F238E27FC236}">
                <a16:creationId xmlns:a16="http://schemas.microsoft.com/office/drawing/2014/main" id="{BCCB06C7-CCBC-4D72-8A85-3444876D5752}"/>
              </a:ext>
            </a:extLst>
          </p:cNvPr>
          <p:cNvSpPr txBox="1">
            <a:spLocks noChangeArrowheads="1"/>
          </p:cNvSpPr>
          <p:nvPr/>
        </p:nvSpPr>
        <p:spPr bwMode="auto">
          <a:xfrm>
            <a:off x="5334000" y="39751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2000">
                <a:latin typeface="Tahoma" panose="020B0604030504040204" pitchFamily="34" charset="0"/>
                <a:cs typeface="Times New Roman" panose="02020603050405020304" pitchFamily="18" charset="0"/>
              </a:rPr>
              <a:t>MAC</a:t>
            </a:r>
          </a:p>
        </p:txBody>
      </p:sp>
      <p:sp>
        <p:nvSpPr>
          <p:cNvPr id="12295" name="Text Box 9">
            <a:extLst>
              <a:ext uri="{FF2B5EF4-FFF2-40B4-BE49-F238E27FC236}">
                <a16:creationId xmlns:a16="http://schemas.microsoft.com/office/drawing/2014/main" id="{259F7CA3-4C70-472F-A61A-86E34BC3A4B0}"/>
              </a:ext>
            </a:extLst>
          </p:cNvPr>
          <p:cNvSpPr txBox="1">
            <a:spLocks noChangeArrowheads="1"/>
          </p:cNvSpPr>
          <p:nvPr/>
        </p:nvSpPr>
        <p:spPr bwMode="auto">
          <a:xfrm>
            <a:off x="7772400" y="1720850"/>
            <a:ext cx="2438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b="1">
                <a:cs typeface="Calibri" panose="020F0502020204030204" pitchFamily="34" charset="0"/>
              </a:rPr>
              <a:t>Responsible for error and flow control</a:t>
            </a:r>
          </a:p>
        </p:txBody>
      </p:sp>
      <p:sp>
        <p:nvSpPr>
          <p:cNvPr id="12296" name="Line 10">
            <a:extLst>
              <a:ext uri="{FF2B5EF4-FFF2-40B4-BE49-F238E27FC236}">
                <a16:creationId xmlns:a16="http://schemas.microsoft.com/office/drawing/2014/main" id="{C8322AC0-621D-43C7-81F4-BEB164F6F8C0}"/>
              </a:ext>
            </a:extLst>
          </p:cNvPr>
          <p:cNvSpPr>
            <a:spLocks noChangeShapeType="1"/>
          </p:cNvSpPr>
          <p:nvPr/>
        </p:nvSpPr>
        <p:spPr bwMode="auto">
          <a:xfrm flipH="1">
            <a:off x="7010400" y="1981200"/>
            <a:ext cx="762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97" name="Rectangle 11">
            <a:extLst>
              <a:ext uri="{FF2B5EF4-FFF2-40B4-BE49-F238E27FC236}">
                <a16:creationId xmlns:a16="http://schemas.microsoft.com/office/drawing/2014/main" id="{A7F83D4C-55F0-43EF-999E-E05B57E5E093}"/>
              </a:ext>
            </a:extLst>
          </p:cNvPr>
          <p:cNvSpPr>
            <a:spLocks noChangeArrowheads="1"/>
          </p:cNvSpPr>
          <p:nvPr/>
        </p:nvSpPr>
        <p:spPr bwMode="auto">
          <a:xfrm>
            <a:off x="6096000" y="3668713"/>
            <a:ext cx="1066800"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000">
                <a:latin typeface="Tahoma" panose="020B0604030504040204" pitchFamily="34" charset="0"/>
                <a:cs typeface="Times New Roman" panose="02020603050405020304" pitchFamily="18" charset="0"/>
              </a:rPr>
              <a:t>control</a:t>
            </a:r>
          </a:p>
        </p:txBody>
      </p:sp>
      <p:cxnSp>
        <p:nvCxnSpPr>
          <p:cNvPr id="12298" name="Straight Arrow Connector 12">
            <a:extLst>
              <a:ext uri="{FF2B5EF4-FFF2-40B4-BE49-F238E27FC236}">
                <a16:creationId xmlns:a16="http://schemas.microsoft.com/office/drawing/2014/main" id="{6FEBACCB-91D7-45B8-B8F1-745FA7B10C85}"/>
              </a:ext>
            </a:extLst>
          </p:cNvPr>
          <p:cNvCxnSpPr>
            <a:cxnSpLocks noChangeShapeType="1"/>
          </p:cNvCxnSpPr>
          <p:nvPr/>
        </p:nvCxnSpPr>
        <p:spPr bwMode="auto">
          <a:xfrm>
            <a:off x="7162801" y="4038600"/>
            <a:ext cx="1336675" cy="762000"/>
          </a:xfrm>
          <a:prstGeom prst="straightConnector1">
            <a:avLst/>
          </a:prstGeom>
          <a:noFill/>
          <a:ln w="9525"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12299" name="Text Box 9">
            <a:extLst>
              <a:ext uri="{FF2B5EF4-FFF2-40B4-BE49-F238E27FC236}">
                <a16:creationId xmlns:a16="http://schemas.microsoft.com/office/drawing/2014/main" id="{677D7C86-2E3D-4034-B19A-44B721A3AF00}"/>
              </a:ext>
            </a:extLst>
          </p:cNvPr>
          <p:cNvSpPr txBox="1">
            <a:spLocks noChangeArrowheads="1"/>
          </p:cNvSpPr>
          <p:nvPr/>
        </p:nvSpPr>
        <p:spPr bwMode="auto">
          <a:xfrm>
            <a:off x="7772400" y="4791076"/>
            <a:ext cx="2667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50000"/>
              </a:spcBef>
              <a:buFontTx/>
              <a:buNone/>
            </a:pPr>
            <a:r>
              <a:rPr lang="en-US" altLang="en-US" sz="1800" b="1" i="1">
                <a:cs typeface="Calibri" panose="020F0502020204030204" pitchFamily="34" charset="0"/>
              </a:rPr>
              <a:t>Responsible for framing, MAC address and Multiple Access Control</a:t>
            </a:r>
          </a:p>
        </p:txBody>
      </p:sp>
      <p:sp>
        <p:nvSpPr>
          <p:cNvPr id="14" name="Title 7">
            <a:extLst>
              <a:ext uri="{FF2B5EF4-FFF2-40B4-BE49-F238E27FC236}">
                <a16:creationId xmlns:a16="http://schemas.microsoft.com/office/drawing/2014/main" id="{B07C2DAB-98BF-476C-9752-71E1EE2DDFE9}"/>
              </a:ext>
            </a:extLst>
          </p:cNvPr>
          <p:cNvSpPr txBox="1">
            <a:spLocks/>
          </p:cNvSpPr>
          <p:nvPr/>
        </p:nvSpPr>
        <p:spPr>
          <a:xfrm>
            <a:off x="2209800" y="533400"/>
            <a:ext cx="7772400" cy="1143000"/>
          </a:xfrm>
          <a:prstGeom prst="rect">
            <a:avLst/>
          </a:prstGeom>
        </p:spPr>
        <p:txBody>
          <a:bodyPr/>
          <a:lstStyle>
            <a:lvl1pPr algn="ctr" rtl="0" eaLnBrk="0" fontAlgn="base" hangingPunct="0">
              <a:spcBef>
                <a:spcPct val="0"/>
              </a:spcBef>
              <a:spcAft>
                <a:spcPct val="0"/>
              </a:spcAft>
              <a:defRPr sz="3600" u="sng">
                <a:solidFill>
                  <a:schemeClr val="tx2"/>
                </a:solidFill>
                <a:latin typeface="+mj-lt"/>
                <a:ea typeface="+mj-ea"/>
                <a:cs typeface="+mj-cs"/>
              </a:defRPr>
            </a:lvl1pPr>
            <a:lvl2pPr algn="ctr" rtl="0" eaLnBrk="0" fontAlgn="base" hangingPunct="0">
              <a:spcBef>
                <a:spcPct val="0"/>
              </a:spcBef>
              <a:spcAft>
                <a:spcPct val="0"/>
              </a:spcAft>
              <a:defRPr sz="3600" u="sng">
                <a:solidFill>
                  <a:schemeClr val="tx2"/>
                </a:solidFill>
                <a:latin typeface="Tahoma" pitchFamily="34" charset="0"/>
              </a:defRPr>
            </a:lvl2pPr>
            <a:lvl3pPr algn="ctr" rtl="0" eaLnBrk="0" fontAlgn="base" hangingPunct="0">
              <a:spcBef>
                <a:spcPct val="0"/>
              </a:spcBef>
              <a:spcAft>
                <a:spcPct val="0"/>
              </a:spcAft>
              <a:defRPr sz="3600" u="sng">
                <a:solidFill>
                  <a:schemeClr val="tx2"/>
                </a:solidFill>
                <a:latin typeface="Tahoma" pitchFamily="34" charset="0"/>
              </a:defRPr>
            </a:lvl3pPr>
            <a:lvl4pPr algn="ctr" rtl="0" eaLnBrk="0" fontAlgn="base" hangingPunct="0">
              <a:spcBef>
                <a:spcPct val="0"/>
              </a:spcBef>
              <a:spcAft>
                <a:spcPct val="0"/>
              </a:spcAft>
              <a:defRPr sz="3600" u="sng">
                <a:solidFill>
                  <a:schemeClr val="tx2"/>
                </a:solidFill>
                <a:latin typeface="Tahoma" pitchFamily="34" charset="0"/>
              </a:defRPr>
            </a:lvl4pPr>
            <a:lvl5pPr algn="ctr" rtl="0" eaLnBrk="0" fontAlgn="base" hangingPunct="0">
              <a:spcBef>
                <a:spcPct val="0"/>
              </a:spcBef>
              <a:spcAft>
                <a:spcPct val="0"/>
              </a:spcAft>
              <a:defRPr sz="3600" u="sng">
                <a:solidFill>
                  <a:schemeClr val="tx2"/>
                </a:solidFill>
                <a:latin typeface="Tahoma" pitchFamily="34" charset="0"/>
              </a:defRPr>
            </a:lvl5pPr>
            <a:lvl6pPr marL="457200" algn="ctr" rtl="0" eaLnBrk="0" fontAlgn="base" hangingPunct="0">
              <a:spcBef>
                <a:spcPct val="0"/>
              </a:spcBef>
              <a:spcAft>
                <a:spcPct val="0"/>
              </a:spcAft>
              <a:defRPr sz="3600" u="sng">
                <a:solidFill>
                  <a:schemeClr val="tx2"/>
                </a:solidFill>
                <a:latin typeface="Tahoma" pitchFamily="34" charset="0"/>
              </a:defRPr>
            </a:lvl6pPr>
            <a:lvl7pPr marL="914400" algn="ctr" rtl="0" eaLnBrk="0" fontAlgn="base" hangingPunct="0">
              <a:spcBef>
                <a:spcPct val="0"/>
              </a:spcBef>
              <a:spcAft>
                <a:spcPct val="0"/>
              </a:spcAft>
              <a:defRPr sz="3600" u="sng">
                <a:solidFill>
                  <a:schemeClr val="tx2"/>
                </a:solidFill>
                <a:latin typeface="Tahoma" pitchFamily="34" charset="0"/>
              </a:defRPr>
            </a:lvl7pPr>
            <a:lvl8pPr marL="1371600" algn="ctr" rtl="0" eaLnBrk="0" fontAlgn="base" hangingPunct="0">
              <a:spcBef>
                <a:spcPct val="0"/>
              </a:spcBef>
              <a:spcAft>
                <a:spcPct val="0"/>
              </a:spcAft>
              <a:defRPr sz="3600" u="sng">
                <a:solidFill>
                  <a:schemeClr val="tx2"/>
                </a:solidFill>
                <a:latin typeface="Tahoma" pitchFamily="34" charset="0"/>
              </a:defRPr>
            </a:lvl8pPr>
            <a:lvl9pPr marL="1828800" algn="ctr" rtl="0" eaLnBrk="0" fontAlgn="base" hangingPunct="0">
              <a:spcBef>
                <a:spcPct val="0"/>
              </a:spcBef>
              <a:spcAft>
                <a:spcPct val="0"/>
              </a:spcAft>
              <a:defRPr sz="3600" u="sng">
                <a:solidFill>
                  <a:schemeClr val="tx2"/>
                </a:solidFill>
                <a:latin typeface="Tahoma" pitchFamily="34" charset="0"/>
              </a:defRPr>
            </a:lvl9pPr>
          </a:lstStyle>
          <a:p>
            <a:pPr eaLnBrk="1" hangingPunct="1">
              <a:defRPr/>
            </a:pPr>
            <a:r>
              <a:rPr lang="en-US" sz="4800" b="1" u="none" kern="0" dirty="0">
                <a:solidFill>
                  <a:schemeClr val="accent2"/>
                </a:solidFill>
                <a:latin typeface="+mn-lt"/>
              </a:rPr>
              <a:t>Data Link Layer</a:t>
            </a:r>
          </a:p>
        </p:txBody>
      </p:sp>
    </p:spTree>
    <p:extLst>
      <p:ext uri="{BB962C8B-B14F-4D97-AF65-F5344CB8AC3E}">
        <p14:creationId xmlns:p14="http://schemas.microsoft.com/office/powerpoint/2010/main" val="900901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6117C617-AE69-4FCF-AAC1-398EBEFA3759}"/>
              </a:ext>
            </a:extLst>
          </p:cNvPr>
          <p:cNvSpPr>
            <a:spLocks noGrp="1" noChangeArrowheads="1"/>
          </p:cNvSpPr>
          <p:nvPr>
            <p:ph idx="1"/>
          </p:nvPr>
        </p:nvSpPr>
        <p:spPr>
          <a:xfrm>
            <a:off x="2209800" y="457200"/>
            <a:ext cx="8001000" cy="6400800"/>
          </a:xfrm>
        </p:spPr>
        <p:txBody>
          <a:bodyPr rtlCol="0">
            <a:normAutofit fontScale="92500" lnSpcReduction="10000"/>
          </a:bodyPr>
          <a:lstStyle/>
          <a:p>
            <a:pPr marL="0" indent="0" algn="ctr">
              <a:buNone/>
              <a:defRPr/>
            </a:pPr>
            <a:r>
              <a:rPr lang="en-US" altLang="en-US" sz="3200" b="1" dirty="0">
                <a:solidFill>
                  <a:schemeClr val="accent2"/>
                </a:solidFill>
                <a:cs typeface="Calibri" panose="020F0502020204030204" pitchFamily="34" charset="0"/>
              </a:rPr>
              <a:t>THE MEDIUM ACCESS CONTROL SUBLAYER</a:t>
            </a:r>
          </a:p>
          <a:p>
            <a:pPr marL="0" indent="0" algn="ctr">
              <a:buNone/>
              <a:defRPr/>
            </a:pPr>
            <a:endParaRPr lang="en-US" altLang="en-US" sz="1100" b="1" dirty="0">
              <a:solidFill>
                <a:schemeClr val="accent2"/>
              </a:solidFill>
              <a:cs typeface="Calibri" panose="020F0502020204030204" pitchFamily="34" charset="0"/>
            </a:endParaRPr>
          </a:p>
          <a:p>
            <a:pPr marL="509588" indent="-509588" algn="just">
              <a:buFont typeface="Wingdings" panose="05000000000000000000" pitchFamily="2" charset="2"/>
              <a:buChar char="q"/>
              <a:defRPr/>
            </a:pPr>
            <a:r>
              <a:rPr lang="en-US" dirty="0"/>
              <a:t>In the OSI protocol stack, channel allocation is addressed in the Medium access control (MAC) sublayer. This is a sublayer of the Data Link Layer - considered to be below the Logical Link Control (LLC) sub-layer. </a:t>
            </a:r>
          </a:p>
          <a:p>
            <a:pPr marL="0" indent="0" algn="just">
              <a:buNone/>
              <a:defRPr/>
            </a:pPr>
            <a:endParaRPr lang="en-US" dirty="0"/>
          </a:p>
          <a:p>
            <a:pPr marL="509588" indent="-509588" algn="just">
              <a:buFont typeface="Wingdings" panose="05000000000000000000" pitchFamily="2" charset="2"/>
              <a:buChar char="q"/>
              <a:defRPr/>
            </a:pPr>
            <a:r>
              <a:rPr lang="en-US" dirty="0"/>
              <a:t>MAC layer provides an unreliable connectionless service; if required, the LLC layer can convert this into a reliable service by using an ARQ (Automatic repeat request) protocol. </a:t>
            </a:r>
          </a:p>
          <a:p>
            <a:pPr marL="0" indent="0" algn="just">
              <a:buNone/>
              <a:defRPr/>
            </a:pPr>
            <a:endParaRPr lang="en-US" dirty="0"/>
          </a:p>
          <a:p>
            <a:pPr marL="509588" indent="-509588" algn="just">
              <a:buFont typeface="Wingdings" panose="05000000000000000000" pitchFamily="2" charset="2"/>
              <a:buChar char="q"/>
              <a:defRPr/>
            </a:pPr>
            <a:r>
              <a:rPr lang="en-US" dirty="0"/>
              <a:t>The protocols used to determine who goes next on a multiaccess channel belong to a sublayer of the data link layer called the </a:t>
            </a:r>
            <a:r>
              <a:rPr lang="en-US" b="1" dirty="0"/>
              <a:t>MAC </a:t>
            </a:r>
            <a:r>
              <a:rPr lang="en-US" dirty="0"/>
              <a:t>(</a:t>
            </a:r>
            <a:r>
              <a:rPr lang="en-US" b="1" dirty="0"/>
              <a:t>Medium Access Control</a:t>
            </a:r>
            <a:r>
              <a:rPr lang="en-US" dirty="0"/>
              <a:t>) sublayer. </a:t>
            </a:r>
          </a:p>
          <a:p>
            <a:pPr marL="509588" indent="-509588" algn="just">
              <a:buFont typeface="Wingdings" panose="05000000000000000000" pitchFamily="2" charset="2"/>
              <a:buChar char="q"/>
              <a:defRPr/>
            </a:pPr>
            <a:endParaRPr lang="en-US" dirty="0"/>
          </a:p>
        </p:txBody>
      </p:sp>
    </p:spTree>
    <p:extLst>
      <p:ext uri="{BB962C8B-B14F-4D97-AF65-F5344CB8AC3E}">
        <p14:creationId xmlns:p14="http://schemas.microsoft.com/office/powerpoint/2010/main" val="92666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6117C617-AE69-4FCF-AAC1-398EBEFA3759}"/>
              </a:ext>
            </a:extLst>
          </p:cNvPr>
          <p:cNvSpPr>
            <a:spLocks noGrp="1" noChangeArrowheads="1"/>
          </p:cNvSpPr>
          <p:nvPr>
            <p:ph idx="1"/>
          </p:nvPr>
        </p:nvSpPr>
        <p:spPr>
          <a:xfrm>
            <a:off x="2209800" y="457200"/>
            <a:ext cx="7772400" cy="5943600"/>
          </a:xfrm>
        </p:spPr>
        <p:txBody>
          <a:bodyPr rtlCol="0">
            <a:normAutofit fontScale="77500" lnSpcReduction="20000"/>
          </a:bodyPr>
          <a:lstStyle/>
          <a:p>
            <a:pPr marL="0" indent="0">
              <a:buNone/>
              <a:defRPr/>
            </a:pPr>
            <a:r>
              <a:rPr lang="en-US" altLang="en-US" b="1" dirty="0">
                <a:solidFill>
                  <a:schemeClr val="accent2"/>
                </a:solidFill>
                <a:cs typeface="Calibri" panose="020F0502020204030204" pitchFamily="34" charset="0"/>
              </a:rPr>
              <a:t>THE CHANNEL ALLOCATION PROBLEM:</a:t>
            </a:r>
          </a:p>
          <a:p>
            <a:pPr marL="509588" indent="-509588" algn="just">
              <a:buFont typeface="Wingdings" panose="05000000000000000000" pitchFamily="2" charset="2"/>
              <a:buChar char="q"/>
              <a:defRPr/>
            </a:pPr>
            <a:r>
              <a:rPr lang="en-US" b="1" dirty="0"/>
              <a:t>Links are classified as either broadcast or point-to-point. </a:t>
            </a:r>
            <a:r>
              <a:rPr lang="en-US" dirty="0"/>
              <a:t>With a broadcast link, more than two users share the same transmission media. </a:t>
            </a:r>
            <a:r>
              <a:rPr lang="en-US" b="1" dirty="0"/>
              <a:t>A broadcast link is also called a multiaccess channel. </a:t>
            </a:r>
            <a:r>
              <a:rPr lang="en-US" dirty="0"/>
              <a:t>In such a channel, 1. A transmitter can be heard by multiple receivers 2. A receiver can hear multiple transmitters.</a:t>
            </a:r>
          </a:p>
          <a:p>
            <a:pPr marL="509588" indent="-509588" algn="just">
              <a:buFont typeface="Wingdings" panose="05000000000000000000" pitchFamily="2" charset="2"/>
              <a:buChar char="q"/>
              <a:defRPr/>
            </a:pPr>
            <a:r>
              <a:rPr lang="en-US" dirty="0"/>
              <a:t>In any broadcast network, the key issue is how to determine who gets to use the channel when there is competition for it. To make this point, consider a conference call in which six people, on six different telephones, are all connected so that each one can hear and talk to all the others. It is very likely that when one of them stops speaking, two or more will start talking at once, leading to chaos. </a:t>
            </a:r>
          </a:p>
          <a:p>
            <a:pPr marL="509588" indent="-509588" algn="just">
              <a:buFont typeface="Wingdings" panose="05000000000000000000" pitchFamily="2" charset="2"/>
              <a:buChar char="q"/>
              <a:defRPr/>
            </a:pPr>
            <a:endParaRPr lang="en-US" dirty="0"/>
          </a:p>
          <a:p>
            <a:pPr marL="509588" indent="-509588" algn="just">
              <a:buFont typeface="Wingdings" panose="05000000000000000000" pitchFamily="2" charset="2"/>
              <a:buChar char="q"/>
              <a:defRPr/>
            </a:pPr>
            <a:r>
              <a:rPr lang="en-US" dirty="0"/>
              <a:t>In a face-to-face meeting, chaos is avoided by external means. For example, at a meeting, people raise their hands to request permission to speak. When only a single channel is available, it is much harder to determine who should go next. </a:t>
            </a:r>
          </a:p>
          <a:p>
            <a:pPr lvl="1">
              <a:buNone/>
              <a:defRPr/>
            </a:pPr>
            <a:endParaRPr lang="en-US" altLang="en-US" sz="18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37687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6">
            <a:extLst>
              <a:ext uri="{FF2B5EF4-FFF2-40B4-BE49-F238E27FC236}">
                <a16:creationId xmlns:a16="http://schemas.microsoft.com/office/drawing/2014/main" id="{A40B181A-A21E-4092-A37A-6DE5B7F3D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082676"/>
            <a:ext cx="8382000"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01BA6D31-A0D9-47A3-83AD-72FF522E0010}"/>
              </a:ext>
            </a:extLst>
          </p:cNvPr>
          <p:cNvSpPr txBox="1"/>
          <p:nvPr/>
        </p:nvSpPr>
        <p:spPr>
          <a:xfrm>
            <a:off x="8077200" y="3657600"/>
            <a:ext cx="1885950" cy="36988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t>STATIC APPROACH</a:t>
            </a:r>
          </a:p>
        </p:txBody>
      </p:sp>
      <p:sp>
        <p:nvSpPr>
          <p:cNvPr id="5" name="TextBox 4">
            <a:extLst>
              <a:ext uri="{FF2B5EF4-FFF2-40B4-BE49-F238E27FC236}">
                <a16:creationId xmlns:a16="http://schemas.microsoft.com/office/drawing/2014/main" id="{C40FBE5E-0179-4679-BCD7-195D9CF1484B}"/>
              </a:ext>
            </a:extLst>
          </p:cNvPr>
          <p:cNvSpPr txBox="1"/>
          <p:nvPr/>
        </p:nvSpPr>
        <p:spPr>
          <a:xfrm>
            <a:off x="4895850" y="3657600"/>
            <a:ext cx="2190750" cy="36988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t>DYNAMIC APPROACH</a:t>
            </a:r>
          </a:p>
        </p:txBody>
      </p:sp>
      <p:sp>
        <p:nvSpPr>
          <p:cNvPr id="6" name="TextBox 5">
            <a:extLst>
              <a:ext uri="{FF2B5EF4-FFF2-40B4-BE49-F238E27FC236}">
                <a16:creationId xmlns:a16="http://schemas.microsoft.com/office/drawing/2014/main" id="{B23D2B2D-50D1-4D74-8E35-CC2242D41797}"/>
              </a:ext>
            </a:extLst>
          </p:cNvPr>
          <p:cNvSpPr txBox="1"/>
          <p:nvPr/>
        </p:nvSpPr>
        <p:spPr>
          <a:xfrm>
            <a:off x="1924050" y="3657600"/>
            <a:ext cx="2190750" cy="36988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dirty="0"/>
              <a:t>DYNAMIC APPROACH</a:t>
            </a:r>
          </a:p>
        </p:txBody>
      </p:sp>
    </p:spTree>
    <p:extLst>
      <p:ext uri="{BB962C8B-B14F-4D97-AF65-F5344CB8AC3E}">
        <p14:creationId xmlns:p14="http://schemas.microsoft.com/office/powerpoint/2010/main" val="987893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6117C617-AE69-4FCF-AAC1-398EBEFA3759}"/>
              </a:ext>
            </a:extLst>
          </p:cNvPr>
          <p:cNvSpPr>
            <a:spLocks noGrp="1" noChangeArrowheads="1"/>
          </p:cNvSpPr>
          <p:nvPr>
            <p:ph idx="1"/>
          </p:nvPr>
        </p:nvSpPr>
        <p:spPr>
          <a:xfrm>
            <a:off x="2209800" y="304800"/>
            <a:ext cx="7772400" cy="5943600"/>
          </a:xfrm>
        </p:spPr>
        <p:txBody>
          <a:bodyPr rtlCol="0">
            <a:normAutofit fontScale="85000" lnSpcReduction="20000"/>
          </a:bodyPr>
          <a:lstStyle/>
          <a:p>
            <a:pPr marL="0" indent="0">
              <a:lnSpc>
                <a:spcPct val="110000"/>
              </a:lnSpc>
              <a:buNone/>
              <a:defRPr/>
            </a:pPr>
            <a:r>
              <a:rPr lang="en-US" altLang="en-US" sz="3200" b="1" dirty="0">
                <a:solidFill>
                  <a:schemeClr val="accent2"/>
                </a:solidFill>
                <a:cs typeface="Calibri" panose="020F0502020204030204" pitchFamily="34" charset="0"/>
              </a:rPr>
              <a:t>CHANNEL ALLOCATION APPROACHES:</a:t>
            </a:r>
          </a:p>
          <a:p>
            <a:pPr marL="0" indent="0" algn="ctr">
              <a:buNone/>
              <a:defRPr/>
            </a:pPr>
            <a:endParaRPr lang="en-US" altLang="en-US" sz="1200" b="1" dirty="0">
              <a:solidFill>
                <a:schemeClr val="accent2"/>
              </a:solidFill>
              <a:cs typeface="Calibri" panose="020F0502020204030204" pitchFamily="34" charset="0"/>
            </a:endParaRPr>
          </a:p>
          <a:p>
            <a:pPr marL="509588" indent="-509588" algn="just">
              <a:buFont typeface="Wingdings" panose="05000000000000000000" pitchFamily="2" charset="2"/>
              <a:buChar char="q"/>
              <a:defRPr/>
            </a:pPr>
            <a:r>
              <a:rPr lang="en-US" sz="2900" dirty="0"/>
              <a:t>How to allocate a multiaccess channel among competing users. In other words, we need a set of rules (i.e. a protocol) to allow each user to communicate and avoid interference. There are a variety of solutions to this problem that are used in practice. These solutions can be classified as either static or dynamic. </a:t>
            </a:r>
          </a:p>
          <a:p>
            <a:pPr marL="509588" indent="-509588" algn="just">
              <a:buFont typeface="Wingdings" panose="05000000000000000000" pitchFamily="2" charset="2"/>
              <a:buChar char="q"/>
              <a:defRPr/>
            </a:pPr>
            <a:r>
              <a:rPr lang="en-US" sz="2900" dirty="0"/>
              <a:t>With a </a:t>
            </a:r>
            <a:r>
              <a:rPr lang="en-US" sz="2900" b="1" dirty="0"/>
              <a:t>static approach, </a:t>
            </a:r>
            <a:r>
              <a:rPr lang="en-US" sz="2900" dirty="0"/>
              <a:t>the channel's capacity is essentially divided into fixed portions; each user is then allocated a portion for all time. If the user has no traffic to use in its portion, then it goes unused. </a:t>
            </a:r>
          </a:p>
          <a:p>
            <a:pPr marL="509588" indent="-509588" algn="just">
              <a:buFont typeface="Wingdings" panose="05000000000000000000" pitchFamily="2" charset="2"/>
              <a:buChar char="q"/>
              <a:defRPr/>
            </a:pPr>
            <a:r>
              <a:rPr lang="en-US" sz="2900" dirty="0"/>
              <a:t>With a </a:t>
            </a:r>
            <a:r>
              <a:rPr lang="en-US" sz="2900" b="1" dirty="0"/>
              <a:t>dynamic approach, </a:t>
            </a:r>
            <a:r>
              <a:rPr lang="en-US" sz="2900" dirty="0"/>
              <a:t>the allocation of the channel changes based on the traffic generated by the users. Generally, a static allocation performs better when the traffic is predictable. A dynamic channel allocation tries to get better utilization and lower delay on a channel when the traffic is unpredictable.</a:t>
            </a:r>
            <a:r>
              <a:rPr lang="en-US" sz="2900" b="1" dirty="0"/>
              <a:t> </a:t>
            </a:r>
            <a:endParaRPr lang="en-US" altLang="en-US" sz="29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67845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6117C617-AE69-4FCF-AAC1-398EBEFA3759}"/>
              </a:ext>
            </a:extLst>
          </p:cNvPr>
          <p:cNvSpPr>
            <a:spLocks noGrp="1" noChangeArrowheads="1"/>
          </p:cNvSpPr>
          <p:nvPr>
            <p:ph idx="1"/>
          </p:nvPr>
        </p:nvSpPr>
        <p:spPr>
          <a:xfrm>
            <a:off x="2209800" y="304800"/>
            <a:ext cx="8077200" cy="6400800"/>
          </a:xfrm>
        </p:spPr>
        <p:txBody>
          <a:bodyPr rtlCol="0">
            <a:normAutofit/>
          </a:bodyPr>
          <a:lstStyle/>
          <a:p>
            <a:pPr marL="0" indent="0">
              <a:lnSpc>
                <a:spcPct val="110000"/>
              </a:lnSpc>
              <a:buNone/>
              <a:defRPr/>
            </a:pPr>
            <a:r>
              <a:rPr lang="en-US" altLang="en-US" b="1" dirty="0">
                <a:solidFill>
                  <a:schemeClr val="accent2"/>
                </a:solidFill>
                <a:cs typeface="Calibri" panose="020F0502020204030204" pitchFamily="34" charset="0"/>
              </a:rPr>
              <a:t>STATIC CHANNEL ALLOCATION TECHNIQUES :</a:t>
            </a:r>
          </a:p>
          <a:p>
            <a:pPr marL="0" indent="0" algn="just">
              <a:lnSpc>
                <a:spcPct val="120000"/>
              </a:lnSpc>
              <a:buNone/>
              <a:defRPr/>
            </a:pPr>
            <a:r>
              <a:rPr lang="en-US" sz="2000" b="1" dirty="0"/>
              <a:t> </a:t>
            </a:r>
            <a:endParaRPr lang="en-US" sz="2000" b="1" dirty="0">
              <a:solidFill>
                <a:srgbClr val="0070C0"/>
              </a:solidFill>
            </a:endParaRPr>
          </a:p>
          <a:p>
            <a:pPr marL="465138" indent="-465138" algn="just">
              <a:buFont typeface="Wingdings" panose="05000000000000000000" pitchFamily="2" charset="2"/>
              <a:buChar char="q"/>
              <a:defRPr/>
            </a:pPr>
            <a:r>
              <a:rPr lang="en-US" sz="2000" b="1" dirty="0">
                <a:solidFill>
                  <a:srgbClr val="0070C0"/>
                </a:solidFill>
              </a:rPr>
              <a:t>Time Division Multiple Access (TDMA) </a:t>
            </a:r>
            <a:r>
              <a:rPr lang="en-US" sz="2000" dirty="0">
                <a:solidFill>
                  <a:srgbClr val="0070C0"/>
                </a:solidFill>
              </a:rPr>
              <a:t>– </a:t>
            </a:r>
            <a:r>
              <a:rPr lang="en-US" sz="2000" dirty="0"/>
              <a:t>With TDMA the time axis is divided into time slots of a fixed length. Each user is allocated a fixed set of time slots at which it can transmit. TDMA requires that users be synchronized to a common clock. Typically extra overhead bits are required for synchronization. </a:t>
            </a:r>
          </a:p>
          <a:p>
            <a:pPr marL="465138" indent="-465138" algn="just">
              <a:buFont typeface="Wingdings" panose="05000000000000000000" pitchFamily="2" charset="2"/>
              <a:buChar char="q"/>
              <a:defRPr/>
            </a:pPr>
            <a:endParaRPr lang="en-US" sz="2000" dirty="0"/>
          </a:p>
          <a:p>
            <a:pPr marL="465138" indent="-465138" algn="just">
              <a:buFont typeface="Wingdings" panose="05000000000000000000" pitchFamily="2" charset="2"/>
              <a:buChar char="q"/>
              <a:defRPr/>
            </a:pPr>
            <a:r>
              <a:rPr lang="en-US" sz="2000" b="1" dirty="0">
                <a:solidFill>
                  <a:srgbClr val="0070C0"/>
                </a:solidFill>
              </a:rPr>
              <a:t>Frequency Division Multiple Access (FDMA) </a:t>
            </a:r>
            <a:r>
              <a:rPr lang="en-US" sz="2000" dirty="0"/>
              <a:t>– With FDMA the available frequency bandwidth is divided into disjoint frequency bands. A fixed band is allocated to each user. FDMA requires a guard band between user frequency bands to avoid cross-talk. </a:t>
            </a:r>
          </a:p>
          <a:p>
            <a:pPr marL="465138" indent="-465138" algn="just">
              <a:buFont typeface="Wingdings" panose="05000000000000000000" pitchFamily="2" charset="2"/>
              <a:buChar char="q"/>
              <a:defRPr/>
            </a:pPr>
            <a:endParaRPr lang="en-US" sz="2000" dirty="0"/>
          </a:p>
          <a:p>
            <a:pPr marL="465138" indent="-465138" algn="just">
              <a:buFont typeface="Wingdings" panose="05000000000000000000" pitchFamily="2" charset="2"/>
              <a:buChar char="q"/>
              <a:defRPr/>
            </a:pPr>
            <a:r>
              <a:rPr lang="en-US" sz="2000" dirty="0"/>
              <a:t>Another static allocation technique is </a:t>
            </a:r>
            <a:r>
              <a:rPr lang="en-US" sz="2000" b="1" dirty="0">
                <a:solidFill>
                  <a:srgbClr val="0070C0"/>
                </a:solidFill>
              </a:rPr>
              <a:t>Code Division Multiple Access (CDMA), </a:t>
            </a:r>
            <a:r>
              <a:rPr lang="en-US" sz="2000" dirty="0"/>
              <a:t>this technique is used in many wireless networks</a:t>
            </a:r>
            <a:endParaRPr lang="en-US" altLang="en-US" sz="20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04532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1" name="Text Box 3">
            <a:extLst>
              <a:ext uri="{FF2B5EF4-FFF2-40B4-BE49-F238E27FC236}">
                <a16:creationId xmlns:a16="http://schemas.microsoft.com/office/drawing/2014/main" id="{3B19E6F1-6F9D-41D4-BB1E-DF088F4AF4B1}"/>
              </a:ext>
            </a:extLst>
          </p:cNvPr>
          <p:cNvSpPr txBox="1">
            <a:spLocks noChangeArrowheads="1"/>
          </p:cNvSpPr>
          <p:nvPr/>
        </p:nvSpPr>
        <p:spPr bwMode="auto">
          <a:xfrm>
            <a:off x="1752601" y="228601"/>
            <a:ext cx="6596063"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4000" b="1" dirty="0">
                <a:solidFill>
                  <a:srgbClr val="0070C0"/>
                </a:solidFill>
                <a:effectLst>
                  <a:outerShdw blurRad="38100" dist="38100" dir="2700000" algn="tl">
                    <a:srgbClr val="C0C0C0"/>
                  </a:outerShdw>
                </a:effectLst>
              </a:rPr>
              <a:t>RANDOM ACCESS PROTOCOLS</a:t>
            </a:r>
          </a:p>
        </p:txBody>
      </p:sp>
      <p:sp>
        <p:nvSpPr>
          <p:cNvPr id="10245" name="Text Box 4">
            <a:extLst>
              <a:ext uri="{FF2B5EF4-FFF2-40B4-BE49-F238E27FC236}">
                <a16:creationId xmlns:a16="http://schemas.microsoft.com/office/drawing/2014/main" id="{83D25465-FB7E-4D70-8010-5F958CD763A1}"/>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a:defRPr/>
            </a:pPr>
            <a:endParaRPr lang="en-US" altLang="en-US" sz="1800" i="0" baseline="0">
              <a:latin typeface="+mn-lt"/>
            </a:endParaRPr>
          </a:p>
        </p:txBody>
      </p:sp>
      <p:sp>
        <p:nvSpPr>
          <p:cNvPr id="565253" name="Rectangle 5">
            <a:extLst>
              <a:ext uri="{FF2B5EF4-FFF2-40B4-BE49-F238E27FC236}">
                <a16:creationId xmlns:a16="http://schemas.microsoft.com/office/drawing/2014/main" id="{8D3162C3-C7BF-4243-98FF-69B0DD042EF7}"/>
              </a:ext>
            </a:extLst>
          </p:cNvPr>
          <p:cNvSpPr>
            <a:spLocks noChangeArrowheads="1"/>
          </p:cNvSpPr>
          <p:nvPr/>
        </p:nvSpPr>
        <p:spPr bwMode="auto">
          <a:xfrm>
            <a:off x="1981200" y="1020764"/>
            <a:ext cx="82296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800" dirty="0"/>
              <a:t>In </a:t>
            </a:r>
            <a:r>
              <a:rPr lang="en-US" altLang="en-US" sz="2800" dirty="0">
                <a:solidFill>
                  <a:schemeClr val="hlink"/>
                </a:solidFill>
              </a:rPr>
              <a:t>random access</a:t>
            </a:r>
            <a:r>
              <a:rPr lang="en-US" altLang="en-US" sz="2800" dirty="0"/>
              <a:t> or </a:t>
            </a:r>
            <a:r>
              <a:rPr lang="en-US" altLang="en-US" sz="2800" dirty="0">
                <a:solidFill>
                  <a:schemeClr val="hlink"/>
                </a:solidFill>
              </a:rPr>
              <a:t>contention</a:t>
            </a:r>
            <a:r>
              <a:rPr lang="en-US" altLang="en-US" sz="2800" dirty="0"/>
              <a:t> methods, no station is superior to another station and none is assigned the control over another. No station permits, or does not permit, another station to send. At each instance, a station that has data to send uses a procedure defined by the protocol to make a decision on whether or not to send. </a:t>
            </a:r>
          </a:p>
        </p:txBody>
      </p:sp>
      <p:sp>
        <p:nvSpPr>
          <p:cNvPr id="10247" name="Rectangle 29">
            <a:extLst>
              <a:ext uri="{FF2B5EF4-FFF2-40B4-BE49-F238E27FC236}">
                <a16:creationId xmlns:a16="http://schemas.microsoft.com/office/drawing/2014/main" id="{59148381-E799-41B7-8262-BEEF2097B9C0}"/>
              </a:ext>
            </a:extLst>
          </p:cNvPr>
          <p:cNvSpPr>
            <a:spLocks noChangeArrowheads="1"/>
          </p:cNvSpPr>
          <p:nvPr/>
        </p:nvSpPr>
        <p:spPr bwMode="auto">
          <a:xfrm>
            <a:off x="1749425" y="4465638"/>
            <a:ext cx="92964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0000">
                <a:solidFill>
                  <a:schemeClr val="tx1"/>
                </a:solidFill>
                <a:latin typeface="Times New Roman" panose="02020603050405020304" pitchFamily="18" charset="0"/>
              </a:defRPr>
            </a:lvl1pPr>
            <a:lvl2pPr marL="742950" indent="-285750">
              <a:defRPr sz="2800" b="1" i="1" baseline="-10000">
                <a:solidFill>
                  <a:schemeClr val="tx1"/>
                </a:solidFill>
                <a:latin typeface="Times New Roman" panose="02020603050405020304" pitchFamily="18" charset="0"/>
              </a:defRPr>
            </a:lvl2pPr>
            <a:lvl3pPr marL="1143000" indent="-228600">
              <a:defRPr sz="2800" b="1" i="1" baseline="-10000">
                <a:solidFill>
                  <a:schemeClr val="tx1"/>
                </a:solidFill>
                <a:latin typeface="Times New Roman" panose="02020603050405020304" pitchFamily="18" charset="0"/>
              </a:defRPr>
            </a:lvl3pPr>
            <a:lvl4pPr marL="1600200" indent="-228600">
              <a:defRPr sz="2800" b="1" i="1" baseline="-10000">
                <a:solidFill>
                  <a:schemeClr val="tx1"/>
                </a:solidFill>
                <a:latin typeface="Times New Roman" panose="02020603050405020304" pitchFamily="18" charset="0"/>
              </a:defRPr>
            </a:lvl4pPr>
            <a:lvl5pPr marL="2057400" indent="-228600">
              <a:defRPr sz="2800" b="1" i="1" baseline="-1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0000">
                <a:solidFill>
                  <a:schemeClr val="tx1"/>
                </a:solidFill>
                <a:latin typeface="Times New Roman" panose="02020603050405020304" pitchFamily="18" charset="0"/>
              </a:defRPr>
            </a:lvl9pPr>
          </a:lstStyle>
          <a:p>
            <a:pPr marL="342900" indent="-342900">
              <a:buClr>
                <a:schemeClr val="tx1"/>
              </a:buClr>
              <a:buSzPct val="117000"/>
              <a:buFont typeface="Wingdings" panose="05000000000000000000" pitchFamily="2" charset="2"/>
              <a:buChar char="q"/>
              <a:defRPr/>
            </a:pPr>
            <a:r>
              <a:rPr lang="en-US" altLang="en-US" sz="2400" i="0" baseline="0" dirty="0">
                <a:solidFill>
                  <a:srgbClr val="0033CC"/>
                </a:solidFill>
                <a:latin typeface="+mn-lt"/>
              </a:rPr>
              <a:t>ALOHA      ( PURE AND SLOTTED ALOHA )</a:t>
            </a:r>
            <a:endParaRPr lang="fr-FR" altLang="en-US" sz="2400" i="0" baseline="0" dirty="0">
              <a:solidFill>
                <a:srgbClr val="0033CC"/>
              </a:solidFill>
              <a:latin typeface="+mn-lt"/>
            </a:endParaRPr>
          </a:p>
          <a:p>
            <a:pPr marL="342900" indent="-342900">
              <a:buClr>
                <a:schemeClr val="tx1"/>
              </a:buClr>
              <a:buSzPct val="117000"/>
              <a:buFont typeface="Wingdings" panose="05000000000000000000" pitchFamily="2" charset="2"/>
              <a:buChar char="q"/>
              <a:defRPr/>
            </a:pPr>
            <a:r>
              <a:rPr lang="en-US" altLang="en-US" sz="2400" i="0" baseline="0" dirty="0">
                <a:solidFill>
                  <a:srgbClr val="0033CC"/>
                </a:solidFill>
                <a:latin typeface="+mn-lt"/>
              </a:rPr>
              <a:t>Carrier Sense Multiple Access (CSMA)</a:t>
            </a:r>
          </a:p>
          <a:p>
            <a:pPr marL="342900" indent="-342900">
              <a:buClr>
                <a:schemeClr val="tx1"/>
              </a:buClr>
              <a:buSzPct val="117000"/>
              <a:buFont typeface="Wingdings" panose="05000000000000000000" pitchFamily="2" charset="2"/>
              <a:buChar char="q"/>
              <a:defRPr/>
            </a:pPr>
            <a:r>
              <a:rPr lang="en-US" altLang="en-US" sz="2400" i="0" baseline="0" dirty="0">
                <a:solidFill>
                  <a:srgbClr val="0033CC"/>
                </a:solidFill>
                <a:latin typeface="+mn-lt"/>
              </a:rPr>
              <a:t>Carrier Sense Multiple Access with Collision Detection (CSMA/CD)</a:t>
            </a:r>
          </a:p>
          <a:p>
            <a:pPr marL="342900" indent="-342900">
              <a:buClr>
                <a:schemeClr val="tx1"/>
              </a:buClr>
              <a:buSzPct val="117000"/>
              <a:buFont typeface="Wingdings" panose="05000000000000000000" pitchFamily="2" charset="2"/>
              <a:buChar char="q"/>
              <a:defRPr/>
            </a:pPr>
            <a:r>
              <a:rPr lang="en-US" altLang="en-US" sz="2400" i="0" baseline="0" dirty="0">
                <a:solidFill>
                  <a:srgbClr val="0033CC"/>
                </a:solidFill>
                <a:latin typeface="+mn-lt"/>
              </a:rPr>
              <a:t>Carrier Sense Multiple Access with Collision Avoidance (CSMA/CA)</a:t>
            </a:r>
          </a:p>
        </p:txBody>
      </p:sp>
    </p:spTree>
    <p:extLst>
      <p:ext uri="{BB962C8B-B14F-4D97-AF65-F5344CB8AC3E}">
        <p14:creationId xmlns:p14="http://schemas.microsoft.com/office/powerpoint/2010/main" val="3275050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1345</Words>
  <Application>Microsoft Office PowerPoint</Application>
  <PresentationFormat>Widescreen</PresentationFormat>
  <Paragraphs>113</Paragraphs>
  <Slides>21</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Arial</vt:lpstr>
      <vt:lpstr>Calibri</vt:lpstr>
      <vt:lpstr>Calibri Light</vt:lpstr>
      <vt:lpstr>Monotype Sorts</vt:lpstr>
      <vt:lpstr>Symbol</vt:lpstr>
      <vt:lpstr>Tahoma</vt:lpstr>
      <vt:lpstr>Times New Roman</vt:lpstr>
      <vt:lpstr>Verdana</vt:lpstr>
      <vt:lpstr>Wingdings</vt:lpstr>
      <vt:lpstr>Office Theme</vt:lpstr>
      <vt:lpstr>Equation</vt:lpstr>
      <vt:lpstr>Unit:2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ALOHA Protocol</vt:lpstr>
      <vt:lpstr>Pure ALOHA </vt:lpstr>
      <vt:lpstr>PowerPoint Presentation</vt:lpstr>
      <vt:lpstr>PowerPoint Presentation</vt:lpstr>
      <vt:lpstr>PowerPoint Presentation</vt:lpstr>
      <vt:lpstr>Throughput of Pure ALOHA</vt:lpstr>
      <vt:lpstr>PowerPoint Presentation</vt:lpstr>
      <vt:lpstr>Slotted ALOHA</vt:lpstr>
      <vt:lpstr>PowerPoint Presentation</vt:lpstr>
      <vt:lpstr>PowerPoint Presentation</vt:lpstr>
      <vt:lpstr>Slotted ALOHA</vt:lpstr>
      <vt:lpstr>Performance Comparison of ALOHA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Abhay Tripathi</cp:lastModifiedBy>
  <cp:revision>6</cp:revision>
  <dcterms:created xsi:type="dcterms:W3CDTF">2022-04-06T10:23:33Z</dcterms:created>
  <dcterms:modified xsi:type="dcterms:W3CDTF">2024-03-28T07:39:06Z</dcterms:modified>
</cp:coreProperties>
</file>