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4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B6E4C-38E8-4684-8180-7F614D6CAE84}" type="datetimeFigureOut">
              <a:rPr lang="en-IN" smtClean="0"/>
              <a:t>17-12-2022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2B936-C296-4FDE-88CA-62F0F3AB0B3D}" type="slidenum">
              <a:rPr lang="en-IN" smtClean="0"/>
              <a:t>‹#›</a:t>
            </a:fld>
            <a:endParaRPr lang="en-IN"/>
          </a:p>
        </p:txBody>
      </p:sp>
    </p:spTree>
    <p:extLst>
      <p:ext uri="{BB962C8B-B14F-4D97-AF65-F5344CB8AC3E}">
        <p14:creationId xmlns:p14="http://schemas.microsoft.com/office/powerpoint/2010/main" val="12108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AA147A-E566-47B6-AC77-F3612F962738}" type="datetime1">
              <a:rPr lang="en-IN" smtClean="0"/>
              <a:t>17-12-2022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IN"/>
              <a:t>Team_Id: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C8502E2-927F-4CA7-BAC6-D381BC77B14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25109-F931-4719-A801-B81299174F53}" type="datetime1">
              <a:rPr lang="en-IN" smtClean="0"/>
              <a:t>17-12-2022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30571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EE12F-5144-4D19-98F4-443DB219AAF7}" type="datetime1">
              <a:rPr lang="en-IN" smtClean="0"/>
              <a:t>17-12-2022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31718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F3DF3-875A-4F55-865A-1806E253BE05}" type="datetime1">
              <a:rPr lang="en-IN" smtClean="0"/>
              <a:t>17-12-2022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80088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0E586-3A54-45E5-AC27-16AF78FF7F3E}" type="datetime1">
              <a:rPr lang="en-IN" smtClean="0"/>
              <a:t>17-12-2022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27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B7B50-E115-4071-AD39-4E120DFEF480}" type="datetime1">
              <a:rPr lang="en-IN" smtClean="0"/>
              <a:t>17-12-2022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8604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D6A0C-06FC-48BA-9C7A-D57B41527B23}" type="datetime1">
              <a:rPr lang="en-IN" smtClean="0"/>
              <a:t>17-12-2022</a:t>
            </a:fld>
            <a:endParaRPr lang="en-IN"/>
          </a:p>
        </p:txBody>
      </p:sp>
      <p:sp>
        <p:nvSpPr>
          <p:cNvPr id="8" name="Footer Placeholder 7"/>
          <p:cNvSpPr>
            <a:spLocks noGrp="1"/>
          </p:cNvSpPr>
          <p:nvPr>
            <p:ph type="ftr" sz="quarter" idx="11"/>
          </p:nvPr>
        </p:nvSpPr>
        <p:spPr/>
        <p:txBody>
          <a:bodyPr/>
          <a:lstStyle/>
          <a:p>
            <a:r>
              <a:rPr lang="en-IN"/>
              <a:t>Team_Id:</a:t>
            </a:r>
          </a:p>
        </p:txBody>
      </p:sp>
      <p:sp>
        <p:nvSpPr>
          <p:cNvPr id="9" name="Slide Number Placeholder 8"/>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91863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CF8DE-0678-454D-A446-03B626254136}" type="datetime1">
              <a:rPr lang="en-IN" smtClean="0"/>
              <a:t>17-12-2022</a:t>
            </a:fld>
            <a:endParaRPr lang="en-IN"/>
          </a:p>
        </p:txBody>
      </p:sp>
      <p:sp>
        <p:nvSpPr>
          <p:cNvPr id="4" name="Footer Placeholder 3"/>
          <p:cNvSpPr>
            <a:spLocks noGrp="1"/>
          </p:cNvSpPr>
          <p:nvPr>
            <p:ph type="ftr" sz="quarter" idx="11"/>
          </p:nvPr>
        </p:nvSpPr>
        <p:spPr/>
        <p:txBody>
          <a:bodyPr/>
          <a:lstStyle/>
          <a:p>
            <a:r>
              <a:rPr lang="en-IN"/>
              <a:t>Team_Id:</a:t>
            </a:r>
          </a:p>
        </p:txBody>
      </p:sp>
      <p:sp>
        <p:nvSpPr>
          <p:cNvPr id="5" name="Slide Number Placeholder 4"/>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2595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8F65E-4E05-4341-A135-90B60CDC4A93}" type="datetime1">
              <a:rPr lang="en-IN" smtClean="0"/>
              <a:t>17-12-2022</a:t>
            </a:fld>
            <a:endParaRPr lang="en-IN"/>
          </a:p>
        </p:txBody>
      </p:sp>
      <p:sp>
        <p:nvSpPr>
          <p:cNvPr id="3" name="Footer Placeholder 2"/>
          <p:cNvSpPr>
            <a:spLocks noGrp="1"/>
          </p:cNvSpPr>
          <p:nvPr>
            <p:ph type="ftr" sz="quarter" idx="11"/>
          </p:nvPr>
        </p:nvSpPr>
        <p:spPr/>
        <p:txBody>
          <a:bodyPr/>
          <a:lstStyle/>
          <a:p>
            <a:r>
              <a:rPr lang="en-IN"/>
              <a:t>Team_Id:</a:t>
            </a:r>
          </a:p>
        </p:txBody>
      </p:sp>
      <p:sp>
        <p:nvSpPr>
          <p:cNvPr id="4" name="Slide Number Placeholder 3"/>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188578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5C481-89FE-4E87-B3F7-5F3219ABF203}" type="datetime1">
              <a:rPr lang="en-IN" smtClean="0"/>
              <a:t>17-12-2022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06585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B09F5-F342-445B-8CDE-3B06104AFC57}" type="datetime1">
              <a:rPr lang="en-IN" smtClean="0"/>
              <a:t>17-12-2022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0195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D7FB62E-9AFC-4C07-982D-7D5AF7E7C08A}" type="datetime1">
              <a:rPr lang="en-IN" smtClean="0"/>
              <a:t>17-12-2022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IN"/>
              <a:t>Team_Id:</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C8502E2-927F-4CA7-BAC6-D381BC77B146}" type="slidenum">
              <a:rPr lang="en-IN" smtClean="0"/>
              <a:t>‹#›</a:t>
            </a:fld>
            <a:endParaRPr lang="en-IN"/>
          </a:p>
        </p:txBody>
      </p:sp>
    </p:spTree>
    <p:extLst>
      <p:ext uri="{BB962C8B-B14F-4D97-AF65-F5344CB8AC3E}">
        <p14:creationId xmlns:p14="http://schemas.microsoft.com/office/powerpoint/2010/main" val="8649915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A74F67-5799-524E-F67A-61099B70BA71}"/>
              </a:ext>
            </a:extLst>
          </p:cNvPr>
          <p:cNvSpPr>
            <a:spLocks noGrp="1"/>
          </p:cNvSpPr>
          <p:nvPr>
            <p:ph type="ctrTitle"/>
          </p:nvPr>
        </p:nvSpPr>
        <p:spPr>
          <a:xfrm>
            <a:off x="1524000" y="1122363"/>
            <a:ext cx="9144000" cy="912625"/>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DATA  ANALYZER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0C4DB568-78B0-E3BF-96C4-C4B6E6DFF50D}"/>
              </a:ext>
            </a:extLst>
          </p:cNvPr>
          <p:cNvSpPr>
            <a:spLocks noGrp="1"/>
          </p:cNvSpPr>
          <p:nvPr>
            <p:ph type="subTitle" idx="1"/>
          </p:nvPr>
        </p:nvSpPr>
        <p:spPr>
          <a:xfrm>
            <a:off x="1954305" y="2415989"/>
            <a:ext cx="8292354" cy="3469341"/>
          </a:xfrm>
          <a:solidFill>
            <a:schemeClr val="accent1"/>
          </a:solidFill>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Team </a:t>
            </a:r>
            <a:r>
              <a:rPr lang="en-US" b="1" dirty="0" smtClean="0">
                <a:solidFill>
                  <a:schemeClr val="tx1"/>
                </a:solidFill>
                <a:latin typeface="Times New Roman" panose="02020603050405020304" pitchFamily="18" charset="0"/>
                <a:cs typeface="Times New Roman" panose="02020603050405020304" pitchFamily="18" charset="0"/>
              </a:rPr>
              <a:t>Id: 22_AI_2A_15</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err="1" smtClean="0">
                <a:solidFill>
                  <a:schemeClr val="tx1"/>
                </a:solidFill>
                <a:latin typeface="Times New Roman" panose="02020603050405020304" pitchFamily="18" charset="0"/>
                <a:cs typeface="Times New Roman" panose="02020603050405020304" pitchFamily="18" charset="0"/>
              </a:rPr>
              <a:t>Aakarshit</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Srivastava</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(2101641520001)</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Dev</a:t>
            </a:r>
            <a:r>
              <a:rPr lang="en-US" b="1" dirty="0" smtClean="0">
                <a:solidFill>
                  <a:schemeClr val="tx1"/>
                </a:solidFill>
                <a:latin typeface="Times New Roman" panose="02020603050405020304" pitchFamily="18" charset="0"/>
                <a:cs typeface="Times New Roman" panose="02020603050405020304" pitchFamily="18" charset="0"/>
              </a:rPr>
              <a:t> Gupta      (2101641520046)</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err="1" smtClean="0">
                <a:solidFill>
                  <a:schemeClr val="tx1"/>
                </a:solidFill>
                <a:latin typeface="Times New Roman" panose="02020603050405020304" pitchFamily="18" charset="0"/>
                <a:cs typeface="Times New Roman" panose="02020603050405020304" pitchFamily="18" charset="0"/>
              </a:rPr>
              <a:t>Shashak</a:t>
            </a:r>
            <a:r>
              <a:rPr lang="en-US" b="1" dirty="0" smtClean="0">
                <a:solidFill>
                  <a:schemeClr val="tx1"/>
                </a:solidFill>
                <a:latin typeface="Times New Roman" panose="02020603050405020304" pitchFamily="18" charset="0"/>
                <a:cs typeface="Times New Roman" panose="02020603050405020304" pitchFamily="18" charset="0"/>
              </a:rPr>
              <a:t> Raj Singh     (2101641520128)</a:t>
            </a:r>
          </a:p>
          <a:p>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1301CDFE-6206-F683-B786-7D970D7ABBDD}"/>
              </a:ext>
            </a:extLst>
          </p:cNvPr>
          <p:cNvPicPr/>
          <p:nvPr/>
        </p:nvPicPr>
        <p:blipFill>
          <a:blip r:embed="rId2"/>
          <a:srcRect/>
          <a:stretch>
            <a:fillRect/>
          </a:stretch>
        </p:blipFill>
        <p:spPr>
          <a:xfrm>
            <a:off x="10970223" y="300317"/>
            <a:ext cx="988695" cy="605790"/>
          </a:xfrm>
          <a:prstGeom prst="rect">
            <a:avLst/>
          </a:prstGeom>
          <a:ln/>
        </p:spPr>
      </p:pic>
    </p:spTree>
    <p:extLst>
      <p:ext uri="{BB962C8B-B14F-4D97-AF65-F5344CB8AC3E}">
        <p14:creationId xmlns:p14="http://schemas.microsoft.com/office/powerpoint/2010/main" val="373396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09599"/>
            <a:ext cx="9872871" cy="5614229"/>
          </a:xfrm>
        </p:spPr>
        <p:txBody>
          <a:bodyPr>
            <a:noAutofit/>
          </a:bodyPr>
          <a:lstStyle/>
          <a:p>
            <a:pPr>
              <a:lnSpc>
                <a:spcPct val="100000"/>
              </a:lnSpc>
            </a:pPr>
            <a:r>
              <a:rPr lang="en-US" sz="2600" b="1" dirty="0" err="1">
                <a:solidFill>
                  <a:schemeClr val="tx1"/>
                </a:solidFill>
                <a:latin typeface="Times New Roman" pitchFamily="18" charset="0"/>
                <a:cs typeface="Times New Roman" pitchFamily="18" charset="0"/>
              </a:rPr>
              <a:t>Kaggle</a:t>
            </a:r>
            <a:r>
              <a:rPr lang="en-US" sz="2600" b="1" dirty="0">
                <a:solidFill>
                  <a:schemeClr val="tx1"/>
                </a:solidFill>
                <a:latin typeface="Times New Roman" pitchFamily="18" charset="0"/>
                <a:cs typeface="Times New Roman" pitchFamily="18" charset="0"/>
              </a:rPr>
              <a:t> is an online community platform for data scientists and machine learning enthusiasts. </a:t>
            </a:r>
            <a:r>
              <a:rPr lang="en-US" sz="2600" b="1" dirty="0" err="1">
                <a:solidFill>
                  <a:schemeClr val="tx1"/>
                </a:solidFill>
                <a:latin typeface="Times New Roman" pitchFamily="18" charset="0"/>
                <a:cs typeface="Times New Roman" pitchFamily="18" charset="0"/>
              </a:rPr>
              <a:t>Kaggle</a:t>
            </a:r>
            <a:r>
              <a:rPr lang="en-US" sz="2600" b="1" dirty="0">
                <a:solidFill>
                  <a:schemeClr val="tx1"/>
                </a:solidFill>
                <a:latin typeface="Times New Roman" pitchFamily="18" charset="0"/>
                <a:cs typeface="Times New Roman" pitchFamily="18" charset="0"/>
              </a:rPr>
              <a:t> allows users to collaborate with other users, find and publish datasets, use GPU integrated notebooks, and compete with other data scientists to solve data science challenges. The aim of this online platform </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is to help professionals and learners reach their goals in their data science journey with the powerful tools and resources it provides. As of today (2021), there are over 8 million registered users on </a:t>
            </a:r>
            <a:r>
              <a:rPr lang="en-US" sz="2600" b="1" dirty="0" err="1">
                <a:solidFill>
                  <a:schemeClr val="tx1"/>
                </a:solidFill>
                <a:latin typeface="Times New Roman" pitchFamily="18" charset="0"/>
                <a:cs typeface="Times New Roman" pitchFamily="18" charset="0"/>
              </a:rPr>
              <a:t>Kaggle</a:t>
            </a:r>
            <a:r>
              <a:rPr lang="en-US" sz="2600" b="1" dirty="0">
                <a:solidFill>
                  <a:schemeClr val="tx1"/>
                </a:solidFill>
                <a:latin typeface="Times New Roman" pitchFamily="18" charset="0"/>
                <a:cs typeface="Times New Roman" pitchFamily="18" charset="0"/>
              </a:rPr>
              <a:t>.</a:t>
            </a:r>
          </a:p>
          <a:p>
            <a:pPr>
              <a:lnSpc>
                <a:spcPct val="100000"/>
              </a:lnSpc>
            </a:pPr>
            <a:r>
              <a:rPr lang="en-US" sz="2600" b="1" dirty="0">
                <a:solidFill>
                  <a:schemeClr val="tx1"/>
                </a:solidFill>
                <a:latin typeface="Times New Roman" pitchFamily="18" charset="0"/>
                <a:cs typeface="Times New Roman" pitchFamily="18" charset="0"/>
              </a:rPr>
              <a:t>One of the sub-platforms that made </a:t>
            </a:r>
            <a:r>
              <a:rPr lang="en-US" sz="2600" b="1" dirty="0" err="1">
                <a:solidFill>
                  <a:schemeClr val="tx1"/>
                </a:solidFill>
                <a:latin typeface="Times New Roman" pitchFamily="18" charset="0"/>
                <a:cs typeface="Times New Roman" pitchFamily="18" charset="0"/>
              </a:rPr>
              <a:t>Kaggle</a:t>
            </a:r>
            <a:r>
              <a:rPr lang="en-US" sz="2600" b="1" dirty="0">
                <a:solidFill>
                  <a:schemeClr val="tx1"/>
                </a:solidFill>
                <a:latin typeface="Times New Roman" pitchFamily="18" charset="0"/>
                <a:cs typeface="Times New Roman" pitchFamily="18" charset="0"/>
              </a:rPr>
              <a:t> such a popular resource is their competitions. In a similar way that </a:t>
            </a:r>
            <a:r>
              <a:rPr lang="en-US" sz="2600" b="1" dirty="0" err="1">
                <a:solidFill>
                  <a:schemeClr val="tx1"/>
                </a:solidFill>
                <a:latin typeface="Times New Roman" pitchFamily="18" charset="0"/>
                <a:cs typeface="Times New Roman" pitchFamily="18" charset="0"/>
              </a:rPr>
              <a:t>HackerRank</a:t>
            </a:r>
            <a:r>
              <a:rPr lang="en-US" sz="2600" b="1" dirty="0">
                <a:solidFill>
                  <a:schemeClr val="tx1"/>
                </a:solidFill>
                <a:latin typeface="Times New Roman" pitchFamily="18" charset="0"/>
                <a:cs typeface="Times New Roman" pitchFamily="18" charset="0"/>
              </a:rPr>
              <a:t> plays that role for software developers and computer </a:t>
            </a:r>
            <a:r>
              <a:rPr lang="en-US" sz="2600" b="1" dirty="0" err="1" smtClean="0">
                <a:solidFill>
                  <a:schemeClr val="tx1"/>
                </a:solidFill>
                <a:latin typeface="Times New Roman" pitchFamily="18" charset="0"/>
                <a:cs typeface="Times New Roman" pitchFamily="18" charset="0"/>
              </a:rPr>
              <a:t>engineers,Kaggle</a:t>
            </a:r>
            <a:r>
              <a:rPr lang="en-US" sz="2600" b="1" dirty="0" smtClean="0">
                <a:solidFill>
                  <a:schemeClr val="tx1"/>
                </a:solidFill>
                <a:latin typeface="Times New Roman" pitchFamily="18" charset="0"/>
                <a:cs typeface="Times New Roman" pitchFamily="18" charset="0"/>
              </a:rPr>
              <a:t> has </a:t>
            </a:r>
            <a:r>
              <a:rPr lang="en-US" sz="2600" b="1" dirty="0">
                <a:solidFill>
                  <a:schemeClr val="tx1"/>
                </a:solidFill>
                <a:latin typeface="Times New Roman" pitchFamily="18" charset="0"/>
                <a:cs typeface="Times New Roman" pitchFamily="18" charset="0"/>
              </a:rPr>
              <a:t>significant importance for data scientists</a:t>
            </a:r>
          </a:p>
          <a:p>
            <a:pPr marL="45720" indent="0">
              <a:lnSpc>
                <a:spcPct val="100000"/>
              </a:lnSpc>
              <a:buNone/>
            </a:pPr>
            <a:endParaRPr lang="en-IN" sz="1200" dirty="0"/>
          </a:p>
        </p:txBody>
      </p:sp>
      <p:sp>
        <p:nvSpPr>
          <p:cNvPr id="5" name="Slide Number Placeholder 4"/>
          <p:cNvSpPr>
            <a:spLocks noGrp="1"/>
          </p:cNvSpPr>
          <p:nvPr>
            <p:ph type="sldNum" sz="quarter" idx="12"/>
          </p:nvPr>
        </p:nvSpPr>
        <p:spPr/>
        <p:txBody>
          <a:bodyPr/>
          <a:lstStyle/>
          <a:p>
            <a:fld id="{AC8502E2-927F-4CA7-BAC6-D381BC77B146}" type="slidenum">
              <a:rPr lang="en-IN" smtClean="0"/>
              <a:t>10</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71304" y="1092530"/>
            <a:ext cx="7018317" cy="4346369"/>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049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12495"/>
            <a:ext cx="9872871" cy="5183505"/>
          </a:xfrm>
        </p:spPr>
        <p:txBody>
          <a:bodyPr>
            <a:normAutofit/>
          </a:bodyPr>
          <a:lstStyle/>
          <a:p>
            <a:pPr marL="45720" indent="0">
              <a:lnSpc>
                <a:spcPct val="150000"/>
              </a:lnSpc>
              <a:buNone/>
            </a:pPr>
            <a:r>
              <a:rPr lang="en-US" sz="2400" b="1" dirty="0">
                <a:solidFill>
                  <a:schemeClr val="tx1"/>
                </a:solidFill>
                <a:latin typeface="Times New Roman" pitchFamily="18" charset="0"/>
                <a:cs typeface="Times New Roman" pitchFamily="18" charset="0"/>
              </a:rPr>
              <a:t>With the help of </a:t>
            </a:r>
            <a:r>
              <a:rPr lang="en-US" sz="2400" b="1" dirty="0" err="1">
                <a:solidFill>
                  <a:schemeClr val="tx1"/>
                </a:solidFill>
                <a:latin typeface="Times New Roman" pitchFamily="18" charset="0"/>
                <a:cs typeface="Times New Roman" pitchFamily="18" charset="0"/>
              </a:rPr>
              <a:t>kaggle</a:t>
            </a:r>
            <a:r>
              <a:rPr lang="en-US" sz="2400" b="1" dirty="0">
                <a:solidFill>
                  <a:schemeClr val="tx1"/>
                </a:solidFill>
                <a:latin typeface="Times New Roman" pitchFamily="18" charset="0"/>
                <a:cs typeface="Times New Roman" pitchFamily="18" charset="0"/>
              </a:rPr>
              <a:t>, we will obtain as many datasets as we require without any fear of data cleaning. Data cleaning is the process of fixing or removing incorrect, corrupted, incorrectly formatted, duplicate, or incomplete data within a dataset. When combining multiple data sources, there are many opportunities for data to be duplicated or mislabeled</a:t>
            </a:r>
            <a:r>
              <a:rPr lang="en-US" sz="2400" b="1" dirty="0">
                <a:latin typeface="Times New Roman" pitchFamily="18" charset="0"/>
                <a:cs typeface="Times New Roman" pitchFamily="18" charset="0"/>
              </a:rPr>
              <a:t>.</a:t>
            </a:r>
            <a:endParaRPr lang="en-IN" sz="2400" b="1" dirty="0">
              <a:latin typeface="Times New Roman" pitchFamily="18" charset="0"/>
              <a:cs typeface="Times New Roman" pitchFamily="18" charset="0"/>
            </a:endParaRPr>
          </a:p>
          <a:p>
            <a:pPr marL="45720" indent="0">
              <a:buNone/>
            </a:pPr>
            <a:endParaRPr lang="en-IN" sz="2400" dirty="0"/>
          </a:p>
        </p:txBody>
      </p:sp>
      <p:sp>
        <p:nvSpPr>
          <p:cNvPr id="5" name="Slide Number Placeholder 4"/>
          <p:cNvSpPr>
            <a:spLocks noGrp="1"/>
          </p:cNvSpPr>
          <p:nvPr>
            <p:ph type="sldNum" sz="quarter" idx="12"/>
          </p:nvPr>
        </p:nvSpPr>
        <p:spPr/>
        <p:txBody>
          <a:bodyPr/>
          <a:lstStyle/>
          <a:p>
            <a:fld id="{AC8502E2-927F-4CA7-BAC6-D381BC77B146}" type="slidenum">
              <a:rPr lang="en-IN" smtClean="0"/>
              <a:t>11</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087" y="3800103"/>
            <a:ext cx="7505205" cy="2423725"/>
          </a:xfrm>
          <a:prstGeom prst="rect">
            <a:avLst/>
          </a:prstGeom>
        </p:spPr>
      </p:pic>
    </p:spTree>
    <p:extLst>
      <p:ext uri="{BB962C8B-B14F-4D97-AF65-F5344CB8AC3E}">
        <p14:creationId xmlns:p14="http://schemas.microsoft.com/office/powerpoint/2010/main" val="11258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43000" y="5682268"/>
            <a:ext cx="9872871" cy="413731"/>
          </a:xfrm>
        </p:spPr>
        <p:txBody>
          <a:bodyPr>
            <a:normAutofit/>
          </a:bodyPr>
          <a:lstStyle/>
          <a:p>
            <a:pPr marL="45720" indent="0">
              <a:buNone/>
            </a:pPr>
            <a:r>
              <a:rPr lang="en-IN" sz="1800" dirty="0" smtClean="0">
                <a:solidFill>
                  <a:schemeClr val="tx1"/>
                </a:solidFill>
              </a:rPr>
              <a:t>                                                             figure 2:working of  machine learning model</a:t>
            </a:r>
            <a:endParaRPr lang="en-IN" sz="1800" dirty="0">
              <a:solidFill>
                <a:schemeClr val="tx1"/>
              </a:solidFill>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12</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933203" y="609599"/>
            <a:ext cx="9540834" cy="5072669"/>
          </a:xfrm>
          <a:prstGeom prst="rect">
            <a:avLst/>
          </a:prstGeom>
        </p:spPr>
      </p:pic>
    </p:spTree>
    <p:extLst>
      <p:ext uri="{BB962C8B-B14F-4D97-AF65-F5344CB8AC3E}">
        <p14:creationId xmlns:p14="http://schemas.microsoft.com/office/powerpoint/2010/main" val="69740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6705"/>
            <a:ext cx="9875520" cy="1023331"/>
          </a:xfrm>
        </p:spPr>
        <p:txBody>
          <a:bodyPr/>
          <a:lstStyle/>
          <a:p>
            <a:r>
              <a:rPr lang="en-IN" dirty="0" smtClean="0">
                <a:latin typeface="Times New Roman" pitchFamily="18" charset="0"/>
                <a:cs typeface="Times New Roman" pitchFamily="18" charset="0"/>
              </a:rPr>
              <a:t>Model Training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211283"/>
            <a:ext cx="9872871" cy="4884717"/>
          </a:xfrm>
        </p:spPr>
        <p:txBody>
          <a:bodyPr>
            <a:noAutofit/>
          </a:bodyPr>
          <a:lstStyle/>
          <a:p>
            <a:pPr marL="45720" indent="0">
              <a:lnSpc>
                <a:spcPct val="150000"/>
              </a:lnSpc>
              <a:buNone/>
            </a:pPr>
            <a:r>
              <a:rPr lang="en-US" sz="2300" dirty="0">
                <a:solidFill>
                  <a:schemeClr val="tx1"/>
                </a:solidFill>
                <a:latin typeface="Times New Roman" pitchFamily="18" charset="0"/>
                <a:cs typeface="Times New Roman" pitchFamily="18" charset="0"/>
              </a:rPr>
              <a:t>A training model is a dataset that is used to train an ML algorithm. It consists of the sample output data and the corresponding sets of input data that have an influence on the output. The training model is used to run the input data through the algorithm to correlate the processed output against the sample output. The result from this correlation is used to modify the model. This iterative process is called “model fitting”. The accuracy of the training dataset or the validation dataset is critical for the precision of the model. Model training in machine language is the process of feeding an ML algorithm with data to help identify and learn good values for all attributes involved.</a:t>
            </a:r>
            <a:endParaRPr lang="en-IN" sz="23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13</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22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097452" cy="5486400"/>
          </a:xfrm>
        </p:spPr>
        <p:txBody>
          <a:bodyPr>
            <a:normAutofit fontScale="92500"/>
          </a:bodyPr>
          <a:lstStyle/>
          <a:p>
            <a:pPr marL="45720" indent="0">
              <a:lnSpc>
                <a:spcPct val="150000"/>
              </a:lnSpc>
              <a:buNone/>
            </a:pPr>
            <a:r>
              <a:rPr lang="en-IN" sz="2400" b="1" dirty="0" smtClean="0">
                <a:solidFill>
                  <a:schemeClr val="tx1"/>
                </a:solidFill>
                <a:latin typeface="Times New Roman" pitchFamily="18" charset="0"/>
                <a:cs typeface="Times New Roman" pitchFamily="18" charset="0"/>
              </a:rPr>
              <a:t>There </a:t>
            </a:r>
            <a:r>
              <a:rPr lang="en-IN" sz="2400" b="1" dirty="0">
                <a:solidFill>
                  <a:schemeClr val="tx1"/>
                </a:solidFill>
                <a:latin typeface="Times New Roman" pitchFamily="18" charset="0"/>
                <a:cs typeface="Times New Roman" pitchFamily="18" charset="0"/>
              </a:rPr>
              <a:t>are several types of machine learning models, of which the most common ones are supervised and unsupervised learning. Supervised learning is possible when the training data contains both the input and output values. Each set of data that has the inputs and the expected output is called a supervisory signal. The training is done based on the deviation of the processed result from the documented result when the inputs are fed into the model. Unsupervised learning involves determining patterns in the data. Additional data is then used to fit patterns or clusters. This is also an iterative process that improves the accuracy based on the correlation to the expected patterns or clusters. There is no reference output dataset in this method.</a:t>
            </a:r>
          </a:p>
          <a:p>
            <a:pPr marL="45720" indent="0">
              <a:buNone/>
            </a:pPr>
            <a:endParaRPr lang="en-IN" dirty="0"/>
          </a:p>
        </p:txBody>
      </p:sp>
      <p:sp>
        <p:nvSpPr>
          <p:cNvPr id="5" name="Slide Number Placeholder 4"/>
          <p:cNvSpPr>
            <a:spLocks noGrp="1"/>
          </p:cNvSpPr>
          <p:nvPr>
            <p:ph type="sldNum" sz="quarter" idx="12"/>
          </p:nvPr>
        </p:nvSpPr>
        <p:spPr/>
        <p:txBody>
          <a:bodyPr/>
          <a:lstStyle/>
          <a:p>
            <a:fld id="{AC8502E2-927F-4CA7-BAC6-D381BC77B146}" type="slidenum">
              <a:rPr lang="en-IN" smtClean="0"/>
              <a:t>14</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2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76015" y="6041265"/>
            <a:ext cx="4717774" cy="365125"/>
          </a:xfrm>
        </p:spPr>
        <p:txBody>
          <a:bodyPr/>
          <a:lstStyle/>
          <a:p>
            <a:r>
              <a:rPr lang="en-IN" sz="1600" dirty="0" smtClean="0">
                <a:solidFill>
                  <a:schemeClr val="tx1"/>
                </a:solidFill>
              </a:rPr>
              <a:t>Figure 3: model processing</a:t>
            </a:r>
            <a:endParaRPr lang="en-IN" sz="1600" dirty="0">
              <a:solidFill>
                <a:schemeClr val="tx1"/>
              </a:solidFill>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15</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81351" y="306705"/>
            <a:ext cx="4726379" cy="5789295"/>
          </a:xfrm>
          <a:prstGeom prst="rect">
            <a:avLst/>
          </a:prstGeom>
        </p:spPr>
      </p:pic>
    </p:spTree>
    <p:extLst>
      <p:ext uri="{BB962C8B-B14F-4D97-AF65-F5344CB8AC3E}">
        <p14:creationId xmlns:p14="http://schemas.microsoft.com/office/powerpoint/2010/main" val="1225146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6705"/>
            <a:ext cx="9875520" cy="785825"/>
          </a:xfrm>
        </p:spPr>
        <p:txBody>
          <a:bodyPr/>
          <a:lstStyle/>
          <a:p>
            <a:r>
              <a:rPr lang="en-IN" dirty="0" smtClean="0">
                <a:latin typeface="Times New Roman" pitchFamily="18" charset="0"/>
                <a:cs typeface="Times New Roman" pitchFamily="18" charset="0"/>
              </a:rPr>
              <a:t>Preparing the Data</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104405"/>
            <a:ext cx="9872871" cy="4991595"/>
          </a:xfrm>
        </p:spPr>
        <p:txBody>
          <a:bodyPr/>
          <a:lstStyle/>
          <a:p>
            <a:pPr marL="45720" indent="0">
              <a:lnSpc>
                <a:spcPct val="150000"/>
              </a:lnSpc>
              <a:buNone/>
            </a:pPr>
            <a:r>
              <a:rPr lang="en-US" sz="2400" b="1" dirty="0">
                <a:solidFill>
                  <a:schemeClr val="tx1"/>
                </a:solidFill>
                <a:latin typeface="Times New Roman" pitchFamily="18" charset="0"/>
                <a:cs typeface="Times New Roman" pitchFamily="18" charset="0"/>
              </a:rPr>
              <a:t>The data preparation stage is when data is profiled, formatted and structured as needed to make it ready for training the model. This is the stage where the appropriate characteristics and attributes of data are selected. This stage is likely to have a direct impact on the execution time and results. This is also at the stage where data is categorized into two groups – one for training the ML model and the other for evaluating the model. Pre-processing of data by normalizing, eliminating duplicates and making error corrections is also carried out at this stage</a:t>
            </a:r>
            <a:r>
              <a:rPr lang="en-US" dirty="0">
                <a:solidFill>
                  <a:schemeClr val="tx1"/>
                </a:solidFill>
              </a:rPr>
              <a:t>.</a:t>
            </a:r>
            <a:endParaRPr lang="en-IN" dirty="0">
              <a:solidFill>
                <a:schemeClr val="tx1"/>
              </a:solidFill>
            </a:endParaRPr>
          </a:p>
          <a:p>
            <a:pPr marL="45720" indent="0">
              <a:lnSpc>
                <a:spcPct val="150000"/>
              </a:lnSpc>
              <a:buNone/>
            </a:pPr>
            <a:endParaRPr lang="en-IN" dirty="0">
              <a:solidFill>
                <a:schemeClr val="tx1"/>
              </a:solidFill>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16</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17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6706"/>
            <a:ext cx="9875520" cy="773950"/>
          </a:xfrm>
        </p:spPr>
        <p:txBody>
          <a:bodyPr/>
          <a:lstStyle/>
          <a:p>
            <a:r>
              <a:rPr lang="en-US" dirty="0">
                <a:latin typeface="Times New Roman" pitchFamily="18" charset="0"/>
                <a:cs typeface="Times New Roman" pitchFamily="18" charset="0"/>
              </a:rPr>
              <a:t>Preparing a neural network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009403"/>
            <a:ext cx="9872871" cy="5086597"/>
          </a:xfrm>
        </p:spPr>
        <p:txBody>
          <a:bodyPr/>
          <a:lstStyle/>
          <a:p>
            <a:pPr marL="45720" indent="0">
              <a:lnSpc>
                <a:spcPct val="150000"/>
              </a:lnSpc>
              <a:buNone/>
            </a:pPr>
            <a:r>
              <a:rPr lang="en-US" sz="2400" b="1" dirty="0">
                <a:solidFill>
                  <a:schemeClr val="tx1"/>
                </a:solidFill>
                <a:latin typeface="Times New Roman" pitchFamily="18" charset="0"/>
                <a:cs typeface="Times New Roman" pitchFamily="18" charset="0"/>
              </a:rPr>
              <a:t>Artificial neural networks are inspired by the biological neurons within the human body which activate under certain circumstances resulting in a related action performed by the body in response. Artificial neural nets consist of various layers of interconnected artificial neurons powered by activation functions that help in switching them ON/OFF. Like traditional machine learning, here too, there are certain values that neural nets learn in the training phase.</a:t>
            </a:r>
            <a:endParaRPr lang="en-IN" sz="2400" b="1" dirty="0">
              <a:solidFill>
                <a:schemeClr val="tx1"/>
              </a:solidFill>
              <a:latin typeface="Times New Roman" pitchFamily="18" charset="0"/>
              <a:cs typeface="Times New Roman" pitchFamily="18" charset="0"/>
            </a:endParaRPr>
          </a:p>
          <a:p>
            <a:pPr marL="45720" indent="0">
              <a:buNone/>
            </a:pPr>
            <a:endParaRPr lang="en-IN" dirty="0"/>
          </a:p>
          <a:p>
            <a:pPr marL="45720" indent="0">
              <a:buNone/>
            </a:pPr>
            <a:endParaRPr lang="en-IN" dirty="0"/>
          </a:p>
        </p:txBody>
      </p:sp>
      <p:sp>
        <p:nvSpPr>
          <p:cNvPr id="5" name="Slide Number Placeholder 4"/>
          <p:cNvSpPr>
            <a:spLocks noGrp="1"/>
          </p:cNvSpPr>
          <p:nvPr>
            <p:ph type="sldNum" sz="quarter" idx="12"/>
          </p:nvPr>
        </p:nvSpPr>
        <p:spPr/>
        <p:txBody>
          <a:bodyPr/>
          <a:lstStyle/>
          <a:p>
            <a:fld id="{AC8502E2-927F-4CA7-BAC6-D381BC77B146}" type="slidenum">
              <a:rPr lang="en-IN" smtClean="0"/>
              <a:t>17</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556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10638"/>
            <a:ext cx="9875520" cy="878775"/>
          </a:xfrm>
        </p:spPr>
        <p:txBody>
          <a:bodyPr>
            <a:noAutofit/>
          </a:bodyPr>
          <a:lstStyle/>
          <a:p>
            <a:r>
              <a:rPr lang="en-US" dirty="0">
                <a:latin typeface="Times New Roman" pitchFamily="18" charset="0"/>
                <a:cs typeface="Times New Roman" pitchFamily="18" charset="0"/>
              </a:rPr>
              <a:t>Web </a:t>
            </a:r>
            <a:r>
              <a:rPr lang="en-US" dirty="0" smtClean="0">
                <a:latin typeface="Times New Roman" pitchFamily="18" charset="0"/>
                <a:cs typeface="Times New Roman" pitchFamily="18" charset="0"/>
              </a:rPr>
              <a:t>Application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413164"/>
            <a:ext cx="9872871" cy="4682836"/>
          </a:xfrm>
        </p:spPr>
        <p:txBody>
          <a:bodyPr/>
          <a:lstStyle/>
          <a:p>
            <a:pPr marL="45720" indent="0">
              <a:lnSpc>
                <a:spcPct val="150000"/>
              </a:lnSpc>
              <a:buNone/>
            </a:pPr>
            <a:r>
              <a:rPr lang="en-US" b="1" dirty="0">
                <a:solidFill>
                  <a:schemeClr val="tx1"/>
                </a:solidFill>
                <a:latin typeface="Times New Roman" pitchFamily="18" charset="0"/>
                <a:cs typeface="Times New Roman" pitchFamily="18" charset="0"/>
              </a:rPr>
              <a:t>Last and final step will be to create a user interface, and also a site that can be accessed globally and 247, for which I found a free web app builder anvil works, that is also a python based service. Anvil is a platform for building full-stack web apps with nothing but Python. No need to wrestle with JS, HTML, CSS, Python, SQL and all their </a:t>
            </a:r>
            <a:r>
              <a:rPr lang="en-US" b="1" dirty="0" err="1">
                <a:solidFill>
                  <a:schemeClr val="tx1"/>
                </a:solidFill>
                <a:latin typeface="Times New Roman" pitchFamily="18" charset="0"/>
                <a:cs typeface="Times New Roman" pitchFamily="18" charset="0"/>
              </a:rPr>
              <a:t>frameworks.We</a:t>
            </a:r>
            <a:r>
              <a:rPr lang="en-US" b="1" dirty="0">
                <a:solidFill>
                  <a:schemeClr val="tx1"/>
                </a:solidFill>
                <a:latin typeface="Times New Roman" pitchFamily="18" charset="0"/>
                <a:cs typeface="Times New Roman" pitchFamily="18" charset="0"/>
              </a:rPr>
              <a:t> can just pip install it and connect our code with the uplink and create a web </a:t>
            </a:r>
            <a:r>
              <a:rPr lang="en-US" b="1" dirty="0" err="1" smtClean="0">
                <a:solidFill>
                  <a:schemeClr val="tx1"/>
                </a:solidFill>
                <a:latin typeface="Times New Roman" pitchFamily="18" charset="0"/>
                <a:cs typeface="Times New Roman" pitchFamily="18" charset="0"/>
              </a:rPr>
              <a:t>appication</a:t>
            </a:r>
            <a:endParaRPr lang="en-US" b="1" dirty="0" smtClean="0">
              <a:solidFill>
                <a:schemeClr val="tx1"/>
              </a:solidFill>
              <a:latin typeface="Times New Roman" pitchFamily="18" charset="0"/>
              <a:cs typeface="Times New Roman" pitchFamily="18" charset="0"/>
            </a:endParaRPr>
          </a:p>
          <a:p>
            <a:pPr marL="45720" indent="0">
              <a:lnSpc>
                <a:spcPct val="150000"/>
              </a:lnSpc>
              <a:buNone/>
            </a:pPr>
            <a:endParaRPr lang="en-IN"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18</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789" y="4790754"/>
            <a:ext cx="4236370" cy="1219099"/>
          </a:xfrm>
          <a:prstGeom prst="rect">
            <a:avLst/>
          </a:prstGeom>
        </p:spPr>
      </p:pic>
    </p:spTree>
    <p:extLst>
      <p:ext uri="{BB962C8B-B14F-4D97-AF65-F5344CB8AC3E}">
        <p14:creationId xmlns:p14="http://schemas.microsoft.com/office/powerpoint/2010/main" val="468185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87532"/>
            <a:ext cx="9872871" cy="4908468"/>
          </a:xfrm>
        </p:spPr>
        <p:txBody>
          <a:bodyPr/>
          <a:lstStyle/>
          <a:p>
            <a:pPr marL="45720" indent="0">
              <a:buNone/>
            </a:pPr>
            <a:r>
              <a:rPr lang="en-US" b="1" dirty="0">
                <a:solidFill>
                  <a:schemeClr val="tx1"/>
                </a:solidFill>
                <a:latin typeface="Times New Roman" pitchFamily="18" charset="0"/>
                <a:cs typeface="Times New Roman" pitchFamily="18" charset="0"/>
              </a:rPr>
              <a:t>A link will be generated by anvil services which can access the project by anyone with the link and utilized, with proper and validated data we can publish the project and add some revenue options for some earnings to donation funds.</a:t>
            </a:r>
            <a:endParaRPr lang="en-IN" b="1" dirty="0">
              <a:solidFill>
                <a:schemeClr val="tx1"/>
              </a:solidFill>
              <a:latin typeface="Times New Roman" pitchFamily="18" charset="0"/>
              <a:cs typeface="Times New Roman" pitchFamily="18" charset="0"/>
            </a:endParaRPr>
          </a:p>
          <a:p>
            <a:pPr marL="45720" indent="0">
              <a:buNone/>
            </a:pPr>
            <a:endParaRPr lang="en-IN"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19</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648197" y="2836284"/>
            <a:ext cx="6697684" cy="3387544"/>
          </a:xfrm>
          <a:prstGeom prst="rect">
            <a:avLst/>
          </a:prstGeom>
        </p:spPr>
      </p:pic>
    </p:spTree>
    <p:extLst>
      <p:ext uri="{BB962C8B-B14F-4D97-AF65-F5344CB8AC3E}">
        <p14:creationId xmlns:p14="http://schemas.microsoft.com/office/powerpoint/2010/main" val="330403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CA763D-AB92-6ECD-292C-29491C800644}"/>
              </a:ext>
            </a:extLst>
          </p:cNvPr>
          <p:cNvSpPr>
            <a:spLocks noGrp="1"/>
          </p:cNvSpPr>
          <p:nvPr>
            <p:ph type="title"/>
          </p:nvPr>
        </p:nvSpPr>
        <p:spPr>
          <a:xfrm>
            <a:off x="981075" y="600075"/>
            <a:ext cx="9875520" cy="1356360"/>
          </a:xfrm>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1CB50B9-685C-9E8B-7C6A-0F5C2E81E703}"/>
              </a:ext>
            </a:extLst>
          </p:cNvPr>
          <p:cNvSpPr>
            <a:spLocks noGrp="1"/>
          </p:cNvSpPr>
          <p:nvPr>
            <p:ph idx="1"/>
          </p:nvPr>
        </p:nvSpPr>
        <p:spPr>
          <a:xfrm>
            <a:off x="838200" y="1690688"/>
            <a:ext cx="10515600" cy="4486275"/>
          </a:xfrm>
        </p:spPr>
        <p:txBody>
          <a:bodyPr>
            <a:normAutofit fontScale="92500" lnSpcReduction="20000"/>
          </a:bodyPr>
          <a:lstStyle/>
          <a:p>
            <a:pPr rtl="0" fontAlgn="base">
              <a:lnSpc>
                <a:spcPct val="160000"/>
              </a:lnSpc>
              <a:spcBef>
                <a:spcPts val="0"/>
              </a:spcBef>
              <a:spcAft>
                <a:spcPts val="0"/>
              </a:spcAft>
              <a:buFont typeface="Arial" panose="020B0604020202020204" pitchFamily="34" charset="0"/>
              <a:buChar char="•"/>
            </a:pPr>
            <a:r>
              <a:rPr lang="en-US" sz="2600" b="1" i="0" u="none" strike="noStrike" dirty="0">
                <a:solidFill>
                  <a:srgbClr val="323232"/>
                </a:solidFill>
                <a:latin typeface="Times New Roman" panose="02020603050405020304" pitchFamily="18" charset="0"/>
                <a:cs typeface="Times New Roman" panose="02020603050405020304" pitchFamily="18" charset="0"/>
              </a:rPr>
              <a:t>Project Objective</a:t>
            </a:r>
          </a:p>
          <a:p>
            <a:pPr rtl="0" fontAlgn="base">
              <a:lnSpc>
                <a:spcPct val="160000"/>
              </a:lnSpc>
              <a:spcBef>
                <a:spcPts val="0"/>
              </a:spcBef>
              <a:spcAft>
                <a:spcPts val="0"/>
              </a:spcAft>
              <a:buFont typeface="Arial" panose="020B0604020202020204" pitchFamily="34" charset="0"/>
              <a:buChar char="•"/>
            </a:pPr>
            <a:r>
              <a:rPr lang="en-US" sz="2600" b="1" i="0" u="none" strike="noStrike" dirty="0">
                <a:solidFill>
                  <a:srgbClr val="323232"/>
                </a:solidFill>
                <a:latin typeface="Times New Roman" panose="02020603050405020304" pitchFamily="18" charset="0"/>
                <a:cs typeface="Times New Roman" panose="02020603050405020304" pitchFamily="18" charset="0"/>
              </a:rPr>
              <a:t>Feasibility Study </a:t>
            </a:r>
            <a:r>
              <a:rPr lang="en-US" sz="2600" b="1" i="0" u="none" strike="noStrike" dirty="0" smtClean="0">
                <a:solidFill>
                  <a:srgbClr val="323232"/>
                </a:solidFill>
                <a:latin typeface="Times New Roman" panose="02020603050405020304" pitchFamily="18" charset="0"/>
                <a:cs typeface="Times New Roman" panose="02020603050405020304" pitchFamily="18" charset="0"/>
              </a:rPr>
              <a:t>(</a:t>
            </a:r>
            <a:r>
              <a:rPr lang="en-US" sz="2600" b="1" i="0" u="none" strike="noStrike" dirty="0" smtClean="0">
                <a:solidFill>
                  <a:srgbClr val="000000"/>
                </a:solidFill>
                <a:latin typeface="Times New Roman" panose="02020603050405020304" pitchFamily="18" charset="0"/>
                <a:cs typeface="Times New Roman" panose="02020603050405020304" pitchFamily="18" charset="0"/>
              </a:rPr>
              <a:t>technical feasibility, operational feasibility, economic feasibility, schedule feasibility and legal feasibility.)</a:t>
            </a:r>
            <a:endParaRPr lang="en-US" sz="2600" b="1" i="0" u="none" strike="noStrike" dirty="0">
              <a:solidFill>
                <a:srgbClr val="323232"/>
              </a:solidFill>
              <a:latin typeface="Times New Roman" panose="02020603050405020304" pitchFamily="18" charset="0"/>
              <a:cs typeface="Times New Roman" panose="02020603050405020304" pitchFamily="18" charset="0"/>
            </a:endParaRPr>
          </a:p>
          <a:p>
            <a:pPr rtl="0" fontAlgn="base">
              <a:lnSpc>
                <a:spcPct val="160000"/>
              </a:lnSpc>
              <a:spcBef>
                <a:spcPts val="0"/>
              </a:spcBef>
              <a:spcAft>
                <a:spcPts val="0"/>
              </a:spcAft>
              <a:buFont typeface="Arial" panose="020B0604020202020204" pitchFamily="34" charset="0"/>
              <a:buChar char="•"/>
            </a:pPr>
            <a:r>
              <a:rPr lang="en-US" sz="2600" b="1" i="0" u="none" strike="noStrike" dirty="0" smtClean="0">
                <a:solidFill>
                  <a:srgbClr val="000000"/>
                </a:solidFill>
                <a:latin typeface="Times New Roman" panose="02020603050405020304" pitchFamily="18" charset="0"/>
                <a:cs typeface="Times New Roman" panose="02020603050405020304" pitchFamily="18" charset="0"/>
              </a:rPr>
              <a:t>Methodology(</a:t>
            </a:r>
            <a:r>
              <a:rPr lang="en-US" sz="2600" b="1" i="0" u="none" strike="noStrike" dirty="0" smtClean="0">
                <a:solidFill>
                  <a:srgbClr val="323232"/>
                </a:solidFill>
                <a:latin typeface="Times New Roman" panose="02020603050405020304" pitchFamily="18" charset="0"/>
                <a:cs typeface="Times New Roman" panose="02020603050405020304" pitchFamily="18" charset="0"/>
              </a:rPr>
              <a:t>Architecture diagram/ DFD’s/ER Diagram/Class Diagram/Flow Chart.)</a:t>
            </a:r>
            <a:endParaRPr lang="en-US" sz="2600" b="1" i="0" u="none" strike="noStrike" dirty="0">
              <a:solidFill>
                <a:srgbClr val="000000"/>
              </a:solidFill>
              <a:latin typeface="Times New Roman" panose="02020603050405020304" pitchFamily="18" charset="0"/>
              <a:cs typeface="Times New Roman" panose="02020603050405020304" pitchFamily="18" charset="0"/>
            </a:endParaRPr>
          </a:p>
          <a:p>
            <a:pPr rtl="0" fontAlgn="base">
              <a:lnSpc>
                <a:spcPct val="160000"/>
              </a:lnSpc>
              <a:spcBef>
                <a:spcPts val="0"/>
              </a:spcBef>
              <a:spcAft>
                <a:spcPts val="0"/>
              </a:spcAft>
              <a:buFont typeface="Arial" panose="020B0604020202020204" pitchFamily="34" charset="0"/>
              <a:buChar char="•"/>
            </a:pPr>
            <a:r>
              <a:rPr lang="en-US" sz="2600" b="1" i="0" u="none" strike="noStrike" dirty="0">
                <a:solidFill>
                  <a:srgbClr val="323232"/>
                </a:solidFill>
                <a:latin typeface="Times New Roman" panose="02020603050405020304" pitchFamily="18" charset="0"/>
                <a:cs typeface="Times New Roman" panose="02020603050405020304" pitchFamily="18" charset="0"/>
              </a:rPr>
              <a:t>Tools/Technology Uses (Technologies/Platform/APIs to be used.)</a:t>
            </a:r>
            <a:endParaRPr lang="en-US" sz="2600" b="1" i="0" u="none" strike="noStrike" dirty="0">
              <a:solidFill>
                <a:srgbClr val="000000"/>
              </a:solidFill>
              <a:latin typeface="Times New Roman" panose="02020603050405020304" pitchFamily="18" charset="0"/>
              <a:cs typeface="Times New Roman" panose="02020603050405020304" pitchFamily="18" charset="0"/>
            </a:endParaRPr>
          </a:p>
          <a:p>
            <a:pPr rtl="0" fontAlgn="base">
              <a:lnSpc>
                <a:spcPct val="160000"/>
              </a:lnSpc>
              <a:spcBef>
                <a:spcPts val="1000"/>
              </a:spcBef>
              <a:spcAft>
                <a:spcPts val="0"/>
              </a:spcAft>
              <a:buFont typeface="Arial" panose="020B0604020202020204" pitchFamily="34" charset="0"/>
              <a:buChar char="•"/>
            </a:pPr>
            <a:r>
              <a:rPr lang="en-US" sz="2600" b="1" i="0" u="none" strike="noStrike" dirty="0">
                <a:solidFill>
                  <a:srgbClr val="323232"/>
                </a:solidFill>
                <a:latin typeface="Times New Roman" panose="02020603050405020304" pitchFamily="18" charset="0"/>
                <a:cs typeface="Times New Roman" panose="02020603050405020304" pitchFamily="18" charset="0"/>
              </a:rPr>
              <a:t>Role of team members in the project and their expertise areas.</a:t>
            </a:r>
          </a:p>
          <a:p>
            <a:pPr rtl="0" fontAlgn="base">
              <a:lnSpc>
                <a:spcPct val="160000"/>
              </a:lnSpc>
              <a:spcBef>
                <a:spcPts val="1000"/>
              </a:spcBef>
              <a:spcAft>
                <a:spcPts val="0"/>
              </a:spcAft>
              <a:buFont typeface="Arial" panose="020B0604020202020204" pitchFamily="34" charset="0"/>
              <a:buChar char="•"/>
            </a:pPr>
            <a:r>
              <a:rPr lang="en-US" sz="2600" b="1" i="0" u="none" strike="noStrike" dirty="0">
                <a:solidFill>
                  <a:srgbClr val="323232"/>
                </a:solidFill>
                <a:latin typeface="Times New Roman" panose="02020603050405020304" pitchFamily="18" charset="0"/>
                <a:cs typeface="Times New Roman" panose="02020603050405020304" pitchFamily="18" charset="0"/>
              </a:rPr>
              <a:t>References</a:t>
            </a:r>
          </a:p>
          <a:p>
            <a:pPr marL="0" indent="0">
              <a:buNone/>
            </a:pPr>
            <a:endParaRPr lang="en-IN" dirty="0"/>
          </a:p>
        </p:txBody>
      </p:sp>
      <p:sp>
        <p:nvSpPr>
          <p:cNvPr id="4" name="Slide Number Placeholder 3">
            <a:extLst>
              <a:ext uri="{FF2B5EF4-FFF2-40B4-BE49-F238E27FC236}">
                <a16:creationId xmlns="" xmlns:a16="http://schemas.microsoft.com/office/drawing/2014/main" id="{6A790F50-A9E0-581F-A296-D41AA2F154D4}"/>
              </a:ext>
            </a:extLst>
          </p:cNvPr>
          <p:cNvSpPr>
            <a:spLocks noGrp="1"/>
          </p:cNvSpPr>
          <p:nvPr>
            <p:ph type="sldNum" sz="quarter" idx="12"/>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2</a:t>
            </a:r>
          </a:p>
        </p:txBody>
      </p:sp>
      <p:sp>
        <p:nvSpPr>
          <p:cNvPr id="5" name="Footer Placeholder 4">
            <a:extLst>
              <a:ext uri="{FF2B5EF4-FFF2-40B4-BE49-F238E27FC236}">
                <a16:creationId xmlns="" xmlns:a16="http://schemas.microsoft.com/office/drawing/2014/main" id="{C7B50063-DB59-6B33-701D-3F12C5A5267F}"/>
              </a:ext>
            </a:extLst>
          </p:cNvPr>
          <p:cNvSpPr>
            <a:spLocks noGrp="1"/>
          </p:cNvSpPr>
          <p:nvPr>
            <p:ph type="ftr" sz="quarter" idx="11"/>
          </p:nvPr>
        </p:nvSpPr>
        <p:spPr>
          <a:xfrm>
            <a:off x="838200" y="6223828"/>
            <a:ext cx="4717774" cy="365125"/>
          </a:xfrm>
        </p:spPr>
        <p:txBody>
          <a:bodyPr/>
          <a:lstStyle/>
          <a:p>
            <a:pPr algn="l"/>
            <a:r>
              <a:rPr lang="en-IN" sz="1400" dirty="0" err="1" smtClean="0">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4F479A45-75F5-00A8-82C5-1F92D35BA0E1}"/>
              </a:ext>
            </a:extLst>
          </p:cNvPr>
          <p:cNvPicPr/>
          <p:nvPr/>
        </p:nvPicPr>
        <p:blipFill>
          <a:blip r:embed="rId2"/>
          <a:srcRect/>
          <a:stretch>
            <a:fillRect/>
          </a:stretch>
        </p:blipFill>
        <p:spPr>
          <a:xfrm>
            <a:off x="10940095" y="309055"/>
            <a:ext cx="988695" cy="605790"/>
          </a:xfrm>
          <a:prstGeom prst="rect">
            <a:avLst/>
          </a:prstGeom>
          <a:ln/>
        </p:spPr>
      </p:pic>
    </p:spTree>
    <p:extLst>
      <p:ext uri="{BB962C8B-B14F-4D97-AF65-F5344CB8AC3E}">
        <p14:creationId xmlns:p14="http://schemas.microsoft.com/office/powerpoint/2010/main" val="2705609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509166" cy="791688"/>
          </a:xfrm>
        </p:spPr>
        <p:txBody>
          <a:bodyPr/>
          <a:lstStyle/>
          <a:p>
            <a:r>
              <a:rPr lang="en-IN" dirty="0" smtClean="0">
                <a:latin typeface="Times New Roman" pitchFamily="18" charset="0"/>
                <a:cs typeface="Times New Roman" pitchFamily="18" charset="0"/>
              </a:rPr>
              <a:t>Tools &amp;Technology Used</a:t>
            </a:r>
            <a:r>
              <a:rPr lang="en-IN" dirty="0" smtClean="0"/>
              <a:t>:</a:t>
            </a:r>
            <a:endParaRPr lang="en-IN" dirty="0"/>
          </a:p>
        </p:txBody>
      </p:sp>
      <p:sp>
        <p:nvSpPr>
          <p:cNvPr id="3" name="Content Placeholder 2"/>
          <p:cNvSpPr>
            <a:spLocks noGrp="1"/>
          </p:cNvSpPr>
          <p:nvPr>
            <p:ph idx="1"/>
          </p:nvPr>
        </p:nvSpPr>
        <p:spPr>
          <a:xfrm>
            <a:off x="1143000" y="1377538"/>
            <a:ext cx="9872871" cy="4718462"/>
          </a:xfrm>
        </p:spPr>
        <p:txBody>
          <a:bodyPr>
            <a:normAutofit lnSpcReduction="10000"/>
          </a:bodyPr>
          <a:lstStyle/>
          <a:p>
            <a:pPr marL="45720" indent="0">
              <a:lnSpc>
                <a:spcPct val="100000"/>
              </a:lnSpc>
              <a:buNone/>
            </a:pPr>
            <a:r>
              <a:rPr lang="en-US" b="1" dirty="0">
                <a:solidFill>
                  <a:schemeClr val="tx1"/>
                </a:solidFill>
                <a:latin typeface="Times New Roman" pitchFamily="18" charset="0"/>
                <a:cs typeface="Times New Roman" pitchFamily="18" charset="0"/>
              </a:rPr>
              <a:t>Hardware Requirements	</a:t>
            </a:r>
            <a:endParaRPr lang="en-IN" b="1" dirty="0">
              <a:solidFill>
                <a:schemeClr val="tx1"/>
              </a:solidFill>
              <a:latin typeface="Times New Roman" pitchFamily="18" charset="0"/>
              <a:cs typeface="Times New Roman" pitchFamily="18" charset="0"/>
            </a:endParaRPr>
          </a:p>
          <a:p>
            <a:pPr lvl="0">
              <a:lnSpc>
                <a:spcPct val="100000"/>
              </a:lnSpc>
            </a:pPr>
            <a:r>
              <a:rPr lang="en-US" dirty="0">
                <a:solidFill>
                  <a:schemeClr val="tx1"/>
                </a:solidFill>
                <a:latin typeface="Times New Roman" pitchFamily="18" charset="0"/>
                <a:cs typeface="Times New Roman" pitchFamily="18" charset="0"/>
              </a:rPr>
              <a:t>64 bit, 4 core, with minimum 3.0 </a:t>
            </a:r>
            <a:r>
              <a:rPr lang="en-US" dirty="0" err="1">
                <a:solidFill>
                  <a:schemeClr val="tx1"/>
                </a:solidFill>
                <a:latin typeface="Times New Roman" pitchFamily="18" charset="0"/>
                <a:cs typeface="Times New Roman" pitchFamily="18" charset="0"/>
              </a:rPr>
              <a:t>Ghz</a:t>
            </a:r>
            <a:r>
              <a:rPr lang="en-US" dirty="0">
                <a:solidFill>
                  <a:schemeClr val="tx1"/>
                </a:solidFill>
                <a:latin typeface="Times New Roman" pitchFamily="18" charset="0"/>
                <a:cs typeface="Times New Roman" pitchFamily="18" charset="0"/>
              </a:rPr>
              <a:t> each core clock frequency will be needed,8+ core is recommended for larger datasets</a:t>
            </a:r>
            <a:endParaRPr lang="en-IN" dirty="0">
              <a:solidFill>
                <a:schemeClr val="tx1"/>
              </a:solidFill>
              <a:latin typeface="Times New Roman" pitchFamily="18" charset="0"/>
              <a:cs typeface="Times New Roman" pitchFamily="18" charset="0"/>
            </a:endParaRPr>
          </a:p>
          <a:p>
            <a:pPr lvl="0">
              <a:lnSpc>
                <a:spcPct val="100000"/>
              </a:lnSpc>
            </a:pPr>
            <a:r>
              <a:rPr lang="en-US" dirty="0">
                <a:solidFill>
                  <a:schemeClr val="tx1"/>
                </a:solidFill>
                <a:latin typeface="Times New Roman" pitchFamily="18" charset="0"/>
                <a:cs typeface="Times New Roman" pitchFamily="18" charset="0"/>
              </a:rPr>
              <a:t>16 Gb RAM is recommended for efficient working</a:t>
            </a:r>
            <a:endParaRPr lang="en-IN" dirty="0">
              <a:solidFill>
                <a:schemeClr val="tx1"/>
              </a:solidFill>
              <a:latin typeface="Times New Roman" pitchFamily="18" charset="0"/>
              <a:cs typeface="Times New Roman" pitchFamily="18" charset="0"/>
            </a:endParaRPr>
          </a:p>
          <a:p>
            <a:pPr lvl="0">
              <a:lnSpc>
                <a:spcPct val="100000"/>
              </a:lnSpc>
            </a:pPr>
            <a:r>
              <a:rPr lang="en-US" dirty="0">
                <a:solidFill>
                  <a:schemeClr val="tx1"/>
                </a:solidFill>
                <a:latin typeface="Times New Roman" pitchFamily="18" charset="0"/>
                <a:cs typeface="Times New Roman" pitchFamily="18" charset="0"/>
              </a:rPr>
              <a:t>Cloud computing services</a:t>
            </a:r>
            <a:endParaRPr lang="en-IN" dirty="0">
              <a:solidFill>
                <a:schemeClr val="tx1"/>
              </a:solidFill>
              <a:latin typeface="Times New Roman" pitchFamily="18" charset="0"/>
              <a:cs typeface="Times New Roman" pitchFamily="18" charset="0"/>
            </a:endParaRPr>
          </a:p>
          <a:p>
            <a:pPr marL="45720" indent="0">
              <a:lnSpc>
                <a:spcPct val="100000"/>
              </a:lnSpc>
              <a:buNone/>
            </a:pPr>
            <a:r>
              <a:rPr lang="en-US" b="1" dirty="0" smtClean="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Software Requirements</a:t>
            </a:r>
            <a:endParaRPr lang="en-IN" b="1" dirty="0">
              <a:solidFill>
                <a:schemeClr val="tx1"/>
              </a:solidFill>
              <a:latin typeface="Times New Roman" pitchFamily="18" charset="0"/>
              <a:cs typeface="Times New Roman" pitchFamily="18" charset="0"/>
            </a:endParaRPr>
          </a:p>
          <a:p>
            <a:pPr lvl="0">
              <a:lnSpc>
                <a:spcPct val="100000"/>
              </a:lnSpc>
            </a:pPr>
            <a:r>
              <a:rPr lang="en-US" b="1" dirty="0">
                <a:solidFill>
                  <a:schemeClr val="tx1"/>
                </a:solidFill>
                <a:latin typeface="Times New Roman" pitchFamily="18" charset="0"/>
                <a:cs typeface="Times New Roman" pitchFamily="18" charset="0"/>
              </a:rPr>
              <a:t>OS: </a:t>
            </a:r>
            <a:r>
              <a:rPr lang="en-US" dirty="0">
                <a:solidFill>
                  <a:schemeClr val="tx1"/>
                </a:solidFill>
                <a:latin typeface="Times New Roman" pitchFamily="18" charset="0"/>
                <a:cs typeface="Times New Roman" pitchFamily="18" charset="0"/>
              </a:rPr>
              <a:t>Windows 10/11</a:t>
            </a:r>
            <a:endParaRPr lang="en-IN" dirty="0">
              <a:solidFill>
                <a:schemeClr val="tx1"/>
              </a:solidFill>
              <a:latin typeface="Times New Roman" pitchFamily="18" charset="0"/>
              <a:cs typeface="Times New Roman" pitchFamily="18" charset="0"/>
            </a:endParaRPr>
          </a:p>
          <a:p>
            <a:pPr lvl="0">
              <a:lnSpc>
                <a:spcPct val="100000"/>
              </a:lnSpc>
            </a:pPr>
            <a:r>
              <a:rPr lang="en-US" b="1" dirty="0">
                <a:solidFill>
                  <a:schemeClr val="tx1"/>
                </a:solidFill>
                <a:latin typeface="Times New Roman" pitchFamily="18" charset="0"/>
                <a:cs typeface="Times New Roman" pitchFamily="18" charset="0"/>
              </a:rPr>
              <a:t>Language: </a:t>
            </a:r>
            <a:r>
              <a:rPr lang="en-US" dirty="0" smtClean="0">
                <a:solidFill>
                  <a:schemeClr val="tx1"/>
                </a:solidFill>
                <a:latin typeface="Times New Roman" pitchFamily="18" charset="0"/>
                <a:cs typeface="Times New Roman" pitchFamily="18" charset="0"/>
              </a:rPr>
              <a:t>Python 3.10 or 3.9</a:t>
            </a:r>
            <a:endParaRPr lang="en-IN" dirty="0">
              <a:solidFill>
                <a:schemeClr val="tx1"/>
              </a:solidFill>
              <a:latin typeface="Times New Roman" pitchFamily="18" charset="0"/>
              <a:cs typeface="Times New Roman" pitchFamily="18" charset="0"/>
            </a:endParaRPr>
          </a:p>
          <a:p>
            <a:pPr lvl="0">
              <a:lnSpc>
                <a:spcPct val="100000"/>
              </a:lnSpc>
            </a:pPr>
            <a:r>
              <a:rPr lang="en-US" b="1" dirty="0">
                <a:solidFill>
                  <a:schemeClr val="tx1"/>
                </a:solidFill>
                <a:latin typeface="Times New Roman" pitchFamily="18" charset="0"/>
                <a:cs typeface="Times New Roman" pitchFamily="18" charset="0"/>
              </a:rPr>
              <a:t>IDE: </a:t>
            </a:r>
            <a:r>
              <a:rPr lang="en-US" dirty="0">
                <a:solidFill>
                  <a:schemeClr val="tx1"/>
                </a:solidFill>
                <a:latin typeface="Times New Roman" pitchFamily="18" charset="0"/>
                <a:cs typeface="Times New Roman" pitchFamily="18" charset="0"/>
              </a:rPr>
              <a:t>Visual Studio Code extension </a:t>
            </a:r>
            <a:r>
              <a:rPr lang="en-US" dirty="0" err="1">
                <a:solidFill>
                  <a:schemeClr val="tx1"/>
                </a:solidFill>
                <a:latin typeface="Times New Roman" pitchFamily="18" charset="0"/>
                <a:cs typeface="Times New Roman" pitchFamily="18" charset="0"/>
              </a:rPr>
              <a:t>Jupyter</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Notebook or browser app  </a:t>
            </a:r>
            <a:endParaRPr lang="en-IN" dirty="0">
              <a:solidFill>
                <a:schemeClr val="tx1"/>
              </a:solidFill>
              <a:latin typeface="Times New Roman" pitchFamily="18" charset="0"/>
              <a:cs typeface="Times New Roman" pitchFamily="18" charset="0"/>
            </a:endParaRPr>
          </a:p>
          <a:p>
            <a:pPr lvl="0">
              <a:lnSpc>
                <a:spcPct val="100000"/>
              </a:lnSpc>
            </a:pPr>
            <a:r>
              <a:rPr lang="en-US" b="1" dirty="0">
                <a:solidFill>
                  <a:schemeClr val="tx1"/>
                </a:solidFill>
                <a:latin typeface="Times New Roman" pitchFamily="18" charset="0"/>
                <a:cs typeface="Times New Roman" pitchFamily="18" charset="0"/>
              </a:rPr>
              <a:t>Plugins: </a:t>
            </a:r>
            <a:r>
              <a:rPr lang="en-US" dirty="0" err="1">
                <a:solidFill>
                  <a:schemeClr val="tx1"/>
                </a:solidFill>
                <a:latin typeface="Times New Roman" pitchFamily="18" charset="0"/>
                <a:cs typeface="Times New Roman" pitchFamily="18" charset="0"/>
              </a:rPr>
              <a:t>Tensorflow</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Streamlit</a:t>
            </a:r>
            <a:r>
              <a:rPr lang="en-US" dirty="0">
                <a:solidFill>
                  <a:schemeClr val="tx1"/>
                </a:solidFill>
                <a:latin typeface="Times New Roman" pitchFamily="18" charset="0"/>
                <a:cs typeface="Times New Roman" pitchFamily="18" charset="0"/>
              </a:rPr>
              <a:t>, Anvil + </a:t>
            </a:r>
            <a:r>
              <a:rPr lang="en-US" dirty="0" err="1">
                <a:solidFill>
                  <a:schemeClr val="tx1"/>
                </a:solidFill>
                <a:latin typeface="Times New Roman" pitchFamily="18" charset="0"/>
                <a:cs typeface="Times New Roman" pitchFamily="18" charset="0"/>
              </a:rPr>
              <a:t>webservices</a:t>
            </a:r>
            <a:endParaRPr lang="en-IN" dirty="0">
              <a:solidFill>
                <a:schemeClr val="tx1"/>
              </a:solidFill>
              <a:latin typeface="Times New Roman" pitchFamily="18" charset="0"/>
              <a:cs typeface="Times New Roman" pitchFamily="18" charset="0"/>
            </a:endParaRPr>
          </a:p>
          <a:p>
            <a:pPr marL="45720" indent="0">
              <a:buNone/>
            </a:pPr>
            <a:endParaRPr lang="en-IN" dirty="0"/>
          </a:p>
        </p:txBody>
      </p:sp>
      <p:sp>
        <p:nvSpPr>
          <p:cNvPr id="5" name="Slide Number Placeholder 4"/>
          <p:cNvSpPr>
            <a:spLocks noGrp="1"/>
          </p:cNvSpPr>
          <p:nvPr>
            <p:ph type="sldNum" sz="quarter" idx="12"/>
          </p:nvPr>
        </p:nvSpPr>
        <p:spPr/>
        <p:txBody>
          <a:bodyPr/>
          <a:lstStyle/>
          <a:p>
            <a:fld id="{AC8502E2-927F-4CA7-BAC6-D381BC77B146}" type="slidenum">
              <a:rPr lang="en-IN" smtClean="0"/>
              <a:t>20</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56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91886"/>
            <a:ext cx="9875520" cy="783771"/>
          </a:xfrm>
        </p:spPr>
        <p:txBody>
          <a:bodyPr/>
          <a:lstStyle/>
          <a:p>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211283"/>
            <a:ext cx="9872871" cy="4884717"/>
          </a:xfrm>
        </p:spPr>
        <p:txBody>
          <a:bodyPr>
            <a:normAutofit/>
          </a:bodyPr>
          <a:lstStyle/>
          <a:p>
            <a:pPr marL="45720" indent="0">
              <a:buNone/>
            </a:pPr>
            <a:endParaRPr lang="en-IN" b="1" dirty="0"/>
          </a:p>
          <a:p>
            <a:pPr lvl="0">
              <a:lnSpc>
                <a:spcPct val="100000"/>
              </a:lnSpc>
            </a:pPr>
            <a:r>
              <a:rPr lang="en-US" b="1" dirty="0">
                <a:solidFill>
                  <a:schemeClr val="tx1"/>
                </a:solidFill>
                <a:latin typeface="Times New Roman" pitchFamily="18" charset="0"/>
                <a:cs typeface="Times New Roman" pitchFamily="18" charset="0"/>
              </a:rPr>
              <a:t>Infosys Springboard Deep learning and regression analysis https://infyspringboard.onwingspan.com</a:t>
            </a:r>
            <a:endParaRPr lang="en-IN" b="1" dirty="0">
              <a:solidFill>
                <a:schemeClr val="tx1"/>
              </a:solidFill>
              <a:latin typeface="Times New Roman" pitchFamily="18" charset="0"/>
              <a:cs typeface="Times New Roman" pitchFamily="18" charset="0"/>
            </a:endParaRPr>
          </a:p>
          <a:p>
            <a:pPr lvl="0">
              <a:lnSpc>
                <a:spcPct val="100000"/>
              </a:lnSpc>
            </a:pPr>
            <a:r>
              <a:rPr lang="en-US" b="1" dirty="0" err="1">
                <a:solidFill>
                  <a:schemeClr val="tx1"/>
                </a:solidFill>
                <a:latin typeface="Times New Roman" pitchFamily="18" charset="0"/>
                <a:cs typeface="Times New Roman" pitchFamily="18" charset="0"/>
              </a:rPr>
              <a:t>Udemy</a:t>
            </a:r>
            <a:r>
              <a:rPr lang="en-US" b="1" dirty="0">
                <a:solidFill>
                  <a:schemeClr val="tx1"/>
                </a:solidFill>
                <a:latin typeface="Times New Roman" pitchFamily="18" charset="0"/>
                <a:cs typeface="Times New Roman" pitchFamily="18" charset="0"/>
              </a:rPr>
              <a:t> Web Development course</a:t>
            </a:r>
            <a:endParaRPr lang="en-IN" b="1" dirty="0">
              <a:solidFill>
                <a:schemeClr val="tx1"/>
              </a:solidFill>
              <a:latin typeface="Times New Roman" pitchFamily="18" charset="0"/>
              <a:cs typeface="Times New Roman" pitchFamily="18" charset="0"/>
            </a:endParaRPr>
          </a:p>
          <a:p>
            <a:pPr lvl="0">
              <a:lnSpc>
                <a:spcPct val="100000"/>
              </a:lnSpc>
            </a:pPr>
            <a:r>
              <a:rPr lang="en-US" b="1" dirty="0" err="1">
                <a:solidFill>
                  <a:schemeClr val="tx1"/>
                </a:solidFill>
                <a:latin typeface="Times New Roman" pitchFamily="18" charset="0"/>
                <a:cs typeface="Times New Roman" pitchFamily="18" charset="0"/>
              </a:rPr>
              <a:t>Udemy</a:t>
            </a:r>
            <a:r>
              <a:rPr lang="en-US" b="1" dirty="0">
                <a:solidFill>
                  <a:schemeClr val="tx1"/>
                </a:solidFill>
                <a:latin typeface="Times New Roman" pitchFamily="18" charset="0"/>
                <a:cs typeface="Times New Roman" pitchFamily="18" charset="0"/>
              </a:rPr>
              <a:t> Python </a:t>
            </a:r>
            <a:r>
              <a:rPr lang="en-US" b="1" dirty="0" err="1">
                <a:solidFill>
                  <a:schemeClr val="tx1"/>
                </a:solidFill>
                <a:latin typeface="Times New Roman" pitchFamily="18" charset="0"/>
                <a:cs typeface="Times New Roman" pitchFamily="18" charset="0"/>
              </a:rPr>
              <a:t>Bootcamp</a:t>
            </a:r>
            <a:r>
              <a:rPr lang="en-US" b="1" dirty="0">
                <a:solidFill>
                  <a:schemeClr val="tx1"/>
                </a:solidFill>
                <a:latin typeface="Times New Roman" pitchFamily="18" charset="0"/>
                <a:cs typeface="Times New Roman" pitchFamily="18" charset="0"/>
              </a:rPr>
              <a:t> 2022</a:t>
            </a:r>
            <a:endParaRPr lang="en-IN" b="1" dirty="0">
              <a:solidFill>
                <a:schemeClr val="tx1"/>
              </a:solidFill>
              <a:latin typeface="Times New Roman" pitchFamily="18" charset="0"/>
              <a:cs typeface="Times New Roman" pitchFamily="18" charset="0"/>
            </a:endParaRPr>
          </a:p>
          <a:p>
            <a:pPr lvl="0">
              <a:lnSpc>
                <a:spcPct val="100000"/>
              </a:lnSpc>
            </a:pPr>
            <a:r>
              <a:rPr lang="en-US" b="1" dirty="0">
                <a:solidFill>
                  <a:schemeClr val="tx1"/>
                </a:solidFill>
                <a:latin typeface="Times New Roman" pitchFamily="18" charset="0"/>
                <a:cs typeface="Times New Roman" pitchFamily="18" charset="0"/>
              </a:rPr>
              <a:t>Deep Learning for developers</a:t>
            </a:r>
            <a:endParaRPr lang="en-IN" b="1" dirty="0">
              <a:solidFill>
                <a:schemeClr val="tx1"/>
              </a:solidFill>
              <a:latin typeface="Times New Roman" pitchFamily="18" charset="0"/>
              <a:cs typeface="Times New Roman" pitchFamily="18" charset="0"/>
            </a:endParaRPr>
          </a:p>
          <a:p>
            <a:pPr lvl="0">
              <a:lnSpc>
                <a:spcPct val="100000"/>
              </a:lnSpc>
            </a:pPr>
            <a:r>
              <a:rPr lang="en-US" b="1" dirty="0" err="1" smtClean="0">
                <a:solidFill>
                  <a:schemeClr val="tx1"/>
                </a:solidFill>
                <a:latin typeface="Times New Roman" pitchFamily="18" charset="0"/>
                <a:cs typeface="Times New Roman" pitchFamily="18" charset="0"/>
              </a:rPr>
              <a:t>Kaggle</a:t>
            </a:r>
            <a:r>
              <a:rPr lang="en-US" b="1" dirty="0" smtClean="0">
                <a:solidFill>
                  <a:schemeClr val="tx1"/>
                </a:solidFill>
                <a:latin typeface="Times New Roman" pitchFamily="18" charset="0"/>
                <a:cs typeface="Times New Roman" pitchFamily="18" charset="0"/>
              </a:rPr>
              <a:t> Intro to </a:t>
            </a:r>
            <a:r>
              <a:rPr lang="en-US" b="1" smtClean="0">
                <a:solidFill>
                  <a:schemeClr val="tx1"/>
                </a:solidFill>
                <a:latin typeface="Times New Roman" pitchFamily="18" charset="0"/>
                <a:cs typeface="Times New Roman" pitchFamily="18" charset="0"/>
              </a:rPr>
              <a:t>Machine Learning</a:t>
            </a:r>
            <a:endParaRPr lang="en-IN" b="1" dirty="0">
              <a:solidFill>
                <a:schemeClr val="tx1"/>
              </a:solidFill>
              <a:latin typeface="Times New Roman" pitchFamily="18" charset="0"/>
              <a:cs typeface="Times New Roman" pitchFamily="18" charset="0"/>
            </a:endParaRPr>
          </a:p>
          <a:p>
            <a:pPr lvl="0">
              <a:lnSpc>
                <a:spcPct val="100000"/>
              </a:lnSpc>
            </a:pPr>
            <a:r>
              <a:rPr lang="en-US" b="1" dirty="0">
                <a:solidFill>
                  <a:schemeClr val="tx1"/>
                </a:solidFill>
                <a:latin typeface="Times New Roman" pitchFamily="18" charset="0"/>
                <a:cs typeface="Times New Roman" pitchFamily="18" charset="0"/>
              </a:rPr>
              <a:t>YouTube tutorials and </a:t>
            </a:r>
            <a:r>
              <a:rPr lang="en-US" b="1" dirty="0" smtClean="0">
                <a:solidFill>
                  <a:schemeClr val="tx1"/>
                </a:solidFill>
                <a:latin typeface="Times New Roman" pitchFamily="18" charset="0"/>
                <a:cs typeface="Times New Roman" pitchFamily="18" charset="0"/>
              </a:rPr>
              <a:t>lectures</a:t>
            </a:r>
            <a:endParaRPr lang="en-IN" b="1" dirty="0">
              <a:solidFill>
                <a:schemeClr val="tx1"/>
              </a:solidFill>
              <a:latin typeface="Times New Roman" pitchFamily="18" charset="0"/>
              <a:cs typeface="Times New Roman" pitchFamily="18" charset="0"/>
            </a:endParaRPr>
          </a:p>
          <a:p>
            <a:pPr lvl="0">
              <a:lnSpc>
                <a:spcPct val="100000"/>
              </a:lnSpc>
            </a:pPr>
            <a:r>
              <a:rPr lang="en-IN" b="1" dirty="0">
                <a:solidFill>
                  <a:schemeClr val="tx1"/>
                </a:solidFill>
                <a:latin typeface="Times New Roman" pitchFamily="18" charset="0"/>
                <a:cs typeface="Times New Roman" pitchFamily="18" charset="0"/>
              </a:rPr>
              <a:t>(</a:t>
            </a:r>
            <a:r>
              <a:rPr lang="en-US" b="1" dirty="0" smtClean="0">
                <a:solidFill>
                  <a:schemeClr val="tx1"/>
                </a:solidFill>
                <a:latin typeface="Times New Roman" pitchFamily="18" charset="0"/>
                <a:cs typeface="Times New Roman" pitchFamily="18" charset="0"/>
              </a:rPr>
              <a:t>https</a:t>
            </a:r>
            <a:r>
              <a:rPr lang="en-US" b="1" dirty="0">
                <a:solidFill>
                  <a:schemeClr val="tx1"/>
                </a:solidFill>
                <a:latin typeface="Times New Roman" pitchFamily="18" charset="0"/>
                <a:cs typeface="Times New Roman" pitchFamily="18" charset="0"/>
              </a:rPr>
              <a:t>://</a:t>
            </a:r>
            <a:r>
              <a:rPr lang="en-US" b="1" dirty="0" smtClean="0">
                <a:solidFill>
                  <a:schemeClr val="tx1"/>
                </a:solidFill>
                <a:latin typeface="Times New Roman" pitchFamily="18" charset="0"/>
                <a:cs typeface="Times New Roman" pitchFamily="18" charset="0"/>
              </a:rPr>
              <a:t>www.youtube.com/playlist?list=PLb0Z48JmZ1a-YhddZaIpp1YHuXejD-alz)</a:t>
            </a:r>
            <a:endParaRPr lang="en-IN" b="1" dirty="0">
              <a:solidFill>
                <a:schemeClr val="tx1"/>
              </a:solidFill>
              <a:latin typeface="Times New Roman" pitchFamily="18" charset="0"/>
              <a:cs typeface="Times New Roman" pitchFamily="18" charset="0"/>
            </a:endParaRPr>
          </a:p>
          <a:p>
            <a:pPr marL="45720" indent="0">
              <a:buNone/>
            </a:pPr>
            <a:endParaRPr lang="en-IN" dirty="0"/>
          </a:p>
        </p:txBody>
      </p:sp>
      <p:sp>
        <p:nvSpPr>
          <p:cNvPr id="5" name="Slide Number Placeholder 4"/>
          <p:cNvSpPr>
            <a:spLocks noGrp="1"/>
          </p:cNvSpPr>
          <p:nvPr>
            <p:ph type="sldNum" sz="quarter" idx="12"/>
          </p:nvPr>
        </p:nvSpPr>
        <p:spPr/>
        <p:txBody>
          <a:bodyPr/>
          <a:lstStyle/>
          <a:p>
            <a:fld id="{AC8502E2-927F-4CA7-BAC6-D381BC77B146}" type="slidenum">
              <a:rPr lang="en-IN" smtClean="0"/>
              <a:t>21</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smtClean="0">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08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615044"/>
            <a:ext cx="9872871" cy="4480956"/>
          </a:xfrm>
        </p:spPr>
        <p:txBody>
          <a:bodyPr/>
          <a:lstStyle/>
          <a:p>
            <a:pPr marL="45720" indent="0">
              <a:lnSpc>
                <a:spcPct val="150000"/>
              </a:lnSpc>
              <a:buNone/>
            </a:pPr>
            <a:r>
              <a:rPr lang="en-IN" b="1" dirty="0" err="1" smtClean="0">
                <a:solidFill>
                  <a:schemeClr val="tx1"/>
                </a:solidFill>
              </a:rPr>
              <a:t>Aakarshit</a:t>
            </a:r>
            <a:r>
              <a:rPr lang="en-IN" b="1" dirty="0">
                <a:solidFill>
                  <a:schemeClr val="tx1"/>
                </a:solidFill>
              </a:rPr>
              <a:t> </a:t>
            </a:r>
            <a:r>
              <a:rPr lang="en-IN" b="1" dirty="0" err="1" smtClean="0">
                <a:solidFill>
                  <a:schemeClr val="tx1"/>
                </a:solidFill>
              </a:rPr>
              <a:t>Srivastava</a:t>
            </a:r>
            <a:endParaRPr lang="en-IN" b="1" dirty="0" smtClean="0">
              <a:solidFill>
                <a:schemeClr val="tx1"/>
              </a:solidFill>
            </a:endParaRPr>
          </a:p>
          <a:p>
            <a:pPr>
              <a:lnSpc>
                <a:spcPct val="150000"/>
              </a:lnSpc>
            </a:pPr>
            <a:r>
              <a:rPr lang="en-IN" dirty="0" smtClean="0">
                <a:solidFill>
                  <a:schemeClr val="tx1"/>
                </a:solidFill>
              </a:rPr>
              <a:t>Project  leader  and  manager</a:t>
            </a:r>
          </a:p>
          <a:p>
            <a:pPr>
              <a:lnSpc>
                <a:spcPct val="150000"/>
              </a:lnSpc>
            </a:pPr>
            <a:r>
              <a:rPr lang="en-IN" dirty="0" smtClean="0">
                <a:solidFill>
                  <a:schemeClr val="tx1"/>
                </a:solidFill>
              </a:rPr>
              <a:t>Worked on backend algorithm and frontend design</a:t>
            </a:r>
          </a:p>
          <a:p>
            <a:pPr>
              <a:lnSpc>
                <a:spcPct val="150000"/>
              </a:lnSpc>
            </a:pPr>
            <a:r>
              <a:rPr lang="en-IN" dirty="0" smtClean="0">
                <a:solidFill>
                  <a:schemeClr val="tx1"/>
                </a:solidFill>
              </a:rPr>
              <a:t>Designed neural network s for various  functions  using  python</a:t>
            </a:r>
          </a:p>
          <a:p>
            <a:pPr>
              <a:lnSpc>
                <a:spcPct val="150000"/>
              </a:lnSpc>
            </a:pPr>
            <a:endParaRPr lang="en-IN" dirty="0">
              <a:solidFill>
                <a:schemeClr val="tx1"/>
              </a:solidFill>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22</a:t>
            </a:fld>
            <a:endParaRPr lang="en-IN"/>
          </a:p>
        </p:txBody>
      </p:sp>
      <p:sp>
        <p:nvSpPr>
          <p:cNvPr id="7" name="Title 6"/>
          <p:cNvSpPr>
            <a:spLocks noGrp="1"/>
          </p:cNvSpPr>
          <p:nvPr>
            <p:ph type="title"/>
          </p:nvPr>
        </p:nvSpPr>
        <p:spPr>
          <a:xfrm>
            <a:off x="1143000" y="609600"/>
            <a:ext cx="9875520" cy="862940"/>
          </a:xfrm>
        </p:spPr>
        <p:txBody>
          <a:bodyPr/>
          <a:lstStyle/>
          <a:p>
            <a:r>
              <a:rPr lang="en-IN" dirty="0" smtClean="0"/>
              <a:t>Role of Team Members</a:t>
            </a:r>
            <a:endParaRPr lang="en-IN" dirty="0"/>
          </a:p>
        </p:txBody>
      </p:sp>
      <p:pic>
        <p:nvPicPr>
          <p:cNvPr id="8"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9"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smtClean="0">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17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a:xfrm>
            <a:off x="1060132" y="306705"/>
            <a:ext cx="9875520" cy="892703"/>
          </a:xfrm>
        </p:spPr>
        <p:txBody>
          <a:bodyPr>
            <a:normAutofit/>
          </a:bodyPr>
          <a:lstStyle/>
          <a:p>
            <a:r>
              <a:rPr lang="en-US" dirty="0" smtClean="0">
                <a:latin typeface="Times New Roman" panose="02020603050405020304" pitchFamily="18" charset="0"/>
                <a:cs typeface="Times New Roman" panose="02020603050405020304" pitchFamily="18" charset="0"/>
              </a:rPr>
              <a:t>Project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1143000" y="1270660"/>
            <a:ext cx="9872871" cy="4845131"/>
          </a:xfrm>
        </p:spPr>
        <p:txBody>
          <a:bodyPr>
            <a:noAutofit/>
          </a:bodyPr>
          <a:lstStyle/>
          <a:p>
            <a:pPr lvl="0"/>
            <a:r>
              <a:rPr lang="en-US" b="1" dirty="0">
                <a:solidFill>
                  <a:schemeClr val="tx1"/>
                </a:solidFill>
                <a:latin typeface="Times New Roman" pitchFamily="18" charset="0"/>
                <a:cs typeface="Times New Roman" pitchFamily="18" charset="0"/>
              </a:rPr>
              <a:t>The end product will be a </a:t>
            </a:r>
            <a:r>
              <a:rPr lang="en-US" b="1" dirty="0" err="1">
                <a:solidFill>
                  <a:schemeClr val="tx1"/>
                </a:solidFill>
                <a:latin typeface="Times New Roman" pitchFamily="18" charset="0"/>
                <a:cs typeface="Times New Roman" pitchFamily="18" charset="0"/>
              </a:rPr>
              <a:t>SaaS</a:t>
            </a:r>
            <a:r>
              <a:rPr lang="en-US" b="1" dirty="0">
                <a:solidFill>
                  <a:schemeClr val="tx1"/>
                </a:solidFill>
                <a:latin typeface="Times New Roman" pitchFamily="18" charset="0"/>
                <a:cs typeface="Times New Roman" pitchFamily="18" charset="0"/>
              </a:rPr>
              <a:t> i.e. Software as a service.  Plus after 2020 India is also in the phase of adapting to </a:t>
            </a:r>
            <a:r>
              <a:rPr lang="en-US" b="1" dirty="0" err="1">
                <a:solidFill>
                  <a:schemeClr val="tx1"/>
                </a:solidFill>
                <a:latin typeface="Times New Roman" pitchFamily="18" charset="0"/>
                <a:cs typeface="Times New Roman" pitchFamily="18" charset="0"/>
              </a:rPr>
              <a:t>SaaS</a:t>
            </a:r>
            <a:r>
              <a:rPr lang="en-US" b="1" dirty="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market.</a:t>
            </a:r>
            <a:endParaRPr lang="en-IN" b="1" dirty="0">
              <a:solidFill>
                <a:schemeClr val="tx1"/>
              </a:solidFill>
              <a:latin typeface="Times New Roman" pitchFamily="18" charset="0"/>
              <a:cs typeface="Times New Roman" pitchFamily="18" charset="0"/>
            </a:endParaRPr>
          </a:p>
          <a:p>
            <a:pPr lvl="0"/>
            <a:r>
              <a:rPr lang="en-US" b="1" dirty="0">
                <a:solidFill>
                  <a:schemeClr val="tx1"/>
                </a:solidFill>
                <a:latin typeface="Times New Roman" pitchFamily="18" charset="0"/>
                <a:cs typeface="Times New Roman" pitchFamily="18" charset="0"/>
              </a:rPr>
              <a:t>A intuitive Webpage that will be accessed by the user for the inputs and the user satisfactory output will be given according to the trained algorithms.</a:t>
            </a:r>
            <a:endParaRPr lang="en-IN" b="1" dirty="0">
              <a:solidFill>
                <a:schemeClr val="tx1"/>
              </a:solidFill>
              <a:latin typeface="Times New Roman" pitchFamily="18" charset="0"/>
              <a:cs typeface="Times New Roman" pitchFamily="18" charset="0"/>
            </a:endParaRPr>
          </a:p>
          <a:p>
            <a:pPr lvl="0"/>
            <a:r>
              <a:rPr lang="en-US" b="1" dirty="0">
                <a:solidFill>
                  <a:schemeClr val="tx1"/>
                </a:solidFill>
                <a:latin typeface="Times New Roman" pitchFamily="18" charset="0"/>
                <a:cs typeface="Times New Roman" pitchFamily="18" charset="0"/>
              </a:rPr>
              <a:t>A graphical menu driven front end and model trained on datasets for backend.</a:t>
            </a:r>
            <a:endParaRPr lang="en-IN" b="1" dirty="0">
              <a:solidFill>
                <a:schemeClr val="tx1"/>
              </a:solidFill>
              <a:latin typeface="Times New Roman" pitchFamily="18" charset="0"/>
              <a:cs typeface="Times New Roman" pitchFamily="18" charset="0"/>
            </a:endParaRPr>
          </a:p>
          <a:p>
            <a:pPr lvl="0"/>
            <a:r>
              <a:rPr lang="en-US" b="1" dirty="0">
                <a:solidFill>
                  <a:schemeClr val="tx1"/>
                </a:solidFill>
                <a:latin typeface="Times New Roman" pitchFamily="18" charset="0"/>
                <a:cs typeface="Times New Roman" pitchFamily="18" charset="0"/>
              </a:rPr>
              <a:t>The Application will help the end user with staying updated with his requirements and work according without any extra effort and may even become a type of morning habit</a:t>
            </a:r>
            <a:r>
              <a:rPr lang="en-US" b="1" dirty="0" smtClean="0">
                <a:solidFill>
                  <a:schemeClr val="tx1"/>
                </a:solidFill>
                <a:latin typeface="Times New Roman" pitchFamily="18" charset="0"/>
                <a:cs typeface="Times New Roman" pitchFamily="18" charset="0"/>
              </a:rPr>
              <a:t>.</a:t>
            </a:r>
          </a:p>
          <a:p>
            <a:pPr lvl="0"/>
            <a:r>
              <a:rPr lang="en-US" b="1" dirty="0">
                <a:solidFill>
                  <a:schemeClr val="tx1"/>
                </a:solidFill>
                <a:latin typeface="Times New Roman" pitchFamily="18" charset="0"/>
                <a:cs typeface="Times New Roman" pitchFamily="18" charset="0"/>
              </a:rPr>
              <a:t>The project can help many startups and businesses to grow and gain customers effectively.</a:t>
            </a:r>
            <a:endParaRPr lang="en-IN" b="1" dirty="0">
              <a:solidFill>
                <a:schemeClr val="tx1"/>
              </a:solidFill>
              <a:latin typeface="Times New Roman" pitchFamily="18" charset="0"/>
              <a:cs typeface="Times New Roman" pitchFamily="18" charset="0"/>
            </a:endParaRPr>
          </a:p>
          <a:p>
            <a:pPr lvl="0"/>
            <a:r>
              <a:rPr lang="en-US" b="1" dirty="0">
                <a:solidFill>
                  <a:schemeClr val="tx1"/>
                </a:solidFill>
                <a:latin typeface="Times New Roman" pitchFamily="18" charset="0"/>
                <a:cs typeface="Times New Roman" pitchFamily="18" charset="0"/>
              </a:rPr>
              <a:t>The milestone for the project will be to become a global phenomenon and gain as many users as possible from a 12 year old child to a 75 year old retired person. </a:t>
            </a:r>
            <a:endParaRPr lang="en-IN" b="1" dirty="0">
              <a:solidFill>
                <a:schemeClr val="tx1"/>
              </a:solidFill>
              <a:latin typeface="Times New Roman" panose="02020603050405020304" pitchFamily="18" charset="0"/>
              <a:cs typeface="Times New Roman" panose="02020603050405020304" pitchFamily="18" charset="0"/>
            </a:endParaRPr>
          </a:p>
          <a:p>
            <a:pPr lvl="0"/>
            <a:endParaRPr lang="en-IN" sz="2400" b="1" dirty="0">
              <a:solidFill>
                <a:schemeClr val="tx1"/>
              </a:solidFill>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t>3</a:t>
            </a:fld>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69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latin typeface="Times New Roman" panose="02020603050405020304" pitchFamily="18" charset="0"/>
                <a:cs typeface="Times New Roman" panose="02020603050405020304" pitchFamily="18" charset="0"/>
              </a:rPr>
              <a:t>Feasibility Study</a:t>
            </a:r>
            <a:endParaRPr lang="en-IN" dirty="0">
              <a:solidFill>
                <a:schemeClr val="accent1">
                  <a:lumMod val="75000"/>
                </a:schemeClr>
              </a:solidFill>
            </a:endParaRPr>
          </a:p>
        </p:txBody>
      </p:sp>
      <p:sp>
        <p:nvSpPr>
          <p:cNvPr id="3" name="Content Placeholder 2"/>
          <p:cNvSpPr>
            <a:spLocks noGrp="1"/>
          </p:cNvSpPr>
          <p:nvPr>
            <p:ph idx="1"/>
          </p:nvPr>
        </p:nvSpPr>
        <p:spPr/>
        <p:txBody>
          <a:bodyPr/>
          <a:lstStyle/>
          <a:p>
            <a:pPr marL="45720" indent="0">
              <a:lnSpc>
                <a:spcPct val="150000"/>
              </a:lnSpc>
              <a:buNone/>
            </a:pPr>
            <a:r>
              <a:rPr lang="en-US" sz="2400" b="1" dirty="0">
                <a:solidFill>
                  <a:schemeClr val="tx1"/>
                </a:solidFill>
                <a:latin typeface="Times New Roman" pitchFamily="18" charset="0"/>
                <a:cs typeface="Times New Roman" pitchFamily="18" charset="0"/>
              </a:rPr>
              <a:t>This project aims to utilize the data as a resource to generate predictions using the artificial engines and mechanisms. The project will provide solutions to many problems and enhance strategies and an overall information requirement of the user with satisfactory </a:t>
            </a:r>
            <a:r>
              <a:rPr lang="en-US" sz="2400" b="1" dirty="0" err="1">
                <a:solidFill>
                  <a:schemeClr val="tx1"/>
                </a:solidFill>
                <a:latin typeface="Times New Roman" pitchFamily="18" charset="0"/>
                <a:cs typeface="Times New Roman" pitchFamily="18" charset="0"/>
              </a:rPr>
              <a:t>results.Data</a:t>
            </a:r>
            <a:r>
              <a:rPr lang="en-US" sz="2400" b="1" dirty="0">
                <a:solidFill>
                  <a:schemeClr val="tx1"/>
                </a:solidFill>
                <a:latin typeface="Times New Roman" pitchFamily="18" charset="0"/>
                <a:cs typeface="Times New Roman" pitchFamily="18" charset="0"/>
              </a:rPr>
              <a:t> being the immediate need of the today’s world the product/service will be very optimal and will result in a very successful venture</a:t>
            </a:r>
            <a:endParaRPr lang="en-IN" sz="2400" b="1" dirty="0">
              <a:solidFill>
                <a:schemeClr val="tx1"/>
              </a:solidFill>
              <a:latin typeface="Times New Roman" pitchFamily="18" charset="0"/>
              <a:cs typeface="Times New Roman" pitchFamily="18" charset="0"/>
            </a:endParaRPr>
          </a:p>
          <a:p>
            <a:pPr marL="45720" lv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4</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smtClean="0">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72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C8502E2-927F-4CA7-BAC6-D381BC77B146}" type="slidenum">
              <a:rPr lang="en-IN" smtClean="0"/>
              <a:t>5</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18580"/>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8" name="Title 1"/>
          <p:cNvSpPr>
            <a:spLocks noGrp="1"/>
          </p:cNvSpPr>
          <p:nvPr>
            <p:ph idx="1"/>
          </p:nvPr>
        </p:nvSpPr>
        <p:spPr>
          <a:xfrm>
            <a:off x="1143000" y="923925"/>
            <a:ext cx="9872663" cy="5172075"/>
          </a:xfrm>
        </p:spPr>
        <p:txBody>
          <a:bodyPr/>
          <a:lstStyle/>
          <a:p>
            <a:pPr lvl="0">
              <a:lnSpc>
                <a:spcPct val="100000"/>
              </a:lnSpc>
            </a:pPr>
            <a:r>
              <a:rPr lang="en-US" sz="2400" b="1" dirty="0">
                <a:solidFill>
                  <a:schemeClr val="tx1"/>
                </a:solidFill>
                <a:latin typeface="Times New Roman" pitchFamily="18" charset="0"/>
                <a:cs typeface="Times New Roman" pitchFamily="18" charset="0"/>
              </a:rPr>
              <a:t>Economic </a:t>
            </a:r>
            <a:r>
              <a:rPr lang="en-US" sz="2400" b="1" dirty="0" err="1" smtClean="0">
                <a:solidFill>
                  <a:schemeClr val="tx1"/>
                </a:solidFill>
                <a:latin typeface="Times New Roman" pitchFamily="18" charset="0"/>
                <a:cs typeface="Times New Roman" pitchFamily="18" charset="0"/>
              </a:rPr>
              <a:t>Feasibilty</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As the </a:t>
            </a:r>
            <a:r>
              <a:rPr lang="en-US" sz="2400" dirty="0" err="1">
                <a:solidFill>
                  <a:schemeClr val="tx1"/>
                </a:solidFill>
                <a:latin typeface="Times New Roman" pitchFamily="18" charset="0"/>
                <a:cs typeface="Times New Roman" pitchFamily="18" charset="0"/>
              </a:rPr>
              <a:t>indian</a:t>
            </a:r>
            <a:r>
              <a:rPr lang="en-US" sz="2400" dirty="0">
                <a:solidFill>
                  <a:schemeClr val="tx1"/>
                </a:solidFill>
                <a:latin typeface="Times New Roman" pitchFamily="18" charset="0"/>
                <a:cs typeface="Times New Roman" pitchFamily="18" charset="0"/>
              </a:rPr>
              <a:t> market will be growing in technology the demand and value of data will increase. The process is reliable and can be used for passive income.</a:t>
            </a:r>
            <a:endParaRPr lang="en-IN" sz="2400" dirty="0">
              <a:solidFill>
                <a:schemeClr val="tx1"/>
              </a:solidFill>
              <a:latin typeface="Times New Roman" pitchFamily="18" charset="0"/>
              <a:cs typeface="Times New Roman" pitchFamily="18" charset="0"/>
            </a:endParaRPr>
          </a:p>
          <a:p>
            <a:pPr lvl="0">
              <a:lnSpc>
                <a:spcPct val="100000"/>
              </a:lnSpc>
            </a:pPr>
            <a:r>
              <a:rPr lang="en-US" sz="2400" b="1" dirty="0">
                <a:solidFill>
                  <a:schemeClr val="tx1"/>
                </a:solidFill>
                <a:latin typeface="Times New Roman" pitchFamily="18" charset="0"/>
                <a:cs typeface="Times New Roman" pitchFamily="18" charset="0"/>
              </a:rPr>
              <a:t>Technical </a:t>
            </a:r>
            <a:r>
              <a:rPr lang="en-US" sz="2400" b="1" dirty="0" err="1" smtClean="0">
                <a:solidFill>
                  <a:schemeClr val="tx1"/>
                </a:solidFill>
                <a:latin typeface="Times New Roman" pitchFamily="18" charset="0"/>
                <a:cs typeface="Times New Roman" pitchFamily="18" charset="0"/>
              </a:rPr>
              <a:t>Feasibilty</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The service will be completely client server based with frequent need of </a:t>
            </a:r>
            <a:r>
              <a:rPr lang="en-US" sz="2400" dirty="0" err="1">
                <a:solidFill>
                  <a:schemeClr val="tx1"/>
                </a:solidFill>
                <a:latin typeface="Times New Roman" pitchFamily="18" charset="0"/>
                <a:cs typeface="Times New Roman" pitchFamily="18" charset="0"/>
              </a:rPr>
              <a:t>updation</a:t>
            </a:r>
            <a:r>
              <a:rPr lang="en-US" sz="2400" dirty="0">
                <a:solidFill>
                  <a:schemeClr val="tx1"/>
                </a:solidFill>
                <a:latin typeface="Times New Roman" pitchFamily="18" charset="0"/>
                <a:cs typeface="Times New Roman" pitchFamily="18" charset="0"/>
              </a:rPr>
              <a:t> and may need </a:t>
            </a:r>
            <a:r>
              <a:rPr lang="en-US" sz="2400" dirty="0" err="1" smtClean="0">
                <a:solidFill>
                  <a:schemeClr val="tx1"/>
                </a:solidFill>
                <a:latin typeface="Times New Roman" pitchFamily="18" charset="0"/>
                <a:cs typeface="Times New Roman" pitchFamily="18" charset="0"/>
              </a:rPr>
              <a:t>upgradation.With</a:t>
            </a:r>
            <a:r>
              <a:rPr lang="en-US" sz="2400" dirty="0" smtClean="0">
                <a:solidFill>
                  <a:schemeClr val="tx1"/>
                </a:solidFill>
                <a:latin typeface="Times New Roman" pitchFamily="18" charset="0"/>
                <a:cs typeface="Times New Roman" pitchFamily="18" charset="0"/>
              </a:rPr>
              <a:t> user end requirement of a stable internet connection.</a:t>
            </a:r>
            <a:endParaRPr lang="en-IN" sz="2400" dirty="0">
              <a:solidFill>
                <a:schemeClr val="tx1"/>
              </a:solidFill>
              <a:latin typeface="Times New Roman" pitchFamily="18" charset="0"/>
              <a:cs typeface="Times New Roman" pitchFamily="18" charset="0"/>
            </a:endParaRPr>
          </a:p>
          <a:p>
            <a:pPr lvl="0">
              <a:lnSpc>
                <a:spcPct val="100000"/>
              </a:lnSpc>
            </a:pPr>
            <a:r>
              <a:rPr lang="en-US" sz="2400" b="1" dirty="0">
                <a:solidFill>
                  <a:schemeClr val="tx1"/>
                </a:solidFill>
                <a:latin typeface="Times New Roman" pitchFamily="18" charset="0"/>
                <a:cs typeface="Times New Roman" pitchFamily="18" charset="0"/>
              </a:rPr>
              <a:t>Operational </a:t>
            </a:r>
            <a:r>
              <a:rPr lang="en-US" sz="2400" b="1" dirty="0" smtClean="0">
                <a:solidFill>
                  <a:schemeClr val="tx1"/>
                </a:solidFill>
                <a:latin typeface="Times New Roman" pitchFamily="18" charset="0"/>
                <a:cs typeface="Times New Roman" pitchFamily="18" charset="0"/>
              </a:rPr>
              <a:t>Feasibility </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The service will be very effective in fulfilling user’s need of information and validation of information.</a:t>
            </a:r>
            <a:endParaRPr lang="en-IN" sz="2400" dirty="0">
              <a:solidFill>
                <a:schemeClr val="tx1"/>
              </a:solidFill>
              <a:latin typeface="Times New Roman" pitchFamily="18" charset="0"/>
              <a:cs typeface="Times New Roman" pitchFamily="18" charset="0"/>
            </a:endParaRPr>
          </a:p>
          <a:p>
            <a:pPr lvl="0">
              <a:lnSpc>
                <a:spcPct val="100000"/>
              </a:lnSpc>
            </a:pPr>
            <a:r>
              <a:rPr lang="en-US" sz="2400" b="1" dirty="0">
                <a:solidFill>
                  <a:schemeClr val="tx1"/>
                </a:solidFill>
                <a:latin typeface="Times New Roman" pitchFamily="18" charset="0"/>
                <a:cs typeface="Times New Roman" pitchFamily="18" charset="0"/>
              </a:rPr>
              <a:t>Schedule </a:t>
            </a:r>
            <a:r>
              <a:rPr lang="en-US" sz="2400" b="1" dirty="0" err="1" smtClean="0">
                <a:solidFill>
                  <a:schemeClr val="tx1"/>
                </a:solidFill>
                <a:latin typeface="Times New Roman" pitchFamily="18" charset="0"/>
                <a:cs typeface="Times New Roman" pitchFamily="18" charset="0"/>
              </a:rPr>
              <a:t>Feasibilty</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The service is very compatible and light to develop and optimization of the resources is also very simple and </a:t>
            </a:r>
            <a:r>
              <a:rPr lang="en-US" sz="2400" dirty="0" smtClean="0">
                <a:solidFill>
                  <a:schemeClr val="tx1"/>
                </a:solidFill>
                <a:latin typeface="Times New Roman" pitchFamily="18" charset="0"/>
                <a:cs typeface="Times New Roman" pitchFamily="18" charset="0"/>
              </a:rPr>
              <a:t> an easy </a:t>
            </a:r>
            <a:r>
              <a:rPr lang="en-US" sz="2400" dirty="0">
                <a:solidFill>
                  <a:schemeClr val="tx1"/>
                </a:solidFill>
                <a:latin typeface="Times New Roman" pitchFamily="18" charset="0"/>
                <a:cs typeface="Times New Roman" pitchFamily="18" charset="0"/>
              </a:rPr>
              <a:t>task.</a:t>
            </a:r>
            <a:endParaRPr lang="en-IN" sz="2400" dirty="0">
              <a:solidFill>
                <a:schemeClr val="tx1"/>
              </a:solidFill>
              <a:latin typeface="Times New Roman" pitchFamily="18" charset="0"/>
              <a:cs typeface="Times New Roman" pitchFamily="18" charset="0"/>
            </a:endParaRPr>
          </a:p>
          <a:p>
            <a:pPr>
              <a:lnSpc>
                <a:spcPct val="100000"/>
              </a:lnSpc>
            </a:pPr>
            <a:r>
              <a:rPr lang="en-IN" b="1" dirty="0" smtClean="0">
                <a:solidFill>
                  <a:schemeClr val="tx1"/>
                </a:solidFill>
                <a:latin typeface="Times New Roman" pitchFamily="18" charset="0"/>
                <a:cs typeface="Times New Roman" pitchFamily="18" charset="0"/>
              </a:rPr>
              <a:t>Legal </a:t>
            </a:r>
            <a:r>
              <a:rPr lang="en-IN" b="1" dirty="0" err="1" smtClean="0">
                <a:solidFill>
                  <a:schemeClr val="tx1"/>
                </a:solidFill>
                <a:latin typeface="Times New Roman" pitchFamily="18" charset="0"/>
                <a:cs typeface="Times New Roman" pitchFamily="18" charset="0"/>
              </a:rPr>
              <a:t>Feasibilty</a:t>
            </a:r>
            <a:r>
              <a:rPr lang="en-IN" b="1" dirty="0" smtClean="0">
                <a:solidFill>
                  <a:schemeClr val="tx1"/>
                </a:solidFill>
                <a:latin typeface="Times New Roman" pitchFamily="18" charset="0"/>
                <a:cs typeface="Times New Roman" pitchFamily="18" charset="0"/>
              </a:rPr>
              <a:t> : </a:t>
            </a:r>
            <a:r>
              <a:rPr lang="en-IN" dirty="0" smtClean="0">
                <a:solidFill>
                  <a:schemeClr val="tx1"/>
                </a:solidFill>
                <a:latin typeface="Times New Roman" pitchFamily="18" charset="0"/>
                <a:cs typeface="Times New Roman" pitchFamily="18" charset="0"/>
              </a:rPr>
              <a:t>The data and services utilized are all legal and zoned without any  illegitimate data collection or theft</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0604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Methodology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42999" y="2057400"/>
            <a:ext cx="9900000" cy="4032000"/>
          </a:xfrm>
        </p:spPr>
        <p:txBody>
          <a:bodyPr>
            <a:normAutofit/>
          </a:bodyPr>
          <a:lstStyle/>
          <a:p>
            <a:pPr marL="45720" indent="0">
              <a:lnSpc>
                <a:spcPct val="150000"/>
              </a:lnSpc>
              <a:buNone/>
            </a:pPr>
            <a:r>
              <a:rPr lang="en-US" sz="2400" b="1" dirty="0">
                <a:solidFill>
                  <a:schemeClr val="tx1"/>
                </a:solidFill>
                <a:latin typeface="Times New Roman" pitchFamily="18" charset="0"/>
                <a:cs typeface="Times New Roman" pitchFamily="18" charset="0"/>
              </a:rPr>
              <a:t>The project Data Analyzer is simply a machine learning based model that is </a:t>
            </a:r>
            <a:r>
              <a:rPr lang="en-US" sz="2400" b="1" dirty="0" smtClean="0">
                <a:solidFill>
                  <a:schemeClr val="tx1"/>
                </a:solidFill>
                <a:latin typeface="Times New Roman" pitchFamily="18" charset="0"/>
                <a:cs typeface="Times New Roman" pitchFamily="18" charset="0"/>
              </a:rPr>
              <a:t>being </a:t>
            </a:r>
            <a:r>
              <a:rPr lang="en-US" sz="2400" b="1" dirty="0">
                <a:solidFill>
                  <a:schemeClr val="tx1"/>
                </a:solidFill>
                <a:latin typeface="Times New Roman" pitchFamily="18" charset="0"/>
                <a:cs typeface="Times New Roman" pitchFamily="18" charset="0"/>
              </a:rPr>
              <a:t>fed with </a:t>
            </a:r>
            <a:r>
              <a:rPr lang="en-US" sz="2400" b="1" dirty="0" err="1">
                <a:solidFill>
                  <a:schemeClr val="tx1"/>
                </a:solidFill>
                <a:latin typeface="Times New Roman" pitchFamily="18" charset="0"/>
                <a:cs typeface="Times New Roman" pitchFamily="18" charset="0"/>
              </a:rPr>
              <a:t>upto</a:t>
            </a:r>
            <a:r>
              <a:rPr lang="en-US" sz="2400" b="1" dirty="0">
                <a:solidFill>
                  <a:schemeClr val="tx1"/>
                </a:solidFill>
                <a:latin typeface="Times New Roman" pitchFamily="18" charset="0"/>
                <a:cs typeface="Times New Roman" pitchFamily="18" charset="0"/>
              </a:rPr>
              <a:t> date data and the trained algorithm is expected to predict outcomes, more the data input and regularization more will be the efficiency of the model. The trained model will then be connected and synced up with a web app builder called anvil that will be used to make a user interface or front end of the web service.</a:t>
            </a:r>
            <a:endParaRPr lang="en-IN" sz="2400" b="1" dirty="0">
              <a:solidFill>
                <a:schemeClr val="tx1"/>
              </a:solidFill>
              <a:latin typeface="Times New Roman" pitchFamily="18" charset="0"/>
              <a:cs typeface="Times New Roman" pitchFamily="18" charset="0"/>
            </a:endParaRPr>
          </a:p>
          <a:p>
            <a:pPr marL="45720" indent="0">
              <a:buNone/>
            </a:pPr>
            <a:endParaRPr lang="en-IN" sz="2400" dirty="0">
              <a:solidFill>
                <a:schemeClr val="tx1"/>
              </a:solidFill>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6</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294830"/>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40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43000" y="2482486"/>
            <a:ext cx="9872871" cy="3613513"/>
          </a:xfrm>
        </p:spPr>
        <p:txBody>
          <a:bodyPr>
            <a:normAutofit lnSpcReduction="10000"/>
          </a:bodyPr>
          <a:lstStyle/>
          <a:p>
            <a:pPr marL="45720" indent="0">
              <a:buNone/>
            </a:pPr>
            <a:r>
              <a:rPr lang="en-IN" sz="1800" dirty="0" smtClean="0">
                <a:solidFill>
                  <a:schemeClr val="tx1"/>
                </a:solidFill>
              </a:rPr>
              <a:t>                                                       figure 1. model training diagram</a:t>
            </a:r>
          </a:p>
          <a:p>
            <a:pPr marL="45720" indent="0">
              <a:lnSpc>
                <a:spcPct val="150000"/>
              </a:lnSpc>
              <a:buNone/>
            </a:pPr>
            <a:r>
              <a:rPr lang="en-US" sz="2400" b="1" dirty="0">
                <a:solidFill>
                  <a:schemeClr val="tx1"/>
                </a:solidFill>
                <a:latin typeface="Times New Roman" pitchFamily="18" charset="0"/>
                <a:cs typeface="Times New Roman" pitchFamily="18" charset="0"/>
              </a:rPr>
              <a:t>Language used for project development is python with the environment of </a:t>
            </a:r>
            <a:r>
              <a:rPr lang="en-US" sz="2400" b="1" dirty="0" err="1">
                <a:solidFill>
                  <a:schemeClr val="tx1"/>
                </a:solidFill>
                <a:latin typeface="Times New Roman" pitchFamily="18" charset="0"/>
                <a:cs typeface="Times New Roman" pitchFamily="18" charset="0"/>
              </a:rPr>
              <a:t>Jupyter</a:t>
            </a:r>
            <a:r>
              <a:rPr lang="en-US" sz="2400" b="1" dirty="0">
                <a:solidFill>
                  <a:schemeClr val="tx1"/>
                </a:solidFill>
                <a:latin typeface="Times New Roman" pitchFamily="18" charset="0"/>
                <a:cs typeface="Times New Roman" pitchFamily="18" charset="0"/>
              </a:rPr>
              <a:t> which is a notebook, </a:t>
            </a:r>
            <a:r>
              <a:rPr lang="en-US" sz="2400" b="1" dirty="0" err="1">
                <a:solidFill>
                  <a:schemeClr val="tx1"/>
                </a:solidFill>
                <a:latin typeface="Times New Roman" pitchFamily="18" charset="0"/>
                <a:cs typeface="Times New Roman" pitchFamily="18" charset="0"/>
              </a:rPr>
              <a:t>JupyterLab</a:t>
            </a:r>
            <a:r>
              <a:rPr lang="en-US" sz="2400" b="1" dirty="0">
                <a:solidFill>
                  <a:schemeClr val="tx1"/>
                </a:solidFill>
                <a:latin typeface="Times New Roman" pitchFamily="18" charset="0"/>
                <a:cs typeface="Times New Roman" pitchFamily="18" charset="0"/>
              </a:rPr>
              <a:t> is the latest web-based interactive development environment for notebooks, code, and data. Its flexible interface allows users to configure and arrange workflows in data science, scientific computing, computational journalism, and machine learning.</a:t>
            </a:r>
            <a:endParaRPr lang="en-IN" sz="2400" b="1" dirty="0">
              <a:solidFill>
                <a:schemeClr val="tx1"/>
              </a:solidFill>
              <a:latin typeface="Times New Roman" pitchFamily="18" charset="0"/>
              <a:cs typeface="Times New Roman" pitchFamily="18" charset="0"/>
            </a:endParaRPr>
          </a:p>
          <a:p>
            <a:pPr marL="45720" indent="0">
              <a:buNone/>
            </a:pPr>
            <a:endParaRPr lang="en-IN" sz="2400" b="1" dirty="0">
              <a:solidFill>
                <a:schemeClr val="tx1"/>
              </a:solidFill>
            </a:endParaRPr>
          </a:p>
        </p:txBody>
      </p:sp>
      <p:sp>
        <p:nvSpPr>
          <p:cNvPr id="5" name="Slide Number Placeholder 4"/>
          <p:cNvSpPr>
            <a:spLocks noGrp="1"/>
          </p:cNvSpPr>
          <p:nvPr>
            <p:ph type="sldNum" sz="quarter" idx="12"/>
          </p:nvPr>
        </p:nvSpPr>
        <p:spPr/>
        <p:txBody>
          <a:bodyPr/>
          <a:lstStyle/>
          <a:p>
            <a:fld id="{AC8502E2-927F-4CA7-BAC6-D381BC77B146}" type="slidenum">
              <a:rPr lang="en-IN" smtClean="0"/>
              <a:t>7</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846297" y="339361"/>
            <a:ext cx="5715635" cy="2143125"/>
          </a:xfrm>
          <a:prstGeom prst="rect">
            <a:avLst/>
          </a:prstGeom>
        </p:spPr>
      </p:pic>
    </p:spTree>
    <p:extLst>
      <p:ext uri="{BB962C8B-B14F-4D97-AF65-F5344CB8AC3E}">
        <p14:creationId xmlns:p14="http://schemas.microsoft.com/office/powerpoint/2010/main" val="333193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609600"/>
            <a:ext cx="9792652" cy="5486400"/>
          </a:xfrm>
        </p:spPr>
        <p:txBody>
          <a:bodyPr/>
          <a:lstStyle/>
          <a:p>
            <a:pPr marL="45720" indent="0">
              <a:lnSpc>
                <a:spcPct val="150000"/>
              </a:lnSpc>
              <a:buNone/>
            </a:pPr>
            <a:r>
              <a:rPr lang="en-US" b="1" dirty="0" err="1">
                <a:solidFill>
                  <a:schemeClr val="tx1"/>
                </a:solidFill>
                <a:latin typeface="Times New Roman" pitchFamily="18" charset="0"/>
                <a:cs typeface="Times New Roman" pitchFamily="18" charset="0"/>
              </a:rPr>
              <a:t>Jupyter</a:t>
            </a:r>
            <a:r>
              <a:rPr lang="en-US" b="1" dirty="0">
                <a:solidFill>
                  <a:schemeClr val="tx1"/>
                </a:solidFill>
                <a:latin typeface="Times New Roman" pitchFamily="18" charset="0"/>
                <a:cs typeface="Times New Roman" pitchFamily="18" charset="0"/>
              </a:rPr>
              <a:t> notebooks basically provides an interactive computational environment for developing Python based Data Science applications. They are formerly known as </a:t>
            </a:r>
            <a:r>
              <a:rPr lang="en-US" b="1" dirty="0" err="1">
                <a:solidFill>
                  <a:schemeClr val="tx1"/>
                </a:solidFill>
                <a:latin typeface="Times New Roman" pitchFamily="18" charset="0"/>
                <a:cs typeface="Times New Roman" pitchFamily="18" charset="0"/>
              </a:rPr>
              <a:t>ipython</a:t>
            </a:r>
            <a:r>
              <a:rPr lang="en-US" b="1" dirty="0">
                <a:solidFill>
                  <a:schemeClr val="tx1"/>
                </a:solidFill>
                <a:latin typeface="Times New Roman" pitchFamily="18" charset="0"/>
                <a:cs typeface="Times New Roman" pitchFamily="18" charset="0"/>
              </a:rPr>
              <a:t> notebooks. The following are some of the features of </a:t>
            </a:r>
            <a:r>
              <a:rPr lang="en-US" b="1" dirty="0" err="1">
                <a:solidFill>
                  <a:schemeClr val="tx1"/>
                </a:solidFill>
                <a:latin typeface="Times New Roman" pitchFamily="18" charset="0"/>
                <a:cs typeface="Times New Roman" pitchFamily="18" charset="0"/>
              </a:rPr>
              <a:t>Jupyter</a:t>
            </a:r>
            <a:r>
              <a:rPr lang="en-US" b="1" dirty="0">
                <a:solidFill>
                  <a:schemeClr val="tx1"/>
                </a:solidFill>
                <a:latin typeface="Times New Roman" pitchFamily="18" charset="0"/>
                <a:cs typeface="Times New Roman" pitchFamily="18" charset="0"/>
              </a:rPr>
              <a:t> notebooks that makes it one of the best components of Python ML </a:t>
            </a:r>
            <a:r>
              <a:rPr lang="en-US" b="1" dirty="0" err="1">
                <a:solidFill>
                  <a:schemeClr val="tx1"/>
                </a:solidFill>
                <a:latin typeface="Times New Roman" pitchFamily="18" charset="0"/>
                <a:cs typeface="Times New Roman" pitchFamily="18" charset="0"/>
              </a:rPr>
              <a:t>ecosystem.Jupyter</a:t>
            </a:r>
            <a:r>
              <a:rPr lang="en-US" b="1" dirty="0">
                <a:solidFill>
                  <a:schemeClr val="tx1"/>
                </a:solidFill>
                <a:latin typeface="Times New Roman" pitchFamily="18" charset="0"/>
                <a:cs typeface="Times New Roman" pitchFamily="18" charset="0"/>
              </a:rPr>
              <a:t> notebooks can illustrate the analysis process step by step by arranging the stuff like code, images, text, output etc. in a step by step </a:t>
            </a:r>
            <a:r>
              <a:rPr lang="en-US" b="1" dirty="0" err="1">
                <a:solidFill>
                  <a:schemeClr val="tx1"/>
                </a:solidFill>
                <a:latin typeface="Times New Roman" pitchFamily="18" charset="0"/>
                <a:cs typeface="Times New Roman" pitchFamily="18" charset="0"/>
              </a:rPr>
              <a:t>manner.It</a:t>
            </a:r>
            <a:r>
              <a:rPr lang="en-US" b="1" dirty="0">
                <a:solidFill>
                  <a:schemeClr val="tx1"/>
                </a:solidFill>
                <a:latin typeface="Times New Roman" pitchFamily="18" charset="0"/>
                <a:cs typeface="Times New Roman" pitchFamily="18" charset="0"/>
              </a:rPr>
              <a:t> helps a data scientist to document the thought process while developing the analysis </a:t>
            </a:r>
            <a:r>
              <a:rPr lang="en-US" b="1" dirty="0" err="1">
                <a:solidFill>
                  <a:schemeClr val="tx1"/>
                </a:solidFill>
                <a:latin typeface="Times New Roman" pitchFamily="18" charset="0"/>
                <a:cs typeface="Times New Roman" pitchFamily="18" charset="0"/>
              </a:rPr>
              <a:t>process.One</a:t>
            </a:r>
            <a:r>
              <a:rPr lang="en-US" b="1" dirty="0">
                <a:solidFill>
                  <a:schemeClr val="tx1"/>
                </a:solidFill>
                <a:latin typeface="Times New Roman" pitchFamily="18" charset="0"/>
                <a:cs typeface="Times New Roman" pitchFamily="18" charset="0"/>
              </a:rPr>
              <a:t> can also capture the result as the part of the </a:t>
            </a:r>
            <a:r>
              <a:rPr lang="en-US" b="1" dirty="0" err="1">
                <a:solidFill>
                  <a:schemeClr val="tx1"/>
                </a:solidFill>
                <a:latin typeface="Times New Roman" pitchFamily="18" charset="0"/>
                <a:cs typeface="Times New Roman" pitchFamily="18" charset="0"/>
              </a:rPr>
              <a:t>notebook.With</a:t>
            </a:r>
            <a:r>
              <a:rPr lang="en-US" b="1" dirty="0">
                <a:solidFill>
                  <a:schemeClr val="tx1"/>
                </a:solidFill>
                <a:latin typeface="Times New Roman" pitchFamily="18" charset="0"/>
                <a:cs typeface="Times New Roman" pitchFamily="18" charset="0"/>
              </a:rPr>
              <a:t> the help of </a:t>
            </a:r>
            <a:r>
              <a:rPr lang="en-US" b="1" dirty="0" err="1">
                <a:solidFill>
                  <a:schemeClr val="tx1"/>
                </a:solidFill>
                <a:latin typeface="Times New Roman" pitchFamily="18" charset="0"/>
                <a:cs typeface="Times New Roman" pitchFamily="18" charset="0"/>
              </a:rPr>
              <a:t>jupyter</a:t>
            </a:r>
            <a:r>
              <a:rPr lang="en-US" b="1" dirty="0">
                <a:solidFill>
                  <a:schemeClr val="tx1"/>
                </a:solidFill>
                <a:latin typeface="Times New Roman" pitchFamily="18" charset="0"/>
                <a:cs typeface="Times New Roman" pitchFamily="18" charset="0"/>
              </a:rPr>
              <a:t> notebooks, we can share our work with a peer also</a:t>
            </a:r>
            <a:endParaRPr lang="en-IN" b="1" dirty="0">
              <a:solidFill>
                <a:schemeClr val="tx1"/>
              </a:solidFill>
              <a:latin typeface="Times New Roman" pitchFamily="18" charset="0"/>
              <a:cs typeface="Times New Roman" pitchFamily="18" charset="0"/>
            </a:endParaRPr>
          </a:p>
          <a:p>
            <a:pPr marL="45720" indent="0">
              <a:buNone/>
            </a:pPr>
            <a:endParaRPr lang="en-IN" dirty="0"/>
          </a:p>
        </p:txBody>
      </p:sp>
      <p:sp>
        <p:nvSpPr>
          <p:cNvPr id="5" name="Slide Number Placeholder 4"/>
          <p:cNvSpPr>
            <a:spLocks noGrp="1"/>
          </p:cNvSpPr>
          <p:nvPr>
            <p:ph type="sldNum" sz="quarter" idx="12"/>
          </p:nvPr>
        </p:nvSpPr>
        <p:spPr/>
        <p:txBody>
          <a:bodyPr/>
          <a:lstStyle/>
          <a:p>
            <a:fld id="{AC8502E2-927F-4CA7-BAC6-D381BC77B146}" type="slidenum">
              <a:rPr lang="en-IN" smtClean="0"/>
              <a:t>8</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413164" y="463138"/>
            <a:ext cx="9084623" cy="5498275"/>
          </a:xfrm>
          <a:prstGeom prst="rect">
            <a:avLst/>
          </a:prstGeom>
          <a:blipFill dpi="0" rotWithShape="1">
            <a:blip r:embed="rId3">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615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700644"/>
            <a:ext cx="9509166" cy="5395356"/>
          </a:xfrm>
        </p:spPr>
        <p:txBody>
          <a:bodyPr/>
          <a:lstStyle/>
          <a:p>
            <a:pPr marL="45720" indent="0">
              <a:lnSpc>
                <a:spcPct val="150000"/>
              </a:lnSpc>
              <a:buNone/>
            </a:pPr>
            <a:r>
              <a:rPr lang="en-US" sz="2800" b="1" dirty="0" err="1">
                <a:solidFill>
                  <a:schemeClr val="tx1"/>
                </a:solidFill>
                <a:latin typeface="Times New Roman" pitchFamily="18" charset="0"/>
                <a:cs typeface="Times New Roman" pitchFamily="18" charset="0"/>
              </a:rPr>
              <a:t>Keras</a:t>
            </a:r>
            <a:r>
              <a:rPr lang="en-US" sz="2800" b="1" dirty="0">
                <a:solidFill>
                  <a:schemeClr val="tx1"/>
                </a:solidFill>
                <a:latin typeface="Times New Roman" pitchFamily="18" charset="0"/>
                <a:cs typeface="Times New Roman" pitchFamily="18" charset="0"/>
              </a:rPr>
              <a:t> is a high-level API for building and training deep learning </a:t>
            </a:r>
            <a:r>
              <a:rPr lang="en-US" sz="2800" b="1" dirty="0" err="1">
                <a:solidFill>
                  <a:schemeClr val="tx1"/>
                </a:solidFill>
                <a:latin typeface="Times New Roman" pitchFamily="18" charset="0"/>
                <a:cs typeface="Times New Roman" pitchFamily="18" charset="0"/>
              </a:rPr>
              <a:t>models.TFKeras</a:t>
            </a:r>
            <a:r>
              <a:rPr lang="en-US" sz="2800" b="1" dirty="0">
                <a:solidFill>
                  <a:schemeClr val="tx1"/>
                </a:solidFill>
                <a:latin typeface="Times New Roman" pitchFamily="18" charset="0"/>
                <a:cs typeface="Times New Roman" pitchFamily="18" charset="0"/>
              </a:rPr>
              <a:t> is </a:t>
            </a:r>
            <a:r>
              <a:rPr lang="en-US" sz="2800" b="1" dirty="0" err="1">
                <a:solidFill>
                  <a:schemeClr val="tx1"/>
                </a:solidFill>
                <a:latin typeface="Times New Roman" pitchFamily="18" charset="0"/>
                <a:cs typeface="Times New Roman" pitchFamily="18" charset="0"/>
              </a:rPr>
              <a:t>TensorFlow’s</a:t>
            </a:r>
            <a:r>
              <a:rPr lang="en-US" sz="2800" b="1" dirty="0">
                <a:solidFill>
                  <a:schemeClr val="tx1"/>
                </a:solidFill>
                <a:latin typeface="Times New Roman" pitchFamily="18" charset="0"/>
                <a:cs typeface="Times New Roman" pitchFamily="18" charset="0"/>
              </a:rPr>
              <a:t> implementation of this API. </a:t>
            </a:r>
            <a:r>
              <a:rPr lang="en-US" sz="2800" b="1" dirty="0" err="1">
                <a:solidFill>
                  <a:schemeClr val="tx1"/>
                </a:solidFill>
                <a:latin typeface="Times New Roman" pitchFamily="18" charset="0"/>
                <a:cs typeface="Times New Roman" pitchFamily="18" charset="0"/>
              </a:rPr>
              <a:t>Keras</a:t>
            </a:r>
            <a:r>
              <a:rPr lang="en-US" sz="2800" b="1" dirty="0">
                <a:solidFill>
                  <a:schemeClr val="tx1"/>
                </a:solidFill>
                <a:latin typeface="Times New Roman" pitchFamily="18" charset="0"/>
                <a:cs typeface="Times New Roman" pitchFamily="18" charset="0"/>
              </a:rPr>
              <a:t> is an open-source software library that provides a Python interface for artificial neural networks. </a:t>
            </a:r>
            <a:r>
              <a:rPr lang="en-US" sz="2800" b="1" dirty="0" err="1">
                <a:solidFill>
                  <a:schemeClr val="tx1"/>
                </a:solidFill>
                <a:latin typeface="Times New Roman" pitchFamily="18" charset="0"/>
                <a:cs typeface="Times New Roman" pitchFamily="18" charset="0"/>
              </a:rPr>
              <a:t>Keras</a:t>
            </a:r>
            <a:r>
              <a:rPr lang="en-US" sz="2800" b="1" dirty="0">
                <a:solidFill>
                  <a:schemeClr val="tx1"/>
                </a:solidFill>
                <a:latin typeface="Times New Roman" pitchFamily="18" charset="0"/>
                <a:cs typeface="Times New Roman" pitchFamily="18" charset="0"/>
              </a:rPr>
              <a:t> acts as an interface for the </a:t>
            </a:r>
            <a:r>
              <a:rPr lang="en-US" sz="2800" b="1" dirty="0" err="1">
                <a:solidFill>
                  <a:schemeClr val="tx1"/>
                </a:solidFill>
                <a:latin typeface="Times New Roman" pitchFamily="18" charset="0"/>
                <a:cs typeface="Times New Roman" pitchFamily="18" charset="0"/>
              </a:rPr>
              <a:t>TensorFlow</a:t>
            </a:r>
            <a:r>
              <a:rPr lang="en-US" sz="2800" b="1" dirty="0">
                <a:solidFill>
                  <a:schemeClr val="tx1"/>
                </a:solidFill>
                <a:latin typeface="Times New Roman" pitchFamily="18" charset="0"/>
                <a:cs typeface="Times New Roman" pitchFamily="18" charset="0"/>
              </a:rPr>
              <a:t> library. Up until version 2.3, </a:t>
            </a:r>
            <a:r>
              <a:rPr lang="en-US" sz="2800" b="1" dirty="0" err="1">
                <a:solidFill>
                  <a:schemeClr val="tx1"/>
                </a:solidFill>
                <a:latin typeface="Times New Roman" pitchFamily="18" charset="0"/>
                <a:cs typeface="Times New Roman" pitchFamily="18" charset="0"/>
              </a:rPr>
              <a:t>Keras</a:t>
            </a:r>
            <a:r>
              <a:rPr lang="en-US" sz="2800" b="1" dirty="0">
                <a:solidFill>
                  <a:schemeClr val="tx1"/>
                </a:solidFill>
                <a:latin typeface="Times New Roman" pitchFamily="18" charset="0"/>
                <a:cs typeface="Times New Roman" pitchFamily="18" charset="0"/>
              </a:rPr>
              <a:t> supported multiple </a:t>
            </a:r>
            <a:r>
              <a:rPr lang="en-US" sz="2800" b="1" dirty="0" err="1">
                <a:solidFill>
                  <a:schemeClr val="tx1"/>
                </a:solidFill>
                <a:latin typeface="Times New Roman" pitchFamily="18" charset="0"/>
                <a:cs typeface="Times New Roman" pitchFamily="18" charset="0"/>
              </a:rPr>
              <a:t>backends</a:t>
            </a:r>
            <a:r>
              <a:rPr lang="en-US" sz="2800" b="1" dirty="0">
                <a:solidFill>
                  <a:schemeClr val="tx1"/>
                </a:solidFill>
                <a:latin typeface="Times New Roman" pitchFamily="18" charset="0"/>
                <a:cs typeface="Times New Roman" pitchFamily="18" charset="0"/>
              </a:rPr>
              <a:t>, including </a:t>
            </a:r>
            <a:r>
              <a:rPr lang="en-US" sz="2800" b="1" dirty="0" err="1">
                <a:solidFill>
                  <a:schemeClr val="tx1"/>
                </a:solidFill>
                <a:latin typeface="Times New Roman" pitchFamily="18" charset="0"/>
                <a:cs typeface="Times New Roman" pitchFamily="18" charset="0"/>
              </a:rPr>
              <a:t>TensorFlow</a:t>
            </a:r>
            <a:r>
              <a:rPr lang="en-US" sz="2800" b="1" dirty="0">
                <a:solidFill>
                  <a:schemeClr val="tx1"/>
                </a:solidFill>
                <a:latin typeface="Times New Roman" pitchFamily="18" charset="0"/>
                <a:cs typeface="Times New Roman" pitchFamily="18" charset="0"/>
              </a:rPr>
              <a:t>, Microsoft Cognitive Toolkit, </a:t>
            </a:r>
            <a:r>
              <a:rPr lang="en-US" sz="2800" b="1" dirty="0" err="1">
                <a:solidFill>
                  <a:schemeClr val="tx1"/>
                </a:solidFill>
                <a:latin typeface="Times New Roman" pitchFamily="18" charset="0"/>
                <a:cs typeface="Times New Roman" pitchFamily="18" charset="0"/>
              </a:rPr>
              <a:t>Theano</a:t>
            </a:r>
            <a:r>
              <a:rPr lang="en-US" sz="2800" b="1" dirty="0">
                <a:solidFill>
                  <a:schemeClr val="tx1"/>
                </a:solidFill>
                <a:latin typeface="Times New Roman" pitchFamily="18" charset="0"/>
                <a:cs typeface="Times New Roman" pitchFamily="18" charset="0"/>
              </a:rPr>
              <a:t>, and </a:t>
            </a:r>
            <a:r>
              <a:rPr lang="en-US" sz="2800" b="1" dirty="0" err="1">
                <a:solidFill>
                  <a:schemeClr val="tx1"/>
                </a:solidFill>
                <a:latin typeface="Times New Roman" pitchFamily="18" charset="0"/>
                <a:cs typeface="Times New Roman" pitchFamily="18" charset="0"/>
              </a:rPr>
              <a:t>PlaidML</a:t>
            </a:r>
            <a:r>
              <a:rPr lang="en-US" sz="2400" b="1" dirty="0">
                <a:latin typeface="Times New Roman" pitchFamily="18" charset="0"/>
                <a:cs typeface="Times New Roman" pitchFamily="18" charset="0"/>
              </a:rPr>
              <a:t>.</a:t>
            </a:r>
            <a:endParaRPr lang="en-IN" sz="2400" b="1" dirty="0">
              <a:latin typeface="Times New Roman" pitchFamily="18" charset="0"/>
              <a:cs typeface="Times New Roman" pitchFamily="18" charset="0"/>
            </a:endParaRPr>
          </a:p>
          <a:p>
            <a:pPr marL="45720" indent="0">
              <a:buNone/>
            </a:pPr>
            <a:endParaRPr lang="en-IN" dirty="0"/>
          </a:p>
        </p:txBody>
      </p:sp>
      <p:sp>
        <p:nvSpPr>
          <p:cNvPr id="5" name="Slide Number Placeholder 4"/>
          <p:cNvSpPr>
            <a:spLocks noGrp="1"/>
          </p:cNvSpPr>
          <p:nvPr>
            <p:ph type="sldNum" sz="quarter" idx="12"/>
          </p:nvPr>
        </p:nvSpPr>
        <p:spPr/>
        <p:txBody>
          <a:bodyPr/>
          <a:lstStyle/>
          <a:p>
            <a:fld id="{AC8502E2-927F-4CA7-BAC6-D381BC77B146}" type="slidenum">
              <a:rPr lang="en-IN" smtClean="0"/>
              <a:t>9</a:t>
            </a:fld>
            <a:endParaRPr lang="en-IN"/>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
        <p:nvSpPr>
          <p:cNvPr id="7" name="Footer Placeholder 4">
            <a:extLst>
              <a:ext uri="{FF2B5EF4-FFF2-40B4-BE49-F238E27FC236}">
                <a16:creationId xmlns="" xmlns:a16="http://schemas.microsoft.com/office/drawing/2014/main" id="{C7B50063-DB59-6B33-701D-3F12C5A5267F}"/>
              </a:ext>
            </a:extLst>
          </p:cNvPr>
          <p:cNvSpPr txBox="1">
            <a:spLocks/>
          </p:cNvSpPr>
          <p:nvPr/>
        </p:nvSpPr>
        <p:spPr>
          <a:xfrm>
            <a:off x="838200"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smtClean="0">
                <a:solidFill>
                  <a:schemeClr val="tx1"/>
                </a:solidFill>
                <a:latin typeface="Times New Roman" panose="02020603050405020304" pitchFamily="18" charset="0"/>
                <a:cs typeface="Times New Roman" panose="02020603050405020304" pitchFamily="18" charset="0"/>
              </a:rPr>
              <a:t>Team_Id: 22_AI_2A_15</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838200" y="306705"/>
            <a:ext cx="9985626" cy="5614228"/>
          </a:xfrm>
          <a:prstGeom prst="rect">
            <a:avLst/>
          </a:prstGeom>
          <a:blipFill dpi="0" rotWithShape="1">
            <a:blip r:embed="rId3">
              <a:alphaModFix amt="14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791195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200</TotalTime>
  <Words>1682</Words>
  <Application>Microsoft Office PowerPoint</Application>
  <PresentationFormat>Custom</PresentationFormat>
  <Paragraphs>114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Basis</vt:lpstr>
      <vt:lpstr>DATA  ANALYZER</vt:lpstr>
      <vt:lpstr>Table of Contents</vt:lpstr>
      <vt:lpstr>Project Objective</vt:lpstr>
      <vt:lpstr>Feasibility Study</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Model Training</vt:lpstr>
      <vt:lpstr>PowerPoint Presentation</vt:lpstr>
      <vt:lpstr>PowerPoint Presentation</vt:lpstr>
      <vt:lpstr>Preparing the Data</vt:lpstr>
      <vt:lpstr>Preparing a neural network</vt:lpstr>
      <vt:lpstr>Web Application</vt:lpstr>
      <vt:lpstr>PowerPoint Presentation</vt:lpstr>
      <vt:lpstr>Tools &amp;Technology Used:</vt:lpstr>
      <vt:lpstr>References</vt:lpstr>
      <vt:lpstr>Role of Team Members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Deepak Gupta</dc:creator>
  <cp:lastModifiedBy>Windows User</cp:lastModifiedBy>
  <cp:revision>37</cp:revision>
  <dcterms:created xsi:type="dcterms:W3CDTF">2022-10-06T15:39:33Z</dcterms:created>
  <dcterms:modified xsi:type="dcterms:W3CDTF">2022-12-17T11:33:35Z</dcterms:modified>
</cp:coreProperties>
</file>