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Default Extension="vml" ContentType="application/vnd.openxmlformats-officedocument.vmlDrawing"/>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docProps/custom.xml" ContentType="application/vnd.openxmlformats-officedocument.custom-properties+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6"/>
  </p:notesMasterIdLst>
  <p:sldIdLst>
    <p:sldId id="256" r:id="rId2"/>
    <p:sldId id="431" r:id="rId3"/>
    <p:sldId id="432" r:id="rId4"/>
    <p:sldId id="433" r:id="rId5"/>
    <p:sldId id="434" r:id="rId6"/>
    <p:sldId id="435" r:id="rId7"/>
    <p:sldId id="436" r:id="rId8"/>
    <p:sldId id="437" r:id="rId9"/>
    <p:sldId id="277" r:id="rId10"/>
    <p:sldId id="443" r:id="rId11"/>
    <p:sldId id="285" r:id="rId12"/>
    <p:sldId id="418" r:id="rId13"/>
    <p:sldId id="451" r:id="rId14"/>
    <p:sldId id="452" r:id="rId15"/>
    <p:sldId id="278" r:id="rId16"/>
    <p:sldId id="279" r:id="rId17"/>
    <p:sldId id="444" r:id="rId18"/>
    <p:sldId id="280" r:id="rId19"/>
    <p:sldId id="281" r:id="rId20"/>
    <p:sldId id="421" r:id="rId21"/>
    <p:sldId id="282" r:id="rId22"/>
    <p:sldId id="422" r:id="rId23"/>
    <p:sldId id="283" r:id="rId24"/>
    <p:sldId id="445" r:id="rId25"/>
    <p:sldId id="446" r:id="rId26"/>
    <p:sldId id="423" r:id="rId27"/>
    <p:sldId id="447" r:id="rId28"/>
    <p:sldId id="448" r:id="rId29"/>
    <p:sldId id="449" r:id="rId30"/>
    <p:sldId id="441" r:id="rId31"/>
    <p:sldId id="286" r:id="rId32"/>
    <p:sldId id="450" r:id="rId33"/>
    <p:sldId id="257" r:id="rId34"/>
    <p:sldId id="258" r:id="rId35"/>
    <p:sldId id="442" r:id="rId36"/>
    <p:sldId id="259" r:id="rId37"/>
    <p:sldId id="459" r:id="rId38"/>
    <p:sldId id="460" r:id="rId39"/>
    <p:sldId id="461" r:id="rId40"/>
    <p:sldId id="458" r:id="rId41"/>
    <p:sldId id="476" r:id="rId42"/>
    <p:sldId id="261" r:id="rId43"/>
    <p:sldId id="453" r:id="rId44"/>
    <p:sldId id="262" r:id="rId45"/>
    <p:sldId id="263" r:id="rId46"/>
    <p:sldId id="264" r:id="rId47"/>
    <p:sldId id="455" r:id="rId48"/>
    <p:sldId id="454" r:id="rId49"/>
    <p:sldId id="265" r:id="rId50"/>
    <p:sldId id="266" r:id="rId51"/>
    <p:sldId id="456" r:id="rId52"/>
    <p:sldId id="267" r:id="rId53"/>
    <p:sldId id="457" r:id="rId54"/>
    <p:sldId id="268" r:id="rId55"/>
    <p:sldId id="462" r:id="rId56"/>
    <p:sldId id="465" r:id="rId57"/>
    <p:sldId id="463" r:id="rId58"/>
    <p:sldId id="269" r:id="rId59"/>
    <p:sldId id="464" r:id="rId60"/>
    <p:sldId id="270" r:id="rId61"/>
    <p:sldId id="271" r:id="rId62"/>
    <p:sldId id="273" r:id="rId63"/>
    <p:sldId id="466" r:id="rId64"/>
    <p:sldId id="467" r:id="rId65"/>
    <p:sldId id="468" r:id="rId66"/>
    <p:sldId id="469" r:id="rId67"/>
    <p:sldId id="470" r:id="rId68"/>
    <p:sldId id="471" r:id="rId69"/>
    <p:sldId id="472" r:id="rId70"/>
    <p:sldId id="473" r:id="rId71"/>
    <p:sldId id="474" r:id="rId72"/>
    <p:sldId id="475" r:id="rId73"/>
    <p:sldId id="419" r:id="rId74"/>
    <p:sldId id="420" r:id="rId75"/>
    <p:sldId id="287" r:id="rId76"/>
    <p:sldId id="288" r:id="rId77"/>
    <p:sldId id="290" r:id="rId78"/>
    <p:sldId id="291" r:id="rId79"/>
    <p:sldId id="289" r:id="rId80"/>
    <p:sldId id="292" r:id="rId81"/>
    <p:sldId id="293" r:id="rId82"/>
    <p:sldId id="294" r:id="rId83"/>
    <p:sldId id="295" r:id="rId84"/>
    <p:sldId id="296" r:id="rId85"/>
    <p:sldId id="297" r:id="rId86"/>
    <p:sldId id="298" r:id="rId87"/>
    <p:sldId id="299" r:id="rId88"/>
    <p:sldId id="479" r:id="rId89"/>
    <p:sldId id="477" r:id="rId90"/>
    <p:sldId id="480" r:id="rId91"/>
    <p:sldId id="481" r:id="rId92"/>
    <p:sldId id="478" r:id="rId93"/>
    <p:sldId id="301" r:id="rId94"/>
    <p:sldId id="302" r:id="rId95"/>
    <p:sldId id="303" r:id="rId96"/>
    <p:sldId id="304" r:id="rId97"/>
    <p:sldId id="305" r:id="rId98"/>
    <p:sldId id="482" r:id="rId99"/>
    <p:sldId id="306" r:id="rId100"/>
    <p:sldId id="307" r:id="rId101"/>
    <p:sldId id="308" r:id="rId102"/>
    <p:sldId id="309" r:id="rId103"/>
    <p:sldId id="310" r:id="rId104"/>
    <p:sldId id="311" r:id="rId105"/>
    <p:sldId id="312" r:id="rId106"/>
    <p:sldId id="313" r:id="rId107"/>
    <p:sldId id="314" r:id="rId108"/>
    <p:sldId id="315" r:id="rId109"/>
    <p:sldId id="316" r:id="rId110"/>
    <p:sldId id="317" r:id="rId111"/>
    <p:sldId id="318" r:id="rId112"/>
    <p:sldId id="319" r:id="rId113"/>
    <p:sldId id="320" r:id="rId114"/>
    <p:sldId id="321" r:id="rId115"/>
    <p:sldId id="322" r:id="rId116"/>
    <p:sldId id="323" r:id="rId117"/>
    <p:sldId id="324" r:id="rId118"/>
    <p:sldId id="325" r:id="rId119"/>
    <p:sldId id="326" r:id="rId120"/>
    <p:sldId id="327" r:id="rId121"/>
    <p:sldId id="328" r:id="rId122"/>
    <p:sldId id="329" r:id="rId123"/>
    <p:sldId id="330" r:id="rId124"/>
    <p:sldId id="483" r:id="rId125"/>
    <p:sldId id="331" r:id="rId126"/>
    <p:sldId id="332" r:id="rId127"/>
    <p:sldId id="333" r:id="rId128"/>
    <p:sldId id="334" r:id="rId129"/>
    <p:sldId id="335" r:id="rId130"/>
    <p:sldId id="484" r:id="rId131"/>
    <p:sldId id="336" r:id="rId132"/>
    <p:sldId id="337" r:id="rId133"/>
    <p:sldId id="338" r:id="rId134"/>
    <p:sldId id="339" r:id="rId135"/>
    <p:sldId id="340" r:id="rId136"/>
    <p:sldId id="341" r:id="rId137"/>
    <p:sldId id="342" r:id="rId138"/>
    <p:sldId id="343" r:id="rId139"/>
    <p:sldId id="344" r:id="rId140"/>
    <p:sldId id="345" r:id="rId141"/>
    <p:sldId id="346" r:id="rId142"/>
    <p:sldId id="485" r:id="rId143"/>
    <p:sldId id="347" r:id="rId144"/>
    <p:sldId id="348" r:id="rId145"/>
    <p:sldId id="349" r:id="rId146"/>
    <p:sldId id="350" r:id="rId147"/>
    <p:sldId id="351" r:id="rId148"/>
    <p:sldId id="352" r:id="rId149"/>
    <p:sldId id="353" r:id="rId150"/>
    <p:sldId id="438" r:id="rId151"/>
    <p:sldId id="439" r:id="rId152"/>
    <p:sldId id="440" r:id="rId153"/>
    <p:sldId id="354" r:id="rId154"/>
    <p:sldId id="355" r:id="rId155"/>
    <p:sldId id="357" r:id="rId156"/>
    <p:sldId id="358" r:id="rId157"/>
    <p:sldId id="424" r:id="rId158"/>
    <p:sldId id="377" r:id="rId159"/>
    <p:sldId id="381" r:id="rId160"/>
    <p:sldId id="382" r:id="rId161"/>
    <p:sldId id="383" r:id="rId162"/>
    <p:sldId id="384" r:id="rId163"/>
    <p:sldId id="397" r:id="rId164"/>
    <p:sldId id="398" r:id="rId165"/>
    <p:sldId id="399" r:id="rId166"/>
    <p:sldId id="400" r:id="rId167"/>
    <p:sldId id="401" r:id="rId168"/>
    <p:sldId id="402" r:id="rId169"/>
    <p:sldId id="403" r:id="rId170"/>
    <p:sldId id="404" r:id="rId171"/>
    <p:sldId id="405" r:id="rId172"/>
    <p:sldId id="406" r:id="rId173"/>
    <p:sldId id="486" r:id="rId174"/>
    <p:sldId id="487" r:id="rId175"/>
    <p:sldId id="408" r:id="rId176"/>
    <p:sldId id="409" r:id="rId177"/>
    <p:sldId id="488" r:id="rId178"/>
    <p:sldId id="425" r:id="rId179"/>
    <p:sldId id="426" r:id="rId180"/>
    <p:sldId id="427" r:id="rId181"/>
    <p:sldId id="410" r:id="rId182"/>
    <p:sldId id="411" r:id="rId183"/>
    <p:sldId id="412" r:id="rId184"/>
    <p:sldId id="413" r:id="rId185"/>
    <p:sldId id="428" r:id="rId186"/>
    <p:sldId id="429" r:id="rId187"/>
    <p:sldId id="430" r:id="rId188"/>
    <p:sldId id="274" r:id="rId189"/>
    <p:sldId id="275" r:id="rId190"/>
    <p:sldId id="414" r:id="rId191"/>
    <p:sldId id="415" r:id="rId192"/>
    <p:sldId id="416" r:id="rId193"/>
    <p:sldId id="417" r:id="rId194"/>
    <p:sldId id="276" r:id="rId195"/>
  </p:sldIdLst>
  <p:sldSz cx="9118600" cy="6845300"/>
  <p:notesSz cx="9118600" cy="6845300"/>
  <p:defaultTextStyle>
    <a:defPPr>
      <a:defRPr lang="en-US"/>
    </a:defPPr>
    <a:lvl1pPr marL="0" algn="l" defTabSz="914207" rtl="0" eaLnBrk="1" latinLnBrk="0" hangingPunct="1">
      <a:defRPr sz="1800" kern="1200">
        <a:solidFill>
          <a:schemeClr val="tx1"/>
        </a:solidFill>
        <a:latin typeface="+mn-lt"/>
        <a:ea typeface="+mn-ea"/>
        <a:cs typeface="+mn-cs"/>
      </a:defRPr>
    </a:lvl1pPr>
    <a:lvl2pPr marL="457103" algn="l" defTabSz="914207" rtl="0" eaLnBrk="1" latinLnBrk="0" hangingPunct="1">
      <a:defRPr sz="1800" kern="1200">
        <a:solidFill>
          <a:schemeClr val="tx1"/>
        </a:solidFill>
        <a:latin typeface="+mn-lt"/>
        <a:ea typeface="+mn-ea"/>
        <a:cs typeface="+mn-cs"/>
      </a:defRPr>
    </a:lvl2pPr>
    <a:lvl3pPr marL="914207" algn="l" defTabSz="914207" rtl="0" eaLnBrk="1" latinLnBrk="0" hangingPunct="1">
      <a:defRPr sz="1800" kern="1200">
        <a:solidFill>
          <a:schemeClr val="tx1"/>
        </a:solidFill>
        <a:latin typeface="+mn-lt"/>
        <a:ea typeface="+mn-ea"/>
        <a:cs typeface="+mn-cs"/>
      </a:defRPr>
    </a:lvl3pPr>
    <a:lvl4pPr marL="1371311" algn="l" defTabSz="914207" rtl="0" eaLnBrk="1" latinLnBrk="0" hangingPunct="1">
      <a:defRPr sz="1800" kern="1200">
        <a:solidFill>
          <a:schemeClr val="tx1"/>
        </a:solidFill>
        <a:latin typeface="+mn-lt"/>
        <a:ea typeface="+mn-ea"/>
        <a:cs typeface="+mn-cs"/>
      </a:defRPr>
    </a:lvl4pPr>
    <a:lvl5pPr marL="1828414" algn="l" defTabSz="914207" rtl="0" eaLnBrk="1" latinLnBrk="0" hangingPunct="1">
      <a:defRPr sz="1800" kern="1200">
        <a:solidFill>
          <a:schemeClr val="tx1"/>
        </a:solidFill>
        <a:latin typeface="+mn-lt"/>
        <a:ea typeface="+mn-ea"/>
        <a:cs typeface="+mn-cs"/>
      </a:defRPr>
    </a:lvl5pPr>
    <a:lvl6pPr marL="2285518" algn="l" defTabSz="914207" rtl="0" eaLnBrk="1" latinLnBrk="0" hangingPunct="1">
      <a:defRPr sz="1800" kern="1200">
        <a:solidFill>
          <a:schemeClr val="tx1"/>
        </a:solidFill>
        <a:latin typeface="+mn-lt"/>
        <a:ea typeface="+mn-ea"/>
        <a:cs typeface="+mn-cs"/>
      </a:defRPr>
    </a:lvl6pPr>
    <a:lvl7pPr marL="2742621" algn="l" defTabSz="914207" rtl="0" eaLnBrk="1" latinLnBrk="0" hangingPunct="1">
      <a:defRPr sz="1800" kern="1200">
        <a:solidFill>
          <a:schemeClr val="tx1"/>
        </a:solidFill>
        <a:latin typeface="+mn-lt"/>
        <a:ea typeface="+mn-ea"/>
        <a:cs typeface="+mn-cs"/>
      </a:defRPr>
    </a:lvl7pPr>
    <a:lvl8pPr marL="3199724" algn="l" defTabSz="914207" rtl="0" eaLnBrk="1" latinLnBrk="0" hangingPunct="1">
      <a:defRPr sz="1800" kern="1200">
        <a:solidFill>
          <a:schemeClr val="tx1"/>
        </a:solidFill>
        <a:latin typeface="+mn-lt"/>
        <a:ea typeface="+mn-ea"/>
        <a:cs typeface="+mn-cs"/>
      </a:defRPr>
    </a:lvl8pPr>
    <a:lvl9pPr marL="3656828" algn="l" defTabSz="91420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p:scale>
          <a:sx n="66" d="100"/>
          <a:sy n="66" d="100"/>
        </p:scale>
        <p:origin x="-1536" y="-14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51288"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65725" y="0"/>
            <a:ext cx="3951288" cy="342900"/>
          </a:xfrm>
          <a:prstGeom prst="rect">
            <a:avLst/>
          </a:prstGeom>
        </p:spPr>
        <p:txBody>
          <a:bodyPr vert="horz" lIns="91440" tIns="45720" rIns="91440" bIns="45720" rtlCol="0"/>
          <a:lstStyle>
            <a:lvl1pPr algn="r">
              <a:defRPr sz="1200"/>
            </a:lvl1pPr>
          </a:lstStyle>
          <a:p>
            <a:fld id="{F8F03D00-5AC6-4FB3-9B0A-DEAF6B2172B5}" type="datetimeFigureOut">
              <a:rPr lang="en-US" smtClean="0"/>
              <a:pPr/>
              <a:t>4/30/2024</a:t>
            </a:fld>
            <a:endParaRPr lang="en-US"/>
          </a:p>
        </p:txBody>
      </p:sp>
      <p:sp>
        <p:nvSpPr>
          <p:cNvPr id="4" name="Slide Image Placeholder 3"/>
          <p:cNvSpPr>
            <a:spLocks noGrp="1" noRot="1" noChangeAspect="1"/>
          </p:cNvSpPr>
          <p:nvPr>
            <p:ph type="sldImg" idx="2"/>
          </p:nvPr>
        </p:nvSpPr>
        <p:spPr>
          <a:xfrm>
            <a:off x="3021013" y="855663"/>
            <a:ext cx="3076575" cy="2309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1225" y="3294063"/>
            <a:ext cx="7296150" cy="2695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02400"/>
            <a:ext cx="3951288"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65725" y="6502400"/>
            <a:ext cx="3951288" cy="342900"/>
          </a:xfrm>
          <a:prstGeom prst="rect">
            <a:avLst/>
          </a:prstGeom>
        </p:spPr>
        <p:txBody>
          <a:bodyPr vert="horz" lIns="91440" tIns="45720" rIns="91440" bIns="45720" rtlCol="0" anchor="b"/>
          <a:lstStyle>
            <a:lvl1pPr algn="r">
              <a:defRPr sz="1200"/>
            </a:lvl1pPr>
          </a:lstStyle>
          <a:p>
            <a:fld id="{CDB4AF8A-F616-4FE8-8BEB-CAA1FF6861AC}" type="slidenum">
              <a:rPr lang="en-US" smtClean="0"/>
              <a:pPr/>
              <a:t>‹#›</a:t>
            </a:fld>
            <a:endParaRPr lang="en-US"/>
          </a:p>
        </p:txBody>
      </p:sp>
    </p:spTree>
    <p:extLst>
      <p:ext uri="{BB962C8B-B14F-4D97-AF65-F5344CB8AC3E}">
        <p14:creationId xmlns="" xmlns:p14="http://schemas.microsoft.com/office/powerpoint/2010/main" val="3854198166"/>
      </p:ext>
    </p:extLst>
  </p:cSld>
  <p:clrMap bg1="lt1" tx1="dk1" bg2="lt2" tx2="dk2" accent1="accent1" accent2="accent2" accent3="accent3" accent4="accent4" accent5="accent5" accent6="accent6" hlink="hlink" folHlink="folHlink"/>
  <p:notesStyle>
    <a:lvl1pPr marL="0" algn="l" defTabSz="914207" rtl="0" eaLnBrk="1" latinLnBrk="0" hangingPunct="1">
      <a:defRPr sz="1200" kern="1200">
        <a:solidFill>
          <a:schemeClr val="tx1"/>
        </a:solidFill>
        <a:latin typeface="+mn-lt"/>
        <a:ea typeface="+mn-ea"/>
        <a:cs typeface="+mn-cs"/>
      </a:defRPr>
    </a:lvl1pPr>
    <a:lvl2pPr marL="457103" algn="l" defTabSz="914207" rtl="0" eaLnBrk="1" latinLnBrk="0" hangingPunct="1">
      <a:defRPr sz="1200" kern="1200">
        <a:solidFill>
          <a:schemeClr val="tx1"/>
        </a:solidFill>
        <a:latin typeface="+mn-lt"/>
        <a:ea typeface="+mn-ea"/>
        <a:cs typeface="+mn-cs"/>
      </a:defRPr>
    </a:lvl2pPr>
    <a:lvl3pPr marL="914207" algn="l" defTabSz="914207" rtl="0" eaLnBrk="1" latinLnBrk="0" hangingPunct="1">
      <a:defRPr sz="1200" kern="1200">
        <a:solidFill>
          <a:schemeClr val="tx1"/>
        </a:solidFill>
        <a:latin typeface="+mn-lt"/>
        <a:ea typeface="+mn-ea"/>
        <a:cs typeface="+mn-cs"/>
      </a:defRPr>
    </a:lvl3pPr>
    <a:lvl4pPr marL="1371311" algn="l" defTabSz="914207" rtl="0" eaLnBrk="1" latinLnBrk="0" hangingPunct="1">
      <a:defRPr sz="1200" kern="1200">
        <a:solidFill>
          <a:schemeClr val="tx1"/>
        </a:solidFill>
        <a:latin typeface="+mn-lt"/>
        <a:ea typeface="+mn-ea"/>
        <a:cs typeface="+mn-cs"/>
      </a:defRPr>
    </a:lvl4pPr>
    <a:lvl5pPr marL="1828414" algn="l" defTabSz="914207" rtl="0" eaLnBrk="1" latinLnBrk="0" hangingPunct="1">
      <a:defRPr sz="1200" kern="1200">
        <a:solidFill>
          <a:schemeClr val="tx1"/>
        </a:solidFill>
        <a:latin typeface="+mn-lt"/>
        <a:ea typeface="+mn-ea"/>
        <a:cs typeface="+mn-cs"/>
      </a:defRPr>
    </a:lvl5pPr>
    <a:lvl6pPr marL="2285518" algn="l" defTabSz="914207" rtl="0" eaLnBrk="1" latinLnBrk="0" hangingPunct="1">
      <a:defRPr sz="1200" kern="1200">
        <a:solidFill>
          <a:schemeClr val="tx1"/>
        </a:solidFill>
        <a:latin typeface="+mn-lt"/>
        <a:ea typeface="+mn-ea"/>
        <a:cs typeface="+mn-cs"/>
      </a:defRPr>
    </a:lvl6pPr>
    <a:lvl7pPr marL="2742621" algn="l" defTabSz="914207" rtl="0" eaLnBrk="1" latinLnBrk="0" hangingPunct="1">
      <a:defRPr sz="1200" kern="1200">
        <a:solidFill>
          <a:schemeClr val="tx1"/>
        </a:solidFill>
        <a:latin typeface="+mn-lt"/>
        <a:ea typeface="+mn-ea"/>
        <a:cs typeface="+mn-cs"/>
      </a:defRPr>
    </a:lvl7pPr>
    <a:lvl8pPr marL="3199724" algn="l" defTabSz="914207" rtl="0" eaLnBrk="1" latinLnBrk="0" hangingPunct="1">
      <a:defRPr sz="1200" kern="1200">
        <a:solidFill>
          <a:schemeClr val="tx1"/>
        </a:solidFill>
        <a:latin typeface="+mn-lt"/>
        <a:ea typeface="+mn-ea"/>
        <a:cs typeface="+mn-cs"/>
      </a:defRPr>
    </a:lvl8pPr>
    <a:lvl9pPr marL="3656828" algn="l" defTabSz="9142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DB4AF8A-F616-4FE8-8BEB-CAA1FF6861AC}"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F8E68E4-71F8-4DE1-A817-FE8D250E4FBA}" type="slidenum">
              <a:rPr lang="en-US" smtClean="0"/>
              <a:pPr/>
              <a:t>13</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5C29604-662A-4FBB-917A-7E9F5FA11518}" type="slidenum">
              <a:rPr lang="en-US" smtClean="0"/>
              <a:pPr/>
              <a:t>14</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DB4AF8A-F616-4FE8-8BEB-CAA1FF6861AC}" type="slidenum">
              <a:rPr lang="en-US" smtClean="0"/>
              <a:pPr/>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DB4AF8A-F616-4FE8-8BEB-CAA1FF6861AC}"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1013" y="855663"/>
            <a:ext cx="3076575" cy="23098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4AF8A-F616-4FE8-8BEB-CAA1FF6861AC}" type="slidenum">
              <a:rPr lang="en-US" smtClean="0"/>
              <a:pPr/>
              <a:t>112</a:t>
            </a:fld>
            <a:endParaRPr lang="en-US"/>
          </a:p>
        </p:txBody>
      </p:sp>
    </p:spTree>
    <p:extLst>
      <p:ext uri="{BB962C8B-B14F-4D97-AF65-F5344CB8AC3E}">
        <p14:creationId xmlns="" xmlns:p14="http://schemas.microsoft.com/office/powerpoint/2010/main" val="3687826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1013" y="855663"/>
            <a:ext cx="3076575" cy="23098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4AF8A-F616-4FE8-8BEB-CAA1FF6861AC}" type="slidenum">
              <a:rPr lang="en-US" smtClean="0"/>
              <a:pPr/>
              <a:t>149</a:t>
            </a:fld>
            <a:endParaRPr lang="en-US"/>
          </a:p>
        </p:txBody>
      </p:sp>
    </p:spTree>
    <p:extLst>
      <p:ext uri="{BB962C8B-B14F-4D97-AF65-F5344CB8AC3E}">
        <p14:creationId xmlns="" xmlns:p14="http://schemas.microsoft.com/office/powerpoint/2010/main" val="417764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1013" y="855663"/>
            <a:ext cx="3076575" cy="23098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DF29B0-2EF6-4F4D-A325-0395532F96C7}" type="slidenum">
              <a:rPr lang="en-US" smtClean="0"/>
              <a:pPr/>
              <a:t>163</a:t>
            </a:fld>
            <a:endParaRPr lang="en-US"/>
          </a:p>
        </p:txBody>
      </p:sp>
    </p:spTree>
    <p:extLst>
      <p:ext uri="{BB962C8B-B14F-4D97-AF65-F5344CB8AC3E}">
        <p14:creationId xmlns="" xmlns:p14="http://schemas.microsoft.com/office/powerpoint/2010/main" val="651420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1013" y="855663"/>
            <a:ext cx="3076575" cy="23098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B4AF8A-F616-4FE8-8BEB-CAA1FF6861AC}" type="slidenum">
              <a:rPr lang="en-US" smtClean="0"/>
              <a:pPr/>
              <a:t>189</a:t>
            </a:fld>
            <a:endParaRPr lang="en-US"/>
          </a:p>
        </p:txBody>
      </p:sp>
    </p:spTree>
    <p:extLst>
      <p:ext uri="{BB962C8B-B14F-4D97-AF65-F5344CB8AC3E}">
        <p14:creationId xmlns="" xmlns:p14="http://schemas.microsoft.com/office/powerpoint/2010/main" val="361872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3895" y="2122043"/>
            <a:ext cx="7750810" cy="143751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67790" y="3833368"/>
            <a:ext cx="6383020" cy="17113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A143C64-F095-41F0-A7C5-7582FD7E6821}" type="datetime1">
              <a:rPr lang="en-US" smtClean="0"/>
              <a:pPr/>
              <a:t>4/30/2024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pPr marL="25400">
                <a:lnSpc>
                  <a:spcPts val="1625"/>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15B9D64-6372-41D9-9CC0-8BD4B0099FAC}" type="datetime1">
              <a:rPr lang="en-US" smtClean="0"/>
              <a:pPr/>
              <a:t>4/30/2024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pPr marL="25400">
                <a:lnSpc>
                  <a:spcPts val="1625"/>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5930" y="1574419"/>
            <a:ext cx="3966591" cy="45178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96079" y="1574419"/>
            <a:ext cx="3966591" cy="45178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894A7C8-9F10-470E-9BD0-9817A38096EF}" type="datetime1">
              <a:rPr lang="en-US" smtClean="0"/>
              <a:pPr/>
              <a:t>4/30/2024</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pPr marL="25400">
                <a:lnSpc>
                  <a:spcPts val="1625"/>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8276FF9-F1D6-4DAE-85BD-60E20EBBFAC6}" type="datetime1">
              <a:rPr lang="en-US" smtClean="0"/>
              <a:pPr/>
              <a:t>4/30/2024</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pPr marL="25400">
                <a:lnSpc>
                  <a:spcPts val="1625"/>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0B404C0-605B-4EEE-BDE5-5DD3AE67CBFC}" type="datetime1">
              <a:rPr lang="en-US" smtClean="0"/>
              <a:pPr/>
              <a:t>4/30/2024</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pPr marL="25400">
                <a:lnSpc>
                  <a:spcPts val="1625"/>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18600" cy="68453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9335" y="12700"/>
            <a:ext cx="8679929" cy="1000760"/>
          </a:xfrm>
          <a:prstGeom prst="rect">
            <a:avLst/>
          </a:prstGeom>
        </p:spPr>
        <p:txBody>
          <a:bodyPr wrap="square" lIns="0" tIns="0" rIns="0" bIns="0">
            <a:spAutoFit/>
          </a:bodyPr>
          <a:lstStyle>
            <a:lvl1pPr>
              <a:defRPr sz="32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244214" y="1428496"/>
            <a:ext cx="8630170" cy="272732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832739" y="6349011"/>
            <a:ext cx="1452245" cy="222250"/>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a:lnSpc>
                <a:spcPts val="1625"/>
              </a:lnSpc>
            </a:pPr>
            <a:endParaRPr spc="-5" dirty="0"/>
          </a:p>
        </p:txBody>
      </p:sp>
      <p:sp>
        <p:nvSpPr>
          <p:cNvPr id="5" name="Holder 5"/>
          <p:cNvSpPr>
            <a:spLocks noGrp="1"/>
          </p:cNvSpPr>
          <p:nvPr>
            <p:ph type="dt" sz="half" idx="6"/>
          </p:nvPr>
        </p:nvSpPr>
        <p:spPr>
          <a:xfrm>
            <a:off x="455930" y="6366129"/>
            <a:ext cx="2097278" cy="342265"/>
          </a:xfrm>
          <a:prstGeom prst="rect">
            <a:avLst/>
          </a:prstGeom>
        </p:spPr>
        <p:txBody>
          <a:bodyPr wrap="square" lIns="0" tIns="0" rIns="0" bIns="0">
            <a:spAutoFit/>
          </a:bodyPr>
          <a:lstStyle>
            <a:lvl1pPr algn="l">
              <a:defRPr>
                <a:solidFill>
                  <a:schemeClr val="tx1">
                    <a:tint val="75000"/>
                  </a:schemeClr>
                </a:solidFill>
              </a:defRPr>
            </a:lvl1pPr>
          </a:lstStyle>
          <a:p>
            <a:fld id="{028FCFE5-F50B-4178-B616-5BDFF39B659F}" type="datetime1">
              <a:rPr lang="en-US" smtClean="0"/>
              <a:pPr/>
              <a:t>4/30/2024</a:t>
            </a:fld>
            <a:endParaRPr lang="en-US"/>
          </a:p>
        </p:txBody>
      </p:sp>
      <p:sp>
        <p:nvSpPr>
          <p:cNvPr id="6" name="Holder 6"/>
          <p:cNvSpPr>
            <a:spLocks noGrp="1"/>
          </p:cNvSpPr>
          <p:nvPr>
            <p:ph type="sldNum" sz="quarter" idx="7"/>
          </p:nvPr>
        </p:nvSpPr>
        <p:spPr>
          <a:xfrm>
            <a:off x="8378166" y="6349011"/>
            <a:ext cx="229234" cy="222250"/>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25400">
              <a:lnSpc>
                <a:spcPts val="1625"/>
              </a:lnSpc>
            </a:pPr>
            <a:fld id="{81D60167-4931-47E6-BA6A-407CBD079E47}" type="slidenum">
              <a:rPr spc="-5" dirty="0"/>
              <a:pPr marL="25400">
                <a:lnSpc>
                  <a:spcPts val="1625"/>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https://slideplayer.com/slide/9512468/"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Microsoft_Office_Excel_97-2003_Worksheet1.xls"/><Relationship Id="rId4" Type="http://schemas.openxmlformats.org/officeDocument/2006/relationships/image" Target="../media/image7.w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geeksforgeeks.org/k-means-clustering-introduction/" TargetMode="Externa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3.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Microsoft_Office_Excel_97-2003_Worksheet2.xls"/><Relationship Id="rId5" Type="http://schemas.openxmlformats.org/officeDocument/2006/relationships/image" Target="../media/image11.wmf"/><Relationship Id="rId4" Type="http://schemas.openxmlformats.org/officeDocument/2006/relationships/image" Target="../media/image10.w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hyperlink" Target="https://en.wikipedia.org/wiki/Knowledge" TargetMode="External"/><Relationship Id="rId7" Type="http://schemas.openxmlformats.org/officeDocument/2006/relationships/hyperlink" Target="https://en.wikipedia.org/wiki/Big_data" TargetMode="External"/><Relationship Id="rId2" Type="http://schemas.openxmlformats.org/officeDocument/2006/relationships/hyperlink" Target="https://en.wikipedia.org/wiki/Inter-disciplinary" TargetMode="External"/><Relationship Id="rId1" Type="http://schemas.openxmlformats.org/officeDocument/2006/relationships/slideLayout" Target="../slideLayouts/slideLayout2.xml"/><Relationship Id="rId6" Type="http://schemas.openxmlformats.org/officeDocument/2006/relationships/hyperlink" Target="https://en.wikipedia.org/wiki/Machine_learning" TargetMode="External"/><Relationship Id="rId5" Type="http://schemas.openxmlformats.org/officeDocument/2006/relationships/hyperlink" Target="https://en.wikipedia.org/wiki/Data_mining" TargetMode="External"/><Relationship Id="rId4" Type="http://schemas.openxmlformats.org/officeDocument/2006/relationships/hyperlink" Target="https://en.wikipedia.org/wiki/Unstructured_data" TargetMode="External"/></Relationships>
</file>

<file path=ppt/slides/_rels/slide19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xBXHtz4Gbdo" TargetMode="External"/><Relationship Id="rId2" Type="http://schemas.openxmlformats.org/officeDocument/2006/relationships/hyperlink" Target="http://www.incompleteideas.net/book/ebook/node109.html" TargetMode="External"/><Relationship Id="rId1" Type="http://schemas.openxmlformats.org/officeDocument/2006/relationships/slideLayout" Target="../slideLayouts/slideLayout2.xml"/><Relationship Id="rId4" Type="http://schemas.openxmlformats.org/officeDocument/2006/relationships/hyperlink" Target="http://theconversation.com/computers-to-humans-shall-we-play-a-game-77383" TargetMode="External"/></Relationships>
</file>

<file path=ppt/slides/_rels/slide76.xml.rels><?xml version="1.0" encoding="UTF-8" standalone="yes"?>
<Relationships xmlns="http://schemas.openxmlformats.org/package/2006/relationships"><Relationship Id="rId2" Type="http://schemas.openxmlformats.org/officeDocument/2006/relationships/hyperlink" Target="https://blog.knoldus.com/introduction-to-perceptron-neural-network/"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neuralnetworksanddeeplearning.com/chap2.html" TargetMode="External"/><Relationship Id="rId2" Type="http://schemas.openxmlformats.org/officeDocument/2006/relationships/hyperlink" Target="https://ujjwalkarn.me/2016/08/09/quick-intro-neural-networks/" TargetMode="External"/><Relationship Id="rId1" Type="http://schemas.openxmlformats.org/officeDocument/2006/relationships/slideLayout" Target="../slideLayouts/slideLayout2.xml"/><Relationship Id="rId4" Type="http://schemas.openxmlformats.org/officeDocument/2006/relationships/hyperlink" Target="http://www.dataversity.net/brief-history-deep-learning/" TargetMode="External"/></Relationships>
</file>

<file path=ppt/slides/_rels/slide78.xml.rels><?xml version="1.0" encoding="UTF-8" standalone="yes"?>
<Relationships xmlns="http://schemas.openxmlformats.org/package/2006/relationships"><Relationship Id="rId2" Type="http://schemas.openxmlformats.org/officeDocument/2006/relationships/hyperlink" Target="http://www.dataversity.net/artificial-neural-networks-overview/"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medium.com/@andreykurenkov/a-brief-history-of-neural-nets-and-deep-learning-part-4-61be90639182" TargetMode="External"/><Relationship Id="rId2" Type="http://schemas.openxmlformats.org/officeDocument/2006/relationships/hyperlink" Target="http://www.dataversity.net/artificial-intelligence-ai/"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analyticsvidhya.com/blog/2015/11/quick-introduction-boosting-algorithms-machine-learning/"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machinelearningmastery.com/boosting-and-adaboost-for-machine-learning/"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9to5mac.com/2018/12/03/homepod-machine-learning-siri-speech-recognition/"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www.nist.gov/programs-projects/face-recognition-grand-challenge-frgc"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dataversity.net/brief-history-internet-things/" TargetMode="External"/><Relationship Id="rId2" Type="http://schemas.openxmlformats.org/officeDocument/2006/relationships/hyperlink" Target="https://www.dataversity.net/machine-learning-and-artificial-intelligence-trends-in-2019/"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s://readwrite.com/2018/04/06/7-ways-your-business-should-be-using-machine-learning-today/"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44501" y="1917126"/>
            <a:ext cx="7772400" cy="1366398"/>
          </a:xfrm>
          <a:prstGeom prst="rect">
            <a:avLst/>
          </a:prstGeom>
        </p:spPr>
        <p:txBody>
          <a:bodyPr vert="horz" wrap="square" lIns="0" tIns="12063" rIns="0" bIns="0" rtlCol="0">
            <a:spAutoFit/>
          </a:bodyPr>
          <a:lstStyle/>
          <a:p>
            <a:pPr marL="12696" algn="ctr">
              <a:spcBef>
                <a:spcPts val="95"/>
              </a:spcBef>
            </a:pPr>
            <a:r>
              <a:rPr lang="en-US" sz="4400" dirty="0">
                <a:solidFill>
                  <a:schemeClr val="tx1"/>
                </a:solidFill>
              </a:rPr>
              <a:t>Machine Learning Techniques </a:t>
            </a:r>
            <a:br>
              <a:rPr lang="en-US" sz="4400" dirty="0">
                <a:solidFill>
                  <a:schemeClr val="tx1"/>
                </a:solidFill>
              </a:rPr>
            </a:br>
            <a:r>
              <a:rPr lang="en-US" sz="4400" dirty="0">
                <a:solidFill>
                  <a:schemeClr val="tx1"/>
                </a:solidFill>
              </a:rPr>
              <a:t>[KAI-601] </a:t>
            </a:r>
            <a:endParaRPr sz="4400"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39700" y="163520"/>
            <a:ext cx="1255440" cy="1359077"/>
          </a:xfrm>
          <a:prstGeom prst="rect">
            <a:avLst/>
          </a:prstGeom>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515224" y="163522"/>
            <a:ext cx="1295400" cy="135907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22252"/>
            <a:ext cx="8679929" cy="492443"/>
          </a:xfrm>
        </p:spPr>
        <p:txBody>
          <a:bodyPr/>
          <a:lstStyle/>
          <a:p>
            <a:r>
              <a:rPr lang="en-US" dirty="0" smtClean="0"/>
              <a:t>Machine Learning</a:t>
            </a:r>
            <a:endParaRPr lang="en-US" dirty="0"/>
          </a:p>
        </p:txBody>
      </p:sp>
      <p:sp>
        <p:nvSpPr>
          <p:cNvPr id="3" name="Text Placeholder 2"/>
          <p:cNvSpPr>
            <a:spLocks noGrp="1"/>
          </p:cNvSpPr>
          <p:nvPr>
            <p:ph type="body" idx="1"/>
          </p:nvPr>
        </p:nvSpPr>
        <p:spPr>
          <a:xfrm>
            <a:off x="244214" y="1428496"/>
            <a:ext cx="8630170" cy="3877985"/>
          </a:xfrm>
        </p:spPr>
        <p:txBody>
          <a:bodyPr/>
          <a:lstStyle/>
          <a:p>
            <a:pPr algn="just"/>
            <a:r>
              <a:rPr lang="en-US" sz="2800" dirty="0" smtClean="0"/>
              <a:t>The </a:t>
            </a:r>
            <a:r>
              <a:rPr lang="en-US" sz="2800" dirty="0"/>
              <a:t>process of learning begins with observations or data, such as examples, direct experience, or instruction, in order to look for patterns in data and make better decisions in the future based on the examples that we provide. </a:t>
            </a:r>
            <a:endParaRPr lang="en-US" sz="2800" dirty="0" smtClean="0"/>
          </a:p>
          <a:p>
            <a:pPr algn="just"/>
            <a:endParaRPr lang="en-US" sz="2800" dirty="0" smtClean="0"/>
          </a:p>
          <a:p>
            <a:pPr algn="just"/>
            <a:r>
              <a:rPr lang="en-US" sz="2800" b="1" dirty="0" smtClean="0"/>
              <a:t>The </a:t>
            </a:r>
            <a:r>
              <a:rPr lang="en-US" sz="2800" b="1" dirty="0"/>
              <a:t>primary aim is to allow the computers learn automatically</a:t>
            </a:r>
            <a:r>
              <a:rPr lang="en-US" sz="2800" dirty="0"/>
              <a:t> without human intervention or assistance and adjust actions accordingly.</a:t>
            </a:r>
          </a:p>
          <a:p>
            <a:pPr algn="just"/>
            <a:endParaRPr lang="en-US" sz="2800" dirty="0"/>
          </a:p>
        </p:txBody>
      </p:sp>
    </p:spTree>
    <p:extLst>
      <p:ext uri="{BB962C8B-B14F-4D97-AF65-F5344CB8AC3E}">
        <p14:creationId xmlns="" xmlns:p14="http://schemas.microsoft.com/office/powerpoint/2010/main" val="416413223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4508754"/>
          </a:xfrm>
        </p:spPr>
        <p:txBody>
          <a:bodyPr/>
          <a:lstStyle/>
          <a:p>
            <a:pPr marL="457103" indent="-457103">
              <a:buAutoNum type="arabicPeriod"/>
            </a:pPr>
            <a:r>
              <a:rPr lang="en-US" b="1" dirty="0"/>
              <a:t>Threshold Activation Function — (Binary step function)</a:t>
            </a:r>
            <a:r>
              <a:rPr lang="en-US" dirty="0"/>
              <a:t/>
            </a:r>
            <a:br>
              <a:rPr lang="en-US" dirty="0"/>
            </a:br>
            <a:r>
              <a:rPr lang="en-US" dirty="0"/>
              <a:t>A Binary step function is a threshold-based activation function. If the input value is above or below a certain threshold, the neuron is activated and sends exactly the same signal to the next layer.</a:t>
            </a:r>
          </a:p>
          <a:p>
            <a:endParaRPr lang="en-US" dirty="0"/>
          </a:p>
        </p:txBody>
      </p:sp>
      <p:pic>
        <p:nvPicPr>
          <p:cNvPr id="7173" name="Picture 5"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73313" y="3360308"/>
            <a:ext cx="4371975" cy="16764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351242" y="5036708"/>
            <a:ext cx="2716680" cy="368860"/>
          </a:xfrm>
          <a:prstGeom prst="rect">
            <a:avLst/>
          </a:prstGeom>
        </p:spPr>
        <p:txBody>
          <a:bodyPr wrap="none" lIns="91420" tIns="45710" rIns="91420" bIns="45710">
            <a:spAutoFit/>
          </a:bodyPr>
          <a:lstStyle/>
          <a:p>
            <a:r>
              <a:rPr lang="en-US" dirty="0">
                <a:solidFill>
                  <a:srgbClr val="757575"/>
                </a:solidFill>
                <a:latin typeface="medium-content-sans-serif-font"/>
              </a:rPr>
              <a:t>A Binary step function</a:t>
            </a:r>
            <a:endParaRPr lang="en-US" dirty="0"/>
          </a:p>
        </p:txBody>
      </p:sp>
    </p:spTree>
    <p:extLst>
      <p:ext uri="{BB962C8B-B14F-4D97-AF65-F5344CB8AC3E}">
        <p14:creationId xmlns="" xmlns:p14="http://schemas.microsoft.com/office/powerpoint/2010/main" val="228853277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4214" y="1428498"/>
            <a:ext cx="8630170" cy="2585323"/>
          </a:xfrm>
        </p:spPr>
        <p:txBody>
          <a:bodyPr/>
          <a:lstStyle/>
          <a:p>
            <a:r>
              <a:rPr lang="en-US" dirty="0"/>
              <a:t>Activation function A = “activated” if Y &gt; threshold</a:t>
            </a:r>
          </a:p>
          <a:p>
            <a:r>
              <a:rPr lang="en-US" dirty="0"/>
              <a:t>else not or A=1 if y&gt;threshold 0 otherwise.</a:t>
            </a:r>
          </a:p>
          <a:p>
            <a:r>
              <a:rPr lang="en-US" dirty="0"/>
              <a:t>The problem with this function is for creating a binary classifier ( 1 or 0), but if you want multiple such neurons to be connected to bring in more classes, Class1, Class2, Class3, etc. In this case, all neurons will give 1, so we cannot decide.</a:t>
            </a:r>
          </a:p>
          <a:p>
            <a:endParaRPr lang="en-US" dirty="0"/>
          </a:p>
        </p:txBody>
      </p:sp>
    </p:spTree>
    <p:extLst>
      <p:ext uri="{BB962C8B-B14F-4D97-AF65-F5344CB8AC3E}">
        <p14:creationId xmlns="" xmlns:p14="http://schemas.microsoft.com/office/powerpoint/2010/main" val="248546983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8"/>
            <a:ext cx="8630170" cy="2215991"/>
          </a:xfrm>
        </p:spPr>
        <p:txBody>
          <a:bodyPr/>
          <a:lstStyle/>
          <a:p>
            <a:r>
              <a:rPr lang="en-US" b="1" dirty="0"/>
              <a:t>Sigmoid Activation Function — (Logistic function)</a:t>
            </a:r>
            <a:r>
              <a:rPr lang="en-US" dirty="0"/>
              <a:t/>
            </a:r>
            <a:br>
              <a:rPr lang="en-US" dirty="0"/>
            </a:br>
            <a:r>
              <a:rPr lang="en-US" dirty="0"/>
              <a:t>A Sigmoid function is a mathematical function having a characteristic “S”-shaped curve or sigmoid curve which ranges between 0 and 1, therefore it is used for models where we need to predict the probability as an output</a:t>
            </a:r>
            <a:r>
              <a:rPr lang="en-US" dirty="0" smtClean="0"/>
              <a:t>.</a:t>
            </a:r>
          </a:p>
          <a:p>
            <a:endParaRPr lang="en-US" dirty="0"/>
          </a:p>
        </p:txBody>
      </p:sp>
      <p:sp>
        <p:nvSpPr>
          <p:cNvPr id="292868" name="AutoShape 4" descr="{\displaystyle \sigma (x)={\frac {1}{1+e^{-x}}}={\frac {e^{x}}{1+e^{x}}}=1-\sigma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2870" name="AutoShape 6" descr="{\displaystyle \sigma (x)={\frac {1}{1+e^{-x}}}={\frac {e^{x}}{1+e^{x}}}=1-\sigma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92871" name="Picture 7"/>
          <p:cNvPicPr>
            <a:picLocks noChangeAspect="1" noChangeArrowheads="1"/>
          </p:cNvPicPr>
          <p:nvPr/>
        </p:nvPicPr>
        <p:blipFill>
          <a:blip r:embed="rId2" cstate="print"/>
          <a:srcRect/>
          <a:stretch>
            <a:fillRect/>
          </a:stretch>
        </p:blipFill>
        <p:spPr bwMode="auto">
          <a:xfrm>
            <a:off x="3263900" y="3346450"/>
            <a:ext cx="5410200" cy="3228975"/>
          </a:xfrm>
          <a:prstGeom prst="rect">
            <a:avLst/>
          </a:prstGeom>
          <a:noFill/>
          <a:ln w="9525">
            <a:noFill/>
            <a:miter lim="800000"/>
            <a:headEnd/>
            <a:tailEnd/>
          </a:ln>
        </p:spPr>
      </p:pic>
      <p:pic>
        <p:nvPicPr>
          <p:cNvPr id="292872" name="Picture 8"/>
          <p:cNvPicPr>
            <a:picLocks noChangeAspect="1" noChangeArrowheads="1"/>
          </p:cNvPicPr>
          <p:nvPr/>
        </p:nvPicPr>
        <p:blipFill>
          <a:blip r:embed="rId3" cstate="print"/>
          <a:srcRect/>
          <a:stretch>
            <a:fillRect/>
          </a:stretch>
        </p:blipFill>
        <p:spPr bwMode="auto">
          <a:xfrm>
            <a:off x="0" y="3575050"/>
            <a:ext cx="2895600" cy="1524000"/>
          </a:xfrm>
          <a:prstGeom prst="rect">
            <a:avLst/>
          </a:prstGeom>
          <a:noFill/>
          <a:ln w="9525">
            <a:noFill/>
            <a:miter lim="800000"/>
            <a:headEnd/>
            <a:tailEnd/>
          </a:ln>
        </p:spPr>
      </p:pic>
    </p:spTree>
    <p:extLst>
      <p:ext uri="{BB962C8B-B14F-4D97-AF65-F5344CB8AC3E}">
        <p14:creationId xmlns="" xmlns:p14="http://schemas.microsoft.com/office/powerpoint/2010/main" val="299667284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8"/>
            <a:ext cx="8630170" cy="2215991"/>
          </a:xfrm>
        </p:spPr>
        <p:txBody>
          <a:bodyPr/>
          <a:lstStyle/>
          <a:p>
            <a:r>
              <a:rPr lang="en-US" dirty="0"/>
              <a:t>The Sigmoid function is differentiable, means we can find the slope of the curve at any 2 points.</a:t>
            </a:r>
          </a:p>
          <a:p>
            <a:r>
              <a:rPr lang="en-US" dirty="0"/>
              <a:t>The drawback of the Sigmoid activation function is that it can cause the neural network to get stuck at training time if strong negative input is provided.</a:t>
            </a:r>
          </a:p>
          <a:p>
            <a:endParaRPr lang="en-US" dirty="0"/>
          </a:p>
        </p:txBody>
      </p:sp>
    </p:spTree>
    <p:extLst>
      <p:ext uri="{BB962C8B-B14F-4D97-AF65-F5344CB8AC3E}">
        <p14:creationId xmlns="" xmlns:p14="http://schemas.microsoft.com/office/powerpoint/2010/main" val="23297236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8"/>
            <a:ext cx="8630170" cy="2215991"/>
          </a:xfrm>
        </p:spPr>
        <p:txBody>
          <a:bodyPr/>
          <a:lstStyle/>
          <a:p>
            <a:r>
              <a:rPr lang="en-US" b="1" dirty="0"/>
              <a:t>Hyperbolic Tangent Function — (</a:t>
            </a:r>
            <a:r>
              <a:rPr lang="en-US" b="1" dirty="0" err="1"/>
              <a:t>tanh</a:t>
            </a:r>
            <a:r>
              <a:rPr lang="en-US" b="1" dirty="0"/>
              <a:t>)</a:t>
            </a:r>
            <a:r>
              <a:rPr lang="en-US" dirty="0"/>
              <a:t/>
            </a:r>
            <a:br>
              <a:rPr lang="en-US" dirty="0"/>
            </a:br>
            <a:r>
              <a:rPr lang="en-US" dirty="0"/>
              <a:t>It is similar to Sigmoid but better in performance. It is nonlinear in nature, so great we can stack layers. The function ranges between (-1,1).</a:t>
            </a:r>
          </a:p>
          <a:p>
            <a:endParaRPr lang="en-US" dirty="0"/>
          </a:p>
          <a:p>
            <a:endParaRPr lang="en-US" dirty="0"/>
          </a:p>
        </p:txBody>
      </p:sp>
      <p:pic>
        <p:nvPicPr>
          <p:cNvPr id="9218" name="Picture 2"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416300" y="2965450"/>
            <a:ext cx="2795586" cy="2322293"/>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3069147" y="5480050"/>
            <a:ext cx="3292158" cy="368860"/>
          </a:xfrm>
          <a:prstGeom prst="rect">
            <a:avLst/>
          </a:prstGeom>
        </p:spPr>
        <p:txBody>
          <a:bodyPr wrap="none" lIns="91420" tIns="45710" rIns="91420" bIns="45710">
            <a:spAutoFit/>
          </a:bodyPr>
          <a:lstStyle/>
          <a:p>
            <a:r>
              <a:rPr lang="en-US" dirty="0">
                <a:solidFill>
                  <a:srgbClr val="757575"/>
                </a:solidFill>
                <a:latin typeface="medium-content-sans-serif-font"/>
              </a:rPr>
              <a:t>Hyperbolic tangent function</a:t>
            </a:r>
            <a:endParaRPr lang="en-US" dirty="0"/>
          </a:p>
        </p:txBody>
      </p:sp>
    </p:spTree>
    <p:extLst>
      <p:ext uri="{BB962C8B-B14F-4D97-AF65-F5344CB8AC3E}">
        <p14:creationId xmlns="" xmlns:p14="http://schemas.microsoft.com/office/powerpoint/2010/main" val="407748149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1107996"/>
          </a:xfrm>
        </p:spPr>
        <p:txBody>
          <a:bodyPr/>
          <a:lstStyle/>
          <a:p>
            <a:r>
              <a:rPr lang="en-US" dirty="0"/>
              <a:t>The main advantage of this function is that strong negative inputs will be mapped to negative output and only zero-valued inputs are mapped to near-zero </a:t>
            </a:r>
            <a:r>
              <a:rPr lang="en-US" dirty="0" err="1"/>
              <a:t>outputs.,So</a:t>
            </a:r>
            <a:r>
              <a:rPr lang="en-US" dirty="0"/>
              <a:t> less likely to get stuck during training.</a:t>
            </a:r>
          </a:p>
        </p:txBody>
      </p:sp>
    </p:spTree>
    <p:extLst>
      <p:ext uri="{BB962C8B-B14F-4D97-AF65-F5344CB8AC3E}">
        <p14:creationId xmlns="" xmlns:p14="http://schemas.microsoft.com/office/powerpoint/2010/main" val="210338397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7" y="2"/>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1107996"/>
          </a:xfrm>
        </p:spPr>
        <p:txBody>
          <a:bodyPr/>
          <a:lstStyle/>
          <a:p>
            <a:r>
              <a:rPr lang="en-US" b="1" dirty="0"/>
              <a:t>Rectified Linear Units — (</a:t>
            </a:r>
            <a:r>
              <a:rPr lang="en-US" b="1" dirty="0" err="1"/>
              <a:t>ReLu</a:t>
            </a:r>
            <a:r>
              <a:rPr lang="en-US" b="1" dirty="0"/>
              <a:t>)</a:t>
            </a:r>
            <a:r>
              <a:rPr lang="en-US" dirty="0"/>
              <a:t/>
            </a:r>
            <a:br>
              <a:rPr lang="en-US" dirty="0"/>
            </a:br>
            <a:r>
              <a:rPr lang="en-US" dirty="0" err="1"/>
              <a:t>ReLu</a:t>
            </a:r>
            <a:r>
              <a:rPr lang="en-US" dirty="0"/>
              <a:t> is the most used activation function in CNN and ANN which ranges from zero to infinity.[0,∞)</a:t>
            </a:r>
          </a:p>
        </p:txBody>
      </p:sp>
      <p:pic>
        <p:nvPicPr>
          <p:cNvPr id="10242" name="Picture 2"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2274" y="2736850"/>
            <a:ext cx="5734050" cy="244792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4191251" y="5390359"/>
            <a:ext cx="644958" cy="368860"/>
          </a:xfrm>
          <a:prstGeom prst="rect">
            <a:avLst/>
          </a:prstGeom>
        </p:spPr>
        <p:txBody>
          <a:bodyPr wrap="none" lIns="91420" tIns="45710" rIns="91420" bIns="45710">
            <a:spAutoFit/>
          </a:bodyPr>
          <a:lstStyle/>
          <a:p>
            <a:r>
              <a:rPr lang="en-US" dirty="0" err="1">
                <a:solidFill>
                  <a:srgbClr val="757575"/>
                </a:solidFill>
                <a:latin typeface="medium-content-sans-serif-font"/>
              </a:rPr>
              <a:t>ReLu</a:t>
            </a:r>
            <a:endParaRPr lang="en-US" dirty="0"/>
          </a:p>
        </p:txBody>
      </p:sp>
    </p:spTree>
    <p:extLst>
      <p:ext uri="{BB962C8B-B14F-4D97-AF65-F5344CB8AC3E}">
        <p14:creationId xmlns="" xmlns:p14="http://schemas.microsoft.com/office/powerpoint/2010/main" val="232981115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8"/>
            <a:ext cx="8630170" cy="4431983"/>
          </a:xfrm>
        </p:spPr>
        <p:txBody>
          <a:bodyPr/>
          <a:lstStyle/>
          <a:p>
            <a:r>
              <a:rPr lang="en-US" dirty="0"/>
              <a:t>It gives an output ‘x’ if x is positive and 0 otherwise. It looks like having the same problem of linear function as it is linear in the positive axis. </a:t>
            </a:r>
            <a:r>
              <a:rPr lang="en-US" dirty="0" err="1"/>
              <a:t>Relu</a:t>
            </a:r>
            <a:r>
              <a:rPr lang="en-US" dirty="0"/>
              <a:t> is non-linear in nature and a combination of </a:t>
            </a:r>
            <a:r>
              <a:rPr lang="en-US" dirty="0" err="1"/>
              <a:t>ReLu</a:t>
            </a:r>
            <a:r>
              <a:rPr lang="en-US" dirty="0"/>
              <a:t> is also non-linear. In fact, it is a good </a:t>
            </a:r>
            <a:r>
              <a:rPr lang="en-US" dirty="0" err="1"/>
              <a:t>approximator</a:t>
            </a:r>
            <a:r>
              <a:rPr lang="en-US" dirty="0"/>
              <a:t> and any function can be approximated with a combination of </a:t>
            </a:r>
            <a:r>
              <a:rPr lang="en-US" dirty="0" err="1"/>
              <a:t>Relu</a:t>
            </a:r>
            <a:r>
              <a:rPr lang="en-US" dirty="0"/>
              <a:t>.</a:t>
            </a:r>
          </a:p>
          <a:p>
            <a:endParaRPr lang="en-US" dirty="0"/>
          </a:p>
          <a:p>
            <a:r>
              <a:rPr lang="en-US" dirty="0" err="1"/>
              <a:t>ReLu</a:t>
            </a:r>
            <a:r>
              <a:rPr lang="en-US" dirty="0"/>
              <a:t> is 6 times improved over hyperbolic tangent function.</a:t>
            </a:r>
          </a:p>
          <a:p>
            <a:endParaRPr lang="en-US" dirty="0"/>
          </a:p>
          <a:p>
            <a:r>
              <a:rPr lang="en-US" dirty="0"/>
              <a:t>It should only be applied to hidden layers of a neural network. So, for the output layer use </a:t>
            </a:r>
            <a:r>
              <a:rPr lang="en-US" dirty="0" err="1"/>
              <a:t>softmax</a:t>
            </a:r>
            <a:r>
              <a:rPr lang="en-US" dirty="0"/>
              <a:t> function for classification problem and for regression problem use a Linear function.</a:t>
            </a:r>
          </a:p>
          <a:p>
            <a:endParaRPr lang="en-US" dirty="0"/>
          </a:p>
        </p:txBody>
      </p:sp>
    </p:spTree>
    <p:extLst>
      <p:ext uri="{BB962C8B-B14F-4D97-AF65-F5344CB8AC3E}">
        <p14:creationId xmlns="" xmlns:p14="http://schemas.microsoft.com/office/powerpoint/2010/main" val="23285182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8"/>
            <a:ext cx="8630170" cy="2585323"/>
          </a:xfrm>
        </p:spPr>
        <p:txBody>
          <a:bodyPr/>
          <a:lstStyle/>
          <a:p>
            <a:r>
              <a:rPr lang="en-US" dirty="0"/>
              <a:t>Here one problem is some gradients are fragile during training and can die. It causes a weight update which will make it never activate on any data point again. Basically </a:t>
            </a:r>
            <a:r>
              <a:rPr lang="en-US" dirty="0" err="1"/>
              <a:t>ReLu</a:t>
            </a:r>
            <a:r>
              <a:rPr lang="en-US" dirty="0"/>
              <a:t> could result in dead neurons.</a:t>
            </a:r>
          </a:p>
          <a:p>
            <a:r>
              <a:rPr lang="en-US" dirty="0"/>
              <a:t>To fix the problem of dying neurons, </a:t>
            </a:r>
            <a:r>
              <a:rPr lang="en-US" b="1" dirty="0"/>
              <a:t>Leaky </a:t>
            </a:r>
            <a:r>
              <a:rPr lang="en-US" b="1" dirty="0" err="1"/>
              <a:t>ReLu</a:t>
            </a:r>
            <a:r>
              <a:rPr lang="en-US" dirty="0"/>
              <a:t> was introduced. So, Leaky </a:t>
            </a:r>
            <a:r>
              <a:rPr lang="en-US" dirty="0" err="1"/>
              <a:t>ReLu</a:t>
            </a:r>
            <a:r>
              <a:rPr lang="en-US" dirty="0"/>
              <a:t> introduces a small slope to keep the updates alive. Leaky </a:t>
            </a:r>
            <a:r>
              <a:rPr lang="en-US" dirty="0" err="1"/>
              <a:t>ReLu</a:t>
            </a:r>
            <a:r>
              <a:rPr lang="en-US" dirty="0"/>
              <a:t> ranges from -∞ to +∞.</a:t>
            </a:r>
          </a:p>
          <a:p>
            <a:endParaRPr lang="en-US" dirty="0"/>
          </a:p>
        </p:txBody>
      </p:sp>
      <p:pic>
        <p:nvPicPr>
          <p:cNvPr id="11266" name="Picture 2"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20900" y="4013821"/>
            <a:ext cx="5486400" cy="191452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3700961" y="6089650"/>
            <a:ext cx="2326278" cy="369332"/>
          </a:xfrm>
          <a:prstGeom prst="rect">
            <a:avLst/>
          </a:prstGeom>
        </p:spPr>
        <p:txBody>
          <a:bodyPr wrap="none" lIns="91420" tIns="45710" rIns="91420" bIns="45710">
            <a:spAutoFit/>
          </a:bodyPr>
          <a:lstStyle/>
          <a:p>
            <a:r>
              <a:rPr lang="en-US" dirty="0" err="1">
                <a:solidFill>
                  <a:srgbClr val="757575"/>
                </a:solidFill>
                <a:latin typeface="medium-content-sans-serif-font"/>
              </a:rPr>
              <a:t>ReLu</a:t>
            </a:r>
            <a:r>
              <a:rPr lang="en-US" dirty="0">
                <a:solidFill>
                  <a:srgbClr val="757575"/>
                </a:solidFill>
                <a:latin typeface="medium-content-sans-serif-font"/>
              </a:rPr>
              <a:t> vs Leaky </a:t>
            </a:r>
            <a:r>
              <a:rPr lang="en-US" dirty="0" err="1">
                <a:solidFill>
                  <a:srgbClr val="757575"/>
                </a:solidFill>
                <a:latin typeface="medium-content-sans-serif-font"/>
              </a:rPr>
              <a:t>ReLu</a:t>
            </a:r>
            <a:endParaRPr lang="en-US" dirty="0"/>
          </a:p>
        </p:txBody>
      </p:sp>
    </p:spTree>
    <p:extLst>
      <p:ext uri="{BB962C8B-B14F-4D97-AF65-F5344CB8AC3E}">
        <p14:creationId xmlns="" xmlns:p14="http://schemas.microsoft.com/office/powerpoint/2010/main" val="11469484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Types of Activation Functions:</a:t>
            </a:r>
          </a:p>
        </p:txBody>
      </p:sp>
      <p:sp>
        <p:nvSpPr>
          <p:cNvPr id="3" name="Text Placeholder 2"/>
          <p:cNvSpPr>
            <a:spLocks noGrp="1"/>
          </p:cNvSpPr>
          <p:nvPr>
            <p:ph type="body" idx="1"/>
          </p:nvPr>
        </p:nvSpPr>
        <p:spPr>
          <a:xfrm>
            <a:off x="244214" y="1428496"/>
            <a:ext cx="8630170" cy="1477328"/>
          </a:xfrm>
        </p:spPr>
        <p:txBody>
          <a:bodyPr/>
          <a:lstStyle/>
          <a:p>
            <a:r>
              <a:rPr lang="en-US" dirty="0"/>
              <a:t>Leak helps to increase the range of the </a:t>
            </a:r>
            <a:r>
              <a:rPr lang="en-US" dirty="0" err="1"/>
              <a:t>ReLu</a:t>
            </a:r>
            <a:r>
              <a:rPr lang="en-US" dirty="0"/>
              <a:t> function. Usually, the value of a = 0.01 or so.</a:t>
            </a:r>
          </a:p>
          <a:p>
            <a:r>
              <a:rPr lang="en-US" dirty="0"/>
              <a:t>When a is not 0.01, then it is called Randomized </a:t>
            </a:r>
            <a:r>
              <a:rPr lang="en-US" dirty="0" err="1"/>
              <a:t>ReLu</a:t>
            </a:r>
            <a:r>
              <a:rPr lang="en-US" dirty="0"/>
              <a:t>.</a:t>
            </a:r>
          </a:p>
          <a:p>
            <a:endParaRPr lang="en-US" dirty="0"/>
          </a:p>
        </p:txBody>
      </p:sp>
    </p:spTree>
    <p:extLst>
      <p:ext uri="{BB962C8B-B14F-4D97-AF65-F5344CB8AC3E}">
        <p14:creationId xmlns="" xmlns:p14="http://schemas.microsoft.com/office/powerpoint/2010/main" val="2853202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58" y="374652"/>
            <a:ext cx="8679929" cy="492443"/>
          </a:xfrm>
        </p:spPr>
        <p:txBody>
          <a:bodyPr/>
          <a:lstStyle/>
          <a:p>
            <a:r>
              <a:rPr lang="en-US" dirty="0"/>
              <a:t>Traditional Learning v/s Machine Learning</a:t>
            </a:r>
          </a:p>
        </p:txBody>
      </p:sp>
      <p:sp>
        <p:nvSpPr>
          <p:cNvPr id="4" name="AutoShape 2" descr="Basic Concepts in Machine Learning"/>
          <p:cNvSpPr>
            <a:spLocks noChangeAspect="1" noChangeArrowheads="1"/>
          </p:cNvSpPr>
          <p:nvPr/>
        </p:nvSpPr>
        <p:spPr bwMode="auto">
          <a:xfrm>
            <a:off x="155575" y="-144461"/>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20" tIns="45710" rIns="91420" bIns="45710" numCol="1" anchor="t" anchorCtr="0" compatLnSpc="1">
            <a:prstTxWarp prst="textNoShape">
              <a:avLst/>
            </a:prstTxWarp>
          </a:bodyPr>
          <a:lstStyle/>
          <a:p>
            <a:endParaRPr lang="en-US"/>
          </a:p>
        </p:txBody>
      </p:sp>
      <p:pic>
        <p:nvPicPr>
          <p:cNvPr id="3076" name="Picture 4" descr="Basic Concepts in Machine Learni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39900" y="1746250"/>
            <a:ext cx="5904868" cy="4191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22346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222250"/>
            <a:ext cx="8679929" cy="791210"/>
          </a:xfrm>
        </p:spPr>
        <p:txBody>
          <a:bodyPr/>
          <a:lstStyle/>
          <a:p>
            <a:r>
              <a:rPr lang="en-US" dirty="0"/>
              <a:t>How does the Neural network work?</a:t>
            </a:r>
            <a:br>
              <a:rPr lang="en-US" dirty="0"/>
            </a:br>
            <a:endParaRPr lang="en-US" dirty="0"/>
          </a:p>
        </p:txBody>
      </p:sp>
      <p:sp>
        <p:nvSpPr>
          <p:cNvPr id="4" name="Rectangle 1"/>
          <p:cNvSpPr>
            <a:spLocks noGrp="1" noChangeArrowheads="1"/>
          </p:cNvSpPr>
          <p:nvPr>
            <p:ph type="body" idx="1"/>
          </p:nvPr>
        </p:nvSpPr>
        <p:spPr bwMode="auto">
          <a:xfrm>
            <a:off x="306256" y="1187168"/>
            <a:ext cx="8506086" cy="861754"/>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20" tIns="45710" rIns="91420" bIns="45710" numCol="1" anchor="ctr" anchorCtr="0" compatLnSpc="1">
            <a:prstTxWarp prst="textNoShape">
              <a:avLst/>
            </a:prstTxWarp>
            <a:spAutoFit/>
          </a:bodyPr>
          <a:lstStyle/>
          <a:p>
            <a:pPr marL="0" indent="0" defTabSz="914207" eaLnBrk="0" fontAlgn="base" hangingPunct="0">
              <a:spcBef>
                <a:spcPct val="0"/>
              </a:spcBef>
              <a:spcAft>
                <a:spcPct val="0"/>
              </a:spcAft>
              <a:buNone/>
            </a:pPr>
            <a:r>
              <a:rPr lang="en-US" altLang="en-US" sz="1800" dirty="0">
                <a:solidFill>
                  <a:srgbClr val="292929"/>
                </a:solidFill>
                <a:latin typeface="medium-content-serif-font"/>
              </a:rPr>
              <a:t>Let us take the example of the price of a property and to start with we have different factors assembled in a single row of data: </a:t>
            </a:r>
            <a:r>
              <a:rPr lang="en-US" altLang="en-US" sz="1400" dirty="0">
                <a:solidFill>
                  <a:srgbClr val="292929"/>
                </a:solidFill>
                <a:latin typeface="Menlo"/>
              </a:rPr>
              <a:t>Area, Bedrooms, Distance to city and Age.</a:t>
            </a:r>
            <a:r>
              <a:rPr lang="en-US" altLang="en-US" sz="1000" dirty="0"/>
              <a:t> </a:t>
            </a:r>
            <a:endParaRPr lang="en-US" altLang="en-US" dirty="0">
              <a:latin typeface="Arial" panose="020B0604020202020204" pitchFamily="34" charset="0"/>
            </a:endParaRPr>
          </a:p>
        </p:txBody>
      </p:sp>
      <p:pic>
        <p:nvPicPr>
          <p:cNvPr id="12291" name="Picture 3"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58902" y="2271038"/>
            <a:ext cx="6429375" cy="292994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542351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Neural network work?</a:t>
            </a:r>
            <a:br>
              <a:rPr lang="en-US" dirty="0"/>
            </a:br>
            <a:endParaRPr lang="en-US" dirty="0"/>
          </a:p>
        </p:txBody>
      </p:sp>
      <p:sp>
        <p:nvSpPr>
          <p:cNvPr id="3" name="Text Placeholder 2"/>
          <p:cNvSpPr>
            <a:spLocks noGrp="1"/>
          </p:cNvSpPr>
          <p:nvPr>
            <p:ph type="body" idx="1"/>
          </p:nvPr>
        </p:nvSpPr>
        <p:spPr>
          <a:xfrm>
            <a:off x="244214" y="1428498"/>
            <a:ext cx="8630170" cy="2585323"/>
          </a:xfrm>
        </p:spPr>
        <p:txBody>
          <a:bodyPr/>
          <a:lstStyle/>
          <a:p>
            <a:r>
              <a:rPr lang="en-US" dirty="0"/>
              <a:t>The input values go through the weighted synapses straight over to the output layer. All four will be analyzed, an activation function will be applied, and the results will be produced.</a:t>
            </a:r>
          </a:p>
          <a:p>
            <a:r>
              <a:rPr lang="en-US" dirty="0"/>
              <a:t>This is simple enough but there is a way to amplify the power of the Neural Network and increase its accuracy by the addition of a hidden layer that sits between the input and output layers.</a:t>
            </a:r>
          </a:p>
          <a:p>
            <a:endParaRPr lang="en-US" dirty="0"/>
          </a:p>
        </p:txBody>
      </p:sp>
      <p:pic>
        <p:nvPicPr>
          <p:cNvPr id="13314" name="Picture 2"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97102" y="3727450"/>
            <a:ext cx="4867275" cy="231422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1511300" y="6041672"/>
            <a:ext cx="6553200" cy="646331"/>
          </a:xfrm>
          <a:prstGeom prst="rect">
            <a:avLst/>
          </a:prstGeom>
        </p:spPr>
        <p:txBody>
          <a:bodyPr wrap="square" lIns="91420" tIns="45710" rIns="91420" bIns="45710">
            <a:spAutoFit/>
          </a:bodyPr>
          <a:lstStyle/>
          <a:p>
            <a:r>
              <a:rPr lang="en-US" dirty="0">
                <a:solidFill>
                  <a:srgbClr val="757575"/>
                </a:solidFill>
                <a:latin typeface="medium-content-sans-serif-font"/>
              </a:rPr>
              <a:t>A neural network with a hidden layer(only showing non-0 values)</a:t>
            </a:r>
            <a:endParaRPr lang="en-US" dirty="0"/>
          </a:p>
        </p:txBody>
      </p:sp>
    </p:spTree>
    <p:extLst>
      <p:ext uri="{BB962C8B-B14F-4D97-AF65-F5344CB8AC3E}">
        <p14:creationId xmlns="" xmlns:p14="http://schemas.microsoft.com/office/powerpoint/2010/main" val="214673268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Neural network work?</a:t>
            </a:r>
            <a:br>
              <a:rPr lang="en-US" dirty="0"/>
            </a:br>
            <a:endParaRPr lang="en-US" dirty="0"/>
          </a:p>
        </p:txBody>
      </p:sp>
      <p:sp>
        <p:nvSpPr>
          <p:cNvPr id="3" name="Text Placeholder 2"/>
          <p:cNvSpPr>
            <a:spLocks noGrp="1"/>
          </p:cNvSpPr>
          <p:nvPr>
            <p:ph type="body" idx="1"/>
          </p:nvPr>
        </p:nvSpPr>
        <p:spPr>
          <a:xfrm>
            <a:off x="300764" y="1212850"/>
            <a:ext cx="8630170" cy="5909310"/>
          </a:xfrm>
        </p:spPr>
        <p:txBody>
          <a:bodyPr/>
          <a:lstStyle/>
          <a:p>
            <a:r>
              <a:rPr lang="en-US" dirty="0"/>
              <a:t>Now in the above figure, all 4 variables are connected to neurons via a synapse. However, not all of the synapses are weighted. they will either have a 0 value or non-0 value.</a:t>
            </a:r>
          </a:p>
          <a:p>
            <a:r>
              <a:rPr lang="en-US" dirty="0"/>
              <a:t>here, the non-0 value → indicates the importance</a:t>
            </a:r>
          </a:p>
          <a:p>
            <a:r>
              <a:rPr lang="en-US" dirty="0"/>
              <a:t>0 value → They will be discarded.</a:t>
            </a:r>
          </a:p>
          <a:p>
            <a:endParaRPr lang="en-US" dirty="0"/>
          </a:p>
          <a:p>
            <a:endParaRPr lang="en-US" dirty="0"/>
          </a:p>
          <a:p>
            <a:endParaRPr lang="en-US" dirty="0"/>
          </a:p>
          <a:p>
            <a:r>
              <a:rPr lang="en-US" dirty="0"/>
              <a:t>You may wonder why that first neuron is only considering two of the four variables. In this case, it is common on the property market that larger homes become cheaper the further they are from the city. That’s a basic fact. So what this neuron may be doing is looking specifically for properties that are large but are not so far from the city.</a:t>
            </a:r>
          </a:p>
          <a:p>
            <a:endParaRPr lang="en-US" dirty="0"/>
          </a:p>
          <a:p>
            <a:endParaRPr lang="en-US" dirty="0"/>
          </a:p>
          <a:p>
            <a:endParaRPr lang="en-US" dirty="0"/>
          </a:p>
        </p:txBody>
      </p:sp>
      <p:sp>
        <p:nvSpPr>
          <p:cNvPr id="6" name="Rectangle 3"/>
          <p:cNvSpPr>
            <a:spLocks noChangeArrowheads="1"/>
          </p:cNvSpPr>
          <p:nvPr/>
        </p:nvSpPr>
        <p:spPr bwMode="auto">
          <a:xfrm>
            <a:off x="300766" y="3267258"/>
            <a:ext cx="8598500" cy="784830"/>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20" tIns="45710" rIns="91420" bIns="457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dirty="0">
                <a:solidFill>
                  <a:srgbClr val="292929"/>
                </a:solidFill>
                <a:latin typeface="medium-content-serif-font"/>
              </a:rPr>
              <a:t>Let's take the example of </a:t>
            </a:r>
            <a:r>
              <a:rPr lang="en-US" altLang="en-US" sz="1100" dirty="0">
                <a:solidFill>
                  <a:srgbClr val="292929"/>
                </a:solidFill>
                <a:latin typeface="Menlo"/>
              </a:rPr>
              <a:t>Area</a:t>
            </a:r>
            <a:r>
              <a:rPr lang="en-US" altLang="en-US" sz="1500" dirty="0">
                <a:solidFill>
                  <a:srgbClr val="292929"/>
                </a:solidFill>
                <a:latin typeface="medium-content-serif-font"/>
              </a:rPr>
              <a:t> and </a:t>
            </a:r>
            <a:r>
              <a:rPr lang="en-US" altLang="en-US" sz="1100" dirty="0">
                <a:solidFill>
                  <a:srgbClr val="292929"/>
                </a:solidFill>
                <a:latin typeface="Menlo"/>
              </a:rPr>
              <a:t>Distance to City</a:t>
            </a:r>
            <a:r>
              <a:rPr lang="en-US" altLang="en-US" sz="1500" dirty="0">
                <a:solidFill>
                  <a:srgbClr val="292929"/>
                </a:solidFill>
                <a:latin typeface="medium-content-serif-font"/>
              </a:rPr>
              <a:t> are non-zero for the first neuron, which means they are weighted and matter to the first neuron. The other two variables, </a:t>
            </a:r>
            <a:r>
              <a:rPr lang="en-US" altLang="en-US" sz="1100" dirty="0">
                <a:solidFill>
                  <a:srgbClr val="292929"/>
                </a:solidFill>
                <a:latin typeface="Menlo"/>
              </a:rPr>
              <a:t>Bedrooms</a:t>
            </a:r>
            <a:r>
              <a:rPr lang="en-US" altLang="en-US" sz="1500" dirty="0">
                <a:solidFill>
                  <a:srgbClr val="292929"/>
                </a:solidFill>
                <a:latin typeface="medium-content-serif-font"/>
              </a:rPr>
              <a:t> and </a:t>
            </a:r>
            <a:r>
              <a:rPr lang="en-US" altLang="en-US" sz="1100" dirty="0">
                <a:solidFill>
                  <a:srgbClr val="292929"/>
                </a:solidFill>
                <a:latin typeface="Menlo"/>
              </a:rPr>
              <a:t>Age</a:t>
            </a:r>
            <a:r>
              <a:rPr lang="en-US" altLang="en-US" sz="1500" dirty="0">
                <a:solidFill>
                  <a:srgbClr val="292929"/>
                </a:solidFill>
                <a:latin typeface="medium-content-serif-font"/>
              </a:rPr>
              <a:t> aren’t weighted and so are not considered by the first neuron.</a:t>
            </a:r>
            <a:r>
              <a:rPr lang="en-US" altLang="en-US" sz="800" dirty="0"/>
              <a:t> </a:t>
            </a:r>
            <a:endParaRPr lang="en-US" altLang="en-US" dirty="0"/>
          </a:p>
        </p:txBody>
      </p:sp>
    </p:spTree>
    <p:extLst>
      <p:ext uri="{BB962C8B-B14F-4D97-AF65-F5344CB8AC3E}">
        <p14:creationId xmlns="" xmlns:p14="http://schemas.microsoft.com/office/powerpoint/2010/main" val="29739625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Neural network work?</a:t>
            </a:r>
            <a:br>
              <a:rPr lang="en-US" dirty="0"/>
            </a:br>
            <a:endParaRPr lang="en-US" dirty="0"/>
          </a:p>
        </p:txBody>
      </p:sp>
      <p:sp>
        <p:nvSpPr>
          <p:cNvPr id="3" name="Text Placeholder 2"/>
          <p:cNvSpPr>
            <a:spLocks noGrp="1"/>
          </p:cNvSpPr>
          <p:nvPr>
            <p:ph type="body" idx="1"/>
          </p:nvPr>
        </p:nvSpPr>
        <p:spPr>
          <a:xfrm>
            <a:off x="242324" y="1441452"/>
            <a:ext cx="8507976" cy="1846659"/>
          </a:xfrm>
        </p:spPr>
        <p:txBody>
          <a:bodyPr/>
          <a:lstStyle/>
          <a:p>
            <a:r>
              <a:rPr lang="en-US" dirty="0"/>
              <a:t>Now, this is where the power of neural networks comes from. There are many of these neurons, each doing similar calculations with different combinations of these variables.</a:t>
            </a:r>
          </a:p>
          <a:p>
            <a:endParaRPr lang="en-US" dirty="0"/>
          </a:p>
          <a:p>
            <a:endParaRPr lang="en-US" dirty="0"/>
          </a:p>
        </p:txBody>
      </p:sp>
      <p:sp>
        <p:nvSpPr>
          <p:cNvPr id="5" name="Rectangle 1"/>
          <p:cNvSpPr>
            <a:spLocks noChangeArrowheads="1"/>
          </p:cNvSpPr>
          <p:nvPr/>
        </p:nvSpPr>
        <p:spPr bwMode="auto">
          <a:xfrm>
            <a:off x="215900" y="2813050"/>
            <a:ext cx="8530965" cy="3046968"/>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20" tIns="45710" rIns="91420" bIns="457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292929"/>
                </a:solidFill>
                <a:latin typeface="medium-content-serif-font"/>
              </a:rPr>
              <a:t>Once this criterion has been met, the neuron applies the activation function and do its calculations. The next neuron down may have weighted synapses of </a:t>
            </a:r>
            <a:r>
              <a:rPr lang="en-US" altLang="en-US" dirty="0">
                <a:solidFill>
                  <a:srgbClr val="292929"/>
                </a:solidFill>
                <a:latin typeface="Menlo"/>
              </a:rPr>
              <a:t>Distance to the city</a:t>
            </a:r>
            <a:r>
              <a:rPr lang="en-US" altLang="en-US" sz="2400" dirty="0">
                <a:solidFill>
                  <a:srgbClr val="292929"/>
                </a:solidFill>
                <a:latin typeface="medium-content-serif-font"/>
              </a:rPr>
              <a:t> and, </a:t>
            </a:r>
            <a:r>
              <a:rPr lang="en-US" altLang="en-US" dirty="0">
                <a:solidFill>
                  <a:srgbClr val="292929"/>
                </a:solidFill>
                <a:latin typeface="Menlo"/>
              </a:rPr>
              <a:t>Bedrooms</a:t>
            </a:r>
            <a:r>
              <a:rPr lang="en-US" altLang="en-US" sz="2400" dirty="0">
                <a:solidFill>
                  <a:srgbClr val="292929"/>
                </a:solidFill>
                <a:latin typeface="medium-content-serif-font"/>
              </a:rPr>
              <a:t>.</a:t>
            </a:r>
            <a:endParaRPr lang="en-US" altLang="en-US" sz="1100" dirty="0"/>
          </a:p>
          <a:p>
            <a:r>
              <a:rPr lang="en-US" altLang="en-US" sz="2400" dirty="0">
                <a:solidFill>
                  <a:srgbClr val="292929"/>
                </a:solidFill>
                <a:latin typeface="medium-content-serif-font"/>
              </a:rPr>
              <a:t>This way the neurons work and interact in a very flexible way allowing it to look for specific things and therefore make a comprehensive search for whatever it is trained for.</a:t>
            </a:r>
            <a:endParaRPr lang="en-US" altLang="en-US" sz="3200" dirty="0"/>
          </a:p>
        </p:txBody>
      </p:sp>
    </p:spTree>
    <p:extLst>
      <p:ext uri="{BB962C8B-B14F-4D97-AF65-F5344CB8AC3E}">
        <p14:creationId xmlns="" xmlns:p14="http://schemas.microsoft.com/office/powerpoint/2010/main" val="335018080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Neural networks learn?</a:t>
            </a:r>
            <a:br>
              <a:rPr lang="en-US" dirty="0"/>
            </a:br>
            <a:endParaRPr lang="en-US" dirty="0"/>
          </a:p>
        </p:txBody>
      </p:sp>
      <p:sp>
        <p:nvSpPr>
          <p:cNvPr id="3" name="Text Placeholder 2"/>
          <p:cNvSpPr>
            <a:spLocks noGrp="1"/>
          </p:cNvSpPr>
          <p:nvPr>
            <p:ph type="body" idx="1"/>
          </p:nvPr>
        </p:nvSpPr>
        <p:spPr>
          <a:xfrm>
            <a:off x="244214" y="1428496"/>
            <a:ext cx="8630170" cy="4801314"/>
          </a:xfrm>
        </p:spPr>
        <p:txBody>
          <a:bodyPr/>
          <a:lstStyle/>
          <a:p>
            <a:r>
              <a:rPr lang="en-US" dirty="0"/>
              <a:t>Looking at an analogy may be useful in understanding the mechanisms of a neural network. Learning in a neural network is closely related to how we learn in our regular lives and activities — we perform an action and are either accepted or corrected by a trainer or coach to understand how to get better at a certain task. Similarly, neural networks require a trainer in order to describe what should have been produced as a response to the input. Based on the difference between the actual value and the predicted value, an error value also called </a:t>
            </a:r>
            <a:r>
              <a:rPr lang="en-US" b="1" dirty="0"/>
              <a:t>Cost Function</a:t>
            </a:r>
            <a:r>
              <a:rPr lang="en-US" dirty="0"/>
              <a:t> is computed and sent back through the system.</a:t>
            </a:r>
          </a:p>
          <a:p>
            <a:endParaRPr lang="en-US" b="1" i="1" dirty="0"/>
          </a:p>
          <a:p>
            <a:r>
              <a:rPr lang="en-US" b="1" i="1" dirty="0"/>
              <a:t>Cost Function: One half of the squared difference between actual and output value.</a:t>
            </a:r>
            <a:endParaRPr lang="en-US" dirty="0"/>
          </a:p>
          <a:p>
            <a:endParaRPr lang="en-US" dirty="0"/>
          </a:p>
        </p:txBody>
      </p:sp>
    </p:spTree>
    <p:extLst>
      <p:ext uri="{BB962C8B-B14F-4D97-AF65-F5344CB8AC3E}">
        <p14:creationId xmlns="" xmlns:p14="http://schemas.microsoft.com/office/powerpoint/2010/main" val="366530898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8"/>
            <a:ext cx="8630170" cy="3693319"/>
          </a:xfrm>
        </p:spPr>
        <p:txBody>
          <a:bodyPr/>
          <a:lstStyle/>
          <a:p>
            <a:r>
              <a:rPr lang="en-US" dirty="0"/>
              <a:t>For each layer of the network, the cost function is analyzed and used to adjust the threshold and weights for the next input. Our aim is to minimize the cost function. The lower the cost function, the closer the actual value to the predicted value. In this way, the error keeps becoming marginally lesser in each run as the network learns how to analyze values.</a:t>
            </a:r>
          </a:p>
          <a:p>
            <a:r>
              <a:rPr lang="en-US" dirty="0"/>
              <a:t>We feed the resulting data back through the entire neural network. The weighted synapses connecting input variables to the neuron are the only thing we have control over.</a:t>
            </a:r>
          </a:p>
          <a:p>
            <a:endParaRPr lang="en-US" dirty="0"/>
          </a:p>
        </p:txBody>
      </p:sp>
    </p:spTree>
    <p:extLst>
      <p:ext uri="{BB962C8B-B14F-4D97-AF65-F5344CB8AC3E}">
        <p14:creationId xmlns="" xmlns:p14="http://schemas.microsoft.com/office/powerpoint/2010/main" val="792059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8"/>
            <a:ext cx="8630170" cy="2585323"/>
          </a:xfrm>
        </p:spPr>
        <p:txBody>
          <a:bodyPr/>
          <a:lstStyle/>
          <a:p>
            <a:r>
              <a:rPr lang="en-US" dirty="0"/>
              <a:t>As long as there exists a disparity between the actual value and the predicted value, we need to adjust those weights. Once we tweak them a little and run the neural network again, A new Cost function will be produced, hopefully, smaller than the last.</a:t>
            </a:r>
          </a:p>
          <a:p>
            <a:r>
              <a:rPr lang="en-US" dirty="0"/>
              <a:t>We need to repeat this process until we scrub the cost function down to as small as possible.</a:t>
            </a:r>
          </a:p>
          <a:p>
            <a:endParaRPr lang="en-US" dirty="0"/>
          </a:p>
        </p:txBody>
      </p:sp>
      <p:pic>
        <p:nvPicPr>
          <p:cNvPr id="16386" name="Picture 2"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58900" y="3803652"/>
            <a:ext cx="6553200" cy="28193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0163480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6"/>
            <a:ext cx="8630170" cy="1107996"/>
          </a:xfrm>
        </p:spPr>
        <p:txBody>
          <a:bodyPr/>
          <a:lstStyle/>
          <a:p>
            <a:r>
              <a:rPr lang="en-US" dirty="0"/>
              <a:t>The procedure described above is known as </a:t>
            </a:r>
            <a:r>
              <a:rPr lang="en-US" b="1" dirty="0"/>
              <a:t>Back-propagation</a:t>
            </a:r>
            <a:r>
              <a:rPr lang="en-US" dirty="0"/>
              <a:t> and is applied continuously through a network until the error value is kept at a minimum.</a:t>
            </a:r>
          </a:p>
        </p:txBody>
      </p:sp>
      <p:pic>
        <p:nvPicPr>
          <p:cNvPr id="17410" name="Picture 2" descr="Image result for backpropagation animation gif"/>
          <p:cNvPicPr>
            <a:picLocks noChangeAspect="1" noChangeArrowheads="1" noCrop="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2501900"/>
            <a:ext cx="8674100" cy="4343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0322114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060450"/>
            <a:ext cx="8630170" cy="5970865"/>
          </a:xfrm>
        </p:spPr>
        <p:txBody>
          <a:bodyPr/>
          <a:lstStyle/>
          <a:p>
            <a:r>
              <a:rPr lang="en-US" dirty="0"/>
              <a:t>There are basically 2 ways to adjust weights: —</a:t>
            </a:r>
            <a:br>
              <a:rPr lang="en-US" dirty="0"/>
            </a:br>
            <a:r>
              <a:rPr lang="en-US" dirty="0"/>
              <a:t>1. Brute-force method</a:t>
            </a:r>
            <a:br>
              <a:rPr lang="en-US" dirty="0"/>
            </a:br>
            <a:r>
              <a:rPr lang="en-US" dirty="0"/>
              <a:t>2. Batch-Gradient </a:t>
            </a:r>
            <a:r>
              <a:rPr lang="en-US" dirty="0" smtClean="0"/>
              <a:t>Descent</a:t>
            </a:r>
          </a:p>
          <a:p>
            <a:endParaRPr lang="en-US" dirty="0"/>
          </a:p>
          <a:p>
            <a:r>
              <a:rPr lang="en-US" sz="2800" b="1" dirty="0"/>
              <a:t>Brute-force method</a:t>
            </a:r>
            <a:endParaRPr lang="en-US" dirty="0"/>
          </a:p>
          <a:p>
            <a:r>
              <a:rPr lang="en-US" dirty="0"/>
              <a:t>Best suited for the single-layer feed-forward network. Here you take a number of possible weights. </a:t>
            </a:r>
            <a:endParaRPr lang="en-US" dirty="0" smtClean="0"/>
          </a:p>
          <a:p>
            <a:r>
              <a:rPr lang="en-US" dirty="0" smtClean="0"/>
              <a:t>In </a:t>
            </a:r>
            <a:r>
              <a:rPr lang="en-US" dirty="0"/>
              <a:t>this method, we want to eliminate all the other weights except the one right at the bottom of the U-shaped curve</a:t>
            </a:r>
            <a:r>
              <a:rPr lang="en-US" dirty="0" smtClean="0"/>
              <a:t>.</a:t>
            </a:r>
          </a:p>
          <a:p>
            <a:endParaRPr lang="en-US" dirty="0"/>
          </a:p>
          <a:p>
            <a:r>
              <a:rPr lang="en-US" dirty="0"/>
              <a:t>Optimal weight can be found using simple elimination techniques. This process of elimination work if you have one weight to optimize. </a:t>
            </a:r>
            <a:endParaRPr lang="en-US" dirty="0" smtClean="0"/>
          </a:p>
          <a:p>
            <a:endParaRPr lang="en-US" dirty="0" smtClean="0"/>
          </a:p>
          <a:p>
            <a:r>
              <a:rPr lang="en-US" dirty="0" smtClean="0"/>
              <a:t>What </a:t>
            </a:r>
            <a:r>
              <a:rPr lang="en-US" dirty="0"/>
              <a:t>if you have complex NN with many numbers of weights, then this method fails because of the </a:t>
            </a:r>
            <a:r>
              <a:rPr lang="en-US" b="1" dirty="0"/>
              <a:t>Curse of Dimensionality.</a:t>
            </a:r>
            <a:endParaRPr lang="en-US" dirty="0"/>
          </a:p>
          <a:p>
            <a:endParaRPr lang="en-US" dirty="0"/>
          </a:p>
        </p:txBody>
      </p:sp>
    </p:spTree>
    <p:extLst>
      <p:ext uri="{BB962C8B-B14F-4D97-AF65-F5344CB8AC3E}">
        <p14:creationId xmlns="" xmlns:p14="http://schemas.microsoft.com/office/powerpoint/2010/main" val="24003673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8"/>
            <a:ext cx="8630170" cy="1969770"/>
          </a:xfrm>
        </p:spPr>
        <p:txBody>
          <a:bodyPr/>
          <a:lstStyle/>
          <a:p>
            <a:r>
              <a:rPr lang="en-US" sz="3200" b="1" dirty="0"/>
              <a:t>Batch-Gradient Descent</a:t>
            </a:r>
          </a:p>
          <a:p>
            <a:r>
              <a:rPr lang="en-US" dirty="0"/>
              <a:t>It is a first-order iterative optimization </a:t>
            </a:r>
            <a:r>
              <a:rPr lang="en-US" dirty="0" smtClean="0"/>
              <a:t>algorithm.</a:t>
            </a:r>
          </a:p>
          <a:p>
            <a:r>
              <a:rPr lang="en-US" dirty="0" smtClean="0"/>
              <a:t>It </a:t>
            </a:r>
            <a:r>
              <a:rPr lang="en-US" dirty="0"/>
              <a:t>find the minimum cost value(loss) in the process of training the model with different weights or updating weights.</a:t>
            </a:r>
          </a:p>
          <a:p>
            <a:endParaRPr lang="en-US" dirty="0"/>
          </a:p>
        </p:txBody>
      </p:sp>
      <p:pic>
        <p:nvPicPr>
          <p:cNvPr id="18434" name="Picture 2"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4500" y="3041651"/>
            <a:ext cx="8153400" cy="30480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3263900" y="6089650"/>
            <a:ext cx="2026105" cy="368860"/>
          </a:xfrm>
          <a:prstGeom prst="rect">
            <a:avLst/>
          </a:prstGeom>
        </p:spPr>
        <p:txBody>
          <a:bodyPr wrap="none" lIns="91420" tIns="45710" rIns="91420" bIns="45710">
            <a:spAutoFit/>
          </a:bodyPr>
          <a:lstStyle/>
          <a:p>
            <a:r>
              <a:rPr lang="en-US" dirty="0">
                <a:solidFill>
                  <a:srgbClr val="757575"/>
                </a:solidFill>
                <a:latin typeface="medium-content-sans-serif-font"/>
              </a:rPr>
              <a:t>Gradient Descent</a:t>
            </a:r>
            <a:endParaRPr lang="en-US" dirty="0"/>
          </a:p>
        </p:txBody>
      </p:sp>
    </p:spTree>
    <p:extLst>
      <p:ext uri="{BB962C8B-B14F-4D97-AF65-F5344CB8AC3E}">
        <p14:creationId xmlns="" xmlns:p14="http://schemas.microsoft.com/office/powerpoint/2010/main" val="3374440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0"/>
            <a:ext cx="8679929" cy="603251"/>
          </a:xfrm>
        </p:spPr>
        <p:txBody>
          <a:bodyPr/>
          <a:lstStyle/>
          <a:p>
            <a:r>
              <a:rPr lang="en-US" dirty="0"/>
              <a:t>Learning System</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0450"/>
            <a:ext cx="9118600" cy="5784850"/>
          </a:xfrm>
          <a:prstGeom prst="rect">
            <a:avLst/>
          </a:prstGeom>
        </p:spPr>
      </p:pic>
    </p:spTree>
    <p:extLst>
      <p:ext uri="{BB962C8B-B14F-4D97-AF65-F5344CB8AC3E}">
        <p14:creationId xmlns="" xmlns:p14="http://schemas.microsoft.com/office/powerpoint/2010/main" val="51779893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8"/>
            <a:ext cx="8630170" cy="4431983"/>
          </a:xfrm>
        </p:spPr>
        <p:txBody>
          <a:bodyPr/>
          <a:lstStyle/>
          <a:p>
            <a:r>
              <a:rPr lang="en-US" dirty="0"/>
              <a:t>In Gradient Descent, instead of going through every weight one at a time, and ticking every wrong weight off as you go, we instead look at the angle of the function line</a:t>
            </a:r>
            <a:r>
              <a:rPr lang="en-US" dirty="0" smtClean="0"/>
              <a:t>.</a:t>
            </a:r>
          </a:p>
          <a:p>
            <a:endParaRPr lang="en-US" dirty="0"/>
          </a:p>
          <a:p>
            <a:r>
              <a:rPr lang="en-US" b="1" dirty="0"/>
              <a:t>If slope → Negative, that means you go down the curve.</a:t>
            </a:r>
            <a:br>
              <a:rPr lang="en-US" b="1" dirty="0"/>
            </a:br>
            <a:r>
              <a:rPr lang="en-US" b="1" dirty="0"/>
              <a:t>If slope → Positive, Do nothing</a:t>
            </a:r>
            <a:endParaRPr lang="en-US" dirty="0"/>
          </a:p>
          <a:p>
            <a:r>
              <a:rPr lang="en-US" dirty="0"/>
              <a:t>This way a vast number of incorrect weights are eliminated. </a:t>
            </a:r>
            <a:endParaRPr lang="en-US" dirty="0" smtClean="0"/>
          </a:p>
          <a:p>
            <a:endParaRPr lang="en-US" dirty="0" smtClean="0"/>
          </a:p>
          <a:p>
            <a:r>
              <a:rPr lang="en-US" dirty="0" smtClean="0"/>
              <a:t>For </a:t>
            </a:r>
            <a:r>
              <a:rPr lang="en-US" dirty="0"/>
              <a:t>instance, if we have 3 million samples, we have to loop through 3 million times. So basically you need to calculate each cost 3 million times.</a:t>
            </a:r>
          </a:p>
          <a:p>
            <a:endParaRPr lang="en-US" dirty="0"/>
          </a:p>
        </p:txBody>
      </p:sp>
    </p:spTree>
    <p:extLst>
      <p:ext uri="{BB962C8B-B14F-4D97-AF65-F5344CB8AC3E}">
        <p14:creationId xmlns="" xmlns:p14="http://schemas.microsoft.com/office/powerpoint/2010/main" val="155040475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How do Neural networks learn?</a:t>
            </a:r>
          </a:p>
        </p:txBody>
      </p:sp>
      <p:sp>
        <p:nvSpPr>
          <p:cNvPr id="3" name="Text Placeholder 2"/>
          <p:cNvSpPr>
            <a:spLocks noGrp="1"/>
          </p:cNvSpPr>
          <p:nvPr>
            <p:ph type="body" idx="1"/>
          </p:nvPr>
        </p:nvSpPr>
        <p:spPr>
          <a:xfrm>
            <a:off x="244214" y="1428498"/>
            <a:ext cx="8630170" cy="3693319"/>
          </a:xfrm>
        </p:spPr>
        <p:txBody>
          <a:bodyPr/>
          <a:lstStyle/>
          <a:p>
            <a:r>
              <a:rPr lang="en-US" b="1" dirty="0"/>
              <a:t>Stochastic Gradient Descent(SGD)</a:t>
            </a:r>
          </a:p>
          <a:p>
            <a:endParaRPr lang="en-US" dirty="0" smtClean="0"/>
          </a:p>
          <a:p>
            <a:r>
              <a:rPr lang="en-US" dirty="0" smtClean="0"/>
              <a:t>Gradient </a:t>
            </a:r>
            <a:r>
              <a:rPr lang="en-US" dirty="0"/>
              <a:t>Descent works fine when we have a convex curve just like in the above figure. But if we don't have a convex curve, Gradient Descent fails.</a:t>
            </a:r>
          </a:p>
          <a:p>
            <a:r>
              <a:rPr lang="en-US" dirty="0"/>
              <a:t>The word ‘</a:t>
            </a:r>
            <a:r>
              <a:rPr lang="en-US" i="1" dirty="0"/>
              <a:t>stochastic</a:t>
            </a:r>
            <a:r>
              <a:rPr lang="en-US" dirty="0"/>
              <a:t>‘ means a system or a process that is linked with a random probability. </a:t>
            </a:r>
            <a:endParaRPr lang="en-US" dirty="0" smtClean="0"/>
          </a:p>
          <a:p>
            <a:r>
              <a:rPr lang="en-US" dirty="0" smtClean="0"/>
              <a:t>Hence</a:t>
            </a:r>
            <a:r>
              <a:rPr lang="en-US" dirty="0"/>
              <a:t>, in Stochastic Gradient Descent, a few samples are selected randomly instead of the whole data set for each iteration.</a:t>
            </a:r>
          </a:p>
          <a:p>
            <a:endParaRPr lang="en-US" dirty="0"/>
          </a:p>
        </p:txBody>
      </p:sp>
    </p:spTree>
    <p:extLst>
      <p:ext uri="{BB962C8B-B14F-4D97-AF65-F5344CB8AC3E}">
        <p14:creationId xmlns="" xmlns:p14="http://schemas.microsoft.com/office/powerpoint/2010/main" val="154581648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2" y="5175252"/>
            <a:ext cx="8679929" cy="492443"/>
          </a:xfrm>
        </p:spPr>
        <p:txBody>
          <a:bodyPr/>
          <a:lstStyle/>
          <a:p>
            <a:r>
              <a:rPr lang="en-US" dirty="0"/>
              <a:t>v</a:t>
            </a:r>
          </a:p>
        </p:txBody>
      </p:sp>
      <p:pic>
        <p:nvPicPr>
          <p:cNvPr id="19458" name="Picture 2"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92300" y="1441452"/>
            <a:ext cx="5104028" cy="359727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3035300" y="5236805"/>
            <a:ext cx="3292158" cy="368860"/>
          </a:xfrm>
          <a:prstGeom prst="rect">
            <a:avLst/>
          </a:prstGeom>
        </p:spPr>
        <p:txBody>
          <a:bodyPr wrap="none" lIns="91420" tIns="45710" rIns="91420" bIns="45710">
            <a:spAutoFit/>
          </a:bodyPr>
          <a:lstStyle/>
          <a:p>
            <a:r>
              <a:rPr lang="en-US" dirty="0">
                <a:latin typeface="medium-content-sans-serif-font"/>
                <a:hlinkClick r:id="rId3"/>
              </a:rPr>
              <a:t>Stochastic Gradient Descent</a:t>
            </a:r>
            <a:endParaRPr lang="en-US" dirty="0"/>
          </a:p>
        </p:txBody>
      </p:sp>
    </p:spTree>
    <p:extLst>
      <p:ext uri="{BB962C8B-B14F-4D97-AF65-F5344CB8AC3E}">
        <p14:creationId xmlns="" xmlns:p14="http://schemas.microsoft.com/office/powerpoint/2010/main" val="16096799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How do Neural networks learn?</a:t>
            </a:r>
          </a:p>
        </p:txBody>
      </p:sp>
      <p:sp>
        <p:nvSpPr>
          <p:cNvPr id="3" name="Text Placeholder 2"/>
          <p:cNvSpPr>
            <a:spLocks noGrp="1"/>
          </p:cNvSpPr>
          <p:nvPr>
            <p:ph type="body" idx="1"/>
          </p:nvPr>
        </p:nvSpPr>
        <p:spPr>
          <a:xfrm>
            <a:off x="219335" y="1212850"/>
            <a:ext cx="8630170" cy="4431983"/>
          </a:xfrm>
        </p:spPr>
        <p:txBody>
          <a:bodyPr/>
          <a:lstStyle/>
          <a:p>
            <a:r>
              <a:rPr lang="en-US" dirty="0"/>
              <a:t>In SGD, we take one row of data at a time, run it through the neural network then adjust the weights. </a:t>
            </a:r>
            <a:endParaRPr lang="en-US" dirty="0" smtClean="0"/>
          </a:p>
          <a:p>
            <a:endParaRPr lang="en-US" dirty="0" smtClean="0"/>
          </a:p>
          <a:p>
            <a:r>
              <a:rPr lang="en-US" dirty="0" smtClean="0"/>
              <a:t>For </a:t>
            </a:r>
            <a:r>
              <a:rPr lang="en-US" dirty="0"/>
              <a:t>the second row, we run it, then compare the Cost function and then again adjusting weights. And so on</a:t>
            </a:r>
            <a:r>
              <a:rPr lang="en-US" dirty="0" smtClean="0"/>
              <a:t>…</a:t>
            </a:r>
          </a:p>
          <a:p>
            <a:endParaRPr lang="en-US" dirty="0"/>
          </a:p>
          <a:p>
            <a:r>
              <a:rPr lang="en-US" dirty="0"/>
              <a:t>SGD helps us to avoid the problem of local minima. </a:t>
            </a:r>
            <a:endParaRPr lang="en-US" dirty="0" smtClean="0"/>
          </a:p>
          <a:p>
            <a:endParaRPr lang="en-US" dirty="0" smtClean="0"/>
          </a:p>
          <a:p>
            <a:r>
              <a:rPr lang="en-US" dirty="0" smtClean="0"/>
              <a:t>It </a:t>
            </a:r>
            <a:r>
              <a:rPr lang="en-US" dirty="0"/>
              <a:t>is much faster than Gradient Descent because it is running each row at a time and it doesn’t have to load the whole data in memory for doing computation</a:t>
            </a:r>
            <a:r>
              <a:rPr lang="en-US" dirty="0" smtClean="0"/>
              <a:t>.</a:t>
            </a:r>
          </a:p>
          <a:p>
            <a:endParaRPr lang="en-US" dirty="0"/>
          </a:p>
        </p:txBody>
      </p:sp>
    </p:spTree>
    <p:extLst>
      <p:ext uri="{BB962C8B-B14F-4D97-AF65-F5344CB8AC3E}">
        <p14:creationId xmlns="" xmlns:p14="http://schemas.microsoft.com/office/powerpoint/2010/main" val="5851296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How do Neural networks learn?</a:t>
            </a:r>
          </a:p>
        </p:txBody>
      </p:sp>
      <p:sp>
        <p:nvSpPr>
          <p:cNvPr id="3" name="Text Placeholder 2"/>
          <p:cNvSpPr>
            <a:spLocks noGrp="1"/>
          </p:cNvSpPr>
          <p:nvPr>
            <p:ph type="body" idx="1"/>
          </p:nvPr>
        </p:nvSpPr>
        <p:spPr>
          <a:xfrm>
            <a:off x="219335" y="1212850"/>
            <a:ext cx="8630170" cy="4431983"/>
          </a:xfrm>
        </p:spPr>
        <p:txBody>
          <a:bodyPr/>
          <a:lstStyle/>
          <a:p>
            <a:endParaRPr lang="en-US" dirty="0" smtClean="0"/>
          </a:p>
          <a:p>
            <a:r>
              <a:rPr lang="en-US" dirty="0" smtClean="0"/>
              <a:t>One </a:t>
            </a:r>
            <a:r>
              <a:rPr lang="en-US" dirty="0"/>
              <a:t>thing to be noted is that, as SGD is generally noisier than typical Gradient Descent, </a:t>
            </a:r>
            <a:r>
              <a:rPr lang="en-US" dirty="0" smtClean="0"/>
              <a:t>it </a:t>
            </a:r>
            <a:r>
              <a:rPr lang="en-US" dirty="0"/>
              <a:t>usually took a higher number of iterations to reach the minima, because of its randomness in its descent. </a:t>
            </a:r>
            <a:endParaRPr lang="en-US" dirty="0" smtClean="0"/>
          </a:p>
          <a:p>
            <a:endParaRPr lang="en-US" dirty="0" smtClean="0"/>
          </a:p>
          <a:p>
            <a:r>
              <a:rPr lang="en-US" dirty="0" smtClean="0"/>
              <a:t>Even </a:t>
            </a:r>
            <a:r>
              <a:rPr lang="en-US" dirty="0"/>
              <a:t>though it requires a higher number of iterations to reach the minima than typical Gradient Descent, it is still computationally much less expensive than typical Gradient Descent. </a:t>
            </a:r>
            <a:endParaRPr lang="en-US" dirty="0" smtClean="0"/>
          </a:p>
          <a:p>
            <a:endParaRPr lang="en-US" dirty="0" smtClean="0"/>
          </a:p>
          <a:p>
            <a:r>
              <a:rPr lang="en-US" dirty="0" smtClean="0"/>
              <a:t>Hence</a:t>
            </a:r>
            <a:r>
              <a:rPr lang="en-US" dirty="0"/>
              <a:t>, in most scenarios, SGD is preferred over Batch Gradient Descent for optimizing a learning algorithm.</a:t>
            </a:r>
          </a:p>
          <a:p>
            <a:endParaRPr lang="en-US" dirty="0"/>
          </a:p>
        </p:txBody>
      </p:sp>
    </p:spTree>
    <p:extLst>
      <p:ext uri="{BB962C8B-B14F-4D97-AF65-F5344CB8AC3E}">
        <p14:creationId xmlns="" xmlns:p14="http://schemas.microsoft.com/office/powerpoint/2010/main" val="5851296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0"/>
            <a:ext cx="8679929" cy="984885"/>
          </a:xfrm>
        </p:spPr>
        <p:txBody>
          <a:bodyPr/>
          <a:lstStyle/>
          <a:p>
            <a:r>
              <a:rPr lang="en-US" dirty="0"/>
              <a:t>Training ANN with Stochastic Gradient Descent</a:t>
            </a:r>
            <a:br>
              <a:rPr lang="en-US" dirty="0"/>
            </a:br>
            <a:endParaRPr lang="en-US" dirty="0"/>
          </a:p>
        </p:txBody>
      </p:sp>
      <p:sp>
        <p:nvSpPr>
          <p:cNvPr id="3" name="Text Placeholder 2"/>
          <p:cNvSpPr>
            <a:spLocks noGrp="1"/>
          </p:cNvSpPr>
          <p:nvPr>
            <p:ph type="body" idx="1"/>
          </p:nvPr>
        </p:nvSpPr>
        <p:spPr>
          <a:xfrm>
            <a:off x="139700" y="1212850"/>
            <a:ext cx="8630170" cy="5539978"/>
          </a:xfrm>
        </p:spPr>
        <p:txBody>
          <a:bodyPr/>
          <a:lstStyle/>
          <a:p>
            <a:r>
              <a:rPr lang="en-US" dirty="0"/>
              <a:t>Step-1 → Randomly initialize the weights to small numbers close to 0 but not 0.</a:t>
            </a:r>
          </a:p>
          <a:p>
            <a:r>
              <a:rPr lang="en-US" dirty="0"/>
              <a:t>Step-2 → Input the first observation of your dataset in the input layer, each feature in one node.</a:t>
            </a:r>
          </a:p>
          <a:p>
            <a:r>
              <a:rPr lang="en-US" dirty="0"/>
              <a:t>Step-3 → </a:t>
            </a:r>
            <a:r>
              <a:rPr lang="en-US" b="1" dirty="0"/>
              <a:t>Forward-Propagation</a:t>
            </a:r>
            <a:r>
              <a:rPr lang="en-US" dirty="0"/>
              <a:t>: From left to right, the neurons are activated in a way that the impact of each neuron's activation is limited by the weights. Propagate the activations until getting the predicted value.</a:t>
            </a:r>
          </a:p>
          <a:p>
            <a:r>
              <a:rPr lang="en-US" dirty="0"/>
              <a:t>Step-4 → Compare the predicted result to the actual result and measure the generated error(Cost function).</a:t>
            </a:r>
          </a:p>
          <a:p>
            <a:r>
              <a:rPr lang="en-US" dirty="0"/>
              <a:t>Step-5 → </a:t>
            </a:r>
            <a:r>
              <a:rPr lang="en-US" b="1" dirty="0"/>
              <a:t>Back-Propagation</a:t>
            </a:r>
            <a:r>
              <a:rPr lang="en-US" dirty="0"/>
              <a:t>: from right to left, the error is </a:t>
            </a:r>
            <a:r>
              <a:rPr lang="en-US" dirty="0" err="1"/>
              <a:t>backpropagated</a:t>
            </a:r>
            <a:r>
              <a:rPr lang="en-US" dirty="0"/>
              <a:t>. Update the weights according to how much they are responsible for the error. The learning rate decides how much we update weights.</a:t>
            </a:r>
          </a:p>
          <a:p>
            <a:endParaRPr lang="en-US" dirty="0"/>
          </a:p>
        </p:txBody>
      </p:sp>
    </p:spTree>
    <p:extLst>
      <p:ext uri="{BB962C8B-B14F-4D97-AF65-F5344CB8AC3E}">
        <p14:creationId xmlns="" xmlns:p14="http://schemas.microsoft.com/office/powerpoint/2010/main" val="396034184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ANN with Stochastic Gradient Descent</a:t>
            </a:r>
            <a:br>
              <a:rPr lang="en-US" dirty="0"/>
            </a:br>
            <a:endParaRPr lang="en-US" dirty="0"/>
          </a:p>
        </p:txBody>
      </p:sp>
      <p:sp>
        <p:nvSpPr>
          <p:cNvPr id="3" name="Text Placeholder 2"/>
          <p:cNvSpPr>
            <a:spLocks noGrp="1"/>
          </p:cNvSpPr>
          <p:nvPr>
            <p:ph type="body" idx="1"/>
          </p:nvPr>
        </p:nvSpPr>
        <p:spPr>
          <a:xfrm>
            <a:off x="244214" y="1428496"/>
            <a:ext cx="8630170" cy="1477328"/>
          </a:xfrm>
        </p:spPr>
        <p:txBody>
          <a:bodyPr/>
          <a:lstStyle/>
          <a:p>
            <a:r>
              <a:rPr lang="en-US" dirty="0"/>
              <a:t>Step-6 → Repeat step-1 to 5 and update the weights after each observation(Reinforcement Learning)</a:t>
            </a:r>
          </a:p>
          <a:p>
            <a:r>
              <a:rPr lang="en-US" dirty="0"/>
              <a:t>Step-7 → When the whole training set passed through the ANN, that makes and epoch. Redo more epochs.</a:t>
            </a:r>
          </a:p>
        </p:txBody>
      </p:sp>
    </p:spTree>
    <p:extLst>
      <p:ext uri="{BB962C8B-B14F-4D97-AF65-F5344CB8AC3E}">
        <p14:creationId xmlns="" xmlns:p14="http://schemas.microsoft.com/office/powerpoint/2010/main" val="258365756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Clustering in Machine Learning</a:t>
            </a:r>
            <a:br>
              <a:rPr lang="en-US" b="0" dirty="0"/>
            </a:br>
            <a:endParaRPr lang="en-US" dirty="0"/>
          </a:p>
        </p:txBody>
      </p:sp>
      <p:sp>
        <p:nvSpPr>
          <p:cNvPr id="3" name="Text Placeholder 2"/>
          <p:cNvSpPr>
            <a:spLocks noGrp="1"/>
          </p:cNvSpPr>
          <p:nvPr>
            <p:ph type="body" idx="1"/>
          </p:nvPr>
        </p:nvSpPr>
        <p:spPr>
          <a:xfrm>
            <a:off x="244214" y="1060450"/>
            <a:ext cx="8630170" cy="5909310"/>
          </a:xfrm>
        </p:spPr>
        <p:txBody>
          <a:bodyPr/>
          <a:lstStyle/>
          <a:p>
            <a:pPr algn="l" fontAlgn="base"/>
            <a:r>
              <a:rPr lang="en-US" dirty="0"/>
              <a:t>It is basically a type of </a:t>
            </a:r>
            <a:r>
              <a:rPr lang="en-US" i="1" dirty="0"/>
              <a:t>unsupervised learning method</a:t>
            </a:r>
            <a:r>
              <a:rPr lang="en-US" dirty="0"/>
              <a:t> . </a:t>
            </a:r>
            <a:endParaRPr lang="en-US" dirty="0" smtClean="0"/>
          </a:p>
          <a:p>
            <a:pPr algn="l" fontAlgn="base"/>
            <a:r>
              <a:rPr lang="en-US" dirty="0" smtClean="0"/>
              <a:t>An </a:t>
            </a:r>
            <a:r>
              <a:rPr lang="en-US" dirty="0"/>
              <a:t>unsupervised learning method is a method in which we draw references from datasets consisting of input data without labelled responses. </a:t>
            </a:r>
            <a:endParaRPr lang="en-US" dirty="0" smtClean="0"/>
          </a:p>
          <a:p>
            <a:pPr algn="l" fontAlgn="base"/>
            <a:r>
              <a:rPr lang="en-US" dirty="0" smtClean="0"/>
              <a:t>Generally</a:t>
            </a:r>
            <a:r>
              <a:rPr lang="en-US" dirty="0"/>
              <a:t>, it is used as a process to find meaningful structure, explanatory underlying processes, generative features, and groupings inherent in a set of examples</a:t>
            </a:r>
            <a:r>
              <a:rPr lang="en-US" dirty="0" smtClean="0"/>
              <a:t>.</a:t>
            </a:r>
          </a:p>
          <a:p>
            <a:pPr algn="l" fontAlgn="base"/>
            <a:r>
              <a:rPr lang="en-US" dirty="0"/>
              <a:t/>
            </a:r>
            <a:br>
              <a:rPr lang="en-US" dirty="0"/>
            </a:br>
            <a:r>
              <a:rPr lang="en-US" b="1" dirty="0"/>
              <a:t>Clustering is the task of dividing the population or data points into a number of groups such that data points in the same groups are more similar to other data points in the same group and dissimilar to the data points in other groups. </a:t>
            </a:r>
            <a:endParaRPr lang="en-US" b="1" dirty="0" smtClean="0"/>
          </a:p>
          <a:p>
            <a:pPr algn="l" fontAlgn="base"/>
            <a:endParaRPr lang="en-US" b="1" dirty="0" smtClean="0"/>
          </a:p>
          <a:p>
            <a:pPr algn="l" fontAlgn="base"/>
            <a:r>
              <a:rPr lang="en-US" dirty="0" smtClean="0"/>
              <a:t>It </a:t>
            </a:r>
            <a:r>
              <a:rPr lang="en-US" dirty="0"/>
              <a:t>is basically a collection of objects on the basis of similarity and dissimilarity between them.</a:t>
            </a:r>
          </a:p>
          <a:p>
            <a:pPr algn="l"/>
            <a:endParaRPr lang="en-US" dirty="0"/>
          </a:p>
        </p:txBody>
      </p:sp>
    </p:spTree>
    <p:extLst>
      <p:ext uri="{BB962C8B-B14F-4D97-AF65-F5344CB8AC3E}">
        <p14:creationId xmlns="" xmlns:p14="http://schemas.microsoft.com/office/powerpoint/2010/main" val="328831966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Example of Clustering</a:t>
            </a:r>
          </a:p>
        </p:txBody>
      </p:sp>
      <p:sp>
        <p:nvSpPr>
          <p:cNvPr id="3" name="Text Placeholder 2"/>
          <p:cNvSpPr>
            <a:spLocks noGrp="1"/>
          </p:cNvSpPr>
          <p:nvPr>
            <p:ph type="body" idx="1"/>
          </p:nvPr>
        </p:nvSpPr>
        <p:spPr>
          <a:xfrm>
            <a:off x="244214" y="1428496"/>
            <a:ext cx="8630170" cy="1477328"/>
          </a:xfrm>
        </p:spPr>
        <p:txBody>
          <a:bodyPr/>
          <a:lstStyle/>
          <a:p>
            <a:pPr algn="just"/>
            <a:r>
              <a:rPr lang="en-US" b="1" dirty="0"/>
              <a:t>For ex</a:t>
            </a:r>
            <a:r>
              <a:rPr lang="en-US" dirty="0"/>
              <a:t>– The data points in the graph below clustered together can be classified into one single group. We can distinguish the clusters, and we can identify that there are 3 clusters in the below picture.</a:t>
            </a:r>
          </a:p>
          <a:p>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35100" y="2736852"/>
            <a:ext cx="6629400" cy="3856893"/>
          </a:xfrm>
          <a:prstGeom prst="rect">
            <a:avLst/>
          </a:prstGeom>
        </p:spPr>
      </p:pic>
    </p:spTree>
    <p:extLst>
      <p:ext uri="{BB962C8B-B14F-4D97-AF65-F5344CB8AC3E}">
        <p14:creationId xmlns="" xmlns:p14="http://schemas.microsoft.com/office/powerpoint/2010/main" val="332197530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Why Clustering ?</a:t>
            </a:r>
          </a:p>
        </p:txBody>
      </p:sp>
      <p:sp>
        <p:nvSpPr>
          <p:cNvPr id="3" name="Text Placeholder 2"/>
          <p:cNvSpPr>
            <a:spLocks noGrp="1"/>
          </p:cNvSpPr>
          <p:nvPr>
            <p:ph type="body" idx="1"/>
          </p:nvPr>
        </p:nvSpPr>
        <p:spPr>
          <a:xfrm>
            <a:off x="244214" y="1428496"/>
            <a:ext cx="8630170" cy="1538883"/>
          </a:xfrm>
        </p:spPr>
        <p:txBody>
          <a:bodyPr/>
          <a:lstStyle/>
          <a:p>
            <a:r>
              <a:rPr lang="en-US" sz="2000" b="1" dirty="0"/>
              <a:t>DBSCAN: Density-based Spatial Clustering of Applications with Noise</a:t>
            </a:r>
            <a:r>
              <a:rPr lang="en-US" sz="2000" dirty="0"/>
              <a:t/>
            </a:r>
            <a:br>
              <a:rPr lang="en-US" sz="2000" dirty="0"/>
            </a:br>
            <a:r>
              <a:rPr lang="en-US" sz="2000" dirty="0"/>
              <a:t>These data points are clustered by using the basic concept that the data point lies within the given constraint from the cluster centre. </a:t>
            </a:r>
            <a:r>
              <a:rPr lang="en-US" sz="2000" dirty="0" smtClean="0"/>
              <a:t>Various distance methods and techniques are used for calculation of the outliers.</a:t>
            </a:r>
          </a:p>
          <a:p>
            <a:endParaRPr lang="en-US" sz="2000" dirty="0" smtClean="0"/>
          </a:p>
        </p:txBody>
      </p:sp>
    </p:spTree>
    <p:extLst>
      <p:ext uri="{BB962C8B-B14F-4D97-AF65-F5344CB8AC3E}">
        <p14:creationId xmlns="" xmlns:p14="http://schemas.microsoft.com/office/powerpoint/2010/main" val="3944150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5930" y="228177"/>
            <a:ext cx="8054763" cy="585196"/>
          </a:xfrm>
          <a:noFill/>
        </p:spPr>
        <p:txBody>
          <a:bodyPr lIns="91854" tIns="45928" rIns="91854" bIns="45928"/>
          <a:lstStyle/>
          <a:p>
            <a:pPr eaLnBrk="1" hangingPunct="1"/>
            <a:r>
              <a:rPr lang="en-US" smtClean="0"/>
              <a:t>Process (1): Model Construction</a:t>
            </a:r>
          </a:p>
        </p:txBody>
      </p:sp>
      <p:grpSp>
        <p:nvGrpSpPr>
          <p:cNvPr id="2" name="Group 3"/>
          <p:cNvGrpSpPr>
            <a:grpSpLocks/>
          </p:cNvGrpSpPr>
          <p:nvPr/>
        </p:nvGrpSpPr>
        <p:grpSpPr bwMode="auto">
          <a:xfrm>
            <a:off x="2031106" y="1771538"/>
            <a:ext cx="1693907" cy="1503748"/>
            <a:chOff x="1283" y="1118"/>
            <a:chExt cx="1070" cy="949"/>
          </a:xfrm>
        </p:grpSpPr>
        <p:pic>
          <p:nvPicPr>
            <p:cNvPr id="9233" name="Picture 4"/>
            <p:cNvPicPr>
              <a:picLocks noChangeArrowheads="1"/>
            </p:cNvPicPr>
            <p:nvPr/>
          </p:nvPicPr>
          <p:blipFill>
            <a:blip r:embed="rId4" cstate="print"/>
            <a:srcRect/>
            <a:stretch>
              <a:fillRect/>
            </a:stretch>
          </p:blipFill>
          <p:spPr bwMode="auto">
            <a:xfrm>
              <a:off x="1283" y="1118"/>
              <a:ext cx="1070" cy="949"/>
            </a:xfrm>
            <a:prstGeom prst="rect">
              <a:avLst/>
            </a:prstGeom>
            <a:noFill/>
            <a:ln w="9525">
              <a:noFill/>
              <a:miter lim="800000"/>
              <a:headEnd/>
              <a:tailEnd/>
            </a:ln>
          </p:spPr>
        </p:pic>
        <p:sp>
          <p:nvSpPr>
            <p:cNvPr id="9234" name="Rectangle 5"/>
            <p:cNvSpPr>
              <a:spLocks noChangeArrowheads="1"/>
            </p:cNvSpPr>
            <p:nvPr/>
          </p:nvSpPr>
          <p:spPr bwMode="auto">
            <a:xfrm>
              <a:off x="1347" y="1395"/>
              <a:ext cx="934" cy="525"/>
            </a:xfrm>
            <a:prstGeom prst="rect">
              <a:avLst/>
            </a:prstGeom>
            <a:noFill/>
            <a:ln w="9525">
              <a:noFill/>
              <a:miter lim="800000"/>
              <a:headEnd/>
              <a:tailEnd/>
            </a:ln>
          </p:spPr>
          <p:txBody>
            <a:bodyPr lIns="92075" tIns="46038" rIns="92075" bIns="46038" anchor="ctr">
              <a:spAutoFit/>
            </a:bodyPr>
            <a:lstStyle/>
            <a:p>
              <a:pPr algn="ctr" eaLnBrk="0" hangingPunct="0"/>
              <a:r>
                <a:rPr lang="en-US" sz="2400" dirty="0">
                  <a:latin typeface="Times New Roman" pitchFamily="18" charset="0"/>
                </a:rPr>
                <a:t>Training</a:t>
              </a:r>
            </a:p>
            <a:p>
              <a:pPr algn="ctr" eaLnBrk="0" hangingPunct="0"/>
              <a:r>
                <a:rPr lang="en-US" sz="2400" dirty="0">
                  <a:latin typeface="Times New Roman" pitchFamily="18" charset="0"/>
                </a:rPr>
                <a:t>Data</a:t>
              </a:r>
            </a:p>
          </p:txBody>
        </p:sp>
      </p:grpSp>
      <p:graphicFrame>
        <p:nvGraphicFramePr>
          <p:cNvPr id="9221" name="Object 0"/>
          <p:cNvGraphicFramePr>
            <a:graphicFrameLocks/>
          </p:cNvGraphicFramePr>
          <p:nvPr/>
        </p:nvGraphicFramePr>
        <p:xfrm>
          <a:off x="288122" y="3818790"/>
          <a:ext cx="5422085" cy="2490929"/>
        </p:xfrm>
        <a:graphic>
          <a:graphicData uri="http://schemas.openxmlformats.org/presentationml/2006/ole">
            <p:oleObj spid="_x0000_s176130" name="Worksheet" r:id="rId5" imgW="5437188" imgH="2495550" progId="Excel.Sheet.8">
              <p:embed/>
            </p:oleObj>
          </a:graphicData>
        </a:graphic>
      </p:graphicFrame>
      <p:sp>
        <p:nvSpPr>
          <p:cNvPr id="9222" name="Line 7"/>
          <p:cNvSpPr>
            <a:spLocks noChangeShapeType="1"/>
          </p:cNvSpPr>
          <p:nvPr/>
        </p:nvSpPr>
        <p:spPr bwMode="auto">
          <a:xfrm flipH="1">
            <a:off x="305537" y="3105738"/>
            <a:ext cx="1640082" cy="698792"/>
          </a:xfrm>
          <a:prstGeom prst="line">
            <a:avLst/>
          </a:prstGeom>
          <a:noFill/>
          <a:ln w="12700">
            <a:solidFill>
              <a:srgbClr val="000000"/>
            </a:solidFill>
            <a:round/>
            <a:headEnd type="none" w="sm" len="sm"/>
            <a:tailEnd type="none" w="sm" len="sm"/>
          </a:ln>
        </p:spPr>
        <p:txBody>
          <a:bodyPr wrap="none" lIns="91221" tIns="45610" rIns="91221" bIns="45610" anchor="ctr"/>
          <a:lstStyle/>
          <a:p>
            <a:endParaRPr lang="en-IN"/>
          </a:p>
        </p:txBody>
      </p:sp>
      <p:sp>
        <p:nvSpPr>
          <p:cNvPr id="9223" name="Line 8"/>
          <p:cNvSpPr>
            <a:spLocks noChangeShapeType="1"/>
          </p:cNvSpPr>
          <p:nvPr/>
        </p:nvSpPr>
        <p:spPr bwMode="auto">
          <a:xfrm>
            <a:off x="3726595" y="3105738"/>
            <a:ext cx="2020023" cy="698792"/>
          </a:xfrm>
          <a:prstGeom prst="line">
            <a:avLst/>
          </a:prstGeom>
          <a:noFill/>
          <a:ln w="12700">
            <a:solidFill>
              <a:srgbClr val="000000"/>
            </a:solidFill>
            <a:round/>
            <a:headEnd type="none" w="sm" len="sm"/>
            <a:tailEnd type="none" w="sm" len="sm"/>
          </a:ln>
        </p:spPr>
        <p:txBody>
          <a:bodyPr wrap="none" lIns="91221" tIns="45610" rIns="91221" bIns="45610" anchor="ctr"/>
          <a:lstStyle/>
          <a:p>
            <a:endParaRPr lang="en-IN"/>
          </a:p>
        </p:txBody>
      </p:sp>
      <p:sp>
        <p:nvSpPr>
          <p:cNvPr id="9224" name="Rectangle 9"/>
          <p:cNvSpPr>
            <a:spLocks noChangeArrowheads="1"/>
          </p:cNvSpPr>
          <p:nvPr/>
        </p:nvSpPr>
        <p:spPr bwMode="auto">
          <a:xfrm>
            <a:off x="6463759" y="1619421"/>
            <a:ext cx="1864880" cy="833479"/>
          </a:xfrm>
          <a:prstGeom prst="rect">
            <a:avLst/>
          </a:prstGeom>
          <a:solidFill>
            <a:srgbClr val="CCFFFF"/>
          </a:solidFill>
          <a:ln w="12700">
            <a:solidFill>
              <a:schemeClr val="tx1"/>
            </a:solidFill>
            <a:miter lim="800000"/>
            <a:headEnd/>
            <a:tailEnd/>
          </a:ln>
        </p:spPr>
        <p:txBody>
          <a:bodyPr wrap="none" lIns="91854" tIns="45928" rIns="91854" bIns="45928" anchor="ctr">
            <a:spAutoFit/>
          </a:bodyPr>
          <a:lstStyle/>
          <a:p>
            <a:pPr algn="ctr" eaLnBrk="0" hangingPunct="0"/>
            <a:r>
              <a:rPr lang="en-US" sz="2400" dirty="0">
                <a:latin typeface="Times New Roman" pitchFamily="18" charset="0"/>
              </a:rPr>
              <a:t>Classification</a:t>
            </a:r>
          </a:p>
          <a:p>
            <a:pPr algn="ctr" eaLnBrk="0" hangingPunct="0"/>
            <a:r>
              <a:rPr lang="en-US" sz="2400" dirty="0">
                <a:latin typeface="Times New Roman" pitchFamily="18" charset="0"/>
              </a:rPr>
              <a:t>Algorithms</a:t>
            </a:r>
          </a:p>
        </p:txBody>
      </p:sp>
      <p:sp>
        <p:nvSpPr>
          <p:cNvPr id="9225" name="AutoShape 10"/>
          <p:cNvSpPr>
            <a:spLocks noChangeArrowheads="1"/>
          </p:cNvSpPr>
          <p:nvPr/>
        </p:nvSpPr>
        <p:spPr bwMode="auto">
          <a:xfrm rot="-1140000">
            <a:off x="4223685" y="2071021"/>
            <a:ext cx="1652746" cy="483290"/>
          </a:xfrm>
          <a:prstGeom prst="rightArrow">
            <a:avLst>
              <a:gd name="adj1" fmla="val 50000"/>
              <a:gd name="adj2" fmla="val 85606"/>
            </a:avLst>
          </a:prstGeom>
          <a:solidFill>
            <a:srgbClr val="2597B8"/>
          </a:solidFill>
          <a:ln w="12700">
            <a:solidFill>
              <a:srgbClr val="000000"/>
            </a:solidFill>
            <a:miter lim="800000"/>
            <a:headEnd/>
            <a:tailEnd/>
          </a:ln>
        </p:spPr>
        <p:txBody>
          <a:bodyPr wrap="none" lIns="91221" tIns="45610" rIns="91221" bIns="45610" anchor="ctr"/>
          <a:lstStyle/>
          <a:p>
            <a:endParaRPr lang="en-US"/>
          </a:p>
        </p:txBody>
      </p:sp>
      <p:sp>
        <p:nvSpPr>
          <p:cNvPr id="9226" name="Rectangle 11"/>
          <p:cNvSpPr>
            <a:spLocks noChangeArrowheads="1"/>
          </p:cNvSpPr>
          <p:nvPr/>
        </p:nvSpPr>
        <p:spPr bwMode="auto">
          <a:xfrm>
            <a:off x="5931840" y="5301938"/>
            <a:ext cx="2999956" cy="1197928"/>
          </a:xfrm>
          <a:prstGeom prst="rect">
            <a:avLst/>
          </a:prstGeom>
          <a:solidFill>
            <a:srgbClr val="CCFFCC"/>
          </a:solidFill>
          <a:ln w="12700">
            <a:solidFill>
              <a:schemeClr val="tx1"/>
            </a:solidFill>
            <a:miter lim="800000"/>
            <a:headEnd/>
            <a:tailEnd/>
          </a:ln>
        </p:spPr>
        <p:txBody>
          <a:bodyPr wrap="none" lIns="91854" tIns="45928" rIns="91854" bIns="45928" anchor="ctr">
            <a:spAutoFit/>
          </a:bodyPr>
          <a:lstStyle/>
          <a:p>
            <a:pPr eaLnBrk="0" hangingPunct="0"/>
            <a:r>
              <a:rPr lang="en-US" sz="2400" dirty="0">
                <a:latin typeface="Times New Roman" pitchFamily="18" charset="0"/>
              </a:rPr>
              <a:t>IF rank = ‘professor’</a:t>
            </a:r>
          </a:p>
          <a:p>
            <a:pPr eaLnBrk="0" hangingPunct="0"/>
            <a:r>
              <a:rPr lang="en-US" sz="2400" dirty="0">
                <a:latin typeface="Times New Roman" pitchFamily="18" charset="0"/>
              </a:rPr>
              <a:t>OR years &gt; 6</a:t>
            </a:r>
          </a:p>
          <a:p>
            <a:pPr eaLnBrk="0" hangingPunct="0"/>
            <a:r>
              <a:rPr lang="en-US" sz="2400" dirty="0">
                <a:latin typeface="Times New Roman" pitchFamily="18" charset="0"/>
              </a:rPr>
              <a:t>THEN tenured = ‘yes’ </a:t>
            </a:r>
          </a:p>
        </p:txBody>
      </p:sp>
      <p:grpSp>
        <p:nvGrpSpPr>
          <p:cNvPr id="3" name="Group 12"/>
          <p:cNvGrpSpPr>
            <a:grpSpLocks/>
          </p:cNvGrpSpPr>
          <p:nvPr/>
        </p:nvGrpSpPr>
        <p:grpSpPr bwMode="auto">
          <a:xfrm>
            <a:off x="6460593" y="3210319"/>
            <a:ext cx="1883877" cy="1503748"/>
            <a:chOff x="4081" y="2026"/>
            <a:chExt cx="1190" cy="949"/>
          </a:xfrm>
        </p:grpSpPr>
        <p:pic>
          <p:nvPicPr>
            <p:cNvPr id="9231" name="Picture 13"/>
            <p:cNvPicPr>
              <a:picLocks noChangeArrowheads="1"/>
            </p:cNvPicPr>
            <p:nvPr/>
          </p:nvPicPr>
          <p:blipFill>
            <a:blip r:embed="rId6" cstate="print"/>
            <a:srcRect/>
            <a:stretch>
              <a:fillRect/>
            </a:stretch>
          </p:blipFill>
          <p:spPr bwMode="auto">
            <a:xfrm>
              <a:off x="4081" y="2026"/>
              <a:ext cx="1190" cy="949"/>
            </a:xfrm>
            <a:prstGeom prst="rect">
              <a:avLst/>
            </a:prstGeom>
            <a:noFill/>
            <a:ln w="9525">
              <a:noFill/>
              <a:miter lim="800000"/>
              <a:headEnd/>
              <a:tailEnd/>
            </a:ln>
          </p:spPr>
        </p:pic>
        <p:sp>
          <p:nvSpPr>
            <p:cNvPr id="9232" name="Rectangle 14"/>
            <p:cNvSpPr>
              <a:spLocks noChangeArrowheads="1"/>
            </p:cNvSpPr>
            <p:nvPr/>
          </p:nvSpPr>
          <p:spPr bwMode="auto">
            <a:xfrm>
              <a:off x="4240" y="2303"/>
              <a:ext cx="862" cy="525"/>
            </a:xfrm>
            <a:prstGeom prst="rect">
              <a:avLst/>
            </a:prstGeom>
            <a:noFill/>
            <a:ln w="9525">
              <a:noFill/>
              <a:miter lim="800000"/>
              <a:headEnd/>
              <a:tailEnd/>
            </a:ln>
          </p:spPr>
          <p:txBody>
            <a:bodyPr wrap="none" lIns="92075" tIns="46038" rIns="92075" bIns="46038" anchor="ctr">
              <a:spAutoFit/>
            </a:bodyPr>
            <a:lstStyle/>
            <a:p>
              <a:pPr algn="ctr" eaLnBrk="0" hangingPunct="0"/>
              <a:r>
                <a:rPr lang="en-US" sz="2400" dirty="0">
                  <a:latin typeface="Times New Roman" pitchFamily="18" charset="0"/>
                </a:rPr>
                <a:t>Classifier</a:t>
              </a:r>
            </a:p>
            <a:p>
              <a:pPr algn="ctr" eaLnBrk="0" hangingPunct="0"/>
              <a:r>
                <a:rPr lang="en-US" sz="2400" dirty="0">
                  <a:latin typeface="Times New Roman" pitchFamily="18" charset="0"/>
                </a:rPr>
                <a:t>(Model)</a:t>
              </a:r>
            </a:p>
          </p:txBody>
        </p:sp>
      </p:grpSp>
      <p:sp>
        <p:nvSpPr>
          <p:cNvPr id="9228" name="Line 15"/>
          <p:cNvSpPr>
            <a:spLocks noChangeShapeType="1"/>
          </p:cNvSpPr>
          <p:nvPr/>
        </p:nvSpPr>
        <p:spPr bwMode="auto">
          <a:xfrm flipH="1">
            <a:off x="5930257" y="4612656"/>
            <a:ext cx="530336" cy="713052"/>
          </a:xfrm>
          <a:prstGeom prst="line">
            <a:avLst/>
          </a:prstGeom>
          <a:noFill/>
          <a:ln w="12700">
            <a:solidFill>
              <a:srgbClr val="000000"/>
            </a:solidFill>
            <a:round/>
            <a:headEnd type="none" w="sm" len="sm"/>
            <a:tailEnd type="none" w="sm" len="sm"/>
          </a:ln>
        </p:spPr>
        <p:txBody>
          <a:bodyPr wrap="none" lIns="91221" tIns="45610" rIns="91221" bIns="45610" anchor="ctr"/>
          <a:lstStyle/>
          <a:p>
            <a:endParaRPr lang="en-IN"/>
          </a:p>
        </p:txBody>
      </p:sp>
      <p:sp>
        <p:nvSpPr>
          <p:cNvPr id="9229" name="Line 16"/>
          <p:cNvSpPr>
            <a:spLocks noChangeShapeType="1"/>
          </p:cNvSpPr>
          <p:nvPr/>
        </p:nvSpPr>
        <p:spPr bwMode="auto">
          <a:xfrm>
            <a:off x="8346052" y="4535012"/>
            <a:ext cx="576245" cy="789111"/>
          </a:xfrm>
          <a:prstGeom prst="line">
            <a:avLst/>
          </a:prstGeom>
          <a:noFill/>
          <a:ln w="12700">
            <a:solidFill>
              <a:srgbClr val="000000"/>
            </a:solidFill>
            <a:round/>
            <a:headEnd type="none" w="sm" len="sm"/>
            <a:tailEnd type="none" w="sm" len="sm"/>
          </a:ln>
        </p:spPr>
        <p:txBody>
          <a:bodyPr wrap="none" lIns="91221" tIns="45610" rIns="91221" bIns="45610" anchor="ctr"/>
          <a:lstStyle/>
          <a:p>
            <a:endParaRPr lang="en-IN"/>
          </a:p>
        </p:txBody>
      </p:sp>
      <p:sp>
        <p:nvSpPr>
          <p:cNvPr id="9230" name="AutoShape 17"/>
          <p:cNvSpPr>
            <a:spLocks noChangeArrowheads="1"/>
          </p:cNvSpPr>
          <p:nvPr/>
        </p:nvSpPr>
        <p:spPr bwMode="auto">
          <a:xfrm>
            <a:off x="7123906" y="2571742"/>
            <a:ext cx="544583" cy="591040"/>
          </a:xfrm>
          <a:prstGeom prst="downArrow">
            <a:avLst>
              <a:gd name="adj1" fmla="val 50000"/>
              <a:gd name="adj2" fmla="val 27118"/>
            </a:avLst>
          </a:prstGeom>
          <a:solidFill>
            <a:srgbClr val="2597B8"/>
          </a:solidFill>
          <a:ln w="12700">
            <a:solidFill>
              <a:srgbClr val="000000"/>
            </a:solidFill>
            <a:miter lim="800000"/>
            <a:headEnd/>
            <a:tailEnd/>
          </a:ln>
        </p:spPr>
        <p:txBody>
          <a:bodyPr wrap="none" lIns="91221" tIns="45610" rIns="91221" bIns="45610" anchor="ctr"/>
          <a:lstStyle/>
          <a:p>
            <a:endParaRPr lang="en-US"/>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Why Clustering ?</a:t>
            </a:r>
          </a:p>
        </p:txBody>
      </p:sp>
      <p:sp>
        <p:nvSpPr>
          <p:cNvPr id="3" name="Text Placeholder 2"/>
          <p:cNvSpPr>
            <a:spLocks noGrp="1"/>
          </p:cNvSpPr>
          <p:nvPr>
            <p:ph type="body" idx="1"/>
          </p:nvPr>
        </p:nvSpPr>
        <p:spPr>
          <a:xfrm>
            <a:off x="215900" y="1136650"/>
            <a:ext cx="8902700" cy="5539978"/>
          </a:xfrm>
        </p:spPr>
        <p:txBody>
          <a:bodyPr/>
          <a:lstStyle/>
          <a:p>
            <a:pPr>
              <a:buFont typeface="Arial" pitchFamily="34" charset="0"/>
              <a:buChar char="•"/>
            </a:pPr>
            <a:r>
              <a:rPr lang="en-US" dirty="0" smtClean="0"/>
              <a:t>Clustering </a:t>
            </a:r>
            <a:r>
              <a:rPr lang="en-US" dirty="0"/>
              <a:t>is very much important as it determines the intrinsic grouping among the unlabeled data present. </a:t>
            </a:r>
            <a:endParaRPr lang="en-US" dirty="0" smtClean="0"/>
          </a:p>
          <a:p>
            <a:pPr>
              <a:buFont typeface="Arial" pitchFamily="34" charset="0"/>
              <a:buChar char="•"/>
            </a:pPr>
            <a:r>
              <a:rPr lang="en-US" dirty="0" smtClean="0"/>
              <a:t>There </a:t>
            </a:r>
            <a:r>
              <a:rPr lang="en-US" dirty="0"/>
              <a:t>are no criteria for a good clustering. </a:t>
            </a:r>
            <a:endParaRPr lang="en-US" dirty="0" smtClean="0"/>
          </a:p>
          <a:p>
            <a:pPr>
              <a:buFont typeface="Arial" pitchFamily="34" charset="0"/>
              <a:buChar char="•"/>
            </a:pPr>
            <a:r>
              <a:rPr lang="en-US" dirty="0" smtClean="0"/>
              <a:t>It </a:t>
            </a:r>
            <a:r>
              <a:rPr lang="en-US" dirty="0"/>
              <a:t>depends on the user, what is the criteria they may use which satisfy their need. </a:t>
            </a:r>
            <a:endParaRPr lang="en-US" dirty="0" smtClean="0"/>
          </a:p>
          <a:p>
            <a:pPr>
              <a:buFont typeface="Arial" pitchFamily="34" charset="0"/>
              <a:buChar char="•"/>
            </a:pPr>
            <a:r>
              <a:rPr lang="en-US" dirty="0" smtClean="0"/>
              <a:t>For instance we could be interested :</a:t>
            </a:r>
          </a:p>
          <a:p>
            <a:pPr lvl="1">
              <a:buFont typeface="Wingdings" pitchFamily="2" charset="2"/>
              <a:buChar char="Ø"/>
            </a:pPr>
            <a:r>
              <a:rPr lang="en-US" sz="2400" dirty="0" smtClean="0"/>
              <a:t>In </a:t>
            </a:r>
            <a:r>
              <a:rPr lang="en-US" sz="2400" dirty="0"/>
              <a:t>finding representatives for homogeneous </a:t>
            </a:r>
            <a:r>
              <a:rPr lang="en-US" sz="2400" dirty="0" smtClean="0"/>
              <a:t>groups (data </a:t>
            </a:r>
            <a:r>
              <a:rPr lang="en-US" sz="2400" dirty="0"/>
              <a:t>reduction), </a:t>
            </a:r>
            <a:endParaRPr lang="en-US" sz="2400" dirty="0" smtClean="0"/>
          </a:p>
          <a:p>
            <a:pPr lvl="1">
              <a:buFont typeface="Wingdings" pitchFamily="2" charset="2"/>
              <a:buChar char="Ø"/>
            </a:pPr>
            <a:r>
              <a:rPr lang="en-US" sz="2400" dirty="0" smtClean="0"/>
              <a:t>In </a:t>
            </a:r>
            <a:r>
              <a:rPr lang="en-US" sz="2400" dirty="0"/>
              <a:t>finding “natural clusters” and describe their unknown properties </a:t>
            </a:r>
            <a:r>
              <a:rPr lang="en-US" sz="2400" dirty="0" smtClean="0"/>
              <a:t> (“</a:t>
            </a:r>
            <a:r>
              <a:rPr lang="en-US" sz="2400" dirty="0"/>
              <a:t>natural” </a:t>
            </a:r>
            <a:r>
              <a:rPr lang="en-US" sz="2400" dirty="0" smtClean="0"/>
              <a:t>  data </a:t>
            </a:r>
            <a:r>
              <a:rPr lang="en-US" sz="2400" dirty="0"/>
              <a:t>types</a:t>
            </a:r>
            <a:r>
              <a:rPr lang="en-US" sz="2400" dirty="0" smtClean="0"/>
              <a:t>),</a:t>
            </a:r>
          </a:p>
          <a:p>
            <a:pPr lvl="1">
              <a:buFont typeface="Wingdings" pitchFamily="2" charset="2"/>
              <a:buChar char="Ø"/>
            </a:pPr>
            <a:r>
              <a:rPr lang="en-US" sz="2400" dirty="0" smtClean="0"/>
              <a:t> </a:t>
            </a:r>
            <a:r>
              <a:rPr lang="en-US" sz="2400" dirty="0"/>
              <a:t>in finding useful and suitable groupings (“useful” data </a:t>
            </a:r>
            <a:r>
              <a:rPr lang="en-US" sz="2400" dirty="0" smtClean="0"/>
              <a:t>classes)</a:t>
            </a:r>
          </a:p>
          <a:p>
            <a:pPr lvl="1">
              <a:buFont typeface="Wingdings" pitchFamily="2" charset="2"/>
              <a:buChar char="Ø"/>
            </a:pPr>
            <a:r>
              <a:rPr lang="en-US" sz="2400" dirty="0" smtClean="0"/>
              <a:t>In </a:t>
            </a:r>
            <a:r>
              <a:rPr lang="en-US" sz="2400" dirty="0"/>
              <a:t>finding unusual data objects (outlier detection). </a:t>
            </a:r>
            <a:endParaRPr lang="en-US" dirty="0" smtClean="0"/>
          </a:p>
          <a:p>
            <a:pPr>
              <a:buFont typeface="Arial" pitchFamily="34" charset="0"/>
              <a:buChar char="•"/>
            </a:pPr>
            <a:r>
              <a:rPr lang="en-US" dirty="0" smtClean="0"/>
              <a:t>This </a:t>
            </a:r>
            <a:r>
              <a:rPr lang="en-US" dirty="0"/>
              <a:t>algorithm must make some assumptions which constitute the similarity of points and each assumption make different and equally valid clusters.</a:t>
            </a:r>
          </a:p>
        </p:txBody>
      </p:sp>
    </p:spTree>
    <p:extLst>
      <p:ext uri="{BB962C8B-B14F-4D97-AF65-F5344CB8AC3E}">
        <p14:creationId xmlns="" xmlns:p14="http://schemas.microsoft.com/office/powerpoint/2010/main" val="394415080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Methods :</a:t>
            </a:r>
            <a:br>
              <a:rPr lang="en-US" dirty="0"/>
            </a:br>
            <a:endParaRPr lang="en-US" dirty="0"/>
          </a:p>
        </p:txBody>
      </p:sp>
      <p:sp>
        <p:nvSpPr>
          <p:cNvPr id="3" name="Text Placeholder 2"/>
          <p:cNvSpPr>
            <a:spLocks noGrp="1"/>
          </p:cNvSpPr>
          <p:nvPr>
            <p:ph type="body" idx="1"/>
          </p:nvPr>
        </p:nvSpPr>
        <p:spPr>
          <a:xfrm>
            <a:off x="244214" y="1120656"/>
            <a:ext cx="8630170" cy="5724644"/>
          </a:xfrm>
        </p:spPr>
        <p:txBody>
          <a:bodyPr/>
          <a:lstStyle/>
          <a:p>
            <a:pPr fontAlgn="base"/>
            <a:r>
              <a:rPr lang="en-US" b="1" dirty="0"/>
              <a:t>Density-Based Methods :</a:t>
            </a:r>
            <a:r>
              <a:rPr lang="en-US" dirty="0"/>
              <a:t> These methods consider the clusters as the dense region having some similarity and different from the lower dense region of the space. These methods have good accuracy and ability to merge two clusters</a:t>
            </a:r>
            <a:r>
              <a:rPr lang="en-US" dirty="0" smtClean="0"/>
              <a:t>. </a:t>
            </a:r>
          </a:p>
          <a:p>
            <a:pPr fontAlgn="base"/>
            <a:r>
              <a:rPr lang="en-US" dirty="0" smtClean="0"/>
              <a:t>Example</a:t>
            </a:r>
            <a:r>
              <a:rPr lang="en-US" dirty="0"/>
              <a:t> </a:t>
            </a:r>
            <a:r>
              <a:rPr lang="en-US" i="1" dirty="0"/>
              <a:t>DBSCAN (Density-Based Spatial Clustering of Applications with Noise) </a:t>
            </a:r>
            <a:r>
              <a:rPr lang="en-US" dirty="0"/>
              <a:t>, </a:t>
            </a:r>
            <a:r>
              <a:rPr lang="en-US" i="1" dirty="0"/>
              <a:t>OPTICS (Ordering Points to Identify Clustering Structure)</a:t>
            </a:r>
            <a:r>
              <a:rPr lang="en-US" dirty="0"/>
              <a:t> etc.</a:t>
            </a:r>
          </a:p>
          <a:p>
            <a:pPr fontAlgn="base"/>
            <a:r>
              <a:rPr lang="en-US" b="1" dirty="0"/>
              <a:t>Hierarchical Based Methods :</a:t>
            </a:r>
            <a:r>
              <a:rPr lang="en-US" dirty="0"/>
              <a:t> The clusters formed in this method forms a tree-type structure based on the hierarchy. New clusters are formed using the previously formed one. It is divided into two category</a:t>
            </a:r>
          </a:p>
          <a:p>
            <a:pPr lvl="1" fontAlgn="base"/>
            <a:r>
              <a:rPr lang="en-US" b="1" dirty="0"/>
              <a:t>Agglomerative</a:t>
            </a:r>
            <a:r>
              <a:rPr lang="en-US" dirty="0"/>
              <a:t> (</a:t>
            </a:r>
            <a:r>
              <a:rPr lang="en-US" i="1" dirty="0"/>
              <a:t>bottom up approach</a:t>
            </a:r>
            <a:r>
              <a:rPr lang="en-US" dirty="0"/>
              <a:t>)</a:t>
            </a:r>
          </a:p>
          <a:p>
            <a:pPr lvl="1" fontAlgn="base"/>
            <a:r>
              <a:rPr lang="en-US" b="1" dirty="0"/>
              <a:t>Divisive</a:t>
            </a:r>
            <a:r>
              <a:rPr lang="en-US" dirty="0"/>
              <a:t> (</a:t>
            </a:r>
            <a:r>
              <a:rPr lang="en-US" i="1" dirty="0"/>
              <a:t>top down approach</a:t>
            </a:r>
            <a:r>
              <a:rPr lang="en-US" dirty="0"/>
              <a:t>)</a:t>
            </a:r>
          </a:p>
          <a:p>
            <a:pPr fontAlgn="base"/>
            <a:r>
              <a:rPr lang="en-US" dirty="0"/>
              <a:t>examples </a:t>
            </a:r>
            <a:r>
              <a:rPr lang="en-US" i="1" dirty="0"/>
              <a:t>CURE (Clustering Using Representatives), BIRCH (Balanced Iterative Reducing Clustering and using Hierarchies)</a:t>
            </a:r>
            <a:r>
              <a:rPr lang="en-US" dirty="0"/>
              <a:t> etc.</a:t>
            </a:r>
          </a:p>
          <a:p>
            <a:endParaRPr lang="en-US" dirty="0"/>
          </a:p>
        </p:txBody>
      </p:sp>
    </p:spTree>
    <p:extLst>
      <p:ext uri="{BB962C8B-B14F-4D97-AF65-F5344CB8AC3E}">
        <p14:creationId xmlns="" xmlns:p14="http://schemas.microsoft.com/office/powerpoint/2010/main" val="274203140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Other Methods</a:t>
            </a:r>
          </a:p>
        </p:txBody>
      </p:sp>
      <p:sp>
        <p:nvSpPr>
          <p:cNvPr id="3" name="Text Placeholder 2"/>
          <p:cNvSpPr>
            <a:spLocks noGrp="1"/>
          </p:cNvSpPr>
          <p:nvPr>
            <p:ph type="body" idx="1"/>
          </p:nvPr>
        </p:nvSpPr>
        <p:spPr>
          <a:xfrm>
            <a:off x="244214" y="1428498"/>
            <a:ext cx="8630170" cy="4801314"/>
          </a:xfrm>
        </p:spPr>
        <p:txBody>
          <a:bodyPr/>
          <a:lstStyle/>
          <a:p>
            <a:pPr fontAlgn="base"/>
            <a:r>
              <a:rPr lang="en-US" b="1" dirty="0"/>
              <a:t>Partitioning Methods :</a:t>
            </a:r>
            <a:r>
              <a:rPr lang="en-US" dirty="0"/>
              <a:t> These methods partition the objects into k clusters and each partition forms one cluster. </a:t>
            </a:r>
            <a:endParaRPr lang="en-US" dirty="0" smtClean="0"/>
          </a:p>
          <a:p>
            <a:pPr fontAlgn="base"/>
            <a:r>
              <a:rPr lang="en-US" dirty="0" smtClean="0"/>
              <a:t>This </a:t>
            </a:r>
            <a:r>
              <a:rPr lang="en-US" dirty="0"/>
              <a:t>method is used to optimize an objective criterion similarity function such as when the distance is a major parameter example </a:t>
            </a:r>
            <a:r>
              <a:rPr lang="en-US" i="1" dirty="0"/>
              <a:t>K-means, CLARANS (Clustering Large Applications based upon Randomized Search)</a:t>
            </a:r>
            <a:r>
              <a:rPr lang="en-US" dirty="0"/>
              <a:t> etc.</a:t>
            </a:r>
          </a:p>
          <a:p>
            <a:pPr fontAlgn="base"/>
            <a:endParaRPr lang="en-US" dirty="0"/>
          </a:p>
          <a:p>
            <a:pPr fontAlgn="base"/>
            <a:r>
              <a:rPr lang="en-US" b="1" dirty="0"/>
              <a:t>Grid-based Methods :</a:t>
            </a:r>
            <a:r>
              <a:rPr lang="en-US" dirty="0"/>
              <a:t> In this method the data space is formulated into a finite number of cells that form a grid-like structure. </a:t>
            </a:r>
            <a:endParaRPr lang="en-US" dirty="0" smtClean="0"/>
          </a:p>
          <a:p>
            <a:pPr fontAlgn="base"/>
            <a:r>
              <a:rPr lang="en-US" dirty="0" smtClean="0"/>
              <a:t>All </a:t>
            </a:r>
            <a:r>
              <a:rPr lang="en-US" dirty="0"/>
              <a:t>the clustering operation done on these grids are fast and independent of the number of data objects example </a:t>
            </a:r>
            <a:r>
              <a:rPr lang="en-US" i="1" dirty="0"/>
              <a:t>STING (Statistical Information Grid), wave cluster, CLIQUE (</a:t>
            </a:r>
            <a:r>
              <a:rPr lang="en-US" i="1" dirty="0" err="1"/>
              <a:t>CLustering</a:t>
            </a:r>
            <a:r>
              <a:rPr lang="en-US" i="1" dirty="0"/>
              <a:t> In Quest)</a:t>
            </a:r>
            <a:r>
              <a:rPr lang="en-US" dirty="0"/>
              <a:t> etc.</a:t>
            </a:r>
          </a:p>
          <a:p>
            <a:endParaRPr lang="en-US" dirty="0"/>
          </a:p>
        </p:txBody>
      </p:sp>
    </p:spTree>
    <p:extLst>
      <p:ext uri="{BB962C8B-B14F-4D97-AF65-F5344CB8AC3E}">
        <p14:creationId xmlns="" xmlns:p14="http://schemas.microsoft.com/office/powerpoint/2010/main" val="101077579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Algorithms :</a:t>
            </a:r>
            <a:br>
              <a:rPr lang="en-US" dirty="0"/>
            </a:br>
            <a:endParaRPr lang="en-US" dirty="0"/>
          </a:p>
        </p:txBody>
      </p:sp>
      <p:sp>
        <p:nvSpPr>
          <p:cNvPr id="3" name="Text Placeholder 2"/>
          <p:cNvSpPr>
            <a:spLocks noGrp="1"/>
          </p:cNvSpPr>
          <p:nvPr>
            <p:ph type="body" idx="1"/>
          </p:nvPr>
        </p:nvSpPr>
        <p:spPr>
          <a:xfrm>
            <a:off x="244214" y="1428498"/>
            <a:ext cx="8630170" cy="2215991"/>
          </a:xfrm>
        </p:spPr>
        <p:txBody>
          <a:bodyPr/>
          <a:lstStyle/>
          <a:p>
            <a:pPr fontAlgn="base"/>
            <a:r>
              <a:rPr lang="en-US" dirty="0">
                <a:hlinkClick r:id="rId2"/>
              </a:rPr>
              <a:t>K-means clustering algorithm</a:t>
            </a:r>
            <a:r>
              <a:rPr lang="en-US" dirty="0"/>
              <a:t> – It is the simplest unsupervised learning algorithm that solves clustering </a:t>
            </a:r>
            <a:r>
              <a:rPr lang="en-US" dirty="0" smtClean="0"/>
              <a:t>problem. K-means </a:t>
            </a:r>
            <a:r>
              <a:rPr lang="en-US" dirty="0"/>
              <a:t>algorithm partition n observations into k clusters where each observation belongs to the cluster with the nearest mean serving as a prototype of the cluster .</a:t>
            </a:r>
          </a:p>
          <a:p>
            <a:endParaRPr lang="en-US" dirty="0"/>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816100" y="3879850"/>
            <a:ext cx="4648200" cy="2210108"/>
          </a:xfrm>
          <a:prstGeom prst="rect">
            <a:avLst/>
          </a:prstGeom>
        </p:spPr>
      </p:pic>
    </p:spTree>
    <p:extLst>
      <p:ext uri="{BB962C8B-B14F-4D97-AF65-F5344CB8AC3E}">
        <p14:creationId xmlns="" xmlns:p14="http://schemas.microsoft.com/office/powerpoint/2010/main" val="218516179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Clustering in different fields</a:t>
            </a:r>
            <a:br>
              <a:rPr lang="en-US" dirty="0"/>
            </a:br>
            <a:endParaRPr lang="en-US" dirty="0"/>
          </a:p>
        </p:txBody>
      </p:sp>
      <p:sp>
        <p:nvSpPr>
          <p:cNvPr id="3" name="Text Placeholder 2"/>
          <p:cNvSpPr>
            <a:spLocks noGrp="1"/>
          </p:cNvSpPr>
          <p:nvPr>
            <p:ph type="body" idx="1"/>
          </p:nvPr>
        </p:nvSpPr>
        <p:spPr>
          <a:xfrm>
            <a:off x="244214" y="1428496"/>
            <a:ext cx="8630170" cy="4801314"/>
          </a:xfrm>
        </p:spPr>
        <p:txBody>
          <a:bodyPr/>
          <a:lstStyle/>
          <a:p>
            <a:pPr fontAlgn="base"/>
            <a:r>
              <a:rPr lang="en-US" b="1" dirty="0"/>
              <a:t>Marketing :</a:t>
            </a:r>
            <a:r>
              <a:rPr lang="en-US" dirty="0"/>
              <a:t> It can be used to characterize &amp; discover customer segments for marketing purposes.</a:t>
            </a:r>
          </a:p>
          <a:p>
            <a:pPr fontAlgn="base"/>
            <a:r>
              <a:rPr lang="en-US" b="1" dirty="0"/>
              <a:t>Biology :</a:t>
            </a:r>
            <a:r>
              <a:rPr lang="en-US" dirty="0"/>
              <a:t> It can be used for classification among different species of plants and animals.</a:t>
            </a:r>
          </a:p>
          <a:p>
            <a:pPr fontAlgn="base"/>
            <a:r>
              <a:rPr lang="en-US" b="1" dirty="0"/>
              <a:t>Libraries :</a:t>
            </a:r>
            <a:r>
              <a:rPr lang="en-US" dirty="0"/>
              <a:t> It is used in clustering different books on the basis of topics and information.</a:t>
            </a:r>
          </a:p>
          <a:p>
            <a:pPr fontAlgn="base"/>
            <a:r>
              <a:rPr lang="en-US" b="1" dirty="0"/>
              <a:t>Insurance :</a:t>
            </a:r>
            <a:r>
              <a:rPr lang="en-US" dirty="0"/>
              <a:t> It is used to acknowledge the customers, their policies and identifying the frauds.</a:t>
            </a:r>
          </a:p>
          <a:p>
            <a:pPr fontAlgn="base"/>
            <a:r>
              <a:rPr lang="en-US" b="1" dirty="0"/>
              <a:t>City Planning: </a:t>
            </a:r>
            <a:r>
              <a:rPr lang="en-US" dirty="0"/>
              <a:t>It is used to make groups of houses and to study their values based on their geographical locations and other factors present.</a:t>
            </a:r>
            <a:br>
              <a:rPr lang="en-US" dirty="0"/>
            </a:br>
            <a:r>
              <a:rPr lang="en-US" b="1" dirty="0"/>
              <a:t>Earthquake studies: </a:t>
            </a:r>
            <a:r>
              <a:rPr lang="en-US" dirty="0"/>
              <a:t>By learning the earthquake-affected areas we can determine the dangerous zones.</a:t>
            </a:r>
          </a:p>
          <a:p>
            <a:endParaRPr lang="en-US" dirty="0"/>
          </a:p>
        </p:txBody>
      </p:sp>
    </p:spTree>
    <p:extLst>
      <p:ext uri="{BB962C8B-B14F-4D97-AF65-F5344CB8AC3E}">
        <p14:creationId xmlns="" xmlns:p14="http://schemas.microsoft.com/office/powerpoint/2010/main" val="10754697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Reinforcement Learning</a:t>
            </a:r>
          </a:p>
        </p:txBody>
      </p:sp>
      <p:sp>
        <p:nvSpPr>
          <p:cNvPr id="3" name="Text Placeholder 2"/>
          <p:cNvSpPr>
            <a:spLocks noGrp="1"/>
          </p:cNvSpPr>
          <p:nvPr>
            <p:ph type="body" idx="1"/>
          </p:nvPr>
        </p:nvSpPr>
        <p:spPr>
          <a:xfrm>
            <a:off x="244214" y="1428496"/>
            <a:ext cx="8630170" cy="4308872"/>
          </a:xfrm>
        </p:spPr>
        <p:txBody>
          <a:bodyPr/>
          <a:lstStyle/>
          <a:p>
            <a:pPr fontAlgn="base"/>
            <a:r>
              <a:rPr lang="en-US" sz="2000" dirty="0"/>
              <a:t>Reinforcement learning is an area of Machine Learning. It is about taking suitable action to maximize reward in a particular situation. It is employed by various software and machines to find the best possible behavior or path it should take in a specific situation. Reinforcement learning differs from the supervised learning in a way that in supervised learning the training data has the answer key with it so the model is trained with the correct answer itself whereas in reinforcement learning, there is no answer but the reinforcement agent decides what to do to perform the given task. In the absence of a training dataset, it is bound to learn from its experience.</a:t>
            </a:r>
          </a:p>
          <a:p>
            <a:pPr fontAlgn="base"/>
            <a:endParaRPr lang="en-US" sz="2000" dirty="0"/>
          </a:p>
          <a:p>
            <a:pPr fontAlgn="base"/>
            <a:r>
              <a:rPr lang="en-US" sz="2000" b="1" dirty="0"/>
              <a:t>Example: </a:t>
            </a:r>
            <a:r>
              <a:rPr lang="en-US" sz="2000" dirty="0"/>
              <a:t>The problem is as follows: We have an agent and a reward, with many hurdles in between. The agent is supposed to find the best possible path to reach the reward. The following problem explains the problem more easily.</a:t>
            </a:r>
          </a:p>
          <a:p>
            <a:pPr marL="342828" indent="-342828" algn="just"/>
            <a:endParaRPr lang="en-US" sz="2000" dirty="0"/>
          </a:p>
        </p:txBody>
      </p:sp>
    </p:spTree>
    <p:extLst>
      <p:ext uri="{BB962C8B-B14F-4D97-AF65-F5344CB8AC3E}">
        <p14:creationId xmlns="" xmlns:p14="http://schemas.microsoft.com/office/powerpoint/2010/main" val="376837933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819" y="298452"/>
            <a:ext cx="8679929" cy="492443"/>
          </a:xfrm>
        </p:spPr>
        <p:txBody>
          <a:bodyPr/>
          <a:lstStyle/>
          <a:p>
            <a:r>
              <a:rPr lang="en-US" dirty="0"/>
              <a:t>Example: Reinforcement Learning</a:t>
            </a:r>
          </a:p>
        </p:txBody>
      </p:sp>
      <p:pic>
        <p:nvPicPr>
          <p:cNvPr id="21506" name="Picture 2" descr="https://media.geeksforgeeks.org/wp-content/uploads/Untitled-95.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44702" y="1441450"/>
            <a:ext cx="4778375" cy="3305522"/>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368302" y="4756057"/>
            <a:ext cx="8530964" cy="1198318"/>
          </a:xfrm>
          <a:prstGeom prst="rect">
            <a:avLst/>
          </a:prstGeom>
        </p:spPr>
        <p:txBody>
          <a:bodyPr wrap="square" lIns="91420" tIns="45710" rIns="91420" bIns="45710">
            <a:spAutoFit/>
          </a:bodyPr>
          <a:lstStyle/>
          <a:p>
            <a:r>
              <a:rPr lang="en-US" dirty="0">
                <a:latin typeface="Roboto" panose="02000000000000000000" pitchFamily="2" charset="0"/>
              </a:rPr>
              <a:t>The above image shows the robot, diamond, and fire. The goal of the robot is to get the reward that is the diamond and avoid the hurdles that are fire. The robot learns by trying all the possible paths and then choosing the path which gives him the reward with the least hurdles. Each right step will give the robot a reward and each wrong step will subtract the reward of the robot. The total reward will be calculated when it reaches the final reward that is the diamond.</a:t>
            </a:r>
            <a:endParaRPr lang="en-US" dirty="0"/>
          </a:p>
        </p:txBody>
      </p:sp>
    </p:spTree>
    <p:extLst>
      <p:ext uri="{BB962C8B-B14F-4D97-AF65-F5344CB8AC3E}">
        <p14:creationId xmlns="" xmlns:p14="http://schemas.microsoft.com/office/powerpoint/2010/main" val="158465256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points in Reinforcement learning –</a:t>
            </a:r>
            <a:br>
              <a:rPr lang="en-US" dirty="0"/>
            </a:br>
            <a:endParaRPr lang="en-US" dirty="0"/>
          </a:p>
        </p:txBody>
      </p:sp>
      <p:sp>
        <p:nvSpPr>
          <p:cNvPr id="3" name="Text Placeholder 2"/>
          <p:cNvSpPr>
            <a:spLocks noGrp="1"/>
          </p:cNvSpPr>
          <p:nvPr>
            <p:ph type="body" idx="1"/>
          </p:nvPr>
        </p:nvSpPr>
        <p:spPr>
          <a:xfrm>
            <a:off x="244214" y="1428498"/>
            <a:ext cx="8630170" cy="4062651"/>
          </a:xfrm>
        </p:spPr>
        <p:txBody>
          <a:bodyPr/>
          <a:lstStyle/>
          <a:p>
            <a:endParaRPr lang="en-US" b="1" dirty="0"/>
          </a:p>
          <a:p>
            <a:pPr fontAlgn="base"/>
            <a:r>
              <a:rPr lang="en-US" dirty="0"/>
              <a:t>Input: The input should be an initial state from which the model will start</a:t>
            </a:r>
          </a:p>
          <a:p>
            <a:pPr fontAlgn="base"/>
            <a:r>
              <a:rPr lang="en-US" dirty="0"/>
              <a:t>Output: There are many possible output as there are variety of solution to a particular problem</a:t>
            </a:r>
          </a:p>
          <a:p>
            <a:pPr fontAlgn="base"/>
            <a:r>
              <a:rPr lang="en-US" dirty="0"/>
              <a:t>Training: The training is based upon the input, The model will return a state and the user will decide to reward or punish the model based on its output.</a:t>
            </a:r>
          </a:p>
          <a:p>
            <a:pPr fontAlgn="base"/>
            <a:r>
              <a:rPr lang="en-US" dirty="0"/>
              <a:t>The model keeps continues to learn.</a:t>
            </a:r>
          </a:p>
          <a:p>
            <a:pPr fontAlgn="base"/>
            <a:r>
              <a:rPr lang="en-US" dirty="0"/>
              <a:t>The best solution is decided based on the maximum reward.</a:t>
            </a:r>
          </a:p>
          <a:p>
            <a:endParaRPr lang="en-US" dirty="0"/>
          </a:p>
        </p:txBody>
      </p:sp>
    </p:spTree>
    <p:extLst>
      <p:ext uri="{BB962C8B-B14F-4D97-AF65-F5344CB8AC3E}">
        <p14:creationId xmlns="" xmlns:p14="http://schemas.microsoft.com/office/powerpoint/2010/main" val="197778111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298452"/>
            <a:ext cx="8679929" cy="492443"/>
          </a:xfrm>
        </p:spPr>
        <p:txBody>
          <a:bodyPr/>
          <a:lstStyle/>
          <a:p>
            <a:r>
              <a:rPr lang="en-US" dirty="0"/>
              <a:t>Supervised Learning vs Reinforcement Learning</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1813" y="1517650"/>
            <a:ext cx="8697453" cy="3124200"/>
          </a:xfrm>
          <a:prstGeom prst="rect">
            <a:avLst/>
          </a:prstGeom>
        </p:spPr>
      </p:pic>
    </p:spTree>
    <p:extLst>
      <p:ext uri="{BB962C8B-B14F-4D97-AF65-F5344CB8AC3E}">
        <p14:creationId xmlns="" xmlns:p14="http://schemas.microsoft.com/office/powerpoint/2010/main" val="200011668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0"/>
            <a:ext cx="8679929" cy="1477328"/>
          </a:xfrm>
        </p:spPr>
        <p:txBody>
          <a:bodyPr/>
          <a:lstStyle/>
          <a:p>
            <a:r>
              <a:rPr lang="en-US" dirty="0">
                <a:latin typeface="Times New Roman" panose="02020603050405020304" pitchFamily="18" charset="0"/>
                <a:cs typeface="Times New Roman" panose="02020603050405020304" pitchFamily="18" charset="0"/>
              </a:rPr>
              <a:t>Types of Reinforcement: There are two types of Reinforcement:</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244214" y="1428496"/>
            <a:ext cx="8630170" cy="4154984"/>
          </a:xfrm>
        </p:spPr>
        <p:txBody>
          <a:bodyPr/>
          <a:lstStyle/>
          <a:p>
            <a:pPr fontAlgn="base"/>
            <a:r>
              <a:rPr lang="en-US" sz="1800" b="1" dirty="0">
                <a:latin typeface="Times New Roman" panose="02020603050405020304" pitchFamily="18" charset="0"/>
                <a:cs typeface="Times New Roman" panose="02020603050405020304" pitchFamily="18" charset="0"/>
              </a:rPr>
              <a:t>Positive –</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Positive Reinforcement is defined as when an event, occurs due to a particular behavior, increases the strength and the frequency of the behavior. In other words, it has a positive effect on behavior. Advantages of positive reinforcement learning are:</a:t>
            </a:r>
          </a:p>
          <a:p>
            <a:pPr lvl="1" fontAlgn="base"/>
            <a:r>
              <a:rPr lang="en-US" dirty="0">
                <a:latin typeface="Times New Roman" panose="02020603050405020304" pitchFamily="18" charset="0"/>
                <a:cs typeface="Times New Roman" panose="02020603050405020304" pitchFamily="18" charset="0"/>
              </a:rPr>
              <a:t>Maximizes Performance</a:t>
            </a:r>
          </a:p>
          <a:p>
            <a:pPr lvl="1" fontAlgn="base"/>
            <a:r>
              <a:rPr lang="en-US" dirty="0">
                <a:latin typeface="Times New Roman" panose="02020603050405020304" pitchFamily="18" charset="0"/>
                <a:cs typeface="Times New Roman" panose="02020603050405020304" pitchFamily="18" charset="0"/>
              </a:rPr>
              <a:t>Sustain Change for a long period of time</a:t>
            </a:r>
          </a:p>
          <a:p>
            <a:pPr fontAlgn="base"/>
            <a:r>
              <a:rPr lang="en-US" sz="1800" dirty="0">
                <a:latin typeface="Times New Roman" panose="02020603050405020304" pitchFamily="18" charset="0"/>
                <a:cs typeface="Times New Roman" panose="02020603050405020304" pitchFamily="18" charset="0"/>
              </a:rPr>
              <a:t>Disadvantages of reinforcement learning:</a:t>
            </a:r>
          </a:p>
          <a:p>
            <a:pPr lvl="1" fontAlgn="base"/>
            <a:r>
              <a:rPr lang="en-US" dirty="0">
                <a:latin typeface="Times New Roman" panose="02020603050405020304" pitchFamily="18" charset="0"/>
                <a:cs typeface="Times New Roman" panose="02020603050405020304" pitchFamily="18" charset="0"/>
              </a:rPr>
              <a:t>Too much Reinforcement can lead to overload of states which can diminish the results</a:t>
            </a:r>
          </a:p>
          <a:p>
            <a:pPr fontAlgn="base"/>
            <a:r>
              <a:rPr lang="en-US" sz="1800" b="1" dirty="0">
                <a:latin typeface="Times New Roman" panose="02020603050405020304" pitchFamily="18" charset="0"/>
                <a:cs typeface="Times New Roman" panose="02020603050405020304" pitchFamily="18" charset="0"/>
              </a:rPr>
              <a:t>Negative –</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Negative Reinforcement is defined as strengthening of a behavior because a negative condition is stopped or avoided. Advantages of negative reinforcement learning:</a:t>
            </a:r>
          </a:p>
          <a:p>
            <a:pPr lvl="1" fontAlgn="base"/>
            <a:r>
              <a:rPr lang="en-US" dirty="0">
                <a:latin typeface="Times New Roman" panose="02020603050405020304" pitchFamily="18" charset="0"/>
                <a:cs typeface="Times New Roman" panose="02020603050405020304" pitchFamily="18" charset="0"/>
              </a:rPr>
              <a:t>Increases Behavior</a:t>
            </a:r>
          </a:p>
          <a:p>
            <a:pPr lvl="1" fontAlgn="base"/>
            <a:r>
              <a:rPr lang="en-US" dirty="0">
                <a:latin typeface="Times New Roman" panose="02020603050405020304" pitchFamily="18" charset="0"/>
                <a:cs typeface="Times New Roman" panose="02020603050405020304" pitchFamily="18" charset="0"/>
              </a:rPr>
              <a:t>Provide defiance to minimum standard of performance</a:t>
            </a:r>
          </a:p>
          <a:p>
            <a:pPr fontAlgn="base"/>
            <a:r>
              <a:rPr lang="en-US" sz="1800" dirty="0">
                <a:latin typeface="Times New Roman" panose="02020603050405020304" pitchFamily="18" charset="0"/>
                <a:cs typeface="Times New Roman" panose="02020603050405020304" pitchFamily="18" charset="0"/>
              </a:rPr>
              <a:t>Disadvantages of reinforcement learning:</a:t>
            </a:r>
          </a:p>
          <a:p>
            <a:pPr lvl="1" fontAlgn="base"/>
            <a:r>
              <a:rPr lang="en-US" dirty="0">
                <a:latin typeface="Times New Roman" panose="02020603050405020304" pitchFamily="18" charset="0"/>
                <a:cs typeface="Times New Roman" panose="02020603050405020304" pitchFamily="18" charset="0"/>
              </a:rPr>
              <a:t>It Only provides enough to meet up the minimum behavior</a:t>
            </a:r>
          </a:p>
        </p:txBody>
      </p:sp>
    </p:spTree>
    <p:extLst>
      <p:ext uri="{BB962C8B-B14F-4D97-AF65-F5344CB8AC3E}">
        <p14:creationId xmlns="" xmlns:p14="http://schemas.microsoft.com/office/powerpoint/2010/main" val="2744478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0" y="228177"/>
            <a:ext cx="9118600" cy="585196"/>
          </a:xfrm>
          <a:noFill/>
        </p:spPr>
        <p:txBody>
          <a:bodyPr lIns="91854" tIns="45928" rIns="91854" bIns="45928"/>
          <a:lstStyle/>
          <a:p>
            <a:pPr eaLnBrk="1" hangingPunct="1"/>
            <a:r>
              <a:rPr lang="en-US" smtClean="0"/>
              <a:t>Process (2): Using the Model in Prediction </a:t>
            </a:r>
          </a:p>
        </p:txBody>
      </p:sp>
      <p:grpSp>
        <p:nvGrpSpPr>
          <p:cNvPr id="2" name="Group 3"/>
          <p:cNvGrpSpPr>
            <a:grpSpLocks/>
          </p:cNvGrpSpPr>
          <p:nvPr/>
        </p:nvGrpSpPr>
        <p:grpSpPr bwMode="auto">
          <a:xfrm>
            <a:off x="4432653" y="1567131"/>
            <a:ext cx="1883877" cy="1503747"/>
            <a:chOff x="2800" y="989"/>
            <a:chExt cx="1190" cy="949"/>
          </a:xfrm>
        </p:grpSpPr>
        <p:pic>
          <p:nvPicPr>
            <p:cNvPr id="10262" name="Picture 4"/>
            <p:cNvPicPr>
              <a:picLocks noChangeArrowheads="1"/>
            </p:cNvPicPr>
            <p:nvPr/>
          </p:nvPicPr>
          <p:blipFill>
            <a:blip r:embed="rId4" cstate="print"/>
            <a:srcRect/>
            <a:stretch>
              <a:fillRect/>
            </a:stretch>
          </p:blipFill>
          <p:spPr bwMode="auto">
            <a:xfrm>
              <a:off x="2800" y="989"/>
              <a:ext cx="1190" cy="949"/>
            </a:xfrm>
            <a:prstGeom prst="rect">
              <a:avLst/>
            </a:prstGeom>
            <a:noFill/>
            <a:ln w="9525">
              <a:noFill/>
              <a:miter lim="800000"/>
              <a:headEnd/>
              <a:tailEnd/>
            </a:ln>
          </p:spPr>
        </p:pic>
        <p:sp>
          <p:nvSpPr>
            <p:cNvPr id="10263" name="Rectangle 5"/>
            <p:cNvSpPr>
              <a:spLocks noChangeArrowheads="1"/>
            </p:cNvSpPr>
            <p:nvPr/>
          </p:nvSpPr>
          <p:spPr bwMode="auto">
            <a:xfrm>
              <a:off x="2959" y="1266"/>
              <a:ext cx="862" cy="525"/>
            </a:xfrm>
            <a:prstGeom prst="rect">
              <a:avLst/>
            </a:prstGeom>
            <a:noFill/>
            <a:ln w="9525">
              <a:noFill/>
              <a:miter lim="800000"/>
              <a:headEnd/>
              <a:tailEnd/>
            </a:ln>
          </p:spPr>
          <p:txBody>
            <a:bodyPr wrap="none" lIns="92075" tIns="46038" rIns="92075" bIns="46038" anchor="ctr">
              <a:spAutoFit/>
            </a:bodyPr>
            <a:lstStyle/>
            <a:p>
              <a:pPr algn="ctr" eaLnBrk="0" hangingPunct="0"/>
              <a:r>
                <a:rPr lang="en-US" sz="2400" dirty="0" smtClean="0">
                  <a:latin typeface="Times New Roman" pitchFamily="18" charset="0"/>
                </a:rPr>
                <a:t>Classifier</a:t>
              </a:r>
            </a:p>
            <a:p>
              <a:pPr algn="ctr" eaLnBrk="0" hangingPunct="0"/>
              <a:r>
                <a:rPr lang="en-US" sz="2400" dirty="0" smtClean="0">
                  <a:latin typeface="Times New Roman" pitchFamily="18" charset="0"/>
                </a:rPr>
                <a:t>Model</a:t>
              </a:r>
              <a:endParaRPr lang="en-US" sz="2400" dirty="0">
                <a:latin typeface="Times New Roman" pitchFamily="18" charset="0"/>
              </a:endParaRPr>
            </a:p>
          </p:txBody>
        </p:sp>
      </p:grpSp>
      <p:grpSp>
        <p:nvGrpSpPr>
          <p:cNvPr id="3" name="Group 6"/>
          <p:cNvGrpSpPr>
            <a:grpSpLocks/>
          </p:cNvGrpSpPr>
          <p:nvPr/>
        </p:nvGrpSpPr>
        <p:grpSpPr bwMode="auto">
          <a:xfrm>
            <a:off x="2151420" y="2730198"/>
            <a:ext cx="1693907" cy="1503747"/>
            <a:chOff x="1359" y="1723"/>
            <a:chExt cx="1070" cy="949"/>
          </a:xfrm>
        </p:grpSpPr>
        <p:pic>
          <p:nvPicPr>
            <p:cNvPr id="10260" name="Picture 7"/>
            <p:cNvPicPr>
              <a:picLocks noChangeArrowheads="1"/>
            </p:cNvPicPr>
            <p:nvPr/>
          </p:nvPicPr>
          <p:blipFill>
            <a:blip r:embed="rId5" cstate="print"/>
            <a:srcRect/>
            <a:stretch>
              <a:fillRect/>
            </a:stretch>
          </p:blipFill>
          <p:spPr bwMode="auto">
            <a:xfrm>
              <a:off x="1359" y="1723"/>
              <a:ext cx="1070" cy="949"/>
            </a:xfrm>
            <a:prstGeom prst="rect">
              <a:avLst/>
            </a:prstGeom>
            <a:noFill/>
            <a:ln w="9525">
              <a:noFill/>
              <a:miter lim="800000"/>
              <a:headEnd/>
              <a:tailEnd/>
            </a:ln>
          </p:spPr>
        </p:pic>
        <p:sp>
          <p:nvSpPr>
            <p:cNvPr id="10261" name="Rectangle 8"/>
            <p:cNvSpPr>
              <a:spLocks noChangeArrowheads="1"/>
            </p:cNvSpPr>
            <p:nvPr/>
          </p:nvSpPr>
          <p:spPr bwMode="auto">
            <a:xfrm>
              <a:off x="1423" y="2000"/>
              <a:ext cx="934" cy="525"/>
            </a:xfrm>
            <a:prstGeom prst="rect">
              <a:avLst/>
            </a:prstGeom>
            <a:noFill/>
            <a:ln w="9525">
              <a:noFill/>
              <a:miter lim="800000"/>
              <a:headEnd/>
              <a:tailEnd/>
            </a:ln>
          </p:spPr>
          <p:txBody>
            <a:bodyPr lIns="92075" tIns="46038" rIns="92075" bIns="46038" anchor="ctr">
              <a:spAutoFit/>
            </a:bodyPr>
            <a:lstStyle/>
            <a:p>
              <a:pPr algn="ctr" eaLnBrk="0" hangingPunct="0"/>
              <a:r>
                <a:rPr lang="en-US" sz="2400" dirty="0">
                  <a:latin typeface="Times New Roman" pitchFamily="18" charset="0"/>
                </a:rPr>
                <a:t>Testing</a:t>
              </a:r>
            </a:p>
            <a:p>
              <a:pPr algn="ctr" eaLnBrk="0" hangingPunct="0"/>
              <a:r>
                <a:rPr lang="en-US" sz="2400" dirty="0">
                  <a:latin typeface="Times New Roman" pitchFamily="18" charset="0"/>
                </a:rPr>
                <a:t>Data</a:t>
              </a:r>
            </a:p>
          </p:txBody>
        </p:sp>
      </p:grpSp>
      <p:graphicFrame>
        <p:nvGraphicFramePr>
          <p:cNvPr id="10246" name="Object 1024"/>
          <p:cNvGraphicFramePr>
            <a:graphicFrameLocks/>
          </p:cNvGraphicFramePr>
          <p:nvPr/>
        </p:nvGraphicFramePr>
        <p:xfrm>
          <a:off x="455613" y="4791075"/>
          <a:ext cx="5359400" cy="1749425"/>
        </p:xfrm>
        <a:graphic>
          <a:graphicData uri="http://schemas.openxmlformats.org/presentationml/2006/ole">
            <p:oleObj spid="_x0000_s177154" name="Worksheet" r:id="rId6" imgW="5372016" imgH="1752616" progId="Excel.Sheet.8">
              <p:embed/>
            </p:oleObj>
          </a:graphicData>
        </a:graphic>
      </p:graphicFrame>
      <p:sp>
        <p:nvSpPr>
          <p:cNvPr id="10247" name="Line 10"/>
          <p:cNvSpPr>
            <a:spLocks noChangeShapeType="1"/>
          </p:cNvSpPr>
          <p:nvPr/>
        </p:nvSpPr>
        <p:spPr bwMode="auto">
          <a:xfrm flipH="1">
            <a:off x="425852" y="4064398"/>
            <a:ext cx="1640082" cy="698791"/>
          </a:xfrm>
          <a:prstGeom prst="line">
            <a:avLst/>
          </a:prstGeom>
          <a:noFill/>
          <a:ln w="12700">
            <a:solidFill>
              <a:srgbClr val="000000"/>
            </a:solidFill>
            <a:round/>
            <a:headEnd type="none" w="sm" len="sm"/>
            <a:tailEnd type="none" w="sm" len="sm"/>
          </a:ln>
        </p:spPr>
        <p:txBody>
          <a:bodyPr wrap="none" lIns="91221" tIns="45610" rIns="91221" bIns="45610" anchor="ctr"/>
          <a:lstStyle/>
          <a:p>
            <a:endParaRPr lang="en-IN"/>
          </a:p>
        </p:txBody>
      </p:sp>
      <p:sp>
        <p:nvSpPr>
          <p:cNvPr id="10248" name="Line 11"/>
          <p:cNvSpPr>
            <a:spLocks noChangeShapeType="1"/>
          </p:cNvSpPr>
          <p:nvPr/>
        </p:nvSpPr>
        <p:spPr bwMode="auto">
          <a:xfrm>
            <a:off x="3846909" y="4064398"/>
            <a:ext cx="2020023" cy="698791"/>
          </a:xfrm>
          <a:prstGeom prst="line">
            <a:avLst/>
          </a:prstGeom>
          <a:noFill/>
          <a:ln w="12700">
            <a:solidFill>
              <a:srgbClr val="000000"/>
            </a:solidFill>
            <a:round/>
            <a:headEnd type="none" w="sm" len="sm"/>
            <a:tailEnd type="none" w="sm" len="sm"/>
          </a:ln>
        </p:spPr>
        <p:txBody>
          <a:bodyPr wrap="none" lIns="91221" tIns="45610" rIns="91221" bIns="45610" anchor="ctr"/>
          <a:lstStyle/>
          <a:p>
            <a:endParaRPr lang="en-IN"/>
          </a:p>
        </p:txBody>
      </p:sp>
      <p:sp>
        <p:nvSpPr>
          <p:cNvPr id="10249" name="AutoShape 12"/>
          <p:cNvSpPr>
            <a:spLocks noChangeArrowheads="1"/>
          </p:cNvSpPr>
          <p:nvPr/>
        </p:nvSpPr>
        <p:spPr bwMode="auto">
          <a:xfrm>
            <a:off x="7771391" y="4991365"/>
            <a:ext cx="544583" cy="591041"/>
          </a:xfrm>
          <a:prstGeom prst="downArrow">
            <a:avLst>
              <a:gd name="adj1" fmla="val 50000"/>
              <a:gd name="adj2" fmla="val 27118"/>
            </a:avLst>
          </a:prstGeom>
          <a:solidFill>
            <a:srgbClr val="2597B8"/>
          </a:solidFill>
          <a:ln w="12700">
            <a:solidFill>
              <a:srgbClr val="000000"/>
            </a:solidFill>
            <a:miter lim="800000"/>
            <a:headEnd/>
            <a:tailEnd/>
          </a:ln>
        </p:spPr>
        <p:txBody>
          <a:bodyPr wrap="none" lIns="91221" tIns="45610" rIns="91221" bIns="45610" anchor="ctr"/>
          <a:lstStyle/>
          <a:p>
            <a:endParaRPr lang="en-US"/>
          </a:p>
        </p:txBody>
      </p:sp>
      <p:sp>
        <p:nvSpPr>
          <p:cNvPr id="10250" name="Freeform 13"/>
          <p:cNvSpPr>
            <a:spLocks/>
          </p:cNvSpPr>
          <p:nvPr/>
        </p:nvSpPr>
        <p:spPr bwMode="auto">
          <a:xfrm>
            <a:off x="6504919" y="2169263"/>
            <a:ext cx="938772" cy="765342"/>
          </a:xfrm>
          <a:custGeom>
            <a:avLst/>
            <a:gdLst>
              <a:gd name="T0" fmla="*/ 0 w 593"/>
              <a:gd name="T1" fmla="*/ 2147483647 h 483"/>
              <a:gd name="T2" fmla="*/ 2147483647 w 593"/>
              <a:gd name="T3" fmla="*/ 0 h 483"/>
              <a:gd name="T4" fmla="*/ 2147483647 w 593"/>
              <a:gd name="T5" fmla="*/ 2147483647 h 483"/>
              <a:gd name="T6" fmla="*/ 2147483647 w 593"/>
              <a:gd name="T7" fmla="*/ 2147483647 h 483"/>
              <a:gd name="T8" fmla="*/ 2147483647 w 593"/>
              <a:gd name="T9" fmla="*/ 2147483647 h 483"/>
              <a:gd name="T10" fmla="*/ 2147483647 w 593"/>
              <a:gd name="T11" fmla="*/ 2147483647 h 483"/>
              <a:gd name="T12" fmla="*/ 2147483647 w 593"/>
              <a:gd name="T13" fmla="*/ 2147483647 h 483"/>
              <a:gd name="T14" fmla="*/ 2147483647 w 593"/>
              <a:gd name="T15" fmla="*/ 2147483647 h 483"/>
              <a:gd name="T16" fmla="*/ 2147483647 w 593"/>
              <a:gd name="T17" fmla="*/ 2147483647 h 483"/>
              <a:gd name="T18" fmla="*/ 2147483647 w 593"/>
              <a:gd name="T19" fmla="*/ 2147483647 h 483"/>
              <a:gd name="T20" fmla="*/ 0 w 593"/>
              <a:gd name="T21" fmla="*/ 2147483647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lIns="91221" tIns="45610" rIns="91221" bIns="45610"/>
          <a:lstStyle/>
          <a:p>
            <a:endParaRPr lang="en-IN"/>
          </a:p>
        </p:txBody>
      </p:sp>
      <p:grpSp>
        <p:nvGrpSpPr>
          <p:cNvPr id="4" name="Group 14"/>
          <p:cNvGrpSpPr>
            <a:grpSpLocks/>
          </p:cNvGrpSpPr>
          <p:nvPr/>
        </p:nvGrpSpPr>
        <p:grpSpPr bwMode="auto">
          <a:xfrm>
            <a:off x="6626817" y="3181797"/>
            <a:ext cx="1777810" cy="814464"/>
            <a:chOff x="4186" y="2008"/>
            <a:chExt cx="1123" cy="514"/>
          </a:xfrm>
        </p:grpSpPr>
        <p:pic>
          <p:nvPicPr>
            <p:cNvPr id="10258" name="Picture 15"/>
            <p:cNvPicPr>
              <a:picLocks noChangeArrowheads="1"/>
            </p:cNvPicPr>
            <p:nvPr/>
          </p:nvPicPr>
          <p:blipFill>
            <a:blip r:embed="rId7" cstate="print"/>
            <a:srcRect/>
            <a:stretch>
              <a:fillRect/>
            </a:stretch>
          </p:blipFill>
          <p:spPr bwMode="auto">
            <a:xfrm>
              <a:off x="4187" y="2008"/>
              <a:ext cx="1122" cy="514"/>
            </a:xfrm>
            <a:prstGeom prst="rect">
              <a:avLst/>
            </a:prstGeom>
            <a:noFill/>
            <a:ln w="9525">
              <a:noFill/>
              <a:miter lim="800000"/>
              <a:headEnd/>
              <a:tailEnd/>
            </a:ln>
          </p:spPr>
        </p:pic>
        <p:sp>
          <p:nvSpPr>
            <p:cNvPr id="10259" name="Rectangle 16"/>
            <p:cNvSpPr>
              <a:spLocks noChangeArrowheads="1"/>
            </p:cNvSpPr>
            <p:nvPr/>
          </p:nvSpPr>
          <p:spPr bwMode="auto">
            <a:xfrm>
              <a:off x="4186" y="2149"/>
              <a:ext cx="1116" cy="292"/>
            </a:xfrm>
            <a:prstGeom prst="rect">
              <a:avLst/>
            </a:prstGeom>
            <a:noFill/>
            <a:ln w="9525">
              <a:noFill/>
              <a:miter lim="800000"/>
              <a:headEnd/>
              <a:tailEnd/>
            </a:ln>
          </p:spPr>
          <p:txBody>
            <a:bodyPr wrap="none" lIns="92075" tIns="46038" rIns="92075" bIns="46038" anchor="ctr">
              <a:spAutoFit/>
            </a:bodyPr>
            <a:lstStyle/>
            <a:p>
              <a:pPr algn="ctr" eaLnBrk="0" hangingPunct="0"/>
              <a:r>
                <a:rPr lang="en-US" sz="2400" dirty="0">
                  <a:latin typeface="Times New Roman" pitchFamily="18" charset="0"/>
                </a:rPr>
                <a:t>Unseen Data</a:t>
              </a:r>
            </a:p>
          </p:txBody>
        </p:sp>
      </p:grpSp>
      <p:sp>
        <p:nvSpPr>
          <p:cNvPr id="10252" name="Rectangle 17"/>
          <p:cNvSpPr>
            <a:spLocks noChangeArrowheads="1"/>
          </p:cNvSpPr>
          <p:nvPr/>
        </p:nvSpPr>
        <p:spPr bwMode="auto">
          <a:xfrm>
            <a:off x="6281811" y="4254545"/>
            <a:ext cx="2459906" cy="462085"/>
          </a:xfrm>
          <a:prstGeom prst="rect">
            <a:avLst/>
          </a:prstGeom>
          <a:solidFill>
            <a:srgbClr val="FFCC99"/>
          </a:solidFill>
          <a:ln w="9525">
            <a:noFill/>
            <a:miter lim="800000"/>
            <a:headEnd/>
            <a:tailEnd/>
          </a:ln>
        </p:spPr>
        <p:txBody>
          <a:bodyPr wrap="none" lIns="91854" tIns="45928" rIns="91854" bIns="45928">
            <a:spAutoFit/>
          </a:bodyPr>
          <a:lstStyle/>
          <a:p>
            <a:pPr algn="ctr" eaLnBrk="0" hangingPunct="0"/>
            <a:r>
              <a:rPr lang="en-US" sz="2400" dirty="0">
                <a:latin typeface="Times New Roman" pitchFamily="18" charset="0"/>
              </a:rPr>
              <a:t>(Jeff, Professor, 4)</a:t>
            </a:r>
          </a:p>
        </p:txBody>
      </p:sp>
      <p:sp>
        <p:nvSpPr>
          <p:cNvPr id="10253" name="Line 18"/>
          <p:cNvSpPr>
            <a:spLocks noChangeShapeType="1"/>
          </p:cNvSpPr>
          <p:nvPr/>
        </p:nvSpPr>
        <p:spPr bwMode="auto">
          <a:xfrm flipH="1">
            <a:off x="6150307" y="3896434"/>
            <a:ext cx="470177" cy="392971"/>
          </a:xfrm>
          <a:prstGeom prst="line">
            <a:avLst/>
          </a:prstGeom>
          <a:noFill/>
          <a:ln w="12700">
            <a:solidFill>
              <a:srgbClr val="000000"/>
            </a:solidFill>
            <a:round/>
            <a:headEnd type="none" w="sm" len="sm"/>
            <a:tailEnd type="none" w="sm" len="sm"/>
          </a:ln>
        </p:spPr>
        <p:txBody>
          <a:bodyPr wrap="none" lIns="91221" tIns="45610" rIns="91221" bIns="45610" anchor="ctr"/>
          <a:lstStyle/>
          <a:p>
            <a:endParaRPr lang="en-IN"/>
          </a:p>
        </p:txBody>
      </p:sp>
      <p:sp>
        <p:nvSpPr>
          <p:cNvPr id="10254" name="Line 19"/>
          <p:cNvSpPr>
            <a:spLocks noChangeShapeType="1"/>
          </p:cNvSpPr>
          <p:nvPr/>
        </p:nvSpPr>
        <p:spPr bwMode="auto">
          <a:xfrm>
            <a:off x="8425207" y="3896434"/>
            <a:ext cx="362528" cy="348603"/>
          </a:xfrm>
          <a:prstGeom prst="line">
            <a:avLst/>
          </a:prstGeom>
          <a:noFill/>
          <a:ln w="12700">
            <a:solidFill>
              <a:srgbClr val="000000"/>
            </a:solidFill>
            <a:round/>
            <a:headEnd type="none" w="sm" len="sm"/>
            <a:tailEnd type="none" w="sm" len="sm"/>
          </a:ln>
        </p:spPr>
        <p:txBody>
          <a:bodyPr wrap="none" lIns="91221" tIns="45610" rIns="91221" bIns="45610" anchor="ctr"/>
          <a:lstStyle/>
          <a:p>
            <a:endParaRPr lang="en-IN"/>
          </a:p>
        </p:txBody>
      </p:sp>
      <p:sp>
        <p:nvSpPr>
          <p:cNvPr id="10255" name="Freeform 20"/>
          <p:cNvSpPr>
            <a:spLocks/>
          </p:cNvSpPr>
          <p:nvPr/>
        </p:nvSpPr>
        <p:spPr bwMode="auto">
          <a:xfrm>
            <a:off x="3351403" y="2028237"/>
            <a:ext cx="899195" cy="592626"/>
          </a:xfrm>
          <a:custGeom>
            <a:avLst/>
            <a:gdLst>
              <a:gd name="T0" fmla="*/ 2147483647 w 568"/>
              <a:gd name="T1" fmla="*/ 2147483647 h 374"/>
              <a:gd name="T2" fmla="*/ 2147483647 w 568"/>
              <a:gd name="T3" fmla="*/ 2147483647 h 374"/>
              <a:gd name="T4" fmla="*/ 2147483647 w 568"/>
              <a:gd name="T5" fmla="*/ 2147483647 h 374"/>
              <a:gd name="T6" fmla="*/ 2147483647 w 568"/>
              <a:gd name="T7" fmla="*/ 2147483647 h 374"/>
              <a:gd name="T8" fmla="*/ 2147483647 w 568"/>
              <a:gd name="T9" fmla="*/ 2147483647 h 374"/>
              <a:gd name="T10" fmla="*/ 0 w 568"/>
              <a:gd name="T11" fmla="*/ 2147483647 h 374"/>
              <a:gd name="T12" fmla="*/ 2147483647 w 568"/>
              <a:gd name="T13" fmla="*/ 2147483647 h 374"/>
              <a:gd name="T14" fmla="*/ 2147483647 w 568"/>
              <a:gd name="T15" fmla="*/ 2147483647 h 374"/>
              <a:gd name="T16" fmla="*/ 2147483647 w 568"/>
              <a:gd name="T17" fmla="*/ 2147483647 h 374"/>
              <a:gd name="T18" fmla="*/ 2147483647 w 568"/>
              <a:gd name="T19" fmla="*/ 0 h 374"/>
              <a:gd name="T20" fmla="*/ 2147483647 w 568"/>
              <a:gd name="T21" fmla="*/ 2147483647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lIns="91221" tIns="45610" rIns="91221" bIns="45610"/>
          <a:lstStyle/>
          <a:p>
            <a:endParaRPr lang="en-IN"/>
          </a:p>
        </p:txBody>
      </p:sp>
      <p:pic>
        <p:nvPicPr>
          <p:cNvPr id="10256" name="Picture 21"/>
          <p:cNvPicPr>
            <a:picLocks noChangeArrowheads="1"/>
          </p:cNvPicPr>
          <p:nvPr/>
        </p:nvPicPr>
        <p:blipFill>
          <a:blip r:embed="rId8" cstate="print"/>
          <a:srcRect/>
          <a:stretch>
            <a:fillRect/>
          </a:stretch>
        </p:blipFill>
        <p:spPr bwMode="auto">
          <a:xfrm>
            <a:off x="7698569" y="5728185"/>
            <a:ext cx="718723" cy="627486"/>
          </a:xfrm>
          <a:prstGeom prst="rect">
            <a:avLst/>
          </a:prstGeom>
          <a:noFill/>
          <a:ln w="9525">
            <a:noFill/>
            <a:miter lim="800000"/>
            <a:headEnd/>
            <a:tailEnd/>
          </a:ln>
        </p:spPr>
      </p:pic>
      <p:sp>
        <p:nvSpPr>
          <p:cNvPr id="10257" name="Rectangle 22"/>
          <p:cNvSpPr>
            <a:spLocks noChangeArrowheads="1"/>
          </p:cNvSpPr>
          <p:nvPr/>
        </p:nvSpPr>
        <p:spPr bwMode="auto">
          <a:xfrm>
            <a:off x="6207322" y="4950166"/>
            <a:ext cx="1514969" cy="523640"/>
          </a:xfrm>
          <a:prstGeom prst="rect">
            <a:avLst/>
          </a:prstGeom>
          <a:noFill/>
          <a:ln w="9525">
            <a:noFill/>
            <a:miter lim="800000"/>
            <a:headEnd/>
            <a:tailEnd/>
          </a:ln>
        </p:spPr>
        <p:txBody>
          <a:bodyPr wrap="none" lIns="91854" tIns="45928" rIns="91854" bIns="45928">
            <a:spAutoFit/>
          </a:bodyPr>
          <a:lstStyle/>
          <a:p>
            <a:pPr algn="ctr" eaLnBrk="0" hangingPunct="0"/>
            <a:r>
              <a:rPr lang="en-US" sz="2800" dirty="0">
                <a:latin typeface="Times New Roman" pitchFamily="18" charset="0"/>
              </a:rPr>
              <a:t>Tenured?</a:t>
            </a:r>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0"/>
            <a:ext cx="8679929" cy="1477328"/>
          </a:xfrm>
        </p:spPr>
        <p:txBody>
          <a:bodyPr/>
          <a:lstStyle/>
          <a:p>
            <a:r>
              <a:rPr lang="en-US" dirty="0"/>
              <a:t>Various Practical applications of Reinforcement Learning –</a:t>
            </a:r>
            <a:br>
              <a:rPr lang="en-US" dirty="0"/>
            </a:br>
            <a:endParaRPr lang="en-US" dirty="0"/>
          </a:p>
        </p:txBody>
      </p:sp>
      <p:sp>
        <p:nvSpPr>
          <p:cNvPr id="3" name="Text Placeholder 2"/>
          <p:cNvSpPr>
            <a:spLocks noGrp="1"/>
          </p:cNvSpPr>
          <p:nvPr>
            <p:ph type="body" idx="1"/>
          </p:nvPr>
        </p:nvSpPr>
        <p:spPr>
          <a:xfrm>
            <a:off x="244214" y="1428498"/>
            <a:ext cx="8630170" cy="4431983"/>
          </a:xfrm>
        </p:spPr>
        <p:txBody>
          <a:bodyPr/>
          <a:lstStyle/>
          <a:p>
            <a:pPr fontAlgn="base"/>
            <a:r>
              <a:rPr lang="en-US" dirty="0"/>
              <a:t>RL can be used in robotics for industrial automation.</a:t>
            </a:r>
          </a:p>
          <a:p>
            <a:pPr fontAlgn="base"/>
            <a:r>
              <a:rPr lang="en-US" dirty="0"/>
              <a:t>RL can be used in machine learning and data processing</a:t>
            </a:r>
          </a:p>
          <a:p>
            <a:pPr fontAlgn="base"/>
            <a:r>
              <a:rPr lang="en-US" dirty="0"/>
              <a:t>RL can be used to create training systems that provide custom instruction and materials according to the requirement of students.</a:t>
            </a:r>
          </a:p>
          <a:p>
            <a:pPr fontAlgn="base"/>
            <a:r>
              <a:rPr lang="en-US" dirty="0"/>
              <a:t>RL can be used in large environments in the following situations:</a:t>
            </a:r>
          </a:p>
          <a:p>
            <a:pPr fontAlgn="base"/>
            <a:r>
              <a:rPr lang="en-US" dirty="0"/>
              <a:t>A model of the environment is known, but an analytic solution is not available;</a:t>
            </a:r>
          </a:p>
          <a:p>
            <a:pPr fontAlgn="base"/>
            <a:r>
              <a:rPr lang="en-US" dirty="0"/>
              <a:t>Only a simulation model of the environment is given (the subject of simulation-based optimization)</a:t>
            </a:r>
          </a:p>
          <a:p>
            <a:pPr fontAlgn="base"/>
            <a:r>
              <a:rPr lang="en-US" dirty="0"/>
              <a:t>The only way to collect information about the environment is to interact with it.</a:t>
            </a:r>
          </a:p>
          <a:p>
            <a:endParaRPr lang="en-US" dirty="0"/>
          </a:p>
        </p:txBody>
      </p:sp>
    </p:spTree>
    <p:extLst>
      <p:ext uri="{BB962C8B-B14F-4D97-AF65-F5344CB8AC3E}">
        <p14:creationId xmlns="" xmlns:p14="http://schemas.microsoft.com/office/powerpoint/2010/main" val="348809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Learning</a:t>
            </a:r>
          </a:p>
        </p:txBody>
      </p:sp>
      <p:sp>
        <p:nvSpPr>
          <p:cNvPr id="3" name="Text Placeholder 2"/>
          <p:cNvSpPr>
            <a:spLocks noGrp="1"/>
          </p:cNvSpPr>
          <p:nvPr>
            <p:ph type="body" idx="1"/>
          </p:nvPr>
        </p:nvSpPr>
        <p:spPr>
          <a:xfrm>
            <a:off x="0" y="1197491"/>
            <a:ext cx="8826500" cy="4739759"/>
          </a:xfrm>
        </p:spPr>
        <p:txBody>
          <a:bodyPr/>
          <a:lstStyle/>
          <a:p>
            <a:pPr lvl="1" algn="just">
              <a:buFont typeface="Arial" pitchFamily="34" charset="0"/>
              <a:buChar char="•"/>
            </a:pPr>
            <a:r>
              <a:rPr lang="en-US" sz="2800" dirty="0" smtClean="0"/>
              <a:t>It uses a decision tree (as a predictive model) to go from observations about an item (represented in the branches) to conclusions about the item's target value (represented in the leaves). </a:t>
            </a:r>
          </a:p>
          <a:p>
            <a:pPr lvl="1" algn="just">
              <a:buFont typeface="Arial" pitchFamily="34" charset="0"/>
              <a:buChar char="•"/>
            </a:pPr>
            <a:endParaRPr lang="en-US" sz="2800" dirty="0" smtClean="0"/>
          </a:p>
          <a:p>
            <a:pPr lvl="1" algn="just">
              <a:buFont typeface="Arial" pitchFamily="34" charset="0"/>
              <a:buChar char="•"/>
            </a:pPr>
            <a:r>
              <a:rPr lang="en-US" sz="2800" dirty="0" smtClean="0"/>
              <a:t>Tree </a:t>
            </a:r>
            <a:r>
              <a:rPr lang="en-US" sz="2800" dirty="0"/>
              <a:t>models where the target variable can take a discrete set of values are called </a:t>
            </a:r>
            <a:r>
              <a:rPr lang="en-US" sz="2800" b="1" dirty="0"/>
              <a:t>classification </a:t>
            </a:r>
            <a:r>
              <a:rPr lang="en-US" sz="2800" b="1" dirty="0" smtClean="0"/>
              <a:t>trees</a:t>
            </a:r>
            <a:r>
              <a:rPr lang="en-US" sz="2800" dirty="0" smtClean="0"/>
              <a:t>.</a:t>
            </a:r>
          </a:p>
          <a:p>
            <a:pPr lvl="1" algn="just">
              <a:buFont typeface="Arial" pitchFamily="34" charset="0"/>
              <a:buChar char="•"/>
            </a:pPr>
            <a:endParaRPr lang="en-US" sz="2800" dirty="0" smtClean="0"/>
          </a:p>
          <a:p>
            <a:pPr lvl="1" algn="just">
              <a:buFont typeface="Arial" pitchFamily="34" charset="0"/>
              <a:buChar char="•"/>
            </a:pPr>
            <a:r>
              <a:rPr lang="en-US" sz="2800" dirty="0" smtClean="0"/>
              <a:t>In </a:t>
            </a:r>
            <a:r>
              <a:rPr lang="en-US" sz="2800" dirty="0"/>
              <a:t>these tree structures, leaves represent class labels and branches represent conjunctions of features that lead to those class labels. </a:t>
            </a:r>
            <a:endParaRPr lang="en-US" sz="2800" dirty="0" smtClean="0"/>
          </a:p>
        </p:txBody>
      </p:sp>
    </p:spTree>
    <p:extLst>
      <p:ext uri="{BB962C8B-B14F-4D97-AF65-F5344CB8AC3E}">
        <p14:creationId xmlns="" xmlns:p14="http://schemas.microsoft.com/office/powerpoint/2010/main" val="411517615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Learning</a:t>
            </a:r>
          </a:p>
        </p:txBody>
      </p:sp>
      <p:sp>
        <p:nvSpPr>
          <p:cNvPr id="3" name="Text Placeholder 2"/>
          <p:cNvSpPr>
            <a:spLocks noGrp="1"/>
          </p:cNvSpPr>
          <p:nvPr>
            <p:ph type="body" idx="1"/>
          </p:nvPr>
        </p:nvSpPr>
        <p:spPr>
          <a:xfrm>
            <a:off x="0" y="1212850"/>
            <a:ext cx="8953500" cy="2585323"/>
          </a:xfrm>
        </p:spPr>
        <p:txBody>
          <a:bodyPr/>
          <a:lstStyle/>
          <a:p>
            <a:pPr lvl="1" algn="just">
              <a:buFont typeface="Arial" pitchFamily="34" charset="0"/>
              <a:buChar char="•"/>
            </a:pPr>
            <a:r>
              <a:rPr lang="en-US" sz="2800" dirty="0" smtClean="0"/>
              <a:t>Decision </a:t>
            </a:r>
            <a:r>
              <a:rPr lang="en-US" sz="2800" dirty="0"/>
              <a:t>trees where the target variable can take continuous values (typically real numbers) are called </a:t>
            </a:r>
            <a:r>
              <a:rPr lang="en-US" sz="2800" b="1" dirty="0"/>
              <a:t>regression trees</a:t>
            </a:r>
            <a:r>
              <a:rPr lang="en-US" sz="2800" dirty="0"/>
              <a:t>. </a:t>
            </a:r>
            <a:endParaRPr lang="en-US" sz="2800" dirty="0" smtClean="0"/>
          </a:p>
          <a:p>
            <a:pPr lvl="1" algn="just">
              <a:buFont typeface="Arial" pitchFamily="34" charset="0"/>
              <a:buChar char="•"/>
            </a:pPr>
            <a:endParaRPr lang="en-US" sz="2800" dirty="0" smtClean="0"/>
          </a:p>
          <a:p>
            <a:pPr lvl="1" algn="just">
              <a:buFont typeface="Arial" pitchFamily="34" charset="0"/>
              <a:buChar char="•"/>
            </a:pPr>
            <a:r>
              <a:rPr lang="en-US" sz="2800" dirty="0" smtClean="0"/>
              <a:t>Decision </a:t>
            </a:r>
            <a:r>
              <a:rPr lang="en-US" sz="2800" dirty="0"/>
              <a:t>trees are among the most popular machine learning algorithms given their intelligibility and simplicity.</a:t>
            </a:r>
          </a:p>
        </p:txBody>
      </p:sp>
    </p:spTree>
    <p:extLst>
      <p:ext uri="{BB962C8B-B14F-4D97-AF65-F5344CB8AC3E}">
        <p14:creationId xmlns="" xmlns:p14="http://schemas.microsoft.com/office/powerpoint/2010/main" val="411517615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244214" y="1428496"/>
            <a:ext cx="8630170" cy="738664"/>
          </a:xfrm>
        </p:spPr>
        <p:txBody>
          <a:bodyPr/>
          <a:lstStyle/>
          <a:p>
            <a:r>
              <a:rPr lang="en-US" dirty="0"/>
              <a:t>In decision analysis, a decision tree can be used to visually and explicitly represent decisions and decision making. </a:t>
            </a:r>
          </a:p>
        </p:txBody>
      </p:sp>
      <p:pic>
        <p:nvPicPr>
          <p:cNvPr id="22530" name="Picture 2" descr="https://upload.wikimedia.org/wikipedia/commons/e/eb/Decision_Tre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01700" y="2307166"/>
            <a:ext cx="7543800" cy="45381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3616108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244214" y="1428498"/>
            <a:ext cx="8630170" cy="4062651"/>
          </a:xfrm>
        </p:spPr>
        <p:txBody>
          <a:bodyPr/>
          <a:lstStyle/>
          <a:p>
            <a:r>
              <a:rPr lang="en-US" dirty="0"/>
              <a:t>A tree showing survival of passengers on the Titanic ("</a:t>
            </a:r>
            <a:r>
              <a:rPr lang="en-US" dirty="0" err="1"/>
              <a:t>sibsp</a:t>
            </a:r>
            <a:r>
              <a:rPr lang="en-US" dirty="0"/>
              <a:t>" is the number of spouses or siblings aboard). </a:t>
            </a:r>
            <a:endParaRPr lang="en-US" dirty="0" smtClean="0"/>
          </a:p>
          <a:p>
            <a:endParaRPr lang="en-US" dirty="0" smtClean="0"/>
          </a:p>
          <a:p>
            <a:r>
              <a:rPr lang="en-US" dirty="0" smtClean="0"/>
              <a:t>The </a:t>
            </a:r>
            <a:r>
              <a:rPr lang="en-US" dirty="0"/>
              <a:t>figures under the leaves show the probability of survival and the percentage of observations in the leaf. </a:t>
            </a:r>
            <a:endParaRPr lang="en-US" dirty="0" smtClean="0"/>
          </a:p>
          <a:p>
            <a:endParaRPr lang="en-US" dirty="0" smtClean="0"/>
          </a:p>
          <a:p>
            <a:r>
              <a:rPr lang="en-US" dirty="0" smtClean="0"/>
              <a:t>Summarizing</a:t>
            </a:r>
            <a:r>
              <a:rPr lang="en-US" dirty="0"/>
              <a:t>: </a:t>
            </a:r>
            <a:endParaRPr lang="en-US" dirty="0" smtClean="0"/>
          </a:p>
          <a:p>
            <a:r>
              <a:rPr lang="en-US" dirty="0" smtClean="0"/>
              <a:t>Your </a:t>
            </a:r>
            <a:r>
              <a:rPr lang="en-US" dirty="0"/>
              <a:t>chances of survival were good if you were </a:t>
            </a:r>
            <a:endParaRPr lang="en-US" dirty="0" smtClean="0"/>
          </a:p>
          <a:p>
            <a:r>
              <a:rPr lang="en-US" dirty="0" smtClean="0"/>
              <a:t>(</a:t>
            </a:r>
            <a:r>
              <a:rPr lang="en-US" dirty="0"/>
              <a:t>i) a female </a:t>
            </a:r>
            <a:endParaRPr lang="en-US" dirty="0" smtClean="0"/>
          </a:p>
          <a:p>
            <a:r>
              <a:rPr lang="en-US" dirty="0" smtClean="0"/>
              <a:t>Or</a:t>
            </a:r>
          </a:p>
          <a:p>
            <a:r>
              <a:rPr lang="en-US" dirty="0" smtClean="0"/>
              <a:t> </a:t>
            </a:r>
            <a:r>
              <a:rPr lang="en-US" dirty="0"/>
              <a:t>(ii) a male younger than 9.5 years with strictly less than 3 siblings.</a:t>
            </a:r>
          </a:p>
        </p:txBody>
      </p:sp>
    </p:spTree>
    <p:extLst>
      <p:ext uri="{BB962C8B-B14F-4D97-AF65-F5344CB8AC3E}">
        <p14:creationId xmlns="" xmlns:p14="http://schemas.microsoft.com/office/powerpoint/2010/main" val="329316638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900" y="282943"/>
            <a:ext cx="6558894" cy="687342"/>
          </a:xfrm>
          <a:prstGeom prst="rect">
            <a:avLst/>
          </a:prstGeom>
        </p:spPr>
        <p:txBody>
          <a:bodyPr vert="horz" wrap="square" lIns="0" tIns="11369" rIns="0" bIns="0" rtlCol="0">
            <a:spAutoFit/>
          </a:bodyPr>
          <a:lstStyle/>
          <a:p>
            <a:pPr marL="10827">
              <a:spcBef>
                <a:spcPts val="90"/>
              </a:spcBef>
            </a:pPr>
            <a:r>
              <a:rPr spc="-4" dirty="0"/>
              <a:t>Decision </a:t>
            </a:r>
            <a:r>
              <a:rPr dirty="0"/>
              <a:t>Tree</a:t>
            </a:r>
            <a:r>
              <a:rPr spc="-9" dirty="0"/>
              <a:t> </a:t>
            </a:r>
            <a:r>
              <a:rPr dirty="0"/>
              <a:t>Learning</a:t>
            </a:r>
          </a:p>
        </p:txBody>
      </p:sp>
      <p:sp>
        <p:nvSpPr>
          <p:cNvPr id="3" name="object 3"/>
          <p:cNvSpPr txBox="1"/>
          <p:nvPr/>
        </p:nvSpPr>
        <p:spPr>
          <a:xfrm>
            <a:off x="423225" y="1409410"/>
            <a:ext cx="8485605" cy="4989539"/>
          </a:xfrm>
          <a:prstGeom prst="rect">
            <a:avLst/>
          </a:prstGeom>
        </p:spPr>
        <p:txBody>
          <a:bodyPr vert="horz" wrap="square" lIns="0" tIns="9745" rIns="0" bIns="0" rtlCol="0">
            <a:spAutoFit/>
          </a:bodyPr>
          <a:lstStyle/>
          <a:p>
            <a:pPr marL="327516" marR="283126" indent="-317232">
              <a:spcBef>
                <a:spcPts val="77"/>
              </a:spcBef>
              <a:buFont typeface="Times New Roman"/>
              <a:buChar char="•"/>
              <a:tabLst>
                <a:tab pos="327516" algn="l"/>
                <a:tab pos="328059" algn="l"/>
              </a:tabLst>
            </a:pPr>
            <a:r>
              <a:rPr sz="2200" b="1" spc="-9" dirty="0">
                <a:latin typeface="Times New Roman"/>
                <a:cs typeface="Times New Roman"/>
              </a:rPr>
              <a:t>Decision </a:t>
            </a:r>
            <a:r>
              <a:rPr sz="2200" b="1" spc="-4" dirty="0">
                <a:latin typeface="Times New Roman"/>
                <a:cs typeface="Times New Roman"/>
              </a:rPr>
              <a:t>tree learning </a:t>
            </a:r>
            <a:r>
              <a:rPr sz="2200" spc="-4" dirty="0">
                <a:latin typeface="Times New Roman"/>
                <a:cs typeface="Times New Roman"/>
              </a:rPr>
              <a:t>is a </a:t>
            </a:r>
            <a:r>
              <a:rPr sz="2200" spc="-9" dirty="0">
                <a:latin typeface="Times New Roman"/>
                <a:cs typeface="Times New Roman"/>
              </a:rPr>
              <a:t>method </a:t>
            </a:r>
            <a:r>
              <a:rPr sz="2200" dirty="0">
                <a:latin typeface="Times New Roman"/>
                <a:cs typeface="Times New Roman"/>
              </a:rPr>
              <a:t>for </a:t>
            </a:r>
            <a:r>
              <a:rPr sz="2200" spc="-9" dirty="0">
                <a:latin typeface="Times New Roman"/>
                <a:cs typeface="Times New Roman"/>
              </a:rPr>
              <a:t>approximating </a:t>
            </a:r>
            <a:r>
              <a:rPr sz="2200" spc="-4" dirty="0">
                <a:latin typeface="Times New Roman"/>
                <a:cs typeface="Times New Roman"/>
              </a:rPr>
              <a:t>discrete-valued  target</a:t>
            </a:r>
            <a:r>
              <a:rPr sz="2200" spc="-26" dirty="0">
                <a:latin typeface="Times New Roman"/>
                <a:cs typeface="Times New Roman"/>
              </a:rPr>
              <a:t> </a:t>
            </a:r>
            <a:r>
              <a:rPr sz="2200" spc="-4" dirty="0">
                <a:latin typeface="Times New Roman"/>
                <a:cs typeface="Times New Roman"/>
              </a:rPr>
              <a:t>functions.</a:t>
            </a:r>
            <a:endParaRPr sz="2200" dirty="0">
              <a:latin typeface="Times New Roman"/>
              <a:cs typeface="Times New Roman"/>
            </a:endParaRPr>
          </a:p>
          <a:p>
            <a:pPr marL="327516" indent="-317232">
              <a:spcBef>
                <a:spcPts val="512"/>
              </a:spcBef>
              <a:buChar char="•"/>
              <a:tabLst>
                <a:tab pos="327516" algn="l"/>
                <a:tab pos="328059" algn="l"/>
              </a:tabLst>
            </a:pPr>
            <a:r>
              <a:rPr sz="2200" spc="-4" dirty="0">
                <a:latin typeface="Times New Roman"/>
                <a:cs typeface="Times New Roman"/>
              </a:rPr>
              <a:t>The learned function is represented by </a:t>
            </a:r>
            <a:r>
              <a:rPr sz="2200" b="1" spc="-4" dirty="0">
                <a:latin typeface="Times New Roman"/>
                <a:cs typeface="Times New Roman"/>
              </a:rPr>
              <a:t>a </a:t>
            </a:r>
            <a:r>
              <a:rPr sz="2200" b="1" spc="-9" dirty="0">
                <a:latin typeface="Times New Roman"/>
                <a:cs typeface="Times New Roman"/>
              </a:rPr>
              <a:t>decision</a:t>
            </a:r>
            <a:r>
              <a:rPr sz="2200" b="1" spc="-77" dirty="0">
                <a:latin typeface="Times New Roman"/>
                <a:cs typeface="Times New Roman"/>
              </a:rPr>
              <a:t> </a:t>
            </a:r>
            <a:r>
              <a:rPr sz="2200" b="1" spc="-4" dirty="0">
                <a:latin typeface="Times New Roman"/>
                <a:cs typeface="Times New Roman"/>
              </a:rPr>
              <a:t>tree</a:t>
            </a:r>
            <a:r>
              <a:rPr sz="2200" spc="-4" dirty="0">
                <a:latin typeface="Times New Roman"/>
                <a:cs typeface="Times New Roman"/>
              </a:rPr>
              <a:t>.</a:t>
            </a:r>
            <a:endParaRPr sz="2200" dirty="0">
              <a:latin typeface="Times New Roman"/>
              <a:cs typeface="Times New Roman"/>
            </a:endParaRPr>
          </a:p>
          <a:p>
            <a:pPr marL="694010" lvl="1" indent="-263096">
              <a:spcBef>
                <a:spcPts val="413"/>
              </a:spcBef>
              <a:buChar char="–"/>
              <a:tabLst>
                <a:tab pos="694010" algn="l"/>
                <a:tab pos="694553" algn="l"/>
              </a:tabLst>
            </a:pPr>
            <a:r>
              <a:rPr sz="1700" spc="-4" dirty="0">
                <a:latin typeface="Times New Roman"/>
                <a:cs typeface="Times New Roman"/>
              </a:rPr>
              <a:t>A </a:t>
            </a:r>
            <a:r>
              <a:rPr sz="1700" dirty="0">
                <a:latin typeface="Times New Roman"/>
                <a:cs typeface="Times New Roman"/>
              </a:rPr>
              <a:t>learned decision tree </a:t>
            </a:r>
            <a:r>
              <a:rPr sz="1700" spc="-4" dirty="0">
                <a:latin typeface="Times New Roman"/>
                <a:cs typeface="Times New Roman"/>
              </a:rPr>
              <a:t>can </a:t>
            </a:r>
            <a:r>
              <a:rPr sz="1700" dirty="0">
                <a:latin typeface="Times New Roman"/>
                <a:cs typeface="Times New Roman"/>
              </a:rPr>
              <a:t>also be </a:t>
            </a:r>
            <a:r>
              <a:rPr sz="1700" spc="-4" dirty="0">
                <a:latin typeface="Times New Roman"/>
                <a:cs typeface="Times New Roman"/>
              </a:rPr>
              <a:t>re-represented as a </a:t>
            </a:r>
            <a:r>
              <a:rPr sz="1700" dirty="0">
                <a:latin typeface="Times New Roman"/>
                <a:cs typeface="Times New Roman"/>
              </a:rPr>
              <a:t>set of </a:t>
            </a:r>
            <a:r>
              <a:rPr sz="1700" spc="-4" dirty="0">
                <a:latin typeface="Times New Roman"/>
                <a:cs typeface="Times New Roman"/>
              </a:rPr>
              <a:t>if-then</a:t>
            </a:r>
            <a:r>
              <a:rPr sz="1700" spc="-141" dirty="0">
                <a:latin typeface="Times New Roman"/>
                <a:cs typeface="Times New Roman"/>
              </a:rPr>
              <a:t> </a:t>
            </a:r>
            <a:r>
              <a:rPr sz="1700" dirty="0">
                <a:latin typeface="Times New Roman"/>
                <a:cs typeface="Times New Roman"/>
              </a:rPr>
              <a:t>rules.</a:t>
            </a:r>
          </a:p>
          <a:p>
            <a:pPr marL="327516" marR="682101" indent="-317232">
              <a:lnSpc>
                <a:spcPts val="2643"/>
              </a:lnSpc>
              <a:spcBef>
                <a:spcPts val="622"/>
              </a:spcBef>
              <a:buChar char="•"/>
              <a:tabLst>
                <a:tab pos="327516" algn="l"/>
                <a:tab pos="328059" algn="l"/>
              </a:tabLst>
            </a:pPr>
            <a:r>
              <a:rPr sz="2200" spc="-9" dirty="0">
                <a:latin typeface="Times New Roman"/>
                <a:cs typeface="Times New Roman"/>
              </a:rPr>
              <a:t>Decision </a:t>
            </a:r>
            <a:r>
              <a:rPr sz="2200" spc="-4" dirty="0">
                <a:latin typeface="Times New Roman"/>
                <a:cs typeface="Times New Roman"/>
              </a:rPr>
              <a:t>tree learning is one of the </a:t>
            </a:r>
            <a:r>
              <a:rPr sz="2200" spc="-13" dirty="0">
                <a:latin typeface="Times New Roman"/>
                <a:cs typeface="Times New Roman"/>
              </a:rPr>
              <a:t>most </a:t>
            </a:r>
            <a:r>
              <a:rPr sz="2200" spc="-9" dirty="0">
                <a:latin typeface="Times New Roman"/>
                <a:cs typeface="Times New Roman"/>
              </a:rPr>
              <a:t>widely </a:t>
            </a:r>
            <a:r>
              <a:rPr sz="2200" spc="-4" dirty="0">
                <a:latin typeface="Times New Roman"/>
                <a:cs typeface="Times New Roman"/>
              </a:rPr>
              <a:t>used and practical  </a:t>
            </a:r>
            <a:r>
              <a:rPr sz="2200" spc="-9" dirty="0">
                <a:latin typeface="Times New Roman"/>
                <a:cs typeface="Times New Roman"/>
              </a:rPr>
              <a:t>methods </a:t>
            </a:r>
            <a:r>
              <a:rPr sz="2200" dirty="0">
                <a:latin typeface="Times New Roman"/>
                <a:cs typeface="Times New Roman"/>
              </a:rPr>
              <a:t>for </a:t>
            </a:r>
            <a:r>
              <a:rPr sz="2200" spc="-4" dirty="0">
                <a:latin typeface="Times New Roman"/>
                <a:cs typeface="Times New Roman"/>
              </a:rPr>
              <a:t>inductive</a:t>
            </a:r>
            <a:r>
              <a:rPr sz="2200" spc="-26" dirty="0">
                <a:latin typeface="Times New Roman"/>
                <a:cs typeface="Times New Roman"/>
              </a:rPr>
              <a:t> </a:t>
            </a:r>
            <a:r>
              <a:rPr sz="2200" spc="-4" dirty="0">
                <a:latin typeface="Times New Roman"/>
                <a:cs typeface="Times New Roman"/>
              </a:rPr>
              <a:t>inference.</a:t>
            </a:r>
            <a:endParaRPr sz="2200" dirty="0">
              <a:latin typeface="Times New Roman"/>
              <a:cs typeface="Times New Roman"/>
            </a:endParaRPr>
          </a:p>
          <a:p>
            <a:pPr marL="327516" indent="-317232">
              <a:spcBef>
                <a:spcPts val="443"/>
              </a:spcBef>
              <a:buChar char="•"/>
              <a:tabLst>
                <a:tab pos="327516" algn="l"/>
                <a:tab pos="328059" algn="l"/>
              </a:tabLst>
            </a:pPr>
            <a:r>
              <a:rPr sz="2200" spc="-4" dirty="0">
                <a:latin typeface="Times New Roman"/>
                <a:cs typeface="Times New Roman"/>
              </a:rPr>
              <a:t>It is robust to noisy data and capable of learning disjunctive</a:t>
            </a:r>
            <a:r>
              <a:rPr sz="2200" spc="-77" dirty="0">
                <a:latin typeface="Times New Roman"/>
                <a:cs typeface="Times New Roman"/>
              </a:rPr>
              <a:t> </a:t>
            </a:r>
            <a:r>
              <a:rPr sz="2200" spc="-4" dirty="0">
                <a:latin typeface="Times New Roman"/>
                <a:cs typeface="Times New Roman"/>
              </a:rPr>
              <a:t>expressions.</a:t>
            </a:r>
            <a:endParaRPr sz="2200" dirty="0">
              <a:latin typeface="Times New Roman"/>
              <a:cs typeface="Times New Roman"/>
            </a:endParaRPr>
          </a:p>
          <a:p>
            <a:pPr marL="327516" marR="979303" indent="-317232">
              <a:spcBef>
                <a:spcPts val="512"/>
              </a:spcBef>
              <a:buChar char="•"/>
              <a:tabLst>
                <a:tab pos="327516" algn="l"/>
                <a:tab pos="328059" algn="l"/>
              </a:tabLst>
            </a:pPr>
            <a:r>
              <a:rPr sz="2200" spc="-4" dirty="0">
                <a:latin typeface="Times New Roman"/>
                <a:cs typeface="Times New Roman"/>
              </a:rPr>
              <a:t>Decision tree learning </a:t>
            </a:r>
            <a:r>
              <a:rPr sz="2200" spc="-9" dirty="0">
                <a:latin typeface="Times New Roman"/>
                <a:cs typeface="Times New Roman"/>
              </a:rPr>
              <a:t>method searches </a:t>
            </a:r>
            <a:r>
              <a:rPr sz="2200" spc="-4" dirty="0">
                <a:latin typeface="Times New Roman"/>
                <a:cs typeface="Times New Roman"/>
              </a:rPr>
              <a:t>a </a:t>
            </a:r>
            <a:r>
              <a:rPr sz="2200" spc="-9" dirty="0">
                <a:latin typeface="Times New Roman"/>
                <a:cs typeface="Times New Roman"/>
              </a:rPr>
              <a:t>completely </a:t>
            </a:r>
            <a:r>
              <a:rPr sz="2200" spc="-4" dirty="0">
                <a:latin typeface="Times New Roman"/>
                <a:cs typeface="Times New Roman"/>
              </a:rPr>
              <a:t>expressive  </a:t>
            </a:r>
            <a:r>
              <a:rPr sz="2200" spc="-13" dirty="0">
                <a:latin typeface="Times New Roman"/>
                <a:cs typeface="Times New Roman"/>
              </a:rPr>
              <a:t>hypothesis</a:t>
            </a:r>
            <a:r>
              <a:rPr sz="2200" spc="51" dirty="0">
                <a:latin typeface="Times New Roman"/>
                <a:cs typeface="Times New Roman"/>
              </a:rPr>
              <a:t> </a:t>
            </a:r>
            <a:r>
              <a:rPr sz="2200" spc="-4" dirty="0">
                <a:latin typeface="Times New Roman"/>
                <a:cs typeface="Times New Roman"/>
              </a:rPr>
              <a:t>.</a:t>
            </a:r>
            <a:endParaRPr sz="2200" dirty="0">
              <a:latin typeface="Times New Roman"/>
              <a:cs typeface="Times New Roman"/>
            </a:endParaRPr>
          </a:p>
          <a:p>
            <a:pPr marL="694010" lvl="1" indent="-263096">
              <a:spcBef>
                <a:spcPts val="409"/>
              </a:spcBef>
              <a:buChar char="–"/>
              <a:tabLst>
                <a:tab pos="694010" algn="l"/>
                <a:tab pos="694553" algn="l"/>
              </a:tabLst>
            </a:pPr>
            <a:r>
              <a:rPr sz="1700" spc="-4" dirty="0">
                <a:latin typeface="Times New Roman"/>
                <a:cs typeface="Times New Roman"/>
              </a:rPr>
              <a:t>Avoids </a:t>
            </a:r>
            <a:r>
              <a:rPr sz="1700" dirty="0">
                <a:latin typeface="Times New Roman"/>
                <a:cs typeface="Times New Roman"/>
              </a:rPr>
              <a:t>the difficulties of restricted </a:t>
            </a:r>
            <a:r>
              <a:rPr sz="1700" spc="-4" dirty="0">
                <a:latin typeface="Times New Roman"/>
                <a:cs typeface="Times New Roman"/>
              </a:rPr>
              <a:t>hypothesis</a:t>
            </a:r>
            <a:r>
              <a:rPr sz="1700" spc="-158" dirty="0">
                <a:latin typeface="Times New Roman"/>
                <a:cs typeface="Times New Roman"/>
              </a:rPr>
              <a:t> </a:t>
            </a:r>
            <a:r>
              <a:rPr sz="1700" dirty="0">
                <a:latin typeface="Times New Roman"/>
                <a:cs typeface="Times New Roman"/>
              </a:rPr>
              <a:t>spaces.</a:t>
            </a:r>
          </a:p>
          <a:p>
            <a:pPr marL="694010" lvl="1" indent="-263096">
              <a:spcBef>
                <a:spcPts val="379"/>
              </a:spcBef>
              <a:buChar char="–"/>
              <a:tabLst>
                <a:tab pos="694010" algn="l"/>
                <a:tab pos="694553" algn="l"/>
              </a:tabLst>
            </a:pPr>
            <a:r>
              <a:rPr sz="1700" spc="-4" dirty="0">
                <a:latin typeface="Times New Roman"/>
                <a:cs typeface="Times New Roman"/>
              </a:rPr>
              <a:t>Its </a:t>
            </a:r>
            <a:r>
              <a:rPr sz="1700" dirty="0">
                <a:latin typeface="Times New Roman"/>
                <a:cs typeface="Times New Roman"/>
              </a:rPr>
              <a:t>inductive bias is </a:t>
            </a:r>
            <a:r>
              <a:rPr sz="1700" spc="-4" dirty="0">
                <a:latin typeface="Times New Roman"/>
                <a:cs typeface="Times New Roman"/>
              </a:rPr>
              <a:t>a preference </a:t>
            </a:r>
            <a:r>
              <a:rPr sz="1700" dirty="0">
                <a:latin typeface="Times New Roman"/>
                <a:cs typeface="Times New Roman"/>
              </a:rPr>
              <a:t>for small </a:t>
            </a:r>
            <a:r>
              <a:rPr sz="1700" spc="-4" dirty="0">
                <a:latin typeface="Times New Roman"/>
                <a:cs typeface="Times New Roman"/>
              </a:rPr>
              <a:t>trees over large</a:t>
            </a:r>
            <a:r>
              <a:rPr sz="1700" spc="-128" dirty="0">
                <a:latin typeface="Times New Roman"/>
                <a:cs typeface="Times New Roman"/>
              </a:rPr>
              <a:t> </a:t>
            </a:r>
            <a:r>
              <a:rPr sz="1700" dirty="0">
                <a:latin typeface="Times New Roman"/>
                <a:cs typeface="Times New Roman"/>
              </a:rPr>
              <a:t>trees.</a:t>
            </a:r>
          </a:p>
          <a:p>
            <a:pPr marL="327516" marR="713498" indent="-317232">
              <a:lnSpc>
                <a:spcPct val="99600"/>
              </a:lnSpc>
              <a:spcBef>
                <a:spcPts val="529"/>
              </a:spcBef>
              <a:buChar char="•"/>
              <a:tabLst>
                <a:tab pos="327516" algn="l"/>
                <a:tab pos="328059" algn="l"/>
                <a:tab pos="5739937" algn="l"/>
                <a:tab pos="6222821" algn="l"/>
              </a:tabLst>
            </a:pPr>
            <a:r>
              <a:rPr sz="2200" spc="-4" dirty="0">
                <a:latin typeface="Times New Roman"/>
                <a:cs typeface="Times New Roman"/>
              </a:rPr>
              <a:t>The decision tree </a:t>
            </a:r>
            <a:r>
              <a:rPr sz="2200" spc="-9" dirty="0">
                <a:latin typeface="Times New Roman"/>
                <a:cs typeface="Times New Roman"/>
              </a:rPr>
              <a:t>algorithms such </a:t>
            </a:r>
            <a:r>
              <a:rPr sz="2200" spc="-4" dirty="0">
                <a:latin typeface="Times New Roman"/>
                <a:cs typeface="Times New Roman"/>
              </a:rPr>
              <a:t>as</a:t>
            </a:r>
            <a:r>
              <a:rPr sz="2200" spc="38" dirty="0">
                <a:latin typeface="Times New Roman"/>
                <a:cs typeface="Times New Roman"/>
              </a:rPr>
              <a:t> </a:t>
            </a:r>
            <a:r>
              <a:rPr sz="2200" spc="-4" dirty="0">
                <a:latin typeface="Times New Roman"/>
                <a:cs typeface="Times New Roman"/>
              </a:rPr>
              <a:t>ID3,</a:t>
            </a:r>
            <a:r>
              <a:rPr sz="2200" spc="9" dirty="0">
                <a:latin typeface="Times New Roman"/>
                <a:cs typeface="Times New Roman"/>
              </a:rPr>
              <a:t> </a:t>
            </a:r>
            <a:r>
              <a:rPr sz="2200" spc="-4" dirty="0">
                <a:latin typeface="Times New Roman"/>
                <a:cs typeface="Times New Roman"/>
              </a:rPr>
              <a:t>C4.5	are	very popular  inductive inference </a:t>
            </a:r>
            <a:r>
              <a:rPr sz="2200" spc="-9" dirty="0">
                <a:latin typeface="Times New Roman"/>
                <a:cs typeface="Times New Roman"/>
              </a:rPr>
              <a:t>algorithms, </a:t>
            </a:r>
            <a:r>
              <a:rPr sz="2200" spc="-4" dirty="0">
                <a:latin typeface="Times New Roman"/>
                <a:cs typeface="Times New Roman"/>
              </a:rPr>
              <a:t>and they are sucessfully applied to  </a:t>
            </a:r>
            <a:r>
              <a:rPr sz="2200" spc="-13" dirty="0">
                <a:latin typeface="Times New Roman"/>
                <a:cs typeface="Times New Roman"/>
              </a:rPr>
              <a:t>many </a:t>
            </a:r>
            <a:r>
              <a:rPr sz="2200" spc="-4" dirty="0">
                <a:latin typeface="Times New Roman"/>
                <a:cs typeface="Times New Roman"/>
              </a:rPr>
              <a:t>leaning</a:t>
            </a:r>
            <a:r>
              <a:rPr sz="2200" spc="4" dirty="0">
                <a:latin typeface="Times New Roman"/>
                <a:cs typeface="Times New Roman"/>
              </a:rPr>
              <a:t> </a:t>
            </a:r>
            <a:r>
              <a:rPr sz="2200" spc="-4" dirty="0">
                <a:latin typeface="Times New Roman"/>
                <a:cs typeface="Times New Roman"/>
              </a:rPr>
              <a:t>tasks.</a:t>
            </a:r>
            <a:endParaRPr sz="2200" dirty="0">
              <a:latin typeface="Times New Roman"/>
              <a:cs typeface="Times New Roman"/>
            </a:endParaRPr>
          </a:p>
        </p:txBody>
      </p:sp>
    </p:spTree>
    <p:extLst>
      <p:ext uri="{BB962C8B-B14F-4D97-AF65-F5344CB8AC3E}">
        <p14:creationId xmlns="" xmlns:p14="http://schemas.microsoft.com/office/powerpoint/2010/main" val="211798323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0983" y="396875"/>
            <a:ext cx="4672470" cy="1363196"/>
          </a:xfrm>
          <a:prstGeom prst="rect">
            <a:avLst/>
          </a:prstGeom>
        </p:spPr>
        <p:txBody>
          <a:bodyPr vert="horz" wrap="square" lIns="0" tIns="11369" rIns="0" bIns="0" rtlCol="0">
            <a:spAutoFit/>
          </a:bodyPr>
          <a:lstStyle/>
          <a:p>
            <a:pPr marL="10827">
              <a:spcBef>
                <a:spcPts val="90"/>
              </a:spcBef>
            </a:pPr>
            <a:r>
              <a:rPr spc="-4" dirty="0"/>
              <a:t>Decision </a:t>
            </a:r>
            <a:r>
              <a:rPr dirty="0"/>
              <a:t>Tree </a:t>
            </a:r>
            <a:r>
              <a:rPr spc="4" dirty="0"/>
              <a:t>for </a:t>
            </a:r>
            <a:r>
              <a:rPr dirty="0"/>
              <a:t>PlayTennis</a:t>
            </a:r>
          </a:p>
        </p:txBody>
      </p:sp>
      <p:sp>
        <p:nvSpPr>
          <p:cNvPr id="3" name="object 3"/>
          <p:cNvSpPr/>
          <p:nvPr/>
        </p:nvSpPr>
        <p:spPr>
          <a:xfrm>
            <a:off x="2094898" y="1934869"/>
            <a:ext cx="2404191" cy="1572470"/>
          </a:xfrm>
          <a:custGeom>
            <a:avLst/>
            <a:gdLst/>
            <a:ahLst/>
            <a:cxnLst/>
            <a:rect l="l" t="t" r="r" b="b"/>
            <a:pathLst>
              <a:path w="2819400" h="1844039">
                <a:moveTo>
                  <a:pt x="2798064" y="0"/>
                </a:moveTo>
                <a:lnTo>
                  <a:pt x="0" y="1810512"/>
                </a:lnTo>
                <a:lnTo>
                  <a:pt x="24384" y="1844039"/>
                </a:lnTo>
                <a:lnTo>
                  <a:pt x="2819400" y="36575"/>
                </a:lnTo>
                <a:lnTo>
                  <a:pt x="2798064" y="0"/>
                </a:lnTo>
                <a:close/>
              </a:path>
            </a:pathLst>
          </a:custGeom>
          <a:solidFill>
            <a:srgbClr val="000000"/>
          </a:solidFill>
        </p:spPr>
        <p:txBody>
          <a:bodyPr wrap="square" lIns="0" tIns="0" rIns="0" bIns="0" rtlCol="0"/>
          <a:lstStyle/>
          <a:p>
            <a:endParaRPr sz="1500" dirty="0"/>
          </a:p>
        </p:txBody>
      </p:sp>
      <p:sp>
        <p:nvSpPr>
          <p:cNvPr id="4" name="object 4"/>
          <p:cNvSpPr/>
          <p:nvPr/>
        </p:nvSpPr>
        <p:spPr>
          <a:xfrm>
            <a:off x="5109883" y="1937466"/>
            <a:ext cx="1775527" cy="1570305"/>
          </a:xfrm>
          <a:custGeom>
            <a:avLst/>
            <a:gdLst/>
            <a:ahLst/>
            <a:cxnLst/>
            <a:rect l="l" t="t" r="r" b="b"/>
            <a:pathLst>
              <a:path w="2082165" h="1841500">
                <a:moveTo>
                  <a:pt x="27432" y="0"/>
                </a:moveTo>
                <a:lnTo>
                  <a:pt x="0" y="30479"/>
                </a:lnTo>
                <a:lnTo>
                  <a:pt x="2054352" y="1840991"/>
                </a:lnTo>
                <a:lnTo>
                  <a:pt x="2081784" y="1810512"/>
                </a:lnTo>
                <a:lnTo>
                  <a:pt x="27432" y="0"/>
                </a:lnTo>
                <a:close/>
              </a:path>
            </a:pathLst>
          </a:custGeom>
          <a:solidFill>
            <a:srgbClr val="000000"/>
          </a:solidFill>
        </p:spPr>
        <p:txBody>
          <a:bodyPr wrap="square" lIns="0" tIns="0" rIns="0" bIns="0" rtlCol="0"/>
          <a:lstStyle/>
          <a:p>
            <a:endParaRPr sz="1500" dirty="0"/>
          </a:p>
        </p:txBody>
      </p:sp>
      <p:sp>
        <p:nvSpPr>
          <p:cNvPr id="5" name="object 5"/>
          <p:cNvSpPr/>
          <p:nvPr/>
        </p:nvSpPr>
        <p:spPr>
          <a:xfrm>
            <a:off x="1039652" y="3905007"/>
            <a:ext cx="870707" cy="1351545"/>
          </a:xfrm>
          <a:custGeom>
            <a:avLst/>
            <a:gdLst/>
            <a:ahLst/>
            <a:cxnLst/>
            <a:rect l="l" t="t" r="r" b="b"/>
            <a:pathLst>
              <a:path w="1021080" h="1584960">
                <a:moveTo>
                  <a:pt x="984504" y="0"/>
                </a:moveTo>
                <a:lnTo>
                  <a:pt x="0" y="1563624"/>
                </a:lnTo>
                <a:lnTo>
                  <a:pt x="33528" y="1584960"/>
                </a:lnTo>
                <a:lnTo>
                  <a:pt x="1021080" y="21336"/>
                </a:lnTo>
                <a:lnTo>
                  <a:pt x="984504" y="0"/>
                </a:lnTo>
                <a:close/>
              </a:path>
            </a:pathLst>
          </a:custGeom>
          <a:solidFill>
            <a:srgbClr val="000000"/>
          </a:solidFill>
        </p:spPr>
        <p:txBody>
          <a:bodyPr wrap="square" lIns="0" tIns="0" rIns="0" bIns="0" rtlCol="0"/>
          <a:lstStyle/>
          <a:p>
            <a:endParaRPr sz="1500" dirty="0"/>
          </a:p>
        </p:txBody>
      </p:sp>
      <p:sp>
        <p:nvSpPr>
          <p:cNvPr id="6" name="object 6"/>
          <p:cNvSpPr/>
          <p:nvPr/>
        </p:nvSpPr>
        <p:spPr>
          <a:xfrm>
            <a:off x="2162472" y="3905007"/>
            <a:ext cx="1008786" cy="1351545"/>
          </a:xfrm>
          <a:custGeom>
            <a:avLst/>
            <a:gdLst/>
            <a:ahLst/>
            <a:cxnLst/>
            <a:rect l="l" t="t" r="r" b="b"/>
            <a:pathLst>
              <a:path w="1183004" h="1584960">
                <a:moveTo>
                  <a:pt x="30480" y="0"/>
                </a:moveTo>
                <a:lnTo>
                  <a:pt x="0" y="24384"/>
                </a:lnTo>
                <a:lnTo>
                  <a:pt x="1149096" y="1584960"/>
                </a:lnTo>
                <a:lnTo>
                  <a:pt x="1182624" y="1560576"/>
                </a:lnTo>
                <a:lnTo>
                  <a:pt x="30480" y="0"/>
                </a:lnTo>
                <a:close/>
              </a:path>
            </a:pathLst>
          </a:custGeom>
          <a:solidFill>
            <a:srgbClr val="000000"/>
          </a:solidFill>
        </p:spPr>
        <p:txBody>
          <a:bodyPr wrap="square" lIns="0" tIns="0" rIns="0" bIns="0" rtlCol="0"/>
          <a:lstStyle/>
          <a:p>
            <a:endParaRPr sz="1500" dirty="0"/>
          </a:p>
        </p:txBody>
      </p:sp>
      <p:sp>
        <p:nvSpPr>
          <p:cNvPr id="7" name="object 7"/>
          <p:cNvSpPr/>
          <p:nvPr/>
        </p:nvSpPr>
        <p:spPr>
          <a:xfrm>
            <a:off x="6999446" y="3905007"/>
            <a:ext cx="941100" cy="1351545"/>
          </a:xfrm>
          <a:custGeom>
            <a:avLst/>
            <a:gdLst/>
            <a:ahLst/>
            <a:cxnLst/>
            <a:rect l="l" t="t" r="r" b="b"/>
            <a:pathLst>
              <a:path w="1103629" h="1584960">
                <a:moveTo>
                  <a:pt x="33527" y="0"/>
                </a:moveTo>
                <a:lnTo>
                  <a:pt x="0" y="21336"/>
                </a:lnTo>
                <a:lnTo>
                  <a:pt x="1069847" y="1584960"/>
                </a:lnTo>
                <a:lnTo>
                  <a:pt x="1103376" y="1563624"/>
                </a:lnTo>
                <a:lnTo>
                  <a:pt x="33527" y="0"/>
                </a:lnTo>
                <a:close/>
              </a:path>
            </a:pathLst>
          </a:custGeom>
          <a:solidFill>
            <a:srgbClr val="000000"/>
          </a:solidFill>
        </p:spPr>
        <p:txBody>
          <a:bodyPr wrap="square" lIns="0" tIns="0" rIns="0" bIns="0" rtlCol="0"/>
          <a:lstStyle/>
          <a:p>
            <a:endParaRPr sz="1500" dirty="0"/>
          </a:p>
        </p:txBody>
      </p:sp>
      <p:sp>
        <p:nvSpPr>
          <p:cNvPr id="8" name="object 8"/>
          <p:cNvSpPr/>
          <p:nvPr/>
        </p:nvSpPr>
        <p:spPr>
          <a:xfrm>
            <a:off x="6016978" y="3905007"/>
            <a:ext cx="873415" cy="1351545"/>
          </a:xfrm>
          <a:custGeom>
            <a:avLst/>
            <a:gdLst/>
            <a:ahLst/>
            <a:cxnLst/>
            <a:rect l="l" t="t" r="r" b="b"/>
            <a:pathLst>
              <a:path w="1024254" h="1584960">
                <a:moveTo>
                  <a:pt x="987551" y="0"/>
                </a:moveTo>
                <a:lnTo>
                  <a:pt x="0" y="1563624"/>
                </a:lnTo>
                <a:lnTo>
                  <a:pt x="36575" y="1584960"/>
                </a:lnTo>
                <a:lnTo>
                  <a:pt x="1024127" y="21336"/>
                </a:lnTo>
                <a:lnTo>
                  <a:pt x="987551" y="0"/>
                </a:lnTo>
                <a:close/>
              </a:path>
            </a:pathLst>
          </a:custGeom>
          <a:solidFill>
            <a:srgbClr val="000000"/>
          </a:solidFill>
        </p:spPr>
        <p:txBody>
          <a:bodyPr wrap="square" lIns="0" tIns="0" rIns="0" bIns="0" rtlCol="0"/>
          <a:lstStyle/>
          <a:p>
            <a:endParaRPr sz="1500" dirty="0"/>
          </a:p>
        </p:txBody>
      </p:sp>
      <p:sp>
        <p:nvSpPr>
          <p:cNvPr id="9" name="object 9"/>
          <p:cNvSpPr/>
          <p:nvPr/>
        </p:nvSpPr>
        <p:spPr>
          <a:xfrm>
            <a:off x="4700519" y="2020639"/>
            <a:ext cx="0" cy="421275"/>
          </a:xfrm>
          <a:custGeom>
            <a:avLst/>
            <a:gdLst/>
            <a:ahLst/>
            <a:cxnLst/>
            <a:rect l="l" t="t" r="r" b="b"/>
            <a:pathLst>
              <a:path h="494030">
                <a:moveTo>
                  <a:pt x="0" y="0"/>
                </a:moveTo>
                <a:lnTo>
                  <a:pt x="0" y="493776"/>
                </a:lnTo>
              </a:path>
            </a:pathLst>
          </a:custGeom>
          <a:ln w="39624">
            <a:solidFill>
              <a:srgbClr val="000000"/>
            </a:solidFill>
          </a:ln>
        </p:spPr>
        <p:txBody>
          <a:bodyPr wrap="square" lIns="0" tIns="0" rIns="0" bIns="0" rtlCol="0"/>
          <a:lstStyle/>
          <a:p>
            <a:endParaRPr sz="1500" dirty="0"/>
          </a:p>
        </p:txBody>
      </p:sp>
      <p:sp>
        <p:nvSpPr>
          <p:cNvPr id="10" name="object 10"/>
          <p:cNvSpPr/>
          <p:nvPr/>
        </p:nvSpPr>
        <p:spPr>
          <a:xfrm>
            <a:off x="4700519" y="2896543"/>
            <a:ext cx="0" cy="597799"/>
          </a:xfrm>
          <a:custGeom>
            <a:avLst/>
            <a:gdLst/>
            <a:ahLst/>
            <a:cxnLst/>
            <a:rect l="l" t="t" r="r" b="b"/>
            <a:pathLst>
              <a:path h="701039">
                <a:moveTo>
                  <a:pt x="0" y="0"/>
                </a:moveTo>
                <a:lnTo>
                  <a:pt x="0" y="701039"/>
                </a:lnTo>
              </a:path>
            </a:pathLst>
          </a:custGeom>
          <a:ln w="39624">
            <a:solidFill>
              <a:srgbClr val="000000"/>
            </a:solidFill>
          </a:ln>
        </p:spPr>
        <p:txBody>
          <a:bodyPr wrap="square" lIns="0" tIns="0" rIns="0" bIns="0" rtlCol="0"/>
          <a:lstStyle/>
          <a:p>
            <a:endParaRPr sz="1500" dirty="0"/>
          </a:p>
        </p:txBody>
      </p:sp>
      <p:sp>
        <p:nvSpPr>
          <p:cNvPr id="11" name="object 11"/>
          <p:cNvSpPr/>
          <p:nvPr/>
        </p:nvSpPr>
        <p:spPr>
          <a:xfrm>
            <a:off x="4140407" y="1529403"/>
            <a:ext cx="1097048" cy="426690"/>
          </a:xfrm>
          <a:custGeom>
            <a:avLst/>
            <a:gdLst/>
            <a:ahLst/>
            <a:cxnLst/>
            <a:rect l="l" t="t" r="r" b="b"/>
            <a:pathLst>
              <a:path w="1286510" h="500380">
                <a:moveTo>
                  <a:pt x="0" y="499872"/>
                </a:moveTo>
                <a:lnTo>
                  <a:pt x="1286256" y="499872"/>
                </a:lnTo>
                <a:lnTo>
                  <a:pt x="1286256" y="0"/>
                </a:lnTo>
                <a:lnTo>
                  <a:pt x="0" y="0"/>
                </a:lnTo>
                <a:lnTo>
                  <a:pt x="0" y="499872"/>
                </a:lnTo>
                <a:close/>
              </a:path>
            </a:pathLst>
          </a:custGeom>
          <a:solidFill>
            <a:srgbClr val="FFFFFF"/>
          </a:solidFill>
        </p:spPr>
        <p:txBody>
          <a:bodyPr wrap="square" lIns="0" tIns="0" rIns="0" bIns="0" rtlCol="0"/>
          <a:lstStyle/>
          <a:p>
            <a:endParaRPr sz="1500" dirty="0"/>
          </a:p>
        </p:txBody>
      </p:sp>
      <p:sp>
        <p:nvSpPr>
          <p:cNvPr id="12" name="object 12"/>
          <p:cNvSpPr/>
          <p:nvPr/>
        </p:nvSpPr>
        <p:spPr>
          <a:xfrm>
            <a:off x="4122216" y="1511209"/>
            <a:ext cx="1133327" cy="460262"/>
          </a:xfrm>
          <a:custGeom>
            <a:avLst/>
            <a:gdLst/>
            <a:ahLst/>
            <a:cxnLst/>
            <a:rect l="l" t="t" r="r" b="b"/>
            <a:pathLst>
              <a:path w="1329054" h="539750">
                <a:moveTo>
                  <a:pt x="1328927" y="0"/>
                </a:moveTo>
                <a:lnTo>
                  <a:pt x="0" y="0"/>
                </a:lnTo>
                <a:lnTo>
                  <a:pt x="0" y="539496"/>
                </a:lnTo>
                <a:lnTo>
                  <a:pt x="1328927" y="539496"/>
                </a:lnTo>
                <a:lnTo>
                  <a:pt x="1328927" y="521208"/>
                </a:lnTo>
                <a:lnTo>
                  <a:pt x="39624" y="521208"/>
                </a:lnTo>
                <a:lnTo>
                  <a:pt x="21336" y="499872"/>
                </a:lnTo>
                <a:lnTo>
                  <a:pt x="39624" y="499872"/>
                </a:lnTo>
                <a:lnTo>
                  <a:pt x="39624" y="42672"/>
                </a:lnTo>
                <a:lnTo>
                  <a:pt x="21336" y="42672"/>
                </a:lnTo>
                <a:lnTo>
                  <a:pt x="39624" y="21336"/>
                </a:lnTo>
                <a:lnTo>
                  <a:pt x="1328927" y="21336"/>
                </a:lnTo>
                <a:lnTo>
                  <a:pt x="1328927" y="0"/>
                </a:lnTo>
                <a:close/>
              </a:path>
              <a:path w="1329054" h="539750">
                <a:moveTo>
                  <a:pt x="39624" y="499872"/>
                </a:moveTo>
                <a:lnTo>
                  <a:pt x="21336" y="499872"/>
                </a:lnTo>
                <a:lnTo>
                  <a:pt x="39624" y="521208"/>
                </a:lnTo>
                <a:lnTo>
                  <a:pt x="39624" y="499872"/>
                </a:lnTo>
                <a:close/>
              </a:path>
              <a:path w="1329054" h="539750">
                <a:moveTo>
                  <a:pt x="1286256" y="499872"/>
                </a:moveTo>
                <a:lnTo>
                  <a:pt x="39624" y="499872"/>
                </a:lnTo>
                <a:lnTo>
                  <a:pt x="39624" y="521208"/>
                </a:lnTo>
                <a:lnTo>
                  <a:pt x="1286256" y="521208"/>
                </a:lnTo>
                <a:lnTo>
                  <a:pt x="1286256" y="499872"/>
                </a:lnTo>
                <a:close/>
              </a:path>
              <a:path w="1329054" h="539750">
                <a:moveTo>
                  <a:pt x="1286256" y="21336"/>
                </a:moveTo>
                <a:lnTo>
                  <a:pt x="1286256" y="521208"/>
                </a:lnTo>
                <a:lnTo>
                  <a:pt x="1307592" y="499872"/>
                </a:lnTo>
                <a:lnTo>
                  <a:pt x="1328927" y="499872"/>
                </a:lnTo>
                <a:lnTo>
                  <a:pt x="1328927" y="42672"/>
                </a:lnTo>
                <a:lnTo>
                  <a:pt x="1307592" y="42672"/>
                </a:lnTo>
                <a:lnTo>
                  <a:pt x="1286256" y="21336"/>
                </a:lnTo>
                <a:close/>
              </a:path>
              <a:path w="1329054" h="539750">
                <a:moveTo>
                  <a:pt x="1328927" y="499872"/>
                </a:moveTo>
                <a:lnTo>
                  <a:pt x="1307592" y="499872"/>
                </a:lnTo>
                <a:lnTo>
                  <a:pt x="1286256" y="521208"/>
                </a:lnTo>
                <a:lnTo>
                  <a:pt x="1328927" y="521208"/>
                </a:lnTo>
                <a:lnTo>
                  <a:pt x="1328927" y="499872"/>
                </a:lnTo>
                <a:close/>
              </a:path>
              <a:path w="1329054" h="539750">
                <a:moveTo>
                  <a:pt x="39624" y="21336"/>
                </a:moveTo>
                <a:lnTo>
                  <a:pt x="21336" y="42672"/>
                </a:lnTo>
                <a:lnTo>
                  <a:pt x="39624" y="42672"/>
                </a:lnTo>
                <a:lnTo>
                  <a:pt x="39624" y="21336"/>
                </a:lnTo>
                <a:close/>
              </a:path>
              <a:path w="1329054" h="539750">
                <a:moveTo>
                  <a:pt x="1286256" y="21336"/>
                </a:moveTo>
                <a:lnTo>
                  <a:pt x="39624" y="21336"/>
                </a:lnTo>
                <a:lnTo>
                  <a:pt x="39624" y="42672"/>
                </a:lnTo>
                <a:lnTo>
                  <a:pt x="1286256" y="42672"/>
                </a:lnTo>
                <a:lnTo>
                  <a:pt x="1286256" y="21336"/>
                </a:lnTo>
                <a:close/>
              </a:path>
              <a:path w="1329054" h="539750">
                <a:moveTo>
                  <a:pt x="1328927" y="21336"/>
                </a:moveTo>
                <a:lnTo>
                  <a:pt x="1286256" y="21336"/>
                </a:lnTo>
                <a:lnTo>
                  <a:pt x="1307592" y="42672"/>
                </a:lnTo>
                <a:lnTo>
                  <a:pt x="1328927" y="42672"/>
                </a:lnTo>
                <a:lnTo>
                  <a:pt x="1328927" y="21336"/>
                </a:lnTo>
                <a:close/>
              </a:path>
            </a:pathLst>
          </a:custGeom>
          <a:solidFill>
            <a:srgbClr val="BF0000"/>
          </a:solidFill>
        </p:spPr>
        <p:txBody>
          <a:bodyPr wrap="square" lIns="0" tIns="0" rIns="0" bIns="0" rtlCol="0"/>
          <a:lstStyle/>
          <a:p>
            <a:endParaRPr sz="1500" dirty="0"/>
          </a:p>
        </p:txBody>
      </p:sp>
      <p:sp>
        <p:nvSpPr>
          <p:cNvPr id="13" name="object 13"/>
          <p:cNvSpPr txBox="1"/>
          <p:nvPr/>
        </p:nvSpPr>
        <p:spPr>
          <a:xfrm>
            <a:off x="4210151" y="1549764"/>
            <a:ext cx="941642" cy="351026"/>
          </a:xfrm>
          <a:prstGeom prst="rect">
            <a:avLst/>
          </a:prstGeom>
        </p:spPr>
        <p:txBody>
          <a:bodyPr vert="horz" wrap="square" lIns="0" tIns="9745" rIns="0" bIns="0" rtlCol="0">
            <a:spAutoFit/>
          </a:bodyPr>
          <a:lstStyle/>
          <a:p>
            <a:pPr marL="10827">
              <a:spcBef>
                <a:spcPts val="77"/>
              </a:spcBef>
            </a:pPr>
            <a:r>
              <a:rPr sz="2200" spc="-9" dirty="0">
                <a:solidFill>
                  <a:srgbClr val="BF0000"/>
                </a:solidFill>
                <a:latin typeface="Times New Roman"/>
                <a:cs typeface="Times New Roman"/>
              </a:rPr>
              <a:t>Outlook</a:t>
            </a:r>
            <a:endParaRPr sz="2200" dirty="0">
              <a:latin typeface="Times New Roman"/>
              <a:cs typeface="Times New Roman"/>
            </a:endParaRPr>
          </a:p>
        </p:txBody>
      </p:sp>
      <p:sp>
        <p:nvSpPr>
          <p:cNvPr id="14" name="object 14"/>
          <p:cNvSpPr txBox="1"/>
          <p:nvPr/>
        </p:nvSpPr>
        <p:spPr>
          <a:xfrm>
            <a:off x="2666703" y="2511875"/>
            <a:ext cx="894532" cy="371803"/>
          </a:xfrm>
          <a:prstGeom prst="rect">
            <a:avLst/>
          </a:prstGeom>
          <a:solidFill>
            <a:srgbClr val="FFFFFF"/>
          </a:solidFill>
        </p:spPr>
        <p:txBody>
          <a:bodyPr vert="horz" wrap="square" lIns="0" tIns="30317" rIns="0" bIns="0" rtlCol="0">
            <a:spAutoFit/>
          </a:bodyPr>
          <a:lstStyle/>
          <a:p>
            <a:pPr marL="82828">
              <a:spcBef>
                <a:spcPts val="239"/>
              </a:spcBef>
            </a:pPr>
            <a:r>
              <a:rPr sz="2200" spc="-9" dirty="0">
                <a:latin typeface="Times New Roman"/>
                <a:cs typeface="Times New Roman"/>
              </a:rPr>
              <a:t>Sunny</a:t>
            </a:r>
            <a:endParaRPr sz="2200" dirty="0">
              <a:latin typeface="Times New Roman"/>
              <a:cs typeface="Times New Roman"/>
            </a:endParaRPr>
          </a:p>
        </p:txBody>
      </p:sp>
      <p:sp>
        <p:nvSpPr>
          <p:cNvPr id="15" name="object 15"/>
          <p:cNvSpPr/>
          <p:nvPr/>
        </p:nvSpPr>
        <p:spPr>
          <a:xfrm>
            <a:off x="4070232" y="2441698"/>
            <a:ext cx="1286567" cy="454847"/>
          </a:xfrm>
          <a:custGeom>
            <a:avLst/>
            <a:gdLst/>
            <a:ahLst/>
            <a:cxnLst/>
            <a:rect l="l" t="t" r="r" b="b"/>
            <a:pathLst>
              <a:path w="1508760" h="533400">
                <a:moveTo>
                  <a:pt x="0" y="533400"/>
                </a:moveTo>
                <a:lnTo>
                  <a:pt x="1508760" y="533400"/>
                </a:lnTo>
                <a:lnTo>
                  <a:pt x="1508760" y="0"/>
                </a:lnTo>
                <a:lnTo>
                  <a:pt x="0" y="0"/>
                </a:lnTo>
                <a:lnTo>
                  <a:pt x="0" y="533400"/>
                </a:lnTo>
                <a:close/>
              </a:path>
            </a:pathLst>
          </a:custGeom>
          <a:solidFill>
            <a:srgbClr val="FFFFFF"/>
          </a:solidFill>
        </p:spPr>
        <p:txBody>
          <a:bodyPr wrap="square" lIns="0" tIns="0" rIns="0" bIns="0" rtlCol="0"/>
          <a:lstStyle/>
          <a:p>
            <a:endParaRPr sz="1500" dirty="0"/>
          </a:p>
        </p:txBody>
      </p:sp>
      <p:sp>
        <p:nvSpPr>
          <p:cNvPr id="16" name="object 16"/>
          <p:cNvSpPr txBox="1"/>
          <p:nvPr/>
        </p:nvSpPr>
        <p:spPr>
          <a:xfrm>
            <a:off x="4139975" y="2462059"/>
            <a:ext cx="1019074" cy="351026"/>
          </a:xfrm>
          <a:prstGeom prst="rect">
            <a:avLst/>
          </a:prstGeom>
        </p:spPr>
        <p:txBody>
          <a:bodyPr vert="horz" wrap="square" lIns="0" tIns="9745" rIns="0" bIns="0" rtlCol="0">
            <a:spAutoFit/>
          </a:bodyPr>
          <a:lstStyle/>
          <a:p>
            <a:pPr marL="10827">
              <a:spcBef>
                <a:spcPts val="77"/>
              </a:spcBef>
            </a:pPr>
            <a:r>
              <a:rPr sz="2200" spc="-9" dirty="0">
                <a:latin typeface="Times New Roman"/>
                <a:cs typeface="Times New Roman"/>
              </a:rPr>
              <a:t>Overcast</a:t>
            </a:r>
            <a:endParaRPr sz="2200" dirty="0">
              <a:latin typeface="Times New Roman"/>
              <a:cs typeface="Times New Roman"/>
            </a:endParaRPr>
          </a:p>
        </p:txBody>
      </p:sp>
      <p:sp>
        <p:nvSpPr>
          <p:cNvPr id="17" name="object 17"/>
          <p:cNvSpPr txBox="1"/>
          <p:nvPr/>
        </p:nvSpPr>
        <p:spPr>
          <a:xfrm>
            <a:off x="5681689" y="2441698"/>
            <a:ext cx="746166" cy="371803"/>
          </a:xfrm>
          <a:prstGeom prst="rect">
            <a:avLst/>
          </a:prstGeom>
          <a:solidFill>
            <a:srgbClr val="FFFFFF"/>
          </a:solidFill>
        </p:spPr>
        <p:txBody>
          <a:bodyPr vert="horz" wrap="square" lIns="0" tIns="30317" rIns="0" bIns="0" rtlCol="0">
            <a:spAutoFit/>
          </a:bodyPr>
          <a:lstStyle/>
          <a:p>
            <a:pPr marL="82828">
              <a:spcBef>
                <a:spcPts val="239"/>
              </a:spcBef>
            </a:pPr>
            <a:r>
              <a:rPr sz="2200" spc="-4" dirty="0">
                <a:latin typeface="Times New Roman"/>
                <a:cs typeface="Times New Roman"/>
              </a:rPr>
              <a:t>Rain</a:t>
            </a:r>
            <a:endParaRPr sz="2200" dirty="0">
              <a:latin typeface="Times New Roman"/>
              <a:cs typeface="Times New Roman"/>
            </a:endParaRPr>
          </a:p>
        </p:txBody>
      </p:sp>
      <p:sp>
        <p:nvSpPr>
          <p:cNvPr id="18" name="object 18"/>
          <p:cNvSpPr/>
          <p:nvPr/>
        </p:nvSpPr>
        <p:spPr>
          <a:xfrm>
            <a:off x="1403530" y="3494344"/>
            <a:ext cx="1255703" cy="423982"/>
          </a:xfrm>
          <a:custGeom>
            <a:avLst/>
            <a:gdLst/>
            <a:ahLst/>
            <a:cxnLst/>
            <a:rect l="l" t="t" r="r" b="b"/>
            <a:pathLst>
              <a:path w="1472564" h="497204">
                <a:moveTo>
                  <a:pt x="0" y="496824"/>
                </a:moveTo>
                <a:lnTo>
                  <a:pt x="1472183" y="496824"/>
                </a:lnTo>
                <a:lnTo>
                  <a:pt x="1472183" y="0"/>
                </a:lnTo>
                <a:lnTo>
                  <a:pt x="0" y="0"/>
                </a:lnTo>
                <a:lnTo>
                  <a:pt x="0" y="496824"/>
                </a:lnTo>
                <a:close/>
              </a:path>
            </a:pathLst>
          </a:custGeom>
          <a:solidFill>
            <a:srgbClr val="FFFFFF"/>
          </a:solidFill>
        </p:spPr>
        <p:txBody>
          <a:bodyPr wrap="square" lIns="0" tIns="0" rIns="0" bIns="0" rtlCol="0"/>
          <a:lstStyle/>
          <a:p>
            <a:endParaRPr sz="1500" dirty="0"/>
          </a:p>
        </p:txBody>
      </p:sp>
      <p:sp>
        <p:nvSpPr>
          <p:cNvPr id="19" name="object 19"/>
          <p:cNvSpPr/>
          <p:nvPr/>
        </p:nvSpPr>
        <p:spPr>
          <a:xfrm>
            <a:off x="1385335" y="3476149"/>
            <a:ext cx="1291982" cy="460262"/>
          </a:xfrm>
          <a:custGeom>
            <a:avLst/>
            <a:gdLst/>
            <a:ahLst/>
            <a:cxnLst/>
            <a:rect l="l" t="t" r="r" b="b"/>
            <a:pathLst>
              <a:path w="1515110" h="539750">
                <a:moveTo>
                  <a:pt x="1514855" y="0"/>
                </a:moveTo>
                <a:lnTo>
                  <a:pt x="0" y="0"/>
                </a:lnTo>
                <a:lnTo>
                  <a:pt x="0" y="539495"/>
                </a:lnTo>
                <a:lnTo>
                  <a:pt x="1514855" y="539495"/>
                </a:lnTo>
                <a:lnTo>
                  <a:pt x="1514855" y="518160"/>
                </a:lnTo>
                <a:lnTo>
                  <a:pt x="42671" y="518160"/>
                </a:lnTo>
                <a:lnTo>
                  <a:pt x="21335" y="496824"/>
                </a:lnTo>
                <a:lnTo>
                  <a:pt x="42671" y="496824"/>
                </a:lnTo>
                <a:lnTo>
                  <a:pt x="42671" y="39624"/>
                </a:lnTo>
                <a:lnTo>
                  <a:pt x="21335" y="39624"/>
                </a:lnTo>
                <a:lnTo>
                  <a:pt x="42671" y="21336"/>
                </a:lnTo>
                <a:lnTo>
                  <a:pt x="1514855" y="21336"/>
                </a:lnTo>
                <a:lnTo>
                  <a:pt x="1514855" y="0"/>
                </a:lnTo>
                <a:close/>
              </a:path>
              <a:path w="1515110" h="539750">
                <a:moveTo>
                  <a:pt x="42671" y="496824"/>
                </a:moveTo>
                <a:lnTo>
                  <a:pt x="21335" y="496824"/>
                </a:lnTo>
                <a:lnTo>
                  <a:pt x="42671" y="518160"/>
                </a:lnTo>
                <a:lnTo>
                  <a:pt x="42671" y="496824"/>
                </a:lnTo>
                <a:close/>
              </a:path>
              <a:path w="1515110" h="539750">
                <a:moveTo>
                  <a:pt x="1472184" y="496824"/>
                </a:moveTo>
                <a:lnTo>
                  <a:pt x="42671" y="496824"/>
                </a:lnTo>
                <a:lnTo>
                  <a:pt x="42671" y="518160"/>
                </a:lnTo>
                <a:lnTo>
                  <a:pt x="1472184" y="518160"/>
                </a:lnTo>
                <a:lnTo>
                  <a:pt x="1472184" y="496824"/>
                </a:lnTo>
                <a:close/>
              </a:path>
              <a:path w="1515110" h="539750">
                <a:moveTo>
                  <a:pt x="1472184" y="21336"/>
                </a:moveTo>
                <a:lnTo>
                  <a:pt x="1472184" y="518160"/>
                </a:lnTo>
                <a:lnTo>
                  <a:pt x="1493520" y="496824"/>
                </a:lnTo>
                <a:lnTo>
                  <a:pt x="1514855" y="496824"/>
                </a:lnTo>
                <a:lnTo>
                  <a:pt x="1514855" y="39624"/>
                </a:lnTo>
                <a:lnTo>
                  <a:pt x="1493520" y="39624"/>
                </a:lnTo>
                <a:lnTo>
                  <a:pt x="1472184" y="21336"/>
                </a:lnTo>
                <a:close/>
              </a:path>
              <a:path w="1515110" h="539750">
                <a:moveTo>
                  <a:pt x="1514855" y="496824"/>
                </a:moveTo>
                <a:lnTo>
                  <a:pt x="1493520" y="496824"/>
                </a:lnTo>
                <a:lnTo>
                  <a:pt x="1472184" y="518160"/>
                </a:lnTo>
                <a:lnTo>
                  <a:pt x="1514855" y="518160"/>
                </a:lnTo>
                <a:lnTo>
                  <a:pt x="1514855" y="496824"/>
                </a:lnTo>
                <a:close/>
              </a:path>
              <a:path w="1515110" h="539750">
                <a:moveTo>
                  <a:pt x="42671" y="21336"/>
                </a:moveTo>
                <a:lnTo>
                  <a:pt x="21335" y="39624"/>
                </a:lnTo>
                <a:lnTo>
                  <a:pt x="42671" y="39624"/>
                </a:lnTo>
                <a:lnTo>
                  <a:pt x="42671" y="21336"/>
                </a:lnTo>
                <a:close/>
              </a:path>
              <a:path w="1515110" h="539750">
                <a:moveTo>
                  <a:pt x="1472184" y="21336"/>
                </a:moveTo>
                <a:lnTo>
                  <a:pt x="42671" y="21336"/>
                </a:lnTo>
                <a:lnTo>
                  <a:pt x="42671" y="39624"/>
                </a:lnTo>
                <a:lnTo>
                  <a:pt x="1472184" y="39624"/>
                </a:lnTo>
                <a:lnTo>
                  <a:pt x="1472184" y="21336"/>
                </a:lnTo>
                <a:close/>
              </a:path>
              <a:path w="1515110" h="539750">
                <a:moveTo>
                  <a:pt x="1514855" y="21336"/>
                </a:moveTo>
                <a:lnTo>
                  <a:pt x="1472184" y="21336"/>
                </a:lnTo>
                <a:lnTo>
                  <a:pt x="1493520" y="39624"/>
                </a:lnTo>
                <a:lnTo>
                  <a:pt x="1514855" y="39624"/>
                </a:lnTo>
                <a:lnTo>
                  <a:pt x="1514855" y="21336"/>
                </a:lnTo>
                <a:close/>
              </a:path>
            </a:pathLst>
          </a:custGeom>
          <a:solidFill>
            <a:srgbClr val="BF0000"/>
          </a:solidFill>
        </p:spPr>
        <p:txBody>
          <a:bodyPr wrap="square" lIns="0" tIns="0" rIns="0" bIns="0" rtlCol="0"/>
          <a:lstStyle/>
          <a:p>
            <a:endParaRPr sz="1500" dirty="0"/>
          </a:p>
        </p:txBody>
      </p:sp>
      <p:sp>
        <p:nvSpPr>
          <p:cNvPr id="20" name="object 20"/>
          <p:cNvSpPr txBox="1"/>
          <p:nvPr/>
        </p:nvSpPr>
        <p:spPr>
          <a:xfrm>
            <a:off x="1475872" y="3512103"/>
            <a:ext cx="1095423" cy="351026"/>
          </a:xfrm>
          <a:prstGeom prst="rect">
            <a:avLst/>
          </a:prstGeom>
        </p:spPr>
        <p:txBody>
          <a:bodyPr vert="horz" wrap="square" lIns="0" tIns="9745" rIns="0" bIns="0" rtlCol="0">
            <a:spAutoFit/>
          </a:bodyPr>
          <a:lstStyle/>
          <a:p>
            <a:pPr marL="10827">
              <a:spcBef>
                <a:spcPts val="77"/>
              </a:spcBef>
            </a:pPr>
            <a:r>
              <a:rPr sz="2200" spc="-9" dirty="0">
                <a:solidFill>
                  <a:srgbClr val="BF0000"/>
                </a:solidFill>
                <a:latin typeface="Times New Roman"/>
                <a:cs typeface="Times New Roman"/>
              </a:rPr>
              <a:t>Hu</a:t>
            </a:r>
            <a:r>
              <a:rPr sz="2200" spc="-30" dirty="0">
                <a:solidFill>
                  <a:srgbClr val="BF0000"/>
                </a:solidFill>
                <a:latin typeface="Times New Roman"/>
                <a:cs typeface="Times New Roman"/>
              </a:rPr>
              <a:t>m</a:t>
            </a:r>
            <a:r>
              <a:rPr sz="2200" spc="-4" dirty="0">
                <a:solidFill>
                  <a:srgbClr val="BF0000"/>
                </a:solidFill>
                <a:latin typeface="Times New Roman"/>
                <a:cs typeface="Times New Roman"/>
              </a:rPr>
              <a:t>idity</a:t>
            </a:r>
            <a:endParaRPr sz="2200" dirty="0">
              <a:latin typeface="Times New Roman"/>
              <a:cs typeface="Times New Roman"/>
            </a:endParaRPr>
          </a:p>
        </p:txBody>
      </p:sp>
      <p:sp>
        <p:nvSpPr>
          <p:cNvPr id="21" name="object 21"/>
          <p:cNvSpPr/>
          <p:nvPr/>
        </p:nvSpPr>
        <p:spPr>
          <a:xfrm>
            <a:off x="912294" y="4476813"/>
            <a:ext cx="772157" cy="454847"/>
          </a:xfrm>
          <a:custGeom>
            <a:avLst/>
            <a:gdLst/>
            <a:ahLst/>
            <a:cxnLst/>
            <a:rect l="l" t="t" r="r" b="b"/>
            <a:pathLst>
              <a:path w="905510" h="533400">
                <a:moveTo>
                  <a:pt x="0" y="533399"/>
                </a:moveTo>
                <a:lnTo>
                  <a:pt x="905255" y="533399"/>
                </a:lnTo>
                <a:lnTo>
                  <a:pt x="905255" y="0"/>
                </a:lnTo>
                <a:lnTo>
                  <a:pt x="0" y="0"/>
                </a:lnTo>
                <a:lnTo>
                  <a:pt x="0" y="533399"/>
                </a:lnTo>
                <a:close/>
              </a:path>
            </a:pathLst>
          </a:custGeom>
          <a:solidFill>
            <a:srgbClr val="FFFFFF"/>
          </a:solidFill>
        </p:spPr>
        <p:txBody>
          <a:bodyPr wrap="square" lIns="0" tIns="0" rIns="0" bIns="0" rtlCol="0"/>
          <a:lstStyle/>
          <a:p>
            <a:endParaRPr sz="1500" dirty="0"/>
          </a:p>
        </p:txBody>
      </p:sp>
      <p:sp>
        <p:nvSpPr>
          <p:cNvPr id="22" name="object 22"/>
          <p:cNvSpPr txBox="1"/>
          <p:nvPr/>
        </p:nvSpPr>
        <p:spPr>
          <a:xfrm>
            <a:off x="984637" y="4494574"/>
            <a:ext cx="583179" cy="351026"/>
          </a:xfrm>
          <a:prstGeom prst="rect">
            <a:avLst/>
          </a:prstGeom>
        </p:spPr>
        <p:txBody>
          <a:bodyPr vert="horz" wrap="square" lIns="0" tIns="9745" rIns="0" bIns="0" rtlCol="0">
            <a:spAutoFit/>
          </a:bodyPr>
          <a:lstStyle/>
          <a:p>
            <a:pPr marL="10827">
              <a:spcBef>
                <a:spcPts val="77"/>
              </a:spcBef>
            </a:pPr>
            <a:r>
              <a:rPr sz="2200" spc="-9" dirty="0">
                <a:latin typeface="Times New Roman"/>
                <a:cs typeface="Times New Roman"/>
              </a:rPr>
              <a:t>High</a:t>
            </a:r>
            <a:endParaRPr sz="2200" dirty="0">
              <a:latin typeface="Times New Roman"/>
              <a:cs typeface="Times New Roman"/>
            </a:endParaRPr>
          </a:p>
        </p:txBody>
      </p:sp>
      <p:sp>
        <p:nvSpPr>
          <p:cNvPr id="23" name="object 23"/>
          <p:cNvSpPr/>
          <p:nvPr/>
        </p:nvSpPr>
        <p:spPr>
          <a:xfrm>
            <a:off x="2315820" y="4476813"/>
            <a:ext cx="1091633" cy="454847"/>
          </a:xfrm>
          <a:custGeom>
            <a:avLst/>
            <a:gdLst/>
            <a:ahLst/>
            <a:cxnLst/>
            <a:rect l="l" t="t" r="r" b="b"/>
            <a:pathLst>
              <a:path w="1280160" h="533400">
                <a:moveTo>
                  <a:pt x="0" y="533399"/>
                </a:moveTo>
                <a:lnTo>
                  <a:pt x="1280159" y="533399"/>
                </a:lnTo>
                <a:lnTo>
                  <a:pt x="1280159" y="0"/>
                </a:lnTo>
                <a:lnTo>
                  <a:pt x="0" y="0"/>
                </a:lnTo>
                <a:lnTo>
                  <a:pt x="0" y="533399"/>
                </a:lnTo>
                <a:close/>
              </a:path>
            </a:pathLst>
          </a:custGeom>
          <a:solidFill>
            <a:srgbClr val="FFFFFF"/>
          </a:solidFill>
        </p:spPr>
        <p:txBody>
          <a:bodyPr wrap="square" lIns="0" tIns="0" rIns="0" bIns="0" rtlCol="0"/>
          <a:lstStyle/>
          <a:p>
            <a:endParaRPr sz="1500" dirty="0"/>
          </a:p>
        </p:txBody>
      </p:sp>
      <p:sp>
        <p:nvSpPr>
          <p:cNvPr id="24" name="object 24"/>
          <p:cNvSpPr txBox="1"/>
          <p:nvPr/>
        </p:nvSpPr>
        <p:spPr>
          <a:xfrm>
            <a:off x="2388164" y="4494574"/>
            <a:ext cx="876664" cy="351026"/>
          </a:xfrm>
          <a:prstGeom prst="rect">
            <a:avLst/>
          </a:prstGeom>
        </p:spPr>
        <p:txBody>
          <a:bodyPr vert="horz" wrap="square" lIns="0" tIns="9745" rIns="0" bIns="0" rtlCol="0">
            <a:spAutoFit/>
          </a:bodyPr>
          <a:lstStyle/>
          <a:p>
            <a:pPr marL="10827">
              <a:spcBef>
                <a:spcPts val="77"/>
              </a:spcBef>
            </a:pPr>
            <a:r>
              <a:rPr sz="2200" spc="-13" dirty="0">
                <a:latin typeface="Times New Roman"/>
                <a:cs typeface="Times New Roman"/>
              </a:rPr>
              <a:t>Normal</a:t>
            </a:r>
            <a:endParaRPr sz="2200" dirty="0">
              <a:latin typeface="Times New Roman"/>
              <a:cs typeface="Times New Roman"/>
            </a:endParaRPr>
          </a:p>
        </p:txBody>
      </p:sp>
      <p:sp>
        <p:nvSpPr>
          <p:cNvPr id="25" name="object 25"/>
          <p:cNvSpPr/>
          <p:nvPr/>
        </p:nvSpPr>
        <p:spPr>
          <a:xfrm>
            <a:off x="6453629" y="3494344"/>
            <a:ext cx="787860" cy="423982"/>
          </a:xfrm>
          <a:custGeom>
            <a:avLst/>
            <a:gdLst/>
            <a:ahLst/>
            <a:cxnLst/>
            <a:rect l="l" t="t" r="r" b="b"/>
            <a:pathLst>
              <a:path w="923925" h="497204">
                <a:moveTo>
                  <a:pt x="0" y="496824"/>
                </a:moveTo>
                <a:lnTo>
                  <a:pt x="923544" y="496824"/>
                </a:lnTo>
                <a:lnTo>
                  <a:pt x="923544" y="0"/>
                </a:lnTo>
                <a:lnTo>
                  <a:pt x="0" y="0"/>
                </a:lnTo>
                <a:lnTo>
                  <a:pt x="0" y="496824"/>
                </a:lnTo>
                <a:close/>
              </a:path>
            </a:pathLst>
          </a:custGeom>
          <a:solidFill>
            <a:srgbClr val="FFFFFF"/>
          </a:solidFill>
        </p:spPr>
        <p:txBody>
          <a:bodyPr wrap="square" lIns="0" tIns="0" rIns="0" bIns="0" rtlCol="0"/>
          <a:lstStyle/>
          <a:p>
            <a:endParaRPr sz="1500" dirty="0"/>
          </a:p>
        </p:txBody>
      </p:sp>
      <p:sp>
        <p:nvSpPr>
          <p:cNvPr id="26" name="object 26"/>
          <p:cNvSpPr/>
          <p:nvPr/>
        </p:nvSpPr>
        <p:spPr>
          <a:xfrm>
            <a:off x="6435437" y="3476149"/>
            <a:ext cx="824139" cy="460262"/>
          </a:xfrm>
          <a:custGeom>
            <a:avLst/>
            <a:gdLst/>
            <a:ahLst/>
            <a:cxnLst/>
            <a:rect l="l" t="t" r="r" b="b"/>
            <a:pathLst>
              <a:path w="966470" h="539750">
                <a:moveTo>
                  <a:pt x="966216" y="0"/>
                </a:moveTo>
                <a:lnTo>
                  <a:pt x="0" y="0"/>
                </a:lnTo>
                <a:lnTo>
                  <a:pt x="0" y="539495"/>
                </a:lnTo>
                <a:lnTo>
                  <a:pt x="966216" y="539495"/>
                </a:lnTo>
                <a:lnTo>
                  <a:pt x="966216" y="518160"/>
                </a:lnTo>
                <a:lnTo>
                  <a:pt x="42672" y="518160"/>
                </a:lnTo>
                <a:lnTo>
                  <a:pt x="21335" y="496824"/>
                </a:lnTo>
                <a:lnTo>
                  <a:pt x="42672" y="496824"/>
                </a:lnTo>
                <a:lnTo>
                  <a:pt x="42672" y="39624"/>
                </a:lnTo>
                <a:lnTo>
                  <a:pt x="21335" y="39624"/>
                </a:lnTo>
                <a:lnTo>
                  <a:pt x="42672" y="21336"/>
                </a:lnTo>
                <a:lnTo>
                  <a:pt x="966216" y="21336"/>
                </a:lnTo>
                <a:lnTo>
                  <a:pt x="966216" y="0"/>
                </a:lnTo>
                <a:close/>
              </a:path>
              <a:path w="966470" h="539750">
                <a:moveTo>
                  <a:pt x="42672" y="496824"/>
                </a:moveTo>
                <a:lnTo>
                  <a:pt x="21335" y="496824"/>
                </a:lnTo>
                <a:lnTo>
                  <a:pt x="42672" y="518160"/>
                </a:lnTo>
                <a:lnTo>
                  <a:pt x="42672" y="496824"/>
                </a:lnTo>
                <a:close/>
              </a:path>
              <a:path w="966470" h="539750">
                <a:moveTo>
                  <a:pt x="923544" y="496824"/>
                </a:moveTo>
                <a:lnTo>
                  <a:pt x="42672" y="496824"/>
                </a:lnTo>
                <a:lnTo>
                  <a:pt x="42672" y="518160"/>
                </a:lnTo>
                <a:lnTo>
                  <a:pt x="923544" y="518160"/>
                </a:lnTo>
                <a:lnTo>
                  <a:pt x="923544" y="496824"/>
                </a:lnTo>
                <a:close/>
              </a:path>
              <a:path w="966470" h="539750">
                <a:moveTo>
                  <a:pt x="923544" y="21336"/>
                </a:moveTo>
                <a:lnTo>
                  <a:pt x="923544" y="518160"/>
                </a:lnTo>
                <a:lnTo>
                  <a:pt x="944879" y="496824"/>
                </a:lnTo>
                <a:lnTo>
                  <a:pt x="966216" y="496824"/>
                </a:lnTo>
                <a:lnTo>
                  <a:pt x="966216" y="39624"/>
                </a:lnTo>
                <a:lnTo>
                  <a:pt x="944879" y="39624"/>
                </a:lnTo>
                <a:lnTo>
                  <a:pt x="923544" y="21336"/>
                </a:lnTo>
                <a:close/>
              </a:path>
              <a:path w="966470" h="539750">
                <a:moveTo>
                  <a:pt x="966216" y="496824"/>
                </a:moveTo>
                <a:lnTo>
                  <a:pt x="944879" y="496824"/>
                </a:lnTo>
                <a:lnTo>
                  <a:pt x="923544" y="518160"/>
                </a:lnTo>
                <a:lnTo>
                  <a:pt x="966216" y="518160"/>
                </a:lnTo>
                <a:lnTo>
                  <a:pt x="966216" y="496824"/>
                </a:lnTo>
                <a:close/>
              </a:path>
              <a:path w="966470" h="539750">
                <a:moveTo>
                  <a:pt x="42672" y="21336"/>
                </a:moveTo>
                <a:lnTo>
                  <a:pt x="21335" y="39624"/>
                </a:lnTo>
                <a:lnTo>
                  <a:pt x="42672" y="39624"/>
                </a:lnTo>
                <a:lnTo>
                  <a:pt x="42672" y="21336"/>
                </a:lnTo>
                <a:close/>
              </a:path>
              <a:path w="966470" h="539750">
                <a:moveTo>
                  <a:pt x="923544" y="21336"/>
                </a:moveTo>
                <a:lnTo>
                  <a:pt x="42672" y="21336"/>
                </a:lnTo>
                <a:lnTo>
                  <a:pt x="42672" y="39624"/>
                </a:lnTo>
                <a:lnTo>
                  <a:pt x="923544" y="39624"/>
                </a:lnTo>
                <a:lnTo>
                  <a:pt x="923544" y="21336"/>
                </a:lnTo>
                <a:close/>
              </a:path>
              <a:path w="966470" h="539750">
                <a:moveTo>
                  <a:pt x="966216" y="21336"/>
                </a:moveTo>
                <a:lnTo>
                  <a:pt x="923544" y="21336"/>
                </a:lnTo>
                <a:lnTo>
                  <a:pt x="944879" y="39624"/>
                </a:lnTo>
                <a:lnTo>
                  <a:pt x="966216" y="39624"/>
                </a:lnTo>
                <a:lnTo>
                  <a:pt x="966216" y="21336"/>
                </a:lnTo>
                <a:close/>
              </a:path>
            </a:pathLst>
          </a:custGeom>
          <a:solidFill>
            <a:srgbClr val="BF0000"/>
          </a:solidFill>
        </p:spPr>
        <p:txBody>
          <a:bodyPr wrap="square" lIns="0" tIns="0" rIns="0" bIns="0" rtlCol="0"/>
          <a:lstStyle/>
          <a:p>
            <a:endParaRPr sz="1500" dirty="0"/>
          </a:p>
        </p:txBody>
      </p:sp>
      <p:sp>
        <p:nvSpPr>
          <p:cNvPr id="27" name="object 27"/>
          <p:cNvSpPr txBox="1"/>
          <p:nvPr/>
        </p:nvSpPr>
        <p:spPr>
          <a:xfrm>
            <a:off x="6525974" y="3512103"/>
            <a:ext cx="632995" cy="351026"/>
          </a:xfrm>
          <a:prstGeom prst="rect">
            <a:avLst/>
          </a:prstGeom>
        </p:spPr>
        <p:txBody>
          <a:bodyPr vert="horz" wrap="square" lIns="0" tIns="9745" rIns="0" bIns="0" rtlCol="0">
            <a:spAutoFit/>
          </a:bodyPr>
          <a:lstStyle/>
          <a:p>
            <a:pPr marL="10827">
              <a:spcBef>
                <a:spcPts val="77"/>
              </a:spcBef>
            </a:pPr>
            <a:r>
              <a:rPr sz="2200" spc="-111" dirty="0">
                <a:solidFill>
                  <a:srgbClr val="BF0000"/>
                </a:solidFill>
                <a:latin typeface="Times New Roman"/>
                <a:cs typeface="Times New Roman"/>
              </a:rPr>
              <a:t>W</a:t>
            </a:r>
            <a:r>
              <a:rPr sz="2200" spc="-4" dirty="0">
                <a:solidFill>
                  <a:srgbClr val="BF0000"/>
                </a:solidFill>
                <a:latin typeface="Times New Roman"/>
                <a:cs typeface="Times New Roman"/>
              </a:rPr>
              <a:t>ind</a:t>
            </a:r>
            <a:endParaRPr sz="2200" dirty="0">
              <a:latin typeface="Times New Roman"/>
              <a:cs typeface="Times New Roman"/>
            </a:endParaRPr>
          </a:p>
        </p:txBody>
      </p:sp>
      <p:sp>
        <p:nvSpPr>
          <p:cNvPr id="28" name="object 28"/>
          <p:cNvSpPr/>
          <p:nvPr/>
        </p:nvSpPr>
        <p:spPr>
          <a:xfrm>
            <a:off x="5822041" y="4476813"/>
            <a:ext cx="1019074" cy="454847"/>
          </a:xfrm>
          <a:custGeom>
            <a:avLst/>
            <a:gdLst/>
            <a:ahLst/>
            <a:cxnLst/>
            <a:rect l="l" t="t" r="r" b="b"/>
            <a:pathLst>
              <a:path w="1195070" h="533400">
                <a:moveTo>
                  <a:pt x="0" y="533399"/>
                </a:moveTo>
                <a:lnTo>
                  <a:pt x="1194816" y="533399"/>
                </a:lnTo>
                <a:lnTo>
                  <a:pt x="1194816" y="0"/>
                </a:lnTo>
                <a:lnTo>
                  <a:pt x="0" y="0"/>
                </a:lnTo>
                <a:lnTo>
                  <a:pt x="0" y="533399"/>
                </a:lnTo>
                <a:close/>
              </a:path>
            </a:pathLst>
          </a:custGeom>
          <a:solidFill>
            <a:srgbClr val="FFFFFF"/>
          </a:solidFill>
        </p:spPr>
        <p:txBody>
          <a:bodyPr wrap="square" lIns="0" tIns="0" rIns="0" bIns="0" rtlCol="0"/>
          <a:lstStyle/>
          <a:p>
            <a:endParaRPr sz="1500" dirty="0"/>
          </a:p>
        </p:txBody>
      </p:sp>
      <p:sp>
        <p:nvSpPr>
          <p:cNvPr id="29" name="object 29"/>
          <p:cNvSpPr txBox="1"/>
          <p:nvPr/>
        </p:nvSpPr>
        <p:spPr>
          <a:xfrm>
            <a:off x="5894387" y="4494574"/>
            <a:ext cx="770533" cy="351026"/>
          </a:xfrm>
          <a:prstGeom prst="rect">
            <a:avLst/>
          </a:prstGeom>
        </p:spPr>
        <p:txBody>
          <a:bodyPr vert="horz" wrap="square" lIns="0" tIns="9745" rIns="0" bIns="0" rtlCol="0">
            <a:spAutoFit/>
          </a:bodyPr>
          <a:lstStyle/>
          <a:p>
            <a:pPr marL="10827">
              <a:spcBef>
                <a:spcPts val="77"/>
              </a:spcBef>
            </a:pPr>
            <a:r>
              <a:rPr sz="2200" spc="-9" dirty="0">
                <a:latin typeface="Times New Roman"/>
                <a:cs typeface="Times New Roman"/>
              </a:rPr>
              <a:t>Strong</a:t>
            </a:r>
            <a:endParaRPr sz="2200" dirty="0">
              <a:latin typeface="Times New Roman"/>
              <a:cs typeface="Times New Roman"/>
            </a:endParaRPr>
          </a:p>
        </p:txBody>
      </p:sp>
      <p:sp>
        <p:nvSpPr>
          <p:cNvPr id="30" name="object 30"/>
          <p:cNvSpPr/>
          <p:nvPr/>
        </p:nvSpPr>
        <p:spPr>
          <a:xfrm>
            <a:off x="7225570" y="4476813"/>
            <a:ext cx="891824" cy="454847"/>
          </a:xfrm>
          <a:custGeom>
            <a:avLst/>
            <a:gdLst/>
            <a:ahLst/>
            <a:cxnLst/>
            <a:rect l="l" t="t" r="r" b="b"/>
            <a:pathLst>
              <a:path w="1045845" h="533400">
                <a:moveTo>
                  <a:pt x="0" y="533399"/>
                </a:moveTo>
                <a:lnTo>
                  <a:pt x="1045462" y="533399"/>
                </a:lnTo>
                <a:lnTo>
                  <a:pt x="1045462" y="0"/>
                </a:lnTo>
                <a:lnTo>
                  <a:pt x="0" y="0"/>
                </a:lnTo>
                <a:lnTo>
                  <a:pt x="0" y="533399"/>
                </a:lnTo>
                <a:close/>
              </a:path>
            </a:pathLst>
          </a:custGeom>
          <a:solidFill>
            <a:srgbClr val="FFFFFF"/>
          </a:solidFill>
        </p:spPr>
        <p:txBody>
          <a:bodyPr wrap="square" lIns="0" tIns="0" rIns="0" bIns="0" rtlCol="0"/>
          <a:lstStyle/>
          <a:p>
            <a:endParaRPr sz="1500" dirty="0"/>
          </a:p>
        </p:txBody>
      </p:sp>
      <p:sp>
        <p:nvSpPr>
          <p:cNvPr id="31" name="object 31"/>
          <p:cNvSpPr txBox="1"/>
          <p:nvPr/>
        </p:nvSpPr>
        <p:spPr>
          <a:xfrm>
            <a:off x="7297913" y="4494574"/>
            <a:ext cx="650864" cy="351026"/>
          </a:xfrm>
          <a:prstGeom prst="rect">
            <a:avLst/>
          </a:prstGeom>
        </p:spPr>
        <p:txBody>
          <a:bodyPr vert="horz" wrap="square" lIns="0" tIns="9745" rIns="0" bIns="0" rtlCol="0">
            <a:spAutoFit/>
          </a:bodyPr>
          <a:lstStyle/>
          <a:p>
            <a:pPr marL="10827">
              <a:spcBef>
                <a:spcPts val="77"/>
              </a:spcBef>
            </a:pPr>
            <a:r>
              <a:rPr sz="2200" spc="-211" dirty="0">
                <a:latin typeface="Times New Roman"/>
                <a:cs typeface="Times New Roman"/>
              </a:rPr>
              <a:t>W</a:t>
            </a:r>
            <a:r>
              <a:rPr sz="2200" spc="-4" dirty="0">
                <a:latin typeface="Times New Roman"/>
                <a:cs typeface="Times New Roman"/>
              </a:rPr>
              <a:t>eak</a:t>
            </a:r>
            <a:endParaRPr sz="2200" dirty="0">
              <a:latin typeface="Times New Roman"/>
              <a:cs typeface="Times New Roman"/>
            </a:endParaRPr>
          </a:p>
        </p:txBody>
      </p:sp>
      <p:sp>
        <p:nvSpPr>
          <p:cNvPr id="32" name="object 32"/>
          <p:cNvSpPr/>
          <p:nvPr/>
        </p:nvSpPr>
        <p:spPr>
          <a:xfrm>
            <a:off x="771942" y="5246153"/>
            <a:ext cx="517659" cy="426690"/>
          </a:xfrm>
          <a:custGeom>
            <a:avLst/>
            <a:gdLst/>
            <a:ahLst/>
            <a:cxnLst/>
            <a:rect l="l" t="t" r="r" b="b"/>
            <a:pathLst>
              <a:path w="607060" h="500379">
                <a:moveTo>
                  <a:pt x="0" y="499872"/>
                </a:moveTo>
                <a:lnTo>
                  <a:pt x="606551" y="499872"/>
                </a:lnTo>
                <a:lnTo>
                  <a:pt x="606551" y="0"/>
                </a:lnTo>
                <a:lnTo>
                  <a:pt x="0" y="0"/>
                </a:lnTo>
                <a:lnTo>
                  <a:pt x="0" y="499872"/>
                </a:lnTo>
                <a:close/>
              </a:path>
            </a:pathLst>
          </a:custGeom>
          <a:solidFill>
            <a:srgbClr val="FFFFFF"/>
          </a:solidFill>
        </p:spPr>
        <p:txBody>
          <a:bodyPr wrap="square" lIns="0" tIns="0" rIns="0" bIns="0" rtlCol="0"/>
          <a:lstStyle/>
          <a:p>
            <a:endParaRPr sz="1500" dirty="0"/>
          </a:p>
        </p:txBody>
      </p:sp>
      <p:sp>
        <p:nvSpPr>
          <p:cNvPr id="33" name="object 33"/>
          <p:cNvSpPr/>
          <p:nvPr/>
        </p:nvSpPr>
        <p:spPr>
          <a:xfrm>
            <a:off x="756347" y="5230559"/>
            <a:ext cx="551231" cy="460262"/>
          </a:xfrm>
          <a:custGeom>
            <a:avLst/>
            <a:gdLst/>
            <a:ahLst/>
            <a:cxnLst/>
            <a:rect l="l" t="t" r="r" b="b"/>
            <a:pathLst>
              <a:path w="646430" h="539750">
                <a:moveTo>
                  <a:pt x="646176" y="0"/>
                </a:moveTo>
                <a:lnTo>
                  <a:pt x="0" y="0"/>
                </a:lnTo>
                <a:lnTo>
                  <a:pt x="0" y="539496"/>
                </a:lnTo>
                <a:lnTo>
                  <a:pt x="646176" y="539496"/>
                </a:lnTo>
                <a:lnTo>
                  <a:pt x="646176" y="518159"/>
                </a:lnTo>
                <a:lnTo>
                  <a:pt x="39622" y="518159"/>
                </a:lnTo>
                <a:lnTo>
                  <a:pt x="18287" y="496824"/>
                </a:lnTo>
                <a:lnTo>
                  <a:pt x="39622" y="496824"/>
                </a:lnTo>
                <a:lnTo>
                  <a:pt x="39622" y="39624"/>
                </a:lnTo>
                <a:lnTo>
                  <a:pt x="18287" y="39624"/>
                </a:lnTo>
                <a:lnTo>
                  <a:pt x="39622" y="18287"/>
                </a:lnTo>
                <a:lnTo>
                  <a:pt x="646176" y="18287"/>
                </a:lnTo>
                <a:lnTo>
                  <a:pt x="646176" y="0"/>
                </a:lnTo>
                <a:close/>
              </a:path>
              <a:path w="646430" h="539750">
                <a:moveTo>
                  <a:pt x="39622" y="496824"/>
                </a:moveTo>
                <a:lnTo>
                  <a:pt x="18287" y="496824"/>
                </a:lnTo>
                <a:lnTo>
                  <a:pt x="39622" y="518159"/>
                </a:lnTo>
                <a:lnTo>
                  <a:pt x="39622" y="496824"/>
                </a:lnTo>
                <a:close/>
              </a:path>
              <a:path w="646430" h="539750">
                <a:moveTo>
                  <a:pt x="603504" y="496824"/>
                </a:moveTo>
                <a:lnTo>
                  <a:pt x="39622" y="496824"/>
                </a:lnTo>
                <a:lnTo>
                  <a:pt x="39622" y="518159"/>
                </a:lnTo>
                <a:lnTo>
                  <a:pt x="603504" y="518159"/>
                </a:lnTo>
                <a:lnTo>
                  <a:pt x="603504" y="496824"/>
                </a:lnTo>
                <a:close/>
              </a:path>
              <a:path w="646430" h="539750">
                <a:moveTo>
                  <a:pt x="603504" y="18287"/>
                </a:moveTo>
                <a:lnTo>
                  <a:pt x="603504" y="518159"/>
                </a:lnTo>
                <a:lnTo>
                  <a:pt x="624840" y="496824"/>
                </a:lnTo>
                <a:lnTo>
                  <a:pt x="646176" y="496824"/>
                </a:lnTo>
                <a:lnTo>
                  <a:pt x="646176" y="39624"/>
                </a:lnTo>
                <a:lnTo>
                  <a:pt x="624840" y="39624"/>
                </a:lnTo>
                <a:lnTo>
                  <a:pt x="603504" y="18287"/>
                </a:lnTo>
                <a:close/>
              </a:path>
              <a:path w="646430" h="539750">
                <a:moveTo>
                  <a:pt x="646176" y="496824"/>
                </a:moveTo>
                <a:lnTo>
                  <a:pt x="624840" y="496824"/>
                </a:lnTo>
                <a:lnTo>
                  <a:pt x="603504" y="518159"/>
                </a:lnTo>
                <a:lnTo>
                  <a:pt x="646176" y="518159"/>
                </a:lnTo>
                <a:lnTo>
                  <a:pt x="646176" y="496824"/>
                </a:lnTo>
                <a:close/>
              </a:path>
              <a:path w="646430" h="539750">
                <a:moveTo>
                  <a:pt x="39622" y="18287"/>
                </a:moveTo>
                <a:lnTo>
                  <a:pt x="18287" y="39624"/>
                </a:lnTo>
                <a:lnTo>
                  <a:pt x="39622" y="39624"/>
                </a:lnTo>
                <a:lnTo>
                  <a:pt x="39622" y="18287"/>
                </a:lnTo>
                <a:close/>
              </a:path>
              <a:path w="646430" h="539750">
                <a:moveTo>
                  <a:pt x="603504" y="18287"/>
                </a:moveTo>
                <a:lnTo>
                  <a:pt x="39622" y="18287"/>
                </a:lnTo>
                <a:lnTo>
                  <a:pt x="39622" y="39624"/>
                </a:lnTo>
                <a:lnTo>
                  <a:pt x="603504" y="39624"/>
                </a:lnTo>
                <a:lnTo>
                  <a:pt x="603504" y="18287"/>
                </a:lnTo>
                <a:close/>
              </a:path>
              <a:path w="646430" h="539750">
                <a:moveTo>
                  <a:pt x="646176" y="18287"/>
                </a:moveTo>
                <a:lnTo>
                  <a:pt x="603504" y="18287"/>
                </a:lnTo>
                <a:lnTo>
                  <a:pt x="624840" y="39624"/>
                </a:lnTo>
                <a:lnTo>
                  <a:pt x="646176" y="39624"/>
                </a:lnTo>
                <a:lnTo>
                  <a:pt x="646176" y="18287"/>
                </a:lnTo>
                <a:close/>
              </a:path>
            </a:pathLst>
          </a:custGeom>
          <a:solidFill>
            <a:srgbClr val="3333CC"/>
          </a:solidFill>
        </p:spPr>
        <p:txBody>
          <a:bodyPr wrap="square" lIns="0" tIns="0" rIns="0" bIns="0" rtlCol="0"/>
          <a:lstStyle/>
          <a:p>
            <a:endParaRPr sz="1500" dirty="0"/>
          </a:p>
        </p:txBody>
      </p:sp>
      <p:sp>
        <p:nvSpPr>
          <p:cNvPr id="34" name="object 34"/>
          <p:cNvSpPr txBox="1"/>
          <p:nvPr/>
        </p:nvSpPr>
        <p:spPr>
          <a:xfrm>
            <a:off x="844281" y="5266514"/>
            <a:ext cx="364961" cy="351026"/>
          </a:xfrm>
          <a:prstGeom prst="rect">
            <a:avLst/>
          </a:prstGeom>
        </p:spPr>
        <p:txBody>
          <a:bodyPr vert="horz" wrap="square" lIns="0" tIns="9745" rIns="0" bIns="0" rtlCol="0">
            <a:spAutoFit/>
          </a:bodyPr>
          <a:lstStyle/>
          <a:p>
            <a:pPr marL="10827">
              <a:spcBef>
                <a:spcPts val="77"/>
              </a:spcBef>
            </a:pPr>
            <a:r>
              <a:rPr sz="2200" spc="-9" dirty="0">
                <a:solidFill>
                  <a:srgbClr val="3333CC"/>
                </a:solidFill>
                <a:latin typeface="Times New Roman"/>
                <a:cs typeface="Times New Roman"/>
              </a:rPr>
              <a:t>No</a:t>
            </a:r>
            <a:endParaRPr sz="2200" dirty="0">
              <a:latin typeface="Times New Roman"/>
              <a:cs typeface="Times New Roman"/>
            </a:endParaRPr>
          </a:p>
        </p:txBody>
      </p:sp>
      <p:sp>
        <p:nvSpPr>
          <p:cNvPr id="35" name="object 35"/>
          <p:cNvSpPr/>
          <p:nvPr/>
        </p:nvSpPr>
        <p:spPr>
          <a:xfrm>
            <a:off x="2877232" y="5246153"/>
            <a:ext cx="582637" cy="426690"/>
          </a:xfrm>
          <a:custGeom>
            <a:avLst/>
            <a:gdLst/>
            <a:ahLst/>
            <a:cxnLst/>
            <a:rect l="l" t="t" r="r" b="b"/>
            <a:pathLst>
              <a:path w="683260" h="500379">
                <a:moveTo>
                  <a:pt x="0" y="499872"/>
                </a:moveTo>
                <a:lnTo>
                  <a:pt x="682751" y="499872"/>
                </a:lnTo>
                <a:lnTo>
                  <a:pt x="682751" y="0"/>
                </a:lnTo>
                <a:lnTo>
                  <a:pt x="0" y="0"/>
                </a:lnTo>
                <a:lnTo>
                  <a:pt x="0" y="499872"/>
                </a:lnTo>
                <a:close/>
              </a:path>
            </a:pathLst>
          </a:custGeom>
          <a:solidFill>
            <a:srgbClr val="FFFFFF"/>
          </a:solidFill>
        </p:spPr>
        <p:txBody>
          <a:bodyPr wrap="square" lIns="0" tIns="0" rIns="0" bIns="0" rtlCol="0"/>
          <a:lstStyle/>
          <a:p>
            <a:endParaRPr sz="1500" dirty="0"/>
          </a:p>
        </p:txBody>
      </p:sp>
      <p:sp>
        <p:nvSpPr>
          <p:cNvPr id="36" name="object 36"/>
          <p:cNvSpPr/>
          <p:nvPr/>
        </p:nvSpPr>
        <p:spPr>
          <a:xfrm>
            <a:off x="2859041" y="5230559"/>
            <a:ext cx="618917" cy="460262"/>
          </a:xfrm>
          <a:custGeom>
            <a:avLst/>
            <a:gdLst/>
            <a:ahLst/>
            <a:cxnLst/>
            <a:rect l="l" t="t" r="r" b="b"/>
            <a:pathLst>
              <a:path w="725804" h="539750">
                <a:moveTo>
                  <a:pt x="725424" y="0"/>
                </a:moveTo>
                <a:lnTo>
                  <a:pt x="0" y="0"/>
                </a:lnTo>
                <a:lnTo>
                  <a:pt x="0" y="539496"/>
                </a:lnTo>
                <a:lnTo>
                  <a:pt x="725424" y="539496"/>
                </a:lnTo>
                <a:lnTo>
                  <a:pt x="725424" y="518159"/>
                </a:lnTo>
                <a:lnTo>
                  <a:pt x="42672" y="518159"/>
                </a:lnTo>
                <a:lnTo>
                  <a:pt x="21336" y="496824"/>
                </a:lnTo>
                <a:lnTo>
                  <a:pt x="42672" y="496824"/>
                </a:lnTo>
                <a:lnTo>
                  <a:pt x="42672" y="39624"/>
                </a:lnTo>
                <a:lnTo>
                  <a:pt x="21336" y="39624"/>
                </a:lnTo>
                <a:lnTo>
                  <a:pt x="42672" y="18287"/>
                </a:lnTo>
                <a:lnTo>
                  <a:pt x="725424" y="18287"/>
                </a:lnTo>
                <a:lnTo>
                  <a:pt x="725424" y="0"/>
                </a:lnTo>
                <a:close/>
              </a:path>
              <a:path w="725804" h="539750">
                <a:moveTo>
                  <a:pt x="42672" y="496824"/>
                </a:moveTo>
                <a:lnTo>
                  <a:pt x="21336" y="496824"/>
                </a:lnTo>
                <a:lnTo>
                  <a:pt x="42672" y="518159"/>
                </a:lnTo>
                <a:lnTo>
                  <a:pt x="42672" y="496824"/>
                </a:lnTo>
                <a:close/>
              </a:path>
              <a:path w="725804" h="539750">
                <a:moveTo>
                  <a:pt x="682751" y="496824"/>
                </a:moveTo>
                <a:lnTo>
                  <a:pt x="42672" y="496824"/>
                </a:lnTo>
                <a:lnTo>
                  <a:pt x="42672" y="518159"/>
                </a:lnTo>
                <a:lnTo>
                  <a:pt x="682751" y="518159"/>
                </a:lnTo>
                <a:lnTo>
                  <a:pt x="682751" y="496824"/>
                </a:lnTo>
                <a:close/>
              </a:path>
              <a:path w="725804" h="539750">
                <a:moveTo>
                  <a:pt x="682751" y="18287"/>
                </a:moveTo>
                <a:lnTo>
                  <a:pt x="682751" y="518159"/>
                </a:lnTo>
                <a:lnTo>
                  <a:pt x="704088" y="496824"/>
                </a:lnTo>
                <a:lnTo>
                  <a:pt x="725424" y="496824"/>
                </a:lnTo>
                <a:lnTo>
                  <a:pt x="725424" y="39624"/>
                </a:lnTo>
                <a:lnTo>
                  <a:pt x="704088" y="39624"/>
                </a:lnTo>
                <a:lnTo>
                  <a:pt x="682751" y="18287"/>
                </a:lnTo>
                <a:close/>
              </a:path>
              <a:path w="725804" h="539750">
                <a:moveTo>
                  <a:pt x="725424" y="496824"/>
                </a:moveTo>
                <a:lnTo>
                  <a:pt x="704088" y="496824"/>
                </a:lnTo>
                <a:lnTo>
                  <a:pt x="682751" y="518159"/>
                </a:lnTo>
                <a:lnTo>
                  <a:pt x="725424" y="518159"/>
                </a:lnTo>
                <a:lnTo>
                  <a:pt x="725424" y="496824"/>
                </a:lnTo>
                <a:close/>
              </a:path>
              <a:path w="725804" h="539750">
                <a:moveTo>
                  <a:pt x="42672" y="18287"/>
                </a:moveTo>
                <a:lnTo>
                  <a:pt x="21336" y="39624"/>
                </a:lnTo>
                <a:lnTo>
                  <a:pt x="42672" y="39624"/>
                </a:lnTo>
                <a:lnTo>
                  <a:pt x="42672" y="18287"/>
                </a:lnTo>
                <a:close/>
              </a:path>
              <a:path w="725804" h="539750">
                <a:moveTo>
                  <a:pt x="682751" y="18287"/>
                </a:moveTo>
                <a:lnTo>
                  <a:pt x="42672" y="18287"/>
                </a:lnTo>
                <a:lnTo>
                  <a:pt x="42672" y="39624"/>
                </a:lnTo>
                <a:lnTo>
                  <a:pt x="682751" y="39624"/>
                </a:lnTo>
                <a:lnTo>
                  <a:pt x="682751" y="18287"/>
                </a:lnTo>
                <a:close/>
              </a:path>
              <a:path w="725804" h="539750">
                <a:moveTo>
                  <a:pt x="725424" y="18287"/>
                </a:moveTo>
                <a:lnTo>
                  <a:pt x="682751" y="18287"/>
                </a:lnTo>
                <a:lnTo>
                  <a:pt x="704088" y="39624"/>
                </a:lnTo>
                <a:lnTo>
                  <a:pt x="725424" y="39624"/>
                </a:lnTo>
                <a:lnTo>
                  <a:pt x="725424" y="18287"/>
                </a:lnTo>
                <a:close/>
              </a:path>
            </a:pathLst>
          </a:custGeom>
          <a:solidFill>
            <a:srgbClr val="3333CC"/>
          </a:solidFill>
        </p:spPr>
        <p:txBody>
          <a:bodyPr wrap="square" lIns="0" tIns="0" rIns="0" bIns="0" rtlCol="0"/>
          <a:lstStyle/>
          <a:p>
            <a:endParaRPr sz="1500" dirty="0"/>
          </a:p>
        </p:txBody>
      </p:sp>
      <p:sp>
        <p:nvSpPr>
          <p:cNvPr id="37" name="object 37"/>
          <p:cNvSpPr txBox="1"/>
          <p:nvPr/>
        </p:nvSpPr>
        <p:spPr>
          <a:xfrm>
            <a:off x="2949576" y="5266514"/>
            <a:ext cx="429939" cy="351026"/>
          </a:xfrm>
          <a:prstGeom prst="rect">
            <a:avLst/>
          </a:prstGeom>
        </p:spPr>
        <p:txBody>
          <a:bodyPr vert="horz" wrap="square" lIns="0" tIns="9745" rIns="0" bIns="0" rtlCol="0">
            <a:spAutoFit/>
          </a:bodyPr>
          <a:lstStyle/>
          <a:p>
            <a:pPr marL="10827">
              <a:spcBef>
                <a:spcPts val="77"/>
              </a:spcBef>
            </a:pPr>
            <a:r>
              <a:rPr sz="2200" spc="-234" dirty="0">
                <a:solidFill>
                  <a:srgbClr val="3333CC"/>
                </a:solidFill>
                <a:latin typeface="Times New Roman"/>
                <a:cs typeface="Times New Roman"/>
              </a:rPr>
              <a:t>Y</a:t>
            </a:r>
            <a:r>
              <a:rPr sz="2200" spc="-4" dirty="0">
                <a:solidFill>
                  <a:srgbClr val="3333CC"/>
                </a:solidFill>
                <a:latin typeface="Times New Roman"/>
                <a:cs typeface="Times New Roman"/>
              </a:rPr>
              <a:t>es</a:t>
            </a:r>
            <a:endParaRPr sz="2200" dirty="0">
              <a:latin typeface="Times New Roman"/>
              <a:cs typeface="Times New Roman"/>
            </a:endParaRPr>
          </a:p>
        </p:txBody>
      </p:sp>
      <p:sp>
        <p:nvSpPr>
          <p:cNvPr id="38" name="object 38"/>
          <p:cNvSpPr/>
          <p:nvPr/>
        </p:nvSpPr>
        <p:spPr>
          <a:xfrm>
            <a:off x="4418514" y="3494344"/>
            <a:ext cx="584803" cy="423982"/>
          </a:xfrm>
          <a:custGeom>
            <a:avLst/>
            <a:gdLst/>
            <a:ahLst/>
            <a:cxnLst/>
            <a:rect l="l" t="t" r="r" b="b"/>
            <a:pathLst>
              <a:path w="685800" h="497204">
                <a:moveTo>
                  <a:pt x="0" y="496824"/>
                </a:moveTo>
                <a:lnTo>
                  <a:pt x="685800" y="496824"/>
                </a:lnTo>
                <a:lnTo>
                  <a:pt x="685800" y="0"/>
                </a:lnTo>
                <a:lnTo>
                  <a:pt x="0" y="0"/>
                </a:lnTo>
                <a:lnTo>
                  <a:pt x="0" y="496824"/>
                </a:lnTo>
                <a:close/>
              </a:path>
            </a:pathLst>
          </a:custGeom>
          <a:solidFill>
            <a:srgbClr val="FFFFFF"/>
          </a:solidFill>
        </p:spPr>
        <p:txBody>
          <a:bodyPr wrap="square" lIns="0" tIns="0" rIns="0" bIns="0" rtlCol="0"/>
          <a:lstStyle/>
          <a:p>
            <a:endParaRPr sz="1500" dirty="0"/>
          </a:p>
        </p:txBody>
      </p:sp>
      <p:sp>
        <p:nvSpPr>
          <p:cNvPr id="39" name="object 39"/>
          <p:cNvSpPr/>
          <p:nvPr/>
        </p:nvSpPr>
        <p:spPr>
          <a:xfrm>
            <a:off x="4402921" y="3476149"/>
            <a:ext cx="616209" cy="460262"/>
          </a:xfrm>
          <a:custGeom>
            <a:avLst/>
            <a:gdLst/>
            <a:ahLst/>
            <a:cxnLst/>
            <a:rect l="l" t="t" r="r" b="b"/>
            <a:pathLst>
              <a:path w="722629" h="539750">
                <a:moveTo>
                  <a:pt x="722376" y="0"/>
                </a:moveTo>
                <a:lnTo>
                  <a:pt x="0" y="0"/>
                </a:lnTo>
                <a:lnTo>
                  <a:pt x="0" y="539495"/>
                </a:lnTo>
                <a:lnTo>
                  <a:pt x="722376" y="539495"/>
                </a:lnTo>
                <a:lnTo>
                  <a:pt x="722376" y="518160"/>
                </a:lnTo>
                <a:lnTo>
                  <a:pt x="39624" y="518160"/>
                </a:lnTo>
                <a:lnTo>
                  <a:pt x="18287" y="496824"/>
                </a:lnTo>
                <a:lnTo>
                  <a:pt x="39624" y="496824"/>
                </a:lnTo>
                <a:lnTo>
                  <a:pt x="39624" y="39624"/>
                </a:lnTo>
                <a:lnTo>
                  <a:pt x="18287" y="39624"/>
                </a:lnTo>
                <a:lnTo>
                  <a:pt x="39624" y="21336"/>
                </a:lnTo>
                <a:lnTo>
                  <a:pt x="722376" y="21336"/>
                </a:lnTo>
                <a:lnTo>
                  <a:pt x="722376" y="0"/>
                </a:lnTo>
                <a:close/>
              </a:path>
              <a:path w="722629" h="539750">
                <a:moveTo>
                  <a:pt x="39624" y="496824"/>
                </a:moveTo>
                <a:lnTo>
                  <a:pt x="18287" y="496824"/>
                </a:lnTo>
                <a:lnTo>
                  <a:pt x="39624" y="518160"/>
                </a:lnTo>
                <a:lnTo>
                  <a:pt x="39624" y="496824"/>
                </a:lnTo>
                <a:close/>
              </a:path>
              <a:path w="722629" h="539750">
                <a:moveTo>
                  <a:pt x="682751" y="496824"/>
                </a:moveTo>
                <a:lnTo>
                  <a:pt x="39624" y="496824"/>
                </a:lnTo>
                <a:lnTo>
                  <a:pt x="39624" y="518160"/>
                </a:lnTo>
                <a:lnTo>
                  <a:pt x="682751" y="518160"/>
                </a:lnTo>
                <a:lnTo>
                  <a:pt x="682751" y="496824"/>
                </a:lnTo>
                <a:close/>
              </a:path>
              <a:path w="722629" h="539750">
                <a:moveTo>
                  <a:pt x="682751" y="21336"/>
                </a:moveTo>
                <a:lnTo>
                  <a:pt x="682751" y="518160"/>
                </a:lnTo>
                <a:lnTo>
                  <a:pt x="704088" y="496824"/>
                </a:lnTo>
                <a:lnTo>
                  <a:pt x="722376" y="496824"/>
                </a:lnTo>
                <a:lnTo>
                  <a:pt x="722376" y="39624"/>
                </a:lnTo>
                <a:lnTo>
                  <a:pt x="704088" y="39624"/>
                </a:lnTo>
                <a:lnTo>
                  <a:pt x="682751" y="21336"/>
                </a:lnTo>
                <a:close/>
              </a:path>
              <a:path w="722629" h="539750">
                <a:moveTo>
                  <a:pt x="722376" y="496824"/>
                </a:moveTo>
                <a:lnTo>
                  <a:pt x="704088" y="496824"/>
                </a:lnTo>
                <a:lnTo>
                  <a:pt x="682751" y="518160"/>
                </a:lnTo>
                <a:lnTo>
                  <a:pt x="722376" y="518160"/>
                </a:lnTo>
                <a:lnTo>
                  <a:pt x="722376" y="496824"/>
                </a:lnTo>
                <a:close/>
              </a:path>
              <a:path w="722629" h="539750">
                <a:moveTo>
                  <a:pt x="39624" y="21336"/>
                </a:moveTo>
                <a:lnTo>
                  <a:pt x="18287" y="39624"/>
                </a:lnTo>
                <a:lnTo>
                  <a:pt x="39624" y="39624"/>
                </a:lnTo>
                <a:lnTo>
                  <a:pt x="39624" y="21336"/>
                </a:lnTo>
                <a:close/>
              </a:path>
              <a:path w="722629" h="539750">
                <a:moveTo>
                  <a:pt x="682751" y="21336"/>
                </a:moveTo>
                <a:lnTo>
                  <a:pt x="39624" y="21336"/>
                </a:lnTo>
                <a:lnTo>
                  <a:pt x="39624" y="39624"/>
                </a:lnTo>
                <a:lnTo>
                  <a:pt x="682751" y="39624"/>
                </a:lnTo>
                <a:lnTo>
                  <a:pt x="682751" y="21336"/>
                </a:lnTo>
                <a:close/>
              </a:path>
              <a:path w="722629" h="539750">
                <a:moveTo>
                  <a:pt x="722376" y="21336"/>
                </a:moveTo>
                <a:lnTo>
                  <a:pt x="682751" y="21336"/>
                </a:lnTo>
                <a:lnTo>
                  <a:pt x="704088" y="39624"/>
                </a:lnTo>
                <a:lnTo>
                  <a:pt x="722376" y="39624"/>
                </a:lnTo>
                <a:lnTo>
                  <a:pt x="722376" y="21336"/>
                </a:lnTo>
                <a:close/>
              </a:path>
            </a:pathLst>
          </a:custGeom>
          <a:solidFill>
            <a:srgbClr val="3333CC"/>
          </a:solidFill>
        </p:spPr>
        <p:txBody>
          <a:bodyPr wrap="square" lIns="0" tIns="0" rIns="0" bIns="0" rtlCol="0"/>
          <a:lstStyle/>
          <a:p>
            <a:endParaRPr sz="1500" dirty="0"/>
          </a:p>
        </p:txBody>
      </p:sp>
      <p:sp>
        <p:nvSpPr>
          <p:cNvPr id="40" name="object 40"/>
          <p:cNvSpPr txBox="1"/>
          <p:nvPr/>
        </p:nvSpPr>
        <p:spPr>
          <a:xfrm>
            <a:off x="4490857" y="3512103"/>
            <a:ext cx="429939" cy="351026"/>
          </a:xfrm>
          <a:prstGeom prst="rect">
            <a:avLst/>
          </a:prstGeom>
        </p:spPr>
        <p:txBody>
          <a:bodyPr vert="horz" wrap="square" lIns="0" tIns="9745" rIns="0" bIns="0" rtlCol="0">
            <a:spAutoFit/>
          </a:bodyPr>
          <a:lstStyle/>
          <a:p>
            <a:pPr marL="10827">
              <a:spcBef>
                <a:spcPts val="77"/>
              </a:spcBef>
            </a:pPr>
            <a:r>
              <a:rPr sz="2200" spc="-234" dirty="0">
                <a:solidFill>
                  <a:srgbClr val="3333CC"/>
                </a:solidFill>
                <a:latin typeface="Times New Roman"/>
                <a:cs typeface="Times New Roman"/>
              </a:rPr>
              <a:t>Y</a:t>
            </a:r>
            <a:r>
              <a:rPr sz="2200" spc="-4" dirty="0">
                <a:solidFill>
                  <a:srgbClr val="3333CC"/>
                </a:solidFill>
                <a:latin typeface="Times New Roman"/>
                <a:cs typeface="Times New Roman"/>
              </a:rPr>
              <a:t>es</a:t>
            </a:r>
            <a:endParaRPr sz="2200" dirty="0">
              <a:latin typeface="Times New Roman"/>
              <a:cs typeface="Times New Roman"/>
            </a:endParaRPr>
          </a:p>
        </p:txBody>
      </p:sp>
      <p:sp>
        <p:nvSpPr>
          <p:cNvPr id="41" name="object 41"/>
          <p:cNvSpPr/>
          <p:nvPr/>
        </p:nvSpPr>
        <p:spPr>
          <a:xfrm>
            <a:off x="7716806" y="5246153"/>
            <a:ext cx="582637" cy="426690"/>
          </a:xfrm>
          <a:custGeom>
            <a:avLst/>
            <a:gdLst/>
            <a:ahLst/>
            <a:cxnLst/>
            <a:rect l="l" t="t" r="r" b="b"/>
            <a:pathLst>
              <a:path w="683259" h="500379">
                <a:moveTo>
                  <a:pt x="0" y="499872"/>
                </a:moveTo>
                <a:lnTo>
                  <a:pt x="682751" y="499872"/>
                </a:lnTo>
                <a:lnTo>
                  <a:pt x="682751" y="0"/>
                </a:lnTo>
                <a:lnTo>
                  <a:pt x="0" y="0"/>
                </a:lnTo>
                <a:lnTo>
                  <a:pt x="0" y="499872"/>
                </a:lnTo>
                <a:close/>
              </a:path>
            </a:pathLst>
          </a:custGeom>
          <a:solidFill>
            <a:srgbClr val="FFFFFF"/>
          </a:solidFill>
        </p:spPr>
        <p:txBody>
          <a:bodyPr wrap="square" lIns="0" tIns="0" rIns="0" bIns="0" rtlCol="0"/>
          <a:lstStyle/>
          <a:p>
            <a:endParaRPr sz="1500" dirty="0"/>
          </a:p>
        </p:txBody>
      </p:sp>
      <p:sp>
        <p:nvSpPr>
          <p:cNvPr id="42" name="object 42"/>
          <p:cNvSpPr/>
          <p:nvPr/>
        </p:nvSpPr>
        <p:spPr>
          <a:xfrm>
            <a:off x="7698613" y="5230559"/>
            <a:ext cx="618917" cy="460262"/>
          </a:xfrm>
          <a:custGeom>
            <a:avLst/>
            <a:gdLst/>
            <a:ahLst/>
            <a:cxnLst/>
            <a:rect l="l" t="t" r="r" b="b"/>
            <a:pathLst>
              <a:path w="725804" h="539750">
                <a:moveTo>
                  <a:pt x="725424" y="0"/>
                </a:moveTo>
                <a:lnTo>
                  <a:pt x="0" y="0"/>
                </a:lnTo>
                <a:lnTo>
                  <a:pt x="0" y="539496"/>
                </a:lnTo>
                <a:lnTo>
                  <a:pt x="725424" y="539496"/>
                </a:lnTo>
                <a:lnTo>
                  <a:pt x="725424" y="518159"/>
                </a:lnTo>
                <a:lnTo>
                  <a:pt x="39624" y="518159"/>
                </a:lnTo>
                <a:lnTo>
                  <a:pt x="21335" y="496824"/>
                </a:lnTo>
                <a:lnTo>
                  <a:pt x="39624" y="496824"/>
                </a:lnTo>
                <a:lnTo>
                  <a:pt x="39624" y="39624"/>
                </a:lnTo>
                <a:lnTo>
                  <a:pt x="21335" y="39624"/>
                </a:lnTo>
                <a:lnTo>
                  <a:pt x="39624" y="18287"/>
                </a:lnTo>
                <a:lnTo>
                  <a:pt x="725424" y="18287"/>
                </a:lnTo>
                <a:lnTo>
                  <a:pt x="725424" y="0"/>
                </a:lnTo>
                <a:close/>
              </a:path>
              <a:path w="725804" h="539750">
                <a:moveTo>
                  <a:pt x="39624" y="496824"/>
                </a:moveTo>
                <a:lnTo>
                  <a:pt x="21335" y="496824"/>
                </a:lnTo>
                <a:lnTo>
                  <a:pt x="39624" y="518159"/>
                </a:lnTo>
                <a:lnTo>
                  <a:pt x="39624" y="496824"/>
                </a:lnTo>
                <a:close/>
              </a:path>
              <a:path w="725804" h="539750">
                <a:moveTo>
                  <a:pt x="682751" y="496824"/>
                </a:moveTo>
                <a:lnTo>
                  <a:pt x="39624" y="496824"/>
                </a:lnTo>
                <a:lnTo>
                  <a:pt x="39624" y="518159"/>
                </a:lnTo>
                <a:lnTo>
                  <a:pt x="682751" y="518159"/>
                </a:lnTo>
                <a:lnTo>
                  <a:pt x="682751" y="496824"/>
                </a:lnTo>
                <a:close/>
              </a:path>
              <a:path w="725804" h="539750">
                <a:moveTo>
                  <a:pt x="682751" y="18287"/>
                </a:moveTo>
                <a:lnTo>
                  <a:pt x="682751" y="518159"/>
                </a:lnTo>
                <a:lnTo>
                  <a:pt x="704088" y="496824"/>
                </a:lnTo>
                <a:lnTo>
                  <a:pt x="725424" y="496824"/>
                </a:lnTo>
                <a:lnTo>
                  <a:pt x="725424" y="39624"/>
                </a:lnTo>
                <a:lnTo>
                  <a:pt x="704088" y="39624"/>
                </a:lnTo>
                <a:lnTo>
                  <a:pt x="682751" y="18287"/>
                </a:lnTo>
                <a:close/>
              </a:path>
              <a:path w="725804" h="539750">
                <a:moveTo>
                  <a:pt x="725424" y="496824"/>
                </a:moveTo>
                <a:lnTo>
                  <a:pt x="704088" y="496824"/>
                </a:lnTo>
                <a:lnTo>
                  <a:pt x="682751" y="518159"/>
                </a:lnTo>
                <a:lnTo>
                  <a:pt x="725424" y="518159"/>
                </a:lnTo>
                <a:lnTo>
                  <a:pt x="725424" y="496824"/>
                </a:lnTo>
                <a:close/>
              </a:path>
              <a:path w="725804" h="539750">
                <a:moveTo>
                  <a:pt x="39624" y="18287"/>
                </a:moveTo>
                <a:lnTo>
                  <a:pt x="21335" y="39624"/>
                </a:lnTo>
                <a:lnTo>
                  <a:pt x="39624" y="39624"/>
                </a:lnTo>
                <a:lnTo>
                  <a:pt x="39624" y="18287"/>
                </a:lnTo>
                <a:close/>
              </a:path>
              <a:path w="725804" h="539750">
                <a:moveTo>
                  <a:pt x="682751" y="18287"/>
                </a:moveTo>
                <a:lnTo>
                  <a:pt x="39624" y="18287"/>
                </a:lnTo>
                <a:lnTo>
                  <a:pt x="39624" y="39624"/>
                </a:lnTo>
                <a:lnTo>
                  <a:pt x="682751" y="39624"/>
                </a:lnTo>
                <a:lnTo>
                  <a:pt x="682751" y="18287"/>
                </a:lnTo>
                <a:close/>
              </a:path>
              <a:path w="725804" h="539750">
                <a:moveTo>
                  <a:pt x="725424" y="18287"/>
                </a:moveTo>
                <a:lnTo>
                  <a:pt x="682751" y="18287"/>
                </a:lnTo>
                <a:lnTo>
                  <a:pt x="704088" y="39624"/>
                </a:lnTo>
                <a:lnTo>
                  <a:pt x="725424" y="39624"/>
                </a:lnTo>
                <a:lnTo>
                  <a:pt x="725424" y="18287"/>
                </a:lnTo>
                <a:close/>
              </a:path>
            </a:pathLst>
          </a:custGeom>
          <a:solidFill>
            <a:srgbClr val="3333CC"/>
          </a:solidFill>
        </p:spPr>
        <p:txBody>
          <a:bodyPr wrap="square" lIns="0" tIns="0" rIns="0" bIns="0" rtlCol="0"/>
          <a:lstStyle/>
          <a:p>
            <a:endParaRPr sz="1500" dirty="0"/>
          </a:p>
        </p:txBody>
      </p:sp>
      <p:sp>
        <p:nvSpPr>
          <p:cNvPr id="43" name="object 43"/>
          <p:cNvSpPr txBox="1"/>
          <p:nvPr/>
        </p:nvSpPr>
        <p:spPr>
          <a:xfrm>
            <a:off x="7789148" y="5266514"/>
            <a:ext cx="429939" cy="351026"/>
          </a:xfrm>
          <a:prstGeom prst="rect">
            <a:avLst/>
          </a:prstGeom>
        </p:spPr>
        <p:txBody>
          <a:bodyPr vert="horz" wrap="square" lIns="0" tIns="9745" rIns="0" bIns="0" rtlCol="0">
            <a:spAutoFit/>
          </a:bodyPr>
          <a:lstStyle/>
          <a:p>
            <a:pPr marL="10827">
              <a:spcBef>
                <a:spcPts val="77"/>
              </a:spcBef>
            </a:pPr>
            <a:r>
              <a:rPr sz="2200" spc="-234" dirty="0">
                <a:solidFill>
                  <a:srgbClr val="3333CC"/>
                </a:solidFill>
                <a:latin typeface="Times New Roman"/>
                <a:cs typeface="Times New Roman"/>
              </a:rPr>
              <a:t>Y</a:t>
            </a:r>
            <a:r>
              <a:rPr sz="2200" spc="-4" dirty="0">
                <a:solidFill>
                  <a:srgbClr val="3333CC"/>
                </a:solidFill>
                <a:latin typeface="Times New Roman"/>
                <a:cs typeface="Times New Roman"/>
              </a:rPr>
              <a:t>es</a:t>
            </a:r>
            <a:endParaRPr sz="2200" dirty="0">
              <a:latin typeface="Times New Roman"/>
              <a:cs typeface="Times New Roman"/>
            </a:endParaRPr>
          </a:p>
        </p:txBody>
      </p:sp>
      <p:sp>
        <p:nvSpPr>
          <p:cNvPr id="44" name="object 44"/>
          <p:cNvSpPr/>
          <p:nvPr/>
        </p:nvSpPr>
        <p:spPr>
          <a:xfrm>
            <a:off x="5751867" y="5246153"/>
            <a:ext cx="517659" cy="426690"/>
          </a:xfrm>
          <a:custGeom>
            <a:avLst/>
            <a:gdLst/>
            <a:ahLst/>
            <a:cxnLst/>
            <a:rect l="l" t="t" r="r" b="b"/>
            <a:pathLst>
              <a:path w="607059" h="500379">
                <a:moveTo>
                  <a:pt x="0" y="499872"/>
                </a:moveTo>
                <a:lnTo>
                  <a:pt x="606551" y="499872"/>
                </a:lnTo>
                <a:lnTo>
                  <a:pt x="606551" y="0"/>
                </a:lnTo>
                <a:lnTo>
                  <a:pt x="0" y="0"/>
                </a:lnTo>
                <a:lnTo>
                  <a:pt x="0" y="499872"/>
                </a:lnTo>
                <a:close/>
              </a:path>
            </a:pathLst>
          </a:custGeom>
          <a:solidFill>
            <a:srgbClr val="FFFFFF"/>
          </a:solidFill>
        </p:spPr>
        <p:txBody>
          <a:bodyPr wrap="square" lIns="0" tIns="0" rIns="0" bIns="0" rtlCol="0"/>
          <a:lstStyle/>
          <a:p>
            <a:endParaRPr sz="1500" dirty="0"/>
          </a:p>
        </p:txBody>
      </p:sp>
      <p:sp>
        <p:nvSpPr>
          <p:cNvPr id="45" name="object 45"/>
          <p:cNvSpPr/>
          <p:nvPr/>
        </p:nvSpPr>
        <p:spPr>
          <a:xfrm>
            <a:off x="5733674" y="5230559"/>
            <a:ext cx="553939" cy="460262"/>
          </a:xfrm>
          <a:custGeom>
            <a:avLst/>
            <a:gdLst/>
            <a:ahLst/>
            <a:cxnLst/>
            <a:rect l="l" t="t" r="r" b="b"/>
            <a:pathLst>
              <a:path w="649604" h="539750">
                <a:moveTo>
                  <a:pt x="649223" y="0"/>
                </a:moveTo>
                <a:lnTo>
                  <a:pt x="0" y="0"/>
                </a:lnTo>
                <a:lnTo>
                  <a:pt x="0" y="539496"/>
                </a:lnTo>
                <a:lnTo>
                  <a:pt x="649223" y="539496"/>
                </a:lnTo>
                <a:lnTo>
                  <a:pt x="649223" y="518159"/>
                </a:lnTo>
                <a:lnTo>
                  <a:pt x="42671" y="518159"/>
                </a:lnTo>
                <a:lnTo>
                  <a:pt x="21335" y="496824"/>
                </a:lnTo>
                <a:lnTo>
                  <a:pt x="42671" y="496824"/>
                </a:lnTo>
                <a:lnTo>
                  <a:pt x="42671" y="39624"/>
                </a:lnTo>
                <a:lnTo>
                  <a:pt x="21335" y="39624"/>
                </a:lnTo>
                <a:lnTo>
                  <a:pt x="42671" y="18287"/>
                </a:lnTo>
                <a:lnTo>
                  <a:pt x="649223" y="18287"/>
                </a:lnTo>
                <a:lnTo>
                  <a:pt x="649223" y="0"/>
                </a:lnTo>
                <a:close/>
              </a:path>
              <a:path w="649604" h="539750">
                <a:moveTo>
                  <a:pt x="42671" y="496824"/>
                </a:moveTo>
                <a:lnTo>
                  <a:pt x="21335" y="496824"/>
                </a:lnTo>
                <a:lnTo>
                  <a:pt x="42671" y="518159"/>
                </a:lnTo>
                <a:lnTo>
                  <a:pt x="42671" y="496824"/>
                </a:lnTo>
                <a:close/>
              </a:path>
              <a:path w="649604" h="539750">
                <a:moveTo>
                  <a:pt x="606551" y="496824"/>
                </a:moveTo>
                <a:lnTo>
                  <a:pt x="42671" y="496824"/>
                </a:lnTo>
                <a:lnTo>
                  <a:pt x="42671" y="518159"/>
                </a:lnTo>
                <a:lnTo>
                  <a:pt x="606551" y="518159"/>
                </a:lnTo>
                <a:lnTo>
                  <a:pt x="606551" y="496824"/>
                </a:lnTo>
                <a:close/>
              </a:path>
              <a:path w="649604" h="539750">
                <a:moveTo>
                  <a:pt x="606551" y="18287"/>
                </a:moveTo>
                <a:lnTo>
                  <a:pt x="606551" y="518159"/>
                </a:lnTo>
                <a:lnTo>
                  <a:pt x="627887" y="496824"/>
                </a:lnTo>
                <a:lnTo>
                  <a:pt x="649223" y="496824"/>
                </a:lnTo>
                <a:lnTo>
                  <a:pt x="649223" y="39624"/>
                </a:lnTo>
                <a:lnTo>
                  <a:pt x="627887" y="39624"/>
                </a:lnTo>
                <a:lnTo>
                  <a:pt x="606551" y="18287"/>
                </a:lnTo>
                <a:close/>
              </a:path>
              <a:path w="649604" h="539750">
                <a:moveTo>
                  <a:pt x="649223" y="496824"/>
                </a:moveTo>
                <a:lnTo>
                  <a:pt x="627887" y="496824"/>
                </a:lnTo>
                <a:lnTo>
                  <a:pt x="606551" y="518159"/>
                </a:lnTo>
                <a:lnTo>
                  <a:pt x="649223" y="518159"/>
                </a:lnTo>
                <a:lnTo>
                  <a:pt x="649223" y="496824"/>
                </a:lnTo>
                <a:close/>
              </a:path>
              <a:path w="649604" h="539750">
                <a:moveTo>
                  <a:pt x="42671" y="18287"/>
                </a:moveTo>
                <a:lnTo>
                  <a:pt x="21335" y="39624"/>
                </a:lnTo>
                <a:lnTo>
                  <a:pt x="42671" y="39624"/>
                </a:lnTo>
                <a:lnTo>
                  <a:pt x="42671" y="18287"/>
                </a:lnTo>
                <a:close/>
              </a:path>
              <a:path w="649604" h="539750">
                <a:moveTo>
                  <a:pt x="606551" y="18287"/>
                </a:moveTo>
                <a:lnTo>
                  <a:pt x="42671" y="18287"/>
                </a:lnTo>
                <a:lnTo>
                  <a:pt x="42671" y="39624"/>
                </a:lnTo>
                <a:lnTo>
                  <a:pt x="606551" y="39624"/>
                </a:lnTo>
                <a:lnTo>
                  <a:pt x="606551" y="18287"/>
                </a:lnTo>
                <a:close/>
              </a:path>
              <a:path w="649604" h="539750">
                <a:moveTo>
                  <a:pt x="649223" y="18287"/>
                </a:moveTo>
                <a:lnTo>
                  <a:pt x="606551" y="18287"/>
                </a:lnTo>
                <a:lnTo>
                  <a:pt x="627887" y="39624"/>
                </a:lnTo>
                <a:lnTo>
                  <a:pt x="649223" y="39624"/>
                </a:lnTo>
                <a:lnTo>
                  <a:pt x="649223" y="18287"/>
                </a:lnTo>
                <a:close/>
              </a:path>
            </a:pathLst>
          </a:custGeom>
          <a:solidFill>
            <a:srgbClr val="3333CC"/>
          </a:solidFill>
        </p:spPr>
        <p:txBody>
          <a:bodyPr wrap="square" lIns="0" tIns="0" rIns="0" bIns="0" rtlCol="0"/>
          <a:lstStyle/>
          <a:p>
            <a:endParaRPr sz="1500" dirty="0"/>
          </a:p>
        </p:txBody>
      </p:sp>
      <p:sp>
        <p:nvSpPr>
          <p:cNvPr id="46" name="object 46"/>
          <p:cNvSpPr txBox="1"/>
          <p:nvPr/>
        </p:nvSpPr>
        <p:spPr>
          <a:xfrm>
            <a:off x="5824209" y="5266514"/>
            <a:ext cx="364961" cy="351026"/>
          </a:xfrm>
          <a:prstGeom prst="rect">
            <a:avLst/>
          </a:prstGeom>
        </p:spPr>
        <p:txBody>
          <a:bodyPr vert="horz" wrap="square" lIns="0" tIns="9745" rIns="0" bIns="0" rtlCol="0">
            <a:spAutoFit/>
          </a:bodyPr>
          <a:lstStyle/>
          <a:p>
            <a:pPr marL="10827">
              <a:spcBef>
                <a:spcPts val="77"/>
              </a:spcBef>
            </a:pPr>
            <a:r>
              <a:rPr sz="2200" spc="-9" dirty="0">
                <a:solidFill>
                  <a:srgbClr val="3333CC"/>
                </a:solidFill>
                <a:latin typeface="Times New Roman"/>
                <a:cs typeface="Times New Roman"/>
              </a:rPr>
              <a:t>No</a:t>
            </a:r>
            <a:endParaRPr sz="2200" dirty="0">
              <a:latin typeface="Times New Roman"/>
              <a:cs typeface="Times New Roman"/>
            </a:endParaRPr>
          </a:p>
        </p:txBody>
      </p:sp>
    </p:spTree>
    <p:extLst>
      <p:ext uri="{BB962C8B-B14F-4D97-AF65-F5344CB8AC3E}">
        <p14:creationId xmlns="" xmlns:p14="http://schemas.microsoft.com/office/powerpoint/2010/main" val="143257033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0" y="488582"/>
            <a:ext cx="5101400" cy="687342"/>
          </a:xfrm>
          <a:prstGeom prst="rect">
            <a:avLst/>
          </a:prstGeom>
        </p:spPr>
        <p:txBody>
          <a:bodyPr vert="horz" wrap="square" lIns="0" tIns="11369" rIns="0" bIns="0" rtlCol="0">
            <a:spAutoFit/>
          </a:bodyPr>
          <a:lstStyle/>
          <a:p>
            <a:pPr marL="10827">
              <a:spcBef>
                <a:spcPts val="90"/>
              </a:spcBef>
            </a:pPr>
            <a:r>
              <a:rPr spc="-4" dirty="0"/>
              <a:t>Decision</a:t>
            </a:r>
            <a:r>
              <a:rPr spc="-47" dirty="0"/>
              <a:t> </a:t>
            </a:r>
            <a:r>
              <a:rPr dirty="0"/>
              <a:t>Tree</a:t>
            </a:r>
          </a:p>
        </p:txBody>
      </p:sp>
      <p:sp>
        <p:nvSpPr>
          <p:cNvPr id="3" name="object 3"/>
          <p:cNvSpPr txBox="1"/>
          <p:nvPr/>
        </p:nvSpPr>
        <p:spPr>
          <a:xfrm>
            <a:off x="423225" y="1409410"/>
            <a:ext cx="8289587" cy="1843999"/>
          </a:xfrm>
          <a:prstGeom prst="rect">
            <a:avLst/>
          </a:prstGeom>
        </p:spPr>
        <p:txBody>
          <a:bodyPr vert="horz" wrap="square" lIns="0" tIns="9745" rIns="0" bIns="0" rtlCol="0">
            <a:spAutoFit/>
          </a:bodyPr>
          <a:lstStyle/>
          <a:p>
            <a:pPr marL="327516" marR="4332" indent="-317232">
              <a:spcBef>
                <a:spcPts val="77"/>
              </a:spcBef>
              <a:buChar char="•"/>
              <a:tabLst>
                <a:tab pos="327516" algn="l"/>
                <a:tab pos="328059" algn="l"/>
              </a:tabLst>
            </a:pPr>
            <a:r>
              <a:rPr sz="2200" spc="-4" dirty="0">
                <a:latin typeface="Times New Roman"/>
                <a:cs typeface="Times New Roman"/>
              </a:rPr>
              <a:t>Decision trees represent a disjunction of conjunctions of constraints</a:t>
            </a:r>
            <a:r>
              <a:rPr sz="2200" spc="-81" dirty="0">
                <a:latin typeface="Times New Roman"/>
                <a:cs typeface="Times New Roman"/>
              </a:rPr>
              <a:t> </a:t>
            </a:r>
            <a:r>
              <a:rPr sz="2200" spc="-4" dirty="0">
                <a:latin typeface="Times New Roman"/>
                <a:cs typeface="Times New Roman"/>
              </a:rPr>
              <a:t>on  the attribute values of</a:t>
            </a:r>
            <a:r>
              <a:rPr sz="2200" spc="-47" dirty="0">
                <a:latin typeface="Times New Roman"/>
                <a:cs typeface="Times New Roman"/>
              </a:rPr>
              <a:t> </a:t>
            </a:r>
            <a:r>
              <a:rPr sz="2200" spc="-4" dirty="0">
                <a:latin typeface="Times New Roman"/>
                <a:cs typeface="Times New Roman"/>
              </a:rPr>
              <a:t>instances.</a:t>
            </a:r>
            <a:endParaRPr sz="2200" dirty="0">
              <a:latin typeface="Times New Roman"/>
              <a:cs typeface="Times New Roman"/>
            </a:endParaRPr>
          </a:p>
          <a:p>
            <a:pPr marL="327516" marR="220871" indent="-317232">
              <a:spcBef>
                <a:spcPts val="512"/>
              </a:spcBef>
              <a:buChar char="•"/>
              <a:tabLst>
                <a:tab pos="327516" algn="l"/>
                <a:tab pos="328059" algn="l"/>
              </a:tabLst>
            </a:pPr>
            <a:r>
              <a:rPr sz="2200" spc="-4" dirty="0">
                <a:latin typeface="Times New Roman"/>
                <a:cs typeface="Times New Roman"/>
              </a:rPr>
              <a:t>Each path </a:t>
            </a:r>
            <a:r>
              <a:rPr sz="2200" dirty="0">
                <a:latin typeface="Times New Roman"/>
                <a:cs typeface="Times New Roman"/>
              </a:rPr>
              <a:t>from </a:t>
            </a:r>
            <a:r>
              <a:rPr sz="2200" spc="-4" dirty="0">
                <a:latin typeface="Times New Roman"/>
                <a:cs typeface="Times New Roman"/>
              </a:rPr>
              <a:t>the tree root to a leaf corresponds to a conjunction</a:t>
            </a:r>
            <a:r>
              <a:rPr sz="2200" spc="-102" dirty="0">
                <a:latin typeface="Times New Roman"/>
                <a:cs typeface="Times New Roman"/>
              </a:rPr>
              <a:t> </a:t>
            </a:r>
            <a:r>
              <a:rPr sz="2200" spc="-4" dirty="0">
                <a:latin typeface="Times New Roman"/>
                <a:cs typeface="Times New Roman"/>
              </a:rPr>
              <a:t>of  attribute tests,</a:t>
            </a:r>
            <a:r>
              <a:rPr sz="2200" spc="-26" dirty="0">
                <a:latin typeface="Times New Roman"/>
                <a:cs typeface="Times New Roman"/>
              </a:rPr>
              <a:t> </a:t>
            </a:r>
            <a:r>
              <a:rPr sz="2200" spc="-4" dirty="0">
                <a:latin typeface="Times New Roman"/>
                <a:cs typeface="Times New Roman"/>
              </a:rPr>
              <a:t>and</a:t>
            </a:r>
            <a:endParaRPr sz="2200" dirty="0">
              <a:latin typeface="Times New Roman"/>
              <a:cs typeface="Times New Roman"/>
            </a:endParaRPr>
          </a:p>
          <a:p>
            <a:pPr marL="327516" indent="-317232">
              <a:spcBef>
                <a:spcPts val="533"/>
              </a:spcBef>
              <a:buChar char="•"/>
              <a:tabLst>
                <a:tab pos="327516" algn="l"/>
                <a:tab pos="328059" algn="l"/>
              </a:tabLst>
            </a:pPr>
            <a:r>
              <a:rPr sz="2200" spc="-4" dirty="0">
                <a:latin typeface="Times New Roman"/>
                <a:cs typeface="Times New Roman"/>
              </a:rPr>
              <a:t>The tree itself is a disjunction of these</a:t>
            </a:r>
            <a:r>
              <a:rPr sz="2200" spc="-60" dirty="0">
                <a:latin typeface="Times New Roman"/>
                <a:cs typeface="Times New Roman"/>
              </a:rPr>
              <a:t> </a:t>
            </a:r>
            <a:r>
              <a:rPr sz="2200" spc="-4" dirty="0">
                <a:latin typeface="Times New Roman"/>
                <a:cs typeface="Times New Roman"/>
              </a:rPr>
              <a:t>conjunctions.</a:t>
            </a:r>
            <a:endParaRPr sz="2200" dirty="0">
              <a:latin typeface="Times New Roman"/>
              <a:cs typeface="Times New Roman"/>
            </a:endParaRPr>
          </a:p>
        </p:txBody>
      </p:sp>
      <p:sp>
        <p:nvSpPr>
          <p:cNvPr id="4" name="object 4"/>
          <p:cNvSpPr txBox="1"/>
          <p:nvPr/>
        </p:nvSpPr>
        <p:spPr>
          <a:xfrm>
            <a:off x="423225" y="3907170"/>
            <a:ext cx="4195964" cy="1028316"/>
          </a:xfrm>
          <a:prstGeom prst="rect">
            <a:avLst/>
          </a:prstGeom>
        </p:spPr>
        <p:txBody>
          <a:bodyPr vert="horz" wrap="square" lIns="0" tIns="66047" rIns="0" bIns="0" rtlCol="0">
            <a:spAutoFit/>
          </a:bodyPr>
          <a:lstStyle/>
          <a:p>
            <a:pPr marL="304239">
              <a:spcBef>
                <a:spcPts val="520"/>
              </a:spcBef>
            </a:pPr>
            <a:r>
              <a:rPr dirty="0">
                <a:latin typeface="Times New Roman"/>
                <a:cs typeface="Times New Roman"/>
              </a:rPr>
              <a:t>(Outlook </a:t>
            </a:r>
            <a:r>
              <a:rPr spc="4" dirty="0">
                <a:latin typeface="Times New Roman"/>
                <a:cs typeface="Times New Roman"/>
              </a:rPr>
              <a:t>= </a:t>
            </a:r>
            <a:r>
              <a:rPr dirty="0">
                <a:latin typeface="Times New Roman"/>
                <a:cs typeface="Times New Roman"/>
              </a:rPr>
              <a:t>Sunny </a:t>
            </a:r>
            <a:r>
              <a:rPr spc="4" dirty="0">
                <a:latin typeface="Symbol"/>
                <a:cs typeface="Symbol"/>
              </a:rPr>
              <a:t></a:t>
            </a:r>
            <a:r>
              <a:rPr spc="4" dirty="0">
                <a:latin typeface="Times New Roman"/>
                <a:cs typeface="Times New Roman"/>
              </a:rPr>
              <a:t> </a:t>
            </a:r>
            <a:r>
              <a:rPr dirty="0">
                <a:latin typeface="Times New Roman"/>
                <a:cs typeface="Times New Roman"/>
              </a:rPr>
              <a:t>Humidity </a:t>
            </a:r>
            <a:r>
              <a:rPr spc="4" dirty="0">
                <a:latin typeface="Times New Roman"/>
                <a:cs typeface="Times New Roman"/>
              </a:rPr>
              <a:t>=</a:t>
            </a:r>
            <a:r>
              <a:rPr spc="-47" dirty="0">
                <a:latin typeface="Times New Roman"/>
                <a:cs typeface="Times New Roman"/>
              </a:rPr>
              <a:t> </a:t>
            </a:r>
            <a:r>
              <a:rPr spc="-4" dirty="0">
                <a:latin typeface="Times New Roman"/>
                <a:cs typeface="Times New Roman"/>
              </a:rPr>
              <a:t>Normal)</a:t>
            </a:r>
            <a:endParaRPr dirty="0">
              <a:latin typeface="Times New Roman"/>
              <a:cs typeface="Times New Roman"/>
            </a:endParaRPr>
          </a:p>
          <a:p>
            <a:pPr marL="10827">
              <a:spcBef>
                <a:spcPts val="443"/>
              </a:spcBef>
              <a:tabLst>
                <a:tab pos="327516" algn="l"/>
              </a:tabLst>
            </a:pPr>
            <a:r>
              <a:rPr spc="4" dirty="0">
                <a:latin typeface="Symbol"/>
                <a:cs typeface="Symbol"/>
              </a:rPr>
              <a:t></a:t>
            </a:r>
            <a:r>
              <a:rPr spc="4" dirty="0">
                <a:latin typeface="Times New Roman"/>
                <a:cs typeface="Times New Roman"/>
              </a:rPr>
              <a:t>	</a:t>
            </a:r>
            <a:r>
              <a:rPr dirty="0">
                <a:latin typeface="Times New Roman"/>
                <a:cs typeface="Times New Roman"/>
              </a:rPr>
              <a:t>(Outlook </a:t>
            </a:r>
            <a:r>
              <a:rPr spc="4" dirty="0">
                <a:latin typeface="Times New Roman"/>
                <a:cs typeface="Times New Roman"/>
              </a:rPr>
              <a:t>=</a:t>
            </a:r>
            <a:r>
              <a:rPr spc="-21" dirty="0">
                <a:latin typeface="Times New Roman"/>
                <a:cs typeface="Times New Roman"/>
              </a:rPr>
              <a:t> </a:t>
            </a:r>
            <a:r>
              <a:rPr dirty="0">
                <a:latin typeface="Times New Roman"/>
                <a:cs typeface="Times New Roman"/>
              </a:rPr>
              <a:t>Overcast)</a:t>
            </a:r>
          </a:p>
          <a:p>
            <a:pPr marL="10827">
              <a:spcBef>
                <a:spcPts val="460"/>
              </a:spcBef>
              <a:tabLst>
                <a:tab pos="327516" algn="l"/>
              </a:tabLst>
            </a:pPr>
            <a:r>
              <a:rPr spc="4" dirty="0">
                <a:latin typeface="Symbol"/>
                <a:cs typeface="Symbol"/>
              </a:rPr>
              <a:t></a:t>
            </a:r>
            <a:r>
              <a:rPr spc="4" dirty="0">
                <a:latin typeface="Times New Roman"/>
                <a:cs typeface="Times New Roman"/>
              </a:rPr>
              <a:t>	</a:t>
            </a:r>
            <a:r>
              <a:rPr dirty="0">
                <a:latin typeface="Times New Roman"/>
                <a:cs typeface="Times New Roman"/>
              </a:rPr>
              <a:t>(Outlook </a:t>
            </a:r>
            <a:r>
              <a:rPr spc="4" dirty="0">
                <a:latin typeface="Times New Roman"/>
                <a:cs typeface="Times New Roman"/>
              </a:rPr>
              <a:t>= </a:t>
            </a:r>
            <a:r>
              <a:rPr dirty="0">
                <a:latin typeface="Times New Roman"/>
                <a:cs typeface="Times New Roman"/>
              </a:rPr>
              <a:t>Rain </a:t>
            </a:r>
            <a:r>
              <a:rPr spc="4" dirty="0">
                <a:latin typeface="Symbol"/>
                <a:cs typeface="Symbol"/>
              </a:rPr>
              <a:t></a:t>
            </a:r>
            <a:r>
              <a:rPr spc="4" dirty="0">
                <a:latin typeface="Times New Roman"/>
                <a:cs typeface="Times New Roman"/>
              </a:rPr>
              <a:t> Wind =</a:t>
            </a:r>
            <a:r>
              <a:rPr spc="-60" dirty="0">
                <a:latin typeface="Times New Roman"/>
                <a:cs typeface="Times New Roman"/>
              </a:rPr>
              <a:t> </a:t>
            </a:r>
            <a:r>
              <a:rPr dirty="0">
                <a:latin typeface="Times New Roman"/>
                <a:cs typeface="Times New Roman"/>
              </a:rPr>
              <a:t>Weak)</a:t>
            </a:r>
          </a:p>
        </p:txBody>
      </p:sp>
      <p:sp>
        <p:nvSpPr>
          <p:cNvPr id="5" name="object 5"/>
          <p:cNvSpPr/>
          <p:nvPr/>
        </p:nvSpPr>
        <p:spPr>
          <a:xfrm>
            <a:off x="5276227" y="3811437"/>
            <a:ext cx="1310393" cy="738585"/>
          </a:xfrm>
          <a:custGeom>
            <a:avLst/>
            <a:gdLst/>
            <a:ahLst/>
            <a:cxnLst/>
            <a:rect l="l" t="t" r="r" b="b"/>
            <a:pathLst>
              <a:path w="1536700" h="866139">
                <a:moveTo>
                  <a:pt x="1517904" y="0"/>
                </a:moveTo>
                <a:lnTo>
                  <a:pt x="0" y="829056"/>
                </a:lnTo>
                <a:lnTo>
                  <a:pt x="18287" y="865632"/>
                </a:lnTo>
                <a:lnTo>
                  <a:pt x="1536191" y="36575"/>
                </a:lnTo>
                <a:lnTo>
                  <a:pt x="1517904" y="0"/>
                </a:lnTo>
                <a:close/>
              </a:path>
            </a:pathLst>
          </a:custGeom>
          <a:solidFill>
            <a:srgbClr val="000000"/>
          </a:solidFill>
        </p:spPr>
        <p:txBody>
          <a:bodyPr wrap="square" lIns="0" tIns="0" rIns="0" bIns="0" rtlCol="0"/>
          <a:lstStyle/>
          <a:p>
            <a:endParaRPr sz="1500" dirty="0"/>
          </a:p>
        </p:txBody>
      </p:sp>
      <p:sp>
        <p:nvSpPr>
          <p:cNvPr id="6" name="object 6"/>
          <p:cNvSpPr/>
          <p:nvPr/>
        </p:nvSpPr>
        <p:spPr>
          <a:xfrm>
            <a:off x="6911077" y="3811435"/>
            <a:ext cx="974672" cy="735878"/>
          </a:xfrm>
          <a:custGeom>
            <a:avLst/>
            <a:gdLst/>
            <a:ahLst/>
            <a:cxnLst/>
            <a:rect l="l" t="t" r="r" b="b"/>
            <a:pathLst>
              <a:path w="1143000" h="862964">
                <a:moveTo>
                  <a:pt x="24384" y="0"/>
                </a:moveTo>
                <a:lnTo>
                  <a:pt x="0" y="33528"/>
                </a:lnTo>
                <a:lnTo>
                  <a:pt x="1118616" y="862584"/>
                </a:lnTo>
                <a:lnTo>
                  <a:pt x="1143000" y="832104"/>
                </a:lnTo>
                <a:lnTo>
                  <a:pt x="24384" y="0"/>
                </a:lnTo>
                <a:close/>
              </a:path>
            </a:pathLst>
          </a:custGeom>
          <a:solidFill>
            <a:srgbClr val="000000"/>
          </a:solidFill>
        </p:spPr>
        <p:txBody>
          <a:bodyPr wrap="square" lIns="0" tIns="0" rIns="0" bIns="0" rtlCol="0"/>
          <a:lstStyle/>
          <a:p>
            <a:endParaRPr sz="1500" dirty="0"/>
          </a:p>
        </p:txBody>
      </p:sp>
      <p:sp>
        <p:nvSpPr>
          <p:cNvPr id="7" name="object 7"/>
          <p:cNvSpPr/>
          <p:nvPr/>
        </p:nvSpPr>
        <p:spPr>
          <a:xfrm>
            <a:off x="4696622" y="4715932"/>
            <a:ext cx="486253" cy="631912"/>
          </a:xfrm>
          <a:custGeom>
            <a:avLst/>
            <a:gdLst/>
            <a:ahLst/>
            <a:cxnLst/>
            <a:rect l="l" t="t" r="r" b="b"/>
            <a:pathLst>
              <a:path w="570229" h="741045">
                <a:moveTo>
                  <a:pt x="536448" y="0"/>
                </a:moveTo>
                <a:lnTo>
                  <a:pt x="0" y="716280"/>
                </a:lnTo>
                <a:lnTo>
                  <a:pt x="33527" y="740664"/>
                </a:lnTo>
                <a:lnTo>
                  <a:pt x="569976" y="24384"/>
                </a:lnTo>
                <a:lnTo>
                  <a:pt x="536448" y="0"/>
                </a:lnTo>
                <a:close/>
              </a:path>
            </a:pathLst>
          </a:custGeom>
          <a:solidFill>
            <a:srgbClr val="000000"/>
          </a:solidFill>
        </p:spPr>
        <p:txBody>
          <a:bodyPr wrap="square" lIns="0" tIns="0" rIns="0" bIns="0" rtlCol="0"/>
          <a:lstStyle/>
          <a:p>
            <a:endParaRPr sz="1500" dirty="0"/>
          </a:p>
        </p:txBody>
      </p:sp>
      <p:sp>
        <p:nvSpPr>
          <p:cNvPr id="8" name="object 8"/>
          <p:cNvSpPr/>
          <p:nvPr/>
        </p:nvSpPr>
        <p:spPr>
          <a:xfrm>
            <a:off x="5310016" y="4715934"/>
            <a:ext cx="558812" cy="634620"/>
          </a:xfrm>
          <a:custGeom>
            <a:avLst/>
            <a:gdLst/>
            <a:ahLst/>
            <a:cxnLst/>
            <a:rect l="l" t="t" r="r" b="b"/>
            <a:pathLst>
              <a:path w="655320" h="744220">
                <a:moveTo>
                  <a:pt x="30480" y="0"/>
                </a:moveTo>
                <a:lnTo>
                  <a:pt x="0" y="27432"/>
                </a:lnTo>
                <a:lnTo>
                  <a:pt x="624839" y="743712"/>
                </a:lnTo>
                <a:lnTo>
                  <a:pt x="655319" y="716280"/>
                </a:lnTo>
                <a:lnTo>
                  <a:pt x="30480" y="0"/>
                </a:lnTo>
                <a:close/>
              </a:path>
            </a:pathLst>
          </a:custGeom>
          <a:solidFill>
            <a:srgbClr val="000000"/>
          </a:solidFill>
        </p:spPr>
        <p:txBody>
          <a:bodyPr wrap="square" lIns="0" tIns="0" rIns="0" bIns="0" rtlCol="0"/>
          <a:lstStyle/>
          <a:p>
            <a:endParaRPr sz="1500" dirty="0"/>
          </a:p>
        </p:txBody>
      </p:sp>
      <p:sp>
        <p:nvSpPr>
          <p:cNvPr id="9" name="object 9"/>
          <p:cNvSpPr/>
          <p:nvPr/>
        </p:nvSpPr>
        <p:spPr>
          <a:xfrm>
            <a:off x="7937733" y="4715932"/>
            <a:ext cx="522533" cy="631912"/>
          </a:xfrm>
          <a:custGeom>
            <a:avLst/>
            <a:gdLst/>
            <a:ahLst/>
            <a:cxnLst/>
            <a:rect l="l" t="t" r="r" b="b"/>
            <a:pathLst>
              <a:path w="612775" h="741045">
                <a:moveTo>
                  <a:pt x="30479" y="0"/>
                </a:moveTo>
                <a:lnTo>
                  <a:pt x="0" y="24384"/>
                </a:lnTo>
                <a:lnTo>
                  <a:pt x="582167" y="740664"/>
                </a:lnTo>
                <a:lnTo>
                  <a:pt x="612648" y="716280"/>
                </a:lnTo>
                <a:lnTo>
                  <a:pt x="30479" y="0"/>
                </a:lnTo>
                <a:close/>
              </a:path>
            </a:pathLst>
          </a:custGeom>
          <a:solidFill>
            <a:srgbClr val="000000"/>
          </a:solidFill>
        </p:spPr>
        <p:txBody>
          <a:bodyPr wrap="square" lIns="0" tIns="0" rIns="0" bIns="0" rtlCol="0"/>
          <a:lstStyle/>
          <a:p>
            <a:endParaRPr sz="1500" dirty="0"/>
          </a:p>
        </p:txBody>
      </p:sp>
      <p:sp>
        <p:nvSpPr>
          <p:cNvPr id="10" name="object 10"/>
          <p:cNvSpPr/>
          <p:nvPr/>
        </p:nvSpPr>
        <p:spPr>
          <a:xfrm>
            <a:off x="7404910" y="4715932"/>
            <a:ext cx="483546" cy="631912"/>
          </a:xfrm>
          <a:custGeom>
            <a:avLst/>
            <a:gdLst/>
            <a:ahLst/>
            <a:cxnLst/>
            <a:rect l="l" t="t" r="r" b="b"/>
            <a:pathLst>
              <a:path w="567054" h="741045">
                <a:moveTo>
                  <a:pt x="533400" y="0"/>
                </a:moveTo>
                <a:lnTo>
                  <a:pt x="0" y="716280"/>
                </a:lnTo>
                <a:lnTo>
                  <a:pt x="30479" y="740664"/>
                </a:lnTo>
                <a:lnTo>
                  <a:pt x="566927" y="24384"/>
                </a:lnTo>
                <a:lnTo>
                  <a:pt x="533400" y="0"/>
                </a:lnTo>
                <a:close/>
              </a:path>
            </a:pathLst>
          </a:custGeom>
          <a:solidFill>
            <a:srgbClr val="000000"/>
          </a:solidFill>
        </p:spPr>
        <p:txBody>
          <a:bodyPr wrap="square" lIns="0" tIns="0" rIns="0" bIns="0" rtlCol="0"/>
          <a:lstStyle/>
          <a:p>
            <a:endParaRPr sz="1500" dirty="0"/>
          </a:p>
        </p:txBody>
      </p:sp>
      <p:sp>
        <p:nvSpPr>
          <p:cNvPr id="11" name="object 11"/>
          <p:cNvSpPr/>
          <p:nvPr/>
        </p:nvSpPr>
        <p:spPr>
          <a:xfrm>
            <a:off x="6694048" y="3858222"/>
            <a:ext cx="0" cy="192769"/>
          </a:xfrm>
          <a:custGeom>
            <a:avLst/>
            <a:gdLst/>
            <a:ahLst/>
            <a:cxnLst/>
            <a:rect l="l" t="t" r="r" b="b"/>
            <a:pathLst>
              <a:path h="226060">
                <a:moveTo>
                  <a:pt x="0" y="0"/>
                </a:moveTo>
                <a:lnTo>
                  <a:pt x="0" y="225551"/>
                </a:lnTo>
              </a:path>
            </a:pathLst>
          </a:custGeom>
          <a:ln w="39623">
            <a:solidFill>
              <a:srgbClr val="000000"/>
            </a:solidFill>
          </a:ln>
        </p:spPr>
        <p:txBody>
          <a:bodyPr wrap="square" lIns="0" tIns="0" rIns="0" bIns="0" rtlCol="0"/>
          <a:lstStyle/>
          <a:p>
            <a:endParaRPr sz="1500" dirty="0"/>
          </a:p>
        </p:txBody>
      </p:sp>
      <p:sp>
        <p:nvSpPr>
          <p:cNvPr id="12" name="object 12"/>
          <p:cNvSpPr/>
          <p:nvPr/>
        </p:nvSpPr>
        <p:spPr>
          <a:xfrm>
            <a:off x="6694048" y="4362452"/>
            <a:ext cx="0" cy="171651"/>
          </a:xfrm>
          <a:custGeom>
            <a:avLst/>
            <a:gdLst/>
            <a:ahLst/>
            <a:cxnLst/>
            <a:rect l="l" t="t" r="r" b="b"/>
            <a:pathLst>
              <a:path h="201295">
                <a:moveTo>
                  <a:pt x="0" y="0"/>
                </a:moveTo>
                <a:lnTo>
                  <a:pt x="0" y="201168"/>
                </a:lnTo>
              </a:path>
            </a:pathLst>
          </a:custGeom>
          <a:ln w="39623">
            <a:solidFill>
              <a:srgbClr val="000000"/>
            </a:solidFill>
          </a:ln>
        </p:spPr>
        <p:txBody>
          <a:bodyPr wrap="square" lIns="0" tIns="0" rIns="0" bIns="0" rtlCol="0"/>
          <a:lstStyle/>
          <a:p>
            <a:endParaRPr sz="1500" dirty="0"/>
          </a:p>
        </p:txBody>
      </p:sp>
      <p:sp>
        <p:nvSpPr>
          <p:cNvPr id="13" name="object 13"/>
          <p:cNvSpPr/>
          <p:nvPr/>
        </p:nvSpPr>
        <p:spPr>
          <a:xfrm>
            <a:off x="6388100" y="3498850"/>
            <a:ext cx="818724" cy="343301"/>
          </a:xfrm>
          <a:custGeom>
            <a:avLst/>
            <a:gdLst/>
            <a:ahLst/>
            <a:cxnLst/>
            <a:rect l="l" t="t" r="r" b="b"/>
            <a:pathLst>
              <a:path w="960120" h="402589">
                <a:moveTo>
                  <a:pt x="0" y="402336"/>
                </a:moveTo>
                <a:lnTo>
                  <a:pt x="960120" y="402336"/>
                </a:lnTo>
                <a:lnTo>
                  <a:pt x="960120" y="0"/>
                </a:lnTo>
                <a:lnTo>
                  <a:pt x="0" y="0"/>
                </a:lnTo>
                <a:lnTo>
                  <a:pt x="0" y="402336"/>
                </a:lnTo>
                <a:close/>
              </a:path>
            </a:pathLst>
          </a:custGeom>
          <a:solidFill>
            <a:srgbClr val="FFFFFF"/>
          </a:solidFill>
        </p:spPr>
        <p:txBody>
          <a:bodyPr wrap="square" lIns="0" tIns="0" rIns="0" bIns="0" rtlCol="0"/>
          <a:lstStyle/>
          <a:p>
            <a:endParaRPr sz="1500" dirty="0"/>
          </a:p>
        </p:txBody>
      </p:sp>
      <p:sp>
        <p:nvSpPr>
          <p:cNvPr id="14" name="object 14"/>
          <p:cNvSpPr/>
          <p:nvPr/>
        </p:nvSpPr>
        <p:spPr>
          <a:xfrm>
            <a:off x="6295083" y="3476149"/>
            <a:ext cx="855546" cy="379580"/>
          </a:xfrm>
          <a:custGeom>
            <a:avLst/>
            <a:gdLst/>
            <a:ahLst/>
            <a:cxnLst/>
            <a:rect l="l" t="t" r="r" b="b"/>
            <a:pathLst>
              <a:path w="1003300" h="445135">
                <a:moveTo>
                  <a:pt x="1002792" y="0"/>
                </a:moveTo>
                <a:lnTo>
                  <a:pt x="0" y="0"/>
                </a:lnTo>
                <a:lnTo>
                  <a:pt x="0" y="445008"/>
                </a:lnTo>
                <a:lnTo>
                  <a:pt x="1002792" y="445008"/>
                </a:lnTo>
                <a:lnTo>
                  <a:pt x="1002792" y="423672"/>
                </a:lnTo>
                <a:lnTo>
                  <a:pt x="42672" y="423672"/>
                </a:lnTo>
                <a:lnTo>
                  <a:pt x="21336" y="405384"/>
                </a:lnTo>
                <a:lnTo>
                  <a:pt x="42672" y="405384"/>
                </a:lnTo>
                <a:lnTo>
                  <a:pt x="42672" y="39624"/>
                </a:lnTo>
                <a:lnTo>
                  <a:pt x="21336" y="39624"/>
                </a:lnTo>
                <a:lnTo>
                  <a:pt x="42672" y="21336"/>
                </a:lnTo>
                <a:lnTo>
                  <a:pt x="1002792" y="21336"/>
                </a:lnTo>
                <a:lnTo>
                  <a:pt x="1002792" y="0"/>
                </a:lnTo>
                <a:close/>
              </a:path>
              <a:path w="1003300" h="445135">
                <a:moveTo>
                  <a:pt x="42672" y="405384"/>
                </a:moveTo>
                <a:lnTo>
                  <a:pt x="21336" y="405384"/>
                </a:lnTo>
                <a:lnTo>
                  <a:pt x="42672" y="423672"/>
                </a:lnTo>
                <a:lnTo>
                  <a:pt x="42672" y="405384"/>
                </a:lnTo>
                <a:close/>
              </a:path>
              <a:path w="1003300" h="445135">
                <a:moveTo>
                  <a:pt x="960120" y="405384"/>
                </a:moveTo>
                <a:lnTo>
                  <a:pt x="42672" y="405384"/>
                </a:lnTo>
                <a:lnTo>
                  <a:pt x="42672" y="423672"/>
                </a:lnTo>
                <a:lnTo>
                  <a:pt x="960120" y="423672"/>
                </a:lnTo>
                <a:lnTo>
                  <a:pt x="960120" y="405384"/>
                </a:lnTo>
                <a:close/>
              </a:path>
              <a:path w="1003300" h="445135">
                <a:moveTo>
                  <a:pt x="960120" y="21336"/>
                </a:moveTo>
                <a:lnTo>
                  <a:pt x="960120" y="423672"/>
                </a:lnTo>
                <a:lnTo>
                  <a:pt x="981455" y="405384"/>
                </a:lnTo>
                <a:lnTo>
                  <a:pt x="1002792" y="405384"/>
                </a:lnTo>
                <a:lnTo>
                  <a:pt x="1002792" y="39624"/>
                </a:lnTo>
                <a:lnTo>
                  <a:pt x="981455" y="39624"/>
                </a:lnTo>
                <a:lnTo>
                  <a:pt x="960120" y="21336"/>
                </a:lnTo>
                <a:close/>
              </a:path>
              <a:path w="1003300" h="445135">
                <a:moveTo>
                  <a:pt x="1002792" y="405384"/>
                </a:moveTo>
                <a:lnTo>
                  <a:pt x="981455" y="405384"/>
                </a:lnTo>
                <a:lnTo>
                  <a:pt x="960120" y="423672"/>
                </a:lnTo>
                <a:lnTo>
                  <a:pt x="1002792" y="423672"/>
                </a:lnTo>
                <a:lnTo>
                  <a:pt x="1002792" y="405384"/>
                </a:lnTo>
                <a:close/>
              </a:path>
              <a:path w="1003300" h="445135">
                <a:moveTo>
                  <a:pt x="42672" y="21336"/>
                </a:moveTo>
                <a:lnTo>
                  <a:pt x="21336" y="39624"/>
                </a:lnTo>
                <a:lnTo>
                  <a:pt x="42672" y="39624"/>
                </a:lnTo>
                <a:lnTo>
                  <a:pt x="42672" y="21336"/>
                </a:lnTo>
                <a:close/>
              </a:path>
              <a:path w="1003300" h="445135">
                <a:moveTo>
                  <a:pt x="960120" y="21336"/>
                </a:moveTo>
                <a:lnTo>
                  <a:pt x="42672" y="21336"/>
                </a:lnTo>
                <a:lnTo>
                  <a:pt x="42672" y="39624"/>
                </a:lnTo>
                <a:lnTo>
                  <a:pt x="960120" y="39624"/>
                </a:lnTo>
                <a:lnTo>
                  <a:pt x="960120" y="21336"/>
                </a:lnTo>
                <a:close/>
              </a:path>
              <a:path w="1003300" h="445135">
                <a:moveTo>
                  <a:pt x="1002792" y="21336"/>
                </a:moveTo>
                <a:lnTo>
                  <a:pt x="960120" y="21336"/>
                </a:lnTo>
                <a:lnTo>
                  <a:pt x="981455" y="39624"/>
                </a:lnTo>
                <a:lnTo>
                  <a:pt x="1002792" y="39624"/>
                </a:lnTo>
                <a:lnTo>
                  <a:pt x="1002792" y="21336"/>
                </a:lnTo>
                <a:close/>
              </a:path>
            </a:pathLst>
          </a:custGeom>
          <a:solidFill>
            <a:srgbClr val="BF0000"/>
          </a:solidFill>
        </p:spPr>
        <p:txBody>
          <a:bodyPr wrap="square" lIns="0" tIns="0" rIns="0" bIns="0" rtlCol="0"/>
          <a:lstStyle/>
          <a:p>
            <a:endParaRPr sz="1500" dirty="0"/>
          </a:p>
        </p:txBody>
      </p:sp>
      <p:sp>
        <p:nvSpPr>
          <p:cNvPr id="15" name="object 15"/>
          <p:cNvSpPr txBox="1"/>
          <p:nvPr/>
        </p:nvSpPr>
        <p:spPr>
          <a:xfrm>
            <a:off x="6311900" y="3498850"/>
            <a:ext cx="856407" cy="244498"/>
          </a:xfrm>
          <a:prstGeom prst="rect">
            <a:avLst/>
          </a:prstGeom>
        </p:spPr>
        <p:txBody>
          <a:bodyPr vert="horz" wrap="square" lIns="0" tIns="13533" rIns="0" bIns="0" rtlCol="0">
            <a:spAutoFit/>
          </a:bodyPr>
          <a:lstStyle/>
          <a:p>
            <a:pPr marL="10827">
              <a:spcBef>
                <a:spcPts val="107"/>
              </a:spcBef>
            </a:pPr>
            <a:r>
              <a:rPr sz="1500" dirty="0">
                <a:solidFill>
                  <a:srgbClr val="BF0000"/>
                </a:solidFill>
                <a:latin typeface="Times New Roman"/>
                <a:cs typeface="Times New Roman"/>
              </a:rPr>
              <a:t>Outlook</a:t>
            </a:r>
            <a:endParaRPr sz="1500" dirty="0">
              <a:latin typeface="Times New Roman"/>
              <a:cs typeface="Times New Roman"/>
            </a:endParaRPr>
          </a:p>
        </p:txBody>
      </p:sp>
      <p:sp>
        <p:nvSpPr>
          <p:cNvPr id="16" name="object 16"/>
          <p:cNvSpPr txBox="1"/>
          <p:nvPr/>
        </p:nvSpPr>
        <p:spPr>
          <a:xfrm>
            <a:off x="5588120" y="4084345"/>
            <a:ext cx="647616" cy="270336"/>
          </a:xfrm>
          <a:prstGeom prst="rect">
            <a:avLst/>
          </a:prstGeom>
          <a:solidFill>
            <a:srgbClr val="FFFFFF"/>
          </a:solidFill>
        </p:spPr>
        <p:txBody>
          <a:bodyPr vert="horz" wrap="square" lIns="0" tIns="39520" rIns="0" bIns="0" rtlCol="0">
            <a:spAutoFit/>
          </a:bodyPr>
          <a:lstStyle/>
          <a:p>
            <a:pPr marL="82828">
              <a:spcBef>
                <a:spcPts val="311"/>
              </a:spcBef>
            </a:pPr>
            <a:r>
              <a:rPr sz="1500" spc="9" dirty="0">
                <a:latin typeface="Times New Roman"/>
                <a:cs typeface="Times New Roman"/>
              </a:rPr>
              <a:t>Sunny</a:t>
            </a:r>
            <a:endParaRPr sz="1500" dirty="0">
              <a:latin typeface="Times New Roman"/>
              <a:cs typeface="Times New Roman"/>
            </a:endParaRPr>
          </a:p>
        </p:txBody>
      </p:sp>
      <p:sp>
        <p:nvSpPr>
          <p:cNvPr id="17" name="object 17"/>
          <p:cNvSpPr/>
          <p:nvPr/>
        </p:nvSpPr>
        <p:spPr>
          <a:xfrm>
            <a:off x="6352263" y="4050556"/>
            <a:ext cx="834428" cy="311895"/>
          </a:xfrm>
          <a:custGeom>
            <a:avLst/>
            <a:gdLst/>
            <a:ahLst/>
            <a:cxnLst/>
            <a:rect l="l" t="t" r="r" b="b"/>
            <a:pathLst>
              <a:path w="978534" h="365760">
                <a:moveTo>
                  <a:pt x="0" y="365759"/>
                </a:moveTo>
                <a:lnTo>
                  <a:pt x="978407" y="365759"/>
                </a:lnTo>
                <a:lnTo>
                  <a:pt x="978407" y="0"/>
                </a:lnTo>
                <a:lnTo>
                  <a:pt x="0" y="0"/>
                </a:lnTo>
                <a:lnTo>
                  <a:pt x="0" y="365759"/>
                </a:lnTo>
                <a:close/>
              </a:path>
            </a:pathLst>
          </a:custGeom>
          <a:solidFill>
            <a:srgbClr val="FFFFFF"/>
          </a:solidFill>
        </p:spPr>
        <p:txBody>
          <a:bodyPr wrap="square" lIns="0" tIns="0" rIns="0" bIns="0" rtlCol="0"/>
          <a:lstStyle/>
          <a:p>
            <a:endParaRPr sz="1500" dirty="0"/>
          </a:p>
        </p:txBody>
      </p:sp>
      <p:sp>
        <p:nvSpPr>
          <p:cNvPr id="18" name="object 18"/>
          <p:cNvSpPr txBox="1"/>
          <p:nvPr/>
        </p:nvSpPr>
        <p:spPr>
          <a:xfrm>
            <a:off x="6311901" y="4076115"/>
            <a:ext cx="794978" cy="244498"/>
          </a:xfrm>
          <a:prstGeom prst="rect">
            <a:avLst/>
          </a:prstGeom>
        </p:spPr>
        <p:txBody>
          <a:bodyPr vert="horz" wrap="square" lIns="0" tIns="13533" rIns="0" bIns="0" rtlCol="0">
            <a:spAutoFit/>
          </a:bodyPr>
          <a:lstStyle/>
          <a:p>
            <a:pPr marL="10827">
              <a:spcBef>
                <a:spcPts val="107"/>
              </a:spcBef>
            </a:pPr>
            <a:r>
              <a:rPr sz="1500" spc="13" dirty="0">
                <a:latin typeface="Times New Roman"/>
                <a:cs typeface="Times New Roman"/>
              </a:rPr>
              <a:t>O</a:t>
            </a:r>
            <a:r>
              <a:rPr sz="1500" spc="-13" dirty="0">
                <a:latin typeface="Times New Roman"/>
                <a:cs typeface="Times New Roman"/>
              </a:rPr>
              <a:t>ve</a:t>
            </a:r>
            <a:r>
              <a:rPr sz="1500" spc="9" dirty="0">
                <a:latin typeface="Times New Roman"/>
                <a:cs typeface="Times New Roman"/>
              </a:rPr>
              <a:t>rcast</a:t>
            </a:r>
            <a:endParaRPr sz="1500" dirty="0">
              <a:latin typeface="Times New Roman"/>
              <a:cs typeface="Times New Roman"/>
            </a:endParaRPr>
          </a:p>
        </p:txBody>
      </p:sp>
      <p:sp>
        <p:nvSpPr>
          <p:cNvPr id="19" name="object 19"/>
          <p:cNvSpPr txBox="1"/>
          <p:nvPr/>
        </p:nvSpPr>
        <p:spPr>
          <a:xfrm>
            <a:off x="7228171" y="4050558"/>
            <a:ext cx="522533" cy="269790"/>
          </a:xfrm>
          <a:prstGeom prst="rect">
            <a:avLst/>
          </a:prstGeom>
          <a:solidFill>
            <a:srgbClr val="FFFFFF"/>
          </a:solidFill>
        </p:spPr>
        <p:txBody>
          <a:bodyPr vert="horz" wrap="square" lIns="0" tIns="38979" rIns="0" bIns="0" rtlCol="0">
            <a:spAutoFit/>
          </a:bodyPr>
          <a:lstStyle/>
          <a:p>
            <a:pPr marL="82828">
              <a:spcBef>
                <a:spcPts val="307"/>
              </a:spcBef>
            </a:pPr>
            <a:r>
              <a:rPr sz="1500" spc="9" dirty="0">
                <a:latin typeface="Times New Roman"/>
                <a:cs typeface="Times New Roman"/>
              </a:rPr>
              <a:t>Rain</a:t>
            </a:r>
            <a:endParaRPr sz="1500" dirty="0">
              <a:latin typeface="Times New Roman"/>
              <a:cs typeface="Times New Roman"/>
            </a:endParaRPr>
          </a:p>
        </p:txBody>
      </p:sp>
      <p:sp>
        <p:nvSpPr>
          <p:cNvPr id="20" name="object 20"/>
          <p:cNvSpPr/>
          <p:nvPr/>
        </p:nvSpPr>
        <p:spPr>
          <a:xfrm>
            <a:off x="4769398" y="4474215"/>
            <a:ext cx="925397" cy="346009"/>
          </a:xfrm>
          <a:custGeom>
            <a:avLst/>
            <a:gdLst/>
            <a:ahLst/>
            <a:cxnLst/>
            <a:rect l="l" t="t" r="r" b="b"/>
            <a:pathLst>
              <a:path w="1085215" h="405764">
                <a:moveTo>
                  <a:pt x="0" y="405383"/>
                </a:moveTo>
                <a:lnTo>
                  <a:pt x="1085087" y="405383"/>
                </a:lnTo>
                <a:lnTo>
                  <a:pt x="1085087" y="0"/>
                </a:lnTo>
                <a:lnTo>
                  <a:pt x="0" y="0"/>
                </a:lnTo>
                <a:lnTo>
                  <a:pt x="0" y="405383"/>
                </a:lnTo>
                <a:close/>
              </a:path>
            </a:pathLst>
          </a:custGeom>
          <a:solidFill>
            <a:srgbClr val="FFFFFF"/>
          </a:solidFill>
        </p:spPr>
        <p:txBody>
          <a:bodyPr wrap="square" lIns="0" tIns="0" rIns="0" bIns="0" rtlCol="0"/>
          <a:lstStyle/>
          <a:p>
            <a:endParaRPr sz="1500" dirty="0"/>
          </a:p>
        </p:txBody>
      </p:sp>
      <p:sp>
        <p:nvSpPr>
          <p:cNvPr id="21" name="object 21"/>
          <p:cNvSpPr/>
          <p:nvPr/>
        </p:nvSpPr>
        <p:spPr>
          <a:xfrm>
            <a:off x="4753801" y="4458618"/>
            <a:ext cx="956803" cy="379580"/>
          </a:xfrm>
          <a:custGeom>
            <a:avLst/>
            <a:gdLst/>
            <a:ahLst/>
            <a:cxnLst/>
            <a:rect l="l" t="t" r="r" b="b"/>
            <a:pathLst>
              <a:path w="1122045" h="445135">
                <a:moveTo>
                  <a:pt x="1121664" y="0"/>
                </a:moveTo>
                <a:lnTo>
                  <a:pt x="0" y="0"/>
                </a:lnTo>
                <a:lnTo>
                  <a:pt x="0" y="445008"/>
                </a:lnTo>
                <a:lnTo>
                  <a:pt x="1121664" y="445008"/>
                </a:lnTo>
                <a:lnTo>
                  <a:pt x="1121664" y="423672"/>
                </a:lnTo>
                <a:lnTo>
                  <a:pt x="39624" y="423672"/>
                </a:lnTo>
                <a:lnTo>
                  <a:pt x="18287" y="402336"/>
                </a:lnTo>
                <a:lnTo>
                  <a:pt x="39624" y="402336"/>
                </a:lnTo>
                <a:lnTo>
                  <a:pt x="39624" y="39624"/>
                </a:lnTo>
                <a:lnTo>
                  <a:pt x="18287" y="39624"/>
                </a:lnTo>
                <a:lnTo>
                  <a:pt x="39624" y="18288"/>
                </a:lnTo>
                <a:lnTo>
                  <a:pt x="1121664" y="18288"/>
                </a:lnTo>
                <a:lnTo>
                  <a:pt x="1121664" y="0"/>
                </a:lnTo>
                <a:close/>
              </a:path>
              <a:path w="1122045" h="445135">
                <a:moveTo>
                  <a:pt x="39624" y="402336"/>
                </a:moveTo>
                <a:lnTo>
                  <a:pt x="18287" y="402336"/>
                </a:lnTo>
                <a:lnTo>
                  <a:pt x="39624" y="423672"/>
                </a:lnTo>
                <a:lnTo>
                  <a:pt x="39624" y="402336"/>
                </a:lnTo>
                <a:close/>
              </a:path>
              <a:path w="1122045" h="445135">
                <a:moveTo>
                  <a:pt x="1082039" y="402336"/>
                </a:moveTo>
                <a:lnTo>
                  <a:pt x="39624" y="402336"/>
                </a:lnTo>
                <a:lnTo>
                  <a:pt x="39624" y="423672"/>
                </a:lnTo>
                <a:lnTo>
                  <a:pt x="1082039" y="423672"/>
                </a:lnTo>
                <a:lnTo>
                  <a:pt x="1082039" y="402336"/>
                </a:lnTo>
                <a:close/>
              </a:path>
              <a:path w="1122045" h="445135">
                <a:moveTo>
                  <a:pt x="1082039" y="18288"/>
                </a:moveTo>
                <a:lnTo>
                  <a:pt x="1082039" y="423672"/>
                </a:lnTo>
                <a:lnTo>
                  <a:pt x="1103376" y="402336"/>
                </a:lnTo>
                <a:lnTo>
                  <a:pt x="1121664" y="402336"/>
                </a:lnTo>
                <a:lnTo>
                  <a:pt x="1121664" y="39624"/>
                </a:lnTo>
                <a:lnTo>
                  <a:pt x="1103376" y="39624"/>
                </a:lnTo>
                <a:lnTo>
                  <a:pt x="1082039" y="18288"/>
                </a:lnTo>
                <a:close/>
              </a:path>
              <a:path w="1122045" h="445135">
                <a:moveTo>
                  <a:pt x="1121664" y="402336"/>
                </a:moveTo>
                <a:lnTo>
                  <a:pt x="1103376" y="402336"/>
                </a:lnTo>
                <a:lnTo>
                  <a:pt x="1082039" y="423672"/>
                </a:lnTo>
                <a:lnTo>
                  <a:pt x="1121664" y="423672"/>
                </a:lnTo>
                <a:lnTo>
                  <a:pt x="1121664" y="402336"/>
                </a:lnTo>
                <a:close/>
              </a:path>
              <a:path w="1122045" h="445135">
                <a:moveTo>
                  <a:pt x="39624" y="18288"/>
                </a:moveTo>
                <a:lnTo>
                  <a:pt x="18287" y="39624"/>
                </a:lnTo>
                <a:lnTo>
                  <a:pt x="39624" y="39624"/>
                </a:lnTo>
                <a:lnTo>
                  <a:pt x="39624" y="18288"/>
                </a:lnTo>
                <a:close/>
              </a:path>
              <a:path w="1122045" h="445135">
                <a:moveTo>
                  <a:pt x="1082039" y="18288"/>
                </a:moveTo>
                <a:lnTo>
                  <a:pt x="39624" y="18288"/>
                </a:lnTo>
                <a:lnTo>
                  <a:pt x="39624" y="39624"/>
                </a:lnTo>
                <a:lnTo>
                  <a:pt x="1082039" y="39624"/>
                </a:lnTo>
                <a:lnTo>
                  <a:pt x="1082039" y="18288"/>
                </a:lnTo>
                <a:close/>
              </a:path>
              <a:path w="1122045" h="445135">
                <a:moveTo>
                  <a:pt x="1121664" y="18288"/>
                </a:moveTo>
                <a:lnTo>
                  <a:pt x="1082039" y="18288"/>
                </a:lnTo>
                <a:lnTo>
                  <a:pt x="1103376" y="39624"/>
                </a:lnTo>
                <a:lnTo>
                  <a:pt x="1121664" y="39624"/>
                </a:lnTo>
                <a:lnTo>
                  <a:pt x="1121664" y="18288"/>
                </a:lnTo>
                <a:close/>
              </a:path>
            </a:pathLst>
          </a:custGeom>
          <a:solidFill>
            <a:srgbClr val="BF0000"/>
          </a:solidFill>
        </p:spPr>
        <p:txBody>
          <a:bodyPr wrap="square" lIns="0" tIns="0" rIns="0" bIns="0" rtlCol="0"/>
          <a:lstStyle/>
          <a:p>
            <a:endParaRPr sz="1500" dirty="0"/>
          </a:p>
        </p:txBody>
      </p:sp>
      <p:sp>
        <p:nvSpPr>
          <p:cNvPr id="22" name="object 22"/>
          <p:cNvSpPr/>
          <p:nvPr/>
        </p:nvSpPr>
        <p:spPr>
          <a:xfrm>
            <a:off x="4629043" y="4895271"/>
            <a:ext cx="543650" cy="311895"/>
          </a:xfrm>
          <a:custGeom>
            <a:avLst/>
            <a:gdLst/>
            <a:ahLst/>
            <a:cxnLst/>
            <a:rect l="l" t="t" r="r" b="b"/>
            <a:pathLst>
              <a:path w="637539" h="365760">
                <a:moveTo>
                  <a:pt x="0" y="365759"/>
                </a:moveTo>
                <a:lnTo>
                  <a:pt x="637030" y="365759"/>
                </a:lnTo>
                <a:lnTo>
                  <a:pt x="637030" y="0"/>
                </a:lnTo>
                <a:lnTo>
                  <a:pt x="0" y="0"/>
                </a:lnTo>
                <a:lnTo>
                  <a:pt x="0" y="365759"/>
                </a:lnTo>
                <a:close/>
              </a:path>
            </a:pathLst>
          </a:custGeom>
          <a:solidFill>
            <a:srgbClr val="FFFFFF"/>
          </a:solidFill>
        </p:spPr>
        <p:txBody>
          <a:bodyPr wrap="square" lIns="0" tIns="0" rIns="0" bIns="0" rtlCol="0"/>
          <a:lstStyle/>
          <a:p>
            <a:endParaRPr sz="1500" dirty="0"/>
          </a:p>
        </p:txBody>
      </p:sp>
      <p:sp>
        <p:nvSpPr>
          <p:cNvPr id="23" name="object 23"/>
          <p:cNvSpPr/>
          <p:nvPr/>
        </p:nvSpPr>
        <p:spPr>
          <a:xfrm>
            <a:off x="5330807" y="4895271"/>
            <a:ext cx="743458" cy="311895"/>
          </a:xfrm>
          <a:custGeom>
            <a:avLst/>
            <a:gdLst/>
            <a:ahLst/>
            <a:cxnLst/>
            <a:rect l="l" t="t" r="r" b="b"/>
            <a:pathLst>
              <a:path w="871854" h="365760">
                <a:moveTo>
                  <a:pt x="0" y="365759"/>
                </a:moveTo>
                <a:lnTo>
                  <a:pt x="871727" y="365759"/>
                </a:lnTo>
                <a:lnTo>
                  <a:pt x="871727" y="0"/>
                </a:lnTo>
                <a:lnTo>
                  <a:pt x="0" y="0"/>
                </a:lnTo>
                <a:lnTo>
                  <a:pt x="0" y="365759"/>
                </a:lnTo>
                <a:close/>
              </a:path>
            </a:pathLst>
          </a:custGeom>
          <a:solidFill>
            <a:srgbClr val="FFFFFF"/>
          </a:solidFill>
        </p:spPr>
        <p:txBody>
          <a:bodyPr wrap="square" lIns="0" tIns="0" rIns="0" bIns="0" rtlCol="0"/>
          <a:lstStyle/>
          <a:p>
            <a:endParaRPr sz="1500" dirty="0"/>
          </a:p>
        </p:txBody>
      </p:sp>
      <p:sp>
        <p:nvSpPr>
          <p:cNvPr id="24" name="object 24"/>
          <p:cNvSpPr txBox="1"/>
          <p:nvPr/>
        </p:nvSpPr>
        <p:spPr>
          <a:xfrm>
            <a:off x="4697186" y="4500336"/>
            <a:ext cx="1371600" cy="690774"/>
          </a:xfrm>
          <a:prstGeom prst="rect">
            <a:avLst/>
          </a:prstGeom>
        </p:spPr>
        <p:txBody>
          <a:bodyPr vert="horz" wrap="square" lIns="0" tIns="13533" rIns="0" bIns="0" rtlCol="0">
            <a:spAutoFit/>
          </a:bodyPr>
          <a:lstStyle/>
          <a:p>
            <a:pPr marL="151037">
              <a:spcBef>
                <a:spcPts val="107"/>
              </a:spcBef>
            </a:pPr>
            <a:r>
              <a:rPr sz="1500" spc="4" dirty="0">
                <a:solidFill>
                  <a:srgbClr val="BF0000"/>
                </a:solidFill>
                <a:latin typeface="Times New Roman"/>
                <a:cs typeface="Times New Roman"/>
              </a:rPr>
              <a:t>Humidity</a:t>
            </a:r>
            <a:endParaRPr sz="1500" dirty="0">
              <a:latin typeface="Times New Roman"/>
              <a:cs typeface="Times New Roman"/>
            </a:endParaRPr>
          </a:p>
          <a:p>
            <a:pPr>
              <a:spcBef>
                <a:spcPts val="9"/>
              </a:spcBef>
            </a:pPr>
            <a:endParaRPr sz="1400" dirty="0">
              <a:latin typeface="Times New Roman"/>
              <a:cs typeface="Times New Roman"/>
            </a:endParaRPr>
          </a:p>
          <a:p>
            <a:pPr marL="10827">
              <a:tabLst>
                <a:tab pos="711875" algn="l"/>
              </a:tabLst>
            </a:pPr>
            <a:r>
              <a:rPr sz="1500" spc="4" dirty="0">
                <a:latin typeface="Times New Roman"/>
                <a:cs typeface="Times New Roman"/>
              </a:rPr>
              <a:t>Hi</a:t>
            </a:r>
            <a:r>
              <a:rPr sz="1500" spc="-13" dirty="0">
                <a:latin typeface="Times New Roman"/>
                <a:cs typeface="Times New Roman"/>
              </a:rPr>
              <a:t>g</a:t>
            </a:r>
            <a:r>
              <a:rPr sz="1500" spc="9" dirty="0">
                <a:latin typeface="Times New Roman"/>
                <a:cs typeface="Times New Roman"/>
              </a:rPr>
              <a:t>h</a:t>
            </a:r>
            <a:r>
              <a:rPr sz="1500" dirty="0">
                <a:latin typeface="Times New Roman"/>
                <a:cs typeface="Times New Roman"/>
              </a:rPr>
              <a:t>	</a:t>
            </a:r>
            <a:r>
              <a:rPr sz="1500" spc="13" dirty="0" smtClean="0">
                <a:latin typeface="Times New Roman"/>
                <a:cs typeface="Times New Roman"/>
              </a:rPr>
              <a:t>N</a:t>
            </a:r>
            <a:r>
              <a:rPr sz="1500" spc="-13" dirty="0" smtClean="0">
                <a:latin typeface="Times New Roman"/>
                <a:cs typeface="Times New Roman"/>
              </a:rPr>
              <a:t>o</a:t>
            </a:r>
            <a:r>
              <a:rPr sz="1500" spc="4" dirty="0" smtClean="0">
                <a:latin typeface="Times New Roman"/>
                <a:cs typeface="Times New Roman"/>
              </a:rPr>
              <a:t>r</a:t>
            </a:r>
            <a:r>
              <a:rPr sz="1500" spc="-4" dirty="0" smtClean="0">
                <a:latin typeface="Times New Roman"/>
                <a:cs typeface="Times New Roman"/>
              </a:rPr>
              <a:t>m</a:t>
            </a:r>
            <a:r>
              <a:rPr sz="1500" spc="9" dirty="0" smtClean="0">
                <a:latin typeface="Times New Roman"/>
                <a:cs typeface="Times New Roman"/>
              </a:rPr>
              <a:t>al</a:t>
            </a:r>
            <a:endParaRPr sz="1500" dirty="0">
              <a:latin typeface="Times New Roman"/>
              <a:cs typeface="Times New Roman"/>
            </a:endParaRPr>
          </a:p>
        </p:txBody>
      </p:sp>
      <p:sp>
        <p:nvSpPr>
          <p:cNvPr id="25" name="object 25"/>
          <p:cNvSpPr/>
          <p:nvPr/>
        </p:nvSpPr>
        <p:spPr>
          <a:xfrm>
            <a:off x="7646629" y="4533994"/>
            <a:ext cx="621624" cy="346009"/>
          </a:xfrm>
          <a:custGeom>
            <a:avLst/>
            <a:gdLst/>
            <a:ahLst/>
            <a:cxnLst/>
            <a:rect l="l" t="t" r="r" b="b"/>
            <a:pathLst>
              <a:path w="728979" h="405764">
                <a:moveTo>
                  <a:pt x="0" y="405383"/>
                </a:moveTo>
                <a:lnTo>
                  <a:pt x="728472" y="405383"/>
                </a:lnTo>
                <a:lnTo>
                  <a:pt x="728472" y="0"/>
                </a:lnTo>
                <a:lnTo>
                  <a:pt x="0" y="0"/>
                </a:lnTo>
                <a:lnTo>
                  <a:pt x="0" y="405383"/>
                </a:lnTo>
                <a:close/>
              </a:path>
            </a:pathLst>
          </a:custGeom>
          <a:solidFill>
            <a:srgbClr val="FFFFFF"/>
          </a:solidFill>
        </p:spPr>
        <p:txBody>
          <a:bodyPr wrap="square" lIns="0" tIns="0" rIns="0" bIns="0" rtlCol="0"/>
          <a:lstStyle/>
          <a:p>
            <a:endParaRPr sz="1500" dirty="0"/>
          </a:p>
        </p:txBody>
      </p:sp>
      <p:sp>
        <p:nvSpPr>
          <p:cNvPr id="26" name="object 26"/>
          <p:cNvSpPr/>
          <p:nvPr/>
        </p:nvSpPr>
        <p:spPr>
          <a:xfrm>
            <a:off x="7628437" y="4515799"/>
            <a:ext cx="657904" cy="379580"/>
          </a:xfrm>
          <a:custGeom>
            <a:avLst/>
            <a:gdLst/>
            <a:ahLst/>
            <a:cxnLst/>
            <a:rect l="l" t="t" r="r" b="b"/>
            <a:pathLst>
              <a:path w="771525" h="445135">
                <a:moveTo>
                  <a:pt x="771144" y="0"/>
                </a:moveTo>
                <a:lnTo>
                  <a:pt x="0" y="0"/>
                </a:lnTo>
                <a:lnTo>
                  <a:pt x="0" y="445007"/>
                </a:lnTo>
                <a:lnTo>
                  <a:pt x="771144" y="445007"/>
                </a:lnTo>
                <a:lnTo>
                  <a:pt x="771144" y="426719"/>
                </a:lnTo>
                <a:lnTo>
                  <a:pt x="42672" y="426719"/>
                </a:lnTo>
                <a:lnTo>
                  <a:pt x="21336" y="405384"/>
                </a:lnTo>
                <a:lnTo>
                  <a:pt x="42672" y="405384"/>
                </a:lnTo>
                <a:lnTo>
                  <a:pt x="42672" y="42672"/>
                </a:lnTo>
                <a:lnTo>
                  <a:pt x="21336" y="42672"/>
                </a:lnTo>
                <a:lnTo>
                  <a:pt x="42672" y="21336"/>
                </a:lnTo>
                <a:lnTo>
                  <a:pt x="771144" y="21336"/>
                </a:lnTo>
                <a:lnTo>
                  <a:pt x="771144" y="0"/>
                </a:lnTo>
                <a:close/>
              </a:path>
              <a:path w="771525" h="445135">
                <a:moveTo>
                  <a:pt x="42672" y="405384"/>
                </a:moveTo>
                <a:lnTo>
                  <a:pt x="21336" y="405384"/>
                </a:lnTo>
                <a:lnTo>
                  <a:pt x="42672" y="426719"/>
                </a:lnTo>
                <a:lnTo>
                  <a:pt x="42672" y="405384"/>
                </a:lnTo>
                <a:close/>
              </a:path>
              <a:path w="771525" h="445135">
                <a:moveTo>
                  <a:pt x="728472" y="405384"/>
                </a:moveTo>
                <a:lnTo>
                  <a:pt x="42672" y="405384"/>
                </a:lnTo>
                <a:lnTo>
                  <a:pt x="42672" y="426719"/>
                </a:lnTo>
                <a:lnTo>
                  <a:pt x="728472" y="426719"/>
                </a:lnTo>
                <a:lnTo>
                  <a:pt x="728472" y="405384"/>
                </a:lnTo>
                <a:close/>
              </a:path>
              <a:path w="771525" h="445135">
                <a:moveTo>
                  <a:pt x="728472" y="21336"/>
                </a:moveTo>
                <a:lnTo>
                  <a:pt x="728472" y="426719"/>
                </a:lnTo>
                <a:lnTo>
                  <a:pt x="749808" y="405384"/>
                </a:lnTo>
                <a:lnTo>
                  <a:pt x="771144" y="405384"/>
                </a:lnTo>
                <a:lnTo>
                  <a:pt x="771144" y="42672"/>
                </a:lnTo>
                <a:lnTo>
                  <a:pt x="749808" y="42672"/>
                </a:lnTo>
                <a:lnTo>
                  <a:pt x="728472" y="21336"/>
                </a:lnTo>
                <a:close/>
              </a:path>
              <a:path w="771525" h="445135">
                <a:moveTo>
                  <a:pt x="771144" y="405384"/>
                </a:moveTo>
                <a:lnTo>
                  <a:pt x="749808" y="405384"/>
                </a:lnTo>
                <a:lnTo>
                  <a:pt x="728472" y="426719"/>
                </a:lnTo>
                <a:lnTo>
                  <a:pt x="771144" y="426719"/>
                </a:lnTo>
                <a:lnTo>
                  <a:pt x="771144" y="405384"/>
                </a:lnTo>
                <a:close/>
              </a:path>
              <a:path w="771525" h="445135">
                <a:moveTo>
                  <a:pt x="42672" y="21336"/>
                </a:moveTo>
                <a:lnTo>
                  <a:pt x="21336" y="42672"/>
                </a:lnTo>
                <a:lnTo>
                  <a:pt x="42672" y="42672"/>
                </a:lnTo>
                <a:lnTo>
                  <a:pt x="42672" y="21336"/>
                </a:lnTo>
                <a:close/>
              </a:path>
              <a:path w="771525" h="445135">
                <a:moveTo>
                  <a:pt x="728472" y="21336"/>
                </a:moveTo>
                <a:lnTo>
                  <a:pt x="42672" y="21336"/>
                </a:lnTo>
                <a:lnTo>
                  <a:pt x="42672" y="42672"/>
                </a:lnTo>
                <a:lnTo>
                  <a:pt x="728472" y="42672"/>
                </a:lnTo>
                <a:lnTo>
                  <a:pt x="728472" y="21336"/>
                </a:lnTo>
                <a:close/>
              </a:path>
              <a:path w="771525" h="445135">
                <a:moveTo>
                  <a:pt x="771144" y="21336"/>
                </a:moveTo>
                <a:lnTo>
                  <a:pt x="728472" y="21336"/>
                </a:lnTo>
                <a:lnTo>
                  <a:pt x="749808" y="42672"/>
                </a:lnTo>
                <a:lnTo>
                  <a:pt x="771144" y="42672"/>
                </a:lnTo>
                <a:lnTo>
                  <a:pt x="771144" y="21336"/>
                </a:lnTo>
                <a:close/>
              </a:path>
            </a:pathLst>
          </a:custGeom>
          <a:solidFill>
            <a:srgbClr val="BF0000"/>
          </a:solidFill>
        </p:spPr>
        <p:txBody>
          <a:bodyPr wrap="square" lIns="0" tIns="0" rIns="0" bIns="0" rtlCol="0"/>
          <a:lstStyle/>
          <a:p>
            <a:endParaRPr sz="1500" dirty="0"/>
          </a:p>
        </p:txBody>
      </p:sp>
      <p:sp>
        <p:nvSpPr>
          <p:cNvPr id="27" name="object 27"/>
          <p:cNvSpPr txBox="1"/>
          <p:nvPr/>
        </p:nvSpPr>
        <p:spPr>
          <a:xfrm>
            <a:off x="7718973" y="4559551"/>
            <a:ext cx="429939" cy="244080"/>
          </a:xfrm>
          <a:prstGeom prst="rect">
            <a:avLst/>
          </a:prstGeom>
        </p:spPr>
        <p:txBody>
          <a:bodyPr vert="horz" wrap="square" lIns="0" tIns="13533" rIns="0" bIns="0" rtlCol="0">
            <a:spAutoFit/>
          </a:bodyPr>
          <a:lstStyle/>
          <a:p>
            <a:pPr marL="10827">
              <a:spcBef>
                <a:spcPts val="107"/>
              </a:spcBef>
            </a:pPr>
            <a:r>
              <a:rPr sz="1500" spc="-43" dirty="0">
                <a:solidFill>
                  <a:srgbClr val="BF0000"/>
                </a:solidFill>
                <a:latin typeface="Times New Roman"/>
                <a:cs typeface="Times New Roman"/>
              </a:rPr>
              <a:t>W</a:t>
            </a:r>
            <a:r>
              <a:rPr sz="1500" spc="9" dirty="0">
                <a:solidFill>
                  <a:srgbClr val="BF0000"/>
                </a:solidFill>
                <a:latin typeface="Times New Roman"/>
                <a:cs typeface="Times New Roman"/>
              </a:rPr>
              <a:t>ind</a:t>
            </a:r>
            <a:endParaRPr sz="1500" dirty="0">
              <a:latin typeface="Times New Roman"/>
              <a:cs typeface="Times New Roman"/>
            </a:endParaRPr>
          </a:p>
        </p:txBody>
      </p:sp>
      <p:sp>
        <p:nvSpPr>
          <p:cNvPr id="28" name="object 28"/>
          <p:cNvSpPr/>
          <p:nvPr/>
        </p:nvSpPr>
        <p:spPr>
          <a:xfrm>
            <a:off x="7295747" y="4965449"/>
            <a:ext cx="668192" cy="311895"/>
          </a:xfrm>
          <a:custGeom>
            <a:avLst/>
            <a:gdLst/>
            <a:ahLst/>
            <a:cxnLst/>
            <a:rect l="l" t="t" r="r" b="b"/>
            <a:pathLst>
              <a:path w="783590" h="365760">
                <a:moveTo>
                  <a:pt x="0" y="365759"/>
                </a:moveTo>
                <a:lnTo>
                  <a:pt x="783335" y="365759"/>
                </a:lnTo>
                <a:lnTo>
                  <a:pt x="783335" y="0"/>
                </a:lnTo>
                <a:lnTo>
                  <a:pt x="0" y="0"/>
                </a:lnTo>
                <a:lnTo>
                  <a:pt x="0" y="365759"/>
                </a:lnTo>
                <a:close/>
              </a:path>
            </a:pathLst>
          </a:custGeom>
          <a:solidFill>
            <a:srgbClr val="FFFFFF"/>
          </a:solidFill>
        </p:spPr>
        <p:txBody>
          <a:bodyPr wrap="square" lIns="0" tIns="0" rIns="0" bIns="0" rtlCol="0"/>
          <a:lstStyle/>
          <a:p>
            <a:endParaRPr sz="1500" dirty="0"/>
          </a:p>
        </p:txBody>
      </p:sp>
      <p:sp>
        <p:nvSpPr>
          <p:cNvPr id="29" name="object 29"/>
          <p:cNvSpPr txBox="1"/>
          <p:nvPr/>
        </p:nvSpPr>
        <p:spPr>
          <a:xfrm>
            <a:off x="7150100" y="4991008"/>
            <a:ext cx="736191" cy="244498"/>
          </a:xfrm>
          <a:prstGeom prst="rect">
            <a:avLst/>
          </a:prstGeom>
        </p:spPr>
        <p:txBody>
          <a:bodyPr vert="horz" wrap="square" lIns="0" tIns="13533" rIns="0" bIns="0" rtlCol="0">
            <a:spAutoFit/>
          </a:bodyPr>
          <a:lstStyle/>
          <a:p>
            <a:pPr marL="10827">
              <a:spcBef>
                <a:spcPts val="107"/>
              </a:spcBef>
            </a:pPr>
            <a:r>
              <a:rPr sz="1500" spc="4" dirty="0">
                <a:latin typeface="Times New Roman"/>
                <a:cs typeface="Times New Roman"/>
              </a:rPr>
              <a:t>Str</a:t>
            </a:r>
            <a:r>
              <a:rPr sz="1500" spc="-13" dirty="0">
                <a:latin typeface="Times New Roman"/>
                <a:cs typeface="Times New Roman"/>
              </a:rPr>
              <a:t>o</a:t>
            </a:r>
            <a:r>
              <a:rPr sz="1500" spc="9" dirty="0">
                <a:latin typeface="Times New Roman"/>
                <a:cs typeface="Times New Roman"/>
              </a:rPr>
              <a:t>ng</a:t>
            </a:r>
            <a:endParaRPr sz="1500" dirty="0">
              <a:latin typeface="Times New Roman"/>
              <a:cs typeface="Times New Roman"/>
            </a:endParaRPr>
          </a:p>
        </p:txBody>
      </p:sp>
      <p:sp>
        <p:nvSpPr>
          <p:cNvPr id="30" name="object 30"/>
          <p:cNvSpPr/>
          <p:nvPr/>
        </p:nvSpPr>
        <p:spPr>
          <a:xfrm>
            <a:off x="8067689" y="4965449"/>
            <a:ext cx="605921" cy="311895"/>
          </a:xfrm>
          <a:custGeom>
            <a:avLst/>
            <a:gdLst/>
            <a:ahLst/>
            <a:cxnLst/>
            <a:rect l="l" t="t" r="r" b="b"/>
            <a:pathLst>
              <a:path w="710565" h="365760">
                <a:moveTo>
                  <a:pt x="0" y="365759"/>
                </a:moveTo>
                <a:lnTo>
                  <a:pt x="710183" y="365759"/>
                </a:lnTo>
                <a:lnTo>
                  <a:pt x="710183" y="0"/>
                </a:lnTo>
                <a:lnTo>
                  <a:pt x="0" y="0"/>
                </a:lnTo>
                <a:lnTo>
                  <a:pt x="0" y="365759"/>
                </a:lnTo>
                <a:close/>
              </a:path>
            </a:pathLst>
          </a:custGeom>
          <a:solidFill>
            <a:srgbClr val="FFFFFF"/>
          </a:solidFill>
        </p:spPr>
        <p:txBody>
          <a:bodyPr wrap="square" lIns="0" tIns="0" rIns="0" bIns="0" rtlCol="0"/>
          <a:lstStyle/>
          <a:p>
            <a:endParaRPr sz="1500" dirty="0"/>
          </a:p>
        </p:txBody>
      </p:sp>
      <p:sp>
        <p:nvSpPr>
          <p:cNvPr id="31" name="object 31"/>
          <p:cNvSpPr txBox="1"/>
          <p:nvPr/>
        </p:nvSpPr>
        <p:spPr>
          <a:xfrm>
            <a:off x="8137430" y="4991008"/>
            <a:ext cx="440768" cy="244080"/>
          </a:xfrm>
          <a:prstGeom prst="rect">
            <a:avLst/>
          </a:prstGeom>
        </p:spPr>
        <p:txBody>
          <a:bodyPr vert="horz" wrap="square" lIns="0" tIns="13533" rIns="0" bIns="0" rtlCol="0">
            <a:spAutoFit/>
          </a:bodyPr>
          <a:lstStyle/>
          <a:p>
            <a:pPr marL="10827">
              <a:spcBef>
                <a:spcPts val="107"/>
              </a:spcBef>
            </a:pPr>
            <a:r>
              <a:rPr sz="1500" spc="-102" dirty="0">
                <a:latin typeface="Times New Roman"/>
                <a:cs typeface="Times New Roman"/>
              </a:rPr>
              <a:t>W</a:t>
            </a:r>
            <a:r>
              <a:rPr sz="1500" spc="-13" dirty="0">
                <a:latin typeface="Times New Roman"/>
                <a:cs typeface="Times New Roman"/>
              </a:rPr>
              <a:t>e</a:t>
            </a:r>
            <a:r>
              <a:rPr sz="1500" spc="9" dirty="0">
                <a:latin typeface="Times New Roman"/>
                <a:cs typeface="Times New Roman"/>
              </a:rPr>
              <a:t>ak</a:t>
            </a:r>
            <a:endParaRPr sz="1500" dirty="0">
              <a:latin typeface="Times New Roman"/>
              <a:cs typeface="Times New Roman"/>
            </a:endParaRPr>
          </a:p>
        </p:txBody>
      </p:sp>
      <p:sp>
        <p:nvSpPr>
          <p:cNvPr id="32" name="object 32"/>
          <p:cNvSpPr/>
          <p:nvPr/>
        </p:nvSpPr>
        <p:spPr>
          <a:xfrm>
            <a:off x="4332744" y="5438491"/>
            <a:ext cx="525240" cy="382287"/>
          </a:xfrm>
          <a:custGeom>
            <a:avLst/>
            <a:gdLst/>
            <a:ahLst/>
            <a:cxnLst/>
            <a:rect l="l" t="t" r="r" b="b"/>
            <a:pathLst>
              <a:path w="615950" h="448309">
                <a:moveTo>
                  <a:pt x="615696" y="0"/>
                </a:moveTo>
                <a:lnTo>
                  <a:pt x="0" y="0"/>
                </a:lnTo>
                <a:lnTo>
                  <a:pt x="0" y="448056"/>
                </a:lnTo>
                <a:lnTo>
                  <a:pt x="615696" y="448056"/>
                </a:lnTo>
                <a:lnTo>
                  <a:pt x="615696" y="426720"/>
                </a:lnTo>
                <a:lnTo>
                  <a:pt x="39624" y="426720"/>
                </a:lnTo>
                <a:lnTo>
                  <a:pt x="18287" y="405384"/>
                </a:lnTo>
                <a:lnTo>
                  <a:pt x="39624" y="405384"/>
                </a:lnTo>
                <a:lnTo>
                  <a:pt x="39624" y="42672"/>
                </a:lnTo>
                <a:lnTo>
                  <a:pt x="18287" y="42672"/>
                </a:lnTo>
                <a:lnTo>
                  <a:pt x="39624" y="21336"/>
                </a:lnTo>
                <a:lnTo>
                  <a:pt x="615696" y="21336"/>
                </a:lnTo>
                <a:lnTo>
                  <a:pt x="615696" y="0"/>
                </a:lnTo>
                <a:close/>
              </a:path>
              <a:path w="615950" h="448309">
                <a:moveTo>
                  <a:pt x="39624" y="405384"/>
                </a:moveTo>
                <a:lnTo>
                  <a:pt x="18287" y="405384"/>
                </a:lnTo>
                <a:lnTo>
                  <a:pt x="39624" y="426720"/>
                </a:lnTo>
                <a:lnTo>
                  <a:pt x="39624" y="405384"/>
                </a:lnTo>
                <a:close/>
              </a:path>
              <a:path w="615950" h="448309">
                <a:moveTo>
                  <a:pt x="576072" y="405384"/>
                </a:moveTo>
                <a:lnTo>
                  <a:pt x="39624" y="405384"/>
                </a:lnTo>
                <a:lnTo>
                  <a:pt x="39624" y="426720"/>
                </a:lnTo>
                <a:lnTo>
                  <a:pt x="576072" y="426720"/>
                </a:lnTo>
                <a:lnTo>
                  <a:pt x="576072" y="405384"/>
                </a:lnTo>
                <a:close/>
              </a:path>
              <a:path w="615950" h="448309">
                <a:moveTo>
                  <a:pt x="576072" y="21336"/>
                </a:moveTo>
                <a:lnTo>
                  <a:pt x="576072" y="426720"/>
                </a:lnTo>
                <a:lnTo>
                  <a:pt x="594360" y="405384"/>
                </a:lnTo>
                <a:lnTo>
                  <a:pt x="615696" y="405384"/>
                </a:lnTo>
                <a:lnTo>
                  <a:pt x="615696" y="42672"/>
                </a:lnTo>
                <a:lnTo>
                  <a:pt x="594360" y="42672"/>
                </a:lnTo>
                <a:lnTo>
                  <a:pt x="576072" y="21336"/>
                </a:lnTo>
                <a:close/>
              </a:path>
              <a:path w="615950" h="448309">
                <a:moveTo>
                  <a:pt x="615696" y="405384"/>
                </a:moveTo>
                <a:lnTo>
                  <a:pt x="594360" y="405384"/>
                </a:lnTo>
                <a:lnTo>
                  <a:pt x="576072" y="426720"/>
                </a:lnTo>
                <a:lnTo>
                  <a:pt x="615696" y="426720"/>
                </a:lnTo>
                <a:lnTo>
                  <a:pt x="615696" y="405384"/>
                </a:lnTo>
                <a:close/>
              </a:path>
              <a:path w="615950" h="448309">
                <a:moveTo>
                  <a:pt x="39624" y="21336"/>
                </a:moveTo>
                <a:lnTo>
                  <a:pt x="18287" y="42672"/>
                </a:lnTo>
                <a:lnTo>
                  <a:pt x="39624" y="42672"/>
                </a:lnTo>
                <a:lnTo>
                  <a:pt x="39624" y="21336"/>
                </a:lnTo>
                <a:close/>
              </a:path>
              <a:path w="615950" h="448309">
                <a:moveTo>
                  <a:pt x="576072" y="21336"/>
                </a:moveTo>
                <a:lnTo>
                  <a:pt x="39624" y="21336"/>
                </a:lnTo>
                <a:lnTo>
                  <a:pt x="39624" y="42672"/>
                </a:lnTo>
                <a:lnTo>
                  <a:pt x="576072" y="42672"/>
                </a:lnTo>
                <a:lnTo>
                  <a:pt x="576072" y="21336"/>
                </a:lnTo>
                <a:close/>
              </a:path>
              <a:path w="615950" h="448309">
                <a:moveTo>
                  <a:pt x="615696" y="21336"/>
                </a:moveTo>
                <a:lnTo>
                  <a:pt x="576072" y="21336"/>
                </a:lnTo>
                <a:lnTo>
                  <a:pt x="594360" y="42672"/>
                </a:lnTo>
                <a:lnTo>
                  <a:pt x="615696" y="42672"/>
                </a:lnTo>
                <a:lnTo>
                  <a:pt x="615696" y="21336"/>
                </a:lnTo>
                <a:close/>
              </a:path>
            </a:pathLst>
          </a:custGeom>
          <a:solidFill>
            <a:srgbClr val="3333CC"/>
          </a:solidFill>
        </p:spPr>
        <p:txBody>
          <a:bodyPr wrap="square" lIns="0" tIns="0" rIns="0" bIns="0" rtlCol="0"/>
          <a:lstStyle/>
          <a:p>
            <a:endParaRPr sz="1500" dirty="0"/>
          </a:p>
        </p:txBody>
      </p:sp>
      <p:sp>
        <p:nvSpPr>
          <p:cNvPr id="33" name="object 33"/>
          <p:cNvSpPr txBox="1"/>
          <p:nvPr/>
        </p:nvSpPr>
        <p:spPr>
          <a:xfrm>
            <a:off x="4420683" y="5482241"/>
            <a:ext cx="250707" cy="244080"/>
          </a:xfrm>
          <a:prstGeom prst="rect">
            <a:avLst/>
          </a:prstGeom>
        </p:spPr>
        <p:txBody>
          <a:bodyPr vert="horz" wrap="square" lIns="0" tIns="13533" rIns="0" bIns="0" rtlCol="0">
            <a:spAutoFit/>
          </a:bodyPr>
          <a:lstStyle/>
          <a:p>
            <a:pPr marL="10827">
              <a:spcBef>
                <a:spcPts val="107"/>
              </a:spcBef>
            </a:pPr>
            <a:r>
              <a:rPr sz="1500" spc="9" dirty="0">
                <a:solidFill>
                  <a:srgbClr val="3333CC"/>
                </a:solidFill>
                <a:latin typeface="Times New Roman"/>
                <a:cs typeface="Times New Roman"/>
              </a:rPr>
              <a:t>No</a:t>
            </a:r>
            <a:endParaRPr sz="1500" dirty="0">
              <a:latin typeface="Times New Roman"/>
              <a:cs typeface="Times New Roman"/>
            </a:endParaRPr>
          </a:p>
        </p:txBody>
      </p:sp>
      <p:sp>
        <p:nvSpPr>
          <p:cNvPr id="34" name="object 34"/>
          <p:cNvSpPr/>
          <p:nvPr/>
        </p:nvSpPr>
        <p:spPr>
          <a:xfrm>
            <a:off x="5663497" y="5438491"/>
            <a:ext cx="530655" cy="382287"/>
          </a:xfrm>
          <a:custGeom>
            <a:avLst/>
            <a:gdLst/>
            <a:ahLst/>
            <a:cxnLst/>
            <a:rect l="l" t="t" r="r" b="b"/>
            <a:pathLst>
              <a:path w="622300" h="448309">
                <a:moveTo>
                  <a:pt x="621791" y="0"/>
                </a:moveTo>
                <a:lnTo>
                  <a:pt x="0" y="0"/>
                </a:lnTo>
                <a:lnTo>
                  <a:pt x="0" y="448056"/>
                </a:lnTo>
                <a:lnTo>
                  <a:pt x="621791" y="448056"/>
                </a:lnTo>
                <a:lnTo>
                  <a:pt x="621791" y="426720"/>
                </a:lnTo>
                <a:lnTo>
                  <a:pt x="42672" y="426720"/>
                </a:lnTo>
                <a:lnTo>
                  <a:pt x="21335" y="405384"/>
                </a:lnTo>
                <a:lnTo>
                  <a:pt x="42672" y="405384"/>
                </a:lnTo>
                <a:lnTo>
                  <a:pt x="42672" y="42672"/>
                </a:lnTo>
                <a:lnTo>
                  <a:pt x="21335" y="42672"/>
                </a:lnTo>
                <a:lnTo>
                  <a:pt x="42672" y="21336"/>
                </a:lnTo>
                <a:lnTo>
                  <a:pt x="621791" y="21336"/>
                </a:lnTo>
                <a:lnTo>
                  <a:pt x="621791" y="0"/>
                </a:lnTo>
                <a:close/>
              </a:path>
              <a:path w="622300" h="448309">
                <a:moveTo>
                  <a:pt x="42672" y="405384"/>
                </a:moveTo>
                <a:lnTo>
                  <a:pt x="21335" y="405384"/>
                </a:lnTo>
                <a:lnTo>
                  <a:pt x="42672" y="426720"/>
                </a:lnTo>
                <a:lnTo>
                  <a:pt x="42672" y="405384"/>
                </a:lnTo>
                <a:close/>
              </a:path>
              <a:path w="622300" h="448309">
                <a:moveTo>
                  <a:pt x="582167" y="405384"/>
                </a:moveTo>
                <a:lnTo>
                  <a:pt x="42672" y="405384"/>
                </a:lnTo>
                <a:lnTo>
                  <a:pt x="42672" y="426720"/>
                </a:lnTo>
                <a:lnTo>
                  <a:pt x="582167" y="426720"/>
                </a:lnTo>
                <a:lnTo>
                  <a:pt x="582167" y="405384"/>
                </a:lnTo>
                <a:close/>
              </a:path>
              <a:path w="622300" h="448309">
                <a:moveTo>
                  <a:pt x="582167" y="21336"/>
                </a:moveTo>
                <a:lnTo>
                  <a:pt x="582167" y="426720"/>
                </a:lnTo>
                <a:lnTo>
                  <a:pt x="603503" y="405384"/>
                </a:lnTo>
                <a:lnTo>
                  <a:pt x="621791" y="405384"/>
                </a:lnTo>
                <a:lnTo>
                  <a:pt x="621791" y="42672"/>
                </a:lnTo>
                <a:lnTo>
                  <a:pt x="603503" y="42672"/>
                </a:lnTo>
                <a:lnTo>
                  <a:pt x="582167" y="21336"/>
                </a:lnTo>
                <a:close/>
              </a:path>
              <a:path w="622300" h="448309">
                <a:moveTo>
                  <a:pt x="621791" y="405384"/>
                </a:moveTo>
                <a:lnTo>
                  <a:pt x="603503" y="405384"/>
                </a:lnTo>
                <a:lnTo>
                  <a:pt x="582167" y="426720"/>
                </a:lnTo>
                <a:lnTo>
                  <a:pt x="621791" y="426720"/>
                </a:lnTo>
                <a:lnTo>
                  <a:pt x="621791" y="405384"/>
                </a:lnTo>
                <a:close/>
              </a:path>
              <a:path w="622300" h="448309">
                <a:moveTo>
                  <a:pt x="42672" y="21336"/>
                </a:moveTo>
                <a:lnTo>
                  <a:pt x="21335" y="42672"/>
                </a:lnTo>
                <a:lnTo>
                  <a:pt x="42672" y="42672"/>
                </a:lnTo>
                <a:lnTo>
                  <a:pt x="42672" y="21336"/>
                </a:lnTo>
                <a:close/>
              </a:path>
              <a:path w="622300" h="448309">
                <a:moveTo>
                  <a:pt x="582167" y="21336"/>
                </a:moveTo>
                <a:lnTo>
                  <a:pt x="42672" y="21336"/>
                </a:lnTo>
                <a:lnTo>
                  <a:pt x="42672" y="42672"/>
                </a:lnTo>
                <a:lnTo>
                  <a:pt x="582167" y="42672"/>
                </a:lnTo>
                <a:lnTo>
                  <a:pt x="582167" y="21336"/>
                </a:lnTo>
                <a:close/>
              </a:path>
              <a:path w="622300" h="448309">
                <a:moveTo>
                  <a:pt x="621791" y="21336"/>
                </a:moveTo>
                <a:lnTo>
                  <a:pt x="582167" y="21336"/>
                </a:lnTo>
                <a:lnTo>
                  <a:pt x="603503" y="42672"/>
                </a:lnTo>
                <a:lnTo>
                  <a:pt x="621791" y="42672"/>
                </a:lnTo>
                <a:lnTo>
                  <a:pt x="621791" y="21336"/>
                </a:lnTo>
                <a:close/>
              </a:path>
            </a:pathLst>
          </a:custGeom>
          <a:solidFill>
            <a:srgbClr val="3333CC"/>
          </a:solidFill>
        </p:spPr>
        <p:txBody>
          <a:bodyPr wrap="square" lIns="0" tIns="0" rIns="0" bIns="0" rtlCol="0"/>
          <a:lstStyle/>
          <a:p>
            <a:endParaRPr sz="1500" dirty="0"/>
          </a:p>
        </p:txBody>
      </p:sp>
      <p:sp>
        <p:nvSpPr>
          <p:cNvPr id="35" name="object 35"/>
          <p:cNvSpPr txBox="1"/>
          <p:nvPr/>
        </p:nvSpPr>
        <p:spPr>
          <a:xfrm>
            <a:off x="5754031" y="5482241"/>
            <a:ext cx="292402" cy="244080"/>
          </a:xfrm>
          <a:prstGeom prst="rect">
            <a:avLst/>
          </a:prstGeom>
        </p:spPr>
        <p:txBody>
          <a:bodyPr vert="horz" wrap="square" lIns="0" tIns="13533" rIns="0" bIns="0" rtlCol="0">
            <a:spAutoFit/>
          </a:bodyPr>
          <a:lstStyle/>
          <a:p>
            <a:pPr marL="10827">
              <a:spcBef>
                <a:spcPts val="107"/>
              </a:spcBef>
            </a:pPr>
            <a:r>
              <a:rPr sz="1500" spc="-128" dirty="0">
                <a:solidFill>
                  <a:srgbClr val="3333CC"/>
                </a:solidFill>
                <a:latin typeface="Times New Roman"/>
                <a:cs typeface="Times New Roman"/>
              </a:rPr>
              <a:t>Y</a:t>
            </a:r>
            <a:r>
              <a:rPr sz="1500" spc="-13" dirty="0">
                <a:solidFill>
                  <a:srgbClr val="3333CC"/>
                </a:solidFill>
                <a:latin typeface="Times New Roman"/>
                <a:cs typeface="Times New Roman"/>
              </a:rPr>
              <a:t>e</a:t>
            </a:r>
            <a:r>
              <a:rPr sz="1500" spc="9" dirty="0">
                <a:solidFill>
                  <a:srgbClr val="3333CC"/>
                </a:solidFill>
                <a:latin typeface="Times New Roman"/>
                <a:cs typeface="Times New Roman"/>
              </a:rPr>
              <a:t>s</a:t>
            </a:r>
            <a:endParaRPr sz="1500" dirty="0">
              <a:latin typeface="Times New Roman"/>
              <a:cs typeface="Times New Roman"/>
            </a:endParaRPr>
          </a:p>
        </p:txBody>
      </p:sp>
      <p:sp>
        <p:nvSpPr>
          <p:cNvPr id="36" name="object 36"/>
          <p:cNvSpPr/>
          <p:nvPr/>
        </p:nvSpPr>
        <p:spPr>
          <a:xfrm>
            <a:off x="6435437" y="4528795"/>
            <a:ext cx="530655" cy="379580"/>
          </a:xfrm>
          <a:custGeom>
            <a:avLst/>
            <a:gdLst/>
            <a:ahLst/>
            <a:cxnLst/>
            <a:rect l="l" t="t" r="r" b="b"/>
            <a:pathLst>
              <a:path w="622300" h="445135">
                <a:moveTo>
                  <a:pt x="621792" y="0"/>
                </a:moveTo>
                <a:lnTo>
                  <a:pt x="0" y="0"/>
                </a:lnTo>
                <a:lnTo>
                  <a:pt x="0" y="445008"/>
                </a:lnTo>
                <a:lnTo>
                  <a:pt x="621792" y="445008"/>
                </a:lnTo>
                <a:lnTo>
                  <a:pt x="621792" y="423672"/>
                </a:lnTo>
                <a:lnTo>
                  <a:pt x="42672" y="423672"/>
                </a:lnTo>
                <a:lnTo>
                  <a:pt x="21335" y="402336"/>
                </a:lnTo>
                <a:lnTo>
                  <a:pt x="42672" y="402336"/>
                </a:lnTo>
                <a:lnTo>
                  <a:pt x="42672" y="39624"/>
                </a:lnTo>
                <a:lnTo>
                  <a:pt x="21335" y="39624"/>
                </a:lnTo>
                <a:lnTo>
                  <a:pt x="42672" y="18288"/>
                </a:lnTo>
                <a:lnTo>
                  <a:pt x="621792" y="18288"/>
                </a:lnTo>
                <a:lnTo>
                  <a:pt x="621792" y="0"/>
                </a:lnTo>
                <a:close/>
              </a:path>
              <a:path w="622300" h="445135">
                <a:moveTo>
                  <a:pt x="42672" y="402336"/>
                </a:moveTo>
                <a:lnTo>
                  <a:pt x="21335" y="402336"/>
                </a:lnTo>
                <a:lnTo>
                  <a:pt x="42672" y="423672"/>
                </a:lnTo>
                <a:lnTo>
                  <a:pt x="42672" y="402336"/>
                </a:lnTo>
                <a:close/>
              </a:path>
              <a:path w="622300" h="445135">
                <a:moveTo>
                  <a:pt x="582168" y="402336"/>
                </a:moveTo>
                <a:lnTo>
                  <a:pt x="42672" y="402336"/>
                </a:lnTo>
                <a:lnTo>
                  <a:pt x="42672" y="423672"/>
                </a:lnTo>
                <a:lnTo>
                  <a:pt x="582168" y="423672"/>
                </a:lnTo>
                <a:lnTo>
                  <a:pt x="582168" y="402336"/>
                </a:lnTo>
                <a:close/>
              </a:path>
              <a:path w="622300" h="445135">
                <a:moveTo>
                  <a:pt x="582168" y="18288"/>
                </a:moveTo>
                <a:lnTo>
                  <a:pt x="582168" y="423672"/>
                </a:lnTo>
                <a:lnTo>
                  <a:pt x="600455" y="402336"/>
                </a:lnTo>
                <a:lnTo>
                  <a:pt x="621792" y="402336"/>
                </a:lnTo>
                <a:lnTo>
                  <a:pt x="621792" y="39624"/>
                </a:lnTo>
                <a:lnTo>
                  <a:pt x="600455" y="39624"/>
                </a:lnTo>
                <a:lnTo>
                  <a:pt x="582168" y="18288"/>
                </a:lnTo>
                <a:close/>
              </a:path>
              <a:path w="622300" h="445135">
                <a:moveTo>
                  <a:pt x="621792" y="402336"/>
                </a:moveTo>
                <a:lnTo>
                  <a:pt x="600455" y="402336"/>
                </a:lnTo>
                <a:lnTo>
                  <a:pt x="582168" y="423672"/>
                </a:lnTo>
                <a:lnTo>
                  <a:pt x="621792" y="423672"/>
                </a:lnTo>
                <a:lnTo>
                  <a:pt x="621792" y="402336"/>
                </a:lnTo>
                <a:close/>
              </a:path>
              <a:path w="622300" h="445135">
                <a:moveTo>
                  <a:pt x="42672" y="18288"/>
                </a:moveTo>
                <a:lnTo>
                  <a:pt x="21335" y="39624"/>
                </a:lnTo>
                <a:lnTo>
                  <a:pt x="42672" y="39624"/>
                </a:lnTo>
                <a:lnTo>
                  <a:pt x="42672" y="18288"/>
                </a:lnTo>
                <a:close/>
              </a:path>
              <a:path w="622300" h="445135">
                <a:moveTo>
                  <a:pt x="582168" y="18288"/>
                </a:moveTo>
                <a:lnTo>
                  <a:pt x="42672" y="18288"/>
                </a:lnTo>
                <a:lnTo>
                  <a:pt x="42672" y="39624"/>
                </a:lnTo>
                <a:lnTo>
                  <a:pt x="582168" y="39624"/>
                </a:lnTo>
                <a:lnTo>
                  <a:pt x="582168" y="18288"/>
                </a:lnTo>
                <a:close/>
              </a:path>
              <a:path w="622300" h="445135">
                <a:moveTo>
                  <a:pt x="621792" y="18288"/>
                </a:moveTo>
                <a:lnTo>
                  <a:pt x="582168" y="18288"/>
                </a:lnTo>
                <a:lnTo>
                  <a:pt x="600455" y="39624"/>
                </a:lnTo>
                <a:lnTo>
                  <a:pt x="621792" y="39624"/>
                </a:lnTo>
                <a:lnTo>
                  <a:pt x="621792" y="18288"/>
                </a:lnTo>
                <a:close/>
              </a:path>
            </a:pathLst>
          </a:custGeom>
          <a:solidFill>
            <a:srgbClr val="3333CC"/>
          </a:solidFill>
        </p:spPr>
        <p:txBody>
          <a:bodyPr wrap="square" lIns="0" tIns="0" rIns="0" bIns="0" rtlCol="0"/>
          <a:lstStyle/>
          <a:p>
            <a:endParaRPr sz="1500" dirty="0"/>
          </a:p>
        </p:txBody>
      </p:sp>
      <p:sp>
        <p:nvSpPr>
          <p:cNvPr id="37" name="object 37"/>
          <p:cNvSpPr txBox="1"/>
          <p:nvPr/>
        </p:nvSpPr>
        <p:spPr>
          <a:xfrm>
            <a:off x="6525971" y="4569949"/>
            <a:ext cx="292402" cy="244080"/>
          </a:xfrm>
          <a:prstGeom prst="rect">
            <a:avLst/>
          </a:prstGeom>
        </p:spPr>
        <p:txBody>
          <a:bodyPr vert="horz" wrap="square" lIns="0" tIns="13533" rIns="0" bIns="0" rtlCol="0">
            <a:spAutoFit/>
          </a:bodyPr>
          <a:lstStyle/>
          <a:p>
            <a:pPr marL="10827">
              <a:spcBef>
                <a:spcPts val="107"/>
              </a:spcBef>
            </a:pPr>
            <a:r>
              <a:rPr sz="1500" spc="-128" dirty="0">
                <a:solidFill>
                  <a:srgbClr val="3333CC"/>
                </a:solidFill>
                <a:latin typeface="Times New Roman"/>
                <a:cs typeface="Times New Roman"/>
              </a:rPr>
              <a:t>Y</a:t>
            </a:r>
            <a:r>
              <a:rPr sz="1500" spc="-13" dirty="0">
                <a:solidFill>
                  <a:srgbClr val="3333CC"/>
                </a:solidFill>
                <a:latin typeface="Times New Roman"/>
                <a:cs typeface="Times New Roman"/>
              </a:rPr>
              <a:t>e</a:t>
            </a:r>
            <a:r>
              <a:rPr sz="1500" spc="9" dirty="0">
                <a:solidFill>
                  <a:srgbClr val="3333CC"/>
                </a:solidFill>
                <a:latin typeface="Times New Roman"/>
                <a:cs typeface="Times New Roman"/>
              </a:rPr>
              <a:t>s</a:t>
            </a:r>
            <a:endParaRPr sz="1500" dirty="0">
              <a:latin typeface="Times New Roman"/>
              <a:cs typeface="Times New Roman"/>
            </a:endParaRPr>
          </a:p>
        </p:txBody>
      </p:sp>
      <p:sp>
        <p:nvSpPr>
          <p:cNvPr id="38" name="object 38"/>
          <p:cNvSpPr/>
          <p:nvPr/>
        </p:nvSpPr>
        <p:spPr>
          <a:xfrm>
            <a:off x="8330200" y="5438491"/>
            <a:ext cx="530655" cy="382287"/>
          </a:xfrm>
          <a:custGeom>
            <a:avLst/>
            <a:gdLst/>
            <a:ahLst/>
            <a:cxnLst/>
            <a:rect l="l" t="t" r="r" b="b"/>
            <a:pathLst>
              <a:path w="622300" h="448309">
                <a:moveTo>
                  <a:pt x="621791" y="0"/>
                </a:moveTo>
                <a:lnTo>
                  <a:pt x="0" y="0"/>
                </a:lnTo>
                <a:lnTo>
                  <a:pt x="0" y="448056"/>
                </a:lnTo>
                <a:lnTo>
                  <a:pt x="621791" y="448056"/>
                </a:lnTo>
                <a:lnTo>
                  <a:pt x="621791" y="426720"/>
                </a:lnTo>
                <a:lnTo>
                  <a:pt x="39624" y="426720"/>
                </a:lnTo>
                <a:lnTo>
                  <a:pt x="18287" y="405384"/>
                </a:lnTo>
                <a:lnTo>
                  <a:pt x="39624" y="405384"/>
                </a:lnTo>
                <a:lnTo>
                  <a:pt x="39624" y="42672"/>
                </a:lnTo>
                <a:lnTo>
                  <a:pt x="18287" y="42672"/>
                </a:lnTo>
                <a:lnTo>
                  <a:pt x="39624" y="21336"/>
                </a:lnTo>
                <a:lnTo>
                  <a:pt x="621791" y="21336"/>
                </a:lnTo>
                <a:lnTo>
                  <a:pt x="621791" y="0"/>
                </a:lnTo>
                <a:close/>
              </a:path>
              <a:path w="622300" h="448309">
                <a:moveTo>
                  <a:pt x="39624" y="405384"/>
                </a:moveTo>
                <a:lnTo>
                  <a:pt x="18287" y="405384"/>
                </a:lnTo>
                <a:lnTo>
                  <a:pt x="39624" y="426720"/>
                </a:lnTo>
                <a:lnTo>
                  <a:pt x="39624" y="405384"/>
                </a:lnTo>
                <a:close/>
              </a:path>
              <a:path w="622300" h="448309">
                <a:moveTo>
                  <a:pt x="579119" y="405384"/>
                </a:moveTo>
                <a:lnTo>
                  <a:pt x="39624" y="405384"/>
                </a:lnTo>
                <a:lnTo>
                  <a:pt x="39624" y="426720"/>
                </a:lnTo>
                <a:lnTo>
                  <a:pt x="579119" y="426720"/>
                </a:lnTo>
                <a:lnTo>
                  <a:pt x="579119" y="405384"/>
                </a:lnTo>
                <a:close/>
              </a:path>
              <a:path w="622300" h="448309">
                <a:moveTo>
                  <a:pt x="579119" y="21336"/>
                </a:moveTo>
                <a:lnTo>
                  <a:pt x="579119" y="426720"/>
                </a:lnTo>
                <a:lnTo>
                  <a:pt x="600455" y="405384"/>
                </a:lnTo>
                <a:lnTo>
                  <a:pt x="621791" y="405384"/>
                </a:lnTo>
                <a:lnTo>
                  <a:pt x="621791" y="42672"/>
                </a:lnTo>
                <a:lnTo>
                  <a:pt x="600455" y="42672"/>
                </a:lnTo>
                <a:lnTo>
                  <a:pt x="579119" y="21336"/>
                </a:lnTo>
                <a:close/>
              </a:path>
              <a:path w="622300" h="448309">
                <a:moveTo>
                  <a:pt x="621791" y="405384"/>
                </a:moveTo>
                <a:lnTo>
                  <a:pt x="600455" y="405384"/>
                </a:lnTo>
                <a:lnTo>
                  <a:pt x="579119" y="426720"/>
                </a:lnTo>
                <a:lnTo>
                  <a:pt x="621791" y="426720"/>
                </a:lnTo>
                <a:lnTo>
                  <a:pt x="621791" y="405384"/>
                </a:lnTo>
                <a:close/>
              </a:path>
              <a:path w="622300" h="448309">
                <a:moveTo>
                  <a:pt x="39624" y="21336"/>
                </a:moveTo>
                <a:lnTo>
                  <a:pt x="18287" y="42672"/>
                </a:lnTo>
                <a:lnTo>
                  <a:pt x="39624" y="42672"/>
                </a:lnTo>
                <a:lnTo>
                  <a:pt x="39624" y="21336"/>
                </a:lnTo>
                <a:close/>
              </a:path>
              <a:path w="622300" h="448309">
                <a:moveTo>
                  <a:pt x="579119" y="21336"/>
                </a:moveTo>
                <a:lnTo>
                  <a:pt x="39624" y="21336"/>
                </a:lnTo>
                <a:lnTo>
                  <a:pt x="39624" y="42672"/>
                </a:lnTo>
                <a:lnTo>
                  <a:pt x="579119" y="42672"/>
                </a:lnTo>
                <a:lnTo>
                  <a:pt x="579119" y="21336"/>
                </a:lnTo>
                <a:close/>
              </a:path>
              <a:path w="622300" h="448309">
                <a:moveTo>
                  <a:pt x="621791" y="21336"/>
                </a:moveTo>
                <a:lnTo>
                  <a:pt x="579119" y="21336"/>
                </a:lnTo>
                <a:lnTo>
                  <a:pt x="600455" y="42672"/>
                </a:lnTo>
                <a:lnTo>
                  <a:pt x="621791" y="42672"/>
                </a:lnTo>
                <a:lnTo>
                  <a:pt x="621791" y="21336"/>
                </a:lnTo>
                <a:close/>
              </a:path>
            </a:pathLst>
          </a:custGeom>
          <a:solidFill>
            <a:srgbClr val="3333CC"/>
          </a:solidFill>
        </p:spPr>
        <p:txBody>
          <a:bodyPr wrap="square" lIns="0" tIns="0" rIns="0" bIns="0" rtlCol="0"/>
          <a:lstStyle/>
          <a:p>
            <a:endParaRPr sz="1500" dirty="0"/>
          </a:p>
        </p:txBody>
      </p:sp>
      <p:sp>
        <p:nvSpPr>
          <p:cNvPr id="39" name="object 39"/>
          <p:cNvSpPr txBox="1"/>
          <p:nvPr/>
        </p:nvSpPr>
        <p:spPr>
          <a:xfrm>
            <a:off x="8418135" y="5482241"/>
            <a:ext cx="292402" cy="244080"/>
          </a:xfrm>
          <a:prstGeom prst="rect">
            <a:avLst/>
          </a:prstGeom>
        </p:spPr>
        <p:txBody>
          <a:bodyPr vert="horz" wrap="square" lIns="0" tIns="13533" rIns="0" bIns="0" rtlCol="0">
            <a:spAutoFit/>
          </a:bodyPr>
          <a:lstStyle/>
          <a:p>
            <a:pPr marL="10827">
              <a:spcBef>
                <a:spcPts val="107"/>
              </a:spcBef>
            </a:pPr>
            <a:r>
              <a:rPr sz="1500" spc="-128" dirty="0">
                <a:solidFill>
                  <a:srgbClr val="3333CC"/>
                </a:solidFill>
                <a:latin typeface="Times New Roman"/>
                <a:cs typeface="Times New Roman"/>
              </a:rPr>
              <a:t>Y</a:t>
            </a:r>
            <a:r>
              <a:rPr sz="1500" spc="-13" dirty="0">
                <a:solidFill>
                  <a:srgbClr val="3333CC"/>
                </a:solidFill>
                <a:latin typeface="Times New Roman"/>
                <a:cs typeface="Times New Roman"/>
              </a:rPr>
              <a:t>e</a:t>
            </a:r>
            <a:r>
              <a:rPr sz="1500" spc="9" dirty="0">
                <a:solidFill>
                  <a:srgbClr val="3333CC"/>
                </a:solidFill>
                <a:latin typeface="Times New Roman"/>
                <a:cs typeface="Times New Roman"/>
              </a:rPr>
              <a:t>s</a:t>
            </a:r>
            <a:endParaRPr sz="1500" dirty="0">
              <a:latin typeface="Times New Roman"/>
              <a:cs typeface="Times New Roman"/>
            </a:endParaRPr>
          </a:p>
        </p:txBody>
      </p:sp>
      <p:sp>
        <p:nvSpPr>
          <p:cNvPr id="40" name="object 40"/>
          <p:cNvSpPr/>
          <p:nvPr/>
        </p:nvSpPr>
        <p:spPr>
          <a:xfrm>
            <a:off x="7137199" y="5438491"/>
            <a:ext cx="467843" cy="382287"/>
          </a:xfrm>
          <a:custGeom>
            <a:avLst/>
            <a:gdLst/>
            <a:ahLst/>
            <a:cxnLst/>
            <a:rect l="l" t="t" r="r" b="b"/>
            <a:pathLst>
              <a:path w="548640" h="448309">
                <a:moveTo>
                  <a:pt x="548640" y="0"/>
                </a:moveTo>
                <a:lnTo>
                  <a:pt x="0" y="0"/>
                </a:lnTo>
                <a:lnTo>
                  <a:pt x="0" y="448056"/>
                </a:lnTo>
                <a:lnTo>
                  <a:pt x="548640" y="448056"/>
                </a:lnTo>
                <a:lnTo>
                  <a:pt x="548640" y="426720"/>
                </a:lnTo>
                <a:lnTo>
                  <a:pt x="39624" y="426720"/>
                </a:lnTo>
                <a:lnTo>
                  <a:pt x="21336" y="405384"/>
                </a:lnTo>
                <a:lnTo>
                  <a:pt x="39624" y="405384"/>
                </a:lnTo>
                <a:lnTo>
                  <a:pt x="39624" y="42672"/>
                </a:lnTo>
                <a:lnTo>
                  <a:pt x="21336" y="42672"/>
                </a:lnTo>
                <a:lnTo>
                  <a:pt x="39624" y="21336"/>
                </a:lnTo>
                <a:lnTo>
                  <a:pt x="548640" y="21336"/>
                </a:lnTo>
                <a:lnTo>
                  <a:pt x="548640" y="0"/>
                </a:lnTo>
                <a:close/>
              </a:path>
              <a:path w="548640" h="448309">
                <a:moveTo>
                  <a:pt x="39624" y="405384"/>
                </a:moveTo>
                <a:lnTo>
                  <a:pt x="21336" y="405384"/>
                </a:lnTo>
                <a:lnTo>
                  <a:pt x="39624" y="426720"/>
                </a:lnTo>
                <a:lnTo>
                  <a:pt x="39624" y="405384"/>
                </a:lnTo>
                <a:close/>
              </a:path>
              <a:path w="548640" h="448309">
                <a:moveTo>
                  <a:pt x="505968" y="405384"/>
                </a:moveTo>
                <a:lnTo>
                  <a:pt x="39624" y="405384"/>
                </a:lnTo>
                <a:lnTo>
                  <a:pt x="39624" y="426720"/>
                </a:lnTo>
                <a:lnTo>
                  <a:pt x="505968" y="426720"/>
                </a:lnTo>
                <a:lnTo>
                  <a:pt x="505968" y="405384"/>
                </a:lnTo>
                <a:close/>
              </a:path>
              <a:path w="548640" h="448309">
                <a:moveTo>
                  <a:pt x="505968" y="21336"/>
                </a:moveTo>
                <a:lnTo>
                  <a:pt x="505968" y="426720"/>
                </a:lnTo>
                <a:lnTo>
                  <a:pt x="527303" y="405384"/>
                </a:lnTo>
                <a:lnTo>
                  <a:pt x="548640" y="405384"/>
                </a:lnTo>
                <a:lnTo>
                  <a:pt x="548640" y="42672"/>
                </a:lnTo>
                <a:lnTo>
                  <a:pt x="527303" y="42672"/>
                </a:lnTo>
                <a:lnTo>
                  <a:pt x="505968" y="21336"/>
                </a:lnTo>
                <a:close/>
              </a:path>
              <a:path w="548640" h="448309">
                <a:moveTo>
                  <a:pt x="548640" y="405384"/>
                </a:moveTo>
                <a:lnTo>
                  <a:pt x="527303" y="405384"/>
                </a:lnTo>
                <a:lnTo>
                  <a:pt x="505968" y="426720"/>
                </a:lnTo>
                <a:lnTo>
                  <a:pt x="548640" y="426720"/>
                </a:lnTo>
                <a:lnTo>
                  <a:pt x="548640" y="405384"/>
                </a:lnTo>
                <a:close/>
              </a:path>
              <a:path w="548640" h="448309">
                <a:moveTo>
                  <a:pt x="39624" y="21336"/>
                </a:moveTo>
                <a:lnTo>
                  <a:pt x="21336" y="42672"/>
                </a:lnTo>
                <a:lnTo>
                  <a:pt x="39624" y="42672"/>
                </a:lnTo>
                <a:lnTo>
                  <a:pt x="39624" y="21336"/>
                </a:lnTo>
                <a:close/>
              </a:path>
              <a:path w="548640" h="448309">
                <a:moveTo>
                  <a:pt x="505968" y="21336"/>
                </a:moveTo>
                <a:lnTo>
                  <a:pt x="39624" y="21336"/>
                </a:lnTo>
                <a:lnTo>
                  <a:pt x="39624" y="42672"/>
                </a:lnTo>
                <a:lnTo>
                  <a:pt x="505968" y="42672"/>
                </a:lnTo>
                <a:lnTo>
                  <a:pt x="505968" y="21336"/>
                </a:lnTo>
                <a:close/>
              </a:path>
              <a:path w="548640" h="448309">
                <a:moveTo>
                  <a:pt x="548640" y="21336"/>
                </a:moveTo>
                <a:lnTo>
                  <a:pt x="505968" y="21336"/>
                </a:lnTo>
                <a:lnTo>
                  <a:pt x="527303" y="42672"/>
                </a:lnTo>
                <a:lnTo>
                  <a:pt x="548640" y="42672"/>
                </a:lnTo>
                <a:lnTo>
                  <a:pt x="548640" y="21336"/>
                </a:lnTo>
                <a:close/>
              </a:path>
            </a:pathLst>
          </a:custGeom>
          <a:solidFill>
            <a:srgbClr val="3333CC"/>
          </a:solidFill>
        </p:spPr>
        <p:txBody>
          <a:bodyPr wrap="square" lIns="0" tIns="0" rIns="0" bIns="0" rtlCol="0"/>
          <a:lstStyle/>
          <a:p>
            <a:endParaRPr sz="1500" dirty="0"/>
          </a:p>
        </p:txBody>
      </p:sp>
      <p:sp>
        <p:nvSpPr>
          <p:cNvPr id="41" name="object 41"/>
          <p:cNvSpPr txBox="1"/>
          <p:nvPr/>
        </p:nvSpPr>
        <p:spPr>
          <a:xfrm>
            <a:off x="7227739" y="5482241"/>
            <a:ext cx="250707" cy="244080"/>
          </a:xfrm>
          <a:prstGeom prst="rect">
            <a:avLst/>
          </a:prstGeom>
        </p:spPr>
        <p:txBody>
          <a:bodyPr vert="horz" wrap="square" lIns="0" tIns="13533" rIns="0" bIns="0" rtlCol="0">
            <a:spAutoFit/>
          </a:bodyPr>
          <a:lstStyle/>
          <a:p>
            <a:pPr marL="10827">
              <a:spcBef>
                <a:spcPts val="107"/>
              </a:spcBef>
            </a:pPr>
            <a:r>
              <a:rPr sz="1500" spc="9" dirty="0">
                <a:solidFill>
                  <a:srgbClr val="3333CC"/>
                </a:solidFill>
                <a:latin typeface="Times New Roman"/>
                <a:cs typeface="Times New Roman"/>
              </a:rPr>
              <a:t>No</a:t>
            </a:r>
            <a:endParaRPr sz="1500" dirty="0">
              <a:latin typeface="Times New Roman"/>
              <a:cs typeface="Times New Roman"/>
            </a:endParaRPr>
          </a:p>
        </p:txBody>
      </p:sp>
    </p:spTree>
    <p:extLst>
      <p:ext uri="{BB962C8B-B14F-4D97-AF65-F5344CB8AC3E}">
        <p14:creationId xmlns="" xmlns:p14="http://schemas.microsoft.com/office/powerpoint/2010/main" val="355566745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0" y="488582"/>
            <a:ext cx="5253800" cy="687342"/>
          </a:xfrm>
          <a:prstGeom prst="rect">
            <a:avLst/>
          </a:prstGeom>
        </p:spPr>
        <p:txBody>
          <a:bodyPr vert="horz" wrap="square" lIns="0" tIns="11369" rIns="0" bIns="0" rtlCol="0">
            <a:spAutoFit/>
          </a:bodyPr>
          <a:lstStyle/>
          <a:p>
            <a:pPr marL="10827">
              <a:spcBef>
                <a:spcPts val="90"/>
              </a:spcBef>
            </a:pPr>
            <a:r>
              <a:rPr spc="-4" dirty="0"/>
              <a:t>Decision</a:t>
            </a:r>
            <a:r>
              <a:rPr spc="-47" dirty="0"/>
              <a:t> </a:t>
            </a:r>
            <a:r>
              <a:rPr dirty="0"/>
              <a:t>Tree</a:t>
            </a:r>
          </a:p>
        </p:txBody>
      </p:sp>
      <p:sp>
        <p:nvSpPr>
          <p:cNvPr id="3" name="object 3"/>
          <p:cNvSpPr txBox="1"/>
          <p:nvPr/>
        </p:nvSpPr>
        <p:spPr>
          <a:xfrm>
            <a:off x="423225" y="1409412"/>
            <a:ext cx="8445535" cy="3500991"/>
          </a:xfrm>
          <a:prstGeom prst="rect">
            <a:avLst/>
          </a:prstGeom>
        </p:spPr>
        <p:txBody>
          <a:bodyPr vert="horz" wrap="square" lIns="0" tIns="9745" rIns="0" bIns="0" rtlCol="0">
            <a:spAutoFit/>
          </a:bodyPr>
          <a:lstStyle/>
          <a:p>
            <a:pPr marL="327516" marR="4332" indent="-317232">
              <a:spcBef>
                <a:spcPts val="77"/>
              </a:spcBef>
              <a:buChar char="•"/>
              <a:tabLst>
                <a:tab pos="327516" algn="l"/>
                <a:tab pos="328059" algn="l"/>
              </a:tabLst>
            </a:pPr>
            <a:r>
              <a:rPr sz="2200" spc="-9" dirty="0">
                <a:latin typeface="Times New Roman"/>
                <a:cs typeface="Times New Roman"/>
              </a:rPr>
              <a:t>Decision </a:t>
            </a:r>
            <a:r>
              <a:rPr sz="2200" spc="-4" dirty="0">
                <a:latin typeface="Times New Roman"/>
                <a:cs typeface="Times New Roman"/>
              </a:rPr>
              <a:t>trees classify instances by </a:t>
            </a:r>
            <a:r>
              <a:rPr sz="2200" spc="-9" dirty="0">
                <a:latin typeface="Times New Roman"/>
                <a:cs typeface="Times New Roman"/>
              </a:rPr>
              <a:t>sorting </a:t>
            </a:r>
            <a:r>
              <a:rPr sz="2200" spc="-4" dirty="0">
                <a:latin typeface="Times New Roman"/>
                <a:cs typeface="Times New Roman"/>
              </a:rPr>
              <a:t>them down the tree </a:t>
            </a:r>
            <a:r>
              <a:rPr sz="2200" dirty="0">
                <a:latin typeface="Times New Roman"/>
                <a:cs typeface="Times New Roman"/>
              </a:rPr>
              <a:t>from </a:t>
            </a:r>
            <a:r>
              <a:rPr sz="2200" spc="-4" dirty="0">
                <a:latin typeface="Times New Roman"/>
                <a:cs typeface="Times New Roman"/>
              </a:rPr>
              <a:t>the  root to </a:t>
            </a:r>
            <a:r>
              <a:rPr sz="2200" spc="-13" dirty="0">
                <a:latin typeface="Times New Roman"/>
                <a:cs typeface="Times New Roman"/>
              </a:rPr>
              <a:t>some </a:t>
            </a:r>
            <a:r>
              <a:rPr sz="2200" spc="-4" dirty="0">
                <a:latin typeface="Times New Roman"/>
                <a:cs typeface="Times New Roman"/>
              </a:rPr>
              <a:t>leaf node, </a:t>
            </a:r>
            <a:r>
              <a:rPr sz="2200" spc="-9" dirty="0">
                <a:latin typeface="Times New Roman"/>
                <a:cs typeface="Times New Roman"/>
              </a:rPr>
              <a:t>which </a:t>
            </a:r>
            <a:r>
              <a:rPr sz="2200" spc="-4" dirty="0">
                <a:latin typeface="Times New Roman"/>
                <a:cs typeface="Times New Roman"/>
              </a:rPr>
              <a:t>provides the classification of the</a:t>
            </a:r>
            <a:r>
              <a:rPr sz="2200" spc="-38" dirty="0">
                <a:latin typeface="Times New Roman"/>
                <a:cs typeface="Times New Roman"/>
              </a:rPr>
              <a:t> </a:t>
            </a:r>
            <a:r>
              <a:rPr sz="2200" spc="-4" dirty="0">
                <a:latin typeface="Times New Roman"/>
                <a:cs typeface="Times New Roman"/>
              </a:rPr>
              <a:t>instance.</a:t>
            </a:r>
            <a:endParaRPr sz="2200" dirty="0">
              <a:latin typeface="Times New Roman"/>
              <a:cs typeface="Times New Roman"/>
            </a:endParaRPr>
          </a:p>
          <a:p>
            <a:pPr marL="327516" indent="-317232">
              <a:spcBef>
                <a:spcPts val="512"/>
              </a:spcBef>
              <a:buChar char="•"/>
              <a:tabLst>
                <a:tab pos="327516" algn="l"/>
                <a:tab pos="328059" algn="l"/>
              </a:tabLst>
            </a:pPr>
            <a:r>
              <a:rPr sz="2200" spc="-4" dirty="0">
                <a:latin typeface="Times New Roman"/>
                <a:cs typeface="Times New Roman"/>
              </a:rPr>
              <a:t>Each node in the tree specifies a test of </a:t>
            </a:r>
            <a:r>
              <a:rPr sz="2200" spc="-13" dirty="0">
                <a:latin typeface="Times New Roman"/>
                <a:cs typeface="Times New Roman"/>
              </a:rPr>
              <a:t>some </a:t>
            </a:r>
            <a:r>
              <a:rPr sz="2200" spc="-4" dirty="0">
                <a:latin typeface="Times New Roman"/>
                <a:cs typeface="Times New Roman"/>
              </a:rPr>
              <a:t>attribute of the</a:t>
            </a:r>
            <a:r>
              <a:rPr sz="2200" spc="-81" dirty="0">
                <a:latin typeface="Times New Roman"/>
                <a:cs typeface="Times New Roman"/>
              </a:rPr>
              <a:t> </a:t>
            </a:r>
            <a:r>
              <a:rPr sz="2200" spc="-4" dirty="0">
                <a:latin typeface="Times New Roman"/>
                <a:cs typeface="Times New Roman"/>
              </a:rPr>
              <a:t>instance.</a:t>
            </a:r>
            <a:endParaRPr sz="2200" dirty="0">
              <a:latin typeface="Times New Roman"/>
              <a:cs typeface="Times New Roman"/>
            </a:endParaRPr>
          </a:p>
          <a:p>
            <a:pPr marL="327516" marR="62796" indent="-317232">
              <a:spcBef>
                <a:spcPts val="533"/>
              </a:spcBef>
              <a:buChar char="•"/>
              <a:tabLst>
                <a:tab pos="327516" algn="l"/>
                <a:tab pos="328059" algn="l"/>
              </a:tabLst>
            </a:pPr>
            <a:r>
              <a:rPr sz="2200" spc="-4" dirty="0">
                <a:latin typeface="Times New Roman"/>
                <a:cs typeface="Times New Roman"/>
              </a:rPr>
              <a:t>Each branch descending </a:t>
            </a:r>
            <a:r>
              <a:rPr sz="2200" dirty="0">
                <a:latin typeface="Times New Roman"/>
                <a:cs typeface="Times New Roman"/>
              </a:rPr>
              <a:t>from </a:t>
            </a:r>
            <a:r>
              <a:rPr sz="2200" spc="-4" dirty="0">
                <a:latin typeface="Times New Roman"/>
                <a:cs typeface="Times New Roman"/>
              </a:rPr>
              <a:t>a node corresponds to one of the</a:t>
            </a:r>
            <a:r>
              <a:rPr sz="2200" spc="-90" dirty="0">
                <a:latin typeface="Times New Roman"/>
                <a:cs typeface="Times New Roman"/>
              </a:rPr>
              <a:t> </a:t>
            </a:r>
            <a:r>
              <a:rPr sz="2200" spc="-4" dirty="0">
                <a:latin typeface="Times New Roman"/>
                <a:cs typeface="Times New Roman"/>
              </a:rPr>
              <a:t>possible  values </a:t>
            </a:r>
            <a:r>
              <a:rPr sz="2200" dirty="0">
                <a:latin typeface="Times New Roman"/>
                <a:cs typeface="Times New Roman"/>
              </a:rPr>
              <a:t>for </a:t>
            </a:r>
            <a:r>
              <a:rPr sz="2200" spc="-4" dirty="0">
                <a:latin typeface="Times New Roman"/>
                <a:cs typeface="Times New Roman"/>
              </a:rPr>
              <a:t>the</a:t>
            </a:r>
            <a:r>
              <a:rPr sz="2200" spc="-51" dirty="0">
                <a:latin typeface="Times New Roman"/>
                <a:cs typeface="Times New Roman"/>
              </a:rPr>
              <a:t> </a:t>
            </a:r>
            <a:r>
              <a:rPr sz="2200" spc="-4" dirty="0">
                <a:latin typeface="Times New Roman"/>
                <a:cs typeface="Times New Roman"/>
              </a:rPr>
              <a:t>attribute.</a:t>
            </a:r>
            <a:endParaRPr sz="2200" dirty="0">
              <a:latin typeface="Times New Roman"/>
              <a:cs typeface="Times New Roman"/>
            </a:endParaRPr>
          </a:p>
          <a:p>
            <a:pPr marL="327516" indent="-317232">
              <a:spcBef>
                <a:spcPts val="512"/>
              </a:spcBef>
              <a:buChar char="•"/>
              <a:tabLst>
                <a:tab pos="327516" algn="l"/>
                <a:tab pos="328059" algn="l"/>
              </a:tabLst>
            </a:pPr>
            <a:r>
              <a:rPr sz="2200" spc="-4" dirty="0">
                <a:latin typeface="Times New Roman"/>
                <a:cs typeface="Times New Roman"/>
              </a:rPr>
              <a:t>Each leaf node assigns a</a:t>
            </a:r>
            <a:r>
              <a:rPr sz="2200" spc="-26" dirty="0">
                <a:latin typeface="Times New Roman"/>
                <a:cs typeface="Times New Roman"/>
              </a:rPr>
              <a:t> </a:t>
            </a:r>
            <a:r>
              <a:rPr sz="2200" spc="-4" dirty="0">
                <a:latin typeface="Times New Roman"/>
                <a:cs typeface="Times New Roman"/>
              </a:rPr>
              <a:t>classification.</a:t>
            </a:r>
            <a:endParaRPr sz="2200" dirty="0">
              <a:latin typeface="Times New Roman"/>
              <a:cs typeface="Times New Roman"/>
            </a:endParaRPr>
          </a:p>
          <a:p>
            <a:pPr marL="327516" indent="-317232">
              <a:spcBef>
                <a:spcPts val="533"/>
              </a:spcBef>
              <a:buChar char="•"/>
              <a:tabLst>
                <a:tab pos="327516" algn="l"/>
                <a:tab pos="328059" algn="l"/>
              </a:tabLst>
            </a:pPr>
            <a:r>
              <a:rPr sz="2200" spc="-4" dirty="0">
                <a:latin typeface="Times New Roman"/>
                <a:cs typeface="Times New Roman"/>
              </a:rPr>
              <a:t>The</a:t>
            </a:r>
            <a:r>
              <a:rPr sz="2200" spc="-9" dirty="0">
                <a:latin typeface="Times New Roman"/>
                <a:cs typeface="Times New Roman"/>
              </a:rPr>
              <a:t> </a:t>
            </a:r>
            <a:r>
              <a:rPr sz="2200" spc="-4" dirty="0">
                <a:latin typeface="Times New Roman"/>
                <a:cs typeface="Times New Roman"/>
              </a:rPr>
              <a:t>instance</a:t>
            </a:r>
            <a:endParaRPr sz="2200" dirty="0">
              <a:latin typeface="Times New Roman"/>
              <a:cs typeface="Times New Roman"/>
            </a:endParaRPr>
          </a:p>
          <a:p>
            <a:pPr marL="431456" marR="61173" indent="210043">
              <a:lnSpc>
                <a:spcPts val="3187"/>
              </a:lnSpc>
              <a:spcBef>
                <a:spcPts val="174"/>
              </a:spcBef>
            </a:pPr>
            <a:r>
              <a:rPr sz="2200" spc="-9" dirty="0">
                <a:latin typeface="Times New Roman"/>
                <a:cs typeface="Times New Roman"/>
              </a:rPr>
              <a:t>(Outlook=Sunny, Temperature=Hot, </a:t>
            </a:r>
            <a:r>
              <a:rPr sz="2200" spc="-13" dirty="0">
                <a:latin typeface="Times New Roman"/>
                <a:cs typeface="Times New Roman"/>
              </a:rPr>
              <a:t>Humidity=High, </a:t>
            </a:r>
            <a:r>
              <a:rPr sz="2200" spc="-9" dirty="0">
                <a:latin typeface="Times New Roman"/>
                <a:cs typeface="Times New Roman"/>
              </a:rPr>
              <a:t>Wind=Strong)  </a:t>
            </a:r>
            <a:r>
              <a:rPr sz="2200" spc="-4" dirty="0">
                <a:latin typeface="Times New Roman"/>
                <a:cs typeface="Times New Roman"/>
              </a:rPr>
              <a:t>is classified as a negative</a:t>
            </a:r>
            <a:r>
              <a:rPr sz="2200" spc="-68" dirty="0">
                <a:latin typeface="Times New Roman"/>
                <a:cs typeface="Times New Roman"/>
              </a:rPr>
              <a:t> </a:t>
            </a:r>
            <a:r>
              <a:rPr sz="2200" spc="-4" dirty="0">
                <a:latin typeface="Times New Roman"/>
                <a:cs typeface="Times New Roman"/>
              </a:rPr>
              <a:t>instance.</a:t>
            </a:r>
            <a:endParaRPr sz="2200" dirty="0">
              <a:latin typeface="Times New Roman"/>
              <a:cs typeface="Times New Roman"/>
            </a:endParaRPr>
          </a:p>
        </p:txBody>
      </p:sp>
    </p:spTree>
    <p:extLst>
      <p:ext uri="{BB962C8B-B14F-4D97-AF65-F5344CB8AC3E}">
        <p14:creationId xmlns="" xmlns:p14="http://schemas.microsoft.com/office/powerpoint/2010/main" val="382958105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1" y="150655"/>
            <a:ext cx="6828004" cy="1363196"/>
          </a:xfrm>
          <a:prstGeom prst="rect">
            <a:avLst/>
          </a:prstGeom>
        </p:spPr>
        <p:txBody>
          <a:bodyPr vert="horz" wrap="square" lIns="0" tIns="11369" rIns="0" bIns="0" rtlCol="0">
            <a:spAutoFit/>
          </a:bodyPr>
          <a:lstStyle/>
          <a:p>
            <a:pPr marL="10827">
              <a:spcBef>
                <a:spcPts val="90"/>
              </a:spcBef>
            </a:pPr>
            <a:r>
              <a:rPr dirty="0"/>
              <a:t>When to </a:t>
            </a:r>
            <a:r>
              <a:rPr spc="-4" dirty="0"/>
              <a:t>Consider Decision</a:t>
            </a:r>
            <a:r>
              <a:rPr spc="-9" dirty="0"/>
              <a:t> </a:t>
            </a:r>
            <a:r>
              <a:rPr dirty="0"/>
              <a:t>Trees</a:t>
            </a:r>
          </a:p>
        </p:txBody>
      </p:sp>
      <p:sp>
        <p:nvSpPr>
          <p:cNvPr id="3" name="object 3"/>
          <p:cNvSpPr txBox="1"/>
          <p:nvPr/>
        </p:nvSpPr>
        <p:spPr>
          <a:xfrm>
            <a:off x="423226" y="1213177"/>
            <a:ext cx="7954408" cy="4743122"/>
          </a:xfrm>
          <a:prstGeom prst="rect">
            <a:avLst/>
          </a:prstGeom>
        </p:spPr>
        <p:txBody>
          <a:bodyPr vert="horz" wrap="square" lIns="0" tIns="70379" rIns="0" bIns="0" rtlCol="0">
            <a:spAutoFit/>
          </a:bodyPr>
          <a:lstStyle/>
          <a:p>
            <a:pPr marL="327516" indent="-317232">
              <a:spcBef>
                <a:spcPts val="554"/>
              </a:spcBef>
              <a:buChar char="•"/>
              <a:tabLst>
                <a:tab pos="327516" algn="l"/>
                <a:tab pos="328059" algn="l"/>
              </a:tabLst>
            </a:pPr>
            <a:r>
              <a:rPr spc="-4" dirty="0">
                <a:latin typeface="Times New Roman"/>
                <a:cs typeface="Times New Roman"/>
              </a:rPr>
              <a:t>Instances </a:t>
            </a:r>
            <a:r>
              <a:rPr dirty="0">
                <a:latin typeface="Times New Roman"/>
                <a:cs typeface="Times New Roman"/>
              </a:rPr>
              <a:t>are represented </a:t>
            </a:r>
            <a:r>
              <a:rPr spc="4" dirty="0">
                <a:latin typeface="Times New Roman"/>
                <a:cs typeface="Times New Roman"/>
              </a:rPr>
              <a:t>by </a:t>
            </a:r>
            <a:r>
              <a:rPr dirty="0">
                <a:latin typeface="Times New Roman"/>
                <a:cs typeface="Times New Roman"/>
              </a:rPr>
              <a:t>attribute-value</a:t>
            </a:r>
            <a:r>
              <a:rPr spc="-9" dirty="0">
                <a:latin typeface="Times New Roman"/>
                <a:cs typeface="Times New Roman"/>
              </a:rPr>
              <a:t> </a:t>
            </a:r>
            <a:r>
              <a:rPr dirty="0">
                <a:latin typeface="Times New Roman"/>
                <a:cs typeface="Times New Roman"/>
              </a:rPr>
              <a:t>pairs.</a:t>
            </a:r>
          </a:p>
          <a:p>
            <a:pPr marL="694010" lvl="1" indent="-263096">
              <a:spcBef>
                <a:spcPts val="391"/>
              </a:spcBef>
              <a:buChar char="–"/>
              <a:tabLst>
                <a:tab pos="694010" algn="l"/>
                <a:tab pos="694553" algn="l"/>
              </a:tabLst>
            </a:pPr>
            <a:r>
              <a:rPr sz="1500" dirty="0">
                <a:latin typeface="Times New Roman"/>
                <a:cs typeface="Times New Roman"/>
              </a:rPr>
              <a:t>Fixed set </a:t>
            </a:r>
            <a:r>
              <a:rPr sz="1500" spc="-4" dirty="0">
                <a:latin typeface="Times New Roman"/>
                <a:cs typeface="Times New Roman"/>
              </a:rPr>
              <a:t>of </a:t>
            </a:r>
            <a:r>
              <a:rPr sz="1500" spc="4" dirty="0">
                <a:latin typeface="Times New Roman"/>
                <a:cs typeface="Times New Roman"/>
              </a:rPr>
              <a:t>attributes, </a:t>
            </a:r>
            <a:r>
              <a:rPr sz="1500" spc="9" dirty="0">
                <a:latin typeface="Times New Roman"/>
                <a:cs typeface="Times New Roman"/>
              </a:rPr>
              <a:t>and the </a:t>
            </a:r>
            <a:r>
              <a:rPr sz="1500" spc="4" dirty="0">
                <a:latin typeface="Times New Roman"/>
                <a:cs typeface="Times New Roman"/>
              </a:rPr>
              <a:t>attributes </a:t>
            </a:r>
            <a:r>
              <a:rPr sz="1500" spc="9" dirty="0">
                <a:latin typeface="Times New Roman"/>
                <a:cs typeface="Times New Roman"/>
              </a:rPr>
              <a:t>take a </a:t>
            </a:r>
            <a:r>
              <a:rPr sz="1500" spc="4" dirty="0">
                <a:latin typeface="Times New Roman"/>
                <a:cs typeface="Times New Roman"/>
              </a:rPr>
              <a:t>small number </a:t>
            </a:r>
            <a:r>
              <a:rPr sz="1500" spc="-4" dirty="0">
                <a:latin typeface="Times New Roman"/>
                <a:cs typeface="Times New Roman"/>
              </a:rPr>
              <a:t>of </a:t>
            </a:r>
            <a:r>
              <a:rPr sz="1500" spc="4" dirty="0">
                <a:latin typeface="Times New Roman"/>
                <a:cs typeface="Times New Roman"/>
              </a:rPr>
              <a:t>disjoint possible</a:t>
            </a:r>
            <a:r>
              <a:rPr sz="1500" spc="47" dirty="0">
                <a:latin typeface="Times New Roman"/>
                <a:cs typeface="Times New Roman"/>
              </a:rPr>
              <a:t> </a:t>
            </a:r>
            <a:r>
              <a:rPr sz="1500" dirty="0">
                <a:latin typeface="Times New Roman"/>
                <a:cs typeface="Times New Roman"/>
              </a:rPr>
              <a:t>values.</a:t>
            </a:r>
          </a:p>
          <a:p>
            <a:pPr marL="327516" indent="-317232">
              <a:spcBef>
                <a:spcPts val="434"/>
              </a:spcBef>
              <a:buChar char="•"/>
              <a:tabLst>
                <a:tab pos="327516" algn="l"/>
                <a:tab pos="328059" algn="l"/>
              </a:tabLst>
            </a:pPr>
            <a:r>
              <a:rPr spc="4" dirty="0">
                <a:latin typeface="Times New Roman"/>
                <a:cs typeface="Times New Roman"/>
              </a:rPr>
              <a:t>The </a:t>
            </a:r>
            <a:r>
              <a:rPr spc="-4" dirty="0">
                <a:latin typeface="Times New Roman"/>
                <a:cs typeface="Times New Roman"/>
              </a:rPr>
              <a:t>target </a:t>
            </a:r>
            <a:r>
              <a:rPr dirty="0">
                <a:latin typeface="Times New Roman"/>
                <a:cs typeface="Times New Roman"/>
              </a:rPr>
              <a:t>function has discrete output</a:t>
            </a:r>
            <a:r>
              <a:rPr spc="-17" dirty="0">
                <a:latin typeface="Times New Roman"/>
                <a:cs typeface="Times New Roman"/>
              </a:rPr>
              <a:t> </a:t>
            </a:r>
            <a:r>
              <a:rPr dirty="0">
                <a:latin typeface="Times New Roman"/>
                <a:cs typeface="Times New Roman"/>
              </a:rPr>
              <a:t>values.</a:t>
            </a:r>
          </a:p>
          <a:p>
            <a:pPr marL="694010" marR="4332" lvl="1" indent="-262554">
              <a:lnSpc>
                <a:spcPct val="101200"/>
              </a:lnSpc>
              <a:spcBef>
                <a:spcPts val="374"/>
              </a:spcBef>
              <a:buChar char="–"/>
              <a:tabLst>
                <a:tab pos="694010" algn="l"/>
                <a:tab pos="694553" algn="l"/>
              </a:tabLst>
            </a:pPr>
            <a:r>
              <a:rPr sz="1500" spc="4" dirty="0">
                <a:latin typeface="Times New Roman"/>
                <a:cs typeface="Times New Roman"/>
              </a:rPr>
              <a:t>Decision </a:t>
            </a:r>
            <a:r>
              <a:rPr sz="1500" dirty="0">
                <a:latin typeface="Times New Roman"/>
                <a:cs typeface="Times New Roman"/>
              </a:rPr>
              <a:t>tree </a:t>
            </a:r>
            <a:r>
              <a:rPr sz="1500" spc="4" dirty="0">
                <a:latin typeface="Times New Roman"/>
                <a:cs typeface="Times New Roman"/>
              </a:rPr>
              <a:t>learning is appropriate </a:t>
            </a:r>
            <a:r>
              <a:rPr sz="1500" dirty="0">
                <a:latin typeface="Times New Roman"/>
                <a:cs typeface="Times New Roman"/>
              </a:rPr>
              <a:t>for </a:t>
            </a:r>
            <a:r>
              <a:rPr sz="1500" spc="9" dirty="0">
                <a:latin typeface="Times New Roman"/>
                <a:cs typeface="Times New Roman"/>
              </a:rPr>
              <a:t>a </a:t>
            </a:r>
            <a:r>
              <a:rPr sz="1500" dirty="0">
                <a:latin typeface="Times New Roman"/>
                <a:cs typeface="Times New Roman"/>
              </a:rPr>
              <a:t>boolean </a:t>
            </a:r>
            <a:r>
              <a:rPr sz="1500" spc="4" dirty="0">
                <a:latin typeface="Times New Roman"/>
                <a:cs typeface="Times New Roman"/>
              </a:rPr>
              <a:t>classification, </a:t>
            </a:r>
            <a:r>
              <a:rPr sz="1500" spc="9" dirty="0">
                <a:latin typeface="Times New Roman"/>
                <a:cs typeface="Times New Roman"/>
              </a:rPr>
              <a:t>but </a:t>
            </a:r>
            <a:r>
              <a:rPr sz="1500" spc="4" dirty="0">
                <a:latin typeface="Times New Roman"/>
                <a:cs typeface="Times New Roman"/>
              </a:rPr>
              <a:t>it easily </a:t>
            </a:r>
            <a:r>
              <a:rPr sz="1500" dirty="0">
                <a:latin typeface="Times New Roman"/>
                <a:cs typeface="Times New Roman"/>
              </a:rPr>
              <a:t>extends </a:t>
            </a:r>
            <a:r>
              <a:rPr sz="1500" spc="9" dirty="0">
                <a:latin typeface="Times New Roman"/>
                <a:cs typeface="Times New Roman"/>
              </a:rPr>
              <a:t>to </a:t>
            </a:r>
            <a:r>
              <a:rPr sz="1500" spc="4" dirty="0">
                <a:latin typeface="Times New Roman"/>
                <a:cs typeface="Times New Roman"/>
              </a:rPr>
              <a:t>learning  functions with </a:t>
            </a:r>
            <a:r>
              <a:rPr sz="1500" dirty="0">
                <a:latin typeface="Times New Roman"/>
                <a:cs typeface="Times New Roman"/>
              </a:rPr>
              <a:t>more </a:t>
            </a:r>
            <a:r>
              <a:rPr sz="1500" spc="9" dirty="0">
                <a:latin typeface="Times New Roman"/>
                <a:cs typeface="Times New Roman"/>
              </a:rPr>
              <a:t>than two </a:t>
            </a:r>
            <a:r>
              <a:rPr sz="1500" spc="4" dirty="0">
                <a:latin typeface="Times New Roman"/>
                <a:cs typeface="Times New Roman"/>
              </a:rPr>
              <a:t>possible output</a:t>
            </a:r>
            <a:r>
              <a:rPr sz="1500" spc="153" dirty="0">
                <a:latin typeface="Times New Roman"/>
                <a:cs typeface="Times New Roman"/>
              </a:rPr>
              <a:t> </a:t>
            </a:r>
            <a:r>
              <a:rPr sz="1500" dirty="0">
                <a:latin typeface="Times New Roman"/>
                <a:cs typeface="Times New Roman"/>
              </a:rPr>
              <a:t>values.</a:t>
            </a:r>
          </a:p>
          <a:p>
            <a:pPr marL="327516" indent="-317232">
              <a:spcBef>
                <a:spcPts val="452"/>
              </a:spcBef>
              <a:buChar char="•"/>
              <a:tabLst>
                <a:tab pos="327516" algn="l"/>
                <a:tab pos="328059" algn="l"/>
              </a:tabLst>
            </a:pPr>
            <a:r>
              <a:rPr spc="-4" dirty="0">
                <a:latin typeface="Times New Roman"/>
                <a:cs typeface="Times New Roman"/>
              </a:rPr>
              <a:t>Disjunctive </a:t>
            </a:r>
            <a:r>
              <a:rPr dirty="0">
                <a:latin typeface="Times New Roman"/>
                <a:cs typeface="Times New Roman"/>
              </a:rPr>
              <a:t>descriptions </a:t>
            </a:r>
            <a:r>
              <a:rPr spc="-4" dirty="0">
                <a:latin typeface="Times New Roman"/>
                <a:cs typeface="Times New Roman"/>
              </a:rPr>
              <a:t>may </a:t>
            </a:r>
            <a:r>
              <a:rPr dirty="0">
                <a:latin typeface="Times New Roman"/>
                <a:cs typeface="Times New Roman"/>
              </a:rPr>
              <a:t>be</a:t>
            </a:r>
            <a:r>
              <a:rPr spc="-17" dirty="0">
                <a:latin typeface="Times New Roman"/>
                <a:cs typeface="Times New Roman"/>
              </a:rPr>
              <a:t> </a:t>
            </a:r>
            <a:r>
              <a:rPr spc="4" dirty="0">
                <a:latin typeface="Times New Roman"/>
                <a:cs typeface="Times New Roman"/>
              </a:rPr>
              <a:t>required.</a:t>
            </a:r>
            <a:endParaRPr dirty="0">
              <a:latin typeface="Times New Roman"/>
              <a:cs typeface="Times New Roman"/>
            </a:endParaRPr>
          </a:p>
          <a:p>
            <a:pPr marL="694010" lvl="1" indent="-263096">
              <a:spcBef>
                <a:spcPts val="397"/>
              </a:spcBef>
              <a:buChar char="–"/>
              <a:tabLst>
                <a:tab pos="694010" algn="l"/>
                <a:tab pos="694553" algn="l"/>
              </a:tabLst>
            </a:pPr>
            <a:r>
              <a:rPr sz="1500" spc="4" dirty="0">
                <a:latin typeface="Times New Roman"/>
                <a:cs typeface="Times New Roman"/>
              </a:rPr>
              <a:t>decision </a:t>
            </a:r>
            <a:r>
              <a:rPr sz="1500" dirty="0">
                <a:latin typeface="Times New Roman"/>
                <a:cs typeface="Times New Roman"/>
              </a:rPr>
              <a:t>trees </a:t>
            </a:r>
            <a:r>
              <a:rPr sz="1500" spc="9" dirty="0">
                <a:latin typeface="Times New Roman"/>
                <a:cs typeface="Times New Roman"/>
              </a:rPr>
              <a:t>naturally </a:t>
            </a:r>
            <a:r>
              <a:rPr sz="1500" dirty="0">
                <a:latin typeface="Times New Roman"/>
                <a:cs typeface="Times New Roman"/>
              </a:rPr>
              <a:t>represent </a:t>
            </a:r>
            <a:r>
              <a:rPr sz="1500" spc="9" dirty="0">
                <a:latin typeface="Times New Roman"/>
                <a:cs typeface="Times New Roman"/>
              </a:rPr>
              <a:t>disjunctive</a:t>
            </a:r>
            <a:r>
              <a:rPr sz="1500" spc="247" dirty="0">
                <a:latin typeface="Times New Roman"/>
                <a:cs typeface="Times New Roman"/>
              </a:rPr>
              <a:t> </a:t>
            </a:r>
            <a:r>
              <a:rPr sz="1500" dirty="0">
                <a:latin typeface="Times New Roman"/>
                <a:cs typeface="Times New Roman"/>
              </a:rPr>
              <a:t>expressions.</a:t>
            </a:r>
          </a:p>
          <a:p>
            <a:pPr marL="327516" indent="-317232">
              <a:spcBef>
                <a:spcPts val="434"/>
              </a:spcBef>
              <a:buChar char="•"/>
              <a:tabLst>
                <a:tab pos="327516" algn="l"/>
                <a:tab pos="328059" algn="l"/>
              </a:tabLst>
            </a:pPr>
            <a:r>
              <a:rPr spc="4" dirty="0">
                <a:latin typeface="Times New Roman"/>
                <a:cs typeface="Times New Roman"/>
              </a:rPr>
              <a:t>The </a:t>
            </a:r>
            <a:r>
              <a:rPr dirty="0">
                <a:latin typeface="Times New Roman"/>
                <a:cs typeface="Times New Roman"/>
              </a:rPr>
              <a:t>training data </a:t>
            </a:r>
            <a:r>
              <a:rPr spc="-4" dirty="0">
                <a:latin typeface="Times New Roman"/>
                <a:cs typeface="Times New Roman"/>
              </a:rPr>
              <a:t>may </a:t>
            </a:r>
            <a:r>
              <a:rPr dirty="0">
                <a:latin typeface="Times New Roman"/>
                <a:cs typeface="Times New Roman"/>
              </a:rPr>
              <a:t>contain</a:t>
            </a:r>
            <a:r>
              <a:rPr spc="-30" dirty="0">
                <a:latin typeface="Times New Roman"/>
                <a:cs typeface="Times New Roman"/>
              </a:rPr>
              <a:t> </a:t>
            </a:r>
            <a:r>
              <a:rPr dirty="0">
                <a:latin typeface="Times New Roman"/>
                <a:cs typeface="Times New Roman"/>
              </a:rPr>
              <a:t>errors.</a:t>
            </a:r>
          </a:p>
          <a:p>
            <a:pPr marL="694010" marR="115848" lvl="1" indent="-262554">
              <a:lnSpc>
                <a:spcPct val="101200"/>
              </a:lnSpc>
              <a:spcBef>
                <a:spcPts val="370"/>
              </a:spcBef>
              <a:buChar char="–"/>
              <a:tabLst>
                <a:tab pos="694010" algn="l"/>
                <a:tab pos="694553" algn="l"/>
              </a:tabLst>
            </a:pPr>
            <a:r>
              <a:rPr sz="1500" spc="4" dirty="0">
                <a:latin typeface="Times New Roman"/>
                <a:cs typeface="Times New Roman"/>
              </a:rPr>
              <a:t>Decision </a:t>
            </a:r>
            <a:r>
              <a:rPr sz="1500" dirty="0">
                <a:latin typeface="Times New Roman"/>
                <a:cs typeface="Times New Roman"/>
              </a:rPr>
              <a:t>tree </a:t>
            </a:r>
            <a:r>
              <a:rPr sz="1500" spc="4" dirty="0">
                <a:latin typeface="Times New Roman"/>
                <a:cs typeface="Times New Roman"/>
              </a:rPr>
              <a:t>learning </a:t>
            </a:r>
            <a:r>
              <a:rPr sz="1500" dirty="0">
                <a:latin typeface="Times New Roman"/>
                <a:cs typeface="Times New Roman"/>
              </a:rPr>
              <a:t>methods </a:t>
            </a:r>
            <a:r>
              <a:rPr sz="1500" spc="9" dirty="0">
                <a:latin typeface="Times New Roman"/>
                <a:cs typeface="Times New Roman"/>
              </a:rPr>
              <a:t>are </a:t>
            </a:r>
            <a:r>
              <a:rPr sz="1500" spc="4" dirty="0">
                <a:latin typeface="Times New Roman"/>
                <a:cs typeface="Times New Roman"/>
              </a:rPr>
              <a:t>robust </a:t>
            </a:r>
            <a:r>
              <a:rPr sz="1500" spc="9" dirty="0">
                <a:latin typeface="Times New Roman"/>
                <a:cs typeface="Times New Roman"/>
              </a:rPr>
              <a:t>to </a:t>
            </a:r>
            <a:r>
              <a:rPr sz="1500" dirty="0">
                <a:latin typeface="Times New Roman"/>
                <a:cs typeface="Times New Roman"/>
              </a:rPr>
              <a:t>errors, </a:t>
            </a:r>
            <a:r>
              <a:rPr sz="1500" spc="4" dirty="0">
                <a:latin typeface="Times New Roman"/>
                <a:cs typeface="Times New Roman"/>
              </a:rPr>
              <a:t>both </a:t>
            </a:r>
            <a:r>
              <a:rPr sz="1500" dirty="0">
                <a:latin typeface="Times New Roman"/>
                <a:cs typeface="Times New Roman"/>
              </a:rPr>
              <a:t>errors </a:t>
            </a:r>
            <a:r>
              <a:rPr sz="1500" spc="9" dirty="0">
                <a:latin typeface="Times New Roman"/>
                <a:cs typeface="Times New Roman"/>
              </a:rPr>
              <a:t>in </a:t>
            </a:r>
            <a:r>
              <a:rPr sz="1500" spc="4" dirty="0">
                <a:latin typeface="Times New Roman"/>
                <a:cs typeface="Times New Roman"/>
              </a:rPr>
              <a:t>classifications </a:t>
            </a:r>
            <a:r>
              <a:rPr sz="1500" spc="-4" dirty="0">
                <a:latin typeface="Times New Roman"/>
                <a:cs typeface="Times New Roman"/>
              </a:rPr>
              <a:t>of </a:t>
            </a:r>
            <a:r>
              <a:rPr sz="1500" spc="9" dirty="0">
                <a:latin typeface="Times New Roman"/>
                <a:cs typeface="Times New Roman"/>
              </a:rPr>
              <a:t>the training  </a:t>
            </a:r>
            <a:r>
              <a:rPr sz="1500" dirty="0">
                <a:latin typeface="Times New Roman"/>
                <a:cs typeface="Times New Roman"/>
              </a:rPr>
              <a:t>examples </a:t>
            </a:r>
            <a:r>
              <a:rPr sz="1500" spc="9" dirty="0">
                <a:latin typeface="Times New Roman"/>
                <a:cs typeface="Times New Roman"/>
              </a:rPr>
              <a:t>and </a:t>
            </a:r>
            <a:r>
              <a:rPr sz="1500" dirty="0">
                <a:latin typeface="Times New Roman"/>
                <a:cs typeface="Times New Roman"/>
              </a:rPr>
              <a:t>errors </a:t>
            </a:r>
            <a:r>
              <a:rPr sz="1500" spc="9" dirty="0">
                <a:latin typeface="Times New Roman"/>
                <a:cs typeface="Times New Roman"/>
              </a:rPr>
              <a:t>in the attribute </a:t>
            </a:r>
            <a:r>
              <a:rPr sz="1500" dirty="0">
                <a:latin typeface="Times New Roman"/>
                <a:cs typeface="Times New Roman"/>
              </a:rPr>
              <a:t>values </a:t>
            </a:r>
            <a:r>
              <a:rPr sz="1500" spc="9" dirty="0">
                <a:latin typeface="Times New Roman"/>
                <a:cs typeface="Times New Roman"/>
              </a:rPr>
              <a:t>that </a:t>
            </a:r>
            <a:r>
              <a:rPr sz="1500" spc="4" dirty="0">
                <a:latin typeface="Times New Roman"/>
                <a:cs typeface="Times New Roman"/>
              </a:rPr>
              <a:t>describe these</a:t>
            </a:r>
            <a:r>
              <a:rPr sz="1500" spc="315" dirty="0">
                <a:latin typeface="Times New Roman"/>
                <a:cs typeface="Times New Roman"/>
              </a:rPr>
              <a:t> </a:t>
            </a:r>
            <a:r>
              <a:rPr sz="1500" dirty="0">
                <a:latin typeface="Times New Roman"/>
                <a:cs typeface="Times New Roman"/>
              </a:rPr>
              <a:t>examples.</a:t>
            </a:r>
          </a:p>
          <a:p>
            <a:pPr marL="327516" indent="-317232">
              <a:spcBef>
                <a:spcPts val="456"/>
              </a:spcBef>
              <a:buChar char="•"/>
              <a:tabLst>
                <a:tab pos="327516" algn="l"/>
                <a:tab pos="328059" algn="l"/>
              </a:tabLst>
            </a:pPr>
            <a:r>
              <a:rPr spc="4" dirty="0">
                <a:latin typeface="Times New Roman"/>
                <a:cs typeface="Times New Roman"/>
              </a:rPr>
              <a:t>The </a:t>
            </a:r>
            <a:r>
              <a:rPr dirty="0">
                <a:latin typeface="Times New Roman"/>
                <a:cs typeface="Times New Roman"/>
              </a:rPr>
              <a:t>training data </a:t>
            </a:r>
            <a:r>
              <a:rPr spc="-4" dirty="0">
                <a:latin typeface="Times New Roman"/>
                <a:cs typeface="Times New Roman"/>
              </a:rPr>
              <a:t>may </a:t>
            </a:r>
            <a:r>
              <a:rPr dirty="0">
                <a:latin typeface="Times New Roman"/>
                <a:cs typeface="Times New Roman"/>
              </a:rPr>
              <a:t>contain missing attribute</a:t>
            </a:r>
            <a:r>
              <a:rPr spc="-51" dirty="0">
                <a:latin typeface="Times New Roman"/>
                <a:cs typeface="Times New Roman"/>
              </a:rPr>
              <a:t> </a:t>
            </a:r>
            <a:r>
              <a:rPr dirty="0">
                <a:latin typeface="Times New Roman"/>
                <a:cs typeface="Times New Roman"/>
              </a:rPr>
              <a:t>values.</a:t>
            </a:r>
          </a:p>
          <a:p>
            <a:pPr marL="694010" lvl="1" indent="-263096">
              <a:spcBef>
                <a:spcPts val="396"/>
              </a:spcBef>
              <a:buChar char="–"/>
              <a:tabLst>
                <a:tab pos="694010" algn="l"/>
                <a:tab pos="694553" algn="l"/>
              </a:tabLst>
            </a:pPr>
            <a:r>
              <a:rPr sz="1500" spc="4" dirty="0">
                <a:latin typeface="Times New Roman"/>
                <a:cs typeface="Times New Roman"/>
              </a:rPr>
              <a:t>Decision </a:t>
            </a:r>
            <a:r>
              <a:rPr sz="1500" dirty="0">
                <a:latin typeface="Times New Roman"/>
                <a:cs typeface="Times New Roman"/>
              </a:rPr>
              <a:t>tree methods </a:t>
            </a:r>
            <a:r>
              <a:rPr sz="1500" spc="9" dirty="0">
                <a:latin typeface="Times New Roman"/>
                <a:cs typeface="Times New Roman"/>
              </a:rPr>
              <a:t>can be </a:t>
            </a:r>
            <a:r>
              <a:rPr sz="1500" spc="4" dirty="0">
                <a:latin typeface="Times New Roman"/>
                <a:cs typeface="Times New Roman"/>
              </a:rPr>
              <a:t>used </a:t>
            </a:r>
            <a:r>
              <a:rPr sz="1500" spc="-9" dirty="0">
                <a:latin typeface="Times New Roman"/>
                <a:cs typeface="Times New Roman"/>
              </a:rPr>
              <a:t>even </a:t>
            </a:r>
            <a:r>
              <a:rPr sz="1500" spc="4" dirty="0">
                <a:latin typeface="Times New Roman"/>
                <a:cs typeface="Times New Roman"/>
              </a:rPr>
              <a:t>when </a:t>
            </a:r>
            <a:r>
              <a:rPr sz="1500" dirty="0">
                <a:latin typeface="Times New Roman"/>
                <a:cs typeface="Times New Roman"/>
              </a:rPr>
              <a:t>some </a:t>
            </a:r>
            <a:r>
              <a:rPr sz="1500" spc="9" dirty="0">
                <a:latin typeface="Times New Roman"/>
                <a:cs typeface="Times New Roman"/>
              </a:rPr>
              <a:t>training </a:t>
            </a:r>
            <a:r>
              <a:rPr sz="1500" dirty="0">
                <a:latin typeface="Times New Roman"/>
                <a:cs typeface="Times New Roman"/>
              </a:rPr>
              <a:t>examples</a:t>
            </a:r>
            <a:r>
              <a:rPr sz="1500" spc="124" dirty="0">
                <a:latin typeface="Times New Roman"/>
                <a:cs typeface="Times New Roman"/>
              </a:rPr>
              <a:t> </a:t>
            </a:r>
            <a:r>
              <a:rPr sz="1500" spc="4" dirty="0">
                <a:latin typeface="Times New Roman"/>
                <a:cs typeface="Times New Roman"/>
              </a:rPr>
              <a:t>have </a:t>
            </a:r>
            <a:r>
              <a:rPr sz="1500" spc="9" dirty="0">
                <a:latin typeface="Times New Roman"/>
                <a:cs typeface="Times New Roman"/>
              </a:rPr>
              <a:t>unknown </a:t>
            </a:r>
            <a:r>
              <a:rPr sz="1500" dirty="0">
                <a:latin typeface="Times New Roman"/>
                <a:cs typeface="Times New Roman"/>
              </a:rPr>
              <a:t>values.</a:t>
            </a:r>
          </a:p>
          <a:p>
            <a:pPr marL="327516" indent="-317232">
              <a:spcBef>
                <a:spcPts val="434"/>
              </a:spcBef>
              <a:buChar char="•"/>
              <a:tabLst>
                <a:tab pos="327516" algn="l"/>
                <a:tab pos="328059" algn="l"/>
              </a:tabLst>
            </a:pPr>
            <a:r>
              <a:rPr dirty="0">
                <a:latin typeface="Times New Roman"/>
                <a:cs typeface="Times New Roman"/>
              </a:rPr>
              <a:t>Decision tree learning has been applied to problems such as learning to</a:t>
            </a:r>
            <a:r>
              <a:rPr spc="-21" dirty="0">
                <a:latin typeface="Times New Roman"/>
                <a:cs typeface="Times New Roman"/>
              </a:rPr>
              <a:t> </a:t>
            </a:r>
            <a:r>
              <a:rPr dirty="0">
                <a:latin typeface="Times New Roman"/>
                <a:cs typeface="Times New Roman"/>
              </a:rPr>
              <a:t>classify</a:t>
            </a:r>
          </a:p>
          <a:p>
            <a:pPr marL="740566" lvl="1" indent="-309652">
              <a:spcBef>
                <a:spcPts val="391"/>
              </a:spcBef>
              <a:buChar char="–"/>
              <a:tabLst>
                <a:tab pos="740566" algn="l"/>
                <a:tab pos="741109" algn="l"/>
              </a:tabLst>
            </a:pPr>
            <a:r>
              <a:rPr sz="1500" spc="4" dirty="0">
                <a:latin typeface="Times New Roman"/>
                <a:cs typeface="Times New Roman"/>
              </a:rPr>
              <a:t>medical patients </a:t>
            </a:r>
            <a:r>
              <a:rPr sz="1500" spc="9" dirty="0">
                <a:latin typeface="Times New Roman"/>
                <a:cs typeface="Times New Roman"/>
              </a:rPr>
              <a:t>by </a:t>
            </a:r>
            <a:r>
              <a:rPr sz="1500" spc="4" dirty="0">
                <a:latin typeface="Times New Roman"/>
                <a:cs typeface="Times New Roman"/>
              </a:rPr>
              <a:t>their</a:t>
            </a:r>
            <a:r>
              <a:rPr sz="1500" spc="132" dirty="0">
                <a:latin typeface="Times New Roman"/>
                <a:cs typeface="Times New Roman"/>
              </a:rPr>
              <a:t> </a:t>
            </a:r>
            <a:r>
              <a:rPr sz="1500" dirty="0">
                <a:latin typeface="Times New Roman"/>
                <a:cs typeface="Times New Roman"/>
              </a:rPr>
              <a:t>disease,</a:t>
            </a:r>
          </a:p>
          <a:p>
            <a:pPr marL="694010" lvl="1" indent="-263096">
              <a:spcBef>
                <a:spcPts val="388"/>
              </a:spcBef>
              <a:buChar char="–"/>
              <a:tabLst>
                <a:tab pos="694010" algn="l"/>
                <a:tab pos="694553" algn="l"/>
              </a:tabLst>
            </a:pPr>
            <a:r>
              <a:rPr sz="1500" dirty="0">
                <a:latin typeface="Times New Roman"/>
                <a:cs typeface="Times New Roman"/>
              </a:rPr>
              <a:t>equipment </a:t>
            </a:r>
            <a:r>
              <a:rPr sz="1500" spc="4" dirty="0">
                <a:latin typeface="Times New Roman"/>
                <a:cs typeface="Times New Roman"/>
              </a:rPr>
              <a:t>malfunctions </a:t>
            </a:r>
            <a:r>
              <a:rPr sz="1500" spc="9" dirty="0">
                <a:latin typeface="Times New Roman"/>
                <a:cs typeface="Times New Roman"/>
              </a:rPr>
              <a:t>by </a:t>
            </a:r>
            <a:r>
              <a:rPr sz="1500" spc="4" dirty="0">
                <a:latin typeface="Times New Roman"/>
                <a:cs typeface="Times New Roman"/>
              </a:rPr>
              <a:t>their cause,</a:t>
            </a:r>
            <a:r>
              <a:rPr sz="1500" spc="200" dirty="0">
                <a:latin typeface="Times New Roman"/>
                <a:cs typeface="Times New Roman"/>
              </a:rPr>
              <a:t> </a:t>
            </a:r>
            <a:r>
              <a:rPr sz="1500" spc="9" dirty="0">
                <a:latin typeface="Times New Roman"/>
                <a:cs typeface="Times New Roman"/>
              </a:rPr>
              <a:t>and</a:t>
            </a:r>
            <a:endParaRPr sz="1500" dirty="0">
              <a:latin typeface="Times New Roman"/>
              <a:cs typeface="Times New Roman"/>
            </a:endParaRPr>
          </a:p>
          <a:p>
            <a:pPr marL="694010" lvl="1" indent="-263096">
              <a:spcBef>
                <a:spcPts val="370"/>
              </a:spcBef>
              <a:buChar char="–"/>
              <a:tabLst>
                <a:tab pos="694010" algn="l"/>
                <a:tab pos="694553" algn="l"/>
              </a:tabLst>
            </a:pPr>
            <a:r>
              <a:rPr sz="1500" spc="4" dirty="0">
                <a:latin typeface="Times New Roman"/>
                <a:cs typeface="Times New Roman"/>
              </a:rPr>
              <a:t>loan </a:t>
            </a:r>
            <a:r>
              <a:rPr sz="1500" spc="9" dirty="0">
                <a:latin typeface="Times New Roman"/>
                <a:cs typeface="Times New Roman"/>
              </a:rPr>
              <a:t>applicants by </a:t>
            </a:r>
            <a:r>
              <a:rPr sz="1500" spc="4" dirty="0">
                <a:latin typeface="Times New Roman"/>
                <a:cs typeface="Times New Roman"/>
              </a:rPr>
              <a:t>their </a:t>
            </a:r>
            <a:r>
              <a:rPr sz="1500" dirty="0">
                <a:latin typeface="Times New Roman"/>
                <a:cs typeface="Times New Roman"/>
              </a:rPr>
              <a:t>likelihood </a:t>
            </a:r>
            <a:r>
              <a:rPr sz="1500" spc="-4" dirty="0">
                <a:latin typeface="Times New Roman"/>
                <a:cs typeface="Times New Roman"/>
              </a:rPr>
              <a:t>of </a:t>
            </a:r>
            <a:r>
              <a:rPr sz="1500" spc="4" dirty="0">
                <a:latin typeface="Times New Roman"/>
                <a:cs typeface="Times New Roman"/>
              </a:rPr>
              <a:t>defaulting </a:t>
            </a:r>
            <a:r>
              <a:rPr sz="1500" dirty="0">
                <a:latin typeface="Times New Roman"/>
                <a:cs typeface="Times New Roman"/>
              </a:rPr>
              <a:t>on</a:t>
            </a:r>
            <a:r>
              <a:rPr sz="1500" spc="247" dirty="0">
                <a:latin typeface="Times New Roman"/>
                <a:cs typeface="Times New Roman"/>
              </a:rPr>
              <a:t> </a:t>
            </a:r>
            <a:r>
              <a:rPr sz="1500" dirty="0">
                <a:latin typeface="Times New Roman"/>
                <a:cs typeface="Times New Roman"/>
              </a:rPr>
              <a:t>payments.</a:t>
            </a:r>
          </a:p>
        </p:txBody>
      </p:sp>
    </p:spTree>
    <p:extLst>
      <p:ext uri="{BB962C8B-B14F-4D97-AF65-F5344CB8AC3E}">
        <p14:creationId xmlns="" xmlns:p14="http://schemas.microsoft.com/office/powerpoint/2010/main" val="252516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298452"/>
            <a:ext cx="8679929" cy="492443"/>
          </a:xfrm>
        </p:spPr>
        <p:txBody>
          <a:bodyPr/>
          <a:lstStyle/>
          <a:p>
            <a:r>
              <a:rPr lang="en-US" dirty="0"/>
              <a:t>Example of Machine Learning</a:t>
            </a:r>
          </a:p>
        </p:txBody>
      </p:sp>
      <p:sp>
        <p:nvSpPr>
          <p:cNvPr id="4" name="Rectangle 1"/>
          <p:cNvSpPr>
            <a:spLocks noChangeArrowheads="1"/>
          </p:cNvSpPr>
          <p:nvPr/>
        </p:nvSpPr>
        <p:spPr bwMode="auto">
          <a:xfrm>
            <a:off x="219335" y="1292681"/>
            <a:ext cx="3120765" cy="55759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20" tIns="0" rIns="91420" bIns="457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solidFill>
                  <a:srgbClr val="4A4A4A"/>
                </a:solidFill>
                <a:latin typeface="Open Sans"/>
              </a:rPr>
              <a:t>What is Machine Learning?  </a:t>
            </a:r>
          </a:p>
          <a:p>
            <a:r>
              <a:rPr lang="en-US" altLang="en-US" sz="2000" dirty="0">
                <a:solidFill>
                  <a:srgbClr val="4A4A4A"/>
                </a:solidFill>
                <a:latin typeface="Open Sans"/>
              </a:rPr>
              <a:t>Have you ever shopped online? So while checking for a product, did you noticed when it recommends for a product similar to what you are looking for? or did you noticed “the person bought this product also bought this” combination of products. How are they doing this recommendation? This is machine learning.</a:t>
            </a:r>
            <a:endParaRPr lang="en-US" altLang="en-US" sz="2000" dirty="0"/>
          </a:p>
          <a:p>
            <a:r>
              <a:rPr lang="en-US" altLang="en-US" sz="2000" dirty="0">
                <a:solidFill>
                  <a:srgbClr val="4A4A4A"/>
                </a:solidFill>
                <a:latin typeface="Open Sans"/>
              </a:rPr>
              <a:t> </a:t>
            </a:r>
          </a:p>
        </p:txBody>
      </p:sp>
      <p:pic>
        <p:nvPicPr>
          <p:cNvPr id="1026" name="Picture 2" descr="What is Machine Learni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58400" y="1441450"/>
            <a:ext cx="5130000" cy="4343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5691087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21C6A2-4FF9-7230-BEE0-235791CCC561}"/>
              </a:ext>
            </a:extLst>
          </p:cNvPr>
          <p:cNvSpPr>
            <a:spLocks noGrp="1"/>
          </p:cNvSpPr>
          <p:nvPr>
            <p:ph type="title"/>
          </p:nvPr>
        </p:nvSpPr>
        <p:spPr>
          <a:xfrm>
            <a:off x="219337" y="12702"/>
            <a:ext cx="8679929" cy="492443"/>
          </a:xfrm>
        </p:spPr>
        <p:txBody>
          <a:bodyPr/>
          <a:lstStyle/>
          <a:p>
            <a:r>
              <a:rPr lang="en-US" dirty="0"/>
              <a:t>Advantages</a:t>
            </a:r>
            <a:endParaRPr lang="en-IN" dirty="0"/>
          </a:p>
        </p:txBody>
      </p:sp>
      <p:sp>
        <p:nvSpPr>
          <p:cNvPr id="3" name="Text Placeholder 2">
            <a:extLst>
              <a:ext uri="{FF2B5EF4-FFF2-40B4-BE49-F238E27FC236}">
                <a16:creationId xmlns="" xmlns:a16="http://schemas.microsoft.com/office/drawing/2014/main" id="{CF00E337-5521-DC3A-13BB-E7E0F2A3925E}"/>
              </a:ext>
            </a:extLst>
          </p:cNvPr>
          <p:cNvSpPr>
            <a:spLocks noGrp="1"/>
          </p:cNvSpPr>
          <p:nvPr>
            <p:ph type="body" idx="1"/>
          </p:nvPr>
        </p:nvSpPr>
        <p:spPr>
          <a:xfrm>
            <a:off x="244214" y="1428496"/>
            <a:ext cx="8630170" cy="7017306"/>
          </a:xfrm>
        </p:spPr>
        <p:txBody>
          <a:bodyPr/>
          <a:lstStyle/>
          <a:p>
            <a:r>
              <a:rPr lang="en-US" b="1" i="0" dirty="0">
                <a:solidFill>
                  <a:srgbClr val="273239"/>
                </a:solidFill>
                <a:effectLst/>
                <a:latin typeface="Nunito Sans" pitchFamily="2" charset="0"/>
              </a:rPr>
              <a:t>It can be used for both classification and regression problems:</a:t>
            </a:r>
          </a:p>
          <a:p>
            <a:pPr algn="l"/>
            <a:r>
              <a:rPr lang="en-US" b="0" i="0" dirty="0">
                <a:solidFill>
                  <a:srgbClr val="4D5968"/>
                </a:solidFill>
                <a:effectLst/>
                <a:latin typeface="Nunito Sans" pitchFamily="2" charset="0"/>
              </a:rPr>
              <a:t>As decision trees are simple hence they require less effort for understanding an algorithm.</a:t>
            </a:r>
          </a:p>
          <a:p>
            <a:pPr algn="l"/>
            <a:r>
              <a:rPr lang="en-US" b="1" i="0" dirty="0">
                <a:solidFill>
                  <a:srgbClr val="4D5968"/>
                </a:solidFill>
                <a:effectLst/>
                <a:latin typeface="Nunito Sans" pitchFamily="2" charset="0"/>
              </a:rPr>
              <a:t>It can capture nonlinear relationships:</a:t>
            </a:r>
            <a:r>
              <a:rPr lang="en-US" b="0" i="0" dirty="0">
                <a:solidFill>
                  <a:srgbClr val="4D5968"/>
                </a:solidFill>
                <a:effectLst/>
                <a:latin typeface="Nunito Sans" pitchFamily="2" charset="0"/>
              </a:rPr>
              <a:t> They can be used to classify non-linearly separable data.</a:t>
            </a:r>
          </a:p>
          <a:p>
            <a:pPr algn="l"/>
            <a:r>
              <a:rPr lang="en-US" b="0" i="0" dirty="0">
                <a:solidFill>
                  <a:srgbClr val="4D5968"/>
                </a:solidFill>
                <a:effectLst/>
                <a:latin typeface="Nunito Sans" pitchFamily="2" charset="0"/>
              </a:rPr>
              <a:t>They are very fast and efficient compared to KNN and other classification algorithms.</a:t>
            </a:r>
          </a:p>
          <a:p>
            <a:pPr algn="l">
              <a:buFont typeface="Arial" panose="020B0604020202020204" pitchFamily="34" charset="0"/>
              <a:buChar char="•"/>
            </a:pPr>
            <a:r>
              <a:rPr lang="en-US" b="0" i="0" dirty="0">
                <a:solidFill>
                  <a:srgbClr val="4D5968"/>
                </a:solidFill>
                <a:effectLst/>
                <a:latin typeface="Nunito Sans" pitchFamily="2" charset="0"/>
              </a:rPr>
              <a:t>Easy to understand, interpret, visualize.</a:t>
            </a:r>
          </a:p>
          <a:p>
            <a:pPr algn="l">
              <a:buFont typeface="Arial" panose="020B0604020202020204" pitchFamily="34" charset="0"/>
              <a:buChar char="•"/>
            </a:pPr>
            <a:r>
              <a:rPr lang="en-US" b="0" i="0" dirty="0">
                <a:solidFill>
                  <a:srgbClr val="4D5968"/>
                </a:solidFill>
                <a:effectLst/>
                <a:latin typeface="Nunito Sans" pitchFamily="2" charset="0"/>
              </a:rPr>
              <a:t>The data type of decision tree can handle any type of data whether it is numerical or categorical, or </a:t>
            </a:r>
            <a:r>
              <a:rPr lang="en-US" b="0" i="0" dirty="0" err="1">
                <a:solidFill>
                  <a:srgbClr val="4D5968"/>
                </a:solidFill>
                <a:effectLst/>
                <a:latin typeface="Nunito Sans" pitchFamily="2" charset="0"/>
              </a:rPr>
              <a:t>boolean</a:t>
            </a:r>
            <a:r>
              <a:rPr lang="en-US" b="0" i="0" dirty="0">
                <a:solidFill>
                  <a:srgbClr val="4D5968"/>
                </a:solidFill>
                <a:effectLst/>
                <a:latin typeface="Nunito Sans" pitchFamily="2" charset="0"/>
              </a:rPr>
              <a:t>.</a:t>
            </a:r>
          </a:p>
          <a:p>
            <a:pPr algn="l">
              <a:buFont typeface="Arial" panose="020B0604020202020204" pitchFamily="34" charset="0"/>
              <a:buChar char="•"/>
            </a:pPr>
            <a:r>
              <a:rPr lang="en-US" b="0" i="0" dirty="0">
                <a:solidFill>
                  <a:srgbClr val="4D5968"/>
                </a:solidFill>
                <a:effectLst/>
                <a:latin typeface="Nunito Sans" pitchFamily="2" charset="0"/>
              </a:rPr>
              <a:t>Normalization is not required in the Decision Tree.</a:t>
            </a:r>
          </a:p>
          <a:p>
            <a:pPr algn="l">
              <a:buFont typeface="Arial" panose="020B0604020202020204" pitchFamily="34" charset="0"/>
              <a:buChar char="•"/>
            </a:pPr>
            <a:r>
              <a:rPr lang="en-IN" b="1" i="0" dirty="0">
                <a:solidFill>
                  <a:srgbClr val="273239"/>
                </a:solidFill>
                <a:effectLst/>
                <a:latin typeface="Nunito Sans" pitchFamily="2" charset="0"/>
              </a:rPr>
              <a:t>Useful in data exploration</a:t>
            </a:r>
            <a:endParaRPr lang="en-US" dirty="0">
              <a:solidFill>
                <a:srgbClr val="4D5968"/>
              </a:solidFill>
              <a:latin typeface="Nunito Sans" pitchFamily="2" charset="0"/>
            </a:endParaRPr>
          </a:p>
          <a:p>
            <a:pPr algn="l">
              <a:buFont typeface="Arial" panose="020B0604020202020204" pitchFamily="34" charset="0"/>
              <a:buChar char="•"/>
            </a:pPr>
            <a:endParaRPr lang="en-US" b="0" i="0" dirty="0">
              <a:solidFill>
                <a:srgbClr val="4D5968"/>
              </a:solidFill>
              <a:effectLst/>
              <a:latin typeface="Nunito Sans" pitchFamily="2" charset="0"/>
            </a:endParaRPr>
          </a:p>
          <a:p>
            <a:pPr algn="l"/>
            <a:endParaRPr lang="en-US" b="0" i="0" dirty="0">
              <a:solidFill>
                <a:srgbClr val="4D5968"/>
              </a:solidFill>
              <a:effectLst/>
              <a:latin typeface="Nunito Sans" pitchFamily="2" charset="0"/>
            </a:endParaRPr>
          </a:p>
          <a:p>
            <a:pPr algn="l"/>
            <a:endParaRPr lang="en-US" b="0" i="0" dirty="0">
              <a:solidFill>
                <a:srgbClr val="4D5968"/>
              </a:solidFill>
              <a:effectLst/>
              <a:latin typeface="Nunito Sans" pitchFamily="2" charset="0"/>
            </a:endParaRPr>
          </a:p>
          <a:p>
            <a:pPr algn="l"/>
            <a:endParaRPr lang="en-US" b="0" i="0" dirty="0">
              <a:solidFill>
                <a:srgbClr val="4D5968"/>
              </a:solidFill>
              <a:effectLst/>
              <a:latin typeface="Nunito Sans" pitchFamily="2" charset="0"/>
            </a:endParaRPr>
          </a:p>
          <a:p>
            <a:endParaRPr lang="en-US" b="1" i="0" dirty="0">
              <a:solidFill>
                <a:srgbClr val="273239"/>
              </a:solidFill>
              <a:effectLst/>
              <a:latin typeface="Nunito Sans" pitchFamily="2" charset="0"/>
            </a:endParaRPr>
          </a:p>
          <a:p>
            <a:endParaRPr lang="en-IN" dirty="0"/>
          </a:p>
        </p:txBody>
      </p:sp>
    </p:spTree>
    <p:extLst>
      <p:ext uri="{BB962C8B-B14F-4D97-AF65-F5344CB8AC3E}">
        <p14:creationId xmlns="" xmlns:p14="http://schemas.microsoft.com/office/powerpoint/2010/main" val="331574160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71A43-1126-9E5A-3C75-E930FB23DF8F}"/>
              </a:ext>
            </a:extLst>
          </p:cNvPr>
          <p:cNvSpPr>
            <a:spLocks noGrp="1"/>
          </p:cNvSpPr>
          <p:nvPr>
            <p:ph type="title"/>
          </p:nvPr>
        </p:nvSpPr>
        <p:spPr>
          <a:xfrm>
            <a:off x="219337" y="12702"/>
            <a:ext cx="8679929" cy="492443"/>
          </a:xfrm>
        </p:spPr>
        <p:txBody>
          <a:bodyPr/>
          <a:lstStyle/>
          <a:p>
            <a:r>
              <a:rPr lang="en-US" dirty="0"/>
              <a:t>Disadvantages</a:t>
            </a:r>
            <a:endParaRPr lang="en-IN" dirty="0"/>
          </a:p>
        </p:txBody>
      </p:sp>
      <p:sp>
        <p:nvSpPr>
          <p:cNvPr id="3" name="Text Placeholder 2">
            <a:extLst>
              <a:ext uri="{FF2B5EF4-FFF2-40B4-BE49-F238E27FC236}">
                <a16:creationId xmlns="" xmlns:a16="http://schemas.microsoft.com/office/drawing/2014/main" id="{D2557777-CFC3-849F-0E7C-F9B6629E1E21}"/>
              </a:ext>
            </a:extLst>
          </p:cNvPr>
          <p:cNvSpPr>
            <a:spLocks noGrp="1"/>
          </p:cNvSpPr>
          <p:nvPr>
            <p:ph type="body" idx="1"/>
          </p:nvPr>
        </p:nvSpPr>
        <p:spPr>
          <a:xfrm>
            <a:off x="244214" y="1428498"/>
            <a:ext cx="8630170" cy="3693319"/>
          </a:xfrm>
        </p:spPr>
        <p:txBody>
          <a:bodyPr/>
          <a:lstStyle/>
          <a:p>
            <a:r>
              <a:rPr lang="en-US" b="1" i="0" dirty="0">
                <a:solidFill>
                  <a:srgbClr val="273239"/>
                </a:solidFill>
                <a:effectLst/>
                <a:latin typeface="Nunito Sans" pitchFamily="2" charset="0"/>
              </a:rPr>
              <a:t>Concerning the decision tree split for numerical variables millions of records:</a:t>
            </a:r>
            <a:r>
              <a:rPr lang="en-US" b="0" i="0" dirty="0">
                <a:solidFill>
                  <a:srgbClr val="273239"/>
                </a:solidFill>
                <a:effectLst/>
                <a:latin typeface="Nunito Sans" pitchFamily="2" charset="0"/>
              </a:rPr>
              <a:t> </a:t>
            </a:r>
          </a:p>
          <a:p>
            <a:r>
              <a:rPr lang="en-US" b="0" i="0" dirty="0">
                <a:solidFill>
                  <a:srgbClr val="273239"/>
                </a:solidFill>
                <a:effectLst/>
                <a:latin typeface="Nunito Sans" pitchFamily="2" charset="0"/>
              </a:rPr>
              <a:t>Take more time for training-time complexity to increase as the input increases</a:t>
            </a:r>
            <a:endParaRPr lang="en-US" dirty="0">
              <a:solidFill>
                <a:srgbClr val="273239"/>
              </a:solidFill>
              <a:latin typeface="Nunito Sans" pitchFamily="2" charset="0"/>
            </a:endParaRPr>
          </a:p>
          <a:p>
            <a:pPr algn="l"/>
            <a:r>
              <a:rPr lang="en-US" b="1" i="0" dirty="0">
                <a:solidFill>
                  <a:srgbClr val="4D5968"/>
                </a:solidFill>
                <a:effectLst/>
                <a:latin typeface="Nunito Sans" pitchFamily="2" charset="0"/>
              </a:rPr>
              <a:t>Growing with the tree from the training set:</a:t>
            </a:r>
            <a:r>
              <a:rPr lang="en-US" b="0" i="0" dirty="0">
                <a:solidFill>
                  <a:srgbClr val="4D5968"/>
                </a:solidFill>
                <a:effectLst/>
                <a:latin typeface="Nunito Sans" pitchFamily="2" charset="0"/>
              </a:rPr>
              <a:t> Overfit pruning (pre, post), ensemble method random forest.</a:t>
            </a:r>
          </a:p>
          <a:p>
            <a:pPr algn="l"/>
            <a:r>
              <a:rPr lang="en-US" b="1" i="0" dirty="0">
                <a:solidFill>
                  <a:srgbClr val="273239"/>
                </a:solidFill>
                <a:effectLst/>
                <a:latin typeface="Nunito Sans" pitchFamily="2" charset="0"/>
              </a:rPr>
              <a:t>Method of overfitting:</a:t>
            </a:r>
            <a:r>
              <a:rPr lang="en-US" b="0" i="0" dirty="0">
                <a:solidFill>
                  <a:srgbClr val="273239"/>
                </a:solidFill>
                <a:effectLst/>
                <a:latin typeface="Nunito Sans" pitchFamily="2" charset="0"/>
              </a:rPr>
              <a:t> If we discuss overfitting, it is one of the most difficult methods for decision tree models.</a:t>
            </a:r>
            <a:endParaRPr lang="en-US" b="0" i="0" dirty="0">
              <a:solidFill>
                <a:srgbClr val="4D5968"/>
              </a:solidFill>
              <a:effectLst/>
              <a:latin typeface="Nunito Sans" pitchFamily="2" charset="0"/>
            </a:endParaRPr>
          </a:p>
          <a:p>
            <a:endParaRPr lang="en-US" b="0" i="0" dirty="0">
              <a:solidFill>
                <a:srgbClr val="273239"/>
              </a:solidFill>
              <a:effectLst/>
              <a:latin typeface="Nunito Sans" pitchFamily="2" charset="0"/>
            </a:endParaRPr>
          </a:p>
          <a:p>
            <a:endParaRPr lang="en-IN" dirty="0"/>
          </a:p>
        </p:txBody>
      </p:sp>
    </p:spTree>
    <p:extLst>
      <p:ext uri="{BB962C8B-B14F-4D97-AF65-F5344CB8AC3E}">
        <p14:creationId xmlns="" xmlns:p14="http://schemas.microsoft.com/office/powerpoint/2010/main" val="233134594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280675-42BF-E57E-3BC1-6530A26F8B18}"/>
              </a:ext>
            </a:extLst>
          </p:cNvPr>
          <p:cNvSpPr>
            <a:spLocks noGrp="1"/>
          </p:cNvSpPr>
          <p:nvPr>
            <p:ph type="title"/>
          </p:nvPr>
        </p:nvSpPr>
        <p:spPr>
          <a:xfrm>
            <a:off x="219337" y="12702"/>
            <a:ext cx="8679929" cy="492443"/>
          </a:xfrm>
        </p:spPr>
        <p:txBody>
          <a:bodyPr/>
          <a:lstStyle/>
          <a:p>
            <a:r>
              <a:rPr lang="en-US" dirty="0"/>
              <a:t>Issues of DT</a:t>
            </a:r>
            <a:endParaRPr lang="en-IN" dirty="0"/>
          </a:p>
        </p:txBody>
      </p:sp>
      <p:sp>
        <p:nvSpPr>
          <p:cNvPr id="3" name="Text Placeholder 2">
            <a:extLst>
              <a:ext uri="{FF2B5EF4-FFF2-40B4-BE49-F238E27FC236}">
                <a16:creationId xmlns="" xmlns:a16="http://schemas.microsoft.com/office/drawing/2014/main" id="{365C7120-C1F8-5380-3E0E-FAB2497EBDDF}"/>
              </a:ext>
            </a:extLst>
          </p:cNvPr>
          <p:cNvSpPr>
            <a:spLocks noGrp="1"/>
          </p:cNvSpPr>
          <p:nvPr>
            <p:ph type="body" idx="1"/>
          </p:nvPr>
        </p:nvSpPr>
        <p:spPr>
          <a:xfrm>
            <a:off x="244214" y="1428496"/>
            <a:ext cx="9496686" cy="6647974"/>
          </a:xfrm>
        </p:spPr>
        <p:txBody>
          <a:bodyPr/>
          <a:lstStyle/>
          <a:p>
            <a:r>
              <a:rPr lang="en-US" b="0" i="0" dirty="0">
                <a:solidFill>
                  <a:srgbClr val="111111"/>
                </a:solidFill>
                <a:effectLst/>
                <a:latin typeface="Roboto" panose="02000000000000000000" pitchFamily="2" charset="0"/>
              </a:rPr>
              <a:t>how deeply to grow the decision tree, handling continuous attributes, choosing an appropriate attribute selection measure, handling training data with missing attribute values, handling attributes with differing costs, and improving computational efficiency.</a:t>
            </a:r>
          </a:p>
          <a:p>
            <a:pPr algn="l"/>
            <a:r>
              <a:rPr lang="en-IN" b="1" i="0" dirty="0">
                <a:solidFill>
                  <a:srgbClr val="292929"/>
                </a:solidFill>
                <a:effectLst/>
                <a:latin typeface="sohne"/>
              </a:rPr>
              <a:t> Avoiding Overfitting the Data</a:t>
            </a:r>
          </a:p>
          <a:p>
            <a:pPr algn="l"/>
            <a:r>
              <a:rPr lang="en-US" b="1" i="0" dirty="0">
                <a:solidFill>
                  <a:srgbClr val="292929"/>
                </a:solidFill>
                <a:effectLst/>
                <a:latin typeface="sohne"/>
              </a:rPr>
              <a:t>Avoiding Overfitting —</a:t>
            </a:r>
          </a:p>
          <a:p>
            <a:pPr algn="l"/>
            <a:r>
              <a:rPr lang="en-US" b="0" i="0" dirty="0">
                <a:solidFill>
                  <a:srgbClr val="292929"/>
                </a:solidFill>
                <a:effectLst/>
                <a:latin typeface="source-serif-pro"/>
              </a:rPr>
              <a:t>There are several approaches to avoiding overfitting in decision tree learning. These can be grouped into two classes:</a:t>
            </a:r>
            <a:br>
              <a:rPr lang="en-US" b="0" i="0" dirty="0">
                <a:solidFill>
                  <a:srgbClr val="292929"/>
                </a:solidFill>
                <a:effectLst/>
                <a:latin typeface="source-serif-pro"/>
              </a:rPr>
            </a:br>
            <a:r>
              <a:rPr lang="en-US" b="1" i="0" dirty="0">
                <a:solidFill>
                  <a:srgbClr val="292929"/>
                </a:solidFill>
                <a:effectLst/>
                <a:latin typeface="source-serif-pro"/>
              </a:rPr>
              <a:t>- Pre-pruning (avoidance):</a:t>
            </a:r>
            <a:r>
              <a:rPr lang="en-US" b="0" i="0" dirty="0">
                <a:solidFill>
                  <a:srgbClr val="292929"/>
                </a:solidFill>
                <a:effectLst/>
                <a:latin typeface="source-serif-pro"/>
              </a:rPr>
              <a:t> Stop growing the tree earlier, before it reaches the point where it perfectly classifies the training data</a:t>
            </a:r>
            <a:br>
              <a:rPr lang="en-US" b="0" i="0" dirty="0">
                <a:solidFill>
                  <a:srgbClr val="292929"/>
                </a:solidFill>
                <a:effectLst/>
                <a:latin typeface="source-serif-pro"/>
              </a:rPr>
            </a:br>
            <a:r>
              <a:rPr lang="en-US" b="1" i="0" dirty="0">
                <a:solidFill>
                  <a:srgbClr val="292929"/>
                </a:solidFill>
                <a:effectLst/>
                <a:latin typeface="source-serif-pro"/>
              </a:rPr>
              <a:t>- Post-pruning (recovery): </a:t>
            </a:r>
            <a:r>
              <a:rPr lang="en-US" b="0" i="0" dirty="0">
                <a:solidFill>
                  <a:srgbClr val="292929"/>
                </a:solidFill>
                <a:effectLst/>
                <a:latin typeface="source-serif-pro"/>
              </a:rPr>
              <a:t>Allow the tree to overfit the data, and then post-prune the tree</a:t>
            </a:r>
            <a:endParaRPr lang="en-IN" b="1" i="0" dirty="0">
              <a:solidFill>
                <a:srgbClr val="292929"/>
              </a:solidFill>
              <a:effectLst/>
              <a:latin typeface="sohne"/>
            </a:endParaRPr>
          </a:p>
          <a:p>
            <a:pPr algn="l"/>
            <a:r>
              <a:rPr lang="en-IN" b="1" i="0" dirty="0">
                <a:solidFill>
                  <a:srgbClr val="292929"/>
                </a:solidFill>
                <a:effectLst/>
                <a:latin typeface="sohne"/>
              </a:rPr>
              <a:t>Underfitting</a:t>
            </a:r>
          </a:p>
          <a:p>
            <a:pPr algn="l"/>
            <a:r>
              <a:rPr lang="en-US" b="1" i="0" dirty="0">
                <a:solidFill>
                  <a:srgbClr val="292929"/>
                </a:solidFill>
                <a:effectLst/>
                <a:latin typeface="source-serif-pro"/>
              </a:rPr>
              <a:t>Criterion used to determine the correct final tree size</a:t>
            </a:r>
          </a:p>
          <a:p>
            <a:pPr algn="l"/>
            <a:r>
              <a:rPr lang="en-IN" b="1" i="0" dirty="0">
                <a:solidFill>
                  <a:srgbClr val="292929"/>
                </a:solidFill>
                <a:effectLst/>
                <a:latin typeface="sohne"/>
              </a:rPr>
              <a:t>Reduced Error Pruning</a:t>
            </a:r>
          </a:p>
          <a:p>
            <a:pPr algn="l"/>
            <a:endParaRPr lang="en-IN" b="1" i="0" dirty="0">
              <a:solidFill>
                <a:srgbClr val="292929"/>
              </a:solidFill>
              <a:effectLst/>
              <a:latin typeface="sohne"/>
            </a:endParaRPr>
          </a:p>
          <a:p>
            <a:endParaRPr lang="en-IN" dirty="0"/>
          </a:p>
        </p:txBody>
      </p:sp>
    </p:spTree>
    <p:extLst>
      <p:ext uri="{BB962C8B-B14F-4D97-AF65-F5344CB8AC3E}">
        <p14:creationId xmlns="" xmlns:p14="http://schemas.microsoft.com/office/powerpoint/2010/main" val="328991795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1" y="150655"/>
            <a:ext cx="8157574" cy="1363196"/>
          </a:xfrm>
          <a:prstGeom prst="rect">
            <a:avLst/>
          </a:prstGeom>
        </p:spPr>
        <p:txBody>
          <a:bodyPr vert="horz" wrap="square" lIns="0" tIns="11369" rIns="0" bIns="0" rtlCol="0">
            <a:spAutoFit/>
          </a:bodyPr>
          <a:lstStyle/>
          <a:p>
            <a:pPr marL="10827">
              <a:spcBef>
                <a:spcPts val="90"/>
              </a:spcBef>
            </a:pPr>
            <a:r>
              <a:rPr spc="4" dirty="0"/>
              <a:t>Top-Down </a:t>
            </a:r>
            <a:r>
              <a:rPr spc="-4" dirty="0"/>
              <a:t>Induction </a:t>
            </a:r>
            <a:r>
              <a:rPr dirty="0"/>
              <a:t>of </a:t>
            </a:r>
            <a:r>
              <a:rPr spc="-4" dirty="0"/>
              <a:t>Decision </a:t>
            </a:r>
            <a:r>
              <a:rPr dirty="0"/>
              <a:t>Trees --</a:t>
            </a:r>
            <a:r>
              <a:rPr spc="-17" dirty="0"/>
              <a:t> </a:t>
            </a:r>
            <a:r>
              <a:rPr spc="-4" dirty="0"/>
              <a:t>ID3</a:t>
            </a:r>
          </a:p>
        </p:txBody>
      </p:sp>
      <p:sp>
        <p:nvSpPr>
          <p:cNvPr id="3" name="object 3"/>
          <p:cNvSpPr txBox="1"/>
          <p:nvPr/>
        </p:nvSpPr>
        <p:spPr>
          <a:xfrm>
            <a:off x="423224" y="1345994"/>
            <a:ext cx="8235980" cy="3111097"/>
          </a:xfrm>
          <a:prstGeom prst="rect">
            <a:avLst/>
          </a:prstGeom>
        </p:spPr>
        <p:txBody>
          <a:bodyPr vert="horz" wrap="square" lIns="0" tIns="75792" rIns="0" bIns="0" rtlCol="0">
            <a:spAutoFit/>
          </a:bodyPr>
          <a:lstStyle/>
          <a:p>
            <a:pPr marL="431456" indent="-421171">
              <a:spcBef>
                <a:spcPts val="597"/>
              </a:spcBef>
              <a:buAutoNum type="arabicPeriod"/>
              <a:tabLst>
                <a:tab pos="431456" algn="l"/>
                <a:tab pos="431999" algn="l"/>
              </a:tabLst>
            </a:pPr>
            <a:r>
              <a:rPr sz="2200" spc="-9" dirty="0">
                <a:latin typeface="Times New Roman"/>
                <a:cs typeface="Times New Roman"/>
              </a:rPr>
              <a:t>A </a:t>
            </a:r>
            <a:r>
              <a:rPr sz="2200" spc="-9" dirty="0">
                <a:latin typeface="Symbol"/>
                <a:cs typeface="Symbol"/>
              </a:rPr>
              <a:t></a:t>
            </a:r>
            <a:r>
              <a:rPr sz="2200" spc="-9" dirty="0">
                <a:latin typeface="Times New Roman"/>
                <a:cs typeface="Times New Roman"/>
              </a:rPr>
              <a:t> </a:t>
            </a:r>
            <a:r>
              <a:rPr sz="2200" spc="-4" dirty="0">
                <a:latin typeface="Times New Roman"/>
                <a:cs typeface="Times New Roman"/>
              </a:rPr>
              <a:t>the </a:t>
            </a:r>
            <a:r>
              <a:rPr sz="2200" b="1" spc="-4" dirty="0">
                <a:latin typeface="Times New Roman"/>
                <a:cs typeface="Times New Roman"/>
              </a:rPr>
              <a:t>“best” </a:t>
            </a:r>
            <a:r>
              <a:rPr sz="2200" spc="-4" dirty="0">
                <a:latin typeface="Times New Roman"/>
                <a:cs typeface="Times New Roman"/>
              </a:rPr>
              <a:t>decision attribute </a:t>
            </a:r>
            <a:r>
              <a:rPr sz="2200" dirty="0">
                <a:latin typeface="Times New Roman"/>
                <a:cs typeface="Times New Roman"/>
              </a:rPr>
              <a:t>for </a:t>
            </a:r>
            <a:r>
              <a:rPr sz="2200" spc="-4" dirty="0">
                <a:latin typeface="Times New Roman"/>
                <a:cs typeface="Times New Roman"/>
              </a:rPr>
              <a:t>next</a:t>
            </a:r>
            <a:r>
              <a:rPr sz="2200" spc="-77" dirty="0">
                <a:latin typeface="Times New Roman"/>
                <a:cs typeface="Times New Roman"/>
              </a:rPr>
              <a:t> </a:t>
            </a:r>
            <a:r>
              <a:rPr sz="2200" i="1" spc="-4" dirty="0">
                <a:latin typeface="Times New Roman"/>
                <a:cs typeface="Times New Roman"/>
              </a:rPr>
              <a:t>node</a:t>
            </a:r>
            <a:endParaRPr sz="2200" dirty="0">
              <a:latin typeface="Times New Roman"/>
              <a:cs typeface="Times New Roman"/>
            </a:endParaRPr>
          </a:p>
          <a:p>
            <a:pPr marL="431456" indent="-421171">
              <a:spcBef>
                <a:spcPts val="512"/>
              </a:spcBef>
              <a:buAutoNum type="arabicPeriod"/>
              <a:tabLst>
                <a:tab pos="431456" algn="l"/>
                <a:tab pos="431999" algn="l"/>
              </a:tabLst>
            </a:pPr>
            <a:r>
              <a:rPr sz="2200" spc="-9" dirty="0">
                <a:latin typeface="Times New Roman"/>
                <a:cs typeface="Times New Roman"/>
              </a:rPr>
              <a:t>Assign A </a:t>
            </a:r>
            <a:r>
              <a:rPr sz="2200" spc="-4" dirty="0">
                <a:latin typeface="Times New Roman"/>
                <a:cs typeface="Times New Roman"/>
              </a:rPr>
              <a:t>as decision attribute </a:t>
            </a:r>
            <a:r>
              <a:rPr sz="2200" dirty="0">
                <a:latin typeface="Times New Roman"/>
                <a:cs typeface="Times New Roman"/>
              </a:rPr>
              <a:t>for</a:t>
            </a:r>
            <a:r>
              <a:rPr sz="2200" spc="-34" dirty="0">
                <a:latin typeface="Times New Roman"/>
                <a:cs typeface="Times New Roman"/>
              </a:rPr>
              <a:t> </a:t>
            </a:r>
            <a:r>
              <a:rPr sz="2200" i="1" spc="-4" dirty="0">
                <a:latin typeface="Times New Roman"/>
                <a:cs typeface="Times New Roman"/>
              </a:rPr>
              <a:t>node</a:t>
            </a:r>
            <a:endParaRPr sz="2200" dirty="0">
              <a:latin typeface="Times New Roman"/>
              <a:cs typeface="Times New Roman"/>
            </a:endParaRPr>
          </a:p>
          <a:p>
            <a:pPr marL="431456" indent="-421171">
              <a:spcBef>
                <a:spcPts val="512"/>
              </a:spcBef>
              <a:buAutoNum type="arabicPeriod"/>
              <a:tabLst>
                <a:tab pos="431456" algn="l"/>
                <a:tab pos="431999" algn="l"/>
              </a:tabLst>
            </a:pPr>
            <a:r>
              <a:rPr sz="2200" spc="-9" dirty="0">
                <a:latin typeface="Times New Roman"/>
                <a:cs typeface="Times New Roman"/>
              </a:rPr>
              <a:t>For </a:t>
            </a:r>
            <a:r>
              <a:rPr sz="2200" spc="-4" dirty="0">
                <a:latin typeface="Times New Roman"/>
                <a:cs typeface="Times New Roman"/>
              </a:rPr>
              <a:t>each value of </a:t>
            </a:r>
            <a:r>
              <a:rPr sz="2200" spc="-9" dirty="0">
                <a:latin typeface="Times New Roman"/>
                <a:cs typeface="Times New Roman"/>
              </a:rPr>
              <a:t>A </a:t>
            </a:r>
            <a:r>
              <a:rPr sz="2200" spc="-4" dirty="0">
                <a:latin typeface="Times New Roman"/>
                <a:cs typeface="Times New Roman"/>
              </a:rPr>
              <a:t>create new descendant</a:t>
            </a:r>
            <a:r>
              <a:rPr sz="2200" spc="-30" dirty="0">
                <a:latin typeface="Times New Roman"/>
                <a:cs typeface="Times New Roman"/>
              </a:rPr>
              <a:t> </a:t>
            </a:r>
            <a:r>
              <a:rPr sz="2200" i="1" spc="-4" dirty="0">
                <a:latin typeface="Times New Roman"/>
                <a:cs typeface="Times New Roman"/>
              </a:rPr>
              <a:t>node</a:t>
            </a:r>
            <a:endParaRPr sz="2200" dirty="0">
              <a:latin typeface="Times New Roman"/>
              <a:cs typeface="Times New Roman"/>
            </a:endParaRPr>
          </a:p>
          <a:p>
            <a:pPr marL="431456" marR="4332" indent="-421171">
              <a:lnSpc>
                <a:spcPts val="2643"/>
              </a:lnSpc>
              <a:spcBef>
                <a:spcPts val="633"/>
              </a:spcBef>
              <a:buAutoNum type="arabicPeriod"/>
              <a:tabLst>
                <a:tab pos="431456" algn="l"/>
                <a:tab pos="431999" algn="l"/>
              </a:tabLst>
            </a:pPr>
            <a:r>
              <a:rPr sz="2200" spc="-9" dirty="0">
                <a:latin typeface="Times New Roman"/>
                <a:cs typeface="Times New Roman"/>
              </a:rPr>
              <a:t>Sort </a:t>
            </a:r>
            <a:r>
              <a:rPr sz="2200" spc="-4" dirty="0">
                <a:latin typeface="Times New Roman"/>
                <a:cs typeface="Times New Roman"/>
              </a:rPr>
              <a:t>training </a:t>
            </a:r>
            <a:r>
              <a:rPr sz="2200" spc="-9" dirty="0">
                <a:latin typeface="Times New Roman"/>
                <a:cs typeface="Times New Roman"/>
              </a:rPr>
              <a:t>examples </a:t>
            </a:r>
            <a:r>
              <a:rPr sz="2200" spc="-4" dirty="0">
                <a:latin typeface="Times New Roman"/>
                <a:cs typeface="Times New Roman"/>
              </a:rPr>
              <a:t>to leaf node according to the attribute value of  the</a:t>
            </a:r>
            <a:r>
              <a:rPr sz="2200" spc="-9" dirty="0">
                <a:latin typeface="Times New Roman"/>
                <a:cs typeface="Times New Roman"/>
              </a:rPr>
              <a:t> </a:t>
            </a:r>
            <a:r>
              <a:rPr sz="2200" spc="-4" dirty="0">
                <a:latin typeface="Times New Roman"/>
                <a:cs typeface="Times New Roman"/>
              </a:rPr>
              <a:t>branch</a:t>
            </a:r>
            <a:endParaRPr sz="2200" dirty="0">
              <a:latin typeface="Times New Roman"/>
              <a:cs typeface="Times New Roman"/>
            </a:endParaRPr>
          </a:p>
          <a:p>
            <a:pPr marL="431456" marR="153200" indent="-421171">
              <a:spcBef>
                <a:spcPts val="443"/>
              </a:spcBef>
              <a:buAutoNum type="arabicPeriod"/>
              <a:tabLst>
                <a:tab pos="431456" algn="l"/>
                <a:tab pos="431999" algn="l"/>
              </a:tabLst>
            </a:pPr>
            <a:r>
              <a:rPr sz="2200" spc="-4" dirty="0">
                <a:latin typeface="Times New Roman"/>
                <a:cs typeface="Times New Roman"/>
              </a:rPr>
              <a:t>If all training </a:t>
            </a:r>
            <a:r>
              <a:rPr sz="2200" spc="-9" dirty="0">
                <a:latin typeface="Times New Roman"/>
                <a:cs typeface="Times New Roman"/>
              </a:rPr>
              <a:t>examples </a:t>
            </a:r>
            <a:r>
              <a:rPr sz="2200" spc="-4" dirty="0">
                <a:latin typeface="Times New Roman"/>
                <a:cs typeface="Times New Roman"/>
              </a:rPr>
              <a:t>are perfectly classified </a:t>
            </a:r>
            <a:r>
              <a:rPr sz="2200" spc="-9" dirty="0">
                <a:latin typeface="Times New Roman"/>
                <a:cs typeface="Times New Roman"/>
              </a:rPr>
              <a:t>(same </a:t>
            </a:r>
            <a:r>
              <a:rPr sz="2200" spc="-4" dirty="0">
                <a:latin typeface="Times New Roman"/>
                <a:cs typeface="Times New Roman"/>
              </a:rPr>
              <a:t>value of target  attribute)</a:t>
            </a:r>
            <a:r>
              <a:rPr sz="2200" spc="-30" dirty="0">
                <a:latin typeface="Times New Roman"/>
                <a:cs typeface="Times New Roman"/>
              </a:rPr>
              <a:t> </a:t>
            </a:r>
            <a:r>
              <a:rPr sz="2200" spc="-9" dirty="0">
                <a:latin typeface="Times New Roman"/>
                <a:cs typeface="Times New Roman"/>
              </a:rPr>
              <a:t>STOP,</a:t>
            </a:r>
            <a:endParaRPr sz="2200" dirty="0">
              <a:latin typeface="Times New Roman"/>
              <a:cs typeface="Times New Roman"/>
            </a:endParaRPr>
          </a:p>
          <a:p>
            <a:pPr marL="431456">
              <a:spcBef>
                <a:spcPts val="512"/>
              </a:spcBef>
            </a:pPr>
            <a:r>
              <a:rPr sz="2200" spc="-4" dirty="0">
                <a:latin typeface="Times New Roman"/>
                <a:cs typeface="Times New Roman"/>
              </a:rPr>
              <a:t>else iterate over new leaf</a:t>
            </a:r>
            <a:r>
              <a:rPr sz="2200" spc="-47" dirty="0">
                <a:latin typeface="Times New Roman"/>
                <a:cs typeface="Times New Roman"/>
              </a:rPr>
              <a:t> </a:t>
            </a:r>
            <a:r>
              <a:rPr sz="2200" spc="-4" dirty="0">
                <a:latin typeface="Times New Roman"/>
                <a:cs typeface="Times New Roman"/>
              </a:rPr>
              <a:t>nodes.</a:t>
            </a:r>
            <a:endParaRPr sz="2200" dirty="0">
              <a:latin typeface="Times New Roman"/>
              <a:cs typeface="Times New Roman"/>
            </a:endParaRPr>
          </a:p>
        </p:txBody>
      </p:sp>
    </p:spTree>
    <p:extLst>
      <p:ext uri="{BB962C8B-B14F-4D97-AF65-F5344CB8AC3E}">
        <p14:creationId xmlns="" xmlns:p14="http://schemas.microsoft.com/office/powerpoint/2010/main" val="349791228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5100" y="150655"/>
            <a:ext cx="5387605" cy="1363196"/>
          </a:xfrm>
          <a:prstGeom prst="rect">
            <a:avLst/>
          </a:prstGeom>
        </p:spPr>
        <p:txBody>
          <a:bodyPr vert="horz" wrap="square" lIns="0" tIns="11369" rIns="0" bIns="0" rtlCol="0">
            <a:spAutoFit/>
          </a:bodyPr>
          <a:lstStyle/>
          <a:p>
            <a:pPr marL="10827">
              <a:spcBef>
                <a:spcPts val="90"/>
              </a:spcBef>
            </a:pPr>
            <a:r>
              <a:rPr dirty="0"/>
              <a:t>Which </a:t>
            </a:r>
            <a:r>
              <a:rPr spc="-4" dirty="0"/>
              <a:t>Attribute </a:t>
            </a:r>
            <a:r>
              <a:rPr dirty="0"/>
              <a:t>is</a:t>
            </a:r>
            <a:r>
              <a:rPr spc="-43" dirty="0"/>
              <a:t> </a:t>
            </a:r>
            <a:r>
              <a:rPr dirty="0"/>
              <a:t>”best”?</a:t>
            </a:r>
          </a:p>
        </p:txBody>
      </p:sp>
      <p:sp>
        <p:nvSpPr>
          <p:cNvPr id="3" name="object 3"/>
          <p:cNvSpPr txBox="1"/>
          <p:nvPr/>
        </p:nvSpPr>
        <p:spPr>
          <a:xfrm>
            <a:off x="423224" y="1409412"/>
            <a:ext cx="8199159" cy="3644427"/>
          </a:xfrm>
          <a:prstGeom prst="rect">
            <a:avLst/>
          </a:prstGeom>
        </p:spPr>
        <p:txBody>
          <a:bodyPr vert="horz" wrap="square" lIns="0" tIns="9745" rIns="0" bIns="0" rtlCol="0">
            <a:spAutoFit/>
          </a:bodyPr>
          <a:lstStyle/>
          <a:p>
            <a:pPr marL="327516" marR="4332" indent="-317232">
              <a:spcBef>
                <a:spcPts val="77"/>
              </a:spcBef>
              <a:buChar char="•"/>
              <a:tabLst>
                <a:tab pos="327516" algn="l"/>
                <a:tab pos="328059" algn="l"/>
              </a:tabLst>
            </a:pPr>
            <a:r>
              <a:rPr sz="2200" spc="-17" dirty="0">
                <a:latin typeface="Times New Roman"/>
                <a:cs typeface="Times New Roman"/>
              </a:rPr>
              <a:t>We </a:t>
            </a:r>
            <a:r>
              <a:rPr sz="2200" spc="-9" dirty="0">
                <a:latin typeface="Times New Roman"/>
                <a:cs typeface="Times New Roman"/>
              </a:rPr>
              <a:t>would </a:t>
            </a:r>
            <a:r>
              <a:rPr sz="2200" spc="-4" dirty="0">
                <a:latin typeface="Times New Roman"/>
                <a:cs typeface="Times New Roman"/>
              </a:rPr>
              <a:t>like to </a:t>
            </a:r>
            <a:r>
              <a:rPr sz="2200" spc="-9" dirty="0">
                <a:latin typeface="Times New Roman"/>
                <a:cs typeface="Times New Roman"/>
              </a:rPr>
              <a:t>select </a:t>
            </a:r>
            <a:r>
              <a:rPr sz="2200" spc="-4" dirty="0">
                <a:latin typeface="Times New Roman"/>
                <a:cs typeface="Times New Roman"/>
              </a:rPr>
              <a:t>the attribute that is </a:t>
            </a:r>
            <a:r>
              <a:rPr sz="2200" spc="-13" dirty="0">
                <a:latin typeface="Times New Roman"/>
                <a:cs typeface="Times New Roman"/>
              </a:rPr>
              <a:t>most </a:t>
            </a:r>
            <a:r>
              <a:rPr sz="2200" dirty="0">
                <a:latin typeface="Times New Roman"/>
                <a:cs typeface="Times New Roman"/>
              </a:rPr>
              <a:t>useful for </a:t>
            </a:r>
            <a:r>
              <a:rPr sz="2200" spc="-9" dirty="0">
                <a:latin typeface="Times New Roman"/>
                <a:cs typeface="Times New Roman"/>
              </a:rPr>
              <a:t>classifying  examples.</a:t>
            </a:r>
            <a:endParaRPr sz="2200" dirty="0">
              <a:latin typeface="Times New Roman"/>
              <a:cs typeface="Times New Roman"/>
            </a:endParaRPr>
          </a:p>
          <a:p>
            <a:pPr marL="327516" marR="221411" indent="-317232">
              <a:spcBef>
                <a:spcPts val="512"/>
              </a:spcBef>
              <a:buFont typeface="Times New Roman"/>
              <a:buChar char="•"/>
              <a:tabLst>
                <a:tab pos="327516" algn="l"/>
                <a:tab pos="328059" algn="l"/>
              </a:tabLst>
            </a:pPr>
            <a:r>
              <a:rPr sz="2200" b="1" i="1" spc="-4" dirty="0">
                <a:latin typeface="Times New Roman"/>
                <a:cs typeface="Times New Roman"/>
              </a:rPr>
              <a:t>Informution gain </a:t>
            </a:r>
            <a:r>
              <a:rPr sz="2200" spc="-9" dirty="0">
                <a:latin typeface="Times New Roman"/>
                <a:cs typeface="Times New Roman"/>
              </a:rPr>
              <a:t>measures </a:t>
            </a:r>
            <a:r>
              <a:rPr sz="2200" spc="-4" dirty="0">
                <a:latin typeface="Times New Roman"/>
                <a:cs typeface="Times New Roman"/>
              </a:rPr>
              <a:t>how </a:t>
            </a:r>
            <a:r>
              <a:rPr sz="2200" spc="-9" dirty="0">
                <a:latin typeface="Times New Roman"/>
                <a:cs typeface="Times New Roman"/>
              </a:rPr>
              <a:t>well </a:t>
            </a:r>
            <a:r>
              <a:rPr sz="2200" spc="-4" dirty="0">
                <a:latin typeface="Times New Roman"/>
                <a:cs typeface="Times New Roman"/>
              </a:rPr>
              <a:t>a given attribute </a:t>
            </a:r>
            <a:r>
              <a:rPr sz="2200" spc="-9" dirty="0">
                <a:latin typeface="Times New Roman"/>
                <a:cs typeface="Times New Roman"/>
              </a:rPr>
              <a:t>separates </a:t>
            </a:r>
            <a:r>
              <a:rPr sz="2200" spc="-4" dirty="0">
                <a:latin typeface="Times New Roman"/>
                <a:cs typeface="Times New Roman"/>
              </a:rPr>
              <a:t>the  training </a:t>
            </a:r>
            <a:r>
              <a:rPr sz="2200" spc="-9" dirty="0">
                <a:latin typeface="Times New Roman"/>
                <a:cs typeface="Times New Roman"/>
              </a:rPr>
              <a:t>examples </a:t>
            </a:r>
            <a:r>
              <a:rPr sz="2200" spc="-4" dirty="0">
                <a:latin typeface="Times New Roman"/>
                <a:cs typeface="Times New Roman"/>
              </a:rPr>
              <a:t>according to their target</a:t>
            </a:r>
            <a:r>
              <a:rPr sz="2200" spc="-47" dirty="0">
                <a:latin typeface="Times New Roman"/>
                <a:cs typeface="Times New Roman"/>
              </a:rPr>
              <a:t> </a:t>
            </a:r>
            <a:r>
              <a:rPr sz="2200" spc="-4" dirty="0">
                <a:latin typeface="Times New Roman"/>
                <a:cs typeface="Times New Roman"/>
              </a:rPr>
              <a:t>classification.</a:t>
            </a:r>
            <a:endParaRPr sz="2200" dirty="0">
              <a:latin typeface="Times New Roman"/>
              <a:cs typeface="Times New Roman"/>
            </a:endParaRPr>
          </a:p>
          <a:p>
            <a:pPr marL="327516" marR="42766" indent="-317232">
              <a:lnSpc>
                <a:spcPts val="2643"/>
              </a:lnSpc>
              <a:spcBef>
                <a:spcPts val="633"/>
              </a:spcBef>
              <a:buChar char="•"/>
              <a:tabLst>
                <a:tab pos="327516" algn="l"/>
                <a:tab pos="328059" algn="l"/>
              </a:tabLst>
            </a:pPr>
            <a:r>
              <a:rPr sz="2200" spc="-4" dirty="0">
                <a:latin typeface="Times New Roman"/>
                <a:cs typeface="Times New Roman"/>
              </a:rPr>
              <a:t>ID3 uses this </a:t>
            </a:r>
            <a:r>
              <a:rPr sz="2200" i="1" spc="-4" dirty="0">
                <a:latin typeface="Times New Roman"/>
                <a:cs typeface="Times New Roman"/>
              </a:rPr>
              <a:t>information gain </a:t>
            </a:r>
            <a:r>
              <a:rPr sz="2200" spc="-9" dirty="0">
                <a:latin typeface="Times New Roman"/>
                <a:cs typeface="Times New Roman"/>
              </a:rPr>
              <a:t>measure </a:t>
            </a:r>
            <a:r>
              <a:rPr sz="2200" spc="-4" dirty="0">
                <a:latin typeface="Times New Roman"/>
                <a:cs typeface="Times New Roman"/>
              </a:rPr>
              <a:t>to </a:t>
            </a:r>
            <a:r>
              <a:rPr sz="2200" spc="-9" dirty="0">
                <a:latin typeface="Times New Roman"/>
                <a:cs typeface="Times New Roman"/>
              </a:rPr>
              <a:t>select among </a:t>
            </a:r>
            <a:r>
              <a:rPr sz="2200" spc="-4" dirty="0">
                <a:latin typeface="Times New Roman"/>
                <a:cs typeface="Times New Roman"/>
              </a:rPr>
              <a:t>the candidate  attributes at each </a:t>
            </a:r>
            <a:r>
              <a:rPr sz="2200" spc="-9" dirty="0">
                <a:latin typeface="Times New Roman"/>
                <a:cs typeface="Times New Roman"/>
              </a:rPr>
              <a:t>step while </a:t>
            </a:r>
            <a:r>
              <a:rPr sz="2200" spc="-4" dirty="0">
                <a:latin typeface="Times New Roman"/>
                <a:cs typeface="Times New Roman"/>
              </a:rPr>
              <a:t>growing the</a:t>
            </a:r>
            <a:r>
              <a:rPr sz="2200" spc="-51" dirty="0">
                <a:latin typeface="Times New Roman"/>
                <a:cs typeface="Times New Roman"/>
              </a:rPr>
              <a:t> </a:t>
            </a:r>
            <a:r>
              <a:rPr sz="2200" spc="-4" dirty="0">
                <a:latin typeface="Times New Roman"/>
                <a:cs typeface="Times New Roman"/>
              </a:rPr>
              <a:t>tree.</a:t>
            </a:r>
            <a:endParaRPr sz="2200" dirty="0">
              <a:latin typeface="Times New Roman"/>
              <a:cs typeface="Times New Roman"/>
            </a:endParaRPr>
          </a:p>
          <a:p>
            <a:pPr marL="327516" marR="770881" indent="-317232">
              <a:lnSpc>
                <a:spcPts val="2643"/>
              </a:lnSpc>
              <a:spcBef>
                <a:spcPts val="546"/>
              </a:spcBef>
              <a:buChar char="•"/>
              <a:tabLst>
                <a:tab pos="327516" algn="l"/>
                <a:tab pos="328059" algn="l"/>
              </a:tabLst>
            </a:pPr>
            <a:r>
              <a:rPr sz="2200" spc="-4" dirty="0">
                <a:latin typeface="Times New Roman"/>
                <a:cs typeface="Times New Roman"/>
              </a:rPr>
              <a:t>In order to </a:t>
            </a:r>
            <a:r>
              <a:rPr sz="2200" dirty="0">
                <a:latin typeface="Times New Roman"/>
                <a:cs typeface="Times New Roman"/>
              </a:rPr>
              <a:t>define </a:t>
            </a:r>
            <a:r>
              <a:rPr sz="2200" spc="-4" dirty="0">
                <a:latin typeface="Times New Roman"/>
                <a:cs typeface="Times New Roman"/>
              </a:rPr>
              <a:t>information gain </a:t>
            </a:r>
            <a:r>
              <a:rPr sz="2200" spc="-13" dirty="0">
                <a:latin typeface="Times New Roman"/>
                <a:cs typeface="Times New Roman"/>
              </a:rPr>
              <a:t>precisely, </a:t>
            </a:r>
            <a:r>
              <a:rPr sz="2200" spc="-9" dirty="0">
                <a:latin typeface="Times New Roman"/>
                <a:cs typeface="Times New Roman"/>
              </a:rPr>
              <a:t>we </a:t>
            </a:r>
            <a:r>
              <a:rPr sz="2200" spc="-4" dirty="0">
                <a:latin typeface="Times New Roman"/>
                <a:cs typeface="Times New Roman"/>
              </a:rPr>
              <a:t>use a </a:t>
            </a:r>
            <a:r>
              <a:rPr sz="2200" spc="-9" dirty="0">
                <a:latin typeface="Times New Roman"/>
                <a:cs typeface="Times New Roman"/>
              </a:rPr>
              <a:t>measure  </a:t>
            </a:r>
            <a:r>
              <a:rPr sz="2200" spc="-13" dirty="0">
                <a:latin typeface="Times New Roman"/>
                <a:cs typeface="Times New Roman"/>
              </a:rPr>
              <a:t>commonly </a:t>
            </a:r>
            <a:r>
              <a:rPr sz="2200" spc="-4" dirty="0">
                <a:latin typeface="Times New Roman"/>
                <a:cs typeface="Times New Roman"/>
              </a:rPr>
              <a:t>used in information </a:t>
            </a:r>
            <a:r>
              <a:rPr sz="2200" spc="-13" dirty="0">
                <a:latin typeface="Times New Roman"/>
                <a:cs typeface="Times New Roman"/>
              </a:rPr>
              <a:t>theory, </a:t>
            </a:r>
            <a:r>
              <a:rPr sz="2200" spc="-4" dirty="0">
                <a:latin typeface="Times New Roman"/>
                <a:cs typeface="Times New Roman"/>
              </a:rPr>
              <a:t>called</a:t>
            </a:r>
            <a:r>
              <a:rPr sz="2200" spc="107" dirty="0">
                <a:latin typeface="Times New Roman"/>
                <a:cs typeface="Times New Roman"/>
              </a:rPr>
              <a:t> </a:t>
            </a:r>
            <a:r>
              <a:rPr sz="2200" b="1" i="1" spc="-4" dirty="0">
                <a:latin typeface="Times New Roman"/>
                <a:cs typeface="Times New Roman"/>
              </a:rPr>
              <a:t>entropy</a:t>
            </a:r>
            <a:endParaRPr sz="2200" dirty="0">
              <a:latin typeface="Times New Roman"/>
              <a:cs typeface="Times New Roman"/>
            </a:endParaRPr>
          </a:p>
          <a:p>
            <a:pPr marL="327516" marR="601983" indent="-317232">
              <a:lnSpc>
                <a:spcPts val="2643"/>
              </a:lnSpc>
              <a:spcBef>
                <a:spcPts val="546"/>
              </a:spcBef>
              <a:buFont typeface="Arial"/>
              <a:buChar char="•"/>
              <a:tabLst>
                <a:tab pos="327516" algn="l"/>
                <a:tab pos="328059" algn="l"/>
              </a:tabLst>
            </a:pPr>
            <a:r>
              <a:rPr sz="2200" b="1" i="1" spc="-9" dirty="0">
                <a:latin typeface="Arial"/>
                <a:cs typeface="Arial"/>
              </a:rPr>
              <a:t>E</a:t>
            </a:r>
            <a:r>
              <a:rPr sz="2200" b="1" i="1" spc="-9" dirty="0">
                <a:latin typeface="Times New Roman"/>
                <a:cs typeface="Times New Roman"/>
              </a:rPr>
              <a:t>ntropy </a:t>
            </a:r>
            <a:r>
              <a:rPr sz="2200" spc="-4" dirty="0">
                <a:latin typeface="Times New Roman"/>
                <a:cs typeface="Times New Roman"/>
              </a:rPr>
              <a:t>characterizes the </a:t>
            </a:r>
            <a:r>
              <a:rPr sz="2200" spc="-9" dirty="0">
                <a:latin typeface="Times New Roman"/>
                <a:cs typeface="Times New Roman"/>
              </a:rPr>
              <a:t>(im)purity </a:t>
            </a:r>
            <a:r>
              <a:rPr sz="2200" spc="-4" dirty="0">
                <a:latin typeface="Times New Roman"/>
                <a:cs typeface="Times New Roman"/>
              </a:rPr>
              <a:t>of an arbitrary collection of  </a:t>
            </a:r>
            <a:r>
              <a:rPr sz="2200" spc="-9" dirty="0">
                <a:latin typeface="Times New Roman"/>
                <a:cs typeface="Times New Roman"/>
              </a:rPr>
              <a:t>examples.</a:t>
            </a:r>
            <a:endParaRPr sz="2200" dirty="0">
              <a:latin typeface="Times New Roman"/>
              <a:cs typeface="Times New Roman"/>
            </a:endParaRPr>
          </a:p>
        </p:txBody>
      </p:sp>
    </p:spTree>
    <p:extLst>
      <p:ext uri="{BB962C8B-B14F-4D97-AF65-F5344CB8AC3E}">
        <p14:creationId xmlns="" xmlns:p14="http://schemas.microsoft.com/office/powerpoint/2010/main" val="234435661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5702" y="488582"/>
            <a:ext cx="2916695" cy="687342"/>
          </a:xfrm>
          <a:prstGeom prst="rect">
            <a:avLst/>
          </a:prstGeom>
        </p:spPr>
        <p:txBody>
          <a:bodyPr vert="horz" wrap="square" lIns="0" tIns="11369" rIns="0" bIns="0" rtlCol="0">
            <a:spAutoFit/>
          </a:bodyPr>
          <a:lstStyle/>
          <a:p>
            <a:pPr marL="10827">
              <a:spcBef>
                <a:spcPts val="90"/>
              </a:spcBef>
            </a:pPr>
            <a:r>
              <a:rPr dirty="0"/>
              <a:t>Entropy</a:t>
            </a:r>
          </a:p>
        </p:txBody>
      </p:sp>
      <p:sp>
        <p:nvSpPr>
          <p:cNvPr id="3" name="object 3"/>
          <p:cNvSpPr txBox="1"/>
          <p:nvPr/>
        </p:nvSpPr>
        <p:spPr>
          <a:xfrm>
            <a:off x="423226" y="1409412"/>
            <a:ext cx="7834199" cy="1033392"/>
          </a:xfrm>
          <a:prstGeom prst="rect">
            <a:avLst/>
          </a:prstGeom>
        </p:spPr>
        <p:txBody>
          <a:bodyPr vert="horz" wrap="square" lIns="0" tIns="9745" rIns="0" bIns="0" rtlCol="0">
            <a:spAutoFit/>
          </a:bodyPr>
          <a:lstStyle/>
          <a:p>
            <a:pPr marL="327516" marR="4332" indent="-317232">
              <a:spcBef>
                <a:spcPts val="77"/>
              </a:spcBef>
              <a:buChar char="•"/>
              <a:tabLst>
                <a:tab pos="327516" algn="l"/>
                <a:tab pos="328059" algn="l"/>
              </a:tabLst>
            </a:pPr>
            <a:r>
              <a:rPr sz="2200" spc="-9" dirty="0">
                <a:latin typeface="Times New Roman"/>
                <a:cs typeface="Times New Roman"/>
              </a:rPr>
              <a:t>Given </a:t>
            </a:r>
            <a:r>
              <a:rPr sz="2200" spc="-4" dirty="0">
                <a:latin typeface="Times New Roman"/>
                <a:cs typeface="Times New Roman"/>
              </a:rPr>
              <a:t>a collection </a:t>
            </a:r>
            <a:r>
              <a:rPr sz="2200" spc="-9" dirty="0">
                <a:latin typeface="Times New Roman"/>
                <a:cs typeface="Times New Roman"/>
              </a:rPr>
              <a:t>S, </a:t>
            </a:r>
            <a:r>
              <a:rPr sz="2200" spc="-4" dirty="0">
                <a:latin typeface="Times New Roman"/>
                <a:cs typeface="Times New Roman"/>
              </a:rPr>
              <a:t>containing positive and negative </a:t>
            </a:r>
            <a:r>
              <a:rPr sz="2200" spc="-9" dirty="0">
                <a:latin typeface="Times New Roman"/>
                <a:cs typeface="Times New Roman"/>
              </a:rPr>
              <a:t>examples </a:t>
            </a:r>
            <a:r>
              <a:rPr sz="2200" spc="-4" dirty="0">
                <a:latin typeface="Times New Roman"/>
                <a:cs typeface="Times New Roman"/>
              </a:rPr>
              <a:t>of  </a:t>
            </a:r>
            <a:r>
              <a:rPr sz="2200" spc="-13" dirty="0">
                <a:latin typeface="Times New Roman"/>
                <a:cs typeface="Times New Roman"/>
              </a:rPr>
              <a:t>some </a:t>
            </a:r>
            <a:r>
              <a:rPr sz="2200" spc="-4" dirty="0">
                <a:latin typeface="Times New Roman"/>
                <a:cs typeface="Times New Roman"/>
              </a:rPr>
              <a:t>target concept, the </a:t>
            </a:r>
            <a:r>
              <a:rPr sz="2200" b="1" i="1" spc="-4" dirty="0">
                <a:latin typeface="Times New Roman"/>
                <a:cs typeface="Times New Roman"/>
              </a:rPr>
              <a:t>entropy of S </a:t>
            </a:r>
            <a:r>
              <a:rPr sz="2200" spc="-4" dirty="0">
                <a:latin typeface="Times New Roman"/>
                <a:cs typeface="Times New Roman"/>
              </a:rPr>
              <a:t>relative to this boolean  classification</a:t>
            </a:r>
            <a:r>
              <a:rPr sz="2200" spc="-47" dirty="0">
                <a:latin typeface="Times New Roman"/>
                <a:cs typeface="Times New Roman"/>
              </a:rPr>
              <a:t> </a:t>
            </a:r>
            <a:r>
              <a:rPr sz="2200" spc="-9" dirty="0">
                <a:latin typeface="Times New Roman"/>
                <a:cs typeface="Times New Roman"/>
              </a:rPr>
              <a:t>is</a:t>
            </a:r>
            <a:r>
              <a:rPr sz="2200" spc="-9" dirty="0">
                <a:latin typeface="Arial"/>
                <a:cs typeface="Arial"/>
              </a:rPr>
              <a:t>:</a:t>
            </a:r>
            <a:endParaRPr sz="2200" dirty="0">
              <a:latin typeface="Arial"/>
              <a:cs typeface="Arial"/>
            </a:endParaRPr>
          </a:p>
        </p:txBody>
      </p:sp>
      <p:sp>
        <p:nvSpPr>
          <p:cNvPr id="4" name="object 4"/>
          <p:cNvSpPr txBox="1"/>
          <p:nvPr/>
        </p:nvSpPr>
        <p:spPr>
          <a:xfrm>
            <a:off x="6616076" y="2875318"/>
            <a:ext cx="1116541" cy="413044"/>
          </a:xfrm>
          <a:prstGeom prst="rect">
            <a:avLst/>
          </a:prstGeom>
        </p:spPr>
        <p:txBody>
          <a:bodyPr vert="horz" wrap="square" lIns="0" tIns="13533" rIns="0" bIns="0" rtlCol="0">
            <a:spAutoFit/>
          </a:bodyPr>
          <a:lstStyle/>
          <a:p>
            <a:pPr marL="32482">
              <a:spcBef>
                <a:spcPts val="107"/>
              </a:spcBef>
            </a:pPr>
            <a:r>
              <a:rPr sz="2600" b="1" spc="13" dirty="0">
                <a:latin typeface="Courier New"/>
                <a:cs typeface="Courier New"/>
              </a:rPr>
              <a:t>log</a:t>
            </a:r>
            <a:r>
              <a:rPr sz="2600" b="1" spc="19" baseline="-19444" dirty="0">
                <a:latin typeface="Courier New"/>
                <a:cs typeface="Courier New"/>
              </a:rPr>
              <a:t>2</a:t>
            </a:r>
            <a:r>
              <a:rPr sz="2600" b="1" spc="13" dirty="0">
                <a:latin typeface="Courier New"/>
                <a:cs typeface="Courier New"/>
              </a:rPr>
              <a:t>p</a:t>
            </a:r>
            <a:r>
              <a:rPr sz="2600" b="1" spc="19" baseline="-19444" dirty="0">
                <a:latin typeface="Courier New"/>
                <a:cs typeface="Courier New"/>
              </a:rPr>
              <a:t>-</a:t>
            </a:r>
            <a:endParaRPr sz="2600" baseline="-19444" dirty="0">
              <a:latin typeface="Courier New"/>
              <a:cs typeface="Courier New"/>
            </a:endParaRPr>
          </a:p>
        </p:txBody>
      </p:sp>
      <p:sp>
        <p:nvSpPr>
          <p:cNvPr id="5" name="object 5"/>
          <p:cNvSpPr txBox="1"/>
          <p:nvPr/>
        </p:nvSpPr>
        <p:spPr>
          <a:xfrm>
            <a:off x="401567" y="2875319"/>
            <a:ext cx="6126356" cy="2149575"/>
          </a:xfrm>
          <a:prstGeom prst="rect">
            <a:avLst/>
          </a:prstGeom>
        </p:spPr>
        <p:txBody>
          <a:bodyPr vert="horz" wrap="square" lIns="0" tIns="13533" rIns="0" bIns="0" rtlCol="0">
            <a:spAutoFit/>
          </a:bodyPr>
          <a:lstStyle/>
          <a:p>
            <a:pPr marL="957107">
              <a:spcBef>
                <a:spcPts val="107"/>
              </a:spcBef>
            </a:pPr>
            <a:r>
              <a:rPr sz="2600" b="1" spc="9" dirty="0">
                <a:latin typeface="Courier New"/>
                <a:cs typeface="Courier New"/>
              </a:rPr>
              <a:t>Entropy(S) = </a:t>
            </a:r>
            <a:r>
              <a:rPr sz="2600" b="1" spc="13" dirty="0">
                <a:latin typeface="Courier New"/>
                <a:cs typeface="Courier New"/>
              </a:rPr>
              <a:t>-p</a:t>
            </a:r>
            <a:r>
              <a:rPr sz="2600" b="1" spc="19" baseline="-19444" dirty="0">
                <a:latin typeface="Courier New"/>
                <a:cs typeface="Courier New"/>
              </a:rPr>
              <a:t>+ </a:t>
            </a:r>
            <a:r>
              <a:rPr sz="2600" b="1" spc="13" dirty="0">
                <a:latin typeface="Courier New"/>
                <a:cs typeface="Courier New"/>
              </a:rPr>
              <a:t>log</a:t>
            </a:r>
            <a:r>
              <a:rPr sz="2600" b="1" spc="19" baseline="-19444" dirty="0">
                <a:latin typeface="Courier New"/>
                <a:cs typeface="Courier New"/>
              </a:rPr>
              <a:t>2</a:t>
            </a:r>
            <a:r>
              <a:rPr sz="2600" b="1" spc="13" dirty="0">
                <a:latin typeface="Courier New"/>
                <a:cs typeface="Courier New"/>
              </a:rPr>
              <a:t>p</a:t>
            </a:r>
            <a:r>
              <a:rPr sz="2600" b="1" spc="19" baseline="-19444" dirty="0">
                <a:latin typeface="Courier New"/>
                <a:cs typeface="Courier New"/>
              </a:rPr>
              <a:t>+ </a:t>
            </a:r>
            <a:r>
              <a:rPr sz="2600" b="1" spc="9" dirty="0">
                <a:latin typeface="Courier New"/>
                <a:cs typeface="Courier New"/>
              </a:rPr>
              <a:t>-</a:t>
            </a:r>
            <a:r>
              <a:rPr sz="2600" b="1" spc="-230" dirty="0">
                <a:latin typeface="Courier New"/>
                <a:cs typeface="Courier New"/>
              </a:rPr>
              <a:t> </a:t>
            </a:r>
            <a:r>
              <a:rPr sz="2600" b="1" spc="9" dirty="0">
                <a:latin typeface="Courier New"/>
                <a:cs typeface="Courier New"/>
              </a:rPr>
              <a:t>p</a:t>
            </a:r>
            <a:r>
              <a:rPr sz="2600" b="1" spc="13" baseline="-19444" dirty="0">
                <a:latin typeface="Courier New"/>
                <a:cs typeface="Courier New"/>
              </a:rPr>
              <a:t>-</a:t>
            </a:r>
            <a:endParaRPr sz="2600" baseline="-19444" dirty="0">
              <a:latin typeface="Courier New"/>
              <a:cs typeface="Courier New"/>
            </a:endParaRPr>
          </a:p>
          <a:p>
            <a:pPr>
              <a:spcBef>
                <a:spcPts val="38"/>
              </a:spcBef>
            </a:pPr>
            <a:endParaRPr sz="3800" dirty="0">
              <a:latin typeface="Times New Roman"/>
              <a:cs typeface="Times New Roman"/>
            </a:endParaRPr>
          </a:p>
          <a:p>
            <a:pPr marL="349171" indent="-317232">
              <a:buFont typeface="Times New Roman"/>
              <a:buChar char="•"/>
              <a:tabLst>
                <a:tab pos="349171" algn="l"/>
                <a:tab pos="349712" algn="l"/>
                <a:tab pos="645289" algn="l"/>
              </a:tabLst>
            </a:pPr>
            <a:r>
              <a:rPr sz="2200" b="1" spc="-4" dirty="0">
                <a:latin typeface="Times New Roman"/>
                <a:cs typeface="Times New Roman"/>
              </a:rPr>
              <a:t>S	</a:t>
            </a:r>
            <a:r>
              <a:rPr sz="2200" spc="-4" dirty="0">
                <a:latin typeface="Times New Roman"/>
                <a:cs typeface="Times New Roman"/>
              </a:rPr>
              <a:t>is a </a:t>
            </a:r>
            <a:r>
              <a:rPr sz="2200" spc="-9" dirty="0">
                <a:latin typeface="Times New Roman"/>
                <a:cs typeface="Times New Roman"/>
              </a:rPr>
              <a:t>sample </a:t>
            </a:r>
            <a:r>
              <a:rPr sz="2200" spc="-4" dirty="0">
                <a:latin typeface="Times New Roman"/>
                <a:cs typeface="Times New Roman"/>
              </a:rPr>
              <a:t>of training</a:t>
            </a:r>
            <a:r>
              <a:rPr sz="2200" spc="-9" dirty="0">
                <a:latin typeface="Times New Roman"/>
                <a:cs typeface="Times New Roman"/>
              </a:rPr>
              <a:t> examples</a:t>
            </a:r>
            <a:endParaRPr sz="2200" dirty="0">
              <a:latin typeface="Times New Roman"/>
              <a:cs typeface="Times New Roman"/>
            </a:endParaRPr>
          </a:p>
          <a:p>
            <a:pPr marL="349171" indent="-317232">
              <a:spcBef>
                <a:spcPts val="533"/>
              </a:spcBef>
              <a:buFont typeface="Times New Roman"/>
              <a:buChar char="•"/>
              <a:tabLst>
                <a:tab pos="349171" algn="l"/>
                <a:tab pos="349712" algn="l"/>
                <a:tab pos="751936" algn="l"/>
              </a:tabLst>
            </a:pPr>
            <a:r>
              <a:rPr sz="2200" b="1" dirty="0">
                <a:latin typeface="Times New Roman"/>
                <a:cs typeface="Times New Roman"/>
              </a:rPr>
              <a:t>p</a:t>
            </a:r>
            <a:r>
              <a:rPr sz="2200" b="1" baseline="-19607" dirty="0">
                <a:latin typeface="Times New Roman"/>
                <a:cs typeface="Times New Roman"/>
              </a:rPr>
              <a:t>+	</a:t>
            </a:r>
            <a:r>
              <a:rPr sz="2200" spc="-4" dirty="0">
                <a:latin typeface="Times New Roman"/>
                <a:cs typeface="Times New Roman"/>
              </a:rPr>
              <a:t>is the proportion of positive</a:t>
            </a:r>
            <a:r>
              <a:rPr sz="2200" spc="-34" dirty="0">
                <a:latin typeface="Times New Roman"/>
                <a:cs typeface="Times New Roman"/>
              </a:rPr>
              <a:t> </a:t>
            </a:r>
            <a:r>
              <a:rPr sz="2200" spc="-9" dirty="0">
                <a:latin typeface="Times New Roman"/>
                <a:cs typeface="Times New Roman"/>
              </a:rPr>
              <a:t>examples</a:t>
            </a:r>
            <a:endParaRPr sz="2200" dirty="0">
              <a:latin typeface="Times New Roman"/>
              <a:cs typeface="Times New Roman"/>
            </a:endParaRPr>
          </a:p>
          <a:p>
            <a:pPr marL="349171" indent="-317232">
              <a:spcBef>
                <a:spcPts val="512"/>
              </a:spcBef>
              <a:buFont typeface="Times New Roman"/>
              <a:buChar char="•"/>
              <a:tabLst>
                <a:tab pos="349171" algn="l"/>
                <a:tab pos="349712" algn="l"/>
                <a:tab pos="707545" algn="l"/>
              </a:tabLst>
            </a:pPr>
            <a:r>
              <a:rPr sz="2200" b="1" spc="-4" dirty="0">
                <a:latin typeface="Times New Roman"/>
                <a:cs typeface="Times New Roman"/>
              </a:rPr>
              <a:t>p</a:t>
            </a:r>
            <a:r>
              <a:rPr sz="2200" b="1" spc="-6" baseline="-19607" dirty="0">
                <a:latin typeface="Times New Roman"/>
                <a:cs typeface="Times New Roman"/>
              </a:rPr>
              <a:t>-	</a:t>
            </a:r>
            <a:r>
              <a:rPr sz="2200" spc="-4" dirty="0">
                <a:latin typeface="Times New Roman"/>
                <a:cs typeface="Times New Roman"/>
              </a:rPr>
              <a:t>is the proportion of negative</a:t>
            </a:r>
            <a:r>
              <a:rPr sz="2200" spc="-34" dirty="0">
                <a:latin typeface="Times New Roman"/>
                <a:cs typeface="Times New Roman"/>
              </a:rPr>
              <a:t> </a:t>
            </a:r>
            <a:r>
              <a:rPr sz="2200" spc="-9" dirty="0">
                <a:latin typeface="Times New Roman"/>
                <a:cs typeface="Times New Roman"/>
              </a:rPr>
              <a:t>examples</a:t>
            </a:r>
            <a:endParaRPr sz="2200" dirty="0">
              <a:latin typeface="Times New Roman"/>
              <a:cs typeface="Times New Roman"/>
            </a:endParaRPr>
          </a:p>
        </p:txBody>
      </p:sp>
    </p:spTree>
    <p:extLst>
      <p:ext uri="{BB962C8B-B14F-4D97-AF65-F5344CB8AC3E}">
        <p14:creationId xmlns="" xmlns:p14="http://schemas.microsoft.com/office/powerpoint/2010/main" val="18106704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 y="-283583"/>
            <a:ext cx="1676400" cy="1363196"/>
          </a:xfrm>
          <a:prstGeom prst="rect">
            <a:avLst/>
          </a:prstGeom>
        </p:spPr>
        <p:txBody>
          <a:bodyPr vert="horz" wrap="square" lIns="0" tIns="11369" rIns="0" bIns="0" rtlCol="0">
            <a:spAutoFit/>
          </a:bodyPr>
          <a:lstStyle/>
          <a:p>
            <a:pPr marL="10827">
              <a:spcBef>
                <a:spcPts val="90"/>
              </a:spcBef>
            </a:pPr>
            <a:r>
              <a:rPr dirty="0"/>
              <a:t>Entropy</a:t>
            </a:r>
          </a:p>
        </p:txBody>
      </p:sp>
      <p:sp>
        <p:nvSpPr>
          <p:cNvPr id="3" name="object 3"/>
          <p:cNvSpPr/>
          <p:nvPr/>
        </p:nvSpPr>
        <p:spPr>
          <a:xfrm>
            <a:off x="626390" y="1451432"/>
            <a:ext cx="6809709" cy="4558867"/>
          </a:xfrm>
          <a:prstGeom prst="rect">
            <a:avLst/>
          </a:prstGeom>
          <a:blipFill>
            <a:blip r:embed="rId2" cstate="print"/>
            <a:stretch>
              <a:fillRect/>
            </a:stretch>
          </a:blipFill>
        </p:spPr>
        <p:txBody>
          <a:bodyPr wrap="square" lIns="0" tIns="0" rIns="0" bIns="0" rtlCol="0"/>
          <a:lstStyle/>
          <a:p>
            <a:endParaRPr sz="1500" dirty="0"/>
          </a:p>
        </p:txBody>
      </p:sp>
    </p:spTree>
    <p:extLst>
      <p:ext uri="{BB962C8B-B14F-4D97-AF65-F5344CB8AC3E}">
        <p14:creationId xmlns="" xmlns:p14="http://schemas.microsoft.com/office/powerpoint/2010/main" val="21997347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2" y="150655"/>
            <a:ext cx="7092666" cy="1363196"/>
          </a:xfrm>
          <a:prstGeom prst="rect">
            <a:avLst/>
          </a:prstGeom>
        </p:spPr>
        <p:txBody>
          <a:bodyPr vert="horz" wrap="square" lIns="0" tIns="11369" rIns="0" bIns="0" rtlCol="0">
            <a:spAutoFit/>
          </a:bodyPr>
          <a:lstStyle/>
          <a:p>
            <a:pPr marL="10827">
              <a:spcBef>
                <a:spcPts val="90"/>
              </a:spcBef>
            </a:pPr>
            <a:r>
              <a:rPr spc="-4" dirty="0"/>
              <a:t>ID3 </a:t>
            </a:r>
            <a:r>
              <a:rPr dirty="0"/>
              <a:t>- Training Examples –</a:t>
            </a:r>
            <a:r>
              <a:rPr spc="-21" dirty="0"/>
              <a:t> </a:t>
            </a:r>
            <a:r>
              <a:rPr dirty="0"/>
              <a:t>[9+,5-]</a:t>
            </a:r>
          </a:p>
        </p:txBody>
      </p:sp>
      <p:graphicFrame>
        <p:nvGraphicFramePr>
          <p:cNvPr id="3" name="object 3"/>
          <p:cNvGraphicFramePr>
            <a:graphicFrameLocks noGrp="1"/>
          </p:cNvGraphicFramePr>
          <p:nvPr/>
        </p:nvGraphicFramePr>
        <p:xfrm>
          <a:off x="618592" y="1235704"/>
          <a:ext cx="7365815" cy="4823972"/>
        </p:xfrm>
        <a:graphic>
          <a:graphicData uri="http://schemas.openxmlformats.org/drawingml/2006/table">
            <a:tbl>
              <a:tblPr firstRow="1" bandRow="1">
                <a:tableStyleId>{2D5ABB26-0587-4C30-8999-92F81FD0307C}</a:tableStyleId>
              </a:tblPr>
              <a:tblGrid>
                <a:gridCol w="955179">
                  <a:extLst>
                    <a:ext uri="{9D8B030D-6E8A-4147-A177-3AD203B41FA5}">
                      <a16:colId xmlns="" xmlns:a16="http://schemas.microsoft.com/office/drawing/2014/main" val="20000"/>
                    </a:ext>
                  </a:extLst>
                </a:gridCol>
                <a:gridCol w="1718131">
                  <a:extLst>
                    <a:ext uri="{9D8B030D-6E8A-4147-A177-3AD203B41FA5}">
                      <a16:colId xmlns="" xmlns:a16="http://schemas.microsoft.com/office/drawing/2014/main" val="20001"/>
                    </a:ext>
                  </a:extLst>
                </a:gridCol>
                <a:gridCol w="1032070">
                  <a:extLst>
                    <a:ext uri="{9D8B030D-6E8A-4147-A177-3AD203B41FA5}">
                      <a16:colId xmlns="" xmlns:a16="http://schemas.microsoft.com/office/drawing/2014/main" val="20002"/>
                    </a:ext>
                  </a:extLst>
                </a:gridCol>
                <a:gridCol w="1204803">
                  <a:extLst>
                    <a:ext uri="{9D8B030D-6E8A-4147-A177-3AD203B41FA5}">
                      <a16:colId xmlns="" xmlns:a16="http://schemas.microsoft.com/office/drawing/2014/main" val="20003"/>
                    </a:ext>
                  </a:extLst>
                </a:gridCol>
                <a:gridCol w="982794">
                  <a:extLst>
                    <a:ext uri="{9D8B030D-6E8A-4147-A177-3AD203B41FA5}">
                      <a16:colId xmlns="" xmlns:a16="http://schemas.microsoft.com/office/drawing/2014/main" val="20004"/>
                    </a:ext>
                  </a:extLst>
                </a:gridCol>
                <a:gridCol w="1472838">
                  <a:extLst>
                    <a:ext uri="{9D8B030D-6E8A-4147-A177-3AD203B41FA5}">
                      <a16:colId xmlns="" xmlns:a16="http://schemas.microsoft.com/office/drawing/2014/main" val="20005"/>
                    </a:ext>
                  </a:extLst>
                </a:gridCol>
              </a:tblGrid>
              <a:tr h="504230">
                <a:tc>
                  <a:txBody>
                    <a:bodyPr/>
                    <a:lstStyle/>
                    <a:p>
                      <a:pPr marL="97155">
                        <a:lnSpc>
                          <a:spcPts val="2445"/>
                        </a:lnSpc>
                      </a:pPr>
                      <a:r>
                        <a:rPr sz="1800" spc="-10" dirty="0">
                          <a:solidFill>
                            <a:srgbClr val="FF0000"/>
                          </a:solidFill>
                          <a:latin typeface="Tahoma"/>
                          <a:cs typeface="Tahoma"/>
                        </a:rPr>
                        <a:t>Day</a:t>
                      </a:r>
                      <a:endParaRPr sz="1800">
                        <a:latin typeface="Tahoma"/>
                        <a:cs typeface="Tahoma"/>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5885">
                        <a:lnSpc>
                          <a:spcPts val="2445"/>
                        </a:lnSpc>
                      </a:pPr>
                      <a:r>
                        <a:rPr sz="1800" dirty="0">
                          <a:solidFill>
                            <a:srgbClr val="FF0000"/>
                          </a:solidFill>
                          <a:latin typeface="Tahoma"/>
                          <a:cs typeface="Tahoma"/>
                        </a:rPr>
                        <a:t>Outlook</a:t>
                      </a:r>
                      <a:endParaRPr sz="1800">
                        <a:latin typeface="Tahoma"/>
                        <a:cs typeface="Tahoma"/>
                      </a:endParaRPr>
                    </a:p>
                  </a:txBody>
                  <a:tcPr marL="0" marR="0" marT="0" marB="0">
                    <a:lnL w="1905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5885">
                        <a:lnSpc>
                          <a:spcPts val="2445"/>
                        </a:lnSpc>
                      </a:pPr>
                      <a:r>
                        <a:rPr sz="1800" spc="-45" dirty="0">
                          <a:solidFill>
                            <a:srgbClr val="FF0000"/>
                          </a:solidFill>
                          <a:latin typeface="Tahoma"/>
                          <a:cs typeface="Tahoma"/>
                        </a:rPr>
                        <a:t>Temp.</a:t>
                      </a:r>
                      <a:endParaRPr sz="1800">
                        <a:latin typeface="Tahoma"/>
                        <a:cs typeface="Tahoma"/>
                      </a:endParaRPr>
                    </a:p>
                  </a:txBody>
                  <a:tcPr marL="0" marR="0" marT="0" marB="0">
                    <a:lnL w="19050">
                      <a:solidFill>
                        <a:srgbClr val="000000"/>
                      </a:solidFill>
                      <a:prstDash val="solid"/>
                    </a:lnL>
                    <a:lnR w="19050">
                      <a:solidFill>
                        <a:srgbClr val="000000"/>
                      </a:solidFill>
                      <a:prstDash val="solid"/>
                    </a:lnR>
                    <a:lnT w="38100">
                      <a:solidFill>
                        <a:srgbClr val="000000"/>
                      </a:solidFill>
                      <a:prstDash val="solid"/>
                    </a:lnT>
                    <a:lnB w="12700">
                      <a:solidFill>
                        <a:srgbClr val="000000"/>
                      </a:solidFill>
                      <a:prstDash val="solid"/>
                    </a:lnB>
                  </a:tcPr>
                </a:tc>
                <a:tc>
                  <a:txBody>
                    <a:bodyPr/>
                    <a:lstStyle/>
                    <a:p>
                      <a:pPr marL="99060">
                        <a:lnSpc>
                          <a:spcPts val="2445"/>
                        </a:lnSpc>
                      </a:pPr>
                      <a:r>
                        <a:rPr sz="1800" dirty="0">
                          <a:solidFill>
                            <a:srgbClr val="FF0000"/>
                          </a:solidFill>
                          <a:latin typeface="Tahoma"/>
                          <a:cs typeface="Tahoma"/>
                        </a:rPr>
                        <a:t>Humidity</a:t>
                      </a:r>
                      <a:endParaRPr sz="1800">
                        <a:latin typeface="Tahoma"/>
                        <a:cs typeface="Tahoma"/>
                      </a:endParaRPr>
                    </a:p>
                  </a:txBody>
                  <a:tcPr marL="0" marR="0" marT="0" marB="0">
                    <a:lnL w="1905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7155">
                        <a:lnSpc>
                          <a:spcPts val="2445"/>
                        </a:lnSpc>
                      </a:pPr>
                      <a:r>
                        <a:rPr sz="1800" dirty="0">
                          <a:solidFill>
                            <a:srgbClr val="FF0000"/>
                          </a:solidFill>
                          <a:latin typeface="Tahoma"/>
                          <a:cs typeface="Tahoma"/>
                        </a:rPr>
                        <a:t>Wind</a:t>
                      </a:r>
                      <a:endParaRPr sz="1800">
                        <a:latin typeface="Tahoma"/>
                        <a:cs typeface="Tahoma"/>
                      </a:endParaRPr>
                    </a:p>
                  </a:txBody>
                  <a:tcPr marL="0" marR="0" marT="0" marB="0">
                    <a:lnL w="12700">
                      <a:solidFill>
                        <a:srgbClr val="000000"/>
                      </a:solidFill>
                      <a:prstDash val="solid"/>
                    </a:lnL>
                    <a:lnR w="12700">
                      <a:solidFill>
                        <a:srgbClr val="000000"/>
                      </a:solidFill>
                      <a:prstDash val="solid"/>
                    </a:lnR>
                    <a:lnT w="38100">
                      <a:solidFill>
                        <a:srgbClr val="000000"/>
                      </a:solidFill>
                      <a:prstDash val="solid"/>
                    </a:lnT>
                    <a:lnB w="12700">
                      <a:solidFill>
                        <a:srgbClr val="000000"/>
                      </a:solidFill>
                      <a:prstDash val="solid"/>
                    </a:lnB>
                  </a:tcPr>
                </a:tc>
                <a:tc>
                  <a:txBody>
                    <a:bodyPr/>
                    <a:lstStyle/>
                    <a:p>
                      <a:pPr marL="97155">
                        <a:lnSpc>
                          <a:spcPts val="2445"/>
                        </a:lnSpc>
                      </a:pPr>
                      <a:r>
                        <a:rPr sz="1800" spc="-5" dirty="0">
                          <a:solidFill>
                            <a:srgbClr val="FF0000"/>
                          </a:solidFill>
                          <a:latin typeface="Tahoma"/>
                          <a:cs typeface="Tahoma"/>
                        </a:rPr>
                        <a:t>Play</a:t>
                      </a:r>
                      <a:r>
                        <a:rPr sz="1800" spc="-15" dirty="0">
                          <a:solidFill>
                            <a:srgbClr val="FF0000"/>
                          </a:solidFill>
                          <a:latin typeface="Tahoma"/>
                          <a:cs typeface="Tahoma"/>
                        </a:rPr>
                        <a:t> </a:t>
                      </a:r>
                      <a:r>
                        <a:rPr sz="1800" spc="-35" dirty="0">
                          <a:solidFill>
                            <a:srgbClr val="FF0000"/>
                          </a:solidFill>
                          <a:latin typeface="Tahoma"/>
                          <a:cs typeface="Tahoma"/>
                        </a:rPr>
                        <a:t>Tennis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38100">
                      <a:solidFill>
                        <a:srgbClr val="000000"/>
                      </a:solidFill>
                      <a:prstDash val="solid"/>
                    </a:lnT>
                    <a:lnB w="12700">
                      <a:solidFill>
                        <a:srgbClr val="000000"/>
                      </a:solidFill>
                      <a:prstDash val="solid"/>
                    </a:lnB>
                  </a:tcPr>
                </a:tc>
                <a:extLst>
                  <a:ext uri="{0D108BD9-81ED-4DB2-BD59-A6C34878D82A}">
                    <a16:rowId xmlns="" xmlns:a16="http://schemas.microsoft.com/office/drawing/2014/main" val="10000"/>
                  </a:ext>
                </a:extLst>
              </a:tr>
              <a:tr h="307996">
                <a:tc>
                  <a:txBody>
                    <a:bodyPr/>
                    <a:lstStyle/>
                    <a:p>
                      <a:pPr marL="97155">
                        <a:lnSpc>
                          <a:spcPts val="2445"/>
                        </a:lnSpc>
                      </a:pPr>
                      <a:r>
                        <a:rPr sz="1800" dirty="0">
                          <a:latin typeface="Tahoma"/>
                          <a:cs typeface="Tahoma"/>
                        </a:rPr>
                        <a:t>D1</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solidFill>
                            <a:srgbClr val="FF0000"/>
                          </a:solidFill>
                          <a:latin typeface="Tahoma"/>
                          <a:cs typeface="Tahoma"/>
                        </a:rPr>
                        <a:t>Sunny</a:t>
                      </a:r>
                      <a:endParaRPr sz="1800" dirty="0">
                        <a:solidFill>
                          <a:srgbClr val="FF0000"/>
                        </a:solidFill>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latin typeface="Tahoma"/>
                          <a:cs typeface="Tahoma"/>
                        </a:rPr>
                        <a:t>Hot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dirty="0">
                          <a:latin typeface="Tahoma"/>
                          <a:cs typeface="Tahoma"/>
                        </a:rPr>
                        <a:t>No</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 xmlns:a16="http://schemas.microsoft.com/office/drawing/2014/main" val="10001"/>
                  </a:ext>
                </a:extLst>
              </a:tr>
              <a:tr h="309296">
                <a:tc>
                  <a:txBody>
                    <a:bodyPr/>
                    <a:lstStyle/>
                    <a:p>
                      <a:pPr marL="97155">
                        <a:lnSpc>
                          <a:spcPts val="2435"/>
                        </a:lnSpc>
                      </a:pPr>
                      <a:r>
                        <a:rPr sz="1800" dirty="0">
                          <a:latin typeface="Tahoma"/>
                          <a:cs typeface="Tahoma"/>
                        </a:rPr>
                        <a:t>D2</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spc="-5" dirty="0">
                          <a:solidFill>
                            <a:srgbClr val="FF0000"/>
                          </a:solidFill>
                          <a:latin typeface="Tahoma"/>
                          <a:cs typeface="Tahoma"/>
                        </a:rPr>
                        <a:t>Sunny</a:t>
                      </a:r>
                      <a:endParaRPr sz="1800" dirty="0">
                        <a:solidFill>
                          <a:srgbClr val="FF0000"/>
                        </a:solidFill>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spc="5" dirty="0">
                          <a:latin typeface="Tahoma"/>
                          <a:cs typeface="Tahoma"/>
                        </a:rPr>
                        <a:t>Hot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060">
                        <a:lnSpc>
                          <a:spcPts val="243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dirty="0">
                          <a:latin typeface="Tahoma"/>
                          <a:cs typeface="Tahoma"/>
                        </a:rPr>
                        <a:t>No</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 xmlns:a16="http://schemas.microsoft.com/office/drawing/2014/main" val="10002"/>
                  </a:ext>
                </a:extLst>
              </a:tr>
              <a:tr h="307996">
                <a:tc>
                  <a:txBody>
                    <a:bodyPr/>
                    <a:lstStyle/>
                    <a:p>
                      <a:pPr marL="97155">
                        <a:lnSpc>
                          <a:spcPts val="2435"/>
                        </a:lnSpc>
                      </a:pPr>
                      <a:r>
                        <a:rPr sz="1800" dirty="0">
                          <a:latin typeface="Tahoma"/>
                          <a:cs typeface="Tahoma"/>
                        </a:rPr>
                        <a:t>D3</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solidFill>
                            <a:srgbClr val="00B050"/>
                          </a:solidFill>
                          <a:latin typeface="Tahoma"/>
                          <a:cs typeface="Tahoma"/>
                        </a:rPr>
                        <a:t>Overcast</a:t>
                      </a:r>
                      <a:endParaRPr sz="1800" dirty="0">
                        <a:solidFill>
                          <a:srgbClr val="00B050"/>
                        </a:solidFill>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latin typeface="Tahoma"/>
                          <a:cs typeface="Tahoma"/>
                        </a:rPr>
                        <a:t>Hot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 xmlns:a16="http://schemas.microsoft.com/office/drawing/2014/main" val="10003"/>
                  </a:ext>
                </a:extLst>
              </a:tr>
              <a:tr h="307996">
                <a:tc>
                  <a:txBody>
                    <a:bodyPr/>
                    <a:lstStyle/>
                    <a:p>
                      <a:pPr marL="97155">
                        <a:lnSpc>
                          <a:spcPts val="2445"/>
                        </a:lnSpc>
                      </a:pPr>
                      <a:r>
                        <a:rPr sz="1800" dirty="0">
                          <a:latin typeface="Tahoma"/>
                          <a:cs typeface="Tahoma"/>
                        </a:rPr>
                        <a:t>D4</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solidFill>
                            <a:srgbClr val="0070C0"/>
                          </a:solidFill>
                          <a:latin typeface="Tahoma"/>
                          <a:cs typeface="Tahoma"/>
                        </a:rPr>
                        <a:t>Rain</a:t>
                      </a:r>
                      <a:endParaRPr sz="1800" dirty="0">
                        <a:solidFill>
                          <a:srgbClr val="0070C0"/>
                        </a:solidFill>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 xmlns:a16="http://schemas.microsoft.com/office/drawing/2014/main" val="10004"/>
                  </a:ext>
                </a:extLst>
              </a:tr>
              <a:tr h="309295">
                <a:tc>
                  <a:txBody>
                    <a:bodyPr/>
                    <a:lstStyle/>
                    <a:p>
                      <a:pPr marL="97155">
                        <a:lnSpc>
                          <a:spcPts val="2435"/>
                        </a:lnSpc>
                      </a:pPr>
                      <a:r>
                        <a:rPr sz="1800" dirty="0">
                          <a:latin typeface="Tahoma"/>
                          <a:cs typeface="Tahoma"/>
                        </a:rPr>
                        <a:t>D5</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spc="-5" dirty="0">
                          <a:solidFill>
                            <a:srgbClr val="0070C0"/>
                          </a:solidFill>
                          <a:latin typeface="Tahoma"/>
                          <a:cs typeface="Tahoma"/>
                        </a:rPr>
                        <a:t>Rain</a:t>
                      </a:r>
                      <a:endParaRPr sz="1800" dirty="0">
                        <a:solidFill>
                          <a:srgbClr val="0070C0"/>
                        </a:solidFill>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dirty="0">
                          <a:latin typeface="Tahoma"/>
                          <a:cs typeface="Tahoma"/>
                        </a:rPr>
                        <a:t>Cool</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 xmlns:a16="http://schemas.microsoft.com/office/drawing/2014/main" val="10005"/>
                  </a:ext>
                </a:extLst>
              </a:tr>
              <a:tr h="307996">
                <a:tc>
                  <a:txBody>
                    <a:bodyPr/>
                    <a:lstStyle/>
                    <a:p>
                      <a:pPr marL="97155">
                        <a:lnSpc>
                          <a:spcPts val="2435"/>
                        </a:lnSpc>
                      </a:pPr>
                      <a:r>
                        <a:rPr sz="1800" dirty="0">
                          <a:latin typeface="Tahoma"/>
                          <a:cs typeface="Tahoma"/>
                        </a:rPr>
                        <a:t>D6</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solidFill>
                            <a:srgbClr val="0070C0"/>
                          </a:solidFill>
                          <a:latin typeface="Tahoma"/>
                          <a:cs typeface="Tahoma"/>
                        </a:rPr>
                        <a:t>Rain</a:t>
                      </a:r>
                      <a:endParaRPr sz="1800" dirty="0">
                        <a:solidFill>
                          <a:srgbClr val="0070C0"/>
                        </a:solidFill>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dirty="0">
                          <a:latin typeface="Tahoma"/>
                          <a:cs typeface="Tahoma"/>
                        </a:rPr>
                        <a:t>Cool</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dirty="0">
                          <a:latin typeface="Tahoma"/>
                          <a:cs typeface="Tahoma"/>
                        </a:rPr>
                        <a:t>No</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 xmlns:a16="http://schemas.microsoft.com/office/drawing/2014/main" val="10006"/>
                  </a:ext>
                </a:extLst>
              </a:tr>
              <a:tr h="309295">
                <a:tc>
                  <a:txBody>
                    <a:bodyPr/>
                    <a:lstStyle/>
                    <a:p>
                      <a:pPr marL="97155">
                        <a:lnSpc>
                          <a:spcPts val="2445"/>
                        </a:lnSpc>
                      </a:pPr>
                      <a:r>
                        <a:rPr sz="1800" dirty="0">
                          <a:latin typeface="Tahoma"/>
                          <a:cs typeface="Tahoma"/>
                        </a:rPr>
                        <a:t>D7</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1800" spc="-5" dirty="0">
                          <a:solidFill>
                            <a:srgbClr val="00B050"/>
                          </a:solidFill>
                          <a:latin typeface="Tahoma"/>
                          <a:cs typeface="Tahoma"/>
                        </a:rPr>
                        <a:t>Overcast</a:t>
                      </a:r>
                      <a:endParaRPr sz="1800" dirty="0">
                        <a:solidFill>
                          <a:srgbClr val="00B050"/>
                        </a:solidFill>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1800" dirty="0">
                          <a:latin typeface="Tahoma"/>
                          <a:cs typeface="Tahoma"/>
                        </a:rPr>
                        <a:t>Cool</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ts val="244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7"/>
                  </a:ext>
                </a:extLst>
              </a:tr>
              <a:tr h="307996">
                <a:tc>
                  <a:txBody>
                    <a:bodyPr/>
                    <a:lstStyle/>
                    <a:p>
                      <a:pPr marL="97155">
                        <a:lnSpc>
                          <a:spcPts val="2445"/>
                        </a:lnSpc>
                      </a:pPr>
                      <a:r>
                        <a:rPr sz="1800" dirty="0">
                          <a:latin typeface="Tahoma"/>
                          <a:cs typeface="Tahoma"/>
                        </a:rPr>
                        <a:t>D8</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solidFill>
                            <a:srgbClr val="FF0000"/>
                          </a:solidFill>
                          <a:latin typeface="Tahoma"/>
                          <a:cs typeface="Tahoma"/>
                        </a:rPr>
                        <a:t>Sunny</a:t>
                      </a:r>
                      <a:endParaRPr sz="1800" dirty="0">
                        <a:solidFill>
                          <a:srgbClr val="FF0000"/>
                        </a:solidFill>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dirty="0">
                          <a:latin typeface="Tahoma"/>
                          <a:cs typeface="Tahoma"/>
                        </a:rPr>
                        <a:t>No</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 xmlns:a16="http://schemas.microsoft.com/office/drawing/2014/main" val="10008"/>
                  </a:ext>
                </a:extLst>
              </a:tr>
              <a:tr h="309296">
                <a:tc>
                  <a:txBody>
                    <a:bodyPr/>
                    <a:lstStyle/>
                    <a:p>
                      <a:pPr marL="97155">
                        <a:lnSpc>
                          <a:spcPts val="2435"/>
                        </a:lnSpc>
                      </a:pPr>
                      <a:r>
                        <a:rPr sz="1800" dirty="0">
                          <a:latin typeface="Tahoma"/>
                          <a:cs typeface="Tahoma"/>
                        </a:rPr>
                        <a:t>D9</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spc="-5" dirty="0">
                          <a:solidFill>
                            <a:srgbClr val="FF0000"/>
                          </a:solidFill>
                          <a:latin typeface="Tahoma"/>
                          <a:cs typeface="Tahoma"/>
                        </a:rPr>
                        <a:t>Sunny</a:t>
                      </a:r>
                      <a:endParaRPr sz="1800" dirty="0">
                        <a:solidFill>
                          <a:srgbClr val="FF0000"/>
                        </a:solidFill>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885">
                        <a:lnSpc>
                          <a:spcPts val="2435"/>
                        </a:lnSpc>
                      </a:pPr>
                      <a:r>
                        <a:rPr sz="1800" dirty="0">
                          <a:latin typeface="Tahoma"/>
                          <a:cs typeface="Tahoma"/>
                        </a:rPr>
                        <a:t>Cold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 xmlns:a16="http://schemas.microsoft.com/office/drawing/2014/main" val="10009"/>
                  </a:ext>
                </a:extLst>
              </a:tr>
              <a:tr h="307996">
                <a:tc>
                  <a:txBody>
                    <a:bodyPr/>
                    <a:lstStyle/>
                    <a:p>
                      <a:pPr marL="97155">
                        <a:lnSpc>
                          <a:spcPts val="2435"/>
                        </a:lnSpc>
                      </a:pPr>
                      <a:r>
                        <a:rPr sz="1800" dirty="0">
                          <a:latin typeface="Tahoma"/>
                          <a:cs typeface="Tahoma"/>
                        </a:rPr>
                        <a:t>D10</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solidFill>
                            <a:srgbClr val="0070C0"/>
                          </a:solidFill>
                          <a:latin typeface="Tahoma"/>
                          <a:cs typeface="Tahoma"/>
                        </a:rPr>
                        <a:t>Rain</a:t>
                      </a:r>
                      <a:endParaRPr sz="1800" dirty="0">
                        <a:solidFill>
                          <a:srgbClr val="0070C0"/>
                        </a:solidFill>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 xmlns:a16="http://schemas.microsoft.com/office/drawing/2014/main" val="10010"/>
                  </a:ext>
                </a:extLst>
              </a:tr>
              <a:tr h="309296">
                <a:tc>
                  <a:txBody>
                    <a:bodyPr/>
                    <a:lstStyle/>
                    <a:p>
                      <a:pPr marL="97155">
                        <a:lnSpc>
                          <a:spcPts val="2445"/>
                        </a:lnSpc>
                      </a:pPr>
                      <a:r>
                        <a:rPr sz="1800" dirty="0">
                          <a:latin typeface="Tahoma"/>
                          <a:cs typeface="Tahoma"/>
                        </a:rPr>
                        <a:t>D11</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1800" spc="-5" dirty="0">
                          <a:solidFill>
                            <a:srgbClr val="FF0000"/>
                          </a:solidFill>
                          <a:latin typeface="Tahoma"/>
                          <a:cs typeface="Tahoma"/>
                        </a:rPr>
                        <a:t>Sunny</a:t>
                      </a:r>
                      <a:endParaRPr sz="1800" dirty="0">
                        <a:solidFill>
                          <a:srgbClr val="FF0000"/>
                        </a:solidFill>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2700">
                      <a:solidFill>
                        <a:srgbClr val="000000"/>
                      </a:solidFill>
                      <a:prstDash val="solid"/>
                    </a:lnB>
                  </a:tcPr>
                </a:tc>
                <a:tc>
                  <a:txBody>
                    <a:bodyPr/>
                    <a:lstStyle/>
                    <a:p>
                      <a:pPr marL="99060">
                        <a:lnSpc>
                          <a:spcPts val="244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ts val="244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11"/>
                  </a:ext>
                </a:extLst>
              </a:tr>
              <a:tr h="307996">
                <a:tc>
                  <a:txBody>
                    <a:bodyPr/>
                    <a:lstStyle/>
                    <a:p>
                      <a:pPr marL="97155">
                        <a:lnSpc>
                          <a:spcPts val="2445"/>
                        </a:lnSpc>
                      </a:pPr>
                      <a:r>
                        <a:rPr sz="1800" dirty="0">
                          <a:latin typeface="Tahoma"/>
                          <a:cs typeface="Tahoma"/>
                        </a:rPr>
                        <a:t>D12</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spc="-5" dirty="0">
                          <a:solidFill>
                            <a:srgbClr val="00B050"/>
                          </a:solidFill>
                          <a:latin typeface="Tahoma"/>
                          <a:cs typeface="Tahoma"/>
                        </a:rPr>
                        <a:t>Overcast</a:t>
                      </a:r>
                      <a:endParaRPr sz="1800" dirty="0">
                        <a:solidFill>
                          <a:srgbClr val="00B050"/>
                        </a:solidFill>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tcPr>
                </a:tc>
                <a:tc>
                  <a:txBody>
                    <a:bodyPr/>
                    <a:lstStyle/>
                    <a:p>
                      <a:pPr marL="97155">
                        <a:lnSpc>
                          <a:spcPts val="244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19050">
                      <a:solidFill>
                        <a:srgbClr val="000000"/>
                      </a:solidFill>
                      <a:prstDash val="solid"/>
                    </a:lnB>
                  </a:tcPr>
                </a:tc>
                <a:extLst>
                  <a:ext uri="{0D108BD9-81ED-4DB2-BD59-A6C34878D82A}">
                    <a16:rowId xmlns="" xmlns:a16="http://schemas.microsoft.com/office/drawing/2014/main" val="10012"/>
                  </a:ext>
                </a:extLst>
              </a:tr>
              <a:tr h="307996">
                <a:tc>
                  <a:txBody>
                    <a:bodyPr/>
                    <a:lstStyle/>
                    <a:p>
                      <a:pPr marL="97155">
                        <a:lnSpc>
                          <a:spcPts val="2435"/>
                        </a:lnSpc>
                      </a:pPr>
                      <a:r>
                        <a:rPr sz="1800" dirty="0">
                          <a:latin typeface="Tahoma"/>
                          <a:cs typeface="Tahoma"/>
                        </a:rPr>
                        <a:t>D13</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solidFill>
                            <a:srgbClr val="00B050"/>
                          </a:solidFill>
                          <a:latin typeface="Tahoma"/>
                          <a:cs typeface="Tahoma"/>
                        </a:rPr>
                        <a:t>Overcast</a:t>
                      </a:r>
                      <a:endParaRPr sz="1800" dirty="0">
                        <a:solidFill>
                          <a:srgbClr val="00B050"/>
                        </a:solidFill>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5885">
                        <a:lnSpc>
                          <a:spcPts val="2435"/>
                        </a:lnSpc>
                      </a:pPr>
                      <a:r>
                        <a:rPr sz="1800" spc="5" dirty="0">
                          <a:latin typeface="Tahoma"/>
                          <a:cs typeface="Tahoma"/>
                        </a:rPr>
                        <a:t>Hot</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2700">
                      <a:solidFill>
                        <a:srgbClr val="000000"/>
                      </a:solidFill>
                      <a:prstDash val="solid"/>
                    </a:lnB>
                  </a:tcPr>
                </a:tc>
                <a:tc>
                  <a:txBody>
                    <a:bodyPr/>
                    <a:lstStyle/>
                    <a:p>
                      <a:pPr marL="99060">
                        <a:lnSpc>
                          <a:spcPts val="2435"/>
                        </a:lnSpc>
                      </a:pPr>
                      <a:r>
                        <a:rPr sz="1800" dirty="0">
                          <a:latin typeface="Tahoma"/>
                          <a:cs typeface="Tahoma"/>
                        </a:rPr>
                        <a:t>Normal</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20" dirty="0">
                          <a:latin typeface="Tahoma"/>
                          <a:cs typeface="Tahoma"/>
                        </a:rPr>
                        <a:t>Weak</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a:txBody>
                    <a:bodyPr/>
                    <a:lstStyle/>
                    <a:p>
                      <a:pPr marL="97155">
                        <a:lnSpc>
                          <a:spcPts val="2435"/>
                        </a:lnSpc>
                      </a:pPr>
                      <a:r>
                        <a:rPr sz="1800" spc="-40" dirty="0">
                          <a:latin typeface="Tahoma"/>
                          <a:cs typeface="Tahoma"/>
                        </a:rPr>
                        <a:t>Yes</a:t>
                      </a:r>
                      <a:endParaRPr sz="1800">
                        <a:latin typeface="Tahoma"/>
                        <a:cs typeface="Tahoma"/>
                      </a:endParaRPr>
                    </a:p>
                  </a:txBody>
                  <a:tcPr marL="0" marR="0" marT="0" marB="0">
                    <a:lnL w="12700">
                      <a:solidFill>
                        <a:srgbClr val="000000"/>
                      </a:solidFill>
                      <a:prstDash val="solid"/>
                    </a:lnL>
                    <a:lnR w="38100">
                      <a:solidFill>
                        <a:srgbClr val="000000"/>
                      </a:solidFill>
                      <a:prstDash val="solid"/>
                    </a:lnR>
                    <a:lnT w="19050">
                      <a:solidFill>
                        <a:srgbClr val="000000"/>
                      </a:solidFill>
                      <a:prstDash val="solid"/>
                    </a:lnT>
                    <a:lnB w="12700">
                      <a:solidFill>
                        <a:srgbClr val="000000"/>
                      </a:solidFill>
                      <a:prstDash val="solid"/>
                    </a:lnB>
                  </a:tcPr>
                </a:tc>
                <a:extLst>
                  <a:ext uri="{0D108BD9-81ED-4DB2-BD59-A6C34878D82A}">
                    <a16:rowId xmlns="" xmlns:a16="http://schemas.microsoft.com/office/drawing/2014/main" val="10013"/>
                  </a:ext>
                </a:extLst>
              </a:tr>
              <a:tr h="309296">
                <a:tc>
                  <a:txBody>
                    <a:bodyPr/>
                    <a:lstStyle/>
                    <a:p>
                      <a:pPr marL="97155">
                        <a:lnSpc>
                          <a:spcPts val="2445"/>
                        </a:lnSpc>
                      </a:pPr>
                      <a:r>
                        <a:rPr sz="1800" dirty="0">
                          <a:latin typeface="Tahoma"/>
                          <a:cs typeface="Tahoma"/>
                        </a:rPr>
                        <a:t>D14</a:t>
                      </a:r>
                      <a:endParaRPr sz="1800">
                        <a:latin typeface="Tahoma"/>
                        <a:cs typeface="Tahoma"/>
                      </a:endParaRPr>
                    </a:p>
                  </a:txBody>
                  <a:tcPr marL="0" marR="0" marT="0" marB="0">
                    <a:lnL w="38100">
                      <a:solidFill>
                        <a:srgbClr val="000000"/>
                      </a:solidFill>
                      <a:prstDash val="solid"/>
                    </a:lnL>
                    <a:lnR w="19050">
                      <a:solidFill>
                        <a:srgbClr val="000000"/>
                      </a:solidFill>
                      <a:prstDash val="solid"/>
                    </a:lnR>
                    <a:lnT w="12700">
                      <a:solidFill>
                        <a:srgbClr val="000000"/>
                      </a:solidFill>
                      <a:prstDash val="solid"/>
                    </a:lnT>
                    <a:lnB w="38100">
                      <a:solidFill>
                        <a:srgbClr val="000000"/>
                      </a:solidFill>
                      <a:prstDash val="solid"/>
                    </a:lnB>
                  </a:tcPr>
                </a:tc>
                <a:tc>
                  <a:txBody>
                    <a:bodyPr/>
                    <a:lstStyle/>
                    <a:p>
                      <a:pPr marL="95885">
                        <a:lnSpc>
                          <a:spcPts val="2445"/>
                        </a:lnSpc>
                      </a:pPr>
                      <a:r>
                        <a:rPr sz="1800" spc="-5" dirty="0">
                          <a:solidFill>
                            <a:srgbClr val="0070C0"/>
                          </a:solidFill>
                          <a:latin typeface="Tahoma"/>
                          <a:cs typeface="Tahoma"/>
                        </a:rPr>
                        <a:t>Rain</a:t>
                      </a:r>
                      <a:endParaRPr sz="1800" dirty="0">
                        <a:solidFill>
                          <a:srgbClr val="0070C0"/>
                        </a:solidFill>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38100">
                      <a:solidFill>
                        <a:srgbClr val="000000"/>
                      </a:solidFill>
                      <a:prstDash val="solid"/>
                    </a:lnB>
                  </a:tcPr>
                </a:tc>
                <a:tc>
                  <a:txBody>
                    <a:bodyPr/>
                    <a:lstStyle/>
                    <a:p>
                      <a:pPr marL="95885">
                        <a:lnSpc>
                          <a:spcPts val="2445"/>
                        </a:lnSpc>
                      </a:pPr>
                      <a:r>
                        <a:rPr sz="1800" dirty="0">
                          <a:latin typeface="Tahoma"/>
                          <a:cs typeface="Tahoma"/>
                        </a:rPr>
                        <a:t>Mild</a:t>
                      </a:r>
                      <a:endParaRPr sz="1800">
                        <a:latin typeface="Tahoma"/>
                        <a:cs typeface="Tahoma"/>
                      </a:endParaRPr>
                    </a:p>
                  </a:txBody>
                  <a:tcPr marL="0" marR="0" marT="0" marB="0">
                    <a:lnL w="19050">
                      <a:solidFill>
                        <a:srgbClr val="000000"/>
                      </a:solidFill>
                      <a:prstDash val="solid"/>
                    </a:lnL>
                    <a:lnR w="19050">
                      <a:solidFill>
                        <a:srgbClr val="000000"/>
                      </a:solidFill>
                      <a:prstDash val="solid"/>
                    </a:lnR>
                    <a:lnT w="12700">
                      <a:solidFill>
                        <a:srgbClr val="000000"/>
                      </a:solidFill>
                      <a:prstDash val="solid"/>
                    </a:lnT>
                    <a:lnB w="38100">
                      <a:solidFill>
                        <a:srgbClr val="000000"/>
                      </a:solidFill>
                      <a:prstDash val="solid"/>
                    </a:lnB>
                  </a:tcPr>
                </a:tc>
                <a:tc>
                  <a:txBody>
                    <a:bodyPr/>
                    <a:lstStyle/>
                    <a:p>
                      <a:pPr marL="99060">
                        <a:lnSpc>
                          <a:spcPts val="2445"/>
                        </a:lnSpc>
                      </a:pPr>
                      <a:r>
                        <a:rPr sz="1800" spc="5" dirty="0">
                          <a:latin typeface="Tahoma"/>
                          <a:cs typeface="Tahoma"/>
                        </a:rPr>
                        <a:t>High</a:t>
                      </a:r>
                      <a:endParaRPr sz="1800">
                        <a:latin typeface="Tahoma"/>
                        <a:cs typeface="Tahoma"/>
                      </a:endParaRPr>
                    </a:p>
                  </a:txBody>
                  <a:tcPr marL="0" marR="0" marT="0" marB="0">
                    <a:lnL w="1905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97155">
                        <a:lnSpc>
                          <a:spcPts val="2445"/>
                        </a:lnSpc>
                      </a:pPr>
                      <a:r>
                        <a:rPr sz="1800" dirty="0">
                          <a:latin typeface="Tahoma"/>
                          <a:cs typeface="Tahoma"/>
                        </a:rPr>
                        <a:t>Strong</a:t>
                      </a:r>
                      <a:endParaRPr sz="1800">
                        <a:latin typeface="Tahoma"/>
                        <a:cs typeface="Tahoma"/>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38100">
                      <a:solidFill>
                        <a:srgbClr val="000000"/>
                      </a:solidFill>
                      <a:prstDash val="solid"/>
                    </a:lnB>
                  </a:tcPr>
                </a:tc>
                <a:tc>
                  <a:txBody>
                    <a:bodyPr/>
                    <a:lstStyle/>
                    <a:p>
                      <a:pPr marL="97155">
                        <a:lnSpc>
                          <a:spcPts val="2445"/>
                        </a:lnSpc>
                      </a:pPr>
                      <a:r>
                        <a:rPr sz="1800" dirty="0">
                          <a:latin typeface="Tahoma"/>
                          <a:cs typeface="Tahoma"/>
                        </a:rPr>
                        <a:t>No</a:t>
                      </a:r>
                    </a:p>
                  </a:txBody>
                  <a:tcPr marL="0" marR="0" marT="0" marB="0">
                    <a:lnL w="12700">
                      <a:solidFill>
                        <a:srgbClr val="000000"/>
                      </a:solidFill>
                      <a:prstDash val="solid"/>
                    </a:lnL>
                    <a:lnR w="38100">
                      <a:solidFill>
                        <a:srgbClr val="000000"/>
                      </a:solidFill>
                      <a:prstDash val="solid"/>
                    </a:lnR>
                    <a:lnT w="12700">
                      <a:solidFill>
                        <a:srgbClr val="000000"/>
                      </a:solidFill>
                      <a:prstDash val="solid"/>
                    </a:lnT>
                    <a:lnB w="38100">
                      <a:solidFill>
                        <a:srgbClr val="000000"/>
                      </a:solidFill>
                      <a:prstDash val="solid"/>
                    </a:lnB>
                  </a:tcPr>
                </a:tc>
                <a:extLst>
                  <a:ext uri="{0D108BD9-81ED-4DB2-BD59-A6C34878D82A}">
                    <a16:rowId xmlns="" xmlns:a16="http://schemas.microsoft.com/office/drawing/2014/main" val="10014"/>
                  </a:ext>
                </a:extLst>
              </a:tr>
            </a:tbl>
          </a:graphicData>
        </a:graphic>
      </p:graphicFrame>
    </p:spTree>
    <p:extLst>
      <p:ext uri="{BB962C8B-B14F-4D97-AF65-F5344CB8AC3E}">
        <p14:creationId xmlns="" xmlns:p14="http://schemas.microsoft.com/office/powerpoint/2010/main" val="41780970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8902" y="488582"/>
            <a:ext cx="5020113" cy="687342"/>
          </a:xfrm>
          <a:prstGeom prst="rect">
            <a:avLst/>
          </a:prstGeom>
        </p:spPr>
        <p:txBody>
          <a:bodyPr vert="horz" wrap="square" lIns="0" tIns="11369" rIns="0" bIns="0" rtlCol="0">
            <a:spAutoFit/>
          </a:bodyPr>
          <a:lstStyle/>
          <a:p>
            <a:pPr marL="10827">
              <a:spcBef>
                <a:spcPts val="90"/>
              </a:spcBef>
            </a:pPr>
            <a:r>
              <a:rPr spc="-4" dirty="0"/>
              <a:t>Inductive </a:t>
            </a:r>
            <a:r>
              <a:rPr dirty="0"/>
              <a:t>Bias in</a:t>
            </a:r>
            <a:r>
              <a:rPr spc="-34" dirty="0"/>
              <a:t> </a:t>
            </a:r>
            <a:r>
              <a:rPr spc="-4" dirty="0"/>
              <a:t>ID3</a:t>
            </a:r>
          </a:p>
        </p:txBody>
      </p:sp>
      <p:sp>
        <p:nvSpPr>
          <p:cNvPr id="3" name="object 3"/>
          <p:cNvSpPr txBox="1"/>
          <p:nvPr/>
        </p:nvSpPr>
        <p:spPr>
          <a:xfrm>
            <a:off x="423227" y="1339547"/>
            <a:ext cx="8367561" cy="4206441"/>
          </a:xfrm>
          <a:prstGeom prst="rect">
            <a:avLst/>
          </a:prstGeom>
        </p:spPr>
        <p:txBody>
          <a:bodyPr vert="horz" wrap="square" lIns="0" tIns="79582" rIns="0" bIns="0" rtlCol="0">
            <a:spAutoFit/>
          </a:bodyPr>
          <a:lstStyle/>
          <a:p>
            <a:pPr marL="327516" indent="-317232" algn="just">
              <a:spcBef>
                <a:spcPts val="625"/>
              </a:spcBef>
              <a:buChar char="•"/>
              <a:tabLst>
                <a:tab pos="328059" algn="l"/>
              </a:tabLst>
            </a:pPr>
            <a:r>
              <a:rPr sz="2200" spc="-4" dirty="0">
                <a:latin typeface="Times New Roman"/>
                <a:cs typeface="Times New Roman"/>
              </a:rPr>
              <a:t>ID3 </a:t>
            </a:r>
            <a:r>
              <a:rPr sz="2200" spc="-9" dirty="0">
                <a:latin typeface="Times New Roman"/>
                <a:cs typeface="Times New Roman"/>
              </a:rPr>
              <a:t>search strategy</a:t>
            </a:r>
            <a:endParaRPr sz="2200" dirty="0">
              <a:latin typeface="Times New Roman"/>
              <a:cs typeface="Times New Roman"/>
            </a:endParaRPr>
          </a:p>
          <a:p>
            <a:pPr marL="904597" lvl="1" indent="-473681" algn="just">
              <a:spcBef>
                <a:spcPts val="465"/>
              </a:spcBef>
              <a:buChar char="–"/>
              <a:tabLst>
                <a:tab pos="905137" algn="l"/>
              </a:tabLst>
            </a:pPr>
            <a:r>
              <a:rPr spc="-4" dirty="0">
                <a:latin typeface="Times New Roman"/>
                <a:cs typeface="Times New Roman"/>
              </a:rPr>
              <a:t>selects </a:t>
            </a:r>
            <a:r>
              <a:rPr dirty="0">
                <a:latin typeface="Times New Roman"/>
                <a:cs typeface="Times New Roman"/>
              </a:rPr>
              <a:t>in </a:t>
            </a:r>
            <a:r>
              <a:rPr spc="-9" dirty="0">
                <a:latin typeface="Times New Roman"/>
                <a:cs typeface="Times New Roman"/>
              </a:rPr>
              <a:t>favor </a:t>
            </a:r>
            <a:r>
              <a:rPr dirty="0">
                <a:latin typeface="Times New Roman"/>
                <a:cs typeface="Times New Roman"/>
              </a:rPr>
              <a:t>of </a:t>
            </a:r>
            <a:r>
              <a:rPr spc="-4" dirty="0">
                <a:latin typeface="Times New Roman"/>
                <a:cs typeface="Times New Roman"/>
              </a:rPr>
              <a:t>shorter </a:t>
            </a:r>
            <a:r>
              <a:rPr dirty="0">
                <a:latin typeface="Times New Roman"/>
                <a:cs typeface="Times New Roman"/>
              </a:rPr>
              <a:t>trees </a:t>
            </a:r>
            <a:r>
              <a:rPr spc="-4" dirty="0">
                <a:latin typeface="Times New Roman"/>
                <a:cs typeface="Times New Roman"/>
              </a:rPr>
              <a:t>over </a:t>
            </a:r>
            <a:r>
              <a:rPr dirty="0">
                <a:latin typeface="Times New Roman"/>
                <a:cs typeface="Times New Roman"/>
              </a:rPr>
              <a:t>longer</a:t>
            </a:r>
            <a:r>
              <a:rPr spc="30" dirty="0">
                <a:latin typeface="Times New Roman"/>
                <a:cs typeface="Times New Roman"/>
              </a:rPr>
              <a:t> </a:t>
            </a:r>
            <a:r>
              <a:rPr dirty="0">
                <a:latin typeface="Times New Roman"/>
                <a:cs typeface="Times New Roman"/>
              </a:rPr>
              <a:t>ones,</a:t>
            </a:r>
          </a:p>
          <a:p>
            <a:pPr marL="904597" marR="4332" lvl="1" indent="-473140" algn="just">
              <a:lnSpc>
                <a:spcPct val="100499"/>
              </a:lnSpc>
              <a:spcBef>
                <a:spcPts val="452"/>
              </a:spcBef>
              <a:buChar char="–"/>
              <a:tabLst>
                <a:tab pos="905137" algn="l"/>
              </a:tabLst>
            </a:pPr>
            <a:r>
              <a:rPr spc="-4" dirty="0">
                <a:latin typeface="Times New Roman"/>
                <a:cs typeface="Times New Roman"/>
              </a:rPr>
              <a:t>selects </a:t>
            </a:r>
            <a:r>
              <a:rPr dirty="0">
                <a:latin typeface="Times New Roman"/>
                <a:cs typeface="Times New Roman"/>
              </a:rPr>
              <a:t>trees that place the attributes </a:t>
            </a:r>
            <a:r>
              <a:rPr spc="-9" dirty="0">
                <a:latin typeface="Times New Roman"/>
                <a:cs typeface="Times New Roman"/>
              </a:rPr>
              <a:t>with </a:t>
            </a:r>
            <a:r>
              <a:rPr dirty="0">
                <a:latin typeface="Times New Roman"/>
                <a:cs typeface="Times New Roman"/>
              </a:rPr>
              <a:t>highest </a:t>
            </a:r>
            <a:r>
              <a:rPr spc="-4" dirty="0">
                <a:latin typeface="Times New Roman"/>
                <a:cs typeface="Times New Roman"/>
              </a:rPr>
              <a:t>information gain </a:t>
            </a:r>
            <a:r>
              <a:rPr dirty="0">
                <a:latin typeface="Times New Roman"/>
                <a:cs typeface="Times New Roman"/>
              </a:rPr>
              <a:t>closest to the  root.</a:t>
            </a:r>
          </a:p>
          <a:p>
            <a:pPr marL="904597" marR="149414" lvl="1" indent="-473140" algn="just">
              <a:lnSpc>
                <a:spcPct val="100499"/>
              </a:lnSpc>
              <a:spcBef>
                <a:spcPts val="426"/>
              </a:spcBef>
              <a:buChar char="–"/>
              <a:tabLst>
                <a:tab pos="905137" algn="l"/>
              </a:tabLst>
            </a:pPr>
            <a:r>
              <a:rPr dirty="0">
                <a:latin typeface="Times New Roman"/>
                <a:cs typeface="Times New Roman"/>
              </a:rPr>
              <a:t>because </a:t>
            </a:r>
            <a:r>
              <a:rPr spc="-13" dirty="0">
                <a:latin typeface="Times New Roman"/>
                <a:cs typeface="Times New Roman"/>
              </a:rPr>
              <a:t>ID3 </a:t>
            </a:r>
            <a:r>
              <a:rPr dirty="0">
                <a:latin typeface="Times New Roman"/>
                <a:cs typeface="Times New Roman"/>
              </a:rPr>
              <a:t>uses the </a:t>
            </a:r>
            <a:r>
              <a:rPr spc="-4" dirty="0">
                <a:latin typeface="Times New Roman"/>
                <a:cs typeface="Times New Roman"/>
              </a:rPr>
              <a:t>information gain </a:t>
            </a:r>
            <a:r>
              <a:rPr dirty="0">
                <a:latin typeface="Times New Roman"/>
                <a:cs typeface="Times New Roman"/>
              </a:rPr>
              <a:t>heuristic and a hill climbing </a:t>
            </a:r>
            <a:r>
              <a:rPr spc="-13" dirty="0">
                <a:latin typeface="Times New Roman"/>
                <a:cs typeface="Times New Roman"/>
              </a:rPr>
              <a:t>strategy, </a:t>
            </a:r>
            <a:r>
              <a:rPr dirty="0">
                <a:latin typeface="Times New Roman"/>
                <a:cs typeface="Times New Roman"/>
              </a:rPr>
              <a:t>it  does not </a:t>
            </a:r>
            <a:r>
              <a:rPr spc="-17" dirty="0">
                <a:latin typeface="Times New Roman"/>
                <a:cs typeface="Times New Roman"/>
              </a:rPr>
              <a:t>always </a:t>
            </a:r>
            <a:r>
              <a:rPr spc="-4" dirty="0">
                <a:latin typeface="Times New Roman"/>
                <a:cs typeface="Times New Roman"/>
              </a:rPr>
              <a:t>find </a:t>
            </a:r>
            <a:r>
              <a:rPr dirty="0">
                <a:latin typeface="Times New Roman"/>
                <a:cs typeface="Times New Roman"/>
              </a:rPr>
              <a:t>the </a:t>
            </a:r>
            <a:r>
              <a:rPr spc="-4" dirty="0">
                <a:latin typeface="Times New Roman"/>
                <a:cs typeface="Times New Roman"/>
              </a:rPr>
              <a:t>shortest </a:t>
            </a:r>
            <a:r>
              <a:rPr dirty="0">
                <a:latin typeface="Times New Roman"/>
                <a:cs typeface="Times New Roman"/>
              </a:rPr>
              <a:t>consistent tree, and it is biased to </a:t>
            </a:r>
            <a:r>
              <a:rPr spc="-9" dirty="0">
                <a:latin typeface="Times New Roman"/>
                <a:cs typeface="Times New Roman"/>
              </a:rPr>
              <a:t>favor </a:t>
            </a:r>
            <a:r>
              <a:rPr dirty="0">
                <a:latin typeface="Times New Roman"/>
                <a:cs typeface="Times New Roman"/>
              </a:rPr>
              <a:t>trees  that place attributes </a:t>
            </a:r>
            <a:r>
              <a:rPr spc="-9" dirty="0">
                <a:latin typeface="Times New Roman"/>
                <a:cs typeface="Times New Roman"/>
              </a:rPr>
              <a:t>with </a:t>
            </a:r>
            <a:r>
              <a:rPr spc="-4" dirty="0">
                <a:latin typeface="Times New Roman"/>
                <a:cs typeface="Times New Roman"/>
              </a:rPr>
              <a:t>high information gain </a:t>
            </a:r>
            <a:r>
              <a:rPr dirty="0">
                <a:latin typeface="Times New Roman"/>
                <a:cs typeface="Times New Roman"/>
              </a:rPr>
              <a:t>closest to the</a:t>
            </a:r>
            <a:r>
              <a:rPr spc="55" dirty="0">
                <a:latin typeface="Times New Roman"/>
                <a:cs typeface="Times New Roman"/>
              </a:rPr>
              <a:t> </a:t>
            </a:r>
            <a:r>
              <a:rPr dirty="0">
                <a:latin typeface="Times New Roman"/>
                <a:cs typeface="Times New Roman"/>
              </a:rPr>
              <a:t>root.</a:t>
            </a:r>
          </a:p>
          <a:p>
            <a:pPr lvl="1">
              <a:spcBef>
                <a:spcPts val="30"/>
              </a:spcBef>
              <a:buChar char="–"/>
            </a:pPr>
            <a:endParaRPr sz="2700" dirty="0">
              <a:latin typeface="Times New Roman"/>
              <a:cs typeface="Times New Roman"/>
            </a:endParaRPr>
          </a:p>
          <a:p>
            <a:pPr marL="62796"/>
            <a:r>
              <a:rPr sz="2200" b="1" spc="-9" dirty="0">
                <a:latin typeface="Times New Roman"/>
                <a:cs typeface="Times New Roman"/>
              </a:rPr>
              <a:t>Inductive </a:t>
            </a:r>
            <a:r>
              <a:rPr sz="2200" b="1" spc="-4" dirty="0">
                <a:latin typeface="Times New Roman"/>
                <a:cs typeface="Times New Roman"/>
              </a:rPr>
              <a:t>Bias of </a:t>
            </a:r>
            <a:r>
              <a:rPr sz="2200" b="1" spc="-9" dirty="0">
                <a:latin typeface="Times New Roman"/>
                <a:cs typeface="Times New Roman"/>
              </a:rPr>
              <a:t>ID3:</a:t>
            </a:r>
            <a:endParaRPr sz="2200" dirty="0">
              <a:latin typeface="Times New Roman"/>
              <a:cs typeface="Times New Roman"/>
            </a:endParaRPr>
          </a:p>
          <a:p>
            <a:pPr marL="904597" lvl="1" indent="-473681">
              <a:spcBef>
                <a:spcPts val="533"/>
              </a:spcBef>
              <a:buChar char="–"/>
              <a:tabLst>
                <a:tab pos="904597" algn="l"/>
                <a:tab pos="905137" algn="l"/>
              </a:tabLst>
            </a:pPr>
            <a:r>
              <a:rPr sz="2200" spc="-9" dirty="0">
                <a:latin typeface="Times New Roman"/>
                <a:cs typeface="Times New Roman"/>
              </a:rPr>
              <a:t>Shorter </a:t>
            </a:r>
            <a:r>
              <a:rPr sz="2200" spc="-4" dirty="0">
                <a:latin typeface="Times New Roman"/>
                <a:cs typeface="Times New Roman"/>
              </a:rPr>
              <a:t>trees are preferred over longer</a:t>
            </a:r>
            <a:r>
              <a:rPr sz="2200" spc="-51" dirty="0">
                <a:latin typeface="Times New Roman"/>
                <a:cs typeface="Times New Roman"/>
              </a:rPr>
              <a:t> </a:t>
            </a:r>
            <a:r>
              <a:rPr sz="2200" spc="-4" dirty="0">
                <a:latin typeface="Times New Roman"/>
                <a:cs typeface="Times New Roman"/>
              </a:rPr>
              <a:t>trees.</a:t>
            </a:r>
            <a:endParaRPr sz="2200" dirty="0">
              <a:latin typeface="Times New Roman"/>
              <a:cs typeface="Times New Roman"/>
            </a:endParaRPr>
          </a:p>
          <a:p>
            <a:pPr marL="904597" marR="184601" lvl="1" indent="-473140">
              <a:spcBef>
                <a:spcPts val="512"/>
              </a:spcBef>
              <a:buChar char="–"/>
              <a:tabLst>
                <a:tab pos="904597" algn="l"/>
                <a:tab pos="905137" algn="l"/>
              </a:tabLst>
            </a:pPr>
            <a:r>
              <a:rPr sz="2200" spc="-4" dirty="0">
                <a:latin typeface="Times New Roman"/>
                <a:cs typeface="Times New Roman"/>
              </a:rPr>
              <a:t>Trees that place high information gain attributes close to the</a:t>
            </a:r>
            <a:r>
              <a:rPr sz="2200" spc="-102" dirty="0">
                <a:latin typeface="Times New Roman"/>
                <a:cs typeface="Times New Roman"/>
              </a:rPr>
              <a:t> </a:t>
            </a:r>
            <a:r>
              <a:rPr sz="2200" spc="-4" dirty="0">
                <a:latin typeface="Times New Roman"/>
                <a:cs typeface="Times New Roman"/>
              </a:rPr>
              <a:t>root  are preferred over those that do</a:t>
            </a:r>
            <a:r>
              <a:rPr sz="2200" spc="-64" dirty="0">
                <a:latin typeface="Times New Roman"/>
                <a:cs typeface="Times New Roman"/>
              </a:rPr>
              <a:t> </a:t>
            </a:r>
            <a:r>
              <a:rPr sz="2200" spc="-4" dirty="0">
                <a:latin typeface="Times New Roman"/>
                <a:cs typeface="Times New Roman"/>
              </a:rPr>
              <a:t>not.</a:t>
            </a:r>
            <a:endParaRPr sz="2200" dirty="0">
              <a:latin typeface="Times New Roman"/>
              <a:cs typeface="Times New Roman"/>
            </a:endParaRPr>
          </a:p>
        </p:txBody>
      </p:sp>
    </p:spTree>
    <p:extLst>
      <p:ext uri="{BB962C8B-B14F-4D97-AF65-F5344CB8AC3E}">
        <p14:creationId xmlns="" xmlns:p14="http://schemas.microsoft.com/office/powerpoint/2010/main" val="401920801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3900" y="150655"/>
            <a:ext cx="2309491" cy="1363196"/>
          </a:xfrm>
          <a:prstGeom prst="rect">
            <a:avLst/>
          </a:prstGeom>
        </p:spPr>
        <p:txBody>
          <a:bodyPr vert="horz" wrap="square" lIns="0" tIns="11369" rIns="0" bIns="0" rtlCol="0">
            <a:spAutoFit/>
          </a:bodyPr>
          <a:lstStyle/>
          <a:p>
            <a:pPr marL="10827">
              <a:spcBef>
                <a:spcPts val="90"/>
              </a:spcBef>
            </a:pPr>
            <a:r>
              <a:rPr dirty="0"/>
              <a:t>Overfitting</a:t>
            </a:r>
          </a:p>
        </p:txBody>
      </p:sp>
      <p:sp>
        <p:nvSpPr>
          <p:cNvPr id="3" name="object 3"/>
          <p:cNvSpPr txBox="1"/>
          <p:nvPr/>
        </p:nvSpPr>
        <p:spPr>
          <a:xfrm>
            <a:off x="423227" y="1412010"/>
            <a:ext cx="8323159" cy="3361310"/>
          </a:xfrm>
          <a:prstGeom prst="rect">
            <a:avLst/>
          </a:prstGeom>
        </p:spPr>
        <p:txBody>
          <a:bodyPr vert="horz" wrap="square" lIns="0" tIns="11369" rIns="0" bIns="0" rtlCol="0">
            <a:spAutoFit/>
          </a:bodyPr>
          <a:lstStyle/>
          <a:p>
            <a:pPr marL="327516" marR="4332" indent="-317232">
              <a:lnSpc>
                <a:spcPct val="99500"/>
              </a:lnSpc>
              <a:spcBef>
                <a:spcPts val="90"/>
              </a:spcBef>
            </a:pPr>
            <a:r>
              <a:rPr sz="2200" spc="-9" dirty="0">
                <a:latin typeface="Times New Roman"/>
                <a:cs typeface="Times New Roman"/>
              </a:rPr>
              <a:t>Given </a:t>
            </a:r>
            <a:r>
              <a:rPr sz="2200" spc="-4" dirty="0">
                <a:latin typeface="Times New Roman"/>
                <a:cs typeface="Times New Roman"/>
              </a:rPr>
              <a:t>a </a:t>
            </a:r>
            <a:r>
              <a:rPr sz="2200" spc="-13" dirty="0">
                <a:latin typeface="Times New Roman"/>
                <a:cs typeface="Times New Roman"/>
              </a:rPr>
              <a:t>hypothesis </a:t>
            </a:r>
            <a:r>
              <a:rPr sz="2200" spc="-9" dirty="0">
                <a:latin typeface="Times New Roman"/>
                <a:cs typeface="Times New Roman"/>
              </a:rPr>
              <a:t>space H, </a:t>
            </a:r>
            <a:r>
              <a:rPr sz="2200" spc="-4" dirty="0">
                <a:latin typeface="Times New Roman"/>
                <a:cs typeface="Times New Roman"/>
              </a:rPr>
              <a:t>a </a:t>
            </a:r>
            <a:r>
              <a:rPr sz="2200" spc="-13" dirty="0">
                <a:latin typeface="Times New Roman"/>
                <a:cs typeface="Times New Roman"/>
              </a:rPr>
              <a:t>hypothesis </a:t>
            </a:r>
            <a:r>
              <a:rPr sz="2200" spc="-4" dirty="0">
                <a:latin typeface="Times New Roman"/>
                <a:cs typeface="Times New Roman"/>
              </a:rPr>
              <a:t>h</a:t>
            </a:r>
            <a:r>
              <a:rPr sz="2200" spc="-4" dirty="0">
                <a:latin typeface="Symbol"/>
                <a:cs typeface="Symbol"/>
              </a:rPr>
              <a:t></a:t>
            </a:r>
            <a:r>
              <a:rPr sz="2200" spc="-4" dirty="0">
                <a:latin typeface="Times New Roman"/>
                <a:cs typeface="Times New Roman"/>
              </a:rPr>
              <a:t>H is </a:t>
            </a:r>
            <a:r>
              <a:rPr sz="2200" spc="-9" dirty="0">
                <a:latin typeface="Times New Roman"/>
                <a:cs typeface="Times New Roman"/>
              </a:rPr>
              <a:t>said </a:t>
            </a:r>
            <a:r>
              <a:rPr sz="2200" spc="-4" dirty="0">
                <a:latin typeface="Times New Roman"/>
                <a:cs typeface="Times New Roman"/>
              </a:rPr>
              <a:t>to </a:t>
            </a:r>
            <a:r>
              <a:rPr sz="2200" b="1" i="1" spc="-13" dirty="0">
                <a:latin typeface="Times New Roman"/>
                <a:cs typeface="Times New Roman"/>
              </a:rPr>
              <a:t>OVERFIT </a:t>
            </a:r>
            <a:r>
              <a:rPr sz="2200" spc="-4" dirty="0">
                <a:latin typeface="Times New Roman"/>
                <a:cs typeface="Times New Roman"/>
              </a:rPr>
              <a:t>the  training data if there exists </a:t>
            </a:r>
            <a:r>
              <a:rPr sz="2200" spc="-13" dirty="0">
                <a:latin typeface="Times New Roman"/>
                <a:cs typeface="Times New Roman"/>
              </a:rPr>
              <a:t>some </a:t>
            </a:r>
            <a:r>
              <a:rPr sz="2200" spc="-4" dirty="0">
                <a:latin typeface="Times New Roman"/>
                <a:cs typeface="Times New Roman"/>
              </a:rPr>
              <a:t>alternative </a:t>
            </a:r>
            <a:r>
              <a:rPr sz="2200" spc="-13" dirty="0">
                <a:latin typeface="Times New Roman"/>
                <a:cs typeface="Times New Roman"/>
              </a:rPr>
              <a:t>hypothesis </a:t>
            </a:r>
            <a:r>
              <a:rPr sz="2200" spc="-9" dirty="0">
                <a:latin typeface="Times New Roman"/>
                <a:cs typeface="Times New Roman"/>
              </a:rPr>
              <a:t>h'</a:t>
            </a:r>
            <a:r>
              <a:rPr sz="2200" spc="-9" dirty="0">
                <a:latin typeface="Symbol"/>
                <a:cs typeface="Symbol"/>
              </a:rPr>
              <a:t></a:t>
            </a:r>
            <a:r>
              <a:rPr sz="2200" spc="-9" dirty="0">
                <a:latin typeface="Times New Roman"/>
                <a:cs typeface="Times New Roman"/>
              </a:rPr>
              <a:t>H, such </a:t>
            </a:r>
            <a:r>
              <a:rPr sz="2200" spc="-4" dirty="0">
                <a:latin typeface="Times New Roman"/>
                <a:cs typeface="Times New Roman"/>
              </a:rPr>
              <a:t>that  h has </a:t>
            </a:r>
            <a:r>
              <a:rPr sz="2200" spc="-9" dirty="0">
                <a:latin typeface="Times New Roman"/>
                <a:cs typeface="Times New Roman"/>
              </a:rPr>
              <a:t>smaller </a:t>
            </a:r>
            <a:r>
              <a:rPr sz="2200" spc="-4" dirty="0">
                <a:latin typeface="Times New Roman"/>
                <a:cs typeface="Times New Roman"/>
              </a:rPr>
              <a:t>error than h' over the training </a:t>
            </a:r>
            <a:r>
              <a:rPr sz="2200" spc="-9" dirty="0">
                <a:latin typeface="Times New Roman"/>
                <a:cs typeface="Times New Roman"/>
              </a:rPr>
              <a:t>examples, </a:t>
            </a:r>
            <a:r>
              <a:rPr sz="2200" spc="-4" dirty="0">
                <a:latin typeface="Times New Roman"/>
                <a:cs typeface="Times New Roman"/>
              </a:rPr>
              <a:t>but h' has a  </a:t>
            </a:r>
            <a:r>
              <a:rPr sz="2200" spc="-9" dirty="0">
                <a:latin typeface="Times New Roman"/>
                <a:cs typeface="Times New Roman"/>
              </a:rPr>
              <a:t>smaller </a:t>
            </a:r>
            <a:r>
              <a:rPr sz="2200" spc="-4" dirty="0">
                <a:latin typeface="Times New Roman"/>
                <a:cs typeface="Times New Roman"/>
              </a:rPr>
              <a:t>error than h over the entire distribution of</a:t>
            </a:r>
            <a:r>
              <a:rPr sz="2200" spc="-34" dirty="0">
                <a:latin typeface="Times New Roman"/>
                <a:cs typeface="Times New Roman"/>
              </a:rPr>
              <a:t> </a:t>
            </a:r>
            <a:r>
              <a:rPr sz="2200" spc="-4" dirty="0">
                <a:latin typeface="Times New Roman"/>
                <a:cs typeface="Times New Roman"/>
              </a:rPr>
              <a:t>instances.</a:t>
            </a:r>
            <a:endParaRPr sz="2200" dirty="0">
              <a:latin typeface="Times New Roman"/>
              <a:cs typeface="Times New Roman"/>
            </a:endParaRPr>
          </a:p>
          <a:p>
            <a:pPr>
              <a:spcBef>
                <a:spcPts val="26"/>
              </a:spcBef>
            </a:pPr>
            <a:endParaRPr sz="3200" dirty="0">
              <a:latin typeface="Times New Roman"/>
              <a:cs typeface="Times New Roman"/>
            </a:endParaRPr>
          </a:p>
          <a:p>
            <a:pPr marL="10827">
              <a:spcBef>
                <a:spcPts val="4"/>
              </a:spcBef>
            </a:pPr>
            <a:r>
              <a:rPr sz="2200" spc="-4" dirty="0">
                <a:latin typeface="Times New Roman"/>
                <a:cs typeface="Times New Roman"/>
              </a:rPr>
              <a:t>Reasons </a:t>
            </a:r>
            <a:r>
              <a:rPr sz="2200" dirty="0">
                <a:latin typeface="Times New Roman"/>
                <a:cs typeface="Times New Roman"/>
              </a:rPr>
              <a:t>for</a:t>
            </a:r>
            <a:r>
              <a:rPr sz="2200" spc="-30" dirty="0">
                <a:latin typeface="Times New Roman"/>
                <a:cs typeface="Times New Roman"/>
              </a:rPr>
              <a:t> </a:t>
            </a:r>
            <a:r>
              <a:rPr sz="2200" spc="-4" dirty="0">
                <a:latin typeface="Times New Roman"/>
                <a:cs typeface="Times New Roman"/>
              </a:rPr>
              <a:t>overfitting:</a:t>
            </a:r>
            <a:endParaRPr sz="2200" dirty="0">
              <a:latin typeface="Times New Roman"/>
              <a:cs typeface="Times New Roman"/>
            </a:endParaRPr>
          </a:p>
          <a:p>
            <a:pPr marL="694010" indent="-263096">
              <a:spcBef>
                <a:spcPts val="529"/>
              </a:spcBef>
              <a:buChar char="–"/>
              <a:tabLst>
                <a:tab pos="694010" algn="l"/>
                <a:tab pos="694553" algn="l"/>
              </a:tabLst>
            </a:pPr>
            <a:r>
              <a:rPr sz="2200" spc="-4" dirty="0">
                <a:latin typeface="Times New Roman"/>
                <a:cs typeface="Times New Roman"/>
              </a:rPr>
              <a:t>Errors and noise in training</a:t>
            </a:r>
            <a:r>
              <a:rPr sz="2200" spc="-26" dirty="0">
                <a:latin typeface="Times New Roman"/>
                <a:cs typeface="Times New Roman"/>
              </a:rPr>
              <a:t> </a:t>
            </a:r>
            <a:r>
              <a:rPr sz="2200" spc="-9" dirty="0">
                <a:latin typeface="Times New Roman"/>
                <a:cs typeface="Times New Roman"/>
              </a:rPr>
              <a:t>examples</a:t>
            </a:r>
            <a:endParaRPr sz="2200" dirty="0">
              <a:latin typeface="Times New Roman"/>
              <a:cs typeface="Times New Roman"/>
            </a:endParaRPr>
          </a:p>
          <a:p>
            <a:pPr marL="694010" marR="126675" indent="-262554">
              <a:spcBef>
                <a:spcPts val="512"/>
              </a:spcBef>
              <a:buChar char="–"/>
              <a:tabLst>
                <a:tab pos="694010" algn="l"/>
                <a:tab pos="694553" algn="l"/>
              </a:tabLst>
            </a:pPr>
            <a:r>
              <a:rPr sz="2200" spc="-4" dirty="0">
                <a:latin typeface="Times New Roman"/>
                <a:cs typeface="Times New Roman"/>
              </a:rPr>
              <a:t>Coincidental regularities (especially </a:t>
            </a:r>
            <a:r>
              <a:rPr sz="2200" spc="-9" dirty="0">
                <a:latin typeface="Times New Roman"/>
                <a:cs typeface="Times New Roman"/>
              </a:rPr>
              <a:t>small number </a:t>
            </a:r>
            <a:r>
              <a:rPr sz="2200" spc="-4" dirty="0">
                <a:latin typeface="Times New Roman"/>
                <a:cs typeface="Times New Roman"/>
              </a:rPr>
              <a:t>of </a:t>
            </a:r>
            <a:r>
              <a:rPr sz="2200" spc="-9" dirty="0">
                <a:latin typeface="Times New Roman"/>
                <a:cs typeface="Times New Roman"/>
              </a:rPr>
              <a:t>examples </a:t>
            </a:r>
            <a:r>
              <a:rPr sz="2200" spc="-4" dirty="0">
                <a:latin typeface="Times New Roman"/>
                <a:cs typeface="Times New Roman"/>
              </a:rPr>
              <a:t>are  associated </a:t>
            </a:r>
            <a:r>
              <a:rPr sz="2200" spc="-9" dirty="0">
                <a:latin typeface="Times New Roman"/>
                <a:cs typeface="Times New Roman"/>
              </a:rPr>
              <a:t>with </a:t>
            </a:r>
            <a:r>
              <a:rPr sz="2200" spc="-4" dirty="0">
                <a:latin typeface="Times New Roman"/>
                <a:cs typeface="Times New Roman"/>
              </a:rPr>
              <a:t>leaf</a:t>
            </a:r>
            <a:r>
              <a:rPr sz="2200" spc="-21" dirty="0">
                <a:latin typeface="Times New Roman"/>
                <a:cs typeface="Times New Roman"/>
              </a:rPr>
              <a:t> </a:t>
            </a:r>
            <a:r>
              <a:rPr sz="2200" spc="-4" dirty="0">
                <a:latin typeface="Times New Roman"/>
                <a:cs typeface="Times New Roman"/>
              </a:rPr>
              <a:t>nodes).</a:t>
            </a:r>
            <a:endParaRPr sz="2200" dirty="0">
              <a:latin typeface="Times New Roman"/>
              <a:cs typeface="Times New Roman"/>
            </a:endParaRPr>
          </a:p>
        </p:txBody>
      </p:sp>
    </p:spTree>
    <p:extLst>
      <p:ext uri="{BB962C8B-B14F-4D97-AF65-F5344CB8AC3E}">
        <p14:creationId xmlns="" xmlns:p14="http://schemas.microsoft.com/office/powerpoint/2010/main" val="122643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22252"/>
            <a:ext cx="8679929" cy="492443"/>
          </a:xfrm>
        </p:spPr>
        <p:txBody>
          <a:bodyPr/>
          <a:lstStyle/>
          <a:p>
            <a:r>
              <a:rPr lang="en-US" dirty="0"/>
              <a:t>Example of Machine Learning</a:t>
            </a:r>
          </a:p>
        </p:txBody>
      </p:sp>
      <p:sp>
        <p:nvSpPr>
          <p:cNvPr id="3" name="Text Placeholder 2"/>
          <p:cNvSpPr>
            <a:spLocks noGrp="1"/>
          </p:cNvSpPr>
          <p:nvPr>
            <p:ph type="body" idx="1"/>
          </p:nvPr>
        </p:nvSpPr>
        <p:spPr>
          <a:xfrm>
            <a:off x="701413" y="1517652"/>
            <a:ext cx="3857886" cy="2585323"/>
          </a:xfrm>
        </p:spPr>
        <p:txBody>
          <a:bodyPr/>
          <a:lstStyle/>
          <a:p>
            <a:pPr fontAlgn="base"/>
            <a:r>
              <a:rPr lang="en-US" dirty="0"/>
              <a:t>Did you ever get a call from any bank or finance company asking you to take a loan or an</a:t>
            </a:r>
          </a:p>
          <a:p>
            <a:pPr fontAlgn="base"/>
            <a:r>
              <a:rPr lang="en-US" dirty="0"/>
              <a:t>insurance policy? What do you think, do they call everyone? No, they call only a few selected customers who they think will purchase their product. How do they select? This is target marketing and can be applied using Clustering. This is machine learning.</a:t>
            </a:r>
          </a:p>
          <a:p>
            <a:endParaRPr lang="en-US" dirty="0"/>
          </a:p>
        </p:txBody>
      </p:sp>
      <p:pic>
        <p:nvPicPr>
          <p:cNvPr id="2050" name="Picture 2" descr="Banking- What is Machine Learni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68900" y="1898650"/>
            <a:ext cx="3254748" cy="405155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8735897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100" y="491181"/>
            <a:ext cx="2616891" cy="687342"/>
          </a:xfrm>
          <a:prstGeom prst="rect">
            <a:avLst/>
          </a:prstGeom>
        </p:spPr>
        <p:txBody>
          <a:bodyPr vert="horz" wrap="square" lIns="0" tIns="11369" rIns="0" bIns="0" rtlCol="0">
            <a:spAutoFit/>
          </a:bodyPr>
          <a:lstStyle/>
          <a:p>
            <a:pPr marL="10827">
              <a:spcBef>
                <a:spcPts val="90"/>
              </a:spcBef>
            </a:pPr>
            <a:r>
              <a:rPr dirty="0"/>
              <a:t>Overfitting</a:t>
            </a:r>
          </a:p>
        </p:txBody>
      </p:sp>
      <p:sp>
        <p:nvSpPr>
          <p:cNvPr id="3" name="object 3"/>
          <p:cNvSpPr/>
          <p:nvPr/>
        </p:nvSpPr>
        <p:spPr>
          <a:xfrm>
            <a:off x="834319" y="1100548"/>
            <a:ext cx="6209312" cy="3799922"/>
          </a:xfrm>
          <a:prstGeom prst="rect">
            <a:avLst/>
          </a:prstGeom>
          <a:blipFill>
            <a:blip r:embed="rId2" cstate="print"/>
            <a:stretch>
              <a:fillRect/>
            </a:stretch>
          </a:blipFill>
        </p:spPr>
        <p:txBody>
          <a:bodyPr wrap="square" lIns="0" tIns="0" rIns="0" bIns="0" rtlCol="0"/>
          <a:lstStyle/>
          <a:p>
            <a:endParaRPr sz="1500" dirty="0"/>
          </a:p>
        </p:txBody>
      </p:sp>
      <p:sp>
        <p:nvSpPr>
          <p:cNvPr id="4" name="object 4"/>
          <p:cNvSpPr txBox="1"/>
          <p:nvPr/>
        </p:nvSpPr>
        <p:spPr>
          <a:xfrm>
            <a:off x="496001" y="4991008"/>
            <a:ext cx="8045919" cy="1138646"/>
          </a:xfrm>
          <a:prstGeom prst="rect">
            <a:avLst/>
          </a:prstGeom>
        </p:spPr>
        <p:txBody>
          <a:bodyPr vert="horz" wrap="square" lIns="0" tIns="10286" rIns="0" bIns="0" rtlCol="0">
            <a:spAutoFit/>
          </a:bodyPr>
          <a:lstStyle/>
          <a:p>
            <a:pPr marL="187307" marR="4332" indent="-177021">
              <a:lnSpc>
                <a:spcPct val="100499"/>
              </a:lnSpc>
              <a:spcBef>
                <a:spcPts val="81"/>
              </a:spcBef>
              <a:buFont typeface="Arial"/>
              <a:buChar char="•"/>
              <a:tabLst>
                <a:tab pos="198134" algn="l"/>
              </a:tabLst>
            </a:pPr>
            <a:r>
              <a:rPr dirty="0">
                <a:latin typeface="Times New Roman"/>
                <a:cs typeface="Times New Roman"/>
              </a:rPr>
              <a:t>As </a:t>
            </a:r>
            <a:r>
              <a:rPr spc="-13" dirty="0">
                <a:latin typeface="Times New Roman"/>
                <a:cs typeface="Times New Roman"/>
              </a:rPr>
              <a:t>ID3 </a:t>
            </a:r>
            <a:r>
              <a:rPr dirty="0">
                <a:latin typeface="Times New Roman"/>
                <a:cs typeface="Times New Roman"/>
              </a:rPr>
              <a:t>adds </a:t>
            </a:r>
            <a:r>
              <a:rPr spc="4" dirty="0">
                <a:latin typeface="Times New Roman"/>
                <a:cs typeface="Times New Roman"/>
              </a:rPr>
              <a:t>new </a:t>
            </a:r>
            <a:r>
              <a:rPr dirty="0">
                <a:latin typeface="Times New Roman"/>
                <a:cs typeface="Times New Roman"/>
              </a:rPr>
              <a:t>nodes to </a:t>
            </a:r>
            <a:r>
              <a:rPr spc="-4" dirty="0">
                <a:latin typeface="Times New Roman"/>
                <a:cs typeface="Times New Roman"/>
              </a:rPr>
              <a:t>grow </a:t>
            </a:r>
            <a:r>
              <a:rPr dirty="0">
                <a:latin typeface="Times New Roman"/>
                <a:cs typeface="Times New Roman"/>
              </a:rPr>
              <a:t>the decision tree, the accuracy of the tree measured  </a:t>
            </a:r>
            <a:r>
              <a:rPr spc="-4" dirty="0">
                <a:latin typeface="Times New Roman"/>
                <a:cs typeface="Times New Roman"/>
              </a:rPr>
              <a:t>over </a:t>
            </a:r>
            <a:r>
              <a:rPr dirty="0">
                <a:latin typeface="Times New Roman"/>
                <a:cs typeface="Times New Roman"/>
              </a:rPr>
              <a:t>the training </a:t>
            </a:r>
            <a:r>
              <a:rPr spc="-4" dirty="0">
                <a:latin typeface="Times New Roman"/>
                <a:cs typeface="Times New Roman"/>
              </a:rPr>
              <a:t>examples </a:t>
            </a:r>
            <a:r>
              <a:rPr dirty="0">
                <a:latin typeface="Times New Roman"/>
                <a:cs typeface="Times New Roman"/>
              </a:rPr>
              <a:t>increases </a:t>
            </a:r>
            <a:r>
              <a:rPr spc="-13" dirty="0">
                <a:latin typeface="Times New Roman"/>
                <a:cs typeface="Times New Roman"/>
              </a:rPr>
              <a:t>monotonically.</a:t>
            </a:r>
            <a:endParaRPr dirty="0">
              <a:latin typeface="Times New Roman"/>
              <a:cs typeface="Times New Roman"/>
            </a:endParaRPr>
          </a:p>
          <a:p>
            <a:pPr marL="187307" marR="289081" indent="-177021">
              <a:lnSpc>
                <a:spcPct val="100499"/>
              </a:lnSpc>
              <a:buFont typeface="Arial"/>
              <a:buChar char="•"/>
              <a:tabLst>
                <a:tab pos="210584" algn="l"/>
                <a:tab pos="211127" algn="l"/>
              </a:tabLst>
            </a:pPr>
            <a:r>
              <a:rPr sz="1500" dirty="0"/>
              <a:t>	</a:t>
            </a:r>
            <a:r>
              <a:rPr spc="-17" dirty="0">
                <a:latin typeface="Times New Roman"/>
                <a:cs typeface="Times New Roman"/>
              </a:rPr>
              <a:t>However, </a:t>
            </a:r>
            <a:r>
              <a:rPr spc="-9" dirty="0">
                <a:latin typeface="Times New Roman"/>
                <a:cs typeface="Times New Roman"/>
              </a:rPr>
              <a:t>when </a:t>
            </a:r>
            <a:r>
              <a:rPr dirty="0">
                <a:latin typeface="Times New Roman"/>
                <a:cs typeface="Times New Roman"/>
              </a:rPr>
              <a:t>measured </a:t>
            </a:r>
            <a:r>
              <a:rPr spc="-4" dirty="0">
                <a:latin typeface="Times New Roman"/>
                <a:cs typeface="Times New Roman"/>
              </a:rPr>
              <a:t>over </a:t>
            </a:r>
            <a:r>
              <a:rPr dirty="0">
                <a:latin typeface="Times New Roman"/>
                <a:cs typeface="Times New Roman"/>
              </a:rPr>
              <a:t>a set of test </a:t>
            </a:r>
            <a:r>
              <a:rPr spc="-4" dirty="0">
                <a:latin typeface="Times New Roman"/>
                <a:cs typeface="Times New Roman"/>
              </a:rPr>
              <a:t>examples </a:t>
            </a:r>
            <a:r>
              <a:rPr dirty="0">
                <a:latin typeface="Times New Roman"/>
                <a:cs typeface="Times New Roman"/>
              </a:rPr>
              <a:t>independent of the training  </a:t>
            </a:r>
            <a:r>
              <a:rPr spc="-4" dirty="0">
                <a:latin typeface="Times New Roman"/>
                <a:cs typeface="Times New Roman"/>
              </a:rPr>
              <a:t>examples, </a:t>
            </a:r>
            <a:r>
              <a:rPr dirty="0">
                <a:latin typeface="Times New Roman"/>
                <a:cs typeface="Times New Roman"/>
              </a:rPr>
              <a:t>accuracy </a:t>
            </a:r>
            <a:r>
              <a:rPr spc="-4" dirty="0">
                <a:latin typeface="Times New Roman"/>
                <a:cs typeface="Times New Roman"/>
              </a:rPr>
              <a:t>first </a:t>
            </a:r>
            <a:r>
              <a:rPr dirty="0">
                <a:latin typeface="Times New Roman"/>
                <a:cs typeface="Times New Roman"/>
              </a:rPr>
              <a:t>increases, then</a:t>
            </a:r>
            <a:r>
              <a:rPr spc="-21" dirty="0">
                <a:latin typeface="Times New Roman"/>
                <a:cs typeface="Times New Roman"/>
              </a:rPr>
              <a:t> </a:t>
            </a:r>
            <a:r>
              <a:rPr dirty="0">
                <a:latin typeface="Times New Roman"/>
                <a:cs typeface="Times New Roman"/>
              </a:rPr>
              <a:t>decreases.</a:t>
            </a:r>
          </a:p>
        </p:txBody>
      </p:sp>
    </p:spTree>
    <p:extLst>
      <p:ext uri="{BB962C8B-B14F-4D97-AF65-F5344CB8AC3E}">
        <p14:creationId xmlns="" xmlns:p14="http://schemas.microsoft.com/office/powerpoint/2010/main" val="419591896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0901" y="488582"/>
            <a:ext cx="3976866" cy="687342"/>
          </a:xfrm>
          <a:prstGeom prst="rect">
            <a:avLst/>
          </a:prstGeom>
        </p:spPr>
        <p:txBody>
          <a:bodyPr vert="horz" wrap="square" lIns="0" tIns="11369" rIns="0" bIns="0" rtlCol="0">
            <a:spAutoFit/>
          </a:bodyPr>
          <a:lstStyle/>
          <a:p>
            <a:pPr marL="10827">
              <a:spcBef>
                <a:spcPts val="90"/>
              </a:spcBef>
            </a:pPr>
            <a:r>
              <a:rPr spc="-4" dirty="0"/>
              <a:t>Avoid</a:t>
            </a:r>
            <a:r>
              <a:rPr spc="-26" dirty="0"/>
              <a:t> </a:t>
            </a:r>
            <a:r>
              <a:rPr dirty="0"/>
              <a:t>Overfitting</a:t>
            </a:r>
          </a:p>
        </p:txBody>
      </p:sp>
      <p:sp>
        <p:nvSpPr>
          <p:cNvPr id="3" name="object 3"/>
          <p:cNvSpPr txBox="1"/>
          <p:nvPr/>
        </p:nvSpPr>
        <p:spPr>
          <a:xfrm>
            <a:off x="423226" y="1340795"/>
            <a:ext cx="8448242" cy="4831737"/>
          </a:xfrm>
          <a:prstGeom prst="rect">
            <a:avLst/>
          </a:prstGeom>
        </p:spPr>
        <p:txBody>
          <a:bodyPr vert="horz" wrap="square" lIns="0" tIns="78499" rIns="0" bIns="0" rtlCol="0">
            <a:spAutoFit/>
          </a:bodyPr>
          <a:lstStyle/>
          <a:p>
            <a:pPr marL="10827">
              <a:spcBef>
                <a:spcPts val="618"/>
              </a:spcBef>
            </a:pPr>
            <a:r>
              <a:rPr sz="2200" spc="-9" dirty="0">
                <a:latin typeface="Times New Roman"/>
                <a:cs typeface="Times New Roman"/>
              </a:rPr>
              <a:t>How </a:t>
            </a:r>
            <a:r>
              <a:rPr sz="2200" spc="-4" dirty="0">
                <a:latin typeface="Times New Roman"/>
                <a:cs typeface="Times New Roman"/>
              </a:rPr>
              <a:t>can </a:t>
            </a:r>
            <a:r>
              <a:rPr sz="2200" spc="-9" dirty="0">
                <a:latin typeface="Times New Roman"/>
                <a:cs typeface="Times New Roman"/>
              </a:rPr>
              <a:t>we </a:t>
            </a:r>
            <a:r>
              <a:rPr sz="2200" spc="-4" dirty="0">
                <a:latin typeface="Times New Roman"/>
                <a:cs typeface="Times New Roman"/>
              </a:rPr>
              <a:t>avoid</a:t>
            </a:r>
            <a:r>
              <a:rPr sz="2200" dirty="0">
                <a:latin typeface="Times New Roman"/>
                <a:cs typeface="Times New Roman"/>
              </a:rPr>
              <a:t> </a:t>
            </a:r>
            <a:r>
              <a:rPr sz="2200" spc="-4" dirty="0">
                <a:latin typeface="Times New Roman"/>
                <a:cs typeface="Times New Roman"/>
              </a:rPr>
              <a:t>overfitting?</a:t>
            </a:r>
            <a:endParaRPr sz="2200" dirty="0">
              <a:latin typeface="Times New Roman"/>
              <a:cs typeface="Times New Roman"/>
            </a:endParaRPr>
          </a:p>
          <a:p>
            <a:pPr marL="694010" indent="-263096">
              <a:spcBef>
                <a:spcPts val="533"/>
              </a:spcBef>
              <a:buChar char="–"/>
              <a:tabLst>
                <a:tab pos="694010" algn="l"/>
                <a:tab pos="694553" algn="l"/>
              </a:tabLst>
            </a:pPr>
            <a:r>
              <a:rPr sz="2200" spc="-9" dirty="0">
                <a:latin typeface="Times New Roman"/>
                <a:cs typeface="Times New Roman"/>
              </a:rPr>
              <a:t>Stop </a:t>
            </a:r>
            <a:r>
              <a:rPr sz="2200" spc="-4" dirty="0">
                <a:latin typeface="Times New Roman"/>
                <a:cs typeface="Times New Roman"/>
              </a:rPr>
              <a:t>growing </a:t>
            </a:r>
            <a:r>
              <a:rPr sz="2200" spc="-9" dirty="0">
                <a:latin typeface="Times New Roman"/>
                <a:cs typeface="Times New Roman"/>
              </a:rPr>
              <a:t>when </a:t>
            </a:r>
            <a:r>
              <a:rPr sz="2200" spc="-4" dirty="0">
                <a:latin typeface="Times New Roman"/>
                <a:cs typeface="Times New Roman"/>
              </a:rPr>
              <a:t>data </a:t>
            </a:r>
            <a:r>
              <a:rPr sz="2200" spc="-9" dirty="0">
                <a:latin typeface="Times New Roman"/>
                <a:cs typeface="Times New Roman"/>
              </a:rPr>
              <a:t>split </a:t>
            </a:r>
            <a:r>
              <a:rPr sz="2200" spc="-4" dirty="0">
                <a:latin typeface="Times New Roman"/>
                <a:cs typeface="Times New Roman"/>
              </a:rPr>
              <a:t>not </a:t>
            </a:r>
            <a:r>
              <a:rPr sz="2200" spc="-9" dirty="0">
                <a:latin typeface="Times New Roman"/>
                <a:cs typeface="Times New Roman"/>
              </a:rPr>
              <a:t>statistically</a:t>
            </a:r>
            <a:r>
              <a:rPr sz="2200" spc="-51" dirty="0">
                <a:latin typeface="Times New Roman"/>
                <a:cs typeface="Times New Roman"/>
              </a:rPr>
              <a:t> </a:t>
            </a:r>
            <a:r>
              <a:rPr sz="2200" spc="-4" dirty="0">
                <a:latin typeface="Times New Roman"/>
                <a:cs typeface="Times New Roman"/>
              </a:rPr>
              <a:t>significant</a:t>
            </a:r>
            <a:endParaRPr sz="2200" dirty="0">
              <a:latin typeface="Times New Roman"/>
              <a:cs typeface="Times New Roman"/>
            </a:endParaRPr>
          </a:p>
          <a:p>
            <a:pPr marL="1063212" marR="500208" lvl="1" indent="-210584">
              <a:lnSpc>
                <a:spcPct val="100499"/>
              </a:lnSpc>
              <a:spcBef>
                <a:spcPts val="452"/>
              </a:spcBef>
              <a:buChar char="•"/>
              <a:tabLst>
                <a:tab pos="1062670" algn="l"/>
                <a:tab pos="1063212" algn="l"/>
              </a:tabLst>
            </a:pPr>
            <a:r>
              <a:rPr dirty="0">
                <a:latin typeface="Times New Roman"/>
                <a:cs typeface="Times New Roman"/>
              </a:rPr>
              <a:t>stop </a:t>
            </a:r>
            <a:r>
              <a:rPr spc="-9" dirty="0">
                <a:latin typeface="Times New Roman"/>
                <a:cs typeface="Times New Roman"/>
              </a:rPr>
              <a:t>growing </a:t>
            </a:r>
            <a:r>
              <a:rPr dirty="0">
                <a:latin typeface="Times New Roman"/>
                <a:cs typeface="Times New Roman"/>
              </a:rPr>
              <a:t>the tree earlier, before it reaches the point </a:t>
            </a:r>
            <a:r>
              <a:rPr spc="-9" dirty="0">
                <a:latin typeface="Times New Roman"/>
                <a:cs typeface="Times New Roman"/>
              </a:rPr>
              <a:t>where </a:t>
            </a:r>
            <a:r>
              <a:rPr dirty="0">
                <a:latin typeface="Times New Roman"/>
                <a:cs typeface="Times New Roman"/>
              </a:rPr>
              <a:t>it perfectly  classifies the training</a:t>
            </a:r>
            <a:r>
              <a:rPr spc="-34" dirty="0">
                <a:latin typeface="Times New Roman"/>
                <a:cs typeface="Times New Roman"/>
              </a:rPr>
              <a:t> </a:t>
            </a:r>
            <a:r>
              <a:rPr dirty="0">
                <a:latin typeface="Times New Roman"/>
                <a:cs typeface="Times New Roman"/>
              </a:rPr>
              <a:t>data</a:t>
            </a:r>
          </a:p>
          <a:p>
            <a:pPr marL="694010" indent="-263096">
              <a:spcBef>
                <a:spcPts val="507"/>
              </a:spcBef>
              <a:buChar char="–"/>
              <a:tabLst>
                <a:tab pos="694010" algn="l"/>
                <a:tab pos="694553" algn="l"/>
              </a:tabLst>
            </a:pPr>
            <a:r>
              <a:rPr sz="2200" spc="-9" dirty="0">
                <a:latin typeface="Times New Roman"/>
                <a:cs typeface="Times New Roman"/>
              </a:rPr>
              <a:t>Grow </a:t>
            </a:r>
            <a:r>
              <a:rPr sz="2200" dirty="0">
                <a:latin typeface="Times New Roman"/>
                <a:cs typeface="Times New Roman"/>
              </a:rPr>
              <a:t>full </a:t>
            </a:r>
            <a:r>
              <a:rPr sz="2200" spc="-4" dirty="0">
                <a:latin typeface="Times New Roman"/>
                <a:cs typeface="Times New Roman"/>
              </a:rPr>
              <a:t>tree then</a:t>
            </a:r>
            <a:r>
              <a:rPr sz="2200" spc="-47" dirty="0">
                <a:latin typeface="Times New Roman"/>
                <a:cs typeface="Times New Roman"/>
              </a:rPr>
              <a:t> </a:t>
            </a:r>
            <a:r>
              <a:rPr sz="2200" spc="-4" dirty="0">
                <a:latin typeface="Times New Roman"/>
                <a:cs typeface="Times New Roman"/>
              </a:rPr>
              <a:t>post-prune</a:t>
            </a:r>
            <a:endParaRPr sz="2200" dirty="0">
              <a:latin typeface="Times New Roman"/>
              <a:cs typeface="Times New Roman"/>
            </a:endParaRPr>
          </a:p>
          <a:p>
            <a:pPr marL="1063212" lvl="1" indent="-210584">
              <a:spcBef>
                <a:spcPts val="465"/>
              </a:spcBef>
              <a:buChar char="•"/>
              <a:tabLst>
                <a:tab pos="1062670" algn="l"/>
                <a:tab pos="1063212" algn="l"/>
              </a:tabLst>
            </a:pPr>
            <a:r>
              <a:rPr dirty="0">
                <a:latin typeface="Times New Roman"/>
                <a:cs typeface="Times New Roman"/>
              </a:rPr>
              <a:t>allow the tree to </a:t>
            </a:r>
            <a:r>
              <a:rPr spc="-4" dirty="0">
                <a:latin typeface="Times New Roman"/>
                <a:cs typeface="Times New Roman"/>
              </a:rPr>
              <a:t>overfit </a:t>
            </a:r>
            <a:r>
              <a:rPr dirty="0">
                <a:latin typeface="Times New Roman"/>
                <a:cs typeface="Times New Roman"/>
              </a:rPr>
              <a:t>the data, and then post-prune the</a:t>
            </a:r>
            <a:r>
              <a:rPr spc="-17" dirty="0">
                <a:latin typeface="Times New Roman"/>
                <a:cs typeface="Times New Roman"/>
              </a:rPr>
              <a:t> </a:t>
            </a:r>
            <a:r>
              <a:rPr dirty="0">
                <a:latin typeface="Times New Roman"/>
                <a:cs typeface="Times New Roman"/>
              </a:rPr>
              <a:t>tree.</a:t>
            </a:r>
          </a:p>
          <a:p>
            <a:pPr marL="327516" marR="4332" indent="-317232">
              <a:lnSpc>
                <a:spcPct val="99600"/>
              </a:lnSpc>
              <a:spcBef>
                <a:spcPts val="520"/>
              </a:spcBef>
              <a:buChar char="•"/>
              <a:tabLst>
                <a:tab pos="327516" algn="l"/>
                <a:tab pos="328059" algn="l"/>
              </a:tabLst>
            </a:pPr>
            <a:r>
              <a:rPr sz="2200" spc="-4" dirty="0">
                <a:latin typeface="Times New Roman"/>
                <a:cs typeface="Times New Roman"/>
              </a:rPr>
              <a:t>The correct tree </a:t>
            </a:r>
            <a:r>
              <a:rPr sz="2200" spc="-9" dirty="0">
                <a:latin typeface="Times New Roman"/>
                <a:cs typeface="Times New Roman"/>
              </a:rPr>
              <a:t>size </a:t>
            </a:r>
            <a:r>
              <a:rPr sz="2200" spc="-4" dirty="0">
                <a:latin typeface="Times New Roman"/>
                <a:cs typeface="Times New Roman"/>
              </a:rPr>
              <a:t>is </a:t>
            </a:r>
            <a:r>
              <a:rPr sz="2200" dirty="0">
                <a:latin typeface="Times New Roman"/>
                <a:cs typeface="Times New Roman"/>
              </a:rPr>
              <a:t>found </a:t>
            </a:r>
            <a:r>
              <a:rPr sz="2200" spc="-4" dirty="0">
                <a:latin typeface="Times New Roman"/>
                <a:cs typeface="Times New Roman"/>
              </a:rPr>
              <a:t>by </a:t>
            </a:r>
            <a:r>
              <a:rPr sz="2200" spc="-9" dirty="0">
                <a:latin typeface="Times New Roman"/>
                <a:cs typeface="Times New Roman"/>
              </a:rPr>
              <a:t>stopping </a:t>
            </a:r>
            <a:r>
              <a:rPr sz="2200" spc="-4" dirty="0">
                <a:latin typeface="Times New Roman"/>
                <a:cs typeface="Times New Roman"/>
              </a:rPr>
              <a:t>early or by post-pruning, a  key question is </a:t>
            </a:r>
            <a:r>
              <a:rPr sz="2200" spc="-9" dirty="0">
                <a:latin typeface="Times New Roman"/>
                <a:cs typeface="Times New Roman"/>
              </a:rPr>
              <a:t>what </a:t>
            </a:r>
            <a:r>
              <a:rPr sz="2200" spc="-4" dirty="0">
                <a:latin typeface="Times New Roman"/>
                <a:cs typeface="Times New Roman"/>
              </a:rPr>
              <a:t>criterion is to be used to </a:t>
            </a:r>
            <a:r>
              <a:rPr sz="2200" spc="-9" dirty="0">
                <a:latin typeface="Times New Roman"/>
                <a:cs typeface="Times New Roman"/>
              </a:rPr>
              <a:t>determine </a:t>
            </a:r>
            <a:r>
              <a:rPr sz="2200" spc="-4" dirty="0">
                <a:latin typeface="Times New Roman"/>
                <a:cs typeface="Times New Roman"/>
              </a:rPr>
              <a:t>the correct </a:t>
            </a:r>
            <a:r>
              <a:rPr sz="2200" dirty="0">
                <a:latin typeface="Times New Roman"/>
                <a:cs typeface="Times New Roman"/>
              </a:rPr>
              <a:t>final  </a:t>
            </a:r>
            <a:r>
              <a:rPr sz="2200" spc="-4" dirty="0">
                <a:latin typeface="Times New Roman"/>
                <a:cs typeface="Times New Roman"/>
              </a:rPr>
              <a:t>tree</a:t>
            </a:r>
            <a:r>
              <a:rPr sz="2200" spc="-26" dirty="0">
                <a:latin typeface="Times New Roman"/>
                <a:cs typeface="Times New Roman"/>
              </a:rPr>
              <a:t> </a:t>
            </a:r>
            <a:r>
              <a:rPr sz="2200" spc="-9" dirty="0">
                <a:latin typeface="Times New Roman"/>
                <a:cs typeface="Times New Roman"/>
              </a:rPr>
              <a:t>size.</a:t>
            </a:r>
            <a:endParaRPr sz="2200" dirty="0">
              <a:latin typeface="Times New Roman"/>
              <a:cs typeface="Times New Roman"/>
            </a:endParaRPr>
          </a:p>
          <a:p>
            <a:pPr marL="694010" marR="27610" lvl="1" indent="-262554">
              <a:lnSpc>
                <a:spcPct val="100499"/>
              </a:lnSpc>
              <a:spcBef>
                <a:spcPts val="452"/>
              </a:spcBef>
              <a:buChar char="–"/>
              <a:tabLst>
                <a:tab pos="694010" algn="l"/>
                <a:tab pos="694553" algn="l"/>
              </a:tabLst>
            </a:pPr>
            <a:r>
              <a:rPr dirty="0">
                <a:latin typeface="Times New Roman"/>
                <a:cs typeface="Times New Roman"/>
              </a:rPr>
              <a:t>Use a </a:t>
            </a:r>
            <a:r>
              <a:rPr spc="-4" dirty="0">
                <a:latin typeface="Times New Roman"/>
                <a:cs typeface="Times New Roman"/>
              </a:rPr>
              <a:t>separate </a:t>
            </a:r>
            <a:r>
              <a:rPr dirty="0">
                <a:latin typeface="Times New Roman"/>
                <a:cs typeface="Times New Roman"/>
              </a:rPr>
              <a:t>set of </a:t>
            </a:r>
            <a:r>
              <a:rPr spc="-4" dirty="0">
                <a:latin typeface="Times New Roman"/>
                <a:cs typeface="Times New Roman"/>
              </a:rPr>
              <a:t>examples, </a:t>
            </a:r>
            <a:r>
              <a:rPr dirty="0">
                <a:latin typeface="Times New Roman"/>
                <a:cs typeface="Times New Roman"/>
              </a:rPr>
              <a:t>distinct </a:t>
            </a:r>
            <a:r>
              <a:rPr spc="-4" dirty="0">
                <a:latin typeface="Times New Roman"/>
                <a:cs typeface="Times New Roman"/>
              </a:rPr>
              <a:t>from </a:t>
            </a:r>
            <a:r>
              <a:rPr dirty="0">
                <a:latin typeface="Times New Roman"/>
                <a:cs typeface="Times New Roman"/>
              </a:rPr>
              <a:t>the training </a:t>
            </a:r>
            <a:r>
              <a:rPr spc="-4" dirty="0">
                <a:latin typeface="Times New Roman"/>
                <a:cs typeface="Times New Roman"/>
              </a:rPr>
              <a:t>examples, </a:t>
            </a:r>
            <a:r>
              <a:rPr dirty="0">
                <a:latin typeface="Times New Roman"/>
                <a:cs typeface="Times New Roman"/>
              </a:rPr>
              <a:t>to evaluate the  utility of post-pruning nodes </a:t>
            </a:r>
            <a:r>
              <a:rPr spc="-4" dirty="0">
                <a:latin typeface="Times New Roman"/>
                <a:cs typeface="Times New Roman"/>
              </a:rPr>
              <a:t>from </a:t>
            </a:r>
            <a:r>
              <a:rPr dirty="0">
                <a:latin typeface="Times New Roman"/>
                <a:cs typeface="Times New Roman"/>
              </a:rPr>
              <a:t>the</a:t>
            </a:r>
            <a:r>
              <a:rPr spc="-34" dirty="0">
                <a:latin typeface="Times New Roman"/>
                <a:cs typeface="Times New Roman"/>
              </a:rPr>
              <a:t> </a:t>
            </a:r>
            <a:r>
              <a:rPr dirty="0">
                <a:latin typeface="Times New Roman"/>
                <a:cs typeface="Times New Roman"/>
              </a:rPr>
              <a:t>tree.</a:t>
            </a:r>
          </a:p>
          <a:p>
            <a:pPr marL="694010" marR="160240" lvl="1" indent="-262554">
              <a:lnSpc>
                <a:spcPct val="100499"/>
              </a:lnSpc>
              <a:spcBef>
                <a:spcPts val="452"/>
              </a:spcBef>
              <a:buChar char="–"/>
              <a:tabLst>
                <a:tab pos="694010" algn="l"/>
                <a:tab pos="694553" algn="l"/>
              </a:tabLst>
            </a:pPr>
            <a:r>
              <a:rPr dirty="0">
                <a:latin typeface="Times New Roman"/>
                <a:cs typeface="Times New Roman"/>
              </a:rPr>
              <a:t>Use all the available data </a:t>
            </a:r>
            <a:r>
              <a:rPr spc="-4" dirty="0">
                <a:latin typeface="Times New Roman"/>
                <a:cs typeface="Times New Roman"/>
              </a:rPr>
              <a:t>for </a:t>
            </a:r>
            <a:r>
              <a:rPr dirty="0">
                <a:latin typeface="Times New Roman"/>
                <a:cs typeface="Times New Roman"/>
              </a:rPr>
              <a:t>training, but apply a </a:t>
            </a:r>
            <a:r>
              <a:rPr spc="-4" dirty="0">
                <a:latin typeface="Times New Roman"/>
                <a:cs typeface="Times New Roman"/>
              </a:rPr>
              <a:t>statistical </a:t>
            </a:r>
            <a:r>
              <a:rPr dirty="0">
                <a:latin typeface="Times New Roman"/>
                <a:cs typeface="Times New Roman"/>
              </a:rPr>
              <a:t>test to estimate  </a:t>
            </a:r>
            <a:r>
              <a:rPr spc="-4" dirty="0">
                <a:latin typeface="Times New Roman"/>
                <a:cs typeface="Times New Roman"/>
              </a:rPr>
              <a:t>whether </a:t>
            </a:r>
            <a:r>
              <a:rPr dirty="0">
                <a:latin typeface="Times New Roman"/>
                <a:cs typeface="Times New Roman"/>
              </a:rPr>
              <a:t>expanding a particular node is </a:t>
            </a:r>
            <a:r>
              <a:rPr spc="-4" dirty="0">
                <a:latin typeface="Times New Roman"/>
                <a:cs typeface="Times New Roman"/>
              </a:rPr>
              <a:t>likely </a:t>
            </a:r>
            <a:r>
              <a:rPr dirty="0">
                <a:latin typeface="Times New Roman"/>
                <a:cs typeface="Times New Roman"/>
              </a:rPr>
              <a:t>to produce an </a:t>
            </a:r>
            <a:r>
              <a:rPr spc="-4" dirty="0">
                <a:latin typeface="Times New Roman"/>
                <a:cs typeface="Times New Roman"/>
              </a:rPr>
              <a:t>improvement </a:t>
            </a:r>
            <a:r>
              <a:rPr spc="-9" dirty="0">
                <a:latin typeface="Times New Roman"/>
                <a:cs typeface="Times New Roman"/>
              </a:rPr>
              <a:t>beyond  </a:t>
            </a:r>
            <a:r>
              <a:rPr dirty="0">
                <a:latin typeface="Times New Roman"/>
                <a:cs typeface="Times New Roman"/>
              </a:rPr>
              <a:t>the training </a:t>
            </a:r>
            <a:r>
              <a:rPr spc="-4" dirty="0">
                <a:latin typeface="Times New Roman"/>
                <a:cs typeface="Times New Roman"/>
              </a:rPr>
              <a:t>set. </a:t>
            </a:r>
            <a:r>
              <a:rPr dirty="0">
                <a:latin typeface="Times New Roman"/>
                <a:cs typeface="Times New Roman"/>
              </a:rPr>
              <a:t>( </a:t>
            </a:r>
            <a:r>
              <a:rPr spc="-4" dirty="0">
                <a:latin typeface="Times New Roman"/>
                <a:cs typeface="Times New Roman"/>
              </a:rPr>
              <a:t>chi-square </a:t>
            </a:r>
            <a:r>
              <a:rPr dirty="0">
                <a:latin typeface="Times New Roman"/>
                <a:cs typeface="Times New Roman"/>
              </a:rPr>
              <a:t>test</a:t>
            </a:r>
            <a:r>
              <a:rPr spc="-38" dirty="0">
                <a:latin typeface="Times New Roman"/>
                <a:cs typeface="Times New Roman"/>
              </a:rPr>
              <a:t> </a:t>
            </a:r>
            <a:r>
              <a:rPr dirty="0">
                <a:latin typeface="Times New Roman"/>
                <a:cs typeface="Times New Roman"/>
              </a:rPr>
              <a:t>)</a:t>
            </a:r>
          </a:p>
        </p:txBody>
      </p:sp>
    </p:spTree>
    <p:extLst>
      <p:ext uri="{BB962C8B-B14F-4D97-AF65-F5344CB8AC3E}">
        <p14:creationId xmlns="" xmlns:p14="http://schemas.microsoft.com/office/powerpoint/2010/main" val="6970719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227" y="150655"/>
            <a:ext cx="7759363" cy="1363196"/>
          </a:xfrm>
          <a:prstGeom prst="rect">
            <a:avLst/>
          </a:prstGeom>
        </p:spPr>
        <p:txBody>
          <a:bodyPr vert="horz" wrap="square" lIns="0" tIns="11369" rIns="0" bIns="0" rtlCol="0">
            <a:spAutoFit/>
          </a:bodyPr>
          <a:lstStyle/>
          <a:p>
            <a:pPr marL="10827">
              <a:spcBef>
                <a:spcPts val="90"/>
              </a:spcBef>
            </a:pPr>
            <a:r>
              <a:rPr spc="-4" dirty="0"/>
              <a:t>Avoid </a:t>
            </a:r>
            <a:r>
              <a:rPr dirty="0"/>
              <a:t>Overfitting - Reduced-Error</a:t>
            </a:r>
            <a:r>
              <a:rPr spc="-17" dirty="0"/>
              <a:t> </a:t>
            </a:r>
            <a:r>
              <a:rPr dirty="0"/>
              <a:t>Pruning</a:t>
            </a:r>
          </a:p>
        </p:txBody>
      </p:sp>
      <p:sp>
        <p:nvSpPr>
          <p:cNvPr id="3" name="object 3"/>
          <p:cNvSpPr txBox="1"/>
          <p:nvPr/>
        </p:nvSpPr>
        <p:spPr>
          <a:xfrm>
            <a:off x="423225" y="1340793"/>
            <a:ext cx="8436871" cy="4690993"/>
          </a:xfrm>
          <a:prstGeom prst="rect">
            <a:avLst/>
          </a:prstGeom>
        </p:spPr>
        <p:txBody>
          <a:bodyPr vert="horz" wrap="square" lIns="0" tIns="78499" rIns="0" bIns="0" rtlCol="0">
            <a:spAutoFit/>
          </a:bodyPr>
          <a:lstStyle/>
          <a:p>
            <a:pPr marL="327516" indent="-317232">
              <a:spcBef>
                <a:spcPts val="618"/>
              </a:spcBef>
              <a:buChar char="•"/>
              <a:tabLst>
                <a:tab pos="327516" algn="l"/>
                <a:tab pos="328059" algn="l"/>
              </a:tabLst>
            </a:pPr>
            <a:r>
              <a:rPr sz="2200" spc="-9" dirty="0">
                <a:latin typeface="Times New Roman"/>
                <a:cs typeface="Times New Roman"/>
              </a:rPr>
              <a:t>Split </a:t>
            </a:r>
            <a:r>
              <a:rPr sz="2200" spc="-4" dirty="0">
                <a:latin typeface="Times New Roman"/>
                <a:cs typeface="Times New Roman"/>
              </a:rPr>
              <a:t>data into </a:t>
            </a:r>
            <a:r>
              <a:rPr sz="2200" i="1" spc="-4" dirty="0">
                <a:latin typeface="Times New Roman"/>
                <a:cs typeface="Times New Roman"/>
              </a:rPr>
              <a:t>training </a:t>
            </a:r>
            <a:r>
              <a:rPr sz="2200" spc="-4" dirty="0">
                <a:latin typeface="Times New Roman"/>
                <a:cs typeface="Times New Roman"/>
              </a:rPr>
              <a:t>and </a:t>
            </a:r>
            <a:r>
              <a:rPr sz="2200" i="1" spc="-4" dirty="0">
                <a:latin typeface="Times New Roman"/>
                <a:cs typeface="Times New Roman"/>
              </a:rPr>
              <a:t>validation</a:t>
            </a:r>
            <a:r>
              <a:rPr sz="2200" i="1" spc="-72" dirty="0">
                <a:latin typeface="Times New Roman"/>
                <a:cs typeface="Times New Roman"/>
              </a:rPr>
              <a:t> </a:t>
            </a:r>
            <a:r>
              <a:rPr sz="2200" spc="-9" dirty="0">
                <a:latin typeface="Times New Roman"/>
                <a:cs typeface="Times New Roman"/>
              </a:rPr>
              <a:t>set</a:t>
            </a:r>
            <a:endParaRPr sz="2200" dirty="0">
              <a:latin typeface="Times New Roman"/>
              <a:cs typeface="Times New Roman"/>
            </a:endParaRPr>
          </a:p>
          <a:p>
            <a:pPr marL="327516" indent="-317232">
              <a:spcBef>
                <a:spcPts val="533"/>
              </a:spcBef>
              <a:buChar char="•"/>
              <a:tabLst>
                <a:tab pos="327516" algn="l"/>
                <a:tab pos="328059" algn="l"/>
              </a:tabLst>
            </a:pPr>
            <a:r>
              <a:rPr sz="2200" spc="-9" dirty="0">
                <a:latin typeface="Times New Roman"/>
                <a:cs typeface="Times New Roman"/>
              </a:rPr>
              <a:t>Do </a:t>
            </a:r>
            <a:r>
              <a:rPr sz="2200" spc="-4" dirty="0">
                <a:latin typeface="Times New Roman"/>
                <a:cs typeface="Times New Roman"/>
              </a:rPr>
              <a:t>until further pruning is</a:t>
            </a:r>
            <a:r>
              <a:rPr sz="2200" spc="-43" dirty="0">
                <a:latin typeface="Times New Roman"/>
                <a:cs typeface="Times New Roman"/>
              </a:rPr>
              <a:t> </a:t>
            </a:r>
            <a:r>
              <a:rPr sz="2200" spc="-4" dirty="0">
                <a:latin typeface="Times New Roman"/>
                <a:cs typeface="Times New Roman"/>
              </a:rPr>
              <a:t>harmful:</a:t>
            </a:r>
            <a:endParaRPr sz="2200" dirty="0">
              <a:latin typeface="Times New Roman"/>
              <a:cs typeface="Times New Roman"/>
            </a:endParaRPr>
          </a:p>
          <a:p>
            <a:pPr marL="694010" marR="549470" lvl="1" indent="-262554">
              <a:spcBef>
                <a:spcPts val="512"/>
              </a:spcBef>
              <a:buChar char="–"/>
              <a:tabLst>
                <a:tab pos="694010" algn="l"/>
                <a:tab pos="694553" algn="l"/>
              </a:tabLst>
            </a:pPr>
            <a:r>
              <a:rPr sz="2200" spc="-4" dirty="0">
                <a:latin typeface="Times New Roman"/>
                <a:cs typeface="Times New Roman"/>
              </a:rPr>
              <a:t>Evaluate </a:t>
            </a:r>
            <a:r>
              <a:rPr sz="2200" spc="-9" dirty="0">
                <a:latin typeface="Times New Roman"/>
                <a:cs typeface="Times New Roman"/>
              </a:rPr>
              <a:t>impact </a:t>
            </a:r>
            <a:r>
              <a:rPr sz="2200" spc="-4" dirty="0">
                <a:latin typeface="Times New Roman"/>
                <a:cs typeface="Times New Roman"/>
              </a:rPr>
              <a:t>on </a:t>
            </a:r>
            <a:r>
              <a:rPr sz="2200" i="1" spc="-4" dirty="0">
                <a:latin typeface="Times New Roman"/>
                <a:cs typeface="Times New Roman"/>
              </a:rPr>
              <a:t>validation </a:t>
            </a:r>
            <a:r>
              <a:rPr sz="2200" spc="-9" dirty="0">
                <a:latin typeface="Times New Roman"/>
                <a:cs typeface="Times New Roman"/>
              </a:rPr>
              <a:t>set </a:t>
            </a:r>
            <a:r>
              <a:rPr sz="2200" spc="-4" dirty="0">
                <a:latin typeface="Times New Roman"/>
                <a:cs typeface="Times New Roman"/>
              </a:rPr>
              <a:t>of pruning each possible</a:t>
            </a:r>
            <a:r>
              <a:rPr sz="2200" spc="-64" dirty="0">
                <a:latin typeface="Times New Roman"/>
                <a:cs typeface="Times New Roman"/>
              </a:rPr>
              <a:t> </a:t>
            </a:r>
            <a:r>
              <a:rPr sz="2200" spc="-4" dirty="0">
                <a:latin typeface="Times New Roman"/>
                <a:cs typeface="Times New Roman"/>
              </a:rPr>
              <a:t>node  (plus those below</a:t>
            </a:r>
            <a:r>
              <a:rPr sz="2200" spc="-9" dirty="0">
                <a:latin typeface="Times New Roman"/>
                <a:cs typeface="Times New Roman"/>
              </a:rPr>
              <a:t> </a:t>
            </a:r>
            <a:r>
              <a:rPr sz="2200" spc="-4" dirty="0">
                <a:latin typeface="Times New Roman"/>
                <a:cs typeface="Times New Roman"/>
              </a:rPr>
              <a:t>it)</a:t>
            </a:r>
            <a:endParaRPr sz="2200" dirty="0">
              <a:latin typeface="Times New Roman"/>
              <a:cs typeface="Times New Roman"/>
            </a:endParaRPr>
          </a:p>
          <a:p>
            <a:pPr marL="694010" marR="736238" lvl="1" indent="-262554">
              <a:spcBef>
                <a:spcPts val="512"/>
              </a:spcBef>
              <a:buChar char="–"/>
              <a:tabLst>
                <a:tab pos="694010" algn="l"/>
                <a:tab pos="694553" algn="l"/>
              </a:tabLst>
            </a:pPr>
            <a:r>
              <a:rPr sz="2200" spc="-9" dirty="0">
                <a:latin typeface="Times New Roman"/>
                <a:cs typeface="Times New Roman"/>
              </a:rPr>
              <a:t>Greedily remove </a:t>
            </a:r>
            <a:r>
              <a:rPr sz="2200" spc="-4" dirty="0">
                <a:latin typeface="Times New Roman"/>
                <a:cs typeface="Times New Roman"/>
              </a:rPr>
              <a:t>the one that </a:t>
            </a:r>
            <a:r>
              <a:rPr sz="2200" spc="-13" dirty="0">
                <a:latin typeface="Times New Roman"/>
                <a:cs typeface="Times New Roman"/>
              </a:rPr>
              <a:t>most </a:t>
            </a:r>
            <a:r>
              <a:rPr sz="2200" spc="-9" dirty="0">
                <a:latin typeface="Times New Roman"/>
                <a:cs typeface="Times New Roman"/>
              </a:rPr>
              <a:t>improves </a:t>
            </a:r>
            <a:r>
              <a:rPr sz="2200" spc="-4" dirty="0">
                <a:latin typeface="Times New Roman"/>
                <a:cs typeface="Times New Roman"/>
              </a:rPr>
              <a:t>the </a:t>
            </a:r>
            <a:r>
              <a:rPr sz="2200" i="1" spc="-4" dirty="0">
                <a:latin typeface="Times New Roman"/>
                <a:cs typeface="Times New Roman"/>
              </a:rPr>
              <a:t>validation </a:t>
            </a:r>
            <a:r>
              <a:rPr sz="2200" spc="-9" dirty="0">
                <a:latin typeface="Times New Roman"/>
                <a:cs typeface="Times New Roman"/>
              </a:rPr>
              <a:t>set  </a:t>
            </a:r>
            <a:r>
              <a:rPr sz="2200" spc="-4" dirty="0">
                <a:latin typeface="Times New Roman"/>
                <a:cs typeface="Times New Roman"/>
              </a:rPr>
              <a:t>accuracy</a:t>
            </a:r>
            <a:endParaRPr sz="2200" dirty="0">
              <a:latin typeface="Times New Roman"/>
              <a:cs typeface="Times New Roman"/>
            </a:endParaRPr>
          </a:p>
          <a:p>
            <a:pPr marL="327516" marR="886732" indent="-317232">
              <a:lnSpc>
                <a:spcPts val="2643"/>
              </a:lnSpc>
              <a:spcBef>
                <a:spcPts val="629"/>
              </a:spcBef>
              <a:buChar char="•"/>
              <a:tabLst>
                <a:tab pos="327516" algn="l"/>
                <a:tab pos="328059" algn="l"/>
              </a:tabLst>
            </a:pPr>
            <a:r>
              <a:rPr sz="2200" spc="-9" dirty="0">
                <a:latin typeface="Times New Roman"/>
                <a:cs typeface="Times New Roman"/>
              </a:rPr>
              <a:t>Pruning </a:t>
            </a:r>
            <a:r>
              <a:rPr sz="2200" spc="-4" dirty="0">
                <a:latin typeface="Times New Roman"/>
                <a:cs typeface="Times New Roman"/>
              </a:rPr>
              <a:t>of nodes continues until further pruning is harmful (i.e.,  decreases accuracy of the tree over the </a:t>
            </a:r>
            <a:r>
              <a:rPr sz="2200" i="1" spc="-4" dirty="0">
                <a:latin typeface="Times New Roman"/>
                <a:cs typeface="Times New Roman"/>
              </a:rPr>
              <a:t>validation</a:t>
            </a:r>
            <a:r>
              <a:rPr sz="2200" i="1" spc="-81" dirty="0">
                <a:latin typeface="Times New Roman"/>
                <a:cs typeface="Times New Roman"/>
              </a:rPr>
              <a:t> </a:t>
            </a:r>
            <a:r>
              <a:rPr sz="2200" spc="-9" dirty="0">
                <a:latin typeface="Times New Roman"/>
                <a:cs typeface="Times New Roman"/>
              </a:rPr>
              <a:t>set).</a:t>
            </a:r>
            <a:endParaRPr sz="2200" dirty="0">
              <a:latin typeface="Times New Roman"/>
              <a:cs typeface="Times New Roman"/>
            </a:endParaRPr>
          </a:p>
          <a:p>
            <a:pPr marL="327516" marR="363788" indent="-317232">
              <a:lnSpc>
                <a:spcPts val="2643"/>
              </a:lnSpc>
              <a:spcBef>
                <a:spcPts val="546"/>
              </a:spcBef>
              <a:buChar char="•"/>
              <a:tabLst>
                <a:tab pos="327516" algn="l"/>
                <a:tab pos="328059" algn="l"/>
              </a:tabLst>
            </a:pPr>
            <a:r>
              <a:rPr sz="2200" spc="-9" dirty="0">
                <a:latin typeface="Times New Roman"/>
                <a:cs typeface="Times New Roman"/>
              </a:rPr>
              <a:t>Using </a:t>
            </a:r>
            <a:r>
              <a:rPr sz="2200" spc="-4" dirty="0">
                <a:latin typeface="Times New Roman"/>
                <a:cs typeface="Times New Roman"/>
              </a:rPr>
              <a:t>a </a:t>
            </a:r>
            <a:r>
              <a:rPr sz="2200" spc="-9" dirty="0">
                <a:latin typeface="Times New Roman"/>
                <a:cs typeface="Times New Roman"/>
              </a:rPr>
              <a:t>separate set </a:t>
            </a:r>
            <a:r>
              <a:rPr sz="2200" spc="-4" dirty="0">
                <a:latin typeface="Times New Roman"/>
                <a:cs typeface="Times New Roman"/>
              </a:rPr>
              <a:t>of data to guide pruning is an </a:t>
            </a:r>
            <a:r>
              <a:rPr sz="2200" dirty="0">
                <a:latin typeface="Times New Roman"/>
                <a:cs typeface="Times New Roman"/>
              </a:rPr>
              <a:t>effective</a:t>
            </a:r>
            <a:r>
              <a:rPr sz="2200" spc="-107" dirty="0">
                <a:latin typeface="Times New Roman"/>
                <a:cs typeface="Times New Roman"/>
              </a:rPr>
              <a:t> </a:t>
            </a:r>
            <a:r>
              <a:rPr sz="2200" spc="-4" dirty="0">
                <a:latin typeface="Times New Roman"/>
                <a:cs typeface="Times New Roman"/>
              </a:rPr>
              <a:t>approach  provided a large </a:t>
            </a:r>
            <a:r>
              <a:rPr sz="2200" spc="-9" dirty="0">
                <a:latin typeface="Times New Roman"/>
                <a:cs typeface="Times New Roman"/>
              </a:rPr>
              <a:t>amount </a:t>
            </a:r>
            <a:r>
              <a:rPr sz="2200" spc="-4" dirty="0">
                <a:latin typeface="Times New Roman"/>
                <a:cs typeface="Times New Roman"/>
              </a:rPr>
              <a:t>of data is</a:t>
            </a:r>
            <a:r>
              <a:rPr sz="2200" spc="-17" dirty="0">
                <a:latin typeface="Times New Roman"/>
                <a:cs typeface="Times New Roman"/>
              </a:rPr>
              <a:t> </a:t>
            </a:r>
            <a:r>
              <a:rPr sz="2200" spc="-4" dirty="0">
                <a:latin typeface="Times New Roman"/>
                <a:cs typeface="Times New Roman"/>
              </a:rPr>
              <a:t>available.</a:t>
            </a:r>
            <a:endParaRPr sz="2200" dirty="0">
              <a:latin typeface="Times New Roman"/>
              <a:cs typeface="Times New Roman"/>
            </a:endParaRPr>
          </a:p>
          <a:p>
            <a:pPr marL="694010" marR="4332" lvl="1" indent="-262554">
              <a:lnSpc>
                <a:spcPct val="100499"/>
              </a:lnSpc>
              <a:spcBef>
                <a:spcPts val="367"/>
              </a:spcBef>
              <a:buChar char="–"/>
              <a:tabLst>
                <a:tab pos="694010" algn="l"/>
                <a:tab pos="694553" algn="l"/>
              </a:tabLst>
            </a:pPr>
            <a:r>
              <a:rPr spc="4" dirty="0">
                <a:latin typeface="Times New Roman"/>
                <a:cs typeface="Times New Roman"/>
              </a:rPr>
              <a:t>The </a:t>
            </a:r>
            <a:r>
              <a:rPr spc="-4" dirty="0">
                <a:latin typeface="Times New Roman"/>
                <a:cs typeface="Times New Roman"/>
              </a:rPr>
              <a:t>major drawback </a:t>
            </a:r>
            <a:r>
              <a:rPr dirty="0">
                <a:latin typeface="Times New Roman"/>
                <a:cs typeface="Times New Roman"/>
              </a:rPr>
              <a:t>of this approach is that </a:t>
            </a:r>
            <a:r>
              <a:rPr spc="-9" dirty="0">
                <a:latin typeface="Times New Roman"/>
                <a:cs typeface="Times New Roman"/>
              </a:rPr>
              <a:t>when </a:t>
            </a:r>
            <a:r>
              <a:rPr dirty="0">
                <a:latin typeface="Times New Roman"/>
                <a:cs typeface="Times New Roman"/>
              </a:rPr>
              <a:t>data is limited, </a:t>
            </a:r>
            <a:r>
              <a:rPr spc="-4" dirty="0">
                <a:latin typeface="Times New Roman"/>
                <a:cs typeface="Times New Roman"/>
              </a:rPr>
              <a:t>withholding </a:t>
            </a:r>
            <a:r>
              <a:rPr dirty="0">
                <a:latin typeface="Times New Roman"/>
                <a:cs typeface="Times New Roman"/>
              </a:rPr>
              <a:t>part  of it </a:t>
            </a:r>
            <a:r>
              <a:rPr spc="-4" dirty="0">
                <a:latin typeface="Times New Roman"/>
                <a:cs typeface="Times New Roman"/>
              </a:rPr>
              <a:t>for </a:t>
            </a:r>
            <a:r>
              <a:rPr dirty="0">
                <a:latin typeface="Times New Roman"/>
                <a:cs typeface="Times New Roman"/>
              </a:rPr>
              <a:t>the validation set reduces </a:t>
            </a:r>
            <a:r>
              <a:rPr spc="-4" dirty="0">
                <a:latin typeface="Times New Roman"/>
                <a:cs typeface="Times New Roman"/>
              </a:rPr>
              <a:t>even </a:t>
            </a:r>
            <a:r>
              <a:rPr dirty="0">
                <a:latin typeface="Times New Roman"/>
                <a:cs typeface="Times New Roman"/>
              </a:rPr>
              <a:t>further the number of </a:t>
            </a:r>
            <a:r>
              <a:rPr spc="-4" dirty="0">
                <a:latin typeface="Times New Roman"/>
                <a:cs typeface="Times New Roman"/>
              </a:rPr>
              <a:t>examples </a:t>
            </a:r>
            <a:r>
              <a:rPr dirty="0">
                <a:latin typeface="Times New Roman"/>
                <a:cs typeface="Times New Roman"/>
              </a:rPr>
              <a:t>available  </a:t>
            </a:r>
            <a:r>
              <a:rPr spc="-4" dirty="0">
                <a:latin typeface="Times New Roman"/>
                <a:cs typeface="Times New Roman"/>
              </a:rPr>
              <a:t>for</a:t>
            </a:r>
            <a:r>
              <a:rPr spc="4" dirty="0">
                <a:latin typeface="Times New Roman"/>
                <a:cs typeface="Times New Roman"/>
              </a:rPr>
              <a:t> </a:t>
            </a:r>
            <a:r>
              <a:rPr dirty="0">
                <a:latin typeface="Times New Roman"/>
                <a:cs typeface="Times New Roman"/>
              </a:rPr>
              <a:t>training.</a:t>
            </a:r>
          </a:p>
        </p:txBody>
      </p:sp>
    </p:spTree>
    <p:extLst>
      <p:ext uri="{BB962C8B-B14F-4D97-AF65-F5344CB8AC3E}">
        <p14:creationId xmlns="" xmlns:p14="http://schemas.microsoft.com/office/powerpoint/2010/main" val="207502720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226" y="150655"/>
            <a:ext cx="7557066" cy="1363196"/>
          </a:xfrm>
          <a:prstGeom prst="rect">
            <a:avLst/>
          </a:prstGeom>
        </p:spPr>
        <p:txBody>
          <a:bodyPr vert="horz" wrap="square" lIns="0" tIns="11369" rIns="0" bIns="0" rtlCol="0">
            <a:spAutoFit/>
          </a:bodyPr>
          <a:lstStyle/>
          <a:p>
            <a:pPr marL="10827">
              <a:spcBef>
                <a:spcPts val="90"/>
              </a:spcBef>
            </a:pPr>
            <a:r>
              <a:rPr dirty="0"/>
              <a:t>Main Points </a:t>
            </a:r>
            <a:r>
              <a:rPr spc="9" dirty="0"/>
              <a:t>with </a:t>
            </a:r>
            <a:r>
              <a:rPr spc="-4" dirty="0"/>
              <a:t>Decision </a:t>
            </a:r>
            <a:r>
              <a:rPr dirty="0"/>
              <a:t>Tree</a:t>
            </a:r>
            <a:r>
              <a:rPr spc="-43" dirty="0"/>
              <a:t> </a:t>
            </a:r>
            <a:r>
              <a:rPr dirty="0"/>
              <a:t>Learning</a:t>
            </a:r>
          </a:p>
        </p:txBody>
      </p:sp>
      <p:sp>
        <p:nvSpPr>
          <p:cNvPr id="3" name="object 3"/>
          <p:cNvSpPr txBox="1"/>
          <p:nvPr/>
        </p:nvSpPr>
        <p:spPr>
          <a:xfrm>
            <a:off x="423225" y="1409410"/>
            <a:ext cx="8317744" cy="4539352"/>
          </a:xfrm>
          <a:prstGeom prst="rect">
            <a:avLst/>
          </a:prstGeom>
        </p:spPr>
        <p:txBody>
          <a:bodyPr vert="horz" wrap="square" lIns="0" tIns="9745" rIns="0" bIns="0" rtlCol="0">
            <a:spAutoFit/>
          </a:bodyPr>
          <a:lstStyle/>
          <a:p>
            <a:pPr marL="327516" marR="4332" indent="-317232">
              <a:spcBef>
                <a:spcPts val="77"/>
              </a:spcBef>
              <a:buChar char="•"/>
              <a:tabLst>
                <a:tab pos="327516" algn="l"/>
                <a:tab pos="328059" algn="l"/>
              </a:tabLst>
            </a:pPr>
            <a:r>
              <a:rPr sz="2200" spc="-9" dirty="0">
                <a:latin typeface="Times New Roman"/>
                <a:cs typeface="Times New Roman"/>
              </a:rPr>
              <a:t>Decision </a:t>
            </a:r>
            <a:r>
              <a:rPr sz="2200" spc="-4" dirty="0">
                <a:latin typeface="Times New Roman"/>
                <a:cs typeface="Times New Roman"/>
              </a:rPr>
              <a:t>tree learning provides a practical </a:t>
            </a:r>
            <a:r>
              <a:rPr sz="2200" spc="-9" dirty="0">
                <a:latin typeface="Times New Roman"/>
                <a:cs typeface="Times New Roman"/>
              </a:rPr>
              <a:t>method </a:t>
            </a:r>
            <a:r>
              <a:rPr sz="2200" dirty="0">
                <a:latin typeface="Times New Roman"/>
                <a:cs typeface="Times New Roman"/>
              </a:rPr>
              <a:t>for </a:t>
            </a:r>
            <a:r>
              <a:rPr sz="2200" spc="-4" dirty="0">
                <a:latin typeface="Times New Roman"/>
                <a:cs typeface="Times New Roman"/>
              </a:rPr>
              <a:t>concept</a:t>
            </a:r>
            <a:r>
              <a:rPr sz="2200" spc="-85" dirty="0">
                <a:latin typeface="Times New Roman"/>
                <a:cs typeface="Times New Roman"/>
              </a:rPr>
              <a:t> </a:t>
            </a:r>
            <a:r>
              <a:rPr sz="2200" spc="-4" dirty="0">
                <a:latin typeface="Times New Roman"/>
                <a:cs typeface="Times New Roman"/>
              </a:rPr>
              <a:t>learning  and </a:t>
            </a:r>
            <a:r>
              <a:rPr sz="2200" dirty="0">
                <a:latin typeface="Times New Roman"/>
                <a:cs typeface="Times New Roman"/>
              </a:rPr>
              <a:t>for </a:t>
            </a:r>
            <a:r>
              <a:rPr sz="2200" spc="-4" dirty="0">
                <a:latin typeface="Times New Roman"/>
                <a:cs typeface="Times New Roman"/>
              </a:rPr>
              <a:t>learning other discrete-valued</a:t>
            </a:r>
            <a:r>
              <a:rPr sz="2200" spc="-85" dirty="0">
                <a:latin typeface="Times New Roman"/>
                <a:cs typeface="Times New Roman"/>
              </a:rPr>
              <a:t> </a:t>
            </a:r>
            <a:r>
              <a:rPr sz="2200" spc="-4" dirty="0">
                <a:latin typeface="Times New Roman"/>
                <a:cs typeface="Times New Roman"/>
              </a:rPr>
              <a:t>functions.</a:t>
            </a:r>
            <a:endParaRPr sz="2200" dirty="0">
              <a:latin typeface="Times New Roman"/>
              <a:cs typeface="Times New Roman"/>
            </a:endParaRPr>
          </a:p>
          <a:p>
            <a:pPr marL="694010" marR="328059" lvl="1" indent="-262554">
              <a:lnSpc>
                <a:spcPct val="100499"/>
              </a:lnSpc>
              <a:spcBef>
                <a:spcPts val="456"/>
              </a:spcBef>
              <a:buChar char="–"/>
              <a:tabLst>
                <a:tab pos="694010" algn="l"/>
                <a:tab pos="694553" algn="l"/>
              </a:tabLst>
            </a:pPr>
            <a:r>
              <a:rPr dirty="0">
                <a:latin typeface="Times New Roman"/>
                <a:cs typeface="Times New Roman"/>
              </a:rPr>
              <a:t>decision trees are inferred </a:t>
            </a:r>
            <a:r>
              <a:rPr spc="4" dirty="0">
                <a:latin typeface="Times New Roman"/>
                <a:cs typeface="Times New Roman"/>
              </a:rPr>
              <a:t>by </a:t>
            </a:r>
            <a:r>
              <a:rPr spc="-9" dirty="0">
                <a:latin typeface="Times New Roman"/>
                <a:cs typeface="Times New Roman"/>
              </a:rPr>
              <a:t>growing </a:t>
            </a:r>
            <a:r>
              <a:rPr spc="4" dirty="0">
                <a:latin typeface="Times New Roman"/>
                <a:cs typeface="Times New Roman"/>
              </a:rPr>
              <a:t>them </a:t>
            </a:r>
            <a:r>
              <a:rPr spc="-4" dirty="0">
                <a:latin typeface="Times New Roman"/>
                <a:cs typeface="Times New Roman"/>
              </a:rPr>
              <a:t>from </a:t>
            </a:r>
            <a:r>
              <a:rPr dirty="0">
                <a:latin typeface="Times New Roman"/>
                <a:cs typeface="Times New Roman"/>
              </a:rPr>
              <a:t>the root </a:t>
            </a:r>
            <a:r>
              <a:rPr spc="-9" dirty="0">
                <a:latin typeface="Times New Roman"/>
                <a:cs typeface="Times New Roman"/>
              </a:rPr>
              <a:t>downward, </a:t>
            </a:r>
            <a:r>
              <a:rPr dirty="0">
                <a:latin typeface="Times New Roman"/>
                <a:cs typeface="Times New Roman"/>
              </a:rPr>
              <a:t>greedily  </a:t>
            </a:r>
            <a:r>
              <a:rPr spc="-4" dirty="0">
                <a:latin typeface="Times New Roman"/>
                <a:cs typeface="Times New Roman"/>
              </a:rPr>
              <a:t>selecting </a:t>
            </a:r>
            <a:r>
              <a:rPr dirty="0">
                <a:latin typeface="Times New Roman"/>
                <a:cs typeface="Times New Roman"/>
              </a:rPr>
              <a:t>the </a:t>
            </a:r>
            <a:r>
              <a:rPr spc="-4" dirty="0">
                <a:latin typeface="Times New Roman"/>
                <a:cs typeface="Times New Roman"/>
              </a:rPr>
              <a:t>next </a:t>
            </a:r>
            <a:r>
              <a:rPr dirty="0">
                <a:latin typeface="Times New Roman"/>
                <a:cs typeface="Times New Roman"/>
              </a:rPr>
              <a:t>best</a:t>
            </a:r>
            <a:r>
              <a:rPr spc="-13" dirty="0">
                <a:latin typeface="Times New Roman"/>
                <a:cs typeface="Times New Roman"/>
              </a:rPr>
              <a:t> </a:t>
            </a:r>
            <a:r>
              <a:rPr dirty="0">
                <a:latin typeface="Times New Roman"/>
                <a:cs typeface="Times New Roman"/>
              </a:rPr>
              <a:t>attribute.</a:t>
            </a:r>
          </a:p>
          <a:p>
            <a:pPr marL="327516" indent="-317232">
              <a:spcBef>
                <a:spcPts val="507"/>
              </a:spcBef>
              <a:buChar char="•"/>
              <a:tabLst>
                <a:tab pos="327516" algn="l"/>
                <a:tab pos="328059" algn="l"/>
              </a:tabLst>
            </a:pPr>
            <a:r>
              <a:rPr sz="2200" spc="-4" dirty="0">
                <a:latin typeface="Times New Roman"/>
                <a:cs typeface="Times New Roman"/>
              </a:rPr>
              <a:t>ID3 </a:t>
            </a:r>
            <a:r>
              <a:rPr sz="2200" spc="-9" dirty="0">
                <a:latin typeface="Times New Roman"/>
                <a:cs typeface="Times New Roman"/>
              </a:rPr>
              <a:t>searches </a:t>
            </a:r>
            <a:r>
              <a:rPr sz="2200" spc="-4" dirty="0">
                <a:latin typeface="Times New Roman"/>
                <a:cs typeface="Times New Roman"/>
              </a:rPr>
              <a:t>a </a:t>
            </a:r>
            <a:r>
              <a:rPr sz="2200" spc="-9" dirty="0">
                <a:latin typeface="Times New Roman"/>
                <a:cs typeface="Times New Roman"/>
              </a:rPr>
              <a:t>complete </a:t>
            </a:r>
            <a:r>
              <a:rPr sz="2200" spc="-13" dirty="0">
                <a:latin typeface="Times New Roman"/>
                <a:cs typeface="Times New Roman"/>
              </a:rPr>
              <a:t>hypothesis</a:t>
            </a:r>
            <a:r>
              <a:rPr sz="2200" spc="43" dirty="0">
                <a:latin typeface="Times New Roman"/>
                <a:cs typeface="Times New Roman"/>
              </a:rPr>
              <a:t> </a:t>
            </a:r>
            <a:r>
              <a:rPr sz="2200" spc="-4" dirty="0">
                <a:latin typeface="Times New Roman"/>
                <a:cs typeface="Times New Roman"/>
              </a:rPr>
              <a:t>space.</a:t>
            </a:r>
            <a:endParaRPr sz="2200" dirty="0">
              <a:latin typeface="Times New Roman"/>
              <a:cs typeface="Times New Roman"/>
            </a:endParaRPr>
          </a:p>
          <a:p>
            <a:pPr marL="327516" indent="-317232">
              <a:spcBef>
                <a:spcPts val="529"/>
              </a:spcBef>
              <a:buChar char="•"/>
              <a:tabLst>
                <a:tab pos="327516" algn="l"/>
                <a:tab pos="328059" algn="l"/>
              </a:tabLst>
            </a:pPr>
            <a:r>
              <a:rPr sz="2200" spc="-4" dirty="0">
                <a:latin typeface="Times New Roman"/>
                <a:cs typeface="Times New Roman"/>
              </a:rPr>
              <a:t>The inductive bias in ID3 includes a </a:t>
            </a:r>
            <a:r>
              <a:rPr sz="2200" i="1" spc="-4" dirty="0">
                <a:latin typeface="Times New Roman"/>
                <a:cs typeface="Times New Roman"/>
              </a:rPr>
              <a:t>preference </a:t>
            </a:r>
            <a:r>
              <a:rPr sz="2200" dirty="0">
                <a:latin typeface="Times New Roman"/>
                <a:cs typeface="Times New Roman"/>
              </a:rPr>
              <a:t>for </a:t>
            </a:r>
            <a:r>
              <a:rPr sz="2200" spc="-9" dirty="0">
                <a:latin typeface="Times New Roman"/>
                <a:cs typeface="Times New Roman"/>
              </a:rPr>
              <a:t>smaller</a:t>
            </a:r>
            <a:r>
              <a:rPr sz="2200" spc="-81" dirty="0">
                <a:latin typeface="Times New Roman"/>
                <a:cs typeface="Times New Roman"/>
              </a:rPr>
              <a:t> </a:t>
            </a:r>
            <a:r>
              <a:rPr sz="2200" spc="-4" dirty="0">
                <a:latin typeface="Times New Roman"/>
                <a:cs typeface="Times New Roman"/>
              </a:rPr>
              <a:t>trees.</a:t>
            </a:r>
            <a:endParaRPr sz="2200" dirty="0">
              <a:latin typeface="Times New Roman"/>
              <a:cs typeface="Times New Roman"/>
            </a:endParaRPr>
          </a:p>
          <a:p>
            <a:pPr marL="327516" indent="-317232">
              <a:spcBef>
                <a:spcPts val="512"/>
              </a:spcBef>
              <a:buChar char="•"/>
              <a:tabLst>
                <a:tab pos="327516" algn="l"/>
                <a:tab pos="328059" algn="l"/>
              </a:tabLst>
            </a:pPr>
            <a:r>
              <a:rPr sz="2200" spc="-4" dirty="0">
                <a:latin typeface="Times New Roman"/>
                <a:cs typeface="Times New Roman"/>
              </a:rPr>
              <a:t>Overfitting training data is an </a:t>
            </a:r>
            <a:r>
              <a:rPr sz="2200" spc="-9" dirty="0">
                <a:latin typeface="Times New Roman"/>
                <a:cs typeface="Times New Roman"/>
              </a:rPr>
              <a:t>important </a:t>
            </a:r>
            <a:r>
              <a:rPr sz="2200" spc="-4" dirty="0">
                <a:latin typeface="Times New Roman"/>
                <a:cs typeface="Times New Roman"/>
              </a:rPr>
              <a:t>issue in decision tree</a:t>
            </a:r>
            <a:r>
              <a:rPr sz="2200" spc="-64" dirty="0">
                <a:latin typeface="Times New Roman"/>
                <a:cs typeface="Times New Roman"/>
              </a:rPr>
              <a:t> </a:t>
            </a:r>
            <a:r>
              <a:rPr sz="2200" spc="-4" dirty="0">
                <a:latin typeface="Times New Roman"/>
                <a:cs typeface="Times New Roman"/>
              </a:rPr>
              <a:t>learning.</a:t>
            </a:r>
            <a:endParaRPr sz="2200" dirty="0">
              <a:latin typeface="Times New Roman"/>
              <a:cs typeface="Times New Roman"/>
            </a:endParaRPr>
          </a:p>
          <a:p>
            <a:pPr marL="694010" lvl="1" indent="-263096">
              <a:spcBef>
                <a:spcPts val="469"/>
              </a:spcBef>
              <a:buChar char="–"/>
              <a:tabLst>
                <a:tab pos="694010" algn="l"/>
                <a:tab pos="694553" algn="l"/>
              </a:tabLst>
            </a:pPr>
            <a:r>
              <a:rPr dirty="0">
                <a:latin typeface="Times New Roman"/>
                <a:cs typeface="Times New Roman"/>
              </a:rPr>
              <a:t>Pruning decision trees or rules are</a:t>
            </a:r>
            <a:r>
              <a:rPr spc="-55" dirty="0">
                <a:latin typeface="Times New Roman"/>
                <a:cs typeface="Times New Roman"/>
              </a:rPr>
              <a:t> </a:t>
            </a:r>
            <a:r>
              <a:rPr dirty="0">
                <a:latin typeface="Times New Roman"/>
                <a:cs typeface="Times New Roman"/>
              </a:rPr>
              <a:t>important.</a:t>
            </a:r>
          </a:p>
          <a:p>
            <a:pPr marL="327516" marR="684267" indent="-317232">
              <a:spcBef>
                <a:spcPts val="503"/>
              </a:spcBef>
              <a:buChar char="•"/>
              <a:tabLst>
                <a:tab pos="327516" algn="l"/>
                <a:tab pos="328059" algn="l"/>
              </a:tabLst>
            </a:pPr>
            <a:r>
              <a:rPr sz="2200" spc="-9" dirty="0">
                <a:latin typeface="Times New Roman"/>
                <a:cs typeface="Times New Roman"/>
              </a:rPr>
              <a:t>A </a:t>
            </a:r>
            <a:r>
              <a:rPr sz="2200" spc="-4" dirty="0">
                <a:latin typeface="Times New Roman"/>
                <a:cs typeface="Times New Roman"/>
              </a:rPr>
              <a:t>large variety of extensions to the basic ID3 algorithm has</a:t>
            </a:r>
            <a:r>
              <a:rPr sz="2200" spc="-68" dirty="0">
                <a:latin typeface="Times New Roman"/>
                <a:cs typeface="Times New Roman"/>
              </a:rPr>
              <a:t> </a:t>
            </a:r>
            <a:r>
              <a:rPr sz="2200" spc="-4" dirty="0">
                <a:latin typeface="Times New Roman"/>
                <a:cs typeface="Times New Roman"/>
              </a:rPr>
              <a:t>been  developed. These extensions include </a:t>
            </a:r>
            <a:r>
              <a:rPr sz="2200" spc="-9" dirty="0">
                <a:latin typeface="Times New Roman"/>
                <a:cs typeface="Times New Roman"/>
              </a:rPr>
              <a:t>methods</a:t>
            </a:r>
            <a:r>
              <a:rPr sz="2200" spc="-47" dirty="0">
                <a:latin typeface="Times New Roman"/>
                <a:cs typeface="Times New Roman"/>
              </a:rPr>
              <a:t> </a:t>
            </a:r>
            <a:r>
              <a:rPr sz="2200" dirty="0">
                <a:latin typeface="Times New Roman"/>
                <a:cs typeface="Times New Roman"/>
              </a:rPr>
              <a:t>for</a:t>
            </a:r>
          </a:p>
          <a:p>
            <a:pPr marL="694010" marR="163488" lvl="1" indent="-262554">
              <a:lnSpc>
                <a:spcPct val="100499"/>
              </a:lnSpc>
              <a:spcBef>
                <a:spcPts val="456"/>
              </a:spcBef>
              <a:buChar char="–"/>
              <a:tabLst>
                <a:tab pos="694010" algn="l"/>
                <a:tab pos="694553" algn="l"/>
              </a:tabLst>
            </a:pPr>
            <a:r>
              <a:rPr dirty="0">
                <a:latin typeface="Times New Roman"/>
                <a:cs typeface="Times New Roman"/>
              </a:rPr>
              <a:t>post-pruning trees, handling </a:t>
            </a:r>
            <a:r>
              <a:rPr spc="-4" dirty="0">
                <a:latin typeface="Times New Roman"/>
                <a:cs typeface="Times New Roman"/>
              </a:rPr>
              <a:t>real-valued </a:t>
            </a:r>
            <a:r>
              <a:rPr dirty="0">
                <a:latin typeface="Times New Roman"/>
                <a:cs typeface="Times New Roman"/>
              </a:rPr>
              <a:t>attributes, accommodating training  </a:t>
            </a:r>
            <a:r>
              <a:rPr spc="-4" dirty="0">
                <a:latin typeface="Times New Roman"/>
                <a:cs typeface="Times New Roman"/>
              </a:rPr>
              <a:t>examples </a:t>
            </a:r>
            <a:r>
              <a:rPr spc="-9" dirty="0">
                <a:latin typeface="Times New Roman"/>
                <a:cs typeface="Times New Roman"/>
              </a:rPr>
              <a:t>with </a:t>
            </a:r>
            <a:r>
              <a:rPr dirty="0">
                <a:latin typeface="Times New Roman"/>
                <a:cs typeface="Times New Roman"/>
              </a:rPr>
              <a:t>missing attribute values, using attribute </a:t>
            </a:r>
            <a:r>
              <a:rPr spc="-4" dirty="0">
                <a:latin typeface="Times New Roman"/>
                <a:cs typeface="Times New Roman"/>
              </a:rPr>
              <a:t>selection </a:t>
            </a:r>
            <a:r>
              <a:rPr dirty="0">
                <a:latin typeface="Times New Roman"/>
                <a:cs typeface="Times New Roman"/>
              </a:rPr>
              <a:t>measures other  than </a:t>
            </a:r>
            <a:r>
              <a:rPr spc="-4" dirty="0">
                <a:latin typeface="Times New Roman"/>
                <a:cs typeface="Times New Roman"/>
              </a:rPr>
              <a:t>information gain, </a:t>
            </a:r>
            <a:r>
              <a:rPr dirty="0">
                <a:latin typeface="Times New Roman"/>
                <a:cs typeface="Times New Roman"/>
              </a:rPr>
              <a:t>and considering costs associated </a:t>
            </a:r>
            <a:r>
              <a:rPr spc="-9" dirty="0">
                <a:latin typeface="Times New Roman"/>
                <a:cs typeface="Times New Roman"/>
              </a:rPr>
              <a:t>with </a:t>
            </a:r>
            <a:r>
              <a:rPr dirty="0">
                <a:latin typeface="Times New Roman"/>
                <a:cs typeface="Times New Roman"/>
              </a:rPr>
              <a:t>instance</a:t>
            </a:r>
            <a:r>
              <a:rPr spc="153" dirty="0">
                <a:latin typeface="Times New Roman"/>
                <a:cs typeface="Times New Roman"/>
              </a:rPr>
              <a:t> </a:t>
            </a:r>
            <a:r>
              <a:rPr dirty="0">
                <a:latin typeface="Times New Roman"/>
                <a:cs typeface="Times New Roman"/>
              </a:rPr>
              <a:t>attributes.</a:t>
            </a:r>
          </a:p>
        </p:txBody>
      </p:sp>
    </p:spTree>
    <p:extLst>
      <p:ext uri="{BB962C8B-B14F-4D97-AF65-F5344CB8AC3E}">
        <p14:creationId xmlns="" xmlns:p14="http://schemas.microsoft.com/office/powerpoint/2010/main" val="354615998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Bayesian Networks</a:t>
            </a:r>
          </a:p>
        </p:txBody>
      </p:sp>
      <p:sp>
        <p:nvSpPr>
          <p:cNvPr id="3" name="Text Placeholder 2"/>
          <p:cNvSpPr>
            <a:spLocks noGrp="1"/>
          </p:cNvSpPr>
          <p:nvPr>
            <p:ph type="body" idx="1"/>
          </p:nvPr>
        </p:nvSpPr>
        <p:spPr>
          <a:xfrm>
            <a:off x="292100" y="1136650"/>
            <a:ext cx="8630170" cy="5447645"/>
          </a:xfrm>
        </p:spPr>
        <p:txBody>
          <a:bodyPr/>
          <a:lstStyle/>
          <a:p>
            <a:pPr algn="just"/>
            <a:r>
              <a:rPr lang="en-US" dirty="0"/>
              <a:t>Bayesian networks are a type of </a:t>
            </a:r>
            <a:r>
              <a:rPr lang="en-US" b="1" dirty="0"/>
              <a:t>Probabilistic Graphical Model</a:t>
            </a:r>
            <a:r>
              <a:rPr lang="en-US" dirty="0"/>
              <a:t> that can be used to build models from data and/or expert opinion</a:t>
            </a:r>
            <a:r>
              <a:rPr lang="en-US" dirty="0" smtClean="0"/>
              <a:t>.</a:t>
            </a:r>
            <a:endParaRPr lang="en-US" dirty="0"/>
          </a:p>
          <a:p>
            <a:pPr algn="just"/>
            <a:r>
              <a:rPr lang="en-US" dirty="0"/>
              <a:t>They can be used for a wide range of tasks </a:t>
            </a:r>
            <a:r>
              <a:rPr lang="en-US" dirty="0" smtClean="0"/>
              <a:t>including:</a:t>
            </a:r>
          </a:p>
          <a:p>
            <a:pPr algn="just"/>
            <a:r>
              <a:rPr lang="en-US" dirty="0" smtClean="0"/>
              <a:t>      Prediction</a:t>
            </a:r>
            <a:r>
              <a:rPr lang="en-US" dirty="0"/>
              <a:t>, </a:t>
            </a:r>
            <a:endParaRPr lang="en-US" dirty="0" smtClean="0"/>
          </a:p>
          <a:p>
            <a:pPr lvl="1" algn="just"/>
            <a:r>
              <a:rPr lang="en-US" sz="2400" dirty="0" smtClean="0"/>
              <a:t>Anomaly </a:t>
            </a:r>
            <a:r>
              <a:rPr lang="en-US" sz="2400" dirty="0"/>
              <a:t>detection, </a:t>
            </a:r>
            <a:endParaRPr lang="en-US" sz="2400" dirty="0" smtClean="0"/>
          </a:p>
          <a:p>
            <a:pPr lvl="1" algn="just"/>
            <a:r>
              <a:rPr lang="en-US" sz="2400" dirty="0" smtClean="0"/>
              <a:t>Diagnostics</a:t>
            </a:r>
            <a:r>
              <a:rPr lang="en-US" sz="2400" dirty="0"/>
              <a:t>, </a:t>
            </a:r>
            <a:endParaRPr lang="en-US" sz="2400" dirty="0" smtClean="0"/>
          </a:p>
          <a:p>
            <a:pPr lvl="1" algn="just"/>
            <a:r>
              <a:rPr lang="en-US" sz="2400" dirty="0" smtClean="0"/>
              <a:t>Automated </a:t>
            </a:r>
            <a:r>
              <a:rPr lang="en-US" sz="2400" dirty="0"/>
              <a:t>insight, </a:t>
            </a:r>
            <a:endParaRPr lang="en-US" sz="2400" dirty="0" smtClean="0"/>
          </a:p>
          <a:p>
            <a:pPr lvl="1" algn="just"/>
            <a:r>
              <a:rPr lang="en-US" sz="2400" dirty="0" smtClean="0"/>
              <a:t>Reasoning</a:t>
            </a:r>
            <a:r>
              <a:rPr lang="en-US" sz="2400" dirty="0"/>
              <a:t>, </a:t>
            </a:r>
            <a:endParaRPr lang="en-US" sz="2400" dirty="0" smtClean="0"/>
          </a:p>
          <a:p>
            <a:pPr lvl="1" algn="just"/>
            <a:r>
              <a:rPr lang="en-US" sz="2400" dirty="0" smtClean="0"/>
              <a:t>Time </a:t>
            </a:r>
            <a:r>
              <a:rPr lang="en-US" sz="2400" dirty="0"/>
              <a:t>series prediction and </a:t>
            </a:r>
            <a:endParaRPr lang="en-US" sz="2400" dirty="0" smtClean="0"/>
          </a:p>
          <a:p>
            <a:pPr lvl="1" algn="just"/>
            <a:r>
              <a:rPr lang="en-US" sz="2400" dirty="0" smtClean="0"/>
              <a:t>Decision </a:t>
            </a:r>
            <a:r>
              <a:rPr lang="en-US" sz="2400" dirty="0"/>
              <a:t>making under </a:t>
            </a:r>
            <a:r>
              <a:rPr lang="en-US" sz="2400" dirty="0" smtClean="0"/>
              <a:t>uncertainty</a:t>
            </a:r>
          </a:p>
          <a:p>
            <a:pPr lvl="1" algn="just"/>
            <a:endParaRPr lang="en-US" dirty="0" smtClean="0"/>
          </a:p>
          <a:p>
            <a:pPr algn="just"/>
            <a:r>
              <a:rPr lang="en-US" dirty="0" smtClean="0"/>
              <a:t>Figure  </a:t>
            </a:r>
            <a:r>
              <a:rPr lang="en-US" dirty="0"/>
              <a:t>below shows these capabilities in terms of the four major analytics disciplines, </a:t>
            </a:r>
            <a:r>
              <a:rPr lang="en-US" b="1" dirty="0"/>
              <a:t>Descriptive analytics</a:t>
            </a:r>
            <a:r>
              <a:rPr lang="en-US" dirty="0"/>
              <a:t>, </a:t>
            </a:r>
            <a:r>
              <a:rPr lang="en-US" b="1" dirty="0"/>
              <a:t>Diagnostic analytics</a:t>
            </a:r>
            <a:r>
              <a:rPr lang="en-US" dirty="0"/>
              <a:t>, </a:t>
            </a:r>
            <a:r>
              <a:rPr lang="en-US" b="1" dirty="0"/>
              <a:t>Predictive analytics</a:t>
            </a:r>
            <a:r>
              <a:rPr lang="en-US" dirty="0"/>
              <a:t> and </a:t>
            </a:r>
            <a:r>
              <a:rPr lang="en-US" b="1" dirty="0"/>
              <a:t>Prescriptive analytics</a:t>
            </a:r>
            <a:r>
              <a:rPr lang="en-US" dirty="0"/>
              <a:t>.</a:t>
            </a:r>
          </a:p>
          <a:p>
            <a:pPr algn="just"/>
            <a:endParaRPr lang="en-US" dirty="0"/>
          </a:p>
        </p:txBody>
      </p:sp>
    </p:spTree>
    <p:extLst>
      <p:ext uri="{BB962C8B-B14F-4D97-AF65-F5344CB8AC3E}">
        <p14:creationId xmlns="" xmlns:p14="http://schemas.microsoft.com/office/powerpoint/2010/main" val="42764529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0"/>
            <a:ext cx="8679929" cy="1477328"/>
          </a:xfrm>
        </p:spPr>
        <p:txBody>
          <a:bodyPr/>
          <a:lstStyle/>
          <a:p>
            <a:r>
              <a:rPr lang="en-US" dirty="0">
                <a:latin typeface="Segoe UI" panose="020B0502040204020203" pitchFamily="34" charset="0"/>
              </a:rPr>
              <a:t>Descriptive, diagnostic, predictive &amp; prescriptive analytics with Bayesian networks</a:t>
            </a:r>
            <a:r>
              <a:rPr lang="en-US" dirty="0"/>
              <a:t/>
            </a:r>
            <a:br>
              <a:rPr lang="en-US" dirty="0"/>
            </a:br>
            <a:endParaRPr lang="en-US" dirty="0"/>
          </a:p>
        </p:txBody>
      </p:sp>
      <p:pic>
        <p:nvPicPr>
          <p:cNvPr id="1026" name="Picture 2" descr="Descriptive, predictive &amp;amp; prescriptive analytic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060450"/>
            <a:ext cx="9118600" cy="5784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8207765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Bayesian Networks</a:t>
            </a:r>
          </a:p>
        </p:txBody>
      </p:sp>
      <p:sp>
        <p:nvSpPr>
          <p:cNvPr id="3" name="Text Placeholder 2"/>
          <p:cNvSpPr>
            <a:spLocks noGrp="1"/>
          </p:cNvSpPr>
          <p:nvPr>
            <p:ph type="body" idx="1"/>
          </p:nvPr>
        </p:nvSpPr>
        <p:spPr>
          <a:xfrm>
            <a:off x="88900" y="984250"/>
            <a:ext cx="9118600" cy="5909310"/>
          </a:xfrm>
        </p:spPr>
        <p:txBody>
          <a:bodyPr/>
          <a:lstStyle/>
          <a:p>
            <a:r>
              <a:rPr lang="en-US" dirty="0"/>
              <a:t>They are also commonly referred to as </a:t>
            </a:r>
            <a:r>
              <a:rPr lang="en-US" b="1" dirty="0"/>
              <a:t>Bayes nets</a:t>
            </a:r>
            <a:r>
              <a:rPr lang="en-US" dirty="0"/>
              <a:t>, </a:t>
            </a:r>
            <a:r>
              <a:rPr lang="en-US" b="1" dirty="0"/>
              <a:t>Belief networks</a:t>
            </a:r>
            <a:r>
              <a:rPr lang="en-US" dirty="0"/>
              <a:t> </a:t>
            </a:r>
            <a:r>
              <a:rPr lang="en-US" dirty="0" smtClean="0"/>
              <a:t> and </a:t>
            </a:r>
            <a:r>
              <a:rPr lang="en-US" dirty="0"/>
              <a:t>sometimes </a:t>
            </a:r>
            <a:r>
              <a:rPr lang="en-US" b="1" dirty="0"/>
              <a:t>Causal networks</a:t>
            </a:r>
            <a:r>
              <a:rPr lang="en-US" dirty="0"/>
              <a:t>.</a:t>
            </a:r>
          </a:p>
          <a:p>
            <a:r>
              <a:rPr lang="en-US" dirty="0" smtClean="0"/>
              <a:t>A </a:t>
            </a:r>
            <a:r>
              <a:rPr lang="en-US" dirty="0"/>
              <a:t>Bayes net is a model. </a:t>
            </a:r>
            <a:endParaRPr lang="en-US" dirty="0" smtClean="0"/>
          </a:p>
          <a:p>
            <a:endParaRPr lang="en-US" dirty="0" smtClean="0"/>
          </a:p>
          <a:p>
            <a:r>
              <a:rPr lang="en-US" dirty="0" smtClean="0"/>
              <a:t>It </a:t>
            </a:r>
            <a:r>
              <a:rPr lang="en-US" dirty="0"/>
              <a:t>reflects the states of some part of a world that is being modeled and it describes how those states are related by probabilities. </a:t>
            </a:r>
            <a:endParaRPr lang="en-US" dirty="0" smtClean="0"/>
          </a:p>
          <a:p>
            <a:endParaRPr lang="en-US" dirty="0" smtClean="0"/>
          </a:p>
          <a:p>
            <a:r>
              <a:rPr lang="en-US" dirty="0" smtClean="0"/>
              <a:t>The </a:t>
            </a:r>
            <a:r>
              <a:rPr lang="en-US" dirty="0"/>
              <a:t>model might be of your house, or your car, your body, your community, an ecosystem, a stock-market, etc. </a:t>
            </a:r>
            <a:endParaRPr lang="en-US" dirty="0" smtClean="0"/>
          </a:p>
          <a:p>
            <a:endParaRPr lang="en-US" dirty="0" smtClean="0"/>
          </a:p>
          <a:p>
            <a:r>
              <a:rPr lang="en-US" dirty="0" smtClean="0"/>
              <a:t>Absolutely </a:t>
            </a:r>
            <a:r>
              <a:rPr lang="en-US" dirty="0"/>
              <a:t>anything can be modeled by a Bayes net. All the possible states of the model represent all the possible worlds that can exist, that is, all the possible ways that the parts or states can be configured. </a:t>
            </a:r>
            <a:endParaRPr lang="en-US" dirty="0" smtClean="0"/>
          </a:p>
          <a:p>
            <a:endParaRPr lang="en-US" dirty="0" smtClean="0"/>
          </a:p>
          <a:p>
            <a:r>
              <a:rPr lang="en-US" dirty="0" smtClean="0"/>
              <a:t>The </a:t>
            </a:r>
            <a:r>
              <a:rPr lang="en-US" dirty="0"/>
              <a:t>car engine can be running normally or giving trouble. It's tires can be inflated or flat. Your body can be sick or healthy, and so on.</a:t>
            </a:r>
          </a:p>
        </p:txBody>
      </p:sp>
    </p:spTree>
    <p:extLst>
      <p:ext uri="{BB962C8B-B14F-4D97-AF65-F5344CB8AC3E}">
        <p14:creationId xmlns="" xmlns:p14="http://schemas.microsoft.com/office/powerpoint/2010/main" val="242768656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Bayesian Networks</a:t>
            </a:r>
          </a:p>
        </p:txBody>
      </p:sp>
      <p:sp>
        <p:nvSpPr>
          <p:cNvPr id="3" name="Text Placeholder 2"/>
          <p:cNvSpPr>
            <a:spLocks noGrp="1"/>
          </p:cNvSpPr>
          <p:nvPr>
            <p:ph type="body" idx="1"/>
          </p:nvPr>
        </p:nvSpPr>
        <p:spPr>
          <a:xfrm>
            <a:off x="292100" y="1060450"/>
            <a:ext cx="8630170" cy="5909310"/>
          </a:xfrm>
        </p:spPr>
        <p:txBody>
          <a:bodyPr/>
          <a:lstStyle/>
          <a:p>
            <a:r>
              <a:rPr lang="en-US" dirty="0"/>
              <a:t>So where do the probabilities come in? Well, typically some states will tend to occur more frequently when other states are present. </a:t>
            </a:r>
            <a:endParaRPr lang="en-US" dirty="0" smtClean="0"/>
          </a:p>
          <a:p>
            <a:endParaRPr lang="en-US" dirty="0" smtClean="0"/>
          </a:p>
          <a:p>
            <a:r>
              <a:rPr lang="en-US" dirty="0" smtClean="0"/>
              <a:t>Thus</a:t>
            </a:r>
            <a:r>
              <a:rPr lang="en-US" dirty="0"/>
              <a:t>, if you are sick, the chances of a runny nose are higher</a:t>
            </a:r>
            <a:r>
              <a:rPr lang="en-US" dirty="0" smtClean="0"/>
              <a:t>.</a:t>
            </a:r>
          </a:p>
          <a:p>
            <a:endParaRPr lang="en-US" dirty="0" smtClean="0"/>
          </a:p>
          <a:p>
            <a:r>
              <a:rPr lang="en-US" dirty="0" smtClean="0"/>
              <a:t> </a:t>
            </a:r>
            <a:r>
              <a:rPr lang="en-US" dirty="0"/>
              <a:t>If it is cloudy, the chances of rain are higher, and so on.</a:t>
            </a:r>
          </a:p>
          <a:p>
            <a:r>
              <a:rPr lang="en-US" dirty="0"/>
              <a:t>Here is a simple Bayes net that illustrates these concepts. </a:t>
            </a:r>
            <a:endParaRPr lang="en-US" dirty="0" smtClean="0"/>
          </a:p>
          <a:p>
            <a:endParaRPr lang="en-US" dirty="0" smtClean="0"/>
          </a:p>
          <a:p>
            <a:r>
              <a:rPr lang="en-US" dirty="0" smtClean="0"/>
              <a:t>In </a:t>
            </a:r>
            <a:r>
              <a:rPr lang="en-US" dirty="0"/>
              <a:t>this simple world, let us say the weather can have three states: sunny, cloudy, or rainy, also that the grass can be wet or dry, and that the sprinkler can be on or off. </a:t>
            </a:r>
            <a:endParaRPr lang="en-US" dirty="0" smtClean="0"/>
          </a:p>
          <a:p>
            <a:r>
              <a:rPr lang="en-US" dirty="0" smtClean="0"/>
              <a:t>Now </a:t>
            </a:r>
            <a:r>
              <a:rPr lang="en-US" dirty="0"/>
              <a:t>there are some causal links in this world. If it is rainy, then it will make the grass wet directly</a:t>
            </a:r>
            <a:r>
              <a:rPr lang="en-US" dirty="0" smtClean="0"/>
              <a:t>.</a:t>
            </a:r>
          </a:p>
          <a:p>
            <a:r>
              <a:rPr lang="en-US" dirty="0" smtClean="0"/>
              <a:t> </a:t>
            </a:r>
            <a:r>
              <a:rPr lang="en-US" dirty="0"/>
              <a:t>But if it is sunny for a long time, that too can make the grass wet, indirectly, by causing us to turn on the sprinkler.</a:t>
            </a:r>
          </a:p>
          <a:p>
            <a:endParaRPr lang="en-US" dirty="0"/>
          </a:p>
        </p:txBody>
      </p:sp>
    </p:spTree>
    <p:extLst>
      <p:ext uri="{BB962C8B-B14F-4D97-AF65-F5344CB8AC3E}">
        <p14:creationId xmlns="" xmlns:p14="http://schemas.microsoft.com/office/powerpoint/2010/main" val="86268813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Bayesian Networks</a:t>
            </a:r>
          </a:p>
        </p:txBody>
      </p:sp>
      <p:sp>
        <p:nvSpPr>
          <p:cNvPr id="3" name="Text Placeholder 2"/>
          <p:cNvSpPr>
            <a:spLocks noGrp="1"/>
          </p:cNvSpPr>
          <p:nvPr>
            <p:ph type="body" idx="1"/>
          </p:nvPr>
        </p:nvSpPr>
        <p:spPr>
          <a:xfrm>
            <a:off x="295943" y="2908301"/>
            <a:ext cx="8630170" cy="4062651"/>
          </a:xfrm>
        </p:spPr>
        <p:txBody>
          <a:bodyPr/>
          <a:lstStyle/>
          <a:p>
            <a:r>
              <a:rPr lang="en-US" dirty="0"/>
              <a:t>When actual probabilities are entered into this net that reflect the reality of real weather, lawn, and sprinkler-use-behavior, such a net can be made to answer a number of useful questions, like, "if the lawn is wet, what are the chances it was caused by rain or by the sprinkler", and "if the chance of rain increases, how does that affect my having to budget time for watering the lawn".</a:t>
            </a:r>
          </a:p>
          <a:p>
            <a:r>
              <a:rPr lang="en-US" dirty="0"/>
              <a:t>Here is another simple Bayes net called </a:t>
            </a:r>
            <a:r>
              <a:rPr lang="en-US" b="1" dirty="0"/>
              <a:t>Asia</a:t>
            </a:r>
            <a:r>
              <a:rPr lang="en-US" dirty="0"/>
              <a:t>. It is an example which is popular for introducing Bayes nets and is from Lauritzen&amp;Spiegelhalter88. Note, it is for example purposes only, and should not be used for real decision making.</a:t>
            </a:r>
          </a:p>
          <a:p>
            <a:endParaRPr lang="en-US" dirty="0"/>
          </a:p>
        </p:txBody>
      </p:sp>
      <p:pic>
        <p:nvPicPr>
          <p:cNvPr id="2050" name="Picture 2" descr="https://www.norsys.com/tutorials/netica/images/lawn2.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35300" y="1136650"/>
            <a:ext cx="2971800" cy="17716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1772061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Bayesian Networks</a:t>
            </a:r>
          </a:p>
        </p:txBody>
      </p:sp>
      <p:sp>
        <p:nvSpPr>
          <p:cNvPr id="3" name="Text Placeholder 2"/>
          <p:cNvSpPr>
            <a:spLocks noGrp="1"/>
          </p:cNvSpPr>
          <p:nvPr>
            <p:ph type="body" idx="1"/>
          </p:nvPr>
        </p:nvSpPr>
        <p:spPr>
          <a:xfrm>
            <a:off x="219335" y="3575050"/>
            <a:ext cx="8630170" cy="2769989"/>
          </a:xfrm>
        </p:spPr>
        <p:txBody>
          <a:bodyPr/>
          <a:lstStyle/>
          <a:p>
            <a:r>
              <a:rPr lang="en-US" sz="2000" dirty="0"/>
              <a:t>It is a simplified version of a network that could be used to diagnose patients arriving at a clinic. Each node in the network corresponds to some condition of the patient, for example, "Visit to Asia" indicates whether the patient recently visited Asia. The arrows (also called links) between any two nodes indicate that there are probability relationships that are know to exist between the states of those two nodes. Thus, smoking increases the chances of getting lung cancer and of getting bronchitis. Both lung cancer and bronchitis increase the chances of getting dyspnea (shortness of breath). Both lung cancer and tuberculosis, but not usually bronchitis, can cause an abnormal lung x-ray. And so on.</a:t>
            </a:r>
          </a:p>
        </p:txBody>
      </p:sp>
      <p:pic>
        <p:nvPicPr>
          <p:cNvPr id="3074" name="Picture 2" descr="https://www.norsys.com/tutorials/netica/images/Asia.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54298" y="1136652"/>
            <a:ext cx="4419601" cy="24383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91936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6" y="374652"/>
            <a:ext cx="8679929" cy="492443"/>
          </a:xfrm>
        </p:spPr>
        <p:txBody>
          <a:bodyPr/>
          <a:lstStyle/>
          <a:p>
            <a:r>
              <a:rPr lang="en-US" dirty="0"/>
              <a:t>Types of Learning </a:t>
            </a:r>
          </a:p>
        </p:txBody>
      </p:sp>
      <p:pic>
        <p:nvPicPr>
          <p:cNvPr id="1026" name="Picture 2" descr="https://miro.medium.com/v2/resize:fit:602/1*8OSHpISmR1l79yX4I234wg.jpeg"/>
          <p:cNvPicPr>
            <a:picLocks noChangeAspect="1" noChangeArrowheads="1"/>
          </p:cNvPicPr>
          <p:nvPr/>
        </p:nvPicPr>
        <p:blipFill>
          <a:blip r:embed="rId2" cstate="print"/>
          <a:srcRect/>
          <a:stretch>
            <a:fillRect/>
          </a:stretch>
        </p:blipFill>
        <p:spPr bwMode="auto">
          <a:xfrm>
            <a:off x="0" y="1060450"/>
            <a:ext cx="9118600" cy="5784850"/>
          </a:xfrm>
          <a:prstGeom prst="rect">
            <a:avLst/>
          </a:prstGeom>
          <a:noFill/>
        </p:spPr>
      </p:pic>
    </p:spTree>
    <p:extLst>
      <p:ext uri="{BB962C8B-B14F-4D97-AF65-F5344CB8AC3E}">
        <p14:creationId xmlns="" xmlns:p14="http://schemas.microsoft.com/office/powerpoint/2010/main" val="305683449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Bayesian Networks</a:t>
            </a:r>
          </a:p>
        </p:txBody>
      </p:sp>
      <p:sp>
        <p:nvSpPr>
          <p:cNvPr id="3" name="Text Placeholder 2"/>
          <p:cNvSpPr>
            <a:spLocks noGrp="1"/>
          </p:cNvSpPr>
          <p:nvPr>
            <p:ph type="body" idx="1"/>
          </p:nvPr>
        </p:nvSpPr>
        <p:spPr>
          <a:xfrm>
            <a:off x="244214" y="1428498"/>
            <a:ext cx="8630170" cy="2769989"/>
          </a:xfrm>
        </p:spPr>
        <p:txBody>
          <a:bodyPr/>
          <a:lstStyle/>
          <a:p>
            <a:pPr algn="just"/>
            <a:r>
              <a:rPr lang="en-US" sz="2000" dirty="0"/>
              <a:t>The direction of the link arrows roughly corresponds to "causality". That is the nodes higher up in the diagram tend to influence those below rather than, or, at least, more so than the other way around.</a:t>
            </a:r>
          </a:p>
          <a:p>
            <a:pPr algn="just"/>
            <a:r>
              <a:rPr lang="en-US" sz="2000" dirty="0"/>
              <a:t>In a Bayes net, the links may form loops, but they may not form cycles. This is not an expressive limitation; it does not limit the modeling power of these nets. It only means we must be more careful in building our nets. In the left diagram below, there are numerous loops. These are fine. In the right diagram, the addition of the link from D to B creates a cycle, which is not permitted.</a:t>
            </a:r>
          </a:p>
          <a:p>
            <a:pPr algn="just"/>
            <a:endParaRPr lang="en-US" sz="2000" dirty="0"/>
          </a:p>
        </p:txBody>
      </p:sp>
      <p:pic>
        <p:nvPicPr>
          <p:cNvPr id="4098" name="Picture 2" descr="https://www.norsys.com/tutorials/netica/images/NoCycles2a.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63700" y="4198486"/>
            <a:ext cx="1219200" cy="1998689"/>
          </a:xfrm>
          <a:prstGeom prst="rect">
            <a:avLst/>
          </a:prstGeom>
          <a:noFill/>
          <a:extLst>
            <a:ext uri="{909E8E84-426E-40DD-AFC4-6F175D3DCCD1}">
              <a14:hiddenFill xmlns="" xmlns:a14="http://schemas.microsoft.com/office/drawing/2010/main">
                <a:solidFill>
                  <a:srgbClr val="FFFFFF"/>
                </a:solidFill>
              </a14:hiddenFill>
            </a:ext>
          </a:extLst>
        </p:spPr>
      </p:pic>
      <p:pic>
        <p:nvPicPr>
          <p:cNvPr id="4100" name="Picture 4" descr="https://www.norsys.com/tutorials/netica/images/NoCycles2b.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26102" y="4292173"/>
            <a:ext cx="1162050" cy="19050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 xmlns:p14="http://schemas.microsoft.com/office/powerpoint/2010/main" val="1017255347"/>
              </p:ext>
            </p:extLst>
          </p:nvPr>
        </p:nvGraphicFramePr>
        <p:xfrm>
          <a:off x="694302" y="6207949"/>
          <a:ext cx="3371850" cy="365760"/>
        </p:xfrm>
        <a:graphic>
          <a:graphicData uri="http://schemas.openxmlformats.org/drawingml/2006/table">
            <a:tbl>
              <a:tblPr/>
              <a:tblGrid>
                <a:gridCol w="3371850">
                  <a:extLst>
                    <a:ext uri="{9D8B030D-6E8A-4147-A177-3AD203B41FA5}">
                      <a16:colId xmlns="" xmlns:a16="http://schemas.microsoft.com/office/drawing/2014/main" val="20000"/>
                    </a:ext>
                  </a:extLst>
                </a:gridCol>
              </a:tblGrid>
              <a:tr h="365760">
                <a:tc>
                  <a:txBody>
                    <a:bodyPr/>
                    <a:lstStyle/>
                    <a:p>
                      <a:pPr algn="ctr"/>
                      <a:r>
                        <a:rPr lang="en-US" sz="1800" dirty="0"/>
                        <a:t>A valid Bayes net</a:t>
                      </a:r>
                    </a:p>
                  </a:txBody>
                  <a:tcPr anchor="ctr">
                    <a:lnL>
                      <a:noFill/>
                    </a:lnL>
                    <a:lnR>
                      <a:noFill/>
                    </a:lnR>
                    <a:lnT>
                      <a:noFill/>
                    </a:lnT>
                    <a:lnB>
                      <a:noFill/>
                    </a:lnB>
                    <a:solidFill>
                      <a:srgbClr val="FFFFEE"/>
                    </a:solidFill>
                  </a:tcPr>
                </a:tc>
                <a:extLst>
                  <a:ext uri="{0D108BD9-81ED-4DB2-BD59-A6C34878D82A}">
                    <a16:rowId xmlns="" xmlns:a16="http://schemas.microsoft.com/office/drawing/2014/main" val="10000"/>
                  </a:ext>
                </a:extLst>
              </a:tr>
            </a:tbl>
          </a:graphicData>
        </a:graphic>
      </p:graphicFrame>
      <p:sp>
        <p:nvSpPr>
          <p:cNvPr id="5" name="Rectangle 5"/>
          <p:cNvSpPr>
            <a:spLocks noChangeArrowheads="1"/>
          </p:cNvSpPr>
          <p:nvPr/>
        </p:nvSpPr>
        <p:spPr bwMode="auto">
          <a:xfrm>
            <a:off x="879952" y="5885102"/>
            <a:ext cx="356289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20" tIns="45710" rIns="91420" bIns="45710" numCol="1" anchor="ctr" anchorCtr="0" compatLnSpc="1">
            <a:prstTxWarp prst="textNoShape">
              <a:avLst/>
            </a:prstTxWarp>
            <a:spAutoFit/>
          </a:bodyPr>
          <a:lstStyle/>
          <a:p>
            <a:pPr eaLnBrk="0" fontAlgn="base" hangingPunct="0">
              <a:spcBef>
                <a:spcPct val="0"/>
              </a:spcBef>
              <a:spcAft>
                <a:spcPct val="0"/>
              </a:spcAft>
            </a:pPr>
            <a:r>
              <a:rPr lang="en-US" altLang="en-US" dirty="0">
                <a:latin typeface="Arial" panose="020B0604020202020204" pitchFamily="34" charset="0"/>
              </a:rPr>
              <a:t/>
            </a:r>
            <a:br>
              <a:rPr lang="en-US" altLang="en-US" dirty="0">
                <a:latin typeface="Arial" panose="020B0604020202020204" pitchFamily="34" charset="0"/>
              </a:rPr>
            </a:br>
            <a:endParaRPr lang="en-US" altLang="en-US" dirty="0">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3734155831"/>
              </p:ext>
            </p:extLst>
          </p:nvPr>
        </p:nvGraphicFramePr>
        <p:xfrm>
          <a:off x="4752284" y="6207949"/>
          <a:ext cx="2909686" cy="365760"/>
        </p:xfrm>
        <a:graphic>
          <a:graphicData uri="http://schemas.openxmlformats.org/drawingml/2006/table">
            <a:tbl>
              <a:tblPr/>
              <a:tblGrid>
                <a:gridCol w="2909686">
                  <a:extLst>
                    <a:ext uri="{9D8B030D-6E8A-4147-A177-3AD203B41FA5}">
                      <a16:colId xmlns="" xmlns:a16="http://schemas.microsoft.com/office/drawing/2014/main" val="20000"/>
                    </a:ext>
                  </a:extLst>
                </a:gridCol>
              </a:tblGrid>
              <a:tr h="365760">
                <a:tc>
                  <a:txBody>
                    <a:bodyPr/>
                    <a:lstStyle/>
                    <a:p>
                      <a:pPr algn="ctr"/>
                      <a:r>
                        <a:rPr lang="en-US" sz="1800" dirty="0"/>
                        <a:t>Not a Bayes net</a:t>
                      </a:r>
                    </a:p>
                  </a:txBody>
                  <a:tcPr anchor="ctr">
                    <a:lnL>
                      <a:noFill/>
                    </a:lnL>
                    <a:lnR>
                      <a:noFill/>
                    </a:lnR>
                    <a:lnT>
                      <a:noFill/>
                    </a:lnT>
                    <a:lnB>
                      <a:noFill/>
                    </a:lnB>
                    <a:solidFill>
                      <a:srgbClr val="FFFFEE"/>
                    </a:solidFill>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20493155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Bayesian Networks</a:t>
            </a:r>
          </a:p>
        </p:txBody>
      </p:sp>
      <p:sp>
        <p:nvSpPr>
          <p:cNvPr id="3" name="Text Placeholder 2"/>
          <p:cNvSpPr>
            <a:spLocks noGrp="1"/>
          </p:cNvSpPr>
          <p:nvPr>
            <p:ph type="body" idx="1"/>
          </p:nvPr>
        </p:nvSpPr>
        <p:spPr>
          <a:xfrm>
            <a:off x="244214" y="1428498"/>
            <a:ext cx="8630170" cy="4431983"/>
          </a:xfrm>
        </p:spPr>
        <p:txBody>
          <a:bodyPr/>
          <a:lstStyle/>
          <a:p>
            <a:r>
              <a:rPr lang="en-US" dirty="0"/>
              <a:t>The key advantage of not allowing cycles it that it makes possible very fast update algorithms, since there is no way for probabilistic influence to "cycle around" indefinitely.</a:t>
            </a:r>
          </a:p>
          <a:p>
            <a:r>
              <a:rPr lang="en-US" dirty="0"/>
              <a:t>To diagnose a patient, values could be entered for some of nodes when they are known. This would allow us to re-calculate the probabilities for all the other nodes. Thus if we take a chest x-ray and the x-ray is abnormal, then the chances of the patient having TB or lung-cancer rise. If we further learn that our patient visited Asia, then the chances that they have tuberculosis would rise further, and of lung-cancer would drop (since the X-ray is now better explained by the presence of TB than of lung-cancer).</a:t>
            </a:r>
          </a:p>
          <a:p>
            <a:endParaRPr lang="en-US" dirty="0"/>
          </a:p>
        </p:txBody>
      </p:sp>
    </p:spTree>
    <p:extLst>
      <p:ext uri="{BB962C8B-B14F-4D97-AF65-F5344CB8AC3E}">
        <p14:creationId xmlns="" xmlns:p14="http://schemas.microsoft.com/office/powerpoint/2010/main" val="32520604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Support Vector Machines</a:t>
            </a:r>
          </a:p>
        </p:txBody>
      </p:sp>
      <p:sp>
        <p:nvSpPr>
          <p:cNvPr id="3" name="Text Placeholder 2"/>
          <p:cNvSpPr>
            <a:spLocks noGrp="1"/>
          </p:cNvSpPr>
          <p:nvPr>
            <p:ph type="body" idx="1"/>
          </p:nvPr>
        </p:nvSpPr>
        <p:spPr>
          <a:xfrm>
            <a:off x="139700" y="1060450"/>
            <a:ext cx="8902700" cy="6278642"/>
          </a:xfrm>
        </p:spPr>
        <p:txBody>
          <a:bodyPr/>
          <a:lstStyle/>
          <a:p>
            <a:r>
              <a:rPr lang="en-US" dirty="0" smtClean="0"/>
              <a:t>Support Vector Machine (SVM) is a relatively simple </a:t>
            </a:r>
            <a:r>
              <a:rPr lang="en-US" b="1" dirty="0" smtClean="0"/>
              <a:t>Supervised Machine Learning Algorithm</a:t>
            </a:r>
            <a:r>
              <a:rPr lang="en-US" dirty="0" smtClean="0"/>
              <a:t> used for classification and/or regression. </a:t>
            </a:r>
          </a:p>
          <a:p>
            <a:endParaRPr lang="en-US" dirty="0" smtClean="0"/>
          </a:p>
          <a:p>
            <a:r>
              <a:rPr lang="en-US" dirty="0" smtClean="0"/>
              <a:t>It </a:t>
            </a:r>
            <a:r>
              <a:rPr lang="en-US" dirty="0"/>
              <a:t>is more preferred for classification but is sometimes very useful for regression as well. </a:t>
            </a:r>
            <a:endParaRPr lang="en-US" dirty="0" smtClean="0"/>
          </a:p>
          <a:p>
            <a:endParaRPr lang="en-US" dirty="0" smtClean="0"/>
          </a:p>
          <a:p>
            <a:r>
              <a:rPr lang="en-US" b="1" dirty="0" smtClean="0"/>
              <a:t>Basically</a:t>
            </a:r>
            <a:r>
              <a:rPr lang="en-US" b="1" dirty="0"/>
              <a:t>, SVM finds a hyper-plane that creates a boundary between the types of data. </a:t>
            </a:r>
            <a:endParaRPr lang="en-US" b="1" dirty="0" smtClean="0"/>
          </a:p>
          <a:p>
            <a:endParaRPr lang="en-US" dirty="0" smtClean="0"/>
          </a:p>
          <a:p>
            <a:r>
              <a:rPr lang="en-US" b="1" dirty="0" smtClean="0"/>
              <a:t>In </a:t>
            </a:r>
            <a:r>
              <a:rPr lang="en-US" b="1" dirty="0"/>
              <a:t>2-dimensional space, this hyper-plane is nothing but a line</a:t>
            </a:r>
            <a:r>
              <a:rPr lang="en-US" b="1" dirty="0" smtClean="0"/>
              <a:t>.</a:t>
            </a:r>
          </a:p>
          <a:p>
            <a:endParaRPr lang="en-US" dirty="0" smtClean="0"/>
          </a:p>
          <a:p>
            <a:r>
              <a:rPr lang="en-US" dirty="0" smtClean="0"/>
              <a:t>The SVM plot each data item of the dataset into an N-dimensional space, where N is the number of features/attributes in the data. </a:t>
            </a:r>
          </a:p>
          <a:p>
            <a:endParaRPr lang="en-US" dirty="0" smtClean="0"/>
          </a:p>
          <a:p>
            <a:r>
              <a:rPr lang="en-US" dirty="0" smtClean="0"/>
              <a:t>Then next step is to find the optimal </a:t>
            </a:r>
            <a:r>
              <a:rPr lang="en-US" dirty="0" err="1" smtClean="0"/>
              <a:t>hyperplane</a:t>
            </a:r>
            <a:r>
              <a:rPr lang="en-US" dirty="0" smtClean="0"/>
              <a:t> that separate the data. </a:t>
            </a:r>
          </a:p>
          <a:p>
            <a:r>
              <a:rPr lang="en-US" dirty="0"/>
              <a:t/>
            </a:r>
            <a:br>
              <a:rPr lang="en-US" dirty="0"/>
            </a:br>
            <a:endParaRPr lang="en-US" dirty="0"/>
          </a:p>
        </p:txBody>
      </p:sp>
    </p:spTree>
    <p:extLst>
      <p:ext uri="{BB962C8B-B14F-4D97-AF65-F5344CB8AC3E}">
        <p14:creationId xmlns="" xmlns:p14="http://schemas.microsoft.com/office/powerpoint/2010/main" val="63895149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Support Vector Machines</a:t>
            </a:r>
          </a:p>
        </p:txBody>
      </p:sp>
      <p:sp>
        <p:nvSpPr>
          <p:cNvPr id="3" name="Text Placeholder 2"/>
          <p:cNvSpPr>
            <a:spLocks noGrp="1"/>
          </p:cNvSpPr>
          <p:nvPr>
            <p:ph type="body" idx="1"/>
          </p:nvPr>
        </p:nvSpPr>
        <p:spPr>
          <a:xfrm>
            <a:off x="215900" y="1060450"/>
            <a:ext cx="8630170" cy="5539978"/>
          </a:xfrm>
        </p:spPr>
        <p:txBody>
          <a:bodyPr/>
          <a:lstStyle/>
          <a:p>
            <a:r>
              <a:rPr lang="en-US" dirty="0" smtClean="0"/>
              <a:t>Inherently</a:t>
            </a:r>
            <a:r>
              <a:rPr lang="en-US" dirty="0"/>
              <a:t>, SVM can only perform binary classification (i.e., choose between two classes</a:t>
            </a:r>
            <a:r>
              <a:rPr lang="en-US" dirty="0" smtClean="0"/>
              <a:t>).</a:t>
            </a:r>
          </a:p>
          <a:p>
            <a:r>
              <a:rPr lang="en-US" dirty="0" smtClean="0"/>
              <a:t>However</a:t>
            </a:r>
            <a:r>
              <a:rPr lang="en-US" dirty="0"/>
              <a:t>, there are various techniques to use for multi-class problems</a:t>
            </a:r>
            <a:r>
              <a:rPr lang="en-US" dirty="0" smtClean="0"/>
              <a:t>.</a:t>
            </a:r>
          </a:p>
          <a:p>
            <a:endParaRPr lang="en-US" dirty="0" smtClean="0"/>
          </a:p>
          <a:p>
            <a:pPr fontAlgn="base"/>
            <a:r>
              <a:rPr lang="en-US" dirty="0" smtClean="0"/>
              <a:t>To perform SVM on multi-class problems, we can create a binary classifier for each class of the data. </a:t>
            </a:r>
          </a:p>
          <a:p>
            <a:pPr fontAlgn="base"/>
            <a:endParaRPr lang="en-US" dirty="0" smtClean="0"/>
          </a:p>
          <a:p>
            <a:pPr fontAlgn="base"/>
            <a:r>
              <a:rPr lang="en-US" dirty="0" smtClean="0"/>
              <a:t>The two results of each classifier will be :</a:t>
            </a:r>
          </a:p>
          <a:p>
            <a:pPr fontAlgn="base"/>
            <a:endParaRPr lang="en-US" dirty="0" smtClean="0"/>
          </a:p>
          <a:p>
            <a:pPr fontAlgn="base"/>
            <a:r>
              <a:rPr lang="en-US" dirty="0" smtClean="0"/>
              <a:t>	The data point belongs to that class  </a:t>
            </a:r>
          </a:p>
          <a:p>
            <a:pPr fontAlgn="base"/>
            <a:endParaRPr lang="en-US" dirty="0" smtClean="0"/>
          </a:p>
          <a:p>
            <a:pPr fontAlgn="base"/>
            <a:r>
              <a:rPr lang="en-US" dirty="0" smtClean="0"/>
              <a:t>		OR </a:t>
            </a:r>
          </a:p>
          <a:p>
            <a:pPr fontAlgn="base"/>
            <a:r>
              <a:rPr lang="en-US" dirty="0" smtClean="0"/>
              <a:t>	The data point does not belong to that class.</a:t>
            </a:r>
          </a:p>
          <a:p>
            <a:pPr fontAlgn="base"/>
            <a:endParaRPr lang="en-US" dirty="0" smtClean="0"/>
          </a:p>
          <a:p>
            <a:endParaRPr lang="en-US" dirty="0"/>
          </a:p>
        </p:txBody>
      </p:sp>
    </p:spTree>
    <p:extLst>
      <p:ext uri="{BB962C8B-B14F-4D97-AF65-F5344CB8AC3E}">
        <p14:creationId xmlns="" xmlns:p14="http://schemas.microsoft.com/office/powerpoint/2010/main" val="63895149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Support Vector Machines</a:t>
            </a:r>
          </a:p>
        </p:txBody>
      </p:sp>
      <p:sp>
        <p:nvSpPr>
          <p:cNvPr id="3" name="Text Placeholder 2"/>
          <p:cNvSpPr>
            <a:spLocks noGrp="1"/>
          </p:cNvSpPr>
          <p:nvPr>
            <p:ph type="body" idx="1"/>
          </p:nvPr>
        </p:nvSpPr>
        <p:spPr>
          <a:xfrm>
            <a:off x="215900" y="1060450"/>
            <a:ext cx="8630170" cy="3323987"/>
          </a:xfrm>
        </p:spPr>
        <p:txBody>
          <a:bodyPr/>
          <a:lstStyle/>
          <a:p>
            <a:pPr fontAlgn="base"/>
            <a:r>
              <a:rPr lang="en-US" dirty="0" smtClean="0"/>
              <a:t>For example, in a class of fruits, to perform multi-class classification, we can create a binary classifier for each fruit.</a:t>
            </a:r>
          </a:p>
          <a:p>
            <a:pPr fontAlgn="base"/>
            <a:endParaRPr lang="en-US" dirty="0" smtClean="0"/>
          </a:p>
          <a:p>
            <a:pPr fontAlgn="base"/>
            <a:r>
              <a:rPr lang="en-US" b="1" dirty="0" smtClean="0"/>
              <a:t>For say, the ‘mango’ class, there will be a binary classifier to predict if it IS a mango OR it is NOT a mango. </a:t>
            </a:r>
          </a:p>
          <a:p>
            <a:pPr fontAlgn="base"/>
            <a:endParaRPr lang="en-US" dirty="0" smtClean="0"/>
          </a:p>
          <a:p>
            <a:pPr fontAlgn="base"/>
            <a:r>
              <a:rPr lang="en-US" dirty="0" smtClean="0"/>
              <a:t>The classifier with the highest score is chosen as the output of the SVM.</a:t>
            </a:r>
          </a:p>
          <a:p>
            <a:endParaRPr lang="en-US" dirty="0"/>
          </a:p>
        </p:txBody>
      </p:sp>
    </p:spTree>
    <p:extLst>
      <p:ext uri="{BB962C8B-B14F-4D97-AF65-F5344CB8AC3E}">
        <p14:creationId xmlns="" xmlns:p14="http://schemas.microsoft.com/office/powerpoint/2010/main" val="63895149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46050"/>
            <a:ext cx="8679929" cy="867410"/>
          </a:xfrm>
        </p:spPr>
        <p:txBody>
          <a:bodyPr/>
          <a:lstStyle/>
          <a:p>
            <a:r>
              <a:rPr lang="en-US" dirty="0"/>
              <a:t>SVM for complex (Non Linearly Separable)</a:t>
            </a:r>
            <a:br>
              <a:rPr lang="en-US" dirty="0"/>
            </a:br>
            <a:endParaRPr lang="en-US" dirty="0"/>
          </a:p>
        </p:txBody>
      </p:sp>
      <p:sp>
        <p:nvSpPr>
          <p:cNvPr id="3" name="Text Placeholder 2"/>
          <p:cNvSpPr>
            <a:spLocks noGrp="1"/>
          </p:cNvSpPr>
          <p:nvPr>
            <p:ph type="body" idx="1"/>
          </p:nvPr>
        </p:nvSpPr>
        <p:spPr>
          <a:xfrm>
            <a:off x="244214" y="1136650"/>
            <a:ext cx="8630170" cy="1769174"/>
          </a:xfrm>
        </p:spPr>
        <p:txBody>
          <a:bodyPr/>
          <a:lstStyle/>
          <a:p>
            <a:r>
              <a:rPr lang="en-US" dirty="0"/>
              <a:t>SVM works very well without any modifications for linearly separable data. </a:t>
            </a:r>
            <a:endParaRPr lang="en-US" dirty="0" smtClean="0"/>
          </a:p>
          <a:p>
            <a:r>
              <a:rPr lang="en-US" b="1" dirty="0" smtClean="0"/>
              <a:t>Linearly </a:t>
            </a:r>
            <a:r>
              <a:rPr lang="en-US" b="1" dirty="0"/>
              <a:t>Separable Data </a:t>
            </a:r>
            <a:r>
              <a:rPr lang="en-US" dirty="0"/>
              <a:t>is any data that can be plotted in a graph and can be separated into classes using a straight line.</a:t>
            </a:r>
          </a:p>
        </p:txBody>
      </p:sp>
      <p:pic>
        <p:nvPicPr>
          <p:cNvPr id="5122" name="Picture 2" descr="https://media.geeksforgeeks.org/wp-content/uploads/20200605170732/linearsep.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9700" y="2736850"/>
            <a:ext cx="8763000" cy="35814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1054100" y="6313805"/>
            <a:ext cx="7696200" cy="461645"/>
          </a:xfrm>
          <a:prstGeom prst="rect">
            <a:avLst/>
          </a:prstGeom>
        </p:spPr>
        <p:txBody>
          <a:bodyPr wrap="square" lIns="91420" tIns="45710" rIns="91420" bIns="45710">
            <a:spAutoFit/>
          </a:bodyPr>
          <a:lstStyle/>
          <a:p>
            <a:r>
              <a:rPr lang="en-US" sz="2400" b="1" i="1" dirty="0">
                <a:solidFill>
                  <a:srgbClr val="666666"/>
                </a:solidFill>
                <a:latin typeface="Roboto" panose="02000000000000000000" pitchFamily="2" charset="0"/>
              </a:rPr>
              <a:t>A: Linearly Separable Data </a:t>
            </a:r>
            <a:r>
              <a:rPr lang="en-US" sz="2400" b="1" i="1" dirty="0" smtClean="0">
                <a:solidFill>
                  <a:srgbClr val="666666"/>
                </a:solidFill>
                <a:latin typeface="Roboto" panose="02000000000000000000" pitchFamily="2" charset="0"/>
              </a:rPr>
              <a:t>                             B</a:t>
            </a:r>
            <a:r>
              <a:rPr lang="en-US" sz="2400" b="1" i="1" dirty="0">
                <a:solidFill>
                  <a:srgbClr val="666666"/>
                </a:solidFill>
                <a:latin typeface="Roboto" panose="02000000000000000000" pitchFamily="2" charset="0"/>
              </a:rPr>
              <a:t>: Non-Linearly Separable </a:t>
            </a:r>
            <a:r>
              <a:rPr lang="en-US" sz="2400" b="1" i="1" dirty="0" smtClean="0">
                <a:solidFill>
                  <a:srgbClr val="666666"/>
                </a:solidFill>
                <a:latin typeface="Roboto" panose="02000000000000000000" pitchFamily="2" charset="0"/>
              </a:rPr>
              <a:t>Data  </a:t>
            </a:r>
            <a:endParaRPr lang="en-US" sz="2400" b="1" dirty="0"/>
          </a:p>
        </p:txBody>
      </p:sp>
    </p:spTree>
    <p:extLst>
      <p:ext uri="{BB962C8B-B14F-4D97-AF65-F5344CB8AC3E}">
        <p14:creationId xmlns="" xmlns:p14="http://schemas.microsoft.com/office/powerpoint/2010/main" val="350219531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7" y="298452"/>
            <a:ext cx="8679929" cy="492443"/>
          </a:xfrm>
        </p:spPr>
        <p:txBody>
          <a:bodyPr/>
          <a:lstStyle/>
          <a:p>
            <a:r>
              <a:rPr lang="en-US" dirty="0"/>
              <a:t>Kernelized SVM </a:t>
            </a:r>
          </a:p>
        </p:txBody>
      </p:sp>
      <p:sp>
        <p:nvSpPr>
          <p:cNvPr id="3" name="Text Placeholder 2"/>
          <p:cNvSpPr>
            <a:spLocks noGrp="1"/>
          </p:cNvSpPr>
          <p:nvPr>
            <p:ph type="body" idx="1"/>
          </p:nvPr>
        </p:nvSpPr>
        <p:spPr>
          <a:xfrm>
            <a:off x="215900" y="1060450"/>
            <a:ext cx="8630170" cy="5170646"/>
          </a:xfrm>
        </p:spPr>
        <p:txBody>
          <a:bodyPr/>
          <a:lstStyle/>
          <a:p>
            <a:r>
              <a:rPr lang="en-US" dirty="0"/>
              <a:t>We use </a:t>
            </a:r>
            <a:r>
              <a:rPr lang="en-US" b="1" dirty="0"/>
              <a:t>Kernelized SVM</a:t>
            </a:r>
            <a:r>
              <a:rPr lang="en-US" dirty="0"/>
              <a:t> for non-linearly separable data. </a:t>
            </a:r>
            <a:endParaRPr lang="en-US" dirty="0" smtClean="0"/>
          </a:p>
          <a:p>
            <a:endParaRPr lang="en-US" dirty="0" smtClean="0"/>
          </a:p>
          <a:p>
            <a:r>
              <a:rPr lang="en-US" dirty="0" smtClean="0"/>
              <a:t>Say</a:t>
            </a:r>
            <a:r>
              <a:rPr lang="en-US" dirty="0"/>
              <a:t>, we have some non-linearly separable data in one dimension</a:t>
            </a:r>
            <a:r>
              <a:rPr lang="en-US" dirty="0" smtClean="0"/>
              <a:t>.</a:t>
            </a:r>
          </a:p>
          <a:p>
            <a:r>
              <a:rPr lang="en-US" dirty="0" smtClean="0"/>
              <a:t> </a:t>
            </a:r>
          </a:p>
          <a:p>
            <a:r>
              <a:rPr lang="en-US" dirty="0" smtClean="0"/>
              <a:t>We </a:t>
            </a:r>
            <a:r>
              <a:rPr lang="en-US" dirty="0"/>
              <a:t>can transform this data into two-dimensions and the data will become linearly separable in two dimensions. </a:t>
            </a:r>
            <a:endParaRPr lang="en-US" dirty="0" smtClean="0"/>
          </a:p>
          <a:p>
            <a:endParaRPr lang="en-US" dirty="0" smtClean="0"/>
          </a:p>
          <a:p>
            <a:r>
              <a:rPr lang="en-US" dirty="0" smtClean="0"/>
              <a:t>This </a:t>
            </a:r>
            <a:r>
              <a:rPr lang="en-US" dirty="0"/>
              <a:t>is done by mapping each 1-D data point to a corresponding 2-D ordered pair</a:t>
            </a:r>
            <a:r>
              <a:rPr lang="en-US" dirty="0" smtClean="0"/>
              <a:t>.</a:t>
            </a:r>
          </a:p>
          <a:p>
            <a:r>
              <a:rPr lang="en-US" dirty="0"/>
              <a:t/>
            </a:r>
            <a:br>
              <a:rPr lang="en-US" dirty="0"/>
            </a:br>
            <a:r>
              <a:rPr lang="en-US" b="1" dirty="0"/>
              <a:t>So for any non-linearly separable data in any dimension, we can just map the data to a higher dimension and then make it linearly separable</a:t>
            </a:r>
            <a:r>
              <a:rPr lang="en-US" dirty="0"/>
              <a:t>. </a:t>
            </a:r>
            <a:endParaRPr lang="en-US" dirty="0" smtClean="0"/>
          </a:p>
          <a:p>
            <a:r>
              <a:rPr lang="en-US" dirty="0" smtClean="0"/>
              <a:t>This </a:t>
            </a:r>
            <a:r>
              <a:rPr lang="en-US" dirty="0"/>
              <a:t>is a very powerful and general transformation. </a:t>
            </a:r>
          </a:p>
        </p:txBody>
      </p:sp>
    </p:spTree>
    <p:extLst>
      <p:ext uri="{BB962C8B-B14F-4D97-AF65-F5344CB8AC3E}">
        <p14:creationId xmlns="" xmlns:p14="http://schemas.microsoft.com/office/powerpoint/2010/main" val="101148659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7" y="298452"/>
            <a:ext cx="8679929" cy="492443"/>
          </a:xfrm>
        </p:spPr>
        <p:txBody>
          <a:bodyPr/>
          <a:lstStyle/>
          <a:p>
            <a:r>
              <a:rPr lang="en-US" dirty="0"/>
              <a:t>Kernelized SVM </a:t>
            </a:r>
          </a:p>
        </p:txBody>
      </p:sp>
      <p:sp>
        <p:nvSpPr>
          <p:cNvPr id="3" name="Text Placeholder 2"/>
          <p:cNvSpPr>
            <a:spLocks noGrp="1"/>
          </p:cNvSpPr>
          <p:nvPr>
            <p:ph type="body" idx="1"/>
          </p:nvPr>
        </p:nvSpPr>
        <p:spPr>
          <a:xfrm>
            <a:off x="215900" y="1060450"/>
            <a:ext cx="8630170" cy="2585323"/>
          </a:xfrm>
        </p:spPr>
        <p:txBody>
          <a:bodyPr/>
          <a:lstStyle/>
          <a:p>
            <a:r>
              <a:rPr lang="en-US" dirty="0" smtClean="0"/>
              <a:t>A</a:t>
            </a:r>
            <a:r>
              <a:rPr lang="en-US" dirty="0"/>
              <a:t> </a:t>
            </a:r>
            <a:r>
              <a:rPr lang="en-US" b="1" dirty="0"/>
              <a:t>kernel</a:t>
            </a:r>
            <a:r>
              <a:rPr lang="en-US" dirty="0"/>
              <a:t> is nothing a measure of similarity between data points. </a:t>
            </a:r>
            <a:endParaRPr lang="en-US" dirty="0" smtClean="0"/>
          </a:p>
          <a:p>
            <a:endParaRPr lang="en-US" dirty="0" smtClean="0"/>
          </a:p>
          <a:p>
            <a:r>
              <a:rPr lang="en-US" dirty="0" smtClean="0"/>
              <a:t>The</a:t>
            </a:r>
            <a:r>
              <a:rPr lang="en-US" dirty="0"/>
              <a:t> </a:t>
            </a:r>
            <a:r>
              <a:rPr lang="en-US" b="1" dirty="0"/>
              <a:t>kernel function</a:t>
            </a:r>
            <a:r>
              <a:rPr lang="en-US" dirty="0"/>
              <a:t> in a kernelized SVM </a:t>
            </a:r>
            <a:r>
              <a:rPr lang="en-US" dirty="0" smtClean="0"/>
              <a:t>tells that:</a:t>
            </a:r>
          </a:p>
          <a:p>
            <a:r>
              <a:rPr lang="en-US" dirty="0" smtClean="0"/>
              <a:t>	For a </a:t>
            </a:r>
            <a:r>
              <a:rPr lang="en-US" dirty="0"/>
              <a:t>given two data points in the original feature space, what </a:t>
            </a:r>
            <a:r>
              <a:rPr lang="en-US" dirty="0" smtClean="0"/>
              <a:t>	the </a:t>
            </a:r>
            <a:r>
              <a:rPr lang="en-US" dirty="0"/>
              <a:t>similarity is between the points in the newly transformed </a:t>
            </a:r>
            <a:r>
              <a:rPr lang="en-US" dirty="0" smtClean="0"/>
              <a:t>	feature </a:t>
            </a:r>
            <a:r>
              <a:rPr lang="en-US" dirty="0"/>
              <a:t>space.</a:t>
            </a:r>
          </a:p>
          <a:p>
            <a:endParaRPr lang="en-US" dirty="0"/>
          </a:p>
        </p:txBody>
      </p:sp>
    </p:spTree>
    <p:extLst>
      <p:ext uri="{BB962C8B-B14F-4D97-AF65-F5344CB8AC3E}">
        <p14:creationId xmlns="" xmlns:p14="http://schemas.microsoft.com/office/powerpoint/2010/main" val="101148659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Advantages of SVM</a:t>
            </a:r>
          </a:p>
        </p:txBody>
      </p:sp>
      <p:sp>
        <p:nvSpPr>
          <p:cNvPr id="3" name="Text Placeholder 2"/>
          <p:cNvSpPr>
            <a:spLocks noGrp="1"/>
          </p:cNvSpPr>
          <p:nvPr>
            <p:ph type="body" idx="1"/>
          </p:nvPr>
        </p:nvSpPr>
        <p:spPr>
          <a:xfrm>
            <a:off x="244214" y="1428498"/>
            <a:ext cx="8630170" cy="3323987"/>
          </a:xfrm>
        </p:spPr>
        <p:txBody>
          <a:bodyPr/>
          <a:lstStyle/>
          <a:p>
            <a:pPr>
              <a:buFont typeface="Arial" pitchFamily="34" charset="0"/>
              <a:buChar char="•"/>
            </a:pPr>
            <a:r>
              <a:rPr lang="en-US" dirty="0"/>
              <a:t>Works well when there is an understandable margin of dissociation between classes</a:t>
            </a:r>
            <a:r>
              <a:rPr lang="en-US" dirty="0" smtClean="0"/>
              <a:t>.</a:t>
            </a:r>
          </a:p>
          <a:p>
            <a:pPr>
              <a:buFont typeface="Arial" pitchFamily="34" charset="0"/>
              <a:buChar char="•"/>
            </a:pPr>
            <a:endParaRPr lang="en-US" dirty="0"/>
          </a:p>
          <a:p>
            <a:pPr>
              <a:buFont typeface="Arial" pitchFamily="34" charset="0"/>
              <a:buChar char="•"/>
            </a:pPr>
            <a:r>
              <a:rPr lang="en-US" dirty="0"/>
              <a:t>More productive in high dimensional spaces</a:t>
            </a:r>
            <a:r>
              <a:rPr lang="en-US" dirty="0" smtClean="0"/>
              <a:t>.</a:t>
            </a:r>
          </a:p>
          <a:p>
            <a:pPr>
              <a:buFont typeface="Arial" pitchFamily="34" charset="0"/>
              <a:buChar char="•"/>
            </a:pPr>
            <a:endParaRPr lang="en-US" dirty="0"/>
          </a:p>
          <a:p>
            <a:pPr>
              <a:buFont typeface="Arial" pitchFamily="34" charset="0"/>
              <a:buChar char="•"/>
            </a:pPr>
            <a:r>
              <a:rPr lang="en-US" dirty="0"/>
              <a:t>Effective in instances where the number of dimensions is larger than the number of specimens</a:t>
            </a:r>
            <a:r>
              <a:rPr lang="en-US" dirty="0" smtClean="0"/>
              <a:t>.</a:t>
            </a:r>
          </a:p>
          <a:p>
            <a:pPr>
              <a:buFont typeface="Arial" pitchFamily="34" charset="0"/>
              <a:buChar char="•"/>
            </a:pPr>
            <a:endParaRPr lang="en-US" dirty="0"/>
          </a:p>
          <a:p>
            <a:pPr>
              <a:buFont typeface="Arial" pitchFamily="34" charset="0"/>
              <a:buChar char="•"/>
            </a:pPr>
            <a:r>
              <a:rPr lang="en-US" dirty="0"/>
              <a:t>More memory systematic.</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Disadvantages of SVM</a:t>
            </a:r>
          </a:p>
        </p:txBody>
      </p:sp>
      <p:sp>
        <p:nvSpPr>
          <p:cNvPr id="3" name="Text Placeholder 2"/>
          <p:cNvSpPr>
            <a:spLocks noGrp="1"/>
          </p:cNvSpPr>
          <p:nvPr>
            <p:ph type="body" idx="1"/>
          </p:nvPr>
        </p:nvSpPr>
        <p:spPr>
          <a:xfrm>
            <a:off x="244214" y="1428498"/>
            <a:ext cx="8630170" cy="2954655"/>
          </a:xfrm>
        </p:spPr>
        <p:txBody>
          <a:bodyPr/>
          <a:lstStyle/>
          <a:p>
            <a:pPr>
              <a:buFont typeface="Arial" pitchFamily="34" charset="0"/>
              <a:buChar char="•"/>
            </a:pPr>
            <a:r>
              <a:rPr lang="en-US" dirty="0"/>
              <a:t>Not acceptable for large datasets</a:t>
            </a:r>
            <a:r>
              <a:rPr lang="en-US" dirty="0" smtClean="0"/>
              <a:t>.</a:t>
            </a:r>
          </a:p>
          <a:p>
            <a:pPr>
              <a:buFont typeface="Arial" pitchFamily="34" charset="0"/>
              <a:buChar char="•"/>
            </a:pPr>
            <a:endParaRPr lang="en-US" dirty="0"/>
          </a:p>
          <a:p>
            <a:pPr>
              <a:buFont typeface="Arial" pitchFamily="34" charset="0"/>
              <a:buChar char="•"/>
            </a:pPr>
            <a:r>
              <a:rPr lang="en-US" dirty="0"/>
              <a:t>Does not execute very well when the dataset has more sound i.e. target classes are overlapping</a:t>
            </a:r>
            <a:r>
              <a:rPr lang="en-US" dirty="0" smtClean="0"/>
              <a:t>.</a:t>
            </a:r>
          </a:p>
          <a:p>
            <a:pPr>
              <a:buFont typeface="Arial" pitchFamily="34" charset="0"/>
              <a:buChar char="•"/>
            </a:pPr>
            <a:endParaRPr lang="en-US" dirty="0"/>
          </a:p>
          <a:p>
            <a:pPr>
              <a:buFont typeface="Arial" pitchFamily="34" charset="0"/>
              <a:buChar char="•"/>
            </a:pPr>
            <a:r>
              <a:rPr lang="en-US" dirty="0"/>
              <a:t>Suffers from problem of overfitting and underfitting</a:t>
            </a:r>
            <a:r>
              <a:rPr lang="en-US" dirty="0" smtClean="0"/>
              <a:t>.</a:t>
            </a:r>
          </a:p>
          <a:p>
            <a:pPr>
              <a:buFont typeface="Arial" pitchFamily="34" charset="0"/>
              <a:buChar char="•"/>
            </a:pPr>
            <a:endParaRPr lang="en-US" dirty="0"/>
          </a:p>
          <a:p>
            <a:pPr>
              <a:buFont typeface="Arial" pitchFamily="34" charset="0"/>
              <a:buChar char="•"/>
            </a:pPr>
            <a:r>
              <a:rPr lang="en-US" dirty="0"/>
              <a:t>There is no probabilistic clarification for the classification.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6" y="374652"/>
            <a:ext cx="8679929" cy="492443"/>
          </a:xfrm>
        </p:spPr>
        <p:txBody>
          <a:bodyPr/>
          <a:lstStyle/>
          <a:p>
            <a:r>
              <a:rPr lang="en-US" dirty="0"/>
              <a:t>Types of Learning </a:t>
            </a:r>
          </a:p>
        </p:txBody>
      </p:sp>
      <p:sp>
        <p:nvSpPr>
          <p:cNvPr id="3" name="Text Placeholder 2"/>
          <p:cNvSpPr>
            <a:spLocks noGrp="1"/>
          </p:cNvSpPr>
          <p:nvPr>
            <p:ph type="body" idx="1"/>
          </p:nvPr>
        </p:nvSpPr>
        <p:spPr>
          <a:xfrm>
            <a:off x="244214" y="1428498"/>
            <a:ext cx="8630170" cy="3447098"/>
          </a:xfrm>
        </p:spPr>
        <p:txBody>
          <a:bodyPr/>
          <a:lstStyle/>
          <a:p>
            <a:pPr fontAlgn="base"/>
            <a:r>
              <a:rPr lang="en-US" sz="2800" dirty="0"/>
              <a:t>Machine learning is sub-categorized to three types:</a:t>
            </a:r>
          </a:p>
          <a:p>
            <a:pPr fontAlgn="base"/>
            <a:endParaRPr lang="en-US" sz="2800" dirty="0"/>
          </a:p>
          <a:p>
            <a:pPr marL="342828" indent="-342828"/>
            <a:r>
              <a:rPr lang="en-US" sz="2800" b="1" dirty="0"/>
              <a:t>Supervised Learning </a:t>
            </a:r>
            <a:r>
              <a:rPr lang="en-US" sz="2800" dirty="0"/>
              <a:t>– Train Me</a:t>
            </a:r>
            <a:r>
              <a:rPr lang="en-US" sz="2800" dirty="0" smtClean="0"/>
              <a:t>!</a:t>
            </a:r>
          </a:p>
          <a:p>
            <a:pPr marL="342828" indent="-342828"/>
            <a:endParaRPr lang="en-US" sz="2800" dirty="0"/>
          </a:p>
          <a:p>
            <a:pPr marL="342828" indent="-342828"/>
            <a:r>
              <a:rPr lang="en-US" sz="2800" b="1" dirty="0"/>
              <a:t>Unsupervised Learning </a:t>
            </a:r>
            <a:r>
              <a:rPr lang="en-US" sz="2800" dirty="0"/>
              <a:t>– I am self sufficient in </a:t>
            </a:r>
            <a:r>
              <a:rPr lang="en-US" sz="2800" dirty="0" smtClean="0"/>
              <a:t>learning</a:t>
            </a:r>
          </a:p>
          <a:p>
            <a:pPr marL="342828" indent="-342828"/>
            <a:endParaRPr lang="en-US" sz="2800" dirty="0"/>
          </a:p>
          <a:p>
            <a:pPr marL="342828" indent="-342828"/>
            <a:r>
              <a:rPr lang="en-US" sz="2800" b="1" dirty="0"/>
              <a:t>Reinforcement Learning </a:t>
            </a:r>
            <a:r>
              <a:rPr lang="en-US" sz="2800" dirty="0"/>
              <a:t>– My life My rules! (Hit &amp; Trial)</a:t>
            </a:r>
          </a:p>
          <a:p>
            <a:endParaRPr lang="en-US" sz="2800" dirty="0"/>
          </a:p>
        </p:txBody>
      </p:sp>
    </p:spTree>
    <p:extLst>
      <p:ext uri="{BB962C8B-B14F-4D97-AF65-F5344CB8AC3E}">
        <p14:creationId xmlns="" xmlns:p14="http://schemas.microsoft.com/office/powerpoint/2010/main" val="305683449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Applications</a:t>
            </a:r>
          </a:p>
        </p:txBody>
      </p:sp>
      <p:sp>
        <p:nvSpPr>
          <p:cNvPr id="3" name="Text Placeholder 2"/>
          <p:cNvSpPr>
            <a:spLocks noGrp="1"/>
          </p:cNvSpPr>
          <p:nvPr>
            <p:ph type="body" idx="1"/>
          </p:nvPr>
        </p:nvSpPr>
        <p:spPr>
          <a:xfrm>
            <a:off x="244214" y="1428498"/>
            <a:ext cx="8630170" cy="3323987"/>
          </a:xfrm>
        </p:spPr>
        <p:txBody>
          <a:bodyPr/>
          <a:lstStyle/>
          <a:p>
            <a:pPr>
              <a:buFont typeface="Arial" pitchFamily="34" charset="0"/>
              <a:buChar char="•"/>
            </a:pPr>
            <a:r>
              <a:rPr lang="en-US" dirty="0"/>
              <a:t>Face observation</a:t>
            </a:r>
            <a:r>
              <a:rPr lang="en-US" dirty="0" smtClean="0"/>
              <a:t>.</a:t>
            </a:r>
          </a:p>
          <a:p>
            <a:pPr>
              <a:buFont typeface="Arial" pitchFamily="34" charset="0"/>
              <a:buChar char="•"/>
            </a:pPr>
            <a:endParaRPr lang="en-US" dirty="0"/>
          </a:p>
          <a:p>
            <a:pPr>
              <a:buFont typeface="Arial" pitchFamily="34" charset="0"/>
              <a:buChar char="•"/>
            </a:pPr>
            <a:r>
              <a:rPr lang="en-US" dirty="0"/>
              <a:t>Text and Hypertext arrangement</a:t>
            </a:r>
            <a:r>
              <a:rPr lang="en-US" dirty="0" smtClean="0"/>
              <a:t>.</a:t>
            </a:r>
          </a:p>
          <a:p>
            <a:pPr>
              <a:buFont typeface="Arial" pitchFamily="34" charset="0"/>
              <a:buChar char="•"/>
            </a:pPr>
            <a:endParaRPr lang="en-US" dirty="0"/>
          </a:p>
          <a:p>
            <a:pPr>
              <a:buFont typeface="Arial" pitchFamily="34" charset="0"/>
              <a:buChar char="•"/>
            </a:pPr>
            <a:r>
              <a:rPr lang="en-US" dirty="0" smtClean="0"/>
              <a:t>Bioinformatics</a:t>
            </a:r>
          </a:p>
          <a:p>
            <a:pPr>
              <a:buFont typeface="Arial" pitchFamily="34" charset="0"/>
              <a:buChar char="•"/>
            </a:pPr>
            <a:endParaRPr lang="en-US" dirty="0"/>
          </a:p>
          <a:p>
            <a:pPr>
              <a:buFont typeface="Arial" pitchFamily="34" charset="0"/>
              <a:buChar char="•"/>
            </a:pPr>
            <a:r>
              <a:rPr lang="en-US" dirty="0"/>
              <a:t>Handwriting Recognition</a:t>
            </a:r>
            <a:r>
              <a:rPr lang="en-US" dirty="0" smtClean="0"/>
              <a:t>.</a:t>
            </a:r>
          </a:p>
          <a:p>
            <a:pPr>
              <a:buFont typeface="Arial" pitchFamily="34" charset="0"/>
              <a:buChar char="•"/>
            </a:pPr>
            <a:endParaRPr lang="en-US" dirty="0"/>
          </a:p>
          <a:p>
            <a:pPr>
              <a:buFont typeface="Arial" pitchFamily="34" charset="0"/>
              <a:buChar char="•"/>
            </a:pPr>
            <a:r>
              <a:rPr lang="en-US" dirty="0"/>
              <a:t>Generalized Predictive Control.</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7" y="298452"/>
            <a:ext cx="8679929" cy="492443"/>
          </a:xfrm>
        </p:spPr>
        <p:txBody>
          <a:bodyPr/>
          <a:lstStyle/>
          <a:p>
            <a:r>
              <a:rPr lang="en-US" dirty="0"/>
              <a:t>Genetic Algorithms</a:t>
            </a:r>
          </a:p>
        </p:txBody>
      </p:sp>
      <p:sp>
        <p:nvSpPr>
          <p:cNvPr id="3" name="Text Placeholder 2"/>
          <p:cNvSpPr>
            <a:spLocks noGrp="1"/>
          </p:cNvSpPr>
          <p:nvPr>
            <p:ph type="body" idx="1"/>
          </p:nvPr>
        </p:nvSpPr>
        <p:spPr>
          <a:xfrm>
            <a:off x="244214" y="1428496"/>
            <a:ext cx="8630170" cy="4616648"/>
          </a:xfrm>
        </p:spPr>
        <p:txBody>
          <a:bodyPr/>
          <a:lstStyle/>
          <a:p>
            <a:pPr algn="just" fontAlgn="base"/>
            <a:r>
              <a:rPr lang="en-US" sz="2000" dirty="0"/>
              <a:t>Genetic Algorithms(GAs) are adaptive heuristic search algorithms that belong to the larger part of evolutionary algorithms. Genetic algorithms are based on the ideas of natural selection and genetics. These are intelligent exploitation of random search provided with historical data to direct the search into the region of better performance in solution space. </a:t>
            </a:r>
            <a:r>
              <a:rPr lang="en-US" sz="2000" b="1" dirty="0"/>
              <a:t>They are commonly used to generate high-quality solutions for optimization problems and search problems.</a:t>
            </a:r>
          </a:p>
          <a:p>
            <a:pPr algn="just" fontAlgn="base"/>
            <a:endParaRPr lang="en-US" sz="2000" dirty="0"/>
          </a:p>
          <a:p>
            <a:pPr algn="just" fontAlgn="base"/>
            <a:r>
              <a:rPr lang="en-US" sz="2000" b="1" dirty="0"/>
              <a:t>Genetic algorithms simulate the process of natural selection</a:t>
            </a:r>
            <a:r>
              <a:rPr lang="en-US" sz="2000" dirty="0"/>
              <a:t> which means those species who can adapt to changes in their environment are able to survive and reproduce and go to next generation. In simple words, they simulate “survival of the fittest” among individual of consecutive generation for solving a problem. </a:t>
            </a:r>
            <a:r>
              <a:rPr lang="en-US" sz="2000" b="1" dirty="0"/>
              <a:t>Each generation consist of a population of individuals</a:t>
            </a:r>
            <a:r>
              <a:rPr lang="en-US" sz="2000" dirty="0"/>
              <a:t> and each individual represents a point in search space and possible solution. Each individual is represented as a string of character/integer/float/bits. This string is analogous to the Chromosome.</a:t>
            </a:r>
          </a:p>
          <a:p>
            <a:pPr algn="just"/>
            <a:endParaRPr lang="en-US" sz="2000" dirty="0"/>
          </a:p>
        </p:txBody>
      </p:sp>
    </p:spTree>
    <p:extLst>
      <p:ext uri="{BB962C8B-B14F-4D97-AF65-F5344CB8AC3E}">
        <p14:creationId xmlns="" xmlns:p14="http://schemas.microsoft.com/office/powerpoint/2010/main" val="347289283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Foundation of Genetic Algorithms</a:t>
            </a:r>
          </a:p>
        </p:txBody>
      </p:sp>
      <p:sp>
        <p:nvSpPr>
          <p:cNvPr id="3" name="Text Placeholder 2"/>
          <p:cNvSpPr>
            <a:spLocks noGrp="1"/>
          </p:cNvSpPr>
          <p:nvPr>
            <p:ph type="body" idx="1"/>
          </p:nvPr>
        </p:nvSpPr>
        <p:spPr>
          <a:xfrm>
            <a:off x="244214" y="1428498"/>
            <a:ext cx="8630170" cy="4062651"/>
          </a:xfrm>
        </p:spPr>
        <p:txBody>
          <a:bodyPr/>
          <a:lstStyle/>
          <a:p>
            <a:pPr fontAlgn="base"/>
            <a:r>
              <a:rPr lang="en-US" dirty="0"/>
              <a:t>Genetic algorithms are based on an analogy with genetic structure and behavior of chromosome of the population. Following is the foundation of GAs based on this analogy –</a:t>
            </a:r>
          </a:p>
          <a:p>
            <a:pPr fontAlgn="base"/>
            <a:r>
              <a:rPr lang="en-US" dirty="0"/>
              <a:t>Individual in population compete for resources and mate</a:t>
            </a:r>
          </a:p>
          <a:p>
            <a:pPr fontAlgn="base"/>
            <a:r>
              <a:rPr lang="en-US" dirty="0"/>
              <a:t>Those individuals who are successful (fittest) then mate to create more offspring than others</a:t>
            </a:r>
          </a:p>
          <a:p>
            <a:pPr fontAlgn="base"/>
            <a:r>
              <a:rPr lang="en-US" dirty="0"/>
              <a:t>Genes from “fittest” parent propagate throughout the generation, that is sometimes parents create offspring which is better than either parent.</a:t>
            </a:r>
          </a:p>
          <a:p>
            <a:pPr fontAlgn="base"/>
            <a:r>
              <a:rPr lang="en-US" dirty="0"/>
              <a:t>Thus each successive generation is more suited for their environment.</a:t>
            </a:r>
          </a:p>
          <a:p>
            <a:endParaRPr lang="en-US" dirty="0"/>
          </a:p>
        </p:txBody>
      </p:sp>
    </p:spTree>
    <p:extLst>
      <p:ext uri="{BB962C8B-B14F-4D97-AF65-F5344CB8AC3E}">
        <p14:creationId xmlns="" xmlns:p14="http://schemas.microsoft.com/office/powerpoint/2010/main" val="71403502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Search space</a:t>
            </a:r>
          </a:p>
        </p:txBody>
      </p:sp>
      <p:sp>
        <p:nvSpPr>
          <p:cNvPr id="3" name="Text Placeholder 2"/>
          <p:cNvSpPr>
            <a:spLocks noGrp="1"/>
          </p:cNvSpPr>
          <p:nvPr>
            <p:ph type="body" idx="1"/>
          </p:nvPr>
        </p:nvSpPr>
        <p:spPr>
          <a:xfrm>
            <a:off x="244214" y="1428498"/>
            <a:ext cx="8630170" cy="2215991"/>
          </a:xfrm>
        </p:spPr>
        <p:txBody>
          <a:bodyPr/>
          <a:lstStyle/>
          <a:p>
            <a:r>
              <a:rPr lang="en-US" dirty="0"/>
              <a:t>The population of individuals are maintained within search space. Each individual represent a solution in search space for given problem. Each individual is coded as a finite length vector (analogous to chromosome) of components. These variable components are analogous to Genes. Thus a chromosome (individual) is composed of several genes (variable components).</a:t>
            </a:r>
          </a:p>
        </p:txBody>
      </p:sp>
      <p:pic>
        <p:nvPicPr>
          <p:cNvPr id="6146" name="Picture 2" descr="https://media.geeksforgeeks.org/wp-content/uploads/genetic-algorithm.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06500" y="3943954"/>
            <a:ext cx="6886575" cy="12477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0419915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0"/>
            <a:ext cx="8679929" cy="984885"/>
          </a:xfrm>
        </p:spPr>
        <p:txBody>
          <a:bodyPr/>
          <a:lstStyle/>
          <a:p>
            <a:r>
              <a:rPr lang="en-US" dirty="0"/>
              <a:t>Fitness Score</a:t>
            </a:r>
            <a:br>
              <a:rPr lang="en-US" dirty="0"/>
            </a:br>
            <a:endParaRPr lang="en-US" dirty="0"/>
          </a:p>
        </p:txBody>
      </p:sp>
      <p:sp>
        <p:nvSpPr>
          <p:cNvPr id="3" name="Text Placeholder 2"/>
          <p:cNvSpPr>
            <a:spLocks noGrp="1"/>
          </p:cNvSpPr>
          <p:nvPr>
            <p:ph type="body" idx="1"/>
          </p:nvPr>
        </p:nvSpPr>
        <p:spPr>
          <a:xfrm>
            <a:off x="235572" y="1305322"/>
            <a:ext cx="8630170" cy="5539978"/>
          </a:xfrm>
        </p:spPr>
        <p:txBody>
          <a:bodyPr/>
          <a:lstStyle/>
          <a:p>
            <a:pPr fontAlgn="base"/>
            <a:r>
              <a:rPr lang="en-US" sz="2000" dirty="0"/>
              <a:t>A Fitness Score is given to each individual which </a:t>
            </a:r>
            <a:r>
              <a:rPr lang="en-US" sz="2000" b="1" dirty="0"/>
              <a:t>shows the ability of an individual to “compete”</a:t>
            </a:r>
            <a:r>
              <a:rPr lang="en-US" sz="2000" dirty="0"/>
              <a:t>. The individual having optimal fitness score (or near optimal) are sought.</a:t>
            </a:r>
          </a:p>
          <a:p>
            <a:pPr fontAlgn="base"/>
            <a:r>
              <a:rPr lang="en-US" sz="2000" dirty="0"/>
              <a:t>The GAs maintains the population of n individuals (chromosome/solutions) along with their fitness scores. The individuals having better fitness scores are given more chance to reproduce than others. The individuals with better fitness scores are selected who mate and produce </a:t>
            </a:r>
            <a:r>
              <a:rPr lang="en-US" sz="2000" b="1" dirty="0"/>
              <a:t>better offspring</a:t>
            </a:r>
            <a:r>
              <a:rPr lang="en-US" sz="2000" dirty="0"/>
              <a:t> by combining chromosomes of parents. The population size is static so the room has to be created for new arrivals. So, some individuals die and get replaced by new arrivals eventually creating new generation when all the mating opportunity of the old population is exhausted. It is hoped that over successive generations better solutions will arrive while least fit die.</a:t>
            </a:r>
          </a:p>
          <a:p>
            <a:pPr fontAlgn="base"/>
            <a:r>
              <a:rPr lang="en-US" sz="2000" dirty="0"/>
              <a:t>Each new generation has on average more “better genes” than the individual (solution) of previous generations. Thus each new generations have better </a:t>
            </a:r>
            <a:r>
              <a:rPr lang="en-US" sz="2000" b="1" dirty="0"/>
              <a:t>“partial solutions”</a:t>
            </a:r>
            <a:r>
              <a:rPr lang="en-US" sz="2000" dirty="0"/>
              <a:t> than previous generations. Once the </a:t>
            </a:r>
            <a:r>
              <a:rPr lang="en-US" sz="2000" dirty="0" err="1"/>
              <a:t>offsprings</a:t>
            </a:r>
            <a:r>
              <a:rPr lang="en-US" sz="2000" dirty="0"/>
              <a:t> produced having no significant difference than offspring produced by previous populations, the population is converged. The algorithm is said to be converged to a set of solutions for the problem.</a:t>
            </a:r>
          </a:p>
          <a:p>
            <a:endParaRPr lang="en-US" sz="2000" dirty="0"/>
          </a:p>
        </p:txBody>
      </p:sp>
    </p:spTree>
    <p:extLst>
      <p:ext uri="{BB962C8B-B14F-4D97-AF65-F5344CB8AC3E}">
        <p14:creationId xmlns="" xmlns:p14="http://schemas.microsoft.com/office/powerpoint/2010/main" val="19025137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Advantages of Genetic Algorithm</a:t>
            </a:r>
          </a:p>
        </p:txBody>
      </p:sp>
      <p:sp>
        <p:nvSpPr>
          <p:cNvPr id="3" name="Text Placeholder 2"/>
          <p:cNvSpPr>
            <a:spLocks noGrp="1"/>
          </p:cNvSpPr>
          <p:nvPr>
            <p:ph type="body" idx="1"/>
          </p:nvPr>
        </p:nvSpPr>
        <p:spPr>
          <a:xfrm>
            <a:off x="244214" y="1428498"/>
            <a:ext cx="8630170" cy="2215991"/>
          </a:xfrm>
        </p:spPr>
        <p:txBody>
          <a:bodyPr/>
          <a:lstStyle/>
          <a:p>
            <a:pPr>
              <a:buFont typeface="Arial" pitchFamily="34" charset="0"/>
              <a:buChar char="•"/>
            </a:pPr>
            <a:r>
              <a:rPr lang="en-US" dirty="0"/>
              <a:t>They are robust, probabilistic in nature, requires less information.</a:t>
            </a:r>
          </a:p>
          <a:p>
            <a:pPr>
              <a:buFont typeface="Arial" pitchFamily="34" charset="0"/>
              <a:buChar char="•"/>
            </a:pPr>
            <a:r>
              <a:rPr lang="en-US" dirty="0"/>
              <a:t>Provide optimization over large space state.</a:t>
            </a:r>
          </a:p>
          <a:p>
            <a:pPr>
              <a:buFont typeface="Arial" pitchFamily="34" charset="0"/>
              <a:buChar char="•"/>
            </a:pPr>
            <a:r>
              <a:rPr lang="en-US" dirty="0"/>
              <a:t>Unlike traditional AI, they do not break on slight change in input or presence of noise.</a:t>
            </a:r>
          </a:p>
          <a:p>
            <a:pPr>
              <a:buFont typeface="Arial" pitchFamily="34" charset="0"/>
              <a:buChar char="•"/>
            </a:pPr>
            <a:r>
              <a:rPr lang="en-US" dirty="0"/>
              <a:t>Global optimization.</a:t>
            </a:r>
          </a:p>
          <a:p>
            <a:pPr>
              <a:buFont typeface="Arial" pitchFamily="34" charset="0"/>
              <a:buChar char="•"/>
            </a:pPr>
            <a:r>
              <a:rPr lang="en-US" dirty="0"/>
              <a:t>Parallelism.</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Disadvantages of Genetic Algorithm</a:t>
            </a:r>
          </a:p>
        </p:txBody>
      </p:sp>
      <p:sp>
        <p:nvSpPr>
          <p:cNvPr id="3" name="Text Placeholder 2"/>
          <p:cNvSpPr>
            <a:spLocks noGrp="1"/>
          </p:cNvSpPr>
          <p:nvPr>
            <p:ph type="body" idx="1"/>
          </p:nvPr>
        </p:nvSpPr>
        <p:spPr>
          <a:xfrm>
            <a:off x="244214" y="1428498"/>
            <a:ext cx="8630170" cy="1846659"/>
          </a:xfrm>
        </p:spPr>
        <p:txBody>
          <a:bodyPr/>
          <a:lstStyle/>
          <a:p>
            <a:pPr>
              <a:buFont typeface="Arial" pitchFamily="34" charset="0"/>
              <a:buChar char="•"/>
            </a:pPr>
            <a:r>
              <a:rPr lang="en-US" dirty="0"/>
              <a:t>Too slow for processing.</a:t>
            </a:r>
          </a:p>
          <a:p>
            <a:pPr>
              <a:buFont typeface="Arial" pitchFamily="34" charset="0"/>
              <a:buChar char="•"/>
            </a:pPr>
            <a:r>
              <a:rPr lang="en-US" dirty="0"/>
              <a:t>Expensive to implement.</a:t>
            </a:r>
          </a:p>
          <a:p>
            <a:pPr>
              <a:buFont typeface="Arial" pitchFamily="34" charset="0"/>
              <a:buChar char="•"/>
            </a:pPr>
            <a:r>
              <a:rPr lang="en-US" dirty="0"/>
              <a:t>Difficult to understand.</a:t>
            </a:r>
          </a:p>
          <a:p>
            <a:pPr>
              <a:buFont typeface="Arial" pitchFamily="34" charset="0"/>
              <a:buChar char="•"/>
            </a:pPr>
            <a:r>
              <a:rPr lang="en-US" dirty="0"/>
              <a:t>Difficult to debug.</a:t>
            </a:r>
          </a:p>
          <a:p>
            <a:pPr>
              <a:buFont typeface="Arial" pitchFamily="34" charset="0"/>
              <a:buChar char="•"/>
            </a:pPr>
            <a:r>
              <a:rPr lang="en-US" dirty="0"/>
              <a:t>Difficult to optimize sometimes.</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Applications of Genetic Algorithm</a:t>
            </a:r>
          </a:p>
        </p:txBody>
      </p:sp>
      <p:sp>
        <p:nvSpPr>
          <p:cNvPr id="3" name="Text Placeholder 2"/>
          <p:cNvSpPr>
            <a:spLocks noGrp="1"/>
          </p:cNvSpPr>
          <p:nvPr>
            <p:ph type="body" idx="1"/>
          </p:nvPr>
        </p:nvSpPr>
        <p:spPr>
          <a:xfrm>
            <a:off x="244214" y="1428498"/>
            <a:ext cx="8630170" cy="1846659"/>
          </a:xfrm>
        </p:spPr>
        <p:txBody>
          <a:bodyPr/>
          <a:lstStyle/>
          <a:p>
            <a:pPr>
              <a:buFont typeface="Arial" pitchFamily="34" charset="0"/>
              <a:buChar char="•"/>
            </a:pPr>
            <a:r>
              <a:rPr lang="en-US" dirty="0"/>
              <a:t>Recurrent Neural Network</a:t>
            </a:r>
          </a:p>
          <a:p>
            <a:pPr>
              <a:buFont typeface="Arial" pitchFamily="34" charset="0"/>
              <a:buChar char="•"/>
            </a:pPr>
            <a:r>
              <a:rPr lang="en-US" dirty="0"/>
              <a:t>Mutation Testing.</a:t>
            </a:r>
          </a:p>
          <a:p>
            <a:pPr>
              <a:buFont typeface="Arial" pitchFamily="34" charset="0"/>
              <a:buChar char="•"/>
            </a:pPr>
            <a:r>
              <a:rPr lang="en-US" dirty="0"/>
              <a:t>Code Breaking and Debugging.</a:t>
            </a:r>
          </a:p>
          <a:p>
            <a:pPr>
              <a:buFont typeface="Arial" pitchFamily="34" charset="0"/>
              <a:buChar char="•"/>
            </a:pPr>
            <a:r>
              <a:rPr lang="en-US" dirty="0"/>
              <a:t>Filtering and Signal Processing.</a:t>
            </a:r>
          </a:p>
          <a:p>
            <a:pPr>
              <a:buFont typeface="Arial" pitchFamily="34" charset="0"/>
              <a:buChar char="•"/>
            </a:pPr>
            <a:r>
              <a:rPr lang="en-US" dirty="0"/>
              <a:t>Learning Fuzzy Rule base etc.</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482600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Issues </a:t>
            </a:r>
            <a:r>
              <a:rPr spc="-5" dirty="0"/>
              <a:t>in Machine Learning</a:t>
            </a:r>
          </a:p>
        </p:txBody>
      </p:sp>
      <p:sp>
        <p:nvSpPr>
          <p:cNvPr id="3" name="object 3"/>
          <p:cNvSpPr txBox="1"/>
          <p:nvPr/>
        </p:nvSpPr>
        <p:spPr>
          <a:xfrm>
            <a:off x="317633" y="1623567"/>
            <a:ext cx="8477250" cy="2928732"/>
          </a:xfrm>
          <a:prstGeom prst="rect">
            <a:avLst/>
          </a:prstGeom>
        </p:spPr>
        <p:txBody>
          <a:bodyPr vert="horz" wrap="square" lIns="0" tIns="12696" rIns="0" bIns="0" rtlCol="0">
            <a:spAutoFit/>
          </a:bodyPr>
          <a:lstStyle/>
          <a:p>
            <a:pPr marL="621535" marR="33647" indent="-609472">
              <a:spcBef>
                <a:spcPts val="100"/>
              </a:spcBef>
              <a:buChar char="•"/>
              <a:tabLst>
                <a:tab pos="621535" algn="l"/>
                <a:tab pos="622168" algn="l"/>
              </a:tabLst>
            </a:pPr>
            <a:r>
              <a:rPr sz="2400" spc="-5" dirty="0">
                <a:latin typeface="Times New Roman"/>
                <a:cs typeface="Times New Roman"/>
              </a:rPr>
              <a:t>What algorithms exist for learning general target functions from  specific training examples</a:t>
            </a:r>
            <a:r>
              <a:rPr sz="2400" spc="-15" dirty="0">
                <a:latin typeface="Times New Roman"/>
                <a:cs typeface="Times New Roman"/>
              </a:rPr>
              <a:t> </a:t>
            </a:r>
            <a:r>
              <a:rPr sz="2400" dirty="0">
                <a:latin typeface="Times New Roman"/>
                <a:cs typeface="Times New Roman"/>
              </a:rPr>
              <a:t>?</a:t>
            </a:r>
          </a:p>
          <a:p>
            <a:pPr>
              <a:spcBef>
                <a:spcPts val="45"/>
              </a:spcBef>
              <a:buFont typeface="Times New Roman"/>
              <a:buChar char="•"/>
            </a:pPr>
            <a:endParaRPr sz="3500" dirty="0">
              <a:latin typeface="Times New Roman"/>
              <a:cs typeface="Times New Roman"/>
            </a:endParaRPr>
          </a:p>
          <a:p>
            <a:pPr marL="621535" indent="-609472">
              <a:buChar char="•"/>
              <a:tabLst>
                <a:tab pos="621535" algn="l"/>
                <a:tab pos="622168" algn="l"/>
              </a:tabLst>
            </a:pPr>
            <a:r>
              <a:rPr sz="2400" spc="-5" dirty="0">
                <a:latin typeface="Times New Roman"/>
                <a:cs typeface="Times New Roman"/>
              </a:rPr>
              <a:t>How does the number of training examples influence accuracy</a:t>
            </a:r>
            <a:r>
              <a:rPr sz="2400" spc="-55" dirty="0">
                <a:latin typeface="Times New Roman"/>
                <a:cs typeface="Times New Roman"/>
              </a:rPr>
              <a:t> </a:t>
            </a:r>
            <a:r>
              <a:rPr sz="2400" dirty="0">
                <a:latin typeface="Times New Roman"/>
                <a:cs typeface="Times New Roman"/>
              </a:rPr>
              <a:t>?</a:t>
            </a:r>
          </a:p>
          <a:p>
            <a:pPr>
              <a:spcBef>
                <a:spcPts val="50"/>
              </a:spcBef>
              <a:buFont typeface="Times New Roman"/>
              <a:buChar char="•"/>
            </a:pPr>
            <a:endParaRPr sz="3500" dirty="0">
              <a:latin typeface="Times New Roman"/>
              <a:cs typeface="Times New Roman"/>
            </a:endParaRPr>
          </a:p>
          <a:p>
            <a:pPr marL="622168" marR="317432" indent="-609472">
              <a:spcBef>
                <a:spcPts val="5"/>
              </a:spcBef>
              <a:buChar char="•"/>
              <a:tabLst>
                <a:tab pos="621535" algn="l"/>
                <a:tab pos="622168" algn="l"/>
              </a:tabLst>
            </a:pPr>
            <a:r>
              <a:rPr sz="2400" spc="-5" dirty="0">
                <a:latin typeface="Times New Roman"/>
                <a:cs typeface="Times New Roman"/>
              </a:rPr>
              <a:t>When and how can prior knowledge held by the learner guide  the process of generalizing from examples</a:t>
            </a:r>
            <a:r>
              <a:rPr sz="2400" spc="-20" dirty="0">
                <a:latin typeface="Times New Roman"/>
                <a:cs typeface="Times New Roman"/>
              </a:rPr>
              <a:t> </a:t>
            </a:r>
            <a:r>
              <a:rPr sz="2400" dirty="0">
                <a:latin typeface="Times New Roman"/>
                <a:cs typeface="Times New Roman"/>
              </a:rPr>
              <a:t>?</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169632"/>
            <a:ext cx="6042660" cy="1363898"/>
          </a:xfrm>
          <a:prstGeom prst="rect">
            <a:avLst/>
          </a:prstGeom>
        </p:spPr>
        <p:txBody>
          <a:bodyPr vert="horz" wrap="square" lIns="0" tIns="12063" rIns="0" bIns="0" rtlCol="0">
            <a:spAutoFit/>
          </a:bodyPr>
          <a:lstStyle/>
          <a:p>
            <a:pPr marL="12696">
              <a:spcBef>
                <a:spcPts val="95"/>
              </a:spcBef>
            </a:pPr>
            <a:r>
              <a:rPr spc="-5" dirty="0"/>
              <a:t>Issues in Machine Learning</a:t>
            </a:r>
            <a:r>
              <a:rPr spc="30" dirty="0"/>
              <a:t> </a:t>
            </a:r>
            <a:r>
              <a:rPr spc="-5" dirty="0"/>
              <a:t>(cont.)</a:t>
            </a:r>
          </a:p>
        </p:txBody>
      </p:sp>
      <p:sp>
        <p:nvSpPr>
          <p:cNvPr id="3" name="object 3"/>
          <p:cNvSpPr txBox="1"/>
          <p:nvPr/>
        </p:nvSpPr>
        <p:spPr>
          <a:xfrm>
            <a:off x="524135" y="1500125"/>
            <a:ext cx="8051800" cy="3372817"/>
          </a:xfrm>
          <a:prstGeom prst="rect">
            <a:avLst/>
          </a:prstGeom>
        </p:spPr>
        <p:txBody>
          <a:bodyPr vert="horz" wrap="square" lIns="0" tIns="86342" rIns="0" bIns="0" rtlCol="0">
            <a:spAutoFit/>
          </a:bodyPr>
          <a:lstStyle/>
          <a:p>
            <a:pPr marL="621535" marR="5080" indent="-609472">
              <a:lnSpc>
                <a:spcPct val="79800"/>
              </a:lnSpc>
              <a:spcBef>
                <a:spcPts val="680"/>
              </a:spcBef>
              <a:buChar char="•"/>
              <a:tabLst>
                <a:tab pos="621535" algn="l"/>
                <a:tab pos="622168" algn="l"/>
              </a:tabLst>
            </a:pPr>
            <a:r>
              <a:rPr sz="2400" spc="-5" dirty="0">
                <a:latin typeface="Times New Roman"/>
                <a:cs typeface="Times New Roman"/>
              </a:rPr>
              <a:t>What is the best strategy for choosing </a:t>
            </a:r>
            <a:r>
              <a:rPr sz="2400" dirty="0">
                <a:latin typeface="Times New Roman"/>
                <a:cs typeface="Times New Roman"/>
              </a:rPr>
              <a:t>a </a:t>
            </a:r>
            <a:r>
              <a:rPr sz="2400" spc="-5" dirty="0">
                <a:latin typeface="Times New Roman"/>
                <a:cs typeface="Times New Roman"/>
              </a:rPr>
              <a:t>useful next training  </a:t>
            </a:r>
            <a:r>
              <a:rPr sz="2400" dirty="0">
                <a:latin typeface="Times New Roman"/>
                <a:cs typeface="Times New Roman"/>
              </a:rPr>
              <a:t>experience, and how does the </a:t>
            </a:r>
            <a:r>
              <a:rPr sz="2400" spc="-5" dirty="0">
                <a:latin typeface="Times New Roman"/>
                <a:cs typeface="Times New Roman"/>
              </a:rPr>
              <a:t>choice of this strategy alter the  complexity of the learning problem</a:t>
            </a:r>
            <a:r>
              <a:rPr sz="2400" spc="-15" dirty="0">
                <a:latin typeface="Times New Roman"/>
                <a:cs typeface="Times New Roman"/>
              </a:rPr>
              <a:t> </a:t>
            </a:r>
            <a:r>
              <a:rPr sz="2400" dirty="0">
                <a:latin typeface="Times New Roman"/>
                <a:cs typeface="Times New Roman"/>
              </a:rPr>
              <a:t>?</a:t>
            </a:r>
          </a:p>
          <a:p>
            <a:pPr>
              <a:spcBef>
                <a:spcPts val="5"/>
              </a:spcBef>
              <a:buFont typeface="Times New Roman"/>
              <a:buChar char="•"/>
            </a:pPr>
            <a:endParaRPr sz="3000" dirty="0">
              <a:latin typeface="Times New Roman"/>
              <a:cs typeface="Times New Roman"/>
            </a:endParaRPr>
          </a:p>
          <a:p>
            <a:pPr marL="622168" marR="435517" indent="-609472">
              <a:lnSpc>
                <a:spcPct val="79800"/>
              </a:lnSpc>
              <a:buChar char="•"/>
              <a:tabLst>
                <a:tab pos="621535" algn="l"/>
                <a:tab pos="622168" algn="l"/>
              </a:tabLst>
            </a:pPr>
            <a:r>
              <a:rPr sz="2400" spc="-5" dirty="0">
                <a:latin typeface="Times New Roman"/>
                <a:cs typeface="Times New Roman"/>
              </a:rPr>
              <a:t>What is the best way to reduce the learning task to one or  more function approximation problems</a:t>
            </a:r>
            <a:r>
              <a:rPr sz="2400" spc="-20" dirty="0">
                <a:latin typeface="Times New Roman"/>
                <a:cs typeface="Times New Roman"/>
              </a:rPr>
              <a:t> </a:t>
            </a:r>
            <a:r>
              <a:rPr sz="2400" dirty="0">
                <a:latin typeface="Times New Roman"/>
                <a:cs typeface="Times New Roman"/>
              </a:rPr>
              <a:t>?</a:t>
            </a:r>
          </a:p>
          <a:p>
            <a:pPr>
              <a:spcBef>
                <a:spcPts val="50"/>
              </a:spcBef>
              <a:buFont typeface="Times New Roman"/>
              <a:buChar char="•"/>
            </a:pPr>
            <a:endParaRPr sz="3000" dirty="0">
              <a:latin typeface="Times New Roman"/>
              <a:cs typeface="Times New Roman"/>
            </a:endParaRPr>
          </a:p>
          <a:p>
            <a:pPr marL="622168" marR="135227" indent="-609472">
              <a:lnSpc>
                <a:spcPct val="80000"/>
              </a:lnSpc>
              <a:buChar char="•"/>
              <a:tabLst>
                <a:tab pos="621535" algn="l"/>
                <a:tab pos="622168" algn="l"/>
              </a:tabLst>
            </a:pPr>
            <a:r>
              <a:rPr sz="2400" spc="-5" dirty="0">
                <a:latin typeface="Times New Roman"/>
                <a:cs typeface="Times New Roman"/>
              </a:rPr>
              <a:t>How can the learner automatically alter its representation to  improve its ability to represent and learn the</a:t>
            </a:r>
            <a:r>
              <a:rPr sz="2400" spc="-30" dirty="0">
                <a:latin typeface="Times New Roman"/>
                <a:cs typeface="Times New Roman"/>
              </a:rPr>
              <a:t> </a:t>
            </a:r>
            <a:r>
              <a:rPr sz="2400" spc="-5" dirty="0">
                <a:latin typeface="Times New Roman"/>
                <a:cs typeface="Times New Roman"/>
              </a:rPr>
              <a:t>target</a:t>
            </a:r>
            <a:endParaRPr sz="2400" dirty="0">
              <a:latin typeface="Times New Roman"/>
              <a:cs typeface="Times New Roman"/>
            </a:endParaRPr>
          </a:p>
          <a:p>
            <a:pPr marL="622168">
              <a:lnSpc>
                <a:spcPts val="2298"/>
              </a:lnSpc>
            </a:pPr>
            <a:r>
              <a:rPr sz="2400" spc="-5" dirty="0">
                <a:latin typeface="Times New Roman"/>
                <a:cs typeface="Times New Roman"/>
              </a:rPr>
              <a:t>function</a:t>
            </a:r>
            <a:r>
              <a:rPr sz="2400" spc="-10" dirty="0">
                <a:latin typeface="Times New Roman"/>
                <a:cs typeface="Times New Roman"/>
              </a:rPr>
              <a:t> </a:t>
            </a:r>
            <a:r>
              <a:rPr sz="2400" dirty="0">
                <a:latin typeface="Times New Roman"/>
                <a:cs typeface="Times New Roman"/>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Supervised Learning?</a:t>
            </a:r>
            <a:br>
              <a:rPr lang="en-US" b="0" dirty="0"/>
            </a:br>
            <a:endParaRPr lang="en-US" dirty="0"/>
          </a:p>
        </p:txBody>
      </p:sp>
      <p:sp>
        <p:nvSpPr>
          <p:cNvPr id="3" name="Text Placeholder 2"/>
          <p:cNvSpPr>
            <a:spLocks noGrp="1"/>
          </p:cNvSpPr>
          <p:nvPr>
            <p:ph type="body" idx="1"/>
          </p:nvPr>
        </p:nvSpPr>
        <p:spPr>
          <a:xfrm>
            <a:off x="244214" y="1428496"/>
            <a:ext cx="8630170" cy="4813554"/>
          </a:xfrm>
        </p:spPr>
        <p:txBody>
          <a:bodyPr/>
          <a:lstStyle/>
          <a:p>
            <a:pPr algn="just"/>
            <a:r>
              <a:rPr lang="en-US" sz="3200" dirty="0"/>
              <a:t>Supervised Learning is the one, where you can consider the learning is guided by a teacher. </a:t>
            </a:r>
            <a:endParaRPr lang="en-US" sz="3200" dirty="0" smtClean="0"/>
          </a:p>
          <a:p>
            <a:pPr algn="just"/>
            <a:r>
              <a:rPr lang="en-US" sz="3200" dirty="0" smtClean="0"/>
              <a:t>We </a:t>
            </a:r>
            <a:r>
              <a:rPr lang="en-US" sz="3200" dirty="0"/>
              <a:t>have a dataset which acts as a teacher and its role is to train the model or the machine. </a:t>
            </a:r>
            <a:endParaRPr lang="en-US" sz="3200" dirty="0" smtClean="0"/>
          </a:p>
          <a:p>
            <a:pPr algn="just"/>
            <a:r>
              <a:rPr lang="en-US" sz="3200" dirty="0" smtClean="0"/>
              <a:t>Once </a:t>
            </a:r>
            <a:r>
              <a:rPr lang="en-US" sz="3200" dirty="0"/>
              <a:t>the model gets trained it can start making a prediction or decision when new data is given to it.</a:t>
            </a:r>
          </a:p>
        </p:txBody>
      </p:sp>
    </p:spTree>
    <p:extLst>
      <p:ext uri="{BB962C8B-B14F-4D97-AF65-F5344CB8AC3E}">
        <p14:creationId xmlns="" xmlns:p14="http://schemas.microsoft.com/office/powerpoint/2010/main" val="27481261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6" y="298452"/>
            <a:ext cx="8679929" cy="492443"/>
          </a:xfrm>
        </p:spPr>
        <p:txBody>
          <a:bodyPr/>
          <a:lstStyle/>
          <a:p>
            <a:r>
              <a:rPr lang="en-US" dirty="0"/>
              <a:t>Data Science</a:t>
            </a:r>
          </a:p>
        </p:txBody>
      </p:sp>
      <p:sp>
        <p:nvSpPr>
          <p:cNvPr id="3" name="Text Placeholder 2"/>
          <p:cNvSpPr>
            <a:spLocks noGrp="1"/>
          </p:cNvSpPr>
          <p:nvPr>
            <p:ph type="body" idx="1"/>
          </p:nvPr>
        </p:nvSpPr>
        <p:spPr>
          <a:xfrm>
            <a:off x="244214" y="1428496"/>
            <a:ext cx="8630170" cy="4801314"/>
          </a:xfrm>
        </p:spPr>
        <p:txBody>
          <a:bodyPr/>
          <a:lstStyle/>
          <a:p>
            <a:r>
              <a:rPr lang="en-US" b="1" dirty="0"/>
              <a:t>Data science</a:t>
            </a:r>
            <a:r>
              <a:rPr lang="en-US" dirty="0"/>
              <a:t> is an </a:t>
            </a:r>
            <a:r>
              <a:rPr lang="en-US" dirty="0">
                <a:hlinkClick r:id="rId2" tooltip="Inter-disciplinary"/>
              </a:rPr>
              <a:t>inter-disciplinary</a:t>
            </a:r>
            <a:r>
              <a:rPr lang="en-US" dirty="0"/>
              <a:t> field that uses scientific methods, processes, algorithms and systems to extract </a:t>
            </a:r>
            <a:r>
              <a:rPr lang="en-US" dirty="0">
                <a:hlinkClick r:id="rId3" tooltip="Knowledge"/>
              </a:rPr>
              <a:t>knowledge</a:t>
            </a:r>
            <a:r>
              <a:rPr lang="en-US" dirty="0"/>
              <a:t> and insights from many structural and </a:t>
            </a:r>
            <a:r>
              <a:rPr lang="en-US" dirty="0">
                <a:hlinkClick r:id="rId4" tooltip="Unstructured data"/>
              </a:rPr>
              <a:t>unstructured data</a:t>
            </a:r>
            <a:r>
              <a:rPr lang="en-US" dirty="0"/>
              <a:t>.</a:t>
            </a:r>
            <a:r>
              <a:rPr lang="en-US" baseline="30000" dirty="0"/>
              <a:t> </a:t>
            </a:r>
            <a:r>
              <a:rPr lang="en-US" dirty="0"/>
              <a:t>Data science is related to </a:t>
            </a:r>
            <a:r>
              <a:rPr lang="en-US" dirty="0">
                <a:hlinkClick r:id="rId5" tooltip="Data mining"/>
              </a:rPr>
              <a:t>data mining</a:t>
            </a:r>
            <a:r>
              <a:rPr lang="en-US" dirty="0"/>
              <a:t>, </a:t>
            </a:r>
            <a:r>
              <a:rPr lang="en-US" dirty="0">
                <a:hlinkClick r:id="rId6" tooltip="Machine learning"/>
              </a:rPr>
              <a:t>machine learning</a:t>
            </a:r>
            <a:r>
              <a:rPr lang="en-US" dirty="0"/>
              <a:t> and </a:t>
            </a:r>
            <a:r>
              <a:rPr lang="en-US" dirty="0">
                <a:hlinkClick r:id="rId7" tooltip="Big data"/>
              </a:rPr>
              <a:t>big data</a:t>
            </a:r>
            <a:r>
              <a:rPr lang="en-US" dirty="0"/>
              <a:t>.</a:t>
            </a:r>
          </a:p>
          <a:p>
            <a:endParaRPr lang="en-US" dirty="0"/>
          </a:p>
          <a:p>
            <a:r>
              <a:rPr lang="en-US" dirty="0"/>
              <a:t>Data science continues to evolve as one of the most promising and in-demand career paths for skilled professionals. Today, successful data professionals understand that they must advance past the traditional skills of analyzing large amounts of data, data mining, and programming skills. In order to uncover useful intelligence for their organizations, data scientists must master the full spectrum of the data science life cycle and possess a level of flexibility and understanding to maximize returns at each phase of the process.</a:t>
            </a:r>
          </a:p>
        </p:txBody>
      </p:sp>
    </p:spTree>
    <p:extLst>
      <p:ext uri="{BB962C8B-B14F-4D97-AF65-F5344CB8AC3E}">
        <p14:creationId xmlns="" xmlns:p14="http://schemas.microsoft.com/office/powerpoint/2010/main" val="87850308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2" y="298452"/>
            <a:ext cx="8679929" cy="492443"/>
          </a:xfrm>
        </p:spPr>
        <p:txBody>
          <a:bodyPr/>
          <a:lstStyle/>
          <a:p>
            <a:r>
              <a:rPr lang="en-US" dirty="0"/>
              <a:t>Common Disciplines of a Data Scientist</a:t>
            </a:r>
          </a:p>
        </p:txBody>
      </p:sp>
      <p:pic>
        <p:nvPicPr>
          <p:cNvPr id="8194" name="Picture 2" descr="By Calvin.Andrus (Own work) [CC BY-SA 3.0 (http://creativecommons.org/licenses/by-sa/3.0)], via Wikimedia Common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1" y="1593850"/>
            <a:ext cx="5918199" cy="44386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8667838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Data Science Life Cycle</a:t>
            </a:r>
            <a:br>
              <a:rPr lang="en-US" b="0" dirty="0"/>
            </a:br>
            <a:endParaRPr lang="en-US" dirty="0"/>
          </a:p>
        </p:txBody>
      </p:sp>
      <p:pic>
        <p:nvPicPr>
          <p:cNvPr id="10244" name="Picture 4" descr="https://cdn3.datascience.berkeley.edu/content/0be56de3069740669fe2d696fb60220e/DataScienceLifeCycle.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42363" y="1356099"/>
            <a:ext cx="4074605" cy="2990235"/>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139702" y="4616787"/>
            <a:ext cx="8679929" cy="2304261"/>
          </a:xfrm>
          <a:prstGeom prst="rect">
            <a:avLst/>
          </a:prstGeom>
        </p:spPr>
        <p:txBody>
          <a:bodyPr wrap="square" lIns="91420" tIns="45710" rIns="91420" bIns="45710">
            <a:spAutoFit/>
          </a:bodyPr>
          <a:lstStyle/>
          <a:p>
            <a:r>
              <a:rPr lang="en-US" i="1" dirty="0">
                <a:solidFill>
                  <a:srgbClr val="282828"/>
                </a:solidFill>
                <a:latin typeface="Freight Sans"/>
              </a:rPr>
              <a:t>The image represents the five stages of the data science life cycle: </a:t>
            </a:r>
            <a:r>
              <a:rPr lang="en-US" b="1" i="1" dirty="0">
                <a:solidFill>
                  <a:srgbClr val="282828"/>
                </a:solidFill>
                <a:latin typeface="Freight Sans"/>
              </a:rPr>
              <a:t>Capture</a:t>
            </a:r>
            <a:r>
              <a:rPr lang="en-US" i="1" dirty="0">
                <a:solidFill>
                  <a:srgbClr val="282828"/>
                </a:solidFill>
                <a:latin typeface="Freight Sans"/>
              </a:rPr>
              <a:t>, (data acquisition, data entry, signal reception, data extraction); </a:t>
            </a:r>
            <a:r>
              <a:rPr lang="en-US" b="1" i="1" dirty="0">
                <a:solidFill>
                  <a:srgbClr val="282828"/>
                </a:solidFill>
                <a:latin typeface="Freight Sans"/>
              </a:rPr>
              <a:t>Maintain</a:t>
            </a:r>
            <a:r>
              <a:rPr lang="en-US" i="1" dirty="0">
                <a:solidFill>
                  <a:srgbClr val="282828"/>
                </a:solidFill>
                <a:latin typeface="Freight Sans"/>
              </a:rPr>
              <a:t> (data warehousing, data cleansing, data staging, data processing, data architecture); </a:t>
            </a:r>
            <a:r>
              <a:rPr lang="en-US" b="1" i="1" dirty="0">
                <a:solidFill>
                  <a:srgbClr val="282828"/>
                </a:solidFill>
                <a:latin typeface="Freight Sans"/>
              </a:rPr>
              <a:t>Process</a:t>
            </a:r>
            <a:r>
              <a:rPr lang="en-US" i="1" dirty="0">
                <a:solidFill>
                  <a:srgbClr val="282828"/>
                </a:solidFill>
                <a:latin typeface="Freight Sans"/>
              </a:rPr>
              <a:t> (data mining, clustering/classification, data modeling, data summarization); </a:t>
            </a:r>
            <a:r>
              <a:rPr lang="en-US" b="1" i="1" dirty="0">
                <a:solidFill>
                  <a:srgbClr val="282828"/>
                </a:solidFill>
                <a:latin typeface="Freight Sans"/>
              </a:rPr>
              <a:t>Analyze</a:t>
            </a:r>
            <a:r>
              <a:rPr lang="en-US" i="1" dirty="0">
                <a:solidFill>
                  <a:srgbClr val="282828"/>
                </a:solidFill>
                <a:latin typeface="Freight Sans"/>
              </a:rPr>
              <a:t> (exploratory/confirmatory, predictive analysis, regression, text mining, qualitative analysis); </a:t>
            </a:r>
            <a:r>
              <a:rPr lang="en-US" b="1" i="1" dirty="0">
                <a:solidFill>
                  <a:srgbClr val="282828"/>
                </a:solidFill>
                <a:latin typeface="Freight Sans"/>
              </a:rPr>
              <a:t>Communicate</a:t>
            </a:r>
            <a:r>
              <a:rPr lang="en-US" i="1" dirty="0">
                <a:solidFill>
                  <a:srgbClr val="282828"/>
                </a:solidFill>
                <a:latin typeface="Freight Sans"/>
              </a:rPr>
              <a:t> (data reporting, data visualization, business intelligence, decision making).</a:t>
            </a:r>
            <a:endParaRPr lang="en-US" dirty="0"/>
          </a:p>
        </p:txBody>
      </p:sp>
    </p:spTree>
    <p:extLst>
      <p:ext uri="{BB962C8B-B14F-4D97-AF65-F5344CB8AC3E}">
        <p14:creationId xmlns="" xmlns:p14="http://schemas.microsoft.com/office/powerpoint/2010/main" val="111183222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98452"/>
            <a:ext cx="8679929" cy="492443"/>
          </a:xfrm>
        </p:spPr>
        <p:txBody>
          <a:bodyPr/>
          <a:lstStyle/>
          <a:p>
            <a:r>
              <a:rPr lang="en-US" dirty="0"/>
              <a:t>Data Science vs Machine Learning</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358900" y="1060450"/>
            <a:ext cx="6934200" cy="5562600"/>
          </a:xfrm>
          <a:prstGeom prst="rect">
            <a:avLst/>
          </a:prstGeom>
        </p:spPr>
      </p:pic>
    </p:spTree>
    <p:extLst>
      <p:ext uri="{BB962C8B-B14F-4D97-AF65-F5344CB8AC3E}">
        <p14:creationId xmlns="" xmlns:p14="http://schemas.microsoft.com/office/powerpoint/2010/main" val="228286797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9335" y="3194050"/>
            <a:ext cx="8630170" cy="646331"/>
          </a:xfrm>
        </p:spPr>
        <p:txBody>
          <a:bodyPr/>
          <a:lstStyle/>
          <a:p>
            <a:pPr algn="ctr"/>
            <a:r>
              <a:rPr lang="en-US" sz="4200" dirty="0"/>
              <a:t>THANK YOU</a:t>
            </a:r>
          </a:p>
        </p:txBody>
      </p:sp>
    </p:spTree>
    <p:extLst>
      <p:ext uri="{BB962C8B-B14F-4D97-AF65-F5344CB8AC3E}">
        <p14:creationId xmlns="" xmlns:p14="http://schemas.microsoft.com/office/powerpoint/2010/main" val="985664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0920E-946C-986A-D7DD-101150B732D8}"/>
              </a:ext>
            </a:extLst>
          </p:cNvPr>
          <p:cNvSpPr>
            <a:spLocks noGrp="1"/>
          </p:cNvSpPr>
          <p:nvPr>
            <p:ph type="title"/>
          </p:nvPr>
        </p:nvSpPr>
        <p:spPr>
          <a:xfrm>
            <a:off x="219337" y="12702"/>
            <a:ext cx="8679929" cy="492443"/>
          </a:xfrm>
        </p:spPr>
        <p:txBody>
          <a:bodyPr/>
          <a:lstStyle/>
          <a:p>
            <a:r>
              <a:rPr lang="en-US" b="1" dirty="0">
                <a:latin typeface="Times New Roman" panose="02020603050405020304" pitchFamily="18" charset="0"/>
                <a:cs typeface="Times New Roman" panose="02020603050405020304" pitchFamily="18" charset="0"/>
              </a:rPr>
              <a:t>CO-PO (Course Outcome- Program Outcome)</a:t>
            </a: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83A97DBA-7E98-BC16-9321-70D34C189CC0}"/>
              </a:ext>
            </a:extLst>
          </p:cNvPr>
          <p:cNvSpPr>
            <a:spLocks noGrp="1"/>
          </p:cNvSpPr>
          <p:nvPr>
            <p:ph type="body" idx="1"/>
          </p:nvPr>
        </p:nvSpPr>
        <p:spPr/>
        <p:txBody>
          <a:bodyPr/>
          <a:lstStyle/>
          <a:p>
            <a:endParaRPr lang="en-IN" dirty="0"/>
          </a:p>
        </p:txBody>
      </p:sp>
      <p:graphicFrame>
        <p:nvGraphicFramePr>
          <p:cNvPr id="6" name="Table 6">
            <a:extLst>
              <a:ext uri="{FF2B5EF4-FFF2-40B4-BE49-F238E27FC236}">
                <a16:creationId xmlns="" xmlns:a16="http://schemas.microsoft.com/office/drawing/2014/main" id="{3BD17817-D791-D96E-EC04-346317757EF8}"/>
              </a:ext>
            </a:extLst>
          </p:cNvPr>
          <p:cNvGraphicFramePr>
            <a:graphicFrameLocks noGrp="1"/>
          </p:cNvGraphicFramePr>
          <p:nvPr>
            <p:extLst>
              <p:ext uri="{D42A27DB-BD31-4B8C-83A1-F6EECF244321}">
                <p14:modId xmlns="" xmlns:p14="http://schemas.microsoft.com/office/powerpoint/2010/main" val="3946963150"/>
              </p:ext>
            </p:extLst>
          </p:nvPr>
        </p:nvGraphicFramePr>
        <p:xfrm>
          <a:off x="0" y="1060450"/>
          <a:ext cx="9118600" cy="5772150"/>
        </p:xfrm>
        <a:graphic>
          <a:graphicData uri="http://schemas.openxmlformats.org/drawingml/2006/table">
            <a:tbl>
              <a:tblPr firstRow="1" bandRow="1">
                <a:tableStyleId>{5C22544A-7EE6-4342-B048-85BDC9FD1C3A}</a:tableStyleId>
              </a:tblPr>
              <a:tblGrid>
                <a:gridCol w="1971532">
                  <a:extLst>
                    <a:ext uri="{9D8B030D-6E8A-4147-A177-3AD203B41FA5}">
                      <a16:colId xmlns="" xmlns:a16="http://schemas.microsoft.com/office/drawing/2014/main" val="59486547"/>
                    </a:ext>
                  </a:extLst>
                </a:gridCol>
                <a:gridCol w="7147068">
                  <a:extLst>
                    <a:ext uri="{9D8B030D-6E8A-4147-A177-3AD203B41FA5}">
                      <a16:colId xmlns="" xmlns:a16="http://schemas.microsoft.com/office/drawing/2014/main" val="1021413944"/>
                    </a:ext>
                  </a:extLst>
                </a:gridCol>
              </a:tblGrid>
              <a:tr h="1154430">
                <a:tc>
                  <a:txBody>
                    <a:bodyPr/>
                    <a:lstStyle/>
                    <a:p>
                      <a:pPr algn="just">
                        <a:lnSpc>
                          <a:spcPct val="115000"/>
                        </a:lnSpc>
                        <a:spcAft>
                          <a:spcPts val="80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Outcomes According to Bloom's Cognitive Level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573648455"/>
                  </a:ext>
                </a:extLst>
              </a:tr>
              <a:tr h="1154430">
                <a:tc>
                  <a:txBody>
                    <a:bodyPr/>
                    <a:lstStyle/>
                    <a:p>
                      <a:pPr algn="just">
                        <a:lnSpc>
                          <a:spcPct val="115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KAI601.1 (CO1)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[L1: Remember]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characteristics of machine learning that make it useful to real-world problems.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436196013"/>
                  </a:ext>
                </a:extLst>
              </a:tr>
              <a:tr h="1154430">
                <a:tc>
                  <a:txBody>
                    <a:bodyPr/>
                    <a:lstStyle/>
                    <a:p>
                      <a:pPr algn="just">
                        <a:lnSpc>
                          <a:spcPct val="115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KAI601.2 (CO2)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Describe </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[L2: Understand]</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collection of machine learning algorithms and problems.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956290796"/>
                  </a:ext>
                </a:extLst>
              </a:tr>
              <a:tr h="1154430">
                <a:tc>
                  <a:txBody>
                    <a:bodyPr/>
                    <a:lstStyle/>
                    <a:p>
                      <a:pPr algn="just">
                        <a:lnSpc>
                          <a:spcPct val="115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KAI601.3 (CO3)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 </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[L3: Apply]</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machine learning algorithms theoretical foundations of decision trees, Instance-Based Learning, Reinforcement Learning Algorithms and Genetic Algorithms.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4049177000"/>
                  </a:ext>
                </a:extLst>
              </a:tr>
              <a:tr h="1154430">
                <a:tc>
                  <a:txBody>
                    <a:bodyPr/>
                    <a:lstStyle/>
                    <a:p>
                      <a:pPr algn="just">
                        <a:lnSpc>
                          <a:spcPct val="115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KAI601.4 (CO4)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Analyze </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[L4: Analysis]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working of machine learning and neural network with deep learning algorithms and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323332000"/>
                  </a:ext>
                </a:extLst>
              </a:tr>
            </a:tbl>
          </a:graphicData>
        </a:graphic>
      </p:graphicFrame>
    </p:spTree>
    <p:extLst>
      <p:ext uri="{BB962C8B-B14F-4D97-AF65-F5344CB8AC3E}">
        <p14:creationId xmlns="" xmlns:p14="http://schemas.microsoft.com/office/powerpoint/2010/main" val="1809191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2" y="298452"/>
            <a:ext cx="8679929" cy="492443"/>
          </a:xfrm>
        </p:spPr>
        <p:txBody>
          <a:bodyPr/>
          <a:lstStyle/>
          <a:p>
            <a:r>
              <a:rPr lang="en-US" dirty="0"/>
              <a:t>Block Diagram of Supervised Learning</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15401" y="1669807"/>
            <a:ext cx="7887801" cy="4877045"/>
          </a:xfrm>
          <a:prstGeom prst="rect">
            <a:avLst/>
          </a:prstGeom>
        </p:spPr>
      </p:pic>
    </p:spTree>
    <p:extLst>
      <p:ext uri="{BB962C8B-B14F-4D97-AF65-F5344CB8AC3E}">
        <p14:creationId xmlns="" xmlns:p14="http://schemas.microsoft.com/office/powerpoint/2010/main" val="77374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298450"/>
            <a:ext cx="8679929" cy="715010"/>
          </a:xfrm>
        </p:spPr>
        <p:txBody>
          <a:bodyPr/>
          <a:lstStyle/>
          <a:p>
            <a:r>
              <a:rPr lang="en-US" b="0" dirty="0"/>
              <a:t>What is Unsupervised Learning?</a:t>
            </a:r>
            <a:br>
              <a:rPr lang="en-US" b="0" dirty="0"/>
            </a:br>
            <a:endParaRPr lang="en-US" dirty="0"/>
          </a:p>
        </p:txBody>
      </p:sp>
      <p:sp>
        <p:nvSpPr>
          <p:cNvPr id="3" name="Text Placeholder 2"/>
          <p:cNvSpPr>
            <a:spLocks noGrp="1"/>
          </p:cNvSpPr>
          <p:nvPr>
            <p:ph type="body" idx="1"/>
          </p:nvPr>
        </p:nvSpPr>
        <p:spPr>
          <a:xfrm>
            <a:off x="244214" y="1428498"/>
            <a:ext cx="8630170" cy="5539978"/>
          </a:xfrm>
        </p:spPr>
        <p:txBody>
          <a:bodyPr/>
          <a:lstStyle/>
          <a:p>
            <a:pPr algn="just"/>
            <a:r>
              <a:rPr lang="en-US" dirty="0"/>
              <a:t>The model learns through observation and finds structures in the data. Once the model is given a dataset, it automatically finds patterns and relationships in the dataset by creating clusters in it. </a:t>
            </a:r>
            <a:endParaRPr lang="en-US" dirty="0" smtClean="0"/>
          </a:p>
          <a:p>
            <a:pPr algn="just"/>
            <a:endParaRPr lang="en-US" dirty="0" smtClean="0"/>
          </a:p>
          <a:p>
            <a:pPr algn="just"/>
            <a:r>
              <a:rPr lang="en-US" dirty="0" smtClean="0"/>
              <a:t>What </a:t>
            </a:r>
            <a:r>
              <a:rPr lang="en-US" dirty="0"/>
              <a:t>it cannot do is add labels to the cluster, like it cannot say this a group of apples or mangoes, but it will separate all the apples from mangoes.</a:t>
            </a:r>
          </a:p>
          <a:p>
            <a:pPr algn="just"/>
            <a:endParaRPr lang="en-US" dirty="0"/>
          </a:p>
          <a:p>
            <a:pPr algn="just"/>
            <a:r>
              <a:rPr lang="en-US" dirty="0"/>
              <a:t>Suppose we presented images of apples, bananas and mangoes to the model, so what it does, based on some patterns and relationships it creates clusters and divides the dataset into those clusters. </a:t>
            </a:r>
            <a:endParaRPr lang="en-US" dirty="0" smtClean="0"/>
          </a:p>
          <a:p>
            <a:pPr algn="just"/>
            <a:endParaRPr lang="en-US" dirty="0" smtClean="0"/>
          </a:p>
          <a:p>
            <a:pPr algn="just"/>
            <a:r>
              <a:rPr lang="en-US" dirty="0" smtClean="0"/>
              <a:t>Now </a:t>
            </a:r>
            <a:r>
              <a:rPr lang="en-US" dirty="0"/>
              <a:t>if a new data is fed to the model, it adds it to one of the created clusters.</a:t>
            </a:r>
          </a:p>
          <a:p>
            <a:pPr algn="just"/>
            <a:endParaRPr lang="en-US" dirty="0"/>
          </a:p>
        </p:txBody>
      </p:sp>
    </p:spTree>
    <p:extLst>
      <p:ext uri="{BB962C8B-B14F-4D97-AF65-F5344CB8AC3E}">
        <p14:creationId xmlns="" xmlns:p14="http://schemas.microsoft.com/office/powerpoint/2010/main" val="3596447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10" y="222252"/>
            <a:ext cx="8679929" cy="492443"/>
          </a:xfrm>
        </p:spPr>
        <p:txBody>
          <a:bodyPr/>
          <a:lstStyle/>
          <a:p>
            <a:r>
              <a:rPr lang="en-US" dirty="0"/>
              <a:t>Block Diagram of Unsupervised Learning</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58243" y="1693621"/>
            <a:ext cx="8002117" cy="3458058"/>
          </a:xfrm>
          <a:prstGeom prst="rect">
            <a:avLst/>
          </a:prstGeom>
        </p:spPr>
      </p:pic>
    </p:spTree>
    <p:extLst>
      <p:ext uri="{BB962C8B-B14F-4D97-AF65-F5344CB8AC3E}">
        <p14:creationId xmlns="" xmlns:p14="http://schemas.microsoft.com/office/powerpoint/2010/main" val="2488361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450850"/>
            <a:ext cx="8679929" cy="562610"/>
          </a:xfrm>
        </p:spPr>
        <p:txBody>
          <a:bodyPr/>
          <a:lstStyle/>
          <a:p>
            <a:r>
              <a:rPr lang="en-US" b="0" dirty="0"/>
              <a:t>What is Reinforcement Learning?</a:t>
            </a:r>
            <a:br>
              <a:rPr lang="en-US" b="0" dirty="0"/>
            </a:br>
            <a:endParaRPr lang="en-US" dirty="0"/>
          </a:p>
        </p:txBody>
      </p:sp>
      <p:sp>
        <p:nvSpPr>
          <p:cNvPr id="3" name="Text Placeholder 2"/>
          <p:cNvSpPr>
            <a:spLocks noGrp="1"/>
          </p:cNvSpPr>
          <p:nvPr>
            <p:ph type="body" idx="1"/>
          </p:nvPr>
        </p:nvSpPr>
        <p:spPr>
          <a:xfrm>
            <a:off x="244214" y="1428498"/>
            <a:ext cx="8630170" cy="3447098"/>
          </a:xfrm>
        </p:spPr>
        <p:txBody>
          <a:bodyPr/>
          <a:lstStyle/>
          <a:p>
            <a:pPr algn="just"/>
            <a:r>
              <a:rPr lang="en-IN" sz="3200" dirty="0" smtClean="0"/>
              <a:t>Reinforcement Learning(RL) is a type of machine learning technique that enables an agent to learn in an interactive environment by trial and error using feedback from its own actions and experiences.</a:t>
            </a:r>
          </a:p>
          <a:p>
            <a:pPr algn="just"/>
            <a:endParaRPr lang="en-IN" sz="3200" dirty="0" smtClean="0"/>
          </a:p>
          <a:p>
            <a:pPr algn="just"/>
            <a:r>
              <a:rPr lang="en-IN" sz="3200" dirty="0" smtClean="0"/>
              <a:t>RL uses </a:t>
            </a:r>
            <a:r>
              <a:rPr lang="en-IN" sz="3200" b="1" dirty="0" smtClean="0"/>
              <a:t>rewards and punishments</a:t>
            </a:r>
            <a:r>
              <a:rPr lang="en-IN" sz="3200" dirty="0" smtClean="0"/>
              <a:t> as signals for positive and negative behaviour.</a:t>
            </a:r>
          </a:p>
        </p:txBody>
      </p:sp>
    </p:spTree>
    <p:extLst>
      <p:ext uri="{BB962C8B-B14F-4D97-AF65-F5344CB8AC3E}">
        <p14:creationId xmlns="" xmlns:p14="http://schemas.microsoft.com/office/powerpoint/2010/main" val="4135092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450850"/>
            <a:ext cx="8679929" cy="562610"/>
          </a:xfrm>
        </p:spPr>
        <p:txBody>
          <a:bodyPr/>
          <a:lstStyle/>
          <a:p>
            <a:r>
              <a:rPr lang="en-US" b="0" dirty="0"/>
              <a:t>What is Reinforcement Learning?</a:t>
            </a:r>
            <a:br>
              <a:rPr lang="en-US" b="0" dirty="0"/>
            </a:br>
            <a:endParaRPr lang="en-US" dirty="0"/>
          </a:p>
        </p:txBody>
      </p:sp>
      <p:sp>
        <p:nvSpPr>
          <p:cNvPr id="3" name="Text Placeholder 2"/>
          <p:cNvSpPr>
            <a:spLocks noGrp="1"/>
          </p:cNvSpPr>
          <p:nvPr>
            <p:ph type="body" idx="1"/>
          </p:nvPr>
        </p:nvSpPr>
        <p:spPr>
          <a:xfrm>
            <a:off x="63500" y="1428498"/>
            <a:ext cx="8874386" cy="3447098"/>
          </a:xfrm>
        </p:spPr>
        <p:txBody>
          <a:bodyPr/>
          <a:lstStyle/>
          <a:p>
            <a:r>
              <a:rPr lang="en-IN" sz="2800" b="1" dirty="0" smtClean="0"/>
              <a:t>Some key terms that describe the basic elements of an RL problem are:</a:t>
            </a:r>
          </a:p>
          <a:p>
            <a:r>
              <a:rPr lang="en-IN" sz="2800" b="1" dirty="0" smtClean="0"/>
              <a:t>Environment — </a:t>
            </a:r>
            <a:r>
              <a:rPr lang="en-IN" sz="2800" dirty="0" smtClean="0"/>
              <a:t>Physical world in which the agent operates</a:t>
            </a:r>
          </a:p>
          <a:p>
            <a:r>
              <a:rPr lang="en-IN" sz="2800" b="1" dirty="0" smtClean="0"/>
              <a:t>State — </a:t>
            </a:r>
            <a:r>
              <a:rPr lang="en-IN" sz="2800" dirty="0" smtClean="0"/>
              <a:t>Current situation of the agent</a:t>
            </a:r>
          </a:p>
          <a:p>
            <a:r>
              <a:rPr lang="en-IN" sz="2800" b="1" dirty="0" smtClean="0"/>
              <a:t>Reward — </a:t>
            </a:r>
            <a:r>
              <a:rPr lang="en-IN" sz="2800" dirty="0" smtClean="0"/>
              <a:t>Feedback from the environment</a:t>
            </a:r>
          </a:p>
          <a:p>
            <a:r>
              <a:rPr lang="en-IN" sz="2800" b="1" dirty="0" smtClean="0"/>
              <a:t>Policy — </a:t>
            </a:r>
            <a:r>
              <a:rPr lang="en-IN" sz="2800" dirty="0" smtClean="0"/>
              <a:t>Method to map agent’s state to actions</a:t>
            </a:r>
          </a:p>
          <a:p>
            <a:r>
              <a:rPr lang="en-IN" sz="2800" b="1" dirty="0" smtClean="0"/>
              <a:t>Value — </a:t>
            </a:r>
            <a:r>
              <a:rPr lang="en-IN" sz="2800" dirty="0" smtClean="0"/>
              <a:t>Future reward that an agent would receive by taking an action in a particular state</a:t>
            </a:r>
            <a:endParaRPr lang="en-IN" sz="2800" dirty="0"/>
          </a:p>
        </p:txBody>
      </p:sp>
    </p:spTree>
    <p:extLst>
      <p:ext uri="{BB962C8B-B14F-4D97-AF65-F5344CB8AC3E}">
        <p14:creationId xmlns="" xmlns:p14="http://schemas.microsoft.com/office/powerpoint/2010/main" val="4135092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450850"/>
            <a:ext cx="8679929" cy="562610"/>
          </a:xfrm>
        </p:spPr>
        <p:txBody>
          <a:bodyPr/>
          <a:lstStyle/>
          <a:p>
            <a:r>
              <a:rPr lang="en-US" b="0" dirty="0"/>
              <a:t>What is Reinforcement Learning?</a:t>
            </a:r>
            <a:br>
              <a:rPr lang="en-US" b="0" dirty="0"/>
            </a:br>
            <a:endParaRPr lang="en-US" dirty="0"/>
          </a:p>
        </p:txBody>
      </p:sp>
      <p:sp>
        <p:nvSpPr>
          <p:cNvPr id="3" name="Text Placeholder 2"/>
          <p:cNvSpPr>
            <a:spLocks noGrp="1"/>
          </p:cNvSpPr>
          <p:nvPr>
            <p:ph type="body" idx="1"/>
          </p:nvPr>
        </p:nvSpPr>
        <p:spPr>
          <a:xfrm>
            <a:off x="244214" y="1428498"/>
            <a:ext cx="8630170" cy="2954655"/>
          </a:xfrm>
        </p:spPr>
        <p:txBody>
          <a:bodyPr/>
          <a:lstStyle/>
          <a:p>
            <a:pPr algn="just"/>
            <a:r>
              <a:rPr lang="en-IN" sz="3200" dirty="0" smtClean="0"/>
              <a:t>RL goal is to find a suitable action model that would maximize the </a:t>
            </a:r>
            <a:r>
              <a:rPr lang="en-IN" sz="3200" b="1" dirty="0" smtClean="0"/>
              <a:t>total cumulative reward</a:t>
            </a:r>
            <a:r>
              <a:rPr lang="en-IN" sz="3200" dirty="0" smtClean="0"/>
              <a:t> of the agent.</a:t>
            </a:r>
          </a:p>
          <a:p>
            <a:pPr algn="just"/>
            <a:endParaRPr lang="en-IN" sz="3200" dirty="0" smtClean="0"/>
          </a:p>
          <a:p>
            <a:pPr algn="just"/>
            <a:endParaRPr lang="en-IN" sz="3200" dirty="0" smtClean="0"/>
          </a:p>
          <a:p>
            <a:pPr algn="just"/>
            <a:r>
              <a:rPr lang="en-IN" sz="3200" dirty="0" smtClean="0"/>
              <a:t>The agent should collect enough information to make the best overall decision in the future.</a:t>
            </a:r>
            <a:endParaRPr lang="en-US" sz="3200" dirty="0"/>
          </a:p>
        </p:txBody>
      </p:sp>
    </p:spTree>
    <p:extLst>
      <p:ext uri="{BB962C8B-B14F-4D97-AF65-F5344CB8AC3E}">
        <p14:creationId xmlns="" xmlns:p14="http://schemas.microsoft.com/office/powerpoint/2010/main" val="4135092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22252"/>
            <a:ext cx="8679929" cy="492443"/>
          </a:xfrm>
        </p:spPr>
        <p:txBody>
          <a:bodyPr/>
          <a:lstStyle/>
          <a:p>
            <a:r>
              <a:rPr lang="en-US" dirty="0"/>
              <a:t>Block Diagram of Reinforcement Learning</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441450"/>
            <a:ext cx="9118599" cy="5029199"/>
          </a:xfrm>
          <a:prstGeom prst="rect">
            <a:avLst/>
          </a:prstGeom>
        </p:spPr>
      </p:pic>
    </p:spTree>
    <p:extLst>
      <p:ext uri="{BB962C8B-B14F-4D97-AF65-F5344CB8AC3E}">
        <p14:creationId xmlns="" xmlns:p14="http://schemas.microsoft.com/office/powerpoint/2010/main" val="2032999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22252"/>
            <a:ext cx="8679929" cy="492443"/>
          </a:xfrm>
        </p:spPr>
        <p:txBody>
          <a:bodyPr/>
          <a:lstStyle/>
          <a:p>
            <a:r>
              <a:rPr lang="en-IN" dirty="0" smtClean="0"/>
              <a:t>Example: </a:t>
            </a:r>
            <a:r>
              <a:rPr lang="en-US" dirty="0" smtClean="0"/>
              <a:t>Reinforcement </a:t>
            </a:r>
            <a:r>
              <a:rPr lang="en-US" dirty="0"/>
              <a:t>Learning</a:t>
            </a:r>
          </a:p>
        </p:txBody>
      </p:sp>
      <p:sp>
        <p:nvSpPr>
          <p:cNvPr id="171010" name="AutoShape 2" descr="https://media.geeksforgeeks.org/wp-content/uploads/Untitled-9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71011" name="Picture 3"/>
          <p:cNvPicPr>
            <a:picLocks noChangeAspect="1" noChangeArrowheads="1"/>
          </p:cNvPicPr>
          <p:nvPr/>
        </p:nvPicPr>
        <p:blipFill>
          <a:blip r:embed="rId2" cstate="print"/>
          <a:srcRect/>
          <a:stretch>
            <a:fillRect/>
          </a:stretch>
        </p:blipFill>
        <p:spPr bwMode="auto">
          <a:xfrm>
            <a:off x="292100" y="1212850"/>
            <a:ext cx="8534400" cy="5491163"/>
          </a:xfrm>
          <a:prstGeom prst="rect">
            <a:avLst/>
          </a:prstGeom>
          <a:noFill/>
          <a:ln w="9525">
            <a:noFill/>
            <a:miter lim="800000"/>
            <a:headEnd/>
            <a:tailEnd/>
          </a:ln>
        </p:spPr>
      </p:pic>
    </p:spTree>
    <p:extLst>
      <p:ext uri="{BB962C8B-B14F-4D97-AF65-F5344CB8AC3E}">
        <p14:creationId xmlns="" xmlns:p14="http://schemas.microsoft.com/office/powerpoint/2010/main" val="20329996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22252"/>
            <a:ext cx="8679929" cy="492443"/>
          </a:xfrm>
        </p:spPr>
        <p:txBody>
          <a:bodyPr/>
          <a:lstStyle/>
          <a:p>
            <a:r>
              <a:rPr lang="en-IN" dirty="0" smtClean="0"/>
              <a:t>Example: </a:t>
            </a:r>
            <a:r>
              <a:rPr lang="en-US" dirty="0" smtClean="0"/>
              <a:t>Reinforcement </a:t>
            </a:r>
            <a:r>
              <a:rPr lang="en-US" dirty="0"/>
              <a:t>Learning</a:t>
            </a:r>
          </a:p>
        </p:txBody>
      </p:sp>
      <p:sp>
        <p:nvSpPr>
          <p:cNvPr id="171010" name="AutoShape 2" descr="https://media.geeksforgeeks.org/wp-content/uploads/Untitled-9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Text Placeholder 2"/>
          <p:cNvSpPr>
            <a:spLocks noGrp="1"/>
          </p:cNvSpPr>
          <p:nvPr>
            <p:ph type="body" idx="1"/>
          </p:nvPr>
        </p:nvSpPr>
        <p:spPr>
          <a:xfrm>
            <a:off x="215900" y="1212850"/>
            <a:ext cx="8721986" cy="5170646"/>
          </a:xfrm>
        </p:spPr>
        <p:txBody>
          <a:bodyPr/>
          <a:lstStyle/>
          <a:p>
            <a:r>
              <a:rPr lang="en-IN" sz="2800" dirty="0" smtClean="0"/>
              <a:t>We have an agent and a reward, with many hurdles in between. The agent is supposed to find the best possible path to reach the reward.</a:t>
            </a:r>
          </a:p>
          <a:p>
            <a:r>
              <a:rPr lang="en-IN" sz="2800" dirty="0" smtClean="0"/>
              <a:t>The goal of the robot is to get the reward that is the diamond and avoid the hurdles that are fired. </a:t>
            </a:r>
          </a:p>
          <a:p>
            <a:r>
              <a:rPr lang="en-IN" sz="2800" dirty="0" smtClean="0"/>
              <a:t>The robot learns by trying all the possible paths and then choosing the path which gives him the reward with the least hurdles. </a:t>
            </a:r>
          </a:p>
          <a:p>
            <a:r>
              <a:rPr lang="en-IN" sz="2800" dirty="0" smtClean="0"/>
              <a:t>Each right step will give the robot a reward and each wrong step will subtract the reward of the robot. </a:t>
            </a:r>
          </a:p>
          <a:p>
            <a:r>
              <a:rPr lang="en-IN" sz="2800" dirty="0" smtClean="0"/>
              <a:t>The total reward will be calculated when it reaches the final reward that is the diamond. </a:t>
            </a:r>
            <a:endParaRPr lang="en-IN" sz="2800" dirty="0"/>
          </a:p>
        </p:txBody>
      </p:sp>
    </p:spTree>
    <p:extLst>
      <p:ext uri="{BB962C8B-B14F-4D97-AF65-F5344CB8AC3E}">
        <p14:creationId xmlns="" xmlns:p14="http://schemas.microsoft.com/office/powerpoint/2010/main" val="2032999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22252"/>
            <a:ext cx="8679929" cy="492443"/>
          </a:xfrm>
        </p:spPr>
        <p:txBody>
          <a:bodyPr/>
          <a:lstStyle/>
          <a:p>
            <a:r>
              <a:rPr lang="en-IN" dirty="0" smtClean="0"/>
              <a:t>Main points in Reinforcement learning</a:t>
            </a:r>
            <a:endParaRPr lang="en-US" dirty="0"/>
          </a:p>
        </p:txBody>
      </p:sp>
      <p:sp>
        <p:nvSpPr>
          <p:cNvPr id="171010" name="AutoShape 2" descr="https://media.geeksforgeeks.org/wp-content/uploads/Untitled-9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Text Placeholder 2"/>
          <p:cNvSpPr>
            <a:spLocks noGrp="1"/>
          </p:cNvSpPr>
          <p:nvPr>
            <p:ph type="body" idx="1"/>
          </p:nvPr>
        </p:nvSpPr>
        <p:spPr>
          <a:xfrm>
            <a:off x="63500" y="1212850"/>
            <a:ext cx="8874386" cy="5170646"/>
          </a:xfrm>
        </p:spPr>
        <p:txBody>
          <a:bodyPr/>
          <a:lstStyle/>
          <a:p>
            <a:pPr fontAlgn="base"/>
            <a:r>
              <a:rPr lang="en-IN" sz="2800" dirty="0" smtClean="0"/>
              <a:t> </a:t>
            </a:r>
          </a:p>
          <a:p>
            <a:pPr fontAlgn="base"/>
            <a:r>
              <a:rPr lang="en-IN" sz="2800" b="1" dirty="0" smtClean="0"/>
              <a:t>Input: </a:t>
            </a:r>
            <a:r>
              <a:rPr lang="en-IN" sz="2800" dirty="0" smtClean="0"/>
              <a:t>The input should be an initial state from which the model will start</a:t>
            </a:r>
          </a:p>
          <a:p>
            <a:pPr fontAlgn="base"/>
            <a:r>
              <a:rPr lang="en-IN" sz="2800" b="1" dirty="0" smtClean="0"/>
              <a:t>Output: </a:t>
            </a:r>
            <a:r>
              <a:rPr lang="en-IN" sz="2800" dirty="0" smtClean="0"/>
              <a:t>There are many possible outputs as there are a variety of solutions to a particular problem</a:t>
            </a:r>
          </a:p>
          <a:p>
            <a:pPr fontAlgn="base"/>
            <a:r>
              <a:rPr lang="en-IN" sz="2800" b="1" dirty="0" smtClean="0"/>
              <a:t>Training: </a:t>
            </a:r>
            <a:r>
              <a:rPr lang="en-IN" sz="2800" dirty="0" smtClean="0"/>
              <a:t>The training is based upon the input, The model will return a state and the user will decide to reward or punish the model based on its output.</a:t>
            </a:r>
          </a:p>
          <a:p>
            <a:pPr fontAlgn="base"/>
            <a:endParaRPr lang="en-IN" sz="2800" dirty="0" smtClean="0"/>
          </a:p>
          <a:p>
            <a:pPr fontAlgn="base"/>
            <a:r>
              <a:rPr lang="en-IN" sz="2800" dirty="0" smtClean="0"/>
              <a:t>The model keeps continues to learn.</a:t>
            </a:r>
          </a:p>
          <a:p>
            <a:pPr fontAlgn="base"/>
            <a:endParaRPr lang="en-IN" sz="2800" dirty="0" smtClean="0"/>
          </a:p>
          <a:p>
            <a:pPr fontAlgn="base"/>
            <a:r>
              <a:rPr lang="en-IN" sz="2800" dirty="0" smtClean="0"/>
              <a:t>The best solution is decided based on the maximum reward.</a:t>
            </a:r>
            <a:endParaRPr lang="en-IN" sz="2800" dirty="0"/>
          </a:p>
        </p:txBody>
      </p:sp>
    </p:spTree>
    <p:extLst>
      <p:ext uri="{BB962C8B-B14F-4D97-AF65-F5344CB8AC3E}">
        <p14:creationId xmlns="" xmlns:p14="http://schemas.microsoft.com/office/powerpoint/2010/main" val="2032999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2D2D31-D68F-9D5D-7DFD-6E2B00500DE4}"/>
              </a:ext>
            </a:extLst>
          </p:cNvPr>
          <p:cNvSpPr>
            <a:spLocks noGrp="1"/>
          </p:cNvSpPr>
          <p:nvPr>
            <p:ph type="title"/>
          </p:nvPr>
        </p:nvSpPr>
        <p:spPr>
          <a:xfrm>
            <a:off x="219337" y="12702"/>
            <a:ext cx="8679929" cy="492443"/>
          </a:xfrm>
        </p:spPr>
        <p:txBody>
          <a:bodyPr/>
          <a:lstStyle/>
          <a:p>
            <a:r>
              <a:rPr lang="en-IN" dirty="0"/>
              <a:t>Text books:</a:t>
            </a:r>
          </a:p>
        </p:txBody>
      </p:sp>
      <p:sp>
        <p:nvSpPr>
          <p:cNvPr id="3" name="Content Placeholder 2">
            <a:extLst>
              <a:ext uri="{FF2B5EF4-FFF2-40B4-BE49-F238E27FC236}">
                <a16:creationId xmlns="" xmlns:a16="http://schemas.microsoft.com/office/drawing/2014/main" id="{AA24E153-ABD4-B2E0-95B8-033588651B6A}"/>
              </a:ext>
            </a:extLst>
          </p:cNvPr>
          <p:cNvSpPr>
            <a:spLocks noGrp="1"/>
          </p:cNvSpPr>
          <p:nvPr>
            <p:ph type="body" idx="1"/>
          </p:nvPr>
        </p:nvSpPr>
        <p:spPr>
          <a:xfrm>
            <a:off x="215900" y="1428496"/>
            <a:ext cx="8686800" cy="3975354"/>
          </a:xfrm>
        </p:spPr>
        <p:txBody>
          <a:bodyPr>
            <a:normAutofit/>
          </a:bodyPr>
          <a:lstStyle/>
          <a:p>
            <a:pPr marL="384602" indent="-384602">
              <a:buAutoNum type="arabicPeriod"/>
            </a:pPr>
            <a:r>
              <a:rPr lang="en-IN" b="1" dirty="0"/>
              <a:t>Tom M. Mitchell, ―Machine Learning, McGraw-Hill Education (India) Private Limited, 2013. </a:t>
            </a:r>
          </a:p>
          <a:p>
            <a:pPr marL="384602" indent="-384602">
              <a:buAutoNum type="arabicPeriod"/>
            </a:pPr>
            <a:r>
              <a:rPr lang="en-IN" dirty="0" err="1"/>
              <a:t>Ethem</a:t>
            </a:r>
            <a:r>
              <a:rPr lang="en-IN" dirty="0"/>
              <a:t> </a:t>
            </a:r>
            <a:r>
              <a:rPr lang="en-IN" dirty="0" err="1"/>
              <a:t>Alpaydin</a:t>
            </a:r>
            <a:r>
              <a:rPr lang="en-IN" dirty="0"/>
              <a:t>, ―Introduction to Machine Learning (Adaptive Computation and Machine Learning), MIT Press</a:t>
            </a:r>
          </a:p>
          <a:p>
            <a:pPr marL="384602" indent="-384602">
              <a:buAutoNum type="arabicPeriod"/>
            </a:pPr>
            <a:r>
              <a:rPr lang="en-IN" dirty="0"/>
              <a:t>Stephen </a:t>
            </a:r>
            <a:r>
              <a:rPr lang="en-IN" dirty="0" err="1"/>
              <a:t>Marsland</a:t>
            </a:r>
            <a:r>
              <a:rPr lang="en-IN" dirty="0"/>
              <a:t>, ―Machine Learning: An Algorithmic Perspective, CRC Press, 2009. </a:t>
            </a:r>
          </a:p>
          <a:p>
            <a:pPr marL="384602" indent="-384602">
              <a:buAutoNum type="arabicPeriod"/>
            </a:pPr>
            <a:r>
              <a:rPr lang="en-IN" dirty="0"/>
              <a:t>Bishop, C., Pattern Recognition and Machine Learning. Berlin: Springer-Verlag. </a:t>
            </a:r>
          </a:p>
          <a:p>
            <a:pPr marL="384602" indent="-384602">
              <a:buAutoNum type="arabicPeriod"/>
            </a:pPr>
            <a:r>
              <a:rPr lang="en-IN" dirty="0"/>
              <a:t>M. Gopal, “Applied Machine Learning”, McGraw Hill Education</a:t>
            </a:r>
          </a:p>
          <a:p>
            <a:pPr marL="384602" indent="-384602">
              <a:buAutoNum type="arabicPeriod"/>
            </a:pPr>
            <a:r>
              <a:rPr lang="en-US" dirty="0">
                <a:effectLst/>
                <a:latin typeface="Calibri" panose="020F0502020204030204" pitchFamily="34" charset="0"/>
                <a:ea typeface="Times New Roman" panose="02020603050405020304" pitchFamily="18" charset="0"/>
                <a:cs typeface="Times New Roman" panose="02020603050405020304" pitchFamily="18" charset="0"/>
              </a:rPr>
              <a:t>NPTEL, Coursera</a:t>
            </a:r>
            <a:endParaRPr lang="en-IN" dirty="0"/>
          </a:p>
        </p:txBody>
      </p:sp>
    </p:spTree>
    <p:extLst>
      <p:ext uri="{BB962C8B-B14F-4D97-AF65-F5344CB8AC3E}">
        <p14:creationId xmlns="" xmlns:p14="http://schemas.microsoft.com/office/powerpoint/2010/main" val="121546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862F0F-6D88-366D-8508-0853C8D57CAD}"/>
              </a:ext>
            </a:extLst>
          </p:cNvPr>
          <p:cNvSpPr>
            <a:spLocks noGrp="1"/>
          </p:cNvSpPr>
          <p:nvPr>
            <p:ph type="title"/>
          </p:nvPr>
        </p:nvSpPr>
        <p:spPr/>
        <p:txBody>
          <a:bodyPr/>
          <a:lstStyle/>
          <a:p>
            <a:r>
              <a:rPr lang="en-US" b="1" i="0" dirty="0">
                <a:effectLst/>
                <a:latin typeface="Source Sans Pro" panose="020B0503030403020204" pitchFamily="34" charset="0"/>
              </a:rPr>
              <a:t>Semi-supervised machine learning </a:t>
            </a:r>
            <a:r>
              <a:rPr lang="en-US" b="1" i="0" dirty="0">
                <a:solidFill>
                  <a:srgbClr val="1F1F1F"/>
                </a:solidFill>
                <a:effectLst/>
                <a:latin typeface="Source Sans Pro" panose="020B0503030403020204" pitchFamily="34" charset="0"/>
              </a:rPr>
              <a:t/>
            </a:r>
            <a:br>
              <a:rPr lang="en-US" b="1" i="0" dirty="0">
                <a:solidFill>
                  <a:srgbClr val="1F1F1F"/>
                </a:solidFill>
                <a:effectLst/>
                <a:latin typeface="Source Sans Pro" panose="020B0503030403020204" pitchFamily="34" charset="0"/>
              </a:rPr>
            </a:br>
            <a:endParaRPr lang="en-IN" dirty="0"/>
          </a:p>
        </p:txBody>
      </p:sp>
      <p:sp>
        <p:nvSpPr>
          <p:cNvPr id="3" name="Text Placeholder 2">
            <a:extLst>
              <a:ext uri="{FF2B5EF4-FFF2-40B4-BE49-F238E27FC236}">
                <a16:creationId xmlns="" xmlns:a16="http://schemas.microsoft.com/office/drawing/2014/main" id="{C8620574-A779-30C5-76C0-35D2CEEA3486}"/>
              </a:ext>
            </a:extLst>
          </p:cNvPr>
          <p:cNvSpPr>
            <a:spLocks noGrp="1"/>
          </p:cNvSpPr>
          <p:nvPr>
            <p:ph type="body" idx="1"/>
          </p:nvPr>
        </p:nvSpPr>
        <p:spPr>
          <a:xfrm>
            <a:off x="215900" y="1428498"/>
            <a:ext cx="8658484" cy="5170646"/>
          </a:xfrm>
        </p:spPr>
        <p:txBody>
          <a:bodyPr/>
          <a:lstStyle/>
          <a:p>
            <a:pPr algn="just"/>
            <a:r>
              <a:rPr lang="en-US" dirty="0">
                <a:solidFill>
                  <a:srgbClr val="1F1F1F"/>
                </a:solidFill>
                <a:latin typeface="Times New Roman" panose="02020603050405020304" pitchFamily="18" charset="0"/>
                <a:cs typeface="Times New Roman" panose="02020603050405020304" pitchFamily="18" charset="0"/>
              </a:rPr>
              <a:t>Semi-supervised machine learning uses both unlabeled and labeled data sets to train algorithms. Generally, during semi-supervised machine learning, algorithms are first fed a small amount of labeled data to help direct their development and then fed much larger quantities of unlabeled data to complete the model. </a:t>
            </a:r>
          </a:p>
          <a:p>
            <a:pPr algn="just"/>
            <a:endParaRPr lang="en-US" dirty="0">
              <a:solidFill>
                <a:srgbClr val="1F1F1F"/>
              </a:solidFill>
              <a:latin typeface="Times New Roman" panose="02020603050405020304" pitchFamily="18" charset="0"/>
              <a:cs typeface="Times New Roman" panose="02020603050405020304" pitchFamily="18" charset="0"/>
            </a:endParaRPr>
          </a:p>
          <a:p>
            <a:pPr algn="just"/>
            <a:r>
              <a:rPr lang="en-US" dirty="0">
                <a:solidFill>
                  <a:srgbClr val="1F1F1F"/>
                </a:solidFill>
                <a:latin typeface="Times New Roman" panose="02020603050405020304" pitchFamily="18" charset="0"/>
                <a:cs typeface="Times New Roman" panose="02020603050405020304" pitchFamily="18" charset="0"/>
              </a:rPr>
              <a:t>For example, an algorithm may be fed a smaller quantity of labeled speech data and then trained on a much larger set of unlabeled speech data in order to create a machine learning model capable of speech recognition. </a:t>
            </a:r>
          </a:p>
          <a:p>
            <a:pPr algn="just"/>
            <a:endParaRPr lang="en-US" dirty="0">
              <a:solidFill>
                <a:srgbClr val="1F1F1F"/>
              </a:solidFill>
              <a:latin typeface="Times New Roman" panose="02020603050405020304" pitchFamily="18" charset="0"/>
              <a:cs typeface="Times New Roman" panose="02020603050405020304" pitchFamily="18" charset="0"/>
            </a:endParaRPr>
          </a:p>
          <a:p>
            <a:pPr algn="just"/>
            <a:r>
              <a:rPr lang="en-US" dirty="0">
                <a:solidFill>
                  <a:srgbClr val="1F1F1F"/>
                </a:solidFill>
                <a:latin typeface="Times New Roman" panose="02020603050405020304" pitchFamily="18" charset="0"/>
                <a:cs typeface="Times New Roman" panose="02020603050405020304" pitchFamily="18" charset="0"/>
              </a:rPr>
              <a:t>Semi-supervised machine learning is often employed to train algorithms for classification and prediction purposes in the event where large volumes of labeled data is unavailable. </a:t>
            </a:r>
          </a:p>
        </p:txBody>
      </p:sp>
    </p:spTree>
    <p:extLst>
      <p:ext uri="{BB962C8B-B14F-4D97-AF65-F5344CB8AC3E}">
        <p14:creationId xmlns="" xmlns:p14="http://schemas.microsoft.com/office/powerpoint/2010/main" val="3842062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12" y="298452"/>
            <a:ext cx="8679929" cy="492443"/>
          </a:xfrm>
        </p:spPr>
        <p:txBody>
          <a:bodyPr/>
          <a:lstStyle/>
          <a:p>
            <a:r>
              <a:rPr lang="en-US" dirty="0"/>
              <a:t>Supervised Learning vs Unsupervised Learning</a:t>
            </a:r>
          </a:p>
        </p:txBody>
      </p:sp>
      <p:pic>
        <p:nvPicPr>
          <p:cNvPr id="4" name="Picture 3"/>
          <p:cNvPicPr>
            <a:picLocks noChangeAspect="1"/>
          </p:cNvPicPr>
          <p:nvPr/>
        </p:nvPicPr>
        <p:blipFill>
          <a:blip r:embed="rId2" cstate="print"/>
          <a:stretch>
            <a:fillRect/>
          </a:stretch>
        </p:blipFill>
        <p:spPr>
          <a:xfrm>
            <a:off x="139700" y="1136650"/>
            <a:ext cx="8978900" cy="5410200"/>
          </a:xfrm>
          <a:prstGeom prst="rect">
            <a:avLst/>
          </a:prstGeom>
        </p:spPr>
      </p:pic>
    </p:spTree>
    <p:extLst>
      <p:ext uri="{BB962C8B-B14F-4D97-AF65-F5344CB8AC3E}">
        <p14:creationId xmlns="" xmlns:p14="http://schemas.microsoft.com/office/powerpoint/2010/main" val="2272117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22252"/>
            <a:ext cx="8679929" cy="492443"/>
          </a:xfrm>
        </p:spPr>
        <p:txBody>
          <a:bodyPr/>
          <a:lstStyle/>
          <a:p>
            <a:r>
              <a:rPr lang="en-IN" b="0" dirty="0" smtClean="0"/>
              <a:t> Reinforcement learning </a:t>
            </a:r>
            <a:r>
              <a:rPr lang="en-IN" b="0" dirty="0" err="1" smtClean="0"/>
              <a:t>vs</a:t>
            </a:r>
            <a:r>
              <a:rPr lang="en-IN" b="0" dirty="0" smtClean="0"/>
              <a:t> Supervised learning</a:t>
            </a:r>
            <a:endParaRPr lang="en-US" dirty="0"/>
          </a:p>
        </p:txBody>
      </p:sp>
      <p:sp>
        <p:nvSpPr>
          <p:cNvPr id="171010" name="AutoShape 2" descr="https://media.geeksforgeeks.org/wp-content/uploads/Untitled-95.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aphicFrame>
        <p:nvGraphicFramePr>
          <p:cNvPr id="7" name="Table 6"/>
          <p:cNvGraphicFramePr>
            <a:graphicFrameLocks noGrp="1"/>
          </p:cNvGraphicFramePr>
          <p:nvPr/>
        </p:nvGraphicFramePr>
        <p:xfrm>
          <a:off x="0" y="1136650"/>
          <a:ext cx="9118600" cy="5684547"/>
        </p:xfrm>
        <a:graphic>
          <a:graphicData uri="http://schemas.openxmlformats.org/drawingml/2006/table">
            <a:tbl>
              <a:tblPr firstRow="1" bandRow="1">
                <a:tableStyleId>{5940675A-B579-460E-94D1-54222C63F5DA}</a:tableStyleId>
              </a:tblPr>
              <a:tblGrid>
                <a:gridCol w="5168900"/>
                <a:gridCol w="3949700"/>
              </a:tblGrid>
              <a:tr h="587049">
                <a:tc>
                  <a:txBody>
                    <a:bodyPr/>
                    <a:lstStyle/>
                    <a:p>
                      <a:r>
                        <a:rPr lang="en-IN" sz="2800" b="1" i="0" dirty="0" smtClean="0">
                          <a:solidFill>
                            <a:schemeClr val="tx1"/>
                          </a:solidFill>
                          <a:latin typeface="+mn-lt"/>
                          <a:ea typeface="+mn-ea"/>
                          <a:cs typeface="+mn-cs"/>
                        </a:rPr>
                        <a:t>Reinforcement learning</a:t>
                      </a:r>
                      <a:endParaRPr lang="en-IN" sz="2800" dirty="0"/>
                    </a:p>
                  </a:txBody>
                  <a:tcPr/>
                </a:tc>
                <a:tc>
                  <a:txBody>
                    <a:bodyPr/>
                    <a:lstStyle/>
                    <a:p>
                      <a:r>
                        <a:rPr lang="en-IN" sz="2800" b="1" i="0" dirty="0" smtClean="0">
                          <a:solidFill>
                            <a:schemeClr val="tx1"/>
                          </a:solidFill>
                          <a:latin typeface="+mn-lt"/>
                          <a:ea typeface="+mn-ea"/>
                          <a:cs typeface="+mn-cs"/>
                        </a:rPr>
                        <a:t>Supervised learning</a:t>
                      </a:r>
                      <a:endParaRPr lang="en-IN" sz="2800" dirty="0"/>
                    </a:p>
                  </a:txBody>
                  <a:tcPr/>
                </a:tc>
              </a:tr>
              <a:tr h="2316029">
                <a:tc>
                  <a:txBody>
                    <a:bodyPr/>
                    <a:lstStyle/>
                    <a:p>
                      <a:r>
                        <a:rPr lang="en-IN" sz="2400" b="0" i="0" dirty="0" smtClean="0">
                          <a:solidFill>
                            <a:schemeClr val="tx1"/>
                          </a:solidFill>
                          <a:latin typeface="+mn-lt"/>
                          <a:ea typeface="+mn-ea"/>
                          <a:cs typeface="+mn-cs"/>
                        </a:rPr>
                        <a:t>RL is all about making decisions sequentially. </a:t>
                      </a:r>
                    </a:p>
                    <a:p>
                      <a:r>
                        <a:rPr lang="en-IN" sz="2400" b="0" i="0" dirty="0" smtClean="0">
                          <a:solidFill>
                            <a:schemeClr val="tx1"/>
                          </a:solidFill>
                          <a:latin typeface="+mn-lt"/>
                          <a:ea typeface="+mn-ea"/>
                          <a:cs typeface="+mn-cs"/>
                        </a:rPr>
                        <a:t>In simple words, we can say that the output depends on the state of the current input and the next input depends on the output of the previous input</a:t>
                      </a:r>
                      <a:endParaRPr lang="en-IN" sz="2400" dirty="0"/>
                    </a:p>
                  </a:txBody>
                  <a:tcPr/>
                </a:tc>
                <a:tc>
                  <a:txBody>
                    <a:bodyPr/>
                    <a:lstStyle/>
                    <a:p>
                      <a:r>
                        <a:rPr lang="en-IN" sz="2400" b="0" i="0" dirty="0" smtClean="0">
                          <a:solidFill>
                            <a:schemeClr val="tx1"/>
                          </a:solidFill>
                          <a:latin typeface="+mn-lt"/>
                          <a:ea typeface="+mn-ea"/>
                          <a:cs typeface="+mn-cs"/>
                        </a:rPr>
                        <a:t>The decision is made on the initial input or the input given at the start</a:t>
                      </a:r>
                      <a:endParaRPr lang="en-IN" sz="2400" dirty="0"/>
                    </a:p>
                  </a:txBody>
                  <a:tcPr/>
                </a:tc>
              </a:tr>
              <a:tr h="1447518">
                <a:tc>
                  <a:txBody>
                    <a:bodyPr/>
                    <a:lstStyle/>
                    <a:p>
                      <a:r>
                        <a:rPr lang="en-IN" sz="2400" b="0" i="0" dirty="0" smtClean="0">
                          <a:solidFill>
                            <a:schemeClr val="tx1"/>
                          </a:solidFill>
                          <a:latin typeface="+mn-lt"/>
                          <a:ea typeface="+mn-ea"/>
                          <a:cs typeface="+mn-cs"/>
                        </a:rPr>
                        <a:t>In Reinforcement learning decision is dependent, So we give labels to sequences of dependent decisions</a:t>
                      </a:r>
                      <a:endParaRPr lang="en-IN" sz="2400" dirty="0"/>
                    </a:p>
                  </a:txBody>
                  <a:tcPr/>
                </a:tc>
                <a:tc>
                  <a:txBody>
                    <a:bodyPr/>
                    <a:lstStyle/>
                    <a:p>
                      <a:r>
                        <a:rPr lang="en-IN" sz="2400" b="0" i="0" dirty="0" smtClean="0">
                          <a:solidFill>
                            <a:schemeClr val="tx1"/>
                          </a:solidFill>
                          <a:latin typeface="+mn-lt"/>
                          <a:ea typeface="+mn-ea"/>
                          <a:cs typeface="+mn-cs"/>
                        </a:rPr>
                        <a:t>Decisions are independent of each other so labels are given to each decision.</a:t>
                      </a:r>
                      <a:endParaRPr lang="en-IN" sz="2400" dirty="0"/>
                    </a:p>
                  </a:txBody>
                  <a:tcPr/>
                </a:tc>
              </a:tr>
              <a:tr h="723759">
                <a:tc>
                  <a:txBody>
                    <a:bodyPr/>
                    <a:lstStyle/>
                    <a:p>
                      <a:pPr algn="ctr" fontAlgn="ctr"/>
                      <a:r>
                        <a:rPr lang="en-IN" sz="2400" b="0" dirty="0"/>
                        <a:t>Example: Chess </a:t>
                      </a:r>
                      <a:r>
                        <a:rPr lang="en-IN" sz="2400" b="0" dirty="0" smtClean="0"/>
                        <a:t>game, text </a:t>
                      </a:r>
                      <a:r>
                        <a:rPr lang="en-IN" sz="2400" b="0" dirty="0"/>
                        <a:t>summarization</a:t>
                      </a:r>
                    </a:p>
                  </a:txBody>
                  <a:tcPr marL="95250" marR="95250" marT="133350" marB="133350" anchor="ctr"/>
                </a:tc>
                <a:tc>
                  <a:txBody>
                    <a:bodyPr/>
                    <a:lstStyle/>
                    <a:p>
                      <a:r>
                        <a:rPr lang="en-IN" sz="2400" b="0" i="0" dirty="0" smtClean="0">
                          <a:solidFill>
                            <a:schemeClr val="tx1"/>
                          </a:solidFill>
                          <a:latin typeface="+mn-lt"/>
                          <a:ea typeface="+mn-ea"/>
                          <a:cs typeface="+mn-cs"/>
                        </a:rPr>
                        <a:t>Example: Object recognition, spam detection</a:t>
                      </a:r>
                      <a:endParaRPr lang="en-IN" sz="2400" dirty="0"/>
                    </a:p>
                  </a:txBody>
                  <a:tcPr/>
                </a:tc>
              </a:tr>
            </a:tbl>
          </a:graphicData>
        </a:graphic>
      </p:graphicFrame>
    </p:spTree>
    <p:extLst>
      <p:ext uri="{BB962C8B-B14F-4D97-AF65-F5344CB8AC3E}">
        <p14:creationId xmlns="" xmlns:p14="http://schemas.microsoft.com/office/powerpoint/2010/main" val="2032999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443855"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Well-Posed </a:t>
            </a:r>
            <a:r>
              <a:rPr spc="-5" dirty="0"/>
              <a:t>Learning</a:t>
            </a:r>
            <a:r>
              <a:rPr spc="5" dirty="0"/>
              <a:t> </a:t>
            </a:r>
            <a:r>
              <a:rPr spc="-5" dirty="0"/>
              <a:t>Problems</a:t>
            </a:r>
          </a:p>
        </p:txBody>
      </p:sp>
      <p:sp>
        <p:nvSpPr>
          <p:cNvPr id="3" name="object 3"/>
          <p:cNvSpPr txBox="1"/>
          <p:nvPr/>
        </p:nvSpPr>
        <p:spPr>
          <a:xfrm>
            <a:off x="246007" y="1356108"/>
            <a:ext cx="8609965" cy="2378838"/>
          </a:xfrm>
          <a:prstGeom prst="rect">
            <a:avLst/>
          </a:prstGeom>
        </p:spPr>
        <p:txBody>
          <a:bodyPr vert="horz" wrap="square" lIns="0" tIns="85072" rIns="0" bIns="0" rtlCol="0">
            <a:spAutoFit/>
          </a:bodyPr>
          <a:lstStyle/>
          <a:p>
            <a:pPr marL="355526" indent="-342828">
              <a:spcBef>
                <a:spcPts val="670"/>
              </a:spcBef>
              <a:buFont typeface="Times New Roman"/>
              <a:buChar char="•"/>
              <a:tabLst>
                <a:tab pos="354889" algn="l"/>
                <a:tab pos="355526" algn="l"/>
              </a:tabLst>
            </a:pPr>
            <a:r>
              <a:rPr sz="3200" b="1" i="1" spc="-5" dirty="0">
                <a:latin typeface="Times New Roman"/>
                <a:cs typeface="Times New Roman"/>
              </a:rPr>
              <a:t>Definition</a:t>
            </a:r>
            <a:r>
              <a:rPr sz="3200" b="1" spc="-5" dirty="0">
                <a:latin typeface="Times New Roman"/>
                <a:cs typeface="Times New Roman"/>
              </a:rPr>
              <a:t>:</a:t>
            </a:r>
            <a:endParaRPr sz="3200" b="1" dirty="0">
              <a:latin typeface="Times New Roman"/>
              <a:cs typeface="Times New Roman"/>
            </a:endParaRPr>
          </a:p>
          <a:p>
            <a:pPr marL="355526" marR="5080" indent="-38727">
              <a:spcBef>
                <a:spcPts val="570"/>
              </a:spcBef>
            </a:pPr>
            <a:r>
              <a:rPr sz="2800" spc="-5" dirty="0">
                <a:latin typeface="Times New Roman"/>
                <a:cs typeface="Times New Roman"/>
              </a:rPr>
              <a:t>A computer program is said to learn from experience </a:t>
            </a:r>
            <a:r>
              <a:rPr sz="2800" i="1" dirty="0">
                <a:latin typeface="Times New Roman"/>
                <a:cs typeface="Times New Roman"/>
              </a:rPr>
              <a:t>E </a:t>
            </a:r>
            <a:r>
              <a:rPr sz="2800" spc="-5" dirty="0">
                <a:latin typeface="Times New Roman"/>
                <a:cs typeface="Times New Roman"/>
              </a:rPr>
              <a:t>with respect  </a:t>
            </a:r>
            <a:r>
              <a:rPr sz="2800" dirty="0">
                <a:latin typeface="Times New Roman"/>
                <a:cs typeface="Times New Roman"/>
              </a:rPr>
              <a:t>to some </a:t>
            </a:r>
            <a:r>
              <a:rPr sz="2800" spc="-5" dirty="0">
                <a:latin typeface="Times New Roman"/>
                <a:cs typeface="Times New Roman"/>
              </a:rPr>
              <a:t>class </a:t>
            </a:r>
            <a:r>
              <a:rPr sz="2800" dirty="0">
                <a:latin typeface="Times New Roman"/>
                <a:cs typeface="Times New Roman"/>
              </a:rPr>
              <a:t>of </a:t>
            </a:r>
            <a:r>
              <a:rPr sz="2800" spc="-5" dirty="0">
                <a:latin typeface="Times New Roman"/>
                <a:cs typeface="Times New Roman"/>
              </a:rPr>
              <a:t>tasks </a:t>
            </a:r>
            <a:r>
              <a:rPr sz="2800" i="1" spc="-5" dirty="0">
                <a:latin typeface="Times New Roman"/>
                <a:cs typeface="Times New Roman"/>
              </a:rPr>
              <a:t>T </a:t>
            </a:r>
            <a:r>
              <a:rPr sz="2800" dirty="0">
                <a:latin typeface="Times New Roman"/>
                <a:cs typeface="Times New Roman"/>
              </a:rPr>
              <a:t>and </a:t>
            </a:r>
            <a:r>
              <a:rPr sz="2800" spc="-5" dirty="0">
                <a:latin typeface="Times New Roman"/>
                <a:cs typeface="Times New Roman"/>
              </a:rPr>
              <a:t>performance </a:t>
            </a:r>
            <a:r>
              <a:rPr sz="2800" dirty="0">
                <a:latin typeface="Times New Roman"/>
                <a:cs typeface="Times New Roman"/>
              </a:rPr>
              <a:t>measure </a:t>
            </a:r>
            <a:r>
              <a:rPr sz="2800" i="1" spc="-5" dirty="0">
                <a:latin typeface="Times New Roman"/>
                <a:cs typeface="Times New Roman"/>
              </a:rPr>
              <a:t>P</a:t>
            </a:r>
            <a:r>
              <a:rPr sz="2800" spc="-5" dirty="0">
                <a:latin typeface="Times New Roman"/>
                <a:cs typeface="Times New Roman"/>
              </a:rPr>
              <a:t>, </a:t>
            </a:r>
            <a:r>
              <a:rPr sz="2800" dirty="0">
                <a:latin typeface="Times New Roman"/>
                <a:cs typeface="Times New Roman"/>
              </a:rPr>
              <a:t>if </a:t>
            </a:r>
            <a:r>
              <a:rPr sz="2800" spc="-5" dirty="0">
                <a:latin typeface="Times New Roman"/>
                <a:cs typeface="Times New Roman"/>
              </a:rPr>
              <a:t>its  performance at tasks in </a:t>
            </a:r>
            <a:r>
              <a:rPr sz="2800" i="1" spc="-5" dirty="0">
                <a:latin typeface="Times New Roman"/>
                <a:cs typeface="Times New Roman"/>
              </a:rPr>
              <a:t>T</a:t>
            </a:r>
            <a:r>
              <a:rPr sz="2800" spc="-5" dirty="0">
                <a:latin typeface="Times New Roman"/>
                <a:cs typeface="Times New Roman"/>
              </a:rPr>
              <a:t>, as </a:t>
            </a:r>
            <a:r>
              <a:rPr sz="2800" dirty="0">
                <a:latin typeface="Times New Roman"/>
                <a:cs typeface="Times New Roman"/>
              </a:rPr>
              <a:t>measured </a:t>
            </a:r>
            <a:r>
              <a:rPr sz="2800" spc="-5" dirty="0">
                <a:latin typeface="Times New Roman"/>
                <a:cs typeface="Times New Roman"/>
              </a:rPr>
              <a:t>by </a:t>
            </a:r>
            <a:r>
              <a:rPr sz="2800" i="1" spc="-5" dirty="0">
                <a:latin typeface="Times New Roman"/>
                <a:cs typeface="Times New Roman"/>
              </a:rPr>
              <a:t>P</a:t>
            </a:r>
            <a:r>
              <a:rPr sz="2800" spc="-5" dirty="0">
                <a:latin typeface="Times New Roman"/>
                <a:cs typeface="Times New Roman"/>
              </a:rPr>
              <a:t>, improves with  experience</a:t>
            </a:r>
            <a:r>
              <a:rPr sz="2800" spc="-20" dirty="0">
                <a:latin typeface="Times New Roman"/>
                <a:cs typeface="Times New Roman"/>
              </a:rPr>
              <a:t> </a:t>
            </a:r>
            <a:r>
              <a:rPr sz="2800" i="1" spc="-5" dirty="0">
                <a:latin typeface="Times New Roman"/>
                <a:cs typeface="Times New Roman"/>
              </a:rPr>
              <a:t>E</a:t>
            </a:r>
            <a:r>
              <a:rPr sz="2400" spc="-5" dirty="0">
                <a:latin typeface="Times New Roman"/>
                <a:cs typeface="Times New Roman"/>
              </a:rPr>
              <a: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7475855"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Well-Posed </a:t>
            </a:r>
            <a:r>
              <a:rPr spc="-5" dirty="0"/>
              <a:t>Learning Problems :</a:t>
            </a:r>
            <a:r>
              <a:rPr spc="45" dirty="0"/>
              <a:t> </a:t>
            </a:r>
            <a:r>
              <a:rPr spc="-5" dirty="0"/>
              <a:t>Examples</a:t>
            </a:r>
          </a:p>
        </p:txBody>
      </p:sp>
      <p:sp>
        <p:nvSpPr>
          <p:cNvPr id="3" name="object 3"/>
          <p:cNvSpPr txBox="1"/>
          <p:nvPr/>
        </p:nvSpPr>
        <p:spPr>
          <a:xfrm>
            <a:off x="246007" y="1365520"/>
            <a:ext cx="7903209" cy="6113202"/>
          </a:xfrm>
          <a:prstGeom prst="rect">
            <a:avLst/>
          </a:prstGeom>
        </p:spPr>
        <p:txBody>
          <a:bodyPr vert="horz" wrap="square" lIns="0" tIns="46980" rIns="0" bIns="0" rtlCol="0">
            <a:spAutoFit/>
          </a:bodyPr>
          <a:lstStyle/>
          <a:p>
            <a:pPr marL="469261" indent="-457200">
              <a:spcBef>
                <a:spcPts val="370"/>
              </a:spcBef>
              <a:buFont typeface="+mj-lt"/>
              <a:buAutoNum type="arabicPeriod"/>
              <a:tabLst>
                <a:tab pos="354889" algn="l"/>
                <a:tab pos="355526" algn="l"/>
              </a:tabLst>
            </a:pPr>
            <a:r>
              <a:rPr sz="2400" b="1" spc="-5" dirty="0">
                <a:latin typeface="Times New Roman"/>
                <a:cs typeface="Times New Roman"/>
              </a:rPr>
              <a:t>A checkers learning problem</a:t>
            </a:r>
            <a:endParaRPr sz="2400" b="1" dirty="0">
              <a:latin typeface="Times New Roman"/>
              <a:cs typeface="Times New Roman"/>
            </a:endParaRPr>
          </a:p>
          <a:p>
            <a:pPr marL="754856" lvl="1" indent="-285690">
              <a:spcBef>
                <a:spcPts val="229"/>
              </a:spcBef>
              <a:buChar char="–"/>
              <a:tabLst>
                <a:tab pos="754856" algn="l"/>
                <a:tab pos="755490" algn="l"/>
              </a:tabLst>
            </a:pPr>
            <a:r>
              <a:rPr sz="2000" spc="-5" dirty="0">
                <a:latin typeface="Times New Roman"/>
                <a:cs typeface="Times New Roman"/>
              </a:rPr>
              <a:t>Task </a:t>
            </a:r>
            <a:r>
              <a:rPr sz="2000" i="1" spc="-5" dirty="0">
                <a:latin typeface="Times New Roman"/>
                <a:cs typeface="Times New Roman"/>
              </a:rPr>
              <a:t>T </a:t>
            </a:r>
            <a:r>
              <a:rPr sz="2000" spc="-5" dirty="0">
                <a:latin typeface="Times New Roman"/>
                <a:cs typeface="Times New Roman"/>
              </a:rPr>
              <a:t>: </a:t>
            </a:r>
            <a:r>
              <a:rPr lang="en-IN" sz="2000" spc="-10" dirty="0" smtClean="0">
                <a:latin typeface="Times New Roman"/>
                <a:cs typeface="Times New Roman"/>
              </a:rPr>
              <a:t>P</a:t>
            </a:r>
            <a:r>
              <a:rPr sz="2000" spc="-10" dirty="0" smtClean="0">
                <a:latin typeface="Times New Roman"/>
                <a:cs typeface="Times New Roman"/>
              </a:rPr>
              <a:t>laying</a:t>
            </a:r>
            <a:r>
              <a:rPr sz="2000" dirty="0" smtClean="0">
                <a:latin typeface="Times New Roman"/>
                <a:cs typeface="Times New Roman"/>
              </a:rPr>
              <a:t> </a:t>
            </a:r>
            <a:r>
              <a:rPr sz="2000" spc="-10" dirty="0">
                <a:latin typeface="Times New Roman"/>
                <a:cs typeface="Times New Roman"/>
              </a:rPr>
              <a:t>checkers</a:t>
            </a:r>
            <a:endParaRPr sz="2000" dirty="0">
              <a:latin typeface="Times New Roman"/>
              <a:cs typeface="Times New Roman"/>
            </a:endParaRPr>
          </a:p>
          <a:p>
            <a:pPr marL="754856" lvl="1" indent="-285690">
              <a:spcBef>
                <a:spcPts val="240"/>
              </a:spcBef>
              <a:buChar char="–"/>
              <a:tabLst>
                <a:tab pos="754856" algn="l"/>
                <a:tab pos="755490" algn="l"/>
              </a:tabLst>
            </a:pPr>
            <a:r>
              <a:rPr sz="2000" spc="-10" dirty="0">
                <a:latin typeface="Times New Roman"/>
                <a:cs typeface="Times New Roman"/>
              </a:rPr>
              <a:t>Performance measure </a:t>
            </a:r>
            <a:r>
              <a:rPr sz="2000" i="1" spc="-5" dirty="0">
                <a:latin typeface="Times New Roman"/>
                <a:cs typeface="Times New Roman"/>
              </a:rPr>
              <a:t>P </a:t>
            </a:r>
            <a:r>
              <a:rPr sz="2000" spc="-5" dirty="0">
                <a:latin typeface="Times New Roman"/>
                <a:cs typeface="Times New Roman"/>
              </a:rPr>
              <a:t>: </a:t>
            </a:r>
            <a:r>
              <a:rPr sz="2000" spc="-5" dirty="0" smtClean="0">
                <a:latin typeface="Times New Roman"/>
                <a:cs typeface="Times New Roman"/>
              </a:rPr>
              <a:t>percent </a:t>
            </a:r>
            <a:r>
              <a:rPr sz="2000" spc="-5" dirty="0">
                <a:latin typeface="Times New Roman"/>
                <a:cs typeface="Times New Roman"/>
              </a:rPr>
              <a:t>of games won against</a:t>
            </a:r>
            <a:r>
              <a:rPr sz="2000" spc="75" dirty="0">
                <a:latin typeface="Times New Roman"/>
                <a:cs typeface="Times New Roman"/>
              </a:rPr>
              <a:t> </a:t>
            </a:r>
            <a:r>
              <a:rPr sz="2000" spc="-5" dirty="0">
                <a:latin typeface="Times New Roman"/>
                <a:cs typeface="Times New Roman"/>
              </a:rPr>
              <a:t>opponents</a:t>
            </a:r>
            <a:endParaRPr sz="2000" dirty="0">
              <a:latin typeface="Times New Roman"/>
              <a:cs typeface="Times New Roman"/>
            </a:endParaRPr>
          </a:p>
          <a:p>
            <a:pPr marL="755490" lvl="1" indent="-286325">
              <a:spcBef>
                <a:spcPts val="240"/>
              </a:spcBef>
              <a:buChar char="–"/>
              <a:tabLst>
                <a:tab pos="754856" algn="l"/>
                <a:tab pos="756125" algn="l"/>
              </a:tabLst>
            </a:pPr>
            <a:r>
              <a:rPr sz="2000" spc="-5" dirty="0">
                <a:latin typeface="Times New Roman"/>
                <a:cs typeface="Times New Roman"/>
              </a:rPr>
              <a:t>Training experience </a:t>
            </a:r>
            <a:r>
              <a:rPr sz="2000" i="1" spc="-5" dirty="0">
                <a:latin typeface="Times New Roman"/>
                <a:cs typeface="Times New Roman"/>
              </a:rPr>
              <a:t>E </a:t>
            </a:r>
            <a:r>
              <a:rPr sz="2000" spc="-5" dirty="0">
                <a:latin typeface="Times New Roman"/>
                <a:cs typeface="Times New Roman"/>
              </a:rPr>
              <a:t>: </a:t>
            </a:r>
            <a:r>
              <a:rPr sz="2000" spc="-5" dirty="0" smtClean="0">
                <a:latin typeface="Times New Roman"/>
                <a:cs typeface="Times New Roman"/>
              </a:rPr>
              <a:t>playing </a:t>
            </a:r>
            <a:r>
              <a:rPr sz="2000" spc="-5" dirty="0">
                <a:latin typeface="Times New Roman"/>
                <a:cs typeface="Times New Roman"/>
              </a:rPr>
              <a:t>practice </a:t>
            </a:r>
            <a:r>
              <a:rPr sz="2000" spc="-10" dirty="0">
                <a:latin typeface="Times New Roman"/>
                <a:cs typeface="Times New Roman"/>
              </a:rPr>
              <a:t>games against</a:t>
            </a:r>
            <a:r>
              <a:rPr sz="2000" spc="25" dirty="0">
                <a:latin typeface="Times New Roman"/>
                <a:cs typeface="Times New Roman"/>
              </a:rPr>
              <a:t> </a:t>
            </a:r>
            <a:r>
              <a:rPr sz="2000" spc="-10" dirty="0">
                <a:latin typeface="Times New Roman"/>
                <a:cs typeface="Times New Roman"/>
              </a:rPr>
              <a:t>itself</a:t>
            </a:r>
            <a:endParaRPr sz="2000" dirty="0">
              <a:latin typeface="Times New Roman"/>
              <a:cs typeface="Times New Roman"/>
            </a:endParaRPr>
          </a:p>
          <a:p>
            <a:pPr marL="354889" indent="-342828">
              <a:spcBef>
                <a:spcPts val="5"/>
              </a:spcBef>
              <a:buChar char="•"/>
              <a:tabLst>
                <a:tab pos="354889" algn="l"/>
                <a:tab pos="355526" algn="l"/>
              </a:tabLst>
            </a:pPr>
            <a:endParaRPr lang="en-IN" sz="2400" b="1" spc="-5" dirty="0" smtClean="0">
              <a:latin typeface="Times New Roman"/>
              <a:cs typeface="Times New Roman"/>
            </a:endParaRPr>
          </a:p>
          <a:p>
            <a:pPr marL="469261" indent="-457200">
              <a:spcBef>
                <a:spcPts val="5"/>
              </a:spcBef>
              <a:buFont typeface="+mj-lt"/>
              <a:buAutoNum type="arabicPeriod" startAt="2"/>
              <a:tabLst>
                <a:tab pos="354889" algn="l"/>
                <a:tab pos="355526" algn="l"/>
              </a:tabLst>
            </a:pPr>
            <a:r>
              <a:rPr sz="2400" b="1" spc="-5" dirty="0" smtClean="0">
                <a:latin typeface="Times New Roman"/>
                <a:cs typeface="Times New Roman"/>
              </a:rPr>
              <a:t>A </a:t>
            </a:r>
            <a:r>
              <a:rPr sz="2400" b="1" spc="-5" dirty="0">
                <a:latin typeface="Times New Roman"/>
                <a:cs typeface="Times New Roman"/>
              </a:rPr>
              <a:t>handwriting recognition learning</a:t>
            </a:r>
            <a:r>
              <a:rPr sz="2400" b="1" spc="-10" dirty="0">
                <a:latin typeface="Times New Roman"/>
                <a:cs typeface="Times New Roman"/>
              </a:rPr>
              <a:t> </a:t>
            </a:r>
            <a:r>
              <a:rPr sz="2400" b="1" spc="-5" dirty="0">
                <a:latin typeface="Times New Roman"/>
                <a:cs typeface="Times New Roman"/>
              </a:rPr>
              <a:t>problem</a:t>
            </a:r>
            <a:endParaRPr sz="2400" b="1" dirty="0">
              <a:latin typeface="Times New Roman"/>
              <a:cs typeface="Times New Roman"/>
            </a:endParaRPr>
          </a:p>
          <a:p>
            <a:pPr marL="754856" lvl="1" indent="-285690">
              <a:spcBef>
                <a:spcPts val="229"/>
              </a:spcBef>
              <a:buChar char="–"/>
              <a:tabLst>
                <a:tab pos="754856" algn="l"/>
                <a:tab pos="755490" algn="l"/>
              </a:tabLst>
            </a:pPr>
            <a:r>
              <a:rPr sz="2000" spc="-5" dirty="0">
                <a:latin typeface="Times New Roman"/>
                <a:cs typeface="Times New Roman"/>
              </a:rPr>
              <a:t>Task </a:t>
            </a:r>
            <a:r>
              <a:rPr sz="2000" i="1" spc="-5" dirty="0">
                <a:latin typeface="Times New Roman"/>
                <a:cs typeface="Times New Roman"/>
              </a:rPr>
              <a:t>T </a:t>
            </a:r>
            <a:r>
              <a:rPr sz="2000" spc="-5" dirty="0">
                <a:latin typeface="Times New Roman"/>
                <a:cs typeface="Times New Roman"/>
              </a:rPr>
              <a:t>: </a:t>
            </a:r>
            <a:r>
              <a:rPr sz="2000" spc="-5" dirty="0" smtClean="0">
                <a:latin typeface="Times New Roman"/>
                <a:cs typeface="Times New Roman"/>
              </a:rPr>
              <a:t>recognizing </a:t>
            </a:r>
            <a:r>
              <a:rPr sz="2000" spc="-5" dirty="0">
                <a:latin typeface="Times New Roman"/>
                <a:cs typeface="Times New Roman"/>
              </a:rPr>
              <a:t>and classifying </a:t>
            </a:r>
            <a:r>
              <a:rPr sz="2000" spc="-10" dirty="0">
                <a:latin typeface="Times New Roman"/>
                <a:cs typeface="Times New Roman"/>
              </a:rPr>
              <a:t>handwritten words within</a:t>
            </a:r>
            <a:r>
              <a:rPr sz="2000" spc="145" dirty="0">
                <a:latin typeface="Times New Roman"/>
                <a:cs typeface="Times New Roman"/>
              </a:rPr>
              <a:t> </a:t>
            </a:r>
            <a:r>
              <a:rPr sz="2000" spc="-10" dirty="0">
                <a:latin typeface="Times New Roman"/>
                <a:cs typeface="Times New Roman"/>
              </a:rPr>
              <a:t>images</a:t>
            </a:r>
            <a:endParaRPr sz="2000" dirty="0">
              <a:latin typeface="Times New Roman"/>
              <a:cs typeface="Times New Roman"/>
            </a:endParaRPr>
          </a:p>
          <a:p>
            <a:pPr marL="754856" lvl="1" indent="-285690">
              <a:spcBef>
                <a:spcPts val="235"/>
              </a:spcBef>
              <a:buChar char="–"/>
              <a:tabLst>
                <a:tab pos="754856" algn="l"/>
                <a:tab pos="755490" algn="l"/>
              </a:tabLst>
            </a:pPr>
            <a:r>
              <a:rPr sz="2000" spc="-10" dirty="0">
                <a:latin typeface="Times New Roman"/>
                <a:cs typeface="Times New Roman"/>
              </a:rPr>
              <a:t>Performance measure </a:t>
            </a:r>
            <a:r>
              <a:rPr sz="2000" i="1" spc="-5" dirty="0">
                <a:latin typeface="Times New Roman"/>
                <a:cs typeface="Times New Roman"/>
              </a:rPr>
              <a:t>P </a:t>
            </a:r>
            <a:r>
              <a:rPr sz="2000" spc="-5" dirty="0">
                <a:latin typeface="Times New Roman"/>
                <a:cs typeface="Times New Roman"/>
              </a:rPr>
              <a:t>: </a:t>
            </a:r>
            <a:r>
              <a:rPr sz="2000" spc="-10" dirty="0" smtClean="0">
                <a:latin typeface="Times New Roman"/>
                <a:cs typeface="Times New Roman"/>
              </a:rPr>
              <a:t>percent </a:t>
            </a:r>
            <a:r>
              <a:rPr sz="2000" spc="-5" dirty="0">
                <a:latin typeface="Times New Roman"/>
                <a:cs typeface="Times New Roman"/>
              </a:rPr>
              <a:t>of </a:t>
            </a:r>
            <a:r>
              <a:rPr sz="2000" spc="-10" dirty="0">
                <a:latin typeface="Times New Roman"/>
                <a:cs typeface="Times New Roman"/>
              </a:rPr>
              <a:t>words correctly</a:t>
            </a:r>
            <a:r>
              <a:rPr sz="2000" spc="65" dirty="0">
                <a:latin typeface="Times New Roman"/>
                <a:cs typeface="Times New Roman"/>
              </a:rPr>
              <a:t> </a:t>
            </a:r>
            <a:r>
              <a:rPr sz="2000" spc="-10" dirty="0">
                <a:latin typeface="Times New Roman"/>
                <a:cs typeface="Times New Roman"/>
              </a:rPr>
              <a:t>classified</a:t>
            </a:r>
            <a:endParaRPr sz="2000" dirty="0">
              <a:latin typeface="Times New Roman"/>
              <a:cs typeface="Times New Roman"/>
            </a:endParaRPr>
          </a:p>
          <a:p>
            <a:pPr marL="754856" marR="261566" lvl="1" indent="-285690">
              <a:lnSpc>
                <a:spcPts val="2160"/>
              </a:lnSpc>
              <a:spcBef>
                <a:spcPts val="509"/>
              </a:spcBef>
              <a:buChar char="–"/>
              <a:tabLst>
                <a:tab pos="754856" algn="l"/>
                <a:tab pos="756125" algn="l"/>
              </a:tabLst>
            </a:pPr>
            <a:r>
              <a:rPr sz="2000" spc="-5" dirty="0">
                <a:latin typeface="Times New Roman"/>
                <a:cs typeface="Times New Roman"/>
              </a:rPr>
              <a:t>Training experience </a:t>
            </a:r>
            <a:r>
              <a:rPr sz="2000" i="1" spc="-5" dirty="0">
                <a:latin typeface="Times New Roman"/>
                <a:cs typeface="Times New Roman"/>
              </a:rPr>
              <a:t>E </a:t>
            </a:r>
            <a:r>
              <a:rPr sz="2000" spc="-5" dirty="0">
                <a:latin typeface="Times New Roman"/>
                <a:cs typeface="Times New Roman"/>
              </a:rPr>
              <a:t>: a database of handwritten words with given  </a:t>
            </a:r>
            <a:r>
              <a:rPr sz="2000" spc="-10" dirty="0" smtClean="0">
                <a:latin typeface="Times New Roman"/>
                <a:cs typeface="Times New Roman"/>
              </a:rPr>
              <a:t>classifications</a:t>
            </a:r>
            <a:endParaRPr lang="en-IN" sz="2000" spc="-10" dirty="0" smtClean="0">
              <a:latin typeface="Times New Roman"/>
              <a:cs typeface="Times New Roman"/>
            </a:endParaRPr>
          </a:p>
          <a:p>
            <a:pPr marL="354889" indent="-342828">
              <a:spcBef>
                <a:spcPts val="5"/>
              </a:spcBef>
              <a:buChar char="•"/>
              <a:tabLst>
                <a:tab pos="354889" algn="l"/>
                <a:tab pos="355526" algn="l"/>
              </a:tabLst>
            </a:pPr>
            <a:endParaRPr lang="en-IN" sz="2400" b="1" dirty="0" smtClean="0"/>
          </a:p>
          <a:p>
            <a:pPr marL="469261" indent="-457200">
              <a:spcBef>
                <a:spcPts val="5"/>
              </a:spcBef>
              <a:buFont typeface="+mj-lt"/>
              <a:buAutoNum type="arabicPeriod" startAt="3"/>
              <a:tabLst>
                <a:tab pos="354889" algn="l"/>
                <a:tab pos="355526" algn="l"/>
              </a:tabLst>
            </a:pPr>
            <a:r>
              <a:rPr lang="en-IN" sz="2400" b="1" dirty="0" smtClean="0"/>
              <a:t>To better filter emails as spam or not </a:t>
            </a:r>
            <a:endParaRPr lang="en-IN" sz="2400" dirty="0" smtClean="0">
              <a:latin typeface="Times New Roman"/>
              <a:cs typeface="Times New Roman"/>
            </a:endParaRPr>
          </a:p>
          <a:p>
            <a:pPr marL="754856" lvl="1" indent="-285690" fontAlgn="base">
              <a:buChar char="–"/>
            </a:pPr>
            <a:r>
              <a:rPr lang="en-IN" sz="2000" spc="-5" dirty="0" smtClean="0">
                <a:latin typeface="Times New Roman"/>
                <a:cs typeface="Times New Roman"/>
              </a:rPr>
              <a:t>Task  </a:t>
            </a:r>
            <a:r>
              <a:rPr lang="en-IN" sz="2000" i="1" spc="-5" dirty="0" smtClean="0">
                <a:latin typeface="Times New Roman"/>
                <a:cs typeface="Times New Roman"/>
              </a:rPr>
              <a:t>T</a:t>
            </a:r>
            <a:r>
              <a:rPr lang="en-IN" sz="2000" spc="-5" dirty="0" smtClean="0">
                <a:latin typeface="Times New Roman"/>
                <a:cs typeface="Times New Roman"/>
              </a:rPr>
              <a:t>: Classifying emails as spam or not</a:t>
            </a:r>
          </a:p>
          <a:p>
            <a:pPr marL="754856" lvl="1" indent="-285690" fontAlgn="base">
              <a:buChar char="–"/>
            </a:pPr>
            <a:r>
              <a:rPr lang="en-IN" sz="2000" spc="-5" dirty="0" smtClean="0">
                <a:latin typeface="Times New Roman"/>
                <a:cs typeface="Times New Roman"/>
              </a:rPr>
              <a:t>Performance Measure  </a:t>
            </a:r>
            <a:r>
              <a:rPr lang="en-IN" sz="2000" i="1" spc="-5" dirty="0" smtClean="0">
                <a:latin typeface="Times New Roman"/>
                <a:cs typeface="Times New Roman"/>
              </a:rPr>
              <a:t>P</a:t>
            </a:r>
            <a:r>
              <a:rPr lang="en-IN" sz="2000" spc="-5" dirty="0" smtClean="0">
                <a:latin typeface="Times New Roman"/>
                <a:cs typeface="Times New Roman"/>
              </a:rPr>
              <a:t>:The fraction of emails accurately classified as spam or not spam </a:t>
            </a:r>
          </a:p>
          <a:p>
            <a:pPr marL="754856" lvl="1" indent="-285690" fontAlgn="base">
              <a:buChar char="–"/>
            </a:pPr>
            <a:r>
              <a:rPr lang="en-IN" sz="2000" spc="-5" dirty="0" smtClean="0">
                <a:latin typeface="Times New Roman"/>
                <a:cs typeface="Times New Roman"/>
              </a:rPr>
              <a:t>Experience  </a:t>
            </a:r>
            <a:r>
              <a:rPr lang="en-IN" sz="2000" i="1" spc="-5" dirty="0" smtClean="0">
                <a:latin typeface="Times New Roman"/>
                <a:cs typeface="Times New Roman"/>
              </a:rPr>
              <a:t>E</a:t>
            </a:r>
            <a:r>
              <a:rPr lang="en-IN" sz="2000" spc="-5" dirty="0" smtClean="0">
                <a:latin typeface="Times New Roman"/>
                <a:cs typeface="Times New Roman"/>
              </a:rPr>
              <a:t>: Observing you label emails as spam or not spam </a:t>
            </a:r>
          </a:p>
          <a:p>
            <a:pPr marL="754856" marR="261566" lvl="1" indent="-285690">
              <a:lnSpc>
                <a:spcPts val="2160"/>
              </a:lnSpc>
              <a:spcBef>
                <a:spcPts val="509"/>
              </a:spcBef>
              <a:buChar char="–"/>
              <a:tabLst>
                <a:tab pos="754856" algn="l"/>
                <a:tab pos="756125" algn="l"/>
              </a:tabLst>
            </a:pPr>
            <a:endParaRPr lang="en-IN" sz="2000" b="1" dirty="0" smtClean="0"/>
          </a:p>
          <a:p>
            <a:pPr marL="754856" marR="261566" lvl="1" indent="-285690">
              <a:lnSpc>
                <a:spcPts val="2160"/>
              </a:lnSpc>
              <a:spcBef>
                <a:spcPts val="509"/>
              </a:spcBef>
              <a:buChar char="–"/>
              <a:tabLst>
                <a:tab pos="754856" algn="l"/>
                <a:tab pos="756125" algn="l"/>
              </a:tabLst>
            </a:pP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7475855"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Well-Posed </a:t>
            </a:r>
            <a:r>
              <a:rPr spc="-5" dirty="0"/>
              <a:t>Learning Problems :</a:t>
            </a:r>
            <a:r>
              <a:rPr spc="45" dirty="0"/>
              <a:t> </a:t>
            </a:r>
            <a:r>
              <a:rPr spc="-5" dirty="0"/>
              <a:t>Examples</a:t>
            </a:r>
          </a:p>
        </p:txBody>
      </p:sp>
      <p:sp>
        <p:nvSpPr>
          <p:cNvPr id="3" name="object 3"/>
          <p:cNvSpPr txBox="1"/>
          <p:nvPr/>
        </p:nvSpPr>
        <p:spPr>
          <a:xfrm>
            <a:off x="246007" y="1365520"/>
            <a:ext cx="7903209" cy="6249137"/>
          </a:xfrm>
          <a:prstGeom prst="rect">
            <a:avLst/>
          </a:prstGeom>
        </p:spPr>
        <p:txBody>
          <a:bodyPr vert="horz" wrap="square" lIns="0" tIns="46980" rIns="0" bIns="0" rtlCol="0">
            <a:spAutoFit/>
          </a:bodyPr>
          <a:lstStyle/>
          <a:p>
            <a:pPr marL="457200" indent="-457200" fontAlgn="base">
              <a:buFont typeface="+mj-lt"/>
              <a:buAutoNum type="arabicPeriod" startAt="4"/>
            </a:pPr>
            <a:r>
              <a:rPr lang="en-IN" sz="2000" b="1" dirty="0" smtClean="0"/>
              <a:t>Fruit Prediction Problem</a:t>
            </a:r>
            <a:endParaRPr lang="en-IN" sz="2000" dirty="0" smtClean="0"/>
          </a:p>
          <a:p>
            <a:pPr marL="914304" lvl="2" indent="-457200" fontAlgn="base">
              <a:buChar char="–"/>
            </a:pPr>
            <a:r>
              <a:rPr lang="en-IN" sz="2000" spc="-5" dirty="0" smtClean="0">
                <a:latin typeface="Times New Roman"/>
                <a:cs typeface="Times New Roman"/>
              </a:rPr>
              <a:t>Task  T: forecasting different fruits for recognition</a:t>
            </a:r>
          </a:p>
          <a:p>
            <a:pPr marL="914304" lvl="2" indent="-457200" fontAlgn="base">
              <a:buChar char="–"/>
            </a:pPr>
            <a:r>
              <a:rPr lang="en-IN" sz="2000" spc="-5" dirty="0" smtClean="0">
                <a:latin typeface="Times New Roman"/>
                <a:cs typeface="Times New Roman"/>
              </a:rPr>
              <a:t>Performance Measure P: able to predict maximum variety of fruits</a:t>
            </a:r>
          </a:p>
          <a:p>
            <a:pPr marL="914304" lvl="2" indent="-457200" fontAlgn="base">
              <a:buChar char="–"/>
            </a:pPr>
            <a:r>
              <a:rPr lang="en-IN" sz="2000" spc="-5" dirty="0" smtClean="0">
                <a:latin typeface="Times New Roman"/>
                <a:cs typeface="Times New Roman"/>
              </a:rPr>
              <a:t>Experience E: training machine with the largest datasets of fruits images</a:t>
            </a:r>
          </a:p>
          <a:p>
            <a:pPr marL="457200" indent="-457200" fontAlgn="base">
              <a:buFont typeface="+mj-lt"/>
              <a:buAutoNum type="arabicPeriod" startAt="5"/>
            </a:pPr>
            <a:r>
              <a:rPr lang="en-IN" sz="2000" b="1" dirty="0" smtClean="0"/>
              <a:t> Face Recognition Problem</a:t>
            </a:r>
            <a:endParaRPr lang="en-IN" sz="2000" dirty="0" smtClean="0"/>
          </a:p>
          <a:p>
            <a:pPr marL="914304" lvl="2" indent="-457200" fontAlgn="base">
              <a:buChar char="–"/>
            </a:pPr>
            <a:r>
              <a:rPr lang="en-IN" sz="2000" spc="-5" dirty="0" smtClean="0">
                <a:latin typeface="Times New Roman"/>
                <a:cs typeface="Times New Roman"/>
              </a:rPr>
              <a:t>Task  T: predicting different types of faces</a:t>
            </a:r>
          </a:p>
          <a:p>
            <a:pPr marL="914304" lvl="2" indent="-457200" fontAlgn="base">
              <a:buChar char="–"/>
            </a:pPr>
            <a:r>
              <a:rPr lang="en-IN" sz="2000" spc="-5" dirty="0" smtClean="0">
                <a:latin typeface="Times New Roman"/>
                <a:cs typeface="Times New Roman"/>
              </a:rPr>
              <a:t>Performance Measure P: able to predict maximum types of faces</a:t>
            </a:r>
          </a:p>
          <a:p>
            <a:pPr marL="914304" lvl="2" indent="-457200" fontAlgn="base">
              <a:buChar char="–"/>
            </a:pPr>
            <a:r>
              <a:rPr lang="en-IN" sz="2000" spc="-5" dirty="0" smtClean="0">
                <a:latin typeface="Times New Roman"/>
                <a:cs typeface="Times New Roman"/>
              </a:rPr>
              <a:t>Experience  E: training machine with maximum amount of datasets of different face images</a:t>
            </a:r>
          </a:p>
          <a:p>
            <a:pPr marL="457200" indent="-457200" fontAlgn="base">
              <a:buFont typeface="+mj-lt"/>
              <a:buAutoNum type="arabicPeriod" startAt="6"/>
            </a:pPr>
            <a:r>
              <a:rPr lang="en-IN" sz="2000" b="1" dirty="0" smtClean="0"/>
              <a:t>Automatic Translation of documents</a:t>
            </a:r>
            <a:endParaRPr lang="en-IN" sz="2000" dirty="0" smtClean="0"/>
          </a:p>
          <a:p>
            <a:pPr marL="914304" lvl="2" indent="-457200" fontAlgn="base">
              <a:buFont typeface="Courier New" pitchFamily="49" charset="0"/>
              <a:buChar char="–"/>
            </a:pPr>
            <a:r>
              <a:rPr lang="en-IN" sz="2000" spc="-5" dirty="0" smtClean="0">
                <a:latin typeface="Times New Roman"/>
                <a:cs typeface="Times New Roman"/>
              </a:rPr>
              <a:t>Task  T: translating one type of language used in a document to other language</a:t>
            </a:r>
          </a:p>
          <a:p>
            <a:pPr marL="914304" lvl="2" indent="-457200" fontAlgn="base">
              <a:buFont typeface="Courier New" pitchFamily="49" charset="0"/>
              <a:buChar char="–"/>
            </a:pPr>
            <a:r>
              <a:rPr lang="en-IN" sz="2000" spc="-5" dirty="0" smtClean="0">
                <a:latin typeface="Times New Roman"/>
                <a:cs typeface="Times New Roman"/>
              </a:rPr>
              <a:t>Performance Measure P : able to convert one language to other efficiently</a:t>
            </a:r>
          </a:p>
          <a:p>
            <a:pPr marL="914304" lvl="2" indent="-457200" fontAlgn="base">
              <a:buFont typeface="Courier New" pitchFamily="49" charset="0"/>
              <a:buChar char="–"/>
            </a:pPr>
            <a:r>
              <a:rPr lang="en-IN" sz="2000" spc="-5" dirty="0" smtClean="0">
                <a:latin typeface="Times New Roman"/>
                <a:cs typeface="Times New Roman"/>
              </a:rPr>
              <a:t>Experience  E: training machine with a large dataset of different types of languages</a:t>
            </a:r>
          </a:p>
          <a:p>
            <a:pPr marL="754856" lvl="1" indent="-285690" fontAlgn="base">
              <a:buChar char="–"/>
            </a:pPr>
            <a:endParaRPr lang="en-IN" spc="-5" dirty="0" smtClean="0">
              <a:latin typeface="Times New Roman"/>
              <a:cs typeface="Times New Roman"/>
            </a:endParaRPr>
          </a:p>
          <a:p>
            <a:pPr marL="754856" marR="261566" lvl="1" indent="-285690">
              <a:lnSpc>
                <a:spcPts val="2160"/>
              </a:lnSpc>
              <a:spcBef>
                <a:spcPts val="509"/>
              </a:spcBef>
              <a:buChar char="–"/>
              <a:tabLst>
                <a:tab pos="754856" algn="l"/>
                <a:tab pos="756125" algn="l"/>
              </a:tabLst>
            </a:pPr>
            <a:endParaRPr lang="en-IN" b="1" dirty="0" smtClean="0"/>
          </a:p>
          <a:p>
            <a:pPr marL="754856" marR="261566" lvl="1" indent="-285690">
              <a:lnSpc>
                <a:spcPts val="2160"/>
              </a:lnSpc>
              <a:spcBef>
                <a:spcPts val="509"/>
              </a:spcBef>
              <a:buChar char="–"/>
              <a:tabLst>
                <a:tab pos="754856" algn="l"/>
                <a:tab pos="756125" algn="l"/>
              </a:tabLst>
            </a:pPr>
            <a:endParaRPr dirty="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869315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Well-Posed </a:t>
            </a:r>
            <a:r>
              <a:rPr spc="-5" dirty="0"/>
              <a:t>Learning Problems : Examples</a:t>
            </a:r>
            <a:r>
              <a:rPr spc="80" dirty="0"/>
              <a:t> </a:t>
            </a:r>
            <a:r>
              <a:rPr spc="-5" dirty="0"/>
              <a:t>(cont.)</a:t>
            </a:r>
          </a:p>
        </p:txBody>
      </p:sp>
      <p:sp>
        <p:nvSpPr>
          <p:cNvPr id="3" name="object 3"/>
          <p:cNvSpPr txBox="1"/>
          <p:nvPr/>
        </p:nvSpPr>
        <p:spPr>
          <a:xfrm>
            <a:off x="246007" y="1354580"/>
            <a:ext cx="8607425" cy="2341880"/>
          </a:xfrm>
          <a:prstGeom prst="rect">
            <a:avLst/>
          </a:prstGeom>
        </p:spPr>
        <p:txBody>
          <a:bodyPr vert="horz" wrap="square" lIns="0" tIns="86342" rIns="0" bIns="0" rtlCol="0">
            <a:spAutoFit/>
          </a:bodyPr>
          <a:lstStyle/>
          <a:p>
            <a:pPr marL="469261" indent="-457200">
              <a:spcBef>
                <a:spcPts val="680"/>
              </a:spcBef>
              <a:buFont typeface="+mj-lt"/>
              <a:buAutoNum type="arabicPeriod" startAt="7"/>
              <a:tabLst>
                <a:tab pos="354889" algn="l"/>
                <a:tab pos="355526" algn="l"/>
              </a:tabLst>
            </a:pPr>
            <a:r>
              <a:rPr sz="2400" spc="-5" dirty="0">
                <a:latin typeface="Times New Roman"/>
                <a:cs typeface="Times New Roman"/>
              </a:rPr>
              <a:t>A robot driving learning</a:t>
            </a:r>
            <a:r>
              <a:rPr sz="2400" spc="-10" dirty="0">
                <a:latin typeface="Times New Roman"/>
                <a:cs typeface="Times New Roman"/>
              </a:rPr>
              <a:t> </a:t>
            </a:r>
            <a:r>
              <a:rPr sz="2400" spc="-5" dirty="0">
                <a:latin typeface="Times New Roman"/>
                <a:cs typeface="Times New Roman"/>
              </a:rPr>
              <a:t>problem</a:t>
            </a:r>
            <a:endParaRPr sz="2400" dirty="0">
              <a:latin typeface="Times New Roman"/>
              <a:cs typeface="Times New Roman"/>
            </a:endParaRPr>
          </a:p>
          <a:p>
            <a:pPr marL="755490" lvl="1" indent="-285690">
              <a:spcBef>
                <a:spcPts val="535"/>
              </a:spcBef>
              <a:buChar char="–"/>
              <a:tabLst>
                <a:tab pos="754856" algn="l"/>
                <a:tab pos="755490" algn="l"/>
              </a:tabLst>
            </a:pPr>
            <a:r>
              <a:rPr sz="2200" spc="-5" dirty="0">
                <a:latin typeface="Times New Roman"/>
                <a:cs typeface="Times New Roman"/>
              </a:rPr>
              <a:t>Task </a:t>
            </a:r>
            <a:r>
              <a:rPr sz="2200" i="1" dirty="0">
                <a:latin typeface="Times New Roman"/>
                <a:cs typeface="Times New Roman"/>
              </a:rPr>
              <a:t>T </a:t>
            </a:r>
            <a:r>
              <a:rPr sz="2200" dirty="0">
                <a:latin typeface="Times New Roman"/>
                <a:cs typeface="Times New Roman"/>
              </a:rPr>
              <a:t>: driving on public four-lane </a:t>
            </a:r>
            <a:r>
              <a:rPr sz="2200" spc="-5" dirty="0">
                <a:latin typeface="Times New Roman"/>
                <a:cs typeface="Times New Roman"/>
              </a:rPr>
              <a:t>highways using vision</a:t>
            </a:r>
            <a:r>
              <a:rPr sz="2200" spc="-50" dirty="0">
                <a:latin typeface="Times New Roman"/>
                <a:cs typeface="Times New Roman"/>
              </a:rPr>
              <a:t> </a:t>
            </a:r>
            <a:r>
              <a:rPr sz="2200" spc="-5" dirty="0">
                <a:latin typeface="Times New Roman"/>
                <a:cs typeface="Times New Roman"/>
              </a:rPr>
              <a:t>sensors</a:t>
            </a:r>
            <a:endParaRPr sz="2200" dirty="0">
              <a:latin typeface="Times New Roman"/>
              <a:cs typeface="Times New Roman"/>
            </a:endParaRPr>
          </a:p>
          <a:p>
            <a:pPr marL="755490" marR="5080" lvl="1" indent="-286325">
              <a:spcBef>
                <a:spcPts val="525"/>
              </a:spcBef>
              <a:buChar char="–"/>
              <a:tabLst>
                <a:tab pos="754856" algn="l"/>
                <a:tab pos="755490" algn="l"/>
              </a:tabLst>
            </a:pPr>
            <a:r>
              <a:rPr sz="2200" spc="-5" dirty="0">
                <a:latin typeface="Times New Roman"/>
                <a:cs typeface="Times New Roman"/>
              </a:rPr>
              <a:t>Performance measure </a:t>
            </a:r>
            <a:r>
              <a:rPr sz="2200" i="1" dirty="0">
                <a:latin typeface="Times New Roman"/>
                <a:cs typeface="Times New Roman"/>
              </a:rPr>
              <a:t>P </a:t>
            </a:r>
            <a:r>
              <a:rPr sz="2200" dirty="0">
                <a:latin typeface="Times New Roman"/>
                <a:cs typeface="Times New Roman"/>
              </a:rPr>
              <a:t>: </a:t>
            </a:r>
            <a:r>
              <a:rPr sz="2200" spc="-5" dirty="0">
                <a:latin typeface="Times New Roman"/>
                <a:cs typeface="Times New Roman"/>
              </a:rPr>
              <a:t>average distance traveled before an error (as  judged by human</a:t>
            </a:r>
            <a:r>
              <a:rPr sz="2200" spc="-10" dirty="0">
                <a:latin typeface="Times New Roman"/>
                <a:cs typeface="Times New Roman"/>
              </a:rPr>
              <a:t> </a:t>
            </a:r>
            <a:r>
              <a:rPr sz="2200" spc="-5" dirty="0">
                <a:latin typeface="Times New Roman"/>
                <a:cs typeface="Times New Roman"/>
              </a:rPr>
              <a:t>overseer)</a:t>
            </a:r>
            <a:endParaRPr sz="2200" dirty="0">
              <a:latin typeface="Times New Roman"/>
              <a:cs typeface="Times New Roman"/>
            </a:endParaRPr>
          </a:p>
          <a:p>
            <a:pPr marL="755490" marR="52693" lvl="1" indent="-286325">
              <a:spcBef>
                <a:spcPts val="520"/>
              </a:spcBef>
              <a:buChar char="–"/>
              <a:tabLst>
                <a:tab pos="754856" algn="l"/>
                <a:tab pos="755490" algn="l"/>
              </a:tabLst>
            </a:pPr>
            <a:r>
              <a:rPr sz="2200" spc="-5" dirty="0">
                <a:latin typeface="Times New Roman"/>
                <a:cs typeface="Times New Roman"/>
              </a:rPr>
              <a:t>Training experience </a:t>
            </a:r>
            <a:r>
              <a:rPr sz="2200" i="1" dirty="0">
                <a:latin typeface="Times New Roman"/>
                <a:cs typeface="Times New Roman"/>
              </a:rPr>
              <a:t>E </a:t>
            </a:r>
            <a:r>
              <a:rPr sz="2200" dirty="0">
                <a:latin typeface="Times New Roman"/>
                <a:cs typeface="Times New Roman"/>
              </a:rPr>
              <a:t>: a </a:t>
            </a:r>
            <a:r>
              <a:rPr sz="2200" spc="-5" dirty="0">
                <a:latin typeface="Times New Roman"/>
                <a:cs typeface="Times New Roman"/>
              </a:rPr>
              <a:t>sequence of images and steering commands  </a:t>
            </a:r>
            <a:r>
              <a:rPr sz="2200" dirty="0">
                <a:latin typeface="Times New Roman"/>
                <a:cs typeface="Times New Roman"/>
              </a:rPr>
              <a:t>recorded while observing a human</a:t>
            </a:r>
            <a:r>
              <a:rPr sz="2200" spc="-35" dirty="0">
                <a:latin typeface="Times New Roman"/>
                <a:cs typeface="Times New Roman"/>
              </a:rPr>
              <a:t> </a:t>
            </a:r>
            <a:r>
              <a:rPr sz="2200" dirty="0">
                <a:latin typeface="Times New Roman"/>
                <a:cs typeface="Times New Roman"/>
              </a:rPr>
              <a:t>driver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09524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Designing </a:t>
            </a:r>
            <a:r>
              <a:rPr spc="-5" dirty="0"/>
              <a:t>a Learning</a:t>
            </a:r>
            <a:r>
              <a:rPr spc="-15" dirty="0"/>
              <a:t> </a:t>
            </a:r>
            <a:r>
              <a:rPr spc="-5" dirty="0"/>
              <a:t>System</a:t>
            </a:r>
          </a:p>
        </p:txBody>
      </p:sp>
      <p:sp>
        <p:nvSpPr>
          <p:cNvPr id="4" name="Rectangle 3"/>
          <p:cNvSpPr/>
          <p:nvPr/>
        </p:nvSpPr>
        <p:spPr>
          <a:xfrm>
            <a:off x="444500" y="1212850"/>
            <a:ext cx="8458200" cy="4832092"/>
          </a:xfrm>
          <a:prstGeom prst="rect">
            <a:avLst/>
          </a:prstGeom>
        </p:spPr>
        <p:txBody>
          <a:bodyPr wrap="square">
            <a:spAutoFit/>
          </a:bodyPr>
          <a:lstStyle/>
          <a:p>
            <a:r>
              <a:rPr lang="en-IN" sz="3200" b="1" dirty="0" smtClean="0"/>
              <a:t>Game Pieces and Board:</a:t>
            </a:r>
            <a:endParaRPr lang="en-IN" sz="2400" b="1" dirty="0" smtClean="0"/>
          </a:p>
          <a:p>
            <a:pPr marL="514350" indent="-514350">
              <a:buFont typeface="+mj-lt"/>
              <a:buAutoNum type="arabicPeriod"/>
            </a:pPr>
            <a:r>
              <a:rPr lang="en-IN" sz="2800" dirty="0" smtClean="0"/>
              <a:t>Checkers is a board game played between two people on an 8x8 checked board like the one shown below.</a:t>
            </a:r>
          </a:p>
          <a:p>
            <a:pPr marL="514350" indent="-514350">
              <a:buFont typeface="+mj-lt"/>
              <a:buAutoNum type="arabicPeriod"/>
            </a:pPr>
            <a:r>
              <a:rPr lang="en-IN" sz="2800" dirty="0" smtClean="0"/>
              <a:t>Each player has 12 pieces that are like flat round disks that fit inside each of the boxes on the board. </a:t>
            </a:r>
          </a:p>
          <a:p>
            <a:pPr marL="514350" indent="-514350">
              <a:buFont typeface="+mj-lt"/>
              <a:buAutoNum type="arabicPeriod"/>
            </a:pPr>
            <a:r>
              <a:rPr lang="en-IN" sz="2800" dirty="0" smtClean="0"/>
              <a:t>The pieces are placed on every other dark square and then staggered by rows, like shown on the board.</a:t>
            </a:r>
          </a:p>
          <a:p>
            <a:pPr marL="514350" indent="-514350">
              <a:buFont typeface="+mj-lt"/>
              <a:buAutoNum type="arabicPeriod"/>
            </a:pPr>
            <a:r>
              <a:rPr lang="en-IN" sz="2800" dirty="0" smtClean="0"/>
              <a:t>Each Checkers player has different colored pieces.</a:t>
            </a:r>
          </a:p>
          <a:p>
            <a:pPr marL="514350" indent="-514350">
              <a:buFont typeface="+mj-lt"/>
              <a:buAutoNum type="arabicPeriod"/>
            </a:pPr>
            <a:r>
              <a:rPr lang="en-IN" sz="2800" dirty="0" smtClean="0"/>
              <a:t>Sometimes the pieces are black and red or red and white. </a:t>
            </a:r>
            <a:br>
              <a:rPr lang="en-IN" sz="2800" dirty="0" smtClean="0"/>
            </a:br>
            <a:endParaRPr lang="en-IN"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09524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Designing </a:t>
            </a:r>
            <a:r>
              <a:rPr spc="-5" dirty="0"/>
              <a:t>a Learning</a:t>
            </a:r>
            <a:r>
              <a:rPr spc="-15" dirty="0"/>
              <a:t> </a:t>
            </a:r>
            <a:r>
              <a:rPr spc="-5" dirty="0"/>
              <a:t>System</a:t>
            </a:r>
          </a:p>
        </p:txBody>
      </p:sp>
      <p:sp>
        <p:nvSpPr>
          <p:cNvPr id="4" name="Rectangle 3"/>
          <p:cNvSpPr/>
          <p:nvPr/>
        </p:nvSpPr>
        <p:spPr>
          <a:xfrm>
            <a:off x="444500" y="1212850"/>
            <a:ext cx="8458200" cy="4832092"/>
          </a:xfrm>
          <a:prstGeom prst="rect">
            <a:avLst/>
          </a:prstGeom>
        </p:spPr>
        <p:txBody>
          <a:bodyPr wrap="square">
            <a:spAutoFit/>
          </a:bodyPr>
          <a:lstStyle/>
          <a:p>
            <a:r>
              <a:rPr lang="en-IN" sz="2800" dirty="0" smtClean="0"/>
              <a:t>Typically the darker color pieces moves first. Each player takes their turn by moving a piece. </a:t>
            </a:r>
          </a:p>
          <a:p>
            <a:r>
              <a:rPr lang="en-IN" sz="2800" dirty="0" smtClean="0"/>
              <a:t>Pieces are always moved diagonally and can be moved in the following </a:t>
            </a:r>
            <a:r>
              <a:rPr lang="en-IN" sz="2800" dirty="0" err="1" smtClean="0"/>
              <a:t>ways:Diagonally</a:t>
            </a:r>
            <a:r>
              <a:rPr lang="en-IN" sz="2800" dirty="0" smtClean="0"/>
              <a:t> in the forward direction (towards the opponent) to the next dark square.</a:t>
            </a:r>
          </a:p>
          <a:p>
            <a:r>
              <a:rPr lang="en-IN" sz="2800" dirty="0" smtClean="0"/>
              <a:t>If there is one of the opponent's pieces next to a piece and an empty space on the other side, you jump your opponent and remove their piece. You can do multiple jumps if they are lined up in the forward direction. </a:t>
            </a:r>
          </a:p>
          <a:p>
            <a:r>
              <a:rPr lang="en-IN" sz="2800" dirty="0" smtClean="0"/>
              <a:t>Note: if you have a jump, you have no choice but to take it.</a:t>
            </a:r>
            <a:endParaRPr lang="en-IN"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09524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Designing </a:t>
            </a:r>
            <a:r>
              <a:rPr spc="-5" dirty="0"/>
              <a:t>a Learning</a:t>
            </a:r>
            <a:r>
              <a:rPr spc="-15" dirty="0"/>
              <a:t> </a:t>
            </a:r>
            <a:r>
              <a:rPr spc="-5" dirty="0"/>
              <a:t>System</a:t>
            </a:r>
          </a:p>
        </p:txBody>
      </p:sp>
      <p:sp>
        <p:nvSpPr>
          <p:cNvPr id="4" name="Rectangle 3"/>
          <p:cNvSpPr/>
          <p:nvPr/>
        </p:nvSpPr>
        <p:spPr>
          <a:xfrm>
            <a:off x="444500" y="1212850"/>
            <a:ext cx="8458200" cy="5693866"/>
          </a:xfrm>
          <a:prstGeom prst="rect">
            <a:avLst/>
          </a:prstGeom>
        </p:spPr>
        <p:txBody>
          <a:bodyPr wrap="square">
            <a:spAutoFit/>
          </a:bodyPr>
          <a:lstStyle/>
          <a:p>
            <a:r>
              <a:rPr lang="en-IN" sz="2800" b="1" dirty="0" smtClean="0"/>
              <a:t>King Pieces</a:t>
            </a:r>
            <a:r>
              <a:rPr lang="en-IN" sz="2800" dirty="0" smtClean="0"/>
              <a:t/>
            </a:r>
            <a:br>
              <a:rPr lang="en-IN" sz="2800" dirty="0" smtClean="0"/>
            </a:br>
            <a:r>
              <a:rPr lang="en-IN" sz="2800" dirty="0" smtClean="0"/>
              <a:t>The last row is called the king row. If you get a piece across the board to the opponent's king row, that piece becomes a king. Another piece is placed onto that piece so it is now two pieces high. </a:t>
            </a:r>
          </a:p>
          <a:p>
            <a:r>
              <a:rPr lang="en-IN" sz="2800" dirty="0" smtClean="0"/>
              <a:t>King pieces can move in both directions, forward and backward.</a:t>
            </a:r>
            <a:br>
              <a:rPr lang="en-IN" sz="2800" dirty="0" smtClean="0"/>
            </a:br>
            <a:r>
              <a:rPr lang="en-IN" sz="2800" dirty="0" smtClean="0"/>
              <a:t>Once a piece is </a:t>
            </a:r>
            <a:r>
              <a:rPr lang="en-IN" sz="2800" dirty="0" err="1" smtClean="0"/>
              <a:t>kinged</a:t>
            </a:r>
            <a:r>
              <a:rPr lang="en-IN" sz="2800" dirty="0" smtClean="0"/>
              <a:t>, the player must wait until the next turn to jump out of the king row.</a:t>
            </a:r>
            <a:br>
              <a:rPr lang="en-IN" sz="2800" dirty="0" smtClean="0"/>
            </a:br>
            <a:r>
              <a:rPr lang="en-IN" sz="2800" b="1" dirty="0" smtClean="0"/>
              <a:t>Winning the Game:</a:t>
            </a:r>
            <a:r>
              <a:rPr lang="en-IN" sz="2800" dirty="0" smtClean="0"/>
              <a:t/>
            </a:r>
            <a:br>
              <a:rPr lang="en-IN" sz="2800" dirty="0" smtClean="0"/>
            </a:br>
            <a:r>
              <a:rPr lang="en-IN" sz="2800" dirty="0" smtClean="0"/>
              <a:t>You win the game when the opponent has no more pieces or can't move (even if he/she still has pieces). If neither player can move then it is a draw or a tie.</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10E391-086C-0C6A-588B-DA3725F57B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Detailed Syllabus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UNIT-1</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B247757-8600-9F8E-4E11-0EE455878041}"/>
              </a:ext>
            </a:extLst>
          </p:cNvPr>
          <p:cNvSpPr>
            <a:spLocks noGrp="1"/>
          </p:cNvSpPr>
          <p:nvPr>
            <p:ph type="body" idx="1"/>
          </p:nvPr>
        </p:nvSpPr>
        <p:spPr>
          <a:xfrm>
            <a:off x="244214" y="1428498"/>
            <a:ext cx="8630170" cy="2585323"/>
          </a:xfrm>
        </p:spPr>
        <p:txBody>
          <a:bodyPr/>
          <a:lstStyle/>
          <a:p>
            <a:pPr algn="just"/>
            <a:r>
              <a:rPr lang="en-US" b="1" dirty="0"/>
              <a:t>INTRODUCTION</a:t>
            </a:r>
            <a:r>
              <a:rPr lang="en-US" dirty="0"/>
              <a:t> – Learning, Types of Learning, Well defined learning problems, Designing a Learning System, History of ML, Introduction of Machine Learning Approaches – (Artificial Neural Network, Clustering, Reinforcement Learning, Decision Tree Learning, Bayesian networks, Support Vector Machine, Genetic Algorithm), Issues in Machine Learning and Data Science Vs Machine Learning;</a:t>
            </a:r>
            <a:endParaRPr lang="en-IN" dirty="0"/>
          </a:p>
        </p:txBody>
      </p:sp>
    </p:spTree>
    <p:extLst>
      <p:ext uri="{BB962C8B-B14F-4D97-AF65-F5344CB8AC3E}">
        <p14:creationId xmlns="" xmlns:p14="http://schemas.microsoft.com/office/powerpoint/2010/main" val="1512297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09524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Designing </a:t>
            </a:r>
            <a:r>
              <a:rPr spc="-5" dirty="0"/>
              <a:t>a Learning</a:t>
            </a:r>
            <a:r>
              <a:rPr spc="-15" dirty="0"/>
              <a:t> </a:t>
            </a:r>
            <a:r>
              <a:rPr spc="-5" dirty="0"/>
              <a:t>System</a:t>
            </a:r>
          </a:p>
        </p:txBody>
      </p:sp>
      <p:pic>
        <p:nvPicPr>
          <p:cNvPr id="198658" name="Picture 2" descr="https://www.ducksters.com/games/checkers.png"/>
          <p:cNvPicPr>
            <a:picLocks noChangeAspect="1" noChangeArrowheads="1"/>
          </p:cNvPicPr>
          <p:nvPr/>
        </p:nvPicPr>
        <p:blipFill>
          <a:blip r:embed="rId2" cstate="print"/>
          <a:srcRect/>
          <a:stretch>
            <a:fillRect/>
          </a:stretch>
        </p:blipFill>
        <p:spPr bwMode="auto">
          <a:xfrm>
            <a:off x="901700" y="1517650"/>
            <a:ext cx="6705600" cy="464185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09524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Designing </a:t>
            </a:r>
            <a:r>
              <a:rPr spc="-5" dirty="0"/>
              <a:t>a Learning</a:t>
            </a:r>
            <a:r>
              <a:rPr spc="-15" dirty="0"/>
              <a:t> </a:t>
            </a:r>
            <a:r>
              <a:rPr spc="-5" dirty="0"/>
              <a:t>System</a:t>
            </a:r>
          </a:p>
        </p:txBody>
      </p:sp>
      <p:pic>
        <p:nvPicPr>
          <p:cNvPr id="330754" name="Picture 2" descr="https://media.geeksforgeeks.org/wp-content/uploads/20210218095354/MLSteps.png"/>
          <p:cNvPicPr>
            <a:picLocks noChangeAspect="1" noChangeArrowheads="1"/>
          </p:cNvPicPr>
          <p:nvPr/>
        </p:nvPicPr>
        <p:blipFill>
          <a:blip r:embed="rId2" cstate="print"/>
          <a:srcRect/>
          <a:stretch>
            <a:fillRect/>
          </a:stretch>
        </p:blipFill>
        <p:spPr bwMode="auto">
          <a:xfrm>
            <a:off x="215900" y="1136650"/>
            <a:ext cx="8902700" cy="5476876"/>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97408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Choosing </a:t>
            </a:r>
            <a:r>
              <a:rPr spc="-5" dirty="0"/>
              <a:t>the Training</a:t>
            </a:r>
            <a:r>
              <a:rPr spc="5" dirty="0"/>
              <a:t> </a:t>
            </a:r>
            <a:r>
              <a:rPr spc="-5" dirty="0"/>
              <a:t>Experience</a:t>
            </a:r>
          </a:p>
        </p:txBody>
      </p:sp>
      <p:sp>
        <p:nvSpPr>
          <p:cNvPr id="3" name="object 3"/>
          <p:cNvSpPr txBox="1"/>
          <p:nvPr/>
        </p:nvSpPr>
        <p:spPr>
          <a:xfrm>
            <a:off x="317635" y="1493266"/>
            <a:ext cx="8508365" cy="3005947"/>
          </a:xfrm>
          <a:prstGeom prst="rect">
            <a:avLst/>
          </a:prstGeom>
        </p:spPr>
        <p:txBody>
          <a:bodyPr vert="horz" wrap="square" lIns="0" tIns="12696" rIns="0" bIns="0" rtlCol="0">
            <a:spAutoFit/>
          </a:bodyPr>
          <a:lstStyle/>
          <a:p>
            <a:pPr marL="355526" marR="175859" indent="-342828">
              <a:spcBef>
                <a:spcPts val="100"/>
              </a:spcBef>
              <a:buChar char="•"/>
              <a:tabLst>
                <a:tab pos="354889" algn="l"/>
                <a:tab pos="355526" algn="l"/>
              </a:tabLst>
            </a:pPr>
            <a:r>
              <a:rPr lang="en-IN" sz="2400" dirty="0" smtClean="0"/>
              <a:t>The very important and first task is to choose the training data or training experience which will be fed to the Machine Learning Algorithm. </a:t>
            </a:r>
          </a:p>
          <a:p>
            <a:pPr marL="355526" marR="175859" indent="-342828">
              <a:spcBef>
                <a:spcPts val="100"/>
              </a:spcBef>
              <a:buChar char="•"/>
              <a:tabLst>
                <a:tab pos="354889" algn="l"/>
                <a:tab pos="355526" algn="l"/>
              </a:tabLst>
            </a:pPr>
            <a:r>
              <a:rPr lang="en-IN" sz="2400" dirty="0" smtClean="0"/>
              <a:t>It is important to note that the data or experience that we fed to the algorithm must have a significant impact on the Success or Failure of the Model. </a:t>
            </a:r>
          </a:p>
          <a:p>
            <a:pPr marL="355526" marR="175859" indent="-342828">
              <a:spcBef>
                <a:spcPts val="100"/>
              </a:spcBef>
              <a:buChar char="•"/>
              <a:tabLst>
                <a:tab pos="354889" algn="l"/>
                <a:tab pos="355526" algn="l"/>
              </a:tabLst>
            </a:pPr>
            <a:r>
              <a:rPr lang="en-IN" sz="2400" dirty="0" smtClean="0"/>
              <a:t>So Training data or experience should be chosen wisely.</a:t>
            </a:r>
          </a:p>
          <a:p>
            <a:pPr marL="355526" marR="175859" indent="-342828">
              <a:spcBef>
                <a:spcPts val="100"/>
              </a:spcBef>
              <a:buChar char="•"/>
              <a:tabLst>
                <a:tab pos="354889" algn="l"/>
                <a:tab pos="355526" algn="l"/>
              </a:tabLst>
            </a:pP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974080" cy="997066"/>
          </a:xfrm>
          <a:prstGeom prst="rect">
            <a:avLst/>
          </a:prstGeom>
        </p:spPr>
        <p:txBody>
          <a:bodyPr vert="horz" wrap="square" lIns="0" tIns="12063" rIns="0" bIns="0" rtlCol="0">
            <a:spAutoFit/>
          </a:bodyPr>
          <a:lstStyle/>
          <a:p>
            <a:pPr marL="12696">
              <a:spcBef>
                <a:spcPts val="95"/>
              </a:spcBef>
            </a:pPr>
            <a:r>
              <a:rPr lang="en-IN" spc="-5" smtClean="0"/>
              <a:t/>
            </a:r>
            <a:br>
              <a:rPr lang="en-IN" spc="-5" smtClean="0"/>
            </a:br>
            <a:r>
              <a:rPr spc="-5" smtClean="0"/>
              <a:t>Choosing </a:t>
            </a:r>
            <a:r>
              <a:rPr spc="-5" dirty="0"/>
              <a:t>the Training</a:t>
            </a:r>
            <a:r>
              <a:rPr spc="5" dirty="0"/>
              <a:t> </a:t>
            </a:r>
            <a:r>
              <a:rPr spc="-5" dirty="0"/>
              <a:t>Experience</a:t>
            </a:r>
          </a:p>
        </p:txBody>
      </p:sp>
      <p:sp>
        <p:nvSpPr>
          <p:cNvPr id="3" name="object 3"/>
          <p:cNvSpPr txBox="1"/>
          <p:nvPr/>
        </p:nvSpPr>
        <p:spPr>
          <a:xfrm>
            <a:off x="317635" y="1136650"/>
            <a:ext cx="8508365" cy="5642566"/>
          </a:xfrm>
          <a:prstGeom prst="rect">
            <a:avLst/>
          </a:prstGeom>
        </p:spPr>
        <p:txBody>
          <a:bodyPr vert="horz" wrap="square" lIns="0" tIns="12696" rIns="0" bIns="0" rtlCol="0">
            <a:spAutoFit/>
          </a:bodyPr>
          <a:lstStyle/>
          <a:p>
            <a:pPr marL="355526" marR="175859" indent="-342828">
              <a:spcBef>
                <a:spcPts val="100"/>
              </a:spcBef>
              <a:buChar char="•"/>
              <a:tabLst>
                <a:tab pos="354889" algn="l"/>
                <a:tab pos="355526" algn="l"/>
              </a:tabLst>
            </a:pPr>
            <a:r>
              <a:rPr lang="en-IN" sz="2400" b="1" spc="-5" dirty="0" smtClean="0">
                <a:latin typeface="Times New Roman"/>
                <a:cs typeface="Times New Roman"/>
              </a:rPr>
              <a:t>One Key attribute is </a:t>
            </a:r>
            <a:r>
              <a:rPr sz="2400" b="1" spc="-5" dirty="0" smtClean="0">
                <a:latin typeface="Times New Roman"/>
                <a:cs typeface="Times New Roman"/>
              </a:rPr>
              <a:t>whether </a:t>
            </a:r>
            <a:r>
              <a:rPr sz="2400" b="1" spc="-5" dirty="0">
                <a:latin typeface="Times New Roman"/>
                <a:cs typeface="Times New Roman"/>
              </a:rPr>
              <a:t>the training experience provides direct or indirect  feedback regarding the choices made by the performance</a:t>
            </a:r>
            <a:r>
              <a:rPr sz="2400" b="1" spc="-30" dirty="0">
                <a:latin typeface="Times New Roman"/>
                <a:cs typeface="Times New Roman"/>
              </a:rPr>
              <a:t> </a:t>
            </a:r>
            <a:r>
              <a:rPr sz="2400" b="1" spc="-10" dirty="0">
                <a:latin typeface="Times New Roman"/>
                <a:cs typeface="Times New Roman"/>
              </a:rPr>
              <a:t>system:</a:t>
            </a:r>
            <a:endParaRPr sz="2400" b="1" dirty="0">
              <a:latin typeface="Times New Roman"/>
              <a:cs typeface="Times New Roman"/>
            </a:endParaRPr>
          </a:p>
          <a:p>
            <a:pPr marL="354889" indent="-342828">
              <a:spcBef>
                <a:spcPts val="665"/>
              </a:spcBef>
              <a:buChar char="•"/>
              <a:tabLst>
                <a:tab pos="354889" algn="l"/>
                <a:tab pos="355526" algn="l"/>
              </a:tabLst>
            </a:pPr>
            <a:r>
              <a:rPr sz="2400" spc="-5" dirty="0">
                <a:latin typeface="Times New Roman"/>
                <a:cs typeface="Times New Roman"/>
              </a:rPr>
              <a:t>Example</a:t>
            </a:r>
            <a:r>
              <a:rPr sz="2800" spc="-5" dirty="0">
                <a:latin typeface="Times New Roman"/>
                <a:cs typeface="Times New Roman"/>
              </a:rPr>
              <a:t>:</a:t>
            </a:r>
            <a:endParaRPr sz="2800" dirty="0">
              <a:latin typeface="Times New Roman"/>
              <a:cs typeface="Times New Roman"/>
            </a:endParaRPr>
          </a:p>
          <a:p>
            <a:pPr marL="754856" marR="39362" lvl="1" indent="-285690">
              <a:spcBef>
                <a:spcPts val="575"/>
              </a:spcBef>
              <a:buChar char="–"/>
              <a:tabLst>
                <a:tab pos="754856" algn="l"/>
                <a:tab pos="755490" algn="l"/>
              </a:tabLst>
            </a:pPr>
            <a:r>
              <a:rPr sz="2400" spc="-5" dirty="0">
                <a:latin typeface="Times New Roman"/>
                <a:cs typeface="Times New Roman"/>
              </a:rPr>
              <a:t>Direct training examples in learning to play checkers consist of  individual checkers board states and the correct move for</a:t>
            </a:r>
            <a:r>
              <a:rPr sz="2400" spc="-60" dirty="0">
                <a:latin typeface="Times New Roman"/>
                <a:cs typeface="Times New Roman"/>
              </a:rPr>
              <a:t> </a:t>
            </a:r>
            <a:r>
              <a:rPr sz="2400" spc="-5" dirty="0">
                <a:latin typeface="Times New Roman"/>
                <a:cs typeface="Times New Roman"/>
              </a:rPr>
              <a:t>each.</a:t>
            </a:r>
            <a:endParaRPr sz="2400" dirty="0">
              <a:latin typeface="Times New Roman"/>
              <a:cs typeface="Times New Roman"/>
            </a:endParaRPr>
          </a:p>
          <a:p>
            <a:pPr marL="754856" marR="5080" lvl="1" indent="-285690">
              <a:spcBef>
                <a:spcPts val="565"/>
              </a:spcBef>
              <a:buChar char="–"/>
              <a:tabLst>
                <a:tab pos="755490" algn="l"/>
                <a:tab pos="756125" algn="l"/>
              </a:tabLst>
            </a:pPr>
            <a:r>
              <a:rPr sz="2400" spc="-5" dirty="0">
                <a:latin typeface="Times New Roman"/>
                <a:cs typeface="Times New Roman"/>
              </a:rPr>
              <a:t>Indirect training examples in the same game consist of the  move sequences and final outcomes of various games </a:t>
            </a:r>
            <a:r>
              <a:rPr sz="2400" spc="-5" dirty="0" smtClean="0">
                <a:latin typeface="Times New Roman"/>
                <a:cs typeface="Times New Roman"/>
              </a:rPr>
              <a:t>played</a:t>
            </a:r>
            <a:r>
              <a:rPr lang="en-IN" sz="2400" spc="-5" dirty="0" smtClean="0">
                <a:latin typeface="Times New Roman"/>
                <a:cs typeface="Times New Roman"/>
              </a:rPr>
              <a:t>.</a:t>
            </a:r>
          </a:p>
          <a:p>
            <a:pPr marL="1211960" marR="5080" lvl="2" indent="-285690">
              <a:spcBef>
                <a:spcPts val="565"/>
              </a:spcBef>
              <a:buChar char="–"/>
              <a:tabLst>
                <a:tab pos="755490" algn="l"/>
                <a:tab pos="756125" algn="l"/>
              </a:tabLst>
            </a:pPr>
            <a:r>
              <a:rPr lang="en-IN" sz="2400" spc="-5" dirty="0" smtClean="0">
                <a:latin typeface="Times New Roman"/>
                <a:cs typeface="Times New Roman"/>
              </a:rPr>
              <a:t>In indirect case</a:t>
            </a:r>
            <a:r>
              <a:rPr sz="2400" spc="-5" dirty="0" smtClean="0">
                <a:latin typeface="Times New Roman"/>
                <a:cs typeface="Times New Roman"/>
              </a:rPr>
              <a:t> </a:t>
            </a:r>
            <a:r>
              <a:rPr sz="2400" spc="-5" dirty="0">
                <a:latin typeface="Times New Roman"/>
                <a:cs typeface="Times New Roman"/>
              </a:rPr>
              <a:t>information about the correctness of specific moves  early in the game must be inferred indirectly from the fact that  </a:t>
            </a:r>
            <a:r>
              <a:rPr sz="2400" dirty="0">
                <a:latin typeface="Times New Roman"/>
                <a:cs typeface="Times New Roman"/>
              </a:rPr>
              <a:t>the </a:t>
            </a:r>
            <a:r>
              <a:rPr sz="2400" spc="-5" dirty="0">
                <a:latin typeface="Times New Roman"/>
                <a:cs typeface="Times New Roman"/>
              </a:rPr>
              <a:t>game was </a:t>
            </a:r>
            <a:r>
              <a:rPr sz="2400" dirty="0">
                <a:latin typeface="Times New Roman"/>
                <a:cs typeface="Times New Roman"/>
              </a:rPr>
              <a:t>eventually </a:t>
            </a:r>
            <a:r>
              <a:rPr sz="2400" spc="-5" dirty="0">
                <a:latin typeface="Times New Roman"/>
                <a:cs typeface="Times New Roman"/>
              </a:rPr>
              <a:t>won or </a:t>
            </a:r>
            <a:r>
              <a:rPr sz="2400" spc="-5" dirty="0" smtClean="0">
                <a:latin typeface="Times New Roman"/>
                <a:cs typeface="Times New Roman"/>
              </a:rPr>
              <a:t>lost</a:t>
            </a:r>
            <a:r>
              <a:rPr lang="en-IN" sz="2400" spc="-5" dirty="0" smtClean="0">
                <a:latin typeface="Times New Roman"/>
                <a:cs typeface="Times New Roman"/>
              </a:rPr>
              <a:t>.</a:t>
            </a:r>
          </a:p>
          <a:p>
            <a:pPr marL="1211960" marR="5080" lvl="2" indent="-285690">
              <a:spcBef>
                <a:spcPts val="565"/>
              </a:spcBef>
              <a:buChar char="–"/>
              <a:tabLst>
                <a:tab pos="755490" algn="l"/>
                <a:tab pos="756125" algn="l"/>
              </a:tabLst>
            </a:pPr>
            <a:r>
              <a:rPr lang="en-IN" sz="2400" dirty="0" smtClean="0">
                <a:latin typeface="Times New Roman"/>
                <a:cs typeface="Times New Roman"/>
              </a:rPr>
              <a:t>Here learner face</a:t>
            </a:r>
            <a:r>
              <a:rPr sz="2400" dirty="0" smtClean="0">
                <a:latin typeface="Times New Roman"/>
                <a:cs typeface="Times New Roman"/>
              </a:rPr>
              <a:t> </a:t>
            </a:r>
            <a:r>
              <a:rPr sz="2400" i="1" spc="-5" dirty="0">
                <a:latin typeface="Times New Roman"/>
                <a:cs typeface="Times New Roman"/>
              </a:rPr>
              <a:t>credit </a:t>
            </a:r>
            <a:r>
              <a:rPr sz="2400" i="1" spc="-10" dirty="0">
                <a:latin typeface="Times New Roman"/>
                <a:cs typeface="Times New Roman"/>
              </a:rPr>
              <a:t>assignment  </a:t>
            </a:r>
            <a:r>
              <a:rPr sz="2400" i="1" spc="-5" dirty="0" smtClean="0">
                <a:latin typeface="Times New Roman"/>
                <a:cs typeface="Times New Roman"/>
              </a:rPr>
              <a:t>problem</a:t>
            </a:r>
            <a:r>
              <a:rPr lang="en-IN" sz="2400" i="1" spc="-5" dirty="0" smtClean="0">
                <a:latin typeface="Times New Roman"/>
                <a:cs typeface="Times New Roman"/>
              </a:rPr>
              <a:t> i.e. to determine ,moves in sequence deserve for credit or blame</a:t>
            </a:r>
            <a:r>
              <a:rPr sz="2400" i="1" spc="-5" dirty="0" smtClean="0">
                <a:latin typeface="Times New Roman"/>
                <a:cs typeface="Times New Roman"/>
              </a:rPr>
              <a: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719328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Choosing </a:t>
            </a:r>
            <a:r>
              <a:rPr spc="-5" dirty="0"/>
              <a:t>the Training Experience</a:t>
            </a:r>
            <a:r>
              <a:rPr spc="50" dirty="0"/>
              <a:t> </a:t>
            </a:r>
            <a:r>
              <a:rPr spc="-5" dirty="0"/>
              <a:t>(cont.)</a:t>
            </a:r>
          </a:p>
        </p:txBody>
      </p:sp>
      <p:sp>
        <p:nvSpPr>
          <p:cNvPr id="3" name="object 3"/>
          <p:cNvSpPr txBox="1"/>
          <p:nvPr/>
        </p:nvSpPr>
        <p:spPr>
          <a:xfrm>
            <a:off x="390787" y="1060450"/>
            <a:ext cx="8481695" cy="4211405"/>
          </a:xfrm>
          <a:prstGeom prst="rect">
            <a:avLst/>
          </a:prstGeom>
        </p:spPr>
        <p:txBody>
          <a:bodyPr vert="horz" wrap="square" lIns="0" tIns="12696" rIns="0" bIns="0" rtlCol="0">
            <a:spAutoFit/>
          </a:bodyPr>
          <a:lstStyle/>
          <a:p>
            <a:pPr marL="355526" marR="78724" indent="-343463">
              <a:spcBef>
                <a:spcPts val="100"/>
              </a:spcBef>
              <a:buChar char="•"/>
              <a:tabLst>
                <a:tab pos="354889" algn="l"/>
                <a:tab pos="355526" algn="l"/>
              </a:tabLst>
            </a:pPr>
            <a:r>
              <a:rPr sz="2800" b="1" spc="-5" dirty="0" smtClean="0">
                <a:latin typeface="Times New Roman"/>
                <a:cs typeface="Times New Roman"/>
              </a:rPr>
              <a:t>The</a:t>
            </a:r>
            <a:r>
              <a:rPr lang="en-IN" sz="2800" b="1" spc="-5" dirty="0" smtClean="0">
                <a:latin typeface="Times New Roman"/>
                <a:cs typeface="Times New Roman"/>
              </a:rPr>
              <a:t> second important attribute</a:t>
            </a:r>
            <a:r>
              <a:rPr sz="2800" b="1" spc="-5" dirty="0" smtClean="0">
                <a:latin typeface="Times New Roman"/>
                <a:cs typeface="Times New Roman"/>
              </a:rPr>
              <a:t> </a:t>
            </a:r>
            <a:r>
              <a:rPr sz="2800" b="1" spc="-5" dirty="0">
                <a:latin typeface="Times New Roman"/>
                <a:cs typeface="Times New Roman"/>
              </a:rPr>
              <a:t>degree to which the learner controls the sequence of  training</a:t>
            </a:r>
            <a:r>
              <a:rPr sz="2800" b="1" spc="-10" dirty="0">
                <a:latin typeface="Times New Roman"/>
                <a:cs typeface="Times New Roman"/>
              </a:rPr>
              <a:t> </a:t>
            </a:r>
            <a:r>
              <a:rPr sz="2800" b="1" spc="-5" dirty="0">
                <a:latin typeface="Times New Roman"/>
                <a:cs typeface="Times New Roman"/>
              </a:rPr>
              <a:t>examples</a:t>
            </a:r>
            <a:r>
              <a:rPr sz="2800" spc="-5" dirty="0">
                <a:latin typeface="Times New Roman"/>
                <a:cs typeface="Times New Roman"/>
              </a:rPr>
              <a:t>:</a:t>
            </a:r>
            <a:endParaRPr sz="2800" dirty="0">
              <a:latin typeface="Times New Roman"/>
              <a:cs typeface="Times New Roman"/>
            </a:endParaRPr>
          </a:p>
          <a:p>
            <a:pPr marL="354889" indent="-342828">
              <a:spcBef>
                <a:spcPts val="680"/>
              </a:spcBef>
              <a:buChar char="•"/>
              <a:tabLst>
                <a:tab pos="354889" algn="l"/>
                <a:tab pos="355526" algn="l"/>
              </a:tabLst>
            </a:pPr>
            <a:r>
              <a:rPr sz="2400" spc="-5" dirty="0">
                <a:latin typeface="Times New Roman"/>
                <a:cs typeface="Times New Roman"/>
              </a:rPr>
              <a:t>Example</a:t>
            </a:r>
            <a:r>
              <a:rPr sz="2800" spc="-5" dirty="0">
                <a:latin typeface="Times New Roman"/>
                <a:cs typeface="Times New Roman"/>
              </a:rPr>
              <a:t>:</a:t>
            </a:r>
            <a:endParaRPr sz="2800" dirty="0">
              <a:latin typeface="Times New Roman"/>
              <a:cs typeface="Times New Roman"/>
            </a:endParaRPr>
          </a:p>
          <a:p>
            <a:pPr marL="754856" marR="625978" lvl="1" indent="-285690">
              <a:spcBef>
                <a:spcPts val="570"/>
              </a:spcBef>
              <a:buChar char="–"/>
              <a:tabLst>
                <a:tab pos="754856" algn="l"/>
                <a:tab pos="755490" algn="l"/>
              </a:tabLst>
            </a:pPr>
            <a:r>
              <a:rPr sz="2400" spc="-5" dirty="0">
                <a:latin typeface="Times New Roman"/>
                <a:cs typeface="Times New Roman"/>
              </a:rPr>
              <a:t>The learner might rely on the teacher to select informative  board states and to provide the correct move for</a:t>
            </a:r>
            <a:r>
              <a:rPr sz="2400" spc="-35" dirty="0">
                <a:latin typeface="Times New Roman"/>
                <a:cs typeface="Times New Roman"/>
              </a:rPr>
              <a:t> </a:t>
            </a:r>
            <a:r>
              <a:rPr sz="2400" spc="-5" dirty="0">
                <a:latin typeface="Times New Roman"/>
                <a:cs typeface="Times New Roman"/>
              </a:rPr>
              <a:t>each</a:t>
            </a:r>
            <a:endParaRPr sz="2400" dirty="0">
              <a:latin typeface="Times New Roman"/>
              <a:cs typeface="Times New Roman"/>
            </a:endParaRPr>
          </a:p>
          <a:p>
            <a:pPr marL="754856" marR="5080" lvl="1" indent="-285690">
              <a:spcBef>
                <a:spcPts val="565"/>
              </a:spcBef>
              <a:buChar char="–"/>
              <a:tabLst>
                <a:tab pos="755490" algn="l"/>
                <a:tab pos="756125" algn="l"/>
              </a:tabLst>
            </a:pPr>
            <a:r>
              <a:rPr sz="2400" spc="-5" dirty="0">
                <a:latin typeface="Times New Roman"/>
                <a:cs typeface="Times New Roman"/>
              </a:rPr>
              <a:t>The learner might itself propose board states that it finds  particularly confusing and ask the teacher for the correct move</a:t>
            </a:r>
            <a:r>
              <a:rPr sz="2400" spc="-5" dirty="0" smtClean="0">
                <a:latin typeface="Times New Roman"/>
                <a:cs typeface="Times New Roman"/>
              </a:rPr>
              <a:t>.</a:t>
            </a:r>
            <a:endParaRPr lang="en-IN" sz="2400" spc="-5" dirty="0" smtClean="0">
              <a:latin typeface="Times New Roman"/>
              <a:cs typeface="Times New Roman"/>
            </a:endParaRPr>
          </a:p>
          <a:p>
            <a:pPr marL="754856" marR="5080" lvl="1" indent="-285690">
              <a:spcBef>
                <a:spcPts val="565"/>
              </a:spcBef>
              <a:buChar char="–"/>
              <a:tabLst>
                <a:tab pos="755490" algn="l"/>
                <a:tab pos="756125" algn="l"/>
              </a:tabLst>
            </a:pPr>
            <a:r>
              <a:rPr sz="2400" spc="-5" dirty="0" smtClean="0">
                <a:latin typeface="Times New Roman"/>
                <a:cs typeface="Times New Roman"/>
              </a:rPr>
              <a:t> </a:t>
            </a:r>
            <a:r>
              <a:rPr sz="2400" spc="-5" dirty="0">
                <a:latin typeface="Times New Roman"/>
                <a:cs typeface="Times New Roman"/>
              </a:rPr>
              <a:t>Or the learner may have complete control over the board </a:t>
            </a:r>
            <a:r>
              <a:rPr sz="2400" spc="-10" dirty="0">
                <a:latin typeface="Times New Roman"/>
                <a:cs typeface="Times New Roman"/>
              </a:rPr>
              <a:t>states  </a:t>
            </a:r>
            <a:r>
              <a:rPr sz="2400" spc="-5" dirty="0">
                <a:latin typeface="Times New Roman"/>
                <a:cs typeface="Times New Roman"/>
              </a:rPr>
              <a:t>and (indirect) classifications, as it does when it learns by  playing against itself with no teacher</a:t>
            </a:r>
            <a:r>
              <a:rPr sz="2400" spc="-20" dirty="0">
                <a:latin typeface="Times New Roman"/>
                <a:cs typeface="Times New Roman"/>
              </a:rPr>
              <a:t> </a:t>
            </a:r>
            <a:r>
              <a:rPr sz="2400" spc="-5" dirty="0">
                <a:latin typeface="Times New Roman"/>
                <a:cs typeface="Times New Roman"/>
              </a:rPr>
              <a:t>present.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719328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Choosing </a:t>
            </a:r>
            <a:r>
              <a:rPr spc="-5" dirty="0"/>
              <a:t>the Training Experience</a:t>
            </a:r>
            <a:r>
              <a:rPr spc="50" dirty="0"/>
              <a:t> </a:t>
            </a:r>
            <a:r>
              <a:rPr spc="-5" dirty="0"/>
              <a:t>(cont.)</a:t>
            </a:r>
          </a:p>
        </p:txBody>
      </p:sp>
      <p:sp>
        <p:nvSpPr>
          <p:cNvPr id="3" name="object 3"/>
          <p:cNvSpPr txBox="1"/>
          <p:nvPr/>
        </p:nvSpPr>
        <p:spPr>
          <a:xfrm>
            <a:off x="317635" y="1400302"/>
            <a:ext cx="8488680" cy="5045730"/>
          </a:xfrm>
          <a:prstGeom prst="rect">
            <a:avLst/>
          </a:prstGeom>
        </p:spPr>
        <p:txBody>
          <a:bodyPr vert="horz" wrap="square" lIns="0" tIns="49520" rIns="0" bIns="0" rtlCol="0">
            <a:spAutoFit/>
          </a:bodyPr>
          <a:lstStyle/>
          <a:p>
            <a:pPr marL="354889" marR="5080" indent="-342828">
              <a:lnSpc>
                <a:spcPct val="89800"/>
              </a:lnSpc>
              <a:spcBef>
                <a:spcPts val="390"/>
              </a:spcBef>
              <a:buChar char="•"/>
              <a:tabLst>
                <a:tab pos="354889" algn="l"/>
                <a:tab pos="355526" algn="l"/>
              </a:tabLst>
            </a:pPr>
            <a:r>
              <a:rPr lang="en-IN" sz="2400" b="1" spc="-5" dirty="0" smtClean="0">
                <a:latin typeface="Times New Roman"/>
                <a:cs typeface="Times New Roman"/>
              </a:rPr>
              <a:t>The third important attribute of training experience is ho</a:t>
            </a:r>
            <a:r>
              <a:rPr sz="2400" b="1" spc="-5" dirty="0" smtClean="0">
                <a:latin typeface="Times New Roman"/>
                <a:cs typeface="Times New Roman"/>
              </a:rPr>
              <a:t>w </a:t>
            </a:r>
            <a:r>
              <a:rPr sz="2400" b="1" spc="-5" dirty="0">
                <a:latin typeface="Times New Roman"/>
                <a:cs typeface="Times New Roman"/>
              </a:rPr>
              <a:t>well it represents the distribution of examples over which the  final system performance P must be measured:</a:t>
            </a:r>
            <a:r>
              <a:rPr sz="2400" spc="-5" dirty="0">
                <a:latin typeface="Times New Roman"/>
                <a:cs typeface="Times New Roman"/>
              </a:rPr>
              <a:t> </a:t>
            </a:r>
            <a:endParaRPr lang="en-IN" sz="2400" spc="-5" dirty="0" smtClean="0">
              <a:latin typeface="Times New Roman"/>
              <a:cs typeface="Times New Roman"/>
            </a:endParaRPr>
          </a:p>
          <a:p>
            <a:pPr marL="354889" marR="5080" indent="-342828">
              <a:lnSpc>
                <a:spcPct val="89800"/>
              </a:lnSpc>
              <a:spcBef>
                <a:spcPts val="390"/>
              </a:spcBef>
              <a:buChar char="•"/>
              <a:tabLst>
                <a:tab pos="354889" algn="l"/>
                <a:tab pos="355526" algn="l"/>
              </a:tabLst>
            </a:pPr>
            <a:r>
              <a:rPr sz="2400" spc="-5" dirty="0" smtClean="0">
                <a:latin typeface="Times New Roman"/>
                <a:cs typeface="Times New Roman"/>
              </a:rPr>
              <a:t>In </a:t>
            </a:r>
            <a:r>
              <a:rPr sz="2400" spc="-5" dirty="0">
                <a:latin typeface="Times New Roman"/>
                <a:cs typeface="Times New Roman"/>
              </a:rPr>
              <a:t>general learning  is most reliable when the </a:t>
            </a:r>
            <a:r>
              <a:rPr sz="2400" spc="-10" dirty="0">
                <a:latin typeface="Times New Roman"/>
                <a:cs typeface="Times New Roman"/>
              </a:rPr>
              <a:t>training </a:t>
            </a:r>
            <a:r>
              <a:rPr sz="2400" spc="-5" dirty="0">
                <a:latin typeface="Times New Roman"/>
                <a:cs typeface="Times New Roman"/>
              </a:rPr>
              <a:t>examples follow </a:t>
            </a:r>
            <a:r>
              <a:rPr sz="2400" dirty="0">
                <a:latin typeface="Times New Roman"/>
                <a:cs typeface="Times New Roman"/>
              </a:rPr>
              <a:t>a </a:t>
            </a:r>
            <a:r>
              <a:rPr sz="2400" spc="-5" dirty="0">
                <a:latin typeface="Times New Roman"/>
                <a:cs typeface="Times New Roman"/>
              </a:rPr>
              <a:t>distribution  similar to that of future test</a:t>
            </a:r>
            <a:r>
              <a:rPr sz="2400" spc="-15" dirty="0">
                <a:latin typeface="Times New Roman"/>
                <a:cs typeface="Times New Roman"/>
              </a:rPr>
              <a:t> </a:t>
            </a:r>
            <a:r>
              <a:rPr sz="2400" spc="-5" dirty="0">
                <a:latin typeface="Times New Roman"/>
                <a:cs typeface="Times New Roman"/>
              </a:rPr>
              <a:t>examples.</a:t>
            </a:r>
            <a:endParaRPr sz="2400" dirty="0">
              <a:latin typeface="Times New Roman"/>
              <a:cs typeface="Times New Roman"/>
            </a:endParaRPr>
          </a:p>
          <a:p>
            <a:pPr marL="354889" indent="-342828">
              <a:spcBef>
                <a:spcPts val="330"/>
              </a:spcBef>
              <a:buChar char="•"/>
              <a:tabLst>
                <a:tab pos="354889" algn="l"/>
                <a:tab pos="355526" algn="l"/>
              </a:tabLst>
            </a:pPr>
            <a:r>
              <a:rPr sz="2400" spc="-5" dirty="0">
                <a:latin typeface="Times New Roman"/>
                <a:cs typeface="Times New Roman"/>
              </a:rPr>
              <a:t>Example</a:t>
            </a:r>
            <a:r>
              <a:rPr sz="2800" spc="-5" dirty="0">
                <a:latin typeface="Times New Roman"/>
                <a:cs typeface="Times New Roman"/>
              </a:rPr>
              <a:t>:</a:t>
            </a:r>
            <a:endParaRPr sz="2800" dirty="0">
              <a:latin typeface="Times New Roman"/>
              <a:cs typeface="Times New Roman"/>
            </a:endParaRPr>
          </a:p>
          <a:p>
            <a:pPr marL="754856" marR="160622" indent="-285690">
              <a:lnSpc>
                <a:spcPct val="89800"/>
              </a:lnSpc>
              <a:spcBef>
                <a:spcPts val="585"/>
              </a:spcBef>
              <a:buFont typeface="Wingdings" pitchFamily="2" charset="2"/>
              <a:buChar char="ü"/>
              <a:tabLst>
                <a:tab pos="755490" algn="l"/>
              </a:tabLst>
            </a:pPr>
            <a:r>
              <a:rPr sz="2400" spc="-5" dirty="0" smtClean="0">
                <a:latin typeface="Times New Roman"/>
                <a:cs typeface="Times New Roman"/>
              </a:rPr>
              <a:t>If </a:t>
            </a:r>
            <a:r>
              <a:rPr sz="2400" spc="-5" dirty="0">
                <a:latin typeface="Times New Roman"/>
                <a:cs typeface="Times New Roman"/>
              </a:rPr>
              <a:t>the training experience in play checkers consists only of  games played against itself, the learner might never encounter  certain crucial board states that are very likely to be played by  the human checkers </a:t>
            </a:r>
            <a:r>
              <a:rPr sz="2400" spc="-5" dirty="0" smtClean="0">
                <a:latin typeface="Times New Roman"/>
                <a:cs typeface="Times New Roman"/>
              </a:rPr>
              <a:t>champion.</a:t>
            </a:r>
            <a:endParaRPr lang="en-IN" sz="2400" spc="-5" dirty="0" smtClean="0">
              <a:latin typeface="Times New Roman"/>
              <a:cs typeface="Times New Roman"/>
            </a:endParaRPr>
          </a:p>
          <a:p>
            <a:pPr marL="754856" marR="160622" indent="-285690">
              <a:lnSpc>
                <a:spcPct val="89800"/>
              </a:lnSpc>
              <a:spcBef>
                <a:spcPts val="585"/>
              </a:spcBef>
              <a:buFont typeface="Wingdings" pitchFamily="2" charset="2"/>
              <a:buChar char="ü"/>
              <a:tabLst>
                <a:tab pos="755490" algn="l"/>
              </a:tabLst>
            </a:pPr>
            <a:r>
              <a:rPr sz="2400" dirty="0" smtClean="0">
                <a:latin typeface="Times New Roman"/>
                <a:cs typeface="Times New Roman"/>
              </a:rPr>
              <a:t>Note </a:t>
            </a:r>
            <a:r>
              <a:rPr sz="2400" dirty="0">
                <a:latin typeface="Times New Roman"/>
                <a:cs typeface="Times New Roman"/>
              </a:rPr>
              <a:t>however that the most  current theory of machine learning rests on the crucial  assumption that the distribution of training examples is  identical to the distribution of test </a:t>
            </a:r>
            <a:r>
              <a:rPr sz="2400" dirty="0" smtClean="0">
                <a:latin typeface="Times New Roman"/>
                <a:cs typeface="Times New Roman"/>
              </a:rPr>
              <a:t>examples</a:t>
            </a:r>
            <a:r>
              <a:rPr lang="en-IN" sz="2400" dirty="0" smtClean="0">
                <a:latin typeface="Times New Roman"/>
                <a:cs typeface="Times New Roman"/>
              </a:rPr>
              <a: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229225"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Choosing </a:t>
            </a:r>
            <a:r>
              <a:rPr spc="-5" dirty="0"/>
              <a:t>the Target</a:t>
            </a:r>
            <a:r>
              <a:rPr spc="-10" dirty="0"/>
              <a:t> </a:t>
            </a:r>
            <a:r>
              <a:rPr spc="-5" dirty="0"/>
              <a:t>Function</a:t>
            </a:r>
          </a:p>
        </p:txBody>
      </p:sp>
      <p:sp>
        <p:nvSpPr>
          <p:cNvPr id="3" name="object 3"/>
          <p:cNvSpPr txBox="1"/>
          <p:nvPr/>
        </p:nvSpPr>
        <p:spPr>
          <a:xfrm>
            <a:off x="215900" y="908050"/>
            <a:ext cx="8587105" cy="5832994"/>
          </a:xfrm>
          <a:prstGeom prst="rect">
            <a:avLst/>
          </a:prstGeom>
        </p:spPr>
        <p:txBody>
          <a:bodyPr vert="horz" wrap="square" lIns="0" tIns="61582" rIns="0" bIns="0" rtlCol="0">
            <a:spAutoFit/>
          </a:bodyPr>
          <a:lstStyle/>
          <a:p>
            <a:pPr marL="355526" marR="5080" indent="-343463">
              <a:lnSpc>
                <a:spcPts val="3020"/>
              </a:lnSpc>
              <a:spcBef>
                <a:spcPts val="484"/>
              </a:spcBef>
              <a:buChar char="•"/>
              <a:tabLst>
                <a:tab pos="354889" algn="l"/>
                <a:tab pos="355526" algn="l"/>
              </a:tabLst>
            </a:pPr>
            <a:r>
              <a:rPr lang="en-IN" sz="2800" b="1" dirty="0" smtClean="0"/>
              <a:t>The next design decision is to figure out exactly what kind of knowledge will be acquired and how the performance software will put it to use.</a:t>
            </a:r>
            <a:endParaRPr lang="en-IN" sz="2800" b="1" dirty="0" smtClean="0">
              <a:latin typeface="Times New Roman"/>
              <a:cs typeface="Times New Roman"/>
            </a:endParaRPr>
          </a:p>
          <a:p>
            <a:pPr marL="355526" marR="5080" indent="-343463">
              <a:lnSpc>
                <a:spcPts val="3020"/>
              </a:lnSpc>
              <a:spcBef>
                <a:spcPts val="484"/>
              </a:spcBef>
              <a:buChar char="•"/>
              <a:tabLst>
                <a:tab pos="354889" algn="l"/>
                <a:tab pos="355526" algn="l"/>
              </a:tabLst>
            </a:pPr>
            <a:r>
              <a:rPr lang="en-IN" sz="2800" dirty="0" smtClean="0"/>
              <a:t>Let’s take the classic example of the checkers game:</a:t>
            </a:r>
          </a:p>
          <a:p>
            <a:pPr marL="812629" marR="5080" lvl="1" indent="-343463">
              <a:lnSpc>
                <a:spcPts val="3020"/>
              </a:lnSpc>
              <a:spcBef>
                <a:spcPts val="484"/>
              </a:spcBef>
              <a:buFont typeface="Wingdings" pitchFamily="2" charset="2"/>
              <a:buChar char="Ø"/>
              <a:tabLst>
                <a:tab pos="354889" algn="l"/>
                <a:tab pos="355526" algn="l"/>
              </a:tabLst>
            </a:pPr>
            <a:r>
              <a:rPr lang="en-IN" sz="2400" dirty="0" smtClean="0"/>
              <a:t>The program only needs to learn how to select the 	best 	moves out of the legal moves (Set of all possible moves is 	called legal moves).</a:t>
            </a:r>
          </a:p>
          <a:p>
            <a:pPr marL="812629" marR="5080" lvl="1" indent="-343463">
              <a:lnSpc>
                <a:spcPts val="3020"/>
              </a:lnSpc>
              <a:spcBef>
                <a:spcPts val="484"/>
              </a:spcBef>
              <a:buFont typeface="Wingdings" pitchFamily="2" charset="2"/>
              <a:buChar char="Ø"/>
              <a:tabLst>
                <a:tab pos="354889" algn="l"/>
                <a:tab pos="355526" algn="l"/>
              </a:tabLst>
            </a:pPr>
            <a:r>
              <a:rPr lang="en-IN" sz="2400" dirty="0" smtClean="0"/>
              <a:t>Choose move: </a:t>
            </a:r>
            <a:r>
              <a:rPr lang="en-IN" sz="2400" b="1" dirty="0" smtClean="0"/>
              <a:t>B -&gt; M, </a:t>
            </a:r>
            <a:r>
              <a:rPr lang="en-IN" sz="2400" dirty="0" smtClean="0"/>
              <a:t>indicate that function accepts input set of board state </a:t>
            </a:r>
            <a:r>
              <a:rPr lang="en-IN" sz="2400" b="1" dirty="0" smtClean="0"/>
              <a:t>B</a:t>
            </a:r>
            <a:r>
              <a:rPr lang="en-IN" sz="2400" dirty="0" smtClean="0"/>
              <a:t> and produce out put move </a:t>
            </a:r>
            <a:r>
              <a:rPr lang="en-IN" sz="2400" b="1" dirty="0" smtClean="0"/>
              <a:t>M</a:t>
            </a:r>
          </a:p>
          <a:p>
            <a:pPr marL="812629" marR="5080" lvl="1" indent="-343463">
              <a:lnSpc>
                <a:spcPts val="3020"/>
              </a:lnSpc>
              <a:spcBef>
                <a:spcPts val="484"/>
              </a:spcBef>
              <a:buFont typeface="Wingdings" pitchFamily="2" charset="2"/>
              <a:buChar char="Ø"/>
              <a:tabLst>
                <a:tab pos="354889" algn="l"/>
                <a:tab pos="355526" algn="l"/>
              </a:tabLst>
            </a:pPr>
            <a:r>
              <a:rPr lang="en-IN" sz="2400" dirty="0" smtClean="0"/>
              <a:t>The choice of the target function is a key feature in designing 	the entire system.  </a:t>
            </a:r>
          </a:p>
          <a:p>
            <a:pPr marL="812629" marR="5080" lvl="1" indent="-343463">
              <a:lnSpc>
                <a:spcPts val="3020"/>
              </a:lnSpc>
              <a:spcBef>
                <a:spcPts val="484"/>
              </a:spcBef>
              <a:buFont typeface="Wingdings" pitchFamily="2" charset="2"/>
              <a:buChar char="Ø"/>
              <a:tabLst>
                <a:tab pos="354889" algn="l"/>
                <a:tab pos="355526" algn="l"/>
              </a:tabLst>
            </a:pPr>
            <a:r>
              <a:rPr lang="en-IN" sz="2400" dirty="0" smtClean="0"/>
              <a:t>The target function </a:t>
            </a:r>
            <a:r>
              <a:rPr lang="en-IN" sz="2400" b="1" dirty="0" smtClean="0"/>
              <a:t>V: B -&gt; R. </a:t>
            </a:r>
          </a:p>
          <a:p>
            <a:pPr marL="812629" marR="5080" lvl="1" indent="-343463">
              <a:lnSpc>
                <a:spcPts val="3020"/>
              </a:lnSpc>
              <a:spcBef>
                <a:spcPts val="484"/>
              </a:spcBef>
              <a:buFont typeface="Wingdings" pitchFamily="2" charset="2"/>
              <a:buChar char="Ø"/>
              <a:tabLst>
                <a:tab pos="354889" algn="l"/>
                <a:tab pos="355526" algn="l"/>
              </a:tabLst>
            </a:pPr>
            <a:r>
              <a:rPr lang="en-IN" sz="2400" dirty="0" smtClean="0"/>
              <a:t>This notation denotes that V maps any legal board state from 	set B to a real value R.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5229225"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Choosing </a:t>
            </a:r>
            <a:r>
              <a:rPr spc="-5" dirty="0"/>
              <a:t>the Target</a:t>
            </a:r>
            <a:r>
              <a:rPr spc="-10" dirty="0"/>
              <a:t> </a:t>
            </a:r>
            <a:r>
              <a:rPr spc="-5" dirty="0"/>
              <a:t>Function</a:t>
            </a:r>
          </a:p>
        </p:txBody>
      </p:sp>
      <p:sp>
        <p:nvSpPr>
          <p:cNvPr id="3" name="object 3"/>
          <p:cNvSpPr txBox="1"/>
          <p:nvPr/>
        </p:nvSpPr>
        <p:spPr>
          <a:xfrm>
            <a:off x="246007" y="1393443"/>
            <a:ext cx="8587105" cy="3632392"/>
          </a:xfrm>
          <a:prstGeom prst="rect">
            <a:avLst/>
          </a:prstGeom>
        </p:spPr>
        <p:txBody>
          <a:bodyPr vert="horz" wrap="square" lIns="0" tIns="61582" rIns="0" bIns="0" rtlCol="0">
            <a:spAutoFit/>
          </a:bodyPr>
          <a:lstStyle/>
          <a:p>
            <a:pPr fontAlgn="base">
              <a:buFont typeface="Arial" pitchFamily="34" charset="0"/>
              <a:buChar char="•"/>
            </a:pPr>
            <a:r>
              <a:rPr lang="en-IN" sz="3200" dirty="0" smtClean="0"/>
              <a:t>Assigning value to target function in a checkers game:</a:t>
            </a:r>
          </a:p>
          <a:p>
            <a:pPr marL="971453" lvl="1" indent="-514350" fontAlgn="base">
              <a:buFont typeface="+mj-lt"/>
              <a:buAutoNum type="arabicPeriod"/>
            </a:pPr>
            <a:r>
              <a:rPr lang="en-IN" sz="2800" dirty="0" smtClean="0"/>
              <a:t>V(b) = 100 if b is the final board state that is won. </a:t>
            </a:r>
          </a:p>
          <a:p>
            <a:pPr marL="971453" lvl="1" indent="-514350" fontAlgn="base">
              <a:buFont typeface="+mj-lt"/>
              <a:buAutoNum type="arabicPeriod"/>
            </a:pPr>
            <a:r>
              <a:rPr lang="en-IN" sz="2800" dirty="0" smtClean="0"/>
              <a:t>V(b) = -100 if b is the final board state that is lost.</a:t>
            </a:r>
          </a:p>
          <a:p>
            <a:pPr marL="971453" lvl="1" indent="-514350" fontAlgn="base">
              <a:buFont typeface="+mj-lt"/>
              <a:buAutoNum type="arabicPeriod"/>
            </a:pPr>
            <a:r>
              <a:rPr lang="en-IN" sz="2800" dirty="0" smtClean="0"/>
              <a:t>V(b) = 0 if b is the final board state that is drawn.</a:t>
            </a:r>
          </a:p>
          <a:p>
            <a:pPr marL="971453" lvl="1" indent="-514350" fontAlgn="base">
              <a:buFont typeface="+mj-lt"/>
              <a:buAutoNum type="arabicPeriod"/>
            </a:pPr>
            <a:r>
              <a:rPr lang="en-IN" sz="2800" dirty="0" smtClean="0"/>
              <a:t>V(b) = V(b’) if b is not a final state, and b’ is the best final board state that can be achieved starting from b and playing optimally until the end of the game. </a:t>
            </a:r>
            <a:endParaRPr lang="en-IN" sz="2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63384"/>
            <a:ext cx="5229225" cy="504623"/>
          </a:xfrm>
          <a:prstGeom prst="rect">
            <a:avLst/>
          </a:prstGeom>
        </p:spPr>
        <p:txBody>
          <a:bodyPr vert="horz" wrap="square" lIns="0" tIns="12063" rIns="0" bIns="0" rtlCol="0">
            <a:spAutoFit/>
          </a:bodyPr>
          <a:lstStyle/>
          <a:p>
            <a:pPr marL="12696">
              <a:spcBef>
                <a:spcPts val="95"/>
              </a:spcBef>
            </a:pPr>
            <a:r>
              <a:rPr spc="-5" dirty="0" smtClean="0"/>
              <a:t>Choosing </a:t>
            </a:r>
            <a:r>
              <a:rPr spc="-5" dirty="0"/>
              <a:t>the Target</a:t>
            </a:r>
            <a:r>
              <a:rPr spc="-10" dirty="0"/>
              <a:t> </a:t>
            </a:r>
            <a:r>
              <a:rPr spc="-5" dirty="0"/>
              <a:t>Function</a:t>
            </a:r>
          </a:p>
        </p:txBody>
      </p:sp>
      <p:sp>
        <p:nvSpPr>
          <p:cNvPr id="3" name="object 3"/>
          <p:cNvSpPr txBox="1"/>
          <p:nvPr/>
        </p:nvSpPr>
        <p:spPr>
          <a:xfrm>
            <a:off x="246007" y="1393443"/>
            <a:ext cx="8587105" cy="2694940"/>
          </a:xfrm>
          <a:prstGeom prst="rect">
            <a:avLst/>
          </a:prstGeom>
        </p:spPr>
        <p:txBody>
          <a:bodyPr vert="horz" wrap="square" lIns="0" tIns="61582" rIns="0" bIns="0" rtlCol="0">
            <a:spAutoFit/>
          </a:bodyPr>
          <a:lstStyle/>
          <a:p>
            <a:pPr marL="355526" marR="5080" indent="-343463">
              <a:lnSpc>
                <a:spcPts val="3020"/>
              </a:lnSpc>
              <a:spcBef>
                <a:spcPts val="484"/>
              </a:spcBef>
              <a:buChar char="•"/>
              <a:tabLst>
                <a:tab pos="354889" algn="l"/>
                <a:tab pos="355526" algn="l"/>
              </a:tabLst>
            </a:pPr>
            <a:r>
              <a:rPr sz="2800" spc="-5" dirty="0">
                <a:latin typeface="Times New Roman"/>
                <a:cs typeface="Times New Roman"/>
              </a:rPr>
              <a:t>To determine what type of knowledge will be learned and  how this will be used by the performance</a:t>
            </a:r>
            <a:r>
              <a:rPr sz="2800" spc="-20" dirty="0">
                <a:latin typeface="Times New Roman"/>
                <a:cs typeface="Times New Roman"/>
              </a:rPr>
              <a:t> </a:t>
            </a:r>
            <a:r>
              <a:rPr sz="2800" spc="-5" dirty="0">
                <a:latin typeface="Times New Roman"/>
                <a:cs typeface="Times New Roman"/>
              </a:rPr>
              <a:t>program:</a:t>
            </a:r>
            <a:endParaRPr sz="2800" dirty="0">
              <a:latin typeface="Times New Roman"/>
              <a:cs typeface="Times New Roman"/>
            </a:endParaRPr>
          </a:p>
          <a:p>
            <a:pPr marL="354889" indent="-342828">
              <a:spcBef>
                <a:spcPts val="300"/>
              </a:spcBef>
              <a:buChar char="•"/>
              <a:tabLst>
                <a:tab pos="354889" algn="l"/>
                <a:tab pos="355526" algn="l"/>
              </a:tabLst>
            </a:pPr>
            <a:r>
              <a:rPr sz="2400" spc="-5" dirty="0">
                <a:latin typeface="Times New Roman"/>
                <a:cs typeface="Times New Roman"/>
              </a:rPr>
              <a:t>Example</a:t>
            </a:r>
            <a:r>
              <a:rPr sz="2800" spc="-5" dirty="0">
                <a:latin typeface="Times New Roman"/>
                <a:cs typeface="Times New Roman"/>
              </a:rPr>
              <a:t>:</a:t>
            </a:r>
            <a:endParaRPr sz="2800" dirty="0">
              <a:latin typeface="Times New Roman"/>
              <a:cs typeface="Times New Roman"/>
            </a:endParaRPr>
          </a:p>
          <a:p>
            <a:pPr marL="754856" marR="62853" indent="-285690">
              <a:lnSpc>
                <a:spcPct val="88500"/>
              </a:lnSpc>
              <a:spcBef>
                <a:spcPts val="624"/>
              </a:spcBef>
              <a:tabLst>
                <a:tab pos="831674" algn="l"/>
              </a:tabLst>
            </a:pPr>
            <a:r>
              <a:rPr sz="2400" dirty="0">
                <a:latin typeface="Times New Roman"/>
                <a:cs typeface="Times New Roman"/>
              </a:rPr>
              <a:t>–	</a:t>
            </a:r>
            <a:r>
              <a:rPr sz="2400" spc="-5" dirty="0" smtClean="0">
                <a:latin typeface="Times New Roman"/>
                <a:cs typeface="Times New Roman"/>
              </a:rPr>
              <a:t>In </a:t>
            </a:r>
            <a:r>
              <a:rPr sz="2400" spc="-5" dirty="0">
                <a:latin typeface="Times New Roman"/>
                <a:cs typeface="Times New Roman"/>
              </a:rPr>
              <a:t>play checkers, it needs to learn to choose the best move  among those legal moves: </a:t>
            </a:r>
            <a:r>
              <a:rPr sz="2400" i="1" spc="-5" dirty="0">
                <a:latin typeface="Times New Roman"/>
                <a:cs typeface="Times New Roman"/>
              </a:rPr>
              <a:t>ChooseMove</a:t>
            </a:r>
            <a:r>
              <a:rPr sz="2400" spc="-5" dirty="0">
                <a:latin typeface="Times New Roman"/>
                <a:cs typeface="Times New Roman"/>
              </a:rPr>
              <a:t>: </a:t>
            </a:r>
            <a:r>
              <a:rPr sz="2400" i="1" dirty="0">
                <a:latin typeface="Times New Roman"/>
                <a:cs typeface="Times New Roman"/>
              </a:rPr>
              <a:t>B </a:t>
            </a:r>
            <a:r>
              <a:rPr sz="2500" i="1" spc="-100" dirty="0">
                <a:latin typeface="Symbol"/>
                <a:cs typeface="Symbol"/>
              </a:rPr>
              <a:t></a:t>
            </a:r>
            <a:r>
              <a:rPr sz="2500" i="1" spc="-100" dirty="0">
                <a:latin typeface="Times New Roman"/>
                <a:cs typeface="Times New Roman"/>
              </a:rPr>
              <a:t> </a:t>
            </a:r>
            <a:r>
              <a:rPr sz="2400" i="1" dirty="0">
                <a:latin typeface="Times New Roman"/>
                <a:cs typeface="Times New Roman"/>
              </a:rPr>
              <a:t>M</a:t>
            </a:r>
            <a:r>
              <a:rPr sz="2400" dirty="0">
                <a:latin typeface="Times New Roman"/>
                <a:cs typeface="Times New Roman"/>
              </a:rPr>
              <a:t>, which accepts  </a:t>
            </a:r>
            <a:r>
              <a:rPr sz="2400" spc="-5" dirty="0">
                <a:latin typeface="Times New Roman"/>
                <a:cs typeface="Times New Roman"/>
              </a:rPr>
              <a:t>as input any board from the set of legal board states </a:t>
            </a:r>
            <a:r>
              <a:rPr sz="2400" i="1" dirty="0">
                <a:latin typeface="Times New Roman"/>
                <a:cs typeface="Times New Roman"/>
              </a:rPr>
              <a:t>B </a:t>
            </a:r>
            <a:r>
              <a:rPr sz="2400" dirty="0">
                <a:latin typeface="Times New Roman"/>
                <a:cs typeface="Times New Roman"/>
              </a:rPr>
              <a:t>and  </a:t>
            </a:r>
            <a:r>
              <a:rPr sz="2400" spc="-5" dirty="0">
                <a:latin typeface="Times New Roman"/>
                <a:cs typeface="Times New Roman"/>
              </a:rPr>
              <a:t>produces as output some move from the set of legal moves</a:t>
            </a:r>
            <a:r>
              <a:rPr sz="2400" spc="-55" dirty="0">
                <a:latin typeface="Times New Roman"/>
                <a:cs typeface="Times New Roman"/>
              </a:rPr>
              <a:t> </a:t>
            </a:r>
            <a:r>
              <a:rPr sz="2400" i="1" dirty="0">
                <a:latin typeface="Times New Roman"/>
                <a:cs typeface="Times New Roman"/>
              </a:rPr>
              <a:t>M</a:t>
            </a:r>
            <a:r>
              <a:rPr sz="2400" dirty="0">
                <a:latin typeface="Times New Roman"/>
                <a:cs typeface="Times New Roman"/>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169632"/>
            <a:ext cx="644525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Choosing </a:t>
            </a:r>
            <a:r>
              <a:rPr spc="-5" dirty="0"/>
              <a:t>the Target Function</a:t>
            </a:r>
            <a:r>
              <a:rPr spc="15" dirty="0"/>
              <a:t> </a:t>
            </a:r>
            <a:r>
              <a:rPr spc="-5" dirty="0"/>
              <a:t>(cont.)</a:t>
            </a:r>
          </a:p>
        </p:txBody>
      </p:sp>
      <p:sp>
        <p:nvSpPr>
          <p:cNvPr id="3" name="object 3"/>
          <p:cNvSpPr txBox="1"/>
          <p:nvPr/>
        </p:nvSpPr>
        <p:spPr>
          <a:xfrm>
            <a:off x="390787" y="1493267"/>
            <a:ext cx="8117205" cy="2626010"/>
          </a:xfrm>
          <a:prstGeom prst="rect">
            <a:avLst/>
          </a:prstGeom>
        </p:spPr>
        <p:txBody>
          <a:bodyPr vert="horz" wrap="square" lIns="0" tIns="14602" rIns="0" bIns="0" rtlCol="0">
            <a:spAutoFit/>
          </a:bodyPr>
          <a:lstStyle/>
          <a:p>
            <a:pPr marL="354889" marR="5080" indent="-342828">
              <a:lnSpc>
                <a:spcPct val="99500"/>
              </a:lnSpc>
              <a:spcBef>
                <a:spcPts val="114"/>
              </a:spcBef>
              <a:buChar char="•"/>
              <a:tabLst>
                <a:tab pos="354889" algn="l"/>
                <a:tab pos="355526" algn="l"/>
              </a:tabLst>
            </a:pPr>
            <a:r>
              <a:rPr sz="2800" spc="-5" dirty="0">
                <a:latin typeface="Times New Roman"/>
                <a:cs typeface="Times New Roman"/>
              </a:rPr>
              <a:t>Since the target function such as </a:t>
            </a:r>
            <a:r>
              <a:rPr sz="2800" i="1" spc="-5" dirty="0">
                <a:latin typeface="Times New Roman"/>
                <a:cs typeface="Times New Roman"/>
              </a:rPr>
              <a:t>ChooseMove </a:t>
            </a:r>
            <a:r>
              <a:rPr sz="2800" dirty="0">
                <a:latin typeface="Times New Roman"/>
                <a:cs typeface="Times New Roman"/>
              </a:rPr>
              <a:t>turns  </a:t>
            </a:r>
            <a:r>
              <a:rPr sz="2800" spc="-5" dirty="0">
                <a:latin typeface="Times New Roman"/>
                <a:cs typeface="Times New Roman"/>
              </a:rPr>
              <a:t>out to be very difficult to learn given the kind of  indirect training experience available to the system, an  alternative target function is then an evaluation  function that assigns </a:t>
            </a:r>
            <a:r>
              <a:rPr sz="2800" dirty="0">
                <a:latin typeface="Times New Roman"/>
                <a:cs typeface="Times New Roman"/>
              </a:rPr>
              <a:t>a </a:t>
            </a:r>
            <a:r>
              <a:rPr sz="2800" spc="-5" dirty="0">
                <a:latin typeface="Times New Roman"/>
                <a:cs typeface="Times New Roman"/>
              </a:rPr>
              <a:t>numerical score to any given  board state, </a:t>
            </a:r>
            <a:r>
              <a:rPr sz="2800" i="1" spc="-5" dirty="0">
                <a:latin typeface="Times New Roman"/>
                <a:cs typeface="Times New Roman"/>
              </a:rPr>
              <a:t>V</a:t>
            </a:r>
            <a:r>
              <a:rPr sz="2800" spc="-5" dirty="0">
                <a:latin typeface="Times New Roman"/>
                <a:cs typeface="Times New Roman"/>
              </a:rPr>
              <a:t>: </a:t>
            </a:r>
            <a:r>
              <a:rPr sz="2800" i="1" dirty="0">
                <a:latin typeface="Times New Roman"/>
                <a:cs typeface="Times New Roman"/>
              </a:rPr>
              <a:t>B </a:t>
            </a:r>
            <a:r>
              <a:rPr sz="3000" i="1" spc="-150" dirty="0">
                <a:latin typeface="Symbol"/>
                <a:cs typeface="Symbol"/>
              </a:rPr>
              <a:t></a:t>
            </a:r>
            <a:r>
              <a:rPr sz="3000" i="1" spc="-65" dirty="0">
                <a:latin typeface="Times New Roman"/>
                <a:cs typeface="Times New Roman"/>
              </a:rPr>
              <a:t> </a:t>
            </a:r>
            <a:r>
              <a:rPr sz="2800" i="1" spc="-5" dirty="0">
                <a:latin typeface="Times New Roman"/>
                <a:cs typeface="Times New Roman"/>
              </a:rPr>
              <a:t>R</a:t>
            </a:r>
            <a:r>
              <a:rPr sz="2800" spc="-5" dirty="0">
                <a:latin typeface="Times New Roman"/>
                <a:cs typeface="Times New Roman"/>
              </a:rPr>
              <a:t>.</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7C7A88-47B3-091F-8BC2-187926160E45}"/>
              </a:ext>
            </a:extLst>
          </p:cNvPr>
          <p:cNvSpPr>
            <a:spLocks noGrp="1"/>
          </p:cNvSpPr>
          <p:nvPr>
            <p:ph type="title"/>
          </p:nvPr>
        </p:nvSpPr>
        <p:spPr>
          <a:xfrm>
            <a:off x="219337" y="12702"/>
            <a:ext cx="8679929" cy="492443"/>
          </a:xfrm>
        </p:spPr>
        <p:txBody>
          <a:bodyPr/>
          <a:lstStyle/>
          <a:p>
            <a:r>
              <a:rPr lang="en-US" b="1" dirty="0"/>
              <a:t>UNIT-2</a:t>
            </a:r>
            <a:endParaRPr lang="en-IN" b="1" dirty="0"/>
          </a:p>
        </p:txBody>
      </p:sp>
      <p:sp>
        <p:nvSpPr>
          <p:cNvPr id="3" name="Content Placeholder 2">
            <a:extLst>
              <a:ext uri="{FF2B5EF4-FFF2-40B4-BE49-F238E27FC236}">
                <a16:creationId xmlns="" xmlns:a16="http://schemas.microsoft.com/office/drawing/2014/main" id="{1F4EB47A-6F7A-DBED-7BE9-09F55711D481}"/>
              </a:ext>
            </a:extLst>
          </p:cNvPr>
          <p:cNvSpPr>
            <a:spLocks noGrp="1"/>
          </p:cNvSpPr>
          <p:nvPr>
            <p:ph type="body" idx="1"/>
          </p:nvPr>
        </p:nvSpPr>
        <p:spPr>
          <a:xfrm>
            <a:off x="244214" y="1428498"/>
            <a:ext cx="8630170" cy="2954655"/>
          </a:xfrm>
        </p:spPr>
        <p:txBody>
          <a:bodyPr/>
          <a:lstStyle/>
          <a:p>
            <a:pPr algn="just"/>
            <a:r>
              <a:rPr lang="en-IN" b="1" dirty="0"/>
              <a:t>REGRESSION</a:t>
            </a:r>
            <a:r>
              <a:rPr lang="en-IN" dirty="0"/>
              <a:t>: Linear Regression and Logistic Regression BAYESIAN LEARNING - Bayes theorem, Concept learning, Bayes Optimal Classifier, Naïve Bayes classifier, Bayesian belief networks, EM algorithm. </a:t>
            </a:r>
          </a:p>
          <a:p>
            <a:pPr algn="just"/>
            <a:r>
              <a:rPr lang="en-IN" b="1" dirty="0"/>
              <a:t>SUPPORT VECTOR MACHINE</a:t>
            </a:r>
            <a:r>
              <a:rPr lang="en-IN" dirty="0"/>
              <a:t>: Introduction, Types of support vector kernel – (Linear kernel, polynomial kernel, and </a:t>
            </a:r>
            <a:r>
              <a:rPr lang="en-IN" dirty="0" err="1"/>
              <a:t>Gaussiankernel</a:t>
            </a:r>
            <a:r>
              <a:rPr lang="en-IN" dirty="0"/>
              <a:t>), Hyperplane – (Decision surface), Properties of SVM, and Issues in SVM</a:t>
            </a:r>
          </a:p>
        </p:txBody>
      </p:sp>
    </p:spTree>
    <p:extLst>
      <p:ext uri="{BB962C8B-B14F-4D97-AF65-F5344CB8AC3E}">
        <p14:creationId xmlns="" xmlns:p14="http://schemas.microsoft.com/office/powerpoint/2010/main" val="36945026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3" rIns="0" bIns="0" rtlCol="0">
            <a:spAutoFit/>
          </a:bodyPr>
          <a:lstStyle/>
          <a:p>
            <a:pPr marL="12696" marR="5080">
              <a:spcBef>
                <a:spcPts val="95"/>
              </a:spcBef>
            </a:pPr>
            <a:r>
              <a:rPr spc="-5" dirty="0"/>
              <a:t>Choosing a Representation for the Target  </a:t>
            </a:r>
            <a:r>
              <a:rPr spc="-10" dirty="0"/>
              <a:t>Function</a:t>
            </a:r>
          </a:p>
        </p:txBody>
      </p:sp>
      <p:sp>
        <p:nvSpPr>
          <p:cNvPr id="3" name="object 3"/>
          <p:cNvSpPr txBox="1"/>
          <p:nvPr/>
        </p:nvSpPr>
        <p:spPr>
          <a:xfrm>
            <a:off x="365387" y="1615949"/>
            <a:ext cx="8562340" cy="3903631"/>
          </a:xfrm>
          <a:prstGeom prst="rect">
            <a:avLst/>
          </a:prstGeom>
        </p:spPr>
        <p:txBody>
          <a:bodyPr vert="horz" wrap="square" lIns="0" tIns="12696" rIns="0" bIns="0" rtlCol="0">
            <a:spAutoFit/>
          </a:bodyPr>
          <a:lstStyle/>
          <a:p>
            <a:pPr marL="380285" marR="1122443" indent="-342828">
              <a:spcBef>
                <a:spcPts val="100"/>
              </a:spcBef>
              <a:buChar char="•"/>
              <a:tabLst>
                <a:tab pos="380285" algn="l"/>
                <a:tab pos="380919" algn="l"/>
              </a:tabLst>
            </a:pPr>
            <a:r>
              <a:rPr sz="2800" spc="-5" dirty="0">
                <a:latin typeface="Times New Roman"/>
                <a:cs typeface="Times New Roman"/>
              </a:rPr>
              <a:t>Given the ideal target function </a:t>
            </a:r>
            <a:r>
              <a:rPr sz="2800" i="1" spc="-5" dirty="0">
                <a:latin typeface="Times New Roman"/>
                <a:cs typeface="Times New Roman"/>
              </a:rPr>
              <a:t>V</a:t>
            </a:r>
            <a:r>
              <a:rPr sz="2800" spc="-5" dirty="0">
                <a:latin typeface="Times New Roman"/>
                <a:cs typeface="Times New Roman"/>
              </a:rPr>
              <a:t>, we choose </a:t>
            </a:r>
            <a:r>
              <a:rPr sz="2800" dirty="0">
                <a:latin typeface="Times New Roman"/>
                <a:cs typeface="Times New Roman"/>
              </a:rPr>
              <a:t>a  </a:t>
            </a:r>
            <a:r>
              <a:rPr sz="2800" spc="-5" dirty="0">
                <a:latin typeface="Times New Roman"/>
                <a:cs typeface="Times New Roman"/>
              </a:rPr>
              <a:t>representation that the learning system will use to  describe </a:t>
            </a:r>
            <a:r>
              <a:rPr sz="2800" i="1" spc="-5" dirty="0">
                <a:latin typeface="Times New Roman"/>
                <a:cs typeface="Times New Roman"/>
              </a:rPr>
              <a:t>V' </a:t>
            </a:r>
            <a:r>
              <a:rPr sz="2800" spc="-5" dirty="0">
                <a:latin typeface="Times New Roman"/>
                <a:cs typeface="Times New Roman"/>
              </a:rPr>
              <a:t>that it will</a:t>
            </a:r>
            <a:r>
              <a:rPr sz="2800" spc="-10" dirty="0">
                <a:latin typeface="Times New Roman"/>
                <a:cs typeface="Times New Roman"/>
              </a:rPr>
              <a:t> </a:t>
            </a:r>
            <a:r>
              <a:rPr sz="2800" spc="-5" dirty="0">
                <a:latin typeface="Times New Roman"/>
                <a:cs typeface="Times New Roman"/>
              </a:rPr>
              <a:t>learn:</a:t>
            </a:r>
            <a:endParaRPr sz="2800" dirty="0">
              <a:latin typeface="Times New Roman"/>
              <a:cs typeface="Times New Roman"/>
            </a:endParaRPr>
          </a:p>
          <a:p>
            <a:pPr marL="380285" indent="-342828">
              <a:spcBef>
                <a:spcPts val="685"/>
              </a:spcBef>
              <a:buChar char="•"/>
              <a:tabLst>
                <a:tab pos="380285" algn="l"/>
                <a:tab pos="380919" algn="l"/>
              </a:tabLst>
            </a:pPr>
            <a:r>
              <a:rPr sz="2400" spc="-5" dirty="0">
                <a:latin typeface="Times New Roman"/>
                <a:cs typeface="Times New Roman"/>
              </a:rPr>
              <a:t>Example</a:t>
            </a:r>
            <a:r>
              <a:rPr sz="2800" spc="-5" dirty="0">
                <a:latin typeface="Times New Roman"/>
                <a:cs typeface="Times New Roman"/>
              </a:rPr>
              <a:t>:</a:t>
            </a:r>
            <a:endParaRPr sz="2800" dirty="0">
              <a:latin typeface="Times New Roman"/>
              <a:cs typeface="Times New Roman"/>
            </a:endParaRPr>
          </a:p>
          <a:p>
            <a:pPr marL="780884" lvl="1" indent="-286325">
              <a:spcBef>
                <a:spcPts val="575"/>
              </a:spcBef>
              <a:buChar char="–"/>
              <a:tabLst>
                <a:tab pos="780884" algn="l"/>
                <a:tab pos="781521" algn="l"/>
              </a:tabLst>
            </a:pPr>
            <a:r>
              <a:rPr sz="2400" spc="-5" dirty="0">
                <a:latin typeface="Times New Roman"/>
                <a:cs typeface="Times New Roman"/>
              </a:rPr>
              <a:t>In play</a:t>
            </a:r>
            <a:r>
              <a:rPr sz="2400" spc="-10" dirty="0">
                <a:latin typeface="Times New Roman"/>
                <a:cs typeface="Times New Roman"/>
              </a:rPr>
              <a:t> </a:t>
            </a:r>
            <a:r>
              <a:rPr sz="2400" spc="-5" dirty="0">
                <a:latin typeface="Times New Roman"/>
                <a:cs typeface="Times New Roman"/>
              </a:rPr>
              <a:t>checkers,</a:t>
            </a:r>
            <a:endParaRPr sz="2400" dirty="0">
              <a:latin typeface="Times New Roman"/>
              <a:cs typeface="Times New Roman"/>
            </a:endParaRPr>
          </a:p>
          <a:p>
            <a:pPr marL="723748">
              <a:spcBef>
                <a:spcPts val="570"/>
              </a:spcBef>
            </a:pPr>
            <a:r>
              <a:rPr sz="2400" i="1" dirty="0">
                <a:latin typeface="Times New Roman"/>
                <a:cs typeface="Times New Roman"/>
              </a:rPr>
              <a:t>V'(b) = </a:t>
            </a:r>
            <a:r>
              <a:rPr sz="2400" i="1" spc="-5" dirty="0">
                <a:latin typeface="Times New Roman"/>
                <a:cs typeface="Times New Roman"/>
              </a:rPr>
              <a:t>w</a:t>
            </a:r>
            <a:r>
              <a:rPr sz="2400" i="1" spc="-7" baseline="-20833" dirty="0">
                <a:latin typeface="Times New Roman"/>
                <a:cs typeface="Times New Roman"/>
              </a:rPr>
              <a:t>0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1</a:t>
            </a:r>
            <a:r>
              <a:rPr sz="2400" i="1" spc="-5" dirty="0">
                <a:latin typeface="Times New Roman"/>
                <a:cs typeface="Times New Roman"/>
              </a:rPr>
              <a:t>x</a:t>
            </a:r>
            <a:r>
              <a:rPr sz="2400" i="1" spc="-7" baseline="-20833" dirty="0">
                <a:latin typeface="Times New Roman"/>
                <a:cs typeface="Times New Roman"/>
              </a:rPr>
              <a:t>1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2</a:t>
            </a:r>
            <a:r>
              <a:rPr sz="2400" i="1" spc="-5" dirty="0">
                <a:latin typeface="Times New Roman"/>
                <a:cs typeface="Times New Roman"/>
              </a:rPr>
              <a:t>x</a:t>
            </a:r>
            <a:r>
              <a:rPr sz="2400" i="1" spc="-7" baseline="-20833" dirty="0">
                <a:latin typeface="Times New Roman"/>
                <a:cs typeface="Times New Roman"/>
              </a:rPr>
              <a:t>2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3</a:t>
            </a:r>
            <a:r>
              <a:rPr sz="2400" i="1" spc="-5" dirty="0">
                <a:latin typeface="Times New Roman"/>
                <a:cs typeface="Times New Roman"/>
              </a:rPr>
              <a:t>x</a:t>
            </a:r>
            <a:r>
              <a:rPr sz="2400" i="1" spc="-7" baseline="-20833" dirty="0">
                <a:latin typeface="Times New Roman"/>
                <a:cs typeface="Times New Roman"/>
              </a:rPr>
              <a:t>3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4</a:t>
            </a:r>
            <a:r>
              <a:rPr sz="2400" i="1" spc="-5" dirty="0">
                <a:latin typeface="Times New Roman"/>
                <a:cs typeface="Times New Roman"/>
              </a:rPr>
              <a:t>x</a:t>
            </a:r>
            <a:r>
              <a:rPr sz="2400" i="1" spc="-7" baseline="-20833" dirty="0">
                <a:latin typeface="Times New Roman"/>
                <a:cs typeface="Times New Roman"/>
              </a:rPr>
              <a:t>4 </a:t>
            </a:r>
            <a:r>
              <a:rPr sz="2400" i="1"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5</a:t>
            </a:r>
            <a:r>
              <a:rPr sz="2400" i="1" spc="-5" dirty="0">
                <a:latin typeface="Times New Roman"/>
                <a:cs typeface="Times New Roman"/>
              </a:rPr>
              <a:t>x</a:t>
            </a:r>
            <a:r>
              <a:rPr sz="2400" i="1" spc="-7" baseline="-20833" dirty="0">
                <a:latin typeface="Times New Roman"/>
                <a:cs typeface="Times New Roman"/>
              </a:rPr>
              <a:t>5 </a:t>
            </a:r>
            <a:r>
              <a:rPr sz="2400" i="1" dirty="0">
                <a:latin typeface="Times New Roman"/>
                <a:cs typeface="Times New Roman"/>
              </a:rPr>
              <a:t>+</a:t>
            </a:r>
            <a:r>
              <a:rPr sz="2400" i="1" spc="-365" dirty="0">
                <a:latin typeface="Times New Roman"/>
                <a:cs typeface="Times New Roman"/>
              </a:rPr>
              <a:t> </a:t>
            </a:r>
            <a:r>
              <a:rPr sz="2400" i="1" spc="-5" dirty="0">
                <a:latin typeface="Times New Roman"/>
                <a:cs typeface="Times New Roman"/>
              </a:rPr>
              <a:t>w</a:t>
            </a:r>
            <a:r>
              <a:rPr sz="2400" i="1" spc="-7" baseline="-20833" dirty="0">
                <a:latin typeface="Times New Roman"/>
                <a:cs typeface="Times New Roman"/>
              </a:rPr>
              <a:t>6</a:t>
            </a:r>
            <a:r>
              <a:rPr sz="2400" i="1" spc="-5" dirty="0">
                <a:latin typeface="Times New Roman"/>
                <a:cs typeface="Times New Roman"/>
              </a:rPr>
              <a:t>x</a:t>
            </a:r>
            <a:r>
              <a:rPr sz="2400" i="1" spc="-7" baseline="-20833" dirty="0">
                <a:latin typeface="Times New Roman"/>
                <a:cs typeface="Times New Roman"/>
              </a:rPr>
              <a:t>6</a:t>
            </a:r>
            <a:endParaRPr sz="2400" baseline="-20833" dirty="0">
              <a:latin typeface="Times New Roman"/>
              <a:cs typeface="Times New Roman"/>
            </a:endParaRPr>
          </a:p>
          <a:p>
            <a:pPr marL="780251" marR="30474" lvl="1" indent="-285690">
              <a:spcBef>
                <a:spcPts val="570"/>
              </a:spcBef>
              <a:buChar char="–"/>
              <a:tabLst>
                <a:tab pos="780884" algn="l"/>
                <a:tab pos="781521" algn="l"/>
              </a:tabLst>
            </a:pPr>
            <a:r>
              <a:rPr sz="2400" spc="-5" dirty="0">
                <a:latin typeface="Times New Roman"/>
                <a:cs typeface="Times New Roman"/>
              </a:rPr>
              <a:t>where </a:t>
            </a:r>
            <a:r>
              <a:rPr sz="2400" i="1" dirty="0">
                <a:latin typeface="Times New Roman"/>
                <a:cs typeface="Times New Roman"/>
              </a:rPr>
              <a:t>w</a:t>
            </a:r>
            <a:r>
              <a:rPr sz="2400" i="1" baseline="-20833" dirty="0">
                <a:latin typeface="Times New Roman"/>
                <a:cs typeface="Times New Roman"/>
              </a:rPr>
              <a:t>i </a:t>
            </a:r>
            <a:r>
              <a:rPr sz="2400" spc="-5" dirty="0">
                <a:latin typeface="Times New Roman"/>
                <a:cs typeface="Times New Roman"/>
              </a:rPr>
              <a:t>is the numerical coefficient or weight to determine the  relative importance of the various board features and </a:t>
            </a:r>
            <a:r>
              <a:rPr sz="2400" i="1" dirty="0">
                <a:latin typeface="Times New Roman"/>
                <a:cs typeface="Times New Roman"/>
              </a:rPr>
              <a:t>x</a:t>
            </a:r>
            <a:r>
              <a:rPr sz="2400" i="1" baseline="-20833" dirty="0">
                <a:latin typeface="Times New Roman"/>
                <a:cs typeface="Times New Roman"/>
              </a:rPr>
              <a:t>i </a:t>
            </a:r>
            <a:r>
              <a:rPr sz="2400" spc="-5" dirty="0">
                <a:latin typeface="Times New Roman"/>
                <a:cs typeface="Times New Roman"/>
              </a:rPr>
              <a:t>is </a:t>
            </a:r>
            <a:r>
              <a:rPr sz="2400" dirty="0">
                <a:latin typeface="Times New Roman"/>
                <a:cs typeface="Times New Roman"/>
              </a:rPr>
              <a:t>the  </a:t>
            </a:r>
            <a:r>
              <a:rPr sz="2400" spc="-5" dirty="0">
                <a:latin typeface="Times New Roman"/>
                <a:cs typeface="Times New Roman"/>
              </a:rPr>
              <a:t>number of </a:t>
            </a:r>
            <a:r>
              <a:rPr sz="2400" i="1" spc="-5" dirty="0">
                <a:latin typeface="Times New Roman"/>
                <a:cs typeface="Times New Roman"/>
              </a:rPr>
              <a:t>i</a:t>
            </a:r>
            <a:r>
              <a:rPr sz="2400" spc="-5" dirty="0">
                <a:latin typeface="Times New Roman"/>
                <a:cs typeface="Times New Roman"/>
              </a:rPr>
              <a:t>-th objects on the</a:t>
            </a:r>
            <a:r>
              <a:rPr sz="2400" spc="-15" dirty="0">
                <a:latin typeface="Times New Roman"/>
                <a:cs typeface="Times New Roman"/>
              </a:rPr>
              <a:t> </a:t>
            </a:r>
            <a:r>
              <a:rPr sz="2400" spc="-5" dirty="0">
                <a:latin typeface="Times New Roman"/>
                <a:cs typeface="Times New Roman"/>
              </a:rPr>
              <a:t>board.</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3" rIns="0" bIns="0" rtlCol="0">
            <a:spAutoFit/>
          </a:bodyPr>
          <a:lstStyle/>
          <a:p>
            <a:pPr marL="12696" marR="5080">
              <a:spcBef>
                <a:spcPts val="95"/>
              </a:spcBef>
            </a:pPr>
            <a:r>
              <a:rPr spc="-5" dirty="0"/>
              <a:t>Choosing a Representation for the Target  </a:t>
            </a:r>
            <a:r>
              <a:rPr spc="-10" dirty="0"/>
              <a:t>Function</a:t>
            </a:r>
          </a:p>
        </p:txBody>
      </p:sp>
      <p:sp>
        <p:nvSpPr>
          <p:cNvPr id="3" name="object 3"/>
          <p:cNvSpPr txBox="1"/>
          <p:nvPr/>
        </p:nvSpPr>
        <p:spPr>
          <a:xfrm>
            <a:off x="365387" y="1615948"/>
            <a:ext cx="8562340" cy="3029030"/>
          </a:xfrm>
          <a:prstGeom prst="rect">
            <a:avLst/>
          </a:prstGeom>
        </p:spPr>
        <p:txBody>
          <a:bodyPr vert="horz" wrap="square" lIns="0" tIns="12696" rIns="0" bIns="0" rtlCol="0">
            <a:spAutoFit/>
          </a:bodyPr>
          <a:lstStyle/>
          <a:p>
            <a:r>
              <a:rPr lang="en-IN" sz="2800" b="1" dirty="0" smtClean="0"/>
              <a:t>xl</a:t>
            </a:r>
            <a:r>
              <a:rPr lang="en-IN" sz="2800" dirty="0" smtClean="0"/>
              <a:t>: the number of black pieces on the board</a:t>
            </a:r>
          </a:p>
          <a:p>
            <a:r>
              <a:rPr lang="en-IN" sz="2800" b="1" dirty="0" smtClean="0"/>
              <a:t>x2</a:t>
            </a:r>
            <a:r>
              <a:rPr lang="en-IN" sz="2800" dirty="0" smtClean="0"/>
              <a:t>: the number of red pieces on the board</a:t>
            </a:r>
          </a:p>
          <a:p>
            <a:r>
              <a:rPr lang="en-IN" sz="2800" b="1" dirty="0" smtClean="0"/>
              <a:t>x3</a:t>
            </a:r>
            <a:r>
              <a:rPr lang="en-IN" sz="2800" dirty="0" smtClean="0"/>
              <a:t>: the number of black kings on the board</a:t>
            </a:r>
          </a:p>
          <a:p>
            <a:r>
              <a:rPr lang="en-IN" sz="2800" b="1" dirty="0" smtClean="0"/>
              <a:t>x4</a:t>
            </a:r>
            <a:r>
              <a:rPr lang="en-IN" sz="2800" dirty="0" smtClean="0"/>
              <a:t>: the number of red kings on the board</a:t>
            </a:r>
          </a:p>
          <a:p>
            <a:r>
              <a:rPr lang="en-IN" sz="2800" b="1" dirty="0" smtClean="0"/>
              <a:t>x5</a:t>
            </a:r>
            <a:r>
              <a:rPr lang="en-IN" sz="2800" dirty="0" smtClean="0"/>
              <a:t>: the number of black pieces threatened by red (i.e., which can be captured on red's next turn)</a:t>
            </a:r>
          </a:p>
          <a:p>
            <a:r>
              <a:rPr lang="en-IN" sz="2800" b="1" dirty="0" smtClean="0"/>
              <a:t>x6</a:t>
            </a:r>
            <a:r>
              <a:rPr lang="en-IN" sz="2800" dirty="0" smtClean="0"/>
              <a:t>: the number of red pieces threatened by black</a:t>
            </a:r>
            <a:endParaRPr lang="en-IN"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8283575"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Choosing </a:t>
            </a:r>
            <a:r>
              <a:rPr spc="-5" dirty="0"/>
              <a:t>a Function Approximation</a:t>
            </a:r>
            <a:r>
              <a:rPr spc="40" dirty="0"/>
              <a:t> </a:t>
            </a:r>
            <a:r>
              <a:rPr spc="-5" dirty="0"/>
              <a:t>Algorithm</a:t>
            </a:r>
          </a:p>
        </p:txBody>
      </p:sp>
      <p:sp>
        <p:nvSpPr>
          <p:cNvPr id="3" name="object 3"/>
          <p:cNvSpPr txBox="1"/>
          <p:nvPr/>
        </p:nvSpPr>
        <p:spPr>
          <a:xfrm>
            <a:off x="182507" y="1430783"/>
            <a:ext cx="8643993" cy="3484926"/>
          </a:xfrm>
          <a:prstGeom prst="rect">
            <a:avLst/>
          </a:prstGeom>
        </p:spPr>
        <p:txBody>
          <a:bodyPr vert="horz" wrap="square" lIns="0" tIns="12063" rIns="0" bIns="0" rtlCol="0">
            <a:spAutoFit/>
          </a:bodyPr>
          <a:lstStyle/>
          <a:p>
            <a:pPr marL="418375" marR="594234" indent="-342828">
              <a:spcBef>
                <a:spcPts val="95"/>
              </a:spcBef>
              <a:buChar char="•"/>
              <a:tabLst>
                <a:tab pos="418375" algn="l"/>
                <a:tab pos="419012" algn="l"/>
              </a:tabLst>
            </a:pPr>
            <a:r>
              <a:rPr lang="en-IN" sz="2800" dirty="0" smtClean="0"/>
              <a:t>To learn the target function </a:t>
            </a:r>
            <a:r>
              <a:rPr lang="en-IN" sz="2800" dirty="0" err="1" smtClean="0"/>
              <a:t>NextMove</a:t>
            </a:r>
            <a:r>
              <a:rPr lang="en-IN" sz="2800" dirty="0" smtClean="0"/>
              <a:t>, we require a set of training examples, each describing a specific board </a:t>
            </a:r>
            <a:r>
              <a:rPr lang="en-IN" sz="2800" smtClean="0"/>
              <a:t>state  </a:t>
            </a:r>
            <a:r>
              <a:rPr lang="en-IN" sz="2800" dirty="0" smtClean="0"/>
              <a:t>and the training value (Correct Move) . </a:t>
            </a:r>
          </a:p>
          <a:p>
            <a:pPr marL="418375" marR="594234" indent="-342828">
              <a:spcBef>
                <a:spcPts val="95"/>
              </a:spcBef>
              <a:buChar char="•"/>
              <a:tabLst>
                <a:tab pos="418375" algn="l"/>
                <a:tab pos="419012" algn="l"/>
              </a:tabLst>
            </a:pPr>
            <a:endParaRPr lang="en-IN" sz="2800" dirty="0" smtClean="0"/>
          </a:p>
          <a:p>
            <a:pPr marL="418375" marR="594234" indent="-342828">
              <a:spcBef>
                <a:spcPts val="95"/>
              </a:spcBef>
              <a:buChar char="•"/>
              <a:tabLst>
                <a:tab pos="418375" algn="l"/>
                <a:tab pos="419012" algn="l"/>
              </a:tabLst>
            </a:pPr>
            <a:r>
              <a:rPr lang="en-IN" sz="2800" dirty="0" smtClean="0"/>
              <a:t>The training algorithm learns/approximate the coefficients w0, w1 ,w3,w4, w5, w6 with the help of these training examples by estimating and adjusting these weights.</a:t>
            </a:r>
            <a:endParaRPr sz="2800" dirty="0">
              <a:latin typeface="Times New Roman"/>
              <a:cs typeface="Times New Roman"/>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7" y="-169632"/>
            <a:ext cx="8283575"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Choosing </a:t>
            </a:r>
            <a:r>
              <a:rPr spc="-5" dirty="0"/>
              <a:t>a Function Approximation</a:t>
            </a:r>
            <a:r>
              <a:rPr spc="40" dirty="0"/>
              <a:t> </a:t>
            </a:r>
            <a:r>
              <a:rPr spc="-5" dirty="0"/>
              <a:t>Algorithm</a:t>
            </a:r>
          </a:p>
        </p:txBody>
      </p:sp>
      <p:sp>
        <p:nvSpPr>
          <p:cNvPr id="3" name="object 3"/>
          <p:cNvSpPr txBox="1"/>
          <p:nvPr/>
        </p:nvSpPr>
        <p:spPr>
          <a:xfrm>
            <a:off x="398407" y="908050"/>
            <a:ext cx="8720193" cy="5477780"/>
          </a:xfrm>
          <a:prstGeom prst="rect">
            <a:avLst/>
          </a:prstGeom>
        </p:spPr>
        <p:txBody>
          <a:bodyPr vert="horz" wrap="square" lIns="0" tIns="12063" rIns="0" bIns="0" rtlCol="0">
            <a:spAutoFit/>
          </a:bodyPr>
          <a:lstStyle/>
          <a:p>
            <a:pPr marL="418375" marR="594234" indent="-342828">
              <a:spcBef>
                <a:spcPts val="95"/>
              </a:spcBef>
              <a:buChar char="•"/>
              <a:tabLst>
                <a:tab pos="418375" algn="l"/>
                <a:tab pos="419012" algn="l"/>
              </a:tabLst>
            </a:pPr>
            <a:endParaRPr lang="en-IN" sz="2400" spc="-5" dirty="0" smtClean="0">
              <a:latin typeface="Times New Roman"/>
              <a:cs typeface="Times New Roman"/>
            </a:endParaRPr>
          </a:p>
          <a:p>
            <a:pPr marL="418375" marR="594234" indent="-342828">
              <a:spcBef>
                <a:spcPts val="95"/>
              </a:spcBef>
              <a:tabLst>
                <a:tab pos="418375" algn="l"/>
                <a:tab pos="419012" algn="l"/>
              </a:tabLst>
            </a:pPr>
            <a:r>
              <a:rPr lang="en-IN" sz="2800" b="1" spc="-5" dirty="0" smtClean="0">
                <a:latin typeface="Times New Roman"/>
                <a:cs typeface="Times New Roman"/>
              </a:rPr>
              <a:t>Estimating Training Values:</a:t>
            </a:r>
            <a:endParaRPr lang="en-IN" sz="2400" b="1" spc="-5" dirty="0" smtClean="0">
              <a:latin typeface="Times New Roman"/>
              <a:cs typeface="Times New Roman"/>
            </a:endParaRPr>
          </a:p>
          <a:p>
            <a:pPr marL="418375" marR="594234" indent="-342828">
              <a:spcBef>
                <a:spcPts val="95"/>
              </a:spcBef>
              <a:buChar char="•"/>
              <a:tabLst>
                <a:tab pos="418375" algn="l"/>
                <a:tab pos="419012" algn="l"/>
              </a:tabLst>
            </a:pPr>
            <a:r>
              <a:rPr sz="2400" spc="-5" dirty="0" smtClean="0">
                <a:latin typeface="Times New Roman"/>
                <a:cs typeface="Times New Roman"/>
              </a:rPr>
              <a:t>Each </a:t>
            </a:r>
            <a:r>
              <a:rPr sz="2400" spc="-5" dirty="0">
                <a:latin typeface="Times New Roman"/>
                <a:cs typeface="Times New Roman"/>
              </a:rPr>
              <a:t>training example is given by </a:t>
            </a:r>
            <a:r>
              <a:rPr sz="2400" i="1" spc="-5" dirty="0">
                <a:latin typeface="Times New Roman"/>
                <a:cs typeface="Times New Roman"/>
              </a:rPr>
              <a:t>&lt;b, V</a:t>
            </a:r>
            <a:r>
              <a:rPr sz="2400" i="1" spc="-7" baseline="-21367" dirty="0">
                <a:latin typeface="Times New Roman"/>
                <a:cs typeface="Times New Roman"/>
              </a:rPr>
              <a:t>train</a:t>
            </a:r>
            <a:r>
              <a:rPr sz="2400" i="1" spc="-5" dirty="0">
                <a:latin typeface="Times New Roman"/>
                <a:cs typeface="Times New Roman"/>
              </a:rPr>
              <a:t>(b)&gt; </a:t>
            </a:r>
            <a:r>
              <a:rPr sz="2400" spc="-5" dirty="0">
                <a:latin typeface="Times New Roman"/>
                <a:cs typeface="Times New Roman"/>
              </a:rPr>
              <a:t>where </a:t>
            </a:r>
            <a:r>
              <a:rPr sz="2400" i="1" spc="-5" dirty="0">
                <a:latin typeface="Times New Roman"/>
                <a:cs typeface="Times New Roman"/>
              </a:rPr>
              <a:t>V</a:t>
            </a:r>
            <a:r>
              <a:rPr sz="2400" i="1" spc="-7" baseline="-21367" dirty="0">
                <a:latin typeface="Times New Roman"/>
                <a:cs typeface="Times New Roman"/>
              </a:rPr>
              <a:t>train</a:t>
            </a:r>
            <a:r>
              <a:rPr sz="2400" i="1" spc="-5" dirty="0">
                <a:latin typeface="Times New Roman"/>
                <a:cs typeface="Times New Roman"/>
              </a:rPr>
              <a:t>(b) </a:t>
            </a:r>
            <a:r>
              <a:rPr sz="2400" spc="-5" dirty="0">
                <a:latin typeface="Times New Roman"/>
                <a:cs typeface="Times New Roman"/>
              </a:rPr>
              <a:t>is the  training value for a board</a:t>
            </a:r>
            <a:r>
              <a:rPr sz="2400" spc="-10" dirty="0">
                <a:latin typeface="Times New Roman"/>
                <a:cs typeface="Times New Roman"/>
              </a:rPr>
              <a:t> </a:t>
            </a:r>
            <a:r>
              <a:rPr sz="2400" i="1" spc="-5" dirty="0">
                <a:latin typeface="Times New Roman"/>
                <a:cs typeface="Times New Roman"/>
              </a:rPr>
              <a:t>b</a:t>
            </a:r>
            <a:r>
              <a:rPr sz="2400" spc="-5" dirty="0">
                <a:latin typeface="Times New Roman"/>
                <a:cs typeface="Times New Roman"/>
              </a:rPr>
              <a:t>.</a:t>
            </a:r>
            <a:endParaRPr sz="2400" dirty="0">
              <a:latin typeface="Times New Roman"/>
              <a:cs typeface="Times New Roman"/>
            </a:endParaRPr>
          </a:p>
          <a:p>
            <a:pPr marL="418375" indent="-343463">
              <a:spcBef>
                <a:spcPts val="475"/>
              </a:spcBef>
              <a:buChar char="•"/>
              <a:tabLst>
                <a:tab pos="418375" algn="l"/>
                <a:tab pos="419012" algn="l"/>
              </a:tabLst>
            </a:pPr>
            <a:r>
              <a:rPr sz="2400" spc="-10" dirty="0">
                <a:latin typeface="Times New Roman"/>
                <a:cs typeface="Times New Roman"/>
              </a:rPr>
              <a:t>Estimating Training</a:t>
            </a:r>
            <a:r>
              <a:rPr sz="2400" dirty="0">
                <a:latin typeface="Times New Roman"/>
                <a:cs typeface="Times New Roman"/>
              </a:rPr>
              <a:t> </a:t>
            </a:r>
            <a:r>
              <a:rPr sz="2400" spc="-10" dirty="0">
                <a:latin typeface="Times New Roman"/>
                <a:cs typeface="Times New Roman"/>
              </a:rPr>
              <a:t>Values:</a:t>
            </a:r>
            <a:endParaRPr sz="2400" dirty="0">
              <a:latin typeface="Times New Roman"/>
              <a:cs typeface="Times New Roman"/>
            </a:endParaRPr>
          </a:p>
          <a:p>
            <a:pPr marL="1916659">
              <a:spcBef>
                <a:spcPts val="420"/>
              </a:spcBef>
            </a:pPr>
            <a:r>
              <a:rPr sz="2400" i="1" spc="-5" dirty="0" err="1" smtClean="0">
                <a:latin typeface="Times New Roman"/>
                <a:cs typeface="Times New Roman"/>
              </a:rPr>
              <a:t>V</a:t>
            </a:r>
            <a:r>
              <a:rPr sz="2400" i="1" spc="-7" baseline="-21367" dirty="0" err="1" smtClean="0">
                <a:latin typeface="Times New Roman"/>
                <a:cs typeface="Times New Roman"/>
              </a:rPr>
              <a:t>train</a:t>
            </a:r>
            <a:r>
              <a:rPr sz="2400" spc="-5" dirty="0" smtClean="0">
                <a:latin typeface="Times New Roman"/>
                <a:cs typeface="Times New Roman"/>
              </a:rPr>
              <a:t>(</a:t>
            </a:r>
            <a:r>
              <a:rPr sz="2400" i="1" spc="-5" dirty="0" smtClean="0">
                <a:latin typeface="Times New Roman"/>
                <a:cs typeface="Times New Roman"/>
              </a:rPr>
              <a:t>b</a:t>
            </a:r>
            <a:r>
              <a:rPr sz="2400" spc="-5" dirty="0" smtClean="0">
                <a:latin typeface="Times New Roman"/>
                <a:cs typeface="Times New Roman"/>
              </a:rPr>
              <a:t>) </a:t>
            </a:r>
            <a:r>
              <a:rPr sz="2400" i="1" spc="-105" dirty="0" smtClean="0">
                <a:latin typeface="Symbol"/>
                <a:cs typeface="Symbol"/>
              </a:rPr>
              <a:t></a:t>
            </a:r>
            <a:r>
              <a:rPr sz="2400" i="1" spc="-105" dirty="0" smtClean="0">
                <a:latin typeface="Times New Roman"/>
                <a:cs typeface="Times New Roman"/>
              </a:rPr>
              <a:t> </a:t>
            </a:r>
            <a:r>
              <a:rPr sz="2400" i="1" spc="-5" dirty="0" smtClean="0">
                <a:latin typeface="Times New Roman"/>
                <a:cs typeface="Times New Roman"/>
              </a:rPr>
              <a:t>V'</a:t>
            </a:r>
            <a:r>
              <a:rPr sz="2400" i="1" spc="75" dirty="0" smtClean="0">
                <a:latin typeface="Times New Roman"/>
                <a:cs typeface="Times New Roman"/>
              </a:rPr>
              <a:t> </a:t>
            </a:r>
            <a:r>
              <a:rPr sz="2400" spc="-5" dirty="0" smtClean="0">
                <a:latin typeface="Times New Roman"/>
                <a:cs typeface="Times New Roman"/>
              </a:rPr>
              <a:t>(</a:t>
            </a:r>
            <a:r>
              <a:rPr sz="2400" i="1" spc="-5" dirty="0" smtClean="0">
                <a:latin typeface="Times New Roman"/>
                <a:cs typeface="Times New Roman"/>
              </a:rPr>
              <a:t>Successor</a:t>
            </a:r>
            <a:r>
              <a:rPr sz="2400" spc="-5" dirty="0" smtClean="0">
                <a:latin typeface="Times New Roman"/>
                <a:cs typeface="Times New Roman"/>
              </a:rPr>
              <a:t>(</a:t>
            </a:r>
            <a:r>
              <a:rPr sz="2400" i="1" spc="-5" dirty="0" smtClean="0">
                <a:latin typeface="Times New Roman"/>
                <a:cs typeface="Times New Roman"/>
              </a:rPr>
              <a:t>b</a:t>
            </a:r>
            <a:r>
              <a:rPr sz="2400" spc="-5" dirty="0" smtClean="0">
                <a:latin typeface="Times New Roman"/>
                <a:cs typeface="Times New Roman"/>
              </a:rPr>
              <a:t>)).</a:t>
            </a:r>
            <a:endParaRPr sz="2400" dirty="0" smtClean="0">
              <a:latin typeface="Times New Roman"/>
              <a:cs typeface="Times New Roman"/>
            </a:endParaRPr>
          </a:p>
          <a:p>
            <a:pPr marL="418375" marR="106656" indent="-342828">
              <a:buChar char="•"/>
              <a:tabLst>
                <a:tab pos="418375" algn="l"/>
                <a:tab pos="419012" algn="l"/>
                <a:tab pos="5560792" algn="l"/>
              </a:tabLst>
            </a:pPr>
            <a:r>
              <a:rPr lang="en-IN" sz="2400" spc="-5" dirty="0" smtClean="0">
                <a:latin typeface="Times New Roman"/>
                <a:cs typeface="Times New Roman"/>
              </a:rPr>
              <a:t>The current version </a:t>
            </a:r>
            <a:r>
              <a:rPr lang="en-IN" sz="2400" i="1" spc="-5" dirty="0" smtClean="0">
                <a:latin typeface="Times New Roman"/>
                <a:cs typeface="Times New Roman"/>
              </a:rPr>
              <a:t>V'  use to refine the same function V.</a:t>
            </a:r>
            <a:endParaRPr lang="en-IN" sz="2400" spc="-5" dirty="0" smtClean="0">
              <a:latin typeface="Times New Roman"/>
              <a:cs typeface="Times New Roman"/>
            </a:endParaRPr>
          </a:p>
          <a:p>
            <a:pPr marL="418375" marR="106656" indent="-342828">
              <a:buChar char="•"/>
              <a:tabLst>
                <a:tab pos="418375" algn="l"/>
                <a:tab pos="419012" algn="l"/>
                <a:tab pos="5560792" algn="l"/>
              </a:tabLst>
            </a:pPr>
            <a:r>
              <a:rPr sz="2400" b="1" spc="-5" dirty="0" smtClean="0">
                <a:latin typeface="Times New Roman"/>
                <a:cs typeface="Times New Roman"/>
              </a:rPr>
              <a:t>Adjusting </a:t>
            </a:r>
            <a:r>
              <a:rPr sz="2400" b="1" spc="-5" dirty="0">
                <a:latin typeface="Times New Roman"/>
                <a:cs typeface="Times New Roman"/>
              </a:rPr>
              <a:t>the weights: </a:t>
            </a:r>
            <a:endParaRPr lang="en-IN" sz="2400" b="1" spc="-5" dirty="0" smtClean="0">
              <a:latin typeface="Times New Roman"/>
              <a:cs typeface="Times New Roman"/>
            </a:endParaRPr>
          </a:p>
          <a:p>
            <a:pPr marL="875478" marR="106656" lvl="1" indent="-342828">
              <a:buChar char="•"/>
              <a:tabLst>
                <a:tab pos="418375" algn="l"/>
                <a:tab pos="419012" algn="l"/>
                <a:tab pos="5560792" algn="l"/>
              </a:tabLst>
            </a:pPr>
            <a:r>
              <a:rPr sz="2400" spc="-5" dirty="0" smtClean="0">
                <a:latin typeface="Times New Roman"/>
                <a:cs typeface="Times New Roman"/>
              </a:rPr>
              <a:t>To </a:t>
            </a:r>
            <a:r>
              <a:rPr sz="2400" spc="-5" dirty="0">
                <a:latin typeface="Times New Roman"/>
                <a:cs typeface="Times New Roman"/>
              </a:rPr>
              <a:t>specify </a:t>
            </a:r>
            <a:r>
              <a:rPr sz="2400" dirty="0">
                <a:latin typeface="Times New Roman"/>
                <a:cs typeface="Times New Roman"/>
              </a:rPr>
              <a:t>the </a:t>
            </a:r>
            <a:r>
              <a:rPr sz="2400" spc="-10" dirty="0">
                <a:latin typeface="Times New Roman"/>
                <a:cs typeface="Times New Roman"/>
              </a:rPr>
              <a:t>learning algorithm </a:t>
            </a:r>
            <a:r>
              <a:rPr sz="2400" spc="-5" dirty="0">
                <a:latin typeface="Times New Roman"/>
                <a:cs typeface="Times New Roman"/>
              </a:rPr>
              <a:t>for </a:t>
            </a:r>
            <a:r>
              <a:rPr sz="2400" spc="-10" dirty="0">
                <a:latin typeface="Times New Roman"/>
                <a:cs typeface="Times New Roman"/>
              </a:rPr>
              <a:t>choosing the  </a:t>
            </a:r>
            <a:r>
              <a:rPr sz="2400" spc="-5" dirty="0">
                <a:latin typeface="Times New Roman"/>
                <a:cs typeface="Times New Roman"/>
              </a:rPr>
              <a:t>weights </a:t>
            </a:r>
            <a:r>
              <a:rPr sz="2400" i="1" spc="-5" dirty="0">
                <a:latin typeface="Times New Roman"/>
                <a:cs typeface="Times New Roman"/>
              </a:rPr>
              <a:t>w</a:t>
            </a:r>
            <a:r>
              <a:rPr sz="2400" i="1" spc="-7" baseline="-21367" dirty="0">
                <a:latin typeface="Times New Roman"/>
                <a:cs typeface="Times New Roman"/>
              </a:rPr>
              <a:t>i  </a:t>
            </a:r>
            <a:r>
              <a:rPr sz="2400" spc="-5" dirty="0">
                <a:latin typeface="Times New Roman"/>
                <a:cs typeface="Times New Roman"/>
              </a:rPr>
              <a:t>to best fit the set of training</a:t>
            </a:r>
            <a:r>
              <a:rPr sz="2400" spc="10" dirty="0">
                <a:latin typeface="Times New Roman"/>
                <a:cs typeface="Times New Roman"/>
              </a:rPr>
              <a:t> </a:t>
            </a:r>
            <a:r>
              <a:rPr sz="2400" spc="-5" dirty="0">
                <a:latin typeface="Times New Roman"/>
                <a:cs typeface="Times New Roman"/>
              </a:rPr>
              <a:t>examples	{</a:t>
            </a:r>
            <a:r>
              <a:rPr sz="2400" i="1" spc="-5" dirty="0">
                <a:latin typeface="Times New Roman"/>
                <a:cs typeface="Times New Roman"/>
              </a:rPr>
              <a:t>&lt;b, </a:t>
            </a:r>
            <a:r>
              <a:rPr sz="2400" i="1" spc="-5" dirty="0" err="1">
                <a:latin typeface="Times New Roman"/>
                <a:cs typeface="Times New Roman"/>
              </a:rPr>
              <a:t>V</a:t>
            </a:r>
            <a:r>
              <a:rPr sz="2400" i="1" spc="-7" baseline="-21367" dirty="0" err="1">
                <a:latin typeface="Times New Roman"/>
                <a:cs typeface="Times New Roman"/>
              </a:rPr>
              <a:t>train</a:t>
            </a:r>
            <a:r>
              <a:rPr sz="2400" i="1" spc="-5" dirty="0">
                <a:latin typeface="Times New Roman"/>
                <a:cs typeface="Times New Roman"/>
              </a:rPr>
              <a:t>(b</a:t>
            </a:r>
            <a:r>
              <a:rPr sz="2400" i="1" spc="-5" dirty="0" smtClean="0">
                <a:latin typeface="Times New Roman"/>
                <a:cs typeface="Times New Roman"/>
              </a:rPr>
              <a:t>)&gt;</a:t>
            </a:r>
            <a:r>
              <a:rPr sz="2400" spc="-5" dirty="0" smtClean="0">
                <a:latin typeface="Times New Roman"/>
                <a:cs typeface="Times New Roman"/>
              </a:rPr>
              <a:t>}</a:t>
            </a:r>
            <a:r>
              <a:rPr lang="en-IN" sz="2400" spc="-5" dirty="0" smtClean="0">
                <a:latin typeface="Times New Roman"/>
                <a:cs typeface="Times New Roman"/>
              </a:rPr>
              <a:t>.</a:t>
            </a:r>
            <a:r>
              <a:rPr sz="2400" spc="-5" dirty="0" smtClean="0">
                <a:latin typeface="Times New Roman"/>
                <a:cs typeface="Times New Roman"/>
              </a:rPr>
              <a:t> </a:t>
            </a:r>
            <a:endParaRPr lang="en-IN" sz="2400" spc="-5" dirty="0" smtClean="0">
              <a:latin typeface="Times New Roman"/>
              <a:cs typeface="Times New Roman"/>
            </a:endParaRPr>
          </a:p>
          <a:p>
            <a:pPr marL="875478" marR="106656" lvl="1" indent="-342828">
              <a:buChar char="•"/>
              <a:tabLst>
                <a:tab pos="418375" algn="l"/>
                <a:tab pos="419012" algn="l"/>
                <a:tab pos="5560792" algn="l"/>
              </a:tabLst>
            </a:pPr>
            <a:r>
              <a:rPr lang="en-IN" sz="2400" spc="-5" dirty="0" smtClean="0">
                <a:latin typeface="Times New Roman"/>
                <a:cs typeface="Times New Roman"/>
              </a:rPr>
              <a:t>It</a:t>
            </a:r>
            <a:r>
              <a:rPr sz="2400" spc="-5" dirty="0" smtClean="0">
                <a:latin typeface="Times New Roman"/>
                <a:cs typeface="Times New Roman"/>
              </a:rPr>
              <a:t>  </a:t>
            </a:r>
            <a:r>
              <a:rPr sz="2400" spc="-10" dirty="0">
                <a:latin typeface="Times New Roman"/>
                <a:cs typeface="Times New Roman"/>
              </a:rPr>
              <a:t>minimizes </a:t>
            </a:r>
            <a:r>
              <a:rPr sz="2400" spc="-5" dirty="0">
                <a:latin typeface="Times New Roman"/>
                <a:cs typeface="Times New Roman"/>
              </a:rPr>
              <a:t>the </a:t>
            </a:r>
            <a:r>
              <a:rPr sz="2400" spc="-10" dirty="0">
                <a:latin typeface="Times New Roman"/>
                <a:cs typeface="Times New Roman"/>
              </a:rPr>
              <a:t>squared </a:t>
            </a:r>
            <a:r>
              <a:rPr sz="2400" spc="-5" dirty="0">
                <a:latin typeface="Times New Roman"/>
                <a:cs typeface="Times New Roman"/>
              </a:rPr>
              <a:t>error </a:t>
            </a:r>
            <a:r>
              <a:rPr sz="2400" i="1" spc="-5" dirty="0">
                <a:latin typeface="Times New Roman"/>
                <a:cs typeface="Times New Roman"/>
              </a:rPr>
              <a:t>E </a:t>
            </a:r>
            <a:r>
              <a:rPr sz="2400" spc="-5" dirty="0">
                <a:latin typeface="Times New Roman"/>
                <a:cs typeface="Times New Roman"/>
              </a:rPr>
              <a:t>between the training values and the values  predicted by </a:t>
            </a:r>
            <a:r>
              <a:rPr sz="2400" spc="-5" dirty="0" smtClean="0">
                <a:latin typeface="Times New Roman"/>
                <a:cs typeface="Times New Roman"/>
              </a:rPr>
              <a:t>the</a:t>
            </a:r>
            <a:r>
              <a:rPr lang="en-IN" sz="2400" spc="-5" dirty="0" smtClean="0">
                <a:latin typeface="Times New Roman"/>
                <a:cs typeface="Times New Roman"/>
              </a:rPr>
              <a:t> </a:t>
            </a:r>
            <a:r>
              <a:rPr sz="2400" spc="-5" dirty="0" smtClean="0">
                <a:latin typeface="Times New Roman"/>
                <a:cs typeface="Times New Roman"/>
              </a:rPr>
              <a:t>hypothesis</a:t>
            </a:r>
            <a:r>
              <a:rPr sz="2400" spc="-15" dirty="0" smtClean="0">
                <a:latin typeface="Times New Roman"/>
                <a:cs typeface="Times New Roman"/>
              </a:rPr>
              <a:t> </a:t>
            </a:r>
            <a:r>
              <a:rPr sz="2400" i="1" spc="-10" dirty="0">
                <a:latin typeface="Times New Roman"/>
                <a:cs typeface="Times New Roman"/>
              </a:rPr>
              <a:t>V</a:t>
            </a:r>
            <a:r>
              <a:rPr sz="2400" i="1" spc="-10" dirty="0" smtClean="0">
                <a:latin typeface="Times New Roman"/>
                <a:cs typeface="Times New Roman"/>
              </a:rPr>
              <a:t>‘</a:t>
            </a:r>
            <a:endParaRPr lang="en-IN" sz="2400" i="1" spc="-10" dirty="0" smtClean="0">
              <a:latin typeface="Times New Roman"/>
              <a:cs typeface="Times New Roman"/>
            </a:endParaRPr>
          </a:p>
          <a:p>
            <a:pPr marL="418375" marR="106656" indent="-342828">
              <a:buChar char="•"/>
              <a:tabLst>
                <a:tab pos="418375" algn="l"/>
                <a:tab pos="419012" algn="l"/>
                <a:tab pos="5560792" algn="l"/>
              </a:tabLst>
            </a:pPr>
            <a:endParaRPr lang="en-IN" i="1" spc="-10" dirty="0" smtClean="0">
              <a:latin typeface="Times New Roman"/>
              <a:cs typeface="Times New Roman"/>
            </a:endParaRPr>
          </a:p>
          <a:p>
            <a:pPr marL="418375" marR="106656" indent="-342828">
              <a:buChar char="•"/>
              <a:tabLst>
                <a:tab pos="418375" algn="l"/>
                <a:tab pos="419012" algn="l"/>
                <a:tab pos="5560792" algn="l"/>
              </a:tabLst>
            </a:pPr>
            <a:endParaRPr lang="en-IN" i="1" spc="-10" dirty="0" smtClean="0">
              <a:latin typeface="Times New Roman"/>
              <a:cs typeface="Times New Roman"/>
            </a:endParaRPr>
          </a:p>
          <a:p>
            <a:pPr marL="418375" marR="106656" indent="-342828">
              <a:buChar char="•"/>
              <a:tabLst>
                <a:tab pos="418375" algn="l"/>
                <a:tab pos="419012" algn="l"/>
                <a:tab pos="5560792" algn="l"/>
              </a:tabLst>
            </a:pPr>
            <a:endParaRPr dirty="0">
              <a:latin typeface="Times New Roman"/>
              <a:cs typeface="Times New Roman"/>
            </a:endParaRPr>
          </a:p>
        </p:txBody>
      </p:sp>
      <p:sp>
        <p:nvSpPr>
          <p:cNvPr id="5" name="object 5"/>
          <p:cNvSpPr txBox="1"/>
          <p:nvPr/>
        </p:nvSpPr>
        <p:spPr>
          <a:xfrm>
            <a:off x="2650490" y="6394786"/>
            <a:ext cx="2819400" cy="228264"/>
          </a:xfrm>
          <a:prstGeom prst="rect">
            <a:avLst/>
          </a:prstGeom>
        </p:spPr>
        <p:txBody>
          <a:bodyPr vert="horz" wrap="square" lIns="0" tIns="12696" rIns="0" bIns="0" rtlCol="0">
            <a:spAutoFit/>
          </a:bodyPr>
          <a:lstStyle/>
          <a:p>
            <a:pPr marL="12696">
              <a:spcBef>
                <a:spcPts val="100"/>
              </a:spcBef>
            </a:pPr>
            <a:r>
              <a:rPr sz="1400" spc="15" dirty="0">
                <a:latin typeface="Symbol"/>
                <a:cs typeface="Symbol"/>
              </a:rPr>
              <a:t></a:t>
            </a:r>
            <a:r>
              <a:rPr sz="1400" i="1" spc="15" dirty="0">
                <a:latin typeface="Times New Roman"/>
                <a:cs typeface="Times New Roman"/>
              </a:rPr>
              <a:t>b</a:t>
            </a:r>
            <a:r>
              <a:rPr sz="1400" spc="15" dirty="0">
                <a:latin typeface="Times New Roman"/>
                <a:cs typeface="Times New Roman"/>
              </a:rPr>
              <a:t>,</a:t>
            </a:r>
            <a:r>
              <a:rPr sz="1400" i="1" spc="15" dirty="0">
                <a:latin typeface="Times New Roman"/>
                <a:cs typeface="Times New Roman"/>
              </a:rPr>
              <a:t>V</a:t>
            </a:r>
            <a:r>
              <a:rPr sz="1400" spc="15" dirty="0">
                <a:latin typeface="Times New Roman"/>
                <a:cs typeface="Times New Roman"/>
              </a:rPr>
              <a:t>train(</a:t>
            </a:r>
            <a:r>
              <a:rPr sz="1400" i="1" spc="15" dirty="0">
                <a:latin typeface="Times New Roman"/>
                <a:cs typeface="Times New Roman"/>
              </a:rPr>
              <a:t>b</a:t>
            </a:r>
            <a:r>
              <a:rPr sz="1400" i="1" spc="-220" dirty="0">
                <a:latin typeface="Times New Roman"/>
                <a:cs typeface="Times New Roman"/>
              </a:rPr>
              <a:t> </a:t>
            </a:r>
            <a:r>
              <a:rPr sz="1400" spc="5" dirty="0">
                <a:latin typeface="Times New Roman"/>
                <a:cs typeface="Times New Roman"/>
              </a:rPr>
              <a:t>)</a:t>
            </a:r>
            <a:r>
              <a:rPr sz="1400" spc="5" dirty="0">
                <a:latin typeface="Symbol"/>
                <a:cs typeface="Symbol"/>
              </a:rPr>
              <a:t></a:t>
            </a:r>
            <a:r>
              <a:rPr sz="1400" spc="5" dirty="0">
                <a:latin typeface="Times New Roman"/>
                <a:cs typeface="Times New Roman"/>
              </a:rPr>
              <a:t>training</a:t>
            </a:r>
            <a:r>
              <a:rPr sz="1400" spc="-85" dirty="0">
                <a:latin typeface="Times New Roman"/>
                <a:cs typeface="Times New Roman"/>
              </a:rPr>
              <a:t> </a:t>
            </a:r>
            <a:r>
              <a:rPr sz="1400" dirty="0">
                <a:latin typeface="Times New Roman"/>
                <a:cs typeface="Times New Roman"/>
              </a:rPr>
              <a:t>examples</a:t>
            </a:r>
          </a:p>
        </p:txBody>
      </p:sp>
      <p:sp>
        <p:nvSpPr>
          <p:cNvPr id="6" name="object 6"/>
          <p:cNvSpPr txBox="1"/>
          <p:nvPr/>
        </p:nvSpPr>
        <p:spPr>
          <a:xfrm>
            <a:off x="3564890" y="5632786"/>
            <a:ext cx="2670810" cy="642620"/>
          </a:xfrm>
          <a:prstGeom prst="rect">
            <a:avLst/>
          </a:prstGeom>
        </p:spPr>
        <p:txBody>
          <a:bodyPr vert="horz" wrap="square" lIns="0" tIns="12063" rIns="0" bIns="0" rtlCol="0">
            <a:spAutoFit/>
          </a:bodyPr>
          <a:lstStyle/>
          <a:p>
            <a:pPr marL="38092">
              <a:spcBef>
                <a:spcPts val="95"/>
              </a:spcBef>
            </a:pPr>
            <a:r>
              <a:rPr sz="6100" spc="472" baseline="-8916" dirty="0">
                <a:latin typeface="Symbol"/>
                <a:cs typeface="Symbol"/>
              </a:rPr>
              <a:t></a:t>
            </a:r>
            <a:r>
              <a:rPr sz="2700" spc="-190" dirty="0">
                <a:latin typeface="Times New Roman"/>
                <a:cs typeface="Times New Roman"/>
              </a:rPr>
              <a:t>(</a:t>
            </a:r>
            <a:r>
              <a:rPr sz="2700" i="1" spc="-5" dirty="0">
                <a:latin typeface="Times New Roman"/>
                <a:cs typeface="Times New Roman"/>
              </a:rPr>
              <a:t>V</a:t>
            </a:r>
            <a:r>
              <a:rPr sz="1400" dirty="0">
                <a:latin typeface="Times New Roman"/>
                <a:cs typeface="Times New Roman"/>
              </a:rPr>
              <a:t>trai</a:t>
            </a:r>
            <a:r>
              <a:rPr sz="1400" spc="-10" dirty="0">
                <a:latin typeface="Times New Roman"/>
                <a:cs typeface="Times New Roman"/>
              </a:rPr>
              <a:t>n</a:t>
            </a:r>
            <a:r>
              <a:rPr sz="2700" spc="-20" dirty="0">
                <a:latin typeface="Times New Roman"/>
                <a:cs typeface="Times New Roman"/>
              </a:rPr>
              <a:t>(</a:t>
            </a:r>
            <a:r>
              <a:rPr sz="2700" i="1" spc="35" dirty="0">
                <a:latin typeface="Times New Roman"/>
                <a:cs typeface="Times New Roman"/>
              </a:rPr>
              <a:t>b</a:t>
            </a:r>
            <a:r>
              <a:rPr sz="2700" spc="-5" dirty="0">
                <a:latin typeface="Times New Roman"/>
                <a:cs typeface="Times New Roman"/>
              </a:rPr>
              <a:t>)</a:t>
            </a:r>
            <a:r>
              <a:rPr sz="2700" spc="-185" dirty="0">
                <a:latin typeface="Times New Roman"/>
                <a:cs typeface="Times New Roman"/>
              </a:rPr>
              <a:t> </a:t>
            </a:r>
            <a:r>
              <a:rPr sz="2700" spc="150" dirty="0">
                <a:latin typeface="Times New Roman"/>
                <a:cs typeface="Times New Roman"/>
              </a:rPr>
              <a:t>-</a:t>
            </a:r>
            <a:r>
              <a:rPr sz="2700" i="1" spc="-5" dirty="0">
                <a:latin typeface="Times New Roman"/>
                <a:cs typeface="Times New Roman"/>
              </a:rPr>
              <a:t>V</a:t>
            </a:r>
            <a:r>
              <a:rPr sz="2700" i="1" spc="-254" dirty="0">
                <a:latin typeface="Times New Roman"/>
                <a:cs typeface="Times New Roman"/>
              </a:rPr>
              <a:t> </a:t>
            </a:r>
            <a:r>
              <a:rPr sz="2700" spc="220" dirty="0">
                <a:latin typeface="Times New Roman"/>
                <a:cs typeface="Times New Roman"/>
              </a:rPr>
              <a:t>'</a:t>
            </a:r>
            <a:r>
              <a:rPr sz="2700" spc="-20" dirty="0">
                <a:latin typeface="Times New Roman"/>
                <a:cs typeface="Times New Roman"/>
              </a:rPr>
              <a:t>(</a:t>
            </a:r>
            <a:r>
              <a:rPr sz="2700" i="1" spc="35" dirty="0">
                <a:latin typeface="Times New Roman"/>
                <a:cs typeface="Times New Roman"/>
              </a:rPr>
              <a:t>b</a:t>
            </a:r>
            <a:r>
              <a:rPr sz="2700" spc="-5" dirty="0">
                <a:latin typeface="Times New Roman"/>
                <a:cs typeface="Times New Roman"/>
              </a:rPr>
              <a:t>)</a:t>
            </a:r>
            <a:r>
              <a:rPr sz="2700" spc="114" dirty="0">
                <a:latin typeface="Times New Roman"/>
                <a:cs typeface="Times New Roman"/>
              </a:rPr>
              <a:t>)</a:t>
            </a:r>
            <a:r>
              <a:rPr sz="2000" baseline="49382" dirty="0">
                <a:latin typeface="Times New Roman"/>
                <a:cs typeface="Times New Roman"/>
              </a:rPr>
              <a:t>2</a:t>
            </a:r>
          </a:p>
        </p:txBody>
      </p:sp>
      <p:sp>
        <p:nvSpPr>
          <p:cNvPr id="7" name="object 7"/>
          <p:cNvSpPr txBox="1"/>
          <p:nvPr/>
        </p:nvSpPr>
        <p:spPr>
          <a:xfrm>
            <a:off x="2040890" y="5861386"/>
            <a:ext cx="519430" cy="436880"/>
          </a:xfrm>
          <a:prstGeom prst="rect">
            <a:avLst/>
          </a:prstGeom>
        </p:spPr>
        <p:txBody>
          <a:bodyPr vert="horz" wrap="square" lIns="0" tIns="12063" rIns="0" bIns="0" rtlCol="0">
            <a:spAutoFit/>
          </a:bodyPr>
          <a:lstStyle/>
          <a:p>
            <a:pPr marL="12696">
              <a:spcBef>
                <a:spcPts val="95"/>
              </a:spcBef>
            </a:pPr>
            <a:r>
              <a:rPr sz="2700" i="1" spc="-5" dirty="0">
                <a:latin typeface="Times New Roman"/>
                <a:cs typeface="Times New Roman"/>
              </a:rPr>
              <a:t>E </a:t>
            </a:r>
            <a:r>
              <a:rPr sz="2700" spc="-5" dirty="0">
                <a:latin typeface="Symbol"/>
                <a:cs typeface="Symbol"/>
              </a:rPr>
              <a:t></a:t>
            </a:r>
            <a:endParaRPr sz="2700" dirty="0">
              <a:latin typeface="Symbol"/>
              <a:cs typeface="Symbo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100" y="3346450"/>
            <a:ext cx="8826500" cy="2696377"/>
          </a:xfrm>
          <a:prstGeom prst="rect">
            <a:avLst/>
          </a:prstGeom>
          <a:solidFill>
            <a:srgbClr val="FFFFFF"/>
          </a:solidFill>
          <a:ln w="9525">
            <a:noFill/>
          </a:ln>
        </p:spPr>
        <p:txBody>
          <a:bodyPr vert="horz" wrap="square" lIns="0" tIns="11428" rIns="0" bIns="0" rtlCol="0">
            <a:spAutoFit/>
          </a:bodyPr>
          <a:lstStyle/>
          <a:p>
            <a:pPr marL="477418" marR="255216" indent="-380919">
              <a:lnSpc>
                <a:spcPct val="119700"/>
              </a:lnSpc>
              <a:spcBef>
                <a:spcPts val="90"/>
              </a:spcBef>
              <a:buFont typeface="Arial" pitchFamily="34" charset="0"/>
              <a:buChar char="•"/>
            </a:pPr>
            <a:r>
              <a:rPr lang="en-IN" sz="2400" spc="-5" dirty="0" smtClean="0">
                <a:latin typeface="Times New Roman"/>
                <a:cs typeface="Times New Roman"/>
              </a:rPr>
              <a:t>To minimize </a:t>
            </a:r>
            <a:r>
              <a:rPr lang="en-IN" sz="2400" i="1" spc="-5" dirty="0" smtClean="0">
                <a:latin typeface="Times New Roman"/>
                <a:cs typeface="Times New Roman"/>
              </a:rPr>
              <a:t>E</a:t>
            </a:r>
            <a:r>
              <a:rPr lang="en-IN" sz="2400" spc="-5" dirty="0" smtClean="0">
                <a:latin typeface="Times New Roman"/>
                <a:cs typeface="Times New Roman"/>
              </a:rPr>
              <a:t>, </a:t>
            </a:r>
            <a:r>
              <a:rPr lang="en-IN" sz="2400" b="1" spc="-5" dirty="0" smtClean="0">
                <a:latin typeface="Times New Roman"/>
                <a:cs typeface="Times New Roman"/>
              </a:rPr>
              <a:t>LMS(Least Mean Square) weight  update</a:t>
            </a:r>
            <a:r>
              <a:rPr lang="en-IN" sz="2400" b="1" spc="5" dirty="0" smtClean="0">
                <a:latin typeface="Times New Roman"/>
                <a:cs typeface="Times New Roman"/>
              </a:rPr>
              <a:t> </a:t>
            </a:r>
            <a:r>
              <a:rPr lang="en-IN" sz="2400" b="1" spc="-5" dirty="0" smtClean="0">
                <a:latin typeface="Times New Roman"/>
                <a:cs typeface="Times New Roman"/>
              </a:rPr>
              <a:t>rule is used:</a:t>
            </a:r>
            <a:endParaRPr lang="en-IN" sz="2400" b="1" dirty="0" smtClean="0">
              <a:latin typeface="Times New Roman"/>
              <a:cs typeface="Times New Roman"/>
            </a:endParaRPr>
          </a:p>
          <a:p>
            <a:pPr marL="477418" marR="255216" indent="-380919">
              <a:lnSpc>
                <a:spcPct val="119700"/>
              </a:lnSpc>
              <a:spcBef>
                <a:spcPts val="90"/>
              </a:spcBef>
              <a:buFont typeface="Arial" pitchFamily="34" charset="0"/>
              <a:buChar char="•"/>
            </a:pPr>
            <a:r>
              <a:rPr sz="2400" spc="-5" dirty="0" smtClean="0">
                <a:latin typeface="Times New Roman"/>
                <a:cs typeface="Times New Roman"/>
              </a:rPr>
              <a:t>For </a:t>
            </a:r>
            <a:r>
              <a:rPr sz="2400" dirty="0">
                <a:latin typeface="Times New Roman"/>
                <a:cs typeface="Times New Roman"/>
              </a:rPr>
              <a:t>each training example </a:t>
            </a:r>
            <a:r>
              <a:rPr sz="2400" dirty="0" smtClean="0">
                <a:latin typeface="Times New Roman"/>
                <a:cs typeface="Times New Roman"/>
              </a:rPr>
              <a:t>&lt;</a:t>
            </a:r>
            <a:r>
              <a:rPr lang="en-IN" sz="2400" dirty="0" smtClean="0">
                <a:latin typeface="Times New Roman"/>
                <a:cs typeface="Times New Roman"/>
              </a:rPr>
              <a:t> </a:t>
            </a:r>
            <a:r>
              <a:rPr sz="2400" dirty="0" smtClean="0">
                <a:latin typeface="Times New Roman"/>
                <a:cs typeface="Times New Roman"/>
              </a:rPr>
              <a:t>b</a:t>
            </a:r>
            <a:r>
              <a:rPr sz="2400" dirty="0">
                <a:latin typeface="Times New Roman"/>
                <a:cs typeface="Times New Roman"/>
              </a:rPr>
              <a:t>, </a:t>
            </a:r>
            <a:r>
              <a:rPr sz="2400" spc="-5" dirty="0" err="1">
                <a:latin typeface="Times New Roman"/>
                <a:cs typeface="Times New Roman"/>
              </a:rPr>
              <a:t>V</a:t>
            </a:r>
            <a:r>
              <a:rPr sz="2400" spc="-7" baseline="-20833" dirty="0" err="1">
                <a:latin typeface="Times New Roman"/>
                <a:cs typeface="Times New Roman"/>
              </a:rPr>
              <a:t>train</a:t>
            </a:r>
            <a:r>
              <a:rPr sz="2400" spc="-5" dirty="0">
                <a:latin typeface="Times New Roman"/>
                <a:cs typeface="Times New Roman"/>
              </a:rPr>
              <a:t>(b</a:t>
            </a:r>
            <a:r>
              <a:rPr sz="2400" spc="-5" dirty="0" smtClean="0">
                <a:latin typeface="Times New Roman"/>
                <a:cs typeface="Times New Roman"/>
              </a:rPr>
              <a:t>)</a:t>
            </a:r>
            <a:r>
              <a:rPr lang="en-IN" sz="2400" spc="-5" dirty="0" smtClean="0">
                <a:latin typeface="Times New Roman"/>
                <a:cs typeface="Times New Roman"/>
              </a:rPr>
              <a:t> </a:t>
            </a:r>
            <a:r>
              <a:rPr sz="2400" spc="-5" dirty="0" smtClean="0">
                <a:latin typeface="Times New Roman"/>
                <a:cs typeface="Times New Roman"/>
              </a:rPr>
              <a:t>&gt;  </a:t>
            </a:r>
            <a:r>
              <a:rPr sz="2400" spc="-5" dirty="0">
                <a:latin typeface="Times New Roman"/>
                <a:cs typeface="Times New Roman"/>
              </a:rPr>
              <a:t>Use </a:t>
            </a:r>
            <a:r>
              <a:rPr sz="2400" dirty="0">
                <a:latin typeface="Times New Roman"/>
                <a:cs typeface="Times New Roman"/>
              </a:rPr>
              <a:t>the </a:t>
            </a:r>
            <a:r>
              <a:rPr sz="2400" spc="-5" dirty="0">
                <a:latin typeface="Times New Roman"/>
                <a:cs typeface="Times New Roman"/>
              </a:rPr>
              <a:t>current weights </a:t>
            </a:r>
            <a:r>
              <a:rPr sz="2400" dirty="0">
                <a:latin typeface="Times New Roman"/>
                <a:cs typeface="Times New Roman"/>
              </a:rPr>
              <a:t>to calculate</a:t>
            </a:r>
            <a:r>
              <a:rPr sz="2400" spc="-75" dirty="0">
                <a:latin typeface="Times New Roman"/>
                <a:cs typeface="Times New Roman"/>
              </a:rPr>
              <a:t> </a:t>
            </a:r>
            <a:r>
              <a:rPr sz="2400" dirty="0">
                <a:latin typeface="Times New Roman"/>
                <a:cs typeface="Times New Roman"/>
              </a:rPr>
              <a:t>V'(</a:t>
            </a:r>
            <a:r>
              <a:rPr sz="2400" dirty="0" smtClean="0">
                <a:latin typeface="Times New Roman"/>
                <a:cs typeface="Times New Roman"/>
              </a:rPr>
              <a:t>b)</a:t>
            </a:r>
            <a:r>
              <a:rPr lang="en-IN" sz="2400" dirty="0" smtClean="0">
                <a:latin typeface="Times New Roman"/>
                <a:cs typeface="Times New Roman"/>
              </a:rPr>
              <a:t>:</a:t>
            </a:r>
          </a:p>
          <a:p>
            <a:pPr marL="477418" marR="255216" indent="-380919">
              <a:lnSpc>
                <a:spcPct val="119700"/>
              </a:lnSpc>
              <a:spcBef>
                <a:spcPts val="90"/>
              </a:spcBef>
              <a:buFont typeface="Arial" pitchFamily="34" charset="0"/>
              <a:buChar char="•"/>
            </a:pPr>
            <a:r>
              <a:rPr sz="2400" spc="-5" dirty="0" smtClean="0">
                <a:latin typeface="Times New Roman"/>
                <a:cs typeface="Times New Roman"/>
              </a:rPr>
              <a:t>For </a:t>
            </a:r>
            <a:r>
              <a:rPr sz="2400" spc="-5" dirty="0">
                <a:latin typeface="Times New Roman"/>
                <a:cs typeface="Times New Roman"/>
              </a:rPr>
              <a:t>each weight w</a:t>
            </a:r>
            <a:r>
              <a:rPr sz="2400" spc="-7" baseline="-20833" dirty="0">
                <a:latin typeface="Times New Roman"/>
                <a:cs typeface="Times New Roman"/>
              </a:rPr>
              <a:t>i </a:t>
            </a:r>
            <a:r>
              <a:rPr sz="2400" dirty="0">
                <a:latin typeface="Times New Roman"/>
                <a:cs typeface="Times New Roman"/>
              </a:rPr>
              <a:t>, </a:t>
            </a:r>
            <a:r>
              <a:rPr sz="2400" spc="-5" dirty="0">
                <a:latin typeface="Times New Roman"/>
                <a:cs typeface="Times New Roman"/>
              </a:rPr>
              <a:t>update it </a:t>
            </a:r>
            <a:r>
              <a:rPr sz="2400" spc="-10" dirty="0">
                <a:latin typeface="Times New Roman"/>
                <a:cs typeface="Times New Roman"/>
              </a:rPr>
              <a:t>as  </a:t>
            </a:r>
            <a:r>
              <a:rPr sz="2400" dirty="0">
                <a:latin typeface="Times New Roman"/>
                <a:cs typeface="Times New Roman"/>
              </a:rPr>
              <a:t>w</a:t>
            </a:r>
            <a:r>
              <a:rPr sz="2400" baseline="-20833" dirty="0">
                <a:latin typeface="Times New Roman"/>
                <a:cs typeface="Times New Roman"/>
              </a:rPr>
              <a:t>i </a:t>
            </a:r>
            <a:r>
              <a:rPr sz="2400" spc="-100" dirty="0">
                <a:latin typeface="Symbol"/>
                <a:cs typeface="Symbol"/>
              </a:rPr>
              <a:t></a:t>
            </a:r>
            <a:r>
              <a:rPr sz="2400" spc="-100" dirty="0">
                <a:latin typeface="Times New Roman"/>
                <a:cs typeface="Times New Roman"/>
              </a:rPr>
              <a:t> </a:t>
            </a:r>
            <a:r>
              <a:rPr sz="2400" dirty="0">
                <a:latin typeface="Times New Roman"/>
                <a:cs typeface="Times New Roman"/>
              </a:rPr>
              <a:t>w</a:t>
            </a:r>
            <a:r>
              <a:rPr sz="2400" baseline="-20833" dirty="0">
                <a:latin typeface="Times New Roman"/>
                <a:cs typeface="Times New Roman"/>
              </a:rPr>
              <a:t>i </a:t>
            </a:r>
            <a:r>
              <a:rPr sz="2400" dirty="0">
                <a:latin typeface="Times New Roman"/>
                <a:cs typeface="Times New Roman"/>
              </a:rPr>
              <a:t>+ </a:t>
            </a:r>
            <a:r>
              <a:rPr sz="2400" spc="-65" dirty="0">
                <a:latin typeface="Symbol"/>
                <a:cs typeface="Symbol"/>
              </a:rPr>
              <a:t></a:t>
            </a:r>
            <a:r>
              <a:rPr sz="2400" spc="-65" dirty="0">
                <a:latin typeface="Times New Roman"/>
                <a:cs typeface="Times New Roman"/>
              </a:rPr>
              <a:t> </a:t>
            </a:r>
            <a:r>
              <a:rPr sz="2400" spc="-5" dirty="0">
                <a:latin typeface="Times New Roman"/>
                <a:cs typeface="Times New Roman"/>
              </a:rPr>
              <a:t>(V</a:t>
            </a:r>
            <a:r>
              <a:rPr sz="2400" spc="-7" baseline="-20833" dirty="0">
                <a:latin typeface="Times New Roman"/>
                <a:cs typeface="Times New Roman"/>
              </a:rPr>
              <a:t>train</a:t>
            </a:r>
            <a:r>
              <a:rPr sz="2400" spc="-5" dirty="0">
                <a:latin typeface="Times New Roman"/>
                <a:cs typeface="Times New Roman"/>
              </a:rPr>
              <a:t>(b) </a:t>
            </a:r>
            <a:r>
              <a:rPr sz="2400" dirty="0">
                <a:latin typeface="Times New Roman"/>
                <a:cs typeface="Times New Roman"/>
              </a:rPr>
              <a:t>– </a:t>
            </a:r>
            <a:r>
              <a:rPr sz="2400" spc="-5" dirty="0">
                <a:latin typeface="Times New Roman"/>
                <a:cs typeface="Times New Roman"/>
              </a:rPr>
              <a:t>V'(b))</a:t>
            </a:r>
            <a:r>
              <a:rPr sz="2400" spc="-155" dirty="0">
                <a:latin typeface="Times New Roman"/>
                <a:cs typeface="Times New Roman"/>
              </a:rPr>
              <a:t> </a:t>
            </a:r>
            <a:r>
              <a:rPr sz="2400" dirty="0" smtClean="0">
                <a:latin typeface="Times New Roman"/>
                <a:cs typeface="Times New Roman"/>
              </a:rPr>
              <a:t>x</a:t>
            </a:r>
            <a:r>
              <a:rPr sz="2400" baseline="-20833" dirty="0" smtClean="0">
                <a:latin typeface="Times New Roman"/>
                <a:cs typeface="Times New Roman"/>
              </a:rPr>
              <a:t>i</a:t>
            </a:r>
            <a:r>
              <a:rPr lang="en-IN" sz="2400" baseline="-20833" dirty="0" smtClean="0">
                <a:latin typeface="Times New Roman"/>
                <a:cs typeface="Times New Roman"/>
              </a:rPr>
              <a:t> </a:t>
            </a:r>
            <a:r>
              <a:rPr lang="en-IN" sz="2400" spc="-5" dirty="0" smtClean="0">
                <a:latin typeface="Times New Roman"/>
                <a:cs typeface="Times New Roman"/>
              </a:rPr>
              <a:t>Here </a:t>
            </a:r>
            <a:r>
              <a:rPr lang="en-IN" sz="2400" spc="-65" dirty="0" smtClean="0">
                <a:latin typeface="Symbol"/>
                <a:cs typeface="Symbol"/>
              </a:rPr>
              <a:t></a:t>
            </a:r>
            <a:r>
              <a:rPr lang="en-IN" sz="2400" spc="-65" dirty="0" smtClean="0">
                <a:latin typeface="Times New Roman"/>
                <a:cs typeface="Times New Roman"/>
              </a:rPr>
              <a:t> is small constant (0.1) that moderate size of weight update</a:t>
            </a:r>
            <a:endParaRPr lang="en-IN" sz="2400" spc="-5" dirty="0" smtClean="0">
              <a:latin typeface="Times New Roman"/>
              <a:cs typeface="Times New Roman"/>
            </a:endParaRPr>
          </a:p>
        </p:txBody>
      </p:sp>
      <p:sp>
        <p:nvSpPr>
          <p:cNvPr id="3" name="object 3"/>
          <p:cNvSpPr txBox="1"/>
          <p:nvPr/>
        </p:nvSpPr>
        <p:spPr>
          <a:xfrm>
            <a:off x="246005" y="2102949"/>
            <a:ext cx="114300" cy="330200"/>
          </a:xfrm>
          <a:prstGeom prst="rect">
            <a:avLst/>
          </a:prstGeom>
        </p:spPr>
        <p:txBody>
          <a:bodyPr vert="horz" wrap="square" lIns="0" tIns="12063" rIns="0" bIns="0" rtlCol="0">
            <a:spAutoFit/>
          </a:bodyPr>
          <a:lstStyle/>
          <a:p>
            <a:pPr marL="12696">
              <a:spcBef>
                <a:spcPts val="95"/>
              </a:spcBef>
            </a:pPr>
            <a:r>
              <a:rPr sz="2000" spc="-5" dirty="0">
                <a:latin typeface="Times New Roman"/>
                <a:cs typeface="Times New Roman"/>
              </a:rPr>
              <a:t>•</a:t>
            </a:r>
            <a:endParaRPr sz="2000" dirty="0">
              <a:latin typeface="Times New Roman"/>
              <a:cs typeface="Times New Roman"/>
            </a:endParaRPr>
          </a:p>
        </p:txBody>
      </p:sp>
      <p:sp>
        <p:nvSpPr>
          <p:cNvPr id="5" name="object 5"/>
          <p:cNvSpPr txBox="1"/>
          <p:nvPr/>
        </p:nvSpPr>
        <p:spPr>
          <a:xfrm>
            <a:off x="1142916" y="2446020"/>
            <a:ext cx="2090420" cy="385968"/>
          </a:xfrm>
          <a:prstGeom prst="rect">
            <a:avLst/>
          </a:prstGeom>
        </p:spPr>
        <p:txBody>
          <a:bodyPr vert="horz" wrap="square" lIns="0" tIns="17141" rIns="0" bIns="0" rtlCol="0">
            <a:spAutoFit/>
          </a:bodyPr>
          <a:lstStyle/>
          <a:p>
            <a:pPr marL="12696">
              <a:spcBef>
                <a:spcPts val="135"/>
              </a:spcBef>
            </a:pPr>
            <a:r>
              <a:rPr sz="1200" spc="30" dirty="0">
                <a:latin typeface="Symbol"/>
                <a:cs typeface="Symbol"/>
              </a:rPr>
              <a:t></a:t>
            </a:r>
            <a:r>
              <a:rPr sz="1200" i="1" spc="30" dirty="0">
                <a:latin typeface="Times New Roman"/>
                <a:cs typeface="Times New Roman"/>
              </a:rPr>
              <a:t>b</a:t>
            </a:r>
            <a:r>
              <a:rPr sz="1200" spc="30" dirty="0">
                <a:latin typeface="Times New Roman"/>
                <a:cs typeface="Times New Roman"/>
              </a:rPr>
              <a:t>,</a:t>
            </a:r>
            <a:r>
              <a:rPr sz="1200" i="1" spc="30" dirty="0">
                <a:latin typeface="Times New Roman"/>
                <a:cs typeface="Times New Roman"/>
              </a:rPr>
              <a:t>V</a:t>
            </a:r>
            <a:r>
              <a:rPr sz="1200" spc="30" dirty="0">
                <a:latin typeface="Times New Roman"/>
                <a:cs typeface="Times New Roman"/>
              </a:rPr>
              <a:t>train(</a:t>
            </a:r>
            <a:r>
              <a:rPr sz="1200" i="1" spc="30" dirty="0">
                <a:latin typeface="Times New Roman"/>
                <a:cs typeface="Times New Roman"/>
              </a:rPr>
              <a:t>b</a:t>
            </a:r>
            <a:r>
              <a:rPr sz="1200" i="1" spc="-185" dirty="0">
                <a:latin typeface="Times New Roman"/>
                <a:cs typeface="Times New Roman"/>
              </a:rPr>
              <a:t> </a:t>
            </a:r>
            <a:r>
              <a:rPr sz="1200" spc="45" dirty="0">
                <a:latin typeface="Times New Roman"/>
                <a:cs typeface="Times New Roman"/>
              </a:rPr>
              <a:t>)</a:t>
            </a:r>
            <a:r>
              <a:rPr sz="1200" spc="45" dirty="0">
                <a:latin typeface="Symbol"/>
                <a:cs typeface="Symbol"/>
              </a:rPr>
              <a:t></a:t>
            </a:r>
            <a:r>
              <a:rPr sz="1200" spc="-165" dirty="0">
                <a:latin typeface="Times New Roman"/>
                <a:cs typeface="Times New Roman"/>
              </a:rPr>
              <a:t> </a:t>
            </a:r>
            <a:r>
              <a:rPr sz="1200" spc="10" dirty="0">
                <a:latin typeface="Times New Roman"/>
                <a:cs typeface="Times New Roman"/>
              </a:rPr>
              <a:t>training</a:t>
            </a:r>
            <a:r>
              <a:rPr sz="1200" spc="-55" dirty="0">
                <a:latin typeface="Times New Roman"/>
                <a:cs typeface="Times New Roman"/>
              </a:rPr>
              <a:t> </a:t>
            </a:r>
            <a:r>
              <a:rPr sz="1200" spc="15" dirty="0">
                <a:latin typeface="Times New Roman"/>
                <a:cs typeface="Times New Roman"/>
              </a:rPr>
              <a:t>examples</a:t>
            </a:r>
            <a:endParaRPr sz="1200" dirty="0">
              <a:latin typeface="Times New Roman"/>
              <a:cs typeface="Times New Roman"/>
            </a:endParaRPr>
          </a:p>
        </p:txBody>
      </p:sp>
      <p:sp>
        <p:nvSpPr>
          <p:cNvPr id="6" name="object 6"/>
          <p:cNvSpPr txBox="1"/>
          <p:nvPr/>
        </p:nvSpPr>
        <p:spPr>
          <a:xfrm>
            <a:off x="2006735" y="1881718"/>
            <a:ext cx="2356485" cy="568325"/>
          </a:xfrm>
          <a:prstGeom prst="rect">
            <a:avLst/>
          </a:prstGeom>
        </p:spPr>
        <p:txBody>
          <a:bodyPr vert="horz" wrap="square" lIns="0" tIns="13966" rIns="0" bIns="0" rtlCol="0">
            <a:spAutoFit/>
          </a:bodyPr>
          <a:lstStyle/>
          <a:p>
            <a:pPr marL="38092">
              <a:spcBef>
                <a:spcPts val="110"/>
              </a:spcBef>
            </a:pPr>
            <a:r>
              <a:rPr sz="5300" spc="427" baseline="-8607" dirty="0">
                <a:latin typeface="Symbol"/>
                <a:cs typeface="Symbol"/>
              </a:rPr>
              <a:t></a:t>
            </a:r>
            <a:r>
              <a:rPr sz="2400" spc="-160" dirty="0">
                <a:latin typeface="Times New Roman"/>
                <a:cs typeface="Times New Roman"/>
              </a:rPr>
              <a:t>(</a:t>
            </a:r>
            <a:r>
              <a:rPr sz="2400" i="1" spc="5" dirty="0">
                <a:latin typeface="Times New Roman"/>
                <a:cs typeface="Times New Roman"/>
              </a:rPr>
              <a:t>V</a:t>
            </a:r>
            <a:r>
              <a:rPr sz="1200" spc="10" dirty="0">
                <a:latin typeface="Times New Roman"/>
                <a:cs typeface="Times New Roman"/>
              </a:rPr>
              <a:t>train</a:t>
            </a:r>
            <a:r>
              <a:rPr sz="2400" spc="-10" dirty="0">
                <a:latin typeface="Times New Roman"/>
                <a:cs typeface="Times New Roman"/>
              </a:rPr>
              <a:t>(</a:t>
            </a:r>
            <a:r>
              <a:rPr sz="2400" i="1" spc="45" dirty="0">
                <a:latin typeface="Times New Roman"/>
                <a:cs typeface="Times New Roman"/>
              </a:rPr>
              <a:t>b</a:t>
            </a:r>
            <a:r>
              <a:rPr sz="2400" spc="5" dirty="0">
                <a:latin typeface="Times New Roman"/>
                <a:cs typeface="Times New Roman"/>
              </a:rPr>
              <a:t>)</a:t>
            </a:r>
            <a:r>
              <a:rPr sz="2400" spc="-160" dirty="0">
                <a:latin typeface="Times New Roman"/>
                <a:cs typeface="Times New Roman"/>
              </a:rPr>
              <a:t> </a:t>
            </a:r>
            <a:r>
              <a:rPr sz="2400" spc="140" dirty="0">
                <a:latin typeface="Times New Roman"/>
                <a:cs typeface="Times New Roman"/>
              </a:rPr>
              <a:t>-</a:t>
            </a:r>
            <a:r>
              <a:rPr sz="2400" i="1" spc="10" dirty="0">
                <a:latin typeface="Times New Roman"/>
                <a:cs typeface="Times New Roman"/>
              </a:rPr>
              <a:t>V</a:t>
            </a:r>
            <a:r>
              <a:rPr sz="2400" i="1" spc="-220" dirty="0">
                <a:latin typeface="Times New Roman"/>
                <a:cs typeface="Times New Roman"/>
              </a:rPr>
              <a:t> </a:t>
            </a:r>
            <a:r>
              <a:rPr sz="2400" spc="200" dirty="0">
                <a:latin typeface="Times New Roman"/>
                <a:cs typeface="Times New Roman"/>
              </a:rPr>
              <a:t>'</a:t>
            </a:r>
            <a:r>
              <a:rPr sz="2400" spc="-10" dirty="0">
                <a:latin typeface="Times New Roman"/>
                <a:cs typeface="Times New Roman"/>
              </a:rPr>
              <a:t>(</a:t>
            </a:r>
            <a:r>
              <a:rPr sz="2400" i="1" spc="45" dirty="0">
                <a:latin typeface="Times New Roman"/>
                <a:cs typeface="Times New Roman"/>
              </a:rPr>
              <a:t>b</a:t>
            </a:r>
            <a:r>
              <a:rPr sz="2400" spc="5" dirty="0">
                <a:latin typeface="Times New Roman"/>
                <a:cs typeface="Times New Roman"/>
              </a:rPr>
              <a:t>)</a:t>
            </a:r>
            <a:r>
              <a:rPr sz="2400" spc="110" dirty="0">
                <a:latin typeface="Times New Roman"/>
                <a:cs typeface="Times New Roman"/>
              </a:rPr>
              <a:t>)</a:t>
            </a:r>
            <a:r>
              <a:rPr sz="1700" spc="22" baseline="50724" dirty="0">
                <a:latin typeface="Times New Roman"/>
                <a:cs typeface="Times New Roman"/>
              </a:rPr>
              <a:t>2</a:t>
            </a:r>
            <a:endParaRPr sz="1700" baseline="50724" dirty="0">
              <a:latin typeface="Times New Roman"/>
              <a:cs typeface="Times New Roman"/>
            </a:endParaRPr>
          </a:p>
        </p:txBody>
      </p:sp>
      <p:sp>
        <p:nvSpPr>
          <p:cNvPr id="7" name="object 7"/>
          <p:cNvSpPr txBox="1"/>
          <p:nvPr/>
        </p:nvSpPr>
        <p:spPr>
          <a:xfrm>
            <a:off x="639200" y="2032424"/>
            <a:ext cx="459105" cy="387350"/>
          </a:xfrm>
          <a:prstGeom prst="rect">
            <a:avLst/>
          </a:prstGeom>
        </p:spPr>
        <p:txBody>
          <a:bodyPr vert="horz" wrap="square" lIns="0" tIns="15236" rIns="0" bIns="0" rtlCol="0">
            <a:spAutoFit/>
          </a:bodyPr>
          <a:lstStyle/>
          <a:p>
            <a:pPr marL="12696">
              <a:spcBef>
                <a:spcPts val="120"/>
              </a:spcBef>
            </a:pPr>
            <a:r>
              <a:rPr sz="2400" i="1" spc="10" dirty="0">
                <a:latin typeface="Times New Roman"/>
                <a:cs typeface="Times New Roman"/>
              </a:rPr>
              <a:t>E</a:t>
            </a:r>
            <a:r>
              <a:rPr sz="2400" i="1" spc="-15" dirty="0">
                <a:latin typeface="Times New Roman"/>
                <a:cs typeface="Times New Roman"/>
              </a:rPr>
              <a:t> </a:t>
            </a:r>
            <a:r>
              <a:rPr sz="2400" spc="10" dirty="0">
                <a:latin typeface="Symbol"/>
                <a:cs typeface="Symbol"/>
              </a:rPr>
              <a:t></a:t>
            </a:r>
            <a:endParaRPr sz="2400" dirty="0">
              <a:latin typeface="Symbol"/>
              <a:cs typeface="Symbol"/>
            </a:endParaRPr>
          </a:p>
        </p:txBody>
      </p:sp>
      <p:sp>
        <p:nvSpPr>
          <p:cNvPr id="8" name="object 8"/>
          <p:cNvSpPr txBox="1">
            <a:spLocks noGrp="1"/>
          </p:cNvSpPr>
          <p:nvPr>
            <p:ph type="title"/>
          </p:nvPr>
        </p:nvSpPr>
        <p:spPr>
          <a:prstGeom prst="rect">
            <a:avLst/>
          </a:prstGeom>
        </p:spPr>
        <p:txBody>
          <a:bodyPr vert="horz" wrap="square" lIns="0" tIns="12063" rIns="0" bIns="0" rtlCol="0">
            <a:spAutoFit/>
          </a:bodyPr>
          <a:lstStyle/>
          <a:p>
            <a:pPr marL="12696" marR="5080">
              <a:spcBef>
                <a:spcPts val="95"/>
              </a:spcBef>
            </a:pPr>
            <a:r>
              <a:rPr spc="-5" dirty="0"/>
              <a:t>Choosing a Function Approximation Algorithm  </a:t>
            </a:r>
            <a:r>
              <a:rPr spc="-10" dirty="0"/>
              <a:t>(cont.)</a:t>
            </a:r>
          </a:p>
        </p:txBody>
      </p:sp>
      <p:sp>
        <p:nvSpPr>
          <p:cNvPr id="9" name="Rectangle 8"/>
          <p:cNvSpPr/>
          <p:nvPr/>
        </p:nvSpPr>
        <p:spPr>
          <a:xfrm>
            <a:off x="292100" y="984250"/>
            <a:ext cx="8861400" cy="954107"/>
          </a:xfrm>
          <a:prstGeom prst="rect">
            <a:avLst/>
          </a:prstGeom>
        </p:spPr>
        <p:txBody>
          <a:bodyPr wrap="none">
            <a:spAutoFit/>
          </a:bodyPr>
          <a:lstStyle/>
          <a:p>
            <a:r>
              <a:rPr lang="en-IN" sz="3200" b="1" spc="-5" dirty="0" smtClean="0">
                <a:latin typeface="Times New Roman"/>
                <a:cs typeface="Times New Roman"/>
              </a:rPr>
              <a:t>Adjusting The Weight: </a:t>
            </a:r>
            <a:r>
              <a:rPr lang="en-IN" sz="2400" spc="-5" dirty="0" smtClean="0">
                <a:latin typeface="Times New Roman"/>
                <a:cs typeface="Times New Roman"/>
              </a:rPr>
              <a:t>It is to specify learning algorithm for </a:t>
            </a:r>
          </a:p>
          <a:p>
            <a:r>
              <a:rPr lang="en-IN" sz="2400" spc="-5" dirty="0" smtClean="0">
                <a:latin typeface="Times New Roman"/>
                <a:cs typeface="Times New Roman"/>
              </a:rPr>
              <a:t>choosing weight </a:t>
            </a:r>
            <a:r>
              <a:rPr lang="en-IN" sz="2400" i="1" dirty="0" err="1" smtClean="0">
                <a:latin typeface="Times New Roman"/>
                <a:cs typeface="Times New Roman"/>
              </a:rPr>
              <a:t>w</a:t>
            </a:r>
            <a:r>
              <a:rPr lang="en-IN" sz="2400" i="1" baseline="-20833" dirty="0" err="1" smtClean="0">
                <a:latin typeface="Times New Roman"/>
                <a:cs typeface="Times New Roman"/>
              </a:rPr>
              <a:t>i</a:t>
            </a:r>
            <a:r>
              <a:rPr lang="en-IN" sz="2400" i="1" baseline="-20833" dirty="0" smtClean="0">
                <a:latin typeface="Times New Roman"/>
                <a:cs typeface="Times New Roman"/>
              </a:rPr>
              <a:t> </a:t>
            </a:r>
            <a:r>
              <a:rPr lang="en-IN" sz="2400" spc="-5" dirty="0" smtClean="0">
                <a:latin typeface="Times New Roman"/>
                <a:cs typeface="Times New Roman"/>
              </a:rPr>
              <a:t>to best fit training example by least mean square</a:t>
            </a:r>
            <a:endParaRPr lang="en-IN" sz="32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169632"/>
            <a:ext cx="298323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The </a:t>
            </a:r>
            <a:r>
              <a:rPr spc="-5" dirty="0"/>
              <a:t>Final</a:t>
            </a:r>
            <a:r>
              <a:rPr spc="-40" dirty="0"/>
              <a:t> </a:t>
            </a:r>
            <a:r>
              <a:rPr spc="-5" dirty="0"/>
              <a:t>Design</a:t>
            </a:r>
          </a:p>
        </p:txBody>
      </p:sp>
      <p:sp>
        <p:nvSpPr>
          <p:cNvPr id="3" name="object 3"/>
          <p:cNvSpPr txBox="1">
            <a:spLocks noGrp="1"/>
          </p:cNvSpPr>
          <p:nvPr>
            <p:ph type="body" idx="1"/>
          </p:nvPr>
        </p:nvSpPr>
        <p:spPr>
          <a:xfrm>
            <a:off x="244214" y="1428496"/>
            <a:ext cx="8630170" cy="4029304"/>
          </a:xfrm>
          <a:prstGeom prst="rect">
            <a:avLst/>
          </a:prstGeom>
        </p:spPr>
        <p:txBody>
          <a:bodyPr vert="horz" wrap="square" lIns="0" tIns="12696" rIns="0" bIns="0" rtlCol="0">
            <a:spAutoFit/>
          </a:bodyPr>
          <a:lstStyle/>
          <a:p>
            <a:pPr marL="356796" marR="15236" indent="-342828">
              <a:spcBef>
                <a:spcPts val="100"/>
              </a:spcBef>
              <a:buFont typeface="Arial" pitchFamily="34" charset="0"/>
              <a:buChar char="•"/>
              <a:tabLst>
                <a:tab pos="356796" algn="l"/>
                <a:tab pos="357429" algn="l"/>
              </a:tabLst>
            </a:pPr>
            <a:r>
              <a:rPr lang="en-IN" sz="2800" dirty="0" smtClean="0"/>
              <a:t>The final design is created at last when system goes from:</a:t>
            </a:r>
          </a:p>
          <a:p>
            <a:pPr marL="1271196" marR="15236" lvl="2" indent="-342828">
              <a:spcBef>
                <a:spcPts val="100"/>
              </a:spcBef>
              <a:buFont typeface="Wingdings" pitchFamily="2" charset="2"/>
              <a:buChar char="Ø"/>
              <a:tabLst>
                <a:tab pos="356796" algn="l"/>
                <a:tab pos="357429" algn="l"/>
              </a:tabLst>
            </a:pPr>
            <a:r>
              <a:rPr lang="en-IN" sz="2200" dirty="0" smtClean="0"/>
              <a:t>Number of examples</a:t>
            </a:r>
          </a:p>
          <a:p>
            <a:pPr marL="1271196" marR="15236" lvl="2" indent="-342828">
              <a:spcBef>
                <a:spcPts val="100"/>
              </a:spcBef>
              <a:buFont typeface="Wingdings" pitchFamily="2" charset="2"/>
              <a:buChar char="Ø"/>
              <a:tabLst>
                <a:tab pos="356796" algn="l"/>
                <a:tab pos="357429" algn="l"/>
              </a:tabLst>
            </a:pPr>
            <a:r>
              <a:rPr lang="en-IN" sz="2200" dirty="0" smtClean="0"/>
              <a:t>Failures and success</a:t>
            </a:r>
          </a:p>
          <a:p>
            <a:pPr marL="1271196" marR="15236" lvl="2" indent="-342828">
              <a:spcBef>
                <a:spcPts val="100"/>
              </a:spcBef>
              <a:buFont typeface="Wingdings" pitchFamily="2" charset="2"/>
              <a:buChar char="Ø"/>
              <a:tabLst>
                <a:tab pos="356796" algn="l"/>
                <a:tab pos="357429" algn="l"/>
              </a:tabLst>
            </a:pPr>
            <a:r>
              <a:rPr lang="en-IN" sz="2200" dirty="0" smtClean="0"/>
              <a:t>Correct and incorrect decision</a:t>
            </a:r>
          </a:p>
          <a:p>
            <a:pPr marL="1271196" marR="15236" lvl="2" indent="-342828">
              <a:spcBef>
                <a:spcPts val="100"/>
              </a:spcBef>
              <a:buFont typeface="Wingdings" pitchFamily="2" charset="2"/>
              <a:buChar char="Ø"/>
              <a:tabLst>
                <a:tab pos="356796" algn="l"/>
                <a:tab pos="357429" algn="l"/>
              </a:tabLst>
            </a:pPr>
            <a:r>
              <a:rPr lang="en-IN" sz="2200" dirty="0" smtClean="0"/>
              <a:t>What will be the next step etc.</a:t>
            </a:r>
          </a:p>
          <a:p>
            <a:pPr marL="1271196" marR="15236" lvl="2" indent="-342828">
              <a:spcBef>
                <a:spcPts val="100"/>
              </a:spcBef>
              <a:tabLst>
                <a:tab pos="356796" algn="l"/>
                <a:tab pos="357429" algn="l"/>
              </a:tabLst>
            </a:pPr>
            <a:r>
              <a:rPr lang="en-IN" sz="2800" dirty="0" smtClean="0"/>
              <a:t> </a:t>
            </a:r>
          </a:p>
          <a:p>
            <a:pPr marL="356796" marR="15236" indent="-342828">
              <a:spcBef>
                <a:spcPts val="100"/>
              </a:spcBef>
              <a:buFont typeface="Arial" pitchFamily="34" charset="0"/>
              <a:buChar char="•"/>
              <a:tabLst>
                <a:tab pos="356796" algn="l"/>
                <a:tab pos="357429" algn="l"/>
              </a:tabLst>
            </a:pPr>
            <a:r>
              <a:rPr lang="en-IN" sz="2800" dirty="0" smtClean="0"/>
              <a:t>Example: </a:t>
            </a:r>
            <a:r>
              <a:rPr lang="en-IN" sz="2800" dirty="0" err="1" smtClean="0"/>
              <a:t>DeepBlue</a:t>
            </a:r>
            <a:r>
              <a:rPr lang="en-IN" sz="2800" dirty="0" smtClean="0"/>
              <a:t> is an intelligent  computer which is ML-based won chess game against the chess expert Garry Kasparov, and it became the first computer which had beaten a human chess expert.</a:t>
            </a:r>
            <a:endParaRPr sz="1600" spc="-5"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169632"/>
            <a:ext cx="298323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The </a:t>
            </a:r>
            <a:r>
              <a:rPr spc="-5" dirty="0"/>
              <a:t>Final</a:t>
            </a:r>
            <a:r>
              <a:rPr spc="-40" dirty="0"/>
              <a:t> </a:t>
            </a:r>
            <a:r>
              <a:rPr spc="-5" dirty="0"/>
              <a:t>Design</a:t>
            </a:r>
          </a:p>
        </p:txBody>
      </p:sp>
      <p:sp>
        <p:nvSpPr>
          <p:cNvPr id="3" name="object 3"/>
          <p:cNvSpPr txBox="1">
            <a:spLocks noGrp="1"/>
          </p:cNvSpPr>
          <p:nvPr>
            <p:ph type="body" idx="1"/>
          </p:nvPr>
        </p:nvSpPr>
        <p:spPr>
          <a:xfrm>
            <a:off x="244214" y="1428496"/>
            <a:ext cx="8630170" cy="4262701"/>
          </a:xfrm>
          <a:prstGeom prst="rect">
            <a:avLst/>
          </a:prstGeom>
        </p:spPr>
        <p:txBody>
          <a:bodyPr vert="horz" wrap="square" lIns="0" tIns="12696" rIns="0" bIns="0" rtlCol="0">
            <a:spAutoFit/>
          </a:bodyPr>
          <a:lstStyle/>
          <a:p>
            <a:pPr marL="356796" marR="15236" indent="-342828">
              <a:spcBef>
                <a:spcPts val="100"/>
              </a:spcBef>
              <a:buFont typeface="Arial" pitchFamily="34" charset="0"/>
              <a:buChar char="•"/>
              <a:tabLst>
                <a:tab pos="356796" algn="l"/>
                <a:tab pos="357429" algn="l"/>
              </a:tabLst>
            </a:pPr>
            <a:r>
              <a:rPr lang="en-IN" sz="4000" spc="-5" dirty="0" smtClean="0"/>
              <a:t>	Final design of checkers learning system can describe by following four parameters:</a:t>
            </a:r>
          </a:p>
          <a:p>
            <a:pPr marL="1385568" marR="15236" lvl="2" indent="-457200">
              <a:spcBef>
                <a:spcPts val="100"/>
              </a:spcBef>
              <a:buFont typeface="+mj-lt"/>
              <a:buAutoNum type="arabicPeriod"/>
              <a:tabLst>
                <a:tab pos="356796" algn="l"/>
                <a:tab pos="357429" algn="l"/>
              </a:tabLst>
            </a:pPr>
            <a:r>
              <a:rPr lang="en-IN" sz="3200" spc="-5" dirty="0" smtClean="0"/>
              <a:t>Performance System</a:t>
            </a:r>
          </a:p>
          <a:p>
            <a:pPr marL="1385568" marR="15236" lvl="2" indent="-457200">
              <a:spcBef>
                <a:spcPts val="100"/>
              </a:spcBef>
              <a:buFont typeface="+mj-lt"/>
              <a:buAutoNum type="arabicPeriod"/>
              <a:tabLst>
                <a:tab pos="356796" algn="l"/>
                <a:tab pos="357429" algn="l"/>
              </a:tabLst>
            </a:pPr>
            <a:r>
              <a:rPr lang="en-IN" sz="3200" spc="-5" dirty="0" smtClean="0"/>
              <a:t>Critic</a:t>
            </a:r>
          </a:p>
          <a:p>
            <a:pPr marL="1385568" marR="15236" lvl="2" indent="-457200">
              <a:spcBef>
                <a:spcPts val="100"/>
              </a:spcBef>
              <a:buFont typeface="+mj-lt"/>
              <a:buAutoNum type="arabicPeriod"/>
              <a:tabLst>
                <a:tab pos="356796" algn="l"/>
                <a:tab pos="357429" algn="l"/>
              </a:tabLst>
            </a:pPr>
            <a:r>
              <a:rPr lang="en-IN" sz="3200" spc="-5" dirty="0" smtClean="0"/>
              <a:t>Generalizer</a:t>
            </a:r>
          </a:p>
          <a:p>
            <a:pPr marL="1385568" marR="15236" lvl="2" indent="-457200">
              <a:spcBef>
                <a:spcPts val="100"/>
              </a:spcBef>
              <a:buFont typeface="+mj-lt"/>
              <a:buAutoNum type="arabicPeriod"/>
              <a:tabLst>
                <a:tab pos="356796" algn="l"/>
                <a:tab pos="357429" algn="l"/>
              </a:tabLst>
            </a:pPr>
            <a:r>
              <a:rPr lang="en-IN" sz="3200" spc="-5" dirty="0" smtClean="0"/>
              <a:t>Experiment Generators</a:t>
            </a:r>
          </a:p>
          <a:p>
            <a:pPr marL="813996" marR="15236" lvl="1" indent="-342828">
              <a:spcBef>
                <a:spcPts val="100"/>
              </a:spcBef>
              <a:buFont typeface="Arial" pitchFamily="34" charset="0"/>
              <a:buChar char="•"/>
              <a:tabLst>
                <a:tab pos="356796" algn="l"/>
                <a:tab pos="357429" algn="l"/>
              </a:tabLst>
            </a:pPr>
            <a:endParaRPr spc="-5"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169632"/>
            <a:ext cx="420116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The </a:t>
            </a:r>
            <a:r>
              <a:rPr spc="-5" dirty="0"/>
              <a:t>Final Design</a:t>
            </a:r>
            <a:r>
              <a:rPr spc="-10" dirty="0"/>
              <a:t> </a:t>
            </a:r>
            <a:r>
              <a:rPr spc="-5" dirty="0"/>
              <a:t>(cont.)</a:t>
            </a:r>
          </a:p>
        </p:txBody>
      </p:sp>
      <p:sp>
        <p:nvSpPr>
          <p:cNvPr id="3" name="object 3"/>
          <p:cNvSpPr/>
          <p:nvPr/>
        </p:nvSpPr>
        <p:spPr>
          <a:xfrm>
            <a:off x="3187700" y="1060450"/>
            <a:ext cx="2209799" cy="1447800"/>
          </a:xfrm>
          <a:custGeom>
            <a:avLst/>
            <a:gdLst/>
            <a:ahLst/>
            <a:cxnLst/>
            <a:rect l="l" t="t" r="r" b="b"/>
            <a:pathLst>
              <a:path w="1591945" h="1027430">
                <a:moveTo>
                  <a:pt x="796289" y="0"/>
                </a:moveTo>
                <a:lnTo>
                  <a:pt x="739343" y="1290"/>
                </a:lnTo>
                <a:lnTo>
                  <a:pt x="683490" y="5103"/>
                </a:lnTo>
                <a:lnTo>
                  <a:pt x="628864" y="11353"/>
                </a:lnTo>
                <a:lnTo>
                  <a:pt x="575598" y="19950"/>
                </a:lnTo>
                <a:lnTo>
                  <a:pt x="523827" y="30810"/>
                </a:lnTo>
                <a:lnTo>
                  <a:pt x="473684" y="43843"/>
                </a:lnTo>
                <a:lnTo>
                  <a:pt x="425304" y="58963"/>
                </a:lnTo>
                <a:lnTo>
                  <a:pt x="378818" y="76084"/>
                </a:lnTo>
                <a:lnTo>
                  <a:pt x="334363" y="95116"/>
                </a:lnTo>
                <a:lnTo>
                  <a:pt x="292071" y="115975"/>
                </a:lnTo>
                <a:lnTo>
                  <a:pt x="252075" y="138572"/>
                </a:lnTo>
                <a:lnTo>
                  <a:pt x="214511" y="162819"/>
                </a:lnTo>
                <a:lnTo>
                  <a:pt x="179511" y="188631"/>
                </a:lnTo>
                <a:lnTo>
                  <a:pt x="147210" y="215920"/>
                </a:lnTo>
                <a:lnTo>
                  <a:pt x="117741" y="244598"/>
                </a:lnTo>
                <a:lnTo>
                  <a:pt x="91238" y="274579"/>
                </a:lnTo>
                <a:lnTo>
                  <a:pt x="67834" y="305774"/>
                </a:lnTo>
                <a:lnTo>
                  <a:pt x="47664" y="338098"/>
                </a:lnTo>
                <a:lnTo>
                  <a:pt x="17560" y="405782"/>
                </a:lnTo>
                <a:lnTo>
                  <a:pt x="1995" y="476931"/>
                </a:lnTo>
                <a:lnTo>
                  <a:pt x="0" y="513588"/>
                </a:lnTo>
                <a:lnTo>
                  <a:pt x="1995" y="550244"/>
                </a:lnTo>
                <a:lnTo>
                  <a:pt x="17560" y="621393"/>
                </a:lnTo>
                <a:lnTo>
                  <a:pt x="47664" y="689077"/>
                </a:lnTo>
                <a:lnTo>
                  <a:pt x="67834" y="721401"/>
                </a:lnTo>
                <a:lnTo>
                  <a:pt x="91238" y="752596"/>
                </a:lnTo>
                <a:lnTo>
                  <a:pt x="117741" y="782577"/>
                </a:lnTo>
                <a:lnTo>
                  <a:pt x="147210" y="811255"/>
                </a:lnTo>
                <a:lnTo>
                  <a:pt x="179511" y="838544"/>
                </a:lnTo>
                <a:lnTo>
                  <a:pt x="214511" y="864356"/>
                </a:lnTo>
                <a:lnTo>
                  <a:pt x="252075" y="888603"/>
                </a:lnTo>
                <a:lnTo>
                  <a:pt x="292071" y="911200"/>
                </a:lnTo>
                <a:lnTo>
                  <a:pt x="334363" y="932059"/>
                </a:lnTo>
                <a:lnTo>
                  <a:pt x="378818" y="951091"/>
                </a:lnTo>
                <a:lnTo>
                  <a:pt x="425304" y="968212"/>
                </a:lnTo>
                <a:lnTo>
                  <a:pt x="473684" y="983332"/>
                </a:lnTo>
                <a:lnTo>
                  <a:pt x="523827" y="996365"/>
                </a:lnTo>
                <a:lnTo>
                  <a:pt x="575598" y="1007225"/>
                </a:lnTo>
                <a:lnTo>
                  <a:pt x="628864" y="1015822"/>
                </a:lnTo>
                <a:lnTo>
                  <a:pt x="683490" y="1022072"/>
                </a:lnTo>
                <a:lnTo>
                  <a:pt x="739343" y="1025885"/>
                </a:lnTo>
                <a:lnTo>
                  <a:pt x="796289" y="1027176"/>
                </a:lnTo>
                <a:lnTo>
                  <a:pt x="853141" y="1025885"/>
                </a:lnTo>
                <a:lnTo>
                  <a:pt x="908907" y="1022072"/>
                </a:lnTo>
                <a:lnTo>
                  <a:pt x="963454" y="1015822"/>
                </a:lnTo>
                <a:lnTo>
                  <a:pt x="1016648" y="1007225"/>
                </a:lnTo>
                <a:lnTo>
                  <a:pt x="1068355" y="996365"/>
                </a:lnTo>
                <a:lnTo>
                  <a:pt x="1118440" y="983332"/>
                </a:lnTo>
                <a:lnTo>
                  <a:pt x="1166770" y="968212"/>
                </a:lnTo>
                <a:lnTo>
                  <a:pt x="1213210" y="951091"/>
                </a:lnTo>
                <a:lnTo>
                  <a:pt x="1257626" y="932059"/>
                </a:lnTo>
                <a:lnTo>
                  <a:pt x="1299884" y="911200"/>
                </a:lnTo>
                <a:lnTo>
                  <a:pt x="1339850" y="888603"/>
                </a:lnTo>
                <a:lnTo>
                  <a:pt x="1377389" y="864356"/>
                </a:lnTo>
                <a:lnTo>
                  <a:pt x="1412368" y="838544"/>
                </a:lnTo>
                <a:lnTo>
                  <a:pt x="1444653" y="811255"/>
                </a:lnTo>
                <a:lnTo>
                  <a:pt x="1474108" y="782577"/>
                </a:lnTo>
                <a:lnTo>
                  <a:pt x="1500601" y="752596"/>
                </a:lnTo>
                <a:lnTo>
                  <a:pt x="1523996" y="721401"/>
                </a:lnTo>
                <a:lnTo>
                  <a:pt x="1560959" y="655712"/>
                </a:lnTo>
                <a:lnTo>
                  <a:pt x="1583924" y="586208"/>
                </a:lnTo>
                <a:lnTo>
                  <a:pt x="1591817" y="513588"/>
                </a:lnTo>
                <a:lnTo>
                  <a:pt x="1589822" y="476931"/>
                </a:lnTo>
                <a:lnTo>
                  <a:pt x="1574258" y="405782"/>
                </a:lnTo>
                <a:lnTo>
                  <a:pt x="1544160" y="338098"/>
                </a:lnTo>
                <a:lnTo>
                  <a:pt x="1500601" y="274579"/>
                </a:lnTo>
                <a:lnTo>
                  <a:pt x="1474108" y="244598"/>
                </a:lnTo>
                <a:lnTo>
                  <a:pt x="1444653" y="215920"/>
                </a:lnTo>
                <a:lnTo>
                  <a:pt x="1412368" y="188631"/>
                </a:lnTo>
                <a:lnTo>
                  <a:pt x="1377389" y="162819"/>
                </a:lnTo>
                <a:lnTo>
                  <a:pt x="1339850" y="138572"/>
                </a:lnTo>
                <a:lnTo>
                  <a:pt x="1299884" y="115975"/>
                </a:lnTo>
                <a:lnTo>
                  <a:pt x="1257626" y="95116"/>
                </a:lnTo>
                <a:lnTo>
                  <a:pt x="1213210" y="76084"/>
                </a:lnTo>
                <a:lnTo>
                  <a:pt x="1166770" y="58963"/>
                </a:lnTo>
                <a:lnTo>
                  <a:pt x="1118440" y="43843"/>
                </a:lnTo>
                <a:lnTo>
                  <a:pt x="1068355" y="30810"/>
                </a:lnTo>
                <a:lnTo>
                  <a:pt x="1016648" y="19950"/>
                </a:lnTo>
                <a:lnTo>
                  <a:pt x="963454" y="11353"/>
                </a:lnTo>
                <a:lnTo>
                  <a:pt x="908907" y="5103"/>
                </a:lnTo>
                <a:lnTo>
                  <a:pt x="853141" y="1290"/>
                </a:lnTo>
                <a:lnTo>
                  <a:pt x="796289" y="0"/>
                </a:lnTo>
                <a:close/>
              </a:path>
            </a:pathLst>
          </a:custGeom>
          <a:ln w="9525">
            <a:solidFill>
              <a:srgbClr val="000000"/>
            </a:solidFill>
          </a:ln>
        </p:spPr>
        <p:txBody>
          <a:bodyPr wrap="square" lIns="0" tIns="0" rIns="0" bIns="0" rtlCol="0"/>
          <a:lstStyle/>
          <a:p>
            <a:endParaRPr b="1"/>
          </a:p>
        </p:txBody>
      </p:sp>
      <p:sp>
        <p:nvSpPr>
          <p:cNvPr id="4" name="object 4"/>
          <p:cNvSpPr txBox="1"/>
          <p:nvPr/>
        </p:nvSpPr>
        <p:spPr>
          <a:xfrm>
            <a:off x="3492500" y="1391922"/>
            <a:ext cx="1285627" cy="474485"/>
          </a:xfrm>
          <a:prstGeom prst="rect">
            <a:avLst/>
          </a:prstGeom>
        </p:spPr>
        <p:txBody>
          <a:bodyPr vert="horz" wrap="square" lIns="0" tIns="12696" rIns="0" bIns="0" rtlCol="0">
            <a:spAutoFit/>
          </a:bodyPr>
          <a:lstStyle/>
          <a:p>
            <a:pPr marL="74914" marR="5080" indent="-62853">
              <a:spcBef>
                <a:spcPts val="100"/>
              </a:spcBef>
            </a:pPr>
            <a:r>
              <a:rPr sz="1500" b="1" spc="-5" dirty="0">
                <a:latin typeface="Times New Roman"/>
                <a:cs typeface="Times New Roman"/>
              </a:rPr>
              <a:t>Exper</a:t>
            </a:r>
            <a:r>
              <a:rPr sz="1500" b="1" spc="-10" dirty="0">
                <a:latin typeface="Times New Roman"/>
                <a:cs typeface="Times New Roman"/>
              </a:rPr>
              <a:t>i</a:t>
            </a:r>
            <a:r>
              <a:rPr sz="1500" b="1" spc="-5" dirty="0">
                <a:latin typeface="Times New Roman"/>
                <a:cs typeface="Times New Roman"/>
              </a:rPr>
              <a:t>ment  Generator</a:t>
            </a:r>
            <a:endParaRPr sz="1500" b="1" dirty="0">
              <a:latin typeface="Times New Roman"/>
              <a:cs typeface="Times New Roman"/>
            </a:endParaRPr>
          </a:p>
        </p:txBody>
      </p:sp>
      <p:sp>
        <p:nvSpPr>
          <p:cNvPr id="5" name="object 5"/>
          <p:cNvSpPr/>
          <p:nvPr/>
        </p:nvSpPr>
        <p:spPr>
          <a:xfrm>
            <a:off x="2486039" y="2203450"/>
            <a:ext cx="930261" cy="471550"/>
          </a:xfrm>
          <a:custGeom>
            <a:avLst/>
            <a:gdLst/>
            <a:ahLst/>
            <a:cxnLst/>
            <a:rect l="l" t="t" r="r" b="b"/>
            <a:pathLst>
              <a:path w="1183004" h="643255">
                <a:moveTo>
                  <a:pt x="109697" y="578278"/>
                </a:moveTo>
                <a:lnTo>
                  <a:pt x="99822" y="560070"/>
                </a:lnTo>
                <a:lnTo>
                  <a:pt x="0" y="643128"/>
                </a:lnTo>
                <a:lnTo>
                  <a:pt x="96012" y="613676"/>
                </a:lnTo>
                <a:lnTo>
                  <a:pt x="96012" y="586740"/>
                </a:lnTo>
                <a:lnTo>
                  <a:pt x="98298" y="584454"/>
                </a:lnTo>
                <a:lnTo>
                  <a:pt x="109697" y="578278"/>
                </a:lnTo>
                <a:close/>
              </a:path>
              <a:path w="1183004" h="643255">
                <a:moveTo>
                  <a:pt x="114249" y="586671"/>
                </a:moveTo>
                <a:lnTo>
                  <a:pt x="109697" y="578278"/>
                </a:lnTo>
                <a:lnTo>
                  <a:pt x="98298" y="584454"/>
                </a:lnTo>
                <a:lnTo>
                  <a:pt x="96012" y="586740"/>
                </a:lnTo>
                <a:lnTo>
                  <a:pt x="96774" y="590550"/>
                </a:lnTo>
                <a:lnTo>
                  <a:pt x="99060" y="592836"/>
                </a:lnTo>
                <a:lnTo>
                  <a:pt x="102870" y="592836"/>
                </a:lnTo>
                <a:lnTo>
                  <a:pt x="114249" y="586671"/>
                </a:lnTo>
                <a:close/>
              </a:path>
              <a:path w="1183004" h="643255">
                <a:moveTo>
                  <a:pt x="124206" y="605028"/>
                </a:moveTo>
                <a:lnTo>
                  <a:pt x="114249" y="586671"/>
                </a:lnTo>
                <a:lnTo>
                  <a:pt x="102870" y="592836"/>
                </a:lnTo>
                <a:lnTo>
                  <a:pt x="99060" y="592836"/>
                </a:lnTo>
                <a:lnTo>
                  <a:pt x="96774" y="590550"/>
                </a:lnTo>
                <a:lnTo>
                  <a:pt x="96012" y="586740"/>
                </a:lnTo>
                <a:lnTo>
                  <a:pt x="96012" y="613676"/>
                </a:lnTo>
                <a:lnTo>
                  <a:pt x="124206" y="605028"/>
                </a:lnTo>
                <a:close/>
              </a:path>
              <a:path w="1183004" h="643255">
                <a:moveTo>
                  <a:pt x="1182624" y="6096"/>
                </a:moveTo>
                <a:lnTo>
                  <a:pt x="1181862" y="2286"/>
                </a:lnTo>
                <a:lnTo>
                  <a:pt x="1179576" y="0"/>
                </a:lnTo>
                <a:lnTo>
                  <a:pt x="1175766" y="762"/>
                </a:lnTo>
                <a:lnTo>
                  <a:pt x="109697" y="578278"/>
                </a:lnTo>
                <a:lnTo>
                  <a:pt x="114249" y="586671"/>
                </a:lnTo>
                <a:lnTo>
                  <a:pt x="1180338" y="9143"/>
                </a:lnTo>
                <a:lnTo>
                  <a:pt x="1182624" y="6096"/>
                </a:lnTo>
                <a:close/>
              </a:path>
            </a:pathLst>
          </a:custGeom>
          <a:solidFill>
            <a:srgbClr val="000000"/>
          </a:solidFill>
        </p:spPr>
        <p:txBody>
          <a:bodyPr wrap="square" lIns="0" tIns="0" rIns="0" bIns="0" rtlCol="0"/>
          <a:lstStyle/>
          <a:p>
            <a:endParaRPr b="1"/>
          </a:p>
        </p:txBody>
      </p:sp>
      <p:sp>
        <p:nvSpPr>
          <p:cNvPr id="6" name="object 6"/>
          <p:cNvSpPr/>
          <p:nvPr/>
        </p:nvSpPr>
        <p:spPr>
          <a:xfrm>
            <a:off x="4811661" y="3714241"/>
            <a:ext cx="1235710" cy="685800"/>
          </a:xfrm>
          <a:custGeom>
            <a:avLst/>
            <a:gdLst/>
            <a:ahLst/>
            <a:cxnLst/>
            <a:rect l="l" t="t" r="r" b="b"/>
            <a:pathLst>
              <a:path w="1235710" h="685800">
                <a:moveTo>
                  <a:pt x="1126196" y="65793"/>
                </a:moveTo>
                <a:lnTo>
                  <a:pt x="1121901" y="58008"/>
                </a:lnTo>
                <a:lnTo>
                  <a:pt x="2286" y="677418"/>
                </a:lnTo>
                <a:lnTo>
                  <a:pt x="0" y="679704"/>
                </a:lnTo>
                <a:lnTo>
                  <a:pt x="762" y="683514"/>
                </a:lnTo>
                <a:lnTo>
                  <a:pt x="3810" y="685800"/>
                </a:lnTo>
                <a:lnTo>
                  <a:pt x="7620" y="685800"/>
                </a:lnTo>
                <a:lnTo>
                  <a:pt x="1126196" y="65793"/>
                </a:lnTo>
                <a:close/>
              </a:path>
              <a:path w="1235710" h="685800">
                <a:moveTo>
                  <a:pt x="1235189" y="0"/>
                </a:moveTo>
                <a:lnTo>
                  <a:pt x="1111757" y="39624"/>
                </a:lnTo>
                <a:lnTo>
                  <a:pt x="1121901" y="58008"/>
                </a:lnTo>
                <a:lnTo>
                  <a:pt x="1133094" y="51816"/>
                </a:lnTo>
                <a:lnTo>
                  <a:pt x="1136903" y="51054"/>
                </a:lnTo>
                <a:lnTo>
                  <a:pt x="1139177" y="53340"/>
                </a:lnTo>
                <a:lnTo>
                  <a:pt x="1139939" y="57150"/>
                </a:lnTo>
                <a:lnTo>
                  <a:pt x="1139939" y="80606"/>
                </a:lnTo>
                <a:lnTo>
                  <a:pt x="1235189" y="0"/>
                </a:lnTo>
                <a:close/>
              </a:path>
              <a:path w="1235710" h="685800">
                <a:moveTo>
                  <a:pt x="1139939" y="57150"/>
                </a:moveTo>
                <a:lnTo>
                  <a:pt x="1139177" y="53340"/>
                </a:lnTo>
                <a:lnTo>
                  <a:pt x="1136903" y="51054"/>
                </a:lnTo>
                <a:lnTo>
                  <a:pt x="1133094" y="51816"/>
                </a:lnTo>
                <a:lnTo>
                  <a:pt x="1121901" y="58008"/>
                </a:lnTo>
                <a:lnTo>
                  <a:pt x="1126196" y="65793"/>
                </a:lnTo>
                <a:lnTo>
                  <a:pt x="1137666" y="59436"/>
                </a:lnTo>
                <a:lnTo>
                  <a:pt x="1139939" y="57150"/>
                </a:lnTo>
                <a:close/>
              </a:path>
              <a:path w="1235710" h="685800">
                <a:moveTo>
                  <a:pt x="1139939" y="80606"/>
                </a:moveTo>
                <a:lnTo>
                  <a:pt x="1139939" y="57150"/>
                </a:lnTo>
                <a:lnTo>
                  <a:pt x="1137666" y="59436"/>
                </a:lnTo>
                <a:lnTo>
                  <a:pt x="1126196" y="65793"/>
                </a:lnTo>
                <a:lnTo>
                  <a:pt x="1136142" y="83820"/>
                </a:lnTo>
                <a:lnTo>
                  <a:pt x="1139939" y="80606"/>
                </a:lnTo>
                <a:close/>
              </a:path>
            </a:pathLst>
          </a:custGeom>
          <a:solidFill>
            <a:srgbClr val="000000"/>
          </a:solidFill>
        </p:spPr>
        <p:txBody>
          <a:bodyPr wrap="square" lIns="0" tIns="0" rIns="0" bIns="0" rtlCol="0"/>
          <a:lstStyle/>
          <a:p>
            <a:endParaRPr b="1"/>
          </a:p>
        </p:txBody>
      </p:sp>
      <p:sp>
        <p:nvSpPr>
          <p:cNvPr id="7" name="object 7"/>
          <p:cNvSpPr/>
          <p:nvPr/>
        </p:nvSpPr>
        <p:spPr>
          <a:xfrm>
            <a:off x="2585099" y="3711196"/>
            <a:ext cx="1209675" cy="669925"/>
          </a:xfrm>
          <a:custGeom>
            <a:avLst/>
            <a:gdLst/>
            <a:ahLst/>
            <a:cxnLst/>
            <a:rect l="l" t="t" r="r" b="b"/>
            <a:pathLst>
              <a:path w="1209675" h="669925">
                <a:moveTo>
                  <a:pt x="1100598" y="604204"/>
                </a:moveTo>
                <a:lnTo>
                  <a:pt x="6858" y="761"/>
                </a:lnTo>
                <a:lnTo>
                  <a:pt x="3048" y="0"/>
                </a:lnTo>
                <a:lnTo>
                  <a:pt x="0" y="2285"/>
                </a:lnTo>
                <a:lnTo>
                  <a:pt x="0" y="6095"/>
                </a:lnTo>
                <a:lnTo>
                  <a:pt x="2286" y="9143"/>
                </a:lnTo>
                <a:lnTo>
                  <a:pt x="1095809" y="612883"/>
                </a:lnTo>
                <a:lnTo>
                  <a:pt x="1100598" y="604204"/>
                </a:lnTo>
                <a:close/>
              </a:path>
              <a:path w="1209675" h="669925">
                <a:moveTo>
                  <a:pt x="1114044" y="639811"/>
                </a:moveTo>
                <a:lnTo>
                  <a:pt x="1114044" y="613409"/>
                </a:lnTo>
                <a:lnTo>
                  <a:pt x="1113282" y="617219"/>
                </a:lnTo>
                <a:lnTo>
                  <a:pt x="1110234" y="619505"/>
                </a:lnTo>
                <a:lnTo>
                  <a:pt x="1106424" y="618743"/>
                </a:lnTo>
                <a:lnTo>
                  <a:pt x="1095809" y="612883"/>
                </a:lnTo>
                <a:lnTo>
                  <a:pt x="1085850" y="630935"/>
                </a:lnTo>
                <a:lnTo>
                  <a:pt x="1114044" y="639811"/>
                </a:lnTo>
                <a:close/>
              </a:path>
              <a:path w="1209675" h="669925">
                <a:moveTo>
                  <a:pt x="1114044" y="613409"/>
                </a:moveTo>
                <a:lnTo>
                  <a:pt x="1111758" y="610361"/>
                </a:lnTo>
                <a:lnTo>
                  <a:pt x="1100598" y="604204"/>
                </a:lnTo>
                <a:lnTo>
                  <a:pt x="1095809" y="612883"/>
                </a:lnTo>
                <a:lnTo>
                  <a:pt x="1106424" y="618743"/>
                </a:lnTo>
                <a:lnTo>
                  <a:pt x="1110234" y="619505"/>
                </a:lnTo>
                <a:lnTo>
                  <a:pt x="1113282" y="617219"/>
                </a:lnTo>
                <a:lnTo>
                  <a:pt x="1114044" y="613409"/>
                </a:lnTo>
                <a:close/>
              </a:path>
              <a:path w="1209675" h="669925">
                <a:moveTo>
                  <a:pt x="1209294" y="669797"/>
                </a:moveTo>
                <a:lnTo>
                  <a:pt x="1110234" y="586739"/>
                </a:lnTo>
                <a:lnTo>
                  <a:pt x="1100598" y="604204"/>
                </a:lnTo>
                <a:lnTo>
                  <a:pt x="1111758" y="610361"/>
                </a:lnTo>
                <a:lnTo>
                  <a:pt x="1114044" y="613409"/>
                </a:lnTo>
                <a:lnTo>
                  <a:pt x="1114044" y="639811"/>
                </a:lnTo>
                <a:lnTo>
                  <a:pt x="1209294" y="669797"/>
                </a:lnTo>
                <a:close/>
              </a:path>
            </a:pathLst>
          </a:custGeom>
          <a:solidFill>
            <a:srgbClr val="000000"/>
          </a:solidFill>
        </p:spPr>
        <p:txBody>
          <a:bodyPr wrap="square" lIns="0" tIns="0" rIns="0" bIns="0" rtlCol="0"/>
          <a:lstStyle/>
          <a:p>
            <a:endParaRPr b="1"/>
          </a:p>
        </p:txBody>
      </p:sp>
      <p:sp>
        <p:nvSpPr>
          <p:cNvPr id="8" name="object 8"/>
          <p:cNvSpPr/>
          <p:nvPr/>
        </p:nvSpPr>
        <p:spPr>
          <a:xfrm>
            <a:off x="5245099" y="2203450"/>
            <a:ext cx="1014363" cy="544197"/>
          </a:xfrm>
          <a:custGeom>
            <a:avLst/>
            <a:gdLst/>
            <a:ahLst/>
            <a:cxnLst/>
            <a:rect l="l" t="t" r="r" b="b"/>
            <a:pathLst>
              <a:path w="1314450" h="752475">
                <a:moveTo>
                  <a:pt x="123444" y="41148"/>
                </a:moveTo>
                <a:lnTo>
                  <a:pt x="0" y="0"/>
                </a:lnTo>
                <a:lnTo>
                  <a:pt x="94487" y="82676"/>
                </a:lnTo>
                <a:lnTo>
                  <a:pt x="94487" y="57912"/>
                </a:lnTo>
                <a:lnTo>
                  <a:pt x="95250" y="54102"/>
                </a:lnTo>
                <a:lnTo>
                  <a:pt x="98298" y="51816"/>
                </a:lnTo>
                <a:lnTo>
                  <a:pt x="102108" y="52578"/>
                </a:lnTo>
                <a:lnTo>
                  <a:pt x="113072" y="58840"/>
                </a:lnTo>
                <a:lnTo>
                  <a:pt x="123444" y="41148"/>
                </a:lnTo>
                <a:close/>
              </a:path>
              <a:path w="1314450" h="752475">
                <a:moveTo>
                  <a:pt x="113072" y="58840"/>
                </a:moveTo>
                <a:lnTo>
                  <a:pt x="102108" y="52578"/>
                </a:lnTo>
                <a:lnTo>
                  <a:pt x="98298" y="51816"/>
                </a:lnTo>
                <a:lnTo>
                  <a:pt x="95250" y="54102"/>
                </a:lnTo>
                <a:lnTo>
                  <a:pt x="94487" y="57912"/>
                </a:lnTo>
                <a:lnTo>
                  <a:pt x="96774" y="60960"/>
                </a:lnTo>
                <a:lnTo>
                  <a:pt x="108055" y="67399"/>
                </a:lnTo>
                <a:lnTo>
                  <a:pt x="113072" y="58840"/>
                </a:lnTo>
                <a:close/>
              </a:path>
              <a:path w="1314450" h="752475">
                <a:moveTo>
                  <a:pt x="108055" y="67399"/>
                </a:moveTo>
                <a:lnTo>
                  <a:pt x="96774" y="60960"/>
                </a:lnTo>
                <a:lnTo>
                  <a:pt x="94487" y="57912"/>
                </a:lnTo>
                <a:lnTo>
                  <a:pt x="94487" y="82676"/>
                </a:lnTo>
                <a:lnTo>
                  <a:pt x="97536" y="85343"/>
                </a:lnTo>
                <a:lnTo>
                  <a:pt x="108055" y="67399"/>
                </a:lnTo>
                <a:close/>
              </a:path>
              <a:path w="1314450" h="752475">
                <a:moveTo>
                  <a:pt x="1314437" y="746760"/>
                </a:moveTo>
                <a:lnTo>
                  <a:pt x="1312151" y="743712"/>
                </a:lnTo>
                <a:lnTo>
                  <a:pt x="113072" y="58840"/>
                </a:lnTo>
                <a:lnTo>
                  <a:pt x="108055" y="67399"/>
                </a:lnTo>
                <a:lnTo>
                  <a:pt x="1307592" y="752094"/>
                </a:lnTo>
                <a:lnTo>
                  <a:pt x="1311389" y="752094"/>
                </a:lnTo>
                <a:lnTo>
                  <a:pt x="1313675" y="749807"/>
                </a:lnTo>
                <a:lnTo>
                  <a:pt x="1314437" y="746760"/>
                </a:lnTo>
                <a:close/>
              </a:path>
            </a:pathLst>
          </a:custGeom>
          <a:solidFill>
            <a:srgbClr val="000000"/>
          </a:solidFill>
        </p:spPr>
        <p:txBody>
          <a:bodyPr wrap="square" lIns="0" tIns="0" rIns="0" bIns="0" rtlCol="0"/>
          <a:lstStyle/>
          <a:p>
            <a:endParaRPr b="1"/>
          </a:p>
        </p:txBody>
      </p:sp>
      <p:sp>
        <p:nvSpPr>
          <p:cNvPr id="9" name="object 9"/>
          <p:cNvSpPr txBox="1"/>
          <p:nvPr/>
        </p:nvSpPr>
        <p:spPr>
          <a:xfrm>
            <a:off x="1543693" y="1841502"/>
            <a:ext cx="1533525" cy="705317"/>
          </a:xfrm>
          <a:prstGeom prst="rect">
            <a:avLst/>
          </a:prstGeom>
        </p:spPr>
        <p:txBody>
          <a:bodyPr vert="horz" wrap="square" lIns="0" tIns="12696" rIns="0" bIns="0" rtlCol="0">
            <a:spAutoFit/>
          </a:bodyPr>
          <a:lstStyle/>
          <a:p>
            <a:pPr marL="12696" marR="5080" indent="232995">
              <a:spcBef>
                <a:spcPts val="100"/>
              </a:spcBef>
            </a:pPr>
            <a:r>
              <a:rPr sz="1500" b="1" spc="-5" dirty="0">
                <a:latin typeface="Times New Roman"/>
                <a:cs typeface="Times New Roman"/>
              </a:rPr>
              <a:t>New </a:t>
            </a:r>
            <a:r>
              <a:rPr sz="1500" b="1" dirty="0">
                <a:latin typeface="Times New Roman"/>
                <a:cs typeface="Times New Roman"/>
              </a:rPr>
              <a:t>problem  </a:t>
            </a:r>
            <a:r>
              <a:rPr sz="1500" b="1" spc="-5" dirty="0">
                <a:latin typeface="Times New Roman"/>
                <a:cs typeface="Times New Roman"/>
              </a:rPr>
              <a:t>(initial game</a:t>
            </a:r>
            <a:r>
              <a:rPr sz="1500" b="1" spc="-80" dirty="0">
                <a:latin typeface="Times New Roman"/>
                <a:cs typeface="Times New Roman"/>
              </a:rPr>
              <a:t> </a:t>
            </a:r>
            <a:r>
              <a:rPr sz="1500" b="1" spc="-5" dirty="0">
                <a:latin typeface="Times New Roman"/>
                <a:cs typeface="Times New Roman"/>
              </a:rPr>
              <a:t>board)</a:t>
            </a:r>
            <a:endParaRPr sz="1500" b="1" dirty="0">
              <a:latin typeface="Times New Roman"/>
              <a:cs typeface="Times New Roman"/>
            </a:endParaRPr>
          </a:p>
        </p:txBody>
      </p:sp>
      <p:sp>
        <p:nvSpPr>
          <p:cNvPr id="10" name="object 10"/>
          <p:cNvSpPr txBox="1"/>
          <p:nvPr/>
        </p:nvSpPr>
        <p:spPr>
          <a:xfrm>
            <a:off x="5496946" y="1975448"/>
            <a:ext cx="1653153" cy="263530"/>
          </a:xfrm>
          <a:prstGeom prst="rect">
            <a:avLst/>
          </a:prstGeom>
        </p:spPr>
        <p:txBody>
          <a:bodyPr vert="horz" wrap="square" lIns="0" tIns="17141" rIns="0" bIns="0" rtlCol="0">
            <a:spAutoFit/>
          </a:bodyPr>
          <a:lstStyle/>
          <a:p>
            <a:pPr marL="12696">
              <a:spcBef>
                <a:spcPts val="135"/>
              </a:spcBef>
            </a:pPr>
            <a:r>
              <a:rPr sz="1500" b="1" spc="-5" dirty="0">
                <a:latin typeface="Times New Roman"/>
                <a:cs typeface="Times New Roman"/>
              </a:rPr>
              <a:t>Hypothesis </a:t>
            </a:r>
            <a:r>
              <a:rPr sz="1500" b="1" dirty="0">
                <a:latin typeface="Times New Roman"/>
                <a:cs typeface="Times New Roman"/>
              </a:rPr>
              <a:t>( </a:t>
            </a:r>
            <a:r>
              <a:rPr sz="1500" b="1" i="1" spc="25" dirty="0">
                <a:latin typeface="Times New Roman"/>
                <a:cs typeface="Times New Roman"/>
              </a:rPr>
              <a:t>V</a:t>
            </a:r>
            <a:r>
              <a:rPr sz="1600" b="1" i="1" spc="25" dirty="0">
                <a:latin typeface="Times New Roman"/>
                <a:cs typeface="Times New Roman"/>
              </a:rPr>
              <a:t>′</a:t>
            </a:r>
            <a:r>
              <a:rPr sz="1600" b="1" i="1" spc="-85" dirty="0">
                <a:latin typeface="Times New Roman"/>
                <a:cs typeface="Times New Roman"/>
              </a:rPr>
              <a:t> </a:t>
            </a:r>
            <a:r>
              <a:rPr sz="1500" b="1" dirty="0">
                <a:latin typeface="Times New Roman"/>
                <a:cs typeface="Times New Roman"/>
              </a:rPr>
              <a:t>)</a:t>
            </a:r>
          </a:p>
        </p:txBody>
      </p:sp>
      <p:sp>
        <p:nvSpPr>
          <p:cNvPr id="11" name="object 11"/>
          <p:cNvSpPr txBox="1"/>
          <p:nvPr/>
        </p:nvSpPr>
        <p:spPr>
          <a:xfrm>
            <a:off x="1589413" y="4152647"/>
            <a:ext cx="1139825" cy="705317"/>
          </a:xfrm>
          <a:prstGeom prst="rect">
            <a:avLst/>
          </a:prstGeom>
        </p:spPr>
        <p:txBody>
          <a:bodyPr vert="horz" wrap="square" lIns="0" tIns="12696" rIns="0" bIns="0" rtlCol="0">
            <a:spAutoFit/>
          </a:bodyPr>
          <a:lstStyle/>
          <a:p>
            <a:pPr marL="12696" marR="5080" indent="25394">
              <a:spcBef>
                <a:spcPts val="100"/>
              </a:spcBef>
            </a:pPr>
            <a:r>
              <a:rPr sz="1500" b="1" spc="-5" dirty="0">
                <a:latin typeface="Times New Roman"/>
                <a:cs typeface="Times New Roman"/>
              </a:rPr>
              <a:t>Solution trace  (game</a:t>
            </a:r>
            <a:r>
              <a:rPr sz="1500" b="1" spc="-85" dirty="0">
                <a:latin typeface="Times New Roman"/>
                <a:cs typeface="Times New Roman"/>
              </a:rPr>
              <a:t> </a:t>
            </a:r>
            <a:r>
              <a:rPr sz="1500" b="1" spc="-5" dirty="0">
                <a:latin typeface="Times New Roman"/>
                <a:cs typeface="Times New Roman"/>
              </a:rPr>
              <a:t>history)</a:t>
            </a:r>
            <a:endParaRPr sz="1500" b="1" dirty="0">
              <a:latin typeface="Times New Roman"/>
              <a:cs typeface="Times New Roman"/>
            </a:endParaRPr>
          </a:p>
        </p:txBody>
      </p:sp>
      <p:sp>
        <p:nvSpPr>
          <p:cNvPr id="12" name="object 12"/>
          <p:cNvSpPr txBox="1"/>
          <p:nvPr/>
        </p:nvSpPr>
        <p:spPr>
          <a:xfrm>
            <a:off x="673100" y="5563870"/>
            <a:ext cx="7772400" cy="382152"/>
          </a:xfrm>
          <a:prstGeom prst="rect">
            <a:avLst/>
          </a:prstGeom>
        </p:spPr>
        <p:txBody>
          <a:bodyPr vert="horz" wrap="square" lIns="0" tIns="12696" rIns="0" bIns="0" rtlCol="0">
            <a:spAutoFit/>
          </a:bodyPr>
          <a:lstStyle/>
          <a:p>
            <a:pPr marL="12696">
              <a:spcBef>
                <a:spcPts val="100"/>
              </a:spcBef>
            </a:pPr>
            <a:r>
              <a:rPr sz="2400" b="1" i="1" spc="-5" dirty="0">
                <a:latin typeface="Times New Roman"/>
                <a:cs typeface="Times New Roman"/>
              </a:rPr>
              <a:t>Figure 1 Final design of the checkers learning</a:t>
            </a:r>
            <a:r>
              <a:rPr sz="2400" b="1" i="1" spc="-35" dirty="0">
                <a:latin typeface="Times New Roman"/>
                <a:cs typeface="Times New Roman"/>
              </a:rPr>
              <a:t> </a:t>
            </a:r>
            <a:r>
              <a:rPr sz="2400" b="1" i="1" spc="-5" dirty="0">
                <a:latin typeface="Times New Roman"/>
                <a:cs typeface="Times New Roman"/>
              </a:rPr>
              <a:t>program</a:t>
            </a:r>
            <a:endParaRPr sz="2400" b="1" dirty="0">
              <a:latin typeface="Times New Roman"/>
              <a:cs typeface="Times New Roman"/>
            </a:endParaRPr>
          </a:p>
        </p:txBody>
      </p:sp>
      <p:sp>
        <p:nvSpPr>
          <p:cNvPr id="13" name="object 13"/>
          <p:cNvSpPr/>
          <p:nvPr/>
        </p:nvSpPr>
        <p:spPr>
          <a:xfrm>
            <a:off x="1479435" y="2688589"/>
            <a:ext cx="1592580" cy="1027430"/>
          </a:xfrm>
          <a:custGeom>
            <a:avLst/>
            <a:gdLst/>
            <a:ahLst/>
            <a:cxnLst/>
            <a:rect l="l" t="t" r="r" b="b"/>
            <a:pathLst>
              <a:path w="1592580" h="1027429">
                <a:moveTo>
                  <a:pt x="796289" y="0"/>
                </a:moveTo>
                <a:lnTo>
                  <a:pt x="739434" y="1290"/>
                </a:lnTo>
                <a:lnTo>
                  <a:pt x="683656" y="5103"/>
                </a:lnTo>
                <a:lnTo>
                  <a:pt x="629089" y="11353"/>
                </a:lnTo>
                <a:lnTo>
                  <a:pt x="575870" y="19950"/>
                </a:lnTo>
                <a:lnTo>
                  <a:pt x="524132" y="30810"/>
                </a:lnTo>
                <a:lnTo>
                  <a:pt x="474010" y="43843"/>
                </a:lnTo>
                <a:lnTo>
                  <a:pt x="425640" y="58963"/>
                </a:lnTo>
                <a:lnTo>
                  <a:pt x="379157" y="76084"/>
                </a:lnTo>
                <a:lnTo>
                  <a:pt x="334694" y="95116"/>
                </a:lnTo>
                <a:lnTo>
                  <a:pt x="292388" y="115975"/>
                </a:lnTo>
                <a:lnTo>
                  <a:pt x="252373" y="138572"/>
                </a:lnTo>
                <a:lnTo>
                  <a:pt x="214784" y="162819"/>
                </a:lnTo>
                <a:lnTo>
                  <a:pt x="179756" y="188631"/>
                </a:lnTo>
                <a:lnTo>
                  <a:pt x="147423" y="215920"/>
                </a:lnTo>
                <a:lnTo>
                  <a:pt x="117921" y="244598"/>
                </a:lnTo>
                <a:lnTo>
                  <a:pt x="91385" y="274579"/>
                </a:lnTo>
                <a:lnTo>
                  <a:pt x="67949" y="305774"/>
                </a:lnTo>
                <a:lnTo>
                  <a:pt x="47749" y="338098"/>
                </a:lnTo>
                <a:lnTo>
                  <a:pt x="17594" y="405782"/>
                </a:lnTo>
                <a:lnTo>
                  <a:pt x="1999" y="476931"/>
                </a:lnTo>
                <a:lnTo>
                  <a:pt x="0" y="513588"/>
                </a:lnTo>
                <a:lnTo>
                  <a:pt x="1999" y="550335"/>
                </a:lnTo>
                <a:lnTo>
                  <a:pt x="17594" y="621619"/>
                </a:lnTo>
                <a:lnTo>
                  <a:pt x="47749" y="689381"/>
                </a:lnTo>
                <a:lnTo>
                  <a:pt x="67949" y="721726"/>
                </a:lnTo>
                <a:lnTo>
                  <a:pt x="91385" y="752933"/>
                </a:lnTo>
                <a:lnTo>
                  <a:pt x="117921" y="782915"/>
                </a:lnTo>
                <a:lnTo>
                  <a:pt x="147423" y="811587"/>
                </a:lnTo>
                <a:lnTo>
                  <a:pt x="179756" y="838861"/>
                </a:lnTo>
                <a:lnTo>
                  <a:pt x="214784" y="864653"/>
                </a:lnTo>
                <a:lnTo>
                  <a:pt x="252373" y="888876"/>
                </a:lnTo>
                <a:lnTo>
                  <a:pt x="292388" y="911444"/>
                </a:lnTo>
                <a:lnTo>
                  <a:pt x="334694" y="932272"/>
                </a:lnTo>
                <a:lnTo>
                  <a:pt x="379157" y="951272"/>
                </a:lnTo>
                <a:lnTo>
                  <a:pt x="425640" y="968359"/>
                </a:lnTo>
                <a:lnTo>
                  <a:pt x="474010" y="983447"/>
                </a:lnTo>
                <a:lnTo>
                  <a:pt x="524132" y="996450"/>
                </a:lnTo>
                <a:lnTo>
                  <a:pt x="575870" y="1007282"/>
                </a:lnTo>
                <a:lnTo>
                  <a:pt x="629089" y="1015856"/>
                </a:lnTo>
                <a:lnTo>
                  <a:pt x="683656" y="1022087"/>
                </a:lnTo>
                <a:lnTo>
                  <a:pt x="739434" y="1025889"/>
                </a:lnTo>
                <a:lnTo>
                  <a:pt x="796289" y="1027176"/>
                </a:lnTo>
                <a:lnTo>
                  <a:pt x="853145" y="1025889"/>
                </a:lnTo>
                <a:lnTo>
                  <a:pt x="908923" y="1022087"/>
                </a:lnTo>
                <a:lnTo>
                  <a:pt x="963490" y="1015856"/>
                </a:lnTo>
                <a:lnTo>
                  <a:pt x="1016709" y="1007282"/>
                </a:lnTo>
                <a:lnTo>
                  <a:pt x="1068447" y="996450"/>
                </a:lnTo>
                <a:lnTo>
                  <a:pt x="1118569" y="983447"/>
                </a:lnTo>
                <a:lnTo>
                  <a:pt x="1166939" y="968359"/>
                </a:lnTo>
                <a:lnTo>
                  <a:pt x="1213422" y="951272"/>
                </a:lnTo>
                <a:lnTo>
                  <a:pt x="1257885" y="932272"/>
                </a:lnTo>
                <a:lnTo>
                  <a:pt x="1300191" y="911444"/>
                </a:lnTo>
                <a:lnTo>
                  <a:pt x="1340206" y="888876"/>
                </a:lnTo>
                <a:lnTo>
                  <a:pt x="1377795" y="864653"/>
                </a:lnTo>
                <a:lnTo>
                  <a:pt x="1412823" y="838861"/>
                </a:lnTo>
                <a:lnTo>
                  <a:pt x="1445156" y="811587"/>
                </a:lnTo>
                <a:lnTo>
                  <a:pt x="1474658" y="782915"/>
                </a:lnTo>
                <a:lnTo>
                  <a:pt x="1501194" y="752933"/>
                </a:lnTo>
                <a:lnTo>
                  <a:pt x="1524630" y="721726"/>
                </a:lnTo>
                <a:lnTo>
                  <a:pt x="1544830" y="689381"/>
                </a:lnTo>
                <a:lnTo>
                  <a:pt x="1574985" y="621619"/>
                </a:lnTo>
                <a:lnTo>
                  <a:pt x="1590580" y="550335"/>
                </a:lnTo>
                <a:lnTo>
                  <a:pt x="1592579" y="513588"/>
                </a:lnTo>
                <a:lnTo>
                  <a:pt x="1590580" y="476931"/>
                </a:lnTo>
                <a:lnTo>
                  <a:pt x="1574985" y="405782"/>
                </a:lnTo>
                <a:lnTo>
                  <a:pt x="1544830" y="338098"/>
                </a:lnTo>
                <a:lnTo>
                  <a:pt x="1524630" y="305774"/>
                </a:lnTo>
                <a:lnTo>
                  <a:pt x="1501194" y="274579"/>
                </a:lnTo>
                <a:lnTo>
                  <a:pt x="1474658" y="244598"/>
                </a:lnTo>
                <a:lnTo>
                  <a:pt x="1445156" y="215920"/>
                </a:lnTo>
                <a:lnTo>
                  <a:pt x="1412823" y="188631"/>
                </a:lnTo>
                <a:lnTo>
                  <a:pt x="1377795" y="162819"/>
                </a:lnTo>
                <a:lnTo>
                  <a:pt x="1340206" y="138572"/>
                </a:lnTo>
                <a:lnTo>
                  <a:pt x="1300191" y="115975"/>
                </a:lnTo>
                <a:lnTo>
                  <a:pt x="1257885" y="95116"/>
                </a:lnTo>
                <a:lnTo>
                  <a:pt x="1213422" y="76084"/>
                </a:lnTo>
                <a:lnTo>
                  <a:pt x="1166939" y="58963"/>
                </a:lnTo>
                <a:lnTo>
                  <a:pt x="1118569" y="43843"/>
                </a:lnTo>
                <a:lnTo>
                  <a:pt x="1068447" y="30810"/>
                </a:lnTo>
                <a:lnTo>
                  <a:pt x="1016709" y="19950"/>
                </a:lnTo>
                <a:lnTo>
                  <a:pt x="963490" y="11353"/>
                </a:lnTo>
                <a:lnTo>
                  <a:pt x="908923" y="5103"/>
                </a:lnTo>
                <a:lnTo>
                  <a:pt x="853145" y="1290"/>
                </a:lnTo>
                <a:lnTo>
                  <a:pt x="796289" y="0"/>
                </a:lnTo>
                <a:close/>
              </a:path>
            </a:pathLst>
          </a:custGeom>
          <a:ln w="9525">
            <a:solidFill>
              <a:srgbClr val="000000"/>
            </a:solidFill>
          </a:ln>
        </p:spPr>
        <p:txBody>
          <a:bodyPr wrap="square" lIns="0" tIns="0" rIns="0" bIns="0" rtlCol="0"/>
          <a:lstStyle/>
          <a:p>
            <a:endParaRPr b="1"/>
          </a:p>
        </p:txBody>
      </p:sp>
      <p:sp>
        <p:nvSpPr>
          <p:cNvPr id="14" name="object 14"/>
          <p:cNvSpPr txBox="1"/>
          <p:nvPr/>
        </p:nvSpPr>
        <p:spPr>
          <a:xfrm>
            <a:off x="1741811" y="2890773"/>
            <a:ext cx="1217289" cy="482600"/>
          </a:xfrm>
          <a:prstGeom prst="rect">
            <a:avLst/>
          </a:prstGeom>
        </p:spPr>
        <p:txBody>
          <a:bodyPr vert="horz" wrap="square" lIns="0" tIns="12696" rIns="0" bIns="0" rtlCol="0">
            <a:spAutoFit/>
          </a:bodyPr>
          <a:lstStyle/>
          <a:p>
            <a:pPr marL="218394" marR="5080" indent="-205696">
              <a:spcBef>
                <a:spcPts val="100"/>
              </a:spcBef>
            </a:pPr>
            <a:r>
              <a:rPr sz="1500" b="1" spc="-5" dirty="0">
                <a:latin typeface="Times New Roman"/>
                <a:cs typeface="Times New Roman"/>
              </a:rPr>
              <a:t>Performance  </a:t>
            </a:r>
            <a:r>
              <a:rPr sz="1500" b="1" dirty="0">
                <a:latin typeface="Times New Roman"/>
                <a:cs typeface="Times New Roman"/>
              </a:rPr>
              <a:t>System</a:t>
            </a:r>
          </a:p>
        </p:txBody>
      </p:sp>
      <p:sp>
        <p:nvSpPr>
          <p:cNvPr id="15" name="object 15"/>
          <p:cNvSpPr/>
          <p:nvPr/>
        </p:nvSpPr>
        <p:spPr>
          <a:xfrm>
            <a:off x="3513213" y="4268215"/>
            <a:ext cx="1592580" cy="1027430"/>
          </a:xfrm>
          <a:custGeom>
            <a:avLst/>
            <a:gdLst/>
            <a:ahLst/>
            <a:cxnLst/>
            <a:rect l="l" t="t" r="r" b="b"/>
            <a:pathLst>
              <a:path w="1592579" h="1027429">
                <a:moveTo>
                  <a:pt x="796290" y="0"/>
                </a:moveTo>
                <a:lnTo>
                  <a:pt x="739434" y="1290"/>
                </a:lnTo>
                <a:lnTo>
                  <a:pt x="683656" y="5103"/>
                </a:lnTo>
                <a:lnTo>
                  <a:pt x="629089" y="11353"/>
                </a:lnTo>
                <a:lnTo>
                  <a:pt x="575870" y="19950"/>
                </a:lnTo>
                <a:lnTo>
                  <a:pt x="524132" y="30810"/>
                </a:lnTo>
                <a:lnTo>
                  <a:pt x="474010" y="43843"/>
                </a:lnTo>
                <a:lnTo>
                  <a:pt x="425640" y="58963"/>
                </a:lnTo>
                <a:lnTo>
                  <a:pt x="379157" y="76084"/>
                </a:lnTo>
                <a:lnTo>
                  <a:pt x="334694" y="95116"/>
                </a:lnTo>
                <a:lnTo>
                  <a:pt x="292388" y="115975"/>
                </a:lnTo>
                <a:lnTo>
                  <a:pt x="252373" y="138572"/>
                </a:lnTo>
                <a:lnTo>
                  <a:pt x="214784" y="162819"/>
                </a:lnTo>
                <a:lnTo>
                  <a:pt x="179756" y="188631"/>
                </a:lnTo>
                <a:lnTo>
                  <a:pt x="147423" y="215920"/>
                </a:lnTo>
                <a:lnTo>
                  <a:pt x="117921" y="244598"/>
                </a:lnTo>
                <a:lnTo>
                  <a:pt x="91385" y="274579"/>
                </a:lnTo>
                <a:lnTo>
                  <a:pt x="67949" y="305774"/>
                </a:lnTo>
                <a:lnTo>
                  <a:pt x="47749" y="338098"/>
                </a:lnTo>
                <a:lnTo>
                  <a:pt x="17594" y="405782"/>
                </a:lnTo>
                <a:lnTo>
                  <a:pt x="1999" y="476931"/>
                </a:lnTo>
                <a:lnTo>
                  <a:pt x="0" y="513588"/>
                </a:lnTo>
                <a:lnTo>
                  <a:pt x="1999" y="550335"/>
                </a:lnTo>
                <a:lnTo>
                  <a:pt x="17594" y="621619"/>
                </a:lnTo>
                <a:lnTo>
                  <a:pt x="47749" y="689381"/>
                </a:lnTo>
                <a:lnTo>
                  <a:pt x="67949" y="721726"/>
                </a:lnTo>
                <a:lnTo>
                  <a:pt x="91385" y="752933"/>
                </a:lnTo>
                <a:lnTo>
                  <a:pt x="117921" y="782915"/>
                </a:lnTo>
                <a:lnTo>
                  <a:pt x="147423" y="811587"/>
                </a:lnTo>
                <a:lnTo>
                  <a:pt x="179756" y="838861"/>
                </a:lnTo>
                <a:lnTo>
                  <a:pt x="214784" y="864653"/>
                </a:lnTo>
                <a:lnTo>
                  <a:pt x="252373" y="888876"/>
                </a:lnTo>
                <a:lnTo>
                  <a:pt x="292388" y="911444"/>
                </a:lnTo>
                <a:lnTo>
                  <a:pt x="334694" y="932272"/>
                </a:lnTo>
                <a:lnTo>
                  <a:pt x="379157" y="951272"/>
                </a:lnTo>
                <a:lnTo>
                  <a:pt x="425640" y="968359"/>
                </a:lnTo>
                <a:lnTo>
                  <a:pt x="474010" y="983447"/>
                </a:lnTo>
                <a:lnTo>
                  <a:pt x="524132" y="996450"/>
                </a:lnTo>
                <a:lnTo>
                  <a:pt x="575870" y="1007282"/>
                </a:lnTo>
                <a:lnTo>
                  <a:pt x="629089" y="1015856"/>
                </a:lnTo>
                <a:lnTo>
                  <a:pt x="683656" y="1022087"/>
                </a:lnTo>
                <a:lnTo>
                  <a:pt x="739434" y="1025889"/>
                </a:lnTo>
                <a:lnTo>
                  <a:pt x="796290" y="1027176"/>
                </a:lnTo>
                <a:lnTo>
                  <a:pt x="853145" y="1025889"/>
                </a:lnTo>
                <a:lnTo>
                  <a:pt x="908923" y="1022087"/>
                </a:lnTo>
                <a:lnTo>
                  <a:pt x="963490" y="1015856"/>
                </a:lnTo>
                <a:lnTo>
                  <a:pt x="1016709" y="1007282"/>
                </a:lnTo>
                <a:lnTo>
                  <a:pt x="1068447" y="996450"/>
                </a:lnTo>
                <a:lnTo>
                  <a:pt x="1118569" y="983447"/>
                </a:lnTo>
                <a:lnTo>
                  <a:pt x="1166939" y="968359"/>
                </a:lnTo>
                <a:lnTo>
                  <a:pt x="1213422" y="951272"/>
                </a:lnTo>
                <a:lnTo>
                  <a:pt x="1257885" y="932272"/>
                </a:lnTo>
                <a:lnTo>
                  <a:pt x="1300191" y="911444"/>
                </a:lnTo>
                <a:lnTo>
                  <a:pt x="1340206" y="888876"/>
                </a:lnTo>
                <a:lnTo>
                  <a:pt x="1377795" y="864653"/>
                </a:lnTo>
                <a:lnTo>
                  <a:pt x="1412823" y="838861"/>
                </a:lnTo>
                <a:lnTo>
                  <a:pt x="1445156" y="811587"/>
                </a:lnTo>
                <a:lnTo>
                  <a:pt x="1474658" y="782915"/>
                </a:lnTo>
                <a:lnTo>
                  <a:pt x="1501194" y="752933"/>
                </a:lnTo>
                <a:lnTo>
                  <a:pt x="1524630" y="721726"/>
                </a:lnTo>
                <a:lnTo>
                  <a:pt x="1544830" y="689381"/>
                </a:lnTo>
                <a:lnTo>
                  <a:pt x="1574985" y="621619"/>
                </a:lnTo>
                <a:lnTo>
                  <a:pt x="1590580" y="550335"/>
                </a:lnTo>
                <a:lnTo>
                  <a:pt x="1592580" y="513588"/>
                </a:lnTo>
                <a:lnTo>
                  <a:pt x="1590580" y="476931"/>
                </a:lnTo>
                <a:lnTo>
                  <a:pt x="1574985" y="405782"/>
                </a:lnTo>
                <a:lnTo>
                  <a:pt x="1544830" y="338098"/>
                </a:lnTo>
                <a:lnTo>
                  <a:pt x="1524630" y="305774"/>
                </a:lnTo>
                <a:lnTo>
                  <a:pt x="1501194" y="274579"/>
                </a:lnTo>
                <a:lnTo>
                  <a:pt x="1474658" y="244598"/>
                </a:lnTo>
                <a:lnTo>
                  <a:pt x="1445156" y="215920"/>
                </a:lnTo>
                <a:lnTo>
                  <a:pt x="1412823" y="188631"/>
                </a:lnTo>
                <a:lnTo>
                  <a:pt x="1377795" y="162819"/>
                </a:lnTo>
                <a:lnTo>
                  <a:pt x="1340206" y="138572"/>
                </a:lnTo>
                <a:lnTo>
                  <a:pt x="1300191" y="115975"/>
                </a:lnTo>
                <a:lnTo>
                  <a:pt x="1257885" y="95116"/>
                </a:lnTo>
                <a:lnTo>
                  <a:pt x="1213422" y="76084"/>
                </a:lnTo>
                <a:lnTo>
                  <a:pt x="1166939" y="58963"/>
                </a:lnTo>
                <a:lnTo>
                  <a:pt x="1118569" y="43843"/>
                </a:lnTo>
                <a:lnTo>
                  <a:pt x="1068447" y="30810"/>
                </a:lnTo>
                <a:lnTo>
                  <a:pt x="1016709" y="19950"/>
                </a:lnTo>
                <a:lnTo>
                  <a:pt x="963490" y="11353"/>
                </a:lnTo>
                <a:lnTo>
                  <a:pt x="908923" y="5103"/>
                </a:lnTo>
                <a:lnTo>
                  <a:pt x="853145" y="1290"/>
                </a:lnTo>
                <a:lnTo>
                  <a:pt x="796290" y="0"/>
                </a:lnTo>
                <a:close/>
              </a:path>
            </a:pathLst>
          </a:custGeom>
          <a:ln w="9525">
            <a:solidFill>
              <a:srgbClr val="000000"/>
            </a:solidFill>
          </a:ln>
        </p:spPr>
        <p:txBody>
          <a:bodyPr wrap="square" lIns="0" tIns="0" rIns="0" bIns="0" rtlCol="0"/>
          <a:lstStyle/>
          <a:p>
            <a:endParaRPr b="1"/>
          </a:p>
        </p:txBody>
      </p:sp>
      <p:sp>
        <p:nvSpPr>
          <p:cNvPr id="16" name="object 16"/>
          <p:cNvSpPr txBox="1"/>
          <p:nvPr/>
        </p:nvSpPr>
        <p:spPr>
          <a:xfrm>
            <a:off x="4045336" y="4532121"/>
            <a:ext cx="742563" cy="243652"/>
          </a:xfrm>
          <a:prstGeom prst="rect">
            <a:avLst/>
          </a:prstGeom>
        </p:spPr>
        <p:txBody>
          <a:bodyPr vert="horz" wrap="square" lIns="0" tIns="12696" rIns="0" bIns="0" rtlCol="0">
            <a:spAutoFit/>
          </a:bodyPr>
          <a:lstStyle/>
          <a:p>
            <a:pPr marL="12696">
              <a:spcBef>
                <a:spcPts val="100"/>
              </a:spcBef>
            </a:pPr>
            <a:r>
              <a:rPr sz="1500" b="1" spc="-5" dirty="0">
                <a:latin typeface="Times New Roman"/>
                <a:cs typeface="Times New Roman"/>
              </a:rPr>
              <a:t>Critic</a:t>
            </a:r>
            <a:endParaRPr sz="1500" b="1" dirty="0">
              <a:latin typeface="Times New Roman"/>
              <a:cs typeface="Times New Roman"/>
            </a:endParaRPr>
          </a:p>
        </p:txBody>
      </p:sp>
      <p:sp>
        <p:nvSpPr>
          <p:cNvPr id="17" name="object 17"/>
          <p:cNvSpPr/>
          <p:nvPr/>
        </p:nvSpPr>
        <p:spPr>
          <a:xfrm>
            <a:off x="5534027" y="2716022"/>
            <a:ext cx="1591310" cy="1027430"/>
          </a:xfrm>
          <a:custGeom>
            <a:avLst/>
            <a:gdLst/>
            <a:ahLst/>
            <a:cxnLst/>
            <a:rect l="l" t="t" r="r" b="b"/>
            <a:pathLst>
              <a:path w="1591309" h="1027429">
                <a:moveTo>
                  <a:pt x="795540" y="0"/>
                </a:moveTo>
                <a:lnTo>
                  <a:pt x="738689" y="1290"/>
                </a:lnTo>
                <a:lnTo>
                  <a:pt x="682923" y="5103"/>
                </a:lnTo>
                <a:lnTo>
                  <a:pt x="628375" y="11353"/>
                </a:lnTo>
                <a:lnTo>
                  <a:pt x="575181" y="19950"/>
                </a:lnTo>
                <a:lnTo>
                  <a:pt x="523473" y="30810"/>
                </a:lnTo>
                <a:lnTo>
                  <a:pt x="473387" y="43843"/>
                </a:lnTo>
                <a:lnTo>
                  <a:pt x="425057" y="58963"/>
                </a:lnTo>
                <a:lnTo>
                  <a:pt x="378616" y="76084"/>
                </a:lnTo>
                <a:lnTo>
                  <a:pt x="334199" y="95116"/>
                </a:lnTo>
                <a:lnTo>
                  <a:pt x="291941" y="115975"/>
                </a:lnTo>
                <a:lnTo>
                  <a:pt x="251974" y="138572"/>
                </a:lnTo>
                <a:lnTo>
                  <a:pt x="214434" y="162819"/>
                </a:lnTo>
                <a:lnTo>
                  <a:pt x="179454" y="188631"/>
                </a:lnTo>
                <a:lnTo>
                  <a:pt x="147169" y="215920"/>
                </a:lnTo>
                <a:lnTo>
                  <a:pt x="117712" y="244598"/>
                </a:lnTo>
                <a:lnTo>
                  <a:pt x="91219" y="274579"/>
                </a:lnTo>
                <a:lnTo>
                  <a:pt x="67823" y="305774"/>
                </a:lnTo>
                <a:lnTo>
                  <a:pt x="30859" y="371463"/>
                </a:lnTo>
                <a:lnTo>
                  <a:pt x="7893" y="440967"/>
                </a:lnTo>
                <a:lnTo>
                  <a:pt x="0" y="513587"/>
                </a:lnTo>
                <a:lnTo>
                  <a:pt x="1995" y="550244"/>
                </a:lnTo>
                <a:lnTo>
                  <a:pt x="17559" y="621393"/>
                </a:lnTo>
                <a:lnTo>
                  <a:pt x="47658" y="689077"/>
                </a:lnTo>
                <a:lnTo>
                  <a:pt x="91219" y="752596"/>
                </a:lnTo>
                <a:lnTo>
                  <a:pt x="117712" y="782577"/>
                </a:lnTo>
                <a:lnTo>
                  <a:pt x="147169" y="811255"/>
                </a:lnTo>
                <a:lnTo>
                  <a:pt x="179454" y="838544"/>
                </a:lnTo>
                <a:lnTo>
                  <a:pt x="214434" y="864356"/>
                </a:lnTo>
                <a:lnTo>
                  <a:pt x="251974" y="888603"/>
                </a:lnTo>
                <a:lnTo>
                  <a:pt x="291941" y="911200"/>
                </a:lnTo>
                <a:lnTo>
                  <a:pt x="334199" y="932059"/>
                </a:lnTo>
                <a:lnTo>
                  <a:pt x="378616" y="951091"/>
                </a:lnTo>
                <a:lnTo>
                  <a:pt x="425057" y="968212"/>
                </a:lnTo>
                <a:lnTo>
                  <a:pt x="473387" y="983332"/>
                </a:lnTo>
                <a:lnTo>
                  <a:pt x="523473" y="996365"/>
                </a:lnTo>
                <a:lnTo>
                  <a:pt x="575181" y="1007225"/>
                </a:lnTo>
                <a:lnTo>
                  <a:pt x="628375" y="1015822"/>
                </a:lnTo>
                <a:lnTo>
                  <a:pt x="682923" y="1022072"/>
                </a:lnTo>
                <a:lnTo>
                  <a:pt x="738689" y="1025885"/>
                </a:lnTo>
                <a:lnTo>
                  <a:pt x="795540" y="1027175"/>
                </a:lnTo>
                <a:lnTo>
                  <a:pt x="852300" y="1025885"/>
                </a:lnTo>
                <a:lnTo>
                  <a:pt x="907992" y="1022072"/>
                </a:lnTo>
                <a:lnTo>
                  <a:pt x="962479" y="1015822"/>
                </a:lnTo>
                <a:lnTo>
                  <a:pt x="1015627" y="1007225"/>
                </a:lnTo>
                <a:lnTo>
                  <a:pt x="1067301" y="996365"/>
                </a:lnTo>
                <a:lnTo>
                  <a:pt x="1117365" y="983332"/>
                </a:lnTo>
                <a:lnTo>
                  <a:pt x="1165684" y="968212"/>
                </a:lnTo>
                <a:lnTo>
                  <a:pt x="1212122" y="951091"/>
                </a:lnTo>
                <a:lnTo>
                  <a:pt x="1256545" y="932059"/>
                </a:lnTo>
                <a:lnTo>
                  <a:pt x="1298817" y="911200"/>
                </a:lnTo>
                <a:lnTo>
                  <a:pt x="1338803" y="888603"/>
                </a:lnTo>
                <a:lnTo>
                  <a:pt x="1376367" y="864356"/>
                </a:lnTo>
                <a:lnTo>
                  <a:pt x="1411375" y="838544"/>
                </a:lnTo>
                <a:lnTo>
                  <a:pt x="1443690" y="811255"/>
                </a:lnTo>
                <a:lnTo>
                  <a:pt x="1473178" y="782577"/>
                </a:lnTo>
                <a:lnTo>
                  <a:pt x="1499704" y="752596"/>
                </a:lnTo>
                <a:lnTo>
                  <a:pt x="1523132" y="721401"/>
                </a:lnTo>
                <a:lnTo>
                  <a:pt x="1543327" y="689077"/>
                </a:lnTo>
                <a:lnTo>
                  <a:pt x="1573475" y="621393"/>
                </a:lnTo>
                <a:lnTo>
                  <a:pt x="1589068" y="550244"/>
                </a:lnTo>
                <a:lnTo>
                  <a:pt x="1591068" y="513587"/>
                </a:lnTo>
                <a:lnTo>
                  <a:pt x="1589068" y="476931"/>
                </a:lnTo>
                <a:lnTo>
                  <a:pt x="1573475" y="405782"/>
                </a:lnTo>
                <a:lnTo>
                  <a:pt x="1543327" y="338098"/>
                </a:lnTo>
                <a:lnTo>
                  <a:pt x="1523132" y="305774"/>
                </a:lnTo>
                <a:lnTo>
                  <a:pt x="1499704" y="274579"/>
                </a:lnTo>
                <a:lnTo>
                  <a:pt x="1473178" y="244598"/>
                </a:lnTo>
                <a:lnTo>
                  <a:pt x="1443690" y="215920"/>
                </a:lnTo>
                <a:lnTo>
                  <a:pt x="1411375" y="188631"/>
                </a:lnTo>
                <a:lnTo>
                  <a:pt x="1376367" y="162819"/>
                </a:lnTo>
                <a:lnTo>
                  <a:pt x="1338803" y="138572"/>
                </a:lnTo>
                <a:lnTo>
                  <a:pt x="1298817" y="115975"/>
                </a:lnTo>
                <a:lnTo>
                  <a:pt x="1256545" y="95116"/>
                </a:lnTo>
                <a:lnTo>
                  <a:pt x="1212122" y="76084"/>
                </a:lnTo>
                <a:lnTo>
                  <a:pt x="1165684" y="58963"/>
                </a:lnTo>
                <a:lnTo>
                  <a:pt x="1117365" y="43843"/>
                </a:lnTo>
                <a:lnTo>
                  <a:pt x="1067301" y="30810"/>
                </a:lnTo>
                <a:lnTo>
                  <a:pt x="1015627" y="19950"/>
                </a:lnTo>
                <a:lnTo>
                  <a:pt x="962479" y="11353"/>
                </a:lnTo>
                <a:lnTo>
                  <a:pt x="907992" y="5103"/>
                </a:lnTo>
                <a:lnTo>
                  <a:pt x="852300" y="1290"/>
                </a:lnTo>
                <a:lnTo>
                  <a:pt x="795540" y="0"/>
                </a:lnTo>
                <a:close/>
              </a:path>
            </a:pathLst>
          </a:custGeom>
          <a:ln w="9525">
            <a:solidFill>
              <a:srgbClr val="000000"/>
            </a:solidFill>
          </a:ln>
        </p:spPr>
        <p:txBody>
          <a:bodyPr wrap="square" lIns="0" tIns="0" rIns="0" bIns="0" rtlCol="0"/>
          <a:lstStyle/>
          <a:p>
            <a:endParaRPr b="1"/>
          </a:p>
        </p:txBody>
      </p:sp>
      <p:sp>
        <p:nvSpPr>
          <p:cNvPr id="18" name="object 18"/>
          <p:cNvSpPr txBox="1"/>
          <p:nvPr/>
        </p:nvSpPr>
        <p:spPr>
          <a:xfrm>
            <a:off x="5887093" y="2989071"/>
            <a:ext cx="1110607" cy="243652"/>
          </a:xfrm>
          <a:prstGeom prst="rect">
            <a:avLst/>
          </a:prstGeom>
        </p:spPr>
        <p:txBody>
          <a:bodyPr vert="horz" wrap="square" lIns="0" tIns="12696" rIns="0" bIns="0" rtlCol="0">
            <a:spAutoFit/>
          </a:bodyPr>
          <a:lstStyle/>
          <a:p>
            <a:pPr marL="12696">
              <a:spcBef>
                <a:spcPts val="100"/>
              </a:spcBef>
            </a:pPr>
            <a:r>
              <a:rPr sz="1500" b="1" spc="-10" dirty="0">
                <a:latin typeface="Times New Roman"/>
                <a:cs typeface="Times New Roman"/>
              </a:rPr>
              <a:t>Generalizer</a:t>
            </a:r>
            <a:endParaRPr sz="1500" b="1" dirty="0">
              <a:latin typeface="Times New Roman"/>
              <a:cs typeface="Times New Roman"/>
            </a:endParaRPr>
          </a:p>
        </p:txBody>
      </p:sp>
      <p:sp>
        <p:nvSpPr>
          <p:cNvPr id="19" name="object 19"/>
          <p:cNvSpPr txBox="1"/>
          <p:nvPr/>
        </p:nvSpPr>
        <p:spPr>
          <a:xfrm>
            <a:off x="5551559" y="4051474"/>
            <a:ext cx="2868295" cy="683260"/>
          </a:xfrm>
          <a:prstGeom prst="rect">
            <a:avLst/>
          </a:prstGeom>
        </p:spPr>
        <p:txBody>
          <a:bodyPr vert="horz" wrap="square" lIns="0" tIns="114911" rIns="0" bIns="0" rtlCol="0">
            <a:spAutoFit/>
          </a:bodyPr>
          <a:lstStyle/>
          <a:p>
            <a:pPr marL="502814">
              <a:spcBef>
                <a:spcPts val="905"/>
              </a:spcBef>
            </a:pPr>
            <a:r>
              <a:rPr sz="1500" b="1" spc="-5" dirty="0">
                <a:latin typeface="Times New Roman"/>
                <a:cs typeface="Times New Roman"/>
              </a:rPr>
              <a:t>Training</a:t>
            </a:r>
            <a:r>
              <a:rPr sz="1500" b="1" spc="-10" dirty="0">
                <a:latin typeface="Times New Roman"/>
                <a:cs typeface="Times New Roman"/>
              </a:rPr>
              <a:t> </a:t>
            </a:r>
            <a:r>
              <a:rPr sz="1500" b="1" spc="-5" dirty="0">
                <a:latin typeface="Times New Roman"/>
                <a:cs typeface="Times New Roman"/>
              </a:rPr>
              <a:t>examples</a:t>
            </a:r>
            <a:endParaRPr sz="1500" b="1" dirty="0">
              <a:latin typeface="Times New Roman"/>
              <a:cs typeface="Times New Roman"/>
            </a:endParaRPr>
          </a:p>
          <a:p>
            <a:pPr marL="38092">
              <a:spcBef>
                <a:spcPts val="825"/>
              </a:spcBef>
            </a:pPr>
            <a:r>
              <a:rPr sz="1400" b="1" spc="-10" dirty="0">
                <a:latin typeface="Gulim"/>
                <a:cs typeface="Gulim"/>
              </a:rPr>
              <a:t>{&lt;</a:t>
            </a:r>
            <a:r>
              <a:rPr sz="1500" b="1" i="1" spc="-10" dirty="0">
                <a:latin typeface="Gulim"/>
                <a:cs typeface="Gulim"/>
              </a:rPr>
              <a:t>b</a:t>
            </a:r>
            <a:r>
              <a:rPr sz="1400" b="1" spc="-15" baseline="-24691" dirty="0">
                <a:latin typeface="Gulim"/>
                <a:cs typeface="Gulim"/>
              </a:rPr>
              <a:t>1</a:t>
            </a:r>
            <a:r>
              <a:rPr sz="1400" b="1" spc="-10" dirty="0">
                <a:latin typeface="Gulim"/>
                <a:cs typeface="Gulim"/>
              </a:rPr>
              <a:t>,</a:t>
            </a:r>
            <a:r>
              <a:rPr sz="1500" b="1" i="1" spc="-10" dirty="0">
                <a:latin typeface="Gulim"/>
                <a:cs typeface="Gulim"/>
              </a:rPr>
              <a:t>V</a:t>
            </a:r>
            <a:r>
              <a:rPr sz="1400" b="1" spc="-15" baseline="-24691" dirty="0">
                <a:latin typeface="Gulim"/>
                <a:cs typeface="Gulim"/>
              </a:rPr>
              <a:t>train</a:t>
            </a:r>
            <a:r>
              <a:rPr sz="1400" b="1" spc="-10" dirty="0">
                <a:latin typeface="Gulim"/>
                <a:cs typeface="Gulim"/>
              </a:rPr>
              <a:t>(</a:t>
            </a:r>
            <a:r>
              <a:rPr sz="1500" b="1" i="1" spc="-10" dirty="0">
                <a:latin typeface="Gulim"/>
                <a:cs typeface="Gulim"/>
              </a:rPr>
              <a:t>b</a:t>
            </a:r>
            <a:r>
              <a:rPr sz="1400" b="1" spc="-15" baseline="-24691" dirty="0">
                <a:latin typeface="Gulim"/>
                <a:cs typeface="Gulim"/>
              </a:rPr>
              <a:t>1</a:t>
            </a:r>
            <a:r>
              <a:rPr sz="1400" b="1" spc="-10" dirty="0">
                <a:latin typeface="Gulim"/>
                <a:cs typeface="Gulim"/>
              </a:rPr>
              <a:t>)&gt;, &lt;</a:t>
            </a:r>
            <a:r>
              <a:rPr sz="1500" b="1" i="1" spc="-10" dirty="0">
                <a:latin typeface="Gulim"/>
                <a:cs typeface="Gulim"/>
              </a:rPr>
              <a:t>b</a:t>
            </a:r>
            <a:r>
              <a:rPr sz="1400" b="1" spc="-15" baseline="-24691" dirty="0">
                <a:latin typeface="Gulim"/>
                <a:cs typeface="Gulim"/>
              </a:rPr>
              <a:t>2</a:t>
            </a:r>
            <a:r>
              <a:rPr sz="1400" b="1" spc="-10" dirty="0">
                <a:latin typeface="Gulim"/>
                <a:cs typeface="Gulim"/>
              </a:rPr>
              <a:t>,</a:t>
            </a:r>
            <a:r>
              <a:rPr sz="1500" b="1" i="1" spc="-10" dirty="0">
                <a:latin typeface="Gulim"/>
                <a:cs typeface="Gulim"/>
              </a:rPr>
              <a:t>V</a:t>
            </a:r>
            <a:r>
              <a:rPr sz="1400" b="1" spc="-15" baseline="-24691" dirty="0">
                <a:latin typeface="Gulim"/>
                <a:cs typeface="Gulim"/>
              </a:rPr>
              <a:t>train</a:t>
            </a:r>
            <a:r>
              <a:rPr sz="1400" b="1" spc="-10" dirty="0">
                <a:latin typeface="Gulim"/>
                <a:cs typeface="Gulim"/>
              </a:rPr>
              <a:t>(</a:t>
            </a:r>
            <a:r>
              <a:rPr sz="1500" b="1" i="1" spc="-10" dirty="0">
                <a:latin typeface="Gulim"/>
                <a:cs typeface="Gulim"/>
              </a:rPr>
              <a:t>b</a:t>
            </a:r>
            <a:r>
              <a:rPr sz="1400" b="1" spc="-15" baseline="-24691" dirty="0">
                <a:latin typeface="Gulim"/>
                <a:cs typeface="Gulim"/>
              </a:rPr>
              <a:t>2</a:t>
            </a:r>
            <a:r>
              <a:rPr sz="1400" b="1" spc="-10" dirty="0">
                <a:latin typeface="Gulim"/>
                <a:cs typeface="Gulim"/>
              </a:rPr>
              <a:t>)&gt;,</a:t>
            </a:r>
            <a:r>
              <a:rPr sz="1400" b="1" spc="-30" dirty="0">
                <a:latin typeface="Gulim"/>
                <a:cs typeface="Gulim"/>
              </a:rPr>
              <a:t> </a:t>
            </a:r>
            <a:r>
              <a:rPr sz="1400" b="1" spc="-10" dirty="0">
                <a:latin typeface="Gulim"/>
                <a:cs typeface="Gulim"/>
              </a:rPr>
              <a:t>…}</a:t>
            </a:r>
            <a:endParaRPr sz="1400" b="1" dirty="0">
              <a:latin typeface="Gulim"/>
              <a:cs typeface="Gulim"/>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169632"/>
            <a:ext cx="298323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The </a:t>
            </a:r>
            <a:r>
              <a:rPr spc="-5" dirty="0"/>
              <a:t>Final</a:t>
            </a:r>
            <a:r>
              <a:rPr spc="-40" dirty="0"/>
              <a:t> </a:t>
            </a:r>
            <a:r>
              <a:rPr spc="-5" dirty="0"/>
              <a:t>Design</a:t>
            </a:r>
          </a:p>
        </p:txBody>
      </p:sp>
      <p:sp>
        <p:nvSpPr>
          <p:cNvPr id="3" name="object 3"/>
          <p:cNvSpPr txBox="1">
            <a:spLocks noGrp="1"/>
          </p:cNvSpPr>
          <p:nvPr>
            <p:ph type="body" idx="1"/>
          </p:nvPr>
        </p:nvSpPr>
        <p:spPr>
          <a:xfrm>
            <a:off x="244214" y="1428496"/>
            <a:ext cx="8630170" cy="4924421"/>
          </a:xfrm>
          <a:prstGeom prst="rect">
            <a:avLst/>
          </a:prstGeom>
        </p:spPr>
        <p:txBody>
          <a:bodyPr vert="horz" wrap="square" lIns="0" tIns="12696" rIns="0" bIns="0" rtlCol="0">
            <a:spAutoFit/>
          </a:bodyPr>
          <a:lstStyle/>
          <a:p>
            <a:pPr marL="356796" marR="15236" indent="-342828">
              <a:spcBef>
                <a:spcPts val="100"/>
              </a:spcBef>
              <a:tabLst>
                <a:tab pos="356796" algn="l"/>
                <a:tab pos="357429" algn="l"/>
              </a:tabLst>
            </a:pPr>
            <a:r>
              <a:rPr sz="2800" b="1" spc="-5" dirty="0"/>
              <a:t>Performance System: </a:t>
            </a:r>
            <a:endParaRPr lang="en-IN" sz="2800" b="1" spc="-5" dirty="0" smtClean="0"/>
          </a:p>
          <a:p>
            <a:pPr marL="356796" marR="15236" indent="-342828">
              <a:spcBef>
                <a:spcPts val="100"/>
              </a:spcBef>
              <a:buFont typeface="Arial" pitchFamily="34" charset="0"/>
              <a:buChar char="•"/>
              <a:tabLst>
                <a:tab pos="356796" algn="l"/>
                <a:tab pos="357429" algn="l"/>
              </a:tabLst>
            </a:pPr>
            <a:r>
              <a:rPr sz="2800" dirty="0" smtClean="0"/>
              <a:t>To </a:t>
            </a:r>
            <a:r>
              <a:rPr sz="2800" spc="-5" dirty="0"/>
              <a:t>solve </a:t>
            </a:r>
            <a:r>
              <a:rPr sz="2800" dirty="0"/>
              <a:t>the </a:t>
            </a:r>
            <a:r>
              <a:rPr sz="2800" spc="-5" dirty="0"/>
              <a:t>given performance </a:t>
            </a:r>
            <a:r>
              <a:rPr sz="2800" dirty="0"/>
              <a:t>task </a:t>
            </a:r>
            <a:r>
              <a:rPr sz="2800" spc="-5" dirty="0"/>
              <a:t>by using  the learned target function(s). </a:t>
            </a:r>
            <a:endParaRPr lang="en-IN" sz="2800" spc="-5" dirty="0" smtClean="0"/>
          </a:p>
          <a:p>
            <a:pPr marL="356796" marR="15236" indent="-342828">
              <a:spcBef>
                <a:spcPts val="100"/>
              </a:spcBef>
              <a:buFont typeface="Arial" pitchFamily="34" charset="0"/>
              <a:buChar char="•"/>
              <a:tabLst>
                <a:tab pos="356796" algn="l"/>
                <a:tab pos="357429" algn="l"/>
              </a:tabLst>
            </a:pPr>
            <a:endParaRPr lang="en-IN" sz="2800" spc="-5" dirty="0" smtClean="0"/>
          </a:p>
          <a:p>
            <a:pPr marL="356796" marR="15236" indent="-342828">
              <a:spcBef>
                <a:spcPts val="100"/>
              </a:spcBef>
              <a:buFont typeface="Arial" pitchFamily="34" charset="0"/>
              <a:buChar char="•"/>
              <a:tabLst>
                <a:tab pos="356796" algn="l"/>
                <a:tab pos="357429" algn="l"/>
              </a:tabLst>
            </a:pPr>
            <a:r>
              <a:rPr sz="2800" spc="-5" dirty="0" smtClean="0"/>
              <a:t>It </a:t>
            </a:r>
            <a:r>
              <a:rPr sz="2800" spc="-5" dirty="0"/>
              <a:t>takes an instance of </a:t>
            </a:r>
            <a:r>
              <a:rPr sz="2800" dirty="0"/>
              <a:t>a </a:t>
            </a:r>
            <a:r>
              <a:rPr sz="2800" spc="-5" dirty="0"/>
              <a:t>new problem  (new game) as input and </a:t>
            </a:r>
            <a:r>
              <a:rPr sz="2800" dirty="0"/>
              <a:t>a </a:t>
            </a:r>
            <a:r>
              <a:rPr sz="2800" spc="-5" dirty="0"/>
              <a:t>trace of its solution (game history) </a:t>
            </a:r>
            <a:r>
              <a:rPr sz="2800" spc="-10" dirty="0"/>
              <a:t>as  </a:t>
            </a:r>
            <a:r>
              <a:rPr sz="2800" spc="-5" dirty="0"/>
              <a:t>output</a:t>
            </a:r>
            <a:r>
              <a:rPr sz="2800" spc="-5" dirty="0" smtClean="0"/>
              <a:t>.</a:t>
            </a:r>
            <a:endParaRPr lang="en-IN" sz="2800" spc="-5" dirty="0" smtClean="0"/>
          </a:p>
          <a:p>
            <a:pPr marL="356796" marR="15236" indent="-342828">
              <a:spcBef>
                <a:spcPts val="100"/>
              </a:spcBef>
              <a:buFont typeface="Arial" pitchFamily="34" charset="0"/>
              <a:buChar char="•"/>
              <a:tabLst>
                <a:tab pos="356796" algn="l"/>
                <a:tab pos="357429" algn="l"/>
              </a:tabLst>
            </a:pPr>
            <a:endParaRPr lang="en-IN" sz="2800" spc="-5" dirty="0" smtClean="0"/>
          </a:p>
          <a:p>
            <a:pPr marL="356796" marR="15236" indent="-342828">
              <a:spcBef>
                <a:spcPts val="100"/>
              </a:spcBef>
              <a:buFont typeface="Arial" pitchFamily="34" charset="0"/>
              <a:buChar char="•"/>
              <a:tabLst>
                <a:tab pos="356796" algn="l"/>
                <a:tab pos="357429" algn="l"/>
              </a:tabLst>
            </a:pPr>
            <a:r>
              <a:rPr lang="en-IN" sz="2800" spc="-5" dirty="0" smtClean="0"/>
              <a:t>In checkers game strategy used by performance system is to select its next moves at each step determined by  the learned function </a:t>
            </a:r>
            <a:r>
              <a:rPr lang="en-IN" sz="2800" b="1" i="1" spc="25" dirty="0" smtClean="0"/>
              <a:t>V′ </a:t>
            </a:r>
            <a:r>
              <a:rPr lang="en-IN" sz="2800" spc="25" dirty="0" smtClean="0"/>
              <a:t>evaluation function</a:t>
            </a:r>
            <a:endParaRPr sz="2800" spc="-5" dirty="0"/>
          </a:p>
          <a:p>
            <a:pPr marL="1270">
              <a:spcBef>
                <a:spcPts val="30"/>
              </a:spcBef>
              <a:buFont typeface="Times New Roman"/>
              <a:buChar char="•"/>
            </a:pPr>
            <a:endParaRPr sz="35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169632"/>
            <a:ext cx="298323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The </a:t>
            </a:r>
            <a:r>
              <a:rPr spc="-5" dirty="0"/>
              <a:t>Final</a:t>
            </a:r>
            <a:r>
              <a:rPr spc="-40" dirty="0"/>
              <a:t> </a:t>
            </a:r>
            <a:r>
              <a:rPr spc="-5" dirty="0"/>
              <a:t>Design</a:t>
            </a:r>
          </a:p>
        </p:txBody>
      </p:sp>
      <p:sp>
        <p:nvSpPr>
          <p:cNvPr id="3" name="object 3"/>
          <p:cNvSpPr txBox="1">
            <a:spLocks noGrp="1"/>
          </p:cNvSpPr>
          <p:nvPr>
            <p:ph type="body" idx="1"/>
          </p:nvPr>
        </p:nvSpPr>
        <p:spPr>
          <a:xfrm>
            <a:off x="244214" y="1428496"/>
            <a:ext cx="8630170" cy="4860301"/>
          </a:xfrm>
          <a:prstGeom prst="rect">
            <a:avLst/>
          </a:prstGeom>
        </p:spPr>
        <p:txBody>
          <a:bodyPr vert="horz" wrap="square" lIns="0" tIns="12696" rIns="0" bIns="0" rtlCol="0">
            <a:spAutoFit/>
          </a:bodyPr>
          <a:lstStyle/>
          <a:p>
            <a:pPr marL="356796" marR="15236" indent="-342828">
              <a:spcBef>
                <a:spcPts val="100"/>
              </a:spcBef>
              <a:tabLst>
                <a:tab pos="356796" algn="l"/>
                <a:tab pos="357429" algn="l"/>
              </a:tabLst>
            </a:pPr>
            <a:r>
              <a:rPr lang="en-IN" sz="2800" b="1" spc="-5" dirty="0" smtClean="0"/>
              <a:t>Critic</a:t>
            </a:r>
            <a:r>
              <a:rPr sz="2800" b="1" spc="-5" dirty="0" smtClean="0"/>
              <a:t>: </a:t>
            </a:r>
            <a:endParaRPr lang="en-IN" sz="2800" b="1" spc="-5" dirty="0" smtClean="0"/>
          </a:p>
          <a:p>
            <a:pPr marL="1270">
              <a:spcBef>
                <a:spcPts val="30"/>
              </a:spcBef>
              <a:buFont typeface="Times New Roman"/>
              <a:buChar char="•"/>
            </a:pPr>
            <a:r>
              <a:rPr lang="en-IN" sz="3600" dirty="0" smtClean="0"/>
              <a:t>The critic takes the history of the game and generates training examples.</a:t>
            </a:r>
          </a:p>
          <a:p>
            <a:pPr marL="1270">
              <a:spcBef>
                <a:spcPts val="30"/>
              </a:spcBef>
              <a:buFont typeface="Times New Roman"/>
              <a:buChar char="•"/>
            </a:pPr>
            <a:r>
              <a:rPr lang="en-IN" sz="3600" dirty="0" smtClean="0"/>
              <a:t>Critic corresponding training rule in checkers game is given by equation:</a:t>
            </a:r>
          </a:p>
          <a:p>
            <a:pPr marL="1270">
              <a:spcBef>
                <a:spcPts val="30"/>
              </a:spcBef>
              <a:buFont typeface="Times New Roman"/>
              <a:buChar char="•"/>
            </a:pPr>
            <a:endParaRPr lang="en-IN" sz="3600" dirty="0" smtClean="0"/>
          </a:p>
          <a:p>
            <a:pPr marL="1270">
              <a:spcBef>
                <a:spcPts val="30"/>
              </a:spcBef>
            </a:pPr>
            <a:r>
              <a:rPr lang="en-IN" sz="3600" i="1" spc="-5" dirty="0" smtClean="0"/>
              <a:t>	</a:t>
            </a:r>
            <a:r>
              <a:rPr lang="en-IN" sz="3600" i="1" spc="-5" dirty="0" err="1" smtClean="0"/>
              <a:t>V</a:t>
            </a:r>
            <a:r>
              <a:rPr lang="en-IN" sz="3600" i="1" spc="-7" baseline="-21367" dirty="0" err="1" smtClean="0"/>
              <a:t>train</a:t>
            </a:r>
            <a:r>
              <a:rPr lang="en-IN" sz="3600" spc="-5" dirty="0" smtClean="0"/>
              <a:t>(</a:t>
            </a:r>
            <a:r>
              <a:rPr lang="en-IN" sz="3600" i="1" spc="-5" dirty="0" smtClean="0"/>
              <a:t>b</a:t>
            </a:r>
            <a:r>
              <a:rPr lang="en-IN" sz="3600" spc="-5" dirty="0" smtClean="0"/>
              <a:t>) </a:t>
            </a:r>
            <a:r>
              <a:rPr lang="en-IN" sz="3600" i="1" spc="-105" dirty="0" smtClean="0">
                <a:latin typeface="Symbol"/>
                <a:cs typeface="Symbol"/>
              </a:rPr>
              <a:t></a:t>
            </a:r>
            <a:r>
              <a:rPr lang="en-IN" sz="3600" i="1" spc="-105" dirty="0" smtClean="0"/>
              <a:t> </a:t>
            </a:r>
            <a:r>
              <a:rPr lang="en-IN" sz="3600" i="1" spc="-5" dirty="0" smtClean="0"/>
              <a:t>V'</a:t>
            </a:r>
            <a:r>
              <a:rPr lang="en-IN" sz="3600" i="1" spc="75" dirty="0" smtClean="0"/>
              <a:t> </a:t>
            </a:r>
            <a:r>
              <a:rPr lang="en-IN" sz="3600" spc="-5" dirty="0" smtClean="0"/>
              <a:t>(</a:t>
            </a:r>
            <a:r>
              <a:rPr lang="en-IN" sz="3600" i="1" spc="-5" dirty="0" smtClean="0"/>
              <a:t>Successor</a:t>
            </a:r>
            <a:r>
              <a:rPr lang="en-IN" sz="3600" spc="-5" dirty="0" smtClean="0"/>
              <a:t>(</a:t>
            </a:r>
            <a:r>
              <a:rPr lang="en-IN" sz="3600" i="1" spc="-5" dirty="0" smtClean="0"/>
              <a:t>b</a:t>
            </a:r>
            <a:r>
              <a:rPr lang="en-IN" sz="3600" spc="-5" dirty="0" smtClean="0"/>
              <a:t>)).</a:t>
            </a:r>
            <a:endParaRPr lang="en-IN" sz="3600" dirty="0" smtClean="0"/>
          </a:p>
          <a:p>
            <a:pPr marL="1270">
              <a:spcBef>
                <a:spcPts val="30"/>
              </a:spcBef>
              <a:buFont typeface="Times New Roman"/>
              <a:buChar char="•"/>
            </a:pPr>
            <a:endParaRPr lang="en-IN" sz="3600" dirty="0" smtClean="0"/>
          </a:p>
          <a:p>
            <a:pPr marL="1270">
              <a:spcBef>
                <a:spcPts val="30"/>
              </a:spcBef>
              <a:buFont typeface="Times New Roman"/>
              <a:buChar char="•"/>
            </a:pPr>
            <a:endParaRPr sz="35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7C7A88-47B3-091F-8BC2-187926160E45}"/>
              </a:ext>
            </a:extLst>
          </p:cNvPr>
          <p:cNvSpPr>
            <a:spLocks noGrp="1"/>
          </p:cNvSpPr>
          <p:nvPr>
            <p:ph type="title"/>
          </p:nvPr>
        </p:nvSpPr>
        <p:spPr>
          <a:xfrm>
            <a:off x="219337" y="12702"/>
            <a:ext cx="8679929" cy="492443"/>
          </a:xfrm>
        </p:spPr>
        <p:txBody>
          <a:bodyPr/>
          <a:lstStyle/>
          <a:p>
            <a:r>
              <a:rPr lang="en-US" dirty="0"/>
              <a:t>UNIT-3</a:t>
            </a:r>
            <a:endParaRPr lang="en-IN" dirty="0"/>
          </a:p>
        </p:txBody>
      </p:sp>
      <p:sp>
        <p:nvSpPr>
          <p:cNvPr id="3" name="Content Placeholder 2">
            <a:extLst>
              <a:ext uri="{FF2B5EF4-FFF2-40B4-BE49-F238E27FC236}">
                <a16:creationId xmlns="" xmlns:a16="http://schemas.microsoft.com/office/drawing/2014/main" id="{1F4EB47A-6F7A-DBED-7BE9-09F55711D481}"/>
              </a:ext>
            </a:extLst>
          </p:cNvPr>
          <p:cNvSpPr>
            <a:spLocks noGrp="1"/>
          </p:cNvSpPr>
          <p:nvPr>
            <p:ph type="body" idx="1"/>
          </p:nvPr>
        </p:nvSpPr>
        <p:spPr>
          <a:xfrm>
            <a:off x="244214" y="1428498"/>
            <a:ext cx="8630170" cy="2585323"/>
          </a:xfrm>
        </p:spPr>
        <p:txBody>
          <a:bodyPr/>
          <a:lstStyle/>
          <a:p>
            <a:pPr algn="just"/>
            <a:r>
              <a:rPr lang="en-US" b="1" dirty="0"/>
              <a:t>DECISION TREE LEARNING </a:t>
            </a:r>
            <a:r>
              <a:rPr lang="en-US" dirty="0"/>
              <a:t>- Decision tree learning algorithm, Inductive bias, Inductive inference with decision trees, Entropy and information theory, Information gain, ID-3 Algorithm, Issues in Decision tree learning.</a:t>
            </a:r>
          </a:p>
          <a:p>
            <a:pPr algn="just"/>
            <a:r>
              <a:rPr lang="en-US" b="1" dirty="0"/>
              <a:t>INSTANCE-BASED LEARNING </a:t>
            </a:r>
            <a:r>
              <a:rPr lang="en-US" dirty="0"/>
              <a:t>– k-Nearest </a:t>
            </a:r>
            <a:r>
              <a:rPr lang="en-US" dirty="0" err="1"/>
              <a:t>Neighbour</a:t>
            </a:r>
            <a:r>
              <a:rPr lang="en-US" dirty="0"/>
              <a:t> Learning, Locally Weighted Regression, Radial basis function networks, Case-based learning.</a:t>
            </a:r>
            <a:endParaRPr lang="en-IN" dirty="0"/>
          </a:p>
        </p:txBody>
      </p:sp>
    </p:spTree>
    <p:extLst>
      <p:ext uri="{BB962C8B-B14F-4D97-AF65-F5344CB8AC3E}">
        <p14:creationId xmlns="" xmlns:p14="http://schemas.microsoft.com/office/powerpoint/2010/main" val="24619723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169632"/>
            <a:ext cx="420116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The </a:t>
            </a:r>
            <a:r>
              <a:rPr spc="-5" dirty="0"/>
              <a:t>Final Design</a:t>
            </a:r>
            <a:r>
              <a:rPr spc="-10" dirty="0"/>
              <a:t> </a:t>
            </a:r>
            <a:r>
              <a:rPr spc="-5" dirty="0"/>
              <a:t>(cont.)</a:t>
            </a:r>
          </a:p>
        </p:txBody>
      </p:sp>
      <p:sp>
        <p:nvSpPr>
          <p:cNvPr id="3" name="object 3"/>
          <p:cNvSpPr txBox="1"/>
          <p:nvPr/>
        </p:nvSpPr>
        <p:spPr>
          <a:xfrm>
            <a:off x="317635" y="1715770"/>
            <a:ext cx="8534400" cy="3893369"/>
          </a:xfrm>
          <a:prstGeom prst="rect">
            <a:avLst/>
          </a:prstGeom>
        </p:spPr>
        <p:txBody>
          <a:bodyPr vert="horz" wrap="square" lIns="0" tIns="12696" rIns="0" bIns="0" rtlCol="0">
            <a:spAutoFit/>
          </a:bodyPr>
          <a:lstStyle/>
          <a:p>
            <a:pPr marL="354889" marR="5080" indent="-342828">
              <a:spcBef>
                <a:spcPts val="100"/>
              </a:spcBef>
              <a:tabLst>
                <a:tab pos="354889" algn="l"/>
                <a:tab pos="355526" algn="l"/>
                <a:tab pos="2493118" algn="l"/>
              </a:tabLst>
            </a:pPr>
            <a:r>
              <a:rPr sz="3200" b="1" spc="-5" dirty="0">
                <a:latin typeface="Times New Roman"/>
                <a:cs typeface="Times New Roman"/>
              </a:rPr>
              <a:t>Generalizer: </a:t>
            </a:r>
            <a:endParaRPr lang="en-IN" sz="3200" b="1" spc="-5" dirty="0" smtClean="0">
              <a:latin typeface="Times New Roman"/>
              <a:cs typeface="Times New Roman"/>
            </a:endParaRPr>
          </a:p>
          <a:p>
            <a:pPr marL="354889" marR="5080" indent="-342828">
              <a:spcBef>
                <a:spcPts val="100"/>
              </a:spcBef>
              <a:buChar char="•"/>
              <a:tabLst>
                <a:tab pos="354889" algn="l"/>
                <a:tab pos="355526" algn="l"/>
                <a:tab pos="2493118" algn="l"/>
              </a:tabLst>
            </a:pPr>
            <a:r>
              <a:rPr sz="2400" spc="-5" dirty="0" smtClean="0">
                <a:latin typeface="Times New Roman"/>
                <a:cs typeface="Times New Roman"/>
              </a:rPr>
              <a:t>To </a:t>
            </a:r>
            <a:r>
              <a:rPr sz="2400" spc="-5" dirty="0">
                <a:latin typeface="Times New Roman"/>
                <a:cs typeface="Times New Roman"/>
              </a:rPr>
              <a:t>take as input the training examples and produce an  output hypothesis that is its estimate of the target function. </a:t>
            </a:r>
            <a:endParaRPr lang="en-IN" sz="2400" spc="-5" dirty="0" smtClean="0">
              <a:latin typeface="Times New Roman"/>
              <a:cs typeface="Times New Roman"/>
            </a:endParaRPr>
          </a:p>
          <a:p>
            <a:pPr marL="354889" marR="5080" indent="-342828">
              <a:spcBef>
                <a:spcPts val="100"/>
              </a:spcBef>
              <a:buChar char="•"/>
              <a:tabLst>
                <a:tab pos="354889" algn="l"/>
                <a:tab pos="355526" algn="l"/>
                <a:tab pos="2493118" algn="l"/>
              </a:tabLst>
            </a:pPr>
            <a:endParaRPr lang="en-IN" sz="2400" spc="-5" dirty="0" smtClean="0">
              <a:latin typeface="Times New Roman"/>
              <a:cs typeface="Times New Roman"/>
            </a:endParaRPr>
          </a:p>
          <a:p>
            <a:pPr marL="354889" marR="5080" indent="-342828">
              <a:spcBef>
                <a:spcPts val="100"/>
              </a:spcBef>
              <a:buChar char="•"/>
              <a:tabLst>
                <a:tab pos="354889" algn="l"/>
                <a:tab pos="355526" algn="l"/>
                <a:tab pos="2493118" algn="l"/>
              </a:tabLst>
            </a:pPr>
            <a:r>
              <a:rPr sz="2400" spc="-5" dirty="0" smtClean="0">
                <a:latin typeface="Times New Roman"/>
                <a:cs typeface="Times New Roman"/>
              </a:rPr>
              <a:t>It  </a:t>
            </a:r>
            <a:r>
              <a:rPr sz="2400" spc="-5" dirty="0">
                <a:latin typeface="Times New Roman"/>
                <a:cs typeface="Times New Roman"/>
              </a:rPr>
              <a:t>generalizes from the specific training examples, hypothesizing </a:t>
            </a:r>
            <a:r>
              <a:rPr sz="2400" dirty="0">
                <a:latin typeface="Times New Roman"/>
                <a:cs typeface="Times New Roman"/>
              </a:rPr>
              <a:t>a  </a:t>
            </a:r>
            <a:r>
              <a:rPr sz="2400" spc="-5" dirty="0">
                <a:latin typeface="Times New Roman"/>
                <a:cs typeface="Times New Roman"/>
              </a:rPr>
              <a:t>general function	that covers these examples and other </a:t>
            </a:r>
            <a:r>
              <a:rPr sz="2400" spc="-10" dirty="0">
                <a:latin typeface="Times New Roman"/>
                <a:cs typeface="Times New Roman"/>
              </a:rPr>
              <a:t>cases  </a:t>
            </a:r>
            <a:r>
              <a:rPr sz="2400" spc="-5" dirty="0">
                <a:latin typeface="Times New Roman"/>
                <a:cs typeface="Times New Roman"/>
              </a:rPr>
              <a:t>beyond the training</a:t>
            </a:r>
            <a:r>
              <a:rPr sz="2400" spc="-10" dirty="0">
                <a:latin typeface="Times New Roman"/>
                <a:cs typeface="Times New Roman"/>
              </a:rPr>
              <a:t> </a:t>
            </a:r>
            <a:r>
              <a:rPr sz="2400" spc="-5" dirty="0">
                <a:latin typeface="Times New Roman"/>
                <a:cs typeface="Times New Roman"/>
              </a:rPr>
              <a:t>examples</a:t>
            </a:r>
            <a:r>
              <a:rPr sz="2400" spc="-5" dirty="0" smtClean="0">
                <a:latin typeface="Times New Roman"/>
                <a:cs typeface="Times New Roman"/>
              </a:rPr>
              <a:t>.</a:t>
            </a:r>
            <a:endParaRPr lang="en-IN" sz="2400" spc="-5" dirty="0" smtClean="0">
              <a:latin typeface="Times New Roman"/>
              <a:cs typeface="Times New Roman"/>
            </a:endParaRPr>
          </a:p>
          <a:p>
            <a:pPr marL="354889" marR="5080" indent="-342828">
              <a:spcBef>
                <a:spcPts val="100"/>
              </a:spcBef>
              <a:buChar char="•"/>
              <a:tabLst>
                <a:tab pos="354889" algn="l"/>
                <a:tab pos="355526" algn="l"/>
                <a:tab pos="2493118" algn="l"/>
              </a:tabLst>
            </a:pPr>
            <a:endParaRPr lang="en-IN" sz="2400" spc="-5" dirty="0" smtClean="0">
              <a:latin typeface="Times New Roman"/>
              <a:cs typeface="Times New Roman"/>
            </a:endParaRPr>
          </a:p>
          <a:p>
            <a:pPr marL="354889" marR="5080" indent="-342828">
              <a:spcBef>
                <a:spcPts val="100"/>
              </a:spcBef>
              <a:buChar char="•"/>
              <a:tabLst>
                <a:tab pos="354889" algn="l"/>
                <a:tab pos="355526" algn="l"/>
                <a:tab pos="2493118" algn="l"/>
              </a:tabLst>
            </a:pPr>
            <a:r>
              <a:rPr lang="en-IN" sz="2400" spc="-5" dirty="0" smtClean="0">
                <a:latin typeface="Times New Roman"/>
                <a:cs typeface="Times New Roman"/>
              </a:rPr>
              <a:t>Generalizer correspond to LMS rules and hypothesis is the function </a:t>
            </a:r>
            <a:r>
              <a:rPr lang="en-IN" sz="2400" i="1" spc="10" dirty="0" smtClean="0">
                <a:latin typeface="Times New Roman"/>
                <a:cs typeface="Times New Roman"/>
              </a:rPr>
              <a:t>V</a:t>
            </a:r>
            <a:r>
              <a:rPr lang="en-IN" sz="2400" i="1" spc="-220" dirty="0" smtClean="0">
                <a:latin typeface="Times New Roman"/>
                <a:cs typeface="Times New Roman"/>
              </a:rPr>
              <a:t> ‘  </a:t>
            </a:r>
            <a:r>
              <a:rPr lang="en-IN" sz="2400" spc="-220" dirty="0" smtClean="0">
                <a:latin typeface="Times New Roman"/>
                <a:cs typeface="Times New Roman"/>
              </a:rPr>
              <a:t>d</a:t>
            </a:r>
            <a:r>
              <a:rPr lang="en-IN" sz="2400" spc="-5" dirty="0" smtClean="0">
                <a:latin typeface="Times New Roman"/>
                <a:cs typeface="Times New Roman"/>
              </a:rPr>
              <a:t>escribed by weights </a:t>
            </a:r>
            <a:r>
              <a:rPr lang="en-IN" sz="2400" i="1" dirty="0" err="1" smtClean="0">
                <a:latin typeface="Times New Roman"/>
                <a:cs typeface="Times New Roman"/>
              </a:rPr>
              <a:t>w</a:t>
            </a:r>
            <a:r>
              <a:rPr lang="en-IN" sz="2400" i="1" baseline="-20833" dirty="0" err="1" smtClean="0">
                <a:latin typeface="Times New Roman"/>
                <a:cs typeface="Times New Roman"/>
              </a:rPr>
              <a:t>i</a:t>
            </a:r>
            <a:r>
              <a:rPr lang="en-IN" sz="2400" i="1" baseline="-20833" dirty="0" smtClean="0">
                <a:latin typeface="Times New Roman"/>
                <a:cs typeface="Times New Roman"/>
              </a:rPr>
              <a:t> .</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5" y="-169632"/>
            <a:ext cx="4201160" cy="997066"/>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spc="-5" dirty="0" smtClean="0"/>
              <a:t>The </a:t>
            </a:r>
            <a:r>
              <a:rPr spc="-5" dirty="0"/>
              <a:t>Final Design</a:t>
            </a:r>
            <a:r>
              <a:rPr spc="-10" dirty="0"/>
              <a:t> </a:t>
            </a:r>
            <a:r>
              <a:rPr spc="-5" dirty="0"/>
              <a:t>(cont.)</a:t>
            </a:r>
          </a:p>
        </p:txBody>
      </p:sp>
      <p:sp>
        <p:nvSpPr>
          <p:cNvPr id="3" name="object 3"/>
          <p:cNvSpPr txBox="1"/>
          <p:nvPr/>
        </p:nvSpPr>
        <p:spPr>
          <a:xfrm>
            <a:off x="246007" y="1623567"/>
            <a:ext cx="8521065" cy="2759726"/>
          </a:xfrm>
          <a:prstGeom prst="rect">
            <a:avLst/>
          </a:prstGeom>
        </p:spPr>
        <p:txBody>
          <a:bodyPr vert="horz" wrap="square" lIns="0" tIns="12696" rIns="0" bIns="0" rtlCol="0">
            <a:spAutoFit/>
          </a:bodyPr>
          <a:lstStyle/>
          <a:p>
            <a:pPr marL="354889" marR="5080" indent="-342828">
              <a:spcBef>
                <a:spcPts val="100"/>
              </a:spcBef>
              <a:tabLst>
                <a:tab pos="355526" algn="l"/>
                <a:tab pos="356159" algn="l"/>
              </a:tabLst>
            </a:pPr>
            <a:r>
              <a:rPr sz="3200" b="1" spc="-5" dirty="0">
                <a:latin typeface="Times New Roman"/>
                <a:cs typeface="Times New Roman"/>
              </a:rPr>
              <a:t>Experiment Generator: </a:t>
            </a:r>
            <a:endParaRPr lang="en-IN" sz="3200" b="1" spc="-5" dirty="0" smtClean="0">
              <a:latin typeface="Times New Roman"/>
              <a:cs typeface="Times New Roman"/>
            </a:endParaRPr>
          </a:p>
          <a:p>
            <a:pPr marL="354889" marR="5080" indent="-342828">
              <a:spcBef>
                <a:spcPts val="100"/>
              </a:spcBef>
              <a:buChar char="•"/>
              <a:tabLst>
                <a:tab pos="355526" algn="l"/>
                <a:tab pos="356159" algn="l"/>
              </a:tabLst>
            </a:pPr>
            <a:r>
              <a:rPr sz="2400" spc="-5" dirty="0" smtClean="0">
                <a:latin typeface="Times New Roman"/>
                <a:cs typeface="Times New Roman"/>
              </a:rPr>
              <a:t>To </a:t>
            </a:r>
            <a:r>
              <a:rPr sz="2400" spc="-5" dirty="0">
                <a:latin typeface="Times New Roman"/>
                <a:cs typeface="Times New Roman"/>
              </a:rPr>
              <a:t>take as </a:t>
            </a:r>
            <a:r>
              <a:rPr sz="2400" dirty="0">
                <a:latin typeface="Times New Roman"/>
                <a:cs typeface="Times New Roman"/>
              </a:rPr>
              <a:t>input the current </a:t>
            </a:r>
            <a:r>
              <a:rPr sz="2400" spc="-5" dirty="0">
                <a:latin typeface="Times New Roman"/>
                <a:cs typeface="Times New Roman"/>
              </a:rPr>
              <a:t>hypothesis  (currently learned function) and outputs </a:t>
            </a:r>
            <a:r>
              <a:rPr sz="2400" dirty="0">
                <a:latin typeface="Times New Roman"/>
                <a:cs typeface="Times New Roman"/>
              </a:rPr>
              <a:t>a </a:t>
            </a:r>
            <a:r>
              <a:rPr sz="2400" spc="-5" dirty="0">
                <a:latin typeface="Times New Roman"/>
                <a:cs typeface="Times New Roman"/>
              </a:rPr>
              <a:t>new problem (i.e., initial  board state) for </a:t>
            </a:r>
            <a:r>
              <a:rPr sz="2400" spc="-5" dirty="0" smtClean="0">
                <a:latin typeface="Times New Roman"/>
                <a:cs typeface="Times New Roman"/>
              </a:rPr>
              <a:t>performance system </a:t>
            </a:r>
            <a:r>
              <a:rPr sz="2400" spc="-5" dirty="0">
                <a:latin typeface="Times New Roman"/>
                <a:cs typeface="Times New Roman"/>
              </a:rPr>
              <a:t>to explore. </a:t>
            </a:r>
            <a:endParaRPr lang="en-IN" sz="2400" spc="-5" dirty="0" smtClean="0">
              <a:latin typeface="Times New Roman"/>
              <a:cs typeface="Times New Roman"/>
            </a:endParaRPr>
          </a:p>
          <a:p>
            <a:pPr marL="354889" marR="5080" indent="-342828">
              <a:spcBef>
                <a:spcPts val="100"/>
              </a:spcBef>
              <a:buChar char="•"/>
              <a:tabLst>
                <a:tab pos="355526" algn="l"/>
                <a:tab pos="356159" algn="l"/>
              </a:tabLst>
            </a:pPr>
            <a:endParaRPr lang="en-IN" sz="2400" spc="-5" dirty="0" smtClean="0">
              <a:latin typeface="Times New Roman"/>
              <a:cs typeface="Times New Roman"/>
            </a:endParaRPr>
          </a:p>
          <a:p>
            <a:pPr marL="354889" marR="5080" indent="-342828">
              <a:spcBef>
                <a:spcPts val="100"/>
              </a:spcBef>
              <a:buChar char="•"/>
              <a:tabLst>
                <a:tab pos="355526" algn="l"/>
                <a:tab pos="356159" algn="l"/>
              </a:tabLst>
            </a:pPr>
            <a:r>
              <a:rPr sz="2400" spc="-5" dirty="0" smtClean="0">
                <a:latin typeface="Times New Roman"/>
                <a:cs typeface="Times New Roman"/>
              </a:rPr>
              <a:t>Its </a:t>
            </a:r>
            <a:r>
              <a:rPr sz="2400" spc="-5" dirty="0">
                <a:latin typeface="Times New Roman"/>
                <a:cs typeface="Times New Roman"/>
              </a:rPr>
              <a:t>role is to pick  new practice problems that will maximize the learning rate of the  overall</a:t>
            </a:r>
            <a:r>
              <a:rPr sz="2400" spc="-10" dirty="0">
                <a:latin typeface="Times New Roman"/>
                <a:cs typeface="Times New Roman"/>
              </a:rPr>
              <a:t> system.</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8457" y="5403852"/>
            <a:ext cx="858519" cy="390525"/>
          </a:xfrm>
          <a:prstGeom prst="rect">
            <a:avLst/>
          </a:prstGeom>
        </p:spPr>
        <p:txBody>
          <a:bodyPr vert="horz" wrap="square" lIns="0" tIns="12696" rIns="0" bIns="0" rtlCol="0">
            <a:spAutoFit/>
          </a:bodyPr>
          <a:lstStyle/>
          <a:p>
            <a:pPr marL="12696" marR="5080" indent="215856">
              <a:spcBef>
                <a:spcPts val="100"/>
              </a:spcBef>
            </a:pPr>
            <a:r>
              <a:rPr sz="1200" dirty="0">
                <a:latin typeface="Times New Roman"/>
                <a:cs typeface="Times New Roman"/>
              </a:rPr>
              <a:t>Linear  progr</a:t>
            </a:r>
            <a:r>
              <a:rPr sz="1200" spc="5" dirty="0">
                <a:latin typeface="Times New Roman"/>
                <a:cs typeface="Times New Roman"/>
              </a:rPr>
              <a:t>a</a:t>
            </a:r>
            <a:r>
              <a:rPr sz="1200" dirty="0">
                <a:latin typeface="Times New Roman"/>
                <a:cs typeface="Times New Roman"/>
              </a:rPr>
              <a:t>mm</a:t>
            </a:r>
            <a:r>
              <a:rPr sz="1200" spc="5" dirty="0">
                <a:latin typeface="Times New Roman"/>
                <a:cs typeface="Times New Roman"/>
              </a:rPr>
              <a:t>i</a:t>
            </a:r>
            <a:r>
              <a:rPr sz="1200" dirty="0">
                <a:latin typeface="Times New Roman"/>
                <a:cs typeface="Times New Roman"/>
              </a:rPr>
              <a:t>ng</a:t>
            </a:r>
          </a:p>
        </p:txBody>
      </p:sp>
      <p:sp>
        <p:nvSpPr>
          <p:cNvPr id="3" name="object 3"/>
          <p:cNvSpPr txBox="1"/>
          <p:nvPr/>
        </p:nvSpPr>
        <p:spPr>
          <a:xfrm>
            <a:off x="3085981" y="4369818"/>
            <a:ext cx="729615" cy="197153"/>
          </a:xfrm>
          <a:prstGeom prst="rect">
            <a:avLst/>
          </a:prstGeom>
        </p:spPr>
        <p:txBody>
          <a:bodyPr vert="horz" wrap="square" lIns="0" tIns="12696" rIns="0" bIns="0" rtlCol="0">
            <a:spAutoFit/>
          </a:bodyPr>
          <a:lstStyle/>
          <a:p>
            <a:pPr marL="12696">
              <a:spcBef>
                <a:spcPts val="100"/>
              </a:spcBef>
            </a:pPr>
            <a:r>
              <a:rPr sz="1200" spc="-5" dirty="0">
                <a:latin typeface="Times New Roman"/>
                <a:cs typeface="Times New Roman"/>
              </a:rPr>
              <a:t>Polynomial</a:t>
            </a:r>
            <a:endParaRPr sz="1200" dirty="0">
              <a:latin typeface="Times New Roman"/>
              <a:cs typeface="Times New Roman"/>
            </a:endParaRPr>
          </a:p>
        </p:txBody>
      </p:sp>
      <p:sp>
        <p:nvSpPr>
          <p:cNvPr id="4" name="object 4"/>
          <p:cNvSpPr txBox="1"/>
          <p:nvPr/>
        </p:nvSpPr>
        <p:spPr>
          <a:xfrm>
            <a:off x="4167259" y="4350769"/>
            <a:ext cx="974725" cy="197153"/>
          </a:xfrm>
          <a:prstGeom prst="rect">
            <a:avLst/>
          </a:prstGeom>
        </p:spPr>
        <p:txBody>
          <a:bodyPr vert="horz" wrap="square" lIns="0" tIns="12696" rIns="0" bIns="0" rtlCol="0">
            <a:spAutoFit/>
          </a:bodyPr>
          <a:lstStyle/>
          <a:p>
            <a:pPr marL="12696">
              <a:spcBef>
                <a:spcPts val="100"/>
              </a:spcBef>
            </a:pPr>
            <a:r>
              <a:rPr sz="1200" dirty="0">
                <a:latin typeface="Times New Roman"/>
                <a:cs typeface="Times New Roman"/>
              </a:rPr>
              <a:t>Linear</a:t>
            </a:r>
            <a:r>
              <a:rPr sz="1200" spc="-60" dirty="0">
                <a:latin typeface="Times New Roman"/>
                <a:cs typeface="Times New Roman"/>
              </a:rPr>
              <a:t> </a:t>
            </a:r>
            <a:r>
              <a:rPr sz="1200" dirty="0">
                <a:latin typeface="Times New Roman"/>
                <a:cs typeface="Times New Roman"/>
              </a:rPr>
              <a:t>function</a:t>
            </a:r>
          </a:p>
        </p:txBody>
      </p:sp>
      <p:sp>
        <p:nvSpPr>
          <p:cNvPr id="5" name="object 5"/>
          <p:cNvSpPr txBox="1"/>
          <p:nvPr/>
        </p:nvSpPr>
        <p:spPr>
          <a:xfrm>
            <a:off x="4707517" y="2032000"/>
            <a:ext cx="1003300" cy="390525"/>
          </a:xfrm>
          <a:prstGeom prst="rect">
            <a:avLst/>
          </a:prstGeom>
        </p:spPr>
        <p:txBody>
          <a:bodyPr vert="horz" wrap="square" lIns="0" tIns="12696" rIns="0" bIns="0" rtlCol="0">
            <a:spAutoFit/>
          </a:bodyPr>
          <a:lstStyle/>
          <a:p>
            <a:pPr marL="359969" marR="5080" indent="-347906">
              <a:spcBef>
                <a:spcPts val="100"/>
              </a:spcBef>
            </a:pPr>
            <a:r>
              <a:rPr sz="1200" dirty="0">
                <a:latin typeface="Times New Roman"/>
                <a:cs typeface="Times New Roman"/>
              </a:rPr>
              <a:t>Table of</a:t>
            </a:r>
            <a:r>
              <a:rPr sz="1200" spc="-90" dirty="0">
                <a:latin typeface="Times New Roman"/>
                <a:cs typeface="Times New Roman"/>
              </a:rPr>
              <a:t> </a:t>
            </a:r>
            <a:r>
              <a:rPr sz="1200" dirty="0">
                <a:latin typeface="Times New Roman"/>
                <a:cs typeface="Times New Roman"/>
              </a:rPr>
              <a:t>correct  </a:t>
            </a:r>
            <a:r>
              <a:rPr sz="1200" spc="-5" dirty="0">
                <a:latin typeface="Times New Roman"/>
                <a:cs typeface="Times New Roman"/>
              </a:rPr>
              <a:t>moves</a:t>
            </a:r>
            <a:endParaRPr sz="1200" dirty="0">
              <a:latin typeface="Times New Roman"/>
              <a:cs typeface="Times New Roman"/>
            </a:endParaRPr>
          </a:p>
        </p:txBody>
      </p:sp>
      <p:sp>
        <p:nvSpPr>
          <p:cNvPr id="6" name="object 6"/>
          <p:cNvSpPr txBox="1"/>
          <p:nvPr/>
        </p:nvSpPr>
        <p:spPr>
          <a:xfrm>
            <a:off x="3444881" y="2041144"/>
            <a:ext cx="921385" cy="391160"/>
          </a:xfrm>
          <a:prstGeom prst="rect">
            <a:avLst/>
          </a:prstGeom>
        </p:spPr>
        <p:txBody>
          <a:bodyPr vert="horz" wrap="square" lIns="0" tIns="12696" rIns="0" bIns="0" rtlCol="0">
            <a:spAutoFit/>
          </a:bodyPr>
          <a:lstStyle/>
          <a:p>
            <a:pPr marL="388538" marR="5080" indent="-376475">
              <a:spcBef>
                <a:spcPts val="100"/>
              </a:spcBef>
            </a:pPr>
            <a:r>
              <a:rPr sz="1200" spc="-5" dirty="0">
                <a:latin typeface="Times New Roman"/>
                <a:cs typeface="Times New Roman"/>
              </a:rPr>
              <a:t>Games</a:t>
            </a:r>
            <a:r>
              <a:rPr sz="1200" spc="-50" dirty="0">
                <a:latin typeface="Times New Roman"/>
                <a:cs typeface="Times New Roman"/>
              </a:rPr>
              <a:t> </a:t>
            </a:r>
            <a:r>
              <a:rPr sz="1200" spc="-5" dirty="0">
                <a:latin typeface="Times New Roman"/>
                <a:cs typeface="Times New Roman"/>
              </a:rPr>
              <a:t>against  self</a:t>
            </a:r>
            <a:endParaRPr sz="1200" dirty="0">
              <a:latin typeface="Times New Roman"/>
              <a:cs typeface="Times New Roman"/>
            </a:endParaRPr>
          </a:p>
        </p:txBody>
      </p:sp>
      <p:sp>
        <p:nvSpPr>
          <p:cNvPr id="7" name="object 7"/>
          <p:cNvSpPr txBox="1"/>
          <p:nvPr/>
        </p:nvSpPr>
        <p:spPr>
          <a:xfrm>
            <a:off x="1206501" y="1755394"/>
            <a:ext cx="1404120" cy="505262"/>
          </a:xfrm>
          <a:prstGeom prst="rect">
            <a:avLst/>
          </a:prstGeom>
        </p:spPr>
        <p:txBody>
          <a:bodyPr vert="horz" wrap="square" lIns="0" tIns="12696" rIns="0" bIns="0" rtlCol="0">
            <a:spAutoFit/>
          </a:bodyPr>
          <a:lstStyle/>
          <a:p>
            <a:pPr marL="277436" marR="5080" indent="-265374">
              <a:spcBef>
                <a:spcPts val="100"/>
              </a:spcBef>
            </a:pPr>
            <a:r>
              <a:rPr sz="1600" spc="-5" dirty="0">
                <a:latin typeface="Times New Roman"/>
                <a:cs typeface="Times New Roman"/>
              </a:rPr>
              <a:t>Games</a:t>
            </a:r>
            <a:r>
              <a:rPr sz="1600" spc="-50" dirty="0">
                <a:latin typeface="Times New Roman"/>
                <a:cs typeface="Times New Roman"/>
              </a:rPr>
              <a:t> </a:t>
            </a:r>
            <a:r>
              <a:rPr sz="1600" spc="-5" dirty="0">
                <a:latin typeface="Times New Roman"/>
                <a:cs typeface="Times New Roman"/>
              </a:rPr>
              <a:t>against  experts</a:t>
            </a:r>
            <a:endParaRPr sz="1600" dirty="0">
              <a:latin typeface="Times New Roman"/>
              <a:cs typeface="Times New Roman"/>
            </a:endParaRPr>
          </a:p>
        </p:txBody>
      </p:sp>
      <p:sp>
        <p:nvSpPr>
          <p:cNvPr id="8" name="object 8"/>
          <p:cNvSpPr/>
          <p:nvPr/>
        </p:nvSpPr>
        <p:spPr>
          <a:xfrm>
            <a:off x="2946287" y="1309369"/>
            <a:ext cx="1908175" cy="482600"/>
          </a:xfrm>
          <a:custGeom>
            <a:avLst/>
            <a:gdLst/>
            <a:ahLst/>
            <a:cxnLst/>
            <a:rect l="l" t="t" r="r" b="b"/>
            <a:pathLst>
              <a:path w="1908175" h="482600">
                <a:moveTo>
                  <a:pt x="80772" y="0"/>
                </a:moveTo>
                <a:lnTo>
                  <a:pt x="49506" y="6298"/>
                </a:lnTo>
                <a:lnTo>
                  <a:pt x="23812" y="23526"/>
                </a:lnTo>
                <a:lnTo>
                  <a:pt x="6405" y="49184"/>
                </a:lnTo>
                <a:lnTo>
                  <a:pt x="0" y="80772"/>
                </a:lnTo>
                <a:lnTo>
                  <a:pt x="0" y="402336"/>
                </a:lnTo>
                <a:lnTo>
                  <a:pt x="6405" y="433482"/>
                </a:lnTo>
                <a:lnTo>
                  <a:pt x="23812" y="458914"/>
                </a:lnTo>
                <a:lnTo>
                  <a:pt x="49506" y="476059"/>
                </a:lnTo>
                <a:lnTo>
                  <a:pt x="80772" y="482346"/>
                </a:lnTo>
                <a:lnTo>
                  <a:pt x="1828038" y="482346"/>
                </a:lnTo>
                <a:lnTo>
                  <a:pt x="1859184" y="476059"/>
                </a:lnTo>
                <a:lnTo>
                  <a:pt x="1884616" y="458914"/>
                </a:lnTo>
                <a:lnTo>
                  <a:pt x="1901761" y="433482"/>
                </a:lnTo>
                <a:lnTo>
                  <a:pt x="1908048" y="402336"/>
                </a:lnTo>
                <a:lnTo>
                  <a:pt x="1908048" y="80772"/>
                </a:lnTo>
                <a:lnTo>
                  <a:pt x="1901761" y="49184"/>
                </a:lnTo>
                <a:lnTo>
                  <a:pt x="1884616" y="23526"/>
                </a:lnTo>
                <a:lnTo>
                  <a:pt x="1859184" y="6298"/>
                </a:lnTo>
                <a:lnTo>
                  <a:pt x="1828038" y="0"/>
                </a:lnTo>
                <a:lnTo>
                  <a:pt x="80772" y="0"/>
                </a:lnTo>
                <a:close/>
              </a:path>
            </a:pathLst>
          </a:custGeom>
          <a:ln w="9525">
            <a:solidFill>
              <a:srgbClr val="000000"/>
            </a:solidFill>
          </a:ln>
        </p:spPr>
        <p:txBody>
          <a:bodyPr wrap="square" lIns="0" tIns="0" rIns="0" bIns="0" rtlCol="0"/>
          <a:lstStyle/>
          <a:p>
            <a:endParaRPr/>
          </a:p>
        </p:txBody>
      </p:sp>
      <p:sp>
        <p:nvSpPr>
          <p:cNvPr id="9" name="object 9"/>
          <p:cNvSpPr txBox="1"/>
          <p:nvPr/>
        </p:nvSpPr>
        <p:spPr>
          <a:xfrm>
            <a:off x="3178945" y="1359915"/>
            <a:ext cx="1444625" cy="391160"/>
          </a:xfrm>
          <a:prstGeom prst="rect">
            <a:avLst/>
          </a:prstGeom>
        </p:spPr>
        <p:txBody>
          <a:bodyPr vert="horz" wrap="square" lIns="0" tIns="12696" rIns="0" bIns="0" rtlCol="0">
            <a:spAutoFit/>
          </a:bodyPr>
          <a:lstStyle/>
          <a:p>
            <a:pPr algn="ctr">
              <a:spcBef>
                <a:spcPts val="100"/>
              </a:spcBef>
            </a:pPr>
            <a:r>
              <a:rPr sz="1200" dirty="0">
                <a:latin typeface="Times New Roman"/>
                <a:cs typeface="Times New Roman"/>
              </a:rPr>
              <a:t>Determine</a:t>
            </a:r>
            <a:r>
              <a:rPr sz="1200" spc="-10" dirty="0">
                <a:latin typeface="Times New Roman"/>
                <a:cs typeface="Times New Roman"/>
              </a:rPr>
              <a:t> </a:t>
            </a:r>
            <a:r>
              <a:rPr sz="1200" dirty="0">
                <a:latin typeface="Times New Roman"/>
                <a:cs typeface="Times New Roman"/>
              </a:rPr>
              <a:t>Type</a:t>
            </a:r>
          </a:p>
          <a:p>
            <a:pPr algn="ctr">
              <a:lnSpc>
                <a:spcPct val="100000"/>
              </a:lnSpc>
            </a:pPr>
            <a:r>
              <a:rPr sz="1200" dirty="0">
                <a:latin typeface="Times New Roman"/>
                <a:cs typeface="Times New Roman"/>
              </a:rPr>
              <a:t>of Training</a:t>
            </a:r>
            <a:r>
              <a:rPr sz="1200" spc="-75" dirty="0">
                <a:latin typeface="Times New Roman"/>
                <a:cs typeface="Times New Roman"/>
              </a:rPr>
              <a:t> </a:t>
            </a:r>
            <a:r>
              <a:rPr sz="1200" dirty="0">
                <a:latin typeface="Times New Roman"/>
                <a:cs typeface="Times New Roman"/>
              </a:rPr>
              <a:t>Experience</a:t>
            </a:r>
          </a:p>
        </p:txBody>
      </p:sp>
      <p:sp>
        <p:nvSpPr>
          <p:cNvPr id="10" name="object 10"/>
          <p:cNvSpPr/>
          <p:nvPr/>
        </p:nvSpPr>
        <p:spPr>
          <a:xfrm>
            <a:off x="2557665" y="2437894"/>
            <a:ext cx="1908175" cy="467359"/>
          </a:xfrm>
          <a:custGeom>
            <a:avLst/>
            <a:gdLst/>
            <a:ahLst/>
            <a:cxnLst/>
            <a:rect l="l" t="t" r="r" b="b"/>
            <a:pathLst>
              <a:path w="1908175" h="467360">
                <a:moveTo>
                  <a:pt x="77724" y="0"/>
                </a:moveTo>
                <a:lnTo>
                  <a:pt x="47577" y="6143"/>
                </a:lnTo>
                <a:lnTo>
                  <a:pt x="22859" y="22859"/>
                </a:lnTo>
                <a:lnTo>
                  <a:pt x="6143" y="47577"/>
                </a:lnTo>
                <a:lnTo>
                  <a:pt x="0" y="77724"/>
                </a:lnTo>
                <a:lnTo>
                  <a:pt x="0" y="389381"/>
                </a:lnTo>
                <a:lnTo>
                  <a:pt x="6143" y="419528"/>
                </a:lnTo>
                <a:lnTo>
                  <a:pt x="22860" y="444245"/>
                </a:lnTo>
                <a:lnTo>
                  <a:pt x="47577" y="460962"/>
                </a:lnTo>
                <a:lnTo>
                  <a:pt x="77724" y="467106"/>
                </a:lnTo>
                <a:lnTo>
                  <a:pt x="1830324" y="467106"/>
                </a:lnTo>
                <a:lnTo>
                  <a:pt x="1860470" y="460962"/>
                </a:lnTo>
                <a:lnTo>
                  <a:pt x="1885187" y="444246"/>
                </a:lnTo>
                <a:lnTo>
                  <a:pt x="1901904" y="419528"/>
                </a:lnTo>
                <a:lnTo>
                  <a:pt x="1908047" y="389381"/>
                </a:lnTo>
                <a:lnTo>
                  <a:pt x="1908047" y="77724"/>
                </a:lnTo>
                <a:lnTo>
                  <a:pt x="1901904" y="47577"/>
                </a:lnTo>
                <a:lnTo>
                  <a:pt x="1885188" y="22860"/>
                </a:lnTo>
                <a:lnTo>
                  <a:pt x="1860470" y="6143"/>
                </a:lnTo>
                <a:lnTo>
                  <a:pt x="1830324" y="0"/>
                </a:lnTo>
                <a:lnTo>
                  <a:pt x="77724" y="0"/>
                </a:lnTo>
                <a:close/>
              </a:path>
            </a:pathLst>
          </a:custGeom>
          <a:ln w="9525">
            <a:solidFill>
              <a:srgbClr val="000000"/>
            </a:solidFill>
          </a:ln>
        </p:spPr>
        <p:txBody>
          <a:bodyPr wrap="square" lIns="0" tIns="0" rIns="0" bIns="0" rtlCol="0"/>
          <a:lstStyle/>
          <a:p>
            <a:endParaRPr/>
          </a:p>
        </p:txBody>
      </p:sp>
      <p:sp>
        <p:nvSpPr>
          <p:cNvPr id="11" name="object 11"/>
          <p:cNvSpPr txBox="1"/>
          <p:nvPr/>
        </p:nvSpPr>
        <p:spPr>
          <a:xfrm>
            <a:off x="3008257" y="2487678"/>
            <a:ext cx="1006475" cy="390525"/>
          </a:xfrm>
          <a:prstGeom prst="rect">
            <a:avLst/>
          </a:prstGeom>
        </p:spPr>
        <p:txBody>
          <a:bodyPr vert="horz" wrap="square" lIns="0" tIns="12696" rIns="0" bIns="0" rtlCol="0">
            <a:spAutoFit/>
          </a:bodyPr>
          <a:lstStyle/>
          <a:p>
            <a:pPr marL="12696" marR="5080" indent="167606">
              <a:spcBef>
                <a:spcPts val="100"/>
              </a:spcBef>
            </a:pPr>
            <a:r>
              <a:rPr sz="1200" dirty="0">
                <a:latin typeface="Times New Roman"/>
                <a:cs typeface="Times New Roman"/>
              </a:rPr>
              <a:t>Determine  Target</a:t>
            </a:r>
            <a:r>
              <a:rPr sz="1200" spc="-90" dirty="0">
                <a:latin typeface="Times New Roman"/>
                <a:cs typeface="Times New Roman"/>
              </a:rPr>
              <a:t> </a:t>
            </a:r>
            <a:r>
              <a:rPr sz="1200" dirty="0">
                <a:latin typeface="Times New Roman"/>
                <a:cs typeface="Times New Roman"/>
              </a:rPr>
              <a:t>Function</a:t>
            </a:r>
          </a:p>
        </p:txBody>
      </p:sp>
      <p:sp>
        <p:nvSpPr>
          <p:cNvPr id="12" name="object 12"/>
          <p:cNvSpPr/>
          <p:nvPr/>
        </p:nvSpPr>
        <p:spPr>
          <a:xfrm>
            <a:off x="3410345" y="3601465"/>
            <a:ext cx="2059305" cy="467359"/>
          </a:xfrm>
          <a:custGeom>
            <a:avLst/>
            <a:gdLst/>
            <a:ahLst/>
            <a:cxnLst/>
            <a:rect l="l" t="t" r="r" b="b"/>
            <a:pathLst>
              <a:path w="2059304" h="467360">
                <a:moveTo>
                  <a:pt x="77724" y="0"/>
                </a:moveTo>
                <a:lnTo>
                  <a:pt x="47255" y="6143"/>
                </a:lnTo>
                <a:lnTo>
                  <a:pt x="22574" y="22860"/>
                </a:lnTo>
                <a:lnTo>
                  <a:pt x="6036" y="47577"/>
                </a:lnTo>
                <a:lnTo>
                  <a:pt x="0" y="77724"/>
                </a:lnTo>
                <a:lnTo>
                  <a:pt x="0" y="389382"/>
                </a:lnTo>
                <a:lnTo>
                  <a:pt x="6036" y="419528"/>
                </a:lnTo>
                <a:lnTo>
                  <a:pt x="22574" y="444246"/>
                </a:lnTo>
                <a:lnTo>
                  <a:pt x="47255" y="460962"/>
                </a:lnTo>
                <a:lnTo>
                  <a:pt x="77724" y="467106"/>
                </a:lnTo>
                <a:lnTo>
                  <a:pt x="1981200" y="467106"/>
                </a:lnTo>
                <a:lnTo>
                  <a:pt x="2011346" y="460962"/>
                </a:lnTo>
                <a:lnTo>
                  <a:pt x="2036064" y="444246"/>
                </a:lnTo>
                <a:lnTo>
                  <a:pt x="2052780" y="419528"/>
                </a:lnTo>
                <a:lnTo>
                  <a:pt x="2058924" y="389382"/>
                </a:lnTo>
                <a:lnTo>
                  <a:pt x="2058924" y="77724"/>
                </a:lnTo>
                <a:lnTo>
                  <a:pt x="2052780" y="47577"/>
                </a:lnTo>
                <a:lnTo>
                  <a:pt x="2036064" y="22859"/>
                </a:lnTo>
                <a:lnTo>
                  <a:pt x="2011346" y="6143"/>
                </a:lnTo>
                <a:lnTo>
                  <a:pt x="1981200" y="0"/>
                </a:lnTo>
                <a:lnTo>
                  <a:pt x="77724" y="0"/>
                </a:lnTo>
                <a:close/>
              </a:path>
            </a:pathLst>
          </a:custGeom>
          <a:ln w="9525">
            <a:solidFill>
              <a:srgbClr val="000000"/>
            </a:solidFill>
          </a:ln>
        </p:spPr>
        <p:txBody>
          <a:bodyPr wrap="square" lIns="0" tIns="0" rIns="0" bIns="0" rtlCol="0"/>
          <a:lstStyle/>
          <a:p>
            <a:endParaRPr/>
          </a:p>
        </p:txBody>
      </p:sp>
      <p:sp>
        <p:nvSpPr>
          <p:cNvPr id="13" name="object 13"/>
          <p:cNvSpPr txBox="1"/>
          <p:nvPr/>
        </p:nvSpPr>
        <p:spPr>
          <a:xfrm>
            <a:off x="3626239" y="3651250"/>
            <a:ext cx="1627505" cy="390525"/>
          </a:xfrm>
          <a:prstGeom prst="rect">
            <a:avLst/>
          </a:prstGeom>
        </p:spPr>
        <p:txBody>
          <a:bodyPr vert="horz" wrap="square" lIns="0" tIns="12696" rIns="0" bIns="0" rtlCol="0">
            <a:spAutoFit/>
          </a:bodyPr>
          <a:lstStyle/>
          <a:p>
            <a:pPr marL="189190" marR="5080" indent="-177127">
              <a:spcBef>
                <a:spcPts val="100"/>
              </a:spcBef>
            </a:pPr>
            <a:r>
              <a:rPr sz="1200" dirty="0">
                <a:latin typeface="Times New Roman"/>
                <a:cs typeface="Times New Roman"/>
              </a:rPr>
              <a:t>Determine</a:t>
            </a:r>
            <a:r>
              <a:rPr sz="1200" spc="-75" dirty="0">
                <a:latin typeface="Times New Roman"/>
                <a:cs typeface="Times New Roman"/>
              </a:rPr>
              <a:t> </a:t>
            </a:r>
            <a:r>
              <a:rPr sz="1200" dirty="0">
                <a:latin typeface="Times New Roman"/>
                <a:cs typeface="Times New Roman"/>
              </a:rPr>
              <a:t>Representation  of Learned</a:t>
            </a:r>
            <a:r>
              <a:rPr sz="1200" spc="-20" dirty="0">
                <a:latin typeface="Times New Roman"/>
                <a:cs typeface="Times New Roman"/>
              </a:rPr>
              <a:t> </a:t>
            </a:r>
            <a:r>
              <a:rPr sz="1200" dirty="0">
                <a:latin typeface="Times New Roman"/>
                <a:cs typeface="Times New Roman"/>
              </a:rPr>
              <a:t>Function</a:t>
            </a:r>
          </a:p>
        </p:txBody>
      </p:sp>
      <p:sp>
        <p:nvSpPr>
          <p:cNvPr id="14" name="object 14"/>
          <p:cNvSpPr txBox="1"/>
          <p:nvPr/>
        </p:nvSpPr>
        <p:spPr>
          <a:xfrm>
            <a:off x="2639961" y="5917948"/>
            <a:ext cx="1510030" cy="241935"/>
          </a:xfrm>
          <a:prstGeom prst="rect">
            <a:avLst/>
          </a:prstGeom>
          <a:ln w="28575">
            <a:solidFill>
              <a:srgbClr val="000000"/>
            </a:solidFill>
          </a:ln>
        </p:spPr>
        <p:txBody>
          <a:bodyPr vert="horz" wrap="square" lIns="0" tIns="53963" rIns="0" bIns="0" rtlCol="0">
            <a:spAutoFit/>
          </a:bodyPr>
          <a:lstStyle/>
          <a:p>
            <a:pPr marL="135862">
              <a:spcBef>
                <a:spcPts val="425"/>
              </a:spcBef>
            </a:pPr>
            <a:r>
              <a:rPr sz="1200" b="1" spc="-5" dirty="0">
                <a:latin typeface="Times New Roman"/>
                <a:cs typeface="Times New Roman"/>
              </a:rPr>
              <a:t>Completed</a:t>
            </a:r>
            <a:r>
              <a:rPr sz="1200" b="1" spc="-15" dirty="0">
                <a:latin typeface="Times New Roman"/>
                <a:cs typeface="Times New Roman"/>
              </a:rPr>
              <a:t> </a:t>
            </a:r>
            <a:r>
              <a:rPr sz="1200" b="1" spc="10" dirty="0">
                <a:latin typeface="Cambria"/>
                <a:cs typeface="Cambria"/>
              </a:rPr>
              <a:t>Design</a:t>
            </a:r>
            <a:endParaRPr sz="1200" dirty="0">
              <a:latin typeface="Cambria"/>
              <a:cs typeface="Cambria"/>
            </a:endParaRPr>
          </a:p>
        </p:txBody>
      </p:sp>
      <p:sp>
        <p:nvSpPr>
          <p:cNvPr id="15" name="object 15"/>
          <p:cNvSpPr txBox="1"/>
          <p:nvPr/>
        </p:nvSpPr>
        <p:spPr>
          <a:xfrm>
            <a:off x="3100154" y="4718050"/>
            <a:ext cx="1998980" cy="446785"/>
          </a:xfrm>
          <a:prstGeom prst="rect">
            <a:avLst/>
          </a:prstGeom>
          <a:ln>
            <a:solidFill>
              <a:schemeClr val="accent1"/>
            </a:solidFill>
          </a:ln>
        </p:spPr>
        <p:txBody>
          <a:bodyPr vert="horz" wrap="square" lIns="0" tIns="12696" rIns="0" bIns="0" rtlCol="0">
            <a:spAutoFit/>
          </a:bodyPr>
          <a:lstStyle/>
          <a:p>
            <a:pPr marL="12696" marR="5080" algn="ctr">
              <a:lnSpc>
                <a:spcPct val="135400"/>
              </a:lnSpc>
              <a:spcBef>
                <a:spcPts val="100"/>
              </a:spcBef>
              <a:tabLst>
                <a:tab pos="1120539" algn="l"/>
              </a:tabLst>
            </a:pPr>
            <a:r>
              <a:rPr sz="1200" dirty="0">
                <a:uFill>
                  <a:solidFill>
                    <a:srgbClr val="000000"/>
                  </a:solidFill>
                </a:uFill>
                <a:latin typeface="Times New Roman"/>
                <a:cs typeface="Times New Roman"/>
              </a:rPr>
              <a:t> </a:t>
            </a:r>
            <a:r>
              <a:rPr sz="1200" dirty="0" smtClean="0">
                <a:latin typeface="Times New Roman"/>
                <a:cs typeface="Times New Roman"/>
              </a:rPr>
              <a:t>Determine</a:t>
            </a:r>
            <a:endParaRPr sz="1200" dirty="0">
              <a:latin typeface="Times New Roman"/>
              <a:cs typeface="Times New Roman"/>
            </a:endParaRPr>
          </a:p>
          <a:p>
            <a:pPr marR="633" algn="ctr"/>
            <a:r>
              <a:rPr sz="1200" dirty="0">
                <a:latin typeface="Times New Roman"/>
                <a:cs typeface="Times New Roman"/>
              </a:rPr>
              <a:t>Learning</a:t>
            </a:r>
            <a:r>
              <a:rPr sz="1200" spc="-10" dirty="0">
                <a:latin typeface="Times New Roman"/>
                <a:cs typeface="Times New Roman"/>
              </a:rPr>
              <a:t> </a:t>
            </a:r>
            <a:r>
              <a:rPr sz="1200" dirty="0">
                <a:latin typeface="Times New Roman"/>
                <a:cs typeface="Times New Roman"/>
              </a:rPr>
              <a:t>Algorithm</a:t>
            </a:r>
          </a:p>
        </p:txBody>
      </p:sp>
      <p:sp>
        <p:nvSpPr>
          <p:cNvPr id="16" name="object 16"/>
          <p:cNvSpPr/>
          <p:nvPr/>
        </p:nvSpPr>
        <p:spPr>
          <a:xfrm>
            <a:off x="1606689" y="1797052"/>
            <a:ext cx="1664970" cy="505459"/>
          </a:xfrm>
          <a:custGeom>
            <a:avLst/>
            <a:gdLst/>
            <a:ahLst/>
            <a:cxnLst/>
            <a:rect l="l" t="t" r="r" b="b"/>
            <a:pathLst>
              <a:path w="1664970" h="505460">
                <a:moveTo>
                  <a:pt x="46896" y="475801"/>
                </a:moveTo>
                <a:lnTo>
                  <a:pt x="41148" y="456438"/>
                </a:lnTo>
                <a:lnTo>
                  <a:pt x="0" y="495300"/>
                </a:lnTo>
                <a:lnTo>
                  <a:pt x="32004" y="500999"/>
                </a:lnTo>
                <a:lnTo>
                  <a:pt x="32004" y="481583"/>
                </a:lnTo>
                <a:lnTo>
                  <a:pt x="35051" y="479298"/>
                </a:lnTo>
                <a:lnTo>
                  <a:pt x="46896" y="475801"/>
                </a:lnTo>
                <a:close/>
              </a:path>
              <a:path w="1664970" h="505460">
                <a:moveTo>
                  <a:pt x="49638" y="485036"/>
                </a:moveTo>
                <a:lnTo>
                  <a:pt x="46896" y="475801"/>
                </a:lnTo>
                <a:lnTo>
                  <a:pt x="35051" y="479298"/>
                </a:lnTo>
                <a:lnTo>
                  <a:pt x="32004" y="481583"/>
                </a:lnTo>
                <a:lnTo>
                  <a:pt x="32004" y="485394"/>
                </a:lnTo>
                <a:lnTo>
                  <a:pt x="34290" y="488442"/>
                </a:lnTo>
                <a:lnTo>
                  <a:pt x="38100" y="488442"/>
                </a:lnTo>
                <a:lnTo>
                  <a:pt x="49638" y="485036"/>
                </a:lnTo>
                <a:close/>
              </a:path>
              <a:path w="1664970" h="505460">
                <a:moveTo>
                  <a:pt x="55625" y="505206"/>
                </a:moveTo>
                <a:lnTo>
                  <a:pt x="49638" y="485036"/>
                </a:lnTo>
                <a:lnTo>
                  <a:pt x="38100" y="488442"/>
                </a:lnTo>
                <a:lnTo>
                  <a:pt x="34290" y="488442"/>
                </a:lnTo>
                <a:lnTo>
                  <a:pt x="32004" y="485394"/>
                </a:lnTo>
                <a:lnTo>
                  <a:pt x="32004" y="500999"/>
                </a:lnTo>
                <a:lnTo>
                  <a:pt x="55625" y="505206"/>
                </a:lnTo>
                <a:close/>
              </a:path>
              <a:path w="1664970" h="505460">
                <a:moveTo>
                  <a:pt x="1664970" y="6857"/>
                </a:moveTo>
                <a:lnTo>
                  <a:pt x="1664970" y="3047"/>
                </a:lnTo>
                <a:lnTo>
                  <a:pt x="1662683" y="0"/>
                </a:lnTo>
                <a:lnTo>
                  <a:pt x="1658873" y="0"/>
                </a:lnTo>
                <a:lnTo>
                  <a:pt x="46896" y="475801"/>
                </a:lnTo>
                <a:lnTo>
                  <a:pt x="49638" y="485036"/>
                </a:lnTo>
                <a:lnTo>
                  <a:pt x="1661921" y="9143"/>
                </a:lnTo>
                <a:lnTo>
                  <a:pt x="1664970" y="6857"/>
                </a:lnTo>
                <a:close/>
              </a:path>
            </a:pathLst>
          </a:custGeom>
          <a:solidFill>
            <a:srgbClr val="000000"/>
          </a:solidFill>
        </p:spPr>
        <p:txBody>
          <a:bodyPr wrap="square" lIns="0" tIns="0" rIns="0" bIns="0" rtlCol="0"/>
          <a:lstStyle/>
          <a:p>
            <a:endParaRPr/>
          </a:p>
        </p:txBody>
      </p:sp>
      <p:sp>
        <p:nvSpPr>
          <p:cNvPr id="17" name="object 17"/>
          <p:cNvSpPr/>
          <p:nvPr/>
        </p:nvSpPr>
        <p:spPr>
          <a:xfrm>
            <a:off x="3216033" y="1787144"/>
            <a:ext cx="271780" cy="643255"/>
          </a:xfrm>
          <a:custGeom>
            <a:avLst/>
            <a:gdLst/>
            <a:ahLst/>
            <a:cxnLst/>
            <a:rect l="l" t="t" r="r" b="b"/>
            <a:pathLst>
              <a:path w="271779" h="643255">
                <a:moveTo>
                  <a:pt x="37203" y="561771"/>
                </a:moveTo>
                <a:lnTo>
                  <a:pt x="28956" y="515874"/>
                </a:lnTo>
                <a:lnTo>
                  <a:pt x="28194" y="508254"/>
                </a:lnTo>
                <a:lnTo>
                  <a:pt x="20574" y="502919"/>
                </a:lnTo>
                <a:lnTo>
                  <a:pt x="12953" y="504444"/>
                </a:lnTo>
                <a:lnTo>
                  <a:pt x="4572" y="505968"/>
                </a:lnTo>
                <a:lnTo>
                  <a:pt x="0" y="513588"/>
                </a:lnTo>
                <a:lnTo>
                  <a:pt x="762" y="521207"/>
                </a:lnTo>
                <a:lnTo>
                  <a:pt x="19050" y="622107"/>
                </a:lnTo>
                <a:lnTo>
                  <a:pt x="19050" y="611124"/>
                </a:lnTo>
                <a:lnTo>
                  <a:pt x="37203" y="561771"/>
                </a:lnTo>
                <a:close/>
              </a:path>
              <a:path w="271779" h="643255">
                <a:moveTo>
                  <a:pt x="42204" y="589604"/>
                </a:moveTo>
                <a:lnTo>
                  <a:pt x="37203" y="561771"/>
                </a:lnTo>
                <a:lnTo>
                  <a:pt x="19050" y="611124"/>
                </a:lnTo>
                <a:lnTo>
                  <a:pt x="23622" y="612822"/>
                </a:lnTo>
                <a:lnTo>
                  <a:pt x="23622" y="605028"/>
                </a:lnTo>
                <a:lnTo>
                  <a:pt x="42204" y="589604"/>
                </a:lnTo>
                <a:close/>
              </a:path>
              <a:path w="271779" h="643255">
                <a:moveTo>
                  <a:pt x="124968" y="550163"/>
                </a:moveTo>
                <a:lnTo>
                  <a:pt x="120396" y="544068"/>
                </a:lnTo>
                <a:lnTo>
                  <a:pt x="115062" y="537972"/>
                </a:lnTo>
                <a:lnTo>
                  <a:pt x="105918" y="537210"/>
                </a:lnTo>
                <a:lnTo>
                  <a:pt x="99822" y="541782"/>
                </a:lnTo>
                <a:lnTo>
                  <a:pt x="63992" y="571520"/>
                </a:lnTo>
                <a:lnTo>
                  <a:pt x="45720" y="621030"/>
                </a:lnTo>
                <a:lnTo>
                  <a:pt x="19050" y="611124"/>
                </a:lnTo>
                <a:lnTo>
                  <a:pt x="19050" y="622107"/>
                </a:lnTo>
                <a:lnTo>
                  <a:pt x="22860" y="643128"/>
                </a:lnTo>
                <a:lnTo>
                  <a:pt x="118110" y="563880"/>
                </a:lnTo>
                <a:lnTo>
                  <a:pt x="124206" y="559307"/>
                </a:lnTo>
                <a:lnTo>
                  <a:pt x="124968" y="550163"/>
                </a:lnTo>
                <a:close/>
              </a:path>
              <a:path w="271779" h="643255">
                <a:moveTo>
                  <a:pt x="46482" y="613410"/>
                </a:moveTo>
                <a:lnTo>
                  <a:pt x="42204" y="589604"/>
                </a:lnTo>
                <a:lnTo>
                  <a:pt x="23622" y="605028"/>
                </a:lnTo>
                <a:lnTo>
                  <a:pt x="46482" y="613410"/>
                </a:lnTo>
                <a:close/>
              </a:path>
              <a:path w="271779" h="643255">
                <a:moveTo>
                  <a:pt x="46482" y="618965"/>
                </a:moveTo>
                <a:lnTo>
                  <a:pt x="46482" y="613410"/>
                </a:lnTo>
                <a:lnTo>
                  <a:pt x="23622" y="605028"/>
                </a:lnTo>
                <a:lnTo>
                  <a:pt x="23622" y="612822"/>
                </a:lnTo>
                <a:lnTo>
                  <a:pt x="45720" y="621030"/>
                </a:lnTo>
                <a:lnTo>
                  <a:pt x="46482" y="618965"/>
                </a:lnTo>
                <a:close/>
              </a:path>
              <a:path w="271779" h="643255">
                <a:moveTo>
                  <a:pt x="271272" y="9906"/>
                </a:moveTo>
                <a:lnTo>
                  <a:pt x="243839" y="0"/>
                </a:lnTo>
                <a:lnTo>
                  <a:pt x="37203" y="561771"/>
                </a:lnTo>
                <a:lnTo>
                  <a:pt x="42204" y="589604"/>
                </a:lnTo>
                <a:lnTo>
                  <a:pt x="63992" y="571520"/>
                </a:lnTo>
                <a:lnTo>
                  <a:pt x="271272" y="9906"/>
                </a:lnTo>
                <a:close/>
              </a:path>
              <a:path w="271779" h="643255">
                <a:moveTo>
                  <a:pt x="63992" y="571520"/>
                </a:moveTo>
                <a:lnTo>
                  <a:pt x="42204" y="589604"/>
                </a:lnTo>
                <a:lnTo>
                  <a:pt x="46482" y="613410"/>
                </a:lnTo>
                <a:lnTo>
                  <a:pt x="46482" y="618965"/>
                </a:lnTo>
                <a:lnTo>
                  <a:pt x="63992" y="571520"/>
                </a:lnTo>
                <a:close/>
              </a:path>
            </a:pathLst>
          </a:custGeom>
          <a:solidFill>
            <a:srgbClr val="000000"/>
          </a:solidFill>
        </p:spPr>
        <p:txBody>
          <a:bodyPr wrap="square" lIns="0" tIns="0" rIns="0" bIns="0" rtlCol="0"/>
          <a:lstStyle/>
          <a:p>
            <a:endParaRPr/>
          </a:p>
        </p:txBody>
      </p:sp>
      <p:sp>
        <p:nvSpPr>
          <p:cNvPr id="18" name="object 18"/>
          <p:cNvSpPr/>
          <p:nvPr/>
        </p:nvSpPr>
        <p:spPr>
          <a:xfrm>
            <a:off x="4116717" y="1797052"/>
            <a:ext cx="824230" cy="650875"/>
          </a:xfrm>
          <a:custGeom>
            <a:avLst/>
            <a:gdLst/>
            <a:ahLst/>
            <a:cxnLst/>
            <a:rect l="l" t="t" r="r" b="b"/>
            <a:pathLst>
              <a:path w="824229" h="650875">
                <a:moveTo>
                  <a:pt x="786756" y="615196"/>
                </a:moveTo>
                <a:lnTo>
                  <a:pt x="7619" y="761"/>
                </a:lnTo>
                <a:lnTo>
                  <a:pt x="3810" y="0"/>
                </a:lnTo>
                <a:lnTo>
                  <a:pt x="762" y="1523"/>
                </a:lnTo>
                <a:lnTo>
                  <a:pt x="0" y="5333"/>
                </a:lnTo>
                <a:lnTo>
                  <a:pt x="1524" y="8381"/>
                </a:lnTo>
                <a:lnTo>
                  <a:pt x="780785" y="622915"/>
                </a:lnTo>
                <a:lnTo>
                  <a:pt x="786756" y="615196"/>
                </a:lnTo>
                <a:close/>
              </a:path>
              <a:path w="824229" h="650875">
                <a:moveTo>
                  <a:pt x="798576" y="645581"/>
                </a:moveTo>
                <a:lnTo>
                  <a:pt x="798576" y="626363"/>
                </a:lnTo>
                <a:lnTo>
                  <a:pt x="797813" y="630173"/>
                </a:lnTo>
                <a:lnTo>
                  <a:pt x="794765" y="631697"/>
                </a:lnTo>
                <a:lnTo>
                  <a:pt x="790955" y="630935"/>
                </a:lnTo>
                <a:lnTo>
                  <a:pt x="780785" y="622915"/>
                </a:lnTo>
                <a:lnTo>
                  <a:pt x="768095" y="639317"/>
                </a:lnTo>
                <a:lnTo>
                  <a:pt x="798576" y="645581"/>
                </a:lnTo>
                <a:close/>
              </a:path>
              <a:path w="824229" h="650875">
                <a:moveTo>
                  <a:pt x="798576" y="626363"/>
                </a:moveTo>
                <a:lnTo>
                  <a:pt x="797051" y="623315"/>
                </a:lnTo>
                <a:lnTo>
                  <a:pt x="786756" y="615196"/>
                </a:lnTo>
                <a:lnTo>
                  <a:pt x="780785" y="622915"/>
                </a:lnTo>
                <a:lnTo>
                  <a:pt x="790955" y="630935"/>
                </a:lnTo>
                <a:lnTo>
                  <a:pt x="794765" y="631697"/>
                </a:lnTo>
                <a:lnTo>
                  <a:pt x="797813" y="630173"/>
                </a:lnTo>
                <a:lnTo>
                  <a:pt x="798576" y="626363"/>
                </a:lnTo>
                <a:close/>
              </a:path>
              <a:path w="824229" h="650875">
                <a:moveTo>
                  <a:pt x="823722" y="650747"/>
                </a:moveTo>
                <a:lnTo>
                  <a:pt x="799338" y="598931"/>
                </a:lnTo>
                <a:lnTo>
                  <a:pt x="786756" y="615196"/>
                </a:lnTo>
                <a:lnTo>
                  <a:pt x="797051" y="623315"/>
                </a:lnTo>
                <a:lnTo>
                  <a:pt x="798576" y="626363"/>
                </a:lnTo>
                <a:lnTo>
                  <a:pt x="798576" y="645581"/>
                </a:lnTo>
                <a:lnTo>
                  <a:pt x="823722" y="650747"/>
                </a:lnTo>
                <a:close/>
              </a:path>
            </a:pathLst>
          </a:custGeom>
          <a:solidFill>
            <a:srgbClr val="000000"/>
          </a:solidFill>
        </p:spPr>
        <p:txBody>
          <a:bodyPr wrap="square" lIns="0" tIns="0" rIns="0" bIns="0" rtlCol="0"/>
          <a:lstStyle/>
          <a:p>
            <a:endParaRPr/>
          </a:p>
        </p:txBody>
      </p:sp>
      <p:sp>
        <p:nvSpPr>
          <p:cNvPr id="19" name="object 19"/>
          <p:cNvSpPr/>
          <p:nvPr/>
        </p:nvSpPr>
        <p:spPr>
          <a:xfrm>
            <a:off x="4807091" y="1778002"/>
            <a:ext cx="1708785" cy="582295"/>
          </a:xfrm>
          <a:custGeom>
            <a:avLst/>
            <a:gdLst/>
            <a:ahLst/>
            <a:cxnLst/>
            <a:rect l="l" t="t" r="r" b="b"/>
            <a:pathLst>
              <a:path w="1708784" h="582294">
                <a:moveTo>
                  <a:pt x="1661469" y="553808"/>
                </a:moveTo>
                <a:lnTo>
                  <a:pt x="6095" y="0"/>
                </a:lnTo>
                <a:lnTo>
                  <a:pt x="2285" y="0"/>
                </a:lnTo>
                <a:lnTo>
                  <a:pt x="0" y="3047"/>
                </a:lnTo>
                <a:lnTo>
                  <a:pt x="762" y="6857"/>
                </a:lnTo>
                <a:lnTo>
                  <a:pt x="3047" y="9143"/>
                </a:lnTo>
                <a:lnTo>
                  <a:pt x="1658421" y="562952"/>
                </a:lnTo>
                <a:lnTo>
                  <a:pt x="1661469" y="553808"/>
                </a:lnTo>
                <a:close/>
              </a:path>
              <a:path w="1708784" h="582294">
                <a:moveTo>
                  <a:pt x="1676387" y="578874"/>
                </a:moveTo>
                <a:lnTo>
                  <a:pt x="1676387" y="563879"/>
                </a:lnTo>
                <a:lnTo>
                  <a:pt x="1674114" y="566165"/>
                </a:lnTo>
                <a:lnTo>
                  <a:pt x="1670303" y="566927"/>
                </a:lnTo>
                <a:lnTo>
                  <a:pt x="1658421" y="562952"/>
                </a:lnTo>
                <a:lnTo>
                  <a:pt x="1652015" y="582167"/>
                </a:lnTo>
                <a:lnTo>
                  <a:pt x="1676387" y="578874"/>
                </a:lnTo>
                <a:close/>
              </a:path>
              <a:path w="1708784" h="582294">
                <a:moveTo>
                  <a:pt x="1676387" y="563879"/>
                </a:moveTo>
                <a:lnTo>
                  <a:pt x="1676387" y="560069"/>
                </a:lnTo>
                <a:lnTo>
                  <a:pt x="1673351" y="557783"/>
                </a:lnTo>
                <a:lnTo>
                  <a:pt x="1661469" y="553808"/>
                </a:lnTo>
                <a:lnTo>
                  <a:pt x="1658421" y="562952"/>
                </a:lnTo>
                <a:lnTo>
                  <a:pt x="1670303" y="566927"/>
                </a:lnTo>
                <a:lnTo>
                  <a:pt x="1674114" y="566165"/>
                </a:lnTo>
                <a:lnTo>
                  <a:pt x="1676387" y="563879"/>
                </a:lnTo>
                <a:close/>
              </a:path>
              <a:path w="1708784" h="582294">
                <a:moveTo>
                  <a:pt x="1708403" y="574547"/>
                </a:moveTo>
                <a:lnTo>
                  <a:pt x="1668017" y="534161"/>
                </a:lnTo>
                <a:lnTo>
                  <a:pt x="1661469" y="553808"/>
                </a:lnTo>
                <a:lnTo>
                  <a:pt x="1673351" y="557783"/>
                </a:lnTo>
                <a:lnTo>
                  <a:pt x="1676387" y="560069"/>
                </a:lnTo>
                <a:lnTo>
                  <a:pt x="1676387" y="578874"/>
                </a:lnTo>
                <a:lnTo>
                  <a:pt x="1708403" y="574547"/>
                </a:lnTo>
                <a:close/>
              </a:path>
            </a:pathLst>
          </a:custGeom>
          <a:solidFill>
            <a:srgbClr val="000000"/>
          </a:solidFill>
        </p:spPr>
        <p:txBody>
          <a:bodyPr wrap="square" lIns="0" tIns="0" rIns="0" bIns="0" rtlCol="0"/>
          <a:lstStyle/>
          <a:p>
            <a:endParaRPr/>
          </a:p>
        </p:txBody>
      </p:sp>
      <p:sp>
        <p:nvSpPr>
          <p:cNvPr id="20" name="object 20"/>
          <p:cNvSpPr/>
          <p:nvPr/>
        </p:nvSpPr>
        <p:spPr>
          <a:xfrm>
            <a:off x="2278011" y="2900426"/>
            <a:ext cx="588010" cy="624840"/>
          </a:xfrm>
          <a:custGeom>
            <a:avLst/>
            <a:gdLst/>
            <a:ahLst/>
            <a:cxnLst/>
            <a:rect l="l" t="t" r="r" b="b"/>
            <a:pathLst>
              <a:path w="588010" h="624839">
                <a:moveTo>
                  <a:pt x="31644" y="584998"/>
                </a:moveTo>
                <a:lnTo>
                  <a:pt x="16763" y="570738"/>
                </a:lnTo>
                <a:lnTo>
                  <a:pt x="0" y="624839"/>
                </a:lnTo>
                <a:lnTo>
                  <a:pt x="21335" y="617220"/>
                </a:lnTo>
                <a:lnTo>
                  <a:pt x="21335" y="597408"/>
                </a:lnTo>
                <a:lnTo>
                  <a:pt x="22859" y="594360"/>
                </a:lnTo>
                <a:lnTo>
                  <a:pt x="31644" y="584998"/>
                </a:lnTo>
                <a:close/>
              </a:path>
              <a:path w="588010" h="624839">
                <a:moveTo>
                  <a:pt x="38266" y="591344"/>
                </a:moveTo>
                <a:lnTo>
                  <a:pt x="31644" y="584998"/>
                </a:lnTo>
                <a:lnTo>
                  <a:pt x="22859" y="594360"/>
                </a:lnTo>
                <a:lnTo>
                  <a:pt x="21335" y="597408"/>
                </a:lnTo>
                <a:lnTo>
                  <a:pt x="22859" y="601218"/>
                </a:lnTo>
                <a:lnTo>
                  <a:pt x="26669" y="601979"/>
                </a:lnTo>
                <a:lnTo>
                  <a:pt x="29718" y="600456"/>
                </a:lnTo>
                <a:lnTo>
                  <a:pt x="38266" y="591344"/>
                </a:lnTo>
                <a:close/>
              </a:path>
              <a:path w="588010" h="624839">
                <a:moveTo>
                  <a:pt x="53339" y="605789"/>
                </a:moveTo>
                <a:lnTo>
                  <a:pt x="38266" y="591344"/>
                </a:lnTo>
                <a:lnTo>
                  <a:pt x="29718" y="600456"/>
                </a:lnTo>
                <a:lnTo>
                  <a:pt x="26669" y="601979"/>
                </a:lnTo>
                <a:lnTo>
                  <a:pt x="22859" y="601218"/>
                </a:lnTo>
                <a:lnTo>
                  <a:pt x="21335" y="597408"/>
                </a:lnTo>
                <a:lnTo>
                  <a:pt x="21335" y="617220"/>
                </a:lnTo>
                <a:lnTo>
                  <a:pt x="53339" y="605789"/>
                </a:lnTo>
                <a:close/>
              </a:path>
              <a:path w="588010" h="624839">
                <a:moveTo>
                  <a:pt x="587501" y="4572"/>
                </a:moveTo>
                <a:lnTo>
                  <a:pt x="585977" y="762"/>
                </a:lnTo>
                <a:lnTo>
                  <a:pt x="582929" y="0"/>
                </a:lnTo>
                <a:lnTo>
                  <a:pt x="579119" y="1524"/>
                </a:lnTo>
                <a:lnTo>
                  <a:pt x="31644" y="584998"/>
                </a:lnTo>
                <a:lnTo>
                  <a:pt x="38266" y="591344"/>
                </a:lnTo>
                <a:lnTo>
                  <a:pt x="585977" y="7620"/>
                </a:lnTo>
                <a:lnTo>
                  <a:pt x="587501" y="4572"/>
                </a:lnTo>
                <a:close/>
              </a:path>
            </a:pathLst>
          </a:custGeom>
          <a:solidFill>
            <a:srgbClr val="000000"/>
          </a:solidFill>
        </p:spPr>
        <p:txBody>
          <a:bodyPr wrap="square" lIns="0" tIns="0" rIns="0" bIns="0" rtlCol="0"/>
          <a:lstStyle/>
          <a:p>
            <a:endParaRPr/>
          </a:p>
        </p:txBody>
      </p:sp>
      <p:sp>
        <p:nvSpPr>
          <p:cNvPr id="21" name="object 21"/>
          <p:cNvSpPr/>
          <p:nvPr/>
        </p:nvSpPr>
        <p:spPr>
          <a:xfrm>
            <a:off x="3517023" y="2898903"/>
            <a:ext cx="441959" cy="704215"/>
          </a:xfrm>
          <a:custGeom>
            <a:avLst/>
            <a:gdLst/>
            <a:ahLst/>
            <a:cxnLst/>
            <a:rect l="l" t="t" r="r" b="b"/>
            <a:pathLst>
              <a:path w="441960" h="704214">
                <a:moveTo>
                  <a:pt x="412436" y="655893"/>
                </a:moveTo>
                <a:lnTo>
                  <a:pt x="411785" y="627661"/>
                </a:lnTo>
                <a:lnTo>
                  <a:pt x="24384" y="0"/>
                </a:lnTo>
                <a:lnTo>
                  <a:pt x="0" y="15239"/>
                </a:lnTo>
                <a:lnTo>
                  <a:pt x="387790" y="642820"/>
                </a:lnTo>
                <a:lnTo>
                  <a:pt x="412436" y="655893"/>
                </a:lnTo>
                <a:close/>
              </a:path>
              <a:path w="441960" h="704214">
                <a:moveTo>
                  <a:pt x="439674" y="702873"/>
                </a:moveTo>
                <a:lnTo>
                  <a:pt x="439674" y="672846"/>
                </a:lnTo>
                <a:lnTo>
                  <a:pt x="415289" y="687324"/>
                </a:lnTo>
                <a:lnTo>
                  <a:pt x="387790" y="642820"/>
                </a:lnTo>
                <a:lnTo>
                  <a:pt x="346710" y="621030"/>
                </a:lnTo>
                <a:lnTo>
                  <a:pt x="339851" y="617220"/>
                </a:lnTo>
                <a:lnTo>
                  <a:pt x="330708" y="619506"/>
                </a:lnTo>
                <a:lnTo>
                  <a:pt x="326898" y="626363"/>
                </a:lnTo>
                <a:lnTo>
                  <a:pt x="323088" y="633984"/>
                </a:lnTo>
                <a:lnTo>
                  <a:pt x="326136" y="642365"/>
                </a:lnTo>
                <a:lnTo>
                  <a:pt x="332994" y="646176"/>
                </a:lnTo>
                <a:lnTo>
                  <a:pt x="439674" y="702873"/>
                </a:lnTo>
                <a:close/>
              </a:path>
              <a:path w="441960" h="704214">
                <a:moveTo>
                  <a:pt x="434339" y="676013"/>
                </a:moveTo>
                <a:lnTo>
                  <a:pt x="434339" y="667512"/>
                </a:lnTo>
                <a:lnTo>
                  <a:pt x="413004" y="680465"/>
                </a:lnTo>
                <a:lnTo>
                  <a:pt x="412436" y="655893"/>
                </a:lnTo>
                <a:lnTo>
                  <a:pt x="387790" y="642820"/>
                </a:lnTo>
                <a:lnTo>
                  <a:pt x="415289" y="687324"/>
                </a:lnTo>
                <a:lnTo>
                  <a:pt x="434339" y="676013"/>
                </a:lnTo>
                <a:close/>
              </a:path>
              <a:path w="441960" h="704214">
                <a:moveTo>
                  <a:pt x="441960" y="704088"/>
                </a:moveTo>
                <a:lnTo>
                  <a:pt x="438912" y="580644"/>
                </a:lnTo>
                <a:lnTo>
                  <a:pt x="438912" y="573024"/>
                </a:lnTo>
                <a:lnTo>
                  <a:pt x="432054" y="566165"/>
                </a:lnTo>
                <a:lnTo>
                  <a:pt x="424434" y="566927"/>
                </a:lnTo>
                <a:lnTo>
                  <a:pt x="416813" y="566927"/>
                </a:lnTo>
                <a:lnTo>
                  <a:pt x="410718" y="573024"/>
                </a:lnTo>
                <a:lnTo>
                  <a:pt x="410718" y="581406"/>
                </a:lnTo>
                <a:lnTo>
                  <a:pt x="411785" y="627661"/>
                </a:lnTo>
                <a:lnTo>
                  <a:pt x="439674" y="672846"/>
                </a:lnTo>
                <a:lnTo>
                  <a:pt x="439674" y="702873"/>
                </a:lnTo>
                <a:lnTo>
                  <a:pt x="441960" y="704088"/>
                </a:lnTo>
                <a:close/>
              </a:path>
              <a:path w="441960" h="704214">
                <a:moveTo>
                  <a:pt x="439674" y="672846"/>
                </a:moveTo>
                <a:lnTo>
                  <a:pt x="411785" y="627661"/>
                </a:lnTo>
                <a:lnTo>
                  <a:pt x="412436" y="655893"/>
                </a:lnTo>
                <a:lnTo>
                  <a:pt x="434339" y="667512"/>
                </a:lnTo>
                <a:lnTo>
                  <a:pt x="434339" y="676013"/>
                </a:lnTo>
                <a:lnTo>
                  <a:pt x="439674" y="672846"/>
                </a:lnTo>
                <a:close/>
              </a:path>
              <a:path w="441960" h="704214">
                <a:moveTo>
                  <a:pt x="434339" y="667512"/>
                </a:moveTo>
                <a:lnTo>
                  <a:pt x="412436" y="655893"/>
                </a:lnTo>
                <a:lnTo>
                  <a:pt x="413004" y="680465"/>
                </a:lnTo>
                <a:lnTo>
                  <a:pt x="434339" y="667512"/>
                </a:lnTo>
                <a:close/>
              </a:path>
            </a:pathLst>
          </a:custGeom>
          <a:solidFill>
            <a:srgbClr val="000000"/>
          </a:solidFill>
        </p:spPr>
        <p:txBody>
          <a:bodyPr wrap="square" lIns="0" tIns="0" rIns="0" bIns="0" rtlCol="0"/>
          <a:lstStyle/>
          <a:p>
            <a:endParaRPr/>
          </a:p>
        </p:txBody>
      </p:sp>
      <p:sp>
        <p:nvSpPr>
          <p:cNvPr id="22" name="object 22"/>
          <p:cNvSpPr/>
          <p:nvPr/>
        </p:nvSpPr>
        <p:spPr>
          <a:xfrm>
            <a:off x="4288167" y="2909572"/>
            <a:ext cx="1266825" cy="485775"/>
          </a:xfrm>
          <a:custGeom>
            <a:avLst/>
            <a:gdLst/>
            <a:ahLst/>
            <a:cxnLst/>
            <a:rect l="l" t="t" r="r" b="b"/>
            <a:pathLst>
              <a:path w="1266825" h="485775">
                <a:moveTo>
                  <a:pt x="1220936" y="457267"/>
                </a:moveTo>
                <a:lnTo>
                  <a:pt x="6095" y="0"/>
                </a:lnTo>
                <a:lnTo>
                  <a:pt x="2286" y="762"/>
                </a:lnTo>
                <a:lnTo>
                  <a:pt x="0" y="3047"/>
                </a:lnTo>
                <a:lnTo>
                  <a:pt x="0" y="6857"/>
                </a:lnTo>
                <a:lnTo>
                  <a:pt x="3048" y="9143"/>
                </a:lnTo>
                <a:lnTo>
                  <a:pt x="1217621" y="465835"/>
                </a:lnTo>
                <a:lnTo>
                  <a:pt x="1220936" y="457267"/>
                </a:lnTo>
                <a:close/>
              </a:path>
              <a:path w="1266825" h="485775">
                <a:moveTo>
                  <a:pt x="1235189" y="482676"/>
                </a:moveTo>
                <a:lnTo>
                  <a:pt x="1235189" y="467867"/>
                </a:lnTo>
                <a:lnTo>
                  <a:pt x="1232903" y="470153"/>
                </a:lnTo>
                <a:lnTo>
                  <a:pt x="1229105" y="470153"/>
                </a:lnTo>
                <a:lnTo>
                  <a:pt x="1217621" y="465835"/>
                </a:lnTo>
                <a:lnTo>
                  <a:pt x="1210055" y="485393"/>
                </a:lnTo>
                <a:lnTo>
                  <a:pt x="1235189" y="482676"/>
                </a:lnTo>
                <a:close/>
              </a:path>
              <a:path w="1266825" h="485775">
                <a:moveTo>
                  <a:pt x="1235189" y="467867"/>
                </a:moveTo>
                <a:lnTo>
                  <a:pt x="1235189" y="464057"/>
                </a:lnTo>
                <a:lnTo>
                  <a:pt x="1232903" y="461771"/>
                </a:lnTo>
                <a:lnTo>
                  <a:pt x="1220936" y="457267"/>
                </a:lnTo>
                <a:lnTo>
                  <a:pt x="1217621" y="465835"/>
                </a:lnTo>
                <a:lnTo>
                  <a:pt x="1229105" y="470153"/>
                </a:lnTo>
                <a:lnTo>
                  <a:pt x="1232903" y="470153"/>
                </a:lnTo>
                <a:lnTo>
                  <a:pt x="1235189" y="467867"/>
                </a:lnTo>
                <a:close/>
              </a:path>
              <a:path w="1266825" h="485775">
                <a:moveTo>
                  <a:pt x="1266431" y="479297"/>
                </a:moveTo>
                <a:lnTo>
                  <a:pt x="1228331" y="438149"/>
                </a:lnTo>
                <a:lnTo>
                  <a:pt x="1220936" y="457267"/>
                </a:lnTo>
                <a:lnTo>
                  <a:pt x="1232903" y="461771"/>
                </a:lnTo>
                <a:lnTo>
                  <a:pt x="1235189" y="464057"/>
                </a:lnTo>
                <a:lnTo>
                  <a:pt x="1235189" y="482676"/>
                </a:lnTo>
                <a:lnTo>
                  <a:pt x="1266431" y="479297"/>
                </a:lnTo>
                <a:close/>
              </a:path>
            </a:pathLst>
          </a:custGeom>
          <a:solidFill>
            <a:srgbClr val="000000"/>
          </a:solidFill>
        </p:spPr>
        <p:txBody>
          <a:bodyPr wrap="square" lIns="0" tIns="0" rIns="0" bIns="0" rtlCol="0"/>
          <a:lstStyle/>
          <a:p>
            <a:endParaRPr/>
          </a:p>
        </p:txBody>
      </p:sp>
      <p:sp>
        <p:nvSpPr>
          <p:cNvPr id="23" name="object 23"/>
          <p:cNvSpPr/>
          <p:nvPr/>
        </p:nvSpPr>
        <p:spPr>
          <a:xfrm>
            <a:off x="3880499" y="4072382"/>
            <a:ext cx="319405" cy="669290"/>
          </a:xfrm>
          <a:custGeom>
            <a:avLst/>
            <a:gdLst/>
            <a:ahLst/>
            <a:cxnLst/>
            <a:rect l="l" t="t" r="r" b="b"/>
            <a:pathLst>
              <a:path w="319404" h="669289">
                <a:moveTo>
                  <a:pt x="35008" y="588396"/>
                </a:moveTo>
                <a:lnTo>
                  <a:pt x="29718" y="542543"/>
                </a:lnTo>
                <a:lnTo>
                  <a:pt x="28956" y="534923"/>
                </a:lnTo>
                <a:lnTo>
                  <a:pt x="21336" y="529589"/>
                </a:lnTo>
                <a:lnTo>
                  <a:pt x="6096" y="531113"/>
                </a:lnTo>
                <a:lnTo>
                  <a:pt x="0" y="537971"/>
                </a:lnTo>
                <a:lnTo>
                  <a:pt x="1524" y="546353"/>
                </a:lnTo>
                <a:lnTo>
                  <a:pt x="13715" y="655404"/>
                </a:lnTo>
                <a:lnTo>
                  <a:pt x="13715" y="637031"/>
                </a:lnTo>
                <a:lnTo>
                  <a:pt x="35008" y="588396"/>
                </a:lnTo>
                <a:close/>
              </a:path>
              <a:path w="319404" h="669289">
                <a:moveTo>
                  <a:pt x="38310" y="617014"/>
                </a:moveTo>
                <a:lnTo>
                  <a:pt x="35008" y="588396"/>
                </a:lnTo>
                <a:lnTo>
                  <a:pt x="13715" y="637031"/>
                </a:lnTo>
                <a:lnTo>
                  <a:pt x="18287" y="639049"/>
                </a:lnTo>
                <a:lnTo>
                  <a:pt x="18287" y="631697"/>
                </a:lnTo>
                <a:lnTo>
                  <a:pt x="38310" y="617014"/>
                </a:lnTo>
                <a:close/>
              </a:path>
              <a:path w="319404" h="669289">
                <a:moveTo>
                  <a:pt x="123444" y="582167"/>
                </a:moveTo>
                <a:lnTo>
                  <a:pt x="118872" y="576071"/>
                </a:lnTo>
                <a:lnTo>
                  <a:pt x="113537" y="569976"/>
                </a:lnTo>
                <a:lnTo>
                  <a:pt x="105156" y="568451"/>
                </a:lnTo>
                <a:lnTo>
                  <a:pt x="98298" y="573023"/>
                </a:lnTo>
                <a:lnTo>
                  <a:pt x="60607" y="600663"/>
                </a:lnTo>
                <a:lnTo>
                  <a:pt x="39624" y="648462"/>
                </a:lnTo>
                <a:lnTo>
                  <a:pt x="13715" y="637031"/>
                </a:lnTo>
                <a:lnTo>
                  <a:pt x="13715" y="655404"/>
                </a:lnTo>
                <a:lnTo>
                  <a:pt x="15239" y="669035"/>
                </a:lnTo>
                <a:lnTo>
                  <a:pt x="115062" y="595883"/>
                </a:lnTo>
                <a:lnTo>
                  <a:pt x="121920" y="591312"/>
                </a:lnTo>
                <a:lnTo>
                  <a:pt x="123444" y="582167"/>
                </a:lnTo>
                <a:close/>
              </a:path>
              <a:path w="319404" h="669289">
                <a:moveTo>
                  <a:pt x="41148" y="641603"/>
                </a:moveTo>
                <a:lnTo>
                  <a:pt x="38310" y="617014"/>
                </a:lnTo>
                <a:lnTo>
                  <a:pt x="18287" y="631697"/>
                </a:lnTo>
                <a:lnTo>
                  <a:pt x="41148" y="641603"/>
                </a:lnTo>
                <a:close/>
              </a:path>
              <a:path w="319404" h="669289">
                <a:moveTo>
                  <a:pt x="41148" y="644990"/>
                </a:moveTo>
                <a:lnTo>
                  <a:pt x="41148" y="641603"/>
                </a:lnTo>
                <a:lnTo>
                  <a:pt x="18287" y="631697"/>
                </a:lnTo>
                <a:lnTo>
                  <a:pt x="18287" y="639049"/>
                </a:lnTo>
                <a:lnTo>
                  <a:pt x="39624" y="648462"/>
                </a:lnTo>
                <a:lnTo>
                  <a:pt x="41148" y="644990"/>
                </a:lnTo>
                <a:close/>
              </a:path>
              <a:path w="319404" h="669289">
                <a:moveTo>
                  <a:pt x="319277" y="11429"/>
                </a:moveTo>
                <a:lnTo>
                  <a:pt x="292608" y="0"/>
                </a:lnTo>
                <a:lnTo>
                  <a:pt x="35008" y="588396"/>
                </a:lnTo>
                <a:lnTo>
                  <a:pt x="38310" y="617014"/>
                </a:lnTo>
                <a:lnTo>
                  <a:pt x="60607" y="600663"/>
                </a:lnTo>
                <a:lnTo>
                  <a:pt x="319277" y="11429"/>
                </a:lnTo>
                <a:close/>
              </a:path>
              <a:path w="319404" h="669289">
                <a:moveTo>
                  <a:pt x="60607" y="600663"/>
                </a:moveTo>
                <a:lnTo>
                  <a:pt x="38310" y="617014"/>
                </a:lnTo>
                <a:lnTo>
                  <a:pt x="41148" y="641603"/>
                </a:lnTo>
                <a:lnTo>
                  <a:pt x="41148" y="644990"/>
                </a:lnTo>
                <a:lnTo>
                  <a:pt x="60607" y="600663"/>
                </a:lnTo>
                <a:close/>
              </a:path>
            </a:pathLst>
          </a:custGeom>
          <a:solidFill>
            <a:srgbClr val="000000"/>
          </a:solidFill>
        </p:spPr>
        <p:txBody>
          <a:bodyPr wrap="square" lIns="0" tIns="0" rIns="0" bIns="0" rtlCol="0"/>
          <a:lstStyle/>
          <a:p>
            <a:endParaRPr/>
          </a:p>
        </p:txBody>
      </p:sp>
      <p:sp>
        <p:nvSpPr>
          <p:cNvPr id="24" name="object 24"/>
          <p:cNvSpPr/>
          <p:nvPr/>
        </p:nvSpPr>
        <p:spPr>
          <a:xfrm>
            <a:off x="2752737" y="4073146"/>
            <a:ext cx="824230" cy="436880"/>
          </a:xfrm>
          <a:custGeom>
            <a:avLst/>
            <a:gdLst/>
            <a:ahLst/>
            <a:cxnLst/>
            <a:rect l="l" t="t" r="r" b="b"/>
            <a:pathLst>
              <a:path w="824229" h="436879">
                <a:moveTo>
                  <a:pt x="42878" y="408399"/>
                </a:moveTo>
                <a:lnTo>
                  <a:pt x="33528" y="390905"/>
                </a:lnTo>
                <a:lnTo>
                  <a:pt x="0" y="436625"/>
                </a:lnTo>
                <a:lnTo>
                  <a:pt x="28956" y="435853"/>
                </a:lnTo>
                <a:lnTo>
                  <a:pt x="28956" y="417575"/>
                </a:lnTo>
                <a:lnTo>
                  <a:pt x="31242" y="414527"/>
                </a:lnTo>
                <a:lnTo>
                  <a:pt x="42878" y="408399"/>
                </a:lnTo>
                <a:close/>
              </a:path>
              <a:path w="824229" h="436879">
                <a:moveTo>
                  <a:pt x="47378" y="416819"/>
                </a:moveTo>
                <a:lnTo>
                  <a:pt x="42878" y="408399"/>
                </a:lnTo>
                <a:lnTo>
                  <a:pt x="31242" y="414527"/>
                </a:lnTo>
                <a:lnTo>
                  <a:pt x="28956" y="417575"/>
                </a:lnTo>
                <a:lnTo>
                  <a:pt x="29718" y="421385"/>
                </a:lnTo>
                <a:lnTo>
                  <a:pt x="32766" y="423671"/>
                </a:lnTo>
                <a:lnTo>
                  <a:pt x="35814" y="422909"/>
                </a:lnTo>
                <a:lnTo>
                  <a:pt x="47378" y="416819"/>
                </a:lnTo>
                <a:close/>
              </a:path>
              <a:path w="824229" h="436879">
                <a:moveTo>
                  <a:pt x="57150" y="435101"/>
                </a:moveTo>
                <a:lnTo>
                  <a:pt x="47378" y="416819"/>
                </a:lnTo>
                <a:lnTo>
                  <a:pt x="35814" y="422909"/>
                </a:lnTo>
                <a:lnTo>
                  <a:pt x="32766" y="423671"/>
                </a:lnTo>
                <a:lnTo>
                  <a:pt x="29718" y="421385"/>
                </a:lnTo>
                <a:lnTo>
                  <a:pt x="28956" y="417575"/>
                </a:lnTo>
                <a:lnTo>
                  <a:pt x="28956" y="435853"/>
                </a:lnTo>
                <a:lnTo>
                  <a:pt x="57150" y="435101"/>
                </a:lnTo>
                <a:close/>
              </a:path>
              <a:path w="824229" h="436879">
                <a:moveTo>
                  <a:pt x="823722" y="6095"/>
                </a:moveTo>
                <a:lnTo>
                  <a:pt x="823722" y="2285"/>
                </a:lnTo>
                <a:lnTo>
                  <a:pt x="820674" y="0"/>
                </a:lnTo>
                <a:lnTo>
                  <a:pt x="816864" y="761"/>
                </a:lnTo>
                <a:lnTo>
                  <a:pt x="42878" y="408399"/>
                </a:lnTo>
                <a:lnTo>
                  <a:pt x="47378" y="416819"/>
                </a:lnTo>
                <a:lnTo>
                  <a:pt x="821436" y="9143"/>
                </a:lnTo>
                <a:lnTo>
                  <a:pt x="823722" y="6095"/>
                </a:lnTo>
                <a:close/>
              </a:path>
            </a:pathLst>
          </a:custGeom>
          <a:solidFill>
            <a:srgbClr val="000000"/>
          </a:solidFill>
        </p:spPr>
        <p:txBody>
          <a:bodyPr wrap="square" lIns="0" tIns="0" rIns="0" bIns="0" rtlCol="0"/>
          <a:lstStyle/>
          <a:p>
            <a:endParaRPr/>
          </a:p>
        </p:txBody>
      </p:sp>
      <p:sp>
        <p:nvSpPr>
          <p:cNvPr id="25" name="object 25"/>
          <p:cNvSpPr/>
          <p:nvPr/>
        </p:nvSpPr>
        <p:spPr>
          <a:xfrm>
            <a:off x="5237621" y="4073144"/>
            <a:ext cx="1073150" cy="300355"/>
          </a:xfrm>
          <a:custGeom>
            <a:avLst/>
            <a:gdLst/>
            <a:ahLst/>
            <a:cxnLst/>
            <a:rect l="l" t="t" r="r" b="b"/>
            <a:pathLst>
              <a:path w="1073150" h="300354">
                <a:moveTo>
                  <a:pt x="1024999" y="271110"/>
                </a:moveTo>
                <a:lnTo>
                  <a:pt x="5334" y="0"/>
                </a:lnTo>
                <a:lnTo>
                  <a:pt x="2286" y="761"/>
                </a:lnTo>
                <a:lnTo>
                  <a:pt x="0" y="3809"/>
                </a:lnTo>
                <a:lnTo>
                  <a:pt x="0" y="7619"/>
                </a:lnTo>
                <a:lnTo>
                  <a:pt x="3048" y="9143"/>
                </a:lnTo>
                <a:lnTo>
                  <a:pt x="1022391" y="280918"/>
                </a:lnTo>
                <a:lnTo>
                  <a:pt x="1024999" y="271110"/>
                </a:lnTo>
                <a:close/>
              </a:path>
              <a:path w="1073150" h="300354">
                <a:moveTo>
                  <a:pt x="1040879" y="295375"/>
                </a:moveTo>
                <a:lnTo>
                  <a:pt x="1040879" y="280415"/>
                </a:lnTo>
                <a:lnTo>
                  <a:pt x="1038593" y="283463"/>
                </a:lnTo>
                <a:lnTo>
                  <a:pt x="1034795" y="284225"/>
                </a:lnTo>
                <a:lnTo>
                  <a:pt x="1022391" y="280918"/>
                </a:lnTo>
                <a:lnTo>
                  <a:pt x="1017257" y="300227"/>
                </a:lnTo>
                <a:lnTo>
                  <a:pt x="1040879" y="295375"/>
                </a:lnTo>
                <a:close/>
              </a:path>
              <a:path w="1073150" h="300354">
                <a:moveTo>
                  <a:pt x="1040879" y="280415"/>
                </a:moveTo>
                <a:lnTo>
                  <a:pt x="1040117" y="276605"/>
                </a:lnTo>
                <a:lnTo>
                  <a:pt x="1037069" y="274319"/>
                </a:lnTo>
                <a:lnTo>
                  <a:pt x="1024999" y="271110"/>
                </a:lnTo>
                <a:lnTo>
                  <a:pt x="1022391" y="280918"/>
                </a:lnTo>
                <a:lnTo>
                  <a:pt x="1034795" y="284225"/>
                </a:lnTo>
                <a:lnTo>
                  <a:pt x="1038593" y="283463"/>
                </a:lnTo>
                <a:lnTo>
                  <a:pt x="1040879" y="280415"/>
                </a:lnTo>
                <a:close/>
              </a:path>
              <a:path w="1073150" h="300354">
                <a:moveTo>
                  <a:pt x="1072895" y="288797"/>
                </a:moveTo>
                <a:lnTo>
                  <a:pt x="1030223" y="251459"/>
                </a:lnTo>
                <a:lnTo>
                  <a:pt x="1024999" y="271110"/>
                </a:lnTo>
                <a:lnTo>
                  <a:pt x="1037069" y="274319"/>
                </a:lnTo>
                <a:lnTo>
                  <a:pt x="1040117" y="276605"/>
                </a:lnTo>
                <a:lnTo>
                  <a:pt x="1040879" y="280415"/>
                </a:lnTo>
                <a:lnTo>
                  <a:pt x="1040879" y="295375"/>
                </a:lnTo>
                <a:lnTo>
                  <a:pt x="1072895" y="288797"/>
                </a:lnTo>
                <a:close/>
              </a:path>
            </a:pathLst>
          </a:custGeom>
          <a:solidFill>
            <a:srgbClr val="000000"/>
          </a:solidFill>
        </p:spPr>
        <p:txBody>
          <a:bodyPr wrap="square" lIns="0" tIns="0" rIns="0" bIns="0" rtlCol="0"/>
          <a:lstStyle/>
          <a:p>
            <a:endParaRPr/>
          </a:p>
        </p:txBody>
      </p:sp>
      <p:sp>
        <p:nvSpPr>
          <p:cNvPr id="26" name="object 26"/>
          <p:cNvSpPr/>
          <p:nvPr/>
        </p:nvSpPr>
        <p:spPr>
          <a:xfrm>
            <a:off x="3344813" y="5198617"/>
            <a:ext cx="464820" cy="699135"/>
          </a:xfrm>
          <a:custGeom>
            <a:avLst/>
            <a:gdLst/>
            <a:ahLst/>
            <a:cxnLst/>
            <a:rect l="l" t="t" r="r" b="b"/>
            <a:pathLst>
              <a:path w="464820" h="699135">
                <a:moveTo>
                  <a:pt x="35813" y="568452"/>
                </a:moveTo>
                <a:lnTo>
                  <a:pt x="29718" y="561594"/>
                </a:lnTo>
                <a:lnTo>
                  <a:pt x="22098" y="561594"/>
                </a:lnTo>
                <a:lnTo>
                  <a:pt x="13716" y="560832"/>
                </a:lnTo>
                <a:lnTo>
                  <a:pt x="6858" y="566928"/>
                </a:lnTo>
                <a:lnTo>
                  <a:pt x="6858" y="574548"/>
                </a:lnTo>
                <a:lnTo>
                  <a:pt x="0" y="698754"/>
                </a:lnTo>
                <a:lnTo>
                  <a:pt x="3810" y="696849"/>
                </a:lnTo>
                <a:lnTo>
                  <a:pt x="3810" y="666750"/>
                </a:lnTo>
                <a:lnTo>
                  <a:pt x="32530" y="622891"/>
                </a:lnTo>
                <a:lnTo>
                  <a:pt x="35051" y="576072"/>
                </a:lnTo>
                <a:lnTo>
                  <a:pt x="35813" y="568452"/>
                </a:lnTo>
                <a:close/>
              </a:path>
              <a:path w="464820" h="699135">
                <a:moveTo>
                  <a:pt x="32530" y="622891"/>
                </a:moveTo>
                <a:lnTo>
                  <a:pt x="3810" y="666750"/>
                </a:lnTo>
                <a:lnTo>
                  <a:pt x="9144" y="670363"/>
                </a:lnTo>
                <a:lnTo>
                  <a:pt x="9144" y="662178"/>
                </a:lnTo>
                <a:lnTo>
                  <a:pt x="30998" y="651343"/>
                </a:lnTo>
                <a:lnTo>
                  <a:pt x="32530" y="622891"/>
                </a:lnTo>
                <a:close/>
              </a:path>
              <a:path w="464820" h="699135">
                <a:moveTo>
                  <a:pt x="121158" y="630936"/>
                </a:moveTo>
                <a:lnTo>
                  <a:pt x="113537" y="617220"/>
                </a:lnTo>
                <a:lnTo>
                  <a:pt x="105156" y="614172"/>
                </a:lnTo>
                <a:lnTo>
                  <a:pt x="98298" y="617982"/>
                </a:lnTo>
                <a:lnTo>
                  <a:pt x="56245" y="638828"/>
                </a:lnTo>
                <a:lnTo>
                  <a:pt x="27432" y="682752"/>
                </a:lnTo>
                <a:lnTo>
                  <a:pt x="3810" y="666750"/>
                </a:lnTo>
                <a:lnTo>
                  <a:pt x="3810" y="696849"/>
                </a:lnTo>
                <a:lnTo>
                  <a:pt x="111251" y="643128"/>
                </a:lnTo>
                <a:lnTo>
                  <a:pt x="118110" y="640080"/>
                </a:lnTo>
                <a:lnTo>
                  <a:pt x="121158" y="630936"/>
                </a:lnTo>
                <a:close/>
              </a:path>
              <a:path w="464820" h="699135">
                <a:moveTo>
                  <a:pt x="30998" y="651343"/>
                </a:moveTo>
                <a:lnTo>
                  <a:pt x="9144" y="662178"/>
                </a:lnTo>
                <a:lnTo>
                  <a:pt x="29718" y="675132"/>
                </a:lnTo>
                <a:lnTo>
                  <a:pt x="30998" y="651343"/>
                </a:lnTo>
                <a:close/>
              </a:path>
              <a:path w="464820" h="699135">
                <a:moveTo>
                  <a:pt x="56245" y="638828"/>
                </a:moveTo>
                <a:lnTo>
                  <a:pt x="30998" y="651343"/>
                </a:lnTo>
                <a:lnTo>
                  <a:pt x="29718" y="675132"/>
                </a:lnTo>
                <a:lnTo>
                  <a:pt x="9144" y="662178"/>
                </a:lnTo>
                <a:lnTo>
                  <a:pt x="9144" y="670363"/>
                </a:lnTo>
                <a:lnTo>
                  <a:pt x="27432" y="682752"/>
                </a:lnTo>
                <a:lnTo>
                  <a:pt x="56245" y="638828"/>
                </a:lnTo>
                <a:close/>
              </a:path>
              <a:path w="464820" h="699135">
                <a:moveTo>
                  <a:pt x="464819" y="16002"/>
                </a:moveTo>
                <a:lnTo>
                  <a:pt x="440435" y="0"/>
                </a:lnTo>
                <a:lnTo>
                  <a:pt x="32530" y="622891"/>
                </a:lnTo>
                <a:lnTo>
                  <a:pt x="30998" y="651343"/>
                </a:lnTo>
                <a:lnTo>
                  <a:pt x="56245" y="638828"/>
                </a:lnTo>
                <a:lnTo>
                  <a:pt x="464819" y="16002"/>
                </a:lnTo>
                <a:close/>
              </a:path>
            </a:pathLst>
          </a:custGeom>
          <a:solidFill>
            <a:srgbClr val="000000"/>
          </a:solidFill>
        </p:spPr>
        <p:txBody>
          <a:bodyPr wrap="square" lIns="0" tIns="0" rIns="0" bIns="0" rtlCol="0"/>
          <a:lstStyle/>
          <a:p>
            <a:endParaRPr/>
          </a:p>
        </p:txBody>
      </p:sp>
      <p:sp>
        <p:nvSpPr>
          <p:cNvPr id="27" name="object 27"/>
          <p:cNvSpPr/>
          <p:nvPr/>
        </p:nvSpPr>
        <p:spPr>
          <a:xfrm>
            <a:off x="4310265" y="5203954"/>
            <a:ext cx="361950" cy="660400"/>
          </a:xfrm>
          <a:custGeom>
            <a:avLst/>
            <a:gdLst/>
            <a:ahLst/>
            <a:cxnLst/>
            <a:rect l="l" t="t" r="r" b="b"/>
            <a:pathLst>
              <a:path w="361950" h="660400">
                <a:moveTo>
                  <a:pt x="341677" y="613427"/>
                </a:moveTo>
                <a:lnTo>
                  <a:pt x="9143" y="2286"/>
                </a:lnTo>
                <a:lnTo>
                  <a:pt x="6095" y="0"/>
                </a:lnTo>
                <a:lnTo>
                  <a:pt x="2286" y="0"/>
                </a:lnTo>
                <a:lnTo>
                  <a:pt x="0" y="3048"/>
                </a:lnTo>
                <a:lnTo>
                  <a:pt x="762" y="6858"/>
                </a:lnTo>
                <a:lnTo>
                  <a:pt x="333317" y="618040"/>
                </a:lnTo>
                <a:lnTo>
                  <a:pt x="341677" y="613427"/>
                </a:lnTo>
                <a:close/>
              </a:path>
              <a:path w="361950" h="660400">
                <a:moveTo>
                  <a:pt x="348234" y="650448"/>
                </a:moveTo>
                <a:lnTo>
                  <a:pt x="348234" y="627888"/>
                </a:lnTo>
                <a:lnTo>
                  <a:pt x="345948" y="630936"/>
                </a:lnTo>
                <a:lnTo>
                  <a:pt x="342138" y="630936"/>
                </a:lnTo>
                <a:lnTo>
                  <a:pt x="339090" y="628650"/>
                </a:lnTo>
                <a:lnTo>
                  <a:pt x="333317" y="618040"/>
                </a:lnTo>
                <a:lnTo>
                  <a:pt x="315468" y="627888"/>
                </a:lnTo>
                <a:lnTo>
                  <a:pt x="348234" y="650448"/>
                </a:lnTo>
                <a:close/>
              </a:path>
              <a:path w="361950" h="660400">
                <a:moveTo>
                  <a:pt x="348234" y="627888"/>
                </a:moveTo>
                <a:lnTo>
                  <a:pt x="347472" y="624077"/>
                </a:lnTo>
                <a:lnTo>
                  <a:pt x="341677" y="613427"/>
                </a:lnTo>
                <a:lnTo>
                  <a:pt x="333317" y="618040"/>
                </a:lnTo>
                <a:lnTo>
                  <a:pt x="339090" y="628650"/>
                </a:lnTo>
                <a:lnTo>
                  <a:pt x="342138" y="630936"/>
                </a:lnTo>
                <a:lnTo>
                  <a:pt x="345948" y="630936"/>
                </a:lnTo>
                <a:lnTo>
                  <a:pt x="348234" y="627888"/>
                </a:lnTo>
                <a:close/>
              </a:path>
              <a:path w="361950" h="660400">
                <a:moveTo>
                  <a:pt x="361950" y="659892"/>
                </a:moveTo>
                <a:lnTo>
                  <a:pt x="359664" y="603503"/>
                </a:lnTo>
                <a:lnTo>
                  <a:pt x="341677" y="613427"/>
                </a:lnTo>
                <a:lnTo>
                  <a:pt x="347472" y="624077"/>
                </a:lnTo>
                <a:lnTo>
                  <a:pt x="348234" y="627888"/>
                </a:lnTo>
                <a:lnTo>
                  <a:pt x="348234" y="650448"/>
                </a:lnTo>
                <a:lnTo>
                  <a:pt x="361950" y="659892"/>
                </a:lnTo>
                <a:close/>
              </a:path>
            </a:pathLst>
          </a:custGeom>
          <a:solidFill>
            <a:srgbClr val="000000"/>
          </a:solidFill>
        </p:spPr>
        <p:txBody>
          <a:bodyPr wrap="square" lIns="0" tIns="0" rIns="0" bIns="0" rtlCol="0"/>
          <a:lstStyle/>
          <a:p>
            <a:endParaRPr/>
          </a:p>
        </p:txBody>
      </p:sp>
      <p:sp>
        <p:nvSpPr>
          <p:cNvPr id="28" name="object 28"/>
          <p:cNvSpPr/>
          <p:nvPr/>
        </p:nvSpPr>
        <p:spPr>
          <a:xfrm>
            <a:off x="4956441" y="5203952"/>
            <a:ext cx="1071880" cy="489584"/>
          </a:xfrm>
          <a:custGeom>
            <a:avLst/>
            <a:gdLst/>
            <a:ahLst/>
            <a:cxnLst/>
            <a:rect l="l" t="t" r="r" b="b"/>
            <a:pathLst>
              <a:path w="1071879" h="489585">
                <a:moveTo>
                  <a:pt x="1027062" y="461885"/>
                </a:moveTo>
                <a:lnTo>
                  <a:pt x="6857" y="0"/>
                </a:lnTo>
                <a:lnTo>
                  <a:pt x="3048" y="0"/>
                </a:lnTo>
                <a:lnTo>
                  <a:pt x="0" y="2286"/>
                </a:lnTo>
                <a:lnTo>
                  <a:pt x="0" y="6096"/>
                </a:lnTo>
                <a:lnTo>
                  <a:pt x="2286" y="8382"/>
                </a:lnTo>
                <a:lnTo>
                  <a:pt x="1023334" y="470308"/>
                </a:lnTo>
                <a:lnTo>
                  <a:pt x="1027062" y="461885"/>
                </a:lnTo>
                <a:close/>
              </a:path>
              <a:path w="1071879" h="489585">
                <a:moveTo>
                  <a:pt x="1040879" y="488153"/>
                </a:moveTo>
                <a:lnTo>
                  <a:pt x="1040879" y="473201"/>
                </a:lnTo>
                <a:lnTo>
                  <a:pt x="1038593" y="475487"/>
                </a:lnTo>
                <a:lnTo>
                  <a:pt x="1034783" y="475487"/>
                </a:lnTo>
                <a:lnTo>
                  <a:pt x="1023334" y="470308"/>
                </a:lnTo>
                <a:lnTo>
                  <a:pt x="1014971" y="489203"/>
                </a:lnTo>
                <a:lnTo>
                  <a:pt x="1040879" y="488153"/>
                </a:lnTo>
                <a:close/>
              </a:path>
              <a:path w="1071879" h="489585">
                <a:moveTo>
                  <a:pt x="1040879" y="473201"/>
                </a:moveTo>
                <a:lnTo>
                  <a:pt x="1040879" y="469391"/>
                </a:lnTo>
                <a:lnTo>
                  <a:pt x="1038593" y="467105"/>
                </a:lnTo>
                <a:lnTo>
                  <a:pt x="1027062" y="461885"/>
                </a:lnTo>
                <a:lnTo>
                  <a:pt x="1023334" y="470308"/>
                </a:lnTo>
                <a:lnTo>
                  <a:pt x="1034783" y="475487"/>
                </a:lnTo>
                <a:lnTo>
                  <a:pt x="1038593" y="475487"/>
                </a:lnTo>
                <a:lnTo>
                  <a:pt x="1040879" y="473201"/>
                </a:lnTo>
                <a:close/>
              </a:path>
              <a:path w="1071879" h="489585">
                <a:moveTo>
                  <a:pt x="1071359" y="486917"/>
                </a:moveTo>
                <a:lnTo>
                  <a:pt x="1035545" y="442721"/>
                </a:lnTo>
                <a:lnTo>
                  <a:pt x="1027062" y="461885"/>
                </a:lnTo>
                <a:lnTo>
                  <a:pt x="1038593" y="467105"/>
                </a:lnTo>
                <a:lnTo>
                  <a:pt x="1040879" y="469391"/>
                </a:lnTo>
                <a:lnTo>
                  <a:pt x="1040879" y="488153"/>
                </a:lnTo>
                <a:lnTo>
                  <a:pt x="1071359" y="486917"/>
                </a:lnTo>
                <a:close/>
              </a:path>
            </a:pathLst>
          </a:custGeom>
          <a:solidFill>
            <a:srgbClr val="000000"/>
          </a:solidFill>
        </p:spPr>
        <p:txBody>
          <a:bodyPr wrap="square" lIns="0" tIns="0" rIns="0" bIns="0" rtlCol="0"/>
          <a:lstStyle/>
          <a:p>
            <a:endParaRPr/>
          </a:p>
        </p:txBody>
      </p:sp>
      <p:sp>
        <p:nvSpPr>
          <p:cNvPr id="29" name="object 29"/>
          <p:cNvSpPr txBox="1"/>
          <p:nvPr/>
        </p:nvSpPr>
        <p:spPr>
          <a:xfrm>
            <a:off x="6566035" y="2212597"/>
            <a:ext cx="177800" cy="197153"/>
          </a:xfrm>
          <a:prstGeom prst="rect">
            <a:avLst/>
          </a:prstGeom>
        </p:spPr>
        <p:txBody>
          <a:bodyPr vert="horz" wrap="square" lIns="0" tIns="12696" rIns="0" bIns="0" rtlCol="0">
            <a:spAutoFit/>
          </a:bodyPr>
          <a:lstStyle/>
          <a:p>
            <a:pPr marL="12696">
              <a:spcBef>
                <a:spcPts val="100"/>
              </a:spcBef>
            </a:pPr>
            <a:r>
              <a:rPr sz="1200" dirty="0">
                <a:solidFill>
                  <a:srgbClr val="B2B2B2"/>
                </a:solidFill>
                <a:latin typeface="Times New Roman"/>
                <a:cs typeface="Times New Roman"/>
              </a:rPr>
              <a:t>…</a:t>
            </a:r>
            <a:endParaRPr sz="1200" dirty="0">
              <a:latin typeface="Times New Roman"/>
              <a:cs typeface="Times New Roman"/>
            </a:endParaRPr>
          </a:p>
        </p:txBody>
      </p:sp>
      <p:sp>
        <p:nvSpPr>
          <p:cNvPr id="30" name="object 30"/>
          <p:cNvSpPr txBox="1"/>
          <p:nvPr/>
        </p:nvSpPr>
        <p:spPr>
          <a:xfrm>
            <a:off x="5616581" y="3257298"/>
            <a:ext cx="177800" cy="197153"/>
          </a:xfrm>
          <a:prstGeom prst="rect">
            <a:avLst/>
          </a:prstGeom>
        </p:spPr>
        <p:txBody>
          <a:bodyPr vert="horz" wrap="square" lIns="0" tIns="12696" rIns="0" bIns="0" rtlCol="0">
            <a:spAutoFit/>
          </a:bodyPr>
          <a:lstStyle/>
          <a:p>
            <a:pPr marL="12696">
              <a:spcBef>
                <a:spcPts val="100"/>
              </a:spcBef>
            </a:pPr>
            <a:r>
              <a:rPr sz="1200" dirty="0">
                <a:solidFill>
                  <a:srgbClr val="B2B2B2"/>
                </a:solidFill>
                <a:latin typeface="Times New Roman"/>
                <a:cs typeface="Times New Roman"/>
              </a:rPr>
              <a:t>…</a:t>
            </a:r>
            <a:endParaRPr sz="1200" dirty="0">
              <a:latin typeface="Times New Roman"/>
              <a:cs typeface="Times New Roman"/>
            </a:endParaRPr>
          </a:p>
        </p:txBody>
      </p:sp>
      <p:sp>
        <p:nvSpPr>
          <p:cNvPr id="31" name="object 31"/>
          <p:cNvSpPr txBox="1"/>
          <p:nvPr/>
        </p:nvSpPr>
        <p:spPr>
          <a:xfrm>
            <a:off x="6404491" y="4187699"/>
            <a:ext cx="177800" cy="197153"/>
          </a:xfrm>
          <a:prstGeom prst="rect">
            <a:avLst/>
          </a:prstGeom>
        </p:spPr>
        <p:txBody>
          <a:bodyPr vert="horz" wrap="square" lIns="0" tIns="12696" rIns="0" bIns="0" rtlCol="0">
            <a:spAutoFit/>
          </a:bodyPr>
          <a:lstStyle/>
          <a:p>
            <a:pPr marL="12696">
              <a:spcBef>
                <a:spcPts val="100"/>
              </a:spcBef>
            </a:pPr>
            <a:r>
              <a:rPr sz="1200" dirty="0">
                <a:solidFill>
                  <a:srgbClr val="B2B2B2"/>
                </a:solidFill>
                <a:latin typeface="Times New Roman"/>
                <a:cs typeface="Times New Roman"/>
              </a:rPr>
              <a:t>…</a:t>
            </a:r>
            <a:endParaRPr sz="1200" dirty="0">
              <a:latin typeface="Times New Roman"/>
              <a:cs typeface="Times New Roman"/>
            </a:endParaRPr>
          </a:p>
        </p:txBody>
      </p:sp>
      <p:sp>
        <p:nvSpPr>
          <p:cNvPr id="32" name="object 32"/>
          <p:cNvSpPr txBox="1"/>
          <p:nvPr/>
        </p:nvSpPr>
        <p:spPr>
          <a:xfrm>
            <a:off x="2666117" y="3222244"/>
            <a:ext cx="552450" cy="391160"/>
          </a:xfrm>
          <a:prstGeom prst="rect">
            <a:avLst/>
          </a:prstGeom>
        </p:spPr>
        <p:txBody>
          <a:bodyPr vert="horz" wrap="square" lIns="0" tIns="12696" rIns="0" bIns="0" rtlCol="0">
            <a:spAutoFit/>
          </a:bodyPr>
          <a:lstStyle/>
          <a:p>
            <a:pPr marL="89517">
              <a:spcBef>
                <a:spcPts val="100"/>
              </a:spcBef>
            </a:pPr>
            <a:r>
              <a:rPr sz="1200" dirty="0">
                <a:latin typeface="Times New Roman"/>
                <a:cs typeface="Times New Roman"/>
              </a:rPr>
              <a:t>Board</a:t>
            </a:r>
          </a:p>
          <a:p>
            <a:pPr marL="12696"/>
            <a:r>
              <a:rPr sz="1200" spc="105" dirty="0">
                <a:latin typeface="Wingdings"/>
                <a:cs typeface="Wingdings"/>
              </a:rPr>
              <a:t>€</a:t>
            </a:r>
            <a:r>
              <a:rPr sz="1200" spc="-60" dirty="0">
                <a:latin typeface="Times New Roman"/>
                <a:cs typeface="Times New Roman"/>
              </a:rPr>
              <a:t> </a:t>
            </a:r>
            <a:r>
              <a:rPr sz="1200" spc="-5" dirty="0">
                <a:latin typeface="Times New Roman"/>
                <a:cs typeface="Times New Roman"/>
              </a:rPr>
              <a:t>move</a:t>
            </a:r>
            <a:endParaRPr sz="1200" dirty="0">
              <a:latin typeface="Times New Roman"/>
              <a:cs typeface="Times New Roman"/>
            </a:endParaRPr>
          </a:p>
        </p:txBody>
      </p:sp>
      <p:sp>
        <p:nvSpPr>
          <p:cNvPr id="33" name="object 33"/>
          <p:cNvSpPr txBox="1"/>
          <p:nvPr/>
        </p:nvSpPr>
        <p:spPr>
          <a:xfrm>
            <a:off x="4081913" y="3197099"/>
            <a:ext cx="543560" cy="371237"/>
          </a:xfrm>
          <a:prstGeom prst="rect">
            <a:avLst/>
          </a:prstGeom>
        </p:spPr>
        <p:txBody>
          <a:bodyPr vert="horz" wrap="square" lIns="0" tIns="12696" rIns="0" bIns="0" rtlCol="0">
            <a:spAutoFit/>
          </a:bodyPr>
          <a:lstStyle/>
          <a:p>
            <a:pPr marL="85707">
              <a:lnSpc>
                <a:spcPts val="1435"/>
              </a:lnSpc>
              <a:spcBef>
                <a:spcPts val="100"/>
              </a:spcBef>
            </a:pPr>
            <a:r>
              <a:rPr sz="1200" dirty="0">
                <a:latin typeface="Times New Roman"/>
                <a:cs typeface="Times New Roman"/>
              </a:rPr>
              <a:t>Board</a:t>
            </a:r>
          </a:p>
          <a:p>
            <a:pPr marL="12696">
              <a:lnSpc>
                <a:spcPts val="1435"/>
              </a:lnSpc>
            </a:pPr>
            <a:r>
              <a:rPr sz="1200" spc="105" dirty="0">
                <a:latin typeface="Wingdings"/>
                <a:cs typeface="Wingdings"/>
              </a:rPr>
              <a:t>€</a:t>
            </a:r>
            <a:r>
              <a:rPr sz="1200" spc="-100" dirty="0">
                <a:latin typeface="Times New Roman"/>
                <a:cs typeface="Times New Roman"/>
              </a:rPr>
              <a:t> </a:t>
            </a:r>
            <a:r>
              <a:rPr sz="1200" dirty="0">
                <a:latin typeface="Times New Roman"/>
                <a:cs typeface="Times New Roman"/>
              </a:rPr>
              <a:t>value</a:t>
            </a:r>
          </a:p>
        </p:txBody>
      </p:sp>
      <p:sp>
        <p:nvSpPr>
          <p:cNvPr id="34" name="object 34"/>
          <p:cNvSpPr txBox="1"/>
          <p:nvPr/>
        </p:nvSpPr>
        <p:spPr>
          <a:xfrm>
            <a:off x="5400935" y="4360673"/>
            <a:ext cx="1007744" cy="390525"/>
          </a:xfrm>
          <a:prstGeom prst="rect">
            <a:avLst/>
          </a:prstGeom>
        </p:spPr>
        <p:txBody>
          <a:bodyPr vert="horz" wrap="square" lIns="0" tIns="12696" rIns="0" bIns="0" rtlCol="0">
            <a:spAutoFit/>
          </a:bodyPr>
          <a:lstStyle/>
          <a:p>
            <a:pPr marL="291403" marR="5080" indent="-279342">
              <a:spcBef>
                <a:spcPts val="100"/>
              </a:spcBef>
            </a:pPr>
            <a:r>
              <a:rPr sz="1200" spc="-5" dirty="0">
                <a:latin typeface="Times New Roman"/>
                <a:cs typeface="Times New Roman"/>
              </a:rPr>
              <a:t>Artificial</a:t>
            </a:r>
            <a:r>
              <a:rPr sz="1200" spc="-50" dirty="0">
                <a:latin typeface="Times New Roman"/>
                <a:cs typeface="Times New Roman"/>
              </a:rPr>
              <a:t> </a:t>
            </a:r>
            <a:r>
              <a:rPr sz="1200" dirty="0">
                <a:latin typeface="Times New Roman"/>
                <a:cs typeface="Times New Roman"/>
              </a:rPr>
              <a:t>neural  </a:t>
            </a:r>
            <a:r>
              <a:rPr sz="1200" spc="-5" dirty="0">
                <a:latin typeface="Times New Roman"/>
                <a:cs typeface="Times New Roman"/>
              </a:rPr>
              <a:t>network</a:t>
            </a:r>
            <a:endParaRPr sz="1200" dirty="0">
              <a:latin typeface="Times New Roman"/>
              <a:cs typeface="Times New Roman"/>
            </a:endParaRPr>
          </a:p>
        </p:txBody>
      </p:sp>
      <p:sp>
        <p:nvSpPr>
          <p:cNvPr id="35" name="object 35"/>
          <p:cNvSpPr txBox="1"/>
          <p:nvPr/>
        </p:nvSpPr>
        <p:spPr>
          <a:xfrm>
            <a:off x="3701677" y="5465571"/>
            <a:ext cx="559435" cy="390525"/>
          </a:xfrm>
          <a:prstGeom prst="rect">
            <a:avLst/>
          </a:prstGeom>
        </p:spPr>
        <p:txBody>
          <a:bodyPr vert="horz" wrap="square" lIns="0" tIns="12696" rIns="0" bIns="0" rtlCol="0">
            <a:spAutoFit/>
          </a:bodyPr>
          <a:lstStyle/>
          <a:p>
            <a:pPr marL="50790" marR="5080" indent="-38092">
              <a:spcBef>
                <a:spcPts val="100"/>
              </a:spcBef>
            </a:pPr>
            <a:r>
              <a:rPr sz="1200" dirty="0">
                <a:latin typeface="Times New Roman"/>
                <a:cs typeface="Times New Roman"/>
              </a:rPr>
              <a:t>Gradient  descent</a:t>
            </a:r>
          </a:p>
        </p:txBody>
      </p:sp>
      <p:sp>
        <p:nvSpPr>
          <p:cNvPr id="36" name="object 36"/>
          <p:cNvSpPr txBox="1">
            <a:spLocks noGrp="1"/>
          </p:cNvSpPr>
          <p:nvPr>
            <p:ph type="title"/>
          </p:nvPr>
        </p:nvSpPr>
        <p:spPr>
          <a:prstGeom prst="rect">
            <a:avLst/>
          </a:prstGeom>
        </p:spPr>
        <p:txBody>
          <a:bodyPr vert="horz" wrap="square" lIns="0" tIns="12063" rIns="0" bIns="0" rtlCol="0">
            <a:spAutoFit/>
          </a:bodyPr>
          <a:lstStyle/>
          <a:p>
            <a:pPr marL="12696" marR="5080">
              <a:spcBef>
                <a:spcPts val="95"/>
              </a:spcBef>
            </a:pPr>
            <a:r>
              <a:rPr spc="-5" dirty="0"/>
              <a:t>Choices in Designing the Checkers Learning  Problem</a:t>
            </a:r>
          </a:p>
        </p:txBody>
      </p:sp>
      <p:sp>
        <p:nvSpPr>
          <p:cNvPr id="37" name="object 37"/>
          <p:cNvSpPr txBox="1"/>
          <p:nvPr/>
        </p:nvSpPr>
        <p:spPr>
          <a:xfrm>
            <a:off x="6070733" y="5559300"/>
            <a:ext cx="177800" cy="197153"/>
          </a:xfrm>
          <a:prstGeom prst="rect">
            <a:avLst/>
          </a:prstGeom>
        </p:spPr>
        <p:txBody>
          <a:bodyPr vert="horz" wrap="square" lIns="0" tIns="12696" rIns="0" bIns="0" rtlCol="0">
            <a:spAutoFit/>
          </a:bodyPr>
          <a:lstStyle/>
          <a:p>
            <a:pPr marL="12696">
              <a:spcBef>
                <a:spcPts val="100"/>
              </a:spcBef>
            </a:pPr>
            <a:r>
              <a:rPr sz="1200" dirty="0">
                <a:solidFill>
                  <a:srgbClr val="B2B2B2"/>
                </a:solidFill>
                <a:latin typeface="Times New Roman"/>
                <a:cs typeface="Times New Roman"/>
              </a:rPr>
              <a:t>…</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428496"/>
            <a:ext cx="8630170" cy="4321692"/>
          </a:xfrm>
          <a:prstGeom prst="rect">
            <a:avLst/>
          </a:prstGeom>
        </p:spPr>
        <p:txBody>
          <a:bodyPr vert="horz" wrap="square" lIns="0" tIns="12696" rIns="0" bIns="0" rtlCol="0">
            <a:spAutoFit/>
          </a:bodyPr>
          <a:lstStyle/>
          <a:p>
            <a:pPr marL="458470" lvl="1">
              <a:spcBef>
                <a:spcPts val="30"/>
              </a:spcBef>
              <a:buFont typeface="Arial" pitchFamily="34" charset="0"/>
              <a:buChar char="•"/>
            </a:pPr>
            <a:r>
              <a:rPr lang="en-IN" sz="2800" dirty="0" smtClean="0"/>
              <a:t>Although machine learning is being used in every industry and helps organizations make more informed and data-driven choices that are more effective than classical methodologies</a:t>
            </a:r>
          </a:p>
          <a:p>
            <a:pPr marL="458470" lvl="1">
              <a:spcBef>
                <a:spcPts val="30"/>
              </a:spcBef>
            </a:pPr>
            <a:endParaRPr lang="en-IN" sz="2800" dirty="0" smtClean="0"/>
          </a:p>
          <a:p>
            <a:pPr marL="458470" lvl="1">
              <a:spcBef>
                <a:spcPts val="30"/>
              </a:spcBef>
              <a:buFont typeface="Arial" pitchFamily="34" charset="0"/>
              <a:buChar char="•"/>
            </a:pPr>
            <a:r>
              <a:rPr lang="en-IN" sz="2800" dirty="0" smtClean="0"/>
              <a:t> It still has so many problems that cannot be ignored. </a:t>
            </a:r>
          </a:p>
          <a:p>
            <a:pPr marL="458470" lvl="1">
              <a:spcBef>
                <a:spcPts val="30"/>
              </a:spcBef>
              <a:buFont typeface="Arial" pitchFamily="34" charset="0"/>
              <a:buChar char="•"/>
            </a:pPr>
            <a:endParaRPr lang="en-IN" sz="2800" dirty="0" smtClean="0"/>
          </a:p>
          <a:p>
            <a:pPr marL="458470" lvl="1">
              <a:spcBef>
                <a:spcPts val="30"/>
              </a:spcBef>
              <a:buFont typeface="Arial" pitchFamily="34" charset="0"/>
              <a:buChar char="•"/>
            </a:pPr>
            <a:r>
              <a:rPr lang="en-IN" sz="2800" dirty="0" smtClean="0"/>
              <a:t>Here are some common issues in Machine Learning that professionals face to inculcate ML skills and create an application from scratch.</a:t>
            </a:r>
            <a:endParaRPr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428496"/>
            <a:ext cx="8630170" cy="5121911"/>
          </a:xfrm>
          <a:prstGeom prst="rect">
            <a:avLst/>
          </a:prstGeom>
        </p:spPr>
        <p:txBody>
          <a:bodyPr vert="horz" wrap="square" lIns="0" tIns="12696" rIns="0" bIns="0" rtlCol="0">
            <a:spAutoFit/>
          </a:bodyPr>
          <a:lstStyle/>
          <a:p>
            <a:r>
              <a:rPr lang="en-IN" sz="3200" b="1" dirty="0" smtClean="0"/>
              <a:t>Inadequate Training Data:</a:t>
            </a:r>
          </a:p>
          <a:p>
            <a:endParaRPr lang="en-IN" sz="3200" dirty="0" smtClean="0"/>
          </a:p>
          <a:p>
            <a:r>
              <a:rPr lang="en-IN" b="1" dirty="0" smtClean="0"/>
              <a:t>Noisy Data-</a:t>
            </a:r>
            <a:r>
              <a:rPr lang="en-IN" dirty="0" smtClean="0"/>
              <a:t> It is responsible for an inaccurate prediction that affects the decision as well as accuracy in classification tasks.</a:t>
            </a:r>
          </a:p>
          <a:p>
            <a:endParaRPr lang="en-IN" dirty="0" smtClean="0"/>
          </a:p>
          <a:p>
            <a:r>
              <a:rPr lang="en-IN" b="1" dirty="0" smtClean="0"/>
              <a:t>Incorrect data-</a:t>
            </a:r>
            <a:r>
              <a:rPr lang="en-IN" dirty="0" smtClean="0"/>
              <a:t> It is also responsible for faulty programming and results obtained in machine learning models. Hence, incorrect data may affect the accuracy of the results also.</a:t>
            </a:r>
          </a:p>
          <a:p>
            <a:endParaRPr lang="en-IN" dirty="0" smtClean="0"/>
          </a:p>
          <a:p>
            <a:r>
              <a:rPr lang="en-IN" b="1" dirty="0" smtClean="0"/>
              <a:t>Generalizing of output data-</a:t>
            </a:r>
            <a:r>
              <a:rPr lang="en-IN" dirty="0" smtClean="0"/>
              <a:t> Sometimes, it is also found that generalizing output data becomes complex, which results in comparatively poor future actions.</a:t>
            </a:r>
          </a:p>
          <a:p>
            <a:pPr marL="458470" lvl="1">
              <a:spcBef>
                <a:spcPts val="30"/>
              </a:spcBef>
              <a:buFont typeface="Arial" pitchFamily="34" charset="0"/>
              <a:buChar char="•"/>
            </a:pPr>
            <a:endParaRPr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428496"/>
            <a:ext cx="8630170" cy="3367585"/>
          </a:xfrm>
          <a:prstGeom prst="rect">
            <a:avLst/>
          </a:prstGeom>
        </p:spPr>
        <p:txBody>
          <a:bodyPr vert="horz" wrap="square" lIns="0" tIns="12696" rIns="0" bIns="0" rtlCol="0">
            <a:spAutoFit/>
          </a:bodyPr>
          <a:lstStyle/>
          <a:p>
            <a:r>
              <a:rPr lang="en-IN" sz="3200" b="1" dirty="0" smtClean="0"/>
              <a:t>Overfitting:</a:t>
            </a:r>
            <a:endParaRPr lang="en-IN" sz="3200" dirty="0" smtClean="0"/>
          </a:p>
          <a:p>
            <a:r>
              <a:rPr lang="en-IN" dirty="0" smtClean="0"/>
              <a:t>Overfitting is one of the most common issues faced by Machine Learning engineers and data scientists. </a:t>
            </a:r>
          </a:p>
          <a:p>
            <a:endParaRPr lang="en-IN" dirty="0" smtClean="0"/>
          </a:p>
          <a:p>
            <a:r>
              <a:rPr lang="en-IN" dirty="0" smtClean="0"/>
              <a:t>Whenever a machine learning model is trained with a huge amount of data, it starts capturing noise and inaccurate data into the training data set. </a:t>
            </a:r>
          </a:p>
          <a:p>
            <a:r>
              <a:rPr lang="en-IN" dirty="0" smtClean="0"/>
              <a:t>It negatively affects the performance of the model.</a:t>
            </a:r>
          </a:p>
          <a:p>
            <a:endParaRPr sz="1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428496"/>
            <a:ext cx="8630170" cy="3675361"/>
          </a:xfrm>
          <a:prstGeom prst="rect">
            <a:avLst/>
          </a:prstGeom>
        </p:spPr>
        <p:txBody>
          <a:bodyPr vert="horz" wrap="square" lIns="0" tIns="12696" rIns="0" bIns="0" rtlCol="0">
            <a:spAutoFit/>
          </a:bodyPr>
          <a:lstStyle/>
          <a:p>
            <a:r>
              <a:rPr lang="en-IN" sz="2800" b="1" dirty="0" smtClean="0"/>
              <a:t>Methods to reduce overfitting:</a:t>
            </a:r>
            <a:endParaRPr lang="en-IN" sz="2800" dirty="0" smtClean="0"/>
          </a:p>
          <a:p>
            <a:pPr lvl="1">
              <a:buFont typeface="Arial" pitchFamily="34" charset="0"/>
              <a:buChar char="•"/>
            </a:pPr>
            <a:r>
              <a:rPr lang="en-IN" sz="2400" dirty="0" smtClean="0"/>
              <a:t>Increase training data in a dataset.</a:t>
            </a:r>
          </a:p>
          <a:p>
            <a:pPr lvl="1">
              <a:buFont typeface="Arial" pitchFamily="34" charset="0"/>
              <a:buChar char="•"/>
            </a:pPr>
            <a:r>
              <a:rPr lang="en-IN" sz="2400" dirty="0" smtClean="0"/>
              <a:t>Reduce model complexity by simplifying the model by selecting    one   with fewer parameters</a:t>
            </a:r>
          </a:p>
          <a:p>
            <a:pPr lvl="1">
              <a:buFont typeface="Arial" pitchFamily="34" charset="0"/>
              <a:buChar char="•"/>
            </a:pPr>
            <a:r>
              <a:rPr lang="en-IN" sz="2400" dirty="0" smtClean="0"/>
              <a:t>Ridge Regularization and Lasso Regularization</a:t>
            </a:r>
          </a:p>
          <a:p>
            <a:pPr lvl="1">
              <a:buFont typeface="Arial" pitchFamily="34" charset="0"/>
              <a:buChar char="•"/>
            </a:pPr>
            <a:r>
              <a:rPr lang="en-IN" sz="2400" dirty="0" smtClean="0"/>
              <a:t>Early stopping during the training phase</a:t>
            </a:r>
          </a:p>
          <a:p>
            <a:pPr lvl="1">
              <a:buFont typeface="Arial" pitchFamily="34" charset="0"/>
              <a:buChar char="•"/>
            </a:pPr>
            <a:r>
              <a:rPr lang="en-IN" sz="2400" dirty="0" smtClean="0"/>
              <a:t>Reduce the noise</a:t>
            </a:r>
          </a:p>
          <a:p>
            <a:pPr lvl="1">
              <a:buFont typeface="Arial" pitchFamily="34" charset="0"/>
              <a:buChar char="•"/>
            </a:pPr>
            <a:r>
              <a:rPr lang="en-IN" sz="2400" dirty="0" smtClean="0"/>
              <a:t>Reduce the number of attributes in training data.</a:t>
            </a:r>
          </a:p>
          <a:p>
            <a:pPr lvl="1">
              <a:buFont typeface="Arial" pitchFamily="34" charset="0"/>
              <a:buChar char="•"/>
            </a:pPr>
            <a:r>
              <a:rPr lang="en-IN" sz="2400" dirty="0" smtClean="0"/>
              <a:t>Constraining the model.</a:t>
            </a:r>
          </a:p>
          <a:p>
            <a:endParaRPr sz="1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428496"/>
            <a:ext cx="8630170" cy="2290367"/>
          </a:xfrm>
          <a:prstGeom prst="rect">
            <a:avLst/>
          </a:prstGeom>
        </p:spPr>
        <p:txBody>
          <a:bodyPr vert="horz" wrap="square" lIns="0" tIns="12696" rIns="0" bIns="0" rtlCol="0">
            <a:spAutoFit/>
          </a:bodyPr>
          <a:lstStyle/>
          <a:p>
            <a:r>
              <a:rPr lang="en-IN" sz="2800" b="1" dirty="0" smtClean="0"/>
              <a:t>Underfitting:</a:t>
            </a:r>
            <a:endParaRPr lang="en-IN" sz="2800" dirty="0" smtClean="0"/>
          </a:p>
          <a:p>
            <a:pPr lvl="1">
              <a:buFont typeface="Arial" pitchFamily="34" charset="0"/>
              <a:buChar char="•"/>
            </a:pPr>
            <a:r>
              <a:rPr lang="en-IN" sz="2400" dirty="0" smtClean="0"/>
              <a:t>Underfitting is just the opposite of overfitting. Whenever a machine learning model is trained with fewer amounts of data, and as a result.</a:t>
            </a:r>
          </a:p>
          <a:p>
            <a:pPr lvl="1">
              <a:buFont typeface="Arial" pitchFamily="34" charset="0"/>
              <a:buChar char="•"/>
            </a:pPr>
            <a:r>
              <a:rPr lang="en-IN" sz="2400" dirty="0" smtClean="0"/>
              <a:t> it provides incomplete and inaccurate data and destroys the accuracy of the machine learning model.</a:t>
            </a:r>
            <a:endParaRPr sz="1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428496"/>
            <a:ext cx="8630170" cy="2659698"/>
          </a:xfrm>
          <a:prstGeom prst="rect">
            <a:avLst/>
          </a:prstGeom>
        </p:spPr>
        <p:txBody>
          <a:bodyPr vert="horz" wrap="square" lIns="0" tIns="12696" rIns="0" bIns="0" rtlCol="0">
            <a:spAutoFit/>
          </a:bodyPr>
          <a:lstStyle/>
          <a:p>
            <a:r>
              <a:rPr lang="en-IN" sz="3200" b="1" dirty="0" smtClean="0"/>
              <a:t>Methods to reduce Underfitting:</a:t>
            </a:r>
            <a:endParaRPr lang="en-IN" sz="3200" dirty="0" smtClean="0"/>
          </a:p>
          <a:p>
            <a:r>
              <a:rPr lang="en-IN" sz="2800" dirty="0" smtClean="0"/>
              <a:t>Increase model complexity</a:t>
            </a:r>
          </a:p>
          <a:p>
            <a:r>
              <a:rPr lang="en-IN" sz="2800" dirty="0" smtClean="0"/>
              <a:t>Remove noise from the data</a:t>
            </a:r>
          </a:p>
          <a:p>
            <a:r>
              <a:rPr lang="en-IN" sz="2800" dirty="0" smtClean="0"/>
              <a:t>Trained on increased and better features</a:t>
            </a:r>
          </a:p>
          <a:p>
            <a:r>
              <a:rPr lang="en-IN" sz="2800" dirty="0" smtClean="0"/>
              <a:t>Reduce the constraints</a:t>
            </a:r>
          </a:p>
          <a:p>
            <a:r>
              <a:rPr lang="en-IN" sz="2800" dirty="0" smtClean="0"/>
              <a:t>Increase the number of epochs to get better results.</a:t>
            </a:r>
            <a:endParaRPr lang="en-IN" sz="28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428496"/>
            <a:ext cx="8630170" cy="4814134"/>
          </a:xfrm>
          <a:prstGeom prst="rect">
            <a:avLst/>
          </a:prstGeom>
        </p:spPr>
        <p:txBody>
          <a:bodyPr vert="horz" wrap="square" lIns="0" tIns="12696" rIns="0" bIns="0" rtlCol="0">
            <a:spAutoFit/>
          </a:bodyPr>
          <a:lstStyle/>
          <a:p>
            <a:r>
              <a:rPr lang="en-IN" sz="3200" b="1" dirty="0" smtClean="0"/>
              <a:t>Data Biasing:</a:t>
            </a:r>
            <a:endParaRPr lang="en-IN" sz="3200" dirty="0" smtClean="0"/>
          </a:p>
          <a:p>
            <a:r>
              <a:rPr lang="en-IN" sz="2800" dirty="0" smtClean="0"/>
              <a:t>Data Biasing is also found a big challenge in Machine Learning. </a:t>
            </a:r>
          </a:p>
          <a:p>
            <a:r>
              <a:rPr lang="en-IN" sz="2800" dirty="0" smtClean="0"/>
              <a:t>These errors exist when certain elements of the dataset are heavily weighted or need more importance than others. </a:t>
            </a:r>
          </a:p>
          <a:p>
            <a:endParaRPr lang="en-IN" sz="2800" dirty="0" smtClean="0"/>
          </a:p>
          <a:p>
            <a:r>
              <a:rPr lang="en-IN" sz="2800" dirty="0" smtClean="0"/>
              <a:t>Biased data leads to inaccurate results, skewed outcomes, and other analytical errors. </a:t>
            </a:r>
          </a:p>
          <a:p>
            <a:endParaRPr lang="en-IN" sz="2800" dirty="0" smtClean="0"/>
          </a:p>
          <a:p>
            <a:r>
              <a:rPr lang="en-IN" sz="2800" dirty="0" smtClean="0"/>
              <a:t>However, we can resolve this error by determining where data is actually biased in the dataset. </a:t>
            </a: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7C7A88-47B3-091F-8BC2-187926160E45}"/>
              </a:ext>
            </a:extLst>
          </p:cNvPr>
          <p:cNvSpPr>
            <a:spLocks noGrp="1"/>
          </p:cNvSpPr>
          <p:nvPr>
            <p:ph type="title"/>
          </p:nvPr>
        </p:nvSpPr>
        <p:spPr>
          <a:xfrm>
            <a:off x="219337" y="12702"/>
            <a:ext cx="8679929" cy="492443"/>
          </a:xfrm>
        </p:spPr>
        <p:txBody>
          <a:bodyPr/>
          <a:lstStyle/>
          <a:p>
            <a:r>
              <a:rPr lang="en-US" dirty="0"/>
              <a:t>UNIT-4</a:t>
            </a:r>
            <a:endParaRPr lang="en-IN" dirty="0"/>
          </a:p>
        </p:txBody>
      </p:sp>
      <p:sp>
        <p:nvSpPr>
          <p:cNvPr id="3" name="Content Placeholder 2">
            <a:extLst>
              <a:ext uri="{FF2B5EF4-FFF2-40B4-BE49-F238E27FC236}">
                <a16:creationId xmlns="" xmlns:a16="http://schemas.microsoft.com/office/drawing/2014/main" id="{1F4EB47A-6F7A-DBED-7BE9-09F55711D481}"/>
              </a:ext>
            </a:extLst>
          </p:cNvPr>
          <p:cNvSpPr>
            <a:spLocks noGrp="1"/>
          </p:cNvSpPr>
          <p:nvPr>
            <p:ph type="body" idx="1"/>
          </p:nvPr>
        </p:nvSpPr>
        <p:spPr>
          <a:xfrm>
            <a:off x="244214" y="1428498"/>
            <a:ext cx="8630170" cy="3323987"/>
          </a:xfrm>
        </p:spPr>
        <p:txBody>
          <a:bodyPr/>
          <a:lstStyle/>
          <a:p>
            <a:pPr algn="just"/>
            <a:r>
              <a:rPr lang="en-US" b="1" dirty="0"/>
              <a:t>ARTIFICIAL NEURAL NETWORKS </a:t>
            </a:r>
            <a:r>
              <a:rPr lang="en-US" dirty="0"/>
              <a:t>– Perceptron’s, Multilayer perceptron, Gradient descent and the Delta rule, Multilayer networks, Derivation of Backpropagation Algorithm, Generalization, Unsupervised Learning – SOM Algorithm and its variant; </a:t>
            </a:r>
          </a:p>
          <a:p>
            <a:pPr algn="just"/>
            <a:r>
              <a:rPr lang="en-US" b="1" dirty="0"/>
              <a:t>DEEP LEARNING </a:t>
            </a:r>
            <a:r>
              <a:rPr lang="en-US" dirty="0"/>
              <a:t>- Introduction, concept of convolutional neural network , Types of layers – (Convolutional Layers , Activation function , pooling , fully connected) , Concept of Convolution (1D and 2D) layers, Training of network, Case study of CNN for </a:t>
            </a:r>
            <a:r>
              <a:rPr lang="en-US" dirty="0" err="1"/>
              <a:t>eg</a:t>
            </a:r>
            <a:r>
              <a:rPr lang="en-US" dirty="0"/>
              <a:t> on Diabetic Retinopathy, Building a smart speaker, Self-deriving car etc.</a:t>
            </a:r>
            <a:endParaRPr lang="en-IN" dirty="0"/>
          </a:p>
        </p:txBody>
      </p:sp>
    </p:spTree>
    <p:extLst>
      <p:ext uri="{BB962C8B-B14F-4D97-AF65-F5344CB8AC3E}">
        <p14:creationId xmlns="" xmlns:p14="http://schemas.microsoft.com/office/powerpoint/2010/main" val="28850264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136650"/>
            <a:ext cx="8874386" cy="4567913"/>
          </a:xfrm>
          <a:prstGeom prst="rect">
            <a:avLst/>
          </a:prstGeom>
        </p:spPr>
        <p:txBody>
          <a:bodyPr vert="horz" wrap="square" lIns="0" tIns="12696" rIns="0" bIns="0" rtlCol="0">
            <a:spAutoFit/>
          </a:bodyPr>
          <a:lstStyle/>
          <a:p>
            <a:r>
              <a:rPr lang="en-IN" sz="3200" b="1" dirty="0" smtClean="0"/>
              <a:t>Methods to remove Data Bias:</a:t>
            </a:r>
            <a:endParaRPr lang="en-IN" sz="3200" dirty="0" smtClean="0"/>
          </a:p>
          <a:p>
            <a:pPr>
              <a:buFont typeface="Arial" pitchFamily="34" charset="0"/>
              <a:buChar char="•"/>
            </a:pPr>
            <a:r>
              <a:rPr lang="en-IN" dirty="0" smtClean="0"/>
              <a:t>Be aware of your general use cases and potential outliers.</a:t>
            </a:r>
          </a:p>
          <a:p>
            <a:pPr>
              <a:buFont typeface="Arial" pitchFamily="34" charset="0"/>
              <a:buChar char="•"/>
            </a:pPr>
            <a:endParaRPr lang="en-IN" dirty="0" smtClean="0"/>
          </a:p>
          <a:p>
            <a:pPr>
              <a:buFont typeface="Arial" pitchFamily="34" charset="0"/>
              <a:buChar char="•"/>
            </a:pPr>
            <a:r>
              <a:rPr lang="en-IN" dirty="0" smtClean="0"/>
              <a:t>Combine inputs from multiple sources to ensure data diversity.</a:t>
            </a:r>
          </a:p>
          <a:p>
            <a:pPr>
              <a:buFont typeface="Arial" pitchFamily="34" charset="0"/>
              <a:buChar char="•"/>
            </a:pPr>
            <a:endParaRPr lang="en-IN" dirty="0" smtClean="0"/>
          </a:p>
          <a:p>
            <a:pPr>
              <a:buFont typeface="Arial" pitchFamily="34" charset="0"/>
              <a:buChar char="•"/>
            </a:pPr>
            <a:r>
              <a:rPr lang="en-IN" dirty="0" smtClean="0"/>
              <a:t>Include bias testing in the development process.</a:t>
            </a:r>
          </a:p>
          <a:p>
            <a:pPr>
              <a:buFont typeface="Arial" pitchFamily="34" charset="0"/>
              <a:buChar char="•"/>
            </a:pPr>
            <a:endParaRPr lang="en-IN" dirty="0" smtClean="0"/>
          </a:p>
          <a:p>
            <a:pPr>
              <a:buFont typeface="Arial" pitchFamily="34" charset="0"/>
              <a:buChar char="•"/>
            </a:pPr>
            <a:r>
              <a:rPr lang="en-IN" dirty="0" smtClean="0"/>
              <a:t>Analyze data regularly and keep tracking errors to resolve them easily.</a:t>
            </a:r>
          </a:p>
          <a:p>
            <a:pPr>
              <a:buFont typeface="Arial" pitchFamily="34" charset="0"/>
              <a:buChar char="•"/>
            </a:pPr>
            <a:endParaRPr lang="en-IN" dirty="0" smtClean="0"/>
          </a:p>
          <a:p>
            <a:pPr>
              <a:buFont typeface="Arial" pitchFamily="34" charset="0"/>
              <a:buChar char="•"/>
            </a:pPr>
            <a:r>
              <a:rPr lang="en-IN" dirty="0" smtClean="0"/>
              <a:t>Review the collected and annotated data.</a:t>
            </a:r>
          </a:p>
          <a:p>
            <a:pPr>
              <a:buFont typeface="Arial" pitchFamily="34" charset="0"/>
              <a:buChar char="•"/>
            </a:pPr>
            <a:endParaRPr lang="en-IN" dirty="0" smtClean="0"/>
          </a:p>
          <a:p>
            <a:pPr>
              <a:buFont typeface="Arial" pitchFamily="34" charset="0"/>
              <a:buChar char="•"/>
            </a:pPr>
            <a:r>
              <a:rPr lang="en-IN" dirty="0" smtClean="0"/>
              <a:t>Ensemble Learning</a:t>
            </a:r>
            <a:endParaRPr lang="en-I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136650"/>
            <a:ext cx="8874386" cy="3583028"/>
          </a:xfrm>
          <a:prstGeom prst="rect">
            <a:avLst/>
          </a:prstGeom>
        </p:spPr>
        <p:txBody>
          <a:bodyPr vert="horz" wrap="square" lIns="0" tIns="12696" rIns="0" bIns="0" rtlCol="0">
            <a:spAutoFit/>
          </a:bodyPr>
          <a:lstStyle/>
          <a:p>
            <a:r>
              <a:rPr lang="en-IN" sz="3200" b="1" dirty="0" smtClean="0"/>
              <a:t>Irrelevant features:</a:t>
            </a:r>
          </a:p>
          <a:p>
            <a:endParaRPr lang="en-IN" sz="3200" b="1" dirty="0" smtClean="0"/>
          </a:p>
          <a:p>
            <a:r>
              <a:rPr lang="en-IN" dirty="0" smtClean="0"/>
              <a:t>Although machine learning models are intended to give the best possible outcome, if we feed garbage data as input, then the result will also be garbage. </a:t>
            </a:r>
          </a:p>
          <a:p>
            <a:r>
              <a:rPr lang="en-IN" dirty="0" smtClean="0"/>
              <a:t>Hence, we should use relevant features in our training sample. </a:t>
            </a:r>
          </a:p>
          <a:p>
            <a:endParaRPr lang="en-IN" dirty="0" smtClean="0"/>
          </a:p>
          <a:p>
            <a:r>
              <a:rPr lang="en-IN" dirty="0" smtClean="0"/>
              <a:t>A machine learning model is said to be good if training data has a good set of features or less to no irrelevant features.</a:t>
            </a:r>
            <a:endParaRPr lang="en-I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334" y="-169632"/>
            <a:ext cx="5940166" cy="1058621"/>
          </a:xfrm>
          <a:prstGeom prst="rect">
            <a:avLst/>
          </a:prstGeom>
        </p:spPr>
        <p:txBody>
          <a:bodyPr vert="horz" wrap="square" lIns="0" tIns="12063" rIns="0" bIns="0" rtlCol="0">
            <a:spAutoFit/>
          </a:bodyPr>
          <a:lstStyle/>
          <a:p>
            <a:pPr marL="12696">
              <a:spcBef>
                <a:spcPts val="95"/>
              </a:spcBef>
            </a:pPr>
            <a:r>
              <a:rPr lang="en-IN" spc="-5" dirty="0" smtClean="0"/>
              <a:t/>
            </a:r>
            <a:br>
              <a:rPr lang="en-IN" spc="-5" dirty="0" smtClean="0"/>
            </a:br>
            <a:r>
              <a:rPr lang="en-IN" sz="3600" spc="-5" dirty="0" smtClean="0"/>
              <a:t>Issues in Machine Learning</a:t>
            </a:r>
            <a:endParaRPr spc="-5" dirty="0"/>
          </a:p>
        </p:txBody>
      </p:sp>
      <p:sp>
        <p:nvSpPr>
          <p:cNvPr id="3" name="object 3"/>
          <p:cNvSpPr txBox="1">
            <a:spLocks noGrp="1"/>
          </p:cNvSpPr>
          <p:nvPr>
            <p:ph type="body" idx="1"/>
          </p:nvPr>
        </p:nvSpPr>
        <p:spPr>
          <a:xfrm>
            <a:off x="244214" y="1136650"/>
            <a:ext cx="8874386" cy="4814134"/>
          </a:xfrm>
          <a:prstGeom prst="rect">
            <a:avLst/>
          </a:prstGeom>
        </p:spPr>
        <p:txBody>
          <a:bodyPr vert="horz" wrap="square" lIns="0" tIns="12696" rIns="0" bIns="0" rtlCol="0">
            <a:spAutoFit/>
          </a:bodyPr>
          <a:lstStyle/>
          <a:p>
            <a:r>
              <a:rPr lang="en-IN" sz="3200" b="1" dirty="0" smtClean="0"/>
              <a:t>Slow implementations and results:</a:t>
            </a:r>
          </a:p>
          <a:p>
            <a:r>
              <a:rPr lang="en-IN" sz="2800" dirty="0" smtClean="0"/>
              <a:t>This issue is also very commonly seen in machine learning models. </a:t>
            </a:r>
          </a:p>
          <a:p>
            <a:r>
              <a:rPr lang="en-IN" sz="2800" dirty="0" smtClean="0"/>
              <a:t>However, machine learning models are highly efficient in producing accurate results but are time-consuming. </a:t>
            </a:r>
          </a:p>
          <a:p>
            <a:endParaRPr lang="en-IN" sz="2800" dirty="0" smtClean="0"/>
          </a:p>
          <a:p>
            <a:r>
              <a:rPr lang="en-IN" sz="2800" dirty="0" smtClean="0"/>
              <a:t>Slow programming, excessive requirements' and overloaded data take more time to provide accurate results than expected.</a:t>
            </a:r>
          </a:p>
          <a:p>
            <a:endParaRPr lang="en-IN" sz="2800" dirty="0" smtClean="0"/>
          </a:p>
          <a:p>
            <a:r>
              <a:rPr lang="en-IN" sz="2800" dirty="0" smtClean="0"/>
              <a:t>This needs continuous maintenance and monitoring of the model for delivering accurate results.</a:t>
            </a:r>
            <a:endParaRPr lang="en-IN" sz="28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6" y="222252"/>
            <a:ext cx="8679929" cy="492443"/>
          </a:xfrm>
        </p:spPr>
        <p:txBody>
          <a:bodyPr/>
          <a:lstStyle/>
          <a:p>
            <a:r>
              <a:rPr lang="en-US" dirty="0"/>
              <a:t>History of ML</a:t>
            </a:r>
          </a:p>
        </p:txBody>
      </p:sp>
      <p:sp>
        <p:nvSpPr>
          <p:cNvPr id="3" name="Text Placeholder 2"/>
          <p:cNvSpPr>
            <a:spLocks noGrp="1"/>
          </p:cNvSpPr>
          <p:nvPr>
            <p:ph type="body" idx="1"/>
          </p:nvPr>
        </p:nvSpPr>
        <p:spPr>
          <a:xfrm>
            <a:off x="244214" y="1428498"/>
            <a:ext cx="8630170" cy="4431983"/>
          </a:xfrm>
        </p:spPr>
        <p:txBody>
          <a:bodyPr/>
          <a:lstStyle/>
          <a:p>
            <a:r>
              <a:rPr lang="en-US" dirty="0"/>
              <a:t>1950s: Samuel’s Checker-Playing Program</a:t>
            </a:r>
          </a:p>
          <a:p>
            <a:r>
              <a:rPr lang="en-US" dirty="0"/>
              <a:t>1960s: Neural Network: Rosenblatt’s Perceptron (Inventor of ANN)</a:t>
            </a:r>
          </a:p>
          <a:p>
            <a:r>
              <a:rPr lang="en-US" dirty="0"/>
              <a:t>	Pattern Recognition</a:t>
            </a:r>
          </a:p>
          <a:p>
            <a:r>
              <a:rPr lang="en-US" dirty="0"/>
              <a:t>	Minsky &amp; </a:t>
            </a:r>
            <a:r>
              <a:rPr lang="en-US" dirty="0" err="1"/>
              <a:t>Papert</a:t>
            </a:r>
            <a:r>
              <a:rPr lang="en-US" dirty="0"/>
              <a:t> Prove Limitations of Perceptron</a:t>
            </a:r>
          </a:p>
          <a:p>
            <a:r>
              <a:rPr lang="en-US" dirty="0"/>
              <a:t>1970s: Symbolic Concept Introduction</a:t>
            </a:r>
          </a:p>
          <a:p>
            <a:r>
              <a:rPr lang="en-US" dirty="0"/>
              <a:t>	Expert Systems &amp; Knowledge Acquisition Bottleneck</a:t>
            </a:r>
          </a:p>
          <a:p>
            <a:r>
              <a:rPr lang="en-US" dirty="0"/>
              <a:t>	Quinlan’s ID3</a:t>
            </a:r>
          </a:p>
          <a:p>
            <a:r>
              <a:rPr lang="en-US" dirty="0"/>
              <a:t>	NLP</a:t>
            </a:r>
          </a:p>
          <a:p>
            <a:r>
              <a:rPr lang="en-US" dirty="0"/>
              <a:t>1980s: Advanced Decision Trees  &amp; Rule Learning</a:t>
            </a:r>
          </a:p>
          <a:p>
            <a:r>
              <a:rPr lang="en-US" dirty="0"/>
              <a:t>	Focus on experimental methodology</a:t>
            </a:r>
          </a:p>
          <a:p>
            <a:r>
              <a:rPr lang="en-US" dirty="0"/>
              <a:t>	Resurgence of Neural Network </a:t>
            </a:r>
          </a:p>
          <a:p>
            <a:endParaRPr lang="en-US" dirty="0"/>
          </a:p>
        </p:txBody>
      </p:sp>
    </p:spTree>
    <p:extLst>
      <p:ext uri="{BB962C8B-B14F-4D97-AF65-F5344CB8AC3E}">
        <p14:creationId xmlns="" xmlns:p14="http://schemas.microsoft.com/office/powerpoint/2010/main" val="37723715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98452"/>
            <a:ext cx="8679929" cy="492443"/>
          </a:xfrm>
        </p:spPr>
        <p:txBody>
          <a:bodyPr/>
          <a:lstStyle/>
          <a:p>
            <a:r>
              <a:rPr lang="en-US" dirty="0"/>
              <a:t>History of ML</a:t>
            </a:r>
          </a:p>
        </p:txBody>
      </p:sp>
      <p:sp>
        <p:nvSpPr>
          <p:cNvPr id="3" name="Text Placeholder 2"/>
          <p:cNvSpPr>
            <a:spLocks noGrp="1"/>
          </p:cNvSpPr>
          <p:nvPr>
            <p:ph type="body" idx="1"/>
          </p:nvPr>
        </p:nvSpPr>
        <p:spPr>
          <a:xfrm>
            <a:off x="244214" y="1428498"/>
            <a:ext cx="8630170" cy="5909310"/>
          </a:xfrm>
        </p:spPr>
        <p:txBody>
          <a:bodyPr/>
          <a:lstStyle/>
          <a:p>
            <a:r>
              <a:rPr lang="en-US" dirty="0"/>
              <a:t>90s: ML &amp; Statistics</a:t>
            </a:r>
          </a:p>
          <a:p>
            <a:r>
              <a:rPr lang="en-US" dirty="0"/>
              <a:t>	Support Vector Machines</a:t>
            </a:r>
          </a:p>
          <a:p>
            <a:r>
              <a:rPr lang="en-US" dirty="0"/>
              <a:t>	Data Mining</a:t>
            </a:r>
          </a:p>
          <a:p>
            <a:r>
              <a:rPr lang="en-US" dirty="0"/>
              <a:t>	Adaptive Agents &amp; Web Applications</a:t>
            </a:r>
          </a:p>
          <a:p>
            <a:r>
              <a:rPr lang="en-US" dirty="0"/>
              <a:t>	Text Learning</a:t>
            </a:r>
          </a:p>
          <a:p>
            <a:r>
              <a:rPr lang="en-US" dirty="0"/>
              <a:t>	Reinforcement Learning</a:t>
            </a:r>
          </a:p>
          <a:p>
            <a:r>
              <a:rPr lang="en-US" dirty="0"/>
              <a:t>	Ensembles</a:t>
            </a:r>
          </a:p>
          <a:p>
            <a:r>
              <a:rPr lang="en-US" dirty="0"/>
              <a:t>	Bayes Net Learning</a:t>
            </a:r>
          </a:p>
          <a:p>
            <a:r>
              <a:rPr lang="en-US" dirty="0"/>
              <a:t>1994: Self Driving Cars Road Test</a:t>
            </a:r>
          </a:p>
          <a:p>
            <a:r>
              <a:rPr lang="en-US" dirty="0"/>
              <a:t>1997: Deep Blue defeated Garry Kasparov in Chess Exhibition Match.</a:t>
            </a:r>
          </a:p>
          <a:p>
            <a:r>
              <a:rPr lang="en-US" dirty="0"/>
              <a:t>2009: Google Builds Self Driving Cars</a:t>
            </a:r>
          </a:p>
          <a:p>
            <a:r>
              <a:rPr lang="en-US" dirty="0"/>
              <a:t>2011: Watson wins Jeopardy</a:t>
            </a:r>
          </a:p>
          <a:p>
            <a:r>
              <a:rPr lang="en-US" dirty="0"/>
              <a:t>2014: Human Vision surpasses by ML systems</a:t>
            </a:r>
          </a:p>
          <a:p>
            <a:endParaRPr lang="en-US" dirty="0"/>
          </a:p>
          <a:p>
            <a:endParaRPr lang="en-US" dirty="0"/>
          </a:p>
          <a:p>
            <a:endParaRPr lang="en-US" dirty="0"/>
          </a:p>
        </p:txBody>
      </p:sp>
    </p:spTree>
    <p:extLst>
      <p:ext uri="{BB962C8B-B14F-4D97-AF65-F5344CB8AC3E}">
        <p14:creationId xmlns="" xmlns:p14="http://schemas.microsoft.com/office/powerpoint/2010/main" val="3472977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6" y="298452"/>
            <a:ext cx="8679929" cy="492443"/>
          </a:xfrm>
        </p:spPr>
        <p:txBody>
          <a:bodyPr/>
          <a:lstStyle/>
          <a:p>
            <a:r>
              <a:rPr lang="en-US" dirty="0"/>
              <a:t>History of ML</a:t>
            </a:r>
          </a:p>
        </p:txBody>
      </p:sp>
      <p:sp>
        <p:nvSpPr>
          <p:cNvPr id="3" name="Text Placeholder 2"/>
          <p:cNvSpPr>
            <a:spLocks noGrp="1"/>
          </p:cNvSpPr>
          <p:nvPr>
            <p:ph type="body" idx="1"/>
          </p:nvPr>
        </p:nvSpPr>
        <p:spPr>
          <a:xfrm>
            <a:off x="244214" y="1428496"/>
            <a:ext cx="8630170" cy="5539978"/>
          </a:xfrm>
        </p:spPr>
        <p:txBody>
          <a:bodyPr/>
          <a:lstStyle/>
          <a:p>
            <a:pPr algn="just"/>
            <a:r>
              <a:rPr lang="en-US" b="1" dirty="0"/>
              <a:t>Machine Learning the Game of Checkers</a:t>
            </a:r>
            <a:endParaRPr lang="en-US" dirty="0"/>
          </a:p>
          <a:p>
            <a:pPr algn="just"/>
            <a:r>
              <a:rPr lang="en-US" dirty="0"/>
              <a:t>Arthur Samuel of IBM developed a </a:t>
            </a:r>
            <a:r>
              <a:rPr lang="en-US" dirty="0">
                <a:hlinkClick r:id="rId2"/>
              </a:rPr>
              <a:t>computer program</a:t>
            </a:r>
            <a:r>
              <a:rPr lang="en-US" dirty="0"/>
              <a:t> for playing checkers in the 1950s. Since the program had a very small amount of computer memory available, Samuel initiated what is called </a:t>
            </a:r>
            <a:r>
              <a:rPr lang="en-US" dirty="0">
                <a:hlinkClick r:id="rId3"/>
              </a:rPr>
              <a:t>alpha-beta pruning</a:t>
            </a:r>
            <a:r>
              <a:rPr lang="en-US" dirty="0"/>
              <a:t>. His design included a scoring function using the positions of the pieces on the board. The scoring function attempted to measure the chances of each side winning. The program chooses its next move using a minimax strategy, which eventually evolved into the </a:t>
            </a:r>
            <a:r>
              <a:rPr lang="en-US" dirty="0">
                <a:hlinkClick r:id="rId4"/>
              </a:rPr>
              <a:t>minimax algorithm</a:t>
            </a:r>
            <a:r>
              <a:rPr lang="en-US" dirty="0"/>
              <a:t>.</a:t>
            </a:r>
          </a:p>
          <a:p>
            <a:pPr algn="just"/>
            <a:r>
              <a:rPr lang="en-US" dirty="0"/>
              <a:t>Samuel also designed a number of mechanisms allowing his program to become better. In what Samuel called rote learning, his program recorded/remembered all positions it had already seen and combined this with the values of the reward function. Arthur Samuel first came up with the phrase “Machine Learning” in 1952.</a:t>
            </a:r>
          </a:p>
          <a:p>
            <a:pPr algn="just"/>
            <a:endParaRPr lang="en-US" dirty="0"/>
          </a:p>
        </p:txBody>
      </p:sp>
    </p:spTree>
    <p:extLst>
      <p:ext uri="{BB962C8B-B14F-4D97-AF65-F5344CB8AC3E}">
        <p14:creationId xmlns="" xmlns:p14="http://schemas.microsoft.com/office/powerpoint/2010/main" val="21088690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22252"/>
            <a:ext cx="8679929" cy="492443"/>
          </a:xfrm>
        </p:spPr>
        <p:txBody>
          <a:bodyPr/>
          <a:lstStyle/>
          <a:p>
            <a:r>
              <a:rPr lang="en-US" dirty="0"/>
              <a:t>History of ML : The Perceptron</a:t>
            </a:r>
          </a:p>
        </p:txBody>
      </p:sp>
      <p:sp>
        <p:nvSpPr>
          <p:cNvPr id="3" name="Text Placeholder 2"/>
          <p:cNvSpPr>
            <a:spLocks noGrp="1"/>
          </p:cNvSpPr>
          <p:nvPr>
            <p:ph type="body" idx="1"/>
          </p:nvPr>
        </p:nvSpPr>
        <p:spPr>
          <a:xfrm>
            <a:off x="244213" y="1212850"/>
            <a:ext cx="8630170" cy="5416868"/>
          </a:xfrm>
        </p:spPr>
        <p:txBody>
          <a:bodyPr/>
          <a:lstStyle/>
          <a:p>
            <a:pPr algn="just"/>
            <a:r>
              <a:rPr lang="en-US" sz="2200" dirty="0"/>
              <a:t>In 1957, Frank Rosenblatt – at the Cornell Aeronautical Laboratory – combined Donald Hebb’s model of brain cell interaction with Arthur Samuel’s Machine Learning efforts and created the perceptron. The perceptron was initially planned as a machine, not a program. The software, originally designed for the IBM 704, was installed in a custom-built machine called the </a:t>
            </a:r>
            <a:r>
              <a:rPr lang="en-US" sz="2200" dirty="0">
                <a:hlinkClick r:id="rId2"/>
              </a:rPr>
              <a:t>Mark 1 perceptron</a:t>
            </a:r>
            <a:r>
              <a:rPr lang="en-US" sz="2200" dirty="0"/>
              <a:t>, which had been constructed for image recognition. This made the software and the algorithms transferable and available for other machines. </a:t>
            </a:r>
          </a:p>
          <a:p>
            <a:pPr algn="just"/>
            <a:r>
              <a:rPr lang="en-US" sz="2200" dirty="0"/>
              <a:t>Described as the first successful neuro-computer, the Mark I perceptron developed some problems with broken expectations. Although the perceptron seemed promising, it could not recognize many kinds of visual patterns (such as faces), causing frustration and stalling neural network research. It would be several years before the frustrations of investors and funding agencies faded. Neural network/Machine Learning research struggled until a resurgence during the 1990s.</a:t>
            </a:r>
          </a:p>
          <a:p>
            <a:pPr algn="just"/>
            <a:endParaRPr lang="en-US" sz="2200" dirty="0"/>
          </a:p>
        </p:txBody>
      </p:sp>
    </p:spTree>
    <p:extLst>
      <p:ext uri="{BB962C8B-B14F-4D97-AF65-F5344CB8AC3E}">
        <p14:creationId xmlns="" xmlns:p14="http://schemas.microsoft.com/office/powerpoint/2010/main" val="12293445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78" y="298452"/>
            <a:ext cx="8679929" cy="492443"/>
          </a:xfrm>
        </p:spPr>
        <p:txBody>
          <a:bodyPr/>
          <a:lstStyle/>
          <a:p>
            <a:r>
              <a:rPr lang="en-US" dirty="0"/>
              <a:t>History of ML</a:t>
            </a:r>
          </a:p>
        </p:txBody>
      </p:sp>
      <p:sp>
        <p:nvSpPr>
          <p:cNvPr id="3" name="Text Placeholder 2"/>
          <p:cNvSpPr>
            <a:spLocks noGrp="1"/>
          </p:cNvSpPr>
          <p:nvPr>
            <p:ph type="body" idx="1"/>
          </p:nvPr>
        </p:nvSpPr>
        <p:spPr>
          <a:xfrm>
            <a:off x="219335" y="1136650"/>
            <a:ext cx="8630170" cy="5909310"/>
          </a:xfrm>
        </p:spPr>
        <p:txBody>
          <a:bodyPr/>
          <a:lstStyle/>
          <a:p>
            <a:r>
              <a:rPr lang="en-US" b="1" dirty="0"/>
              <a:t>Multilayers Provide the Next Step</a:t>
            </a:r>
            <a:endParaRPr lang="en-US" dirty="0"/>
          </a:p>
          <a:p>
            <a:r>
              <a:rPr lang="en-US" dirty="0"/>
              <a:t>In the 1960s, the discovery and use of multilayers opened a new path in neural network research. It was discovered that providing and using two or more layers in the perceptron offered significantly more processing power than a perceptron using one layer. Other versions of neural networks were created after the perceptron opened the door to “layers” in networks, and the variety of neural networks continues to expand. The use of multiple layers led to </a:t>
            </a:r>
            <a:r>
              <a:rPr lang="en-US" dirty="0">
                <a:hlinkClick r:id="rId2"/>
              </a:rPr>
              <a:t>feedforward neural networks</a:t>
            </a:r>
            <a:r>
              <a:rPr lang="en-US" dirty="0"/>
              <a:t> and </a:t>
            </a:r>
            <a:r>
              <a:rPr lang="en-US" dirty="0">
                <a:hlinkClick r:id="rId3"/>
              </a:rPr>
              <a:t>backpropagation</a:t>
            </a:r>
            <a:r>
              <a:rPr lang="en-US" dirty="0"/>
              <a:t>.</a:t>
            </a:r>
          </a:p>
          <a:p>
            <a:r>
              <a:rPr lang="en-US" dirty="0"/>
              <a:t>Backpropagation, developed in the 1970s, allows a network to adjust its hidden layers of neurons/nodes to adapt to new situations. It describes “the backward propagation of errors,” with an error being processed at the output and then distributed backward through the network’s layers for learning purposes. Backpropagation is now being used to train </a:t>
            </a:r>
            <a:r>
              <a:rPr lang="en-US" dirty="0">
                <a:hlinkClick r:id="rId4"/>
              </a:rPr>
              <a:t>deep neural networks</a:t>
            </a:r>
            <a:r>
              <a:rPr lang="en-US" dirty="0"/>
              <a:t>.</a:t>
            </a:r>
          </a:p>
          <a:p>
            <a:endParaRPr lang="en-US" dirty="0"/>
          </a:p>
        </p:txBody>
      </p:sp>
    </p:spTree>
    <p:extLst>
      <p:ext uri="{BB962C8B-B14F-4D97-AF65-F5344CB8AC3E}">
        <p14:creationId xmlns="" xmlns:p14="http://schemas.microsoft.com/office/powerpoint/2010/main" val="10370864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7" y="222252"/>
            <a:ext cx="8679929" cy="492443"/>
          </a:xfrm>
        </p:spPr>
        <p:txBody>
          <a:bodyPr/>
          <a:lstStyle/>
          <a:p>
            <a:r>
              <a:rPr lang="en-US" dirty="0"/>
              <a:t>History of ML</a:t>
            </a:r>
          </a:p>
        </p:txBody>
      </p:sp>
      <p:sp>
        <p:nvSpPr>
          <p:cNvPr id="3" name="Text Placeholder 2"/>
          <p:cNvSpPr>
            <a:spLocks noGrp="1"/>
          </p:cNvSpPr>
          <p:nvPr>
            <p:ph type="body" idx="1"/>
          </p:nvPr>
        </p:nvSpPr>
        <p:spPr>
          <a:xfrm>
            <a:off x="244214" y="1428498"/>
            <a:ext cx="8630170" cy="3323987"/>
          </a:xfrm>
        </p:spPr>
        <p:txBody>
          <a:bodyPr/>
          <a:lstStyle/>
          <a:p>
            <a:r>
              <a:rPr lang="en-US" dirty="0"/>
              <a:t>An </a:t>
            </a:r>
            <a:r>
              <a:rPr lang="en-US" dirty="0">
                <a:hlinkClick r:id="rId2"/>
              </a:rPr>
              <a:t>Artificial Neural Network</a:t>
            </a:r>
            <a:r>
              <a:rPr lang="en-US" dirty="0"/>
              <a:t> (ANN) has hidden layers which are used to respond to more complicated tasks than the earlier </a:t>
            </a:r>
            <a:r>
              <a:rPr lang="en-US" dirty="0" err="1"/>
              <a:t>perceptrons</a:t>
            </a:r>
            <a:r>
              <a:rPr lang="en-US" dirty="0"/>
              <a:t> could. ANNs are a primary tool used for Machine Learning. Neural networks use input and output layers and, normally, include a hidden layer (or layers) designed to transform input into data that can be used the by output layer. The hidden layers are excellent for finding patterns too complex for a human programmer to detect, meaning a human could not find the pattern and then teach the device to recognize it.</a:t>
            </a:r>
          </a:p>
        </p:txBody>
      </p:sp>
    </p:spTree>
    <p:extLst>
      <p:ext uri="{BB962C8B-B14F-4D97-AF65-F5344CB8AC3E}">
        <p14:creationId xmlns="" xmlns:p14="http://schemas.microsoft.com/office/powerpoint/2010/main" val="32889690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98452"/>
            <a:ext cx="8679929" cy="492443"/>
          </a:xfrm>
        </p:spPr>
        <p:txBody>
          <a:bodyPr/>
          <a:lstStyle/>
          <a:p>
            <a:r>
              <a:rPr lang="en-US" dirty="0"/>
              <a:t>History of ML</a:t>
            </a:r>
          </a:p>
        </p:txBody>
      </p:sp>
      <p:sp>
        <p:nvSpPr>
          <p:cNvPr id="3" name="Text Placeholder 2"/>
          <p:cNvSpPr>
            <a:spLocks noGrp="1"/>
          </p:cNvSpPr>
          <p:nvPr>
            <p:ph type="body" idx="1"/>
          </p:nvPr>
        </p:nvSpPr>
        <p:spPr>
          <a:xfrm>
            <a:off x="244214" y="1428498"/>
            <a:ext cx="8630170" cy="3693319"/>
          </a:xfrm>
        </p:spPr>
        <p:txBody>
          <a:bodyPr/>
          <a:lstStyle/>
          <a:p>
            <a:r>
              <a:rPr lang="en-US" b="1" dirty="0"/>
              <a:t>The Nearest Neighbor Algorithm</a:t>
            </a:r>
            <a:endParaRPr lang="en-US" dirty="0"/>
          </a:p>
          <a:p>
            <a:r>
              <a:rPr lang="en-US" dirty="0"/>
              <a:t>In 1967, the nearest neighbor algorithm was conceived, which was the beginning of basic pattern recognition. This algorithm was used for mapping routes and was one of the earliest algorithms used in finding a solution to the traveling salesperson’s problem of finding the most efficient route. Using it, a salesperson enters a selected city and repeatedly has the program visit the nearest cities until all have been visited. Marcello </a:t>
            </a:r>
            <a:r>
              <a:rPr lang="en-US" dirty="0" err="1"/>
              <a:t>Pelillo</a:t>
            </a:r>
            <a:r>
              <a:rPr lang="en-US" dirty="0"/>
              <a:t> has been given credit for inventing the “nearest neighbor rule.”  </a:t>
            </a:r>
          </a:p>
          <a:p>
            <a:endParaRPr lang="en-US" dirty="0"/>
          </a:p>
        </p:txBody>
      </p:sp>
    </p:spTree>
    <p:extLst>
      <p:ext uri="{BB962C8B-B14F-4D97-AF65-F5344CB8AC3E}">
        <p14:creationId xmlns="" xmlns:p14="http://schemas.microsoft.com/office/powerpoint/2010/main" val="1756091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7C7A88-47B3-091F-8BC2-187926160E45}"/>
              </a:ext>
            </a:extLst>
          </p:cNvPr>
          <p:cNvSpPr>
            <a:spLocks noGrp="1"/>
          </p:cNvSpPr>
          <p:nvPr>
            <p:ph type="title"/>
          </p:nvPr>
        </p:nvSpPr>
        <p:spPr>
          <a:xfrm>
            <a:off x="219337" y="12702"/>
            <a:ext cx="8679929" cy="492443"/>
          </a:xfrm>
        </p:spPr>
        <p:txBody>
          <a:bodyPr/>
          <a:lstStyle/>
          <a:p>
            <a:r>
              <a:rPr lang="en-US" dirty="0"/>
              <a:t>UNIT-5</a:t>
            </a:r>
            <a:endParaRPr lang="en-IN" dirty="0"/>
          </a:p>
        </p:txBody>
      </p:sp>
      <p:sp>
        <p:nvSpPr>
          <p:cNvPr id="3" name="Content Placeholder 2">
            <a:extLst>
              <a:ext uri="{FF2B5EF4-FFF2-40B4-BE49-F238E27FC236}">
                <a16:creationId xmlns="" xmlns:a16="http://schemas.microsoft.com/office/drawing/2014/main" id="{1F4EB47A-6F7A-DBED-7BE9-09F55711D481}"/>
              </a:ext>
            </a:extLst>
          </p:cNvPr>
          <p:cNvSpPr>
            <a:spLocks noGrp="1"/>
          </p:cNvSpPr>
          <p:nvPr>
            <p:ph type="body" idx="1"/>
          </p:nvPr>
        </p:nvSpPr>
        <p:spPr>
          <a:xfrm>
            <a:off x="244214" y="1428498"/>
            <a:ext cx="8630170" cy="3323987"/>
          </a:xfrm>
        </p:spPr>
        <p:txBody>
          <a:bodyPr/>
          <a:lstStyle/>
          <a:p>
            <a:pPr algn="just"/>
            <a:r>
              <a:rPr lang="en-US" b="1" dirty="0"/>
              <a:t>REINFORCEMENT LEARNING</a:t>
            </a:r>
            <a:r>
              <a:rPr lang="en-US" dirty="0"/>
              <a:t>–Introduction to Reinforcement Learning , Learning </a:t>
            </a:r>
            <a:r>
              <a:rPr lang="en-US" dirty="0" err="1"/>
              <a:t>Task,Example</a:t>
            </a:r>
            <a:r>
              <a:rPr lang="en-US" dirty="0"/>
              <a:t> of Reinforcement Learning in Practice, Learning Models for Reinforcement – (Markov Decision process , Q Learning - Q Learning function, Q Learning Algorithm ), Application of Reinforcement </a:t>
            </a:r>
            <a:r>
              <a:rPr lang="en-US" dirty="0" err="1"/>
              <a:t>Learning,Introduction</a:t>
            </a:r>
            <a:r>
              <a:rPr lang="en-US" dirty="0"/>
              <a:t> to Deep Q Learning. </a:t>
            </a:r>
          </a:p>
          <a:p>
            <a:pPr algn="just"/>
            <a:r>
              <a:rPr lang="en-US" b="1" dirty="0"/>
              <a:t>GENETIC ALGORITHMS</a:t>
            </a:r>
            <a:r>
              <a:rPr lang="en-US" dirty="0"/>
              <a:t>: Introduction, Components, GA cycle of reproduction, Crossover, Mutation, Genetic Programming, Models of Evolution and Learning, Applications.</a:t>
            </a:r>
            <a:endParaRPr lang="en-IN" dirty="0"/>
          </a:p>
        </p:txBody>
      </p:sp>
    </p:spTree>
    <p:extLst>
      <p:ext uri="{BB962C8B-B14F-4D97-AF65-F5344CB8AC3E}">
        <p14:creationId xmlns="" xmlns:p14="http://schemas.microsoft.com/office/powerpoint/2010/main" val="7321002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Artificial Intelligence take Separate Paths</a:t>
            </a:r>
          </a:p>
        </p:txBody>
      </p:sp>
      <p:sp>
        <p:nvSpPr>
          <p:cNvPr id="3" name="Text Placeholder 2"/>
          <p:cNvSpPr>
            <a:spLocks noGrp="1"/>
          </p:cNvSpPr>
          <p:nvPr>
            <p:ph type="body" idx="1"/>
          </p:nvPr>
        </p:nvSpPr>
        <p:spPr>
          <a:xfrm>
            <a:off x="244214" y="1428496"/>
            <a:ext cx="8630170" cy="5539978"/>
          </a:xfrm>
        </p:spPr>
        <p:txBody>
          <a:bodyPr/>
          <a:lstStyle/>
          <a:p>
            <a:pPr algn="just"/>
            <a:r>
              <a:rPr lang="en-US" dirty="0"/>
              <a:t>In the late 1970s and early 1980s, </a:t>
            </a:r>
            <a:r>
              <a:rPr lang="en-US" dirty="0">
                <a:hlinkClick r:id="rId2"/>
              </a:rPr>
              <a:t>Artificial Intelligence</a:t>
            </a:r>
            <a:r>
              <a:rPr lang="en-US" dirty="0"/>
              <a:t> research had focused on using logical, knowledge-based approaches rather than algorithms. Additionally, neural network research was abandoned by computer science and AI researchers. This caused a schism between Artificial Intelligence and Machine Learning. Until then, Machine Learning had been used as a training program for AI.</a:t>
            </a:r>
          </a:p>
          <a:p>
            <a:pPr algn="just"/>
            <a:endParaRPr lang="en-US" dirty="0"/>
          </a:p>
          <a:p>
            <a:pPr algn="just"/>
            <a:r>
              <a:rPr lang="en-US" dirty="0"/>
              <a:t>The Machine Learning industry, which included a large number of researchers and technicians, was reorganized into a separate field and </a:t>
            </a:r>
            <a:r>
              <a:rPr lang="en-US" dirty="0">
                <a:hlinkClick r:id="rId3"/>
              </a:rPr>
              <a:t>struggled for nearly a decade</a:t>
            </a:r>
            <a:r>
              <a:rPr lang="en-US" dirty="0"/>
              <a:t>. The industry goal shifted from training for Artificial Intelligence to solving practical problems in terms of providing services. Its focus shifted from the approaches inherited from AI research to methods and tactics used in probability theory and statistics.</a:t>
            </a:r>
          </a:p>
          <a:p>
            <a:pPr algn="just"/>
            <a:endParaRPr lang="en-US" dirty="0"/>
          </a:p>
        </p:txBody>
      </p:sp>
    </p:spTree>
    <p:extLst>
      <p:ext uri="{BB962C8B-B14F-4D97-AF65-F5344CB8AC3E}">
        <p14:creationId xmlns="" xmlns:p14="http://schemas.microsoft.com/office/powerpoint/2010/main" val="20651977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and Artificial Intelligence take Separate Paths (continued)</a:t>
            </a:r>
          </a:p>
        </p:txBody>
      </p:sp>
      <p:sp>
        <p:nvSpPr>
          <p:cNvPr id="3" name="Text Placeholder 2"/>
          <p:cNvSpPr>
            <a:spLocks noGrp="1"/>
          </p:cNvSpPr>
          <p:nvPr>
            <p:ph type="body" idx="1"/>
          </p:nvPr>
        </p:nvSpPr>
        <p:spPr>
          <a:xfrm>
            <a:off x="244214" y="1428498"/>
            <a:ext cx="8630170" cy="1846659"/>
          </a:xfrm>
        </p:spPr>
        <p:txBody>
          <a:bodyPr/>
          <a:lstStyle/>
          <a:p>
            <a:r>
              <a:rPr lang="en-US" dirty="0"/>
              <a:t>During this time, the ML industry maintained its focus on neural networks and then flourished in the 1990s. Most of this success was a result of Internet growth, benefiting from the ever-growing availability of digital data and the ability to share its services by way of the Internet.</a:t>
            </a:r>
          </a:p>
        </p:txBody>
      </p:sp>
    </p:spTree>
    <p:extLst>
      <p:ext uri="{BB962C8B-B14F-4D97-AF65-F5344CB8AC3E}">
        <p14:creationId xmlns="" xmlns:p14="http://schemas.microsoft.com/office/powerpoint/2010/main" val="3532486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680" y="298452"/>
            <a:ext cx="8679929" cy="492443"/>
          </a:xfrm>
        </p:spPr>
        <p:txBody>
          <a:bodyPr/>
          <a:lstStyle/>
          <a:p>
            <a:r>
              <a:rPr lang="en-US" dirty="0"/>
              <a:t>History of ML (Boosting)</a:t>
            </a:r>
          </a:p>
        </p:txBody>
      </p:sp>
      <p:sp>
        <p:nvSpPr>
          <p:cNvPr id="3" name="Text Placeholder 2"/>
          <p:cNvSpPr>
            <a:spLocks noGrp="1"/>
          </p:cNvSpPr>
          <p:nvPr>
            <p:ph type="body" idx="1"/>
          </p:nvPr>
        </p:nvSpPr>
        <p:spPr>
          <a:xfrm>
            <a:off x="219335" y="1212850"/>
            <a:ext cx="8630170" cy="5416868"/>
          </a:xfrm>
        </p:spPr>
        <p:txBody>
          <a:bodyPr/>
          <a:lstStyle/>
          <a:p>
            <a:pPr algn="just"/>
            <a:r>
              <a:rPr lang="en-US" sz="2200" dirty="0"/>
              <a:t>“Boosting” was a necessary development for the evolution of Machine Learning. </a:t>
            </a:r>
            <a:r>
              <a:rPr lang="en-US" sz="2200" dirty="0">
                <a:hlinkClick r:id="rId2"/>
              </a:rPr>
              <a:t>Boosting algorithms</a:t>
            </a:r>
            <a:r>
              <a:rPr lang="en-US" sz="2200" dirty="0"/>
              <a:t> are used to reduce bias during supervised learning and include ML algorithms that transform weak learners into strong ones. The concept of boosting was first presented in a 1990 paper titled “The Strength of Weak Learnability,” by Robert </a:t>
            </a:r>
            <a:r>
              <a:rPr lang="en-US" sz="2200" dirty="0" err="1"/>
              <a:t>Schapire</a:t>
            </a:r>
            <a:r>
              <a:rPr lang="en-US" sz="2200" dirty="0"/>
              <a:t>. </a:t>
            </a:r>
            <a:r>
              <a:rPr lang="en-US" sz="2200" dirty="0" err="1"/>
              <a:t>Schapire</a:t>
            </a:r>
            <a:r>
              <a:rPr lang="en-US" sz="2200" dirty="0"/>
              <a:t> states, “A set of weak learners can create a single strong learner.” Weak learners are defined as classifiers that are only slightly correlated with the true classification (still better than random guessing). By contrast, a strong learner is easily classified and well-aligned with the true classification.</a:t>
            </a:r>
          </a:p>
          <a:p>
            <a:pPr algn="just"/>
            <a:r>
              <a:rPr lang="en-US" sz="2200" dirty="0"/>
              <a:t>Most boosting algorithms are made up of repetitive learning weak classifiers, which then add to a final strong classifier. After being added, they are normally weighted in a way that evaluates the weak learners’ accuracy. Then the data weights are “re-weighted.” Input data that is misclassified gains a higher weight, while data classified correctly loses weight.</a:t>
            </a:r>
          </a:p>
          <a:p>
            <a:pPr algn="just"/>
            <a:endParaRPr lang="en-US" sz="2200" dirty="0"/>
          </a:p>
        </p:txBody>
      </p:sp>
    </p:spTree>
    <p:extLst>
      <p:ext uri="{BB962C8B-B14F-4D97-AF65-F5344CB8AC3E}">
        <p14:creationId xmlns="" xmlns:p14="http://schemas.microsoft.com/office/powerpoint/2010/main" val="416895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90" y="298452"/>
            <a:ext cx="8679929" cy="492443"/>
          </a:xfrm>
        </p:spPr>
        <p:txBody>
          <a:bodyPr/>
          <a:lstStyle/>
          <a:p>
            <a:r>
              <a:rPr lang="en-US" dirty="0"/>
              <a:t>Boosting</a:t>
            </a:r>
          </a:p>
        </p:txBody>
      </p:sp>
      <p:sp>
        <p:nvSpPr>
          <p:cNvPr id="3" name="Text Placeholder 2"/>
          <p:cNvSpPr>
            <a:spLocks noGrp="1"/>
          </p:cNvSpPr>
          <p:nvPr>
            <p:ph type="body" idx="1"/>
          </p:nvPr>
        </p:nvSpPr>
        <p:spPr>
          <a:xfrm>
            <a:off x="244214" y="1428498"/>
            <a:ext cx="8630170" cy="3693319"/>
          </a:xfrm>
        </p:spPr>
        <p:txBody>
          <a:bodyPr/>
          <a:lstStyle/>
          <a:p>
            <a:pPr algn="just"/>
            <a:r>
              <a:rPr lang="en-US" dirty="0"/>
              <a:t>This environment allows future weak learners to focus more extensively on previous weak learners that were misclassified.</a:t>
            </a:r>
          </a:p>
          <a:p>
            <a:pPr algn="just"/>
            <a:r>
              <a:rPr lang="en-US" dirty="0"/>
              <a:t>The basic difference between the various types of boosting algorithms is “the technique” used in weighting training data points. </a:t>
            </a:r>
            <a:r>
              <a:rPr lang="en-US" dirty="0" err="1">
                <a:hlinkClick r:id="rId2"/>
              </a:rPr>
              <a:t>AdaBoost</a:t>
            </a:r>
            <a:r>
              <a:rPr lang="en-US" dirty="0"/>
              <a:t> is a popular Machine Learning algorithm and historically significant, being the first algorithm capable of working with weak learners. More recent algorithms include </a:t>
            </a:r>
            <a:r>
              <a:rPr lang="en-US" dirty="0" err="1"/>
              <a:t>BrownBoost</a:t>
            </a:r>
            <a:r>
              <a:rPr lang="en-US" dirty="0"/>
              <a:t>, </a:t>
            </a:r>
            <a:r>
              <a:rPr lang="en-US" dirty="0" err="1"/>
              <a:t>LPBoost</a:t>
            </a:r>
            <a:r>
              <a:rPr lang="en-US" dirty="0"/>
              <a:t>, </a:t>
            </a:r>
            <a:r>
              <a:rPr lang="en-US" dirty="0" err="1"/>
              <a:t>MadaBoost</a:t>
            </a:r>
            <a:r>
              <a:rPr lang="en-US" dirty="0"/>
              <a:t>, </a:t>
            </a:r>
            <a:r>
              <a:rPr lang="en-US" dirty="0" err="1"/>
              <a:t>TotalBoost</a:t>
            </a:r>
            <a:r>
              <a:rPr lang="en-US" dirty="0"/>
              <a:t>, </a:t>
            </a:r>
            <a:r>
              <a:rPr lang="en-US" dirty="0" err="1"/>
              <a:t>xgboost</a:t>
            </a:r>
            <a:r>
              <a:rPr lang="en-US" dirty="0"/>
              <a:t>, and </a:t>
            </a:r>
            <a:r>
              <a:rPr lang="en-US" dirty="0" err="1"/>
              <a:t>LogitBoost</a:t>
            </a:r>
            <a:r>
              <a:rPr lang="en-US" dirty="0"/>
              <a:t>. A large number boosting algorithms work within the </a:t>
            </a:r>
            <a:r>
              <a:rPr lang="en-US" dirty="0" err="1"/>
              <a:t>AnyBoost</a:t>
            </a:r>
            <a:r>
              <a:rPr lang="en-US" dirty="0"/>
              <a:t> framework.</a:t>
            </a:r>
          </a:p>
          <a:p>
            <a:pPr algn="just"/>
            <a:endParaRPr lang="en-US" dirty="0"/>
          </a:p>
        </p:txBody>
      </p:sp>
    </p:spTree>
    <p:extLst>
      <p:ext uri="{BB962C8B-B14F-4D97-AF65-F5344CB8AC3E}">
        <p14:creationId xmlns="" xmlns:p14="http://schemas.microsoft.com/office/powerpoint/2010/main" val="27231207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7" y="298452"/>
            <a:ext cx="8679929" cy="492443"/>
          </a:xfrm>
        </p:spPr>
        <p:txBody>
          <a:bodyPr/>
          <a:lstStyle/>
          <a:p>
            <a:r>
              <a:rPr lang="en-US" dirty="0"/>
              <a:t>History of ML</a:t>
            </a:r>
          </a:p>
        </p:txBody>
      </p:sp>
      <p:sp>
        <p:nvSpPr>
          <p:cNvPr id="3" name="Text Placeholder 2"/>
          <p:cNvSpPr>
            <a:spLocks noGrp="1"/>
          </p:cNvSpPr>
          <p:nvPr>
            <p:ph type="body" idx="1"/>
          </p:nvPr>
        </p:nvSpPr>
        <p:spPr>
          <a:xfrm>
            <a:off x="244214" y="1428498"/>
            <a:ext cx="8630170" cy="4431983"/>
          </a:xfrm>
        </p:spPr>
        <p:txBody>
          <a:bodyPr/>
          <a:lstStyle/>
          <a:p>
            <a:pPr algn="just"/>
            <a:r>
              <a:rPr lang="en-US" b="1" dirty="0"/>
              <a:t>Speech Recognition</a:t>
            </a:r>
            <a:endParaRPr lang="en-US" dirty="0"/>
          </a:p>
          <a:p>
            <a:pPr algn="just"/>
            <a:r>
              <a:rPr lang="en-US" dirty="0"/>
              <a:t>Currently, much of </a:t>
            </a:r>
            <a:r>
              <a:rPr lang="en-US" dirty="0">
                <a:hlinkClick r:id="rId2"/>
              </a:rPr>
              <a:t>speech recognition training</a:t>
            </a:r>
            <a:r>
              <a:rPr lang="en-US" dirty="0"/>
              <a:t> is being done by a Deep Learning technique called Long Short-Term Memory (LSTM), a neural network model described by Jürgen </a:t>
            </a:r>
            <a:r>
              <a:rPr lang="en-US" dirty="0" err="1"/>
              <a:t>Schmidhuber</a:t>
            </a:r>
            <a:r>
              <a:rPr lang="en-US" dirty="0"/>
              <a:t> and Sepp </a:t>
            </a:r>
            <a:r>
              <a:rPr lang="en-US" dirty="0" err="1"/>
              <a:t>Hochreiter</a:t>
            </a:r>
            <a:r>
              <a:rPr lang="en-US" dirty="0"/>
              <a:t> in 1997. LSTM can learn tasks that require memory of events that took place thousands of discrete steps earlier, which is quite important for speech.</a:t>
            </a:r>
          </a:p>
          <a:p>
            <a:pPr algn="just"/>
            <a:r>
              <a:rPr lang="en-US" dirty="0"/>
              <a:t>Around the year 2007, Long Short-Term Memory started outperforming more traditional speech recognition programs. In 2015, the Google speech recognition program reportedly had a significant performance jump of 49 percent using a CTC-trained LSTM.</a:t>
            </a:r>
          </a:p>
          <a:p>
            <a:pPr algn="just"/>
            <a:endParaRPr lang="en-US" dirty="0"/>
          </a:p>
        </p:txBody>
      </p:sp>
    </p:spTree>
    <p:extLst>
      <p:ext uri="{BB962C8B-B14F-4D97-AF65-F5344CB8AC3E}">
        <p14:creationId xmlns="" xmlns:p14="http://schemas.microsoft.com/office/powerpoint/2010/main" val="8725291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7" y="374652"/>
            <a:ext cx="8679929" cy="492443"/>
          </a:xfrm>
        </p:spPr>
        <p:txBody>
          <a:bodyPr/>
          <a:lstStyle/>
          <a:p>
            <a:r>
              <a:rPr lang="en-US" dirty="0"/>
              <a:t>History of ML</a:t>
            </a:r>
          </a:p>
        </p:txBody>
      </p:sp>
      <p:sp>
        <p:nvSpPr>
          <p:cNvPr id="3" name="Text Placeholder 2"/>
          <p:cNvSpPr>
            <a:spLocks noGrp="1"/>
          </p:cNvSpPr>
          <p:nvPr>
            <p:ph type="body" idx="1"/>
          </p:nvPr>
        </p:nvSpPr>
        <p:spPr>
          <a:xfrm>
            <a:off x="244214" y="1212850"/>
            <a:ext cx="8630170" cy="5909310"/>
          </a:xfrm>
        </p:spPr>
        <p:txBody>
          <a:bodyPr/>
          <a:lstStyle/>
          <a:p>
            <a:pPr algn="just"/>
            <a:r>
              <a:rPr lang="en-US" b="1" dirty="0"/>
              <a:t>Facial Recognition Becomes a Reality</a:t>
            </a:r>
            <a:endParaRPr lang="en-US" dirty="0"/>
          </a:p>
          <a:p>
            <a:pPr algn="just"/>
            <a:r>
              <a:rPr lang="en-US" dirty="0"/>
              <a:t>In 2006, the </a:t>
            </a:r>
            <a:r>
              <a:rPr lang="en-US" i="1" dirty="0">
                <a:hlinkClick r:id="rId2"/>
              </a:rPr>
              <a:t>Face Recognition Grand Challenge</a:t>
            </a:r>
            <a:r>
              <a:rPr lang="en-US" dirty="0"/>
              <a:t> – a National Institute of Standards and Technology program – evaluated the popular face recognition algorithms of the time. 3D face scans, iris images, and high-resolution face images were tested. Their findings suggested the new algorithms were ten times more accurate than the facial recognition algorithms from 2002 and 100 times more accurate than those from 1995. Some of the algorithms were able to outperform human participants in recognizing faces and could uniquely identify identical twins.</a:t>
            </a:r>
          </a:p>
          <a:p>
            <a:pPr algn="just"/>
            <a:r>
              <a:rPr lang="en-US" dirty="0"/>
              <a:t>In 2012, Google’s X Lab developed an ML algorithm that can autonomously browse and find videos containing cats. In 2014, Facebook developed </a:t>
            </a:r>
            <a:r>
              <a:rPr lang="en-US" dirty="0" err="1"/>
              <a:t>DeepFace</a:t>
            </a:r>
            <a:r>
              <a:rPr lang="en-US" dirty="0"/>
              <a:t>, an algorithm capable of recognizing or verifying individuals in photographs with the same accuracy as humans.</a:t>
            </a:r>
          </a:p>
          <a:p>
            <a:pPr algn="just"/>
            <a:endParaRPr lang="en-US" dirty="0"/>
          </a:p>
        </p:txBody>
      </p:sp>
    </p:spTree>
    <p:extLst>
      <p:ext uri="{BB962C8B-B14F-4D97-AF65-F5344CB8AC3E}">
        <p14:creationId xmlns="" xmlns:p14="http://schemas.microsoft.com/office/powerpoint/2010/main" val="14896164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Present</a:t>
            </a:r>
            <a:br>
              <a:rPr lang="en-US" dirty="0"/>
            </a:br>
            <a:endParaRPr lang="en-US" dirty="0"/>
          </a:p>
        </p:txBody>
      </p:sp>
      <p:sp>
        <p:nvSpPr>
          <p:cNvPr id="3" name="Text Placeholder 2"/>
          <p:cNvSpPr>
            <a:spLocks noGrp="1"/>
          </p:cNvSpPr>
          <p:nvPr>
            <p:ph type="body" idx="1"/>
          </p:nvPr>
        </p:nvSpPr>
        <p:spPr>
          <a:xfrm>
            <a:off x="244214" y="1428498"/>
            <a:ext cx="8630170" cy="3323987"/>
          </a:xfrm>
        </p:spPr>
        <p:txBody>
          <a:bodyPr/>
          <a:lstStyle/>
          <a:p>
            <a:pPr algn="just"/>
            <a:r>
              <a:rPr lang="en-US" dirty="0"/>
              <a:t>Recently, Machine Learning was defined by Stanford University as “the science of getting computers to act without being explicitly programmed.” Machine Learning is now responsible for some of the most significant advancements in technology, such as the new industry of self-driving vehicles. </a:t>
            </a:r>
            <a:r>
              <a:rPr lang="en-US" dirty="0">
                <a:hlinkClick r:id="rId2"/>
              </a:rPr>
              <a:t>Machine Learning</a:t>
            </a:r>
            <a:r>
              <a:rPr lang="en-US" dirty="0"/>
              <a:t> has prompted a new array of concepts and technologies, including supervised and unsupervised learning, new algorithms for robots, the </a:t>
            </a:r>
            <a:r>
              <a:rPr lang="en-US" dirty="0">
                <a:hlinkClick r:id="rId3"/>
              </a:rPr>
              <a:t>Internet of Things</a:t>
            </a:r>
            <a:r>
              <a:rPr lang="en-US" dirty="0"/>
              <a:t>, analytics tools, </a:t>
            </a:r>
            <a:r>
              <a:rPr lang="en-US" dirty="0" err="1"/>
              <a:t>chatbots</a:t>
            </a:r>
            <a:r>
              <a:rPr lang="en-US" dirty="0"/>
              <a:t>, and more.</a:t>
            </a:r>
          </a:p>
          <a:p>
            <a:pPr algn="just"/>
            <a:endParaRPr lang="en-US" dirty="0"/>
          </a:p>
        </p:txBody>
      </p:sp>
    </p:spTree>
    <p:extLst>
      <p:ext uri="{BB962C8B-B14F-4D97-AF65-F5344CB8AC3E}">
        <p14:creationId xmlns="" xmlns:p14="http://schemas.microsoft.com/office/powerpoint/2010/main" val="5650997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at Present</a:t>
            </a:r>
            <a:br>
              <a:rPr lang="en-US" dirty="0"/>
            </a:br>
            <a:endParaRPr lang="en-US" dirty="0"/>
          </a:p>
        </p:txBody>
      </p:sp>
      <p:sp>
        <p:nvSpPr>
          <p:cNvPr id="3" name="Text Placeholder 2"/>
          <p:cNvSpPr>
            <a:spLocks noGrp="1"/>
          </p:cNvSpPr>
          <p:nvPr>
            <p:ph type="body" idx="1"/>
          </p:nvPr>
        </p:nvSpPr>
        <p:spPr>
          <a:xfrm>
            <a:off x="188310" y="1289050"/>
            <a:ext cx="8630170" cy="5755422"/>
          </a:xfrm>
        </p:spPr>
        <p:txBody>
          <a:bodyPr/>
          <a:lstStyle/>
          <a:p>
            <a:r>
              <a:rPr lang="en-US" sz="2200" dirty="0"/>
              <a:t>Listed below are </a:t>
            </a:r>
            <a:r>
              <a:rPr lang="en-US" sz="2200" dirty="0">
                <a:hlinkClick r:id="rId2"/>
              </a:rPr>
              <a:t>seven common ways</a:t>
            </a:r>
            <a:r>
              <a:rPr lang="en-US" sz="2200" dirty="0"/>
              <a:t> the world of business is currently using Machine Learning:</a:t>
            </a:r>
          </a:p>
          <a:p>
            <a:r>
              <a:rPr lang="en-US" sz="2200" b="1" dirty="0"/>
              <a:t>Analyzing Sales Data:</a:t>
            </a:r>
            <a:r>
              <a:rPr lang="en-US" sz="2200" dirty="0"/>
              <a:t> Streamlining the data</a:t>
            </a:r>
          </a:p>
          <a:p>
            <a:r>
              <a:rPr lang="en-US" sz="2200" b="1" dirty="0"/>
              <a:t>Real-Time Mobile Personalization:</a:t>
            </a:r>
            <a:r>
              <a:rPr lang="en-US" sz="2200" dirty="0"/>
              <a:t> Promoting the experience</a:t>
            </a:r>
          </a:p>
          <a:p>
            <a:r>
              <a:rPr lang="en-US" sz="2200" b="1" dirty="0"/>
              <a:t>Fraud Detection:</a:t>
            </a:r>
            <a:r>
              <a:rPr lang="en-US" sz="2200" dirty="0"/>
              <a:t> Detecting pattern changes</a:t>
            </a:r>
          </a:p>
          <a:p>
            <a:r>
              <a:rPr lang="en-US" sz="2200" b="1" dirty="0"/>
              <a:t>Product Recommendations:</a:t>
            </a:r>
            <a:r>
              <a:rPr lang="en-US" sz="2200" dirty="0"/>
              <a:t> Customer personalization</a:t>
            </a:r>
          </a:p>
          <a:p>
            <a:r>
              <a:rPr lang="en-US" sz="2200" b="1" dirty="0"/>
              <a:t>Learning Management Systems:</a:t>
            </a:r>
            <a:r>
              <a:rPr lang="en-US" sz="2200" dirty="0"/>
              <a:t> Decision-making programs</a:t>
            </a:r>
          </a:p>
          <a:p>
            <a:r>
              <a:rPr lang="en-US" sz="2200" b="1" dirty="0"/>
              <a:t>Dynamic Pricing:</a:t>
            </a:r>
            <a:r>
              <a:rPr lang="en-US" sz="2200" dirty="0"/>
              <a:t> Flexible pricing based on a need or demand</a:t>
            </a:r>
          </a:p>
          <a:p>
            <a:r>
              <a:rPr lang="en-US" sz="2200" b="1" dirty="0"/>
              <a:t>Natural Language Processing:</a:t>
            </a:r>
            <a:r>
              <a:rPr lang="en-US" sz="2200" dirty="0"/>
              <a:t> Speaking with humans</a:t>
            </a:r>
          </a:p>
          <a:p>
            <a:r>
              <a:rPr lang="en-US" sz="2200" dirty="0"/>
              <a:t>Machine Learning models have become quite adaptive in continuously learning, which makes them increasingly accurate the longer they operate. ML algorithms combined with new computing technologies promote scalability and improve efficiency. Combined with business analytics, Machine Learning can resolve a variety of organizational complexities. Modern ML models can be used to make predictions ranging from outbreaks of disease to the rise and fall of stocks.</a:t>
            </a:r>
          </a:p>
          <a:p>
            <a:endParaRPr lang="en-US" sz="2200" dirty="0"/>
          </a:p>
        </p:txBody>
      </p:sp>
    </p:spTree>
    <p:extLst>
      <p:ext uri="{BB962C8B-B14F-4D97-AF65-F5344CB8AC3E}">
        <p14:creationId xmlns="" xmlns:p14="http://schemas.microsoft.com/office/powerpoint/2010/main" val="40788800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2100" y="1136650"/>
            <a:ext cx="8630170" cy="5539978"/>
          </a:xfrm>
        </p:spPr>
        <p:txBody>
          <a:bodyPr/>
          <a:lstStyle/>
          <a:p>
            <a:pPr lvl="1">
              <a:buFont typeface="Arial" pitchFamily="34" charset="0"/>
              <a:buChar char="•"/>
            </a:pPr>
            <a:r>
              <a:rPr lang="en-IN" sz="2400" dirty="0" smtClean="0"/>
              <a:t>Machine learning (ML) approaches are a collection of algorithms that attempt to extract patterns from data and to associate such patterns with discrete classes of samples in the data.</a:t>
            </a:r>
          </a:p>
          <a:p>
            <a:pPr lvl="1"/>
            <a:endParaRPr lang="en-IN" sz="2400" dirty="0" smtClean="0"/>
          </a:p>
          <a:p>
            <a:pPr lvl="1">
              <a:buFont typeface="Arial" pitchFamily="34" charset="0"/>
              <a:buChar char="•"/>
            </a:pPr>
            <a:r>
              <a:rPr lang="en-IN" sz="2400" dirty="0" smtClean="0"/>
              <a:t>For given a series of features describing persons, a ML model predicts whether a person is diseased or healthy,</a:t>
            </a:r>
          </a:p>
          <a:p>
            <a:pPr lvl="1"/>
            <a:endParaRPr lang="en-IN" sz="2400" dirty="0" smtClean="0"/>
          </a:p>
          <a:p>
            <a:pPr lvl="1">
              <a:buFont typeface="Arial" pitchFamily="34" charset="0"/>
              <a:buChar char="•"/>
            </a:pPr>
            <a:r>
              <a:rPr lang="en-IN" sz="2400" dirty="0" smtClean="0"/>
              <a:t>For given features of animals, it predicts weather an animal is treated or control.</a:t>
            </a:r>
          </a:p>
          <a:p>
            <a:pPr lvl="1">
              <a:buFont typeface="Arial" pitchFamily="34" charset="0"/>
              <a:buChar char="•"/>
            </a:pPr>
            <a:r>
              <a:rPr lang="en-IN" sz="2400" dirty="0" smtClean="0"/>
              <a:t>For whether molecules have the potential to interact or not, etc. </a:t>
            </a:r>
          </a:p>
          <a:p>
            <a:pPr lvl="1">
              <a:buFont typeface="Arial" pitchFamily="34" charset="0"/>
              <a:buChar char="•"/>
            </a:pPr>
            <a:endParaRPr lang="en-IN" sz="2400" dirty="0" smtClean="0"/>
          </a:p>
          <a:p>
            <a:pPr lvl="1">
              <a:buFont typeface="Arial" pitchFamily="34" charset="0"/>
              <a:buChar char="•"/>
            </a:pPr>
            <a:r>
              <a:rPr lang="en-IN" sz="2400" dirty="0" smtClean="0"/>
              <a:t>ML approaches can also find such patterns in an agnostic manner, i.e., without having information about the classes.</a:t>
            </a:r>
          </a:p>
          <a:p>
            <a:pPr lvl="1">
              <a:buFont typeface="Arial" pitchFamily="34" charset="0"/>
              <a:buChar char="•"/>
            </a:pPr>
            <a:r>
              <a:rPr lang="en-IN" sz="2400" dirty="0" smtClean="0"/>
              <a:t>These methods are referred to as supervised and unsupervised ML.</a:t>
            </a:r>
            <a:endParaRPr lang="en-US" sz="2400" dirty="0"/>
          </a:p>
        </p:txBody>
      </p:sp>
      <p:sp>
        <p:nvSpPr>
          <p:cNvPr id="4" name="Title 3"/>
          <p:cNvSpPr>
            <a:spLocks noGrp="1"/>
          </p:cNvSpPr>
          <p:nvPr>
            <p:ph type="title"/>
          </p:nvPr>
        </p:nvSpPr>
        <p:spPr>
          <a:xfrm>
            <a:off x="219335" y="12700"/>
            <a:ext cx="8679929" cy="492443"/>
          </a:xfrm>
        </p:spPr>
        <p:txBody>
          <a:bodyPr/>
          <a:lstStyle/>
          <a:p>
            <a:r>
              <a:rPr lang="en-US" dirty="0" smtClean="0"/>
              <a:t>Introduction of Machine Learning Approaches</a:t>
            </a:r>
            <a:endParaRPr lang="en-IN" dirty="0"/>
          </a:p>
        </p:txBody>
      </p:sp>
    </p:spTree>
    <p:extLst>
      <p:ext uri="{BB962C8B-B14F-4D97-AF65-F5344CB8AC3E}">
        <p14:creationId xmlns="" xmlns:p14="http://schemas.microsoft.com/office/powerpoint/2010/main" val="17570763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43" y="298452"/>
            <a:ext cx="8679929" cy="492443"/>
          </a:xfrm>
        </p:spPr>
        <p:txBody>
          <a:bodyPr/>
          <a:lstStyle/>
          <a:p>
            <a:r>
              <a:rPr lang="en-US" dirty="0" smtClean="0"/>
              <a:t>Introduction of Machine Learning Approaches</a:t>
            </a:r>
            <a:endParaRPr lang="en-US" dirty="0"/>
          </a:p>
        </p:txBody>
      </p:sp>
      <p:sp>
        <p:nvSpPr>
          <p:cNvPr id="3" name="Text Placeholder 2"/>
          <p:cNvSpPr>
            <a:spLocks noGrp="1"/>
          </p:cNvSpPr>
          <p:nvPr>
            <p:ph type="body" idx="1"/>
          </p:nvPr>
        </p:nvSpPr>
        <p:spPr>
          <a:xfrm>
            <a:off x="157641" y="1212850"/>
            <a:ext cx="8630170" cy="5847755"/>
          </a:xfrm>
        </p:spPr>
        <p:txBody>
          <a:bodyPr/>
          <a:lstStyle/>
          <a:p>
            <a:r>
              <a:rPr lang="en-IN" sz="2800" dirty="0" smtClean="0"/>
              <a:t>A third type of ML is reinforcement learning, which attempts to find a sequence of actions that contribute to achieving a specific goal. </a:t>
            </a:r>
          </a:p>
          <a:p>
            <a:endParaRPr lang="en-IN" sz="2800" dirty="0" smtClean="0"/>
          </a:p>
          <a:p>
            <a:r>
              <a:rPr lang="en-IN" sz="2800" dirty="0" smtClean="0"/>
              <a:t>All of these methods are becoming increasingly popular in biomedical research in quite diverse areas including :</a:t>
            </a:r>
          </a:p>
          <a:p>
            <a:r>
              <a:rPr lang="en-IN" sz="2800" dirty="0" smtClean="0"/>
              <a:t>	Drug design, </a:t>
            </a:r>
          </a:p>
          <a:p>
            <a:r>
              <a:rPr lang="en-IN" sz="2800" dirty="0" smtClean="0"/>
              <a:t>	Stratification of patients, </a:t>
            </a:r>
          </a:p>
          <a:p>
            <a:r>
              <a:rPr lang="en-IN" sz="2800" dirty="0" smtClean="0"/>
              <a:t>	Medical images analysis, </a:t>
            </a:r>
          </a:p>
          <a:p>
            <a:r>
              <a:rPr lang="en-IN" sz="2800" dirty="0" smtClean="0"/>
              <a:t>	Molecular interactions,</a:t>
            </a:r>
          </a:p>
          <a:p>
            <a:r>
              <a:rPr lang="en-IN" sz="2800" dirty="0" smtClean="0"/>
              <a:t>	 Prediction of therapy outcomes</a:t>
            </a:r>
          </a:p>
          <a:p>
            <a:endParaRPr lang="en-IN" dirty="0" smtClean="0"/>
          </a:p>
          <a:p>
            <a:endParaRPr lang="en-IN" dirty="0" smtClean="0"/>
          </a:p>
          <a:p>
            <a:endParaRPr lang="en-US" dirty="0"/>
          </a:p>
        </p:txBody>
      </p:sp>
    </p:spTree>
    <p:extLst>
      <p:ext uri="{BB962C8B-B14F-4D97-AF65-F5344CB8AC3E}">
        <p14:creationId xmlns="" xmlns:p14="http://schemas.microsoft.com/office/powerpoint/2010/main" val="1757076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6" y="222252"/>
            <a:ext cx="8679929" cy="492443"/>
          </a:xfrm>
        </p:spPr>
        <p:txBody>
          <a:bodyPr/>
          <a:lstStyle/>
          <a:p>
            <a:r>
              <a:rPr lang="en-US" dirty="0" smtClean="0"/>
              <a:t>Machine Learning</a:t>
            </a:r>
            <a:endParaRPr lang="en-US" dirty="0"/>
          </a:p>
        </p:txBody>
      </p:sp>
      <p:sp>
        <p:nvSpPr>
          <p:cNvPr id="3" name="Text Placeholder 2"/>
          <p:cNvSpPr>
            <a:spLocks noGrp="1"/>
          </p:cNvSpPr>
          <p:nvPr>
            <p:ph type="body" idx="1"/>
          </p:nvPr>
        </p:nvSpPr>
        <p:spPr>
          <a:xfrm>
            <a:off x="244214" y="1428496"/>
            <a:ext cx="8630170" cy="4308872"/>
          </a:xfrm>
        </p:spPr>
        <p:txBody>
          <a:bodyPr/>
          <a:lstStyle/>
          <a:p>
            <a:pPr algn="just"/>
            <a:r>
              <a:rPr lang="en-US" sz="2800" dirty="0"/>
              <a:t>Machine learning is an application of artificial intelligence (AI) that provides systems the ability to automatically learn and improve from experience without being explicitly programmed</a:t>
            </a:r>
            <a:r>
              <a:rPr lang="en-US" sz="2800" dirty="0" smtClean="0"/>
              <a:t>.</a:t>
            </a:r>
          </a:p>
          <a:p>
            <a:pPr algn="just"/>
            <a:endParaRPr lang="en-US" sz="2800" b="1" dirty="0" smtClean="0"/>
          </a:p>
          <a:p>
            <a:pPr algn="just"/>
            <a:r>
              <a:rPr lang="en-US" sz="2800" b="1" dirty="0" smtClean="0"/>
              <a:t>Machine </a:t>
            </a:r>
            <a:r>
              <a:rPr lang="en-US" sz="2800" b="1" dirty="0"/>
              <a:t>learning focuses on the development of computer programs</a:t>
            </a:r>
            <a:r>
              <a:rPr lang="en-US" sz="2800" dirty="0"/>
              <a:t> that can access data and use it learn for themselves.</a:t>
            </a:r>
          </a:p>
          <a:p>
            <a:pPr algn="just"/>
            <a:endParaRPr lang="en-US" sz="2800" dirty="0"/>
          </a:p>
          <a:p>
            <a:pPr algn="just"/>
            <a:endParaRPr lang="en-US" sz="2800" dirty="0"/>
          </a:p>
        </p:txBody>
      </p:sp>
    </p:spTree>
    <p:extLst>
      <p:ext uri="{BB962C8B-B14F-4D97-AF65-F5344CB8AC3E}">
        <p14:creationId xmlns="" xmlns:p14="http://schemas.microsoft.com/office/powerpoint/2010/main" val="416413223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43" y="298452"/>
            <a:ext cx="8679929" cy="492443"/>
          </a:xfrm>
        </p:spPr>
        <p:txBody>
          <a:bodyPr/>
          <a:lstStyle/>
          <a:p>
            <a:r>
              <a:rPr lang="en-US" dirty="0" smtClean="0"/>
              <a:t>Introduction of Machine Learning Approaches</a:t>
            </a:r>
            <a:endParaRPr lang="en-US" dirty="0"/>
          </a:p>
        </p:txBody>
      </p:sp>
      <p:sp>
        <p:nvSpPr>
          <p:cNvPr id="381954" name="AutoShape 2" descr="https://www.frontiersin.org/files/Articles/771607/fmed-08-771607-HTML/image_m/fmed-08-771607-g00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81955" name="Picture 3"/>
          <p:cNvPicPr>
            <a:picLocks noChangeAspect="1" noChangeArrowheads="1"/>
          </p:cNvPicPr>
          <p:nvPr/>
        </p:nvPicPr>
        <p:blipFill>
          <a:blip r:embed="rId2" cstate="print"/>
          <a:srcRect/>
          <a:stretch>
            <a:fillRect/>
          </a:stretch>
        </p:blipFill>
        <p:spPr bwMode="auto">
          <a:xfrm>
            <a:off x="0" y="984250"/>
            <a:ext cx="9118600" cy="5861050"/>
          </a:xfrm>
          <a:prstGeom prst="rect">
            <a:avLst/>
          </a:prstGeom>
          <a:noFill/>
          <a:ln w="9525">
            <a:noFill/>
            <a:miter lim="800000"/>
            <a:headEnd/>
            <a:tailEnd/>
          </a:ln>
        </p:spPr>
      </p:pic>
    </p:spTree>
    <p:extLst>
      <p:ext uri="{BB962C8B-B14F-4D97-AF65-F5344CB8AC3E}">
        <p14:creationId xmlns="" xmlns:p14="http://schemas.microsoft.com/office/powerpoint/2010/main" val="17570763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43" y="298452"/>
            <a:ext cx="8679929" cy="492443"/>
          </a:xfrm>
        </p:spPr>
        <p:txBody>
          <a:bodyPr/>
          <a:lstStyle/>
          <a:p>
            <a:r>
              <a:rPr lang="en-US" dirty="0" smtClean="0"/>
              <a:t>Introduction of Machine Learning Approaches</a:t>
            </a:r>
            <a:endParaRPr lang="en-US" dirty="0"/>
          </a:p>
        </p:txBody>
      </p:sp>
      <p:sp>
        <p:nvSpPr>
          <p:cNvPr id="381954" name="AutoShape 2" descr="https://www.frontiersin.org/files/Articles/771607/fmed-08-771607-HTML/image_m/fmed-08-771607-g001.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92100" y="1575990"/>
            <a:ext cx="8229600" cy="3785652"/>
          </a:xfrm>
          <a:prstGeom prst="rect">
            <a:avLst/>
          </a:prstGeom>
        </p:spPr>
        <p:txBody>
          <a:bodyPr wrap="square">
            <a:spAutoFit/>
          </a:bodyPr>
          <a:lstStyle/>
          <a:p>
            <a:r>
              <a:rPr lang="en-IN" sz="2400" dirty="0" smtClean="0"/>
              <a:t>Representative machine learning algorithms. Machine learning is a subfield of artificial intelligence and can be divided into supervised, unsupervised and reinforcement learning. </a:t>
            </a:r>
          </a:p>
          <a:p>
            <a:pPr lvl="1"/>
            <a:r>
              <a:rPr lang="en-IN" sz="2400" dirty="0" smtClean="0"/>
              <a:t>k-NN, k nearest neighbors; </a:t>
            </a:r>
          </a:p>
          <a:p>
            <a:pPr lvl="1"/>
            <a:r>
              <a:rPr lang="en-IN" sz="2400" dirty="0" smtClean="0"/>
              <a:t>PCA, Principal components analysis; </a:t>
            </a:r>
          </a:p>
          <a:p>
            <a:pPr lvl="1"/>
            <a:r>
              <a:rPr lang="en-IN" sz="2400" dirty="0" smtClean="0"/>
              <a:t>NMF, Non-negative matrix factorization; </a:t>
            </a:r>
          </a:p>
          <a:p>
            <a:pPr lvl="1"/>
            <a:r>
              <a:rPr lang="en-IN" sz="2400" dirty="0" smtClean="0"/>
              <a:t>t-SNE, T-distributed stochastic </a:t>
            </a:r>
            <a:r>
              <a:rPr lang="en-IN" sz="2400" dirty="0" err="1" smtClean="0"/>
              <a:t>neighbor</a:t>
            </a:r>
            <a:r>
              <a:rPr lang="en-IN" sz="2400" dirty="0" smtClean="0"/>
              <a:t> embedding; </a:t>
            </a:r>
          </a:p>
          <a:p>
            <a:pPr lvl="1"/>
            <a:r>
              <a:rPr lang="en-IN" sz="2400" dirty="0" smtClean="0"/>
              <a:t>DQNs, Deep Q networks; </a:t>
            </a:r>
          </a:p>
          <a:p>
            <a:pPr lvl="1"/>
            <a:r>
              <a:rPr lang="en-IN" sz="2400" dirty="0" smtClean="0"/>
              <a:t>SARSA, State-action-reward-state-action; </a:t>
            </a:r>
          </a:p>
          <a:p>
            <a:pPr lvl="1"/>
            <a:r>
              <a:rPr lang="en-IN" sz="2400" dirty="0" smtClean="0"/>
              <a:t>DDPG, Deep deterministic policy gradient.</a:t>
            </a:r>
            <a:endParaRPr lang="en-IN" sz="2400" dirty="0"/>
          </a:p>
        </p:txBody>
      </p:sp>
    </p:spTree>
    <p:extLst>
      <p:ext uri="{BB962C8B-B14F-4D97-AF65-F5344CB8AC3E}">
        <p14:creationId xmlns="" xmlns:p14="http://schemas.microsoft.com/office/powerpoint/2010/main" val="17570763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43" y="298452"/>
            <a:ext cx="8679929" cy="492443"/>
          </a:xfrm>
        </p:spPr>
        <p:txBody>
          <a:bodyPr/>
          <a:lstStyle/>
          <a:p>
            <a:r>
              <a:rPr lang="en-US" dirty="0"/>
              <a:t>Artificial Neural Networks </a:t>
            </a:r>
          </a:p>
        </p:txBody>
      </p:sp>
      <p:sp>
        <p:nvSpPr>
          <p:cNvPr id="3" name="Text Placeholder 2"/>
          <p:cNvSpPr>
            <a:spLocks noGrp="1"/>
          </p:cNvSpPr>
          <p:nvPr>
            <p:ph type="body" idx="1"/>
          </p:nvPr>
        </p:nvSpPr>
        <p:spPr>
          <a:xfrm>
            <a:off x="157641" y="984250"/>
            <a:ext cx="8630170" cy="6647974"/>
          </a:xfrm>
        </p:spPr>
        <p:txBody>
          <a:bodyPr/>
          <a:lstStyle/>
          <a:p>
            <a:r>
              <a:rPr lang="en-US" dirty="0"/>
              <a:t>Your first step in Deep Learning.</a:t>
            </a:r>
          </a:p>
          <a:p>
            <a:r>
              <a:rPr lang="en-US" dirty="0"/>
              <a:t>Deep Learning is the most exciting and powerful branch of Machine Learning. It's a technique that teaches computers to do what comes naturally to humans: learn by example. </a:t>
            </a:r>
            <a:endParaRPr lang="en-US" dirty="0" smtClean="0"/>
          </a:p>
          <a:p>
            <a:r>
              <a:rPr lang="en-US" dirty="0" smtClean="0"/>
              <a:t>Deep </a:t>
            </a:r>
            <a:r>
              <a:rPr lang="en-US" dirty="0"/>
              <a:t>learning is a key technology behind driverless cars, enabling them to recognize a stop sign or to distinguish a pedestrian from a lamppost. It is the key to voice control in consumer devices like phones, tablets, TVs, and hands-free speakers. </a:t>
            </a:r>
            <a:endParaRPr lang="en-US" dirty="0" smtClean="0"/>
          </a:p>
          <a:p>
            <a:r>
              <a:rPr lang="en-US" dirty="0" smtClean="0"/>
              <a:t>Deep </a:t>
            </a:r>
            <a:r>
              <a:rPr lang="en-US" dirty="0"/>
              <a:t>learning is getting lots of attention lately and for good reason. It’s achieving results that were not possible before.</a:t>
            </a:r>
          </a:p>
          <a:p>
            <a:r>
              <a:rPr lang="en-US" dirty="0"/>
              <a:t>In deep learning, a computer model learns to perform classification tasks directly from images, text, or sound. </a:t>
            </a:r>
            <a:endParaRPr lang="en-US" dirty="0" smtClean="0"/>
          </a:p>
          <a:p>
            <a:r>
              <a:rPr lang="en-US" dirty="0" smtClean="0"/>
              <a:t>Deep </a:t>
            </a:r>
            <a:r>
              <a:rPr lang="en-US" dirty="0"/>
              <a:t>learning models can achieve state-of-the-art accuracy, sometimes exceeding human-level performance. Models are trained by using a large set of labeled data and neural network architectures that contain many layers.</a:t>
            </a:r>
          </a:p>
          <a:p>
            <a:endParaRPr lang="en-US" dirty="0"/>
          </a:p>
          <a:p>
            <a:endParaRPr lang="en-US" dirty="0"/>
          </a:p>
        </p:txBody>
      </p:sp>
    </p:spTree>
    <p:extLst>
      <p:ext uri="{BB962C8B-B14F-4D97-AF65-F5344CB8AC3E}">
        <p14:creationId xmlns="" xmlns:p14="http://schemas.microsoft.com/office/powerpoint/2010/main" val="17570763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48" y="298452"/>
            <a:ext cx="8679929" cy="492443"/>
          </a:xfrm>
        </p:spPr>
        <p:txBody>
          <a:bodyPr/>
          <a:lstStyle/>
          <a:p>
            <a:r>
              <a:rPr lang="en-US" dirty="0"/>
              <a:t>Artificial Neural Network</a:t>
            </a:r>
          </a:p>
        </p:txBody>
      </p:sp>
      <p:sp>
        <p:nvSpPr>
          <p:cNvPr id="3" name="Text Placeholder 2"/>
          <p:cNvSpPr>
            <a:spLocks noGrp="1"/>
          </p:cNvSpPr>
          <p:nvPr>
            <p:ph type="body" idx="1"/>
          </p:nvPr>
        </p:nvSpPr>
        <p:spPr>
          <a:xfrm>
            <a:off x="825500" y="1441450"/>
            <a:ext cx="6448686" cy="4801314"/>
          </a:xfrm>
        </p:spPr>
        <p:txBody>
          <a:bodyPr/>
          <a:lstStyle/>
          <a:p>
            <a:r>
              <a:rPr lang="en-US" dirty="0"/>
              <a:t>Deep Learning models can be used for a variety of complex tasks:</a:t>
            </a:r>
          </a:p>
          <a:p>
            <a:r>
              <a:rPr lang="en-US" dirty="0"/>
              <a:t>Artificial Neural Networks(ANN) for Regression and classification</a:t>
            </a:r>
          </a:p>
          <a:p>
            <a:r>
              <a:rPr lang="en-US" dirty="0"/>
              <a:t>Convolutional Neural Networks(CNN) for Computer Vision</a:t>
            </a:r>
          </a:p>
          <a:p>
            <a:r>
              <a:rPr lang="en-US" dirty="0"/>
              <a:t>Recurrent Neural Networks(RNN) for Time Series analysis</a:t>
            </a:r>
          </a:p>
          <a:p>
            <a:r>
              <a:rPr lang="en-US" dirty="0"/>
              <a:t>Self-organizing maps for Feature extraction</a:t>
            </a:r>
          </a:p>
          <a:p>
            <a:r>
              <a:rPr lang="en-US" dirty="0"/>
              <a:t>Deep Boltzmann machines for Recommendation systems</a:t>
            </a:r>
          </a:p>
          <a:p>
            <a:r>
              <a:rPr lang="en-US" dirty="0"/>
              <a:t>Auto Encoders for Recommendation systems</a:t>
            </a:r>
          </a:p>
          <a:p>
            <a:endParaRPr lang="en-US" dirty="0"/>
          </a:p>
        </p:txBody>
      </p:sp>
      <p:pic>
        <p:nvPicPr>
          <p:cNvPr id="4098" name="Picture 2" descr="Image for post"/>
          <p:cNvPicPr>
            <a:picLocks noChangeAspect="1" noChangeArrowheads="1" noCrop="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45300" y="1212850"/>
            <a:ext cx="2857500" cy="2857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383937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7" y="298452"/>
            <a:ext cx="8679929" cy="492443"/>
          </a:xfrm>
        </p:spPr>
        <p:txBody>
          <a:bodyPr/>
          <a:lstStyle/>
          <a:p>
            <a:r>
              <a:rPr lang="en-US" dirty="0"/>
              <a:t>Artificial Neural Network : Definition</a:t>
            </a:r>
          </a:p>
        </p:txBody>
      </p:sp>
      <p:sp>
        <p:nvSpPr>
          <p:cNvPr id="3" name="Text Placeholder 2"/>
          <p:cNvSpPr>
            <a:spLocks noGrp="1"/>
          </p:cNvSpPr>
          <p:nvPr>
            <p:ph type="body" idx="1"/>
          </p:nvPr>
        </p:nvSpPr>
        <p:spPr>
          <a:xfrm>
            <a:off x="88900" y="1428498"/>
            <a:ext cx="9118600" cy="3016210"/>
          </a:xfrm>
        </p:spPr>
        <p:txBody>
          <a:bodyPr/>
          <a:lstStyle/>
          <a:p>
            <a:r>
              <a:rPr lang="en-US" sz="2800" dirty="0"/>
              <a:t>Artificial Neural Networks or ANN is an information processing paradigm that is inspired by the way the biological nervous system such as brain process information. </a:t>
            </a:r>
            <a:endParaRPr lang="en-US" sz="2800" dirty="0" smtClean="0"/>
          </a:p>
          <a:p>
            <a:endParaRPr lang="en-US" sz="2800" dirty="0" smtClean="0"/>
          </a:p>
          <a:p>
            <a:r>
              <a:rPr lang="en-US" sz="2800" dirty="0" smtClean="0"/>
              <a:t>It </a:t>
            </a:r>
            <a:r>
              <a:rPr lang="en-US" sz="2800" dirty="0"/>
              <a:t>is composed of large number of highly interconnected processing elements(neurons) working in </a:t>
            </a:r>
            <a:r>
              <a:rPr lang="en-US" sz="2800" dirty="0" smtClean="0"/>
              <a:t>union </a:t>
            </a:r>
            <a:r>
              <a:rPr lang="en-US" sz="2800" dirty="0"/>
              <a:t>to solve a specific problem</a:t>
            </a:r>
          </a:p>
        </p:txBody>
      </p:sp>
    </p:spTree>
    <p:extLst>
      <p:ext uri="{BB962C8B-B14F-4D97-AF65-F5344CB8AC3E}">
        <p14:creationId xmlns="" xmlns:p14="http://schemas.microsoft.com/office/powerpoint/2010/main" val="341100623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12702"/>
            <a:ext cx="8679929" cy="492443"/>
          </a:xfrm>
        </p:spPr>
        <p:txBody>
          <a:bodyPr/>
          <a:lstStyle/>
          <a:p>
            <a:r>
              <a:rPr lang="en-US" dirty="0"/>
              <a:t>Perceptron</a:t>
            </a:r>
          </a:p>
        </p:txBody>
      </p:sp>
      <p:sp>
        <p:nvSpPr>
          <p:cNvPr id="3" name="Text Placeholder 2"/>
          <p:cNvSpPr>
            <a:spLocks noGrp="1"/>
          </p:cNvSpPr>
          <p:nvPr>
            <p:ph type="body" idx="1"/>
          </p:nvPr>
        </p:nvSpPr>
        <p:spPr>
          <a:xfrm>
            <a:off x="292100" y="1136650"/>
            <a:ext cx="8630170" cy="2523768"/>
          </a:xfrm>
        </p:spPr>
        <p:txBody>
          <a:bodyPr/>
          <a:lstStyle/>
          <a:p>
            <a:pPr lvl="1">
              <a:buFont typeface="Arial" pitchFamily="34" charset="0"/>
              <a:buChar char="•"/>
            </a:pPr>
            <a:r>
              <a:rPr lang="en-US" sz="2800" dirty="0"/>
              <a:t>The following diagram represents the general model of ANN which is inspired by a biological neuron. </a:t>
            </a:r>
            <a:endParaRPr lang="en-US" sz="2800" dirty="0" smtClean="0"/>
          </a:p>
          <a:p>
            <a:pPr lvl="1">
              <a:buFont typeface="Arial" pitchFamily="34" charset="0"/>
              <a:buChar char="•"/>
            </a:pPr>
            <a:r>
              <a:rPr lang="en-US" sz="2800" dirty="0" smtClean="0"/>
              <a:t>It </a:t>
            </a:r>
            <a:r>
              <a:rPr lang="en-US" sz="2800" dirty="0"/>
              <a:t>is also called Perceptron</a:t>
            </a:r>
            <a:r>
              <a:rPr lang="en-US" sz="2800" dirty="0" smtClean="0"/>
              <a:t>.</a:t>
            </a:r>
            <a:endParaRPr lang="en-US" sz="3600" dirty="0"/>
          </a:p>
          <a:p>
            <a:pPr lvl="1">
              <a:buFont typeface="Arial" pitchFamily="34" charset="0"/>
              <a:buChar char="•"/>
            </a:pPr>
            <a:r>
              <a:rPr lang="en-US" sz="2800" dirty="0"/>
              <a:t>A single layer neural network is called a Perceptron. It gives a single output.</a:t>
            </a:r>
          </a:p>
          <a:p>
            <a:endParaRPr lang="en-US" dirty="0"/>
          </a:p>
        </p:txBody>
      </p:sp>
      <p:pic>
        <p:nvPicPr>
          <p:cNvPr id="5122" name="Picture 2" descr="Image for pos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2100" y="3346450"/>
            <a:ext cx="8826500" cy="31940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2919136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458" y="374652"/>
            <a:ext cx="8679929" cy="492443"/>
          </a:xfrm>
        </p:spPr>
        <p:txBody>
          <a:bodyPr/>
          <a:lstStyle/>
          <a:p>
            <a:r>
              <a:rPr lang="en-US" dirty="0"/>
              <a:t>Explanation of Perceptron</a:t>
            </a:r>
          </a:p>
        </p:txBody>
      </p:sp>
      <p:sp>
        <p:nvSpPr>
          <p:cNvPr id="4" name="Rectangle 1"/>
          <p:cNvSpPr>
            <a:spLocks noGrp="1" noChangeArrowheads="1"/>
          </p:cNvSpPr>
          <p:nvPr>
            <p:ph type="body" idx="1"/>
          </p:nvPr>
        </p:nvSpPr>
        <p:spPr bwMode="auto">
          <a:xfrm>
            <a:off x="0" y="1145766"/>
            <a:ext cx="8902700" cy="5386070"/>
          </a:xfrm>
          <a:prstGeom prst="rect">
            <a:avLst/>
          </a:prstGeom>
          <a:solidFill>
            <a:srgbClr val="F2F2F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20" tIns="45710" rIns="91420" bIns="457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defTabSz="914207">
              <a:buFont typeface="Wingdings" pitchFamily="2" charset="2"/>
              <a:buChar char="§"/>
            </a:pPr>
            <a:r>
              <a:rPr kumimoji="0" lang="en-US" altLang="en-US" sz="2400" b="0" i="0" u="none" strike="noStrike" cap="none" normalizeH="0" baseline="0" dirty="0">
                <a:ln>
                  <a:noFill/>
                </a:ln>
                <a:solidFill>
                  <a:srgbClr val="292929"/>
                </a:solidFill>
                <a:effectLst/>
                <a:latin typeface="Times New Roman" pitchFamily="18" charset="0"/>
                <a:cs typeface="Times New Roman" pitchFamily="18" charset="0"/>
              </a:rPr>
              <a:t>In the above figure, for one single observation, x0, x1, </a:t>
            </a:r>
            <a:r>
              <a:rPr kumimoji="0" lang="en-US" altLang="en-US" sz="2400" b="0" i="0" u="none" strike="noStrike" cap="none" normalizeH="0" baseline="0" dirty="0" smtClean="0">
                <a:ln>
                  <a:noFill/>
                </a:ln>
                <a:solidFill>
                  <a:srgbClr val="292929"/>
                </a:solidFill>
                <a:effectLst/>
                <a:latin typeface="Times New Roman" pitchFamily="18" charset="0"/>
                <a:cs typeface="Times New Roman" pitchFamily="18" charset="0"/>
              </a:rPr>
              <a:t>x2,</a:t>
            </a:r>
            <a:r>
              <a:rPr lang="en-US" altLang="en-US" sz="2400" dirty="0" smtClean="0">
                <a:solidFill>
                  <a:srgbClr val="292929"/>
                </a:solidFill>
                <a:latin typeface="Times New Roman" pitchFamily="18" charset="0"/>
                <a:cs typeface="Times New Roman" pitchFamily="18" charset="0"/>
              </a:rPr>
              <a:t> </a:t>
            </a:r>
            <a:r>
              <a:rPr kumimoji="0" lang="en-US" altLang="en-US" sz="2400" b="0" i="0" u="none" strike="noStrike" cap="none" normalizeH="0" baseline="0" dirty="0" smtClean="0">
                <a:ln>
                  <a:noFill/>
                </a:ln>
                <a:solidFill>
                  <a:srgbClr val="292929"/>
                </a:solidFill>
                <a:effectLst/>
                <a:latin typeface="Times New Roman" pitchFamily="18" charset="0"/>
                <a:cs typeface="Times New Roman" pitchFamily="18" charset="0"/>
              </a:rPr>
              <a:t>x3</a:t>
            </a:r>
            <a:r>
              <a:rPr kumimoji="0" lang="en-US" altLang="en-US" sz="2400" b="0" i="0" u="none" strike="noStrike" cap="none" normalizeH="0" baseline="0" dirty="0">
                <a:ln>
                  <a:noFill/>
                </a:ln>
                <a:solidFill>
                  <a:srgbClr val="292929"/>
                </a:solidFill>
                <a:effectLst/>
                <a:latin typeface="Times New Roman" pitchFamily="18" charset="0"/>
                <a:cs typeface="Times New Roman" pitchFamily="18" charset="0"/>
              </a:rPr>
              <a:t>...x(n) </a:t>
            </a:r>
            <a:r>
              <a:rPr kumimoji="0" lang="en-US" altLang="en-US" sz="2400" b="0" i="0" u="none" strike="noStrike" cap="none" normalizeH="0" baseline="0" dirty="0" smtClean="0">
                <a:ln>
                  <a:noFill/>
                </a:ln>
                <a:solidFill>
                  <a:srgbClr val="292929"/>
                </a:solidFill>
                <a:effectLst/>
                <a:latin typeface="Times New Roman" pitchFamily="18" charset="0"/>
                <a:cs typeface="Times New Roman" pitchFamily="18" charset="0"/>
              </a:rPr>
              <a:t> represents </a:t>
            </a:r>
            <a:r>
              <a:rPr kumimoji="0" lang="en-US" altLang="en-US" sz="2400" b="0" i="0" u="none" strike="noStrike" cap="none" normalizeH="0" baseline="0" dirty="0">
                <a:ln>
                  <a:noFill/>
                </a:ln>
                <a:solidFill>
                  <a:srgbClr val="292929"/>
                </a:solidFill>
                <a:effectLst/>
                <a:latin typeface="Times New Roman" pitchFamily="18" charset="0"/>
                <a:cs typeface="Times New Roman" pitchFamily="18" charset="0"/>
              </a:rPr>
              <a:t>various inputs(independent variables) to the network. </a:t>
            </a:r>
            <a:endParaRPr lang="en-US" altLang="en-US" sz="2400" dirty="0" smtClean="0">
              <a:solidFill>
                <a:srgbClr val="292929"/>
              </a:solidFill>
              <a:latin typeface="Times New Roman" pitchFamily="18" charset="0"/>
              <a:cs typeface="Times New Roman" pitchFamily="18" charset="0"/>
            </a:endParaRPr>
          </a:p>
          <a:p>
            <a:pPr lvl="1" defTabSz="914207">
              <a:buFont typeface="Wingdings" pitchFamily="2" charset="2"/>
              <a:buChar char="§"/>
            </a:pPr>
            <a:r>
              <a:rPr kumimoji="0" lang="en-US" altLang="en-US" sz="2400" b="0" i="0" u="none" strike="noStrike" cap="none" normalizeH="0" baseline="0" dirty="0" smtClean="0">
                <a:ln>
                  <a:noFill/>
                </a:ln>
                <a:solidFill>
                  <a:srgbClr val="292929"/>
                </a:solidFill>
                <a:effectLst/>
                <a:latin typeface="Times New Roman" pitchFamily="18" charset="0"/>
                <a:cs typeface="Times New Roman" pitchFamily="18" charset="0"/>
              </a:rPr>
              <a:t>Each </a:t>
            </a:r>
            <a:r>
              <a:rPr kumimoji="0" lang="en-US" altLang="en-US" sz="2400" b="0" i="0" u="none" strike="noStrike" cap="none" normalizeH="0" baseline="0" dirty="0">
                <a:ln>
                  <a:noFill/>
                </a:ln>
                <a:solidFill>
                  <a:srgbClr val="292929"/>
                </a:solidFill>
                <a:effectLst/>
                <a:latin typeface="Times New Roman" pitchFamily="18" charset="0"/>
                <a:cs typeface="Times New Roman" pitchFamily="18" charset="0"/>
              </a:rPr>
              <a:t>of these inputs is multiplied by a connection weight or </a:t>
            </a:r>
            <a:r>
              <a:rPr kumimoji="0" lang="en-US" altLang="en-US" sz="2400" b="0" i="0" u="none" strike="noStrike" cap="none" normalizeH="0" baseline="0" dirty="0" smtClean="0">
                <a:ln>
                  <a:noFill/>
                </a:ln>
                <a:solidFill>
                  <a:srgbClr val="292929"/>
                </a:solidFill>
                <a:effectLst/>
                <a:latin typeface="Times New Roman" pitchFamily="18" charset="0"/>
                <a:cs typeface="Times New Roman" pitchFamily="18" charset="0"/>
              </a:rPr>
              <a:t>synapse.</a:t>
            </a:r>
          </a:p>
          <a:p>
            <a:pPr lvl="1" defTabSz="914207">
              <a:buFont typeface="Wingdings" pitchFamily="2" charset="2"/>
              <a:buChar char="§"/>
            </a:pPr>
            <a:r>
              <a:rPr kumimoji="0" lang="en-US" altLang="en-US" sz="2400" b="0" i="0" u="none" strike="noStrike" cap="none" normalizeH="0" baseline="0" dirty="0" smtClean="0">
                <a:ln>
                  <a:noFill/>
                </a:ln>
                <a:solidFill>
                  <a:srgbClr val="292929"/>
                </a:solidFill>
                <a:effectLst/>
                <a:latin typeface="Times New Roman" pitchFamily="18" charset="0"/>
                <a:cs typeface="Times New Roman" pitchFamily="18" charset="0"/>
              </a:rPr>
              <a:t>The </a:t>
            </a:r>
            <a:r>
              <a:rPr kumimoji="0" lang="en-US" altLang="en-US" sz="2400" b="0" i="0" u="none" strike="noStrike" cap="none" normalizeH="0" baseline="0" dirty="0">
                <a:ln>
                  <a:noFill/>
                </a:ln>
                <a:solidFill>
                  <a:srgbClr val="292929"/>
                </a:solidFill>
                <a:effectLst/>
                <a:latin typeface="Times New Roman" pitchFamily="18" charset="0"/>
                <a:cs typeface="Times New Roman" pitchFamily="18" charset="0"/>
              </a:rPr>
              <a:t>weights are represented as w0, w1, w2, w3….w(n) . </a:t>
            </a:r>
            <a:r>
              <a:rPr kumimoji="0" lang="en-US" altLang="en-US" sz="2400" b="1" i="0" u="none" strike="noStrike" cap="none" normalizeH="0" baseline="0" dirty="0">
                <a:ln>
                  <a:noFill/>
                </a:ln>
                <a:solidFill>
                  <a:srgbClr val="292929"/>
                </a:solidFill>
                <a:effectLst/>
                <a:latin typeface="Times New Roman" pitchFamily="18" charset="0"/>
                <a:cs typeface="Times New Roman" pitchFamily="18" charset="0"/>
              </a:rPr>
              <a:t>Weight shows the strength of a particular </a:t>
            </a:r>
            <a:r>
              <a:rPr kumimoji="0" lang="en-US" altLang="en-US" sz="2400" b="1" i="0" u="none" strike="noStrike" cap="none" normalizeH="0" baseline="0" dirty="0" smtClean="0">
                <a:ln>
                  <a:noFill/>
                </a:ln>
                <a:solidFill>
                  <a:srgbClr val="292929"/>
                </a:solidFill>
                <a:effectLst/>
                <a:latin typeface="Times New Roman" pitchFamily="18" charset="0"/>
                <a:cs typeface="Times New Roman" pitchFamily="18" charset="0"/>
              </a:rPr>
              <a:t>node.</a:t>
            </a:r>
            <a:endParaRPr lang="en-US" altLang="en-US" sz="2400" dirty="0">
              <a:latin typeface="Times New Roman" pitchFamily="18" charset="0"/>
              <a:cs typeface="Times New Roman" pitchFamily="18" charset="0"/>
            </a:endParaRPr>
          </a:p>
          <a:p>
            <a:pPr lvl="1" defTabSz="914207">
              <a:buFont typeface="Wingdings" pitchFamily="2" charset="2"/>
              <a:buChar char="§"/>
            </a:pPr>
            <a:r>
              <a:rPr kumimoji="0" lang="en-US" altLang="en-US" sz="2400" b="1" i="0" u="none" strike="noStrike" cap="none" normalizeH="0" baseline="0" dirty="0" smtClean="0">
                <a:ln>
                  <a:noFill/>
                </a:ln>
                <a:solidFill>
                  <a:srgbClr val="292929"/>
                </a:solidFill>
                <a:effectLst/>
                <a:latin typeface="Times New Roman" pitchFamily="18" charset="0"/>
                <a:cs typeface="Times New Roman" pitchFamily="18" charset="0"/>
              </a:rPr>
              <a:t>b </a:t>
            </a:r>
            <a:r>
              <a:rPr kumimoji="0" lang="en-US" altLang="en-US" sz="2400" b="1" i="0" u="none" strike="noStrike" cap="none" normalizeH="0" baseline="0" dirty="0">
                <a:ln>
                  <a:noFill/>
                </a:ln>
                <a:solidFill>
                  <a:srgbClr val="292929"/>
                </a:solidFill>
                <a:effectLst/>
                <a:latin typeface="Times New Roman" pitchFamily="18" charset="0"/>
                <a:cs typeface="Times New Roman" pitchFamily="18" charset="0"/>
              </a:rPr>
              <a:t>is a bias value. A bias value allows you to shift the activation function up or </a:t>
            </a:r>
            <a:r>
              <a:rPr kumimoji="0" lang="en-US" altLang="en-US" sz="2400" b="1" i="0" u="none" strike="noStrike" cap="none" normalizeH="0" baseline="0" dirty="0" smtClean="0">
                <a:ln>
                  <a:noFill/>
                </a:ln>
                <a:solidFill>
                  <a:srgbClr val="292929"/>
                </a:solidFill>
                <a:effectLst/>
                <a:latin typeface="Times New Roman" pitchFamily="18" charset="0"/>
                <a:cs typeface="Times New Roman" pitchFamily="18" charset="0"/>
              </a:rPr>
              <a:t>down.</a:t>
            </a:r>
            <a:endParaRPr lang="en-US" altLang="en-US" sz="2400" b="1" dirty="0">
              <a:latin typeface="Times New Roman" pitchFamily="18" charset="0"/>
              <a:cs typeface="Times New Roman" pitchFamily="18" charset="0"/>
            </a:endParaRPr>
          </a:p>
          <a:p>
            <a:pPr lvl="1" defTabSz="914207">
              <a:buFont typeface="Wingdings" pitchFamily="2" charset="2"/>
              <a:buChar char="§"/>
            </a:pPr>
            <a:r>
              <a:rPr kumimoji="0" lang="en-US" altLang="en-US" sz="2400" b="0" i="0" u="none" strike="noStrike" cap="none" normalizeH="0" baseline="0" dirty="0" smtClean="0">
                <a:ln>
                  <a:noFill/>
                </a:ln>
                <a:solidFill>
                  <a:srgbClr val="292929"/>
                </a:solidFill>
                <a:effectLst/>
                <a:latin typeface="Times New Roman" pitchFamily="18" charset="0"/>
                <a:cs typeface="Times New Roman" pitchFamily="18" charset="0"/>
              </a:rPr>
              <a:t>In </a:t>
            </a:r>
            <a:r>
              <a:rPr kumimoji="0" lang="en-US" altLang="en-US" sz="2400" b="0" i="0" u="none" strike="noStrike" cap="none" normalizeH="0" baseline="0" dirty="0">
                <a:ln>
                  <a:noFill/>
                </a:ln>
                <a:solidFill>
                  <a:srgbClr val="292929"/>
                </a:solidFill>
                <a:effectLst/>
                <a:latin typeface="Times New Roman" pitchFamily="18" charset="0"/>
                <a:cs typeface="Times New Roman" pitchFamily="18" charset="0"/>
              </a:rPr>
              <a:t>the simplest case, these products are summed, fed to a transfer function (activation function) to generate a result, and this result is sent as </a:t>
            </a:r>
            <a:r>
              <a:rPr kumimoji="0" lang="en-US" altLang="en-US" sz="2400" b="0" i="0" u="none" strike="noStrike" cap="none" normalizeH="0" baseline="0" dirty="0" smtClean="0">
                <a:ln>
                  <a:noFill/>
                </a:ln>
                <a:solidFill>
                  <a:srgbClr val="292929"/>
                </a:solidFill>
                <a:effectLst/>
                <a:latin typeface="Times New Roman" pitchFamily="18" charset="0"/>
                <a:cs typeface="Times New Roman" pitchFamily="18" charset="0"/>
              </a:rPr>
              <a:t>output.</a:t>
            </a:r>
            <a:endParaRPr lang="en-US" altLang="en-US" sz="2400" dirty="0">
              <a:latin typeface="Times New Roman" pitchFamily="18" charset="0"/>
              <a:cs typeface="Times New Roman" pitchFamily="18" charset="0"/>
            </a:endParaRPr>
          </a:p>
          <a:p>
            <a:pPr lvl="1" defTabSz="914207">
              <a:buFont typeface="Wingdings" pitchFamily="2" charset="2"/>
              <a:buChar char="§"/>
            </a:pPr>
            <a:r>
              <a:rPr kumimoji="0" lang="en-US" altLang="en-US" sz="2400" b="0" i="0" u="none" strike="noStrike" cap="none" normalizeH="0" baseline="0" dirty="0" smtClean="0">
                <a:ln>
                  <a:noFill/>
                </a:ln>
                <a:solidFill>
                  <a:srgbClr val="292929"/>
                </a:solidFill>
                <a:effectLst/>
                <a:latin typeface="Times New Roman" pitchFamily="18" charset="0"/>
                <a:cs typeface="Times New Roman" pitchFamily="18" charset="0"/>
              </a:rPr>
              <a:t>Mathematically</a:t>
            </a:r>
            <a:r>
              <a:rPr kumimoji="0" lang="en-US" altLang="en-US" sz="2400" b="0" i="0" u="none" strike="noStrike" cap="none" normalizeH="0" baseline="0" dirty="0">
                <a:ln>
                  <a:noFill/>
                </a:ln>
                <a:solidFill>
                  <a:srgbClr val="292929"/>
                </a:solidFill>
                <a:effectLst/>
                <a:latin typeface="Times New Roman" pitchFamily="18" charset="0"/>
                <a:cs typeface="Times New Roman" pitchFamily="18" charset="0"/>
              </a:rPr>
              <a:t>, x1.w1 + x2.w2 + x3.w3 ...... </a:t>
            </a:r>
            <a:r>
              <a:rPr kumimoji="0" lang="en-US" altLang="en-US" sz="2400" b="0" i="0" u="none" strike="noStrike" cap="none" normalizeH="0" baseline="0" dirty="0" err="1">
                <a:ln>
                  <a:noFill/>
                </a:ln>
                <a:solidFill>
                  <a:srgbClr val="292929"/>
                </a:solidFill>
                <a:effectLst/>
                <a:latin typeface="Times New Roman" pitchFamily="18" charset="0"/>
                <a:cs typeface="Times New Roman" pitchFamily="18" charset="0"/>
              </a:rPr>
              <a:t>xn.wn</a:t>
            </a:r>
            <a:r>
              <a:rPr kumimoji="0" lang="en-US" altLang="en-US" sz="2400" b="0" i="0" u="none" strike="noStrike" cap="none" normalizeH="0" baseline="0" dirty="0">
                <a:ln>
                  <a:noFill/>
                </a:ln>
                <a:solidFill>
                  <a:srgbClr val="292929"/>
                </a:solidFill>
                <a:effectLst/>
                <a:latin typeface="Times New Roman" pitchFamily="18" charset="0"/>
                <a:cs typeface="Times New Roman" pitchFamily="18" charset="0"/>
              </a:rPr>
              <a:t> = ∑ </a:t>
            </a:r>
            <a:r>
              <a:rPr kumimoji="0" lang="en-US" altLang="en-US" sz="2400" b="0" i="0" u="none" strike="noStrike" cap="none" normalizeH="0" baseline="0" dirty="0" err="1">
                <a:ln>
                  <a:noFill/>
                </a:ln>
                <a:solidFill>
                  <a:srgbClr val="292929"/>
                </a:solidFill>
                <a:effectLst/>
                <a:latin typeface="Times New Roman" pitchFamily="18" charset="0"/>
                <a:cs typeface="Times New Roman" pitchFamily="18" charset="0"/>
              </a:rPr>
              <a:t>xi.wi</a:t>
            </a: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indent="0" defTabSz="914207">
              <a:buNone/>
            </a:pPr>
            <a:r>
              <a:rPr lang="en-US" altLang="en-US" sz="3200" dirty="0" smtClean="0">
                <a:solidFill>
                  <a:srgbClr val="292929"/>
                </a:solidFill>
                <a:latin typeface="Times New Roman" pitchFamily="18" charset="0"/>
                <a:cs typeface="Times New Roman" pitchFamily="18" charset="0"/>
              </a:rPr>
              <a:t>      </a:t>
            </a:r>
            <a:r>
              <a:rPr lang="en-US" altLang="en-US" dirty="0" smtClean="0">
                <a:solidFill>
                  <a:srgbClr val="292929"/>
                </a:solidFill>
                <a:latin typeface="Times New Roman" pitchFamily="18" charset="0"/>
                <a:cs typeface="Times New Roman" pitchFamily="18" charset="0"/>
              </a:rPr>
              <a:t>Now </a:t>
            </a:r>
            <a:r>
              <a:rPr lang="en-US" altLang="en-US" dirty="0">
                <a:solidFill>
                  <a:srgbClr val="292929"/>
                </a:solidFill>
                <a:latin typeface="Times New Roman" pitchFamily="18" charset="0"/>
                <a:cs typeface="Times New Roman" pitchFamily="18" charset="0"/>
              </a:rPr>
              <a:t>activation function is applied 𝜙(∑ </a:t>
            </a:r>
            <a:r>
              <a:rPr lang="en-US" altLang="en-US" dirty="0" err="1">
                <a:solidFill>
                  <a:srgbClr val="292929"/>
                </a:solidFill>
                <a:latin typeface="Times New Roman" pitchFamily="18" charset="0"/>
                <a:cs typeface="Times New Roman" pitchFamily="18" charset="0"/>
              </a:rPr>
              <a:t>xi.wi</a:t>
            </a:r>
            <a:r>
              <a:rPr lang="en-US" altLang="en-US" dirty="0">
                <a:solidFill>
                  <a:srgbClr val="292929"/>
                </a:solidFill>
                <a:latin typeface="Times New Roman" pitchFamily="18" charset="0"/>
                <a:cs typeface="Times New Roman" pitchFamily="18" charset="0"/>
              </a:rPr>
              <a:t>)</a:t>
            </a:r>
          </a:p>
        </p:txBody>
      </p:sp>
    </p:spTree>
    <p:extLst>
      <p:ext uri="{BB962C8B-B14F-4D97-AF65-F5344CB8AC3E}">
        <p14:creationId xmlns="" xmlns:p14="http://schemas.microsoft.com/office/powerpoint/2010/main" val="31077297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298450"/>
            <a:ext cx="8679929" cy="715010"/>
          </a:xfrm>
        </p:spPr>
        <p:txBody>
          <a:bodyPr/>
          <a:lstStyle/>
          <a:p>
            <a:r>
              <a:rPr lang="en-US" dirty="0"/>
              <a:t>Activation function</a:t>
            </a:r>
            <a:br>
              <a:rPr lang="en-US" dirty="0"/>
            </a:br>
            <a:endParaRPr lang="en-US" dirty="0"/>
          </a:p>
        </p:txBody>
      </p:sp>
      <p:sp>
        <p:nvSpPr>
          <p:cNvPr id="3" name="Text Placeholder 2"/>
          <p:cNvSpPr>
            <a:spLocks noGrp="1"/>
          </p:cNvSpPr>
          <p:nvPr>
            <p:ph type="body" idx="1"/>
          </p:nvPr>
        </p:nvSpPr>
        <p:spPr>
          <a:xfrm>
            <a:off x="139700" y="1428496"/>
            <a:ext cx="8874386" cy="5539978"/>
          </a:xfrm>
        </p:spPr>
        <p:txBody>
          <a:bodyPr/>
          <a:lstStyle/>
          <a:p>
            <a:r>
              <a:rPr lang="en-US" dirty="0"/>
              <a:t>The Activation function is important for an ANN to learn and make sense of something really complicated. </a:t>
            </a:r>
            <a:endParaRPr lang="en-US" dirty="0" smtClean="0"/>
          </a:p>
          <a:p>
            <a:endParaRPr lang="en-US" dirty="0" smtClean="0"/>
          </a:p>
          <a:p>
            <a:r>
              <a:rPr lang="en-US" dirty="0" smtClean="0"/>
              <a:t>Their </a:t>
            </a:r>
            <a:r>
              <a:rPr lang="en-US" dirty="0"/>
              <a:t>main purpose is to convert an input signal of a node in an ANN to an output signal. </a:t>
            </a:r>
            <a:endParaRPr lang="en-US" dirty="0" smtClean="0"/>
          </a:p>
          <a:p>
            <a:endParaRPr lang="en-US" dirty="0" smtClean="0"/>
          </a:p>
          <a:p>
            <a:r>
              <a:rPr lang="en-US" dirty="0" smtClean="0"/>
              <a:t>This </a:t>
            </a:r>
            <a:r>
              <a:rPr lang="en-US" dirty="0"/>
              <a:t>output signal is used as input to the next layer in the stack.</a:t>
            </a:r>
          </a:p>
          <a:p>
            <a:endParaRPr lang="en-US" dirty="0"/>
          </a:p>
          <a:p>
            <a:r>
              <a:rPr lang="en-US" b="1" dirty="0"/>
              <a:t>Activation function decides whether a neuron should be activated or not by calculating the weighted sum and further adding bias to it. </a:t>
            </a:r>
            <a:endParaRPr lang="en-US" b="1" dirty="0" smtClean="0"/>
          </a:p>
          <a:p>
            <a:endParaRPr lang="en-US" b="1" dirty="0" smtClean="0"/>
          </a:p>
          <a:p>
            <a:r>
              <a:rPr lang="en-US" b="1" dirty="0" smtClean="0"/>
              <a:t>The </a:t>
            </a:r>
            <a:r>
              <a:rPr lang="en-US" b="1" dirty="0"/>
              <a:t>motive is to introduce non-linearity into the output of a neuron.</a:t>
            </a:r>
          </a:p>
          <a:p>
            <a:endParaRPr lang="en-US" dirty="0"/>
          </a:p>
        </p:txBody>
      </p:sp>
    </p:spTree>
    <p:extLst>
      <p:ext uri="{BB962C8B-B14F-4D97-AF65-F5344CB8AC3E}">
        <p14:creationId xmlns="" xmlns:p14="http://schemas.microsoft.com/office/powerpoint/2010/main" val="23932415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37" y="298450"/>
            <a:ext cx="8679929" cy="715010"/>
          </a:xfrm>
        </p:spPr>
        <p:txBody>
          <a:bodyPr/>
          <a:lstStyle/>
          <a:p>
            <a:r>
              <a:rPr lang="en-US" dirty="0"/>
              <a:t>Activation function</a:t>
            </a:r>
            <a:br>
              <a:rPr lang="en-US" dirty="0"/>
            </a:br>
            <a:endParaRPr lang="en-US" dirty="0"/>
          </a:p>
        </p:txBody>
      </p:sp>
      <p:sp>
        <p:nvSpPr>
          <p:cNvPr id="3" name="Text Placeholder 2"/>
          <p:cNvSpPr>
            <a:spLocks noGrp="1"/>
          </p:cNvSpPr>
          <p:nvPr>
            <p:ph type="body" idx="1"/>
          </p:nvPr>
        </p:nvSpPr>
        <p:spPr>
          <a:xfrm>
            <a:off x="244214" y="1428496"/>
            <a:ext cx="8630170" cy="3323987"/>
          </a:xfrm>
        </p:spPr>
        <p:txBody>
          <a:bodyPr/>
          <a:lstStyle/>
          <a:p>
            <a:endParaRPr lang="en-US" dirty="0"/>
          </a:p>
          <a:p>
            <a:r>
              <a:rPr lang="en-US" dirty="0"/>
              <a:t>If we do not apply activation function then the output signal would be simply linear function(one-degree polynomial). </a:t>
            </a:r>
            <a:endParaRPr lang="en-US" dirty="0" smtClean="0"/>
          </a:p>
          <a:p>
            <a:endParaRPr lang="en-US" dirty="0" smtClean="0"/>
          </a:p>
          <a:p>
            <a:r>
              <a:rPr lang="en-US" dirty="0" smtClean="0"/>
              <a:t>Now</a:t>
            </a:r>
            <a:r>
              <a:rPr lang="en-US" dirty="0"/>
              <a:t>, a linear function is easy to solve but they are limited in their complexity, have less power. </a:t>
            </a:r>
            <a:endParaRPr lang="en-US" dirty="0" smtClean="0"/>
          </a:p>
          <a:p>
            <a:endParaRPr lang="en-US" dirty="0" smtClean="0"/>
          </a:p>
          <a:p>
            <a:r>
              <a:rPr lang="en-US" dirty="0" smtClean="0"/>
              <a:t>Without </a:t>
            </a:r>
            <a:r>
              <a:rPr lang="en-US" dirty="0"/>
              <a:t>activation function, our model cannot learn and model complicated data such as images, videos, audio, speech, etc.</a:t>
            </a:r>
          </a:p>
        </p:txBody>
      </p:sp>
    </p:spTree>
    <p:extLst>
      <p:ext uri="{BB962C8B-B14F-4D97-AF65-F5344CB8AC3E}">
        <p14:creationId xmlns="" xmlns:p14="http://schemas.microsoft.com/office/powerpoint/2010/main" val="23932415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the question arises why do we need Non-Linearity?</a:t>
            </a:r>
          </a:p>
        </p:txBody>
      </p:sp>
      <p:sp>
        <p:nvSpPr>
          <p:cNvPr id="3" name="Text Placeholder 2"/>
          <p:cNvSpPr>
            <a:spLocks noGrp="1"/>
          </p:cNvSpPr>
          <p:nvPr>
            <p:ph type="body" idx="1"/>
          </p:nvPr>
        </p:nvSpPr>
        <p:spPr>
          <a:xfrm>
            <a:off x="244214" y="1428498"/>
            <a:ext cx="8630170" cy="3693319"/>
          </a:xfrm>
        </p:spPr>
        <p:txBody>
          <a:bodyPr/>
          <a:lstStyle/>
          <a:p>
            <a:pPr algn="just"/>
            <a:r>
              <a:rPr lang="en-US" dirty="0"/>
              <a:t>Non-Linear functions are those which have a degree more than one and they have a curvature. Now we need a neural network to learn and represent almost anything and any arbitrary complex function that maps an input to output.</a:t>
            </a:r>
          </a:p>
          <a:p>
            <a:pPr algn="just"/>
            <a:endParaRPr lang="en-US" dirty="0"/>
          </a:p>
          <a:p>
            <a:pPr algn="just"/>
            <a:endParaRPr lang="en-US" dirty="0"/>
          </a:p>
          <a:p>
            <a:pPr algn="just"/>
            <a:r>
              <a:rPr lang="en-US" dirty="0"/>
              <a:t>Neural Network is considered </a:t>
            </a:r>
            <a:r>
              <a:rPr lang="en-US" b="1" dirty="0"/>
              <a:t>“Universal Function </a:t>
            </a:r>
            <a:r>
              <a:rPr lang="en-US" b="1" dirty="0" err="1"/>
              <a:t>Approximators</a:t>
            </a:r>
            <a:r>
              <a:rPr lang="en-US" b="1" dirty="0"/>
              <a:t>”. </a:t>
            </a:r>
            <a:r>
              <a:rPr lang="en-US" dirty="0"/>
              <a:t>It means they can learn and compute any function at all.</a:t>
            </a:r>
          </a:p>
          <a:p>
            <a:pPr algn="just"/>
            <a:endParaRPr lang="en-US" dirty="0"/>
          </a:p>
        </p:txBody>
      </p:sp>
    </p:spTree>
    <p:extLst>
      <p:ext uri="{BB962C8B-B14F-4D97-AF65-F5344CB8AC3E}">
        <p14:creationId xmlns="" xmlns:p14="http://schemas.microsoft.com/office/powerpoint/2010/main" val="2586664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10455</TotalTime>
  <Words>10146</Words>
  <Application>Microsoft Office PowerPoint</Application>
  <PresentationFormat>Custom</PresentationFormat>
  <Paragraphs>1243</Paragraphs>
  <Slides>194</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194</vt:i4>
      </vt:variant>
    </vt:vector>
  </HeadingPairs>
  <TitlesOfParts>
    <vt:vector size="196" baseType="lpstr">
      <vt:lpstr>Office Theme</vt:lpstr>
      <vt:lpstr>Worksheet</vt:lpstr>
      <vt:lpstr>Machine Learning Techniques  [KAI-601] </vt:lpstr>
      <vt:lpstr>CO-PO (Course Outcome- Program Outcome)</vt:lpstr>
      <vt:lpstr>Text books:</vt:lpstr>
      <vt:lpstr>Detailed Syllabus UNIT-1</vt:lpstr>
      <vt:lpstr>UNIT-2</vt:lpstr>
      <vt:lpstr>UNIT-3</vt:lpstr>
      <vt:lpstr>UNIT-4</vt:lpstr>
      <vt:lpstr>UNIT-5</vt:lpstr>
      <vt:lpstr>Machine Learning</vt:lpstr>
      <vt:lpstr>Machine Learning</vt:lpstr>
      <vt:lpstr>Traditional Learning v/s Machine Learning</vt:lpstr>
      <vt:lpstr>Learning System</vt:lpstr>
      <vt:lpstr>Process (1): Model Construction</vt:lpstr>
      <vt:lpstr>Process (2): Using the Model in Prediction </vt:lpstr>
      <vt:lpstr>Example of Machine Learning</vt:lpstr>
      <vt:lpstr>Example of Machine Learning</vt:lpstr>
      <vt:lpstr>Types of Learning </vt:lpstr>
      <vt:lpstr>Types of Learning </vt:lpstr>
      <vt:lpstr>What is Supervised Learning? </vt:lpstr>
      <vt:lpstr>Block Diagram of Supervised Learning</vt:lpstr>
      <vt:lpstr>What is Unsupervised Learning? </vt:lpstr>
      <vt:lpstr>Block Diagram of Unsupervised Learning</vt:lpstr>
      <vt:lpstr>What is Reinforcement Learning? </vt:lpstr>
      <vt:lpstr>What is Reinforcement Learning? </vt:lpstr>
      <vt:lpstr>What is Reinforcement Learning? </vt:lpstr>
      <vt:lpstr>Block Diagram of Reinforcement Learning</vt:lpstr>
      <vt:lpstr>Example: Reinforcement Learning</vt:lpstr>
      <vt:lpstr>Example: Reinforcement Learning</vt:lpstr>
      <vt:lpstr>Main points in Reinforcement learning</vt:lpstr>
      <vt:lpstr>Semi-supervised machine learning  </vt:lpstr>
      <vt:lpstr>Supervised Learning vs Unsupervised Learning</vt:lpstr>
      <vt:lpstr> Reinforcement learning vs Supervised learning</vt:lpstr>
      <vt:lpstr> Well-Posed Learning Problems</vt:lpstr>
      <vt:lpstr> Well-Posed Learning Problems : Examples</vt:lpstr>
      <vt:lpstr> Well-Posed Learning Problems : Examples</vt:lpstr>
      <vt:lpstr> Well-Posed Learning Problems : Examples (cont.)</vt:lpstr>
      <vt:lpstr> Designing a Learning System</vt:lpstr>
      <vt:lpstr> Designing a Learning System</vt:lpstr>
      <vt:lpstr> Designing a Learning System</vt:lpstr>
      <vt:lpstr> Designing a Learning System</vt:lpstr>
      <vt:lpstr> Designing a Learning System</vt:lpstr>
      <vt:lpstr> Choosing the Training Experience</vt:lpstr>
      <vt:lpstr> Choosing the Training Experience</vt:lpstr>
      <vt:lpstr> Choosing the Training Experience (cont.)</vt:lpstr>
      <vt:lpstr> Choosing the Training Experience (cont.)</vt:lpstr>
      <vt:lpstr> Choosing the Target Function</vt:lpstr>
      <vt:lpstr> Choosing the Target Function</vt:lpstr>
      <vt:lpstr>Choosing the Target Function</vt:lpstr>
      <vt:lpstr> Choosing the Target Function (cont.)</vt:lpstr>
      <vt:lpstr>Choosing a Representation for the Target  Function</vt:lpstr>
      <vt:lpstr>Choosing a Representation for the Target  Function</vt:lpstr>
      <vt:lpstr> Choosing a Function Approximation Algorithm</vt:lpstr>
      <vt:lpstr> Choosing a Function Approximation Algorithm</vt:lpstr>
      <vt:lpstr>Choosing a Function Approximation Algorithm  (cont.)</vt:lpstr>
      <vt:lpstr> The Final Design</vt:lpstr>
      <vt:lpstr> The Final Design</vt:lpstr>
      <vt:lpstr> The Final Design (cont.)</vt:lpstr>
      <vt:lpstr> The Final Design</vt:lpstr>
      <vt:lpstr> The Final Design</vt:lpstr>
      <vt:lpstr> The Final Design (cont.)</vt:lpstr>
      <vt:lpstr> The Final Design (cont.)</vt:lpstr>
      <vt:lpstr>Choices in Designing the Checkers Learning  Problem</vt:lpstr>
      <vt:lpstr> Issues in Machine Learning</vt:lpstr>
      <vt:lpstr> Issues in Machine Learning</vt:lpstr>
      <vt:lpstr> Issues in Machine Learning</vt:lpstr>
      <vt:lpstr> Issues in Machine Learning</vt:lpstr>
      <vt:lpstr> Issues in Machine Learning</vt:lpstr>
      <vt:lpstr> Issues in Machine Learning</vt:lpstr>
      <vt:lpstr> Issues in Machine Learning</vt:lpstr>
      <vt:lpstr> Issues in Machine Learning</vt:lpstr>
      <vt:lpstr> Issues in Machine Learning</vt:lpstr>
      <vt:lpstr> Issues in Machine Learning</vt:lpstr>
      <vt:lpstr>History of ML</vt:lpstr>
      <vt:lpstr>History of ML</vt:lpstr>
      <vt:lpstr>History of ML</vt:lpstr>
      <vt:lpstr>History of ML : The Perceptron</vt:lpstr>
      <vt:lpstr>History of ML</vt:lpstr>
      <vt:lpstr>History of ML</vt:lpstr>
      <vt:lpstr>History of ML</vt:lpstr>
      <vt:lpstr>Machine Learning and Artificial Intelligence take Separate Paths</vt:lpstr>
      <vt:lpstr>Machine Learning and Artificial Intelligence take Separate Paths (continued)</vt:lpstr>
      <vt:lpstr>History of ML (Boosting)</vt:lpstr>
      <vt:lpstr>Boosting</vt:lpstr>
      <vt:lpstr>History of ML</vt:lpstr>
      <vt:lpstr>History of ML</vt:lpstr>
      <vt:lpstr>Machine Learning at Present </vt:lpstr>
      <vt:lpstr>Machine Learning at Present </vt:lpstr>
      <vt:lpstr>Introduction of Machine Learning Approaches</vt:lpstr>
      <vt:lpstr>Introduction of Machine Learning Approaches</vt:lpstr>
      <vt:lpstr>Introduction of Machine Learning Approaches</vt:lpstr>
      <vt:lpstr>Introduction of Machine Learning Approaches</vt:lpstr>
      <vt:lpstr>Artificial Neural Networks </vt:lpstr>
      <vt:lpstr>Artificial Neural Network</vt:lpstr>
      <vt:lpstr>Artificial Neural Network : Definition</vt:lpstr>
      <vt:lpstr>Perceptron</vt:lpstr>
      <vt:lpstr>Explanation of Perceptron</vt:lpstr>
      <vt:lpstr>Activation function </vt:lpstr>
      <vt:lpstr>Activation function </vt:lpstr>
      <vt:lpstr>Now the question arises why do we need Non-Linearity?</vt:lpstr>
      <vt:lpstr>Types of Activation Functions:</vt:lpstr>
      <vt:lpstr>Slide 101</vt:lpstr>
      <vt:lpstr>Types of Activation Functions:</vt:lpstr>
      <vt:lpstr>Types of Activation Functions:</vt:lpstr>
      <vt:lpstr>Types of Activation Functions:</vt:lpstr>
      <vt:lpstr>Types of Activation Functions:</vt:lpstr>
      <vt:lpstr>Types of Activation Functions:</vt:lpstr>
      <vt:lpstr>Types of Activation Functions:</vt:lpstr>
      <vt:lpstr>Types of Activation Functions:</vt:lpstr>
      <vt:lpstr>Types of Activation Functions:</vt:lpstr>
      <vt:lpstr>How does the Neural network work? </vt:lpstr>
      <vt:lpstr>How does the Neural network work? </vt:lpstr>
      <vt:lpstr>How does the Neural network work? </vt:lpstr>
      <vt:lpstr>How does the Neural network work? </vt:lpstr>
      <vt:lpstr>How do Neural networks learn? </vt:lpstr>
      <vt:lpstr>How do Neural networks learn?</vt:lpstr>
      <vt:lpstr>How do Neural networks learn?</vt:lpstr>
      <vt:lpstr>How do Neural networks learn?</vt:lpstr>
      <vt:lpstr>How do Neural networks learn?</vt:lpstr>
      <vt:lpstr>How do Neural networks learn?</vt:lpstr>
      <vt:lpstr>How do Neural networks learn?</vt:lpstr>
      <vt:lpstr>How do Neural networks learn?</vt:lpstr>
      <vt:lpstr>v</vt:lpstr>
      <vt:lpstr>How do Neural networks learn?</vt:lpstr>
      <vt:lpstr>How do Neural networks learn?</vt:lpstr>
      <vt:lpstr>Training ANN with Stochastic Gradient Descent </vt:lpstr>
      <vt:lpstr>Training ANN with Stochastic Gradient Descent </vt:lpstr>
      <vt:lpstr>Clustering in Machine Learning </vt:lpstr>
      <vt:lpstr>Example of Clustering</vt:lpstr>
      <vt:lpstr>Why Clustering ?</vt:lpstr>
      <vt:lpstr>Why Clustering ?</vt:lpstr>
      <vt:lpstr>Clustering Methods : </vt:lpstr>
      <vt:lpstr>Other Methods</vt:lpstr>
      <vt:lpstr>Clustering Algorithms : </vt:lpstr>
      <vt:lpstr>Applications of Clustering in different fields </vt:lpstr>
      <vt:lpstr>Reinforcement Learning</vt:lpstr>
      <vt:lpstr>Example: Reinforcement Learning</vt:lpstr>
      <vt:lpstr>Main points in Reinforcement learning – </vt:lpstr>
      <vt:lpstr>Supervised Learning vs Reinforcement Learning</vt:lpstr>
      <vt:lpstr>Types of Reinforcement: There are two types of Reinforcement: </vt:lpstr>
      <vt:lpstr>Various Practical applications of Reinforcement Learning – </vt:lpstr>
      <vt:lpstr>Decision Tree Learning</vt:lpstr>
      <vt:lpstr>Decision Tree Learning</vt:lpstr>
      <vt:lpstr>Slide 143</vt:lpstr>
      <vt:lpstr>Slide 144</vt:lpstr>
      <vt:lpstr>Decision Tree Learning</vt:lpstr>
      <vt:lpstr>Decision Tree for PlayTennis</vt:lpstr>
      <vt:lpstr>Decision Tree</vt:lpstr>
      <vt:lpstr>Decision Tree</vt:lpstr>
      <vt:lpstr>When to Consider Decision Trees</vt:lpstr>
      <vt:lpstr>Advantages</vt:lpstr>
      <vt:lpstr>Disadvantages</vt:lpstr>
      <vt:lpstr>Issues of DT</vt:lpstr>
      <vt:lpstr>Top-Down Induction of Decision Trees -- ID3</vt:lpstr>
      <vt:lpstr>Which Attribute is ”best”?</vt:lpstr>
      <vt:lpstr>Entropy</vt:lpstr>
      <vt:lpstr>Entropy</vt:lpstr>
      <vt:lpstr>ID3 - Training Examples – [9+,5-]</vt:lpstr>
      <vt:lpstr>Inductive Bias in ID3</vt:lpstr>
      <vt:lpstr>Overfitting</vt:lpstr>
      <vt:lpstr>Overfitting</vt:lpstr>
      <vt:lpstr>Avoid Overfitting</vt:lpstr>
      <vt:lpstr>Avoid Overfitting - Reduced-Error Pruning</vt:lpstr>
      <vt:lpstr>Main Points with Decision Tree Learning</vt:lpstr>
      <vt:lpstr>Bayesian Networks</vt:lpstr>
      <vt:lpstr>Descriptive, diagnostic, predictive &amp; prescriptive analytics with Bayesian networks </vt:lpstr>
      <vt:lpstr>Bayesian Networks</vt:lpstr>
      <vt:lpstr>Bayesian Networks</vt:lpstr>
      <vt:lpstr>Bayesian Networks</vt:lpstr>
      <vt:lpstr>Bayesian Networks</vt:lpstr>
      <vt:lpstr>Bayesian Networks</vt:lpstr>
      <vt:lpstr>Bayesian Networks</vt:lpstr>
      <vt:lpstr>Support Vector Machines</vt:lpstr>
      <vt:lpstr>Support Vector Machines</vt:lpstr>
      <vt:lpstr>Support Vector Machines</vt:lpstr>
      <vt:lpstr>SVM for complex (Non Linearly Separable) </vt:lpstr>
      <vt:lpstr>Kernelized SVM </vt:lpstr>
      <vt:lpstr>Kernelized SVM </vt:lpstr>
      <vt:lpstr>Advantages of SVM</vt:lpstr>
      <vt:lpstr>Disadvantages of SVM</vt:lpstr>
      <vt:lpstr>Applications</vt:lpstr>
      <vt:lpstr>Genetic Algorithms</vt:lpstr>
      <vt:lpstr>Foundation of Genetic Algorithms</vt:lpstr>
      <vt:lpstr>Search space</vt:lpstr>
      <vt:lpstr>Fitness Score </vt:lpstr>
      <vt:lpstr>Advantages of Genetic Algorithm</vt:lpstr>
      <vt:lpstr>Disadvantages of Genetic Algorithm</vt:lpstr>
      <vt:lpstr>Applications of Genetic Algorithm</vt:lpstr>
      <vt:lpstr> Issues in Machine Learning</vt:lpstr>
      <vt:lpstr>Issues in Machine Learning (cont.)</vt:lpstr>
      <vt:lpstr>Data Science</vt:lpstr>
      <vt:lpstr>Common Disciplines of a Data Scientist</vt:lpstr>
      <vt:lpstr>The Data Science Life Cycle </vt:lpstr>
      <vt:lpstr>Data Science vs Machine Learning</vt:lpstr>
      <vt:lpstr>Slide 194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Rajat Verma</dc:creator>
  <cp:lastModifiedBy>anil1</cp:lastModifiedBy>
  <cp:revision>165</cp:revision>
  <dcterms:created xsi:type="dcterms:W3CDTF">2020-07-18T14:48:16Z</dcterms:created>
  <dcterms:modified xsi:type="dcterms:W3CDTF">2024-04-30T05:22:18Z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2009-01-20T00:00:00Z</vt:filetime>
  </property>
  <property fmtid="{D5CDD505-2E9C-101B-9397-08002B2CF9AE}" pid="3" name="Creator">
    <vt:lpwstr>PowerPoint용 Acrobat PDFMaker 7.0.5</vt:lpwstr>
  </property>
  <property fmtid="{D5CDD505-2E9C-101B-9397-08002B2CF9AE}" pid="4" name="LastSaved">
    <vt:filetime>2020-07-18T00:00:00Z</vt:filetime>
  </property>
</Properties>
</file>