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notesSlides/notesSlide57.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Default Extension="emf" ContentType="image/x-emf"/>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wmf" ContentType="image/x-wmf"/>
  <Default Extension="xls" ContentType="application/vnd.ms-exce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slides/slide139.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141"/>
  </p:notesMasterIdLst>
  <p:handoutMasterIdLst>
    <p:handoutMasterId r:id="rId142"/>
  </p:handoutMasterIdLst>
  <p:sldIdLst>
    <p:sldId id="1404" r:id="rId2"/>
    <p:sldId id="912" r:id="rId3"/>
    <p:sldId id="907" r:id="rId4"/>
    <p:sldId id="908" r:id="rId5"/>
    <p:sldId id="909" r:id="rId6"/>
    <p:sldId id="910" r:id="rId7"/>
    <p:sldId id="953" r:id="rId8"/>
    <p:sldId id="1500" r:id="rId9"/>
    <p:sldId id="1501" r:id="rId10"/>
    <p:sldId id="1503" r:id="rId11"/>
    <p:sldId id="1504" r:id="rId12"/>
    <p:sldId id="1505" r:id="rId13"/>
    <p:sldId id="1475" r:id="rId14"/>
    <p:sldId id="1153" r:id="rId15"/>
    <p:sldId id="1502" r:id="rId16"/>
    <p:sldId id="1156" r:id="rId17"/>
    <p:sldId id="1348" r:id="rId18"/>
    <p:sldId id="1157" r:id="rId19"/>
    <p:sldId id="1158" r:id="rId20"/>
    <p:sldId id="1499" r:id="rId21"/>
    <p:sldId id="1498" r:id="rId22"/>
    <p:sldId id="1159" r:id="rId23"/>
    <p:sldId id="1489" r:id="rId24"/>
    <p:sldId id="1490" r:id="rId25"/>
    <p:sldId id="1531" r:id="rId26"/>
    <p:sldId id="1530" r:id="rId27"/>
    <p:sldId id="1512" r:id="rId28"/>
    <p:sldId id="1536" r:id="rId29"/>
    <p:sldId id="1537" r:id="rId30"/>
    <p:sldId id="1538" r:id="rId31"/>
    <p:sldId id="1539" r:id="rId32"/>
    <p:sldId id="1540" r:id="rId33"/>
    <p:sldId id="1513" r:id="rId34"/>
    <p:sldId id="1514" r:id="rId35"/>
    <p:sldId id="1515" r:id="rId36"/>
    <p:sldId id="1516" r:id="rId37"/>
    <p:sldId id="1517" r:id="rId38"/>
    <p:sldId id="1518" r:id="rId39"/>
    <p:sldId id="1519" r:id="rId40"/>
    <p:sldId id="1520" r:id="rId41"/>
    <p:sldId id="1521" r:id="rId42"/>
    <p:sldId id="1522" r:id="rId43"/>
    <p:sldId id="1523" r:id="rId44"/>
    <p:sldId id="1524" r:id="rId45"/>
    <p:sldId id="1541" r:id="rId46"/>
    <p:sldId id="1542" r:id="rId47"/>
    <p:sldId id="1525" r:id="rId48"/>
    <p:sldId id="1526" r:id="rId49"/>
    <p:sldId id="1527" r:id="rId50"/>
    <p:sldId id="1528" r:id="rId51"/>
    <p:sldId id="1529" r:id="rId52"/>
    <p:sldId id="1548" r:id="rId53"/>
    <p:sldId id="1549" r:id="rId54"/>
    <p:sldId id="1551" r:id="rId55"/>
    <p:sldId id="1532" r:id="rId56"/>
    <p:sldId id="1550" r:id="rId57"/>
    <p:sldId id="1533" r:id="rId58"/>
    <p:sldId id="1534" r:id="rId59"/>
    <p:sldId id="1535" r:id="rId60"/>
    <p:sldId id="1543" r:id="rId61"/>
    <p:sldId id="1544" r:id="rId62"/>
    <p:sldId id="1545" r:id="rId63"/>
    <p:sldId id="1553" r:id="rId64"/>
    <p:sldId id="1552" r:id="rId65"/>
    <p:sldId id="1554" r:id="rId66"/>
    <p:sldId id="1546" r:id="rId67"/>
    <p:sldId id="1547" r:id="rId68"/>
    <p:sldId id="1511" r:id="rId69"/>
    <p:sldId id="1491" r:id="rId70"/>
    <p:sldId id="1492" r:id="rId71"/>
    <p:sldId id="1493" r:id="rId72"/>
    <p:sldId id="1494" r:id="rId73"/>
    <p:sldId id="1495" r:id="rId74"/>
    <p:sldId id="1496" r:id="rId75"/>
    <p:sldId id="1497" r:id="rId76"/>
    <p:sldId id="1459" r:id="rId77"/>
    <p:sldId id="1506" r:id="rId78"/>
    <p:sldId id="1508" r:id="rId79"/>
    <p:sldId id="1509" r:id="rId80"/>
    <p:sldId id="1510" r:id="rId81"/>
    <p:sldId id="1462" r:id="rId82"/>
    <p:sldId id="1507" r:id="rId83"/>
    <p:sldId id="1487" r:id="rId84"/>
    <p:sldId id="1463" r:id="rId85"/>
    <p:sldId id="1476" r:id="rId86"/>
    <p:sldId id="1477" r:id="rId87"/>
    <p:sldId id="1478" r:id="rId88"/>
    <p:sldId id="1479" r:id="rId89"/>
    <p:sldId id="1480" r:id="rId90"/>
    <p:sldId id="1482" r:id="rId91"/>
    <p:sldId id="1484" r:id="rId92"/>
    <p:sldId id="1485" r:id="rId93"/>
    <p:sldId id="1483" r:id="rId94"/>
    <p:sldId id="1486" r:id="rId95"/>
    <p:sldId id="1481" r:id="rId96"/>
    <p:sldId id="1464" r:id="rId97"/>
    <p:sldId id="1465" r:id="rId98"/>
    <p:sldId id="1466" r:id="rId99"/>
    <p:sldId id="1467" r:id="rId100"/>
    <p:sldId id="1468" r:id="rId101"/>
    <p:sldId id="1469" r:id="rId102"/>
    <p:sldId id="1470" r:id="rId103"/>
    <p:sldId id="1471" r:id="rId104"/>
    <p:sldId id="1472" r:id="rId105"/>
    <p:sldId id="1473" r:id="rId106"/>
    <p:sldId id="1474" r:id="rId107"/>
    <p:sldId id="1017" r:id="rId108"/>
    <p:sldId id="1349" r:id="rId109"/>
    <p:sldId id="1350" r:id="rId110"/>
    <p:sldId id="1375" r:id="rId111"/>
    <p:sldId id="1376" r:id="rId112"/>
    <p:sldId id="1351" r:id="rId113"/>
    <p:sldId id="1423" r:id="rId114"/>
    <p:sldId id="1415" r:id="rId115"/>
    <p:sldId id="1418" r:id="rId116"/>
    <p:sldId id="1419" r:id="rId117"/>
    <p:sldId id="1422" r:id="rId118"/>
    <p:sldId id="1365" r:id="rId119"/>
    <p:sldId id="1366" r:id="rId120"/>
    <p:sldId id="1433" r:id="rId121"/>
    <p:sldId id="1434" r:id="rId122"/>
    <p:sldId id="1435" r:id="rId123"/>
    <p:sldId id="1436" r:id="rId124"/>
    <p:sldId id="1437" r:id="rId125"/>
    <p:sldId id="1412" r:id="rId126"/>
    <p:sldId id="1430" r:id="rId127"/>
    <p:sldId id="1368" r:id="rId128"/>
    <p:sldId id="1188" r:id="rId129"/>
    <p:sldId id="1189" r:id="rId130"/>
    <p:sldId id="1370" r:id="rId131"/>
    <p:sldId id="1452" r:id="rId132"/>
    <p:sldId id="1453" r:id="rId133"/>
    <p:sldId id="993" r:id="rId134"/>
    <p:sldId id="1372" r:id="rId135"/>
    <p:sldId id="994" r:id="rId136"/>
    <p:sldId id="1429" r:id="rId137"/>
    <p:sldId id="1414" r:id="rId138"/>
    <p:sldId id="1449" r:id="rId139"/>
    <p:sldId id="1450" r:id="rId140"/>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F6E6EA"/>
    <a:srgbClr val="FAE2F6"/>
    <a:srgbClr val="170981"/>
    <a:srgbClr val="121328"/>
    <a:srgbClr val="8FF9EF"/>
    <a:srgbClr val="993300"/>
    <a:srgbClr val="00CE98"/>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82" autoAdjust="0"/>
    <p:restoredTop sz="96747" autoAdjust="0"/>
  </p:normalViewPr>
  <p:slideViewPr>
    <p:cSldViewPr>
      <p:cViewPr>
        <p:scale>
          <a:sx n="71" d="100"/>
          <a:sy n="71" d="100"/>
        </p:scale>
        <p:origin x="-1392" y="-9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13020"/>
    </p:cViewPr>
  </p:sorterViewPr>
  <p:notesViewPr>
    <p:cSldViewPr>
      <p:cViewPr varScale="1">
        <p:scale>
          <a:sx n="38" d="100"/>
          <a:sy n="38" d="100"/>
        </p:scale>
        <p:origin x="-1530" y="-72"/>
      </p:cViewPr>
      <p:guideLst>
        <p:guide orient="horz" pos="2910"/>
        <p:guide pos="2209"/>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9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emf"/><Relationship Id="rId1" Type="http://schemas.openxmlformats.org/officeDocument/2006/relationships/image" Target="../media/image56.wmf"/><Relationship Id="rId4" Type="http://schemas.openxmlformats.org/officeDocument/2006/relationships/image" Target="../media/image5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emf"/><Relationship Id="rId1" Type="http://schemas.openxmlformats.org/officeDocument/2006/relationships/image" Target="../media/image60.wmf"/><Relationship Id="rId4" Type="http://schemas.openxmlformats.org/officeDocument/2006/relationships/image" Target="../media/image6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emf"/><Relationship Id="rId1" Type="http://schemas.openxmlformats.org/officeDocument/2006/relationships/image" Target="../media/image64.wmf"/><Relationship Id="rId5" Type="http://schemas.openxmlformats.org/officeDocument/2006/relationships/image" Target="../media/image68.wmf"/><Relationship Id="rId4" Type="http://schemas.openxmlformats.org/officeDocument/2006/relationships/image" Target="../media/image6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4" Type="http://schemas.openxmlformats.org/officeDocument/2006/relationships/image" Target="../media/image7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4" Type="http://schemas.openxmlformats.org/officeDocument/2006/relationships/image" Target="../media/image7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6.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04.wmf"/><Relationship Id="rId1" Type="http://schemas.openxmlformats.org/officeDocument/2006/relationships/image" Target="../media/image10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4" Type="http://schemas.openxmlformats.org/officeDocument/2006/relationships/image" Target="../media/image10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3038475" cy="4619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defTabSz="931863" eaLnBrk="0" hangingPunct="0">
              <a:defRPr sz="1200">
                <a:latin typeface="Times New Roman" pitchFamily="18" charset="0"/>
              </a:defRPr>
            </a:lvl1pPr>
          </a:lstStyle>
          <a:p>
            <a:pPr>
              <a:defRPr/>
            </a:pPr>
            <a:endParaRPr lang="en-US"/>
          </a:p>
        </p:txBody>
      </p:sp>
      <p:sp>
        <p:nvSpPr>
          <p:cNvPr id="123907" name="Rectangle 3"/>
          <p:cNvSpPr>
            <a:spLocks noGrp="1" noChangeArrowheads="1"/>
          </p:cNvSpPr>
          <p:nvPr>
            <p:ph type="dt" sz="quarter" idx="1"/>
          </p:nvPr>
        </p:nvSpPr>
        <p:spPr bwMode="auto">
          <a:xfrm>
            <a:off x="3971925" y="0"/>
            <a:ext cx="3038475" cy="4619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algn="r" defTabSz="931863" eaLnBrk="0" hangingPunct="0">
              <a:defRPr sz="1200">
                <a:latin typeface="Times New Roman" pitchFamily="18" charset="0"/>
              </a:defRPr>
            </a:lvl1pPr>
          </a:lstStyle>
          <a:p>
            <a:pPr>
              <a:defRPr/>
            </a:pPr>
            <a:endParaRPr lang="en-US"/>
          </a:p>
        </p:txBody>
      </p:sp>
      <p:sp>
        <p:nvSpPr>
          <p:cNvPr id="123908" name="Rectangle 4"/>
          <p:cNvSpPr>
            <a:spLocks noGrp="1" noChangeArrowheads="1"/>
          </p:cNvSpPr>
          <p:nvPr>
            <p:ph type="ftr" sz="quarter" idx="2"/>
          </p:nvPr>
        </p:nvSpPr>
        <p:spPr bwMode="auto">
          <a:xfrm>
            <a:off x="0" y="8774113"/>
            <a:ext cx="3038475" cy="461962"/>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defTabSz="931863" eaLnBrk="0" hangingPunct="0">
              <a:defRPr sz="1200">
                <a:latin typeface="Times New Roman" pitchFamily="18" charset="0"/>
              </a:defRPr>
            </a:lvl1pPr>
          </a:lstStyle>
          <a:p>
            <a:pPr>
              <a:defRPr/>
            </a:pPr>
            <a:endParaRPr lang="en-US"/>
          </a:p>
        </p:txBody>
      </p:sp>
      <p:sp>
        <p:nvSpPr>
          <p:cNvPr id="123909" name="Rectangle 5"/>
          <p:cNvSpPr>
            <a:spLocks noGrp="1" noChangeArrowheads="1"/>
          </p:cNvSpPr>
          <p:nvPr>
            <p:ph type="sldNum" sz="quarter" idx="3"/>
          </p:nvPr>
        </p:nvSpPr>
        <p:spPr bwMode="auto">
          <a:xfrm>
            <a:off x="3971925" y="8774113"/>
            <a:ext cx="3038475" cy="461962"/>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algn="r" defTabSz="931863" eaLnBrk="0" hangingPunct="0">
              <a:defRPr sz="1200">
                <a:latin typeface="Times New Roman" pitchFamily="18" charset="0"/>
              </a:defRPr>
            </a:lvl1pPr>
          </a:lstStyle>
          <a:p>
            <a:pPr>
              <a:defRPr/>
            </a:pPr>
            <a:fld id="{AA344351-8BE5-4E86-9BBA-CD602427C171}"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038475" cy="4619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defTabSz="931863" eaLnBrk="0" hangingPunct="0">
              <a:defRPr sz="1200">
                <a:latin typeface="Times New Roman" pitchFamily="18" charset="0"/>
              </a:defRPr>
            </a:lvl1pPr>
          </a:lstStyle>
          <a:p>
            <a:pPr>
              <a:defRPr/>
            </a:pPr>
            <a:endParaRPr lang="en-US"/>
          </a:p>
        </p:txBody>
      </p:sp>
      <p:sp>
        <p:nvSpPr>
          <p:cNvPr id="13315" name="Rectangle 3"/>
          <p:cNvSpPr>
            <a:spLocks noGrp="1" noChangeArrowheads="1"/>
          </p:cNvSpPr>
          <p:nvPr>
            <p:ph type="dt" idx="1"/>
          </p:nvPr>
        </p:nvSpPr>
        <p:spPr bwMode="auto">
          <a:xfrm>
            <a:off x="3971925" y="0"/>
            <a:ext cx="3038475" cy="4619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algn="r" defTabSz="931863" eaLnBrk="0" hangingPunct="0">
              <a:defRPr sz="1200">
                <a:latin typeface="Times New Roman" pitchFamily="18" charset="0"/>
              </a:defRPr>
            </a:lvl1pPr>
          </a:lstStyle>
          <a:p>
            <a:pPr>
              <a:defRPr/>
            </a:pPr>
            <a:endParaRPr lang="en-US"/>
          </a:p>
        </p:txBody>
      </p:sp>
      <p:sp>
        <p:nvSpPr>
          <p:cNvPr id="86020" name="Rectangle 4"/>
          <p:cNvSpPr>
            <a:spLocks noGrp="1" noRot="1" noChangeAspect="1" noChangeArrowheads="1" noTextEdit="1"/>
          </p:cNvSpPr>
          <p:nvPr>
            <p:ph type="sldImg" idx="2"/>
          </p:nvPr>
        </p:nvSpPr>
        <p:spPr bwMode="auto">
          <a:xfrm>
            <a:off x="1195388" y="692150"/>
            <a:ext cx="4619625" cy="3463925"/>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935038" y="4387850"/>
            <a:ext cx="5140325" cy="4156075"/>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318" name="Rectangle 6"/>
          <p:cNvSpPr>
            <a:spLocks noGrp="1" noChangeArrowheads="1"/>
          </p:cNvSpPr>
          <p:nvPr>
            <p:ph type="ftr" sz="quarter" idx="4"/>
          </p:nvPr>
        </p:nvSpPr>
        <p:spPr bwMode="auto">
          <a:xfrm>
            <a:off x="0" y="8774113"/>
            <a:ext cx="3038475" cy="461962"/>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defTabSz="931863" eaLnBrk="0" hangingPunct="0">
              <a:defRPr sz="1200">
                <a:latin typeface="Times New Roman" pitchFamily="18" charset="0"/>
              </a:defRPr>
            </a:lvl1pPr>
          </a:lstStyle>
          <a:p>
            <a:pPr>
              <a:defRPr/>
            </a:pPr>
            <a:endParaRPr lang="en-US"/>
          </a:p>
        </p:txBody>
      </p:sp>
      <p:sp>
        <p:nvSpPr>
          <p:cNvPr id="13319" name="Rectangle 7"/>
          <p:cNvSpPr>
            <a:spLocks noGrp="1" noChangeArrowheads="1"/>
          </p:cNvSpPr>
          <p:nvPr>
            <p:ph type="sldNum" sz="quarter" idx="5"/>
          </p:nvPr>
        </p:nvSpPr>
        <p:spPr bwMode="auto">
          <a:xfrm>
            <a:off x="3971925" y="8774113"/>
            <a:ext cx="3038475" cy="461962"/>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algn="r" defTabSz="931863" eaLnBrk="0" hangingPunct="0">
              <a:defRPr sz="1200">
                <a:latin typeface="Times New Roman" pitchFamily="18" charset="0"/>
              </a:defRPr>
            </a:lvl1pPr>
          </a:lstStyle>
          <a:p>
            <a:pPr>
              <a:defRPr/>
            </a:pPr>
            <a:fld id="{7CB121BA-23E7-4A07-86F8-386A95951A2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txBox="1">
            <a:spLocks noGrp="1" noChangeArrowheads="1"/>
          </p:cNvSpPr>
          <p:nvPr/>
        </p:nvSpPr>
        <p:spPr bwMode="auto">
          <a:xfrm>
            <a:off x="3971925" y="8774113"/>
            <a:ext cx="3038475" cy="461962"/>
          </a:xfrm>
          <a:prstGeom prst="rect">
            <a:avLst/>
          </a:prstGeom>
          <a:noFill/>
          <a:ln w="9525">
            <a:noFill/>
            <a:miter lim="800000"/>
            <a:headEnd/>
            <a:tailEnd/>
          </a:ln>
        </p:spPr>
        <p:txBody>
          <a:bodyPr lIns="93170" tIns="46586" rIns="93170" bIns="46586" anchor="b"/>
          <a:lstStyle/>
          <a:p>
            <a:pPr algn="r" defTabSz="931863" eaLnBrk="0" hangingPunct="0"/>
            <a:fld id="{51A9101B-ECF2-4F00-B2DA-073AB9725F61}" type="slidenum">
              <a:rPr lang="en-US" sz="1200">
                <a:latin typeface="Times New Roman" pitchFamily="18" charset="0"/>
              </a:rPr>
              <a:pPr algn="r" defTabSz="931863" eaLnBrk="0" hangingPunct="0"/>
              <a:t>1</a:t>
            </a:fld>
            <a:endParaRPr lang="en-US" sz="1200" dirty="0">
              <a:latin typeface="Times New Roman"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83494D0B-17CE-4DFC-944D-6DFBCE170223}" type="slidenum">
              <a:rPr lang="en-US" smtClean="0"/>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83494D0B-17CE-4DFC-944D-6DFBCE170223}" type="slidenum">
              <a:rPr lang="en-US" smtClean="0"/>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83494D0B-17CE-4DFC-944D-6DFBCE170223}" type="slidenum">
              <a:rPr lang="en-US" smtClean="0"/>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A2F924E5-45A2-4353-8165-9D7196525272}" type="slidenum">
              <a:rPr lang="en-US" smtClean="0"/>
              <a:pPr/>
              <a:t>13</a:t>
            </a:fld>
            <a:endParaRPr lang="en-US"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50550A4-E378-4A00-9CAB-67FF349171C8}" type="slidenum">
              <a:rPr lang="en-US" smtClean="0"/>
              <a:pPr/>
              <a:t>14</a:t>
            </a:fld>
            <a:endParaRPr lang="en-US"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50550A4-E378-4A00-9CAB-67FF349171C8}" type="slidenum">
              <a:rPr lang="en-US" smtClean="0"/>
              <a:pPr/>
              <a:t>15</a:t>
            </a:fld>
            <a:endParaRPr lang="en-US"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F01B0352-5FAC-4926-BF15-AC060214CC80}" type="slidenum">
              <a:rPr lang="en-US" smtClean="0"/>
              <a:pPr/>
              <a:t>16</a:t>
            </a:fld>
            <a:endParaRPr lang="en-US"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5DF7F1ED-ABF3-44F2-891D-A4E4A90B4BD4}" type="slidenum">
              <a:rPr lang="en-US" smtClean="0"/>
              <a:pPr/>
              <a:t>17</a:t>
            </a:fld>
            <a:endParaRPr lang="en-US"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A2F924E5-45A2-4353-8165-9D7196525272}" type="slidenum">
              <a:rPr lang="en-US" smtClean="0"/>
              <a:pPr/>
              <a:t>18</a:t>
            </a:fld>
            <a:endParaRPr lang="en-US"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39F7E275-1B35-4FE9-AE59-C446A4818419}" type="slidenum">
              <a:rPr lang="en-US" smtClean="0"/>
              <a:pPr/>
              <a:t>19</a:t>
            </a:fld>
            <a:endParaRPr lang="en-US"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FEB728FA-CB2E-4580-9DD0-245ACFCE1D39}" type="slidenum">
              <a:rPr lang="en-US" smtClean="0"/>
              <a:pPr/>
              <a:t>2</a:t>
            </a:fld>
            <a:endParaRPr lang="en-US" dirty="0" smtClean="0"/>
          </a:p>
        </p:txBody>
      </p:sp>
      <p:sp>
        <p:nvSpPr>
          <p:cNvPr id="89091" name="Rectangle 2"/>
          <p:cNvSpPr>
            <a:spLocks noGrp="1" noRot="1" noChangeAspect="1" noChangeArrowheads="1" noTextEdit="1"/>
          </p:cNvSpPr>
          <p:nvPr>
            <p:ph type="sldImg"/>
          </p:nvPr>
        </p:nvSpPr>
        <p:spPr>
          <a:xfrm>
            <a:off x="1206500" y="698500"/>
            <a:ext cx="4602163" cy="3451225"/>
          </a:xfrm>
          <a:ln w="12700" cap="flat">
            <a:solidFill>
              <a:schemeClr val="tx1"/>
            </a:solidFill>
          </a:ln>
        </p:spPr>
      </p:sp>
      <p:sp>
        <p:nvSpPr>
          <p:cNvPr id="89092" name="Rectangle 3"/>
          <p:cNvSpPr>
            <a:spLocks noGrp="1" noChangeArrowheads="1"/>
          </p:cNvSpPr>
          <p:nvPr>
            <p:ph type="body" idx="1"/>
          </p:nvPr>
        </p:nvSpPr>
        <p:spPr>
          <a:xfrm>
            <a:off x="935038" y="4387850"/>
            <a:ext cx="5140325" cy="4157663"/>
          </a:xfrm>
          <a:noFill/>
          <a:ln/>
        </p:spPr>
        <p:txBody>
          <a:bodyPr lIns="87348" tIns="43673" rIns="87348" bIns="43673"/>
          <a:lstStyle/>
          <a:p>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39F7E275-1B35-4FE9-AE59-C446A4818419}" type="slidenum">
              <a:rPr lang="en-US" smtClean="0"/>
              <a:pPr/>
              <a:t>20</a:t>
            </a:fld>
            <a:endParaRPr lang="en-US"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39F7E275-1B35-4FE9-AE59-C446A4818419}" type="slidenum">
              <a:rPr lang="en-US" smtClean="0"/>
              <a:pPr/>
              <a:t>21</a:t>
            </a:fld>
            <a:endParaRPr lang="en-US"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70DC8259-FD36-4A86-BEBE-05E506C6148D}" type="slidenum">
              <a:rPr lang="en-US" smtClean="0"/>
              <a:pPr/>
              <a:t>22</a:t>
            </a:fld>
            <a:endParaRPr lang="en-US"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BE3C6EC2-859B-4C1C-B920-A24E8E4CB5F8}" type="slidenum">
              <a:rPr lang="en-US" smtClean="0"/>
              <a:pPr/>
              <a:t>76</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BE3C6EC2-859B-4C1C-B920-A24E8E4CB5F8}" type="slidenum">
              <a:rPr lang="en-US" smtClean="0"/>
              <a:pPr/>
              <a:t>77</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BE3C6EC2-859B-4C1C-B920-A24E8E4CB5F8}" type="slidenum">
              <a:rPr lang="en-US" smtClean="0"/>
              <a:pPr/>
              <a:t>78</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BE3C6EC2-859B-4C1C-B920-A24E8E4CB5F8}" type="slidenum">
              <a:rPr lang="en-US" smtClean="0"/>
              <a:pPr/>
              <a:t>79</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BE3C6EC2-859B-4C1C-B920-A24E8E4CB5F8}" type="slidenum">
              <a:rPr lang="en-US" smtClean="0"/>
              <a:pPr/>
              <a:t>80</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58B93019-5B75-4079-8D6A-D685CD7FBE19}" type="slidenum">
              <a:rPr lang="en-US" smtClean="0"/>
              <a:pPr/>
              <a:t>81</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r>
              <a:rPr lang="en-US" smtClean="0"/>
              <a:t>I : the expected information needed to classify a given sample</a:t>
            </a:r>
          </a:p>
          <a:p>
            <a:r>
              <a:rPr lang="en-US" smtClean="0"/>
              <a:t>E (entropy) : expected information based on the partitioning into subsets by A</a:t>
            </a:r>
          </a:p>
          <a:p>
            <a:r>
              <a:rPr lang="en-US" smtClean="0"/>
              <a: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58B93019-5B75-4079-8D6A-D685CD7FBE19}" type="slidenum">
              <a:rPr lang="en-US" smtClean="0"/>
              <a:pPr/>
              <a:t>82</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r>
              <a:rPr lang="en-US" smtClean="0"/>
              <a:t>I : the expected information needed to classify a given sample</a:t>
            </a:r>
          </a:p>
          <a:p>
            <a:r>
              <a:rPr lang="en-US" smtClean="0"/>
              <a:t>E (entropy) : expected information based on the partitioning into subsets by A</a:t>
            </a:r>
          </a:p>
          <a:p>
            <a:r>
              <a:rPr lang="en-US" smtClean="0"/>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B8624B99-F016-4190-897B-742C58810575}" type="slidenum">
              <a:rPr lang="en-US" smtClean="0"/>
              <a:pPr/>
              <a:t>3</a:t>
            </a:fld>
            <a:endParaRPr lang="en-US" dirty="0" smtClean="0"/>
          </a:p>
        </p:txBody>
      </p:sp>
      <p:sp>
        <p:nvSpPr>
          <p:cNvPr id="90115" name="Rectangle 2"/>
          <p:cNvSpPr>
            <a:spLocks noGrp="1" noRot="1" noChangeAspect="1" noChangeArrowheads="1" noTextEdit="1"/>
          </p:cNvSpPr>
          <p:nvPr>
            <p:ph type="sldImg"/>
          </p:nvPr>
        </p:nvSpPr>
        <p:spPr>
          <a:xfrm>
            <a:off x="1206500" y="698500"/>
            <a:ext cx="4602163" cy="3451225"/>
          </a:xfrm>
          <a:ln w="12700" cap="flat">
            <a:solidFill>
              <a:schemeClr val="tx1"/>
            </a:solidFill>
          </a:ln>
        </p:spPr>
      </p:sp>
      <p:sp>
        <p:nvSpPr>
          <p:cNvPr id="90116" name="Rectangle 3"/>
          <p:cNvSpPr>
            <a:spLocks noGrp="1" noChangeArrowheads="1"/>
          </p:cNvSpPr>
          <p:nvPr>
            <p:ph type="body" idx="1"/>
          </p:nvPr>
        </p:nvSpPr>
        <p:spPr>
          <a:xfrm>
            <a:off x="935038" y="4387850"/>
            <a:ext cx="5140325" cy="4157663"/>
          </a:xfrm>
          <a:noFill/>
          <a:ln/>
        </p:spPr>
        <p:txBody>
          <a:bodyPr lIns="87348" tIns="43673" rIns="87348" bIns="43673"/>
          <a:lstStyle/>
          <a:p>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58B93019-5B75-4079-8D6A-D685CD7FBE19}" type="slidenum">
              <a:rPr lang="en-US" smtClean="0"/>
              <a:pPr/>
              <a:t>83</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r>
              <a:rPr lang="en-US" smtClean="0"/>
              <a:t>I : the expected information needed to classify a given sample</a:t>
            </a:r>
          </a:p>
          <a:p>
            <a:r>
              <a:rPr lang="en-US" smtClean="0"/>
              <a:t>E (entropy) : expected information based on the partitioning into subsets by A</a:t>
            </a:r>
          </a:p>
          <a:p>
            <a:r>
              <a:rPr lang="en-US" smtClean="0"/>
              <a: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3C9425DC-165D-4C3C-9953-2313FEB68A4F}" type="slidenum">
              <a:rPr lang="en-US" smtClean="0"/>
              <a:pPr/>
              <a:t>84</a:t>
            </a:fld>
            <a:endParaRPr lang="en-US"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3C9425DC-165D-4C3C-9953-2313FEB68A4F}" type="slidenum">
              <a:rPr lang="en-US" smtClean="0"/>
              <a:pPr/>
              <a:t>85</a:t>
            </a:fld>
            <a:endParaRPr lang="en-US"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3C9425DC-165D-4C3C-9953-2313FEB68A4F}" type="slidenum">
              <a:rPr lang="en-US" smtClean="0"/>
              <a:pPr/>
              <a:t>86</a:t>
            </a:fld>
            <a:endParaRPr lang="en-US"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3C9425DC-165D-4C3C-9953-2313FEB68A4F}" type="slidenum">
              <a:rPr lang="en-US" smtClean="0"/>
              <a:pPr/>
              <a:t>87</a:t>
            </a:fld>
            <a:endParaRPr lang="en-US"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7373CE3D-48CA-40C8-B6C7-6279A67C4E21}" type="slidenum">
              <a:rPr lang="en-US" smtClean="0"/>
              <a:pPr/>
              <a:t>96</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2BA2A9C5-8FB9-4A95-B89A-B4392D1EB159}" type="slidenum">
              <a:rPr lang="en-US" smtClean="0"/>
              <a:pPr/>
              <a:t>97</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F4274822-E213-41AB-89ED-F77778C58D68}" type="slidenum">
              <a:rPr lang="en-US" smtClean="0"/>
              <a:pPr/>
              <a:t>98</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1DD09D82-C809-4A7D-A335-F6D2414C8867}" type="slidenum">
              <a:rPr lang="en-US" smtClean="0"/>
              <a:pPr/>
              <a:t>99</a:t>
            </a:fld>
            <a:endParaRPr lang="en-US"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06789FD4-5B19-4662-9710-04F10BA2CC84}" type="slidenum">
              <a:rPr lang="en-US" smtClean="0"/>
              <a:pPr/>
              <a:t>100</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9B3BB36E-98A4-43C5-B3A1-A7EA9534B8E9}" type="slidenum">
              <a:rPr lang="en-US" smtClean="0"/>
              <a:pPr/>
              <a:t>4</a:t>
            </a:fld>
            <a:endParaRPr 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B73929EE-42F4-49B2-8214-E64A6B335178}" type="slidenum">
              <a:rPr lang="en-US" smtClean="0"/>
              <a:pPr/>
              <a:t>101</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24B215B6-F872-420D-BD72-DBA6576D375B}" type="slidenum">
              <a:rPr lang="en-US" smtClean="0"/>
              <a:pPr/>
              <a:t>102</a:t>
            </a:fld>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DE820857-AD69-4DA9-99BB-5D4B14F69086}" type="slidenum">
              <a:rPr lang="en-US" smtClean="0"/>
              <a:pPr/>
              <a:t>103</a:t>
            </a:fld>
            <a:endParaRPr lang="en-US"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891606F0-B7DA-468D-99E9-D252A51A5B34}" type="slidenum">
              <a:rPr lang="en-US" smtClean="0"/>
              <a:pPr/>
              <a:t>104</a:t>
            </a:fld>
            <a:endParaRPr lang="en-US" smtClean="0"/>
          </a:p>
        </p:txBody>
      </p:sp>
      <p:sp>
        <p:nvSpPr>
          <p:cNvPr id="108547" name="Rectangle 2"/>
          <p:cNvSpPr>
            <a:spLocks noGrp="1" noRot="1" noChangeAspect="1" noChangeArrowheads="1" noTextEdit="1"/>
          </p:cNvSpPr>
          <p:nvPr>
            <p:ph type="sldImg"/>
          </p:nvPr>
        </p:nvSpPr>
        <p:spPr>
          <a:xfrm>
            <a:off x="1206500" y="698500"/>
            <a:ext cx="4602163" cy="3451225"/>
          </a:xfrm>
          <a:ln w="12700" cap="flat">
            <a:solidFill>
              <a:schemeClr val="tx1"/>
            </a:solidFill>
          </a:ln>
        </p:spPr>
      </p:sp>
      <p:sp>
        <p:nvSpPr>
          <p:cNvPr id="108548" name="Rectangle 3"/>
          <p:cNvSpPr>
            <a:spLocks noGrp="1" noChangeArrowheads="1"/>
          </p:cNvSpPr>
          <p:nvPr>
            <p:ph type="body" idx="1"/>
          </p:nvPr>
        </p:nvSpPr>
        <p:spPr>
          <a:xfrm>
            <a:off x="935038" y="4387850"/>
            <a:ext cx="5140325" cy="4157663"/>
          </a:xfrm>
          <a:noFill/>
          <a:ln/>
        </p:spPr>
        <p:txBody>
          <a:bodyPr lIns="87348" tIns="43673" rIns="87348" bIns="43673"/>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8C9834CC-0CAD-4BD5-A2FE-1391E6A62CA4}" type="slidenum">
              <a:rPr lang="en-US" smtClean="0"/>
              <a:pPr/>
              <a:t>105</a:t>
            </a:fld>
            <a:endParaRPr lang="en-US"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16FCCBFD-6975-4338-B2C1-381D53C8E8C7}" type="slidenum">
              <a:rPr lang="en-US" smtClean="0"/>
              <a:pPr/>
              <a:t>106</a:t>
            </a:fld>
            <a:endParaRPr lang="en-US"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C5796322-2504-4A94-96C8-E2CE2E7D65B7}" type="slidenum">
              <a:rPr lang="en-US" smtClean="0"/>
              <a:pPr/>
              <a:t>107</a:t>
            </a:fld>
            <a:endParaRPr lang="en-US"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B965189C-C645-4AD5-B3DF-E9F8AB965302}" type="slidenum">
              <a:rPr lang="en-US" smtClean="0"/>
              <a:pPr/>
              <a:t>108</a:t>
            </a:fld>
            <a:endParaRPr lang="en-US"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19B98189-3DBB-4A38-83F9-92DA3A782E43}" type="slidenum">
              <a:rPr lang="en-US" smtClean="0"/>
              <a:pPr/>
              <a:t>109</a:t>
            </a:fld>
            <a:endParaRPr lang="en-US"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79B80D06-6809-4875-B858-C129A6795C1A}" type="slidenum">
              <a:rPr lang="en-US" smtClean="0"/>
              <a:pPr/>
              <a:t>110</a:t>
            </a:fld>
            <a:endParaRPr lang="en-US"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xfrm>
            <a:off x="701675" y="4387850"/>
            <a:ext cx="5607050" cy="4156075"/>
          </a:xfrm>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5F8E68E4-71F8-4DE1-A817-FE8D250E4FBA}" type="slidenum">
              <a:rPr lang="en-US" smtClean="0"/>
              <a:pPr/>
              <a:t>5</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42B875A3-0FA5-4D2A-B016-62BFC6770567}" type="slidenum">
              <a:rPr lang="en-US" smtClean="0"/>
              <a:pPr/>
              <a:t>111</a:t>
            </a:fld>
            <a:endParaRPr lang="en-US"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xfrm>
            <a:off x="701675" y="4387850"/>
            <a:ext cx="5607050" cy="4156075"/>
          </a:xfrm>
          <a:noFill/>
          <a:ln/>
        </p:spPr>
        <p:txBody>
          <a:bodyPr/>
          <a:lstStyle/>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7DEC626B-9BDE-4CB9-B46E-B238D1C988DF}" type="slidenum">
              <a:rPr lang="en-US" smtClean="0"/>
              <a:pPr/>
              <a:t>112</a:t>
            </a:fld>
            <a:endParaRPr lang="en-US"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51C44EC1-EC87-4F7E-B62E-A45378672401}" type="slidenum">
              <a:rPr lang="en-US" smtClean="0"/>
              <a:pPr/>
              <a:t>118</a:t>
            </a:fld>
            <a:endParaRPr lang="en-US" smtClean="0"/>
          </a:p>
        </p:txBody>
      </p:sp>
      <p:sp>
        <p:nvSpPr>
          <p:cNvPr id="139267" name="Rectangle 2"/>
          <p:cNvSpPr>
            <a:spLocks noGrp="1" noRot="1" noChangeAspect="1" noChangeArrowheads="1" noTextEdit="1"/>
          </p:cNvSpPr>
          <p:nvPr>
            <p:ph type="sldImg"/>
          </p:nvPr>
        </p:nvSpPr>
        <p:spPr>
          <a:xfrm>
            <a:off x="1206500" y="698500"/>
            <a:ext cx="4602163" cy="3451225"/>
          </a:xfrm>
          <a:ln w="12700" cap="flat">
            <a:solidFill>
              <a:schemeClr val="tx1"/>
            </a:solidFill>
          </a:ln>
        </p:spPr>
      </p:sp>
      <p:sp>
        <p:nvSpPr>
          <p:cNvPr id="139268" name="Rectangle 3"/>
          <p:cNvSpPr>
            <a:spLocks noGrp="1" noChangeArrowheads="1"/>
          </p:cNvSpPr>
          <p:nvPr>
            <p:ph type="body" idx="1"/>
          </p:nvPr>
        </p:nvSpPr>
        <p:spPr>
          <a:xfrm>
            <a:off x="935038" y="4387850"/>
            <a:ext cx="5140325" cy="4157663"/>
          </a:xfrm>
          <a:noFill/>
          <a:ln/>
        </p:spPr>
        <p:txBody>
          <a:bodyPr lIns="87348" tIns="43673" rIns="87348" bIns="43673"/>
          <a:lstStyle/>
          <a:p>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F6933E06-0466-4E1C-AA2B-509AEB320F61}" type="slidenum">
              <a:rPr lang="en-US" smtClean="0"/>
              <a:pPr/>
              <a:t>119</a:t>
            </a:fld>
            <a:endParaRPr lang="en-US" smtClean="0"/>
          </a:p>
        </p:txBody>
      </p:sp>
      <p:sp>
        <p:nvSpPr>
          <p:cNvPr id="140291" name="Rectangle 2"/>
          <p:cNvSpPr>
            <a:spLocks noGrp="1" noRot="1" noChangeAspect="1" noChangeArrowheads="1" noTextEdit="1"/>
          </p:cNvSpPr>
          <p:nvPr>
            <p:ph type="sldImg"/>
          </p:nvPr>
        </p:nvSpPr>
        <p:spPr>
          <a:xfrm>
            <a:off x="1206500" y="698500"/>
            <a:ext cx="4602163" cy="3451225"/>
          </a:xfrm>
          <a:ln w="12700" cap="flat">
            <a:solidFill>
              <a:schemeClr val="tx1"/>
            </a:solidFill>
          </a:ln>
        </p:spPr>
      </p:sp>
      <p:sp>
        <p:nvSpPr>
          <p:cNvPr id="140292" name="Rectangle 3"/>
          <p:cNvSpPr>
            <a:spLocks noGrp="1" noChangeArrowheads="1"/>
          </p:cNvSpPr>
          <p:nvPr>
            <p:ph type="body" idx="1"/>
          </p:nvPr>
        </p:nvSpPr>
        <p:spPr>
          <a:xfrm>
            <a:off x="935038" y="4387850"/>
            <a:ext cx="5140325" cy="4157663"/>
          </a:xfrm>
          <a:noFill/>
          <a:ln/>
        </p:spPr>
        <p:txBody>
          <a:bodyPr lIns="87348" tIns="43673" rIns="87348" bIns="43673"/>
          <a:lstStyle/>
          <a:p>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35C29604-662A-4FBB-917A-7E9F5FA11518}" type="slidenum">
              <a:rPr lang="en-US" smtClean="0"/>
              <a:pPr/>
              <a:t>6</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txBox="1">
            <a:spLocks noGrp="1" noChangeArrowheads="1"/>
          </p:cNvSpPr>
          <p:nvPr/>
        </p:nvSpPr>
        <p:spPr bwMode="auto">
          <a:xfrm>
            <a:off x="3971925" y="8774113"/>
            <a:ext cx="3038475" cy="461962"/>
          </a:xfrm>
          <a:prstGeom prst="rect">
            <a:avLst/>
          </a:prstGeom>
          <a:noFill/>
          <a:ln w="9525">
            <a:noFill/>
            <a:miter lim="800000"/>
            <a:headEnd/>
            <a:tailEnd/>
          </a:ln>
        </p:spPr>
        <p:txBody>
          <a:bodyPr lIns="93170" tIns="46586" rIns="93170" bIns="46586" anchor="b"/>
          <a:lstStyle/>
          <a:p>
            <a:pPr algn="r" defTabSz="931863" eaLnBrk="0" hangingPunct="0"/>
            <a:fld id="{8B13EAE4-7AFB-4497-A494-9215DBA09C90}" type="slidenum">
              <a:rPr lang="en-US" sz="1200">
                <a:latin typeface="Times New Roman" pitchFamily="18" charset="0"/>
              </a:rPr>
              <a:pPr algn="r" defTabSz="931863" eaLnBrk="0" hangingPunct="0"/>
              <a:t>126</a:t>
            </a:fld>
            <a:endParaRPr lang="en-US" sz="1200">
              <a:latin typeface="Times New Roman" pitchFamily="18" charset="0"/>
            </a:endParaRPr>
          </a:p>
        </p:txBody>
      </p:sp>
      <p:sp>
        <p:nvSpPr>
          <p:cNvPr id="147459" name="Rectangle 2"/>
          <p:cNvSpPr>
            <a:spLocks noGrp="1" noRot="1" noChangeAspect="1" noChangeArrowheads="1" noTextEdit="1"/>
          </p:cNvSpPr>
          <p:nvPr>
            <p:ph type="sldImg"/>
          </p:nvPr>
        </p:nvSpPr>
        <p:spPr>
          <a:xfrm>
            <a:off x="1206500" y="698500"/>
            <a:ext cx="4602163" cy="3451225"/>
          </a:xfrm>
          <a:ln w="12700" cap="flat">
            <a:solidFill>
              <a:schemeClr val="tx1"/>
            </a:solidFill>
          </a:ln>
        </p:spPr>
      </p:sp>
      <p:sp>
        <p:nvSpPr>
          <p:cNvPr id="147460" name="Rectangle 3"/>
          <p:cNvSpPr>
            <a:spLocks noGrp="1" noChangeArrowheads="1"/>
          </p:cNvSpPr>
          <p:nvPr>
            <p:ph type="body" idx="1"/>
          </p:nvPr>
        </p:nvSpPr>
        <p:spPr>
          <a:xfrm>
            <a:off x="935038" y="4387850"/>
            <a:ext cx="5140325" cy="4157663"/>
          </a:xfrm>
          <a:noFill/>
          <a:ln/>
        </p:spPr>
        <p:txBody>
          <a:bodyPr lIns="87348" tIns="43673" rIns="87348" bIns="43673"/>
          <a:lstStyle/>
          <a:p>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83494D0B-17CE-4DFC-944D-6DFBCE170223}" type="slidenum">
              <a:rPr lang="en-US" smtClean="0"/>
              <a:pPr/>
              <a:t>7</a:t>
            </a:fld>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txBox="1">
            <a:spLocks noGrp="1" noChangeArrowheads="1"/>
          </p:cNvSpPr>
          <p:nvPr/>
        </p:nvSpPr>
        <p:spPr bwMode="auto">
          <a:xfrm>
            <a:off x="3971925" y="8774113"/>
            <a:ext cx="3038475" cy="461962"/>
          </a:xfrm>
          <a:prstGeom prst="rect">
            <a:avLst/>
          </a:prstGeom>
          <a:noFill/>
          <a:ln w="9525">
            <a:noFill/>
            <a:miter lim="800000"/>
            <a:headEnd/>
            <a:tailEnd/>
          </a:ln>
        </p:spPr>
        <p:txBody>
          <a:bodyPr lIns="93170" tIns="46586" rIns="93170" bIns="46586" anchor="b"/>
          <a:lstStyle/>
          <a:p>
            <a:pPr algn="r" defTabSz="931863" eaLnBrk="0" hangingPunct="0"/>
            <a:fld id="{A3AF48AE-7D09-48A7-BC9C-A563E048C39B}" type="slidenum">
              <a:rPr lang="en-US" sz="1200">
                <a:latin typeface="Times New Roman" pitchFamily="18" charset="0"/>
              </a:rPr>
              <a:pPr algn="r" defTabSz="931863" eaLnBrk="0" hangingPunct="0"/>
              <a:t>136</a:t>
            </a:fld>
            <a:endParaRPr lang="en-US" sz="1200">
              <a:latin typeface="Times New Roman" pitchFamily="18" charset="0"/>
            </a:endParaRPr>
          </a:p>
        </p:txBody>
      </p:sp>
      <p:sp>
        <p:nvSpPr>
          <p:cNvPr id="163843" name="Rectangle 2"/>
          <p:cNvSpPr>
            <a:spLocks noGrp="1" noRot="1" noChangeAspect="1" noChangeArrowheads="1" noTextEdit="1"/>
          </p:cNvSpPr>
          <p:nvPr>
            <p:ph type="sldImg"/>
          </p:nvPr>
        </p:nvSpPr>
        <p:spPr>
          <a:xfrm>
            <a:off x="1206500" y="698500"/>
            <a:ext cx="4602163" cy="3451225"/>
          </a:xfrm>
          <a:ln w="12700" cap="flat">
            <a:solidFill>
              <a:schemeClr val="tx1"/>
            </a:solidFill>
          </a:ln>
        </p:spPr>
      </p:sp>
      <p:sp>
        <p:nvSpPr>
          <p:cNvPr id="163844" name="Rectangle 3"/>
          <p:cNvSpPr>
            <a:spLocks noGrp="1" noChangeArrowheads="1"/>
          </p:cNvSpPr>
          <p:nvPr>
            <p:ph type="body" idx="1"/>
          </p:nvPr>
        </p:nvSpPr>
        <p:spPr>
          <a:xfrm>
            <a:off x="935038" y="4387850"/>
            <a:ext cx="5140325" cy="4157663"/>
          </a:xfrm>
          <a:noFill/>
          <a:ln/>
        </p:spPr>
        <p:txBody>
          <a:bodyPr lIns="87348" tIns="43673" rIns="87348" bIns="43673"/>
          <a:lstStyle/>
          <a:p>
            <a:endParaRPr 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txBox="1">
            <a:spLocks noGrp="1" noChangeArrowheads="1"/>
          </p:cNvSpPr>
          <p:nvPr/>
        </p:nvSpPr>
        <p:spPr bwMode="auto">
          <a:xfrm>
            <a:off x="3971925" y="8774113"/>
            <a:ext cx="3038475" cy="461962"/>
          </a:xfrm>
          <a:prstGeom prst="rect">
            <a:avLst/>
          </a:prstGeom>
          <a:noFill/>
          <a:ln w="9525">
            <a:noFill/>
            <a:miter lim="800000"/>
            <a:headEnd/>
            <a:tailEnd/>
          </a:ln>
        </p:spPr>
        <p:txBody>
          <a:bodyPr lIns="93170" tIns="46586" rIns="93170" bIns="46586" anchor="b"/>
          <a:lstStyle/>
          <a:p>
            <a:pPr algn="r" defTabSz="931863" eaLnBrk="0" hangingPunct="0"/>
            <a:fld id="{1928348A-BEC2-4B6B-9D33-E8B0D80273D7}" type="slidenum">
              <a:rPr lang="en-US" sz="1200">
                <a:latin typeface="Times New Roman" pitchFamily="18" charset="0"/>
              </a:rPr>
              <a:pPr algn="r" defTabSz="931863" eaLnBrk="0" hangingPunct="0"/>
              <a:t>137</a:t>
            </a:fld>
            <a:endParaRPr lang="en-US" sz="1200">
              <a:latin typeface="Times New Roman" pitchFamily="18" charset="0"/>
            </a:endParaRPr>
          </a:p>
        </p:txBody>
      </p:sp>
      <p:sp>
        <p:nvSpPr>
          <p:cNvPr id="164867" name="Rectangle 2"/>
          <p:cNvSpPr>
            <a:spLocks noGrp="1" noRot="1" noChangeAspect="1" noChangeArrowheads="1" noTextEdit="1"/>
          </p:cNvSpPr>
          <p:nvPr>
            <p:ph type="sldImg"/>
          </p:nvPr>
        </p:nvSpPr>
        <p:spPr>
          <a:xfrm>
            <a:off x="1206500" y="698500"/>
            <a:ext cx="4602163" cy="3451225"/>
          </a:xfrm>
          <a:ln w="12700" cap="flat">
            <a:solidFill>
              <a:schemeClr val="tx1"/>
            </a:solidFill>
          </a:ln>
        </p:spPr>
      </p:sp>
      <p:sp>
        <p:nvSpPr>
          <p:cNvPr id="164868" name="Rectangle 3"/>
          <p:cNvSpPr>
            <a:spLocks noGrp="1" noChangeArrowheads="1"/>
          </p:cNvSpPr>
          <p:nvPr>
            <p:ph type="body" idx="1"/>
          </p:nvPr>
        </p:nvSpPr>
        <p:spPr>
          <a:xfrm>
            <a:off x="935038" y="4387850"/>
            <a:ext cx="5140325" cy="4157663"/>
          </a:xfrm>
          <a:noFill/>
          <a:ln/>
        </p:spPr>
        <p:txBody>
          <a:bodyPr lIns="87348" tIns="43673" rIns="87348" bIns="43673"/>
          <a:lstStyle/>
          <a:p>
            <a:endParaRPr 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txBox="1">
            <a:spLocks noGrp="1" noChangeArrowheads="1"/>
          </p:cNvSpPr>
          <p:nvPr/>
        </p:nvSpPr>
        <p:spPr bwMode="auto">
          <a:xfrm>
            <a:off x="3971925" y="8774113"/>
            <a:ext cx="3038475" cy="461962"/>
          </a:xfrm>
          <a:prstGeom prst="rect">
            <a:avLst/>
          </a:prstGeom>
          <a:noFill/>
          <a:ln w="9525">
            <a:noFill/>
            <a:miter lim="800000"/>
            <a:headEnd/>
            <a:tailEnd/>
          </a:ln>
        </p:spPr>
        <p:txBody>
          <a:bodyPr lIns="93170" tIns="46586" rIns="93170" bIns="46586" anchor="b"/>
          <a:lstStyle/>
          <a:p>
            <a:pPr algn="r" defTabSz="931863" eaLnBrk="0" hangingPunct="0"/>
            <a:fld id="{683DB177-D420-49B6-A60C-4AB6F551C009}" type="slidenum">
              <a:rPr lang="en-US" sz="1200">
                <a:latin typeface="Times New Roman" pitchFamily="18" charset="0"/>
              </a:rPr>
              <a:pPr algn="r" defTabSz="931863" eaLnBrk="0" hangingPunct="0"/>
              <a:t>138</a:t>
            </a:fld>
            <a:endParaRPr lang="en-US" sz="1200">
              <a:latin typeface="Times New Roman" pitchFamily="18"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txBox="1">
            <a:spLocks noGrp="1" noChangeArrowheads="1"/>
          </p:cNvSpPr>
          <p:nvPr/>
        </p:nvSpPr>
        <p:spPr bwMode="auto">
          <a:xfrm>
            <a:off x="3971925" y="8774113"/>
            <a:ext cx="3038475" cy="461962"/>
          </a:xfrm>
          <a:prstGeom prst="rect">
            <a:avLst/>
          </a:prstGeom>
          <a:noFill/>
          <a:ln w="9525">
            <a:noFill/>
            <a:miter lim="800000"/>
            <a:headEnd/>
            <a:tailEnd/>
          </a:ln>
        </p:spPr>
        <p:txBody>
          <a:bodyPr lIns="93170" tIns="46586" rIns="93170" bIns="46586" anchor="b"/>
          <a:lstStyle/>
          <a:p>
            <a:pPr algn="r" defTabSz="931863" eaLnBrk="0" hangingPunct="0"/>
            <a:fld id="{E95A292A-4E17-429B-84DD-470014188935}" type="slidenum">
              <a:rPr lang="en-US" sz="1200">
                <a:latin typeface="Times New Roman" pitchFamily="18" charset="0"/>
              </a:rPr>
              <a:pPr algn="r" defTabSz="931863" eaLnBrk="0" hangingPunct="0"/>
              <a:t>139</a:t>
            </a:fld>
            <a:endParaRPr lang="en-US" sz="120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83494D0B-17CE-4DFC-944D-6DFBCE170223}" type="slidenum">
              <a:rPr lang="en-US"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83494D0B-17CE-4DFC-944D-6DFBCE170223}"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endParaRPr lang="en-US"/>
            </a:p>
          </p:txBody>
        </p:sp>
      </p:grpSp>
      <p:sp>
        <p:nvSpPr>
          <p:cNvPr id="929804" name="Rectangle 12"/>
          <p:cNvSpPr>
            <a:spLocks noGrp="1" noChangeArrowheads="1"/>
          </p:cNvSpPr>
          <p:nvPr>
            <p:ph type="ctrTitle"/>
          </p:nvPr>
        </p:nvSpPr>
        <p:spPr>
          <a:xfrm>
            <a:off x="990600" y="1828800"/>
            <a:ext cx="7772400" cy="1143000"/>
          </a:xfrm>
        </p:spPr>
        <p:txBody>
          <a:bodyPr/>
          <a:lstStyle>
            <a:lvl1pPr>
              <a:defRPr sz="4400"/>
            </a:lvl1pPr>
          </a:lstStyle>
          <a:p>
            <a:r>
              <a:rPr lang="en-US"/>
              <a:t>Click to edit Master title style</a:t>
            </a:r>
          </a:p>
        </p:txBody>
      </p:sp>
      <p:sp>
        <p:nvSpPr>
          <p:cNvPr id="9298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61"/>
          <p:cNvSpPr>
            <a:spLocks noGrp="1" noChangeArrowheads="1"/>
          </p:cNvSpPr>
          <p:nvPr>
            <p:ph type="sldNum" sz="quarter" idx="10"/>
          </p:nvPr>
        </p:nvSpPr>
        <p:spPr>
          <a:ln/>
        </p:spPr>
        <p:txBody>
          <a:bodyPr/>
          <a:lstStyle>
            <a:lvl1pPr>
              <a:defRPr/>
            </a:lvl1pPr>
          </a:lstStyle>
          <a:p>
            <a:pPr>
              <a:defRPr/>
            </a:pPr>
            <a:fld id="{7920956D-F7AB-412F-912A-63850AE436C2}" type="slidenum">
              <a:rPr lang="en-US"/>
              <a:pPr>
                <a:defRPr/>
              </a:pPr>
              <a:t>‹#›</a:t>
            </a:fld>
            <a:endParaRPr 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81000"/>
            <a:ext cx="21145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81000"/>
            <a:ext cx="61912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61"/>
          <p:cNvSpPr>
            <a:spLocks noGrp="1" noChangeArrowheads="1"/>
          </p:cNvSpPr>
          <p:nvPr>
            <p:ph type="sldNum" sz="quarter" idx="10"/>
          </p:nvPr>
        </p:nvSpPr>
        <p:spPr>
          <a:ln/>
        </p:spPr>
        <p:txBody>
          <a:bodyPr/>
          <a:lstStyle>
            <a:lvl1pPr>
              <a:defRPr/>
            </a:lvl1pPr>
          </a:lstStyle>
          <a:p>
            <a:pPr>
              <a:defRPr/>
            </a:pPr>
            <a:fld id="{998C851E-6B20-4910-BBEA-49A208DFD983}" type="slidenum">
              <a:rPr lang="en-US"/>
              <a:pPr>
                <a:defRPr/>
              </a:pPr>
              <a:t>‹#›</a:t>
            </a:fld>
            <a:endParaRPr lang="en-US"/>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371600"/>
            <a:ext cx="41529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371600"/>
            <a:ext cx="41529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10100" y="4000500"/>
            <a:ext cx="41529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061"/>
          <p:cNvSpPr>
            <a:spLocks noGrp="1" noChangeArrowheads="1"/>
          </p:cNvSpPr>
          <p:nvPr>
            <p:ph type="sldNum" sz="quarter" idx="10"/>
          </p:nvPr>
        </p:nvSpPr>
        <p:spPr>
          <a:ln/>
        </p:spPr>
        <p:txBody>
          <a:bodyPr/>
          <a:lstStyle>
            <a:lvl1pPr>
              <a:defRPr/>
            </a:lvl1pPr>
          </a:lstStyle>
          <a:p>
            <a:pPr>
              <a:defRPr/>
            </a:pPr>
            <a:fld id="{73BE2BC2-45AF-417D-94C9-962B5E3DBDE9}" type="slidenum">
              <a:rPr lang="en-US"/>
              <a:pPr>
                <a:defRPr/>
              </a:pPr>
              <a:t>‹#›</a:t>
            </a:fld>
            <a:endParaRPr 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371600"/>
            <a:ext cx="41529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1529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61"/>
          <p:cNvSpPr>
            <a:spLocks noGrp="1" noChangeArrowheads="1"/>
          </p:cNvSpPr>
          <p:nvPr>
            <p:ph type="sldNum" sz="quarter" idx="10"/>
          </p:nvPr>
        </p:nvSpPr>
        <p:spPr>
          <a:ln/>
        </p:spPr>
        <p:txBody>
          <a:bodyPr/>
          <a:lstStyle>
            <a:lvl1pPr>
              <a:defRPr/>
            </a:lvl1pPr>
          </a:lstStyle>
          <a:p>
            <a:pPr>
              <a:defRPr/>
            </a:pPr>
            <a:fld id="{55B29CF3-1172-439A-B9F8-7FEE97877B0C}" type="slidenum">
              <a:rPr lang="en-US"/>
              <a:pPr>
                <a:defRPr/>
              </a:pPr>
              <a:t>‹#›</a:t>
            </a:fld>
            <a:endParaRPr lang="en-US"/>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304800" y="381000"/>
            <a:ext cx="8402638" cy="6096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04800" y="1371600"/>
            <a:ext cx="41529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371600"/>
            <a:ext cx="41529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04800" y="4000500"/>
            <a:ext cx="41529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0100" y="4000500"/>
            <a:ext cx="41529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061"/>
          <p:cNvSpPr>
            <a:spLocks noGrp="1" noChangeArrowheads="1"/>
          </p:cNvSpPr>
          <p:nvPr>
            <p:ph type="sldNum" sz="quarter" idx="10"/>
          </p:nvPr>
        </p:nvSpPr>
        <p:spPr>
          <a:ln/>
        </p:spPr>
        <p:txBody>
          <a:bodyPr/>
          <a:lstStyle>
            <a:lvl1pPr>
              <a:defRPr/>
            </a:lvl1pPr>
          </a:lstStyle>
          <a:p>
            <a:pPr>
              <a:defRPr/>
            </a:pPr>
            <a:fld id="{5B1B2D54-1D51-47DE-83FF-303EE63204C6}" type="slidenum">
              <a:rPr lang="en-US"/>
              <a:pPr>
                <a:defRPr/>
              </a:pPr>
              <a:t>‹#›</a:t>
            </a:fld>
            <a:endParaRPr lang="en-US"/>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304800" y="1371600"/>
            <a:ext cx="4152900" cy="5105400"/>
          </a:xfrm>
        </p:spPr>
        <p:txBody>
          <a:bodyPr/>
          <a:lstStyle/>
          <a:p>
            <a:pPr lvl="0"/>
            <a:endParaRPr lang="en-US" noProof="0" smtClean="0"/>
          </a:p>
        </p:txBody>
      </p:sp>
      <p:sp>
        <p:nvSpPr>
          <p:cNvPr id="4" name="Text Placeholder 3"/>
          <p:cNvSpPr>
            <a:spLocks noGrp="1"/>
          </p:cNvSpPr>
          <p:nvPr>
            <p:ph type="body" sz="half" idx="2"/>
          </p:nvPr>
        </p:nvSpPr>
        <p:spPr>
          <a:xfrm>
            <a:off x="4610100" y="1371600"/>
            <a:ext cx="41529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61"/>
          <p:cNvSpPr>
            <a:spLocks noGrp="1" noChangeArrowheads="1"/>
          </p:cNvSpPr>
          <p:nvPr>
            <p:ph type="sldNum" sz="quarter" idx="10"/>
          </p:nvPr>
        </p:nvSpPr>
        <p:spPr>
          <a:ln/>
        </p:spPr>
        <p:txBody>
          <a:bodyPr/>
          <a:lstStyle>
            <a:lvl1pPr>
              <a:defRPr/>
            </a:lvl1pPr>
          </a:lstStyle>
          <a:p>
            <a:pPr>
              <a:defRPr/>
            </a:pPr>
            <a:fld id="{F5FC57F3-FC58-49BD-87DE-8A88366CDF71}" type="slidenum">
              <a:rPr lang="en-US"/>
              <a:pPr>
                <a:defRPr/>
              </a:pPr>
              <a:t>‹#›</a:t>
            </a:fld>
            <a:endParaRPr lang="en-US"/>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41529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371600"/>
            <a:ext cx="41529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10100" y="4000500"/>
            <a:ext cx="41529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061"/>
          <p:cNvSpPr>
            <a:spLocks noGrp="1" noChangeArrowheads="1"/>
          </p:cNvSpPr>
          <p:nvPr>
            <p:ph type="sldNum" sz="quarter" idx="10"/>
          </p:nvPr>
        </p:nvSpPr>
        <p:spPr>
          <a:ln/>
        </p:spPr>
        <p:txBody>
          <a:bodyPr/>
          <a:lstStyle>
            <a:lvl1pPr>
              <a:defRPr/>
            </a:lvl1pPr>
          </a:lstStyle>
          <a:p>
            <a:pPr>
              <a:defRPr/>
            </a:pPr>
            <a:fld id="{C19DE92E-2CE8-40F4-B446-A1BD628C7EB7}" type="slidenum">
              <a:rPr lang="en-US"/>
              <a:pPr>
                <a:defRPr/>
              </a:pPr>
              <a:t>‹#›</a:t>
            </a:fld>
            <a:endParaRPr lang="en-US"/>
          </a:p>
        </p:txBody>
      </p:sp>
    </p:spTree>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04800" y="381000"/>
            <a:ext cx="8458200" cy="609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2061"/>
          <p:cNvSpPr>
            <a:spLocks noGrp="1" noChangeArrowheads="1"/>
          </p:cNvSpPr>
          <p:nvPr>
            <p:ph type="sldNum" sz="quarter" idx="10"/>
          </p:nvPr>
        </p:nvSpPr>
        <p:spPr>
          <a:ln/>
        </p:spPr>
        <p:txBody>
          <a:bodyPr/>
          <a:lstStyle>
            <a:lvl1pPr>
              <a:defRPr/>
            </a:lvl1pPr>
          </a:lstStyle>
          <a:p>
            <a:pPr>
              <a:defRPr/>
            </a:pPr>
            <a:fld id="{81BE9F9F-2B96-4282-B2B7-741D9B1D1EB6}" type="slidenum">
              <a:rPr lang="en-US"/>
              <a:pPr>
                <a:defRPr/>
              </a:pPr>
              <a:t>‹#›</a:t>
            </a:fld>
            <a:endParaRPr lang="en-US"/>
          </a:p>
        </p:txBody>
      </p:sp>
    </p:spTree>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84582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4800" y="4000500"/>
            <a:ext cx="84582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61"/>
          <p:cNvSpPr>
            <a:spLocks noGrp="1" noChangeArrowheads="1"/>
          </p:cNvSpPr>
          <p:nvPr>
            <p:ph type="sldNum" sz="quarter" idx="10"/>
          </p:nvPr>
        </p:nvSpPr>
        <p:spPr>
          <a:ln/>
        </p:spPr>
        <p:txBody>
          <a:bodyPr/>
          <a:lstStyle>
            <a:lvl1pPr>
              <a:defRPr/>
            </a:lvl1pPr>
          </a:lstStyle>
          <a:p>
            <a:pPr>
              <a:defRPr/>
            </a:pPr>
            <a:fld id="{B4EE2A58-17DB-4945-89C9-0D5767606DDA}" type="slidenum">
              <a:rPr lang="en-US"/>
              <a:pPr>
                <a:defRPr/>
              </a:pPr>
              <a:t>‹#›</a:t>
            </a:fld>
            <a:endParaRPr lang="en-US"/>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61"/>
          <p:cNvSpPr>
            <a:spLocks noGrp="1" noChangeArrowheads="1"/>
          </p:cNvSpPr>
          <p:nvPr>
            <p:ph type="sldNum" sz="quarter" idx="10"/>
          </p:nvPr>
        </p:nvSpPr>
        <p:spPr>
          <a:ln/>
        </p:spPr>
        <p:txBody>
          <a:bodyPr/>
          <a:lstStyle>
            <a:lvl1pPr>
              <a:defRPr/>
            </a:lvl1pPr>
          </a:lstStyle>
          <a:p>
            <a:pPr>
              <a:defRPr/>
            </a:pPr>
            <a:fld id="{90558983-D506-43C1-B72B-DE83CEB5D592}" type="slidenum">
              <a:rPr lang="en-US"/>
              <a:pPr>
                <a:defRPr/>
              </a:pPr>
              <a:t>‹#›</a:t>
            </a:fld>
            <a:endParaRPr 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061"/>
          <p:cNvSpPr>
            <a:spLocks noGrp="1" noChangeArrowheads="1"/>
          </p:cNvSpPr>
          <p:nvPr>
            <p:ph type="sldNum" sz="quarter" idx="10"/>
          </p:nvPr>
        </p:nvSpPr>
        <p:spPr>
          <a:ln/>
        </p:spPr>
        <p:txBody>
          <a:bodyPr/>
          <a:lstStyle>
            <a:lvl1pPr>
              <a:defRPr/>
            </a:lvl1pPr>
          </a:lstStyle>
          <a:p>
            <a:pPr>
              <a:defRPr/>
            </a:pPr>
            <a:fld id="{A92DD841-195B-456F-8EAC-5851AD40E925}" type="slidenum">
              <a:rPr lang="en-US"/>
              <a:pPr>
                <a:defRPr/>
              </a:pPr>
              <a:t>‹#›</a:t>
            </a:fld>
            <a:endParaRPr lang="en-US"/>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61"/>
          <p:cNvSpPr>
            <a:spLocks noGrp="1" noChangeArrowheads="1"/>
          </p:cNvSpPr>
          <p:nvPr>
            <p:ph type="sldNum" sz="quarter" idx="10"/>
          </p:nvPr>
        </p:nvSpPr>
        <p:spPr>
          <a:ln/>
        </p:spPr>
        <p:txBody>
          <a:bodyPr/>
          <a:lstStyle>
            <a:lvl1pPr>
              <a:defRPr/>
            </a:lvl1pPr>
          </a:lstStyle>
          <a:p>
            <a:pPr>
              <a:defRPr/>
            </a:pPr>
            <a:fld id="{464D5029-C6BF-4C2B-95C5-41253040AB85}" type="slidenum">
              <a:rPr lang="en-US"/>
              <a:pPr>
                <a:defRPr/>
              </a:pPr>
              <a:t>‹#›</a:t>
            </a:fld>
            <a:endParaRPr 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061"/>
          <p:cNvSpPr>
            <a:spLocks noGrp="1" noChangeArrowheads="1"/>
          </p:cNvSpPr>
          <p:nvPr>
            <p:ph type="sldNum" sz="quarter" idx="10"/>
          </p:nvPr>
        </p:nvSpPr>
        <p:spPr>
          <a:ln/>
        </p:spPr>
        <p:txBody>
          <a:bodyPr/>
          <a:lstStyle>
            <a:lvl1pPr>
              <a:defRPr/>
            </a:lvl1pPr>
          </a:lstStyle>
          <a:p>
            <a:pPr>
              <a:defRPr/>
            </a:pPr>
            <a:fld id="{CC0F2F2F-E6DB-41EC-96D4-FAC77569E508}" type="slidenum">
              <a:rPr lang="en-US"/>
              <a:pPr>
                <a:defRPr/>
              </a:pPr>
              <a:t>‹#›</a:t>
            </a:fld>
            <a:endParaRPr 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061"/>
          <p:cNvSpPr>
            <a:spLocks noGrp="1" noChangeArrowheads="1"/>
          </p:cNvSpPr>
          <p:nvPr>
            <p:ph type="sldNum" sz="quarter" idx="10"/>
          </p:nvPr>
        </p:nvSpPr>
        <p:spPr>
          <a:ln/>
        </p:spPr>
        <p:txBody>
          <a:bodyPr/>
          <a:lstStyle>
            <a:lvl1pPr>
              <a:defRPr/>
            </a:lvl1pPr>
          </a:lstStyle>
          <a:p>
            <a:pPr>
              <a:defRPr/>
            </a:pPr>
            <a:fld id="{9A8AE330-A2A9-4B13-9344-BF69D6172439}" type="slidenum">
              <a:rPr lang="en-US"/>
              <a:pPr>
                <a:defRPr/>
              </a:pPr>
              <a:t>‹#›</a:t>
            </a:fld>
            <a:endParaRPr 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061"/>
          <p:cNvSpPr>
            <a:spLocks noGrp="1" noChangeArrowheads="1"/>
          </p:cNvSpPr>
          <p:nvPr>
            <p:ph type="sldNum" sz="quarter" idx="10"/>
          </p:nvPr>
        </p:nvSpPr>
        <p:spPr>
          <a:ln/>
        </p:spPr>
        <p:txBody>
          <a:bodyPr/>
          <a:lstStyle>
            <a:lvl1pPr>
              <a:defRPr/>
            </a:lvl1pPr>
          </a:lstStyle>
          <a:p>
            <a:pPr>
              <a:defRPr/>
            </a:pPr>
            <a:fld id="{A5FF7468-5767-401F-A570-78964DE87AA0}" type="slidenum">
              <a:rPr lang="en-US"/>
              <a:pPr>
                <a:defRPr/>
              </a:pPr>
              <a:t>‹#›</a:t>
            </a:fld>
            <a:endParaRPr 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061"/>
          <p:cNvSpPr>
            <a:spLocks noGrp="1" noChangeArrowheads="1"/>
          </p:cNvSpPr>
          <p:nvPr>
            <p:ph type="sldNum" sz="quarter" idx="10"/>
          </p:nvPr>
        </p:nvSpPr>
        <p:spPr>
          <a:ln/>
        </p:spPr>
        <p:txBody>
          <a:bodyPr/>
          <a:lstStyle>
            <a:lvl1pPr>
              <a:defRPr/>
            </a:lvl1pPr>
          </a:lstStyle>
          <a:p>
            <a:pPr>
              <a:defRPr/>
            </a:pPr>
            <a:fld id="{9F09B98E-DA9C-4920-80E1-A1AFA0F24B5B}" type="slidenum">
              <a:rPr lang="en-US"/>
              <a:pPr>
                <a:defRPr/>
              </a:pPr>
              <a:t>‹#›</a:t>
            </a:fld>
            <a:endParaRPr lang="en-US"/>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061"/>
          <p:cNvSpPr>
            <a:spLocks noGrp="1" noChangeArrowheads="1"/>
          </p:cNvSpPr>
          <p:nvPr>
            <p:ph type="sldNum" sz="quarter" idx="10"/>
          </p:nvPr>
        </p:nvSpPr>
        <p:spPr>
          <a:ln/>
        </p:spPr>
        <p:txBody>
          <a:bodyPr/>
          <a:lstStyle>
            <a:lvl1pPr>
              <a:defRPr/>
            </a:lvl1pPr>
          </a:lstStyle>
          <a:p>
            <a:pPr>
              <a:defRPr/>
            </a:pPr>
            <a:fld id="{EDDFE86A-E5A6-4BA8-870B-7A5DC139AD4C}" type="slidenum">
              <a:rPr lang="en-US"/>
              <a:pPr>
                <a:defRPr/>
              </a:pPr>
              <a:t>‹#›</a:t>
            </a:fld>
            <a:endParaRPr 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056"/>
          <p:cNvSpPr>
            <a:spLocks noChangeArrowheads="1"/>
          </p:cNvSpPr>
          <p:nvPr/>
        </p:nvSpPr>
        <p:spPr bwMode="gray">
          <a:xfrm>
            <a:off x="304800" y="1066800"/>
            <a:ext cx="8410575" cy="46038"/>
          </a:xfrm>
          <a:prstGeom prst="rect">
            <a:avLst/>
          </a:prstGeom>
          <a:gradFill rotWithShape="1">
            <a:gsLst>
              <a:gs pos="0">
                <a:srgbClr val="00CE98">
                  <a:alpha val="50000"/>
                </a:srgbClr>
              </a:gs>
              <a:gs pos="100000">
                <a:srgbClr val="8FF9EF">
                  <a:alpha val="51999"/>
                </a:srgbClr>
              </a:gs>
            </a:gsLst>
            <a:lin ang="0" scaled="1"/>
          </a:gradFill>
          <a:ln w="9525">
            <a:noFill/>
            <a:miter lim="800000"/>
            <a:headEnd/>
            <a:tailEnd/>
          </a:ln>
        </p:spPr>
        <p:txBody>
          <a:bodyPr wrap="none" anchor="ctr"/>
          <a:lstStyle/>
          <a:p>
            <a:pPr algn="ctr"/>
            <a:endParaRPr kumimoji="1" lang="en-US" sz="2400"/>
          </a:p>
        </p:txBody>
      </p:sp>
      <p:sp>
        <p:nvSpPr>
          <p:cNvPr id="1027" name="Rectangle 2057"/>
          <p:cNvSpPr>
            <a:spLocks noGrp="1" noChangeArrowheads="1"/>
          </p:cNvSpPr>
          <p:nvPr>
            <p:ph type="title"/>
          </p:nvPr>
        </p:nvSpPr>
        <p:spPr bwMode="auto">
          <a:xfrm>
            <a:off x="304800" y="304800"/>
            <a:ext cx="8402638"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2058"/>
          <p:cNvSpPr>
            <a:spLocks noGrp="1" noChangeArrowheads="1"/>
          </p:cNvSpPr>
          <p:nvPr>
            <p:ph type="body" idx="1"/>
          </p:nvPr>
        </p:nvSpPr>
        <p:spPr bwMode="auto">
          <a:xfrm>
            <a:off x="304800" y="1219200"/>
            <a:ext cx="84582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8781" name="Rectangle 2061"/>
          <p:cNvSpPr>
            <a:spLocks noGrp="1" noChangeArrowheads="1"/>
          </p:cNvSpPr>
          <p:nvPr>
            <p:ph type="sldNum" sz="quarter" idx="4"/>
          </p:nvPr>
        </p:nvSpPr>
        <p:spPr bwMode="auto">
          <a:xfrm>
            <a:off x="7239000" y="6477000"/>
            <a:ext cx="1905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CAB4D9F-92DF-4AFD-B495-88007EBB712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24"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 id="2147484017" r:id="rId12"/>
    <p:sldLayoutId id="2147484018" r:id="rId13"/>
    <p:sldLayoutId id="2147484019" r:id="rId14"/>
    <p:sldLayoutId id="2147484020" r:id="rId15"/>
    <p:sldLayoutId id="2147484021" r:id="rId16"/>
    <p:sldLayoutId id="2147484022" r:id="rId17"/>
    <p:sldLayoutId id="2147484023" r:id="rId18"/>
  </p:sldLayoutIdLst>
  <p:transition>
    <p:zoom/>
  </p:transition>
  <p:hf hdr="0"/>
  <p:txStyles>
    <p:titleStyle>
      <a:lvl1pPr algn="ctr" rtl="0" eaLnBrk="0" fontAlgn="base" hangingPunct="0">
        <a:spcBef>
          <a:spcPct val="0"/>
        </a:spcBef>
        <a:spcAft>
          <a:spcPct val="0"/>
        </a:spcAft>
        <a:defRPr sz="3600" b="1">
          <a:solidFill>
            <a:schemeClr val="tx2"/>
          </a:solidFill>
          <a:latin typeface="Berlin Sans FB Demi" pitchFamily="34" charset="0"/>
          <a:ea typeface="+mj-ea"/>
          <a:cs typeface="+mj-cs"/>
        </a:defRPr>
      </a:lvl1pPr>
      <a:lvl2pPr algn="ctr" rtl="0" eaLnBrk="0" fontAlgn="base" hangingPunct="0">
        <a:spcBef>
          <a:spcPct val="0"/>
        </a:spcBef>
        <a:spcAft>
          <a:spcPct val="0"/>
        </a:spcAft>
        <a:defRPr sz="3600" b="1">
          <a:solidFill>
            <a:schemeClr val="tx2"/>
          </a:solidFill>
          <a:latin typeface="Berlin Sans FB Demi" pitchFamily="34" charset="0"/>
        </a:defRPr>
      </a:lvl2pPr>
      <a:lvl3pPr algn="ctr" rtl="0" eaLnBrk="0" fontAlgn="base" hangingPunct="0">
        <a:spcBef>
          <a:spcPct val="0"/>
        </a:spcBef>
        <a:spcAft>
          <a:spcPct val="0"/>
        </a:spcAft>
        <a:defRPr sz="3600" b="1">
          <a:solidFill>
            <a:schemeClr val="tx2"/>
          </a:solidFill>
          <a:latin typeface="Berlin Sans FB Demi" pitchFamily="34" charset="0"/>
        </a:defRPr>
      </a:lvl3pPr>
      <a:lvl4pPr algn="ctr" rtl="0" eaLnBrk="0" fontAlgn="base" hangingPunct="0">
        <a:spcBef>
          <a:spcPct val="0"/>
        </a:spcBef>
        <a:spcAft>
          <a:spcPct val="0"/>
        </a:spcAft>
        <a:defRPr sz="3600" b="1">
          <a:solidFill>
            <a:schemeClr val="tx2"/>
          </a:solidFill>
          <a:latin typeface="Berlin Sans FB Demi" pitchFamily="34" charset="0"/>
        </a:defRPr>
      </a:lvl4pPr>
      <a:lvl5pPr algn="ctr" rtl="0" eaLnBrk="0" fontAlgn="base" hangingPunct="0">
        <a:spcBef>
          <a:spcPct val="0"/>
        </a:spcBef>
        <a:spcAft>
          <a:spcPct val="0"/>
        </a:spcAft>
        <a:defRPr sz="3600" b="1">
          <a:solidFill>
            <a:schemeClr val="tx2"/>
          </a:solidFill>
          <a:latin typeface="Berlin Sans FB Demi" pitchFamily="34" charset="0"/>
        </a:defRPr>
      </a:lvl5pPr>
      <a:lvl6pPr marL="457200" algn="ctr" rtl="0" fontAlgn="base">
        <a:spcBef>
          <a:spcPct val="0"/>
        </a:spcBef>
        <a:spcAft>
          <a:spcPct val="0"/>
        </a:spcAft>
        <a:defRPr sz="3600" b="1">
          <a:solidFill>
            <a:schemeClr val="tx2"/>
          </a:solidFill>
          <a:latin typeface="Tahoma" pitchFamily="34" charset="0"/>
        </a:defRPr>
      </a:lvl6pPr>
      <a:lvl7pPr marL="914400" algn="ctr" rtl="0" fontAlgn="base">
        <a:spcBef>
          <a:spcPct val="0"/>
        </a:spcBef>
        <a:spcAft>
          <a:spcPct val="0"/>
        </a:spcAft>
        <a:defRPr sz="3600" b="1">
          <a:solidFill>
            <a:schemeClr val="tx2"/>
          </a:solidFill>
          <a:latin typeface="Tahoma" pitchFamily="34" charset="0"/>
        </a:defRPr>
      </a:lvl7pPr>
      <a:lvl8pPr marL="1371600" algn="ctr" rtl="0" fontAlgn="base">
        <a:spcBef>
          <a:spcPct val="0"/>
        </a:spcBef>
        <a:spcAft>
          <a:spcPct val="0"/>
        </a:spcAft>
        <a:defRPr sz="3600" b="1">
          <a:solidFill>
            <a:schemeClr val="tx2"/>
          </a:solidFill>
          <a:latin typeface="Tahoma" pitchFamily="34" charset="0"/>
        </a:defRPr>
      </a:lvl8pPr>
      <a:lvl9pPr marL="1828800" algn="ctr" rtl="0" fontAlgn="base">
        <a:spcBef>
          <a:spcPct val="0"/>
        </a:spcBef>
        <a:spcAft>
          <a:spcPct val="0"/>
        </a:spcAft>
        <a:defRPr sz="3600" b="1">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Calibri" pitchFamily="34" charset="0"/>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Calibri" pitchFamily="34" charset="0"/>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Calibri" pitchFamily="34" charset="0"/>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libri" pitchFamily="34" charset="0"/>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4.xml"/><Relationship Id="rId1" Type="http://schemas.openxmlformats.org/officeDocument/2006/relationships/vmlDrawing" Target="../drawings/vmlDrawing21.vml"/><Relationship Id="rId4" Type="http://schemas.openxmlformats.org/officeDocument/2006/relationships/oleObject" Target="../embeddings/Microsoft_Office_Excel_97-2003_Worksheet10.xls"/></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2.xml"/><Relationship Id="rId1" Type="http://schemas.openxmlformats.org/officeDocument/2006/relationships/vmlDrawing" Target="../drawings/vmlDrawing22.vml"/><Relationship Id="rId5" Type="http://schemas.openxmlformats.org/officeDocument/2006/relationships/oleObject" Target="../embeddings/oleObject39.bin"/><Relationship Id="rId4" Type="http://schemas.openxmlformats.org/officeDocument/2006/relationships/oleObject" Target="../embeddings/oleObject38.bin"/></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89.jpe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92.jpeg"/><Relationship Id="rId5" Type="http://schemas.openxmlformats.org/officeDocument/2006/relationships/image" Target="../media/image91.jpeg"/><Relationship Id="rId4" Type="http://schemas.openxmlformats.org/officeDocument/2006/relationships/image" Target="../media/image90.jpeg"/></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1.bin"/></Relationships>
</file>

<file path=ppt/slides/_rels/slide120.xml.rels><?xml version="1.0" encoding="UTF-8" standalone="yes"?>
<Relationships xmlns="http://schemas.openxmlformats.org/package/2006/relationships"><Relationship Id="rId3" Type="http://schemas.openxmlformats.org/officeDocument/2006/relationships/image" Target="../media/image94.jpe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95.jpeg"/></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96.jpeg"/><Relationship Id="rId7" Type="http://schemas.openxmlformats.org/officeDocument/2006/relationships/image" Target="../media/image98.wmf"/><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4.jpeg"/><Relationship Id="rId4" Type="http://schemas.openxmlformats.org/officeDocument/2006/relationships/image" Target="../media/image95.jpeg"/></Relationships>
</file>

<file path=ppt/slides/_rels/slide123.xml.rels><?xml version="1.0" encoding="UTF-8" standalone="yes"?>
<Relationships xmlns="http://schemas.openxmlformats.org/package/2006/relationships"><Relationship Id="rId3" Type="http://schemas.openxmlformats.org/officeDocument/2006/relationships/image" Target="../media/image99.jpeg"/><Relationship Id="rId2" Type="http://schemas.openxmlformats.org/officeDocument/2006/relationships/notesSlide" Target="../notesSlides/notesSlide62.xml"/><Relationship Id="rId1" Type="http://schemas.openxmlformats.org/officeDocument/2006/relationships/slideLayout" Target="../slideLayouts/slideLayout13.xml"/><Relationship Id="rId4" Type="http://schemas.openxmlformats.org/officeDocument/2006/relationships/image" Target="../media/image100.jpeg"/></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Microsoft_Office_Excel_97-2003_Worksheet3.xls"/></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2.xml"/><Relationship Id="rId1" Type="http://schemas.openxmlformats.org/officeDocument/2006/relationships/vmlDrawing" Target="../drawings/vmlDrawing23.vml"/><Relationship Id="rId5" Type="http://schemas.openxmlformats.org/officeDocument/2006/relationships/oleObject" Target="../embeddings/oleObject41.bin"/><Relationship Id="rId4" Type="http://schemas.openxmlformats.org/officeDocument/2006/relationships/oleObject" Target="../embeddings/oleObject40.bin"/></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hyperlink" Target="http://www.cs.uiuc.edu/~hanj/pdf/icde07_hcheng.pdf" TargetMode="External"/><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hyperlink" Target="http://www.cs.uiuc.edu/~hanj/pdf/icde08_hongcheng.pdf" TargetMode="Externa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76.xml"/><Relationship Id="rId7"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44.bin"/><Relationship Id="rId5" Type="http://schemas.openxmlformats.org/officeDocument/2006/relationships/oleObject" Target="../embeddings/oleObject43.bin"/><Relationship Id="rId4" Type="http://schemas.openxmlformats.org/officeDocument/2006/relationships/oleObject" Target="../embeddings/oleObject42.bin"/></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oleObject" Target="../embeddings/oleObject7.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Microsoft_Office_Excel_97-2003_Worksheet4.xls"/></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Microsoft_Office_Excel_97-2003_Worksheet1.xls"/><Relationship Id="rId4" Type="http://schemas.openxmlformats.org/officeDocument/2006/relationships/image" Target="../media/image2.wmf"/></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notesSlide" Target="../notesSlides/notesSlide6.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Microsoft_Office_Excel_97-2003_Worksheet2.xls"/><Relationship Id="rId5" Type="http://schemas.openxmlformats.org/officeDocument/2006/relationships/image" Target="../media/image6.wmf"/><Relationship Id="rId4" Type="http://schemas.openxmlformats.org/officeDocument/2006/relationships/image" Target="../media/image5.wmf"/></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vmlDrawing" Target="../drawings/vmlDrawing10.vml"/><Relationship Id="rId5" Type="http://schemas.openxmlformats.org/officeDocument/2006/relationships/image" Target="../media/image47.png"/><Relationship Id="rId4" Type="http://schemas.openxmlformats.org/officeDocument/2006/relationships/oleObject" Target="../embeddings/Microsoft_Office_Excel_97-2003_Worksheet5.xls"/></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84.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31.xml"/><Relationship Id="rId7" Type="http://schemas.openxmlformats.org/officeDocument/2006/relationships/image" Target="../media/image55.png"/><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oleObject" Target="../embeddings/Microsoft_Office_Excel_97-2003_Worksheet6.xls"/><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oleObject" Target="../embeddings/oleObject16.bin"/><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oleObject" Target="../embeddings/oleObject15.bin"/><Relationship Id="rId5" Type="http://schemas.openxmlformats.org/officeDocument/2006/relationships/oleObject" Target="../embeddings/Microsoft_Office_Excel_97-2003_Worksheet7.xls"/><Relationship Id="rId4" Type="http://schemas.openxmlformats.org/officeDocument/2006/relationships/oleObject" Target="../embeddings/oleObject14.bin"/></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oleObject" Target="../embeddings/oleObject19.bin"/><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oleObject" Target="../embeddings/oleObject18.bin"/><Relationship Id="rId5" Type="http://schemas.openxmlformats.org/officeDocument/2006/relationships/oleObject" Target="../embeddings/Microsoft_Office_Excel_97-2003_Worksheet8.xls"/><Relationship Id="rId4" Type="http://schemas.openxmlformats.org/officeDocument/2006/relationships/oleObject" Target="../embeddings/oleObject17.bin"/></Relationships>
</file>

<file path=ppt/slides/_rels/slide87.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34.xml"/><Relationship Id="rId7" Type="http://schemas.openxmlformats.org/officeDocument/2006/relationships/oleObject" Target="../embeddings/oleObject22.bin"/><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oleObject" Target="../embeddings/oleObject21.bin"/><Relationship Id="rId5" Type="http://schemas.openxmlformats.org/officeDocument/2006/relationships/oleObject" Target="../embeddings/Microsoft_Office_Excel_97-2003_Worksheet9.xls"/><Relationship Id="rId4" Type="http://schemas.openxmlformats.org/officeDocument/2006/relationships/oleObject" Target="../embeddings/oleObject20.bin"/></Relationships>
</file>

<file path=ppt/slides/_rels/slide8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27.bin"/><Relationship Id="rId5" Type="http://schemas.openxmlformats.org/officeDocument/2006/relationships/oleObject" Target="../embeddings/oleObject26.bin"/><Relationship Id="rId4" Type="http://schemas.openxmlformats.org/officeDocument/2006/relationships/oleObject" Target="../embeddings/oleObject25.bin"/></Relationships>
</file>

<file path=ppt/slides/_rels/slide9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31.bin"/><Relationship Id="rId5" Type="http://schemas.openxmlformats.org/officeDocument/2006/relationships/oleObject" Target="../embeddings/oleObject30.bin"/><Relationship Id="rId4" Type="http://schemas.openxmlformats.org/officeDocument/2006/relationships/oleObject" Target="../embeddings/oleObject29.bin"/></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2.xml"/><Relationship Id="rId1" Type="http://schemas.openxmlformats.org/officeDocument/2006/relationships/vmlDrawing" Target="../drawings/vmlDrawing18.vml"/><Relationship Id="rId5" Type="http://schemas.openxmlformats.org/officeDocument/2006/relationships/image" Target="../media/image79.jpeg"/><Relationship Id="rId4" Type="http://schemas.openxmlformats.org/officeDocument/2006/relationships/oleObject" Target="../embeddings/oleObject32.bin"/></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vmlDrawing" Target="../drawings/vmlDrawing19.vml"/><Relationship Id="rId6" Type="http://schemas.openxmlformats.org/officeDocument/2006/relationships/oleObject" Target="../embeddings/oleObject35.bin"/><Relationship Id="rId5" Type="http://schemas.openxmlformats.org/officeDocument/2006/relationships/oleObject" Target="../embeddings/oleObject34.bin"/><Relationship Id="rId4" Type="http://schemas.openxmlformats.org/officeDocument/2006/relationships/oleObject" Target="../embeddings/oleObject33.bin"/></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2.xml"/><Relationship Id="rId1" Type="http://schemas.openxmlformats.org/officeDocument/2006/relationships/vmlDrawing" Target="../drawings/vmlDrawing20.vml"/><Relationship Id="rId6" Type="http://schemas.openxmlformats.org/officeDocument/2006/relationships/image" Target="../media/image85.jpeg"/><Relationship Id="rId5" Type="http://schemas.openxmlformats.org/officeDocument/2006/relationships/oleObject" Target="../embeddings/oleObject37.bin"/><Relationship Id="rId4" Type="http://schemas.openxmlformats.org/officeDocument/2006/relationships/oleObject" Target="../embeddings/oleObject3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6"/>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6A423E32-F69B-44E4-9DF6-1F3D15143B70}" type="slidenum">
              <a:rPr lang="en-US" sz="1400" b="1">
                <a:latin typeface="Calibri" pitchFamily="34" charset="0"/>
              </a:rPr>
              <a:pPr algn="r"/>
              <a:t>1</a:t>
            </a:fld>
            <a:endParaRPr lang="en-US" sz="1400" b="1" dirty="0">
              <a:latin typeface="Calibri" pitchFamily="34" charset="0"/>
            </a:endParaRPr>
          </a:p>
        </p:txBody>
      </p:sp>
      <p:sp>
        <p:nvSpPr>
          <p:cNvPr id="5123" name="Rectangle 2"/>
          <p:cNvSpPr>
            <a:spLocks noGrp="1" noChangeArrowheads="1"/>
          </p:cNvSpPr>
          <p:nvPr>
            <p:ph type="title"/>
          </p:nvPr>
        </p:nvSpPr>
        <p:spPr>
          <a:xfrm>
            <a:off x="0" y="381000"/>
            <a:ext cx="9144000" cy="609600"/>
          </a:xfrm>
          <a:noFill/>
        </p:spPr>
        <p:txBody>
          <a:bodyPr lIns="92075" tIns="46038" rIns="92075" bIns="46038" anchor="ctr"/>
          <a:lstStyle/>
          <a:p>
            <a:pPr eaLnBrk="1" hangingPunct="1"/>
            <a:r>
              <a:rPr lang="en-US" dirty="0" smtClean="0"/>
              <a:t>Classification: Basic Concepts</a:t>
            </a:r>
          </a:p>
        </p:txBody>
      </p:sp>
      <p:sp>
        <p:nvSpPr>
          <p:cNvPr id="5124" name="Rectangle 3"/>
          <p:cNvSpPr>
            <a:spLocks noGrp="1" noChangeArrowheads="1"/>
          </p:cNvSpPr>
          <p:nvPr>
            <p:ph type="body" sz="half" idx="1"/>
          </p:nvPr>
        </p:nvSpPr>
        <p:spPr>
          <a:xfrm>
            <a:off x="304800" y="1447800"/>
            <a:ext cx="8382000" cy="5105400"/>
          </a:xfrm>
          <a:noFill/>
        </p:spPr>
        <p:txBody>
          <a:bodyPr lIns="92075" tIns="46038" rIns="92075" bIns="46038"/>
          <a:lstStyle/>
          <a:p>
            <a:pPr>
              <a:lnSpc>
                <a:spcPct val="130000"/>
              </a:lnSpc>
            </a:pPr>
            <a:r>
              <a:rPr lang="en-US" sz="2400" dirty="0" smtClean="0"/>
              <a:t>Classification: Basic Concepts</a:t>
            </a:r>
          </a:p>
          <a:p>
            <a:pPr lvl="2">
              <a:lnSpc>
                <a:spcPct val="130000"/>
              </a:lnSpc>
            </a:pPr>
            <a:r>
              <a:rPr lang="en-US" dirty="0" smtClean="0"/>
              <a:t>Supervised Learning</a:t>
            </a:r>
          </a:p>
          <a:p>
            <a:pPr lvl="2">
              <a:lnSpc>
                <a:spcPct val="130000"/>
              </a:lnSpc>
            </a:pPr>
            <a:r>
              <a:rPr lang="en-US" dirty="0" smtClean="0"/>
              <a:t>Unsupervised Learning</a:t>
            </a:r>
          </a:p>
          <a:p>
            <a:pPr>
              <a:lnSpc>
                <a:spcPct val="130000"/>
              </a:lnSpc>
            </a:pPr>
            <a:r>
              <a:rPr lang="en-US" sz="2400" dirty="0" smtClean="0"/>
              <a:t>Statistical Based Algorithm</a:t>
            </a:r>
            <a:r>
              <a:rPr lang="en-US" sz="2000" dirty="0" smtClean="0"/>
              <a:t>(Bayesian Classification Methods)</a:t>
            </a:r>
            <a:endParaRPr lang="en-US" sz="2400" dirty="0" smtClean="0"/>
          </a:p>
          <a:p>
            <a:pPr>
              <a:lnSpc>
                <a:spcPct val="130000"/>
              </a:lnSpc>
            </a:pPr>
            <a:r>
              <a:rPr lang="en-US" sz="2400" dirty="0" smtClean="0"/>
              <a:t>Distance Based Algorithm(K-Nearest Neighbor)</a:t>
            </a:r>
          </a:p>
          <a:p>
            <a:pPr>
              <a:lnSpc>
                <a:spcPct val="130000"/>
              </a:lnSpc>
            </a:pPr>
            <a:r>
              <a:rPr lang="en-US" sz="2400" dirty="0" smtClean="0"/>
              <a:t>Decision Tree Based Algorithm</a:t>
            </a: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0"/>
          </p:nvPr>
        </p:nvSpPr>
        <p:spPr>
          <a:noFill/>
        </p:spPr>
        <p:txBody>
          <a:bodyPr/>
          <a:lstStyle/>
          <a:p>
            <a:fld id="{DB5A5D31-F53F-4B0C-A89B-1C14378F1B30}" type="slidenum">
              <a:rPr lang="en-US" smtClean="0"/>
              <a:pPr/>
              <a:t>10</a:t>
            </a:fld>
            <a:endParaRPr lang="en-US" smtClean="0"/>
          </a:p>
        </p:txBody>
      </p:sp>
      <p:sp>
        <p:nvSpPr>
          <p:cNvPr id="33796" name="Rectangle 3"/>
          <p:cNvSpPr>
            <a:spLocks noGrp="1" noChangeArrowheads="1"/>
          </p:cNvSpPr>
          <p:nvPr>
            <p:ph type="body" idx="1"/>
          </p:nvPr>
        </p:nvSpPr>
        <p:spPr>
          <a:xfrm>
            <a:off x="381000" y="1219200"/>
            <a:ext cx="8458200" cy="5257800"/>
          </a:xfrm>
          <a:noFill/>
        </p:spPr>
        <p:txBody>
          <a:bodyPr lIns="92075" tIns="46038" rIns="92075" bIns="46038"/>
          <a:lstStyle/>
          <a:p>
            <a:pPr eaLnBrk="1" hangingPunct="1">
              <a:lnSpc>
                <a:spcPct val="110000"/>
              </a:lnSpc>
            </a:pPr>
            <a:r>
              <a:rPr lang="en-IN" sz="2400" dirty="0" smtClean="0"/>
              <a:t>Example: Suppose we have employee database consists of several attributes like department, age and salary, etc. </a:t>
            </a:r>
          </a:p>
          <a:p>
            <a:pPr eaLnBrk="1" hangingPunct="1">
              <a:lnSpc>
                <a:spcPct val="110000"/>
              </a:lnSpc>
            </a:pPr>
            <a:r>
              <a:rPr lang="en-IN" sz="2400" dirty="0" smtClean="0"/>
              <a:t>And status is the class label attribute which is either senior or junior. </a:t>
            </a:r>
          </a:p>
          <a:p>
            <a:pPr eaLnBrk="1" hangingPunct="1">
              <a:lnSpc>
                <a:spcPct val="110000"/>
              </a:lnSpc>
            </a:pPr>
            <a:r>
              <a:rPr lang="en-IN" sz="2400" dirty="0" smtClean="0"/>
              <a:t>Let X is the detail of an employee. i.e. X=( department= sales, age= 35, salary=40K) </a:t>
            </a:r>
          </a:p>
          <a:p>
            <a:pPr eaLnBrk="1" hangingPunct="1">
              <a:lnSpc>
                <a:spcPct val="110000"/>
              </a:lnSpc>
            </a:pPr>
            <a:r>
              <a:rPr lang="en-IN" sz="2400" dirty="0" smtClean="0"/>
              <a:t>Let the Hypothesis H: employee belongs to senior class. </a:t>
            </a:r>
          </a:p>
          <a:p>
            <a:pPr eaLnBrk="1" hangingPunct="1">
              <a:lnSpc>
                <a:spcPct val="110000"/>
              </a:lnSpc>
            </a:pPr>
            <a:r>
              <a:rPr lang="en-IN" sz="2400" dirty="0" smtClean="0"/>
              <a:t>Then we can defined prior and posterior probability as follows:</a:t>
            </a:r>
            <a:endParaRPr lang="en-US" sz="2400" dirty="0" smtClean="0"/>
          </a:p>
        </p:txBody>
      </p:sp>
      <p:sp>
        <p:nvSpPr>
          <p:cNvPr id="6" name="Rectangle 2"/>
          <p:cNvSpPr>
            <a:spLocks noGrp="1" noChangeArrowheads="1"/>
          </p:cNvSpPr>
          <p:nvPr>
            <p:ph type="title"/>
          </p:nvPr>
        </p:nvSpPr>
        <p:spPr>
          <a:xfrm>
            <a:off x="609600" y="228600"/>
            <a:ext cx="7696200" cy="685800"/>
          </a:xfrm>
          <a:noFill/>
        </p:spPr>
        <p:txBody>
          <a:bodyPr lIns="92075" tIns="46038" rIns="92075" bIns="46038" anchor="ctr"/>
          <a:lstStyle/>
          <a:p>
            <a:pPr eaLnBrk="1" hangingPunct="1">
              <a:lnSpc>
                <a:spcPct val="110000"/>
              </a:lnSpc>
            </a:pPr>
            <a:r>
              <a:rPr lang="en-IN" dirty="0" smtClean="0"/>
              <a:t>Bayes’ theorem:</a:t>
            </a:r>
          </a:p>
        </p:txBody>
      </p:sp>
    </p:spTree>
  </p:cSld>
  <p:clrMapOvr>
    <a:masterClrMapping/>
  </p:clrMapOvr>
  <p:transition>
    <p:zoom/>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0"/>
          </p:nvPr>
        </p:nvSpPr>
        <p:spPr>
          <a:noFill/>
        </p:spPr>
        <p:txBody>
          <a:bodyPr/>
          <a:lstStyle/>
          <a:p>
            <a:fld id="{3F72D326-D508-4541-A968-40C1A42BF03E}" type="slidenum">
              <a:rPr lang="en-US" smtClean="0"/>
              <a:pPr/>
              <a:t>100</a:t>
            </a:fld>
            <a:endParaRPr lang="en-US" smtClean="0"/>
          </a:p>
        </p:txBody>
      </p:sp>
      <p:sp>
        <p:nvSpPr>
          <p:cNvPr id="21507" name="Rectangle 2"/>
          <p:cNvSpPr>
            <a:spLocks noGrp="1" noChangeArrowheads="1"/>
          </p:cNvSpPr>
          <p:nvPr>
            <p:ph type="title"/>
          </p:nvPr>
        </p:nvSpPr>
        <p:spPr>
          <a:xfrm>
            <a:off x="0" y="304800"/>
            <a:ext cx="9144000" cy="685800"/>
          </a:xfrm>
          <a:noFill/>
        </p:spPr>
        <p:txBody>
          <a:bodyPr lIns="92075" tIns="46038" rIns="92075" bIns="46038" anchor="ctr"/>
          <a:lstStyle/>
          <a:p>
            <a:pPr eaLnBrk="1" hangingPunct="1"/>
            <a:r>
              <a:rPr lang="en-US" sz="3200" smtClean="0"/>
              <a:t>Comparing Attribute Selection Measures</a:t>
            </a:r>
            <a:endParaRPr lang="en-US" sz="2800" smtClean="0"/>
          </a:p>
        </p:txBody>
      </p:sp>
      <p:sp>
        <p:nvSpPr>
          <p:cNvPr id="21508" name="Rectangle 3"/>
          <p:cNvSpPr>
            <a:spLocks noGrp="1" noChangeArrowheads="1"/>
          </p:cNvSpPr>
          <p:nvPr>
            <p:ph type="body" idx="1"/>
          </p:nvPr>
        </p:nvSpPr>
        <p:spPr>
          <a:xfrm>
            <a:off x="304800" y="1371600"/>
            <a:ext cx="8458200" cy="5257800"/>
          </a:xfrm>
          <a:noFill/>
        </p:spPr>
        <p:txBody>
          <a:bodyPr lIns="92075" tIns="46038" rIns="92075" bIns="46038"/>
          <a:lstStyle/>
          <a:p>
            <a:pPr eaLnBrk="1" hangingPunct="1">
              <a:lnSpc>
                <a:spcPct val="110000"/>
              </a:lnSpc>
            </a:pPr>
            <a:r>
              <a:rPr lang="en-US" sz="2400" smtClean="0"/>
              <a:t>The three measures, in general, return good results but</a:t>
            </a:r>
          </a:p>
          <a:p>
            <a:pPr lvl="1" eaLnBrk="1" hangingPunct="1">
              <a:lnSpc>
                <a:spcPct val="110000"/>
              </a:lnSpc>
            </a:pPr>
            <a:r>
              <a:rPr lang="en-US" sz="2400" b="1" smtClean="0"/>
              <a:t>Information gain</a:t>
            </a:r>
            <a:r>
              <a:rPr lang="en-US" sz="2400" smtClean="0"/>
              <a:t>: </a:t>
            </a:r>
          </a:p>
          <a:p>
            <a:pPr lvl="2" eaLnBrk="1" hangingPunct="1">
              <a:lnSpc>
                <a:spcPct val="110000"/>
              </a:lnSpc>
            </a:pPr>
            <a:r>
              <a:rPr lang="en-US" smtClean="0"/>
              <a:t>biased towards multivalued attributes</a:t>
            </a:r>
          </a:p>
          <a:p>
            <a:pPr lvl="1" eaLnBrk="1" hangingPunct="1">
              <a:lnSpc>
                <a:spcPct val="110000"/>
              </a:lnSpc>
            </a:pPr>
            <a:r>
              <a:rPr lang="en-US" sz="2400" b="1" smtClean="0"/>
              <a:t>Gain ratio</a:t>
            </a:r>
            <a:r>
              <a:rPr lang="en-US" sz="2400" smtClean="0"/>
              <a:t>: </a:t>
            </a:r>
          </a:p>
          <a:p>
            <a:pPr lvl="2" eaLnBrk="1" hangingPunct="1">
              <a:lnSpc>
                <a:spcPct val="110000"/>
              </a:lnSpc>
            </a:pPr>
            <a:r>
              <a:rPr lang="en-US" smtClean="0"/>
              <a:t>tends to prefer unbalanced splits in which one partition is much smaller than the others</a:t>
            </a:r>
          </a:p>
          <a:p>
            <a:pPr lvl="1" eaLnBrk="1" hangingPunct="1">
              <a:lnSpc>
                <a:spcPct val="110000"/>
              </a:lnSpc>
            </a:pPr>
            <a:r>
              <a:rPr lang="en-US" sz="2400" b="1" smtClean="0"/>
              <a:t>Gini index</a:t>
            </a:r>
            <a:r>
              <a:rPr lang="en-US" sz="2400" smtClean="0"/>
              <a:t>: </a:t>
            </a:r>
          </a:p>
          <a:p>
            <a:pPr lvl="2" eaLnBrk="1" hangingPunct="1">
              <a:lnSpc>
                <a:spcPct val="110000"/>
              </a:lnSpc>
            </a:pPr>
            <a:r>
              <a:rPr lang="en-US" smtClean="0"/>
              <a:t>biased to multivalued attributes</a:t>
            </a:r>
          </a:p>
          <a:p>
            <a:pPr lvl="2" eaLnBrk="1" hangingPunct="1">
              <a:lnSpc>
                <a:spcPct val="110000"/>
              </a:lnSpc>
            </a:pPr>
            <a:r>
              <a:rPr lang="en-US" smtClean="0"/>
              <a:t>has difficulty when # of classes is large</a:t>
            </a:r>
          </a:p>
          <a:p>
            <a:pPr lvl="2" eaLnBrk="1" hangingPunct="1">
              <a:lnSpc>
                <a:spcPct val="110000"/>
              </a:lnSpc>
            </a:pPr>
            <a:r>
              <a:rPr lang="en-US" smtClean="0"/>
              <a:t>tends to favor tests that result in equal-sized partitions and purity in both partitions</a:t>
            </a:r>
          </a:p>
        </p:txBody>
      </p:sp>
    </p:spTree>
  </p:cSld>
  <p:clrMapOvr>
    <a:masterClrMapping/>
  </p:clrMapOvr>
  <p:transition>
    <p:zoom/>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0"/>
          </p:nvPr>
        </p:nvSpPr>
        <p:spPr>
          <a:noFill/>
        </p:spPr>
        <p:txBody>
          <a:bodyPr/>
          <a:lstStyle/>
          <a:p>
            <a:fld id="{85A16906-FFEB-42CE-8369-8472122B35FB}" type="slidenum">
              <a:rPr lang="en-US" smtClean="0"/>
              <a:pPr/>
              <a:t>101</a:t>
            </a:fld>
            <a:endParaRPr lang="en-US" smtClean="0"/>
          </a:p>
        </p:txBody>
      </p:sp>
      <p:sp>
        <p:nvSpPr>
          <p:cNvPr id="22531" name="Rectangle 2"/>
          <p:cNvSpPr>
            <a:spLocks noGrp="1" noChangeArrowheads="1"/>
          </p:cNvSpPr>
          <p:nvPr>
            <p:ph type="title"/>
          </p:nvPr>
        </p:nvSpPr>
        <p:spPr>
          <a:xfrm>
            <a:off x="0" y="304800"/>
            <a:ext cx="9144000" cy="685800"/>
          </a:xfrm>
          <a:noFill/>
        </p:spPr>
        <p:txBody>
          <a:bodyPr lIns="92075" tIns="46038" rIns="92075" bIns="46038" anchor="ctr"/>
          <a:lstStyle/>
          <a:p>
            <a:pPr eaLnBrk="1" hangingPunct="1"/>
            <a:r>
              <a:rPr lang="en-US" smtClean="0"/>
              <a:t>Other Attribute Selection Measures</a:t>
            </a:r>
            <a:endParaRPr lang="en-US" sz="3200" smtClean="0"/>
          </a:p>
        </p:txBody>
      </p:sp>
      <p:sp>
        <p:nvSpPr>
          <p:cNvPr id="22532" name="Rectangle 3"/>
          <p:cNvSpPr>
            <a:spLocks noGrp="1" noChangeArrowheads="1"/>
          </p:cNvSpPr>
          <p:nvPr>
            <p:ph type="body" idx="1"/>
          </p:nvPr>
        </p:nvSpPr>
        <p:spPr>
          <a:xfrm>
            <a:off x="304800" y="1295400"/>
            <a:ext cx="8458200" cy="5257800"/>
          </a:xfrm>
          <a:noFill/>
        </p:spPr>
        <p:txBody>
          <a:bodyPr lIns="92075" tIns="46038" rIns="92075" bIns="46038"/>
          <a:lstStyle/>
          <a:p>
            <a:pPr eaLnBrk="1" hangingPunct="1">
              <a:lnSpc>
                <a:spcPct val="130000"/>
              </a:lnSpc>
            </a:pPr>
            <a:r>
              <a:rPr lang="en-US" sz="2000" u="sng" smtClean="0"/>
              <a:t>CHAID</a:t>
            </a:r>
            <a:r>
              <a:rPr lang="en-US" sz="2000" smtClean="0"/>
              <a:t>: a popular decision tree algorithm, measure based on </a:t>
            </a:r>
            <a:r>
              <a:rPr lang="el-GR" sz="2000" dirty="0" smtClean="0"/>
              <a:t>χ</a:t>
            </a:r>
            <a:r>
              <a:rPr lang="en-US" sz="2000" baseline="30000" dirty="0" smtClean="0"/>
              <a:t>2</a:t>
            </a:r>
            <a:r>
              <a:rPr lang="en-US" sz="2000" dirty="0" smtClean="0"/>
              <a:t> test for independence</a:t>
            </a:r>
          </a:p>
          <a:p>
            <a:pPr eaLnBrk="1" hangingPunct="1">
              <a:lnSpc>
                <a:spcPct val="130000"/>
              </a:lnSpc>
            </a:pPr>
            <a:r>
              <a:rPr lang="en-US" sz="2000" u="sng" dirty="0" smtClean="0"/>
              <a:t>C-SEP</a:t>
            </a:r>
            <a:r>
              <a:rPr lang="en-US" sz="2000" dirty="0" smtClean="0"/>
              <a:t>: performs better than info. gain and gini index in certain cases</a:t>
            </a:r>
          </a:p>
          <a:p>
            <a:pPr eaLnBrk="1" hangingPunct="1">
              <a:lnSpc>
                <a:spcPct val="130000"/>
              </a:lnSpc>
            </a:pPr>
            <a:r>
              <a:rPr lang="en-US" sz="2000" u="sng" dirty="0" smtClean="0"/>
              <a:t>G-statistic</a:t>
            </a:r>
            <a:r>
              <a:rPr lang="en-US" sz="2000" dirty="0" smtClean="0"/>
              <a:t>: has a close approximation to </a:t>
            </a:r>
            <a:r>
              <a:rPr lang="el-GR" sz="2000" dirty="0" smtClean="0"/>
              <a:t>χ</a:t>
            </a:r>
            <a:r>
              <a:rPr lang="en-US" sz="2000" baseline="30000" dirty="0" smtClean="0"/>
              <a:t>2</a:t>
            </a:r>
            <a:r>
              <a:rPr lang="en-US" sz="2000" dirty="0" smtClean="0"/>
              <a:t> distribution </a:t>
            </a:r>
          </a:p>
          <a:p>
            <a:pPr eaLnBrk="1" hangingPunct="1">
              <a:lnSpc>
                <a:spcPct val="130000"/>
              </a:lnSpc>
            </a:pPr>
            <a:r>
              <a:rPr lang="en-US" sz="2000" u="sng" dirty="0" smtClean="0"/>
              <a:t>MDL (Minimal Description Length) principle</a:t>
            </a:r>
            <a:r>
              <a:rPr lang="en-US" sz="2000" dirty="0" smtClean="0"/>
              <a:t> (i.e., the simplest solution is preferred): </a:t>
            </a:r>
          </a:p>
          <a:p>
            <a:pPr lvl="1" eaLnBrk="1" hangingPunct="1">
              <a:lnSpc>
                <a:spcPct val="130000"/>
              </a:lnSpc>
            </a:pPr>
            <a:r>
              <a:rPr lang="en-US" sz="2000" dirty="0" smtClean="0"/>
              <a:t>The best tree as the one that requires the fewest # of bits to both (1) encode the tree, and (2) encode the exceptions to the tree</a:t>
            </a:r>
          </a:p>
          <a:p>
            <a:pPr eaLnBrk="1" hangingPunct="1">
              <a:lnSpc>
                <a:spcPct val="130000"/>
              </a:lnSpc>
            </a:pPr>
            <a:r>
              <a:rPr lang="en-US" sz="2000" dirty="0" smtClean="0"/>
              <a:t>Multivariate splits (partition based on multiple variable combinations)</a:t>
            </a:r>
          </a:p>
          <a:p>
            <a:pPr lvl="1" eaLnBrk="1" hangingPunct="1">
              <a:lnSpc>
                <a:spcPct val="130000"/>
              </a:lnSpc>
            </a:pPr>
            <a:r>
              <a:rPr lang="en-US" sz="2000" u="sng" dirty="0" smtClean="0"/>
              <a:t>CART</a:t>
            </a:r>
            <a:r>
              <a:rPr lang="en-US" sz="2000" dirty="0" smtClean="0"/>
              <a:t>: finds multivariate splits based on a linear comb. of </a:t>
            </a:r>
            <a:r>
              <a:rPr lang="en-US" sz="2000" dirty="0" err="1" smtClean="0"/>
              <a:t>attrs</a:t>
            </a:r>
            <a:r>
              <a:rPr lang="en-US" sz="2000" dirty="0" smtClean="0"/>
              <a:t>.</a:t>
            </a:r>
          </a:p>
          <a:p>
            <a:pPr eaLnBrk="1" hangingPunct="1">
              <a:lnSpc>
                <a:spcPct val="130000"/>
              </a:lnSpc>
            </a:pPr>
            <a:r>
              <a:rPr lang="en-US" sz="2000" dirty="0" smtClean="0"/>
              <a:t>Which attribute selection measure is the best?</a:t>
            </a:r>
          </a:p>
          <a:p>
            <a:pPr lvl="1" eaLnBrk="1" hangingPunct="1">
              <a:lnSpc>
                <a:spcPct val="130000"/>
              </a:lnSpc>
            </a:pPr>
            <a:r>
              <a:rPr lang="en-US" sz="2000" dirty="0" smtClean="0"/>
              <a:t> Most give good results, none is significantly superior than others</a:t>
            </a:r>
          </a:p>
        </p:txBody>
      </p:sp>
    </p:spTree>
  </p:cSld>
  <p:clrMapOvr>
    <a:masterClrMapping/>
  </p:clrMapOvr>
  <p:transition>
    <p:zoom/>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0"/>
          </p:nvPr>
        </p:nvSpPr>
        <p:spPr>
          <a:noFill/>
        </p:spPr>
        <p:txBody>
          <a:bodyPr/>
          <a:lstStyle/>
          <a:p>
            <a:fld id="{6C8BC7B2-AC2F-4522-883D-BDFBAA8D73DF}" type="slidenum">
              <a:rPr lang="en-US" smtClean="0"/>
              <a:pPr/>
              <a:t>102</a:t>
            </a:fld>
            <a:endParaRPr lang="en-US" dirty="0" smtClean="0"/>
          </a:p>
        </p:txBody>
      </p:sp>
      <p:sp>
        <p:nvSpPr>
          <p:cNvPr id="23555" name="Rectangle 2"/>
          <p:cNvSpPr>
            <a:spLocks noGrp="1" noChangeArrowheads="1"/>
          </p:cNvSpPr>
          <p:nvPr>
            <p:ph type="title"/>
          </p:nvPr>
        </p:nvSpPr>
        <p:spPr>
          <a:xfrm>
            <a:off x="381000" y="304800"/>
            <a:ext cx="8305800" cy="685800"/>
          </a:xfrm>
          <a:noFill/>
        </p:spPr>
        <p:txBody>
          <a:bodyPr lIns="92075" tIns="46038" rIns="92075" bIns="46038" anchor="ctr"/>
          <a:lstStyle/>
          <a:p>
            <a:pPr eaLnBrk="1" hangingPunct="1"/>
            <a:r>
              <a:rPr lang="en-US" dirty="0" smtClean="0"/>
              <a:t>Over fitting and Tree Pruning</a:t>
            </a:r>
            <a:endParaRPr lang="en-US" sz="3200" dirty="0" smtClean="0"/>
          </a:p>
        </p:txBody>
      </p:sp>
      <p:sp>
        <p:nvSpPr>
          <p:cNvPr id="23556" name="Rectangle 3"/>
          <p:cNvSpPr>
            <a:spLocks noGrp="1" noChangeArrowheads="1"/>
          </p:cNvSpPr>
          <p:nvPr>
            <p:ph type="body" idx="1"/>
          </p:nvPr>
        </p:nvSpPr>
        <p:spPr>
          <a:xfrm>
            <a:off x="304800" y="1371600"/>
            <a:ext cx="8458200" cy="5257800"/>
          </a:xfrm>
          <a:noFill/>
        </p:spPr>
        <p:txBody>
          <a:bodyPr lIns="92075" tIns="46038" rIns="92075" bIns="46038"/>
          <a:lstStyle/>
          <a:p>
            <a:pPr eaLnBrk="1" hangingPunct="1"/>
            <a:r>
              <a:rPr lang="en-US" sz="2400" u="sng" smtClean="0"/>
              <a:t>Overfitting</a:t>
            </a:r>
            <a:r>
              <a:rPr lang="en-US" sz="2400" smtClean="0"/>
              <a:t>:  An induced tree may overfit the training data </a:t>
            </a:r>
          </a:p>
          <a:p>
            <a:pPr lvl="1" eaLnBrk="1" hangingPunct="1"/>
            <a:r>
              <a:rPr lang="en-US" sz="2400" smtClean="0"/>
              <a:t>Too many branches, some may reflect anomalies due to noise or outliers</a:t>
            </a:r>
          </a:p>
          <a:p>
            <a:pPr lvl="1" eaLnBrk="1" hangingPunct="1"/>
            <a:r>
              <a:rPr lang="en-US" sz="2400" smtClean="0"/>
              <a:t>Poor accuracy for unseen samples</a:t>
            </a:r>
          </a:p>
          <a:p>
            <a:pPr eaLnBrk="1" hangingPunct="1"/>
            <a:r>
              <a:rPr lang="en-US" sz="2400" smtClean="0"/>
              <a:t>Two approaches to avoid overfitting </a:t>
            </a:r>
          </a:p>
          <a:p>
            <a:pPr lvl="1" eaLnBrk="1" hangingPunct="1"/>
            <a:r>
              <a:rPr lang="en-US" sz="2400" u="sng" smtClean="0"/>
              <a:t>Prepruning</a:t>
            </a:r>
            <a:r>
              <a:rPr lang="en-US" sz="2400" smtClean="0"/>
              <a:t>: </a:t>
            </a:r>
            <a:r>
              <a:rPr lang="en-US" sz="2400" i="1" smtClean="0"/>
              <a:t>Halt tree construction early</a:t>
            </a:r>
            <a:r>
              <a:rPr lang="en-US" sz="2400" smtClean="0"/>
              <a:t> </a:t>
            </a:r>
            <a:r>
              <a:rPr lang="en-US" sz="2400" smtClean="0">
                <a:cs typeface="Tahoma" pitchFamily="34" charset="0"/>
              </a:rPr>
              <a:t>̵</a:t>
            </a:r>
            <a:r>
              <a:rPr lang="en-US" sz="2400" smtClean="0"/>
              <a:t> do not split a node if this would result in the goodness measure falling below a threshold</a:t>
            </a:r>
          </a:p>
          <a:p>
            <a:pPr lvl="2" eaLnBrk="1" hangingPunct="1"/>
            <a:r>
              <a:rPr lang="en-US" smtClean="0"/>
              <a:t>Difficult to choose an appropriate threshold</a:t>
            </a:r>
          </a:p>
          <a:p>
            <a:pPr lvl="1" eaLnBrk="1" hangingPunct="1"/>
            <a:r>
              <a:rPr lang="en-US" sz="2400" u="sng" smtClean="0"/>
              <a:t>Postpruning</a:t>
            </a:r>
            <a:r>
              <a:rPr lang="en-US" sz="2400" smtClean="0"/>
              <a:t>: </a:t>
            </a:r>
            <a:r>
              <a:rPr lang="en-US" sz="2400" i="1" smtClean="0"/>
              <a:t>Remove branches</a:t>
            </a:r>
            <a:r>
              <a:rPr lang="en-US" sz="2400" smtClean="0"/>
              <a:t> from a “fully grown” tree—get a sequence of progressively pruned trees</a:t>
            </a:r>
          </a:p>
          <a:p>
            <a:pPr lvl="2" eaLnBrk="1" hangingPunct="1"/>
            <a:r>
              <a:rPr lang="en-US" smtClean="0"/>
              <a:t>Use a set of data different from the training data to decide which is the “best pruned tree”</a:t>
            </a:r>
          </a:p>
        </p:txBody>
      </p:sp>
    </p:spTree>
  </p:cSld>
  <p:clrMapOvr>
    <a:masterClrMapping/>
  </p:clrMapOvr>
  <p:transition>
    <p:zoom/>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0"/>
          </p:nvPr>
        </p:nvSpPr>
        <p:spPr>
          <a:noFill/>
        </p:spPr>
        <p:txBody>
          <a:bodyPr/>
          <a:lstStyle/>
          <a:p>
            <a:fld id="{73C320D9-BA63-468D-95A2-706CE25A3538}" type="slidenum">
              <a:rPr lang="en-US" smtClean="0"/>
              <a:pPr/>
              <a:t>103</a:t>
            </a:fld>
            <a:endParaRPr lang="en-US" smtClean="0"/>
          </a:p>
        </p:txBody>
      </p:sp>
      <p:sp>
        <p:nvSpPr>
          <p:cNvPr id="24579" name="Rectangle 2"/>
          <p:cNvSpPr>
            <a:spLocks noGrp="1" noChangeArrowheads="1"/>
          </p:cNvSpPr>
          <p:nvPr>
            <p:ph type="title"/>
          </p:nvPr>
        </p:nvSpPr>
        <p:spPr>
          <a:xfrm>
            <a:off x="0" y="152400"/>
            <a:ext cx="9144000" cy="1062038"/>
          </a:xfrm>
          <a:noFill/>
        </p:spPr>
        <p:txBody>
          <a:bodyPr lIns="92075" tIns="46038" rIns="92075" bIns="46038" anchor="ctr"/>
          <a:lstStyle/>
          <a:p>
            <a:pPr eaLnBrk="1" hangingPunct="1"/>
            <a:r>
              <a:rPr lang="en-US" sz="3200" smtClean="0"/>
              <a:t>Enhancements to Basic Decision Tree Induction</a:t>
            </a:r>
          </a:p>
        </p:txBody>
      </p:sp>
      <p:sp>
        <p:nvSpPr>
          <p:cNvPr id="24580" name="AutoShape 3"/>
          <p:cNvSpPr>
            <a:spLocks noGrp="1" noChangeArrowheads="1"/>
          </p:cNvSpPr>
          <p:nvPr>
            <p:ph type="body" idx="1"/>
          </p:nvPr>
        </p:nvSpPr>
        <p:spPr>
          <a:xfrm>
            <a:off x="228600" y="1371600"/>
            <a:ext cx="8534400" cy="5105400"/>
          </a:xfrm>
          <a:prstGeom prst="flowChartProcess">
            <a:avLst/>
          </a:prstGeom>
          <a:noFill/>
        </p:spPr>
        <p:txBody>
          <a:bodyPr lIns="92075" tIns="46038" rIns="92075" bIns="46038"/>
          <a:lstStyle/>
          <a:p>
            <a:pPr eaLnBrk="1" hangingPunct="1">
              <a:lnSpc>
                <a:spcPct val="105000"/>
              </a:lnSpc>
              <a:spcBef>
                <a:spcPct val="25000"/>
              </a:spcBef>
            </a:pPr>
            <a:r>
              <a:rPr lang="en-US" sz="2400" smtClean="0"/>
              <a:t>Allow for </a:t>
            </a:r>
            <a:r>
              <a:rPr lang="en-US" sz="2400" b="1" smtClean="0"/>
              <a:t>continuous-valued attributes</a:t>
            </a:r>
          </a:p>
          <a:p>
            <a:pPr lvl="1" eaLnBrk="1" hangingPunct="1">
              <a:lnSpc>
                <a:spcPct val="105000"/>
              </a:lnSpc>
              <a:spcBef>
                <a:spcPct val="25000"/>
              </a:spcBef>
            </a:pPr>
            <a:r>
              <a:rPr lang="en-US" sz="2400" smtClean="0"/>
              <a:t>Dynamically define new discrete-valued attributes that partition the continuous attribute value into a discrete set of intervals</a:t>
            </a:r>
          </a:p>
          <a:p>
            <a:pPr eaLnBrk="1" hangingPunct="1">
              <a:lnSpc>
                <a:spcPct val="105000"/>
              </a:lnSpc>
              <a:spcBef>
                <a:spcPct val="25000"/>
              </a:spcBef>
            </a:pPr>
            <a:r>
              <a:rPr lang="en-US" sz="2400" smtClean="0"/>
              <a:t>Handle </a:t>
            </a:r>
            <a:r>
              <a:rPr lang="en-US" sz="2400" b="1" smtClean="0"/>
              <a:t>missing attribute values</a:t>
            </a:r>
          </a:p>
          <a:p>
            <a:pPr lvl="1" eaLnBrk="1" hangingPunct="1">
              <a:lnSpc>
                <a:spcPct val="105000"/>
              </a:lnSpc>
              <a:spcBef>
                <a:spcPct val="25000"/>
              </a:spcBef>
            </a:pPr>
            <a:r>
              <a:rPr lang="en-US" sz="2400" smtClean="0"/>
              <a:t>Assign the most common value of the attribute</a:t>
            </a:r>
          </a:p>
          <a:p>
            <a:pPr lvl="1" eaLnBrk="1" hangingPunct="1">
              <a:lnSpc>
                <a:spcPct val="105000"/>
              </a:lnSpc>
              <a:spcBef>
                <a:spcPct val="25000"/>
              </a:spcBef>
            </a:pPr>
            <a:r>
              <a:rPr lang="en-US" sz="2400" smtClean="0"/>
              <a:t>Assign probability to each of the possible values</a:t>
            </a:r>
          </a:p>
          <a:p>
            <a:pPr eaLnBrk="1" hangingPunct="1">
              <a:lnSpc>
                <a:spcPct val="105000"/>
              </a:lnSpc>
              <a:spcBef>
                <a:spcPct val="25000"/>
              </a:spcBef>
            </a:pPr>
            <a:r>
              <a:rPr lang="en-US" sz="2400" b="1" smtClean="0"/>
              <a:t>Attribute construction</a:t>
            </a:r>
          </a:p>
          <a:p>
            <a:pPr lvl="1" eaLnBrk="1" hangingPunct="1">
              <a:lnSpc>
                <a:spcPct val="105000"/>
              </a:lnSpc>
              <a:spcBef>
                <a:spcPct val="25000"/>
              </a:spcBef>
            </a:pPr>
            <a:r>
              <a:rPr lang="en-US" sz="2400" smtClean="0"/>
              <a:t>Create new attributes based on existing ones that are sparsely represented</a:t>
            </a:r>
          </a:p>
          <a:p>
            <a:pPr lvl="1" eaLnBrk="1" hangingPunct="1">
              <a:lnSpc>
                <a:spcPct val="105000"/>
              </a:lnSpc>
              <a:spcBef>
                <a:spcPct val="25000"/>
              </a:spcBef>
            </a:pPr>
            <a:r>
              <a:rPr lang="en-US" sz="2400" smtClean="0"/>
              <a:t>This reduces fragmentation, repetition, and replication</a:t>
            </a:r>
          </a:p>
        </p:txBody>
      </p:sp>
      <p:sp>
        <p:nvSpPr>
          <p:cNvPr id="24581" name="AutoShape 4"/>
          <p:cNvSpPr>
            <a:spLocks noChangeArrowheads="1"/>
          </p:cNvSpPr>
          <p:nvPr/>
        </p:nvSpPr>
        <p:spPr bwMode="auto">
          <a:xfrm>
            <a:off x="1905000" y="3352800"/>
            <a:ext cx="76200" cy="76200"/>
          </a:xfrm>
          <a:prstGeom prst="flowChartInternalStorage">
            <a:avLst/>
          </a:prstGeom>
          <a:noFill/>
          <a:ln w="9525">
            <a:noFill/>
            <a:miter lim="800000"/>
            <a:headEnd/>
            <a:tailEnd/>
          </a:ln>
        </p:spPr>
        <p:txBody>
          <a:bodyPr wrap="none" lIns="92075" tIns="46038" rIns="92075" bIns="46038" anchor="ctr"/>
          <a:lstStyle/>
          <a:p>
            <a:endParaRPr lang="en-US"/>
          </a:p>
        </p:txBody>
      </p:sp>
      <p:sp>
        <p:nvSpPr>
          <p:cNvPr id="24582" name="Line 5"/>
          <p:cNvSpPr>
            <a:spLocks noChangeShapeType="1"/>
          </p:cNvSpPr>
          <p:nvPr/>
        </p:nvSpPr>
        <p:spPr bwMode="auto">
          <a:xfrm>
            <a:off x="990600" y="3581400"/>
            <a:ext cx="7086600" cy="0"/>
          </a:xfrm>
          <a:prstGeom prst="line">
            <a:avLst/>
          </a:prstGeom>
          <a:noFill/>
          <a:ln w="9525">
            <a:noFill/>
            <a:round/>
            <a:headEnd/>
            <a:tailEnd/>
          </a:ln>
        </p:spPr>
        <p:txBody>
          <a:bodyPr wrap="none" lIns="92075" tIns="46038" rIns="92075" bIns="46038" anchor="ctr"/>
          <a:lstStyle/>
          <a:p>
            <a:endParaRPr lang="en-IN"/>
          </a:p>
        </p:txBody>
      </p:sp>
      <p:sp>
        <p:nvSpPr>
          <p:cNvPr id="24583" name="Line 6"/>
          <p:cNvSpPr>
            <a:spLocks noChangeShapeType="1"/>
          </p:cNvSpPr>
          <p:nvPr/>
        </p:nvSpPr>
        <p:spPr bwMode="auto">
          <a:xfrm>
            <a:off x="990600" y="3505200"/>
            <a:ext cx="7162800" cy="0"/>
          </a:xfrm>
          <a:prstGeom prst="line">
            <a:avLst/>
          </a:prstGeom>
          <a:noFill/>
          <a:ln w="9525">
            <a:noFill/>
            <a:round/>
            <a:headEnd/>
            <a:tailEnd/>
          </a:ln>
        </p:spPr>
        <p:txBody>
          <a:bodyPr wrap="none" lIns="92075" tIns="46038" rIns="92075" bIns="46038" anchor="ctr"/>
          <a:lstStyle/>
          <a:p>
            <a:endParaRPr lang="en-IN"/>
          </a:p>
        </p:txBody>
      </p:sp>
    </p:spTree>
  </p:cSld>
  <p:clrMapOvr>
    <a:masterClrMapping/>
  </p:clrMapOvr>
  <p:transition>
    <p:zoom/>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0"/>
          </p:nvPr>
        </p:nvSpPr>
        <p:spPr>
          <a:noFill/>
        </p:spPr>
        <p:txBody>
          <a:bodyPr/>
          <a:lstStyle/>
          <a:p>
            <a:fld id="{0BD02A39-C44A-4807-84C7-29E073613F3A}" type="slidenum">
              <a:rPr lang="en-US" smtClean="0"/>
              <a:pPr/>
              <a:t>104</a:t>
            </a:fld>
            <a:endParaRPr lang="en-US" smtClean="0"/>
          </a:p>
        </p:txBody>
      </p:sp>
      <p:sp>
        <p:nvSpPr>
          <p:cNvPr id="25603" name="Rectangle 2"/>
          <p:cNvSpPr>
            <a:spLocks noGrp="1" noChangeArrowheads="1"/>
          </p:cNvSpPr>
          <p:nvPr>
            <p:ph type="title"/>
          </p:nvPr>
        </p:nvSpPr>
        <p:spPr>
          <a:xfrm>
            <a:off x="0" y="381000"/>
            <a:ext cx="8936038" cy="609600"/>
          </a:xfrm>
          <a:noFill/>
        </p:spPr>
        <p:txBody>
          <a:bodyPr lIns="92075" tIns="46038" rIns="92075" bIns="46038"/>
          <a:lstStyle/>
          <a:p>
            <a:pPr eaLnBrk="1" hangingPunct="1"/>
            <a:r>
              <a:rPr lang="en-US" smtClean="0"/>
              <a:t>Classification in Large Databases</a:t>
            </a:r>
          </a:p>
        </p:txBody>
      </p:sp>
      <p:sp>
        <p:nvSpPr>
          <p:cNvPr id="25604" name="Rectangle 3"/>
          <p:cNvSpPr>
            <a:spLocks noGrp="1" noChangeArrowheads="1"/>
          </p:cNvSpPr>
          <p:nvPr>
            <p:ph type="body" idx="1"/>
          </p:nvPr>
        </p:nvSpPr>
        <p:spPr>
          <a:xfrm>
            <a:off x="300038" y="1371600"/>
            <a:ext cx="8539162" cy="5151438"/>
          </a:xfrm>
          <a:noFill/>
        </p:spPr>
        <p:txBody>
          <a:bodyPr lIns="92075" tIns="46038" rIns="92075" bIns="46038"/>
          <a:lstStyle/>
          <a:p>
            <a:pPr eaLnBrk="1" hangingPunct="1">
              <a:lnSpc>
                <a:spcPct val="110000"/>
              </a:lnSpc>
            </a:pPr>
            <a:r>
              <a:rPr lang="en-US" sz="2400" dirty="0" smtClean="0"/>
              <a:t>Classification—a classical problem extensively studied by statisticians and machine learning researchers</a:t>
            </a:r>
          </a:p>
          <a:p>
            <a:pPr eaLnBrk="1" hangingPunct="1">
              <a:lnSpc>
                <a:spcPct val="110000"/>
              </a:lnSpc>
            </a:pPr>
            <a:r>
              <a:rPr lang="en-US" sz="2400" dirty="0" smtClean="0"/>
              <a:t>Scalability: Classifying data sets with millions of examples and hundreds of attributes with reasonable speed</a:t>
            </a:r>
          </a:p>
          <a:p>
            <a:pPr eaLnBrk="1" hangingPunct="1">
              <a:lnSpc>
                <a:spcPct val="110000"/>
              </a:lnSpc>
            </a:pPr>
            <a:r>
              <a:rPr lang="en-US" sz="2400" dirty="0" smtClean="0"/>
              <a:t>Why is decision tree induction popular?</a:t>
            </a:r>
          </a:p>
          <a:p>
            <a:pPr lvl="1" eaLnBrk="1" hangingPunct="1">
              <a:lnSpc>
                <a:spcPct val="80000"/>
              </a:lnSpc>
            </a:pPr>
            <a:r>
              <a:rPr lang="en-US" sz="2400" dirty="0" smtClean="0"/>
              <a:t>relatively faster learning speed (than other classification methods)</a:t>
            </a:r>
          </a:p>
          <a:p>
            <a:pPr lvl="1" eaLnBrk="1" hangingPunct="1">
              <a:lnSpc>
                <a:spcPct val="80000"/>
              </a:lnSpc>
            </a:pPr>
            <a:r>
              <a:rPr lang="en-US" sz="2400" dirty="0" smtClean="0"/>
              <a:t>convertible to simple and easy to understand classification rules</a:t>
            </a:r>
          </a:p>
          <a:p>
            <a:pPr lvl="1" eaLnBrk="1" hangingPunct="1">
              <a:lnSpc>
                <a:spcPct val="80000"/>
              </a:lnSpc>
            </a:pPr>
            <a:r>
              <a:rPr lang="en-US" sz="2400" dirty="0" smtClean="0"/>
              <a:t>can use SQL queries for accessing databases</a:t>
            </a:r>
          </a:p>
          <a:p>
            <a:pPr lvl="1" eaLnBrk="1" hangingPunct="1">
              <a:lnSpc>
                <a:spcPct val="80000"/>
              </a:lnSpc>
            </a:pPr>
            <a:r>
              <a:rPr lang="en-US" sz="2400" dirty="0" smtClean="0"/>
              <a:t>comparable classification accuracy with other methods</a:t>
            </a:r>
          </a:p>
          <a:p>
            <a:pPr eaLnBrk="1" hangingPunct="1">
              <a:lnSpc>
                <a:spcPct val="80000"/>
              </a:lnSpc>
            </a:pPr>
            <a:r>
              <a:rPr lang="en-US" sz="2400" dirty="0" err="1" smtClean="0">
                <a:solidFill>
                  <a:srgbClr val="FF3300"/>
                </a:solidFill>
              </a:rPr>
              <a:t>RainForest</a:t>
            </a:r>
            <a:r>
              <a:rPr lang="en-US" sz="2400" dirty="0" smtClean="0">
                <a:solidFill>
                  <a:srgbClr val="FF3300"/>
                </a:solidFill>
              </a:rPr>
              <a:t> </a:t>
            </a:r>
            <a:r>
              <a:rPr lang="en-US" sz="2400" dirty="0" smtClean="0"/>
              <a:t>(VLDB’98 — </a:t>
            </a:r>
            <a:r>
              <a:rPr lang="en-US" sz="2400" dirty="0" err="1" smtClean="0"/>
              <a:t>Gehrke</a:t>
            </a:r>
            <a:r>
              <a:rPr lang="en-US" sz="2400" dirty="0" smtClean="0"/>
              <a:t>, </a:t>
            </a:r>
            <a:r>
              <a:rPr lang="en-US" sz="2400" dirty="0" err="1" smtClean="0"/>
              <a:t>Ramakrishnan</a:t>
            </a:r>
            <a:r>
              <a:rPr lang="en-US" sz="2400" dirty="0" smtClean="0"/>
              <a:t> &amp; </a:t>
            </a:r>
            <a:r>
              <a:rPr lang="en-US" sz="2400" dirty="0" err="1" smtClean="0"/>
              <a:t>Ganti</a:t>
            </a:r>
            <a:r>
              <a:rPr lang="en-US" sz="2400" dirty="0" smtClean="0"/>
              <a:t>)</a:t>
            </a:r>
          </a:p>
          <a:p>
            <a:pPr lvl="1" eaLnBrk="1" hangingPunct="1">
              <a:lnSpc>
                <a:spcPct val="80000"/>
              </a:lnSpc>
            </a:pPr>
            <a:r>
              <a:rPr lang="en-US" sz="2400" dirty="0" smtClean="0"/>
              <a:t>Builds an AVC-list (attribute, value, class label)</a:t>
            </a:r>
          </a:p>
        </p:txBody>
      </p:sp>
    </p:spTree>
  </p:cSld>
  <p:clrMapOvr>
    <a:masterClrMapping/>
  </p:clrMapOvr>
  <p:transition>
    <p:zoom/>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0"/>
          </p:nvPr>
        </p:nvSpPr>
        <p:spPr>
          <a:noFill/>
        </p:spPr>
        <p:txBody>
          <a:bodyPr/>
          <a:lstStyle/>
          <a:p>
            <a:fld id="{0ECDFA3C-32E7-4338-9215-F63EFE2D88E2}" type="slidenum">
              <a:rPr lang="en-US" smtClean="0"/>
              <a:pPr/>
              <a:t>105</a:t>
            </a:fld>
            <a:endParaRPr lang="en-US" smtClean="0"/>
          </a:p>
        </p:txBody>
      </p:sp>
      <p:sp>
        <p:nvSpPr>
          <p:cNvPr id="26627" name="Rectangle 3074"/>
          <p:cNvSpPr>
            <a:spLocks noGrp="1" noChangeArrowheads="1"/>
          </p:cNvSpPr>
          <p:nvPr>
            <p:ph type="title"/>
          </p:nvPr>
        </p:nvSpPr>
        <p:spPr>
          <a:xfrm>
            <a:off x="533400" y="304800"/>
            <a:ext cx="7772400" cy="609600"/>
          </a:xfrm>
        </p:spPr>
        <p:txBody>
          <a:bodyPr/>
          <a:lstStyle/>
          <a:p>
            <a:pPr eaLnBrk="1" hangingPunct="1"/>
            <a:r>
              <a:rPr lang="en-US" smtClean="0"/>
              <a:t>Scalability Framework for RainForest</a:t>
            </a:r>
            <a:endParaRPr lang="en-US" altLang="ko-KR" sz="2800" b="0" smtClean="0">
              <a:latin typeface="Arial" charset="0"/>
              <a:ea typeface="Gulim" pitchFamily="34" charset="-127"/>
            </a:endParaRPr>
          </a:p>
        </p:txBody>
      </p:sp>
      <p:sp>
        <p:nvSpPr>
          <p:cNvPr id="26628" name="Rectangle 3075"/>
          <p:cNvSpPr>
            <a:spLocks noGrp="1" noChangeArrowheads="1"/>
          </p:cNvSpPr>
          <p:nvPr>
            <p:ph type="body" idx="1"/>
          </p:nvPr>
        </p:nvSpPr>
        <p:spPr>
          <a:xfrm>
            <a:off x="304800" y="1371600"/>
            <a:ext cx="8610600" cy="5005388"/>
          </a:xfrm>
        </p:spPr>
        <p:txBody>
          <a:bodyPr/>
          <a:lstStyle/>
          <a:p>
            <a:pPr eaLnBrk="1" hangingPunct="1">
              <a:lnSpc>
                <a:spcPct val="130000"/>
              </a:lnSpc>
            </a:pPr>
            <a:r>
              <a:rPr lang="en-US" sz="2400" smtClean="0">
                <a:latin typeface="Arial" charset="0"/>
              </a:rPr>
              <a:t>Separates the scalability aspects from the criteria that determine the quality of the tree </a:t>
            </a:r>
          </a:p>
          <a:p>
            <a:pPr eaLnBrk="1" hangingPunct="1">
              <a:lnSpc>
                <a:spcPct val="130000"/>
              </a:lnSpc>
            </a:pPr>
            <a:r>
              <a:rPr lang="en-US" sz="2400" smtClean="0">
                <a:latin typeface="Arial" charset="0"/>
              </a:rPr>
              <a:t>Builds an AVC-list</a:t>
            </a:r>
            <a:r>
              <a:rPr lang="en-US" altLang="ko-KR" sz="2400" b="1" smtClean="0">
                <a:latin typeface="Arial" charset="0"/>
                <a:ea typeface="Gulim" pitchFamily="34" charset="-127"/>
              </a:rPr>
              <a:t>: AVC (Attribute, Value, Class_label) </a:t>
            </a:r>
          </a:p>
          <a:p>
            <a:pPr eaLnBrk="1" hangingPunct="1">
              <a:lnSpc>
                <a:spcPct val="130000"/>
              </a:lnSpc>
            </a:pPr>
            <a:r>
              <a:rPr lang="en-US" altLang="ko-KR" sz="2400" b="1" smtClean="0">
                <a:latin typeface="Arial" charset="0"/>
                <a:ea typeface="Gulim" pitchFamily="34" charset="-127"/>
              </a:rPr>
              <a:t>AVC-set  </a:t>
            </a:r>
            <a:r>
              <a:rPr lang="en-US" altLang="ko-KR" sz="2400" smtClean="0">
                <a:latin typeface="Arial" charset="0"/>
                <a:ea typeface="Gulim" pitchFamily="34" charset="-127"/>
              </a:rPr>
              <a:t>(of an attribute </a:t>
            </a:r>
            <a:r>
              <a:rPr lang="en-US" altLang="ko-KR" sz="2400" i="1" smtClean="0">
                <a:latin typeface="Arial" charset="0"/>
                <a:ea typeface="Gulim" pitchFamily="34" charset="-127"/>
              </a:rPr>
              <a:t>X</a:t>
            </a:r>
            <a:r>
              <a:rPr lang="en-US" altLang="ko-KR" sz="2400" smtClean="0">
                <a:latin typeface="Arial" charset="0"/>
                <a:ea typeface="Gulim" pitchFamily="34" charset="-127"/>
              </a:rPr>
              <a:t> )</a:t>
            </a:r>
          </a:p>
          <a:p>
            <a:pPr lvl="1" eaLnBrk="1" hangingPunct="1">
              <a:lnSpc>
                <a:spcPct val="130000"/>
              </a:lnSpc>
            </a:pPr>
            <a:r>
              <a:rPr lang="en-US" altLang="ko-KR" sz="2400" smtClean="0">
                <a:latin typeface="Arial" charset="0"/>
                <a:ea typeface="Gulim" pitchFamily="34" charset="-127"/>
              </a:rPr>
              <a:t>Projection of training dataset onto the attribute </a:t>
            </a:r>
            <a:r>
              <a:rPr lang="en-US" altLang="ko-KR" sz="2400" i="1" smtClean="0">
                <a:latin typeface="Arial" charset="0"/>
                <a:ea typeface="Gulim" pitchFamily="34" charset="-127"/>
              </a:rPr>
              <a:t>X</a:t>
            </a:r>
            <a:r>
              <a:rPr lang="en-US" altLang="ko-KR" sz="2400" smtClean="0">
                <a:latin typeface="Arial" charset="0"/>
                <a:ea typeface="Gulim" pitchFamily="34" charset="-127"/>
              </a:rPr>
              <a:t> and class label where counts of individual class label are aggregated</a:t>
            </a:r>
          </a:p>
          <a:p>
            <a:pPr eaLnBrk="1" hangingPunct="1">
              <a:lnSpc>
                <a:spcPct val="130000"/>
              </a:lnSpc>
            </a:pPr>
            <a:r>
              <a:rPr lang="en-US" altLang="ko-KR" sz="2400" b="1" smtClean="0">
                <a:latin typeface="Arial" charset="0"/>
                <a:ea typeface="Gulim" pitchFamily="34" charset="-127"/>
              </a:rPr>
              <a:t>AVC-group  </a:t>
            </a:r>
            <a:r>
              <a:rPr lang="en-US" altLang="ko-KR" sz="2400" smtClean="0">
                <a:latin typeface="Arial" charset="0"/>
                <a:ea typeface="Gulim" pitchFamily="34" charset="-127"/>
              </a:rPr>
              <a:t>(of a node </a:t>
            </a:r>
            <a:r>
              <a:rPr lang="en-US" altLang="ko-KR" sz="2400" i="1" smtClean="0">
                <a:latin typeface="Arial" charset="0"/>
                <a:ea typeface="Gulim" pitchFamily="34" charset="-127"/>
              </a:rPr>
              <a:t>n</a:t>
            </a:r>
            <a:r>
              <a:rPr lang="en-US" altLang="ko-KR" sz="2400" smtClean="0">
                <a:latin typeface="Arial" charset="0"/>
                <a:ea typeface="Gulim" pitchFamily="34" charset="-127"/>
              </a:rPr>
              <a:t> )</a:t>
            </a:r>
          </a:p>
          <a:p>
            <a:pPr lvl="1" eaLnBrk="1" hangingPunct="1">
              <a:lnSpc>
                <a:spcPct val="130000"/>
              </a:lnSpc>
            </a:pPr>
            <a:r>
              <a:rPr lang="en-US" altLang="ko-KR" sz="2400" smtClean="0">
                <a:latin typeface="Arial" charset="0"/>
                <a:ea typeface="Gulim" pitchFamily="34" charset="-127"/>
              </a:rPr>
              <a:t>Set of AVC-sets of all predictor attributes at the node </a:t>
            </a:r>
            <a:r>
              <a:rPr lang="en-US" altLang="ko-KR" sz="2400" i="1" smtClean="0">
                <a:latin typeface="Arial" charset="0"/>
                <a:ea typeface="Gulim" pitchFamily="34" charset="-127"/>
              </a:rPr>
              <a:t>n</a:t>
            </a:r>
            <a:r>
              <a:rPr lang="en-US" altLang="ko-KR" sz="2400" b="1" smtClean="0">
                <a:latin typeface="Arial" charset="0"/>
                <a:ea typeface="Gulim" pitchFamily="34" charset="-127"/>
              </a:rPr>
              <a:t> </a:t>
            </a:r>
          </a:p>
        </p:txBody>
      </p:sp>
    </p:spTree>
  </p:cSld>
  <p:clrMapOvr>
    <a:masterClrMapping/>
  </p:clrMapOvr>
  <p:transition>
    <p:zoom/>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Slide Number Placeholder 8"/>
          <p:cNvSpPr>
            <a:spLocks noGrp="1"/>
          </p:cNvSpPr>
          <p:nvPr>
            <p:ph type="sldNum" sz="quarter" idx="10"/>
          </p:nvPr>
        </p:nvSpPr>
        <p:spPr>
          <a:noFill/>
        </p:spPr>
        <p:txBody>
          <a:bodyPr/>
          <a:lstStyle/>
          <a:p>
            <a:fld id="{92CA52EC-625B-41E0-B22C-257A01EA3C78}" type="slidenum">
              <a:rPr lang="en-US" smtClean="0"/>
              <a:pPr/>
              <a:t>106</a:t>
            </a:fld>
            <a:endParaRPr lang="en-US" smtClean="0"/>
          </a:p>
        </p:txBody>
      </p:sp>
      <p:sp>
        <p:nvSpPr>
          <p:cNvPr id="27651" name="Rectangle 2"/>
          <p:cNvSpPr>
            <a:spLocks noGrp="1" noChangeArrowheads="1"/>
          </p:cNvSpPr>
          <p:nvPr>
            <p:ph type="title" sz="quarter"/>
          </p:nvPr>
        </p:nvSpPr>
        <p:spPr>
          <a:xfrm>
            <a:off x="0" y="381000"/>
            <a:ext cx="9144000" cy="609600"/>
          </a:xfrm>
        </p:spPr>
        <p:txBody>
          <a:bodyPr/>
          <a:lstStyle/>
          <a:p>
            <a:pPr eaLnBrk="1" hangingPunct="1"/>
            <a:r>
              <a:rPr lang="en-US" smtClean="0"/>
              <a:t>Rainforest:  Training Set and Its AVC Sets </a:t>
            </a:r>
          </a:p>
        </p:txBody>
      </p:sp>
      <p:graphicFrame>
        <p:nvGraphicFramePr>
          <p:cNvPr id="1678460" name="Group 124"/>
          <p:cNvGraphicFramePr>
            <a:graphicFrameLocks noGrp="1"/>
          </p:cNvGraphicFramePr>
          <p:nvPr>
            <p:ph sz="quarter" idx="1"/>
          </p:nvPr>
        </p:nvGraphicFramePr>
        <p:xfrm>
          <a:off x="4343400" y="4800600"/>
          <a:ext cx="2400300" cy="1485901"/>
        </p:xfrm>
        <a:graphic>
          <a:graphicData uri="http://schemas.openxmlformats.org/drawingml/2006/table">
            <a:tbl>
              <a:tblPr/>
              <a:tblGrid>
                <a:gridCol w="946150"/>
                <a:gridCol w="492125"/>
                <a:gridCol w="962025"/>
              </a:tblGrid>
              <a:tr h="371475">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smtClean="0">
                          <a:ln>
                            <a:noFill/>
                          </a:ln>
                          <a:solidFill>
                            <a:schemeClr val="tx1"/>
                          </a:solidFill>
                          <a:effectLst/>
                          <a:latin typeface="Arial" charset="0"/>
                          <a:ea typeface="Gulim" pitchFamily="34" charset="-127"/>
                          <a:cs typeface="Arial" charset="0"/>
                        </a:rPr>
                        <a:t>student</a:t>
                      </a:r>
                      <a:endParaRPr kumimoji="0" lang="en-US" sz="1300" b="0" i="0" u="none" strike="noStrike" cap="none" normalizeH="0" baseline="0" smtClean="0">
                        <a:ln>
                          <a:noFill/>
                        </a:ln>
                        <a:solidFill>
                          <a:schemeClr val="tx1"/>
                        </a:solidFill>
                        <a:effectLst/>
                        <a:latin typeface="Arial" charset="0"/>
                        <a:ea typeface="Gulim" pitchFamily="34" charset="-127"/>
                        <a:cs typeface="Arial"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sz="1300" b="0" i="0" u="none" strike="noStrike" cap="none" normalizeH="0" baseline="0" smtClean="0">
                          <a:ln>
                            <a:noFill/>
                          </a:ln>
                          <a:solidFill>
                            <a:schemeClr val="tx1"/>
                          </a:solidFill>
                          <a:effectLst/>
                          <a:latin typeface="Arial" charset="0"/>
                        </a:rPr>
                        <a:t>Buy_Computer</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9888">
                <a:tc>
                  <a:txBody>
                    <a:bodyPr/>
                    <a:lstStyle/>
                    <a:p>
                      <a:pPr marL="0" marR="0" lvl="0" indent="0" algn="l" defTabSz="914400" rtl="0" eaLnBrk="1" fontAlgn="b" latinLnBrk="0" hangingPunct="1">
                        <a:lnSpc>
                          <a:spcPct val="100000"/>
                        </a:lnSpc>
                        <a:spcBef>
                          <a:spcPct val="0"/>
                        </a:spcBef>
                        <a:spcAft>
                          <a:spcPct val="0"/>
                        </a:spcAft>
                        <a:buClrTx/>
                        <a:buSzPct val="60000"/>
                        <a:buFontTx/>
                        <a:buNone/>
                        <a:tabLst/>
                      </a:pPr>
                      <a:endParaRPr kumimoji="0" lang="en-US" sz="1300" b="0" i="0" u="none" strike="noStrike" cap="none" normalizeH="0" baseline="0" smtClean="0">
                        <a:ln>
                          <a:noFill/>
                        </a:ln>
                        <a:solidFill>
                          <a:schemeClr val="tx1"/>
                        </a:solidFill>
                        <a:effectLst/>
                        <a:latin typeface="Arial"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smtClean="0">
                          <a:ln>
                            <a:noFill/>
                          </a:ln>
                          <a:solidFill>
                            <a:schemeClr val="tx1"/>
                          </a:solidFill>
                          <a:effectLst/>
                          <a:latin typeface="Arial" charset="0"/>
                          <a:ea typeface="Gulim" pitchFamily="34" charset="-127"/>
                          <a:cs typeface="Arial" charset="0"/>
                        </a:rPr>
                        <a:t>yes</a:t>
                      </a:r>
                      <a:endParaRPr kumimoji="0" lang="en-US" sz="1300" b="0" i="0" u="none" strike="noStrike" cap="none" normalizeH="0" baseline="0" smtClean="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smtClean="0">
                          <a:ln>
                            <a:noFill/>
                          </a:ln>
                          <a:solidFill>
                            <a:schemeClr val="tx1"/>
                          </a:solidFill>
                          <a:effectLst/>
                          <a:latin typeface="Arial" charset="0"/>
                          <a:ea typeface="Gulim" pitchFamily="34" charset="-127"/>
                          <a:cs typeface="Arial" charset="0"/>
                        </a:rPr>
                        <a:t>no</a:t>
                      </a:r>
                      <a:endParaRPr kumimoji="0" lang="en-US" sz="1300" b="0" i="0" u="none" strike="noStrike" cap="none" normalizeH="0" baseline="0" smtClean="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smtClean="0">
                          <a:ln>
                            <a:noFill/>
                          </a:ln>
                          <a:solidFill>
                            <a:schemeClr val="tx1"/>
                          </a:solidFill>
                          <a:effectLst/>
                          <a:latin typeface="Arial" charset="0"/>
                          <a:ea typeface="Gulim" pitchFamily="34" charset="-127"/>
                          <a:cs typeface="Arial" charset="0"/>
                        </a:rPr>
                        <a:t>yes</a:t>
                      </a:r>
                      <a:endParaRPr kumimoji="0" lang="en-US" sz="1300" b="0" i="0" u="none" strike="noStrike" cap="none" normalizeH="0" baseline="0" smtClean="0">
                        <a:ln>
                          <a:noFill/>
                        </a:ln>
                        <a:solidFill>
                          <a:schemeClr val="tx1"/>
                        </a:solidFill>
                        <a:effectLst/>
                        <a:latin typeface="Arial" charset="0"/>
                        <a:ea typeface="Gulim" pitchFamily="34" charset="-127"/>
                        <a:cs typeface="Arial"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smtClean="0">
                          <a:ln>
                            <a:noFill/>
                          </a:ln>
                          <a:solidFill>
                            <a:schemeClr val="tx1"/>
                          </a:solidFill>
                          <a:effectLst/>
                          <a:latin typeface="Arial" charset="0"/>
                          <a:ea typeface="Gulim" pitchFamily="34" charset="-127"/>
                          <a:cs typeface="Arial" charset="0"/>
                        </a:rPr>
                        <a:t>6</a:t>
                      </a:r>
                      <a:endParaRPr kumimoji="0" lang="en-US" sz="1300" b="0" i="0" u="none" strike="noStrike" cap="none" normalizeH="0" baseline="0" smtClean="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smtClean="0">
                          <a:ln>
                            <a:noFill/>
                          </a:ln>
                          <a:solidFill>
                            <a:schemeClr val="tx1"/>
                          </a:solidFill>
                          <a:effectLst/>
                          <a:latin typeface="Arial" charset="0"/>
                          <a:ea typeface="Gulim" pitchFamily="34" charset="-127"/>
                          <a:cs typeface="Arial" charset="0"/>
                        </a:rPr>
                        <a:t>1</a:t>
                      </a:r>
                      <a:endParaRPr kumimoji="0" lang="en-US" sz="1300" b="0" i="0" u="none" strike="noStrike" cap="none" normalizeH="0" baseline="0" smtClean="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smtClean="0">
                          <a:ln>
                            <a:noFill/>
                          </a:ln>
                          <a:solidFill>
                            <a:schemeClr val="tx1"/>
                          </a:solidFill>
                          <a:effectLst/>
                          <a:latin typeface="Arial" charset="0"/>
                          <a:ea typeface="Gulim" pitchFamily="34" charset="-127"/>
                          <a:cs typeface="Arial" charset="0"/>
                        </a:rPr>
                        <a:t>no</a:t>
                      </a:r>
                      <a:endParaRPr kumimoji="0" lang="en-US" sz="1300" b="0" i="0" u="none" strike="noStrike" cap="none" normalizeH="0" baseline="0" smtClean="0">
                        <a:ln>
                          <a:noFill/>
                        </a:ln>
                        <a:solidFill>
                          <a:schemeClr val="tx1"/>
                        </a:solidFill>
                        <a:effectLst/>
                        <a:latin typeface="Arial" charset="0"/>
                        <a:ea typeface="Gulim" pitchFamily="34" charset="-127"/>
                        <a:cs typeface="Arial"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smtClean="0">
                          <a:ln>
                            <a:noFill/>
                          </a:ln>
                          <a:solidFill>
                            <a:schemeClr val="tx1"/>
                          </a:solidFill>
                          <a:effectLst/>
                          <a:latin typeface="Arial" charset="0"/>
                          <a:ea typeface="Gulim" pitchFamily="34" charset="-127"/>
                          <a:cs typeface="Arial" charset="0"/>
                        </a:rPr>
                        <a:t>3</a:t>
                      </a:r>
                      <a:endParaRPr kumimoji="0" lang="en-US" sz="1300" b="0" i="0" u="none" strike="noStrike" cap="none" normalizeH="0" baseline="0" smtClean="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smtClean="0">
                          <a:ln>
                            <a:noFill/>
                          </a:ln>
                          <a:solidFill>
                            <a:schemeClr val="tx1"/>
                          </a:solidFill>
                          <a:effectLst/>
                          <a:latin typeface="Arial" charset="0"/>
                          <a:ea typeface="Gulim" pitchFamily="34" charset="-127"/>
                          <a:cs typeface="Arial" charset="0"/>
                        </a:rPr>
                        <a:t>4</a:t>
                      </a:r>
                      <a:endParaRPr kumimoji="0" lang="en-US" sz="1300" b="0" i="0" u="none" strike="noStrike" cap="none" normalizeH="0" baseline="0" smtClean="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78471" name="Group 135"/>
          <p:cNvGraphicFramePr>
            <a:graphicFrameLocks noGrp="1"/>
          </p:cNvGraphicFramePr>
          <p:nvPr>
            <p:ph sz="quarter" idx="2"/>
          </p:nvPr>
        </p:nvGraphicFramePr>
        <p:xfrm>
          <a:off x="4495800" y="1981200"/>
          <a:ext cx="1981200" cy="1714501"/>
        </p:xfrm>
        <a:graphic>
          <a:graphicData uri="http://schemas.openxmlformats.org/drawingml/2006/table">
            <a:tbl>
              <a:tblPr/>
              <a:tblGrid>
                <a:gridCol w="657225"/>
                <a:gridCol w="622300"/>
                <a:gridCol w="701675"/>
              </a:tblGrid>
              <a:tr h="309563">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smtClean="0">
                          <a:ln>
                            <a:noFill/>
                          </a:ln>
                          <a:solidFill>
                            <a:schemeClr val="tx1"/>
                          </a:solidFill>
                          <a:effectLst/>
                          <a:latin typeface="Arial" charset="0"/>
                          <a:ea typeface="Gulim" pitchFamily="34" charset="-127"/>
                          <a:cs typeface="Arial" charset="0"/>
                        </a:rPr>
                        <a:t>Age</a:t>
                      </a:r>
                      <a:endParaRPr kumimoji="0" lang="en-US" sz="1300" b="0" i="0" u="none" strike="noStrike" cap="none" normalizeH="0" baseline="0" smtClean="0">
                        <a:ln>
                          <a:noFill/>
                        </a:ln>
                        <a:solidFill>
                          <a:schemeClr val="tx1"/>
                        </a:solidFill>
                        <a:effectLst/>
                        <a:latin typeface="Arial" charset="0"/>
                        <a:ea typeface="Gulim" pitchFamily="34" charset="-127"/>
                        <a:cs typeface="Arial"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sz="1300" b="0" i="0" u="none" strike="noStrike" cap="none" normalizeH="0" baseline="0" smtClean="0">
                          <a:ln>
                            <a:noFill/>
                          </a:ln>
                          <a:solidFill>
                            <a:schemeClr val="tx1"/>
                          </a:solidFill>
                          <a:effectLst/>
                          <a:latin typeface="Arial" charset="0"/>
                        </a:rPr>
                        <a:t>Buy_Computer</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477837">
                <a:tc>
                  <a:txBody>
                    <a:bodyPr/>
                    <a:lstStyle/>
                    <a:p>
                      <a:pPr marL="0" marR="0" lvl="0" indent="0" algn="l" defTabSz="914400" rtl="0" eaLnBrk="1" fontAlgn="b" latinLnBrk="0" hangingPunct="1">
                        <a:lnSpc>
                          <a:spcPct val="100000"/>
                        </a:lnSpc>
                        <a:spcBef>
                          <a:spcPct val="0"/>
                        </a:spcBef>
                        <a:spcAft>
                          <a:spcPct val="0"/>
                        </a:spcAft>
                        <a:buClrTx/>
                        <a:buSzPct val="60000"/>
                        <a:buFontTx/>
                        <a:buNone/>
                        <a:tabLst/>
                      </a:pPr>
                      <a:endParaRPr kumimoji="0" lang="en-US" sz="1300" b="0" i="0" u="none" strike="noStrike" cap="none" normalizeH="0" baseline="0" smtClean="0">
                        <a:ln>
                          <a:noFill/>
                        </a:ln>
                        <a:solidFill>
                          <a:schemeClr val="tx1"/>
                        </a:solidFill>
                        <a:effectLst/>
                        <a:latin typeface="Arial"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smtClean="0">
                          <a:ln>
                            <a:noFill/>
                          </a:ln>
                          <a:solidFill>
                            <a:schemeClr val="tx1"/>
                          </a:solidFill>
                          <a:effectLst/>
                          <a:latin typeface="Arial" charset="0"/>
                          <a:ea typeface="Gulim" pitchFamily="34" charset="-127"/>
                          <a:cs typeface="Arial" charset="0"/>
                        </a:rPr>
                        <a:t>yes</a:t>
                      </a:r>
                      <a:endParaRPr kumimoji="0" lang="en-US" sz="1300" b="0" i="0" u="none" strike="noStrike" cap="none" normalizeH="0" baseline="0" smtClean="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smtClean="0">
                          <a:ln>
                            <a:noFill/>
                          </a:ln>
                          <a:solidFill>
                            <a:schemeClr val="tx1"/>
                          </a:solidFill>
                          <a:effectLst/>
                          <a:latin typeface="Arial" charset="0"/>
                          <a:ea typeface="Gulim" pitchFamily="34" charset="-127"/>
                          <a:cs typeface="Arial" charset="0"/>
                        </a:rPr>
                        <a:t>no</a:t>
                      </a:r>
                      <a:endParaRPr kumimoji="0" lang="en-US" sz="1300" b="0" i="0" u="none" strike="noStrike" cap="none" normalizeH="0" baseline="0" smtClean="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975">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smtClean="0">
                          <a:ln>
                            <a:noFill/>
                          </a:ln>
                          <a:solidFill>
                            <a:schemeClr val="tx1"/>
                          </a:solidFill>
                          <a:effectLst/>
                          <a:latin typeface="Arial" charset="0"/>
                          <a:ea typeface="Gulim" pitchFamily="34" charset="-127"/>
                          <a:cs typeface="Arial" charset="0"/>
                        </a:rPr>
                        <a:t>&lt;=30</a:t>
                      </a:r>
                      <a:endParaRPr kumimoji="0" lang="en-US" sz="1300" b="0" i="0" u="none" strike="noStrike" cap="none" normalizeH="0" baseline="0" smtClean="0">
                        <a:ln>
                          <a:noFill/>
                        </a:ln>
                        <a:solidFill>
                          <a:schemeClr val="tx1"/>
                        </a:solidFill>
                        <a:effectLst/>
                        <a:latin typeface="Arial" charset="0"/>
                        <a:ea typeface="Gulim" pitchFamily="34" charset="-127"/>
                        <a:cs typeface="Arial"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smtClean="0">
                          <a:ln>
                            <a:noFill/>
                          </a:ln>
                          <a:solidFill>
                            <a:schemeClr val="tx1"/>
                          </a:solidFill>
                          <a:effectLst/>
                          <a:latin typeface="Arial" charset="0"/>
                          <a:ea typeface="Gulim" pitchFamily="34" charset="-127"/>
                          <a:cs typeface="Arial" charset="0"/>
                        </a:rPr>
                        <a:t>2</a:t>
                      </a:r>
                      <a:endParaRPr kumimoji="0" lang="en-US" sz="1300" b="0" i="0" u="none" strike="noStrike" cap="none" normalizeH="0" baseline="0" smtClean="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smtClean="0">
                          <a:ln>
                            <a:noFill/>
                          </a:ln>
                          <a:solidFill>
                            <a:schemeClr val="tx1"/>
                          </a:solidFill>
                          <a:effectLst/>
                          <a:latin typeface="Arial" charset="0"/>
                          <a:ea typeface="Gulim" pitchFamily="34" charset="-127"/>
                          <a:cs typeface="Arial" charset="0"/>
                        </a:rPr>
                        <a:t>3</a:t>
                      </a:r>
                      <a:endParaRPr kumimoji="0" lang="en-US" sz="1300" b="0" i="0" u="none" strike="noStrike" cap="none" normalizeH="0" baseline="0" smtClean="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smtClean="0">
                          <a:ln>
                            <a:noFill/>
                          </a:ln>
                          <a:solidFill>
                            <a:schemeClr val="tx1"/>
                          </a:solidFill>
                          <a:effectLst/>
                          <a:latin typeface="Arial" charset="0"/>
                          <a:ea typeface="Gulim" pitchFamily="34" charset="-127"/>
                          <a:cs typeface="Arial" charset="0"/>
                        </a:rPr>
                        <a:t>31..40</a:t>
                      </a:r>
                      <a:endParaRPr kumimoji="0" lang="en-US" sz="1300" b="0" i="0" u="none" strike="noStrike" cap="none" normalizeH="0" baseline="0" smtClean="0">
                        <a:ln>
                          <a:noFill/>
                        </a:ln>
                        <a:solidFill>
                          <a:schemeClr val="tx1"/>
                        </a:solidFill>
                        <a:effectLst/>
                        <a:latin typeface="Arial" charset="0"/>
                        <a:ea typeface="Gulim" pitchFamily="34" charset="-127"/>
                        <a:cs typeface="Arial"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smtClean="0">
                          <a:ln>
                            <a:noFill/>
                          </a:ln>
                          <a:solidFill>
                            <a:schemeClr val="tx1"/>
                          </a:solidFill>
                          <a:effectLst/>
                          <a:latin typeface="Arial" charset="0"/>
                          <a:ea typeface="Gulim" pitchFamily="34" charset="-127"/>
                          <a:cs typeface="Arial" charset="0"/>
                        </a:rPr>
                        <a:t>4</a:t>
                      </a:r>
                      <a:endParaRPr kumimoji="0" lang="en-US" sz="1300" b="0" i="0" u="none" strike="noStrike" cap="none" normalizeH="0" baseline="0" smtClean="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smtClean="0">
                          <a:ln>
                            <a:noFill/>
                          </a:ln>
                          <a:solidFill>
                            <a:schemeClr val="tx1"/>
                          </a:solidFill>
                          <a:effectLst/>
                          <a:latin typeface="Arial" charset="0"/>
                          <a:ea typeface="Gulim" pitchFamily="34" charset="-127"/>
                          <a:cs typeface="Arial" charset="0"/>
                        </a:rPr>
                        <a:t>0</a:t>
                      </a:r>
                      <a:endParaRPr kumimoji="0" lang="en-US" sz="1300" b="0" i="0" u="none" strike="noStrike" cap="none" normalizeH="0" baseline="0" smtClean="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smtClean="0">
                          <a:ln>
                            <a:noFill/>
                          </a:ln>
                          <a:solidFill>
                            <a:schemeClr val="tx1"/>
                          </a:solidFill>
                          <a:effectLst/>
                          <a:latin typeface="Arial" charset="0"/>
                          <a:ea typeface="Gulim" pitchFamily="34" charset="-127"/>
                          <a:cs typeface="Arial" charset="0"/>
                        </a:rPr>
                        <a:t>&gt;40</a:t>
                      </a:r>
                      <a:endParaRPr kumimoji="0" lang="en-US" sz="1300" b="0" i="0" u="none" strike="noStrike" cap="none" normalizeH="0" baseline="0" smtClean="0">
                        <a:ln>
                          <a:noFill/>
                        </a:ln>
                        <a:solidFill>
                          <a:schemeClr val="tx1"/>
                        </a:solidFill>
                        <a:effectLst/>
                        <a:latin typeface="Arial" charset="0"/>
                        <a:ea typeface="Gulim" pitchFamily="34" charset="-127"/>
                        <a:cs typeface="Arial"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smtClean="0">
                          <a:ln>
                            <a:noFill/>
                          </a:ln>
                          <a:solidFill>
                            <a:schemeClr val="tx1"/>
                          </a:solidFill>
                          <a:effectLst/>
                          <a:latin typeface="Arial" charset="0"/>
                          <a:ea typeface="Gulim" pitchFamily="34" charset="-127"/>
                          <a:cs typeface="Arial" charset="0"/>
                        </a:rPr>
                        <a:t>3</a:t>
                      </a:r>
                      <a:endParaRPr kumimoji="0" lang="en-US" sz="1300" b="0" i="0" u="none" strike="noStrike" cap="none" normalizeH="0" baseline="0" smtClean="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smtClean="0">
                          <a:ln>
                            <a:noFill/>
                          </a:ln>
                          <a:solidFill>
                            <a:schemeClr val="tx1"/>
                          </a:solidFill>
                          <a:effectLst/>
                          <a:latin typeface="Arial" charset="0"/>
                          <a:ea typeface="Gulim" pitchFamily="34" charset="-127"/>
                          <a:cs typeface="Arial" charset="0"/>
                        </a:rPr>
                        <a:t>2</a:t>
                      </a:r>
                      <a:endParaRPr kumimoji="0" lang="en-US" sz="1300" b="0" i="0" u="none" strike="noStrike" cap="none" normalizeH="0" baseline="0" smtClean="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78511" name="Group 175"/>
          <p:cNvGraphicFramePr>
            <a:graphicFrameLocks noGrp="1"/>
          </p:cNvGraphicFramePr>
          <p:nvPr>
            <p:ph sz="quarter" idx="3"/>
          </p:nvPr>
        </p:nvGraphicFramePr>
        <p:xfrm>
          <a:off x="6743700" y="4876800"/>
          <a:ext cx="2400300" cy="1401764"/>
        </p:xfrm>
        <a:graphic>
          <a:graphicData uri="http://schemas.openxmlformats.org/drawingml/2006/table">
            <a:tbl>
              <a:tblPr/>
              <a:tblGrid>
                <a:gridCol w="995363"/>
                <a:gridCol w="587375"/>
                <a:gridCol w="817562"/>
              </a:tblGrid>
              <a:tr h="350838">
                <a:tc rowSpan="2">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smtClean="0">
                          <a:ln>
                            <a:noFill/>
                          </a:ln>
                          <a:solidFill>
                            <a:schemeClr val="tx1"/>
                          </a:solidFill>
                          <a:effectLst/>
                          <a:latin typeface="Arial" charset="0"/>
                          <a:ea typeface="Gulim" pitchFamily="34" charset="-127"/>
                          <a:cs typeface="Arial" charset="0"/>
                        </a:rPr>
                        <a:t>Credit</a:t>
                      </a:r>
                    </a:p>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smtClean="0">
                          <a:ln>
                            <a:noFill/>
                          </a:ln>
                          <a:solidFill>
                            <a:schemeClr val="tx1"/>
                          </a:solidFill>
                          <a:effectLst/>
                          <a:latin typeface="Arial" charset="0"/>
                          <a:ea typeface="Gulim" pitchFamily="34" charset="-127"/>
                          <a:cs typeface="Arial" charset="0"/>
                        </a:rPr>
                        <a:t>rating</a:t>
                      </a:r>
                      <a:endParaRPr kumimoji="0" lang="en-US" sz="1300" b="0" i="0" u="none" strike="noStrike" cap="none" normalizeH="0" baseline="0" smtClean="0">
                        <a:ln>
                          <a:noFill/>
                        </a:ln>
                        <a:solidFill>
                          <a:schemeClr val="tx1"/>
                        </a:solidFill>
                        <a:effectLst/>
                        <a:latin typeface="Arial" charset="0"/>
                        <a:ea typeface="Gulim" pitchFamily="34" charset="-127"/>
                        <a:cs typeface="Arial"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sz="1300" b="0" i="0" u="none" strike="noStrike" cap="none" normalizeH="0" baseline="0" smtClean="0">
                          <a:ln>
                            <a:noFill/>
                          </a:ln>
                          <a:solidFill>
                            <a:schemeClr val="tx1"/>
                          </a:solidFill>
                          <a:effectLst/>
                          <a:latin typeface="Arial" charset="0"/>
                        </a:rPr>
                        <a:t>Buy_Computer</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0838">
                <a:tc vMerge="1">
                  <a:txBody>
                    <a:bodyPr/>
                    <a:lstStyle/>
                    <a:p>
                      <a:endParaRPr lang="en-US"/>
                    </a:p>
                  </a:txBody>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smtClean="0">
                          <a:ln>
                            <a:noFill/>
                          </a:ln>
                          <a:solidFill>
                            <a:schemeClr val="tx1"/>
                          </a:solidFill>
                          <a:effectLst/>
                          <a:latin typeface="Arial" charset="0"/>
                          <a:ea typeface="Gulim" pitchFamily="34" charset="-127"/>
                          <a:cs typeface="Arial" charset="0"/>
                        </a:rPr>
                        <a:t>yes</a:t>
                      </a:r>
                      <a:endParaRPr kumimoji="0" lang="en-US" sz="1300" b="0" i="0" u="none" strike="noStrike" cap="none" normalizeH="0" baseline="0" smtClean="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smtClean="0">
                          <a:ln>
                            <a:noFill/>
                          </a:ln>
                          <a:solidFill>
                            <a:schemeClr val="tx1"/>
                          </a:solidFill>
                          <a:effectLst/>
                          <a:latin typeface="Arial" charset="0"/>
                          <a:ea typeface="Gulim" pitchFamily="34" charset="-127"/>
                          <a:cs typeface="Arial" charset="0"/>
                        </a:rPr>
                        <a:t>no</a:t>
                      </a:r>
                      <a:endParaRPr kumimoji="0" lang="en-US" sz="1300" b="0" i="0" u="none" strike="noStrike" cap="none" normalizeH="0" baseline="0" smtClean="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smtClean="0">
                          <a:ln>
                            <a:noFill/>
                          </a:ln>
                          <a:solidFill>
                            <a:schemeClr val="tx1"/>
                          </a:solidFill>
                          <a:effectLst/>
                          <a:latin typeface="Arial" charset="0"/>
                          <a:ea typeface="Gulim" pitchFamily="34" charset="-127"/>
                          <a:cs typeface="Arial" charset="0"/>
                        </a:rPr>
                        <a:t>fair</a:t>
                      </a:r>
                      <a:endParaRPr kumimoji="0" lang="en-US" sz="1300" b="0" i="0" u="none" strike="noStrike" cap="none" normalizeH="0" baseline="0" smtClean="0">
                        <a:ln>
                          <a:noFill/>
                        </a:ln>
                        <a:solidFill>
                          <a:schemeClr val="tx1"/>
                        </a:solidFill>
                        <a:effectLst/>
                        <a:latin typeface="Arial" charset="0"/>
                        <a:ea typeface="Gulim" pitchFamily="34" charset="-127"/>
                        <a:cs typeface="Arial"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smtClean="0">
                          <a:ln>
                            <a:noFill/>
                          </a:ln>
                          <a:solidFill>
                            <a:schemeClr val="tx1"/>
                          </a:solidFill>
                          <a:effectLst/>
                          <a:latin typeface="Arial" charset="0"/>
                          <a:ea typeface="Gulim" pitchFamily="34" charset="-127"/>
                          <a:cs typeface="Arial" charset="0"/>
                        </a:rPr>
                        <a:t>6</a:t>
                      </a:r>
                      <a:endParaRPr kumimoji="0" lang="en-US" sz="1300" b="0" i="0" u="none" strike="noStrike" cap="none" normalizeH="0" baseline="0" smtClean="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smtClean="0">
                          <a:ln>
                            <a:noFill/>
                          </a:ln>
                          <a:solidFill>
                            <a:schemeClr val="tx1"/>
                          </a:solidFill>
                          <a:effectLst/>
                          <a:latin typeface="Arial" charset="0"/>
                          <a:ea typeface="Gulim" pitchFamily="34" charset="-127"/>
                          <a:cs typeface="Arial" charset="0"/>
                        </a:rPr>
                        <a:t>2</a:t>
                      </a:r>
                      <a:endParaRPr kumimoji="0" lang="en-US" sz="1300" b="0" i="0" u="none" strike="noStrike" cap="none" normalizeH="0" baseline="0" smtClean="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smtClean="0">
                          <a:ln>
                            <a:noFill/>
                          </a:ln>
                          <a:solidFill>
                            <a:schemeClr val="tx1"/>
                          </a:solidFill>
                          <a:effectLst/>
                          <a:latin typeface="Arial" charset="0"/>
                          <a:ea typeface="Gulim" pitchFamily="34" charset="-127"/>
                          <a:cs typeface="Arial" charset="0"/>
                        </a:rPr>
                        <a:t>excellent</a:t>
                      </a:r>
                      <a:endParaRPr kumimoji="0" lang="en-US" sz="1300" b="0" i="0" u="none" strike="noStrike" cap="none" normalizeH="0" baseline="0" smtClean="0">
                        <a:ln>
                          <a:noFill/>
                        </a:ln>
                        <a:solidFill>
                          <a:schemeClr val="tx1"/>
                        </a:solidFill>
                        <a:effectLst/>
                        <a:latin typeface="Arial" charset="0"/>
                        <a:ea typeface="Gulim" pitchFamily="34" charset="-127"/>
                        <a:cs typeface="Arial"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smtClean="0">
                          <a:ln>
                            <a:noFill/>
                          </a:ln>
                          <a:solidFill>
                            <a:schemeClr val="tx1"/>
                          </a:solidFill>
                          <a:effectLst/>
                          <a:latin typeface="Arial" charset="0"/>
                          <a:ea typeface="Gulim" pitchFamily="34" charset="-127"/>
                          <a:cs typeface="Arial" charset="0"/>
                        </a:rPr>
                        <a:t>3</a:t>
                      </a:r>
                      <a:endParaRPr kumimoji="0" lang="en-US" sz="1300" b="0" i="0" u="none" strike="noStrike" cap="none" normalizeH="0" baseline="0" smtClean="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smtClean="0">
                          <a:ln>
                            <a:noFill/>
                          </a:ln>
                          <a:solidFill>
                            <a:schemeClr val="tx1"/>
                          </a:solidFill>
                          <a:effectLst/>
                          <a:latin typeface="Arial" charset="0"/>
                          <a:ea typeface="Gulim" pitchFamily="34" charset="-127"/>
                          <a:cs typeface="Arial" charset="0"/>
                        </a:rPr>
                        <a:t>3</a:t>
                      </a:r>
                      <a:endParaRPr kumimoji="0" lang="en-US" sz="1300" b="0" i="0" u="none" strike="noStrike" cap="none" normalizeH="0" baseline="0" smtClean="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7718" name="Object 3"/>
          <p:cNvGraphicFramePr>
            <a:graphicFrameLocks/>
          </p:cNvGraphicFramePr>
          <p:nvPr>
            <p:ph type="body" idx="4294967295"/>
          </p:nvPr>
        </p:nvGraphicFramePr>
        <p:xfrm>
          <a:off x="0" y="1905000"/>
          <a:ext cx="4216400" cy="4572000"/>
        </p:xfrm>
        <a:graphic>
          <a:graphicData uri="http://schemas.openxmlformats.org/presentationml/2006/ole">
            <p:oleObj spid="_x0000_s193538" name="Worksheet" r:id="rId4" imgW="4457700" imgH="4457700" progId="Excel.Sheet.8">
              <p:embed/>
            </p:oleObj>
          </a:graphicData>
        </a:graphic>
      </p:graphicFrame>
      <p:sp>
        <p:nvSpPr>
          <p:cNvPr id="27719" name="Rectangle 128"/>
          <p:cNvSpPr>
            <a:spLocks noChangeArrowheads="1"/>
          </p:cNvSpPr>
          <p:nvPr/>
        </p:nvSpPr>
        <p:spPr bwMode="auto">
          <a:xfrm>
            <a:off x="6705600" y="1524000"/>
            <a:ext cx="2303463" cy="396875"/>
          </a:xfrm>
          <a:prstGeom prst="rect">
            <a:avLst/>
          </a:prstGeom>
          <a:noFill/>
          <a:ln w="9525">
            <a:noFill/>
            <a:miter lim="800000"/>
            <a:headEnd/>
            <a:tailEnd/>
          </a:ln>
        </p:spPr>
        <p:txBody>
          <a:bodyPr wrap="none">
            <a:spAutoFit/>
          </a:bodyPr>
          <a:lstStyle/>
          <a:p>
            <a:r>
              <a:rPr lang="en-US" sz="2000"/>
              <a:t>AVC-set on </a:t>
            </a:r>
            <a:r>
              <a:rPr lang="en-US" altLang="ko-KR" sz="2000" i="1">
                <a:ea typeface="Gulim" pitchFamily="34" charset="-127"/>
              </a:rPr>
              <a:t>income</a:t>
            </a:r>
            <a:endParaRPr lang="en-US" sz="2000" i="1"/>
          </a:p>
        </p:txBody>
      </p:sp>
      <p:sp>
        <p:nvSpPr>
          <p:cNvPr id="27720" name="Rectangle 129"/>
          <p:cNvSpPr>
            <a:spLocks noChangeArrowheads="1"/>
          </p:cNvSpPr>
          <p:nvPr/>
        </p:nvSpPr>
        <p:spPr bwMode="auto">
          <a:xfrm>
            <a:off x="4419600" y="1524000"/>
            <a:ext cx="1927225" cy="396875"/>
          </a:xfrm>
          <a:prstGeom prst="rect">
            <a:avLst/>
          </a:prstGeom>
          <a:noFill/>
          <a:ln w="9525">
            <a:noFill/>
            <a:miter lim="800000"/>
            <a:headEnd/>
            <a:tailEnd/>
          </a:ln>
        </p:spPr>
        <p:txBody>
          <a:bodyPr wrap="none">
            <a:spAutoFit/>
          </a:bodyPr>
          <a:lstStyle/>
          <a:p>
            <a:r>
              <a:rPr lang="en-US" sz="2000"/>
              <a:t>AVC-set on </a:t>
            </a:r>
            <a:r>
              <a:rPr lang="en-US" altLang="ko-KR" sz="2000" i="1">
                <a:ea typeface="Gulim" pitchFamily="34" charset="-127"/>
              </a:rPr>
              <a:t>Age</a:t>
            </a:r>
            <a:endParaRPr lang="en-US" sz="2000" i="1"/>
          </a:p>
        </p:txBody>
      </p:sp>
      <p:sp>
        <p:nvSpPr>
          <p:cNvPr id="27721" name="Rectangle 130"/>
          <p:cNvSpPr>
            <a:spLocks noChangeArrowheads="1"/>
          </p:cNvSpPr>
          <p:nvPr/>
        </p:nvSpPr>
        <p:spPr bwMode="auto">
          <a:xfrm>
            <a:off x="4419600" y="4267200"/>
            <a:ext cx="2370138" cy="396875"/>
          </a:xfrm>
          <a:prstGeom prst="rect">
            <a:avLst/>
          </a:prstGeom>
          <a:noFill/>
          <a:ln w="9525">
            <a:noFill/>
            <a:miter lim="800000"/>
            <a:headEnd/>
            <a:tailEnd/>
          </a:ln>
        </p:spPr>
        <p:txBody>
          <a:bodyPr wrap="none">
            <a:spAutoFit/>
          </a:bodyPr>
          <a:lstStyle/>
          <a:p>
            <a:r>
              <a:rPr lang="en-US" sz="2000"/>
              <a:t>AVC-set on </a:t>
            </a:r>
            <a:r>
              <a:rPr lang="en-US" altLang="ko-KR" sz="2000" i="1">
                <a:ea typeface="Gulim" pitchFamily="34" charset="-127"/>
              </a:rPr>
              <a:t>Student</a:t>
            </a:r>
            <a:endParaRPr lang="en-US" sz="2000" i="1"/>
          </a:p>
        </p:txBody>
      </p:sp>
      <p:sp>
        <p:nvSpPr>
          <p:cNvPr id="27722" name="Rectangle 132"/>
          <p:cNvSpPr>
            <a:spLocks noChangeArrowheads="1"/>
          </p:cNvSpPr>
          <p:nvPr/>
        </p:nvSpPr>
        <p:spPr bwMode="auto">
          <a:xfrm>
            <a:off x="533400" y="1447800"/>
            <a:ext cx="3657600" cy="457200"/>
          </a:xfrm>
          <a:prstGeom prst="rect">
            <a:avLst/>
          </a:prstGeom>
          <a:noFill/>
          <a:ln w="9525">
            <a:noFill/>
            <a:miter lim="800000"/>
            <a:headEnd/>
            <a:tailEnd/>
          </a:ln>
        </p:spPr>
        <p:txBody>
          <a:bodyPr>
            <a:spAutoFit/>
          </a:bodyPr>
          <a:lstStyle/>
          <a:p>
            <a:pPr algn="ctr"/>
            <a:r>
              <a:rPr lang="en-US" sz="2400"/>
              <a:t>Training Examples</a:t>
            </a:r>
            <a:endParaRPr lang="en-US" sz="2400" i="1"/>
          </a:p>
        </p:txBody>
      </p:sp>
      <p:graphicFrame>
        <p:nvGraphicFramePr>
          <p:cNvPr id="1678504" name="Group 168"/>
          <p:cNvGraphicFramePr>
            <a:graphicFrameLocks noGrp="1"/>
          </p:cNvGraphicFramePr>
          <p:nvPr>
            <p:ph sz="quarter" idx="4"/>
          </p:nvPr>
        </p:nvGraphicFramePr>
        <p:xfrm>
          <a:off x="6781800" y="1905000"/>
          <a:ext cx="2209800" cy="1828800"/>
        </p:xfrm>
        <a:graphic>
          <a:graphicData uri="http://schemas.openxmlformats.org/drawingml/2006/table">
            <a:tbl>
              <a:tblPr/>
              <a:tblGrid>
                <a:gridCol w="828675"/>
                <a:gridCol w="577850"/>
                <a:gridCol w="803275"/>
              </a:tblGrid>
              <a:tr h="304800">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smtClean="0">
                          <a:ln>
                            <a:noFill/>
                          </a:ln>
                          <a:solidFill>
                            <a:schemeClr val="tx1"/>
                          </a:solidFill>
                          <a:effectLst/>
                          <a:latin typeface="Arial" charset="0"/>
                          <a:ea typeface="Gulim" pitchFamily="34" charset="-127"/>
                          <a:cs typeface="Arial" charset="0"/>
                        </a:rPr>
                        <a:t>income</a:t>
                      </a:r>
                      <a:endParaRPr kumimoji="0" lang="en-US" sz="1300" b="0" i="0" u="none" strike="noStrike" cap="none" normalizeH="0" baseline="0" smtClean="0">
                        <a:ln>
                          <a:noFill/>
                        </a:ln>
                        <a:solidFill>
                          <a:schemeClr val="tx1"/>
                        </a:solidFill>
                        <a:effectLst/>
                        <a:latin typeface="Arial" charset="0"/>
                        <a:ea typeface="Gulim" pitchFamily="34" charset="-127"/>
                        <a:cs typeface="Arial"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sz="1300" b="0" i="0" u="none" strike="noStrike" cap="none" normalizeH="0" baseline="0" smtClean="0">
                          <a:ln>
                            <a:noFill/>
                          </a:ln>
                          <a:solidFill>
                            <a:schemeClr val="tx1"/>
                          </a:solidFill>
                          <a:effectLst/>
                          <a:latin typeface="Arial" charset="0"/>
                        </a:rPr>
                        <a:t>Buy_Computer</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81000">
                <a:tc>
                  <a:txBody>
                    <a:bodyPr/>
                    <a:lstStyle/>
                    <a:p>
                      <a:pPr marL="0" marR="0" lvl="0" indent="0" algn="l" defTabSz="914400" rtl="0" eaLnBrk="1" fontAlgn="b" latinLnBrk="0" hangingPunct="1">
                        <a:lnSpc>
                          <a:spcPct val="100000"/>
                        </a:lnSpc>
                        <a:spcBef>
                          <a:spcPct val="0"/>
                        </a:spcBef>
                        <a:spcAft>
                          <a:spcPct val="0"/>
                        </a:spcAft>
                        <a:buClrTx/>
                        <a:buSzPct val="60000"/>
                        <a:buFontTx/>
                        <a:buNone/>
                        <a:tabLst/>
                      </a:pPr>
                      <a:endParaRPr kumimoji="0" lang="en-US" sz="1300" b="0" i="0" u="none" strike="noStrike" cap="none" normalizeH="0" baseline="0" smtClean="0">
                        <a:ln>
                          <a:noFill/>
                        </a:ln>
                        <a:solidFill>
                          <a:schemeClr val="tx1"/>
                        </a:solidFill>
                        <a:effectLst/>
                        <a:latin typeface="Arial"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smtClean="0">
                          <a:ln>
                            <a:noFill/>
                          </a:ln>
                          <a:solidFill>
                            <a:schemeClr val="tx1"/>
                          </a:solidFill>
                          <a:effectLst/>
                          <a:latin typeface="Arial" charset="0"/>
                          <a:ea typeface="Gulim" pitchFamily="34" charset="-127"/>
                          <a:cs typeface="Arial" charset="0"/>
                        </a:rPr>
                        <a:t>yes</a:t>
                      </a:r>
                      <a:endParaRPr kumimoji="0" lang="en-US" sz="1300" b="0" i="0" u="none" strike="noStrike" cap="none" normalizeH="0" baseline="0" smtClean="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smtClean="0">
                          <a:ln>
                            <a:noFill/>
                          </a:ln>
                          <a:solidFill>
                            <a:schemeClr val="tx1"/>
                          </a:solidFill>
                          <a:effectLst/>
                          <a:latin typeface="Arial" charset="0"/>
                          <a:ea typeface="Gulim" pitchFamily="34" charset="-127"/>
                          <a:cs typeface="Arial" charset="0"/>
                        </a:rPr>
                        <a:t>no</a:t>
                      </a:r>
                      <a:endParaRPr kumimoji="0" lang="en-US" sz="1300" b="0" i="0" u="none" strike="noStrike" cap="none" normalizeH="0" baseline="0" smtClean="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smtClean="0">
                          <a:ln>
                            <a:noFill/>
                          </a:ln>
                          <a:solidFill>
                            <a:schemeClr val="tx1"/>
                          </a:solidFill>
                          <a:effectLst/>
                          <a:latin typeface="Arial" charset="0"/>
                          <a:ea typeface="Gulim" pitchFamily="34" charset="-127"/>
                          <a:cs typeface="Arial" charset="0"/>
                        </a:rPr>
                        <a:t>high</a:t>
                      </a:r>
                      <a:endParaRPr kumimoji="0" lang="en-US" sz="1300" b="0" i="0" u="none" strike="noStrike" cap="none" normalizeH="0" baseline="0" smtClean="0">
                        <a:ln>
                          <a:noFill/>
                        </a:ln>
                        <a:solidFill>
                          <a:schemeClr val="tx1"/>
                        </a:solidFill>
                        <a:effectLst/>
                        <a:latin typeface="Arial" charset="0"/>
                        <a:ea typeface="Gulim" pitchFamily="34" charset="-127"/>
                        <a:cs typeface="Arial"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smtClean="0">
                          <a:ln>
                            <a:noFill/>
                          </a:ln>
                          <a:solidFill>
                            <a:schemeClr val="tx1"/>
                          </a:solidFill>
                          <a:effectLst/>
                          <a:latin typeface="Arial" charset="0"/>
                          <a:ea typeface="Gulim" pitchFamily="34" charset="-127"/>
                          <a:cs typeface="Arial" charset="0"/>
                        </a:rPr>
                        <a:t>2</a:t>
                      </a:r>
                      <a:endParaRPr kumimoji="0" lang="en-US" sz="1300" b="0" i="0" u="none" strike="noStrike" cap="none" normalizeH="0" baseline="0" smtClean="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smtClean="0">
                          <a:ln>
                            <a:noFill/>
                          </a:ln>
                          <a:solidFill>
                            <a:schemeClr val="tx1"/>
                          </a:solidFill>
                          <a:effectLst/>
                          <a:latin typeface="Arial" charset="0"/>
                          <a:ea typeface="Gulim" pitchFamily="34" charset="-127"/>
                          <a:cs typeface="Arial" charset="0"/>
                        </a:rPr>
                        <a:t>2</a:t>
                      </a:r>
                      <a:endParaRPr kumimoji="0" lang="en-US" sz="1300" b="0" i="0" u="none" strike="noStrike" cap="none" normalizeH="0" baseline="0" smtClean="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smtClean="0">
                          <a:ln>
                            <a:noFill/>
                          </a:ln>
                          <a:solidFill>
                            <a:schemeClr val="tx1"/>
                          </a:solidFill>
                          <a:effectLst/>
                          <a:latin typeface="Arial" charset="0"/>
                          <a:ea typeface="Gulim" pitchFamily="34" charset="-127"/>
                          <a:cs typeface="Arial" charset="0"/>
                        </a:rPr>
                        <a:t>medium</a:t>
                      </a:r>
                      <a:endParaRPr kumimoji="0" lang="en-US" sz="1300" b="0" i="0" u="none" strike="noStrike" cap="none" normalizeH="0" baseline="0" smtClean="0">
                        <a:ln>
                          <a:noFill/>
                        </a:ln>
                        <a:solidFill>
                          <a:schemeClr val="tx1"/>
                        </a:solidFill>
                        <a:effectLst/>
                        <a:latin typeface="Arial" charset="0"/>
                        <a:ea typeface="Gulim" pitchFamily="34" charset="-127"/>
                        <a:cs typeface="Arial"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smtClean="0">
                          <a:ln>
                            <a:noFill/>
                          </a:ln>
                          <a:solidFill>
                            <a:schemeClr val="tx1"/>
                          </a:solidFill>
                          <a:effectLst/>
                          <a:latin typeface="Arial" charset="0"/>
                          <a:ea typeface="Gulim" pitchFamily="34" charset="-127"/>
                          <a:cs typeface="Arial" charset="0"/>
                        </a:rPr>
                        <a:t>4</a:t>
                      </a:r>
                      <a:endParaRPr kumimoji="0" lang="en-US" sz="1300" b="0" i="0" u="none" strike="noStrike" cap="none" normalizeH="0" baseline="0" smtClean="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smtClean="0">
                          <a:ln>
                            <a:noFill/>
                          </a:ln>
                          <a:solidFill>
                            <a:schemeClr val="tx1"/>
                          </a:solidFill>
                          <a:effectLst/>
                          <a:latin typeface="Arial" charset="0"/>
                          <a:ea typeface="Gulim" pitchFamily="34" charset="-127"/>
                          <a:cs typeface="Arial" charset="0"/>
                        </a:rPr>
                        <a:t>2</a:t>
                      </a:r>
                      <a:endParaRPr kumimoji="0" lang="en-US" sz="1300" b="0" i="0" u="none" strike="noStrike" cap="none" normalizeH="0" baseline="0" smtClean="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smtClean="0">
                          <a:ln>
                            <a:noFill/>
                          </a:ln>
                          <a:solidFill>
                            <a:schemeClr val="tx1"/>
                          </a:solidFill>
                          <a:effectLst/>
                          <a:latin typeface="Arial" charset="0"/>
                          <a:ea typeface="Gulim" pitchFamily="34" charset="-127"/>
                          <a:cs typeface="Arial" charset="0"/>
                        </a:rPr>
                        <a:t>low</a:t>
                      </a:r>
                      <a:endParaRPr kumimoji="0" lang="en-US" sz="1300" b="0" i="0" u="none" strike="noStrike" cap="none" normalizeH="0" baseline="0" smtClean="0">
                        <a:ln>
                          <a:noFill/>
                        </a:ln>
                        <a:solidFill>
                          <a:schemeClr val="tx1"/>
                        </a:solidFill>
                        <a:effectLst/>
                        <a:latin typeface="Arial" charset="0"/>
                        <a:ea typeface="Gulim" pitchFamily="34" charset="-127"/>
                        <a:cs typeface="Arial" charset="0"/>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smtClean="0">
                          <a:ln>
                            <a:noFill/>
                          </a:ln>
                          <a:solidFill>
                            <a:schemeClr val="tx1"/>
                          </a:solidFill>
                          <a:effectLst/>
                          <a:latin typeface="Arial" charset="0"/>
                          <a:ea typeface="Gulim" pitchFamily="34" charset="-127"/>
                          <a:cs typeface="Arial" charset="0"/>
                        </a:rPr>
                        <a:t>3</a:t>
                      </a:r>
                      <a:endParaRPr kumimoji="0" lang="en-US" sz="1300" b="0" i="0" u="none" strike="noStrike" cap="none" normalizeH="0" baseline="0" smtClean="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Pct val="60000"/>
                        <a:buFontTx/>
                        <a:buNone/>
                        <a:tabLst/>
                      </a:pPr>
                      <a:r>
                        <a:rPr kumimoji="0" lang="en-US" altLang="ko-KR" sz="1300" b="0" i="0" u="none" strike="noStrike" cap="none" normalizeH="0" baseline="0" smtClean="0">
                          <a:ln>
                            <a:noFill/>
                          </a:ln>
                          <a:solidFill>
                            <a:schemeClr val="tx1"/>
                          </a:solidFill>
                          <a:effectLst/>
                          <a:latin typeface="Arial" charset="0"/>
                          <a:ea typeface="Gulim" pitchFamily="34" charset="-127"/>
                          <a:cs typeface="Arial" charset="0"/>
                        </a:rPr>
                        <a:t>1</a:t>
                      </a:r>
                      <a:endParaRPr kumimoji="0" lang="en-US" sz="1300" b="0" i="0" u="none" strike="noStrike" cap="none" normalizeH="0" baseline="0" smtClean="0">
                        <a:ln>
                          <a:noFill/>
                        </a:ln>
                        <a:solidFill>
                          <a:schemeClr val="tx1"/>
                        </a:solidFill>
                        <a:effectLst/>
                        <a:latin typeface="Arial" charset="0"/>
                        <a:ea typeface="Gulim" pitchFamily="34" charset="-127"/>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748" name="Rectangle 167"/>
          <p:cNvSpPr>
            <a:spLocks noChangeArrowheads="1"/>
          </p:cNvSpPr>
          <p:nvPr/>
        </p:nvSpPr>
        <p:spPr bwMode="auto">
          <a:xfrm>
            <a:off x="7162800" y="4114800"/>
            <a:ext cx="1600200" cy="701675"/>
          </a:xfrm>
          <a:prstGeom prst="rect">
            <a:avLst/>
          </a:prstGeom>
          <a:noFill/>
          <a:ln w="9525">
            <a:noFill/>
            <a:miter lim="800000"/>
            <a:headEnd/>
            <a:tailEnd/>
          </a:ln>
        </p:spPr>
        <p:txBody>
          <a:bodyPr wrap="none">
            <a:spAutoFit/>
          </a:bodyPr>
          <a:lstStyle/>
          <a:p>
            <a:pPr algn="ctr"/>
            <a:r>
              <a:rPr lang="en-US" sz="2000"/>
              <a:t>AVC-set on </a:t>
            </a:r>
          </a:p>
          <a:p>
            <a:pPr algn="ctr"/>
            <a:r>
              <a:rPr lang="en-US" altLang="ko-KR" sz="2000" i="1">
                <a:ea typeface="Gulim" pitchFamily="34" charset="-127"/>
              </a:rPr>
              <a:t>credit_rating</a:t>
            </a:r>
            <a:endParaRPr lang="en-US" sz="2000" i="1"/>
          </a:p>
        </p:txBody>
      </p:sp>
    </p:spTree>
  </p:cSld>
  <p:clrMapOvr>
    <a:masterClrMapping/>
  </p:clrMapOvr>
  <p:transition>
    <p:zoom/>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0"/>
          </p:nvPr>
        </p:nvSpPr>
        <p:spPr>
          <a:noFill/>
        </p:spPr>
        <p:txBody>
          <a:bodyPr/>
          <a:lstStyle/>
          <a:p>
            <a:fld id="{A83AB0FB-402C-42B6-B449-D7008433C8F4}" type="slidenum">
              <a:rPr lang="en-US" smtClean="0"/>
              <a:pPr/>
              <a:t>107</a:t>
            </a:fld>
            <a:endParaRPr lang="en-US" smtClean="0"/>
          </a:p>
        </p:txBody>
      </p:sp>
      <p:sp>
        <p:nvSpPr>
          <p:cNvPr id="44035" name="Rectangle 2"/>
          <p:cNvSpPr>
            <a:spLocks noGrp="1" noChangeArrowheads="1"/>
          </p:cNvSpPr>
          <p:nvPr>
            <p:ph type="title"/>
          </p:nvPr>
        </p:nvSpPr>
        <p:spPr>
          <a:xfrm>
            <a:off x="152400" y="304800"/>
            <a:ext cx="8783638" cy="609600"/>
          </a:xfrm>
        </p:spPr>
        <p:txBody>
          <a:bodyPr/>
          <a:lstStyle/>
          <a:p>
            <a:pPr eaLnBrk="1" hangingPunct="1"/>
            <a:r>
              <a:rPr lang="en-US" smtClean="0"/>
              <a:t>Using IF-THEN Rules for Classification</a:t>
            </a:r>
          </a:p>
        </p:txBody>
      </p:sp>
      <p:sp>
        <p:nvSpPr>
          <p:cNvPr id="44036" name="Rectangle 3"/>
          <p:cNvSpPr>
            <a:spLocks noGrp="1" noChangeArrowheads="1"/>
          </p:cNvSpPr>
          <p:nvPr>
            <p:ph type="body" idx="1"/>
          </p:nvPr>
        </p:nvSpPr>
        <p:spPr>
          <a:xfrm>
            <a:off x="304800" y="1295400"/>
            <a:ext cx="8534400" cy="5257800"/>
          </a:xfrm>
        </p:spPr>
        <p:txBody>
          <a:bodyPr/>
          <a:lstStyle/>
          <a:p>
            <a:pPr eaLnBrk="1" hangingPunct="1"/>
            <a:r>
              <a:rPr lang="en-US" sz="2000" smtClean="0"/>
              <a:t>Represent the knowledge in the form of </a:t>
            </a:r>
            <a:r>
              <a:rPr lang="en-US" sz="2000" smtClean="0">
                <a:solidFill>
                  <a:schemeClr val="hlink"/>
                </a:solidFill>
              </a:rPr>
              <a:t>IF-THEN</a:t>
            </a:r>
            <a:r>
              <a:rPr lang="en-US" sz="2000" smtClean="0"/>
              <a:t> rules</a:t>
            </a:r>
          </a:p>
          <a:p>
            <a:pPr lvl="1" eaLnBrk="1" hangingPunct="1">
              <a:spcBef>
                <a:spcPct val="40000"/>
              </a:spcBef>
              <a:buFont typeface="Wingdings" pitchFamily="2" charset="2"/>
              <a:buNone/>
            </a:pPr>
            <a:r>
              <a:rPr lang="en-US" sz="2000" smtClean="0"/>
              <a:t>R:  IF </a:t>
            </a:r>
            <a:r>
              <a:rPr lang="en-US" sz="2000" i="1" smtClean="0"/>
              <a:t>age</a:t>
            </a:r>
            <a:r>
              <a:rPr lang="en-US" sz="2000" smtClean="0"/>
              <a:t> = youth AND </a:t>
            </a:r>
            <a:r>
              <a:rPr lang="en-US" sz="2000" i="1" smtClean="0"/>
              <a:t>student</a:t>
            </a:r>
            <a:r>
              <a:rPr lang="en-US" sz="2000" smtClean="0"/>
              <a:t> = yes  THEN </a:t>
            </a:r>
            <a:r>
              <a:rPr lang="en-US" sz="2000" i="1" smtClean="0"/>
              <a:t>buys_computer</a:t>
            </a:r>
            <a:r>
              <a:rPr lang="en-US" sz="2000" smtClean="0"/>
              <a:t> = yes</a:t>
            </a:r>
          </a:p>
          <a:p>
            <a:pPr lvl="1" eaLnBrk="1" hangingPunct="1"/>
            <a:r>
              <a:rPr lang="en-US" sz="2000" smtClean="0"/>
              <a:t>Rule antecedent/precondition vs. rule consequent</a:t>
            </a:r>
          </a:p>
          <a:p>
            <a:pPr eaLnBrk="1" hangingPunct="1"/>
            <a:r>
              <a:rPr lang="en-US" sz="2000" smtClean="0"/>
              <a:t>Assessment of a rule: </a:t>
            </a:r>
            <a:r>
              <a:rPr lang="en-US" sz="2000" i="1" smtClean="0"/>
              <a:t>coverage</a:t>
            </a:r>
            <a:r>
              <a:rPr lang="en-US" sz="2000" smtClean="0"/>
              <a:t> and </a:t>
            </a:r>
            <a:r>
              <a:rPr lang="en-US" sz="2000" i="1" smtClean="0"/>
              <a:t>accuracy</a:t>
            </a:r>
            <a:r>
              <a:rPr lang="en-US" sz="2000" smtClean="0"/>
              <a:t> </a:t>
            </a:r>
          </a:p>
          <a:p>
            <a:pPr lvl="1" eaLnBrk="1" hangingPunct="1"/>
            <a:r>
              <a:rPr lang="en-US" sz="2000" smtClean="0"/>
              <a:t>n</a:t>
            </a:r>
            <a:r>
              <a:rPr lang="en-US" sz="2000" baseline="-25000" smtClean="0"/>
              <a:t>covers </a:t>
            </a:r>
            <a:r>
              <a:rPr lang="en-US" sz="2000" smtClean="0"/>
              <a:t>= # of tuples covered by R</a:t>
            </a:r>
          </a:p>
          <a:p>
            <a:pPr lvl="1" eaLnBrk="1" hangingPunct="1"/>
            <a:r>
              <a:rPr lang="en-US" sz="2000" smtClean="0"/>
              <a:t>n</a:t>
            </a:r>
            <a:r>
              <a:rPr lang="en-US" sz="2000" baseline="-25000" smtClean="0"/>
              <a:t>correct </a:t>
            </a:r>
            <a:r>
              <a:rPr lang="en-US" sz="2000" smtClean="0"/>
              <a:t>= # of tuples correctly classified by R</a:t>
            </a:r>
          </a:p>
          <a:p>
            <a:pPr lvl="1" eaLnBrk="1" hangingPunct="1">
              <a:buFont typeface="Wingdings" pitchFamily="2" charset="2"/>
              <a:buNone/>
            </a:pPr>
            <a:r>
              <a:rPr lang="en-US" sz="2000" smtClean="0"/>
              <a:t>coverage(R) = n</a:t>
            </a:r>
            <a:r>
              <a:rPr lang="en-US" sz="2000" baseline="-25000" smtClean="0"/>
              <a:t>covers </a:t>
            </a:r>
            <a:r>
              <a:rPr lang="en-US" sz="2000" smtClean="0"/>
              <a:t>/|D|   /* D: training data set */</a:t>
            </a:r>
          </a:p>
          <a:p>
            <a:pPr lvl="1" eaLnBrk="1" hangingPunct="1">
              <a:buFont typeface="Wingdings" pitchFamily="2" charset="2"/>
              <a:buNone/>
            </a:pPr>
            <a:r>
              <a:rPr lang="en-US" sz="2000" smtClean="0"/>
              <a:t>accuracy(R) = n</a:t>
            </a:r>
            <a:r>
              <a:rPr lang="en-US" sz="2000" baseline="-25000" smtClean="0"/>
              <a:t>correct </a:t>
            </a:r>
            <a:r>
              <a:rPr lang="en-US" sz="2000" smtClean="0"/>
              <a:t>/ n</a:t>
            </a:r>
            <a:r>
              <a:rPr lang="en-US" sz="2000" baseline="-25000" smtClean="0"/>
              <a:t>covers</a:t>
            </a:r>
            <a:endParaRPr lang="en-US" sz="2000" smtClean="0"/>
          </a:p>
          <a:p>
            <a:pPr eaLnBrk="1" hangingPunct="1"/>
            <a:r>
              <a:rPr lang="en-US" sz="2000" smtClean="0"/>
              <a:t>If more than one rule are triggered, need </a:t>
            </a:r>
            <a:r>
              <a:rPr lang="en-US" sz="2000" b="1" smtClean="0"/>
              <a:t>conflict resolution</a:t>
            </a:r>
          </a:p>
          <a:p>
            <a:pPr lvl="1" eaLnBrk="1" hangingPunct="1"/>
            <a:r>
              <a:rPr lang="en-US" sz="2000" smtClean="0"/>
              <a:t>Size ordering: assign the highest priority to the triggering rules that has the “toughest” requirement (i.e., with the </a:t>
            </a:r>
            <a:r>
              <a:rPr lang="en-US" sz="2000" i="1" smtClean="0"/>
              <a:t>most attribute tests</a:t>
            </a:r>
            <a:r>
              <a:rPr lang="en-US" sz="2000" smtClean="0"/>
              <a:t>)</a:t>
            </a:r>
          </a:p>
          <a:p>
            <a:pPr lvl="1" eaLnBrk="1" hangingPunct="1"/>
            <a:r>
              <a:rPr lang="en-US" sz="2000" smtClean="0"/>
              <a:t>Class-based ordering: decreasing order of </a:t>
            </a:r>
            <a:r>
              <a:rPr lang="en-US" sz="2000" i="1" smtClean="0"/>
              <a:t>prevalence or misclassification cost per class</a:t>
            </a:r>
          </a:p>
          <a:p>
            <a:pPr lvl="1" eaLnBrk="1" hangingPunct="1"/>
            <a:r>
              <a:rPr lang="en-US" sz="2000" smtClean="0"/>
              <a:t>Rule-based ordering (</a:t>
            </a:r>
            <a:r>
              <a:rPr lang="en-US" sz="2000" b="1" smtClean="0"/>
              <a:t>decision list</a:t>
            </a:r>
            <a:r>
              <a:rPr lang="en-US" sz="2000" smtClean="0"/>
              <a:t>): rules are organized into one long priority list, according to some measure of rule quality or by experts</a:t>
            </a:r>
          </a:p>
        </p:txBody>
      </p:sp>
    </p:spTree>
  </p:cSld>
  <p:clrMapOvr>
    <a:masterClrMapping/>
  </p:clrMapOvr>
  <p:transition>
    <p:zoom/>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0"/>
          </p:nvPr>
        </p:nvSpPr>
        <p:spPr>
          <a:noFill/>
        </p:spPr>
        <p:txBody>
          <a:bodyPr/>
          <a:lstStyle/>
          <a:p>
            <a:fld id="{F6608AC9-C58A-4B05-89A8-DD5D4DC133D1}" type="slidenum">
              <a:rPr lang="en-US" smtClean="0"/>
              <a:pPr/>
              <a:t>108</a:t>
            </a:fld>
            <a:endParaRPr lang="en-US" smtClean="0"/>
          </a:p>
        </p:txBody>
      </p:sp>
      <p:grpSp>
        <p:nvGrpSpPr>
          <p:cNvPr id="45059" name="Group 59"/>
          <p:cNvGrpSpPr>
            <a:grpSpLocks/>
          </p:cNvGrpSpPr>
          <p:nvPr/>
        </p:nvGrpSpPr>
        <p:grpSpPr bwMode="auto">
          <a:xfrm>
            <a:off x="5638800" y="1600200"/>
            <a:ext cx="3505200" cy="2133600"/>
            <a:chOff x="3504" y="144"/>
            <a:chExt cx="2091" cy="1248"/>
          </a:xfrm>
        </p:grpSpPr>
        <p:sp>
          <p:nvSpPr>
            <p:cNvPr id="45063" name="Rectangle 34"/>
            <p:cNvSpPr>
              <a:spLocks noChangeArrowheads="1"/>
            </p:cNvSpPr>
            <p:nvPr/>
          </p:nvSpPr>
          <p:spPr bwMode="auto">
            <a:xfrm>
              <a:off x="4272" y="144"/>
              <a:ext cx="336" cy="200"/>
            </a:xfrm>
            <a:prstGeom prst="rect">
              <a:avLst/>
            </a:prstGeom>
            <a:solidFill>
              <a:srgbClr val="00CCFF"/>
            </a:solidFill>
            <a:ln w="12700">
              <a:solidFill>
                <a:schemeClr val="tx1"/>
              </a:solidFill>
              <a:miter lim="800000"/>
              <a:headEnd/>
              <a:tailEnd/>
            </a:ln>
          </p:spPr>
          <p:txBody>
            <a:bodyPr lIns="92075" tIns="46038" rIns="92075" bIns="46038">
              <a:spAutoFit/>
            </a:bodyPr>
            <a:lstStyle/>
            <a:p>
              <a:pPr algn="ctr" eaLnBrk="0" hangingPunct="0"/>
              <a:r>
                <a:rPr lang="en-US" sz="1400">
                  <a:latin typeface="Times New Roman" pitchFamily="18" charset="0"/>
                </a:rPr>
                <a:t>age?</a:t>
              </a:r>
            </a:p>
          </p:txBody>
        </p:sp>
        <p:grpSp>
          <p:nvGrpSpPr>
            <p:cNvPr id="45064" name="Group 58"/>
            <p:cNvGrpSpPr>
              <a:grpSpLocks/>
            </p:cNvGrpSpPr>
            <p:nvPr/>
          </p:nvGrpSpPr>
          <p:grpSpPr bwMode="auto">
            <a:xfrm>
              <a:off x="3504" y="290"/>
              <a:ext cx="2091" cy="1102"/>
              <a:chOff x="3504" y="144"/>
              <a:chExt cx="2091" cy="1102"/>
            </a:xfrm>
          </p:grpSpPr>
          <p:sp>
            <p:nvSpPr>
              <p:cNvPr id="45065" name="Rectangle 36"/>
              <p:cNvSpPr>
                <a:spLocks noChangeArrowheads="1"/>
              </p:cNvSpPr>
              <p:nvPr/>
            </p:nvSpPr>
            <p:spPr bwMode="auto">
              <a:xfrm>
                <a:off x="3717" y="528"/>
                <a:ext cx="498" cy="200"/>
              </a:xfrm>
              <a:prstGeom prst="rect">
                <a:avLst/>
              </a:prstGeom>
              <a:solidFill>
                <a:srgbClr val="00FFCC"/>
              </a:solidFill>
              <a:ln w="12700">
                <a:solidFill>
                  <a:schemeClr val="tx1"/>
                </a:solidFill>
                <a:miter lim="800000"/>
                <a:headEnd/>
                <a:tailEnd/>
              </a:ln>
            </p:spPr>
            <p:txBody>
              <a:bodyPr wrap="none" lIns="92075" tIns="46038" rIns="92075" bIns="46038">
                <a:spAutoFit/>
              </a:bodyPr>
              <a:lstStyle/>
              <a:p>
                <a:pPr algn="ctr" eaLnBrk="0" hangingPunct="0"/>
                <a:r>
                  <a:rPr lang="en-US" sz="1400">
                    <a:latin typeface="Times New Roman" pitchFamily="18" charset="0"/>
                  </a:rPr>
                  <a:t>student?</a:t>
                </a:r>
              </a:p>
            </p:txBody>
          </p:sp>
          <p:sp>
            <p:nvSpPr>
              <p:cNvPr id="45066" name="Rectangle 37"/>
              <p:cNvSpPr>
                <a:spLocks noChangeArrowheads="1"/>
              </p:cNvSpPr>
              <p:nvPr/>
            </p:nvSpPr>
            <p:spPr bwMode="auto">
              <a:xfrm>
                <a:off x="4824" y="528"/>
                <a:ext cx="718" cy="200"/>
              </a:xfrm>
              <a:prstGeom prst="rect">
                <a:avLst/>
              </a:prstGeom>
              <a:solidFill>
                <a:srgbClr val="99CCFF"/>
              </a:solidFill>
              <a:ln w="12700">
                <a:solidFill>
                  <a:schemeClr val="tx1"/>
                </a:solidFill>
                <a:miter lim="800000"/>
                <a:headEnd/>
                <a:tailEnd/>
              </a:ln>
            </p:spPr>
            <p:txBody>
              <a:bodyPr wrap="none" lIns="92075" tIns="46038" rIns="92075" bIns="46038">
                <a:spAutoFit/>
              </a:bodyPr>
              <a:lstStyle/>
              <a:p>
                <a:pPr algn="ctr" eaLnBrk="0" hangingPunct="0"/>
                <a:r>
                  <a:rPr lang="en-US" sz="1400">
                    <a:latin typeface="Times New Roman" pitchFamily="18" charset="0"/>
                  </a:rPr>
                  <a:t>credit rating?</a:t>
                </a:r>
              </a:p>
            </p:txBody>
          </p:sp>
          <p:sp>
            <p:nvSpPr>
              <p:cNvPr id="45067" name="Line 38"/>
              <p:cNvSpPr>
                <a:spLocks noChangeShapeType="1"/>
              </p:cNvSpPr>
              <p:nvPr/>
            </p:nvSpPr>
            <p:spPr bwMode="auto">
              <a:xfrm flipH="1">
                <a:off x="3971" y="155"/>
                <a:ext cx="317" cy="416"/>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45068" name="Line 39"/>
              <p:cNvSpPr>
                <a:spLocks noChangeShapeType="1"/>
              </p:cNvSpPr>
              <p:nvPr/>
            </p:nvSpPr>
            <p:spPr bwMode="auto">
              <a:xfrm flipH="1">
                <a:off x="4481" y="169"/>
                <a:ext cx="0" cy="172"/>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45069" name="Line 40"/>
              <p:cNvSpPr>
                <a:spLocks noChangeShapeType="1"/>
              </p:cNvSpPr>
              <p:nvPr/>
            </p:nvSpPr>
            <p:spPr bwMode="auto">
              <a:xfrm>
                <a:off x="4636" y="144"/>
                <a:ext cx="534" cy="447"/>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45070" name="Rectangle 41"/>
              <p:cNvSpPr>
                <a:spLocks noChangeArrowheads="1"/>
              </p:cNvSpPr>
              <p:nvPr/>
            </p:nvSpPr>
            <p:spPr bwMode="auto">
              <a:xfrm>
                <a:off x="3889" y="288"/>
                <a:ext cx="330" cy="181"/>
              </a:xfrm>
              <a:prstGeom prst="rect">
                <a:avLst/>
              </a:prstGeom>
              <a:solidFill>
                <a:srgbClr val="FFFF00"/>
              </a:solidFill>
              <a:ln w="12700">
                <a:solidFill>
                  <a:schemeClr val="bg1"/>
                </a:solidFill>
                <a:miter lim="800000"/>
                <a:headEnd/>
                <a:tailEnd/>
              </a:ln>
            </p:spPr>
            <p:txBody>
              <a:bodyPr wrap="none" lIns="92075" tIns="46038" rIns="92075" bIns="46038">
                <a:spAutoFit/>
              </a:bodyPr>
              <a:lstStyle/>
              <a:p>
                <a:pPr algn="ctr" eaLnBrk="0" hangingPunct="0"/>
                <a:r>
                  <a:rPr lang="en-US" sz="1200" b="1">
                    <a:latin typeface="Times New Roman" pitchFamily="18" charset="0"/>
                  </a:rPr>
                  <a:t>&lt;=30</a:t>
                </a:r>
                <a:endParaRPr lang="en-US" sz="1200">
                  <a:latin typeface="Times New Roman" pitchFamily="18" charset="0"/>
                </a:endParaRPr>
              </a:p>
            </p:txBody>
          </p:sp>
          <p:sp>
            <p:nvSpPr>
              <p:cNvPr id="45071" name="Rectangle 42"/>
              <p:cNvSpPr>
                <a:spLocks noChangeArrowheads="1"/>
              </p:cNvSpPr>
              <p:nvPr/>
            </p:nvSpPr>
            <p:spPr bwMode="auto">
              <a:xfrm>
                <a:off x="4828" y="325"/>
                <a:ext cx="267" cy="173"/>
              </a:xfrm>
              <a:prstGeom prst="rect">
                <a:avLst/>
              </a:prstGeom>
              <a:solidFill>
                <a:srgbClr val="FFFF00"/>
              </a:solidFill>
              <a:ln w="9525">
                <a:noFill/>
                <a:miter lim="800000"/>
                <a:headEnd/>
                <a:tailEnd/>
              </a:ln>
            </p:spPr>
            <p:txBody>
              <a:bodyPr wrap="none" lIns="92075" tIns="46038" rIns="92075" bIns="46038">
                <a:spAutoFit/>
              </a:bodyPr>
              <a:lstStyle/>
              <a:p>
                <a:pPr algn="ctr" eaLnBrk="0" hangingPunct="0"/>
                <a:r>
                  <a:rPr lang="en-US" sz="1200" b="1">
                    <a:latin typeface="Times New Roman" pitchFamily="18" charset="0"/>
                  </a:rPr>
                  <a:t>&gt;40</a:t>
                </a:r>
                <a:endParaRPr lang="en-US" sz="1200">
                  <a:latin typeface="Times New Roman" pitchFamily="18" charset="0"/>
                </a:endParaRPr>
              </a:p>
            </p:txBody>
          </p:sp>
          <p:sp>
            <p:nvSpPr>
              <p:cNvPr id="45072" name="Line 43"/>
              <p:cNvSpPr>
                <a:spLocks noChangeShapeType="1"/>
              </p:cNvSpPr>
              <p:nvPr/>
            </p:nvSpPr>
            <p:spPr bwMode="auto">
              <a:xfrm flipH="1">
                <a:off x="3636" y="743"/>
                <a:ext cx="268" cy="311"/>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45073" name="Line 44"/>
              <p:cNvSpPr>
                <a:spLocks noChangeShapeType="1"/>
              </p:cNvSpPr>
              <p:nvPr/>
            </p:nvSpPr>
            <p:spPr bwMode="auto">
              <a:xfrm>
                <a:off x="4026" y="743"/>
                <a:ext cx="244" cy="311"/>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45074" name="Line 45"/>
              <p:cNvSpPr>
                <a:spLocks noChangeShapeType="1"/>
              </p:cNvSpPr>
              <p:nvPr/>
            </p:nvSpPr>
            <p:spPr bwMode="auto">
              <a:xfrm flipH="1">
                <a:off x="4856" y="743"/>
                <a:ext cx="244" cy="287"/>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45075" name="Line 46"/>
              <p:cNvSpPr>
                <a:spLocks noChangeShapeType="1"/>
              </p:cNvSpPr>
              <p:nvPr/>
            </p:nvSpPr>
            <p:spPr bwMode="auto">
              <a:xfrm>
                <a:off x="5246" y="743"/>
                <a:ext cx="220" cy="287"/>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45076" name="Line 47"/>
              <p:cNvSpPr>
                <a:spLocks noChangeShapeType="1"/>
              </p:cNvSpPr>
              <p:nvPr/>
            </p:nvSpPr>
            <p:spPr bwMode="auto">
              <a:xfrm>
                <a:off x="4481" y="438"/>
                <a:ext cx="0" cy="138"/>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45077" name="Rectangle 48"/>
              <p:cNvSpPr>
                <a:spLocks noChangeArrowheads="1"/>
              </p:cNvSpPr>
              <p:nvPr/>
            </p:nvSpPr>
            <p:spPr bwMode="auto">
              <a:xfrm>
                <a:off x="3504" y="1054"/>
                <a:ext cx="228" cy="192"/>
              </a:xfrm>
              <a:prstGeom prst="rect">
                <a:avLst/>
              </a:prstGeom>
              <a:solidFill>
                <a:srgbClr val="FFCC99"/>
              </a:solidFill>
              <a:ln w="9525">
                <a:noFill/>
                <a:miter lim="800000"/>
                <a:headEnd/>
                <a:tailEnd/>
              </a:ln>
            </p:spPr>
            <p:txBody>
              <a:bodyPr wrap="none" lIns="92075" tIns="46038" rIns="92075" bIns="46038">
                <a:spAutoFit/>
              </a:bodyPr>
              <a:lstStyle/>
              <a:p>
                <a:pPr algn="ctr" eaLnBrk="0" hangingPunct="0"/>
                <a:r>
                  <a:rPr lang="en-US" sz="1400">
                    <a:latin typeface="Times New Roman" pitchFamily="18" charset="0"/>
                  </a:rPr>
                  <a:t>no</a:t>
                </a:r>
              </a:p>
            </p:txBody>
          </p:sp>
          <p:sp>
            <p:nvSpPr>
              <p:cNvPr id="45078" name="Rectangle 49"/>
              <p:cNvSpPr>
                <a:spLocks noChangeArrowheads="1"/>
              </p:cNvSpPr>
              <p:nvPr/>
            </p:nvSpPr>
            <p:spPr bwMode="auto">
              <a:xfrm>
                <a:off x="4139" y="1054"/>
                <a:ext cx="266" cy="192"/>
              </a:xfrm>
              <a:prstGeom prst="rect">
                <a:avLst/>
              </a:prstGeom>
              <a:solidFill>
                <a:srgbClr val="00FF00"/>
              </a:solidFill>
              <a:ln w="9525">
                <a:noFill/>
                <a:miter lim="800000"/>
                <a:headEnd/>
                <a:tailEnd/>
              </a:ln>
            </p:spPr>
            <p:txBody>
              <a:bodyPr wrap="none" lIns="92075" tIns="46038" rIns="92075" bIns="46038">
                <a:spAutoFit/>
              </a:bodyPr>
              <a:lstStyle/>
              <a:p>
                <a:pPr algn="ctr" eaLnBrk="0" hangingPunct="0"/>
                <a:r>
                  <a:rPr lang="en-US" sz="1400">
                    <a:latin typeface="Times New Roman" pitchFamily="18" charset="0"/>
                  </a:rPr>
                  <a:t>yes</a:t>
                </a:r>
              </a:p>
            </p:txBody>
          </p:sp>
          <p:sp>
            <p:nvSpPr>
              <p:cNvPr id="45079" name="Rectangle 50"/>
              <p:cNvSpPr>
                <a:spLocks noChangeArrowheads="1"/>
              </p:cNvSpPr>
              <p:nvPr/>
            </p:nvSpPr>
            <p:spPr bwMode="auto">
              <a:xfrm>
                <a:off x="5329" y="1030"/>
                <a:ext cx="266" cy="192"/>
              </a:xfrm>
              <a:prstGeom prst="rect">
                <a:avLst/>
              </a:prstGeom>
              <a:solidFill>
                <a:srgbClr val="00FF00"/>
              </a:solidFill>
              <a:ln w="9525">
                <a:noFill/>
                <a:miter lim="800000"/>
                <a:headEnd/>
                <a:tailEnd/>
              </a:ln>
            </p:spPr>
            <p:txBody>
              <a:bodyPr wrap="none" lIns="92075" tIns="46038" rIns="92075" bIns="46038">
                <a:spAutoFit/>
              </a:bodyPr>
              <a:lstStyle/>
              <a:p>
                <a:pPr algn="ctr" eaLnBrk="0" hangingPunct="0"/>
                <a:r>
                  <a:rPr lang="en-US" sz="1400">
                    <a:latin typeface="Times New Roman" pitchFamily="18" charset="0"/>
                  </a:rPr>
                  <a:t>yes</a:t>
                </a:r>
              </a:p>
            </p:txBody>
          </p:sp>
          <p:sp>
            <p:nvSpPr>
              <p:cNvPr id="45080" name="Rectangle 51"/>
              <p:cNvSpPr>
                <a:spLocks noChangeArrowheads="1"/>
              </p:cNvSpPr>
              <p:nvPr/>
            </p:nvSpPr>
            <p:spPr bwMode="auto">
              <a:xfrm>
                <a:off x="4348" y="595"/>
                <a:ext cx="266" cy="192"/>
              </a:xfrm>
              <a:prstGeom prst="rect">
                <a:avLst/>
              </a:prstGeom>
              <a:solidFill>
                <a:srgbClr val="00FF00"/>
              </a:solidFill>
              <a:ln w="9525">
                <a:noFill/>
                <a:miter lim="800000"/>
                <a:headEnd/>
                <a:tailEnd/>
              </a:ln>
            </p:spPr>
            <p:txBody>
              <a:bodyPr wrap="none" lIns="92075" tIns="46038" rIns="92075" bIns="46038">
                <a:spAutoFit/>
              </a:bodyPr>
              <a:lstStyle/>
              <a:p>
                <a:pPr algn="ctr" eaLnBrk="0" hangingPunct="0"/>
                <a:r>
                  <a:rPr lang="en-US" sz="1400">
                    <a:latin typeface="Times New Roman" pitchFamily="18" charset="0"/>
                  </a:rPr>
                  <a:t>yes</a:t>
                </a:r>
              </a:p>
            </p:txBody>
          </p:sp>
          <p:sp>
            <p:nvSpPr>
              <p:cNvPr id="45081" name="Rectangle 52"/>
              <p:cNvSpPr>
                <a:spLocks noChangeArrowheads="1"/>
              </p:cNvSpPr>
              <p:nvPr/>
            </p:nvSpPr>
            <p:spPr bwMode="auto">
              <a:xfrm>
                <a:off x="4295" y="335"/>
                <a:ext cx="341" cy="96"/>
              </a:xfrm>
              <a:prstGeom prst="rect">
                <a:avLst/>
              </a:prstGeom>
              <a:solidFill>
                <a:srgbClr val="FFFF00"/>
              </a:solidFill>
              <a:ln w="12700">
                <a:noFill/>
                <a:miter lim="800000"/>
                <a:headEnd type="none" w="sm" len="sm"/>
                <a:tailEnd type="none" w="sm" len="sm"/>
              </a:ln>
            </p:spPr>
            <p:txBody>
              <a:bodyPr wrap="none" anchor="ctr"/>
              <a:lstStyle/>
              <a:p>
                <a:pPr algn="ctr" eaLnBrk="0" hangingPunct="0"/>
                <a:r>
                  <a:rPr lang="en-US" sz="1200" b="1">
                    <a:latin typeface="Times New Roman" pitchFamily="18" charset="0"/>
                  </a:rPr>
                  <a:t>31..40</a:t>
                </a:r>
                <a:endParaRPr lang="en-US" sz="1200">
                  <a:latin typeface="Times New Roman" pitchFamily="18" charset="0"/>
                </a:endParaRPr>
              </a:p>
            </p:txBody>
          </p:sp>
          <p:sp>
            <p:nvSpPr>
              <p:cNvPr id="45082" name="Rectangle 53"/>
              <p:cNvSpPr>
                <a:spLocks noChangeArrowheads="1"/>
              </p:cNvSpPr>
              <p:nvPr/>
            </p:nvSpPr>
            <p:spPr bwMode="auto">
              <a:xfrm rot="-143156">
                <a:off x="4723" y="1030"/>
                <a:ext cx="228" cy="192"/>
              </a:xfrm>
              <a:prstGeom prst="rect">
                <a:avLst/>
              </a:prstGeom>
              <a:solidFill>
                <a:srgbClr val="FFCC99"/>
              </a:solidFill>
              <a:ln w="9525">
                <a:noFill/>
                <a:miter lim="800000"/>
                <a:headEnd/>
                <a:tailEnd/>
              </a:ln>
            </p:spPr>
            <p:txBody>
              <a:bodyPr wrap="none" lIns="92075" tIns="46038" rIns="92075" bIns="46038">
                <a:spAutoFit/>
              </a:bodyPr>
              <a:lstStyle/>
              <a:p>
                <a:pPr algn="ctr" eaLnBrk="0" hangingPunct="0"/>
                <a:r>
                  <a:rPr lang="en-US" sz="1400">
                    <a:latin typeface="Times New Roman" pitchFamily="18" charset="0"/>
                  </a:rPr>
                  <a:t>no</a:t>
                </a:r>
              </a:p>
            </p:txBody>
          </p:sp>
          <p:sp>
            <p:nvSpPr>
              <p:cNvPr id="45083" name="Rectangle 54"/>
              <p:cNvSpPr>
                <a:spLocks noChangeArrowheads="1"/>
              </p:cNvSpPr>
              <p:nvPr/>
            </p:nvSpPr>
            <p:spPr bwMode="auto">
              <a:xfrm>
                <a:off x="5242" y="815"/>
                <a:ext cx="250" cy="173"/>
              </a:xfrm>
              <a:prstGeom prst="rect">
                <a:avLst/>
              </a:prstGeom>
              <a:solidFill>
                <a:srgbClr val="FFFF00"/>
              </a:solidFill>
              <a:ln w="9525">
                <a:noFill/>
                <a:miter lim="800000"/>
                <a:headEnd/>
                <a:tailEnd/>
              </a:ln>
            </p:spPr>
            <p:txBody>
              <a:bodyPr wrap="none" lIns="92075" tIns="46038" rIns="92075" bIns="46038">
                <a:spAutoFit/>
              </a:bodyPr>
              <a:lstStyle/>
              <a:p>
                <a:pPr algn="ctr" eaLnBrk="0" hangingPunct="0"/>
                <a:r>
                  <a:rPr lang="en-US" sz="1200">
                    <a:latin typeface="Times New Roman" pitchFamily="18" charset="0"/>
                  </a:rPr>
                  <a:t>fair</a:t>
                </a:r>
              </a:p>
            </p:txBody>
          </p:sp>
          <p:sp>
            <p:nvSpPr>
              <p:cNvPr id="45084" name="Rectangle 55"/>
              <p:cNvSpPr>
                <a:spLocks noChangeArrowheads="1"/>
              </p:cNvSpPr>
              <p:nvPr/>
            </p:nvSpPr>
            <p:spPr bwMode="auto">
              <a:xfrm>
                <a:off x="4682" y="815"/>
                <a:ext cx="465" cy="173"/>
              </a:xfrm>
              <a:prstGeom prst="rect">
                <a:avLst/>
              </a:prstGeom>
              <a:solidFill>
                <a:srgbClr val="FFFF00"/>
              </a:solidFill>
              <a:ln w="9525">
                <a:noFill/>
                <a:miter lim="800000"/>
                <a:headEnd/>
                <a:tailEnd/>
              </a:ln>
            </p:spPr>
            <p:txBody>
              <a:bodyPr wrap="none" lIns="92075" tIns="46038" rIns="92075" bIns="46038">
                <a:spAutoFit/>
              </a:bodyPr>
              <a:lstStyle/>
              <a:p>
                <a:pPr algn="ctr" eaLnBrk="0" hangingPunct="0"/>
                <a:r>
                  <a:rPr lang="en-US" sz="1200">
                    <a:latin typeface="Times New Roman" pitchFamily="18" charset="0"/>
                  </a:rPr>
                  <a:t>excellent</a:t>
                </a:r>
              </a:p>
            </p:txBody>
          </p:sp>
          <p:sp>
            <p:nvSpPr>
              <p:cNvPr id="45085" name="Rectangle 56"/>
              <p:cNvSpPr>
                <a:spLocks noChangeArrowheads="1"/>
              </p:cNvSpPr>
              <p:nvPr/>
            </p:nvSpPr>
            <p:spPr bwMode="auto">
              <a:xfrm>
                <a:off x="4070" y="839"/>
                <a:ext cx="244" cy="173"/>
              </a:xfrm>
              <a:prstGeom prst="rect">
                <a:avLst/>
              </a:prstGeom>
              <a:solidFill>
                <a:srgbClr val="FFFF00"/>
              </a:solidFill>
              <a:ln w="9525">
                <a:noFill/>
                <a:miter lim="800000"/>
                <a:headEnd/>
                <a:tailEnd/>
              </a:ln>
            </p:spPr>
            <p:txBody>
              <a:bodyPr wrap="none" lIns="92075" tIns="46038" rIns="92075" bIns="46038">
                <a:spAutoFit/>
              </a:bodyPr>
              <a:lstStyle/>
              <a:p>
                <a:pPr algn="ctr" eaLnBrk="0" hangingPunct="0"/>
                <a:r>
                  <a:rPr lang="en-US" sz="1200">
                    <a:latin typeface="Times New Roman" pitchFamily="18" charset="0"/>
                  </a:rPr>
                  <a:t>yes</a:t>
                </a:r>
              </a:p>
            </p:txBody>
          </p:sp>
          <p:sp>
            <p:nvSpPr>
              <p:cNvPr id="45086" name="Rectangle 57"/>
              <p:cNvSpPr>
                <a:spLocks noChangeArrowheads="1"/>
              </p:cNvSpPr>
              <p:nvPr/>
            </p:nvSpPr>
            <p:spPr bwMode="auto">
              <a:xfrm>
                <a:off x="3637" y="839"/>
                <a:ext cx="218" cy="173"/>
              </a:xfrm>
              <a:prstGeom prst="rect">
                <a:avLst/>
              </a:prstGeom>
              <a:solidFill>
                <a:srgbClr val="FFFF00"/>
              </a:solidFill>
              <a:ln w="9525">
                <a:noFill/>
                <a:miter lim="800000"/>
                <a:headEnd/>
                <a:tailEnd/>
              </a:ln>
            </p:spPr>
            <p:txBody>
              <a:bodyPr lIns="92075" tIns="46038" rIns="92075" bIns="46038">
                <a:spAutoFit/>
              </a:bodyPr>
              <a:lstStyle/>
              <a:p>
                <a:pPr algn="ctr" eaLnBrk="0" hangingPunct="0"/>
                <a:r>
                  <a:rPr lang="en-US" sz="1200">
                    <a:latin typeface="Times New Roman" pitchFamily="18" charset="0"/>
                  </a:rPr>
                  <a:t>no</a:t>
                </a:r>
              </a:p>
            </p:txBody>
          </p:sp>
        </p:grpSp>
      </p:grpSp>
      <p:sp>
        <p:nvSpPr>
          <p:cNvPr id="45060" name="Rectangle 3"/>
          <p:cNvSpPr>
            <a:spLocks noGrp="1" noChangeArrowheads="1"/>
          </p:cNvSpPr>
          <p:nvPr>
            <p:ph type="body" idx="1"/>
          </p:nvPr>
        </p:nvSpPr>
        <p:spPr>
          <a:xfrm>
            <a:off x="228600" y="4343400"/>
            <a:ext cx="8763000" cy="2362200"/>
          </a:xfrm>
        </p:spPr>
        <p:txBody>
          <a:bodyPr/>
          <a:lstStyle/>
          <a:p>
            <a:pPr eaLnBrk="1" hangingPunct="1"/>
            <a:r>
              <a:rPr lang="en-US" sz="2400" smtClean="0"/>
              <a:t>Example: Rule extraction from our </a:t>
            </a:r>
            <a:r>
              <a:rPr lang="en-US" sz="2400" i="1" smtClean="0"/>
              <a:t>buys_computer</a:t>
            </a:r>
            <a:r>
              <a:rPr lang="en-US" sz="2400" smtClean="0"/>
              <a:t> decision-tree</a:t>
            </a:r>
          </a:p>
          <a:p>
            <a:pPr lvl="1" eaLnBrk="1" hangingPunct="1">
              <a:spcBef>
                <a:spcPct val="40000"/>
              </a:spcBef>
              <a:buFont typeface="Wingdings" pitchFamily="2" charset="2"/>
              <a:buNone/>
            </a:pPr>
            <a:r>
              <a:rPr lang="en-US" sz="2000" smtClean="0"/>
              <a:t>IF </a:t>
            </a:r>
            <a:r>
              <a:rPr lang="en-US" sz="2000" i="1" smtClean="0"/>
              <a:t>age</a:t>
            </a:r>
            <a:r>
              <a:rPr lang="en-US" sz="2000" smtClean="0"/>
              <a:t> = young AND </a:t>
            </a:r>
            <a:r>
              <a:rPr lang="en-US" sz="2000" i="1" smtClean="0"/>
              <a:t>student</a:t>
            </a:r>
            <a:r>
              <a:rPr lang="en-US" sz="2000" smtClean="0"/>
              <a:t> = </a:t>
            </a:r>
            <a:r>
              <a:rPr lang="en-US" sz="2000" i="1" smtClean="0"/>
              <a:t>no</a:t>
            </a:r>
            <a:r>
              <a:rPr lang="en-US" sz="2000" smtClean="0"/>
              <a:t>                 THEN </a:t>
            </a:r>
            <a:r>
              <a:rPr lang="en-US" sz="2000" i="1" smtClean="0"/>
              <a:t>buys_computer</a:t>
            </a:r>
            <a:r>
              <a:rPr lang="en-US" sz="2000" smtClean="0"/>
              <a:t> = </a:t>
            </a:r>
            <a:r>
              <a:rPr lang="en-US" sz="2000" i="1" smtClean="0"/>
              <a:t>no</a:t>
            </a:r>
            <a:endParaRPr lang="en-US" sz="2000" smtClean="0"/>
          </a:p>
          <a:p>
            <a:pPr lvl="1" eaLnBrk="1" hangingPunct="1">
              <a:buFont typeface="Wingdings" pitchFamily="2" charset="2"/>
              <a:buNone/>
            </a:pPr>
            <a:r>
              <a:rPr lang="en-US" sz="2000" smtClean="0"/>
              <a:t>IF </a:t>
            </a:r>
            <a:r>
              <a:rPr lang="en-US" sz="2000" i="1" smtClean="0"/>
              <a:t>age</a:t>
            </a:r>
            <a:r>
              <a:rPr lang="en-US" sz="2000" smtClean="0"/>
              <a:t> = young AND </a:t>
            </a:r>
            <a:r>
              <a:rPr lang="en-US" sz="2000" i="1" smtClean="0"/>
              <a:t>student</a:t>
            </a:r>
            <a:r>
              <a:rPr lang="en-US" sz="2000" smtClean="0"/>
              <a:t> = </a:t>
            </a:r>
            <a:r>
              <a:rPr lang="en-US" sz="2000" i="1" smtClean="0"/>
              <a:t>yes</a:t>
            </a:r>
            <a:r>
              <a:rPr lang="en-US" sz="2000" smtClean="0"/>
              <a:t>                THEN </a:t>
            </a:r>
            <a:r>
              <a:rPr lang="en-US" sz="2000" i="1" smtClean="0"/>
              <a:t>buys_computer</a:t>
            </a:r>
            <a:r>
              <a:rPr lang="en-US" sz="2000" smtClean="0"/>
              <a:t> = </a:t>
            </a:r>
            <a:r>
              <a:rPr lang="en-US" sz="2000" i="1" smtClean="0"/>
              <a:t>yes</a:t>
            </a:r>
            <a:endParaRPr lang="en-US" sz="2000" smtClean="0"/>
          </a:p>
          <a:p>
            <a:pPr lvl="1" eaLnBrk="1" hangingPunct="1">
              <a:buFont typeface="Wingdings" pitchFamily="2" charset="2"/>
              <a:buNone/>
            </a:pPr>
            <a:r>
              <a:rPr lang="en-US" sz="2000" smtClean="0"/>
              <a:t>IF </a:t>
            </a:r>
            <a:r>
              <a:rPr lang="en-US" sz="2000" i="1" smtClean="0"/>
              <a:t>age</a:t>
            </a:r>
            <a:r>
              <a:rPr lang="en-US" sz="2000" smtClean="0"/>
              <a:t> = mid-age 			    THEN </a:t>
            </a:r>
            <a:r>
              <a:rPr lang="en-US" sz="2000" i="1" smtClean="0"/>
              <a:t>buys_computer</a:t>
            </a:r>
            <a:r>
              <a:rPr lang="en-US" sz="2000" smtClean="0"/>
              <a:t> = </a:t>
            </a:r>
            <a:r>
              <a:rPr lang="en-US" sz="2000" i="1" smtClean="0"/>
              <a:t>yes</a:t>
            </a:r>
            <a:endParaRPr lang="en-US" sz="2000" smtClean="0"/>
          </a:p>
          <a:p>
            <a:pPr lvl="1" eaLnBrk="1" hangingPunct="1">
              <a:buFont typeface="Wingdings" pitchFamily="2" charset="2"/>
              <a:buNone/>
            </a:pPr>
            <a:r>
              <a:rPr lang="en-US" sz="2000" smtClean="0"/>
              <a:t>IF </a:t>
            </a:r>
            <a:r>
              <a:rPr lang="en-US" sz="2000" i="1" smtClean="0"/>
              <a:t>age</a:t>
            </a:r>
            <a:r>
              <a:rPr lang="en-US" sz="2000" smtClean="0"/>
              <a:t> = old AND </a:t>
            </a:r>
            <a:r>
              <a:rPr lang="en-US" sz="2000" i="1" smtClean="0"/>
              <a:t>credit_rating</a:t>
            </a:r>
            <a:r>
              <a:rPr lang="en-US" sz="2000" smtClean="0"/>
              <a:t> = </a:t>
            </a:r>
            <a:r>
              <a:rPr lang="en-US" sz="2000" i="1" smtClean="0"/>
              <a:t>excellent</a:t>
            </a:r>
            <a:r>
              <a:rPr lang="en-US" sz="2000" smtClean="0"/>
              <a:t>  THEN </a:t>
            </a:r>
            <a:r>
              <a:rPr lang="en-US" sz="2000" i="1" smtClean="0"/>
              <a:t>buys_computer </a:t>
            </a:r>
            <a:r>
              <a:rPr lang="en-US" sz="2000" smtClean="0"/>
              <a:t>= </a:t>
            </a:r>
            <a:r>
              <a:rPr lang="en-US" sz="2000" i="1" smtClean="0"/>
              <a:t>no</a:t>
            </a:r>
            <a:endParaRPr lang="en-US" sz="2000" smtClean="0"/>
          </a:p>
          <a:p>
            <a:pPr lvl="1" eaLnBrk="1" hangingPunct="1">
              <a:buFont typeface="Wingdings" pitchFamily="2" charset="2"/>
              <a:buNone/>
            </a:pPr>
            <a:r>
              <a:rPr lang="en-US" sz="2000" smtClean="0"/>
              <a:t>IF </a:t>
            </a:r>
            <a:r>
              <a:rPr lang="en-US" sz="2000" i="1" smtClean="0"/>
              <a:t>age</a:t>
            </a:r>
            <a:r>
              <a:rPr lang="en-US" sz="2000" smtClean="0"/>
              <a:t> = old AND </a:t>
            </a:r>
            <a:r>
              <a:rPr lang="en-US" sz="2000" i="1" smtClean="0"/>
              <a:t>credit_rating</a:t>
            </a:r>
            <a:r>
              <a:rPr lang="en-US" sz="2000" smtClean="0"/>
              <a:t> = </a:t>
            </a:r>
            <a:r>
              <a:rPr lang="en-US" sz="2000" i="1" smtClean="0"/>
              <a:t>fair</a:t>
            </a:r>
            <a:r>
              <a:rPr lang="en-US" sz="2000" smtClean="0"/>
              <a:t>            THEN </a:t>
            </a:r>
            <a:r>
              <a:rPr lang="en-US" sz="2000" i="1" smtClean="0"/>
              <a:t>buys_computer</a:t>
            </a:r>
            <a:r>
              <a:rPr lang="en-US" sz="2000" smtClean="0"/>
              <a:t> = </a:t>
            </a:r>
            <a:r>
              <a:rPr lang="en-US" sz="2000" i="1" smtClean="0"/>
              <a:t>yes</a:t>
            </a:r>
          </a:p>
        </p:txBody>
      </p:sp>
      <p:sp>
        <p:nvSpPr>
          <p:cNvPr id="45061" name="Rectangle 2"/>
          <p:cNvSpPr>
            <a:spLocks noGrp="1" noChangeArrowheads="1"/>
          </p:cNvSpPr>
          <p:nvPr>
            <p:ph type="title"/>
          </p:nvPr>
        </p:nvSpPr>
        <p:spPr>
          <a:xfrm>
            <a:off x="206375" y="228600"/>
            <a:ext cx="8783638" cy="609600"/>
          </a:xfrm>
        </p:spPr>
        <p:txBody>
          <a:bodyPr/>
          <a:lstStyle/>
          <a:p>
            <a:pPr eaLnBrk="1" hangingPunct="1"/>
            <a:r>
              <a:rPr lang="en-US" smtClean="0"/>
              <a:t>Rule Extraction from a Decision Tree</a:t>
            </a:r>
          </a:p>
        </p:txBody>
      </p:sp>
      <p:sp>
        <p:nvSpPr>
          <p:cNvPr id="45062" name="Rectangle 60"/>
          <p:cNvSpPr>
            <a:spLocks noChangeArrowheads="1"/>
          </p:cNvSpPr>
          <p:nvPr/>
        </p:nvSpPr>
        <p:spPr bwMode="auto">
          <a:xfrm>
            <a:off x="228600" y="1066800"/>
            <a:ext cx="6248400" cy="32004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400">
                <a:latin typeface="Calibri" pitchFamily="34" charset="0"/>
              </a:rPr>
              <a:t>Rules are </a:t>
            </a:r>
            <a:r>
              <a:rPr lang="en-US" sz="2400" i="1">
                <a:latin typeface="Calibri" pitchFamily="34" charset="0"/>
              </a:rPr>
              <a:t>easier to understand</a:t>
            </a:r>
            <a:r>
              <a:rPr lang="en-US" sz="2400">
                <a:latin typeface="Calibri" pitchFamily="34" charset="0"/>
              </a:rPr>
              <a:t> than large trees</a:t>
            </a:r>
          </a:p>
          <a:p>
            <a:pPr marL="342900" indent="-342900">
              <a:spcBef>
                <a:spcPct val="20000"/>
              </a:spcBef>
              <a:buClr>
                <a:schemeClr val="folHlink"/>
              </a:buClr>
              <a:buSzPct val="60000"/>
              <a:buFont typeface="Wingdings" pitchFamily="2" charset="2"/>
              <a:buChar char="n"/>
            </a:pPr>
            <a:r>
              <a:rPr lang="en-US" sz="2400">
                <a:latin typeface="Calibri" pitchFamily="34" charset="0"/>
              </a:rPr>
              <a:t>One rule is created </a:t>
            </a:r>
            <a:r>
              <a:rPr lang="en-US" sz="2400" i="1">
                <a:latin typeface="Calibri" pitchFamily="34" charset="0"/>
              </a:rPr>
              <a:t>for each path</a:t>
            </a:r>
            <a:r>
              <a:rPr lang="en-US" sz="2400">
                <a:latin typeface="Calibri" pitchFamily="34" charset="0"/>
              </a:rPr>
              <a:t> from the root to a leaf</a:t>
            </a:r>
          </a:p>
          <a:p>
            <a:pPr marL="342900" indent="-342900">
              <a:spcBef>
                <a:spcPct val="20000"/>
              </a:spcBef>
              <a:buClr>
                <a:schemeClr val="folHlink"/>
              </a:buClr>
              <a:buSzPct val="60000"/>
              <a:buFont typeface="Wingdings" pitchFamily="2" charset="2"/>
              <a:buChar char="n"/>
            </a:pPr>
            <a:r>
              <a:rPr lang="en-US" sz="2400">
                <a:latin typeface="Calibri" pitchFamily="34" charset="0"/>
              </a:rPr>
              <a:t>Each attribute-value pair along a path forms a conjunction: the leaf holds the class prediction </a:t>
            </a:r>
          </a:p>
          <a:p>
            <a:pPr marL="342900" indent="-342900">
              <a:spcBef>
                <a:spcPct val="20000"/>
              </a:spcBef>
              <a:buClr>
                <a:schemeClr val="folHlink"/>
              </a:buClr>
              <a:buSzPct val="60000"/>
              <a:buFont typeface="Wingdings" pitchFamily="2" charset="2"/>
              <a:buChar char="n"/>
            </a:pPr>
            <a:r>
              <a:rPr lang="en-US" sz="2400">
                <a:latin typeface="Calibri" pitchFamily="34" charset="0"/>
              </a:rPr>
              <a:t>Rules are mutually exclusive and exhaustive</a:t>
            </a:r>
          </a:p>
        </p:txBody>
      </p:sp>
    </p:spTree>
  </p:cSld>
  <p:clrMapOvr>
    <a:masterClrMapping/>
  </p:clrMapOvr>
  <p:transition>
    <p:zoom/>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0"/>
          </p:nvPr>
        </p:nvSpPr>
        <p:spPr>
          <a:noFill/>
        </p:spPr>
        <p:txBody>
          <a:bodyPr/>
          <a:lstStyle/>
          <a:p>
            <a:fld id="{399F414B-66D1-4BEB-8074-F021591A4ADD}" type="slidenum">
              <a:rPr lang="en-US" smtClean="0"/>
              <a:pPr/>
              <a:t>109</a:t>
            </a:fld>
            <a:endParaRPr lang="en-US" smtClean="0"/>
          </a:p>
        </p:txBody>
      </p:sp>
      <p:sp>
        <p:nvSpPr>
          <p:cNvPr id="46083" name="Rectangle 2"/>
          <p:cNvSpPr>
            <a:spLocks noGrp="1" noChangeArrowheads="1"/>
          </p:cNvSpPr>
          <p:nvPr>
            <p:ph type="title"/>
          </p:nvPr>
        </p:nvSpPr>
        <p:spPr>
          <a:xfrm>
            <a:off x="-152400" y="304800"/>
            <a:ext cx="9448800" cy="609600"/>
          </a:xfrm>
        </p:spPr>
        <p:txBody>
          <a:bodyPr/>
          <a:lstStyle/>
          <a:p>
            <a:pPr eaLnBrk="1" hangingPunct="1"/>
            <a:r>
              <a:rPr lang="en-US" smtClean="0"/>
              <a:t>Rule Induction: Sequential Covering Method</a:t>
            </a:r>
            <a:r>
              <a:rPr lang="en-US" sz="3200" smtClean="0"/>
              <a:t> </a:t>
            </a:r>
          </a:p>
        </p:txBody>
      </p:sp>
      <p:sp>
        <p:nvSpPr>
          <p:cNvPr id="46084" name="Rectangle 3"/>
          <p:cNvSpPr>
            <a:spLocks noGrp="1" noChangeArrowheads="1"/>
          </p:cNvSpPr>
          <p:nvPr>
            <p:ph type="body" idx="1"/>
          </p:nvPr>
        </p:nvSpPr>
        <p:spPr>
          <a:xfrm>
            <a:off x="228600" y="1371600"/>
            <a:ext cx="8991600" cy="5257800"/>
          </a:xfrm>
        </p:spPr>
        <p:txBody>
          <a:bodyPr/>
          <a:lstStyle/>
          <a:p>
            <a:pPr eaLnBrk="1" hangingPunct="1">
              <a:lnSpc>
                <a:spcPct val="90000"/>
              </a:lnSpc>
            </a:pPr>
            <a:r>
              <a:rPr lang="en-US" sz="2400" smtClean="0"/>
              <a:t>Sequential covering algorithm: Extracts rules directly from training data</a:t>
            </a:r>
          </a:p>
          <a:p>
            <a:pPr eaLnBrk="1" hangingPunct="1">
              <a:lnSpc>
                <a:spcPct val="90000"/>
              </a:lnSpc>
            </a:pPr>
            <a:r>
              <a:rPr lang="en-US" sz="2400" smtClean="0"/>
              <a:t>Typical sequential covering algorithms: FOIL, AQ, CN2, RIPPER</a:t>
            </a:r>
          </a:p>
          <a:p>
            <a:pPr eaLnBrk="1" hangingPunct="1">
              <a:lnSpc>
                <a:spcPct val="90000"/>
              </a:lnSpc>
            </a:pPr>
            <a:r>
              <a:rPr lang="en-US" sz="2400" smtClean="0"/>
              <a:t>Rules are learned </a:t>
            </a:r>
            <a:r>
              <a:rPr lang="en-US" sz="2400" i="1" smtClean="0"/>
              <a:t>sequentially</a:t>
            </a:r>
            <a:r>
              <a:rPr lang="en-US" sz="2400" smtClean="0"/>
              <a:t>, each for a given class C</a:t>
            </a:r>
            <a:r>
              <a:rPr lang="en-US" sz="2400" baseline="-25000" smtClean="0"/>
              <a:t>i </a:t>
            </a:r>
            <a:r>
              <a:rPr lang="en-US" sz="2400" smtClean="0"/>
              <a:t>will cover many tuples of C</a:t>
            </a:r>
            <a:r>
              <a:rPr lang="en-US" sz="2400" baseline="-25000" smtClean="0"/>
              <a:t>i </a:t>
            </a:r>
            <a:r>
              <a:rPr lang="en-US" sz="2400" smtClean="0"/>
              <a:t>but none (or few) of the tuples of other classes</a:t>
            </a:r>
          </a:p>
          <a:p>
            <a:pPr eaLnBrk="1" hangingPunct="1">
              <a:lnSpc>
                <a:spcPct val="90000"/>
              </a:lnSpc>
            </a:pPr>
            <a:r>
              <a:rPr lang="en-US" sz="2400" smtClean="0"/>
              <a:t>Steps: </a:t>
            </a:r>
          </a:p>
          <a:p>
            <a:pPr lvl="1" eaLnBrk="1" hangingPunct="1">
              <a:lnSpc>
                <a:spcPct val="90000"/>
              </a:lnSpc>
            </a:pPr>
            <a:r>
              <a:rPr lang="en-US" sz="2400" smtClean="0"/>
              <a:t>Rules are learned one at a time</a:t>
            </a:r>
          </a:p>
          <a:p>
            <a:pPr lvl="1" eaLnBrk="1" hangingPunct="1">
              <a:lnSpc>
                <a:spcPct val="90000"/>
              </a:lnSpc>
            </a:pPr>
            <a:r>
              <a:rPr lang="en-US" sz="2400" smtClean="0"/>
              <a:t>Each time a rule is learned, the tuples covered by the rules are removed</a:t>
            </a:r>
          </a:p>
          <a:p>
            <a:pPr lvl="1" eaLnBrk="1" hangingPunct="1">
              <a:lnSpc>
                <a:spcPct val="90000"/>
              </a:lnSpc>
            </a:pPr>
            <a:r>
              <a:rPr lang="en-US" sz="2400" smtClean="0"/>
              <a:t>Repeat the process on the remaining tuples until </a:t>
            </a:r>
            <a:r>
              <a:rPr lang="en-US" sz="2400" i="1" smtClean="0"/>
              <a:t>termination condition</a:t>
            </a:r>
            <a:r>
              <a:rPr lang="en-US" sz="2400" smtClean="0"/>
              <a:t>, e.g., when no more training examples or when the quality of a rule returned is below a user-specified threshold</a:t>
            </a:r>
          </a:p>
          <a:p>
            <a:pPr eaLnBrk="1" hangingPunct="1">
              <a:lnSpc>
                <a:spcPct val="90000"/>
              </a:lnSpc>
            </a:pPr>
            <a:r>
              <a:rPr lang="en-US" sz="2400" smtClean="0"/>
              <a:t>Comp. w. decision-tree induction: learning a set of rules </a:t>
            </a:r>
            <a:r>
              <a:rPr lang="en-US" sz="2400" i="1" smtClean="0"/>
              <a:t>simultaneously</a:t>
            </a:r>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0"/>
          </p:nvPr>
        </p:nvSpPr>
        <p:spPr>
          <a:noFill/>
        </p:spPr>
        <p:txBody>
          <a:bodyPr/>
          <a:lstStyle/>
          <a:p>
            <a:fld id="{DB5A5D31-F53F-4B0C-A89B-1C14378F1B30}" type="slidenum">
              <a:rPr lang="en-US" smtClean="0"/>
              <a:pPr/>
              <a:t>11</a:t>
            </a:fld>
            <a:endParaRPr lang="en-US" smtClean="0"/>
          </a:p>
        </p:txBody>
      </p:sp>
      <p:sp>
        <p:nvSpPr>
          <p:cNvPr id="33796" name="Rectangle 3"/>
          <p:cNvSpPr>
            <a:spLocks noGrp="1" noChangeArrowheads="1"/>
          </p:cNvSpPr>
          <p:nvPr>
            <p:ph type="body" idx="1"/>
          </p:nvPr>
        </p:nvSpPr>
        <p:spPr>
          <a:xfrm>
            <a:off x="381000" y="1219200"/>
            <a:ext cx="8458200" cy="5257800"/>
          </a:xfrm>
          <a:noFill/>
        </p:spPr>
        <p:txBody>
          <a:bodyPr lIns="92075" tIns="46038" rIns="92075" bIns="46038"/>
          <a:lstStyle/>
          <a:p>
            <a:pPr eaLnBrk="1" hangingPunct="1">
              <a:lnSpc>
                <a:spcPct val="110000"/>
              </a:lnSpc>
              <a:buNone/>
            </a:pPr>
            <a:r>
              <a:rPr lang="en-IN" sz="3200" dirty="0" smtClean="0"/>
              <a:t>[1] Posterior probability: </a:t>
            </a:r>
          </a:p>
          <a:p>
            <a:pPr eaLnBrk="1" hangingPunct="1">
              <a:lnSpc>
                <a:spcPct val="110000"/>
              </a:lnSpc>
            </a:pPr>
            <a:r>
              <a:rPr lang="en-IN" sz="2400" dirty="0" smtClean="0"/>
              <a:t>P(H/X) is the probability that the employee X will belongs to senior class given that we know the employee’s department, age and salary. </a:t>
            </a:r>
          </a:p>
          <a:p>
            <a:pPr eaLnBrk="1" hangingPunct="1">
              <a:lnSpc>
                <a:spcPct val="110000"/>
              </a:lnSpc>
            </a:pPr>
            <a:r>
              <a:rPr lang="en-IN" sz="2400" dirty="0" smtClean="0"/>
              <a:t>P(X/H) is the probability that an employee, X, is of sales department, with age 35 and have salary 40K, given that, it belongs to senior class.</a:t>
            </a:r>
          </a:p>
          <a:p>
            <a:pPr eaLnBrk="1" hangingPunct="1">
              <a:lnSpc>
                <a:spcPct val="110000"/>
              </a:lnSpc>
              <a:buNone/>
            </a:pPr>
            <a:r>
              <a:rPr lang="en-IN" sz="3200" dirty="0" smtClean="0"/>
              <a:t>[2] Prior probability: </a:t>
            </a:r>
          </a:p>
          <a:p>
            <a:pPr eaLnBrk="1" hangingPunct="1">
              <a:lnSpc>
                <a:spcPct val="110000"/>
              </a:lnSpc>
            </a:pPr>
            <a:r>
              <a:rPr lang="en-IN" sz="2400" dirty="0" smtClean="0"/>
              <a:t>P(H) is the probability that any given employee will belong to the senior class regardless of any information like department , age etc.</a:t>
            </a:r>
            <a:endParaRPr lang="en-US" sz="2400" dirty="0" smtClean="0"/>
          </a:p>
        </p:txBody>
      </p:sp>
      <p:sp>
        <p:nvSpPr>
          <p:cNvPr id="6" name="Rectangle 2"/>
          <p:cNvSpPr>
            <a:spLocks noGrp="1" noChangeArrowheads="1"/>
          </p:cNvSpPr>
          <p:nvPr>
            <p:ph type="title"/>
          </p:nvPr>
        </p:nvSpPr>
        <p:spPr>
          <a:xfrm>
            <a:off x="609600" y="228600"/>
            <a:ext cx="7696200" cy="685800"/>
          </a:xfrm>
          <a:noFill/>
        </p:spPr>
        <p:txBody>
          <a:bodyPr lIns="92075" tIns="46038" rIns="92075" bIns="46038" anchor="ctr"/>
          <a:lstStyle/>
          <a:p>
            <a:pPr eaLnBrk="1" hangingPunct="1">
              <a:lnSpc>
                <a:spcPct val="110000"/>
              </a:lnSpc>
            </a:pPr>
            <a:r>
              <a:rPr lang="en-IN" dirty="0" smtClean="0"/>
              <a:t>Bayes’ theorem:</a:t>
            </a:r>
          </a:p>
        </p:txBody>
      </p:sp>
    </p:spTree>
  </p:cSld>
  <p:clrMapOvr>
    <a:masterClrMapping/>
  </p:clrMapOvr>
  <p:transition>
    <p:zoom/>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0"/>
          </p:nvPr>
        </p:nvSpPr>
        <p:spPr>
          <a:noFill/>
        </p:spPr>
        <p:txBody>
          <a:bodyPr/>
          <a:lstStyle/>
          <a:p>
            <a:fld id="{7C312859-2128-4983-849F-B339EDDDD358}" type="slidenum">
              <a:rPr lang="en-US" smtClean="0"/>
              <a:pPr/>
              <a:t>110</a:t>
            </a:fld>
            <a:endParaRPr lang="en-US" smtClean="0"/>
          </a:p>
        </p:txBody>
      </p:sp>
      <p:sp>
        <p:nvSpPr>
          <p:cNvPr id="47107" name="Rectangle 2"/>
          <p:cNvSpPr>
            <a:spLocks noGrp="1" noChangeArrowheads="1"/>
          </p:cNvSpPr>
          <p:nvPr>
            <p:ph type="title"/>
          </p:nvPr>
        </p:nvSpPr>
        <p:spPr/>
        <p:txBody>
          <a:bodyPr/>
          <a:lstStyle/>
          <a:p>
            <a:pPr eaLnBrk="1" hangingPunct="1"/>
            <a:r>
              <a:rPr lang="en-US" smtClean="0"/>
              <a:t>Sequential Covering Algorithm	</a:t>
            </a:r>
          </a:p>
        </p:txBody>
      </p:sp>
      <p:sp>
        <p:nvSpPr>
          <p:cNvPr id="47108" name="Rectangle 3"/>
          <p:cNvSpPr>
            <a:spLocks noGrp="1" noChangeArrowheads="1"/>
          </p:cNvSpPr>
          <p:nvPr>
            <p:ph type="body" idx="1"/>
          </p:nvPr>
        </p:nvSpPr>
        <p:spPr>
          <a:xfrm>
            <a:off x="457200" y="1371600"/>
            <a:ext cx="8229600" cy="1447800"/>
          </a:xfrm>
        </p:spPr>
        <p:txBody>
          <a:bodyPr/>
          <a:lstStyle/>
          <a:p>
            <a:pPr eaLnBrk="1" hangingPunct="1">
              <a:lnSpc>
                <a:spcPct val="80000"/>
              </a:lnSpc>
              <a:buFont typeface="Wingdings" pitchFamily="2" charset="2"/>
              <a:buNone/>
            </a:pPr>
            <a:endParaRPr lang="en-US" sz="1600" smtClean="0"/>
          </a:p>
          <a:p>
            <a:pPr eaLnBrk="1" hangingPunct="1">
              <a:lnSpc>
                <a:spcPct val="80000"/>
              </a:lnSpc>
              <a:buFont typeface="Wingdings" pitchFamily="2" charset="2"/>
              <a:buNone/>
            </a:pPr>
            <a:r>
              <a:rPr lang="en-US" sz="1600" smtClean="0"/>
              <a:t>	</a:t>
            </a:r>
            <a:r>
              <a:rPr lang="en-US" sz="2400" b="1" smtClean="0">
                <a:solidFill>
                  <a:srgbClr val="000066"/>
                </a:solidFill>
              </a:rPr>
              <a:t>while </a:t>
            </a:r>
            <a:r>
              <a:rPr lang="en-US" sz="2400" smtClean="0">
                <a:solidFill>
                  <a:srgbClr val="000066"/>
                </a:solidFill>
              </a:rPr>
              <a:t>(enough target tuples left)</a:t>
            </a:r>
          </a:p>
          <a:p>
            <a:pPr lvl="1" eaLnBrk="1" hangingPunct="1">
              <a:lnSpc>
                <a:spcPct val="80000"/>
              </a:lnSpc>
              <a:buFont typeface="Wingdings" pitchFamily="2" charset="2"/>
              <a:buNone/>
            </a:pPr>
            <a:r>
              <a:rPr lang="en-US" sz="2400" smtClean="0">
                <a:solidFill>
                  <a:srgbClr val="000066"/>
                </a:solidFill>
              </a:rPr>
              <a:t>	generate a rule</a:t>
            </a:r>
          </a:p>
          <a:p>
            <a:pPr lvl="1" eaLnBrk="1" hangingPunct="1">
              <a:lnSpc>
                <a:spcPct val="80000"/>
              </a:lnSpc>
              <a:buFont typeface="Wingdings" pitchFamily="2" charset="2"/>
              <a:buNone/>
            </a:pPr>
            <a:r>
              <a:rPr lang="en-US" sz="2400" smtClean="0">
                <a:solidFill>
                  <a:srgbClr val="000066"/>
                </a:solidFill>
              </a:rPr>
              <a:t>	remove positive target tuples satisfying this rule</a:t>
            </a:r>
            <a:endParaRPr lang="en-US" sz="2400" smtClean="0"/>
          </a:p>
        </p:txBody>
      </p:sp>
      <p:sp>
        <p:nvSpPr>
          <p:cNvPr id="47109" name="Oval 4"/>
          <p:cNvSpPr>
            <a:spLocks noChangeArrowheads="1"/>
          </p:cNvSpPr>
          <p:nvPr/>
        </p:nvSpPr>
        <p:spPr bwMode="auto">
          <a:xfrm>
            <a:off x="1676400" y="3276600"/>
            <a:ext cx="5486400" cy="2895600"/>
          </a:xfrm>
          <a:prstGeom prst="ellipse">
            <a:avLst/>
          </a:prstGeom>
          <a:solidFill>
            <a:srgbClr val="FF0000"/>
          </a:solidFill>
          <a:ln w="9525">
            <a:solidFill>
              <a:schemeClr val="tx1"/>
            </a:solidFill>
            <a:round/>
            <a:headEnd/>
            <a:tailEnd/>
          </a:ln>
        </p:spPr>
        <p:txBody>
          <a:bodyPr wrap="none" anchor="ctr"/>
          <a:lstStyle/>
          <a:p>
            <a:endParaRPr lang="en-US"/>
          </a:p>
        </p:txBody>
      </p:sp>
      <p:sp>
        <p:nvSpPr>
          <p:cNvPr id="1985541" name="Oval 5"/>
          <p:cNvSpPr>
            <a:spLocks noChangeArrowheads="1"/>
          </p:cNvSpPr>
          <p:nvPr/>
        </p:nvSpPr>
        <p:spPr bwMode="auto">
          <a:xfrm>
            <a:off x="4267200" y="4114800"/>
            <a:ext cx="2590800" cy="1828800"/>
          </a:xfrm>
          <a:prstGeom prst="ellipse">
            <a:avLst/>
          </a:prstGeom>
          <a:solidFill>
            <a:schemeClr val="bg1"/>
          </a:solidFill>
          <a:ln w="9525">
            <a:solidFill>
              <a:schemeClr val="tx1"/>
            </a:solidFill>
            <a:round/>
            <a:headEnd/>
            <a:tailEnd/>
          </a:ln>
        </p:spPr>
        <p:txBody>
          <a:bodyPr wrap="none" anchor="ctr"/>
          <a:lstStyle/>
          <a:p>
            <a:pPr algn="ctr" eaLnBrk="0" hangingPunct="0"/>
            <a:r>
              <a:rPr lang="en-US">
                <a:latin typeface="Arial" charset="0"/>
              </a:rPr>
              <a:t>Examples covered</a:t>
            </a:r>
          </a:p>
          <a:p>
            <a:pPr algn="ctr" eaLnBrk="0" hangingPunct="0"/>
            <a:r>
              <a:rPr lang="en-US">
                <a:latin typeface="Arial" charset="0"/>
              </a:rPr>
              <a:t>by Rule 3</a:t>
            </a:r>
          </a:p>
        </p:txBody>
      </p:sp>
      <p:sp>
        <p:nvSpPr>
          <p:cNvPr id="1985542" name="Oval 6"/>
          <p:cNvSpPr>
            <a:spLocks noChangeArrowheads="1"/>
          </p:cNvSpPr>
          <p:nvPr/>
        </p:nvSpPr>
        <p:spPr bwMode="auto">
          <a:xfrm>
            <a:off x="3200400" y="3352800"/>
            <a:ext cx="2667000" cy="1905000"/>
          </a:xfrm>
          <a:prstGeom prst="ellipse">
            <a:avLst/>
          </a:prstGeom>
          <a:solidFill>
            <a:schemeClr val="bg1"/>
          </a:solidFill>
          <a:ln w="9525">
            <a:solidFill>
              <a:schemeClr val="tx1"/>
            </a:solidFill>
            <a:round/>
            <a:headEnd/>
            <a:tailEnd/>
          </a:ln>
        </p:spPr>
        <p:txBody>
          <a:bodyPr wrap="none" anchor="ctr"/>
          <a:lstStyle/>
          <a:p>
            <a:pPr algn="ctr" eaLnBrk="0" hangingPunct="0"/>
            <a:r>
              <a:rPr lang="en-US">
                <a:latin typeface="Arial" charset="0"/>
              </a:rPr>
              <a:t>Examples covered</a:t>
            </a:r>
          </a:p>
          <a:p>
            <a:pPr algn="ctr" eaLnBrk="0" hangingPunct="0"/>
            <a:r>
              <a:rPr lang="en-US">
                <a:latin typeface="Arial" charset="0"/>
              </a:rPr>
              <a:t>by Rule 2</a:t>
            </a:r>
          </a:p>
        </p:txBody>
      </p:sp>
      <p:sp>
        <p:nvSpPr>
          <p:cNvPr id="1985543" name="Oval 7"/>
          <p:cNvSpPr>
            <a:spLocks noChangeArrowheads="1"/>
          </p:cNvSpPr>
          <p:nvPr/>
        </p:nvSpPr>
        <p:spPr bwMode="auto">
          <a:xfrm>
            <a:off x="1676400" y="3886200"/>
            <a:ext cx="1981200" cy="1600200"/>
          </a:xfrm>
          <a:prstGeom prst="ellipse">
            <a:avLst/>
          </a:prstGeom>
          <a:solidFill>
            <a:schemeClr val="bg1"/>
          </a:solidFill>
          <a:ln w="9525">
            <a:solidFill>
              <a:schemeClr val="tx1"/>
            </a:solidFill>
            <a:round/>
            <a:headEnd/>
            <a:tailEnd/>
          </a:ln>
        </p:spPr>
        <p:txBody>
          <a:bodyPr wrap="none" anchor="ctr"/>
          <a:lstStyle/>
          <a:p>
            <a:pPr algn="ctr" eaLnBrk="0" hangingPunct="0"/>
            <a:r>
              <a:rPr lang="en-US">
                <a:latin typeface="Arial" charset="0"/>
              </a:rPr>
              <a:t>Examples covered</a:t>
            </a:r>
          </a:p>
          <a:p>
            <a:pPr algn="ctr" eaLnBrk="0" hangingPunct="0"/>
            <a:r>
              <a:rPr lang="en-US">
                <a:latin typeface="Arial" charset="0"/>
              </a:rPr>
              <a:t>by Rule 1</a:t>
            </a:r>
          </a:p>
        </p:txBody>
      </p:sp>
      <p:sp>
        <p:nvSpPr>
          <p:cNvPr id="47113" name="Text Box 8"/>
          <p:cNvSpPr txBox="1">
            <a:spLocks noChangeArrowheads="1"/>
          </p:cNvSpPr>
          <p:nvPr/>
        </p:nvSpPr>
        <p:spPr bwMode="auto">
          <a:xfrm>
            <a:off x="3352800" y="5486400"/>
            <a:ext cx="1524000" cy="641350"/>
          </a:xfrm>
          <a:prstGeom prst="rect">
            <a:avLst/>
          </a:prstGeom>
          <a:noFill/>
          <a:ln w="9525">
            <a:noFill/>
            <a:miter lim="800000"/>
            <a:headEnd/>
            <a:tailEnd/>
          </a:ln>
        </p:spPr>
        <p:txBody>
          <a:bodyPr>
            <a:spAutoFit/>
          </a:bodyPr>
          <a:lstStyle/>
          <a:p>
            <a:pPr eaLnBrk="0" hangingPunct="0">
              <a:spcBef>
                <a:spcPct val="50000"/>
              </a:spcBef>
            </a:pPr>
            <a:r>
              <a:rPr lang="en-US" b="1">
                <a:solidFill>
                  <a:srgbClr val="000066"/>
                </a:solidFill>
                <a:latin typeface="Arial" charset="0"/>
              </a:rPr>
              <a:t>Positive examples</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85543"/>
                                        </p:tgtEl>
                                        <p:attrNameLst>
                                          <p:attrName>style.visibility</p:attrName>
                                        </p:attrNameLst>
                                      </p:cBhvr>
                                      <p:to>
                                        <p:strVal val="visible"/>
                                      </p:to>
                                    </p:set>
                                    <p:animEffect transition="in" filter="strips(downRight)">
                                      <p:cBhvr>
                                        <p:cTn id="7" dur="500"/>
                                        <p:tgtEl>
                                          <p:spTgt spid="19855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985542"/>
                                        </p:tgtEl>
                                        <p:attrNameLst>
                                          <p:attrName>style.visibility</p:attrName>
                                        </p:attrNameLst>
                                      </p:cBhvr>
                                      <p:to>
                                        <p:strVal val="visible"/>
                                      </p:to>
                                    </p:set>
                                    <p:animEffect transition="in" filter="strips(downRight)">
                                      <p:cBhvr>
                                        <p:cTn id="12" dur="500"/>
                                        <p:tgtEl>
                                          <p:spTgt spid="19855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985541"/>
                                        </p:tgtEl>
                                        <p:attrNameLst>
                                          <p:attrName>style.visibility</p:attrName>
                                        </p:attrNameLst>
                                      </p:cBhvr>
                                      <p:to>
                                        <p:strVal val="visible"/>
                                      </p:to>
                                    </p:set>
                                    <p:animEffect transition="in" filter="strips(downRight)">
                                      <p:cBhvr>
                                        <p:cTn id="17" dur="500"/>
                                        <p:tgtEl>
                                          <p:spTgt spid="1985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5541" grpId="0" animBg="1"/>
      <p:bldP spid="1985542" grpId="0" animBg="1"/>
      <p:bldP spid="1985543"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0"/>
          </p:nvPr>
        </p:nvSpPr>
        <p:spPr>
          <a:noFill/>
        </p:spPr>
        <p:txBody>
          <a:bodyPr/>
          <a:lstStyle/>
          <a:p>
            <a:fld id="{D607C8A8-05C9-40D3-AC89-3C213D6EA9AD}" type="slidenum">
              <a:rPr lang="en-US" smtClean="0"/>
              <a:pPr/>
              <a:t>111</a:t>
            </a:fld>
            <a:endParaRPr lang="en-US" smtClean="0"/>
          </a:p>
        </p:txBody>
      </p:sp>
      <p:sp>
        <p:nvSpPr>
          <p:cNvPr id="48131" name="Rectangle 2"/>
          <p:cNvSpPr>
            <a:spLocks noGrp="1" noChangeArrowheads="1"/>
          </p:cNvSpPr>
          <p:nvPr>
            <p:ph type="title"/>
          </p:nvPr>
        </p:nvSpPr>
        <p:spPr/>
        <p:txBody>
          <a:bodyPr/>
          <a:lstStyle/>
          <a:p>
            <a:pPr eaLnBrk="1" hangingPunct="1"/>
            <a:r>
              <a:rPr lang="en-US" smtClean="0"/>
              <a:t>Rule Generation</a:t>
            </a:r>
          </a:p>
        </p:txBody>
      </p:sp>
      <p:sp>
        <p:nvSpPr>
          <p:cNvPr id="48132" name="Rectangle 3"/>
          <p:cNvSpPr>
            <a:spLocks noGrp="1" noChangeArrowheads="1"/>
          </p:cNvSpPr>
          <p:nvPr>
            <p:ph type="body" idx="1"/>
          </p:nvPr>
        </p:nvSpPr>
        <p:spPr>
          <a:xfrm>
            <a:off x="457200" y="1219200"/>
            <a:ext cx="8229600" cy="2057400"/>
          </a:xfrm>
        </p:spPr>
        <p:txBody>
          <a:bodyPr/>
          <a:lstStyle/>
          <a:p>
            <a:pPr eaLnBrk="1" hangingPunct="1">
              <a:lnSpc>
                <a:spcPct val="90000"/>
              </a:lnSpc>
            </a:pPr>
            <a:r>
              <a:rPr lang="en-US" sz="2400" smtClean="0"/>
              <a:t>To generate a rule</a:t>
            </a:r>
          </a:p>
          <a:p>
            <a:pPr lvl="1" eaLnBrk="1" hangingPunct="1">
              <a:lnSpc>
                <a:spcPct val="90000"/>
              </a:lnSpc>
              <a:buFont typeface="Wingdings" pitchFamily="2" charset="2"/>
              <a:buNone/>
            </a:pPr>
            <a:r>
              <a:rPr lang="en-US" sz="2400" b="1" smtClean="0">
                <a:solidFill>
                  <a:srgbClr val="000066"/>
                </a:solidFill>
              </a:rPr>
              <a:t>while</a:t>
            </a:r>
            <a:r>
              <a:rPr lang="en-US" sz="2400" smtClean="0">
                <a:solidFill>
                  <a:srgbClr val="000066"/>
                </a:solidFill>
              </a:rPr>
              <a:t>(true)</a:t>
            </a:r>
          </a:p>
          <a:p>
            <a:pPr lvl="1" eaLnBrk="1" hangingPunct="1">
              <a:lnSpc>
                <a:spcPct val="90000"/>
              </a:lnSpc>
              <a:buFont typeface="Wingdings" pitchFamily="2" charset="2"/>
              <a:buNone/>
            </a:pPr>
            <a:r>
              <a:rPr lang="en-US" sz="2400" smtClean="0">
                <a:solidFill>
                  <a:srgbClr val="000066"/>
                </a:solidFill>
              </a:rPr>
              <a:t>	find the best predicate </a:t>
            </a:r>
            <a:r>
              <a:rPr lang="en-US" sz="2400" i="1" smtClean="0">
                <a:solidFill>
                  <a:srgbClr val="000066"/>
                </a:solidFill>
              </a:rPr>
              <a:t>p</a:t>
            </a:r>
            <a:endParaRPr lang="en-US" sz="2400" smtClean="0">
              <a:solidFill>
                <a:srgbClr val="000066"/>
              </a:solidFill>
            </a:endParaRPr>
          </a:p>
          <a:p>
            <a:pPr lvl="1" eaLnBrk="1" hangingPunct="1">
              <a:lnSpc>
                <a:spcPct val="90000"/>
              </a:lnSpc>
              <a:buFont typeface="Wingdings" pitchFamily="2" charset="2"/>
              <a:buNone/>
            </a:pPr>
            <a:r>
              <a:rPr lang="en-US" sz="2400" smtClean="0">
                <a:solidFill>
                  <a:srgbClr val="000066"/>
                </a:solidFill>
              </a:rPr>
              <a:t>	</a:t>
            </a:r>
            <a:r>
              <a:rPr lang="en-US" sz="2400" b="1" smtClean="0">
                <a:solidFill>
                  <a:srgbClr val="000066"/>
                </a:solidFill>
              </a:rPr>
              <a:t>if</a:t>
            </a:r>
            <a:r>
              <a:rPr lang="en-US" sz="2400" smtClean="0">
                <a:solidFill>
                  <a:srgbClr val="000066"/>
                </a:solidFill>
              </a:rPr>
              <a:t> foil-gain(</a:t>
            </a:r>
            <a:r>
              <a:rPr lang="en-US" sz="2400" i="1" smtClean="0">
                <a:solidFill>
                  <a:srgbClr val="000066"/>
                </a:solidFill>
              </a:rPr>
              <a:t>p</a:t>
            </a:r>
            <a:r>
              <a:rPr lang="en-US" sz="2400" smtClean="0">
                <a:solidFill>
                  <a:srgbClr val="000066"/>
                </a:solidFill>
              </a:rPr>
              <a:t>) &gt; threshold </a:t>
            </a:r>
            <a:r>
              <a:rPr lang="en-US" sz="2400" b="1" smtClean="0">
                <a:solidFill>
                  <a:srgbClr val="000066"/>
                </a:solidFill>
              </a:rPr>
              <a:t>then</a:t>
            </a:r>
            <a:r>
              <a:rPr lang="en-US" sz="2400" smtClean="0">
                <a:solidFill>
                  <a:srgbClr val="000066"/>
                </a:solidFill>
              </a:rPr>
              <a:t> add </a:t>
            </a:r>
            <a:r>
              <a:rPr lang="en-US" sz="2400" i="1" smtClean="0">
                <a:solidFill>
                  <a:srgbClr val="000066"/>
                </a:solidFill>
              </a:rPr>
              <a:t>p</a:t>
            </a:r>
            <a:r>
              <a:rPr lang="en-US" sz="2400" smtClean="0">
                <a:solidFill>
                  <a:srgbClr val="000066"/>
                </a:solidFill>
              </a:rPr>
              <a:t> to current rule</a:t>
            </a:r>
          </a:p>
          <a:p>
            <a:pPr lvl="1" eaLnBrk="1" hangingPunct="1">
              <a:lnSpc>
                <a:spcPct val="90000"/>
              </a:lnSpc>
              <a:buFont typeface="Wingdings" pitchFamily="2" charset="2"/>
              <a:buNone/>
            </a:pPr>
            <a:r>
              <a:rPr lang="en-US" sz="2400" smtClean="0">
                <a:solidFill>
                  <a:srgbClr val="000066"/>
                </a:solidFill>
              </a:rPr>
              <a:t>	</a:t>
            </a:r>
            <a:r>
              <a:rPr lang="en-US" sz="2400" b="1" smtClean="0">
                <a:solidFill>
                  <a:srgbClr val="000066"/>
                </a:solidFill>
              </a:rPr>
              <a:t>else</a:t>
            </a:r>
            <a:r>
              <a:rPr lang="en-US" sz="2400" smtClean="0">
                <a:solidFill>
                  <a:srgbClr val="000066"/>
                </a:solidFill>
              </a:rPr>
              <a:t> break</a:t>
            </a:r>
            <a:endParaRPr lang="en-US" sz="2400" smtClean="0"/>
          </a:p>
        </p:txBody>
      </p:sp>
      <p:sp>
        <p:nvSpPr>
          <p:cNvPr id="48133" name="Rectangle 4"/>
          <p:cNvSpPr>
            <a:spLocks noChangeArrowheads="1"/>
          </p:cNvSpPr>
          <p:nvPr/>
        </p:nvSpPr>
        <p:spPr bwMode="auto">
          <a:xfrm>
            <a:off x="1828800" y="3276600"/>
            <a:ext cx="2057400" cy="2971800"/>
          </a:xfrm>
          <a:prstGeom prst="rect">
            <a:avLst/>
          </a:prstGeom>
          <a:solidFill>
            <a:srgbClr val="FF0000"/>
          </a:solidFill>
          <a:ln w="9525">
            <a:solidFill>
              <a:schemeClr val="tx1"/>
            </a:solidFill>
            <a:miter lim="800000"/>
            <a:headEnd/>
            <a:tailEnd/>
          </a:ln>
        </p:spPr>
        <p:txBody>
          <a:bodyPr wrap="none" anchor="ctr"/>
          <a:lstStyle/>
          <a:p>
            <a:pPr algn="ctr" eaLnBrk="0" hangingPunct="0"/>
            <a:endParaRPr lang="en-US">
              <a:latin typeface="Arial" charset="0"/>
            </a:endParaRPr>
          </a:p>
        </p:txBody>
      </p:sp>
      <p:sp>
        <p:nvSpPr>
          <p:cNvPr id="48134" name="Rectangle 5"/>
          <p:cNvSpPr>
            <a:spLocks noChangeArrowheads="1"/>
          </p:cNvSpPr>
          <p:nvPr/>
        </p:nvSpPr>
        <p:spPr bwMode="auto">
          <a:xfrm>
            <a:off x="3886200" y="3276600"/>
            <a:ext cx="3505200" cy="2971800"/>
          </a:xfrm>
          <a:prstGeom prst="rect">
            <a:avLst/>
          </a:prstGeom>
          <a:solidFill>
            <a:srgbClr val="000080"/>
          </a:solidFill>
          <a:ln w="9525">
            <a:solidFill>
              <a:schemeClr val="tx1"/>
            </a:solidFill>
            <a:miter lim="800000"/>
            <a:headEnd/>
            <a:tailEnd/>
          </a:ln>
        </p:spPr>
        <p:txBody>
          <a:bodyPr wrap="none" anchor="ctr"/>
          <a:lstStyle/>
          <a:p>
            <a:endParaRPr lang="en-US"/>
          </a:p>
        </p:txBody>
      </p:sp>
      <p:sp>
        <p:nvSpPr>
          <p:cNvPr id="48135" name="Text Box 6"/>
          <p:cNvSpPr txBox="1">
            <a:spLocks noChangeArrowheads="1"/>
          </p:cNvSpPr>
          <p:nvPr/>
        </p:nvSpPr>
        <p:spPr bwMode="auto">
          <a:xfrm>
            <a:off x="2209800" y="5562600"/>
            <a:ext cx="1219200" cy="641350"/>
          </a:xfrm>
          <a:prstGeom prst="rect">
            <a:avLst/>
          </a:prstGeom>
          <a:noFill/>
          <a:ln w="9525">
            <a:noFill/>
            <a:miter lim="800000"/>
            <a:headEnd/>
            <a:tailEnd/>
          </a:ln>
        </p:spPr>
        <p:txBody>
          <a:bodyPr>
            <a:spAutoFit/>
          </a:bodyPr>
          <a:lstStyle/>
          <a:p>
            <a:pPr eaLnBrk="0" hangingPunct="0">
              <a:spcBef>
                <a:spcPct val="50000"/>
              </a:spcBef>
            </a:pPr>
            <a:r>
              <a:rPr lang="en-US">
                <a:solidFill>
                  <a:srgbClr val="FFFF00"/>
                </a:solidFill>
                <a:latin typeface="Arial" charset="0"/>
              </a:rPr>
              <a:t>Positive examples</a:t>
            </a:r>
          </a:p>
        </p:txBody>
      </p:sp>
      <p:sp>
        <p:nvSpPr>
          <p:cNvPr id="48136" name="Text Box 7"/>
          <p:cNvSpPr txBox="1">
            <a:spLocks noChangeArrowheads="1"/>
          </p:cNvSpPr>
          <p:nvPr/>
        </p:nvSpPr>
        <p:spPr bwMode="auto">
          <a:xfrm>
            <a:off x="5105400" y="5562600"/>
            <a:ext cx="1219200" cy="641350"/>
          </a:xfrm>
          <a:prstGeom prst="rect">
            <a:avLst/>
          </a:prstGeom>
          <a:noFill/>
          <a:ln w="9525">
            <a:noFill/>
            <a:miter lim="800000"/>
            <a:headEnd/>
            <a:tailEnd/>
          </a:ln>
        </p:spPr>
        <p:txBody>
          <a:bodyPr>
            <a:spAutoFit/>
          </a:bodyPr>
          <a:lstStyle/>
          <a:p>
            <a:pPr eaLnBrk="0" hangingPunct="0">
              <a:spcBef>
                <a:spcPct val="50000"/>
              </a:spcBef>
            </a:pPr>
            <a:r>
              <a:rPr lang="en-US">
                <a:solidFill>
                  <a:srgbClr val="FFFF00"/>
                </a:solidFill>
                <a:latin typeface="Arial" charset="0"/>
              </a:rPr>
              <a:t>Negative examples</a:t>
            </a:r>
          </a:p>
        </p:txBody>
      </p:sp>
      <p:sp>
        <p:nvSpPr>
          <p:cNvPr id="1987592" name="Oval 8"/>
          <p:cNvSpPr>
            <a:spLocks noChangeArrowheads="1"/>
          </p:cNvSpPr>
          <p:nvPr/>
        </p:nvSpPr>
        <p:spPr bwMode="auto">
          <a:xfrm>
            <a:off x="1905000" y="3352800"/>
            <a:ext cx="3352800" cy="2362200"/>
          </a:xfrm>
          <a:prstGeom prst="ellipse">
            <a:avLst/>
          </a:prstGeom>
          <a:solidFill>
            <a:srgbClr val="CCFFFF">
              <a:alpha val="50195"/>
            </a:srgbClr>
          </a:solidFill>
          <a:ln w="9525">
            <a:solidFill>
              <a:schemeClr val="tx1"/>
            </a:solidFill>
            <a:round/>
            <a:headEnd/>
            <a:tailEnd/>
          </a:ln>
        </p:spPr>
        <p:txBody>
          <a:bodyPr wrap="none" anchor="ctr"/>
          <a:lstStyle/>
          <a:p>
            <a:pPr algn="ctr" eaLnBrk="0" hangingPunct="0"/>
            <a:r>
              <a:rPr lang="en-US" i="1">
                <a:latin typeface="Arial" charset="0"/>
              </a:rPr>
              <a:t>A3</a:t>
            </a:r>
            <a:r>
              <a:rPr lang="en-US">
                <a:latin typeface="Arial" charset="0"/>
              </a:rPr>
              <a:t>=1</a:t>
            </a:r>
          </a:p>
        </p:txBody>
      </p:sp>
      <p:sp>
        <p:nvSpPr>
          <p:cNvPr id="1987593" name="Oval 9"/>
          <p:cNvSpPr>
            <a:spLocks noChangeArrowheads="1"/>
          </p:cNvSpPr>
          <p:nvPr/>
        </p:nvSpPr>
        <p:spPr bwMode="auto">
          <a:xfrm>
            <a:off x="2057400" y="3429000"/>
            <a:ext cx="2362200" cy="1905000"/>
          </a:xfrm>
          <a:prstGeom prst="ellipse">
            <a:avLst/>
          </a:prstGeom>
          <a:solidFill>
            <a:srgbClr val="00FFFF">
              <a:alpha val="50195"/>
            </a:srgbClr>
          </a:solidFill>
          <a:ln w="9525">
            <a:solidFill>
              <a:schemeClr val="tx1"/>
            </a:solidFill>
            <a:round/>
            <a:headEnd/>
            <a:tailEnd/>
          </a:ln>
        </p:spPr>
        <p:txBody>
          <a:bodyPr wrap="none" anchor="ctr"/>
          <a:lstStyle/>
          <a:p>
            <a:pPr algn="ctr" eaLnBrk="0" hangingPunct="0"/>
            <a:r>
              <a:rPr lang="en-US" i="1">
                <a:latin typeface="Arial" charset="0"/>
              </a:rPr>
              <a:t>A3</a:t>
            </a:r>
            <a:r>
              <a:rPr lang="en-US">
                <a:latin typeface="Arial" charset="0"/>
              </a:rPr>
              <a:t>=1&amp;&amp;</a:t>
            </a:r>
            <a:r>
              <a:rPr lang="en-US" i="1">
                <a:latin typeface="Arial" charset="0"/>
              </a:rPr>
              <a:t>A1</a:t>
            </a:r>
            <a:r>
              <a:rPr lang="en-US">
                <a:latin typeface="Arial" charset="0"/>
              </a:rPr>
              <a:t>=2</a:t>
            </a:r>
          </a:p>
        </p:txBody>
      </p:sp>
      <p:sp>
        <p:nvSpPr>
          <p:cNvPr id="1987594" name="Oval 10"/>
          <p:cNvSpPr>
            <a:spLocks noChangeArrowheads="1"/>
          </p:cNvSpPr>
          <p:nvPr/>
        </p:nvSpPr>
        <p:spPr bwMode="auto">
          <a:xfrm>
            <a:off x="2057400" y="3657600"/>
            <a:ext cx="1752600" cy="1371600"/>
          </a:xfrm>
          <a:prstGeom prst="ellipse">
            <a:avLst/>
          </a:prstGeom>
          <a:solidFill>
            <a:schemeClr val="accent1">
              <a:alpha val="65097"/>
            </a:schemeClr>
          </a:solidFill>
          <a:ln w="9525">
            <a:solidFill>
              <a:schemeClr val="tx1"/>
            </a:solidFill>
            <a:round/>
            <a:headEnd/>
            <a:tailEnd/>
          </a:ln>
        </p:spPr>
        <p:txBody>
          <a:bodyPr wrap="none" anchor="ctr"/>
          <a:lstStyle/>
          <a:p>
            <a:pPr algn="ctr" eaLnBrk="0" hangingPunct="0"/>
            <a:r>
              <a:rPr lang="en-US" i="1">
                <a:latin typeface="Arial" charset="0"/>
              </a:rPr>
              <a:t>A3</a:t>
            </a:r>
            <a:r>
              <a:rPr lang="en-US">
                <a:latin typeface="Arial" charset="0"/>
              </a:rPr>
              <a:t>=1&amp;&amp;</a:t>
            </a:r>
            <a:r>
              <a:rPr lang="en-US" i="1">
                <a:latin typeface="Arial" charset="0"/>
              </a:rPr>
              <a:t>A1</a:t>
            </a:r>
            <a:r>
              <a:rPr lang="en-US">
                <a:latin typeface="Arial" charset="0"/>
              </a:rPr>
              <a:t>=2</a:t>
            </a:r>
          </a:p>
          <a:p>
            <a:pPr algn="ctr" eaLnBrk="0" hangingPunct="0"/>
            <a:r>
              <a:rPr lang="en-US" i="1">
                <a:latin typeface="Arial" charset="0"/>
              </a:rPr>
              <a:t>&amp;&amp;A8</a:t>
            </a:r>
            <a:r>
              <a:rPr lang="en-US">
                <a:latin typeface="Arial" charset="0"/>
              </a:rPr>
              <a:t>=5</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87592"/>
                                        </p:tgtEl>
                                        <p:attrNameLst>
                                          <p:attrName>style.visibility</p:attrName>
                                        </p:attrNameLst>
                                      </p:cBhvr>
                                      <p:to>
                                        <p:strVal val="visible"/>
                                      </p:to>
                                    </p:set>
                                    <p:animEffect transition="in" filter="blinds(horizontal)">
                                      <p:cBhvr>
                                        <p:cTn id="7" dur="500"/>
                                        <p:tgtEl>
                                          <p:spTgt spid="19875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87593"/>
                                        </p:tgtEl>
                                        <p:attrNameLst>
                                          <p:attrName>style.visibility</p:attrName>
                                        </p:attrNameLst>
                                      </p:cBhvr>
                                      <p:to>
                                        <p:strVal val="visible"/>
                                      </p:to>
                                    </p:set>
                                    <p:animEffect transition="in" filter="blinds(horizontal)">
                                      <p:cBhvr>
                                        <p:cTn id="12" dur="500"/>
                                        <p:tgtEl>
                                          <p:spTgt spid="19875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87594"/>
                                        </p:tgtEl>
                                        <p:attrNameLst>
                                          <p:attrName>style.visibility</p:attrName>
                                        </p:attrNameLst>
                                      </p:cBhvr>
                                      <p:to>
                                        <p:strVal val="visible"/>
                                      </p:to>
                                    </p:set>
                                    <p:animEffect transition="in" filter="blinds(horizontal)">
                                      <p:cBhvr>
                                        <p:cTn id="17" dur="500"/>
                                        <p:tgtEl>
                                          <p:spTgt spid="1987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7592" grpId="0" animBg="1"/>
      <p:bldP spid="1987593" grpId="0" animBg="1"/>
      <p:bldP spid="1987594"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7"/>
          <p:cNvSpPr>
            <a:spLocks noGrp="1"/>
          </p:cNvSpPr>
          <p:nvPr>
            <p:ph type="sldNum" sz="quarter" idx="10"/>
          </p:nvPr>
        </p:nvSpPr>
        <p:spPr>
          <a:noFill/>
        </p:spPr>
        <p:txBody>
          <a:bodyPr/>
          <a:lstStyle/>
          <a:p>
            <a:fld id="{D7EAD37C-1E21-4767-8331-0B5FEE653ED9}" type="slidenum">
              <a:rPr lang="en-US" smtClean="0"/>
              <a:pPr/>
              <a:t>112</a:t>
            </a:fld>
            <a:endParaRPr lang="en-US" smtClean="0"/>
          </a:p>
        </p:txBody>
      </p:sp>
      <p:sp>
        <p:nvSpPr>
          <p:cNvPr id="49155" name="Rectangle 2"/>
          <p:cNvSpPr>
            <a:spLocks noGrp="1" noChangeArrowheads="1"/>
          </p:cNvSpPr>
          <p:nvPr>
            <p:ph type="title"/>
          </p:nvPr>
        </p:nvSpPr>
        <p:spPr/>
        <p:txBody>
          <a:bodyPr/>
          <a:lstStyle/>
          <a:p>
            <a:pPr eaLnBrk="1" hangingPunct="1"/>
            <a:r>
              <a:rPr lang="en-US" smtClean="0"/>
              <a:t>How to Learn-One-Rule?</a:t>
            </a:r>
          </a:p>
        </p:txBody>
      </p:sp>
      <p:sp>
        <p:nvSpPr>
          <p:cNvPr id="49156" name="Rectangle 3"/>
          <p:cNvSpPr>
            <a:spLocks noGrp="1" noChangeArrowheads="1"/>
          </p:cNvSpPr>
          <p:nvPr>
            <p:ph type="body" sz="half" idx="1"/>
          </p:nvPr>
        </p:nvSpPr>
        <p:spPr>
          <a:xfrm>
            <a:off x="304800" y="1219200"/>
            <a:ext cx="8686800" cy="5181600"/>
          </a:xfrm>
        </p:spPr>
        <p:txBody>
          <a:bodyPr/>
          <a:lstStyle/>
          <a:p>
            <a:pPr eaLnBrk="1" hangingPunct="1"/>
            <a:r>
              <a:rPr lang="en-US" sz="2400" smtClean="0"/>
              <a:t>Start with the </a:t>
            </a:r>
            <a:r>
              <a:rPr lang="en-US" sz="2400" i="1" smtClean="0"/>
              <a:t>most general rule</a:t>
            </a:r>
            <a:r>
              <a:rPr lang="en-US" sz="2400" smtClean="0"/>
              <a:t> possible: condition = empty</a:t>
            </a:r>
          </a:p>
          <a:p>
            <a:pPr eaLnBrk="1" hangingPunct="1"/>
            <a:r>
              <a:rPr lang="en-US" sz="2400" i="1" smtClean="0"/>
              <a:t>Adding new attributes</a:t>
            </a:r>
            <a:r>
              <a:rPr lang="en-US" sz="2400" smtClean="0"/>
              <a:t> by adopting a greedy depth-first strategy</a:t>
            </a:r>
          </a:p>
          <a:p>
            <a:pPr lvl="1" eaLnBrk="1" hangingPunct="1"/>
            <a:r>
              <a:rPr lang="en-US" sz="2400" smtClean="0"/>
              <a:t>Picks the one that most improves the rule quality</a:t>
            </a:r>
          </a:p>
          <a:p>
            <a:pPr eaLnBrk="1" hangingPunct="1"/>
            <a:r>
              <a:rPr lang="en-US" sz="2400" smtClean="0"/>
              <a:t>Rule-Quality measures: consider both coverage and accuracy</a:t>
            </a:r>
          </a:p>
          <a:p>
            <a:pPr lvl="1" eaLnBrk="1" hangingPunct="1"/>
            <a:r>
              <a:rPr lang="en-US" sz="2400" smtClean="0"/>
              <a:t>Foil-gain (in FOIL &amp; RIPPER): assesses info_gain by extending condition</a:t>
            </a:r>
          </a:p>
          <a:p>
            <a:pPr lvl="1" eaLnBrk="1" hangingPunct="1"/>
            <a:endParaRPr lang="en-US" sz="2400" smtClean="0"/>
          </a:p>
          <a:p>
            <a:pPr lvl="2" eaLnBrk="1" hangingPunct="1"/>
            <a:r>
              <a:rPr lang="en-US" sz="2000" smtClean="0"/>
              <a:t>favors rules that have high accuracy and cover many positive tuples</a:t>
            </a:r>
          </a:p>
          <a:p>
            <a:pPr eaLnBrk="1" hangingPunct="1"/>
            <a:r>
              <a:rPr lang="en-US" sz="2400" smtClean="0"/>
              <a:t>Rule pruning based on an independent set of test tuples</a:t>
            </a:r>
            <a:endParaRPr lang="en-US" sz="2000" smtClean="0"/>
          </a:p>
          <a:p>
            <a:pPr lvl="2" eaLnBrk="1" hangingPunct="1">
              <a:buFont typeface="Wingdings" pitchFamily="2" charset="2"/>
              <a:buNone/>
            </a:pPr>
            <a:endParaRPr lang="en-US" sz="2000" smtClean="0"/>
          </a:p>
          <a:p>
            <a:pPr lvl="2" eaLnBrk="1" hangingPunct="1">
              <a:buFont typeface="Wingdings" pitchFamily="2" charset="2"/>
              <a:buNone/>
            </a:pPr>
            <a:endParaRPr lang="en-US" sz="2000" smtClean="0"/>
          </a:p>
          <a:p>
            <a:pPr lvl="2" eaLnBrk="1" hangingPunct="1">
              <a:buFont typeface="Wingdings" pitchFamily="2" charset="2"/>
              <a:buNone/>
            </a:pPr>
            <a:r>
              <a:rPr lang="en-US" smtClean="0"/>
              <a:t>Pos/neg are # of positive/negative tuples covered by R.</a:t>
            </a:r>
          </a:p>
          <a:p>
            <a:pPr lvl="2" eaLnBrk="1" hangingPunct="1">
              <a:buFont typeface="Wingdings" pitchFamily="2" charset="2"/>
              <a:buNone/>
            </a:pPr>
            <a:r>
              <a:rPr lang="en-US" smtClean="0"/>
              <a:t>If </a:t>
            </a:r>
            <a:r>
              <a:rPr lang="en-US" i="1" smtClean="0"/>
              <a:t>FOIL_Prune</a:t>
            </a:r>
            <a:r>
              <a:rPr lang="en-US" smtClean="0"/>
              <a:t> is higher for the pruned version of R, prune R</a:t>
            </a:r>
          </a:p>
        </p:txBody>
      </p:sp>
      <p:graphicFrame>
        <p:nvGraphicFramePr>
          <p:cNvPr id="49157" name="Object 4"/>
          <p:cNvGraphicFramePr>
            <a:graphicFrameLocks noChangeAspect="1"/>
          </p:cNvGraphicFramePr>
          <p:nvPr>
            <p:ph sz="quarter" idx="2"/>
          </p:nvPr>
        </p:nvGraphicFramePr>
        <p:xfrm>
          <a:off x="2590800" y="3505200"/>
          <a:ext cx="5105400" cy="685800"/>
        </p:xfrm>
        <a:graphic>
          <a:graphicData uri="http://schemas.openxmlformats.org/presentationml/2006/ole">
            <p:oleObj spid="_x0000_s49157" name="Equation" r:id="rId4" imgW="3365500" imgH="419100" progId="Equation.3">
              <p:embed/>
            </p:oleObj>
          </a:graphicData>
        </a:graphic>
      </p:graphicFrame>
      <p:graphicFrame>
        <p:nvGraphicFramePr>
          <p:cNvPr id="49158" name="Object 6"/>
          <p:cNvGraphicFramePr>
            <a:graphicFrameLocks noChangeAspect="1"/>
          </p:cNvGraphicFramePr>
          <p:nvPr>
            <p:ph sz="quarter" idx="3"/>
          </p:nvPr>
        </p:nvGraphicFramePr>
        <p:xfrm>
          <a:off x="2819400" y="5029200"/>
          <a:ext cx="3160713" cy="700088"/>
        </p:xfrm>
        <a:graphic>
          <a:graphicData uri="http://schemas.openxmlformats.org/presentationml/2006/ole">
            <p:oleObj spid="_x0000_s49158" name="Equation" r:id="rId5" imgW="1892300" imgH="419100" progId="Equation.3">
              <p:embed/>
            </p:oleObj>
          </a:graphicData>
        </a:graphic>
      </p:graphicFrame>
    </p:spTree>
  </p:cSld>
  <p:clrMapOvr>
    <a:masterClrMapping/>
  </p:clrMapOvr>
  <p:transition>
    <p:zoom/>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mtClean="0"/>
              <a:t>Model Evaluation and Selection</a:t>
            </a:r>
          </a:p>
        </p:txBody>
      </p:sp>
      <p:sp>
        <p:nvSpPr>
          <p:cNvPr id="51203" name="Rectangle 3"/>
          <p:cNvSpPr>
            <a:spLocks noGrp="1" noChangeArrowheads="1"/>
          </p:cNvSpPr>
          <p:nvPr>
            <p:ph type="body" idx="1"/>
          </p:nvPr>
        </p:nvSpPr>
        <p:spPr/>
        <p:txBody>
          <a:bodyPr/>
          <a:lstStyle/>
          <a:p>
            <a:pPr>
              <a:lnSpc>
                <a:spcPct val="110000"/>
              </a:lnSpc>
            </a:pPr>
            <a:r>
              <a:rPr lang="en-US" sz="2400" smtClean="0"/>
              <a:t>Evaluation metrics: How can we measure accuracy?  Other metrics to consider?</a:t>
            </a:r>
          </a:p>
          <a:p>
            <a:pPr>
              <a:lnSpc>
                <a:spcPct val="110000"/>
              </a:lnSpc>
            </a:pPr>
            <a:r>
              <a:rPr lang="en-US" sz="2400" smtClean="0"/>
              <a:t>Use </a:t>
            </a:r>
            <a:r>
              <a:rPr lang="en-US" sz="2400" b="1" smtClean="0"/>
              <a:t>validation test set</a:t>
            </a:r>
            <a:r>
              <a:rPr lang="en-US" sz="2400" smtClean="0"/>
              <a:t> of class-labeled tuples instead of training set when assessing accuracy</a:t>
            </a:r>
          </a:p>
          <a:p>
            <a:pPr>
              <a:lnSpc>
                <a:spcPct val="110000"/>
              </a:lnSpc>
            </a:pPr>
            <a:r>
              <a:rPr lang="en-US" sz="2400" smtClean="0"/>
              <a:t>Methods for estimating a classifier’s accuracy: </a:t>
            </a:r>
          </a:p>
          <a:p>
            <a:pPr lvl="1">
              <a:lnSpc>
                <a:spcPct val="110000"/>
              </a:lnSpc>
            </a:pPr>
            <a:r>
              <a:rPr lang="en-US" sz="2400" smtClean="0"/>
              <a:t>Holdout method, random subsampling</a:t>
            </a:r>
          </a:p>
          <a:p>
            <a:pPr lvl="1">
              <a:lnSpc>
                <a:spcPct val="110000"/>
              </a:lnSpc>
            </a:pPr>
            <a:r>
              <a:rPr lang="en-US" sz="2400" smtClean="0"/>
              <a:t>Cross-validation</a:t>
            </a:r>
          </a:p>
          <a:p>
            <a:pPr lvl="1">
              <a:lnSpc>
                <a:spcPct val="110000"/>
              </a:lnSpc>
            </a:pPr>
            <a:r>
              <a:rPr lang="en-US" sz="2400" smtClean="0"/>
              <a:t>Bootstrap</a:t>
            </a:r>
          </a:p>
          <a:p>
            <a:pPr>
              <a:lnSpc>
                <a:spcPct val="110000"/>
              </a:lnSpc>
            </a:pPr>
            <a:r>
              <a:rPr lang="en-US" sz="2400" smtClean="0"/>
              <a:t>Comparing classifiers:</a:t>
            </a:r>
          </a:p>
          <a:p>
            <a:pPr lvl="1">
              <a:lnSpc>
                <a:spcPct val="110000"/>
              </a:lnSpc>
            </a:pPr>
            <a:r>
              <a:rPr lang="en-US" sz="2400" smtClean="0"/>
              <a:t>Confidence intervals</a:t>
            </a:r>
          </a:p>
          <a:p>
            <a:pPr lvl="1">
              <a:lnSpc>
                <a:spcPct val="110000"/>
              </a:lnSpc>
            </a:pPr>
            <a:r>
              <a:rPr lang="en-US" sz="2400" smtClean="0"/>
              <a:t>Cost-benefit analysis and ROC Curves</a:t>
            </a:r>
          </a:p>
        </p:txBody>
      </p:sp>
      <p:sp>
        <p:nvSpPr>
          <p:cNvPr id="51204" name="Slide Number Placeholder 7"/>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ADB7E2BE-3A6B-4CC6-9F9F-D78467F9112F}" type="slidenum">
              <a:rPr lang="en-US" sz="1200" b="1">
                <a:latin typeface="Calibri" pitchFamily="34" charset="0"/>
              </a:rPr>
              <a:pPr algn="r"/>
              <a:t>113</a:t>
            </a:fld>
            <a:endParaRPr lang="en-US" sz="1200" b="1">
              <a:latin typeface="Calibri" pitchFamily="34" charset="0"/>
            </a:endParaRPr>
          </a:p>
        </p:txBody>
      </p:sp>
    </p:spTree>
  </p:cSld>
  <p:clrMapOvr>
    <a:masterClrMapping/>
  </p:clrMapOvr>
  <p:transition>
    <p:zoom/>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0" y="0"/>
            <a:ext cx="9144000" cy="1143000"/>
          </a:xfrm>
        </p:spPr>
        <p:txBody>
          <a:bodyPr/>
          <a:lstStyle/>
          <a:p>
            <a:r>
              <a:rPr lang="en-US" smtClean="0"/>
              <a:t>Classifier Evaluation Metrics: Confusion Matrix</a:t>
            </a:r>
          </a:p>
        </p:txBody>
      </p:sp>
      <p:graphicFrame>
        <p:nvGraphicFramePr>
          <p:cNvPr id="61519" name="Group 79"/>
          <p:cNvGraphicFramePr>
            <a:graphicFrameLocks noGrp="1"/>
          </p:cNvGraphicFramePr>
          <p:nvPr>
            <p:ph sz="half" idx="1"/>
          </p:nvPr>
        </p:nvGraphicFramePr>
        <p:xfrm>
          <a:off x="1066800" y="3352800"/>
          <a:ext cx="7010400" cy="1935163"/>
        </p:xfrm>
        <a:graphic>
          <a:graphicData uri="http://schemas.openxmlformats.org/drawingml/2006/table">
            <a:tbl>
              <a:tblPr/>
              <a:tblGrid>
                <a:gridCol w="2514600"/>
                <a:gridCol w="1752600"/>
                <a:gridCol w="1752600"/>
                <a:gridCol w="990600"/>
              </a:tblGrid>
              <a:tr h="70115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Actual class\Predicted class</a:t>
                      </a:r>
                    </a:p>
                  </a:txBody>
                  <a:tcPr marT="45728" marB="457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buy_computer =  yes</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buy_computer = no</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Total</a:t>
                      </a:r>
                    </a:p>
                  </a:txBody>
                  <a:tcPr marT="45728" marB="457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30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buy_computer = yes</a:t>
                      </a:r>
                    </a:p>
                  </a:txBody>
                  <a:tcPr marT="45728" marB="457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alibri" pitchFamily="34" charset="0"/>
                        </a:rPr>
                        <a:t>6954</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alibri" pitchFamily="34" charset="0"/>
                        </a:rPr>
                        <a:t>46</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7000</a:t>
                      </a:r>
                    </a:p>
                  </a:txBody>
                  <a:tcPr marT="45728" marB="457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30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buy_computer = no</a:t>
                      </a:r>
                    </a:p>
                  </a:txBody>
                  <a:tcPr marT="45728" marB="457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alibri" pitchFamily="34" charset="0"/>
                        </a:rPr>
                        <a:t>412</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alibri" pitchFamily="34" charset="0"/>
                        </a:rPr>
                        <a:t>2588</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3000</a:t>
                      </a:r>
                    </a:p>
                  </a:txBody>
                  <a:tcPr marT="45728" marB="457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139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Total</a:t>
                      </a:r>
                    </a:p>
                  </a:txBody>
                  <a:tcPr marT="45728" marB="457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7366</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2634</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10000</a:t>
                      </a:r>
                    </a:p>
                  </a:txBody>
                  <a:tcPr marT="45728" marB="457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2254" name="Rectangle 63"/>
          <p:cNvSpPr>
            <a:spLocks noGrp="1" noChangeArrowheads="1"/>
          </p:cNvSpPr>
          <p:nvPr>
            <p:ph type="body" sz="half" idx="2"/>
          </p:nvPr>
        </p:nvSpPr>
        <p:spPr>
          <a:xfrm>
            <a:off x="304800" y="5372100"/>
            <a:ext cx="8458200" cy="1257300"/>
          </a:xfrm>
        </p:spPr>
        <p:txBody>
          <a:bodyPr/>
          <a:lstStyle/>
          <a:p>
            <a:pPr>
              <a:lnSpc>
                <a:spcPct val="90000"/>
              </a:lnSpc>
            </a:pPr>
            <a:r>
              <a:rPr lang="en-US" sz="2400" smtClean="0"/>
              <a:t>Given</a:t>
            </a:r>
            <a:r>
              <a:rPr lang="en-US" sz="2400" i="1" smtClean="0"/>
              <a:t> m</a:t>
            </a:r>
            <a:r>
              <a:rPr lang="en-US" sz="2400" smtClean="0"/>
              <a:t> classes, an entry, </a:t>
            </a:r>
            <a:r>
              <a:rPr lang="en-US" sz="2400" b="1" i="1" smtClean="0"/>
              <a:t>CM</a:t>
            </a:r>
            <a:r>
              <a:rPr lang="en-US" sz="2400" b="1" i="1" baseline="-25000" smtClean="0"/>
              <a:t>i,j</a:t>
            </a:r>
            <a:r>
              <a:rPr lang="en-US" sz="2400" b="1" baseline="-25000" smtClean="0"/>
              <a:t> </a:t>
            </a:r>
            <a:r>
              <a:rPr lang="en-US" sz="2400" smtClean="0"/>
              <a:t> in a </a:t>
            </a:r>
            <a:r>
              <a:rPr lang="en-US" sz="2400" b="1" smtClean="0"/>
              <a:t>confusion matrix</a:t>
            </a:r>
            <a:r>
              <a:rPr lang="en-US" sz="2400" smtClean="0"/>
              <a:t> indicates # of tuples in class </a:t>
            </a:r>
            <a:r>
              <a:rPr lang="en-US" sz="2400" i="1" smtClean="0"/>
              <a:t>i</a:t>
            </a:r>
            <a:r>
              <a:rPr lang="en-US" sz="2400" smtClean="0"/>
              <a:t>  that were labeled by the classifier as class </a:t>
            </a:r>
            <a:r>
              <a:rPr lang="en-US" sz="2400" i="1" smtClean="0"/>
              <a:t>j</a:t>
            </a:r>
          </a:p>
          <a:p>
            <a:pPr>
              <a:lnSpc>
                <a:spcPct val="90000"/>
              </a:lnSpc>
            </a:pPr>
            <a:r>
              <a:rPr lang="en-US" sz="2400" smtClean="0"/>
              <a:t>May have extra rows/columns to provide totals</a:t>
            </a:r>
          </a:p>
        </p:txBody>
      </p:sp>
      <p:sp>
        <p:nvSpPr>
          <p:cNvPr id="52255" name="Text Box 66"/>
          <p:cNvSpPr txBox="1">
            <a:spLocks noChangeArrowheads="1"/>
          </p:cNvSpPr>
          <p:nvPr/>
        </p:nvSpPr>
        <p:spPr bwMode="auto">
          <a:xfrm>
            <a:off x="228600" y="1219200"/>
            <a:ext cx="2608263" cy="457200"/>
          </a:xfrm>
          <a:prstGeom prst="rect">
            <a:avLst/>
          </a:prstGeom>
          <a:noFill/>
          <a:ln w="9525">
            <a:noFill/>
            <a:miter lim="800000"/>
            <a:headEnd/>
            <a:tailEnd/>
          </a:ln>
        </p:spPr>
        <p:txBody>
          <a:bodyPr>
            <a:spAutoFit/>
          </a:bodyPr>
          <a:lstStyle/>
          <a:p>
            <a:r>
              <a:rPr lang="en-US" sz="2400" b="1">
                <a:latin typeface="Calibri" pitchFamily="34" charset="0"/>
              </a:rPr>
              <a:t>Confusion Matrix:</a:t>
            </a:r>
          </a:p>
        </p:txBody>
      </p:sp>
      <p:graphicFrame>
        <p:nvGraphicFramePr>
          <p:cNvPr id="61517" name="Group 77"/>
          <p:cNvGraphicFramePr>
            <a:graphicFrameLocks noGrp="1"/>
          </p:cNvGraphicFramePr>
          <p:nvPr/>
        </p:nvGraphicFramePr>
        <p:xfrm>
          <a:off x="533400" y="1676400"/>
          <a:ext cx="7924800" cy="1235076"/>
        </p:xfrm>
        <a:graphic>
          <a:graphicData uri="http://schemas.openxmlformats.org/drawingml/2006/table">
            <a:tbl>
              <a:tblPr/>
              <a:tblGrid>
                <a:gridCol w="2895600"/>
                <a:gridCol w="2471738"/>
                <a:gridCol w="2557462"/>
              </a:tblGrid>
              <a:tr h="4270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Actual class\Predicted class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C</a:t>
                      </a:r>
                      <a:r>
                        <a:rPr kumimoji="0" lang="en-US" sz="1800" b="0" i="0" u="none" strike="noStrike" cap="none" normalizeH="0" baseline="-25000" smtClean="0">
                          <a:ln>
                            <a:noFill/>
                          </a:ln>
                          <a:solidFill>
                            <a:schemeClr val="tx1"/>
                          </a:solidFill>
                          <a:effectLst/>
                          <a:latin typeface="Calibri"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 C</a:t>
                      </a:r>
                      <a:r>
                        <a:rPr kumimoji="0" lang="en-US" sz="1800" b="0" i="0" u="none" strike="noStrike" cap="none" normalizeH="0" baseline="-25000" smtClean="0">
                          <a:ln>
                            <a:noFill/>
                          </a:ln>
                          <a:solidFill>
                            <a:schemeClr val="tx1"/>
                          </a:solidFill>
                          <a:effectLst/>
                          <a:latin typeface="Calibri" pitchFamily="34"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C</a:t>
                      </a:r>
                      <a:r>
                        <a:rPr kumimoji="0" lang="en-US" sz="1800" b="0" i="0" u="none" strike="noStrike" cap="none" normalizeH="0" baseline="-25000" smtClean="0">
                          <a:ln>
                            <a:noFill/>
                          </a:ln>
                          <a:solidFill>
                            <a:schemeClr val="tx1"/>
                          </a:solidFill>
                          <a:effectLst/>
                          <a:latin typeface="Calibri"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True Positives (TP)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False Negatives (FN)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0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 C</a:t>
                      </a:r>
                      <a:r>
                        <a:rPr kumimoji="0" lang="en-US" sz="1800" b="0" i="0" u="none" strike="noStrike" cap="none" normalizeH="0" baseline="-25000" smtClean="0">
                          <a:ln>
                            <a:noFill/>
                          </a:ln>
                          <a:solidFill>
                            <a:schemeClr val="tx1"/>
                          </a:solidFill>
                          <a:effectLst/>
                          <a:latin typeface="Calibri"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False Positives (FP)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True Negatives (TN)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2274" name="Rectangle 78"/>
          <p:cNvSpPr>
            <a:spLocks noChangeArrowheads="1"/>
          </p:cNvSpPr>
          <p:nvPr/>
        </p:nvSpPr>
        <p:spPr bwMode="auto">
          <a:xfrm>
            <a:off x="304800" y="2971800"/>
            <a:ext cx="3565525" cy="366713"/>
          </a:xfrm>
          <a:prstGeom prst="rect">
            <a:avLst/>
          </a:prstGeom>
          <a:noFill/>
          <a:ln w="9525">
            <a:noFill/>
            <a:miter lim="800000"/>
            <a:headEnd/>
            <a:tailEnd/>
          </a:ln>
        </p:spPr>
        <p:txBody>
          <a:bodyPr wrap="none">
            <a:spAutoFit/>
          </a:bodyPr>
          <a:lstStyle/>
          <a:p>
            <a:r>
              <a:rPr lang="en-US" b="1"/>
              <a:t>Example of Confusion Matrix:</a:t>
            </a:r>
          </a:p>
        </p:txBody>
      </p:sp>
      <p:sp>
        <p:nvSpPr>
          <p:cNvPr id="52275" name="Slide Number Placeholder 7"/>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0D9FF1C0-3703-4FC9-AACE-B58AFF75772A}" type="slidenum">
              <a:rPr lang="en-US" sz="1200" b="1">
                <a:latin typeface="Calibri" pitchFamily="34" charset="0"/>
              </a:rPr>
              <a:pPr algn="r"/>
              <a:t>114</a:t>
            </a:fld>
            <a:endParaRPr lang="en-US" sz="1200" b="1">
              <a:latin typeface="Calibri" pitchFamily="34" charset="0"/>
            </a:endParaRPr>
          </a:p>
        </p:txBody>
      </p:sp>
    </p:spTree>
  </p:cSld>
  <p:clrMapOvr>
    <a:masterClrMapping/>
  </p:clrMapOvr>
  <p:transition>
    <p:zoom/>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04800" y="0"/>
            <a:ext cx="8402638" cy="1143000"/>
          </a:xfrm>
        </p:spPr>
        <p:txBody>
          <a:bodyPr/>
          <a:lstStyle/>
          <a:p>
            <a:r>
              <a:rPr lang="en-US" smtClean="0"/>
              <a:t>Classifier Evaluation Metrics: Accuracy, Error Rate, Sensitivity and Specificity</a:t>
            </a:r>
          </a:p>
        </p:txBody>
      </p:sp>
      <p:sp>
        <p:nvSpPr>
          <p:cNvPr id="53251" name="Rectangle 3"/>
          <p:cNvSpPr>
            <a:spLocks noGrp="1" noChangeArrowheads="1"/>
          </p:cNvSpPr>
          <p:nvPr>
            <p:ph type="body" idx="1"/>
          </p:nvPr>
        </p:nvSpPr>
        <p:spPr>
          <a:xfrm>
            <a:off x="152400" y="3048000"/>
            <a:ext cx="4724400" cy="3505200"/>
          </a:xfrm>
        </p:spPr>
        <p:txBody>
          <a:bodyPr/>
          <a:lstStyle/>
          <a:p>
            <a:r>
              <a:rPr lang="en-US" sz="2400" b="1" smtClean="0"/>
              <a:t>Classifier Accuracy, </a:t>
            </a:r>
            <a:r>
              <a:rPr lang="en-US" sz="2400" smtClean="0"/>
              <a:t>or recognition rate: percentage of test set tuples that are correctly classified</a:t>
            </a:r>
          </a:p>
          <a:p>
            <a:pPr lvl="1">
              <a:buFont typeface="Wingdings" pitchFamily="2" charset="2"/>
              <a:buNone/>
            </a:pPr>
            <a:r>
              <a:rPr lang="en-US" sz="2400" b="1" smtClean="0"/>
              <a:t>Accuracy = (TP + TN)/All</a:t>
            </a:r>
            <a:endParaRPr lang="en-US" sz="2400" smtClean="0"/>
          </a:p>
          <a:p>
            <a:r>
              <a:rPr lang="en-US" sz="2400" b="1" smtClean="0"/>
              <a:t>Error rate:</a:t>
            </a:r>
            <a:r>
              <a:rPr lang="en-US" sz="2400" smtClean="0"/>
              <a:t> </a:t>
            </a:r>
            <a:r>
              <a:rPr lang="en-US" sz="2400" i="1" smtClean="0"/>
              <a:t>1 –</a:t>
            </a:r>
            <a:r>
              <a:rPr lang="en-US" sz="2400" smtClean="0"/>
              <a:t> </a:t>
            </a:r>
            <a:r>
              <a:rPr lang="en-US" sz="2400" i="1" smtClean="0"/>
              <a:t>accuracy</a:t>
            </a:r>
            <a:r>
              <a:rPr lang="en-US" sz="2400" smtClean="0"/>
              <a:t>, or</a:t>
            </a:r>
          </a:p>
          <a:p>
            <a:pPr lvl="1">
              <a:buFont typeface="Wingdings" pitchFamily="2" charset="2"/>
              <a:buNone/>
            </a:pPr>
            <a:r>
              <a:rPr lang="en-US" sz="2400" b="1" smtClean="0"/>
              <a:t>Error rate = (FP + FN)/All</a:t>
            </a:r>
          </a:p>
        </p:txBody>
      </p:sp>
      <p:sp>
        <p:nvSpPr>
          <p:cNvPr id="53252" name="Rectangle 3"/>
          <p:cNvSpPr>
            <a:spLocks noChangeArrowheads="1"/>
          </p:cNvSpPr>
          <p:nvPr/>
        </p:nvSpPr>
        <p:spPr bwMode="auto">
          <a:xfrm>
            <a:off x="4267200" y="1371600"/>
            <a:ext cx="4724400" cy="5105400"/>
          </a:xfrm>
          <a:prstGeom prst="rect">
            <a:avLst/>
          </a:prstGeom>
          <a:noFill/>
          <a:ln w="9525">
            <a:noFill/>
            <a:miter lim="800000"/>
            <a:headEnd/>
            <a:tailEnd/>
          </a:ln>
        </p:spPr>
        <p:txBody>
          <a:bodyPr/>
          <a:lstStyle/>
          <a:p>
            <a:pPr marL="342900" indent="-342900" eaLnBrk="0" hangingPunct="0">
              <a:spcBef>
                <a:spcPct val="20000"/>
              </a:spcBef>
              <a:buClr>
                <a:schemeClr val="folHlink"/>
              </a:buClr>
              <a:buSzPct val="60000"/>
              <a:buFont typeface="Wingdings" pitchFamily="2" charset="2"/>
              <a:buChar char="n"/>
            </a:pPr>
            <a:r>
              <a:rPr lang="en-US" sz="2400" b="1">
                <a:latin typeface="Calibri" pitchFamily="34" charset="0"/>
              </a:rPr>
              <a:t>Class Imbalance Problem</a:t>
            </a:r>
            <a:r>
              <a:rPr lang="en-US" sz="2400">
                <a:latin typeface="Calibri" pitchFamily="34" charset="0"/>
              </a:rPr>
              <a:t>: </a:t>
            </a:r>
          </a:p>
          <a:p>
            <a:pPr marL="742950" lvl="1" indent="-285750" eaLnBrk="0" hangingPunct="0">
              <a:spcBef>
                <a:spcPct val="20000"/>
              </a:spcBef>
              <a:buClr>
                <a:schemeClr val="hlink"/>
              </a:buClr>
              <a:buSzPct val="55000"/>
              <a:buFont typeface="Wingdings" pitchFamily="2" charset="2"/>
              <a:buChar char="n"/>
            </a:pPr>
            <a:r>
              <a:rPr lang="en-US" sz="2400">
                <a:latin typeface="Calibri" pitchFamily="34" charset="0"/>
              </a:rPr>
              <a:t>One class may be </a:t>
            </a:r>
            <a:r>
              <a:rPr lang="en-US" sz="2400" i="1">
                <a:latin typeface="Calibri" pitchFamily="34" charset="0"/>
              </a:rPr>
              <a:t>rare</a:t>
            </a:r>
            <a:r>
              <a:rPr lang="en-US" sz="2400">
                <a:latin typeface="Calibri" pitchFamily="34" charset="0"/>
              </a:rPr>
              <a:t>, e.g. fraud, or HIV-positive</a:t>
            </a:r>
          </a:p>
          <a:p>
            <a:pPr marL="742950" lvl="1" indent="-285750" eaLnBrk="0" hangingPunct="0">
              <a:spcBef>
                <a:spcPct val="20000"/>
              </a:spcBef>
              <a:buClr>
                <a:schemeClr val="hlink"/>
              </a:buClr>
              <a:buSzPct val="55000"/>
              <a:buFont typeface="Wingdings" pitchFamily="2" charset="2"/>
              <a:buChar char="n"/>
            </a:pPr>
            <a:r>
              <a:rPr lang="en-US" sz="2400">
                <a:latin typeface="Calibri" pitchFamily="34" charset="0"/>
              </a:rPr>
              <a:t>Significant </a:t>
            </a:r>
            <a:r>
              <a:rPr lang="en-US" sz="2400" i="1">
                <a:latin typeface="Calibri" pitchFamily="34" charset="0"/>
              </a:rPr>
              <a:t>majority of the negative class</a:t>
            </a:r>
            <a:r>
              <a:rPr lang="en-US" sz="2400">
                <a:latin typeface="Calibri" pitchFamily="34" charset="0"/>
              </a:rPr>
              <a:t> and minority of the positive class</a:t>
            </a:r>
          </a:p>
          <a:p>
            <a:pPr marL="742950" lvl="1" indent="-285750" eaLnBrk="0" hangingPunct="0">
              <a:spcBef>
                <a:spcPct val="20000"/>
              </a:spcBef>
              <a:buClr>
                <a:schemeClr val="hlink"/>
              </a:buClr>
              <a:buSzPct val="55000"/>
              <a:buFont typeface="Wingdings" pitchFamily="2" charset="2"/>
              <a:buChar char="n"/>
            </a:pPr>
            <a:r>
              <a:rPr lang="en-US" sz="2400" b="1">
                <a:latin typeface="Calibri" pitchFamily="34" charset="0"/>
              </a:rPr>
              <a:t>Sensitivity</a:t>
            </a:r>
            <a:r>
              <a:rPr lang="en-US" sz="2400">
                <a:latin typeface="Calibri" pitchFamily="34" charset="0"/>
              </a:rPr>
              <a:t>: True Positive recognition rate</a:t>
            </a:r>
          </a:p>
          <a:p>
            <a:pPr marL="1143000" lvl="2" indent="-228600" eaLnBrk="0" hangingPunct="0">
              <a:spcBef>
                <a:spcPct val="20000"/>
              </a:spcBef>
              <a:buClr>
                <a:schemeClr val="folHlink"/>
              </a:buClr>
              <a:buSzPct val="50000"/>
              <a:buFont typeface="Wingdings" pitchFamily="2" charset="2"/>
              <a:buChar char="n"/>
            </a:pPr>
            <a:r>
              <a:rPr lang="en-US" sz="2400" b="1">
                <a:latin typeface="Calibri" pitchFamily="34" charset="0"/>
              </a:rPr>
              <a:t>Sensitivity = TP/P</a:t>
            </a:r>
          </a:p>
          <a:p>
            <a:pPr marL="742950" lvl="1" indent="-285750" eaLnBrk="0" hangingPunct="0">
              <a:spcBef>
                <a:spcPct val="20000"/>
              </a:spcBef>
              <a:buClr>
                <a:schemeClr val="hlink"/>
              </a:buClr>
              <a:buSzPct val="55000"/>
              <a:buFont typeface="Wingdings" pitchFamily="2" charset="2"/>
              <a:buChar char="n"/>
            </a:pPr>
            <a:r>
              <a:rPr lang="en-US" sz="2400" b="1">
                <a:latin typeface="Calibri" pitchFamily="34" charset="0"/>
              </a:rPr>
              <a:t>Specificity</a:t>
            </a:r>
            <a:r>
              <a:rPr lang="en-US" sz="2400">
                <a:latin typeface="Calibri" pitchFamily="34" charset="0"/>
              </a:rPr>
              <a:t>: True Negative recognition rate</a:t>
            </a:r>
          </a:p>
          <a:p>
            <a:pPr marL="1143000" lvl="2" indent="-228600" eaLnBrk="0" hangingPunct="0">
              <a:spcBef>
                <a:spcPct val="20000"/>
              </a:spcBef>
              <a:buClr>
                <a:schemeClr val="folHlink"/>
              </a:buClr>
              <a:buSzPct val="50000"/>
              <a:buFont typeface="Wingdings" pitchFamily="2" charset="2"/>
              <a:buChar char="n"/>
            </a:pPr>
            <a:r>
              <a:rPr lang="en-US" sz="2400" b="1">
                <a:latin typeface="Calibri" pitchFamily="34" charset="0"/>
              </a:rPr>
              <a:t>Specificity = TN/N</a:t>
            </a:r>
          </a:p>
        </p:txBody>
      </p:sp>
      <p:graphicFrame>
        <p:nvGraphicFramePr>
          <p:cNvPr id="62595" name="Group 131"/>
          <p:cNvGraphicFramePr>
            <a:graphicFrameLocks noGrp="1"/>
          </p:cNvGraphicFramePr>
          <p:nvPr/>
        </p:nvGraphicFramePr>
        <p:xfrm>
          <a:off x="1524000" y="1371600"/>
          <a:ext cx="1905000" cy="1466852"/>
        </p:xfrm>
        <a:graphic>
          <a:graphicData uri="http://schemas.openxmlformats.org/drawingml/2006/table">
            <a:tbl>
              <a:tblPr/>
              <a:tblGrid>
                <a:gridCol w="533400"/>
                <a:gridCol w="457200"/>
                <a:gridCol w="457200"/>
                <a:gridCol w="457200"/>
              </a:tblGrid>
              <a:tr h="366713">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A\P</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C</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¬C</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alibri" pitchFamily="34" charset="0"/>
                      </a:endParaRP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6713">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C</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TP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FN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P</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6713">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¬C</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FP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TN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N</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6713">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alibri" pitchFamily="34" charset="0"/>
                      </a:endParaRP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All</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3280" name="Slide Number Placeholder 7"/>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6A0EE84C-E85E-42D5-BAA1-B6E774DAB27E}" type="slidenum">
              <a:rPr lang="en-US" sz="1200" b="1">
                <a:latin typeface="Calibri" pitchFamily="34" charset="0"/>
              </a:rPr>
              <a:pPr algn="r"/>
              <a:t>115</a:t>
            </a:fld>
            <a:endParaRPr lang="en-US" sz="1200" b="1">
              <a:latin typeface="Calibri" pitchFamily="34" charset="0"/>
            </a:endParaRPr>
          </a:p>
        </p:txBody>
      </p:sp>
    </p:spTree>
  </p:cSld>
  <p:clrMapOvr>
    <a:masterClrMapping/>
  </p:clrMapOvr>
  <p:transition>
    <p:zoom/>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7" descr="8F"/>
          <p:cNvPicPr>
            <a:picLocks noChangeAspect="1" noChangeArrowheads="1"/>
          </p:cNvPicPr>
          <p:nvPr/>
        </p:nvPicPr>
        <p:blipFill>
          <a:blip r:embed="rId3" cstate="print"/>
          <a:srcRect/>
          <a:stretch>
            <a:fillRect/>
          </a:stretch>
        </p:blipFill>
        <p:spPr bwMode="auto">
          <a:xfrm>
            <a:off x="4876800" y="4343400"/>
            <a:ext cx="4267200" cy="820738"/>
          </a:xfrm>
          <a:prstGeom prst="rect">
            <a:avLst/>
          </a:prstGeom>
          <a:noFill/>
          <a:ln w="9525">
            <a:noFill/>
            <a:miter lim="800000"/>
            <a:headEnd/>
            <a:tailEnd/>
          </a:ln>
        </p:spPr>
      </p:pic>
      <p:pic>
        <p:nvPicPr>
          <p:cNvPr id="54275" name="Picture 8" descr="8recall"/>
          <p:cNvPicPr>
            <a:picLocks noChangeAspect="1" noChangeArrowheads="1"/>
          </p:cNvPicPr>
          <p:nvPr/>
        </p:nvPicPr>
        <p:blipFill>
          <a:blip r:embed="rId4" cstate="print"/>
          <a:srcRect/>
          <a:stretch>
            <a:fillRect/>
          </a:stretch>
        </p:blipFill>
        <p:spPr bwMode="auto">
          <a:xfrm>
            <a:off x="5610225" y="2895600"/>
            <a:ext cx="3124200" cy="739775"/>
          </a:xfrm>
          <a:prstGeom prst="rect">
            <a:avLst/>
          </a:prstGeom>
          <a:noFill/>
          <a:ln w="9525">
            <a:noFill/>
            <a:miter lim="800000"/>
            <a:headEnd/>
            <a:tailEnd/>
          </a:ln>
        </p:spPr>
      </p:pic>
      <p:pic>
        <p:nvPicPr>
          <p:cNvPr id="54276" name="Picture 7" descr="8precision"/>
          <p:cNvPicPr>
            <a:picLocks noChangeAspect="1" noChangeArrowheads="1"/>
          </p:cNvPicPr>
          <p:nvPr/>
        </p:nvPicPr>
        <p:blipFill>
          <a:blip r:embed="rId5" cstate="print"/>
          <a:srcRect/>
          <a:stretch>
            <a:fillRect/>
          </a:stretch>
        </p:blipFill>
        <p:spPr bwMode="auto">
          <a:xfrm>
            <a:off x="5486400" y="1865313"/>
            <a:ext cx="3581400" cy="725487"/>
          </a:xfrm>
          <a:prstGeom prst="rect">
            <a:avLst/>
          </a:prstGeom>
          <a:noFill/>
          <a:ln w="9525">
            <a:noFill/>
            <a:miter lim="800000"/>
            <a:headEnd/>
            <a:tailEnd/>
          </a:ln>
        </p:spPr>
      </p:pic>
      <p:sp>
        <p:nvSpPr>
          <p:cNvPr id="54277" name="Rectangle 2"/>
          <p:cNvSpPr>
            <a:spLocks noGrp="1" noChangeArrowheads="1"/>
          </p:cNvSpPr>
          <p:nvPr>
            <p:ph type="title"/>
          </p:nvPr>
        </p:nvSpPr>
        <p:spPr>
          <a:xfrm>
            <a:off x="304800" y="0"/>
            <a:ext cx="8402638" cy="1219200"/>
          </a:xfrm>
        </p:spPr>
        <p:txBody>
          <a:bodyPr/>
          <a:lstStyle/>
          <a:p>
            <a:r>
              <a:rPr lang="en-US" smtClean="0"/>
              <a:t>Classifier Evaluation Metrics: </a:t>
            </a:r>
            <a:br>
              <a:rPr lang="en-US" smtClean="0"/>
            </a:br>
            <a:r>
              <a:rPr lang="en-US" smtClean="0"/>
              <a:t>Precision and Recall, and F-measures</a:t>
            </a:r>
          </a:p>
        </p:txBody>
      </p:sp>
      <p:sp>
        <p:nvSpPr>
          <p:cNvPr id="54278" name="Rectangle 3"/>
          <p:cNvSpPr>
            <a:spLocks noGrp="1" noChangeArrowheads="1"/>
          </p:cNvSpPr>
          <p:nvPr>
            <p:ph type="body" idx="1"/>
          </p:nvPr>
        </p:nvSpPr>
        <p:spPr>
          <a:xfrm>
            <a:off x="257175" y="1371600"/>
            <a:ext cx="8429625" cy="4419600"/>
          </a:xfrm>
        </p:spPr>
        <p:txBody>
          <a:bodyPr/>
          <a:lstStyle/>
          <a:p>
            <a:pPr>
              <a:lnSpc>
                <a:spcPct val="90000"/>
              </a:lnSpc>
            </a:pPr>
            <a:r>
              <a:rPr lang="en-US" sz="2400" b="1" smtClean="0"/>
              <a:t>Precision</a:t>
            </a:r>
            <a:r>
              <a:rPr lang="en-US" sz="2400" smtClean="0"/>
              <a:t>: exactness – what % of tuples that the classifier labeled as positive are actually positive</a:t>
            </a:r>
          </a:p>
          <a:p>
            <a:pPr lvl="1">
              <a:lnSpc>
                <a:spcPct val="90000"/>
              </a:lnSpc>
            </a:pPr>
            <a:endParaRPr lang="en-US" sz="2400" b="1" smtClean="0"/>
          </a:p>
          <a:p>
            <a:pPr>
              <a:lnSpc>
                <a:spcPct val="90000"/>
              </a:lnSpc>
            </a:pPr>
            <a:r>
              <a:rPr lang="en-US" sz="2400" b="1" smtClean="0"/>
              <a:t>Recall: </a:t>
            </a:r>
            <a:r>
              <a:rPr lang="en-US" sz="2400" smtClean="0"/>
              <a:t>completeness – what % of positive tuples did the classifier label as positive?</a:t>
            </a:r>
          </a:p>
          <a:p>
            <a:pPr>
              <a:lnSpc>
                <a:spcPct val="90000"/>
              </a:lnSpc>
            </a:pPr>
            <a:r>
              <a:rPr lang="en-US" sz="2400" smtClean="0"/>
              <a:t>Perfect score is 1.0</a:t>
            </a:r>
          </a:p>
          <a:p>
            <a:pPr>
              <a:lnSpc>
                <a:spcPct val="90000"/>
              </a:lnSpc>
            </a:pPr>
            <a:r>
              <a:rPr lang="en-US" sz="2400" smtClean="0"/>
              <a:t>Inverse relationship between precision &amp; recall</a:t>
            </a:r>
          </a:p>
          <a:p>
            <a:pPr>
              <a:lnSpc>
                <a:spcPct val="80000"/>
              </a:lnSpc>
            </a:pPr>
            <a:r>
              <a:rPr lang="en-US" sz="2400" b="1" i="1" smtClean="0"/>
              <a:t>F</a:t>
            </a:r>
            <a:r>
              <a:rPr lang="en-US" sz="2400" b="1" smtClean="0"/>
              <a:t> measure (</a:t>
            </a:r>
            <a:r>
              <a:rPr lang="en-US" sz="2400" b="1" i="1" smtClean="0"/>
              <a:t>F</a:t>
            </a:r>
            <a:r>
              <a:rPr lang="en-US" sz="2400" b="1" i="1" baseline="-25000" smtClean="0"/>
              <a:t>1</a:t>
            </a:r>
            <a:r>
              <a:rPr lang="en-US" sz="2400" b="1" smtClean="0"/>
              <a:t> </a:t>
            </a:r>
            <a:r>
              <a:rPr lang="en-US" sz="2400" smtClean="0"/>
              <a:t>or</a:t>
            </a:r>
            <a:r>
              <a:rPr lang="en-US" sz="2400" b="1" smtClean="0"/>
              <a:t> </a:t>
            </a:r>
            <a:r>
              <a:rPr lang="en-US" sz="2400" b="1" i="1" smtClean="0"/>
              <a:t>F</a:t>
            </a:r>
            <a:r>
              <a:rPr lang="en-US" sz="2400" b="1" smtClean="0"/>
              <a:t>-score)</a:t>
            </a:r>
            <a:r>
              <a:rPr lang="en-US" sz="2400" smtClean="0"/>
              <a:t>: harmonic mean of precision and recall,</a:t>
            </a:r>
            <a:endParaRPr lang="en-US" sz="2400" b="1" smtClean="0"/>
          </a:p>
          <a:p>
            <a:pPr>
              <a:lnSpc>
                <a:spcPct val="80000"/>
              </a:lnSpc>
              <a:buFont typeface="Wingdings" pitchFamily="2" charset="2"/>
              <a:buNone/>
            </a:pPr>
            <a:endParaRPr lang="en-US" sz="2400" b="1" i="1" smtClean="0"/>
          </a:p>
          <a:p>
            <a:pPr>
              <a:lnSpc>
                <a:spcPct val="80000"/>
              </a:lnSpc>
            </a:pPr>
            <a:r>
              <a:rPr lang="en-US" sz="2400" b="1" i="1" smtClean="0"/>
              <a:t>F</a:t>
            </a:r>
            <a:r>
              <a:rPr lang="en-US" sz="2400" b="1" i="1" baseline="-25000" smtClean="0">
                <a:cs typeface="Tahoma" pitchFamily="34" charset="0"/>
              </a:rPr>
              <a:t>ß</a:t>
            </a:r>
            <a:r>
              <a:rPr lang="en-US" sz="2400" b="1" smtClean="0"/>
              <a:t>:  </a:t>
            </a:r>
            <a:r>
              <a:rPr lang="en-US" sz="2400" smtClean="0"/>
              <a:t>weighted measure of precision and recall</a:t>
            </a:r>
          </a:p>
          <a:p>
            <a:pPr lvl="1">
              <a:lnSpc>
                <a:spcPct val="80000"/>
              </a:lnSpc>
            </a:pPr>
            <a:r>
              <a:rPr lang="en-US" sz="2400" smtClean="0"/>
              <a:t>assigns </a:t>
            </a:r>
            <a:r>
              <a:rPr lang="en-US" sz="2400" smtClean="0">
                <a:cs typeface="Tahoma" pitchFamily="34" charset="0"/>
              </a:rPr>
              <a:t>ß times as much weight to recall as to precision</a:t>
            </a:r>
            <a:endParaRPr lang="en-US" sz="2400" smtClean="0"/>
          </a:p>
        </p:txBody>
      </p:sp>
      <p:sp>
        <p:nvSpPr>
          <p:cNvPr id="54279" name="Text Box 5"/>
          <p:cNvSpPr txBox="1">
            <a:spLocks noChangeArrowheads="1"/>
          </p:cNvSpPr>
          <p:nvPr/>
        </p:nvSpPr>
        <p:spPr bwMode="auto">
          <a:xfrm>
            <a:off x="1050925" y="5010150"/>
            <a:ext cx="184150" cy="519113"/>
          </a:xfrm>
          <a:prstGeom prst="rect">
            <a:avLst/>
          </a:prstGeom>
          <a:noFill/>
          <a:ln w="9525">
            <a:noFill/>
            <a:miter lim="800000"/>
            <a:headEnd/>
            <a:tailEnd/>
          </a:ln>
        </p:spPr>
        <p:txBody>
          <a:bodyPr wrap="none">
            <a:spAutoFit/>
          </a:bodyPr>
          <a:lstStyle/>
          <a:p>
            <a:endParaRPr lang="en-US" sz="2800"/>
          </a:p>
        </p:txBody>
      </p:sp>
      <p:sp>
        <p:nvSpPr>
          <p:cNvPr id="54280" name="Slide Number Placeholder 7"/>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6B20E3B3-C8DE-43C9-877F-476F7C83524C}" type="slidenum">
              <a:rPr lang="en-US" sz="1200" b="1">
                <a:latin typeface="Calibri" pitchFamily="34" charset="0"/>
              </a:rPr>
              <a:pPr algn="r"/>
              <a:t>116</a:t>
            </a:fld>
            <a:endParaRPr lang="en-US" sz="1200" b="1">
              <a:latin typeface="Calibri" pitchFamily="34" charset="0"/>
            </a:endParaRPr>
          </a:p>
        </p:txBody>
      </p:sp>
      <p:pic>
        <p:nvPicPr>
          <p:cNvPr id="54281" name="Picture 8" descr="8Fbeta"/>
          <p:cNvPicPr>
            <a:picLocks noChangeAspect="1" noChangeArrowheads="1"/>
          </p:cNvPicPr>
          <p:nvPr/>
        </p:nvPicPr>
        <p:blipFill>
          <a:blip r:embed="rId6" cstate="print"/>
          <a:srcRect/>
          <a:stretch>
            <a:fillRect/>
          </a:stretch>
        </p:blipFill>
        <p:spPr bwMode="auto">
          <a:xfrm>
            <a:off x="2714625" y="5791200"/>
            <a:ext cx="5791200" cy="962025"/>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0" y="228600"/>
            <a:ext cx="9144000" cy="762000"/>
          </a:xfrm>
        </p:spPr>
        <p:txBody>
          <a:bodyPr/>
          <a:lstStyle/>
          <a:p>
            <a:r>
              <a:rPr lang="en-US" smtClean="0"/>
              <a:t>Classifier Evaluation Metrics: Example</a:t>
            </a:r>
          </a:p>
        </p:txBody>
      </p:sp>
      <p:sp>
        <p:nvSpPr>
          <p:cNvPr id="55299" name="Rectangle 35"/>
          <p:cNvSpPr>
            <a:spLocks noChangeArrowheads="1"/>
          </p:cNvSpPr>
          <p:nvPr/>
        </p:nvSpPr>
        <p:spPr bwMode="auto">
          <a:xfrm>
            <a:off x="228600" y="4572000"/>
            <a:ext cx="8610600" cy="1143000"/>
          </a:xfrm>
          <a:prstGeom prst="rect">
            <a:avLst/>
          </a:prstGeom>
          <a:noFill/>
          <a:ln w="9525">
            <a:noFill/>
            <a:miter lim="800000"/>
            <a:headEnd/>
            <a:tailEnd/>
          </a:ln>
        </p:spPr>
        <p:txBody>
          <a:bodyPr/>
          <a:lstStyle/>
          <a:p>
            <a:pPr marL="342900" indent="-342900" eaLnBrk="0" hangingPunct="0">
              <a:lnSpc>
                <a:spcPct val="90000"/>
              </a:lnSpc>
              <a:spcBef>
                <a:spcPct val="20000"/>
              </a:spcBef>
              <a:buClr>
                <a:schemeClr val="folHlink"/>
              </a:buClr>
              <a:buSzPct val="60000"/>
              <a:buFont typeface="Wingdings" pitchFamily="2" charset="2"/>
              <a:buNone/>
            </a:pPr>
            <a:endParaRPr lang="en-US" sz="2400"/>
          </a:p>
        </p:txBody>
      </p:sp>
      <p:sp>
        <p:nvSpPr>
          <p:cNvPr id="55300" name="Slide Number Placeholder 7"/>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71EA3AAB-9455-4D7E-AD56-D659279D8CAA}" type="slidenum">
              <a:rPr lang="en-US" sz="1200" b="1">
                <a:latin typeface="Calibri" pitchFamily="34" charset="0"/>
              </a:rPr>
              <a:pPr algn="r"/>
              <a:t>117</a:t>
            </a:fld>
            <a:endParaRPr lang="en-US" sz="1200" b="1">
              <a:latin typeface="Calibri" pitchFamily="34" charset="0"/>
            </a:endParaRPr>
          </a:p>
        </p:txBody>
      </p:sp>
      <p:sp>
        <p:nvSpPr>
          <p:cNvPr id="55301" name="Content Placeholder 1"/>
          <p:cNvSpPr>
            <a:spLocks noGrp="1"/>
          </p:cNvSpPr>
          <p:nvPr>
            <p:ph sz="half" idx="1"/>
          </p:nvPr>
        </p:nvSpPr>
        <p:spPr>
          <a:xfrm>
            <a:off x="228600" y="3429000"/>
            <a:ext cx="8458200" cy="609600"/>
          </a:xfrm>
        </p:spPr>
        <p:txBody>
          <a:bodyPr/>
          <a:lstStyle/>
          <a:p>
            <a:pPr marL="342900" lvl="1" indent="-342900">
              <a:buClr>
                <a:schemeClr val="folHlink"/>
              </a:buClr>
              <a:buSzPct val="60000"/>
            </a:pPr>
            <a:r>
              <a:rPr lang="en-US" sz="2400" i="1" smtClean="0"/>
              <a:t>Precision</a:t>
            </a:r>
            <a:r>
              <a:rPr lang="en-US" sz="2400" smtClean="0"/>
              <a:t> = 90/230 = 39.13%             </a:t>
            </a:r>
            <a:r>
              <a:rPr lang="en-US" sz="2400" i="1" smtClean="0"/>
              <a:t>Recall</a:t>
            </a:r>
            <a:r>
              <a:rPr lang="en-US" sz="2400" smtClean="0"/>
              <a:t> = 90/300 = 30.00%</a:t>
            </a:r>
          </a:p>
          <a:p>
            <a:endParaRPr lang="en-US" smtClean="0"/>
          </a:p>
        </p:txBody>
      </p:sp>
      <p:graphicFrame>
        <p:nvGraphicFramePr>
          <p:cNvPr id="7" name="Group 54"/>
          <p:cNvGraphicFramePr>
            <a:graphicFrameLocks noGrp="1"/>
          </p:cNvGraphicFramePr>
          <p:nvPr/>
        </p:nvGraphicFramePr>
        <p:xfrm>
          <a:off x="228600" y="1889125"/>
          <a:ext cx="8839200" cy="1466852"/>
        </p:xfrm>
        <a:graphic>
          <a:graphicData uri="http://schemas.openxmlformats.org/drawingml/2006/table">
            <a:tbl>
              <a:tblPr/>
              <a:tblGrid>
                <a:gridCol w="3200400"/>
                <a:gridCol w="1524000"/>
                <a:gridCol w="1295400"/>
                <a:gridCol w="981075"/>
                <a:gridCol w="1838325"/>
              </a:tblGrid>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Actual Class\Predicted class</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cancer = yes</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cancer = no</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Total</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Recognition(%)</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cancer = yes</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90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210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300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30.00 (</a:t>
                      </a:r>
                      <a:r>
                        <a:rPr kumimoji="0" lang="en-US" sz="1800" b="0" i="1" u="none" strike="noStrike" cap="none" normalizeH="0" baseline="0" smtClean="0">
                          <a:ln>
                            <a:noFill/>
                          </a:ln>
                          <a:solidFill>
                            <a:schemeClr val="tx1"/>
                          </a:solidFill>
                          <a:effectLst/>
                          <a:latin typeface="Calibri" pitchFamily="34" charset="0"/>
                        </a:rPr>
                        <a:t>sensitivity</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cancer = no</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140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9560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9700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98.56 (</a:t>
                      </a:r>
                      <a:r>
                        <a:rPr kumimoji="0" lang="en-US" sz="1800" b="0" i="1" u="none" strike="noStrike" cap="none" normalizeH="0" baseline="0" smtClean="0">
                          <a:ln>
                            <a:noFill/>
                          </a:ln>
                          <a:solidFill>
                            <a:schemeClr val="tx1"/>
                          </a:solidFill>
                          <a:effectLst/>
                          <a:latin typeface="Calibri" pitchFamily="34" charset="0"/>
                        </a:rPr>
                        <a:t>specificity)</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Total</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230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9770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10000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96.40 (</a:t>
                      </a:r>
                      <a:r>
                        <a:rPr kumimoji="0" lang="en-US" sz="1800" b="0" i="1" u="none" strike="noStrike" cap="none" normalizeH="0" baseline="0" smtClean="0">
                          <a:ln>
                            <a:noFill/>
                          </a:ln>
                          <a:solidFill>
                            <a:schemeClr val="tx1"/>
                          </a:solidFill>
                          <a:effectLst/>
                          <a:latin typeface="Calibri" pitchFamily="34" charset="0"/>
                        </a:rPr>
                        <a:t>accuracy</a:t>
                      </a:r>
                      <a:r>
                        <a:rPr kumimoji="0" lang="en-US" sz="1800" b="0" i="0" u="none" strike="noStrike" cap="none" normalizeH="0" baseline="0" smtClean="0">
                          <a:ln>
                            <a:noFill/>
                          </a:ln>
                          <a:solidFill>
                            <a:schemeClr val="tx1"/>
                          </a:solidFill>
                          <a:effectLst/>
                          <a:latin typeface="Calibri" pitchFamily="34" charset="0"/>
                        </a:rPr>
                        <a:t>)</a:t>
                      </a:r>
                      <a:endParaRPr kumimoji="0" lang="en-US" sz="1800" b="0" i="1" u="none" strike="noStrike" cap="none" normalizeH="0" baseline="0" smtClean="0">
                        <a:ln>
                          <a:noFill/>
                        </a:ln>
                        <a:solidFill>
                          <a:schemeClr val="tx1"/>
                        </a:solidFill>
                        <a:effectLst/>
                        <a:latin typeface="Calibri" pitchFamily="34" charset="0"/>
                      </a:endParaRP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p:zoom/>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533400" y="76200"/>
            <a:ext cx="8091488" cy="1066800"/>
          </a:xfrm>
          <a:noFill/>
        </p:spPr>
        <p:txBody>
          <a:bodyPr lIns="92075" tIns="46038" rIns="92075" bIns="46038"/>
          <a:lstStyle/>
          <a:p>
            <a:pPr eaLnBrk="1" hangingPunct="1"/>
            <a:r>
              <a:rPr lang="en-US" smtClean="0"/>
              <a:t>Evaluating Classifier Accuracy:</a:t>
            </a:r>
            <a:br>
              <a:rPr lang="en-US" smtClean="0"/>
            </a:br>
            <a:r>
              <a:rPr lang="en-US" smtClean="0"/>
              <a:t>Holdout &amp; Cross-Validation Methods</a:t>
            </a:r>
            <a:endParaRPr lang="en-US" sz="4000" smtClean="0"/>
          </a:p>
        </p:txBody>
      </p:sp>
      <p:sp>
        <p:nvSpPr>
          <p:cNvPr id="56323" name="Rectangle 3"/>
          <p:cNvSpPr>
            <a:spLocks noGrp="1" noChangeArrowheads="1"/>
          </p:cNvSpPr>
          <p:nvPr>
            <p:ph type="body" idx="1"/>
          </p:nvPr>
        </p:nvSpPr>
        <p:spPr>
          <a:xfrm>
            <a:off x="152400" y="1371600"/>
            <a:ext cx="8763000" cy="5273675"/>
          </a:xfrm>
          <a:noFill/>
        </p:spPr>
        <p:txBody>
          <a:bodyPr lIns="92075" tIns="46038" rIns="92075" bIns="46038"/>
          <a:lstStyle/>
          <a:p>
            <a:pPr eaLnBrk="1" hangingPunct="1">
              <a:lnSpc>
                <a:spcPct val="80000"/>
              </a:lnSpc>
            </a:pPr>
            <a:r>
              <a:rPr lang="en-US" sz="2400" b="1" smtClean="0"/>
              <a:t>Holdout method</a:t>
            </a:r>
          </a:p>
          <a:p>
            <a:pPr lvl="1" eaLnBrk="1" hangingPunct="1">
              <a:lnSpc>
                <a:spcPct val="80000"/>
              </a:lnSpc>
            </a:pPr>
            <a:r>
              <a:rPr lang="en-US" sz="2400" smtClean="0"/>
              <a:t>Given data is randomly partitioned into two independent sets</a:t>
            </a:r>
          </a:p>
          <a:p>
            <a:pPr lvl="2" eaLnBrk="1" hangingPunct="1">
              <a:lnSpc>
                <a:spcPct val="80000"/>
              </a:lnSpc>
            </a:pPr>
            <a:r>
              <a:rPr lang="en-US" smtClean="0"/>
              <a:t>Training set (e.g., 2/3) for model construction</a:t>
            </a:r>
          </a:p>
          <a:p>
            <a:pPr lvl="2" eaLnBrk="1" hangingPunct="1">
              <a:lnSpc>
                <a:spcPct val="80000"/>
              </a:lnSpc>
            </a:pPr>
            <a:r>
              <a:rPr lang="en-US" smtClean="0"/>
              <a:t>Test set (e.g., 1/3) for accuracy estimation</a:t>
            </a:r>
          </a:p>
          <a:p>
            <a:pPr lvl="1" eaLnBrk="1" hangingPunct="1">
              <a:lnSpc>
                <a:spcPct val="80000"/>
              </a:lnSpc>
            </a:pPr>
            <a:r>
              <a:rPr lang="en-US" sz="2400" u="sng" smtClean="0"/>
              <a:t>Random sampling</a:t>
            </a:r>
            <a:r>
              <a:rPr lang="en-US" sz="2400" smtClean="0"/>
              <a:t>: a variation of holdout</a:t>
            </a:r>
          </a:p>
          <a:p>
            <a:pPr lvl="2" eaLnBrk="1" hangingPunct="1">
              <a:lnSpc>
                <a:spcPct val="80000"/>
              </a:lnSpc>
            </a:pPr>
            <a:r>
              <a:rPr lang="en-US" smtClean="0"/>
              <a:t>Repeat holdout k times, accuracy = avg. of the accuracies obtained</a:t>
            </a:r>
          </a:p>
          <a:p>
            <a:pPr eaLnBrk="1" hangingPunct="1">
              <a:lnSpc>
                <a:spcPct val="80000"/>
              </a:lnSpc>
            </a:pPr>
            <a:r>
              <a:rPr lang="en-US" sz="2400" b="1" smtClean="0"/>
              <a:t>Cross-validation</a:t>
            </a:r>
            <a:r>
              <a:rPr lang="en-US" sz="2400" smtClean="0"/>
              <a:t> (</a:t>
            </a:r>
            <a:r>
              <a:rPr lang="en-US" sz="2400" i="1" smtClean="0"/>
              <a:t>k</a:t>
            </a:r>
            <a:r>
              <a:rPr lang="en-US" sz="2400" smtClean="0"/>
              <a:t>-fold, where k = 10 is most popular)</a:t>
            </a:r>
          </a:p>
          <a:p>
            <a:pPr lvl="1" eaLnBrk="1" hangingPunct="1">
              <a:lnSpc>
                <a:spcPct val="80000"/>
              </a:lnSpc>
            </a:pPr>
            <a:r>
              <a:rPr lang="en-US" sz="2400" smtClean="0"/>
              <a:t>Randomly partition the data into </a:t>
            </a:r>
            <a:r>
              <a:rPr lang="en-US" sz="2400" i="1" smtClean="0"/>
              <a:t>k</a:t>
            </a:r>
            <a:r>
              <a:rPr lang="en-US" sz="2400" smtClean="0"/>
              <a:t> </a:t>
            </a:r>
            <a:r>
              <a:rPr lang="en-US" sz="2400" i="1" smtClean="0"/>
              <a:t>mutually exclusive</a:t>
            </a:r>
            <a:r>
              <a:rPr lang="en-US" sz="2400" smtClean="0"/>
              <a:t> subsets, each approximately equal size</a:t>
            </a:r>
          </a:p>
          <a:p>
            <a:pPr lvl="1" eaLnBrk="1" hangingPunct="1">
              <a:lnSpc>
                <a:spcPct val="80000"/>
              </a:lnSpc>
            </a:pPr>
            <a:r>
              <a:rPr lang="en-US" sz="2400" smtClean="0"/>
              <a:t>At </a:t>
            </a:r>
            <a:r>
              <a:rPr lang="en-US" sz="2400" i="1" smtClean="0"/>
              <a:t>i</a:t>
            </a:r>
            <a:r>
              <a:rPr lang="en-US" sz="2400" smtClean="0"/>
              <a:t>-th iteration, use D</a:t>
            </a:r>
            <a:r>
              <a:rPr lang="en-US" sz="2400" baseline="-25000" smtClean="0"/>
              <a:t>i </a:t>
            </a:r>
            <a:r>
              <a:rPr lang="en-US" sz="2400" smtClean="0"/>
              <a:t>as test set and others as training set</a:t>
            </a:r>
          </a:p>
          <a:p>
            <a:pPr lvl="1" eaLnBrk="1" hangingPunct="1">
              <a:lnSpc>
                <a:spcPct val="80000"/>
              </a:lnSpc>
            </a:pPr>
            <a:r>
              <a:rPr lang="en-US" sz="2400" u="sng" smtClean="0"/>
              <a:t>Leave-one-out</a:t>
            </a:r>
            <a:r>
              <a:rPr lang="en-US" sz="2400" smtClean="0"/>
              <a:t>: </a:t>
            </a:r>
            <a:r>
              <a:rPr lang="en-US" sz="2400" i="1" smtClean="0"/>
              <a:t>k</a:t>
            </a:r>
            <a:r>
              <a:rPr lang="en-US" sz="2400" smtClean="0"/>
              <a:t> folds where </a:t>
            </a:r>
            <a:r>
              <a:rPr lang="en-US" sz="2400" i="1" smtClean="0"/>
              <a:t>k</a:t>
            </a:r>
            <a:r>
              <a:rPr lang="en-US" sz="2400" smtClean="0"/>
              <a:t> = # of tuples, for small sized data</a:t>
            </a:r>
          </a:p>
          <a:p>
            <a:pPr lvl="1" eaLnBrk="1" hangingPunct="1">
              <a:lnSpc>
                <a:spcPct val="80000"/>
              </a:lnSpc>
            </a:pPr>
            <a:r>
              <a:rPr lang="en-US" sz="2400" b="1" u="sng" smtClean="0"/>
              <a:t>*Stratified cross-validation*</a:t>
            </a:r>
            <a:r>
              <a:rPr lang="en-US" sz="2400" smtClean="0"/>
              <a:t>: folds are stratified so that class dist. in each fold is approx. the same as that in the initial data</a:t>
            </a:r>
          </a:p>
        </p:txBody>
      </p:sp>
      <p:sp>
        <p:nvSpPr>
          <p:cNvPr id="56324" name="Slide Number Placeholder 7"/>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17680BC3-77F8-41FB-A2D3-0F18DEE670A0}" type="slidenum">
              <a:rPr lang="en-US" sz="1200" b="1">
                <a:latin typeface="Calibri" pitchFamily="34" charset="0"/>
              </a:rPr>
              <a:pPr algn="r"/>
              <a:t>118</a:t>
            </a:fld>
            <a:endParaRPr lang="en-US" sz="1200" b="1">
              <a:latin typeface="Calibri" pitchFamily="34" charset="0"/>
            </a:endParaRPr>
          </a:p>
        </p:txBody>
      </p:sp>
    </p:spTree>
  </p:cSld>
  <p:clrMapOvr>
    <a:masterClrMapping/>
  </p:clrMapOvr>
  <p:transition>
    <p:zoom/>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0" y="228600"/>
            <a:ext cx="9144000" cy="685800"/>
          </a:xfrm>
          <a:noFill/>
        </p:spPr>
        <p:txBody>
          <a:bodyPr lIns="92075" tIns="46038" rIns="92075" bIns="46038"/>
          <a:lstStyle/>
          <a:p>
            <a:pPr eaLnBrk="1" hangingPunct="1"/>
            <a:r>
              <a:rPr lang="en-US" smtClean="0"/>
              <a:t>Evaluating Classifier Accuracy: Bootstrap</a:t>
            </a:r>
            <a:endParaRPr lang="en-US" sz="4000" smtClean="0"/>
          </a:p>
        </p:txBody>
      </p:sp>
      <p:sp>
        <p:nvSpPr>
          <p:cNvPr id="57347" name="Rectangle 3"/>
          <p:cNvSpPr>
            <a:spLocks noGrp="1" noChangeArrowheads="1"/>
          </p:cNvSpPr>
          <p:nvPr>
            <p:ph type="body" sz="half" idx="1"/>
          </p:nvPr>
        </p:nvSpPr>
        <p:spPr>
          <a:xfrm>
            <a:off x="304800" y="1371600"/>
            <a:ext cx="8610600" cy="5105400"/>
          </a:xfrm>
          <a:noFill/>
        </p:spPr>
        <p:txBody>
          <a:bodyPr lIns="92075" tIns="46038" rIns="92075" bIns="46038"/>
          <a:lstStyle/>
          <a:p>
            <a:pPr eaLnBrk="1" hangingPunct="1">
              <a:lnSpc>
                <a:spcPct val="110000"/>
              </a:lnSpc>
            </a:pPr>
            <a:r>
              <a:rPr lang="en-US" sz="2000" b="1" smtClean="0"/>
              <a:t>Bootstrap</a:t>
            </a:r>
          </a:p>
          <a:p>
            <a:pPr lvl="1" eaLnBrk="1" hangingPunct="1">
              <a:lnSpc>
                <a:spcPct val="110000"/>
              </a:lnSpc>
            </a:pPr>
            <a:r>
              <a:rPr lang="en-US" sz="2000" smtClean="0"/>
              <a:t>Works well with small data sets</a:t>
            </a:r>
          </a:p>
          <a:p>
            <a:pPr lvl="1" eaLnBrk="1" hangingPunct="1">
              <a:lnSpc>
                <a:spcPct val="110000"/>
              </a:lnSpc>
            </a:pPr>
            <a:r>
              <a:rPr lang="en-US" sz="2000" smtClean="0"/>
              <a:t>Samples the given training tuples uniformly </a:t>
            </a:r>
            <a:r>
              <a:rPr lang="en-US" sz="2000" i="1" smtClean="0"/>
              <a:t>with replacement</a:t>
            </a:r>
          </a:p>
          <a:p>
            <a:pPr lvl="2" eaLnBrk="1" hangingPunct="1">
              <a:lnSpc>
                <a:spcPct val="110000"/>
              </a:lnSpc>
            </a:pPr>
            <a:r>
              <a:rPr lang="en-US" sz="2000" smtClean="0"/>
              <a:t>i.e., each time a tuple is selected, it is equally likely to be selected again and re-added to the training set</a:t>
            </a:r>
          </a:p>
          <a:p>
            <a:pPr eaLnBrk="1" hangingPunct="1">
              <a:lnSpc>
                <a:spcPct val="110000"/>
              </a:lnSpc>
            </a:pPr>
            <a:r>
              <a:rPr lang="en-US" sz="2000" smtClean="0"/>
              <a:t>Several bootstrap methods, and a common one is </a:t>
            </a:r>
            <a:r>
              <a:rPr lang="en-US" sz="2000" b="1" smtClean="0"/>
              <a:t>.632 boostrap</a:t>
            </a:r>
          </a:p>
          <a:p>
            <a:pPr lvl="1" eaLnBrk="1" hangingPunct="1">
              <a:lnSpc>
                <a:spcPct val="110000"/>
              </a:lnSpc>
            </a:pPr>
            <a:r>
              <a:rPr lang="en-US" sz="2000" smtClean="0"/>
              <a:t>A data set with </a:t>
            </a:r>
            <a:r>
              <a:rPr lang="en-US" sz="2000" i="1" smtClean="0"/>
              <a:t>d</a:t>
            </a:r>
            <a:r>
              <a:rPr lang="en-US" sz="2000" smtClean="0"/>
              <a:t> tuples is sampled </a:t>
            </a:r>
            <a:r>
              <a:rPr lang="en-US" sz="2000" i="1" smtClean="0"/>
              <a:t>d</a:t>
            </a:r>
            <a:r>
              <a:rPr lang="en-US" sz="2000" smtClean="0"/>
              <a:t> times, with replacement, resulting in a training set of </a:t>
            </a:r>
            <a:r>
              <a:rPr lang="en-US" sz="2000" i="1" smtClean="0"/>
              <a:t>d</a:t>
            </a:r>
            <a:r>
              <a:rPr lang="en-US" sz="2000" smtClean="0"/>
              <a:t> samples.  The data tuples that did not make it into the training set end up forming the test set.  About 63.2% of the original data end up in the bootstrap, and the remaining 36.8% form the test set (since (1 – 1/d)</a:t>
            </a:r>
            <a:r>
              <a:rPr lang="en-US" sz="2000" baseline="30000" smtClean="0"/>
              <a:t>d</a:t>
            </a:r>
            <a:r>
              <a:rPr lang="en-US" sz="2000" smtClean="0"/>
              <a:t> ≈ e</a:t>
            </a:r>
            <a:r>
              <a:rPr lang="en-US" sz="2000" baseline="30000" smtClean="0"/>
              <a:t>-1</a:t>
            </a:r>
            <a:r>
              <a:rPr lang="en-US" sz="2000" smtClean="0"/>
              <a:t> = 0.368)</a:t>
            </a:r>
          </a:p>
          <a:p>
            <a:pPr lvl="1" eaLnBrk="1" hangingPunct="1">
              <a:lnSpc>
                <a:spcPct val="110000"/>
              </a:lnSpc>
            </a:pPr>
            <a:r>
              <a:rPr lang="en-US" sz="2000" smtClean="0"/>
              <a:t>Repeat the sampling procedure </a:t>
            </a:r>
            <a:r>
              <a:rPr lang="en-US" sz="2000" i="1" smtClean="0"/>
              <a:t>k</a:t>
            </a:r>
            <a:r>
              <a:rPr lang="en-US" sz="2000" smtClean="0"/>
              <a:t> times, overall accuracy of the model:</a:t>
            </a:r>
          </a:p>
          <a:p>
            <a:pPr lvl="1" eaLnBrk="1" hangingPunct="1">
              <a:lnSpc>
                <a:spcPct val="110000"/>
              </a:lnSpc>
            </a:pPr>
            <a:endParaRPr lang="en-US" sz="2000" smtClean="0"/>
          </a:p>
        </p:txBody>
      </p:sp>
      <p:sp>
        <p:nvSpPr>
          <p:cNvPr id="57348" name="Slide Number Placeholder 7"/>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67295A9E-BE80-4F31-9865-B49EE21C8F4E}" type="slidenum">
              <a:rPr lang="en-US" sz="1200" b="1">
                <a:latin typeface="Calibri" pitchFamily="34" charset="0"/>
              </a:rPr>
              <a:pPr algn="r"/>
              <a:t>119</a:t>
            </a:fld>
            <a:endParaRPr lang="en-US" sz="1200" b="1">
              <a:latin typeface="Calibri" pitchFamily="34" charset="0"/>
            </a:endParaRPr>
          </a:p>
        </p:txBody>
      </p:sp>
      <p:pic>
        <p:nvPicPr>
          <p:cNvPr id="57349" name="Picture 6"/>
          <p:cNvPicPr>
            <a:picLocks noChangeAspect="1" noChangeArrowheads="1"/>
          </p:cNvPicPr>
          <p:nvPr/>
        </p:nvPicPr>
        <p:blipFill>
          <a:blip r:embed="rId3" cstate="print"/>
          <a:srcRect/>
          <a:stretch>
            <a:fillRect/>
          </a:stretch>
        </p:blipFill>
        <p:spPr bwMode="auto">
          <a:xfrm>
            <a:off x="1524000" y="5867400"/>
            <a:ext cx="7162800" cy="706438"/>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0"/>
          </p:nvPr>
        </p:nvSpPr>
        <p:spPr>
          <a:noFill/>
        </p:spPr>
        <p:txBody>
          <a:bodyPr/>
          <a:lstStyle/>
          <a:p>
            <a:fld id="{DB5A5D31-F53F-4B0C-A89B-1C14378F1B30}" type="slidenum">
              <a:rPr lang="en-US" smtClean="0"/>
              <a:pPr/>
              <a:t>12</a:t>
            </a:fld>
            <a:endParaRPr lang="en-US" smtClean="0"/>
          </a:p>
        </p:txBody>
      </p:sp>
      <p:sp>
        <p:nvSpPr>
          <p:cNvPr id="33796" name="Rectangle 3"/>
          <p:cNvSpPr>
            <a:spLocks noGrp="1" noChangeArrowheads="1"/>
          </p:cNvSpPr>
          <p:nvPr>
            <p:ph type="body" idx="1"/>
          </p:nvPr>
        </p:nvSpPr>
        <p:spPr>
          <a:xfrm>
            <a:off x="381000" y="1219200"/>
            <a:ext cx="8458200" cy="5257800"/>
          </a:xfrm>
          <a:noFill/>
        </p:spPr>
        <p:txBody>
          <a:bodyPr lIns="92075" tIns="46038" rIns="92075" bIns="46038"/>
          <a:lstStyle/>
          <a:p>
            <a:pPr eaLnBrk="1" hangingPunct="1">
              <a:lnSpc>
                <a:spcPct val="110000"/>
              </a:lnSpc>
            </a:pPr>
            <a:r>
              <a:rPr lang="en-IN" sz="2400" dirty="0" smtClean="0"/>
              <a:t>P(X) is the probability of an employee whose age  is 35 years, department is sales and the salary is 40K. </a:t>
            </a:r>
          </a:p>
          <a:p>
            <a:pPr eaLnBrk="1" hangingPunct="1">
              <a:lnSpc>
                <a:spcPct val="110000"/>
              </a:lnSpc>
            </a:pPr>
            <a:r>
              <a:rPr lang="en-IN" sz="2400" dirty="0" smtClean="0"/>
              <a:t>The posterior probability can be calculated using Bayes’ theorem as:</a:t>
            </a:r>
          </a:p>
          <a:p>
            <a:pPr eaLnBrk="1" hangingPunct="1">
              <a:lnSpc>
                <a:spcPct val="110000"/>
              </a:lnSpc>
            </a:pPr>
            <a:endParaRPr lang="en-US" sz="2400" dirty="0" smtClean="0"/>
          </a:p>
        </p:txBody>
      </p:sp>
      <p:graphicFrame>
        <p:nvGraphicFramePr>
          <p:cNvPr id="742402" name="Object 2"/>
          <p:cNvGraphicFramePr>
            <a:graphicFrameLocks noChangeAspect="1"/>
          </p:cNvGraphicFramePr>
          <p:nvPr/>
        </p:nvGraphicFramePr>
        <p:xfrm>
          <a:off x="2743200" y="3048000"/>
          <a:ext cx="4138613" cy="1073150"/>
        </p:xfrm>
        <a:graphic>
          <a:graphicData uri="http://schemas.openxmlformats.org/presentationml/2006/ole">
            <p:oleObj spid="_x0000_s742402" name="Equation" r:id="rId4" imgW="2463480" imgH="558720" progId="Equation.3">
              <p:embed/>
            </p:oleObj>
          </a:graphicData>
        </a:graphic>
      </p:graphicFrame>
      <p:sp>
        <p:nvSpPr>
          <p:cNvPr id="7" name="Rectangle 2"/>
          <p:cNvSpPr>
            <a:spLocks noGrp="1" noChangeArrowheads="1"/>
          </p:cNvSpPr>
          <p:nvPr>
            <p:ph type="title"/>
          </p:nvPr>
        </p:nvSpPr>
        <p:spPr>
          <a:xfrm>
            <a:off x="609600" y="228600"/>
            <a:ext cx="7696200" cy="685800"/>
          </a:xfrm>
          <a:noFill/>
        </p:spPr>
        <p:txBody>
          <a:bodyPr lIns="92075" tIns="46038" rIns="92075" bIns="46038" anchor="ctr"/>
          <a:lstStyle/>
          <a:p>
            <a:pPr eaLnBrk="1" hangingPunct="1">
              <a:lnSpc>
                <a:spcPct val="110000"/>
              </a:lnSpc>
            </a:pPr>
            <a:r>
              <a:rPr lang="en-IN" dirty="0" smtClean="0"/>
              <a:t>Bayes’ theorem:</a:t>
            </a:r>
          </a:p>
        </p:txBody>
      </p:sp>
    </p:spTree>
  </p:cSld>
  <p:clrMapOvr>
    <a:masterClrMapping/>
  </p:clrMapOvr>
  <p:transition>
    <p:zoom/>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0" y="0"/>
            <a:ext cx="9144000" cy="1143000"/>
          </a:xfrm>
        </p:spPr>
        <p:txBody>
          <a:bodyPr/>
          <a:lstStyle/>
          <a:p>
            <a:r>
              <a:rPr lang="en-US" smtClean="0"/>
              <a:t>Estimating Confidence Intervals:</a:t>
            </a:r>
            <a:br>
              <a:rPr lang="en-US" smtClean="0"/>
            </a:br>
            <a:r>
              <a:rPr lang="en-US" smtClean="0"/>
              <a:t>Classifier Models M</a:t>
            </a:r>
            <a:r>
              <a:rPr lang="en-US" baseline="-25000" smtClean="0"/>
              <a:t>1</a:t>
            </a:r>
            <a:r>
              <a:rPr lang="en-US" smtClean="0"/>
              <a:t> vs. M</a:t>
            </a:r>
            <a:r>
              <a:rPr lang="en-US" baseline="-25000" smtClean="0"/>
              <a:t>2</a:t>
            </a:r>
          </a:p>
        </p:txBody>
      </p:sp>
      <p:sp>
        <p:nvSpPr>
          <p:cNvPr id="58371" name="Rectangle 3"/>
          <p:cNvSpPr>
            <a:spLocks noGrp="1" noChangeArrowheads="1"/>
          </p:cNvSpPr>
          <p:nvPr>
            <p:ph type="body" idx="1"/>
          </p:nvPr>
        </p:nvSpPr>
        <p:spPr/>
        <p:txBody>
          <a:bodyPr/>
          <a:lstStyle/>
          <a:p>
            <a:pPr>
              <a:lnSpc>
                <a:spcPct val="150000"/>
              </a:lnSpc>
            </a:pPr>
            <a:r>
              <a:rPr lang="en-US" sz="2400" smtClean="0"/>
              <a:t>Suppose we have 2 classifiers, M</a:t>
            </a:r>
            <a:r>
              <a:rPr lang="en-US" sz="2400" baseline="-25000" smtClean="0"/>
              <a:t>1</a:t>
            </a:r>
            <a:r>
              <a:rPr lang="en-US" sz="2400" smtClean="0"/>
              <a:t> and M</a:t>
            </a:r>
            <a:r>
              <a:rPr lang="en-US" sz="2400" baseline="-25000" smtClean="0"/>
              <a:t>2</a:t>
            </a:r>
            <a:r>
              <a:rPr lang="en-US" sz="2400" smtClean="0"/>
              <a:t>, which one is better?</a:t>
            </a:r>
          </a:p>
          <a:p>
            <a:pPr>
              <a:lnSpc>
                <a:spcPct val="150000"/>
              </a:lnSpc>
            </a:pPr>
            <a:r>
              <a:rPr lang="en-US" sz="2400" smtClean="0"/>
              <a:t>Use 10-fold cross-validation to obtain                     and</a:t>
            </a:r>
          </a:p>
          <a:p>
            <a:pPr>
              <a:lnSpc>
                <a:spcPct val="150000"/>
              </a:lnSpc>
            </a:pPr>
            <a:r>
              <a:rPr lang="en-US" sz="2400" smtClean="0"/>
              <a:t>These mean error rates are just </a:t>
            </a:r>
            <a:r>
              <a:rPr lang="en-US" sz="2400" i="1" smtClean="0"/>
              <a:t>estimates</a:t>
            </a:r>
            <a:r>
              <a:rPr lang="en-US" sz="2400" smtClean="0"/>
              <a:t> of error on the true population of </a:t>
            </a:r>
            <a:r>
              <a:rPr lang="en-US" sz="2400" i="1" smtClean="0"/>
              <a:t>future</a:t>
            </a:r>
            <a:r>
              <a:rPr lang="en-US" sz="2400" smtClean="0"/>
              <a:t> data cases</a:t>
            </a:r>
          </a:p>
          <a:p>
            <a:pPr>
              <a:lnSpc>
                <a:spcPct val="150000"/>
              </a:lnSpc>
            </a:pPr>
            <a:r>
              <a:rPr lang="en-US" sz="2400" smtClean="0"/>
              <a:t>What if the difference between the 2 error rates is just attributed to </a:t>
            </a:r>
            <a:r>
              <a:rPr lang="en-US" sz="2400" i="1" smtClean="0"/>
              <a:t>chance</a:t>
            </a:r>
            <a:r>
              <a:rPr lang="en-US" sz="2400" smtClean="0"/>
              <a:t>?</a:t>
            </a:r>
          </a:p>
          <a:p>
            <a:pPr lvl="1">
              <a:lnSpc>
                <a:spcPct val="150000"/>
              </a:lnSpc>
            </a:pPr>
            <a:r>
              <a:rPr lang="en-US" sz="2400" smtClean="0"/>
              <a:t>Use a </a:t>
            </a:r>
            <a:r>
              <a:rPr lang="en-US" sz="2400" b="1" smtClean="0"/>
              <a:t>test of statistical significance</a:t>
            </a:r>
          </a:p>
          <a:p>
            <a:pPr lvl="1">
              <a:lnSpc>
                <a:spcPct val="150000"/>
              </a:lnSpc>
            </a:pPr>
            <a:r>
              <a:rPr lang="en-US" sz="2400" smtClean="0"/>
              <a:t>Obtain </a:t>
            </a:r>
            <a:r>
              <a:rPr lang="en-US" sz="2400" b="1" smtClean="0"/>
              <a:t>confidence limits</a:t>
            </a:r>
            <a:r>
              <a:rPr lang="en-US" sz="2400" smtClean="0"/>
              <a:t> for our error estimates</a:t>
            </a:r>
          </a:p>
        </p:txBody>
      </p:sp>
      <p:pic>
        <p:nvPicPr>
          <p:cNvPr id="58372" name="Picture 5" descr="8mean-err-m2"/>
          <p:cNvPicPr>
            <a:picLocks noChangeAspect="1" noChangeArrowheads="1"/>
          </p:cNvPicPr>
          <p:nvPr/>
        </p:nvPicPr>
        <p:blipFill>
          <a:blip r:embed="rId3" cstate="print"/>
          <a:srcRect/>
          <a:stretch>
            <a:fillRect/>
          </a:stretch>
        </p:blipFill>
        <p:spPr bwMode="auto">
          <a:xfrm>
            <a:off x="7391400" y="2209800"/>
            <a:ext cx="1295400" cy="371475"/>
          </a:xfrm>
          <a:prstGeom prst="rect">
            <a:avLst/>
          </a:prstGeom>
          <a:noFill/>
          <a:ln w="9525">
            <a:noFill/>
            <a:miter lim="800000"/>
            <a:headEnd/>
            <a:tailEnd/>
          </a:ln>
        </p:spPr>
      </p:pic>
      <p:pic>
        <p:nvPicPr>
          <p:cNvPr id="58373" name="Picture 6" descr="8mean-err-m1"/>
          <p:cNvPicPr>
            <a:picLocks noChangeAspect="1" noChangeArrowheads="1"/>
          </p:cNvPicPr>
          <p:nvPr/>
        </p:nvPicPr>
        <p:blipFill>
          <a:blip r:embed="rId4" cstate="print"/>
          <a:srcRect/>
          <a:stretch>
            <a:fillRect/>
          </a:stretch>
        </p:blipFill>
        <p:spPr bwMode="auto">
          <a:xfrm>
            <a:off x="5410200" y="2133600"/>
            <a:ext cx="1295400" cy="474663"/>
          </a:xfrm>
          <a:prstGeom prst="rect">
            <a:avLst/>
          </a:prstGeom>
          <a:noFill/>
          <a:ln w="9525">
            <a:noFill/>
            <a:miter lim="800000"/>
            <a:headEnd/>
            <a:tailEnd/>
          </a:ln>
        </p:spPr>
      </p:pic>
      <p:sp>
        <p:nvSpPr>
          <p:cNvPr id="58374" name="Slide Number Placeholder 7"/>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F8766EFE-0565-4B46-991B-DFF0ADA76E08}" type="slidenum">
              <a:rPr lang="en-US" sz="1200" b="1">
                <a:latin typeface="Calibri" pitchFamily="34" charset="0"/>
              </a:rPr>
              <a:pPr algn="r"/>
              <a:t>120</a:t>
            </a:fld>
            <a:endParaRPr lang="en-US" sz="1200" b="1">
              <a:latin typeface="Calibri" pitchFamily="34" charset="0"/>
            </a:endParaRPr>
          </a:p>
        </p:txBody>
      </p:sp>
    </p:spTree>
  </p:cSld>
  <p:clrMapOvr>
    <a:masterClrMapping/>
  </p:clrMapOvr>
  <p:transition>
    <p:zoom/>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0" y="0"/>
            <a:ext cx="9144000" cy="1066800"/>
          </a:xfrm>
        </p:spPr>
        <p:txBody>
          <a:bodyPr/>
          <a:lstStyle/>
          <a:p>
            <a:r>
              <a:rPr lang="en-US" smtClean="0"/>
              <a:t>Estimating Confidence Intervals:</a:t>
            </a:r>
            <a:br>
              <a:rPr lang="en-US" smtClean="0"/>
            </a:br>
            <a:r>
              <a:rPr lang="en-US" smtClean="0"/>
              <a:t>Null Hypothesis</a:t>
            </a:r>
          </a:p>
        </p:txBody>
      </p:sp>
      <p:sp>
        <p:nvSpPr>
          <p:cNvPr id="59395" name="Rectangle 3"/>
          <p:cNvSpPr>
            <a:spLocks noGrp="1" noChangeArrowheads="1"/>
          </p:cNvSpPr>
          <p:nvPr>
            <p:ph type="body" idx="1"/>
          </p:nvPr>
        </p:nvSpPr>
        <p:spPr/>
        <p:txBody>
          <a:bodyPr/>
          <a:lstStyle/>
          <a:p>
            <a:pPr>
              <a:lnSpc>
                <a:spcPct val="130000"/>
              </a:lnSpc>
            </a:pPr>
            <a:r>
              <a:rPr lang="en-US" sz="2400" smtClean="0"/>
              <a:t>Perform 10-fold cross-validation</a:t>
            </a:r>
          </a:p>
          <a:p>
            <a:pPr>
              <a:lnSpc>
                <a:spcPct val="130000"/>
              </a:lnSpc>
            </a:pPr>
            <a:r>
              <a:rPr lang="en-US" sz="2400" smtClean="0"/>
              <a:t>Assume samples follow a </a:t>
            </a:r>
            <a:r>
              <a:rPr lang="en-US" sz="2400" b="1" smtClean="0"/>
              <a:t>t distribution</a:t>
            </a:r>
            <a:r>
              <a:rPr lang="en-US" sz="2400" smtClean="0"/>
              <a:t> with </a:t>
            </a:r>
            <a:r>
              <a:rPr lang="en-US" sz="2400" i="1" smtClean="0"/>
              <a:t>k–1</a:t>
            </a:r>
            <a:r>
              <a:rPr lang="en-US" sz="2400" smtClean="0"/>
              <a:t> </a:t>
            </a:r>
            <a:r>
              <a:rPr lang="en-US" sz="2400" b="1" smtClean="0"/>
              <a:t>degrees of freedom </a:t>
            </a:r>
            <a:r>
              <a:rPr lang="en-US" sz="2400" smtClean="0"/>
              <a:t>(here, </a:t>
            </a:r>
            <a:r>
              <a:rPr lang="en-US" sz="2400" i="1" smtClean="0"/>
              <a:t>k=10</a:t>
            </a:r>
            <a:r>
              <a:rPr lang="en-US" sz="2400" smtClean="0"/>
              <a:t>)</a:t>
            </a:r>
          </a:p>
          <a:p>
            <a:pPr>
              <a:lnSpc>
                <a:spcPct val="130000"/>
              </a:lnSpc>
            </a:pPr>
            <a:r>
              <a:rPr lang="en-US" sz="2400" smtClean="0"/>
              <a:t>Use </a:t>
            </a:r>
            <a:r>
              <a:rPr lang="en-US" sz="2400" b="1" smtClean="0"/>
              <a:t>t-test</a:t>
            </a:r>
            <a:r>
              <a:rPr lang="en-US" sz="2400" smtClean="0"/>
              <a:t> (or </a:t>
            </a:r>
            <a:r>
              <a:rPr lang="en-US" sz="2400" b="1" smtClean="0"/>
              <a:t>Student’s t-test</a:t>
            </a:r>
            <a:r>
              <a:rPr lang="en-US" sz="2400" smtClean="0"/>
              <a:t>)</a:t>
            </a:r>
            <a:endParaRPr lang="en-US" sz="2400" b="1" smtClean="0"/>
          </a:p>
          <a:p>
            <a:pPr>
              <a:lnSpc>
                <a:spcPct val="130000"/>
              </a:lnSpc>
            </a:pPr>
            <a:r>
              <a:rPr lang="en-US" sz="2400" b="1" smtClean="0"/>
              <a:t>Null Hypothesis</a:t>
            </a:r>
            <a:r>
              <a:rPr lang="en-US" sz="2400" smtClean="0"/>
              <a:t>: M</a:t>
            </a:r>
            <a:r>
              <a:rPr lang="en-US" sz="2400" baseline="-25000" smtClean="0"/>
              <a:t>1</a:t>
            </a:r>
            <a:r>
              <a:rPr lang="en-US" sz="2400" smtClean="0"/>
              <a:t> &amp; M</a:t>
            </a:r>
            <a:r>
              <a:rPr lang="en-US" sz="2400" baseline="-25000" smtClean="0"/>
              <a:t>2</a:t>
            </a:r>
            <a:r>
              <a:rPr lang="en-US" sz="2400" smtClean="0"/>
              <a:t> are the same</a:t>
            </a:r>
          </a:p>
          <a:p>
            <a:pPr>
              <a:lnSpc>
                <a:spcPct val="130000"/>
              </a:lnSpc>
            </a:pPr>
            <a:r>
              <a:rPr lang="en-US" sz="2400" smtClean="0"/>
              <a:t>If we can </a:t>
            </a:r>
            <a:r>
              <a:rPr lang="en-US" sz="2400" b="1" smtClean="0"/>
              <a:t>reject</a:t>
            </a:r>
            <a:r>
              <a:rPr lang="en-US" sz="2400" smtClean="0"/>
              <a:t> null hypothesis, then </a:t>
            </a:r>
          </a:p>
          <a:p>
            <a:pPr lvl="1">
              <a:lnSpc>
                <a:spcPct val="130000"/>
              </a:lnSpc>
            </a:pPr>
            <a:r>
              <a:rPr lang="en-US" sz="2400" smtClean="0"/>
              <a:t>we conclude that the difference between M</a:t>
            </a:r>
            <a:r>
              <a:rPr lang="en-US" sz="2400" baseline="-25000" smtClean="0"/>
              <a:t>1</a:t>
            </a:r>
            <a:r>
              <a:rPr lang="en-US" sz="2400" smtClean="0"/>
              <a:t> &amp; M</a:t>
            </a:r>
            <a:r>
              <a:rPr lang="en-US" sz="2400" baseline="-25000" smtClean="0"/>
              <a:t>2</a:t>
            </a:r>
            <a:r>
              <a:rPr lang="en-US" sz="2400" smtClean="0"/>
              <a:t> is </a:t>
            </a:r>
            <a:r>
              <a:rPr lang="en-US" sz="2400" b="1" smtClean="0"/>
              <a:t>statistically significant</a:t>
            </a:r>
          </a:p>
          <a:p>
            <a:pPr lvl="1">
              <a:lnSpc>
                <a:spcPct val="130000"/>
              </a:lnSpc>
            </a:pPr>
            <a:r>
              <a:rPr lang="en-US" sz="2400" smtClean="0"/>
              <a:t>Chose model with lower error rate</a:t>
            </a:r>
          </a:p>
        </p:txBody>
      </p:sp>
      <p:sp>
        <p:nvSpPr>
          <p:cNvPr id="59396" name="Slide Number Placeholder 7"/>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AEB61997-9D2E-436B-835A-787447164658}" type="slidenum">
              <a:rPr lang="en-US" sz="1200" b="1">
                <a:latin typeface="Calibri" pitchFamily="34" charset="0"/>
              </a:rPr>
              <a:pPr algn="r"/>
              <a:t>121</a:t>
            </a:fld>
            <a:endParaRPr lang="en-US" sz="1200" b="1">
              <a:latin typeface="Calibri" pitchFamily="34" charset="0"/>
            </a:endParaRPr>
          </a:p>
        </p:txBody>
      </p:sp>
    </p:spTree>
  </p:cSld>
  <p:clrMapOvr>
    <a:masterClrMapping/>
  </p:clrMapOvr>
  <p:transition>
    <p:zoom/>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0" y="304800"/>
            <a:ext cx="9144000" cy="533400"/>
          </a:xfrm>
        </p:spPr>
        <p:txBody>
          <a:bodyPr/>
          <a:lstStyle/>
          <a:p>
            <a:r>
              <a:rPr lang="en-US" sz="3200" smtClean="0"/>
              <a:t>Estimating Confidence Intervals: t-test</a:t>
            </a:r>
          </a:p>
        </p:txBody>
      </p:sp>
      <p:sp>
        <p:nvSpPr>
          <p:cNvPr id="60419" name="Rectangle 3"/>
          <p:cNvSpPr>
            <a:spLocks noGrp="1" noChangeArrowheads="1"/>
          </p:cNvSpPr>
          <p:nvPr>
            <p:ph type="body" idx="1"/>
          </p:nvPr>
        </p:nvSpPr>
        <p:spPr/>
        <p:txBody>
          <a:bodyPr/>
          <a:lstStyle/>
          <a:p>
            <a:r>
              <a:rPr lang="en-US" smtClean="0"/>
              <a:t>If only 1 test set available: </a:t>
            </a:r>
            <a:r>
              <a:rPr lang="en-US" b="1" smtClean="0"/>
              <a:t>pairwise comparison</a:t>
            </a:r>
          </a:p>
          <a:p>
            <a:pPr lvl="1"/>
            <a:r>
              <a:rPr lang="en-US" sz="2400" smtClean="0"/>
              <a:t>For i</a:t>
            </a:r>
            <a:r>
              <a:rPr lang="en-US" sz="2400" baseline="30000" smtClean="0"/>
              <a:t>th</a:t>
            </a:r>
            <a:r>
              <a:rPr lang="en-US" sz="2400" smtClean="0"/>
              <a:t> round of 10-fold cross-validation, the same cross partitioning is used to obtain </a:t>
            </a:r>
            <a:r>
              <a:rPr lang="en-US" sz="2400" i="1" smtClean="0"/>
              <a:t>err(M</a:t>
            </a:r>
            <a:r>
              <a:rPr lang="en-US" sz="2400" i="1" baseline="-25000" smtClean="0"/>
              <a:t>1</a:t>
            </a:r>
            <a:r>
              <a:rPr lang="en-US" sz="2400" i="1" smtClean="0"/>
              <a:t>)</a:t>
            </a:r>
            <a:r>
              <a:rPr lang="en-US" sz="2400" i="1" baseline="-25000" smtClean="0"/>
              <a:t>i</a:t>
            </a:r>
            <a:r>
              <a:rPr lang="en-US" sz="2400" i="1" smtClean="0"/>
              <a:t> </a:t>
            </a:r>
            <a:r>
              <a:rPr lang="en-US" sz="2400" smtClean="0"/>
              <a:t>and </a:t>
            </a:r>
            <a:r>
              <a:rPr lang="en-US" sz="2400" i="1" smtClean="0"/>
              <a:t>err(M</a:t>
            </a:r>
            <a:r>
              <a:rPr lang="en-US" sz="2400" i="1" baseline="-25000" smtClean="0"/>
              <a:t>2</a:t>
            </a:r>
            <a:r>
              <a:rPr lang="en-US" sz="2400" i="1" smtClean="0"/>
              <a:t>)</a:t>
            </a:r>
            <a:r>
              <a:rPr lang="en-US" sz="2400" i="1" baseline="-25000" smtClean="0"/>
              <a:t>i</a:t>
            </a:r>
          </a:p>
          <a:p>
            <a:pPr lvl="1"/>
            <a:r>
              <a:rPr lang="en-US" sz="2400" smtClean="0"/>
              <a:t>Average over 10 rounds to get </a:t>
            </a:r>
            <a:endParaRPr lang="en-US" sz="2400" smtClean="0">
              <a:solidFill>
                <a:schemeClr val="hlink"/>
              </a:solidFill>
            </a:endParaRPr>
          </a:p>
          <a:p>
            <a:pPr lvl="1"/>
            <a:r>
              <a:rPr lang="en-US" b="1" smtClean="0"/>
              <a:t>t-test</a:t>
            </a:r>
            <a:r>
              <a:rPr lang="en-US" smtClean="0"/>
              <a:t> computes </a:t>
            </a:r>
            <a:r>
              <a:rPr lang="en-US" b="1" smtClean="0"/>
              <a:t>t-statistic</a:t>
            </a:r>
            <a:r>
              <a:rPr lang="en-US" smtClean="0"/>
              <a:t> with </a:t>
            </a:r>
            <a:r>
              <a:rPr lang="en-US" i="1" smtClean="0"/>
              <a:t>k-1</a:t>
            </a:r>
            <a:r>
              <a:rPr lang="en-US" smtClean="0"/>
              <a:t> </a:t>
            </a:r>
            <a:r>
              <a:rPr lang="en-US" b="1" smtClean="0"/>
              <a:t>degrees of freedom:</a:t>
            </a:r>
          </a:p>
          <a:p>
            <a:pPr lvl="1"/>
            <a:endParaRPr lang="en-US" b="1" smtClean="0"/>
          </a:p>
          <a:p>
            <a:endParaRPr lang="en-US" smtClean="0"/>
          </a:p>
          <a:p>
            <a:r>
              <a:rPr lang="en-US" smtClean="0"/>
              <a:t>If two test sets available: use </a:t>
            </a:r>
            <a:r>
              <a:rPr lang="en-US" b="1" smtClean="0"/>
              <a:t>non-paired t-test</a:t>
            </a:r>
            <a:endParaRPr lang="en-US" smtClean="0"/>
          </a:p>
        </p:txBody>
      </p:sp>
      <p:pic>
        <p:nvPicPr>
          <p:cNvPr id="60420" name="Picture 5" descr="t-test-non-paired"/>
          <p:cNvPicPr>
            <a:picLocks noChangeAspect="1" noChangeArrowheads="1"/>
          </p:cNvPicPr>
          <p:nvPr/>
        </p:nvPicPr>
        <p:blipFill>
          <a:blip r:embed="rId3" cstate="print"/>
          <a:srcRect/>
          <a:stretch>
            <a:fillRect/>
          </a:stretch>
        </p:blipFill>
        <p:spPr bwMode="auto">
          <a:xfrm>
            <a:off x="2895600" y="5562600"/>
            <a:ext cx="4114800" cy="760413"/>
          </a:xfrm>
          <a:prstGeom prst="rect">
            <a:avLst/>
          </a:prstGeom>
          <a:noFill/>
          <a:ln w="9525">
            <a:noFill/>
            <a:miter lim="800000"/>
            <a:headEnd/>
            <a:tailEnd/>
          </a:ln>
        </p:spPr>
      </p:pic>
      <p:sp>
        <p:nvSpPr>
          <p:cNvPr id="60421" name="Text Box 8"/>
          <p:cNvSpPr txBox="1">
            <a:spLocks noChangeArrowheads="1"/>
          </p:cNvSpPr>
          <p:nvPr/>
        </p:nvSpPr>
        <p:spPr bwMode="auto">
          <a:xfrm>
            <a:off x="6705600" y="3733800"/>
            <a:ext cx="804863" cy="366713"/>
          </a:xfrm>
          <a:prstGeom prst="rect">
            <a:avLst/>
          </a:prstGeom>
          <a:noFill/>
          <a:ln w="9525">
            <a:noFill/>
            <a:miter lim="800000"/>
            <a:headEnd/>
            <a:tailEnd/>
          </a:ln>
        </p:spPr>
        <p:txBody>
          <a:bodyPr wrap="none">
            <a:spAutoFit/>
          </a:bodyPr>
          <a:lstStyle/>
          <a:p>
            <a:r>
              <a:rPr lang="en-US"/>
              <a:t>where</a:t>
            </a:r>
          </a:p>
        </p:txBody>
      </p:sp>
      <p:pic>
        <p:nvPicPr>
          <p:cNvPr id="60422" name="Picture 9" descr="8mean-err-m1"/>
          <p:cNvPicPr>
            <a:picLocks noChangeAspect="1" noChangeArrowheads="1"/>
          </p:cNvPicPr>
          <p:nvPr/>
        </p:nvPicPr>
        <p:blipFill>
          <a:blip r:embed="rId4" cstate="print"/>
          <a:srcRect/>
          <a:stretch>
            <a:fillRect/>
          </a:stretch>
        </p:blipFill>
        <p:spPr bwMode="auto">
          <a:xfrm>
            <a:off x="5105400" y="2678113"/>
            <a:ext cx="1219200" cy="446087"/>
          </a:xfrm>
          <a:prstGeom prst="rect">
            <a:avLst/>
          </a:prstGeom>
          <a:noFill/>
          <a:ln w="9525">
            <a:noFill/>
            <a:miter lim="800000"/>
            <a:headEnd/>
            <a:tailEnd/>
          </a:ln>
        </p:spPr>
      </p:pic>
      <p:pic>
        <p:nvPicPr>
          <p:cNvPr id="60423" name="Picture 10" descr="8mean-err-m2"/>
          <p:cNvPicPr>
            <a:picLocks noChangeAspect="1" noChangeArrowheads="1"/>
          </p:cNvPicPr>
          <p:nvPr/>
        </p:nvPicPr>
        <p:blipFill>
          <a:blip r:embed="rId5" cstate="print"/>
          <a:srcRect/>
          <a:stretch>
            <a:fillRect/>
          </a:stretch>
        </p:blipFill>
        <p:spPr bwMode="auto">
          <a:xfrm>
            <a:off x="7162800" y="2752725"/>
            <a:ext cx="1295400" cy="371475"/>
          </a:xfrm>
          <a:prstGeom prst="rect">
            <a:avLst/>
          </a:prstGeom>
          <a:noFill/>
          <a:ln w="9525">
            <a:noFill/>
            <a:miter lim="800000"/>
            <a:headEnd/>
            <a:tailEnd/>
          </a:ln>
        </p:spPr>
      </p:pic>
      <p:sp>
        <p:nvSpPr>
          <p:cNvPr id="60424" name="Text Box 11"/>
          <p:cNvSpPr txBox="1">
            <a:spLocks noChangeArrowheads="1"/>
          </p:cNvSpPr>
          <p:nvPr/>
        </p:nvSpPr>
        <p:spPr bwMode="auto">
          <a:xfrm>
            <a:off x="6400800" y="2727325"/>
            <a:ext cx="598488" cy="396875"/>
          </a:xfrm>
          <a:prstGeom prst="rect">
            <a:avLst/>
          </a:prstGeom>
          <a:noFill/>
          <a:ln w="9525">
            <a:noFill/>
            <a:miter lim="800000"/>
            <a:headEnd/>
            <a:tailEnd/>
          </a:ln>
        </p:spPr>
        <p:txBody>
          <a:bodyPr>
            <a:spAutoFit/>
          </a:bodyPr>
          <a:lstStyle/>
          <a:p>
            <a:r>
              <a:rPr lang="en-US" sz="2000"/>
              <a:t>and</a:t>
            </a:r>
          </a:p>
        </p:txBody>
      </p:sp>
      <p:sp>
        <p:nvSpPr>
          <p:cNvPr id="60425" name="Text Box 12"/>
          <p:cNvSpPr txBox="1">
            <a:spLocks noChangeArrowheads="1"/>
          </p:cNvSpPr>
          <p:nvPr/>
        </p:nvSpPr>
        <p:spPr bwMode="auto">
          <a:xfrm>
            <a:off x="1828800" y="5638800"/>
            <a:ext cx="804863" cy="366713"/>
          </a:xfrm>
          <a:prstGeom prst="rect">
            <a:avLst/>
          </a:prstGeom>
          <a:noFill/>
          <a:ln w="9525">
            <a:noFill/>
            <a:miter lim="800000"/>
            <a:headEnd/>
            <a:tailEnd/>
          </a:ln>
        </p:spPr>
        <p:txBody>
          <a:bodyPr>
            <a:spAutoFit/>
          </a:bodyPr>
          <a:lstStyle/>
          <a:p>
            <a:r>
              <a:rPr lang="en-US"/>
              <a:t>where</a:t>
            </a:r>
          </a:p>
        </p:txBody>
      </p:sp>
      <p:sp>
        <p:nvSpPr>
          <p:cNvPr id="60426" name="Text Box 13"/>
          <p:cNvSpPr txBox="1">
            <a:spLocks noChangeArrowheads="1"/>
          </p:cNvSpPr>
          <p:nvPr/>
        </p:nvSpPr>
        <p:spPr bwMode="auto">
          <a:xfrm>
            <a:off x="914400" y="6248400"/>
            <a:ext cx="7418388" cy="366713"/>
          </a:xfrm>
          <a:prstGeom prst="rect">
            <a:avLst/>
          </a:prstGeom>
          <a:noFill/>
          <a:ln w="9525">
            <a:noFill/>
            <a:miter lim="800000"/>
            <a:headEnd/>
            <a:tailEnd/>
          </a:ln>
        </p:spPr>
        <p:txBody>
          <a:bodyPr wrap="none">
            <a:spAutoFit/>
          </a:bodyPr>
          <a:lstStyle/>
          <a:p>
            <a:r>
              <a:rPr lang="en-US"/>
              <a:t>where</a:t>
            </a:r>
            <a:r>
              <a:rPr lang="en-US" i="1"/>
              <a:t> k</a:t>
            </a:r>
            <a:r>
              <a:rPr lang="en-US" i="1" baseline="-25000"/>
              <a:t>1</a:t>
            </a:r>
            <a:r>
              <a:rPr lang="en-US"/>
              <a:t> &amp;</a:t>
            </a:r>
            <a:r>
              <a:rPr lang="en-US" i="1"/>
              <a:t> k</a:t>
            </a:r>
            <a:r>
              <a:rPr lang="en-US" i="1" baseline="-25000"/>
              <a:t>2</a:t>
            </a:r>
            <a:r>
              <a:rPr lang="en-US"/>
              <a:t> are # of cross-validation samples used for </a:t>
            </a:r>
            <a:r>
              <a:rPr lang="en-US" i="1"/>
              <a:t>M</a:t>
            </a:r>
            <a:r>
              <a:rPr lang="en-US" i="1" baseline="-25000"/>
              <a:t>1</a:t>
            </a:r>
            <a:r>
              <a:rPr lang="en-US"/>
              <a:t> &amp; </a:t>
            </a:r>
            <a:r>
              <a:rPr lang="en-US" i="1"/>
              <a:t>M</a:t>
            </a:r>
            <a:r>
              <a:rPr lang="en-US" i="1" baseline="-25000"/>
              <a:t>2</a:t>
            </a:r>
            <a:r>
              <a:rPr lang="en-US"/>
              <a:t>, resp.</a:t>
            </a:r>
          </a:p>
        </p:txBody>
      </p:sp>
      <p:pic>
        <p:nvPicPr>
          <p:cNvPr id="60427" name="Picture 14"/>
          <p:cNvPicPr>
            <a:picLocks noChangeAspect="1" noChangeArrowheads="1"/>
          </p:cNvPicPr>
          <p:nvPr/>
        </p:nvPicPr>
        <p:blipFill>
          <a:blip r:embed="rId6" cstate="print"/>
          <a:srcRect/>
          <a:stretch>
            <a:fillRect/>
          </a:stretch>
        </p:blipFill>
        <p:spPr bwMode="auto">
          <a:xfrm>
            <a:off x="3429000" y="3657600"/>
            <a:ext cx="2743200" cy="712788"/>
          </a:xfrm>
          <a:prstGeom prst="rect">
            <a:avLst/>
          </a:prstGeom>
          <a:noFill/>
          <a:ln w="9525">
            <a:noFill/>
            <a:miter lim="800000"/>
            <a:headEnd/>
            <a:tailEnd/>
          </a:ln>
        </p:spPr>
      </p:pic>
      <p:pic>
        <p:nvPicPr>
          <p:cNvPr id="60428" name="Picture 15"/>
          <p:cNvPicPr>
            <a:picLocks noChangeAspect="1" noChangeArrowheads="1"/>
          </p:cNvPicPr>
          <p:nvPr/>
        </p:nvPicPr>
        <p:blipFill>
          <a:blip r:embed="rId7" cstate="print"/>
          <a:srcRect/>
          <a:stretch>
            <a:fillRect/>
          </a:stretch>
        </p:blipFill>
        <p:spPr bwMode="auto">
          <a:xfrm>
            <a:off x="1371600" y="4343400"/>
            <a:ext cx="7315200" cy="708025"/>
          </a:xfrm>
          <a:prstGeom prst="rect">
            <a:avLst/>
          </a:prstGeom>
          <a:noFill/>
          <a:ln w="9525">
            <a:noFill/>
            <a:miter lim="800000"/>
            <a:headEnd/>
            <a:tailEnd/>
          </a:ln>
        </p:spPr>
      </p:pic>
      <p:sp>
        <p:nvSpPr>
          <p:cNvPr id="60429" name="Slide Number Placeholder 7"/>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034609D4-7758-4296-9D69-414030232237}" type="slidenum">
              <a:rPr lang="en-US" sz="1200" b="1">
                <a:latin typeface="Calibri" pitchFamily="34" charset="0"/>
              </a:rPr>
              <a:pPr algn="r"/>
              <a:t>122</a:t>
            </a:fld>
            <a:endParaRPr lang="en-US" sz="1200" b="1">
              <a:latin typeface="Calibri" pitchFamily="34" charset="0"/>
            </a:endParaRPr>
          </a:p>
        </p:txBody>
      </p:sp>
    </p:spTree>
  </p:cSld>
  <p:clrMapOvr>
    <a:masterClrMapping/>
  </p:clrMapOvr>
  <p:transition>
    <p:zoom/>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z="3200" smtClean="0"/>
              <a:t>Estimating Confidence Intervals:</a:t>
            </a:r>
            <a:br>
              <a:rPr lang="en-US" sz="3200" smtClean="0"/>
            </a:br>
            <a:r>
              <a:rPr lang="en-US" sz="3200" smtClean="0"/>
              <a:t>Table for t-distribution</a:t>
            </a:r>
          </a:p>
        </p:txBody>
      </p:sp>
      <p:sp>
        <p:nvSpPr>
          <p:cNvPr id="61443" name="Rectangle 4"/>
          <p:cNvSpPr>
            <a:spLocks noGrp="1" noChangeArrowheads="1"/>
          </p:cNvSpPr>
          <p:nvPr>
            <p:ph type="body" sz="half" idx="1"/>
          </p:nvPr>
        </p:nvSpPr>
        <p:spPr>
          <a:xfrm>
            <a:off x="304800" y="1371600"/>
            <a:ext cx="3048000" cy="5105400"/>
          </a:xfrm>
        </p:spPr>
        <p:txBody>
          <a:bodyPr/>
          <a:lstStyle/>
          <a:p>
            <a:pPr>
              <a:lnSpc>
                <a:spcPct val="90000"/>
              </a:lnSpc>
            </a:pPr>
            <a:endParaRPr lang="en-US" sz="2400" smtClean="0"/>
          </a:p>
          <a:p>
            <a:pPr>
              <a:lnSpc>
                <a:spcPct val="90000"/>
              </a:lnSpc>
            </a:pPr>
            <a:endParaRPr lang="en-US" sz="2400" smtClean="0"/>
          </a:p>
          <a:p>
            <a:pPr>
              <a:lnSpc>
                <a:spcPct val="90000"/>
              </a:lnSpc>
            </a:pPr>
            <a:endParaRPr lang="en-US" sz="2400" smtClean="0"/>
          </a:p>
          <a:p>
            <a:pPr>
              <a:lnSpc>
                <a:spcPct val="90000"/>
              </a:lnSpc>
            </a:pPr>
            <a:r>
              <a:rPr lang="en-US" sz="2400" smtClean="0"/>
              <a:t>Symmetric</a:t>
            </a:r>
          </a:p>
          <a:p>
            <a:pPr>
              <a:lnSpc>
                <a:spcPct val="90000"/>
              </a:lnSpc>
            </a:pPr>
            <a:r>
              <a:rPr lang="en-US" sz="2400" b="1" smtClean="0"/>
              <a:t>Significance level</a:t>
            </a:r>
            <a:r>
              <a:rPr lang="en-US" sz="2400" smtClean="0"/>
              <a:t>, e.g., </a:t>
            </a:r>
            <a:r>
              <a:rPr lang="en-US" sz="2400" i="1" smtClean="0"/>
              <a:t>sig = 0.05 </a:t>
            </a:r>
            <a:r>
              <a:rPr lang="en-US" sz="2400" smtClean="0"/>
              <a:t>or</a:t>
            </a:r>
            <a:r>
              <a:rPr lang="en-US" sz="2400" i="1" smtClean="0"/>
              <a:t> 5% </a:t>
            </a:r>
            <a:r>
              <a:rPr lang="en-US" sz="2400" smtClean="0"/>
              <a:t>means M</a:t>
            </a:r>
            <a:r>
              <a:rPr lang="en-US" sz="2400" baseline="-25000" smtClean="0"/>
              <a:t>1</a:t>
            </a:r>
            <a:r>
              <a:rPr lang="en-US" sz="2400" smtClean="0"/>
              <a:t> &amp; M</a:t>
            </a:r>
            <a:r>
              <a:rPr lang="en-US" sz="2400" baseline="-25000" smtClean="0"/>
              <a:t>2</a:t>
            </a:r>
            <a:r>
              <a:rPr lang="en-US" sz="2400" smtClean="0"/>
              <a:t> are </a:t>
            </a:r>
            <a:r>
              <a:rPr lang="en-US" sz="2400" i="1" smtClean="0"/>
              <a:t>significantly different</a:t>
            </a:r>
            <a:r>
              <a:rPr lang="en-US" sz="2400" smtClean="0"/>
              <a:t> for 95% of population</a:t>
            </a:r>
          </a:p>
          <a:p>
            <a:pPr>
              <a:lnSpc>
                <a:spcPct val="90000"/>
              </a:lnSpc>
            </a:pPr>
            <a:r>
              <a:rPr lang="en-US" sz="2400" b="1" smtClean="0"/>
              <a:t>Confidence limit</a:t>
            </a:r>
            <a:r>
              <a:rPr lang="en-US" sz="2400" smtClean="0"/>
              <a:t>, </a:t>
            </a:r>
            <a:r>
              <a:rPr lang="en-US" sz="2400" i="1" smtClean="0"/>
              <a:t>z = sig/2</a:t>
            </a:r>
          </a:p>
        </p:txBody>
      </p:sp>
      <p:pic>
        <p:nvPicPr>
          <p:cNvPr id="61444" name="Picture 6" descr="8ttablevalues"/>
          <p:cNvPicPr>
            <a:picLocks noGrp="1" noChangeAspect="1" noChangeArrowheads="1"/>
          </p:cNvPicPr>
          <p:nvPr>
            <p:ph sz="half" idx="2"/>
          </p:nvPr>
        </p:nvPicPr>
        <p:blipFill>
          <a:blip r:embed="rId3" cstate="print"/>
          <a:srcRect/>
          <a:stretch>
            <a:fillRect/>
          </a:stretch>
        </p:blipFill>
        <p:spPr>
          <a:xfrm>
            <a:off x="3733800" y="914400"/>
            <a:ext cx="5181600" cy="5791200"/>
          </a:xfrm>
        </p:spPr>
      </p:pic>
      <p:pic>
        <p:nvPicPr>
          <p:cNvPr id="61445" name="Picture 7" descr="8tcurve"/>
          <p:cNvPicPr>
            <a:picLocks noChangeAspect="1" noChangeArrowheads="1"/>
          </p:cNvPicPr>
          <p:nvPr/>
        </p:nvPicPr>
        <p:blipFill>
          <a:blip r:embed="rId4" cstate="print"/>
          <a:srcRect/>
          <a:stretch>
            <a:fillRect/>
          </a:stretch>
        </p:blipFill>
        <p:spPr bwMode="auto">
          <a:xfrm>
            <a:off x="457200" y="1143000"/>
            <a:ext cx="3429000" cy="1363663"/>
          </a:xfrm>
          <a:prstGeom prst="rect">
            <a:avLst/>
          </a:prstGeom>
          <a:noFill/>
          <a:ln w="9525">
            <a:noFill/>
            <a:miter lim="800000"/>
            <a:headEnd/>
            <a:tailEnd/>
          </a:ln>
        </p:spPr>
      </p:pic>
      <p:sp>
        <p:nvSpPr>
          <p:cNvPr id="61446" name="Slide Number Placeholder 7"/>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177B4A4F-354C-4103-80F4-5DCBFD320F1A}" type="slidenum">
              <a:rPr lang="en-US" sz="1200" b="1">
                <a:latin typeface="Calibri" pitchFamily="34" charset="0"/>
              </a:rPr>
              <a:pPr algn="r"/>
              <a:t>123</a:t>
            </a:fld>
            <a:endParaRPr lang="en-US" sz="1200" b="1">
              <a:latin typeface="Calibri" pitchFamily="34" charset="0"/>
            </a:endParaRPr>
          </a:p>
        </p:txBody>
      </p:sp>
    </p:spTree>
  </p:cSld>
  <p:clrMapOvr>
    <a:masterClrMapping/>
  </p:clrMapOvr>
  <p:transition>
    <p:zoom/>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0" y="0"/>
            <a:ext cx="9144000" cy="1143000"/>
          </a:xfrm>
        </p:spPr>
        <p:txBody>
          <a:bodyPr/>
          <a:lstStyle/>
          <a:p>
            <a:r>
              <a:rPr lang="en-US" smtClean="0"/>
              <a:t>Estimating Confidence Intervals:</a:t>
            </a:r>
            <a:br>
              <a:rPr lang="en-US" smtClean="0"/>
            </a:br>
            <a:r>
              <a:rPr lang="en-US" smtClean="0"/>
              <a:t>Statistical Significance</a:t>
            </a:r>
          </a:p>
        </p:txBody>
      </p:sp>
      <p:sp>
        <p:nvSpPr>
          <p:cNvPr id="62467" name="Rectangle 3"/>
          <p:cNvSpPr>
            <a:spLocks noGrp="1" noChangeArrowheads="1"/>
          </p:cNvSpPr>
          <p:nvPr>
            <p:ph type="body" idx="1"/>
          </p:nvPr>
        </p:nvSpPr>
        <p:spPr/>
        <p:txBody>
          <a:bodyPr/>
          <a:lstStyle/>
          <a:p>
            <a:r>
              <a:rPr lang="en-US" sz="2400" smtClean="0"/>
              <a:t>Are M</a:t>
            </a:r>
            <a:r>
              <a:rPr lang="en-US" sz="2400" baseline="-25000" smtClean="0"/>
              <a:t>1</a:t>
            </a:r>
            <a:r>
              <a:rPr lang="en-US" sz="2400" smtClean="0"/>
              <a:t> &amp; M</a:t>
            </a:r>
            <a:r>
              <a:rPr lang="en-US" sz="2400" baseline="-25000" smtClean="0"/>
              <a:t>2</a:t>
            </a:r>
            <a:r>
              <a:rPr lang="en-US" sz="2400" smtClean="0"/>
              <a:t> </a:t>
            </a:r>
            <a:r>
              <a:rPr lang="en-US" sz="2400" b="1" smtClean="0"/>
              <a:t>significantly different</a:t>
            </a:r>
            <a:r>
              <a:rPr lang="en-US" sz="2400" smtClean="0"/>
              <a:t>?</a:t>
            </a:r>
          </a:p>
          <a:p>
            <a:pPr lvl="1"/>
            <a:r>
              <a:rPr lang="en-US" sz="2400" smtClean="0"/>
              <a:t>Compute </a:t>
            </a:r>
            <a:r>
              <a:rPr lang="en-US" sz="2400" i="1" smtClean="0"/>
              <a:t>t. </a:t>
            </a:r>
            <a:r>
              <a:rPr lang="en-US" sz="2400" smtClean="0"/>
              <a:t>Select </a:t>
            </a:r>
            <a:r>
              <a:rPr lang="en-US" sz="2400" i="1" smtClean="0"/>
              <a:t>significance level</a:t>
            </a:r>
            <a:r>
              <a:rPr lang="en-US" sz="2400" smtClean="0"/>
              <a:t> (e.g. </a:t>
            </a:r>
            <a:r>
              <a:rPr lang="en-US" sz="2400" i="1" smtClean="0"/>
              <a:t>sig = 5%)</a:t>
            </a:r>
          </a:p>
          <a:p>
            <a:pPr lvl="1"/>
            <a:r>
              <a:rPr lang="en-US" sz="2400" smtClean="0"/>
              <a:t>Consult table for t-distribution: Find </a:t>
            </a:r>
            <a:r>
              <a:rPr lang="en-US" sz="2400" i="1" smtClean="0"/>
              <a:t>t value</a:t>
            </a:r>
            <a:r>
              <a:rPr lang="en-US" sz="2400" smtClean="0"/>
              <a:t> corresponding to </a:t>
            </a:r>
            <a:r>
              <a:rPr lang="en-US" sz="2400" i="1" smtClean="0"/>
              <a:t>k-1 degrees of freedom</a:t>
            </a:r>
            <a:r>
              <a:rPr lang="en-US" sz="2400" smtClean="0"/>
              <a:t> (here, 9)</a:t>
            </a:r>
          </a:p>
          <a:p>
            <a:pPr lvl="1"/>
            <a:r>
              <a:rPr lang="en-US" sz="2400" smtClean="0"/>
              <a:t>t-distribution is symmetric: typically upper % points of distribution shown → look up value for </a:t>
            </a:r>
            <a:r>
              <a:rPr lang="en-US" sz="2400" b="1" smtClean="0"/>
              <a:t>confidence limit</a:t>
            </a:r>
            <a:r>
              <a:rPr lang="en-US" sz="2400" smtClean="0"/>
              <a:t> </a:t>
            </a:r>
            <a:r>
              <a:rPr lang="en-US" sz="2400" i="1" smtClean="0"/>
              <a:t>z=sig/2</a:t>
            </a:r>
            <a:r>
              <a:rPr lang="en-US" sz="2400" smtClean="0"/>
              <a:t> (here, 0.025)</a:t>
            </a:r>
          </a:p>
          <a:p>
            <a:pPr lvl="1"/>
            <a:r>
              <a:rPr lang="en-US" sz="2400" b="1" smtClean="0"/>
              <a:t>If</a:t>
            </a:r>
            <a:r>
              <a:rPr lang="en-US" sz="2400" smtClean="0"/>
              <a:t> </a:t>
            </a:r>
            <a:r>
              <a:rPr lang="en-US" sz="2400" b="1" smtClean="0"/>
              <a:t>t &gt; z or t &lt; -z</a:t>
            </a:r>
            <a:r>
              <a:rPr lang="en-US" sz="2400" smtClean="0"/>
              <a:t>, then t value lies in rejection region:</a:t>
            </a:r>
          </a:p>
          <a:p>
            <a:pPr lvl="2"/>
            <a:r>
              <a:rPr lang="en-US" b="1" smtClean="0"/>
              <a:t>Reject null hypothesis</a:t>
            </a:r>
            <a:r>
              <a:rPr lang="en-US" smtClean="0"/>
              <a:t> that mean error rates of M</a:t>
            </a:r>
            <a:r>
              <a:rPr lang="en-US" baseline="-25000" smtClean="0"/>
              <a:t>1</a:t>
            </a:r>
            <a:r>
              <a:rPr lang="en-US" smtClean="0"/>
              <a:t> &amp; M</a:t>
            </a:r>
            <a:r>
              <a:rPr lang="en-US" baseline="-25000" smtClean="0"/>
              <a:t>2</a:t>
            </a:r>
            <a:r>
              <a:rPr lang="en-US" smtClean="0"/>
              <a:t> are same</a:t>
            </a:r>
          </a:p>
          <a:p>
            <a:pPr lvl="2"/>
            <a:r>
              <a:rPr lang="en-US" smtClean="0"/>
              <a:t>Conclude: </a:t>
            </a:r>
            <a:r>
              <a:rPr lang="en-US" u="sng" smtClean="0"/>
              <a:t>statistically significant</a:t>
            </a:r>
            <a:r>
              <a:rPr lang="en-US" smtClean="0"/>
              <a:t> difference between M</a:t>
            </a:r>
            <a:r>
              <a:rPr lang="en-US" baseline="-25000" smtClean="0"/>
              <a:t>1</a:t>
            </a:r>
            <a:r>
              <a:rPr lang="en-US" smtClean="0"/>
              <a:t> &amp; M</a:t>
            </a:r>
            <a:r>
              <a:rPr lang="en-US" baseline="-25000" smtClean="0"/>
              <a:t>2</a:t>
            </a:r>
            <a:r>
              <a:rPr lang="en-US" smtClean="0"/>
              <a:t> </a:t>
            </a:r>
          </a:p>
          <a:p>
            <a:pPr lvl="1"/>
            <a:r>
              <a:rPr lang="en-US" sz="2400" b="1" smtClean="0"/>
              <a:t>Otherwise</a:t>
            </a:r>
            <a:r>
              <a:rPr lang="en-US" sz="2400" smtClean="0"/>
              <a:t>, conclude that any difference is </a:t>
            </a:r>
            <a:r>
              <a:rPr lang="en-US" sz="2400" b="1" smtClean="0"/>
              <a:t>chance</a:t>
            </a:r>
            <a:endParaRPr lang="en-US" sz="2400" smtClean="0"/>
          </a:p>
        </p:txBody>
      </p:sp>
      <p:sp>
        <p:nvSpPr>
          <p:cNvPr id="62468" name="Slide Number Placeholder 7"/>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68B94E1D-843D-4F73-96E1-19FE790B3441}" type="slidenum">
              <a:rPr lang="en-US" sz="1200" b="1">
                <a:latin typeface="Calibri" pitchFamily="34" charset="0"/>
              </a:rPr>
              <a:pPr algn="r"/>
              <a:t>124</a:t>
            </a:fld>
            <a:endParaRPr lang="en-US" sz="1200" b="1">
              <a:latin typeface="Calibri" pitchFamily="34" charset="0"/>
            </a:endParaRPr>
          </a:p>
        </p:txBody>
      </p:sp>
    </p:spTree>
  </p:cSld>
  <p:clrMapOvr>
    <a:masterClrMapping/>
  </p:clrMapOvr>
  <p:transition>
    <p:zoom/>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6"/>
          <p:cNvPicPr>
            <a:picLocks noChangeAspect="1" noChangeArrowheads="1"/>
          </p:cNvPicPr>
          <p:nvPr/>
        </p:nvPicPr>
        <p:blipFill>
          <a:blip r:embed="rId3" cstate="print"/>
          <a:srcRect/>
          <a:stretch>
            <a:fillRect/>
          </a:stretch>
        </p:blipFill>
        <p:spPr bwMode="auto">
          <a:xfrm>
            <a:off x="5638800" y="76200"/>
            <a:ext cx="3429000" cy="3243263"/>
          </a:xfrm>
          <a:prstGeom prst="rect">
            <a:avLst/>
          </a:prstGeom>
          <a:noFill/>
          <a:ln w="9525">
            <a:noFill/>
            <a:miter lim="800000"/>
            <a:headEnd/>
            <a:tailEnd/>
          </a:ln>
        </p:spPr>
      </p:pic>
      <p:sp>
        <p:nvSpPr>
          <p:cNvPr id="63491" name="Rectangle 2"/>
          <p:cNvSpPr>
            <a:spLocks noGrp="1" noChangeArrowheads="1"/>
          </p:cNvSpPr>
          <p:nvPr>
            <p:ph type="title" idx="4294967295"/>
          </p:nvPr>
        </p:nvSpPr>
        <p:spPr>
          <a:xfrm>
            <a:off x="-152400" y="381000"/>
            <a:ext cx="6400800" cy="609600"/>
          </a:xfrm>
        </p:spPr>
        <p:txBody>
          <a:bodyPr/>
          <a:lstStyle/>
          <a:p>
            <a:pPr eaLnBrk="1" hangingPunct="1"/>
            <a:r>
              <a:rPr lang="en-US" sz="3200" smtClean="0"/>
              <a:t>Model Selection: ROC Curves</a:t>
            </a:r>
          </a:p>
        </p:txBody>
      </p:sp>
      <p:sp>
        <p:nvSpPr>
          <p:cNvPr id="63492" name="Rectangle 3"/>
          <p:cNvSpPr>
            <a:spLocks noGrp="1" noChangeArrowheads="1"/>
          </p:cNvSpPr>
          <p:nvPr>
            <p:ph type="body" sz="half" idx="4294967295"/>
          </p:nvPr>
        </p:nvSpPr>
        <p:spPr>
          <a:xfrm>
            <a:off x="228600" y="1295400"/>
            <a:ext cx="5562600" cy="5257800"/>
          </a:xfrm>
        </p:spPr>
        <p:txBody>
          <a:bodyPr/>
          <a:lstStyle/>
          <a:p>
            <a:pPr marL="457200" indent="-457200" eaLnBrk="1" hangingPunct="1">
              <a:lnSpc>
                <a:spcPct val="90000"/>
              </a:lnSpc>
            </a:pPr>
            <a:r>
              <a:rPr lang="en-US" sz="2400" b="1" smtClean="0"/>
              <a:t>ROC</a:t>
            </a:r>
            <a:r>
              <a:rPr lang="en-US" sz="2400" smtClean="0"/>
              <a:t> (Receiver Operating Characteristics) curves: for visual comparison of classification models</a:t>
            </a:r>
          </a:p>
          <a:p>
            <a:pPr marL="457200" indent="-457200" eaLnBrk="1" hangingPunct="1">
              <a:lnSpc>
                <a:spcPct val="90000"/>
              </a:lnSpc>
            </a:pPr>
            <a:r>
              <a:rPr lang="en-US" sz="2400" smtClean="0"/>
              <a:t>Originated from signal detection theory</a:t>
            </a:r>
          </a:p>
          <a:p>
            <a:pPr marL="457200" indent="-457200" eaLnBrk="1" hangingPunct="1">
              <a:lnSpc>
                <a:spcPct val="90000"/>
              </a:lnSpc>
            </a:pPr>
            <a:r>
              <a:rPr lang="en-US" sz="2400" smtClean="0"/>
              <a:t>Shows the trade-off between the true positive rate and the false positive rate</a:t>
            </a:r>
          </a:p>
          <a:p>
            <a:pPr marL="457200" indent="-457200" eaLnBrk="1" hangingPunct="1">
              <a:lnSpc>
                <a:spcPct val="90000"/>
              </a:lnSpc>
            </a:pPr>
            <a:r>
              <a:rPr lang="en-US" sz="2400" smtClean="0"/>
              <a:t>The area under the ROC curve is a measure of the accuracy of the model</a:t>
            </a:r>
          </a:p>
          <a:p>
            <a:pPr marL="457200" indent="-457200" eaLnBrk="1" hangingPunct="1">
              <a:lnSpc>
                <a:spcPct val="90000"/>
              </a:lnSpc>
            </a:pPr>
            <a:r>
              <a:rPr lang="en-US" sz="2400" smtClean="0"/>
              <a:t>Rank the test tuples in decreasing order: the one that is most likely to belong to the positive class appears at the top of the list</a:t>
            </a:r>
          </a:p>
          <a:p>
            <a:pPr marL="457200" indent="-457200" eaLnBrk="1" hangingPunct="1">
              <a:lnSpc>
                <a:spcPct val="90000"/>
              </a:lnSpc>
            </a:pPr>
            <a:r>
              <a:rPr lang="en-US" sz="2400" smtClean="0"/>
              <a:t>The closer to the diagonal line (i.e., the closer the area is to 0.5), the less accurate is the model</a:t>
            </a:r>
          </a:p>
        </p:txBody>
      </p:sp>
      <p:sp>
        <p:nvSpPr>
          <p:cNvPr id="63493" name="Rectangle 7"/>
          <p:cNvSpPr>
            <a:spLocks noChangeArrowheads="1"/>
          </p:cNvSpPr>
          <p:nvPr/>
        </p:nvSpPr>
        <p:spPr bwMode="auto">
          <a:xfrm>
            <a:off x="5791200" y="3429000"/>
            <a:ext cx="3352800" cy="3048000"/>
          </a:xfrm>
          <a:prstGeom prst="rect">
            <a:avLst/>
          </a:prstGeom>
          <a:noFill/>
          <a:ln w="9525">
            <a:noFill/>
            <a:miter lim="800000"/>
            <a:headEnd/>
            <a:tailEnd/>
          </a:ln>
        </p:spPr>
        <p:txBody>
          <a:bodyPr/>
          <a:lstStyle/>
          <a:p>
            <a:pPr marL="457200" indent="-457200">
              <a:lnSpc>
                <a:spcPct val="80000"/>
              </a:lnSpc>
              <a:spcBef>
                <a:spcPct val="20000"/>
              </a:spcBef>
              <a:buClr>
                <a:schemeClr val="folHlink"/>
              </a:buClr>
              <a:buSzPct val="60000"/>
              <a:buFont typeface="Wingdings" pitchFamily="2" charset="2"/>
              <a:buChar char="n"/>
            </a:pPr>
            <a:r>
              <a:rPr lang="en-US" sz="2400">
                <a:latin typeface="Calibri" pitchFamily="34" charset="0"/>
              </a:rPr>
              <a:t>Vertical axis represents the true positive rate</a:t>
            </a:r>
          </a:p>
          <a:p>
            <a:pPr marL="457200" indent="-457200">
              <a:lnSpc>
                <a:spcPct val="80000"/>
              </a:lnSpc>
              <a:spcBef>
                <a:spcPct val="20000"/>
              </a:spcBef>
              <a:buClr>
                <a:schemeClr val="folHlink"/>
              </a:buClr>
              <a:buSzPct val="60000"/>
              <a:buFont typeface="Wingdings" pitchFamily="2" charset="2"/>
              <a:buChar char="n"/>
            </a:pPr>
            <a:r>
              <a:rPr lang="en-US" sz="2400">
                <a:latin typeface="Calibri" pitchFamily="34" charset="0"/>
              </a:rPr>
              <a:t>Horizontal axis rep. the false positive rate</a:t>
            </a:r>
          </a:p>
          <a:p>
            <a:pPr marL="457200" indent="-457200">
              <a:lnSpc>
                <a:spcPct val="80000"/>
              </a:lnSpc>
              <a:spcBef>
                <a:spcPct val="20000"/>
              </a:spcBef>
              <a:buClr>
                <a:schemeClr val="folHlink"/>
              </a:buClr>
              <a:buSzPct val="60000"/>
              <a:buFont typeface="Wingdings" pitchFamily="2" charset="2"/>
              <a:buChar char="n"/>
            </a:pPr>
            <a:r>
              <a:rPr lang="en-US" sz="2400">
                <a:latin typeface="Calibri" pitchFamily="34" charset="0"/>
              </a:rPr>
              <a:t>The plot also shows a diagonal line</a:t>
            </a:r>
          </a:p>
          <a:p>
            <a:pPr marL="457200" indent="-457200">
              <a:lnSpc>
                <a:spcPct val="80000"/>
              </a:lnSpc>
              <a:spcBef>
                <a:spcPct val="20000"/>
              </a:spcBef>
              <a:buClr>
                <a:schemeClr val="folHlink"/>
              </a:buClr>
              <a:buSzPct val="60000"/>
              <a:buFont typeface="Wingdings" pitchFamily="2" charset="2"/>
              <a:buChar char="n"/>
            </a:pPr>
            <a:r>
              <a:rPr lang="en-US" sz="2400">
                <a:latin typeface="Calibri" pitchFamily="34" charset="0"/>
              </a:rPr>
              <a:t>A model with perfect accuracy will have an area of 1.0</a:t>
            </a:r>
          </a:p>
        </p:txBody>
      </p:sp>
      <p:sp>
        <p:nvSpPr>
          <p:cNvPr id="63494" name="Slide Number Placeholder 7"/>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CF424D61-14BB-4390-8146-82B88A9C4AC9}" type="slidenum">
              <a:rPr lang="en-US" sz="1200" b="1">
                <a:latin typeface="Calibri" pitchFamily="34" charset="0"/>
              </a:rPr>
              <a:pPr algn="r"/>
              <a:t>125</a:t>
            </a:fld>
            <a:endParaRPr lang="en-US" sz="1200" b="1">
              <a:latin typeface="Calibri" pitchFamily="34" charset="0"/>
            </a:endParaRPr>
          </a:p>
        </p:txBody>
      </p:sp>
    </p:spTree>
  </p:cSld>
  <p:clrMapOvr>
    <a:masterClrMapping/>
  </p:clrMapOvr>
  <p:transition>
    <p:zoom/>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228600" y="152400"/>
            <a:ext cx="9601200" cy="838200"/>
          </a:xfrm>
          <a:noFill/>
        </p:spPr>
        <p:txBody>
          <a:bodyPr lIns="92075" tIns="46038" rIns="92075" bIns="46038"/>
          <a:lstStyle/>
          <a:p>
            <a:pPr eaLnBrk="1" hangingPunct="1">
              <a:lnSpc>
                <a:spcPct val="110000"/>
              </a:lnSpc>
            </a:pPr>
            <a:r>
              <a:rPr lang="en-US" smtClean="0">
                <a:solidFill>
                  <a:srgbClr val="170981"/>
                </a:solidFill>
              </a:rPr>
              <a:t>Issues Affecting Model Selection</a:t>
            </a:r>
          </a:p>
        </p:txBody>
      </p:sp>
      <p:sp>
        <p:nvSpPr>
          <p:cNvPr id="64515" name="Rectangle 3"/>
          <p:cNvSpPr>
            <a:spLocks noGrp="1" noChangeArrowheads="1"/>
          </p:cNvSpPr>
          <p:nvPr>
            <p:ph type="body" idx="4294967295"/>
          </p:nvPr>
        </p:nvSpPr>
        <p:spPr>
          <a:xfrm>
            <a:off x="304800" y="1371600"/>
            <a:ext cx="8378825" cy="5257800"/>
          </a:xfrm>
          <a:noFill/>
        </p:spPr>
        <p:txBody>
          <a:bodyPr lIns="92075" tIns="46038" rIns="92075" bIns="46038"/>
          <a:lstStyle/>
          <a:p>
            <a:pPr eaLnBrk="1" hangingPunct="1">
              <a:lnSpc>
                <a:spcPct val="110000"/>
              </a:lnSpc>
            </a:pPr>
            <a:r>
              <a:rPr lang="en-US" sz="2400" b="1" smtClean="0"/>
              <a:t>Accuracy</a:t>
            </a:r>
          </a:p>
          <a:p>
            <a:pPr lvl="1" eaLnBrk="1" hangingPunct="1">
              <a:lnSpc>
                <a:spcPct val="110000"/>
              </a:lnSpc>
            </a:pPr>
            <a:r>
              <a:rPr lang="en-US" sz="2400" smtClean="0"/>
              <a:t>classifier accuracy: predicting class label</a:t>
            </a:r>
          </a:p>
          <a:p>
            <a:pPr eaLnBrk="1" hangingPunct="1">
              <a:lnSpc>
                <a:spcPct val="110000"/>
              </a:lnSpc>
            </a:pPr>
            <a:r>
              <a:rPr lang="en-US" sz="2400" b="1" smtClean="0"/>
              <a:t>Speed</a:t>
            </a:r>
          </a:p>
          <a:p>
            <a:pPr lvl="1" eaLnBrk="1" hangingPunct="1">
              <a:lnSpc>
                <a:spcPct val="110000"/>
              </a:lnSpc>
            </a:pPr>
            <a:r>
              <a:rPr lang="en-US" sz="2400" smtClean="0"/>
              <a:t>time to construct the model (training time)</a:t>
            </a:r>
          </a:p>
          <a:p>
            <a:pPr lvl="1" eaLnBrk="1" hangingPunct="1">
              <a:lnSpc>
                <a:spcPct val="110000"/>
              </a:lnSpc>
            </a:pPr>
            <a:r>
              <a:rPr lang="en-US" sz="2400" smtClean="0"/>
              <a:t>time to use the model (classification/prediction time)</a:t>
            </a:r>
          </a:p>
          <a:p>
            <a:pPr eaLnBrk="1" hangingPunct="1">
              <a:lnSpc>
                <a:spcPct val="110000"/>
              </a:lnSpc>
            </a:pPr>
            <a:r>
              <a:rPr lang="en-US" sz="2400" b="1" smtClean="0"/>
              <a:t>Robustness</a:t>
            </a:r>
            <a:r>
              <a:rPr lang="en-US" sz="2400" smtClean="0"/>
              <a:t>: handling noise and missing values</a:t>
            </a:r>
          </a:p>
          <a:p>
            <a:pPr eaLnBrk="1" hangingPunct="1">
              <a:lnSpc>
                <a:spcPct val="110000"/>
              </a:lnSpc>
            </a:pPr>
            <a:r>
              <a:rPr lang="en-US" sz="2400" b="1" smtClean="0"/>
              <a:t>Scalability</a:t>
            </a:r>
            <a:r>
              <a:rPr lang="en-US" sz="2400" smtClean="0"/>
              <a:t>: efficiency in disk-resident databases </a:t>
            </a:r>
          </a:p>
          <a:p>
            <a:pPr eaLnBrk="1" hangingPunct="1">
              <a:lnSpc>
                <a:spcPct val="110000"/>
              </a:lnSpc>
            </a:pPr>
            <a:r>
              <a:rPr lang="en-US" sz="2400" b="1" smtClean="0"/>
              <a:t>Interpretability</a:t>
            </a:r>
          </a:p>
          <a:p>
            <a:pPr lvl="1" eaLnBrk="1" hangingPunct="1">
              <a:lnSpc>
                <a:spcPct val="110000"/>
              </a:lnSpc>
            </a:pPr>
            <a:r>
              <a:rPr lang="en-US" sz="2400" smtClean="0"/>
              <a:t>understanding and insight provided by the model</a:t>
            </a:r>
          </a:p>
          <a:p>
            <a:pPr eaLnBrk="1" hangingPunct="1">
              <a:lnSpc>
                <a:spcPct val="110000"/>
              </a:lnSpc>
            </a:pPr>
            <a:r>
              <a:rPr lang="en-US" sz="2400" smtClean="0"/>
              <a:t>Other measures, e.g., goodness of rules, such as decision tree size or compactness of classification rules</a:t>
            </a:r>
          </a:p>
        </p:txBody>
      </p:sp>
      <p:sp>
        <p:nvSpPr>
          <p:cNvPr id="64516" name="Slide Number Placeholder 7"/>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200B0197-924C-447C-9CAC-3F227311D77A}" type="slidenum">
              <a:rPr lang="en-US" sz="1200" b="1">
                <a:latin typeface="Calibri" pitchFamily="34" charset="0"/>
              </a:rPr>
              <a:pPr algn="r"/>
              <a:t>126</a:t>
            </a:fld>
            <a:endParaRPr lang="en-US" sz="1200" b="1">
              <a:latin typeface="Calibri" pitchFamily="34" charset="0"/>
            </a:endParaRPr>
          </a:p>
        </p:txBody>
      </p:sp>
    </p:spTree>
  </p:cSld>
  <p:clrMapOvr>
    <a:masterClrMapping/>
  </p:clrMapOvr>
  <p:transition>
    <p:zoom/>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4"/>
          <p:cNvPicPr>
            <a:picLocks noChangeAspect="1" noChangeArrowheads="1"/>
          </p:cNvPicPr>
          <p:nvPr/>
        </p:nvPicPr>
        <p:blipFill>
          <a:blip r:embed="rId3" cstate="print"/>
          <a:srcRect/>
          <a:stretch>
            <a:fillRect/>
          </a:stretch>
        </p:blipFill>
        <p:spPr bwMode="auto">
          <a:xfrm>
            <a:off x="4267200" y="838200"/>
            <a:ext cx="4572000" cy="2163763"/>
          </a:xfrm>
          <a:prstGeom prst="rect">
            <a:avLst/>
          </a:prstGeom>
          <a:noFill/>
          <a:ln w="9525">
            <a:noFill/>
            <a:miter lim="800000"/>
            <a:headEnd/>
            <a:tailEnd/>
          </a:ln>
        </p:spPr>
      </p:pic>
      <p:sp>
        <p:nvSpPr>
          <p:cNvPr id="66563" name="Rectangle 2"/>
          <p:cNvSpPr>
            <a:spLocks noGrp="1" noChangeArrowheads="1"/>
          </p:cNvSpPr>
          <p:nvPr>
            <p:ph type="title"/>
          </p:nvPr>
        </p:nvSpPr>
        <p:spPr>
          <a:xfrm>
            <a:off x="-152400" y="304800"/>
            <a:ext cx="9372600" cy="609600"/>
          </a:xfrm>
        </p:spPr>
        <p:txBody>
          <a:bodyPr/>
          <a:lstStyle/>
          <a:p>
            <a:pPr eaLnBrk="1" hangingPunct="1"/>
            <a:r>
              <a:rPr lang="en-US" smtClean="0"/>
              <a:t>Ensemble Methods: Increasing the Accuracy</a:t>
            </a:r>
          </a:p>
        </p:txBody>
      </p:sp>
      <p:sp>
        <p:nvSpPr>
          <p:cNvPr id="66564" name="Rectangle 3"/>
          <p:cNvSpPr>
            <a:spLocks noGrp="1" noChangeArrowheads="1"/>
          </p:cNvSpPr>
          <p:nvPr>
            <p:ph type="body" idx="1"/>
          </p:nvPr>
        </p:nvSpPr>
        <p:spPr>
          <a:xfrm>
            <a:off x="304800" y="2590800"/>
            <a:ext cx="8458200" cy="3810000"/>
          </a:xfrm>
        </p:spPr>
        <p:txBody>
          <a:bodyPr/>
          <a:lstStyle/>
          <a:p>
            <a:pPr eaLnBrk="1" hangingPunct="1"/>
            <a:r>
              <a:rPr lang="en-US" sz="2400" smtClean="0"/>
              <a:t>Ensemble methods</a:t>
            </a:r>
          </a:p>
          <a:p>
            <a:pPr lvl="1" eaLnBrk="1" hangingPunct="1"/>
            <a:r>
              <a:rPr lang="en-US" sz="2400" smtClean="0"/>
              <a:t>Use a combination of models to increase accuracy</a:t>
            </a:r>
          </a:p>
          <a:p>
            <a:pPr lvl="1" eaLnBrk="1" hangingPunct="1"/>
            <a:r>
              <a:rPr lang="en-US" sz="2400" smtClean="0"/>
              <a:t>Combine a series of k learned models, M</a:t>
            </a:r>
            <a:r>
              <a:rPr lang="en-US" sz="2400" baseline="-25000" smtClean="0"/>
              <a:t>1</a:t>
            </a:r>
            <a:r>
              <a:rPr lang="en-US" sz="2400" smtClean="0"/>
              <a:t>, M</a:t>
            </a:r>
            <a:r>
              <a:rPr lang="en-US" sz="2400" baseline="-25000" smtClean="0"/>
              <a:t>2</a:t>
            </a:r>
            <a:r>
              <a:rPr lang="en-US" sz="2400" smtClean="0"/>
              <a:t>, …, M</a:t>
            </a:r>
            <a:r>
              <a:rPr lang="en-US" sz="2400" baseline="-25000" smtClean="0"/>
              <a:t>k</a:t>
            </a:r>
            <a:r>
              <a:rPr lang="en-US" sz="2400" smtClean="0"/>
              <a:t>, with the aim of creating an improved model M*</a:t>
            </a:r>
          </a:p>
          <a:p>
            <a:pPr eaLnBrk="1" hangingPunct="1"/>
            <a:r>
              <a:rPr lang="en-US" sz="2400" smtClean="0"/>
              <a:t>Popular ensemble methods</a:t>
            </a:r>
          </a:p>
          <a:p>
            <a:pPr lvl="1" eaLnBrk="1" hangingPunct="1"/>
            <a:r>
              <a:rPr lang="en-US" sz="2400" smtClean="0"/>
              <a:t>Bagging: averaging the prediction over a collection of classifiers</a:t>
            </a:r>
          </a:p>
          <a:p>
            <a:pPr lvl="1" eaLnBrk="1" hangingPunct="1"/>
            <a:r>
              <a:rPr lang="en-US" sz="2400" smtClean="0"/>
              <a:t>Boosting: weighted vote with a collection of classifiers</a:t>
            </a:r>
          </a:p>
          <a:p>
            <a:pPr lvl="1" eaLnBrk="1" hangingPunct="1"/>
            <a:r>
              <a:rPr lang="en-US" sz="2400" smtClean="0"/>
              <a:t>Ensemble: combining a set of heterogeneous classifiers</a:t>
            </a:r>
          </a:p>
        </p:txBody>
      </p:sp>
      <p:sp>
        <p:nvSpPr>
          <p:cNvPr id="66565" name="Slide Number Placeholder 7"/>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A9FFB75E-8941-4B35-A479-E6D881434DD1}" type="slidenum">
              <a:rPr lang="en-US" sz="1200" b="1">
                <a:latin typeface="Calibri" pitchFamily="34" charset="0"/>
              </a:rPr>
              <a:pPr algn="r"/>
              <a:t>127</a:t>
            </a:fld>
            <a:endParaRPr lang="en-US" sz="1200" b="1">
              <a:latin typeface="Calibri" pitchFamily="34" charset="0"/>
            </a:endParaRPr>
          </a:p>
        </p:txBody>
      </p:sp>
    </p:spTree>
  </p:cSld>
  <p:clrMapOvr>
    <a:masterClrMapping/>
  </p:clrMapOvr>
  <p:transition>
    <p:zoom/>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04800" y="381000"/>
            <a:ext cx="8534400" cy="533400"/>
          </a:xfrm>
        </p:spPr>
        <p:txBody>
          <a:bodyPr/>
          <a:lstStyle/>
          <a:p>
            <a:pPr eaLnBrk="1" hangingPunct="1"/>
            <a:r>
              <a:rPr lang="en-US" smtClean="0"/>
              <a:t>Bagging: Boostrap Aggregation</a:t>
            </a:r>
          </a:p>
        </p:txBody>
      </p:sp>
      <p:sp>
        <p:nvSpPr>
          <p:cNvPr id="67587" name="Rectangle 3"/>
          <p:cNvSpPr>
            <a:spLocks noGrp="1" noChangeArrowheads="1"/>
          </p:cNvSpPr>
          <p:nvPr>
            <p:ph type="body" idx="1"/>
          </p:nvPr>
        </p:nvSpPr>
        <p:spPr>
          <a:xfrm>
            <a:off x="304800" y="1295400"/>
            <a:ext cx="8458200" cy="5334000"/>
          </a:xfrm>
        </p:spPr>
        <p:txBody>
          <a:bodyPr/>
          <a:lstStyle/>
          <a:p>
            <a:pPr eaLnBrk="1" hangingPunct="1"/>
            <a:r>
              <a:rPr lang="en-US" sz="2000" smtClean="0"/>
              <a:t>Analogy: Diagnosis based on multiple doctors’ majority vote</a:t>
            </a:r>
          </a:p>
          <a:p>
            <a:pPr eaLnBrk="1" hangingPunct="1"/>
            <a:r>
              <a:rPr lang="en-US" sz="2000" smtClean="0"/>
              <a:t>Training</a:t>
            </a:r>
          </a:p>
          <a:p>
            <a:pPr lvl="1" eaLnBrk="1" hangingPunct="1"/>
            <a:r>
              <a:rPr lang="en-US" sz="2000" smtClean="0"/>
              <a:t>Given a set D of </a:t>
            </a:r>
            <a:r>
              <a:rPr lang="en-US" sz="2000" i="1" smtClean="0"/>
              <a:t>d </a:t>
            </a:r>
            <a:r>
              <a:rPr lang="en-US" sz="2000" smtClean="0"/>
              <a:t>tuples, at each iteration </a:t>
            </a:r>
            <a:r>
              <a:rPr lang="en-US" sz="2000" i="1" smtClean="0"/>
              <a:t>i</a:t>
            </a:r>
            <a:r>
              <a:rPr lang="en-US" sz="2000" smtClean="0"/>
              <a:t>, a training set D</a:t>
            </a:r>
            <a:r>
              <a:rPr lang="en-US" sz="2000" baseline="-25000" smtClean="0"/>
              <a:t>i</a:t>
            </a:r>
            <a:r>
              <a:rPr lang="en-US" sz="2000" smtClean="0"/>
              <a:t> of </a:t>
            </a:r>
            <a:r>
              <a:rPr lang="en-US" sz="2000" i="1" smtClean="0"/>
              <a:t>d</a:t>
            </a:r>
            <a:r>
              <a:rPr lang="en-US" sz="2000" smtClean="0"/>
              <a:t> tuples is sampled with replacement from D (i.e., bootstrap)</a:t>
            </a:r>
          </a:p>
          <a:p>
            <a:pPr lvl="1" eaLnBrk="1" hangingPunct="1"/>
            <a:r>
              <a:rPr lang="en-US" sz="2000" smtClean="0"/>
              <a:t>A classifier model M</a:t>
            </a:r>
            <a:r>
              <a:rPr lang="en-US" sz="2000" baseline="-25000" smtClean="0"/>
              <a:t>i</a:t>
            </a:r>
            <a:r>
              <a:rPr lang="en-US" sz="2000" smtClean="0"/>
              <a:t> is learned for each training set D</a:t>
            </a:r>
            <a:r>
              <a:rPr lang="en-US" sz="2000" baseline="-25000" smtClean="0"/>
              <a:t>i</a:t>
            </a:r>
            <a:endParaRPr lang="en-US" sz="2000" smtClean="0"/>
          </a:p>
          <a:p>
            <a:pPr eaLnBrk="1" hangingPunct="1"/>
            <a:r>
              <a:rPr lang="en-US" sz="2000" smtClean="0"/>
              <a:t>Classification: classify an unknown sample</a:t>
            </a:r>
            <a:r>
              <a:rPr lang="en-US" sz="2000" b="1" smtClean="0"/>
              <a:t> X</a:t>
            </a:r>
            <a:r>
              <a:rPr lang="en-US" sz="2000" smtClean="0"/>
              <a:t> </a:t>
            </a:r>
          </a:p>
          <a:p>
            <a:pPr lvl="1" eaLnBrk="1" hangingPunct="1"/>
            <a:r>
              <a:rPr lang="en-US" sz="2000" smtClean="0"/>
              <a:t>Each classifier M</a:t>
            </a:r>
            <a:r>
              <a:rPr lang="en-US" sz="2000" baseline="-25000" smtClean="0"/>
              <a:t>i</a:t>
            </a:r>
            <a:r>
              <a:rPr lang="en-US" sz="2000" smtClean="0"/>
              <a:t> returns its class prediction</a:t>
            </a:r>
          </a:p>
          <a:p>
            <a:pPr lvl="1" eaLnBrk="1" hangingPunct="1"/>
            <a:r>
              <a:rPr lang="en-US" sz="2000" smtClean="0"/>
              <a:t>The bagged classifier M* counts the votes and assigns the class with the most votes to </a:t>
            </a:r>
            <a:r>
              <a:rPr lang="en-US" sz="2000" b="1" smtClean="0"/>
              <a:t>X</a:t>
            </a:r>
            <a:endParaRPr lang="en-US" sz="2000" smtClean="0"/>
          </a:p>
          <a:p>
            <a:pPr eaLnBrk="1" hangingPunct="1"/>
            <a:r>
              <a:rPr lang="en-US" sz="2000" smtClean="0"/>
              <a:t>Prediction: can be applied to the prediction of continuous values by taking the average value of each prediction for a given test tuple</a:t>
            </a:r>
          </a:p>
          <a:p>
            <a:pPr eaLnBrk="1" hangingPunct="1"/>
            <a:r>
              <a:rPr lang="en-US" sz="2000" smtClean="0"/>
              <a:t>Accuracy</a:t>
            </a:r>
          </a:p>
          <a:p>
            <a:pPr lvl="1" eaLnBrk="1" hangingPunct="1"/>
            <a:r>
              <a:rPr lang="en-US" sz="2000" smtClean="0"/>
              <a:t>Often significantly better than a single classifier derived from D</a:t>
            </a:r>
          </a:p>
          <a:p>
            <a:pPr lvl="1" eaLnBrk="1" hangingPunct="1"/>
            <a:r>
              <a:rPr lang="en-US" sz="2000" smtClean="0"/>
              <a:t>For noise data: not considerably worse, more robust </a:t>
            </a:r>
          </a:p>
          <a:p>
            <a:pPr lvl="1" eaLnBrk="1" hangingPunct="1"/>
            <a:r>
              <a:rPr lang="en-US" sz="2000" smtClean="0"/>
              <a:t>Proved improved accuracy in prediction</a:t>
            </a:r>
          </a:p>
        </p:txBody>
      </p:sp>
      <p:sp>
        <p:nvSpPr>
          <p:cNvPr id="67588" name="Slide Number Placeholder 7"/>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77FA1D67-4895-4FA9-9CFA-D6BF712BF686}" type="slidenum">
              <a:rPr lang="en-US" sz="1200" b="1">
                <a:latin typeface="Calibri" pitchFamily="34" charset="0"/>
              </a:rPr>
              <a:pPr algn="r"/>
              <a:t>128</a:t>
            </a:fld>
            <a:endParaRPr lang="en-US" sz="1200" b="1">
              <a:latin typeface="Calibri" pitchFamily="34" charset="0"/>
            </a:endParaRPr>
          </a:p>
        </p:txBody>
      </p:sp>
    </p:spTree>
  </p:cSld>
  <p:clrMapOvr>
    <a:masterClrMapping/>
  </p:clrMapOvr>
  <p:transition>
    <p:zoom/>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26"/>
          <p:cNvSpPr>
            <a:spLocks noGrp="1" noChangeArrowheads="1"/>
          </p:cNvSpPr>
          <p:nvPr>
            <p:ph type="title"/>
          </p:nvPr>
        </p:nvSpPr>
        <p:spPr>
          <a:xfrm>
            <a:off x="304800" y="381000"/>
            <a:ext cx="8458200" cy="533400"/>
          </a:xfrm>
        </p:spPr>
        <p:txBody>
          <a:bodyPr/>
          <a:lstStyle/>
          <a:p>
            <a:pPr eaLnBrk="1" hangingPunct="1"/>
            <a:r>
              <a:rPr lang="en-US" smtClean="0"/>
              <a:t>Boosting</a:t>
            </a:r>
            <a:endParaRPr lang="en-US" sz="2800" smtClean="0"/>
          </a:p>
        </p:txBody>
      </p:sp>
      <p:sp>
        <p:nvSpPr>
          <p:cNvPr id="68611" name="Rectangle 1027"/>
          <p:cNvSpPr>
            <a:spLocks noGrp="1" noChangeArrowheads="1"/>
          </p:cNvSpPr>
          <p:nvPr>
            <p:ph type="body" idx="1"/>
          </p:nvPr>
        </p:nvSpPr>
        <p:spPr>
          <a:xfrm>
            <a:off x="152400" y="1219200"/>
            <a:ext cx="8839200" cy="5486400"/>
          </a:xfrm>
        </p:spPr>
        <p:txBody>
          <a:bodyPr/>
          <a:lstStyle/>
          <a:p>
            <a:pPr marL="457200" indent="-457200" eaLnBrk="1" hangingPunct="1">
              <a:lnSpc>
                <a:spcPct val="90000"/>
              </a:lnSpc>
            </a:pPr>
            <a:r>
              <a:rPr lang="en-US" sz="2400" smtClean="0"/>
              <a:t>Analogy: Consult several doctors, based on a combination of weighted diagnoses—weight assigned based on the previous diagnosis accuracy</a:t>
            </a:r>
          </a:p>
          <a:p>
            <a:pPr marL="457200" indent="-457200" eaLnBrk="1" hangingPunct="1">
              <a:lnSpc>
                <a:spcPct val="90000"/>
              </a:lnSpc>
            </a:pPr>
            <a:r>
              <a:rPr lang="en-US" sz="2400" smtClean="0"/>
              <a:t>How boosting works?</a:t>
            </a:r>
          </a:p>
          <a:p>
            <a:pPr marL="914400" lvl="1" indent="-457200" eaLnBrk="1" hangingPunct="1">
              <a:lnSpc>
                <a:spcPct val="90000"/>
              </a:lnSpc>
            </a:pPr>
            <a:r>
              <a:rPr lang="en-US" sz="2400" b="1" smtClean="0"/>
              <a:t>Weights</a:t>
            </a:r>
            <a:r>
              <a:rPr lang="en-US" sz="2400" smtClean="0"/>
              <a:t> are assigned to each training tuple</a:t>
            </a:r>
          </a:p>
          <a:p>
            <a:pPr marL="914400" lvl="1" indent="-457200" eaLnBrk="1" hangingPunct="1">
              <a:lnSpc>
                <a:spcPct val="90000"/>
              </a:lnSpc>
            </a:pPr>
            <a:r>
              <a:rPr lang="en-US" sz="2400" smtClean="0"/>
              <a:t>A series of k classifiers is iteratively learned</a:t>
            </a:r>
          </a:p>
          <a:p>
            <a:pPr marL="914400" lvl="1" indent="-457200" eaLnBrk="1" hangingPunct="1">
              <a:lnSpc>
                <a:spcPct val="90000"/>
              </a:lnSpc>
            </a:pPr>
            <a:r>
              <a:rPr lang="en-US" sz="2400" smtClean="0"/>
              <a:t>After a classifier M</a:t>
            </a:r>
            <a:r>
              <a:rPr lang="en-US" sz="2400" baseline="-25000" smtClean="0"/>
              <a:t>i</a:t>
            </a:r>
            <a:r>
              <a:rPr lang="en-US" sz="2400" smtClean="0"/>
              <a:t> is learned, the weights are updated to allow the subsequent classifier, M</a:t>
            </a:r>
            <a:r>
              <a:rPr lang="en-US" sz="2400" baseline="-25000" smtClean="0"/>
              <a:t>i+1</a:t>
            </a:r>
            <a:r>
              <a:rPr lang="en-US" sz="2400" smtClean="0"/>
              <a:t>, to </a:t>
            </a:r>
            <a:r>
              <a:rPr lang="en-US" sz="2400" b="1" smtClean="0"/>
              <a:t>pay more attention to the training tuples that were misclassified</a:t>
            </a:r>
            <a:r>
              <a:rPr lang="en-US" sz="2400" smtClean="0"/>
              <a:t> by M</a:t>
            </a:r>
            <a:r>
              <a:rPr lang="en-US" sz="2400" baseline="-25000" smtClean="0"/>
              <a:t>i</a:t>
            </a:r>
            <a:endParaRPr lang="en-US" sz="2400" smtClean="0"/>
          </a:p>
          <a:p>
            <a:pPr marL="914400" lvl="1" indent="-457200" eaLnBrk="1" hangingPunct="1">
              <a:lnSpc>
                <a:spcPct val="90000"/>
              </a:lnSpc>
            </a:pPr>
            <a:r>
              <a:rPr lang="en-US" sz="2400" smtClean="0"/>
              <a:t>The final </a:t>
            </a:r>
            <a:r>
              <a:rPr lang="en-US" sz="2400" b="1" smtClean="0"/>
              <a:t>M* combines the votes</a:t>
            </a:r>
            <a:r>
              <a:rPr lang="en-US" sz="2400" smtClean="0"/>
              <a:t> of each individual classifier, where the weight of each classifier's vote is a function of its accuracy</a:t>
            </a:r>
          </a:p>
          <a:p>
            <a:pPr marL="457200" indent="-457200" eaLnBrk="1" hangingPunct="1">
              <a:lnSpc>
                <a:spcPct val="90000"/>
              </a:lnSpc>
            </a:pPr>
            <a:r>
              <a:rPr lang="en-US" sz="2400" smtClean="0"/>
              <a:t>Boosting algorithm can be extended for numeric prediction</a:t>
            </a:r>
          </a:p>
          <a:p>
            <a:pPr marL="457200" indent="-457200" eaLnBrk="1" hangingPunct="1">
              <a:lnSpc>
                <a:spcPct val="90000"/>
              </a:lnSpc>
            </a:pPr>
            <a:r>
              <a:rPr lang="en-US" sz="2400" smtClean="0"/>
              <a:t>Comparing with bagging: Boosting tends to have greater accuracy, but it also risks overfitting the model to misclassified data</a:t>
            </a:r>
          </a:p>
        </p:txBody>
      </p:sp>
      <p:sp>
        <p:nvSpPr>
          <p:cNvPr id="68612" name="Slide Number Placeholder 7"/>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57C0AE2A-33D3-4116-AC86-0EC2E3797A9B}" type="slidenum">
              <a:rPr lang="en-US" sz="1200" b="1">
                <a:latin typeface="Calibri" pitchFamily="34" charset="0"/>
              </a:rPr>
              <a:pPr algn="r"/>
              <a:t>129</a:t>
            </a:fld>
            <a:endParaRPr lang="en-US" sz="1200" b="1">
              <a:latin typeface="Calibri" pitchFamily="34" charset="0"/>
            </a:endParaRPr>
          </a:p>
        </p:txBody>
      </p:sp>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0"/>
          </p:nvPr>
        </p:nvSpPr>
        <p:spPr>
          <a:noFill/>
        </p:spPr>
        <p:txBody>
          <a:bodyPr/>
          <a:lstStyle/>
          <a:p>
            <a:fld id="{41B132F9-F552-4E40-932F-4B85EB663D1D}" type="slidenum">
              <a:rPr lang="en-US" smtClean="0"/>
              <a:pPr/>
              <a:t>13</a:t>
            </a:fld>
            <a:endParaRPr lang="en-US" smtClean="0"/>
          </a:p>
        </p:txBody>
      </p:sp>
      <p:sp>
        <p:nvSpPr>
          <p:cNvPr id="38915" name="Rectangle 2"/>
          <p:cNvSpPr>
            <a:spLocks noGrp="1" noChangeArrowheads="1"/>
          </p:cNvSpPr>
          <p:nvPr>
            <p:ph type="title"/>
          </p:nvPr>
        </p:nvSpPr>
        <p:spPr>
          <a:xfrm>
            <a:off x="0" y="76200"/>
            <a:ext cx="9144000" cy="609600"/>
          </a:xfrm>
        </p:spPr>
        <p:txBody>
          <a:bodyPr/>
          <a:lstStyle/>
          <a:p>
            <a:pPr eaLnBrk="1" hangingPunct="1"/>
            <a:r>
              <a:rPr lang="en-US" smtClean="0"/>
              <a:t>Naïve Bayes Classifier: Training Dataset</a:t>
            </a:r>
          </a:p>
        </p:txBody>
      </p:sp>
      <p:graphicFrame>
        <p:nvGraphicFramePr>
          <p:cNvPr id="38917" name="Object 5"/>
          <p:cNvGraphicFramePr>
            <a:graphicFrameLocks/>
          </p:cNvGraphicFramePr>
          <p:nvPr>
            <p:ph idx="1"/>
          </p:nvPr>
        </p:nvGraphicFramePr>
        <p:xfrm>
          <a:off x="304800" y="1223963"/>
          <a:ext cx="4899025" cy="5399087"/>
        </p:xfrm>
        <a:graphic>
          <a:graphicData uri="http://schemas.openxmlformats.org/presentationml/2006/ole">
            <p:oleObj spid="_x0000_s302082" name="Worksheet" r:id="rId4" imgW="4476743" imgH="4933780" progId="Excel.Sheet.8">
              <p:embed/>
            </p:oleObj>
          </a:graphicData>
        </a:graphic>
      </p:graphicFrame>
      <p:sp>
        <p:nvSpPr>
          <p:cNvPr id="6" name="Text Box 4"/>
          <p:cNvSpPr txBox="1">
            <a:spLocks noChangeArrowheads="1"/>
          </p:cNvSpPr>
          <p:nvPr/>
        </p:nvSpPr>
        <p:spPr bwMode="auto">
          <a:xfrm>
            <a:off x="5257800" y="1524000"/>
            <a:ext cx="3886200" cy="3681008"/>
          </a:xfrm>
          <a:prstGeom prst="rect">
            <a:avLst/>
          </a:prstGeom>
          <a:noFill/>
          <a:ln w="9525">
            <a:noFill/>
            <a:miter lim="800000"/>
            <a:headEnd/>
            <a:tailEnd/>
          </a:ln>
        </p:spPr>
        <p:txBody>
          <a:bodyPr wrap="square">
            <a:spAutoFit/>
          </a:bodyPr>
          <a:lstStyle/>
          <a:p>
            <a:pPr>
              <a:lnSpc>
                <a:spcPct val="110000"/>
              </a:lnSpc>
            </a:pPr>
            <a:r>
              <a:rPr lang="en-US" sz="2400" dirty="0">
                <a:latin typeface="Calibri" pitchFamily="34" charset="0"/>
              </a:rPr>
              <a:t>Class:</a:t>
            </a:r>
          </a:p>
          <a:p>
            <a:pPr>
              <a:lnSpc>
                <a:spcPct val="110000"/>
              </a:lnSpc>
            </a:pPr>
            <a:r>
              <a:rPr lang="en-US" sz="2400" dirty="0">
                <a:latin typeface="Calibri" pitchFamily="34" charset="0"/>
              </a:rPr>
              <a:t>C1:buys_computer = ‘yes’</a:t>
            </a:r>
          </a:p>
          <a:p>
            <a:pPr>
              <a:lnSpc>
                <a:spcPct val="110000"/>
              </a:lnSpc>
            </a:pPr>
            <a:r>
              <a:rPr lang="en-US" sz="2400" dirty="0">
                <a:latin typeface="Calibri" pitchFamily="34" charset="0"/>
              </a:rPr>
              <a:t>C2:buys_computer = ‘no’</a:t>
            </a:r>
          </a:p>
          <a:p>
            <a:pPr>
              <a:lnSpc>
                <a:spcPct val="110000"/>
              </a:lnSpc>
            </a:pPr>
            <a:endParaRPr lang="en-US" sz="2400" dirty="0">
              <a:latin typeface="Calibri" pitchFamily="34" charset="0"/>
            </a:endParaRPr>
          </a:p>
          <a:p>
            <a:pPr>
              <a:lnSpc>
                <a:spcPct val="110000"/>
              </a:lnSpc>
            </a:pPr>
            <a:r>
              <a:rPr lang="en-US" sz="2000" dirty="0">
                <a:latin typeface="Calibri" pitchFamily="34" charset="0"/>
              </a:rPr>
              <a:t>Data </a:t>
            </a:r>
            <a:r>
              <a:rPr lang="en-US" sz="2000" dirty="0" smtClean="0">
                <a:latin typeface="Calibri" pitchFamily="34" charset="0"/>
              </a:rPr>
              <a:t>is to </a:t>
            </a:r>
            <a:r>
              <a:rPr lang="en-US" sz="2000" dirty="0">
                <a:latin typeface="Calibri" pitchFamily="34" charset="0"/>
              </a:rPr>
              <a:t>be </a:t>
            </a:r>
            <a:r>
              <a:rPr lang="en-US" sz="2000" dirty="0" smtClean="0">
                <a:latin typeface="Calibri" pitchFamily="34" charset="0"/>
              </a:rPr>
              <a:t>classified(Target Data): </a:t>
            </a:r>
            <a:endParaRPr lang="en-US" sz="2000" dirty="0">
              <a:latin typeface="Calibri" pitchFamily="34" charset="0"/>
            </a:endParaRPr>
          </a:p>
          <a:p>
            <a:pPr>
              <a:lnSpc>
                <a:spcPct val="110000"/>
              </a:lnSpc>
            </a:pPr>
            <a:r>
              <a:rPr lang="en-US" sz="2400" dirty="0">
                <a:latin typeface="Calibri" pitchFamily="34" charset="0"/>
              </a:rPr>
              <a:t>X = (</a:t>
            </a:r>
            <a:r>
              <a:rPr lang="en-US" sz="2400" dirty="0" smtClean="0">
                <a:latin typeface="Calibri" pitchFamily="34" charset="0"/>
              </a:rPr>
              <a:t>age=youth,</a:t>
            </a:r>
            <a:endParaRPr lang="en-US" sz="2400" dirty="0">
              <a:latin typeface="Calibri" pitchFamily="34" charset="0"/>
            </a:endParaRPr>
          </a:p>
          <a:p>
            <a:pPr>
              <a:lnSpc>
                <a:spcPct val="110000"/>
              </a:lnSpc>
            </a:pPr>
            <a:r>
              <a:rPr lang="en-US" sz="2400" dirty="0">
                <a:latin typeface="Calibri" pitchFamily="34" charset="0"/>
              </a:rPr>
              <a:t>Income = medium,</a:t>
            </a:r>
          </a:p>
          <a:p>
            <a:pPr>
              <a:lnSpc>
                <a:spcPct val="110000"/>
              </a:lnSpc>
            </a:pPr>
            <a:r>
              <a:rPr lang="en-US" sz="2400" dirty="0">
                <a:latin typeface="Calibri" pitchFamily="34" charset="0"/>
              </a:rPr>
              <a:t>Student = yes</a:t>
            </a:r>
          </a:p>
          <a:p>
            <a:pPr>
              <a:lnSpc>
                <a:spcPct val="110000"/>
              </a:lnSpc>
            </a:pPr>
            <a:r>
              <a:rPr lang="en-US" sz="2400" dirty="0" err="1">
                <a:latin typeface="Calibri" pitchFamily="34" charset="0"/>
              </a:rPr>
              <a:t>Credit_rating</a:t>
            </a:r>
            <a:r>
              <a:rPr lang="en-US" sz="2400" dirty="0">
                <a:latin typeface="Calibri" pitchFamily="34" charset="0"/>
              </a:rPr>
              <a:t> = Fair)</a:t>
            </a:r>
          </a:p>
        </p:txBody>
      </p:sp>
      <p:sp>
        <p:nvSpPr>
          <p:cNvPr id="7" name="Rectangle 6"/>
          <p:cNvSpPr/>
          <p:nvPr/>
        </p:nvSpPr>
        <p:spPr>
          <a:xfrm>
            <a:off x="228600" y="762000"/>
            <a:ext cx="1993687" cy="413959"/>
          </a:xfrm>
          <a:prstGeom prst="rect">
            <a:avLst/>
          </a:prstGeom>
        </p:spPr>
        <p:txBody>
          <a:bodyPr wrap="none">
            <a:spAutoFit/>
          </a:bodyPr>
          <a:lstStyle/>
          <a:p>
            <a:pPr>
              <a:lnSpc>
                <a:spcPct val="110000"/>
              </a:lnSpc>
            </a:pPr>
            <a:r>
              <a:rPr lang="en-US" sz="2000" dirty="0" smtClean="0">
                <a:latin typeface="Calibri" pitchFamily="34" charset="0"/>
              </a:rPr>
              <a:t>Training Data set:</a:t>
            </a:r>
            <a:endParaRPr lang="en-US" sz="2000" dirty="0">
              <a:latin typeface="Calibri" pitchFamily="34" charset="0"/>
            </a:endParaRPr>
          </a:p>
        </p:txBody>
      </p:sp>
    </p:spTree>
  </p:cSld>
  <p:clrMapOvr>
    <a:masterClrMapping/>
  </p:clrMapOvr>
  <p:transition>
    <p:zoom/>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7"/>
          <p:cNvSpPr>
            <a:spLocks noGrp="1"/>
          </p:cNvSpPr>
          <p:nvPr>
            <p:ph type="sldNum" sz="quarter" idx="10"/>
          </p:nvPr>
        </p:nvSpPr>
        <p:spPr>
          <a:noFill/>
        </p:spPr>
        <p:txBody>
          <a:bodyPr/>
          <a:lstStyle/>
          <a:p>
            <a:fld id="{C7BA8305-ADE7-4C7F-8CAB-DDA4B14AF564}" type="slidenum">
              <a:rPr lang="en-US" b="1" smtClean="0">
                <a:latin typeface="Calibri" pitchFamily="34" charset="0"/>
              </a:rPr>
              <a:pPr/>
              <a:t>130</a:t>
            </a:fld>
            <a:endParaRPr lang="en-US" b="1" smtClean="0">
              <a:latin typeface="Calibri" pitchFamily="34" charset="0"/>
            </a:endParaRPr>
          </a:p>
        </p:txBody>
      </p:sp>
      <p:sp>
        <p:nvSpPr>
          <p:cNvPr id="69635" name="Rectangle 2"/>
          <p:cNvSpPr>
            <a:spLocks noGrp="1" noChangeArrowheads="1"/>
          </p:cNvSpPr>
          <p:nvPr>
            <p:ph type="title"/>
          </p:nvPr>
        </p:nvSpPr>
        <p:spPr>
          <a:xfrm>
            <a:off x="0" y="304800"/>
            <a:ext cx="9144000" cy="609600"/>
          </a:xfrm>
        </p:spPr>
        <p:txBody>
          <a:bodyPr/>
          <a:lstStyle/>
          <a:p>
            <a:pPr eaLnBrk="1" hangingPunct="1"/>
            <a:r>
              <a:rPr lang="en-US" smtClean="0"/>
              <a:t>Adaboost (Freund and Schapire, 1997)</a:t>
            </a:r>
          </a:p>
        </p:txBody>
      </p:sp>
      <p:sp>
        <p:nvSpPr>
          <p:cNvPr id="69636" name="Rectangle 3"/>
          <p:cNvSpPr>
            <a:spLocks noGrp="1" noChangeArrowheads="1"/>
          </p:cNvSpPr>
          <p:nvPr>
            <p:ph type="body" sz="half" idx="1"/>
          </p:nvPr>
        </p:nvSpPr>
        <p:spPr>
          <a:xfrm>
            <a:off x="304800" y="1371600"/>
            <a:ext cx="8382000" cy="5105400"/>
          </a:xfrm>
        </p:spPr>
        <p:txBody>
          <a:bodyPr/>
          <a:lstStyle/>
          <a:p>
            <a:pPr marL="457200" indent="-457200" eaLnBrk="1" hangingPunct="1">
              <a:lnSpc>
                <a:spcPct val="90000"/>
              </a:lnSpc>
            </a:pPr>
            <a:r>
              <a:rPr lang="en-US" sz="2000" smtClean="0"/>
              <a:t>Given a set of </a:t>
            </a:r>
            <a:r>
              <a:rPr lang="en-US" sz="2000" i="1" smtClean="0"/>
              <a:t>d</a:t>
            </a:r>
            <a:r>
              <a:rPr lang="en-US" sz="2000" smtClean="0"/>
              <a:t> class-labeled tuples, (</a:t>
            </a:r>
            <a:r>
              <a:rPr lang="en-US" sz="2000" b="1" smtClean="0"/>
              <a:t>X</a:t>
            </a:r>
            <a:r>
              <a:rPr lang="en-US" sz="2000" b="1" baseline="-25000" smtClean="0"/>
              <a:t>1</a:t>
            </a:r>
            <a:r>
              <a:rPr lang="en-US" sz="2000" smtClean="0"/>
              <a:t>, y</a:t>
            </a:r>
            <a:r>
              <a:rPr lang="en-US" sz="2000" baseline="-25000" smtClean="0"/>
              <a:t>1</a:t>
            </a:r>
            <a:r>
              <a:rPr lang="en-US" sz="2000" smtClean="0"/>
              <a:t>), …, (</a:t>
            </a:r>
            <a:r>
              <a:rPr lang="en-US" sz="2000" b="1" smtClean="0"/>
              <a:t>X</a:t>
            </a:r>
            <a:r>
              <a:rPr lang="en-US" sz="2000" b="1" baseline="-25000" smtClean="0"/>
              <a:t>d</a:t>
            </a:r>
            <a:r>
              <a:rPr lang="en-US" sz="2000" smtClean="0"/>
              <a:t>, y</a:t>
            </a:r>
            <a:r>
              <a:rPr lang="en-US" sz="2000" baseline="-25000" smtClean="0"/>
              <a:t>d</a:t>
            </a:r>
            <a:r>
              <a:rPr lang="en-US" sz="2000" smtClean="0"/>
              <a:t>)</a:t>
            </a:r>
          </a:p>
          <a:p>
            <a:pPr marL="457200" indent="-457200" eaLnBrk="1" hangingPunct="1">
              <a:lnSpc>
                <a:spcPct val="90000"/>
              </a:lnSpc>
            </a:pPr>
            <a:r>
              <a:rPr lang="en-US" sz="2000" smtClean="0"/>
              <a:t>Initially, all the weights of tuples are set the same (1/d)</a:t>
            </a:r>
          </a:p>
          <a:p>
            <a:pPr marL="457200" indent="-457200" eaLnBrk="1" hangingPunct="1">
              <a:lnSpc>
                <a:spcPct val="90000"/>
              </a:lnSpc>
            </a:pPr>
            <a:r>
              <a:rPr lang="en-US" sz="2000" smtClean="0"/>
              <a:t>Generate k classifiers in k rounds.  At round i,</a:t>
            </a:r>
          </a:p>
          <a:p>
            <a:pPr marL="914400" lvl="1" indent="-457200" eaLnBrk="1" hangingPunct="1">
              <a:lnSpc>
                <a:spcPct val="90000"/>
              </a:lnSpc>
            </a:pPr>
            <a:r>
              <a:rPr lang="en-US" sz="2000" smtClean="0"/>
              <a:t>Tuples from D are sampled (with replacement) to form a training set D</a:t>
            </a:r>
            <a:r>
              <a:rPr lang="en-US" sz="2000" baseline="-25000" smtClean="0"/>
              <a:t>i</a:t>
            </a:r>
            <a:r>
              <a:rPr lang="en-US" sz="2000" smtClean="0"/>
              <a:t> of the same size</a:t>
            </a:r>
          </a:p>
          <a:p>
            <a:pPr marL="914400" lvl="1" indent="-457200" eaLnBrk="1" hangingPunct="1">
              <a:lnSpc>
                <a:spcPct val="90000"/>
              </a:lnSpc>
            </a:pPr>
            <a:r>
              <a:rPr lang="en-US" sz="2000" smtClean="0"/>
              <a:t>Each tuple’s chance of being selected is based on its weight</a:t>
            </a:r>
          </a:p>
          <a:p>
            <a:pPr marL="914400" lvl="1" indent="-457200" eaLnBrk="1" hangingPunct="1">
              <a:lnSpc>
                <a:spcPct val="90000"/>
              </a:lnSpc>
            </a:pPr>
            <a:r>
              <a:rPr lang="en-US" sz="2000" smtClean="0"/>
              <a:t>A classification model M</a:t>
            </a:r>
            <a:r>
              <a:rPr lang="en-US" sz="2000" baseline="-25000" smtClean="0"/>
              <a:t>i</a:t>
            </a:r>
            <a:r>
              <a:rPr lang="en-US" sz="2000" smtClean="0"/>
              <a:t> is derived from D</a:t>
            </a:r>
            <a:r>
              <a:rPr lang="en-US" sz="2000" baseline="-25000" smtClean="0"/>
              <a:t>i</a:t>
            </a:r>
          </a:p>
          <a:p>
            <a:pPr marL="914400" lvl="1" indent="-457200" eaLnBrk="1" hangingPunct="1">
              <a:lnSpc>
                <a:spcPct val="90000"/>
              </a:lnSpc>
            </a:pPr>
            <a:r>
              <a:rPr lang="en-US" sz="2000" smtClean="0"/>
              <a:t>Its error rate is calculated using D</a:t>
            </a:r>
            <a:r>
              <a:rPr lang="en-US" sz="2000" baseline="-25000" smtClean="0"/>
              <a:t>i </a:t>
            </a:r>
            <a:r>
              <a:rPr lang="en-US" sz="2000" smtClean="0"/>
              <a:t>as a test set</a:t>
            </a:r>
          </a:p>
          <a:p>
            <a:pPr marL="914400" lvl="1" indent="-457200" eaLnBrk="1" hangingPunct="1">
              <a:lnSpc>
                <a:spcPct val="90000"/>
              </a:lnSpc>
            </a:pPr>
            <a:r>
              <a:rPr lang="en-US" sz="2000" smtClean="0"/>
              <a:t>If a tuple is misclassified, its weight is increased, o.w. it is decreased</a:t>
            </a:r>
          </a:p>
          <a:p>
            <a:pPr marL="457200" indent="-457200" eaLnBrk="1" hangingPunct="1">
              <a:lnSpc>
                <a:spcPct val="90000"/>
              </a:lnSpc>
            </a:pPr>
            <a:r>
              <a:rPr lang="en-US" sz="2000" smtClean="0"/>
              <a:t>Error rate: err(</a:t>
            </a:r>
            <a:r>
              <a:rPr lang="en-US" sz="2000" b="1" smtClean="0"/>
              <a:t>X</a:t>
            </a:r>
            <a:r>
              <a:rPr lang="en-US" sz="2000" b="1" baseline="-25000" smtClean="0"/>
              <a:t>j</a:t>
            </a:r>
            <a:r>
              <a:rPr lang="en-US" sz="2000" smtClean="0"/>
              <a:t>) is the misclassification error of tuple </a:t>
            </a:r>
            <a:r>
              <a:rPr lang="en-US" sz="2000" b="1" smtClean="0"/>
              <a:t>X</a:t>
            </a:r>
            <a:r>
              <a:rPr lang="en-US" sz="2000" b="1" baseline="-25000" smtClean="0"/>
              <a:t>j</a:t>
            </a:r>
            <a:r>
              <a:rPr lang="en-US" sz="2000" smtClean="0"/>
              <a:t>. Classifier M</a:t>
            </a:r>
            <a:r>
              <a:rPr lang="en-US" sz="2000" baseline="-25000" smtClean="0"/>
              <a:t>i</a:t>
            </a:r>
            <a:r>
              <a:rPr lang="en-US" sz="2000" smtClean="0"/>
              <a:t> error rate is the sum of the weights of the misclassified tuples: </a:t>
            </a:r>
          </a:p>
          <a:p>
            <a:pPr marL="457200" indent="-457200" eaLnBrk="1" hangingPunct="1">
              <a:lnSpc>
                <a:spcPct val="90000"/>
              </a:lnSpc>
            </a:pPr>
            <a:endParaRPr lang="en-US" sz="2000" smtClean="0"/>
          </a:p>
          <a:p>
            <a:pPr marL="457200" indent="-457200" eaLnBrk="1" hangingPunct="1">
              <a:lnSpc>
                <a:spcPct val="90000"/>
              </a:lnSpc>
            </a:pPr>
            <a:endParaRPr lang="en-US" sz="2000" smtClean="0"/>
          </a:p>
          <a:p>
            <a:pPr marL="457200" indent="-457200" eaLnBrk="1" hangingPunct="1">
              <a:lnSpc>
                <a:spcPct val="90000"/>
              </a:lnSpc>
            </a:pPr>
            <a:r>
              <a:rPr lang="en-US" sz="2000" smtClean="0"/>
              <a:t>The weight of classifier M</a:t>
            </a:r>
            <a:r>
              <a:rPr lang="en-US" sz="2000" baseline="-25000" smtClean="0"/>
              <a:t>i</a:t>
            </a:r>
            <a:r>
              <a:rPr lang="en-US" sz="2000" smtClean="0"/>
              <a:t>’s vote is</a:t>
            </a:r>
          </a:p>
        </p:txBody>
      </p:sp>
      <p:graphicFrame>
        <p:nvGraphicFramePr>
          <p:cNvPr id="69637" name="Object 4"/>
          <p:cNvGraphicFramePr>
            <a:graphicFrameLocks noChangeAspect="1"/>
          </p:cNvGraphicFramePr>
          <p:nvPr>
            <p:ph sz="quarter" idx="2"/>
          </p:nvPr>
        </p:nvGraphicFramePr>
        <p:xfrm>
          <a:off x="4953000" y="5715000"/>
          <a:ext cx="1828800" cy="723900"/>
        </p:xfrm>
        <a:graphic>
          <a:graphicData uri="http://schemas.openxmlformats.org/presentationml/2006/ole">
            <p:oleObj spid="_x0000_s69637" name="Equation" r:id="rId4" imgW="1091726" imgH="431613" progId="Equation.3">
              <p:embed/>
            </p:oleObj>
          </a:graphicData>
        </a:graphic>
      </p:graphicFrame>
      <p:graphicFrame>
        <p:nvGraphicFramePr>
          <p:cNvPr id="69638" name="Object 6"/>
          <p:cNvGraphicFramePr>
            <a:graphicFrameLocks noChangeAspect="1"/>
          </p:cNvGraphicFramePr>
          <p:nvPr>
            <p:ph sz="quarter" idx="3"/>
          </p:nvPr>
        </p:nvGraphicFramePr>
        <p:xfrm>
          <a:off x="2514600" y="4953000"/>
          <a:ext cx="3505200" cy="715963"/>
        </p:xfrm>
        <a:graphic>
          <a:graphicData uri="http://schemas.openxmlformats.org/presentationml/2006/ole">
            <p:oleObj spid="_x0000_s69638" name="Equation" r:id="rId5" imgW="1752600" imgH="444500" progId="Equation.3">
              <p:embed/>
            </p:oleObj>
          </a:graphicData>
        </a:graphic>
      </p:graphicFrame>
    </p:spTree>
  </p:cSld>
  <p:clrMapOvr>
    <a:masterClrMapping/>
  </p:clrMapOvr>
  <p:transition>
    <p:zoom/>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smtClean="0"/>
              <a:t>Random Forest (</a:t>
            </a:r>
            <a:r>
              <a:rPr lang="en-US" sz="3200" smtClean="0"/>
              <a:t>Breiman 2001) </a:t>
            </a:r>
          </a:p>
        </p:txBody>
      </p:sp>
      <p:sp>
        <p:nvSpPr>
          <p:cNvPr id="70659" name="Rectangle 3"/>
          <p:cNvSpPr>
            <a:spLocks noGrp="1" noChangeArrowheads="1"/>
          </p:cNvSpPr>
          <p:nvPr>
            <p:ph type="body" idx="1"/>
          </p:nvPr>
        </p:nvSpPr>
        <p:spPr>
          <a:xfrm>
            <a:off x="304800" y="1143000"/>
            <a:ext cx="8458200" cy="5410200"/>
          </a:xfrm>
        </p:spPr>
        <p:txBody>
          <a:bodyPr/>
          <a:lstStyle/>
          <a:p>
            <a:r>
              <a:rPr lang="en-US" sz="2000" smtClean="0"/>
              <a:t>Random Forest: </a:t>
            </a:r>
          </a:p>
          <a:p>
            <a:pPr lvl="1"/>
            <a:r>
              <a:rPr lang="en-US" sz="2000" smtClean="0"/>
              <a:t>Each classifier in the ensemble is a </a:t>
            </a:r>
            <a:r>
              <a:rPr lang="en-US" sz="2000" i="1" smtClean="0"/>
              <a:t>decision tree </a:t>
            </a:r>
            <a:r>
              <a:rPr lang="en-US" sz="2000" smtClean="0"/>
              <a:t>classifier and is generated using a random selection of attributes at each node to determine the split</a:t>
            </a:r>
          </a:p>
          <a:p>
            <a:pPr lvl="1"/>
            <a:r>
              <a:rPr lang="en-US" sz="2000" smtClean="0"/>
              <a:t>During classification, each tree votes and the most popular class is returned</a:t>
            </a:r>
          </a:p>
          <a:p>
            <a:r>
              <a:rPr lang="en-US" sz="2000" smtClean="0"/>
              <a:t>Two Methods to construct Random Forest:</a:t>
            </a:r>
          </a:p>
          <a:p>
            <a:pPr lvl="1"/>
            <a:r>
              <a:rPr lang="en-US" sz="2000" smtClean="0"/>
              <a:t>Forest-RI (</a:t>
            </a:r>
            <a:r>
              <a:rPr lang="en-US" sz="2000" i="1" smtClean="0"/>
              <a:t>random input selection</a:t>
            </a:r>
            <a:r>
              <a:rPr lang="en-US" sz="2000" smtClean="0"/>
              <a:t>):  Randomly select, at each node, F attributes as candidates for the split at the node. The CART methodology is used to grow the trees to maximum size</a:t>
            </a:r>
          </a:p>
          <a:p>
            <a:pPr lvl="1"/>
            <a:r>
              <a:rPr lang="en-US" sz="2000" smtClean="0"/>
              <a:t>Forest-RC (</a:t>
            </a:r>
            <a:r>
              <a:rPr lang="en-US" sz="2000" i="1" smtClean="0"/>
              <a:t>random linear combinations</a:t>
            </a:r>
            <a:r>
              <a:rPr lang="en-US" sz="2000" smtClean="0"/>
              <a:t>)</a:t>
            </a:r>
            <a:r>
              <a:rPr lang="en-US" sz="2000" i="1" smtClean="0"/>
              <a:t>: </a:t>
            </a:r>
            <a:r>
              <a:rPr lang="en-US" sz="2000" smtClean="0"/>
              <a:t> Creates new attributes (or features) that are a linear combination of the existing attributes (reduces the correlation between individual classifiers)</a:t>
            </a:r>
          </a:p>
          <a:p>
            <a:r>
              <a:rPr lang="en-US" sz="2000" smtClean="0"/>
              <a:t>Comparable in accuracy to Adaboost, but more robust to errors and outliers </a:t>
            </a:r>
          </a:p>
          <a:p>
            <a:r>
              <a:rPr lang="en-US" sz="2000" smtClean="0"/>
              <a:t>Insensitive to the number of attributes selected for consideration at each split, and faster than bagging or boosting</a:t>
            </a:r>
          </a:p>
        </p:txBody>
      </p:sp>
      <p:sp>
        <p:nvSpPr>
          <p:cNvPr id="70660" name="Slide Number Placeholder 7"/>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C0BAEDE8-AB8F-4DDE-AE7D-2288EA9C5675}" type="slidenum">
              <a:rPr lang="en-US" sz="1200" b="1">
                <a:latin typeface="Calibri" pitchFamily="34" charset="0"/>
              </a:rPr>
              <a:pPr algn="r"/>
              <a:t>131</a:t>
            </a:fld>
            <a:endParaRPr lang="en-US" sz="1200" b="1">
              <a:latin typeface="Calibri" pitchFamily="34" charset="0"/>
            </a:endParaRPr>
          </a:p>
        </p:txBody>
      </p:sp>
    </p:spTree>
  </p:cSld>
  <p:clrMapOvr>
    <a:masterClrMapping/>
  </p:clrMapOvr>
  <p:transition>
    <p:zoom/>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304800"/>
            <a:ext cx="9144000" cy="609600"/>
          </a:xfrm>
        </p:spPr>
        <p:txBody>
          <a:bodyPr/>
          <a:lstStyle/>
          <a:p>
            <a:r>
              <a:rPr lang="en-US" sz="3200" b="0" smtClean="0"/>
              <a:t>Classification of Class-Imbalanced Data Sets</a:t>
            </a:r>
          </a:p>
        </p:txBody>
      </p:sp>
      <p:sp>
        <p:nvSpPr>
          <p:cNvPr id="71683" name="Rectangle 3"/>
          <p:cNvSpPr>
            <a:spLocks noGrp="1" noChangeArrowheads="1"/>
          </p:cNvSpPr>
          <p:nvPr>
            <p:ph type="body" idx="1"/>
          </p:nvPr>
        </p:nvSpPr>
        <p:spPr>
          <a:xfrm>
            <a:off x="304800" y="1295400"/>
            <a:ext cx="8686800" cy="5105400"/>
          </a:xfrm>
        </p:spPr>
        <p:txBody>
          <a:bodyPr/>
          <a:lstStyle/>
          <a:p>
            <a:pPr>
              <a:lnSpc>
                <a:spcPct val="90000"/>
              </a:lnSpc>
            </a:pPr>
            <a:r>
              <a:rPr lang="en-US" sz="2400" smtClean="0"/>
              <a:t>Class-imbalance problem: Rare positive example but numerous negative ones, e.g., medical diagnosis, fraud, oil-spill, fault, etc. </a:t>
            </a:r>
          </a:p>
          <a:p>
            <a:pPr>
              <a:lnSpc>
                <a:spcPct val="90000"/>
              </a:lnSpc>
            </a:pPr>
            <a:r>
              <a:rPr lang="en-US" sz="2400" smtClean="0"/>
              <a:t>Traditional methods assume a balanced distribution of classes and equal error costs: not suitable for class-imbalanced data</a:t>
            </a:r>
          </a:p>
          <a:p>
            <a:pPr>
              <a:lnSpc>
                <a:spcPct val="90000"/>
              </a:lnSpc>
            </a:pPr>
            <a:r>
              <a:rPr lang="en-US" sz="2400" smtClean="0"/>
              <a:t>Typical methods for imbalance data in 2-class classification: </a:t>
            </a:r>
          </a:p>
          <a:p>
            <a:pPr lvl="1">
              <a:lnSpc>
                <a:spcPct val="90000"/>
              </a:lnSpc>
            </a:pPr>
            <a:r>
              <a:rPr lang="en-US" sz="2400" b="1" smtClean="0"/>
              <a:t>Oversampling</a:t>
            </a:r>
            <a:r>
              <a:rPr lang="en-US" sz="2400" smtClean="0"/>
              <a:t>: re-sampling of data from positive class</a:t>
            </a:r>
          </a:p>
          <a:p>
            <a:pPr lvl="1">
              <a:lnSpc>
                <a:spcPct val="90000"/>
              </a:lnSpc>
            </a:pPr>
            <a:r>
              <a:rPr lang="en-US" sz="2400" b="1" smtClean="0"/>
              <a:t>Under-sampling</a:t>
            </a:r>
            <a:r>
              <a:rPr lang="en-US" sz="2400" smtClean="0"/>
              <a:t>: randomly eliminate  tuples from negative class</a:t>
            </a:r>
          </a:p>
          <a:p>
            <a:pPr lvl="1">
              <a:lnSpc>
                <a:spcPct val="90000"/>
              </a:lnSpc>
            </a:pPr>
            <a:r>
              <a:rPr lang="en-US" sz="2400" b="1" smtClean="0"/>
              <a:t>Threshold-moving</a:t>
            </a:r>
            <a:r>
              <a:rPr lang="en-US" sz="2400" smtClean="0"/>
              <a:t>: moves the decision threshold, t, so that the rare class tuples are easier to classify, and hence, less chance of costly false negative errors</a:t>
            </a:r>
          </a:p>
          <a:p>
            <a:pPr lvl="1">
              <a:lnSpc>
                <a:spcPct val="90000"/>
              </a:lnSpc>
            </a:pPr>
            <a:r>
              <a:rPr lang="en-US" sz="2400" smtClean="0"/>
              <a:t>Ensemble techniques: Ensemble multiple classifiers introduced above</a:t>
            </a:r>
          </a:p>
          <a:p>
            <a:pPr>
              <a:lnSpc>
                <a:spcPct val="90000"/>
              </a:lnSpc>
            </a:pPr>
            <a:r>
              <a:rPr lang="en-US" sz="2400" smtClean="0"/>
              <a:t>Still difficult for class imbalance problem on multiclass tasks</a:t>
            </a:r>
          </a:p>
        </p:txBody>
      </p:sp>
      <p:sp>
        <p:nvSpPr>
          <p:cNvPr id="71684" name="Slide Number Placeholder 7"/>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5413F56E-67BB-41B4-8556-D206A3DED4E5}" type="slidenum">
              <a:rPr lang="en-US" sz="1200" b="1">
                <a:latin typeface="Calibri" pitchFamily="34" charset="0"/>
              </a:rPr>
              <a:pPr algn="r"/>
              <a:t>132</a:t>
            </a:fld>
            <a:endParaRPr lang="en-US" sz="1200" b="1">
              <a:latin typeface="Calibri" pitchFamily="34" charset="0"/>
            </a:endParaRPr>
          </a:p>
        </p:txBody>
      </p:sp>
    </p:spTree>
  </p:cSld>
  <p:clrMapOvr>
    <a:masterClrMapping/>
  </p:clrMapOvr>
  <p:transition>
    <p:zoom/>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228600" y="381000"/>
            <a:ext cx="8458200" cy="533400"/>
          </a:xfrm>
        </p:spPr>
        <p:txBody>
          <a:bodyPr/>
          <a:lstStyle/>
          <a:p>
            <a:pPr eaLnBrk="1" hangingPunct="1"/>
            <a:r>
              <a:rPr lang="en-US" smtClean="0"/>
              <a:t>Summary (I)</a:t>
            </a:r>
          </a:p>
        </p:txBody>
      </p:sp>
      <p:sp>
        <p:nvSpPr>
          <p:cNvPr id="73731" name="Rectangle 3"/>
          <p:cNvSpPr>
            <a:spLocks noGrp="1" noChangeArrowheads="1"/>
          </p:cNvSpPr>
          <p:nvPr>
            <p:ph type="body" idx="1"/>
          </p:nvPr>
        </p:nvSpPr>
        <p:spPr>
          <a:xfrm>
            <a:off x="228600" y="1295400"/>
            <a:ext cx="8763000" cy="4419600"/>
          </a:xfrm>
        </p:spPr>
        <p:txBody>
          <a:bodyPr/>
          <a:lstStyle/>
          <a:p>
            <a:pPr eaLnBrk="1" hangingPunct="1">
              <a:lnSpc>
                <a:spcPct val="120000"/>
              </a:lnSpc>
            </a:pPr>
            <a:r>
              <a:rPr lang="en-US" sz="2400" smtClean="0">
                <a:solidFill>
                  <a:schemeClr val="hlink"/>
                </a:solidFill>
              </a:rPr>
              <a:t>Classification </a:t>
            </a:r>
            <a:r>
              <a:rPr lang="en-US" sz="2400" smtClean="0"/>
              <a:t>is a form of data analysis that extracts </a:t>
            </a:r>
            <a:r>
              <a:rPr lang="en-US" sz="2400" smtClean="0">
                <a:solidFill>
                  <a:schemeClr val="hlink"/>
                </a:solidFill>
              </a:rPr>
              <a:t>models</a:t>
            </a:r>
            <a:r>
              <a:rPr lang="en-US" sz="2400" smtClean="0"/>
              <a:t> describing important data classes. </a:t>
            </a:r>
          </a:p>
          <a:p>
            <a:pPr eaLnBrk="1" hangingPunct="1">
              <a:lnSpc>
                <a:spcPct val="120000"/>
              </a:lnSpc>
            </a:pPr>
            <a:r>
              <a:rPr lang="en-US" sz="2400" smtClean="0"/>
              <a:t>Effective and scalable methods have been developed for </a:t>
            </a:r>
            <a:r>
              <a:rPr lang="en-US" sz="2400" smtClean="0">
                <a:solidFill>
                  <a:schemeClr val="hlink"/>
                </a:solidFill>
              </a:rPr>
              <a:t>decision tree induction, Naive Bayesian classification, rule-based classification, </a:t>
            </a:r>
            <a:r>
              <a:rPr lang="en-US" sz="2400" smtClean="0"/>
              <a:t>and many other classification methods.</a:t>
            </a:r>
          </a:p>
          <a:p>
            <a:pPr eaLnBrk="1" hangingPunct="1">
              <a:lnSpc>
                <a:spcPct val="120000"/>
              </a:lnSpc>
            </a:pPr>
            <a:r>
              <a:rPr lang="en-US" sz="2400" smtClean="0">
                <a:solidFill>
                  <a:schemeClr val="hlink"/>
                </a:solidFill>
              </a:rPr>
              <a:t>Evaluation metrics</a:t>
            </a:r>
            <a:r>
              <a:rPr lang="en-US" sz="2400" smtClean="0"/>
              <a:t> include: accuracy, sensitivity, specificity, precision, recall, </a:t>
            </a:r>
            <a:r>
              <a:rPr lang="en-US" sz="2400" i="1" smtClean="0"/>
              <a:t>F</a:t>
            </a:r>
            <a:r>
              <a:rPr lang="en-US" sz="2400" smtClean="0"/>
              <a:t> measure, and </a:t>
            </a:r>
            <a:r>
              <a:rPr lang="en-US" sz="2400" i="1" smtClean="0"/>
              <a:t>F</a:t>
            </a:r>
            <a:r>
              <a:rPr lang="en-US" sz="2400" i="1" baseline="-25000" smtClean="0">
                <a:cs typeface="Tahoma" pitchFamily="34" charset="0"/>
              </a:rPr>
              <a:t>ß</a:t>
            </a:r>
            <a:r>
              <a:rPr lang="en-US" sz="2400" baseline="-25000" smtClean="0"/>
              <a:t> </a:t>
            </a:r>
            <a:r>
              <a:rPr lang="en-US" sz="2400" smtClean="0"/>
              <a:t>measure.</a:t>
            </a:r>
          </a:p>
          <a:p>
            <a:pPr eaLnBrk="1" hangingPunct="1">
              <a:lnSpc>
                <a:spcPct val="120000"/>
              </a:lnSpc>
            </a:pPr>
            <a:r>
              <a:rPr lang="en-US" sz="2400" smtClean="0">
                <a:solidFill>
                  <a:schemeClr val="hlink"/>
                </a:solidFill>
              </a:rPr>
              <a:t>Stratified k-fold cross-validation</a:t>
            </a:r>
            <a:r>
              <a:rPr lang="en-US" sz="2400" smtClean="0"/>
              <a:t> is recommended for accuracy estimation.  </a:t>
            </a:r>
            <a:r>
              <a:rPr lang="en-US" sz="2400" smtClean="0">
                <a:solidFill>
                  <a:schemeClr val="hlink"/>
                </a:solidFill>
              </a:rPr>
              <a:t>Bagging </a:t>
            </a:r>
            <a:r>
              <a:rPr lang="en-US" sz="2400" smtClean="0"/>
              <a:t>and </a:t>
            </a:r>
            <a:r>
              <a:rPr lang="en-US" sz="2400" smtClean="0">
                <a:solidFill>
                  <a:schemeClr val="hlink"/>
                </a:solidFill>
              </a:rPr>
              <a:t>boosting</a:t>
            </a:r>
            <a:r>
              <a:rPr lang="en-US" sz="2400" smtClean="0"/>
              <a:t> can be used to increase overall accuracy by learning and combining a series of individual models.</a:t>
            </a:r>
          </a:p>
        </p:txBody>
      </p:sp>
      <p:sp>
        <p:nvSpPr>
          <p:cNvPr id="73732" name="Slide Number Placeholder 7"/>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6E33D5D9-FDB9-4021-BCA3-E24EE118A80C}" type="slidenum">
              <a:rPr lang="en-US" sz="1200" b="1">
                <a:latin typeface="Calibri" pitchFamily="34" charset="0"/>
              </a:rPr>
              <a:pPr algn="r"/>
              <a:t>133</a:t>
            </a:fld>
            <a:endParaRPr lang="en-US" sz="1200" b="1">
              <a:latin typeface="Calibri" pitchFamily="34" charset="0"/>
            </a:endParaRPr>
          </a:p>
        </p:txBody>
      </p:sp>
    </p:spTree>
  </p:cSld>
  <p:clrMapOvr>
    <a:masterClrMapping/>
  </p:clrMapOvr>
  <p:transition>
    <p:zoom/>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228600" y="381000"/>
            <a:ext cx="8458200" cy="533400"/>
          </a:xfrm>
        </p:spPr>
        <p:txBody>
          <a:bodyPr/>
          <a:lstStyle/>
          <a:p>
            <a:pPr eaLnBrk="1" hangingPunct="1"/>
            <a:r>
              <a:rPr lang="en-US" smtClean="0"/>
              <a:t>Summary (II)</a:t>
            </a:r>
          </a:p>
        </p:txBody>
      </p:sp>
      <p:sp>
        <p:nvSpPr>
          <p:cNvPr id="74755" name="Rectangle 3"/>
          <p:cNvSpPr>
            <a:spLocks noGrp="1" noChangeArrowheads="1"/>
          </p:cNvSpPr>
          <p:nvPr>
            <p:ph type="body" idx="1"/>
          </p:nvPr>
        </p:nvSpPr>
        <p:spPr>
          <a:xfrm>
            <a:off x="304800" y="1295400"/>
            <a:ext cx="8534400" cy="5029200"/>
          </a:xfrm>
        </p:spPr>
        <p:txBody>
          <a:bodyPr/>
          <a:lstStyle/>
          <a:p>
            <a:pPr eaLnBrk="1" hangingPunct="1">
              <a:lnSpc>
                <a:spcPct val="130000"/>
              </a:lnSpc>
            </a:pPr>
            <a:r>
              <a:rPr lang="en-US" sz="2400" smtClean="0">
                <a:solidFill>
                  <a:schemeClr val="hlink"/>
                </a:solidFill>
              </a:rPr>
              <a:t>Significance tests</a:t>
            </a:r>
            <a:r>
              <a:rPr lang="en-US" sz="2400" smtClean="0"/>
              <a:t> and </a:t>
            </a:r>
            <a:r>
              <a:rPr lang="en-US" sz="2400" smtClean="0">
                <a:solidFill>
                  <a:schemeClr val="hlink"/>
                </a:solidFill>
              </a:rPr>
              <a:t>ROC curves</a:t>
            </a:r>
            <a:r>
              <a:rPr lang="en-US" sz="2400" smtClean="0"/>
              <a:t> are useful for model selection.</a:t>
            </a:r>
          </a:p>
          <a:p>
            <a:pPr eaLnBrk="1" hangingPunct="1">
              <a:lnSpc>
                <a:spcPct val="130000"/>
              </a:lnSpc>
            </a:pPr>
            <a:r>
              <a:rPr lang="en-US" sz="2400" smtClean="0"/>
              <a:t>There have been numerous </a:t>
            </a:r>
            <a:r>
              <a:rPr lang="en-US" sz="2400" smtClean="0">
                <a:solidFill>
                  <a:schemeClr val="hlink"/>
                </a:solidFill>
              </a:rPr>
              <a:t>comparisons of the different classification </a:t>
            </a:r>
            <a:r>
              <a:rPr lang="en-US" sz="2400" smtClean="0"/>
              <a:t>methods; the matter remains a research topic</a:t>
            </a:r>
          </a:p>
          <a:p>
            <a:pPr eaLnBrk="1" hangingPunct="1">
              <a:lnSpc>
                <a:spcPct val="130000"/>
              </a:lnSpc>
            </a:pPr>
            <a:r>
              <a:rPr lang="en-US" sz="2400" smtClean="0"/>
              <a:t>No single method has been found to be superior over all others for all data sets</a:t>
            </a:r>
          </a:p>
          <a:p>
            <a:pPr eaLnBrk="1" hangingPunct="1">
              <a:lnSpc>
                <a:spcPct val="130000"/>
              </a:lnSpc>
            </a:pPr>
            <a:r>
              <a:rPr lang="en-US" sz="2400" smtClean="0"/>
              <a:t>Issues such as accuracy, training time, robustness, scalability, and interpretability must be considered and can involve trade-offs, further complicating the quest for an overall superior method</a:t>
            </a:r>
          </a:p>
        </p:txBody>
      </p:sp>
      <p:sp>
        <p:nvSpPr>
          <p:cNvPr id="74756" name="Slide Number Placeholder 7"/>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78339AF1-B508-47D1-A350-A3930DF5CDA4}" type="slidenum">
              <a:rPr lang="en-US" sz="1200" b="1">
                <a:latin typeface="Calibri" pitchFamily="34" charset="0"/>
              </a:rPr>
              <a:pPr algn="r"/>
              <a:t>134</a:t>
            </a:fld>
            <a:endParaRPr lang="en-US" sz="1200" b="1">
              <a:latin typeface="Calibri" pitchFamily="34" charset="0"/>
            </a:endParaRPr>
          </a:p>
        </p:txBody>
      </p:sp>
    </p:spTree>
  </p:cSld>
  <p:clrMapOvr>
    <a:masterClrMapping/>
  </p:clrMapOvr>
  <p:transition>
    <p:zoom/>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533400" y="304800"/>
            <a:ext cx="8018463" cy="609600"/>
          </a:xfrm>
        </p:spPr>
        <p:txBody>
          <a:bodyPr/>
          <a:lstStyle/>
          <a:p>
            <a:pPr eaLnBrk="1" hangingPunct="1"/>
            <a:r>
              <a:rPr lang="en-US" smtClean="0"/>
              <a:t>References (1)</a:t>
            </a:r>
            <a:endParaRPr lang="en-US" sz="4000" smtClean="0"/>
          </a:p>
        </p:txBody>
      </p:sp>
      <p:sp>
        <p:nvSpPr>
          <p:cNvPr id="75779" name="Rectangle 3"/>
          <p:cNvSpPr>
            <a:spLocks noGrp="1" noChangeArrowheads="1"/>
          </p:cNvSpPr>
          <p:nvPr>
            <p:ph type="body" idx="1"/>
          </p:nvPr>
        </p:nvSpPr>
        <p:spPr>
          <a:xfrm>
            <a:off x="304800" y="1371600"/>
            <a:ext cx="8686800" cy="5029200"/>
          </a:xfrm>
        </p:spPr>
        <p:txBody>
          <a:bodyPr/>
          <a:lstStyle/>
          <a:p>
            <a:pPr marL="533400" indent="-533400" eaLnBrk="1" hangingPunct="1"/>
            <a:r>
              <a:rPr lang="en-US" sz="1800" smtClean="0"/>
              <a:t>C. Apte and S. Weiss. </a:t>
            </a:r>
            <a:r>
              <a:rPr lang="en-US" sz="1800" b="1" smtClean="0"/>
              <a:t>Data mining with decision trees and decision rules</a:t>
            </a:r>
            <a:r>
              <a:rPr lang="en-US" sz="1800" smtClean="0"/>
              <a:t>. Future Generation Computer Systems, 13, 1997</a:t>
            </a:r>
          </a:p>
          <a:p>
            <a:pPr marL="533400" indent="-533400" eaLnBrk="1" hangingPunct="1"/>
            <a:r>
              <a:rPr lang="en-US" sz="1800" smtClean="0"/>
              <a:t>C. M. Bishop,  </a:t>
            </a:r>
            <a:r>
              <a:rPr lang="en-US" sz="1800" b="1" smtClean="0"/>
              <a:t>Neural Networks for Pattern Recognition</a:t>
            </a:r>
            <a:r>
              <a:rPr lang="en-US" sz="1800" smtClean="0"/>
              <a:t>.  Oxford University Press, 1995</a:t>
            </a:r>
          </a:p>
          <a:p>
            <a:pPr marL="533400" indent="-533400" eaLnBrk="1" hangingPunct="1"/>
            <a:r>
              <a:rPr lang="en-US" sz="1800" smtClean="0"/>
              <a:t>L. Breiman, J. Friedman, R. Olshen, and C. Stone. </a:t>
            </a:r>
            <a:r>
              <a:rPr lang="en-US" sz="1800" b="1" smtClean="0"/>
              <a:t>Classification and Regression Trees</a:t>
            </a:r>
            <a:r>
              <a:rPr lang="en-US" sz="1800" smtClean="0"/>
              <a:t>. Wadsworth International Group, 1984</a:t>
            </a:r>
          </a:p>
          <a:p>
            <a:pPr marL="533400" indent="-533400" eaLnBrk="1" hangingPunct="1"/>
            <a:r>
              <a:rPr lang="en-US" sz="1800" smtClean="0"/>
              <a:t>C. J. C. Burges. </a:t>
            </a:r>
            <a:r>
              <a:rPr lang="en-US" sz="1800" b="1" smtClean="0"/>
              <a:t>A Tutorial on Support Vector Machines for Pattern Recognition</a:t>
            </a:r>
            <a:r>
              <a:rPr lang="en-US" sz="1800" smtClean="0"/>
              <a:t>. </a:t>
            </a:r>
            <a:r>
              <a:rPr lang="en-US" sz="1800" i="1" smtClean="0"/>
              <a:t>Data Mining and Knowledge Discovery</a:t>
            </a:r>
            <a:r>
              <a:rPr lang="en-US" sz="1800" smtClean="0"/>
              <a:t>, 2(2): 121-168, 1998</a:t>
            </a:r>
          </a:p>
          <a:p>
            <a:pPr marL="533400" indent="-533400" eaLnBrk="1" hangingPunct="1"/>
            <a:r>
              <a:rPr lang="en-US" sz="1800" smtClean="0"/>
              <a:t>P. K. Chan and S. J. Stolfo. </a:t>
            </a:r>
            <a:r>
              <a:rPr lang="en-US" sz="1800" b="1" smtClean="0"/>
              <a:t>Learning arbiter and combiner trees from partitioned data for scaling machine learning</a:t>
            </a:r>
            <a:r>
              <a:rPr lang="en-US" sz="1800" smtClean="0"/>
              <a:t>. KDD'95</a:t>
            </a:r>
          </a:p>
          <a:p>
            <a:pPr marL="533400" indent="-533400" eaLnBrk="1" hangingPunct="1"/>
            <a:r>
              <a:rPr lang="en-US" sz="1800" smtClean="0"/>
              <a:t>H. Cheng, X. Yan, J. Han, and C.-W. Hsu, </a:t>
            </a:r>
            <a:r>
              <a:rPr lang="en-US" sz="1800" b="1" smtClean="0">
                <a:hlinkClick r:id="rId3"/>
              </a:rPr>
              <a:t>Discriminative Frequent Pattern Analysis for Effective Classification</a:t>
            </a:r>
            <a:r>
              <a:rPr lang="en-US" sz="1800" smtClean="0"/>
              <a:t>, ICDE'07</a:t>
            </a:r>
            <a:endParaRPr lang="en-US" sz="1800" b="1" smtClean="0"/>
          </a:p>
          <a:p>
            <a:pPr marL="533400" indent="-533400" eaLnBrk="1" hangingPunct="1"/>
            <a:r>
              <a:rPr lang="en-US" sz="1800" smtClean="0"/>
              <a:t>H. Cheng, X. Yan, J. Han, and P. S. Yu, </a:t>
            </a:r>
            <a:r>
              <a:rPr lang="en-US" sz="1800" b="1" smtClean="0">
                <a:hlinkClick r:id="rId4"/>
              </a:rPr>
              <a:t>Direct Discriminative Pattern Mining for Effective Classification</a:t>
            </a:r>
            <a:r>
              <a:rPr lang="en-US" sz="1800" smtClean="0"/>
              <a:t>, ICDE'08</a:t>
            </a:r>
            <a:endParaRPr lang="en-US" sz="1800" b="1" smtClean="0"/>
          </a:p>
          <a:p>
            <a:pPr marL="533400" indent="-533400" eaLnBrk="1" hangingPunct="1"/>
            <a:r>
              <a:rPr lang="en-US" sz="1800" smtClean="0"/>
              <a:t>W. Cohen.  </a:t>
            </a:r>
            <a:r>
              <a:rPr lang="en-US" sz="1800" b="1" smtClean="0"/>
              <a:t>Fast effective rule induction</a:t>
            </a:r>
            <a:r>
              <a:rPr lang="en-US" sz="1800" smtClean="0"/>
              <a:t>. ICML'95</a:t>
            </a:r>
          </a:p>
          <a:p>
            <a:pPr marL="533400" indent="-533400" eaLnBrk="1" hangingPunct="1"/>
            <a:r>
              <a:rPr lang="en-US" sz="1800" smtClean="0"/>
              <a:t>G. Cong, K.-L. Tan, A. K. H. Tung, and X. Xu.  </a:t>
            </a:r>
            <a:r>
              <a:rPr lang="en-US" sz="1800" b="1" smtClean="0"/>
              <a:t>Mining top-k covering rule groups for gene expression data</a:t>
            </a:r>
            <a:r>
              <a:rPr lang="en-US" sz="1800" smtClean="0"/>
              <a:t>.  SIGMOD'05</a:t>
            </a:r>
          </a:p>
        </p:txBody>
      </p:sp>
      <p:sp>
        <p:nvSpPr>
          <p:cNvPr id="75780" name="Slide Number Placeholder 7"/>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24110B1B-2C03-412C-97F2-663878924A76}" type="slidenum">
              <a:rPr lang="en-US" sz="1200" b="1">
                <a:latin typeface="Calibri" pitchFamily="34" charset="0"/>
              </a:rPr>
              <a:pPr algn="r"/>
              <a:t>135</a:t>
            </a:fld>
            <a:endParaRPr lang="en-US" sz="1200" b="1">
              <a:latin typeface="Calibri" pitchFamily="34" charset="0"/>
            </a:endParaRPr>
          </a:p>
        </p:txBody>
      </p:sp>
    </p:spTree>
  </p:cSld>
  <p:clrMapOvr>
    <a:masterClrMapping/>
  </p:clrMapOvr>
  <p:transition>
    <p:zoom/>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8471634B-3CB7-4119-87D8-0D3463423CA5}" type="slidenum">
              <a:rPr lang="en-US" sz="1200"/>
              <a:pPr algn="r"/>
              <a:t>136</a:t>
            </a:fld>
            <a:endParaRPr lang="en-US" sz="1200"/>
          </a:p>
        </p:txBody>
      </p:sp>
      <p:sp>
        <p:nvSpPr>
          <p:cNvPr id="81923" name="Rectangle 2"/>
          <p:cNvSpPr>
            <a:spLocks noGrp="1" noChangeArrowheads="1"/>
          </p:cNvSpPr>
          <p:nvPr>
            <p:ph type="title" idx="4294967295"/>
          </p:nvPr>
        </p:nvSpPr>
        <p:spPr>
          <a:xfrm>
            <a:off x="-228600" y="152400"/>
            <a:ext cx="9601200" cy="838200"/>
          </a:xfrm>
          <a:noFill/>
        </p:spPr>
        <p:txBody>
          <a:bodyPr lIns="92075" tIns="46038" rIns="92075" bIns="46038"/>
          <a:lstStyle/>
          <a:p>
            <a:pPr eaLnBrk="1" hangingPunct="1">
              <a:lnSpc>
                <a:spcPct val="110000"/>
              </a:lnSpc>
            </a:pPr>
            <a:r>
              <a:rPr lang="en-US" sz="3200" smtClean="0">
                <a:solidFill>
                  <a:srgbClr val="170981"/>
                </a:solidFill>
              </a:rPr>
              <a:t>Issues: Evaluating Classification Methods</a:t>
            </a:r>
          </a:p>
        </p:txBody>
      </p:sp>
      <p:sp>
        <p:nvSpPr>
          <p:cNvPr id="81924" name="Rectangle 3"/>
          <p:cNvSpPr>
            <a:spLocks noGrp="1" noChangeArrowheads="1"/>
          </p:cNvSpPr>
          <p:nvPr>
            <p:ph type="body" idx="4294967295"/>
          </p:nvPr>
        </p:nvSpPr>
        <p:spPr>
          <a:xfrm>
            <a:off x="304800" y="1371600"/>
            <a:ext cx="8378825" cy="5257800"/>
          </a:xfrm>
          <a:noFill/>
        </p:spPr>
        <p:txBody>
          <a:bodyPr lIns="92075" tIns="46038" rIns="92075" bIns="46038"/>
          <a:lstStyle/>
          <a:p>
            <a:pPr eaLnBrk="1" hangingPunct="1">
              <a:lnSpc>
                <a:spcPct val="90000"/>
              </a:lnSpc>
            </a:pPr>
            <a:r>
              <a:rPr lang="en-US" sz="2400" smtClean="0"/>
              <a:t>Accuracy</a:t>
            </a:r>
          </a:p>
          <a:p>
            <a:pPr lvl="1" eaLnBrk="1" hangingPunct="1">
              <a:lnSpc>
                <a:spcPct val="90000"/>
              </a:lnSpc>
            </a:pPr>
            <a:r>
              <a:rPr lang="en-US" sz="2400" smtClean="0"/>
              <a:t>classifier accuracy: predicting class label</a:t>
            </a:r>
          </a:p>
          <a:p>
            <a:pPr lvl="1" eaLnBrk="1" hangingPunct="1">
              <a:lnSpc>
                <a:spcPct val="90000"/>
              </a:lnSpc>
            </a:pPr>
            <a:r>
              <a:rPr lang="en-US" sz="2400" smtClean="0"/>
              <a:t>predictor accuracy: guessing value of predicted attributes</a:t>
            </a:r>
          </a:p>
          <a:p>
            <a:pPr eaLnBrk="1" hangingPunct="1">
              <a:lnSpc>
                <a:spcPct val="90000"/>
              </a:lnSpc>
            </a:pPr>
            <a:r>
              <a:rPr lang="en-US" sz="2400" smtClean="0"/>
              <a:t>Speed</a:t>
            </a:r>
          </a:p>
          <a:p>
            <a:pPr lvl="1" eaLnBrk="1" hangingPunct="1">
              <a:lnSpc>
                <a:spcPct val="90000"/>
              </a:lnSpc>
            </a:pPr>
            <a:r>
              <a:rPr lang="en-US" sz="2400" smtClean="0"/>
              <a:t>time to construct the model (training time)</a:t>
            </a:r>
          </a:p>
          <a:p>
            <a:pPr lvl="1" eaLnBrk="1" hangingPunct="1">
              <a:lnSpc>
                <a:spcPct val="90000"/>
              </a:lnSpc>
            </a:pPr>
            <a:r>
              <a:rPr lang="en-US" sz="2400" smtClean="0"/>
              <a:t>time to use the model (classification/prediction time)</a:t>
            </a:r>
          </a:p>
          <a:p>
            <a:pPr eaLnBrk="1" hangingPunct="1">
              <a:lnSpc>
                <a:spcPct val="90000"/>
              </a:lnSpc>
            </a:pPr>
            <a:r>
              <a:rPr lang="en-US" sz="2400" smtClean="0"/>
              <a:t>Robustness: handling noise and missing values</a:t>
            </a:r>
          </a:p>
          <a:p>
            <a:pPr eaLnBrk="1" hangingPunct="1">
              <a:lnSpc>
                <a:spcPct val="90000"/>
              </a:lnSpc>
            </a:pPr>
            <a:r>
              <a:rPr lang="en-US" sz="2400" smtClean="0"/>
              <a:t>Scalability: efficiency in disk-resident databases </a:t>
            </a:r>
          </a:p>
          <a:p>
            <a:pPr eaLnBrk="1" hangingPunct="1">
              <a:lnSpc>
                <a:spcPct val="90000"/>
              </a:lnSpc>
            </a:pPr>
            <a:r>
              <a:rPr lang="en-US" sz="2400" smtClean="0"/>
              <a:t>Interpretability</a:t>
            </a:r>
          </a:p>
          <a:p>
            <a:pPr lvl="1" eaLnBrk="1" hangingPunct="1">
              <a:lnSpc>
                <a:spcPct val="90000"/>
              </a:lnSpc>
            </a:pPr>
            <a:r>
              <a:rPr lang="en-US" sz="2400" smtClean="0"/>
              <a:t>understanding and insight provided by the model</a:t>
            </a:r>
          </a:p>
          <a:p>
            <a:pPr eaLnBrk="1" hangingPunct="1">
              <a:lnSpc>
                <a:spcPct val="90000"/>
              </a:lnSpc>
            </a:pPr>
            <a:r>
              <a:rPr lang="en-US" sz="2400" smtClean="0"/>
              <a:t>Other measures, e.g., goodness of rules, such as decision tree size or compactness of classification rules</a:t>
            </a:r>
          </a:p>
        </p:txBody>
      </p:sp>
    </p:spTree>
  </p:cSld>
  <p:clrMapOvr>
    <a:masterClrMapping/>
  </p:clrMapOvr>
  <p:transition>
    <p:zoom/>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7"/>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A4673236-4A79-4A42-9CB0-F6196DDF844B}" type="slidenum">
              <a:rPr lang="en-US" sz="1200"/>
              <a:pPr algn="r"/>
              <a:t>137</a:t>
            </a:fld>
            <a:endParaRPr lang="en-US" sz="1200"/>
          </a:p>
        </p:txBody>
      </p:sp>
      <p:sp>
        <p:nvSpPr>
          <p:cNvPr id="82947" name="Rectangle 2"/>
          <p:cNvSpPr>
            <a:spLocks noGrp="1" noChangeArrowheads="1"/>
          </p:cNvSpPr>
          <p:nvPr>
            <p:ph type="title" idx="4294967295"/>
          </p:nvPr>
        </p:nvSpPr>
        <p:spPr>
          <a:noFill/>
        </p:spPr>
        <p:txBody>
          <a:bodyPr lIns="92075" tIns="46038" rIns="92075" bIns="46038"/>
          <a:lstStyle/>
          <a:p>
            <a:pPr eaLnBrk="1" hangingPunct="1"/>
            <a:r>
              <a:rPr lang="en-US" sz="3200" smtClean="0"/>
              <a:t>Predictor Error Measures</a:t>
            </a:r>
            <a:endParaRPr lang="en-US" smtClean="0"/>
          </a:p>
        </p:txBody>
      </p:sp>
      <p:sp>
        <p:nvSpPr>
          <p:cNvPr id="82948" name="Rectangle 3"/>
          <p:cNvSpPr>
            <a:spLocks noGrp="1" noChangeArrowheads="1"/>
          </p:cNvSpPr>
          <p:nvPr>
            <p:ph type="body" sz="half" idx="4294967295"/>
          </p:nvPr>
        </p:nvSpPr>
        <p:spPr>
          <a:xfrm>
            <a:off x="304800" y="1371600"/>
            <a:ext cx="8610600" cy="5105400"/>
          </a:xfrm>
          <a:noFill/>
        </p:spPr>
        <p:txBody>
          <a:bodyPr lIns="92075" tIns="46038" rIns="92075" bIns="46038"/>
          <a:lstStyle/>
          <a:p>
            <a:pPr eaLnBrk="1" hangingPunct="1">
              <a:lnSpc>
                <a:spcPct val="110000"/>
              </a:lnSpc>
            </a:pPr>
            <a:r>
              <a:rPr lang="en-US" sz="2000" dirty="0" smtClean="0"/>
              <a:t>Measure predictor accuracy: measure how far off the predicted value is from the actual known value</a:t>
            </a:r>
          </a:p>
          <a:p>
            <a:pPr eaLnBrk="1" hangingPunct="1">
              <a:lnSpc>
                <a:spcPct val="110000"/>
              </a:lnSpc>
            </a:pPr>
            <a:r>
              <a:rPr lang="en-US" sz="2000" b="1" dirty="0" smtClean="0"/>
              <a:t>Loss function</a:t>
            </a:r>
            <a:r>
              <a:rPr lang="en-US" sz="2000" dirty="0" smtClean="0"/>
              <a:t>: measures the error </a:t>
            </a:r>
            <a:r>
              <a:rPr lang="en-US" sz="2000" dirty="0" err="1" smtClean="0"/>
              <a:t>betw</a:t>
            </a:r>
            <a:r>
              <a:rPr lang="en-US" sz="2000" dirty="0" smtClean="0"/>
              <a:t>. </a:t>
            </a:r>
            <a:r>
              <a:rPr lang="en-US" sz="2000" dirty="0" err="1" smtClean="0"/>
              <a:t>y</a:t>
            </a:r>
            <a:r>
              <a:rPr lang="en-US" sz="2000" baseline="-25000" dirty="0" err="1" smtClean="0"/>
              <a:t>i</a:t>
            </a:r>
            <a:r>
              <a:rPr lang="en-US" sz="2000" dirty="0" smtClean="0"/>
              <a:t> and the predicted value </a:t>
            </a:r>
            <a:r>
              <a:rPr lang="en-US" sz="2000" dirty="0" err="1" smtClean="0"/>
              <a:t>y</a:t>
            </a:r>
            <a:r>
              <a:rPr lang="en-US" sz="2000" baseline="-25000" dirty="0" err="1" smtClean="0"/>
              <a:t>i</a:t>
            </a:r>
            <a:r>
              <a:rPr lang="en-US" sz="2000" dirty="0" smtClean="0"/>
              <a:t>’</a:t>
            </a:r>
          </a:p>
          <a:p>
            <a:pPr lvl="1" eaLnBrk="1" hangingPunct="1">
              <a:lnSpc>
                <a:spcPct val="110000"/>
              </a:lnSpc>
            </a:pPr>
            <a:r>
              <a:rPr lang="en-US" sz="2000" dirty="0" smtClean="0"/>
              <a:t>Absolute error: | </a:t>
            </a:r>
            <a:r>
              <a:rPr lang="en-US" sz="2000" dirty="0" err="1" smtClean="0"/>
              <a:t>y</a:t>
            </a:r>
            <a:r>
              <a:rPr lang="en-US" sz="2000" baseline="-25000" dirty="0" err="1" smtClean="0"/>
              <a:t>i</a:t>
            </a:r>
            <a:r>
              <a:rPr lang="en-US" sz="2000" dirty="0" smtClean="0"/>
              <a:t> – </a:t>
            </a:r>
            <a:r>
              <a:rPr lang="en-US" sz="2000" dirty="0" err="1" smtClean="0"/>
              <a:t>y</a:t>
            </a:r>
            <a:r>
              <a:rPr lang="en-US" sz="2000" baseline="-25000" dirty="0" err="1" smtClean="0"/>
              <a:t>i</a:t>
            </a:r>
            <a:r>
              <a:rPr lang="en-US" sz="2000" dirty="0" smtClean="0"/>
              <a:t>’| </a:t>
            </a:r>
          </a:p>
          <a:p>
            <a:pPr lvl="1" eaLnBrk="1" hangingPunct="1">
              <a:lnSpc>
                <a:spcPct val="110000"/>
              </a:lnSpc>
            </a:pPr>
            <a:r>
              <a:rPr lang="en-US" sz="2000" dirty="0" smtClean="0"/>
              <a:t>Squared error:  (</a:t>
            </a:r>
            <a:r>
              <a:rPr lang="en-US" sz="2000" dirty="0" err="1" smtClean="0"/>
              <a:t>y</a:t>
            </a:r>
            <a:r>
              <a:rPr lang="en-US" sz="2000" baseline="-25000" dirty="0" err="1" smtClean="0"/>
              <a:t>i</a:t>
            </a:r>
            <a:r>
              <a:rPr lang="en-US" sz="2000" dirty="0" smtClean="0"/>
              <a:t> – </a:t>
            </a:r>
            <a:r>
              <a:rPr lang="en-US" sz="2000" dirty="0" err="1" smtClean="0"/>
              <a:t>y</a:t>
            </a:r>
            <a:r>
              <a:rPr lang="en-US" sz="2000" baseline="-25000" dirty="0" err="1" smtClean="0"/>
              <a:t>i</a:t>
            </a:r>
            <a:r>
              <a:rPr lang="en-US" sz="2000" dirty="0" smtClean="0"/>
              <a:t>’)</a:t>
            </a:r>
            <a:r>
              <a:rPr lang="en-US" sz="2000" baseline="30000" dirty="0" smtClean="0"/>
              <a:t>2</a:t>
            </a:r>
            <a:r>
              <a:rPr lang="en-US" sz="2000" dirty="0" smtClean="0"/>
              <a:t> </a:t>
            </a:r>
          </a:p>
          <a:p>
            <a:pPr eaLnBrk="1" hangingPunct="1">
              <a:lnSpc>
                <a:spcPct val="110000"/>
              </a:lnSpc>
            </a:pPr>
            <a:r>
              <a:rPr lang="en-US" sz="2000" dirty="0" smtClean="0"/>
              <a:t>Test error (generalization error): the average loss over the test set</a:t>
            </a:r>
          </a:p>
          <a:p>
            <a:pPr lvl="1" eaLnBrk="1" hangingPunct="1">
              <a:lnSpc>
                <a:spcPct val="110000"/>
              </a:lnSpc>
            </a:pPr>
            <a:r>
              <a:rPr lang="en-US" sz="2000" dirty="0" smtClean="0"/>
              <a:t>Mean absolute error:                            Mean squared error:</a:t>
            </a:r>
          </a:p>
          <a:p>
            <a:pPr lvl="1" eaLnBrk="1" hangingPunct="1">
              <a:lnSpc>
                <a:spcPct val="110000"/>
              </a:lnSpc>
            </a:pPr>
            <a:endParaRPr lang="en-US" sz="2000" dirty="0" smtClean="0"/>
          </a:p>
          <a:p>
            <a:pPr lvl="1" eaLnBrk="1" hangingPunct="1">
              <a:lnSpc>
                <a:spcPct val="110000"/>
              </a:lnSpc>
            </a:pPr>
            <a:r>
              <a:rPr lang="en-US" sz="2000" dirty="0" smtClean="0"/>
              <a:t>Relative absolute error:                          Relative squared error:</a:t>
            </a:r>
          </a:p>
          <a:p>
            <a:pPr lvl="1" eaLnBrk="1" hangingPunct="1">
              <a:lnSpc>
                <a:spcPct val="110000"/>
              </a:lnSpc>
              <a:buFont typeface="Wingdings" pitchFamily="2" charset="2"/>
              <a:buNone/>
            </a:pPr>
            <a:endParaRPr lang="en-US" sz="2000" dirty="0" smtClean="0"/>
          </a:p>
          <a:p>
            <a:pPr lvl="1" eaLnBrk="1" hangingPunct="1">
              <a:lnSpc>
                <a:spcPct val="110000"/>
              </a:lnSpc>
              <a:buFont typeface="Wingdings" pitchFamily="2" charset="2"/>
              <a:buNone/>
            </a:pPr>
            <a:r>
              <a:rPr lang="en-US" sz="2000" dirty="0" smtClean="0"/>
              <a:t>The mean squared-error exaggerates the presence of outliers</a:t>
            </a:r>
          </a:p>
          <a:p>
            <a:pPr lvl="1" eaLnBrk="1" hangingPunct="1">
              <a:lnSpc>
                <a:spcPct val="110000"/>
              </a:lnSpc>
              <a:buFont typeface="Wingdings" pitchFamily="2" charset="2"/>
              <a:buNone/>
            </a:pPr>
            <a:r>
              <a:rPr lang="en-US" sz="2000" dirty="0" smtClean="0"/>
              <a:t>Popularly use (square) root mean-square error, similarly, root relative squared error</a:t>
            </a:r>
          </a:p>
        </p:txBody>
      </p:sp>
      <p:graphicFrame>
        <p:nvGraphicFramePr>
          <p:cNvPr id="82949" name="Object 4"/>
          <p:cNvGraphicFramePr>
            <a:graphicFrameLocks noChangeAspect="1"/>
          </p:cNvGraphicFramePr>
          <p:nvPr>
            <p:ph sz="quarter" idx="4294967295"/>
          </p:nvPr>
        </p:nvGraphicFramePr>
        <p:xfrm>
          <a:off x="3581400" y="3581400"/>
          <a:ext cx="1030288" cy="838200"/>
        </p:xfrm>
        <a:graphic>
          <a:graphicData uri="http://schemas.openxmlformats.org/presentationml/2006/ole">
            <p:oleObj spid="_x0000_s82949" name="Equation" r:id="rId4" imgW="749300" imgH="609600" progId="Equation.3">
              <p:embed/>
            </p:oleObj>
          </a:graphicData>
        </a:graphic>
      </p:graphicFrame>
      <p:graphicFrame>
        <p:nvGraphicFramePr>
          <p:cNvPr id="82950" name="Object 8"/>
          <p:cNvGraphicFramePr>
            <a:graphicFrameLocks noChangeAspect="1"/>
          </p:cNvGraphicFramePr>
          <p:nvPr/>
        </p:nvGraphicFramePr>
        <p:xfrm>
          <a:off x="7315200" y="3581400"/>
          <a:ext cx="1169988" cy="838200"/>
        </p:xfrm>
        <a:graphic>
          <a:graphicData uri="http://schemas.openxmlformats.org/presentationml/2006/ole">
            <p:oleObj spid="_x0000_s82950" name="Equation" r:id="rId5" imgW="850531" imgH="609336" progId="Equation.3">
              <p:embed/>
            </p:oleObj>
          </a:graphicData>
        </a:graphic>
      </p:graphicFrame>
      <p:graphicFrame>
        <p:nvGraphicFramePr>
          <p:cNvPr id="82951" name="Object 10"/>
          <p:cNvGraphicFramePr>
            <a:graphicFrameLocks noChangeAspect="1"/>
          </p:cNvGraphicFramePr>
          <p:nvPr>
            <p:ph sz="quarter" idx="4294967295"/>
          </p:nvPr>
        </p:nvGraphicFramePr>
        <p:xfrm>
          <a:off x="3810000" y="4419600"/>
          <a:ext cx="1066800" cy="914400"/>
        </p:xfrm>
        <a:graphic>
          <a:graphicData uri="http://schemas.openxmlformats.org/presentationml/2006/ole">
            <p:oleObj spid="_x0000_s82951" name="Equation" r:id="rId6" imgW="749300" imgH="838200" progId="Equation.3">
              <p:embed/>
            </p:oleObj>
          </a:graphicData>
        </a:graphic>
      </p:graphicFrame>
      <p:graphicFrame>
        <p:nvGraphicFramePr>
          <p:cNvPr id="82952" name="Object 12"/>
          <p:cNvGraphicFramePr>
            <a:graphicFrameLocks noChangeAspect="1"/>
          </p:cNvGraphicFramePr>
          <p:nvPr/>
        </p:nvGraphicFramePr>
        <p:xfrm>
          <a:off x="7620000" y="4267200"/>
          <a:ext cx="1169988" cy="1152525"/>
        </p:xfrm>
        <a:graphic>
          <a:graphicData uri="http://schemas.openxmlformats.org/presentationml/2006/ole">
            <p:oleObj spid="_x0000_s82952" name="Equation" r:id="rId7" imgW="850900" imgH="838200" progId="Equation.3">
              <p:embed/>
            </p:oleObj>
          </a:graphicData>
        </a:graphic>
      </p:graphicFrame>
    </p:spTree>
  </p:cSld>
  <p:clrMapOvr>
    <a:masterClrMapping/>
  </p:clrMapOvr>
  <p:transition>
    <p:zoom/>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979CF79B-173E-471F-95D9-464A7383E967}" type="slidenum">
              <a:rPr lang="en-US" sz="1200"/>
              <a:pPr algn="r"/>
              <a:t>138</a:t>
            </a:fld>
            <a:endParaRPr lang="en-US" sz="1200"/>
          </a:p>
        </p:txBody>
      </p:sp>
      <p:sp>
        <p:nvSpPr>
          <p:cNvPr id="83971" name="Rectangle 2"/>
          <p:cNvSpPr>
            <a:spLocks noGrp="1" noChangeArrowheads="1"/>
          </p:cNvSpPr>
          <p:nvPr>
            <p:ph type="title" idx="4294967295"/>
          </p:nvPr>
        </p:nvSpPr>
        <p:spPr>
          <a:xfrm>
            <a:off x="304800" y="304800"/>
            <a:ext cx="8534400" cy="533400"/>
          </a:xfrm>
        </p:spPr>
        <p:txBody>
          <a:bodyPr/>
          <a:lstStyle/>
          <a:p>
            <a:pPr eaLnBrk="1" hangingPunct="1"/>
            <a:r>
              <a:rPr lang="en-US" smtClean="0"/>
              <a:t>Scalable Decision Tree Induction Methods</a:t>
            </a:r>
          </a:p>
        </p:txBody>
      </p:sp>
      <p:sp>
        <p:nvSpPr>
          <p:cNvPr id="83972" name="Rectangle 3"/>
          <p:cNvSpPr>
            <a:spLocks noGrp="1" noChangeArrowheads="1"/>
          </p:cNvSpPr>
          <p:nvPr>
            <p:ph type="body" idx="4294967295"/>
          </p:nvPr>
        </p:nvSpPr>
        <p:spPr>
          <a:xfrm>
            <a:off x="381000" y="1371600"/>
            <a:ext cx="8534400" cy="5105400"/>
          </a:xfrm>
        </p:spPr>
        <p:txBody>
          <a:bodyPr/>
          <a:lstStyle/>
          <a:p>
            <a:pPr eaLnBrk="1" hangingPunct="1"/>
            <a:r>
              <a:rPr lang="en-US" sz="2400" smtClean="0">
                <a:solidFill>
                  <a:srgbClr val="FF3300"/>
                </a:solidFill>
              </a:rPr>
              <a:t>SLIQ</a:t>
            </a:r>
            <a:r>
              <a:rPr lang="en-US" sz="2400" smtClean="0"/>
              <a:t> (EDBT’96 — Mehta et al.)</a:t>
            </a:r>
          </a:p>
          <a:p>
            <a:pPr lvl="1" eaLnBrk="1" hangingPunct="1"/>
            <a:r>
              <a:rPr lang="en-US" sz="2400" smtClean="0"/>
              <a:t>Builds an index for each attribute and only class list and the current attribute list reside in memory</a:t>
            </a:r>
          </a:p>
          <a:p>
            <a:pPr eaLnBrk="1" hangingPunct="1"/>
            <a:r>
              <a:rPr lang="en-US" sz="2400" smtClean="0">
                <a:solidFill>
                  <a:srgbClr val="FF3300"/>
                </a:solidFill>
              </a:rPr>
              <a:t>SPRINT</a:t>
            </a:r>
            <a:r>
              <a:rPr lang="en-US" sz="2400" smtClean="0"/>
              <a:t> (VLDB’96 — J. Shafer et al.)</a:t>
            </a:r>
          </a:p>
          <a:p>
            <a:pPr lvl="1" eaLnBrk="1" hangingPunct="1"/>
            <a:r>
              <a:rPr lang="en-US" sz="2400" smtClean="0"/>
              <a:t>Constructs an attribute list data structure </a:t>
            </a:r>
          </a:p>
          <a:p>
            <a:pPr eaLnBrk="1" hangingPunct="1"/>
            <a:r>
              <a:rPr lang="en-US" sz="2400" smtClean="0">
                <a:solidFill>
                  <a:srgbClr val="FF3300"/>
                </a:solidFill>
              </a:rPr>
              <a:t>PUBLIC</a:t>
            </a:r>
            <a:r>
              <a:rPr lang="en-US" sz="2400" smtClean="0"/>
              <a:t> (VLDB’98 — Rastogi &amp; Shim)</a:t>
            </a:r>
          </a:p>
          <a:p>
            <a:pPr lvl="1" eaLnBrk="1" hangingPunct="1"/>
            <a:r>
              <a:rPr lang="en-US" sz="2400" smtClean="0"/>
              <a:t>Integrates tree splitting and tree pruning: stop growing the tree earlier</a:t>
            </a:r>
          </a:p>
          <a:p>
            <a:pPr eaLnBrk="1" hangingPunct="1"/>
            <a:r>
              <a:rPr lang="en-US" sz="2400" smtClean="0">
                <a:solidFill>
                  <a:srgbClr val="FF3300"/>
                </a:solidFill>
              </a:rPr>
              <a:t>RainForest </a:t>
            </a:r>
            <a:r>
              <a:rPr lang="en-US" sz="2400" smtClean="0"/>
              <a:t>(VLDB’98 — Gehrke, Ramakrishnan &amp; Ganti)</a:t>
            </a:r>
          </a:p>
          <a:p>
            <a:pPr lvl="1" eaLnBrk="1" hangingPunct="1"/>
            <a:r>
              <a:rPr lang="en-US" sz="2400" smtClean="0"/>
              <a:t>Builds an AVC-list (attribute, value, class label)</a:t>
            </a:r>
          </a:p>
          <a:p>
            <a:pPr eaLnBrk="1" hangingPunct="1"/>
            <a:r>
              <a:rPr lang="en-US" sz="2400" smtClean="0">
                <a:solidFill>
                  <a:schemeClr val="hlink"/>
                </a:solidFill>
              </a:rPr>
              <a:t>BOAT </a:t>
            </a:r>
            <a:r>
              <a:rPr lang="en-US" sz="2400" smtClean="0"/>
              <a:t>(PODS’99 — Gehrke, Ganti, Ramakrishnan &amp; Loh)</a:t>
            </a:r>
          </a:p>
          <a:p>
            <a:pPr lvl="1" eaLnBrk="1" hangingPunct="1"/>
            <a:r>
              <a:rPr lang="en-US" sz="2400" smtClean="0"/>
              <a:t>Uses bootstrapping to create several small samples</a:t>
            </a:r>
          </a:p>
        </p:txBody>
      </p:sp>
    </p:spTree>
  </p:cSld>
  <p:clrMapOvr>
    <a:masterClrMapping/>
  </p:clrMapOvr>
  <p:transition>
    <p:zoom/>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5"/>
          <p:cNvSpPr txBox="1">
            <a:spLocks noGrp="1"/>
          </p:cNvSpPr>
          <p:nvPr/>
        </p:nvSpPr>
        <p:spPr bwMode="auto">
          <a:xfrm>
            <a:off x="7239000" y="6477000"/>
            <a:ext cx="1905000" cy="381000"/>
          </a:xfrm>
          <a:prstGeom prst="rect">
            <a:avLst/>
          </a:prstGeom>
          <a:noFill/>
          <a:ln w="9525">
            <a:noFill/>
            <a:miter lim="800000"/>
            <a:headEnd/>
            <a:tailEnd/>
          </a:ln>
        </p:spPr>
        <p:txBody>
          <a:bodyPr anchor="b"/>
          <a:lstStyle/>
          <a:p>
            <a:pPr algn="r"/>
            <a:fld id="{C8D06962-29CC-4D0B-872E-EE77AE4977C0}" type="slidenum">
              <a:rPr lang="en-US" sz="1200"/>
              <a:pPr algn="r"/>
              <a:t>139</a:t>
            </a:fld>
            <a:endParaRPr lang="en-US" sz="1200"/>
          </a:p>
        </p:txBody>
      </p:sp>
      <p:sp>
        <p:nvSpPr>
          <p:cNvPr id="84995" name="Rectangle 2"/>
          <p:cNvSpPr>
            <a:spLocks noGrp="1" noChangeArrowheads="1"/>
          </p:cNvSpPr>
          <p:nvPr>
            <p:ph type="title" idx="4294967295"/>
          </p:nvPr>
        </p:nvSpPr>
        <p:spPr>
          <a:xfrm>
            <a:off x="0" y="304800"/>
            <a:ext cx="9144000" cy="782638"/>
          </a:xfrm>
          <a:noFill/>
        </p:spPr>
        <p:txBody>
          <a:bodyPr lIns="92075" tIns="46038" rIns="92075" bIns="46038" anchor="ctr"/>
          <a:lstStyle/>
          <a:p>
            <a:pPr eaLnBrk="1" hangingPunct="1"/>
            <a:r>
              <a:rPr lang="en-US" smtClean="0"/>
              <a:t>Data Cube-Based Decision-Tree Induction</a:t>
            </a:r>
            <a:endParaRPr lang="en-US" sz="2400" smtClean="0"/>
          </a:p>
        </p:txBody>
      </p:sp>
      <p:sp>
        <p:nvSpPr>
          <p:cNvPr id="84996" name="Rectangle 3"/>
          <p:cNvSpPr>
            <a:spLocks noGrp="1" noChangeArrowheads="1"/>
          </p:cNvSpPr>
          <p:nvPr>
            <p:ph type="body" idx="4294967295"/>
          </p:nvPr>
        </p:nvSpPr>
        <p:spPr>
          <a:xfrm>
            <a:off x="304800" y="1371600"/>
            <a:ext cx="8610600" cy="5029200"/>
          </a:xfrm>
          <a:noFill/>
        </p:spPr>
        <p:txBody>
          <a:bodyPr lIns="92075" tIns="46038" rIns="92075" bIns="46038"/>
          <a:lstStyle/>
          <a:p>
            <a:pPr eaLnBrk="1" hangingPunct="1">
              <a:lnSpc>
                <a:spcPct val="120000"/>
              </a:lnSpc>
            </a:pPr>
            <a:r>
              <a:rPr lang="en-US" sz="2400" smtClean="0"/>
              <a:t>Integration of generalization with decision-tree induction (Kamber et al.’97)</a:t>
            </a:r>
          </a:p>
          <a:p>
            <a:pPr eaLnBrk="1" hangingPunct="1">
              <a:lnSpc>
                <a:spcPct val="120000"/>
              </a:lnSpc>
            </a:pPr>
            <a:r>
              <a:rPr lang="en-US" sz="2400" smtClean="0"/>
              <a:t>Classification at primitive concept levels</a:t>
            </a:r>
          </a:p>
          <a:p>
            <a:pPr lvl="1" eaLnBrk="1" hangingPunct="1">
              <a:lnSpc>
                <a:spcPct val="120000"/>
              </a:lnSpc>
            </a:pPr>
            <a:r>
              <a:rPr lang="en-US" sz="2400" smtClean="0"/>
              <a:t>E.g., precise temperature, humidity, outlook, etc.</a:t>
            </a:r>
          </a:p>
          <a:p>
            <a:pPr lvl="1" eaLnBrk="1" hangingPunct="1">
              <a:lnSpc>
                <a:spcPct val="120000"/>
              </a:lnSpc>
            </a:pPr>
            <a:r>
              <a:rPr lang="en-US" sz="2400" smtClean="0"/>
              <a:t>Low-level concepts, scattered classes, bushy classification-trees</a:t>
            </a:r>
          </a:p>
          <a:p>
            <a:pPr lvl="1" eaLnBrk="1" hangingPunct="1">
              <a:lnSpc>
                <a:spcPct val="120000"/>
              </a:lnSpc>
            </a:pPr>
            <a:r>
              <a:rPr lang="en-US" sz="2400" smtClean="0"/>
              <a:t>Semantic interpretation problems</a:t>
            </a:r>
          </a:p>
          <a:p>
            <a:pPr eaLnBrk="1" hangingPunct="1">
              <a:lnSpc>
                <a:spcPct val="120000"/>
              </a:lnSpc>
            </a:pPr>
            <a:r>
              <a:rPr lang="en-US" sz="2400" smtClean="0"/>
              <a:t>Cube-based multi-level classification</a:t>
            </a:r>
          </a:p>
          <a:p>
            <a:pPr lvl="1" eaLnBrk="1" hangingPunct="1">
              <a:lnSpc>
                <a:spcPct val="120000"/>
              </a:lnSpc>
            </a:pPr>
            <a:r>
              <a:rPr lang="en-US" sz="2400" smtClean="0"/>
              <a:t>Relevance analysis at multi-levels</a:t>
            </a:r>
          </a:p>
          <a:p>
            <a:pPr lvl="1" eaLnBrk="1" hangingPunct="1">
              <a:lnSpc>
                <a:spcPct val="120000"/>
              </a:lnSpc>
            </a:pPr>
            <a:r>
              <a:rPr lang="en-US" sz="2400" smtClean="0"/>
              <a:t>Information-gain analysis with dimension + level</a:t>
            </a:r>
          </a:p>
        </p:txBody>
      </p:sp>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0"/>
          </p:nvPr>
        </p:nvSpPr>
        <p:spPr>
          <a:noFill/>
        </p:spPr>
        <p:txBody>
          <a:bodyPr/>
          <a:lstStyle/>
          <a:p>
            <a:fld id="{12D97501-0ED5-4183-8439-AA07F618FCDC}" type="slidenum">
              <a:rPr lang="en-US" smtClean="0"/>
              <a:pPr/>
              <a:t>14</a:t>
            </a:fld>
            <a:endParaRPr lang="en-US" smtClean="0"/>
          </a:p>
        </p:txBody>
      </p:sp>
      <p:sp>
        <p:nvSpPr>
          <p:cNvPr id="34819" name="Rectangle 2"/>
          <p:cNvSpPr>
            <a:spLocks noGrp="1" noChangeArrowheads="1"/>
          </p:cNvSpPr>
          <p:nvPr>
            <p:ph type="title"/>
          </p:nvPr>
        </p:nvSpPr>
        <p:spPr>
          <a:xfrm>
            <a:off x="609600" y="152400"/>
            <a:ext cx="7848600" cy="762000"/>
          </a:xfrm>
        </p:spPr>
        <p:txBody>
          <a:bodyPr/>
          <a:lstStyle/>
          <a:p>
            <a:pPr eaLnBrk="1" hangingPunct="1"/>
            <a:r>
              <a:rPr lang="en-US" smtClean="0"/>
              <a:t>Bayes’ Theorem: Basics</a:t>
            </a:r>
          </a:p>
        </p:txBody>
      </p:sp>
      <p:sp>
        <p:nvSpPr>
          <p:cNvPr id="34820" name="Rectangle 3"/>
          <p:cNvSpPr>
            <a:spLocks noGrp="1" noChangeArrowheads="1"/>
          </p:cNvSpPr>
          <p:nvPr>
            <p:ph type="body" idx="1"/>
          </p:nvPr>
        </p:nvSpPr>
        <p:spPr>
          <a:xfrm>
            <a:off x="0" y="1295400"/>
            <a:ext cx="9144000" cy="5410200"/>
          </a:xfrm>
        </p:spPr>
        <p:txBody>
          <a:bodyPr/>
          <a:lstStyle/>
          <a:p>
            <a:pPr eaLnBrk="1" hangingPunct="1">
              <a:buNone/>
            </a:pPr>
            <a:endParaRPr lang="en-US" sz="2000" dirty="0" smtClean="0"/>
          </a:p>
          <a:p>
            <a:pPr eaLnBrk="1" hangingPunct="1"/>
            <a:endParaRPr lang="en-US" sz="2000" dirty="0" smtClean="0"/>
          </a:p>
          <a:p>
            <a:pPr lvl="1" eaLnBrk="1" hangingPunct="1"/>
            <a:endParaRPr lang="en-US" sz="2000" dirty="0" smtClean="0"/>
          </a:p>
          <a:p>
            <a:pPr>
              <a:lnSpc>
                <a:spcPct val="110000"/>
              </a:lnSpc>
            </a:pPr>
            <a:r>
              <a:rPr lang="en-US" sz="1800" dirty="0" smtClean="0"/>
              <a:t>Let X</a:t>
            </a:r>
            <a:r>
              <a:rPr lang="en-US" sz="2000" dirty="0" smtClean="0"/>
              <a:t>(age=youth, income = medium, student = yes, </a:t>
            </a:r>
            <a:r>
              <a:rPr lang="en-US" sz="2000" dirty="0" err="1" smtClean="0"/>
              <a:t>credit_rating</a:t>
            </a:r>
            <a:r>
              <a:rPr lang="en-US" sz="2000" dirty="0" smtClean="0"/>
              <a:t> = fair) be a data sample (“</a:t>
            </a:r>
            <a:r>
              <a:rPr lang="en-US" sz="2000" i="1" dirty="0" smtClean="0"/>
              <a:t>evidence</a:t>
            </a:r>
            <a:r>
              <a:rPr lang="en-US" sz="2000" dirty="0" smtClean="0"/>
              <a:t>”): class label is unknown</a:t>
            </a:r>
          </a:p>
          <a:p>
            <a:pPr>
              <a:lnSpc>
                <a:spcPct val="110000"/>
              </a:lnSpc>
            </a:pPr>
            <a:r>
              <a:rPr lang="en-US" sz="2000" dirty="0" smtClean="0"/>
              <a:t>Let H be a </a:t>
            </a:r>
            <a:r>
              <a:rPr lang="en-US" sz="2000" i="1" dirty="0" smtClean="0"/>
              <a:t>hypothesis</a:t>
            </a:r>
            <a:r>
              <a:rPr lang="en-US" sz="2000" dirty="0" smtClean="0"/>
              <a:t> that X belongs to class C1:(</a:t>
            </a:r>
            <a:r>
              <a:rPr lang="en-US" sz="2000" dirty="0" err="1" smtClean="0"/>
              <a:t>buys_computer</a:t>
            </a:r>
            <a:r>
              <a:rPr lang="en-US" sz="2000" dirty="0" smtClean="0"/>
              <a:t>=yes) or C2(</a:t>
            </a:r>
            <a:r>
              <a:rPr lang="en-US" sz="2000" dirty="0" err="1" smtClean="0"/>
              <a:t>buys_computer</a:t>
            </a:r>
            <a:r>
              <a:rPr lang="en-US" sz="2000" dirty="0" smtClean="0"/>
              <a:t>= no) </a:t>
            </a:r>
          </a:p>
          <a:p>
            <a:pPr lvl="1" eaLnBrk="1" hangingPunct="1">
              <a:buNone/>
            </a:pPr>
            <a:r>
              <a:rPr lang="en-US" sz="2000" dirty="0" smtClean="0"/>
              <a:t>Now compute posterior probabilities: 	P(</a:t>
            </a:r>
            <a:r>
              <a:rPr lang="en-US" sz="2000" dirty="0" err="1" smtClean="0"/>
              <a:t>buys_comuter</a:t>
            </a:r>
            <a:r>
              <a:rPr lang="en-US" sz="2000" dirty="0" smtClean="0"/>
              <a:t>=</a:t>
            </a:r>
            <a:r>
              <a:rPr lang="en-US" sz="2000" dirty="0" err="1" smtClean="0"/>
              <a:t>yes|X</a:t>
            </a:r>
            <a:r>
              <a:rPr lang="en-US" sz="2000" dirty="0" smtClean="0"/>
              <a:t>) 	</a:t>
            </a:r>
          </a:p>
          <a:p>
            <a:pPr lvl="1" eaLnBrk="1" hangingPunct="1">
              <a:buNone/>
            </a:pPr>
            <a:r>
              <a:rPr lang="en-US" sz="2000" dirty="0" smtClean="0"/>
              <a:t>							and  </a:t>
            </a:r>
          </a:p>
          <a:p>
            <a:pPr lvl="1" eaLnBrk="1" hangingPunct="1">
              <a:buNone/>
            </a:pPr>
            <a:r>
              <a:rPr lang="en-US" sz="2000" dirty="0" smtClean="0"/>
              <a:t>						P(</a:t>
            </a:r>
            <a:r>
              <a:rPr lang="en-US" sz="2000" dirty="0" err="1" smtClean="0"/>
              <a:t>buys_comuter</a:t>
            </a:r>
            <a:r>
              <a:rPr lang="en-US" sz="2000" dirty="0" smtClean="0"/>
              <a:t>=</a:t>
            </a:r>
            <a:r>
              <a:rPr lang="en-US" sz="2000" dirty="0" err="1" smtClean="0"/>
              <a:t>no|X</a:t>
            </a:r>
            <a:r>
              <a:rPr lang="en-US" sz="2000" dirty="0" smtClean="0"/>
              <a:t>)  </a:t>
            </a:r>
          </a:p>
          <a:p>
            <a:pPr marL="342900" lvl="1" indent="-342900">
              <a:lnSpc>
                <a:spcPct val="110000"/>
              </a:lnSpc>
              <a:buClr>
                <a:schemeClr val="folHlink"/>
              </a:buClr>
              <a:buSzPct val="60000"/>
            </a:pPr>
            <a:r>
              <a:rPr lang="en-US" sz="2000" dirty="0" smtClean="0">
                <a:ea typeface="+mn-ea"/>
                <a:cs typeface="+mn-cs"/>
              </a:rPr>
              <a:t>Compare the both probability  and target data X will  belong to class (hypothesis) with greater probability  one (maximize).</a:t>
            </a:r>
          </a:p>
          <a:p>
            <a:pPr marL="342900" lvl="1" indent="-342900">
              <a:lnSpc>
                <a:spcPct val="110000"/>
              </a:lnSpc>
              <a:buClr>
                <a:schemeClr val="folHlink"/>
              </a:buClr>
              <a:buSzPct val="60000"/>
            </a:pPr>
            <a:r>
              <a:rPr lang="en-US" sz="2000" dirty="0" smtClean="0">
                <a:ea typeface="+mn-ea"/>
                <a:cs typeface="+mn-cs"/>
              </a:rPr>
              <a:t>Note here we need not to compute P(X) because it is common in both case  only need to compute P(X|H).P(H) in both cases for comparison</a:t>
            </a:r>
          </a:p>
        </p:txBody>
      </p:sp>
      <p:graphicFrame>
        <p:nvGraphicFramePr>
          <p:cNvPr id="34822" name="Object 1"/>
          <p:cNvGraphicFramePr>
            <a:graphicFrameLocks noChangeAspect="1"/>
          </p:cNvGraphicFramePr>
          <p:nvPr/>
        </p:nvGraphicFramePr>
        <p:xfrm>
          <a:off x="3124200" y="1295400"/>
          <a:ext cx="4138613" cy="1073150"/>
        </p:xfrm>
        <a:graphic>
          <a:graphicData uri="http://schemas.openxmlformats.org/presentationml/2006/ole">
            <p:oleObj spid="_x0000_s34822" name="Equation" r:id="rId4" imgW="2463480" imgH="558720" progId="Equation.3">
              <p:embed/>
            </p:oleObj>
          </a:graphicData>
        </a:graphic>
      </p:graphicFrame>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0"/>
          </p:nvPr>
        </p:nvSpPr>
        <p:spPr>
          <a:noFill/>
        </p:spPr>
        <p:txBody>
          <a:bodyPr/>
          <a:lstStyle/>
          <a:p>
            <a:fld id="{12D97501-0ED5-4183-8439-AA07F618FCDC}" type="slidenum">
              <a:rPr lang="en-US" smtClean="0"/>
              <a:pPr/>
              <a:t>15</a:t>
            </a:fld>
            <a:endParaRPr lang="en-US" smtClean="0"/>
          </a:p>
        </p:txBody>
      </p:sp>
      <p:sp>
        <p:nvSpPr>
          <p:cNvPr id="34819" name="Rectangle 2"/>
          <p:cNvSpPr>
            <a:spLocks noGrp="1" noChangeArrowheads="1"/>
          </p:cNvSpPr>
          <p:nvPr>
            <p:ph type="title"/>
          </p:nvPr>
        </p:nvSpPr>
        <p:spPr>
          <a:xfrm>
            <a:off x="609600" y="152400"/>
            <a:ext cx="7848600" cy="762000"/>
          </a:xfrm>
        </p:spPr>
        <p:txBody>
          <a:bodyPr/>
          <a:lstStyle/>
          <a:p>
            <a:pPr eaLnBrk="1" hangingPunct="1"/>
            <a:r>
              <a:rPr lang="en-US" smtClean="0"/>
              <a:t>Bayes’ Theorem: Basics</a:t>
            </a:r>
          </a:p>
        </p:txBody>
      </p:sp>
      <p:sp>
        <p:nvSpPr>
          <p:cNvPr id="34820" name="Rectangle 3"/>
          <p:cNvSpPr>
            <a:spLocks noGrp="1" noChangeArrowheads="1"/>
          </p:cNvSpPr>
          <p:nvPr>
            <p:ph type="body" idx="1"/>
          </p:nvPr>
        </p:nvSpPr>
        <p:spPr>
          <a:xfrm>
            <a:off x="0" y="1295400"/>
            <a:ext cx="9144000" cy="5410200"/>
          </a:xfrm>
        </p:spPr>
        <p:txBody>
          <a:bodyPr/>
          <a:lstStyle/>
          <a:p>
            <a:pPr eaLnBrk="1" hangingPunct="1">
              <a:buNone/>
            </a:pPr>
            <a:endParaRPr lang="en-US" sz="2000" dirty="0" smtClean="0"/>
          </a:p>
          <a:p>
            <a:pPr eaLnBrk="1" hangingPunct="1"/>
            <a:r>
              <a:rPr lang="en-US" sz="2000" dirty="0" err="1" smtClean="0"/>
              <a:t>Bayes</a:t>
            </a:r>
            <a:r>
              <a:rPr lang="en-US" sz="2000" dirty="0" smtClean="0"/>
              <a:t>’ Theorem:</a:t>
            </a:r>
          </a:p>
          <a:p>
            <a:pPr eaLnBrk="1" hangingPunct="1"/>
            <a:endParaRPr lang="en-US" sz="2000" dirty="0" smtClean="0"/>
          </a:p>
          <a:p>
            <a:pPr lvl="1" eaLnBrk="1" hangingPunct="1"/>
            <a:endParaRPr lang="en-US" sz="2000" dirty="0" smtClean="0"/>
          </a:p>
          <a:p>
            <a:pPr>
              <a:lnSpc>
                <a:spcPct val="110000"/>
              </a:lnSpc>
            </a:pPr>
            <a:r>
              <a:rPr lang="en-US" sz="1800" dirty="0" smtClean="0"/>
              <a:t>Let X</a:t>
            </a:r>
            <a:r>
              <a:rPr lang="en-US" sz="2000" dirty="0" smtClean="0"/>
              <a:t>(age=youth, income = medium, student = yes, </a:t>
            </a:r>
            <a:r>
              <a:rPr lang="en-US" sz="2000" dirty="0" err="1" smtClean="0"/>
              <a:t>credit_rating</a:t>
            </a:r>
            <a:r>
              <a:rPr lang="en-US" sz="2000" dirty="0" smtClean="0"/>
              <a:t> = fair) be a data sample (“</a:t>
            </a:r>
            <a:r>
              <a:rPr lang="en-US" sz="2000" i="1" dirty="0" smtClean="0"/>
              <a:t>evidence</a:t>
            </a:r>
            <a:r>
              <a:rPr lang="en-US" sz="2000" dirty="0" smtClean="0"/>
              <a:t>”): class label is unknown</a:t>
            </a:r>
          </a:p>
          <a:p>
            <a:pPr lvl="1" eaLnBrk="1" hangingPunct="1"/>
            <a:r>
              <a:rPr lang="en-US" sz="2000" dirty="0" smtClean="0"/>
              <a:t>Let H be a </a:t>
            </a:r>
            <a:r>
              <a:rPr lang="en-US" sz="2000" i="1" dirty="0" smtClean="0"/>
              <a:t>hypothesis</a:t>
            </a:r>
            <a:r>
              <a:rPr lang="en-US" sz="2000" dirty="0" smtClean="0"/>
              <a:t> that X belongs to class C1(</a:t>
            </a:r>
            <a:r>
              <a:rPr lang="en-US" sz="2000" dirty="0" err="1" smtClean="0"/>
              <a:t>buys_computer</a:t>
            </a:r>
            <a:r>
              <a:rPr lang="en-US" sz="2000" dirty="0" smtClean="0"/>
              <a:t>=yes) or C2(</a:t>
            </a:r>
            <a:r>
              <a:rPr lang="en-US" sz="2000" dirty="0" err="1" smtClean="0"/>
              <a:t>buys_computer</a:t>
            </a:r>
            <a:r>
              <a:rPr lang="en-US" sz="2000" dirty="0" smtClean="0"/>
              <a:t>= no) </a:t>
            </a:r>
          </a:p>
          <a:p>
            <a:pPr lvl="1" eaLnBrk="1" hangingPunct="1">
              <a:buNone/>
            </a:pPr>
            <a:r>
              <a:rPr lang="en-US" sz="2000" dirty="0" smtClean="0"/>
              <a:t>Now compute: 	P(</a:t>
            </a:r>
            <a:r>
              <a:rPr lang="en-US" sz="2000" dirty="0" err="1" smtClean="0"/>
              <a:t>buys_comuter</a:t>
            </a:r>
            <a:r>
              <a:rPr lang="en-US" sz="2000" dirty="0" smtClean="0"/>
              <a:t>=</a:t>
            </a:r>
            <a:r>
              <a:rPr lang="en-US" sz="2000" dirty="0" err="1" smtClean="0"/>
              <a:t>yes|X</a:t>
            </a:r>
            <a:r>
              <a:rPr lang="en-US" sz="2000" dirty="0" smtClean="0"/>
              <a:t>) 	and  </a:t>
            </a:r>
          </a:p>
          <a:p>
            <a:pPr lvl="1" eaLnBrk="1" hangingPunct="1">
              <a:buNone/>
            </a:pPr>
            <a:r>
              <a:rPr lang="en-US" sz="2000" dirty="0" smtClean="0"/>
              <a:t>				P(</a:t>
            </a:r>
            <a:r>
              <a:rPr lang="en-US" sz="2000" dirty="0" err="1" smtClean="0"/>
              <a:t>buys_comuter</a:t>
            </a:r>
            <a:r>
              <a:rPr lang="en-US" sz="2000" dirty="0" smtClean="0"/>
              <a:t>=</a:t>
            </a:r>
            <a:r>
              <a:rPr lang="en-US" sz="2000" dirty="0" err="1" smtClean="0"/>
              <a:t>no|X</a:t>
            </a:r>
            <a:r>
              <a:rPr lang="en-US" sz="2000" dirty="0" smtClean="0"/>
              <a:t>)  </a:t>
            </a:r>
          </a:p>
          <a:p>
            <a:pPr lvl="1" eaLnBrk="1" hangingPunct="1">
              <a:buNone/>
            </a:pPr>
            <a:r>
              <a:rPr lang="en-US" sz="2000" dirty="0" smtClean="0"/>
              <a:t>	by above probability function  and compare the both probability , target data X will  belong to class (hypothesis) with greater probability .</a:t>
            </a:r>
          </a:p>
          <a:p>
            <a:pPr lvl="1" eaLnBrk="1" hangingPunct="1">
              <a:buNone/>
            </a:pPr>
            <a:r>
              <a:rPr lang="en-US" sz="2000" dirty="0" smtClean="0"/>
              <a:t>	Note here we need not to compute P(X) because it is common in both case  only need to compute P(X|H).P(H) in both cases for comparison</a:t>
            </a:r>
          </a:p>
        </p:txBody>
      </p:sp>
      <p:graphicFrame>
        <p:nvGraphicFramePr>
          <p:cNvPr id="34822" name="Object 1"/>
          <p:cNvGraphicFramePr>
            <a:graphicFrameLocks noChangeAspect="1"/>
          </p:cNvGraphicFramePr>
          <p:nvPr/>
        </p:nvGraphicFramePr>
        <p:xfrm>
          <a:off x="3124200" y="1524000"/>
          <a:ext cx="4138613" cy="1073150"/>
        </p:xfrm>
        <a:graphic>
          <a:graphicData uri="http://schemas.openxmlformats.org/presentationml/2006/ole">
            <p:oleObj spid="_x0000_s741378" name="Equation" r:id="rId4" imgW="2463480" imgH="558720" progId="Equation.3">
              <p:embed/>
            </p:oleObj>
          </a:graphicData>
        </a:graphic>
      </p:graphicFrame>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7"/>
          <p:cNvSpPr>
            <a:spLocks noGrp="1"/>
          </p:cNvSpPr>
          <p:nvPr>
            <p:ph type="sldNum" sz="quarter" idx="10"/>
          </p:nvPr>
        </p:nvSpPr>
        <p:spPr>
          <a:noFill/>
        </p:spPr>
        <p:txBody>
          <a:bodyPr/>
          <a:lstStyle/>
          <a:p>
            <a:fld id="{BB7A38C9-2CB5-4941-8EBA-0C69B9E96DE5}" type="slidenum">
              <a:rPr lang="en-US" smtClean="0"/>
              <a:pPr/>
              <a:t>16</a:t>
            </a:fld>
            <a:endParaRPr lang="en-US" smtClean="0"/>
          </a:p>
        </p:txBody>
      </p:sp>
      <p:sp>
        <p:nvSpPr>
          <p:cNvPr id="36867" name="Rectangle 2"/>
          <p:cNvSpPr>
            <a:spLocks noGrp="1" noChangeArrowheads="1"/>
          </p:cNvSpPr>
          <p:nvPr>
            <p:ph type="title"/>
          </p:nvPr>
        </p:nvSpPr>
        <p:spPr>
          <a:xfrm>
            <a:off x="-228600" y="304800"/>
            <a:ext cx="9601200" cy="609600"/>
          </a:xfrm>
        </p:spPr>
        <p:txBody>
          <a:bodyPr/>
          <a:lstStyle/>
          <a:p>
            <a:pPr eaLnBrk="1" hangingPunct="1"/>
            <a:r>
              <a:rPr lang="en-US" sz="3200" smtClean="0"/>
              <a:t>Classification Is to Derive the Maximum Posteriori</a:t>
            </a:r>
          </a:p>
        </p:txBody>
      </p:sp>
      <p:sp>
        <p:nvSpPr>
          <p:cNvPr id="36868" name="Rectangle 3"/>
          <p:cNvSpPr>
            <a:spLocks noGrp="1" noChangeArrowheads="1"/>
          </p:cNvSpPr>
          <p:nvPr>
            <p:ph type="body" sz="half" idx="1"/>
          </p:nvPr>
        </p:nvSpPr>
        <p:spPr>
          <a:xfrm>
            <a:off x="0" y="1219200"/>
            <a:ext cx="9144000" cy="5334000"/>
          </a:xfrm>
        </p:spPr>
        <p:txBody>
          <a:bodyPr/>
          <a:lstStyle/>
          <a:p>
            <a:pPr eaLnBrk="1" hangingPunct="1"/>
            <a:r>
              <a:rPr lang="en-US" sz="2400" dirty="0" smtClean="0"/>
              <a:t>Let D be a training set of tuples and their associated class labels, and each tuple is represented by an n-D attribute vector </a:t>
            </a:r>
            <a:r>
              <a:rPr lang="en-US" sz="2400" b="1" dirty="0" smtClean="0"/>
              <a:t>X</a:t>
            </a:r>
            <a:r>
              <a:rPr lang="en-US" sz="2400" dirty="0" smtClean="0"/>
              <a:t> = (x</a:t>
            </a:r>
            <a:r>
              <a:rPr lang="en-US" sz="2400" baseline="-25000" dirty="0" smtClean="0"/>
              <a:t>1</a:t>
            </a:r>
            <a:r>
              <a:rPr lang="en-US" sz="2400" dirty="0" smtClean="0"/>
              <a:t>, x</a:t>
            </a:r>
            <a:r>
              <a:rPr lang="en-US" sz="2400" baseline="-25000" dirty="0" smtClean="0"/>
              <a:t>2</a:t>
            </a:r>
            <a:r>
              <a:rPr lang="en-US" sz="2400" dirty="0" smtClean="0"/>
              <a:t>, …, </a:t>
            </a:r>
            <a:r>
              <a:rPr lang="en-US" sz="2400" dirty="0" err="1" smtClean="0"/>
              <a:t>x</a:t>
            </a:r>
            <a:r>
              <a:rPr lang="en-US" sz="2400" baseline="-25000" dirty="0" err="1" smtClean="0"/>
              <a:t>n</a:t>
            </a:r>
            <a:r>
              <a:rPr lang="en-US" sz="2400" dirty="0" smtClean="0"/>
              <a:t>)</a:t>
            </a:r>
          </a:p>
          <a:p>
            <a:pPr eaLnBrk="1" hangingPunct="1"/>
            <a:r>
              <a:rPr lang="en-US" sz="2400" dirty="0" smtClean="0"/>
              <a:t>Suppose there are </a:t>
            </a:r>
            <a:r>
              <a:rPr lang="en-US" sz="2400" i="1" dirty="0" smtClean="0"/>
              <a:t>m</a:t>
            </a:r>
            <a:r>
              <a:rPr lang="en-US" sz="2400" dirty="0" smtClean="0"/>
              <a:t> classes C</a:t>
            </a:r>
            <a:r>
              <a:rPr lang="en-US" sz="2400" baseline="-25000" dirty="0" smtClean="0"/>
              <a:t>1</a:t>
            </a:r>
            <a:r>
              <a:rPr lang="en-US" sz="2400" dirty="0" smtClean="0"/>
              <a:t>, C</a:t>
            </a:r>
            <a:r>
              <a:rPr lang="en-US" sz="2400" baseline="-25000" dirty="0" smtClean="0"/>
              <a:t>2</a:t>
            </a:r>
            <a:r>
              <a:rPr lang="en-US" sz="2400" dirty="0" smtClean="0"/>
              <a:t>, …, C</a:t>
            </a:r>
            <a:r>
              <a:rPr lang="en-US" sz="2400" baseline="-25000" dirty="0" smtClean="0"/>
              <a:t>m</a:t>
            </a:r>
            <a:r>
              <a:rPr lang="en-US" sz="2400" dirty="0" smtClean="0"/>
              <a:t>.</a:t>
            </a:r>
          </a:p>
          <a:p>
            <a:pPr eaLnBrk="1" hangingPunct="1">
              <a:lnSpc>
                <a:spcPct val="90000"/>
              </a:lnSpc>
            </a:pPr>
            <a:r>
              <a:rPr lang="en-US" sz="2400" dirty="0" smtClean="0"/>
              <a:t>Classification is to derive the maximum posteriori, i.e., the maximal P(</a:t>
            </a:r>
            <a:r>
              <a:rPr lang="en-US" sz="2400" dirty="0" err="1" smtClean="0"/>
              <a:t>C</a:t>
            </a:r>
            <a:r>
              <a:rPr lang="en-US" sz="2400" baseline="-25000" dirty="0" err="1" smtClean="0"/>
              <a:t>i</a:t>
            </a:r>
            <a:r>
              <a:rPr lang="en-US" sz="2400" dirty="0" err="1" smtClean="0"/>
              <a:t>|</a:t>
            </a:r>
            <a:r>
              <a:rPr lang="en-US" sz="2400" b="1" dirty="0" err="1" smtClean="0"/>
              <a:t>X</a:t>
            </a:r>
            <a:r>
              <a:rPr lang="en-US" sz="2400" dirty="0" smtClean="0"/>
              <a:t>)</a:t>
            </a:r>
          </a:p>
          <a:p>
            <a:pPr eaLnBrk="1" hangingPunct="1">
              <a:lnSpc>
                <a:spcPct val="90000"/>
              </a:lnSpc>
            </a:pPr>
            <a:r>
              <a:rPr lang="en-US" sz="2400" dirty="0" smtClean="0"/>
              <a:t>This can be derived from Bayes’ theorem for </a:t>
            </a:r>
            <a:r>
              <a:rPr lang="en-US" sz="2400" dirty="0" err="1" smtClean="0"/>
              <a:t>i</a:t>
            </a:r>
            <a:r>
              <a:rPr lang="en-US" sz="2400" dirty="0" smtClean="0"/>
              <a:t>=1 to m (no. of classes) </a:t>
            </a:r>
          </a:p>
          <a:p>
            <a:pPr eaLnBrk="1" hangingPunct="1">
              <a:lnSpc>
                <a:spcPct val="90000"/>
              </a:lnSpc>
            </a:pPr>
            <a:endParaRPr lang="en-US" sz="2400" dirty="0" smtClean="0"/>
          </a:p>
          <a:p>
            <a:pPr eaLnBrk="1" hangingPunct="1">
              <a:lnSpc>
                <a:spcPct val="90000"/>
              </a:lnSpc>
            </a:pPr>
            <a:endParaRPr lang="en-US" sz="2400" dirty="0" smtClean="0"/>
          </a:p>
          <a:p>
            <a:pPr eaLnBrk="1" hangingPunct="1">
              <a:lnSpc>
                <a:spcPct val="90000"/>
              </a:lnSpc>
            </a:pPr>
            <a:r>
              <a:rPr lang="en-US" sz="2000" dirty="0" smtClean="0"/>
              <a:t>Since P(X) is constant for all classes hence need not calculate, hence target data X belongs  to Class </a:t>
            </a:r>
            <a:r>
              <a:rPr lang="en-US" sz="2000" dirty="0" err="1" smtClean="0"/>
              <a:t>C</a:t>
            </a:r>
            <a:r>
              <a:rPr lang="en-US" sz="2000" baseline="-25000" dirty="0" err="1" smtClean="0"/>
              <a:t>i</a:t>
            </a:r>
            <a:r>
              <a:rPr lang="en-US" sz="2000" dirty="0" smtClean="0"/>
              <a:t> if and only if                                        </a:t>
            </a:r>
            <a:r>
              <a:rPr lang="en-US" sz="2400" dirty="0" smtClean="0"/>
              <a:t>for all  j!=</a:t>
            </a:r>
            <a:r>
              <a:rPr lang="en-US" sz="2400" dirty="0" err="1" smtClean="0"/>
              <a:t>i</a:t>
            </a:r>
            <a:r>
              <a:rPr lang="en-US" sz="2400" dirty="0" smtClean="0"/>
              <a:t>.</a:t>
            </a:r>
          </a:p>
          <a:p>
            <a:pPr eaLnBrk="1" hangingPunct="1">
              <a:lnSpc>
                <a:spcPct val="90000"/>
              </a:lnSpc>
              <a:buNone/>
            </a:pPr>
            <a:r>
              <a:rPr lang="en-US" sz="2400" dirty="0" smtClean="0"/>
              <a:t>     </a:t>
            </a:r>
            <a:r>
              <a:rPr lang="en-US" sz="2400" dirty="0" err="1" smtClean="0"/>
              <a:t>i.e</a:t>
            </a:r>
            <a:endParaRPr lang="en-US" sz="2400" dirty="0" smtClean="0"/>
          </a:p>
        </p:txBody>
      </p:sp>
      <p:graphicFrame>
        <p:nvGraphicFramePr>
          <p:cNvPr id="36869" name="Object 5"/>
          <p:cNvGraphicFramePr>
            <a:graphicFrameLocks noChangeAspect="1"/>
          </p:cNvGraphicFramePr>
          <p:nvPr>
            <p:ph sz="quarter" idx="2"/>
          </p:nvPr>
        </p:nvGraphicFramePr>
        <p:xfrm>
          <a:off x="2438400" y="3657600"/>
          <a:ext cx="2633663" cy="709613"/>
        </p:xfrm>
        <a:graphic>
          <a:graphicData uri="http://schemas.openxmlformats.org/presentationml/2006/ole">
            <p:oleObj spid="_x0000_s36869" name="Equation" r:id="rId4" imgW="2450880" imgH="660240" progId="Equation.3">
              <p:embed/>
            </p:oleObj>
          </a:graphicData>
        </a:graphic>
      </p:graphicFrame>
      <p:graphicFrame>
        <p:nvGraphicFramePr>
          <p:cNvPr id="36870" name="Object 7"/>
          <p:cNvGraphicFramePr>
            <a:graphicFrameLocks noChangeAspect="1"/>
          </p:cNvGraphicFramePr>
          <p:nvPr>
            <p:ph sz="quarter" idx="3"/>
          </p:nvPr>
        </p:nvGraphicFramePr>
        <p:xfrm>
          <a:off x="1981200" y="5486400"/>
          <a:ext cx="4302125" cy="609600"/>
        </p:xfrm>
        <a:graphic>
          <a:graphicData uri="http://schemas.openxmlformats.org/presentationml/2006/ole">
            <p:oleObj spid="_x0000_s36870" name="Equation" r:id="rId5" imgW="3136680" imgH="444240" progId="Equation.3">
              <p:embed/>
            </p:oleObj>
          </a:graphicData>
        </a:graphic>
      </p:graphicFrame>
      <p:graphicFrame>
        <p:nvGraphicFramePr>
          <p:cNvPr id="36872" name="Object 5"/>
          <p:cNvGraphicFramePr>
            <a:graphicFrameLocks noChangeAspect="1"/>
          </p:cNvGraphicFramePr>
          <p:nvPr/>
        </p:nvGraphicFramePr>
        <p:xfrm>
          <a:off x="3810000" y="4724400"/>
          <a:ext cx="2060575" cy="431800"/>
        </p:xfrm>
        <a:graphic>
          <a:graphicData uri="http://schemas.openxmlformats.org/presentationml/2006/ole">
            <p:oleObj spid="_x0000_s36872" name="Equation" r:id="rId6" imgW="1879560" imgH="393480" progId="Equation.3">
              <p:embed/>
            </p:oleObj>
          </a:graphicData>
        </a:graphic>
      </p:graphicFrame>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7"/>
          <p:cNvSpPr>
            <a:spLocks noGrp="1"/>
          </p:cNvSpPr>
          <p:nvPr>
            <p:ph type="sldNum" sz="quarter" idx="10"/>
          </p:nvPr>
        </p:nvSpPr>
        <p:spPr>
          <a:noFill/>
        </p:spPr>
        <p:txBody>
          <a:bodyPr/>
          <a:lstStyle/>
          <a:p>
            <a:fld id="{7B270510-2D59-4D74-AD82-3E250A3C5201}" type="slidenum">
              <a:rPr lang="en-US" smtClean="0"/>
              <a:pPr/>
              <a:t>17</a:t>
            </a:fld>
            <a:endParaRPr lang="en-US" smtClean="0"/>
          </a:p>
        </p:txBody>
      </p:sp>
      <p:sp>
        <p:nvSpPr>
          <p:cNvPr id="37891" name="Rectangle 2"/>
          <p:cNvSpPr>
            <a:spLocks noGrp="1" noChangeArrowheads="1"/>
          </p:cNvSpPr>
          <p:nvPr>
            <p:ph type="title"/>
          </p:nvPr>
        </p:nvSpPr>
        <p:spPr>
          <a:xfrm>
            <a:off x="304800" y="381000"/>
            <a:ext cx="8402638" cy="533400"/>
          </a:xfrm>
        </p:spPr>
        <p:txBody>
          <a:bodyPr/>
          <a:lstStyle/>
          <a:p>
            <a:pPr eaLnBrk="1" hangingPunct="1"/>
            <a:r>
              <a:rPr lang="en-US" smtClean="0"/>
              <a:t>Naïve Bayes Classifier </a:t>
            </a:r>
          </a:p>
        </p:txBody>
      </p:sp>
      <p:sp>
        <p:nvSpPr>
          <p:cNvPr id="37892" name="Rectangle 3"/>
          <p:cNvSpPr>
            <a:spLocks noGrp="1" noChangeArrowheads="1"/>
          </p:cNvSpPr>
          <p:nvPr>
            <p:ph type="body" sz="half" idx="1"/>
          </p:nvPr>
        </p:nvSpPr>
        <p:spPr>
          <a:xfrm>
            <a:off x="304800" y="1295400"/>
            <a:ext cx="8382000" cy="5105400"/>
          </a:xfrm>
        </p:spPr>
        <p:txBody>
          <a:bodyPr/>
          <a:lstStyle/>
          <a:p>
            <a:pPr eaLnBrk="1" hangingPunct="1">
              <a:lnSpc>
                <a:spcPct val="90000"/>
              </a:lnSpc>
            </a:pPr>
            <a:r>
              <a:rPr lang="en-US" sz="2400" dirty="0" smtClean="0"/>
              <a:t>A simplified assumption: attributes are conditionally independent (i.e., no dependence relation between attributes):</a:t>
            </a:r>
          </a:p>
          <a:p>
            <a:pPr eaLnBrk="1" hangingPunct="1">
              <a:lnSpc>
                <a:spcPct val="90000"/>
              </a:lnSpc>
            </a:pPr>
            <a:endParaRPr lang="en-US" sz="2400" dirty="0" smtClean="0"/>
          </a:p>
        </p:txBody>
      </p:sp>
      <p:graphicFrame>
        <p:nvGraphicFramePr>
          <p:cNvPr id="37893" name="Object 10"/>
          <p:cNvGraphicFramePr>
            <a:graphicFrameLocks noGrp="1"/>
          </p:cNvGraphicFramePr>
          <p:nvPr>
            <p:ph sz="quarter" idx="2"/>
          </p:nvPr>
        </p:nvGraphicFramePr>
        <p:xfrm>
          <a:off x="228600" y="3124200"/>
          <a:ext cx="8534400" cy="2590800"/>
        </p:xfrm>
        <a:graphic>
          <a:graphicData uri="http://schemas.openxmlformats.org/presentationml/2006/ole">
            <p:oleObj spid="_x0000_s37893" name="Equation" r:id="rId4" imgW="3022560" imgH="787320" progId="Equation.3">
              <p:embed/>
            </p:oleObj>
          </a:graphicData>
        </a:graphic>
      </p:graphicFrame>
    </p:spTree>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0"/>
          </p:nvPr>
        </p:nvSpPr>
        <p:spPr>
          <a:noFill/>
        </p:spPr>
        <p:txBody>
          <a:bodyPr/>
          <a:lstStyle/>
          <a:p>
            <a:fld id="{41B132F9-F552-4E40-932F-4B85EB663D1D}" type="slidenum">
              <a:rPr lang="en-US" smtClean="0"/>
              <a:pPr/>
              <a:t>18</a:t>
            </a:fld>
            <a:endParaRPr lang="en-US" smtClean="0"/>
          </a:p>
        </p:txBody>
      </p:sp>
      <p:sp>
        <p:nvSpPr>
          <p:cNvPr id="38915" name="Rectangle 2"/>
          <p:cNvSpPr>
            <a:spLocks noGrp="1" noChangeArrowheads="1"/>
          </p:cNvSpPr>
          <p:nvPr>
            <p:ph type="title"/>
          </p:nvPr>
        </p:nvSpPr>
        <p:spPr>
          <a:xfrm>
            <a:off x="0" y="304800"/>
            <a:ext cx="9144000" cy="609600"/>
          </a:xfrm>
        </p:spPr>
        <p:txBody>
          <a:bodyPr/>
          <a:lstStyle/>
          <a:p>
            <a:pPr eaLnBrk="1" hangingPunct="1"/>
            <a:r>
              <a:rPr lang="en-US" smtClean="0"/>
              <a:t>Naïve Bayes Classifier: Training Dataset</a:t>
            </a:r>
          </a:p>
        </p:txBody>
      </p:sp>
      <p:sp>
        <p:nvSpPr>
          <p:cNvPr id="38916" name="Text Box 4"/>
          <p:cNvSpPr txBox="1">
            <a:spLocks noChangeArrowheads="1"/>
          </p:cNvSpPr>
          <p:nvPr/>
        </p:nvSpPr>
        <p:spPr bwMode="auto">
          <a:xfrm>
            <a:off x="457200" y="1981200"/>
            <a:ext cx="3429000" cy="3748088"/>
          </a:xfrm>
          <a:prstGeom prst="rect">
            <a:avLst/>
          </a:prstGeom>
          <a:noFill/>
          <a:ln w="9525">
            <a:noFill/>
            <a:miter lim="800000"/>
            <a:headEnd/>
            <a:tailEnd/>
          </a:ln>
        </p:spPr>
        <p:txBody>
          <a:bodyPr>
            <a:spAutoFit/>
          </a:bodyPr>
          <a:lstStyle/>
          <a:p>
            <a:pPr>
              <a:lnSpc>
                <a:spcPct val="110000"/>
              </a:lnSpc>
            </a:pPr>
            <a:r>
              <a:rPr lang="en-US" sz="2400" dirty="0">
                <a:latin typeface="Calibri" pitchFamily="34" charset="0"/>
              </a:rPr>
              <a:t>Class:</a:t>
            </a:r>
          </a:p>
          <a:p>
            <a:pPr>
              <a:lnSpc>
                <a:spcPct val="110000"/>
              </a:lnSpc>
            </a:pPr>
            <a:r>
              <a:rPr lang="en-US" sz="2400" dirty="0">
                <a:latin typeface="Calibri" pitchFamily="34" charset="0"/>
              </a:rPr>
              <a:t>C1:buys_computer = ‘yes’</a:t>
            </a:r>
          </a:p>
          <a:p>
            <a:pPr>
              <a:lnSpc>
                <a:spcPct val="110000"/>
              </a:lnSpc>
            </a:pPr>
            <a:r>
              <a:rPr lang="en-US" sz="2400" dirty="0">
                <a:latin typeface="Calibri" pitchFamily="34" charset="0"/>
              </a:rPr>
              <a:t>C2:buys_computer = ‘no’</a:t>
            </a:r>
          </a:p>
          <a:p>
            <a:pPr>
              <a:lnSpc>
                <a:spcPct val="110000"/>
              </a:lnSpc>
            </a:pPr>
            <a:endParaRPr lang="en-US" sz="2400" dirty="0">
              <a:latin typeface="Calibri" pitchFamily="34" charset="0"/>
            </a:endParaRPr>
          </a:p>
          <a:p>
            <a:pPr>
              <a:lnSpc>
                <a:spcPct val="110000"/>
              </a:lnSpc>
            </a:pPr>
            <a:r>
              <a:rPr lang="en-US" sz="2400" dirty="0">
                <a:latin typeface="Calibri" pitchFamily="34" charset="0"/>
              </a:rPr>
              <a:t>Data to be classified: </a:t>
            </a:r>
          </a:p>
          <a:p>
            <a:pPr>
              <a:lnSpc>
                <a:spcPct val="110000"/>
              </a:lnSpc>
            </a:pPr>
            <a:r>
              <a:rPr lang="en-US" sz="2400" dirty="0">
                <a:latin typeface="Calibri" pitchFamily="34" charset="0"/>
              </a:rPr>
              <a:t>X = </a:t>
            </a:r>
            <a:r>
              <a:rPr lang="en-US" sz="2400" dirty="0" smtClean="0">
                <a:latin typeface="Calibri" pitchFamily="34" charset="0"/>
              </a:rPr>
              <a:t>(youth, </a:t>
            </a:r>
            <a:endParaRPr lang="en-US" sz="2400" dirty="0">
              <a:latin typeface="Calibri" pitchFamily="34" charset="0"/>
            </a:endParaRPr>
          </a:p>
          <a:p>
            <a:pPr>
              <a:lnSpc>
                <a:spcPct val="110000"/>
              </a:lnSpc>
            </a:pPr>
            <a:r>
              <a:rPr lang="en-US" sz="2400" dirty="0">
                <a:latin typeface="Calibri" pitchFamily="34" charset="0"/>
              </a:rPr>
              <a:t>Income = medium,</a:t>
            </a:r>
          </a:p>
          <a:p>
            <a:pPr>
              <a:lnSpc>
                <a:spcPct val="110000"/>
              </a:lnSpc>
            </a:pPr>
            <a:r>
              <a:rPr lang="en-US" sz="2400" dirty="0">
                <a:latin typeface="Calibri" pitchFamily="34" charset="0"/>
              </a:rPr>
              <a:t>Student = yes</a:t>
            </a:r>
          </a:p>
          <a:p>
            <a:pPr>
              <a:lnSpc>
                <a:spcPct val="110000"/>
              </a:lnSpc>
            </a:pPr>
            <a:r>
              <a:rPr lang="en-US" sz="2400" dirty="0" err="1">
                <a:latin typeface="Calibri" pitchFamily="34" charset="0"/>
              </a:rPr>
              <a:t>Credit_rating</a:t>
            </a:r>
            <a:r>
              <a:rPr lang="en-US" sz="2400" dirty="0">
                <a:latin typeface="Calibri" pitchFamily="34" charset="0"/>
              </a:rPr>
              <a:t> = Fair)</a:t>
            </a:r>
          </a:p>
        </p:txBody>
      </p:sp>
      <p:sp>
        <p:nvSpPr>
          <p:cNvPr id="6" name="Content Placeholder 5"/>
          <p:cNvSpPr>
            <a:spLocks noGrp="1"/>
          </p:cNvSpPr>
          <p:nvPr>
            <p:ph idx="1"/>
          </p:nvPr>
        </p:nvSpPr>
        <p:spPr/>
        <p:txBody>
          <a:bodyPr/>
          <a:lstStyle/>
          <a:p>
            <a:endParaRPr lang="en-IN"/>
          </a:p>
        </p:txBody>
      </p:sp>
      <p:graphicFrame>
        <p:nvGraphicFramePr>
          <p:cNvPr id="38919" name="Object 5"/>
          <p:cNvGraphicFramePr>
            <a:graphicFrameLocks/>
          </p:cNvGraphicFramePr>
          <p:nvPr/>
        </p:nvGraphicFramePr>
        <p:xfrm>
          <a:off x="4025900" y="1185863"/>
          <a:ext cx="4899025" cy="5399087"/>
        </p:xfrm>
        <a:graphic>
          <a:graphicData uri="http://schemas.openxmlformats.org/presentationml/2006/ole">
            <p:oleObj spid="_x0000_s38919" name="Worksheet" r:id="rId4" imgW="4476743" imgH="4933780" progId="Excel.Sheet.8">
              <p:embed/>
            </p:oleObj>
          </a:graphicData>
        </a:graphic>
      </p:graphicFrame>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0"/>
          </p:nvPr>
        </p:nvSpPr>
        <p:spPr>
          <a:noFill/>
        </p:spPr>
        <p:txBody>
          <a:bodyPr/>
          <a:lstStyle/>
          <a:p>
            <a:fld id="{DA01F7EE-46D8-43ED-AB0C-92A8B47CF5D0}" type="slidenum">
              <a:rPr lang="en-US" smtClean="0"/>
              <a:pPr/>
              <a:t>19</a:t>
            </a:fld>
            <a:endParaRPr lang="en-US" smtClean="0"/>
          </a:p>
        </p:txBody>
      </p:sp>
      <p:sp>
        <p:nvSpPr>
          <p:cNvPr id="39939" name="Rectangle 2"/>
          <p:cNvSpPr>
            <a:spLocks noGrp="1" noChangeArrowheads="1"/>
          </p:cNvSpPr>
          <p:nvPr>
            <p:ph type="title"/>
          </p:nvPr>
        </p:nvSpPr>
        <p:spPr>
          <a:xfrm>
            <a:off x="0" y="228600"/>
            <a:ext cx="9067800" cy="609600"/>
          </a:xfrm>
        </p:spPr>
        <p:txBody>
          <a:bodyPr/>
          <a:lstStyle/>
          <a:p>
            <a:pPr eaLnBrk="1" hangingPunct="1"/>
            <a:r>
              <a:rPr lang="en-US" smtClean="0"/>
              <a:t>Naïve Bayes Classifier: An Example</a:t>
            </a:r>
          </a:p>
        </p:txBody>
      </p:sp>
      <p:sp>
        <p:nvSpPr>
          <p:cNvPr id="39940" name="Rectangle 3"/>
          <p:cNvSpPr>
            <a:spLocks noGrp="1" noChangeArrowheads="1"/>
          </p:cNvSpPr>
          <p:nvPr>
            <p:ph type="body" idx="1"/>
          </p:nvPr>
        </p:nvSpPr>
        <p:spPr>
          <a:xfrm>
            <a:off x="0" y="1143000"/>
            <a:ext cx="9144000" cy="5715000"/>
          </a:xfrm>
        </p:spPr>
        <p:txBody>
          <a:bodyPr/>
          <a:lstStyle/>
          <a:p>
            <a:pPr eaLnBrk="1" hangingPunct="1">
              <a:lnSpc>
                <a:spcPct val="90000"/>
              </a:lnSpc>
            </a:pPr>
            <a:r>
              <a:rPr lang="en-US" sz="2400" dirty="0" smtClean="0"/>
              <a:t>P(</a:t>
            </a:r>
            <a:r>
              <a:rPr lang="en-US" sz="2400" dirty="0" err="1" smtClean="0"/>
              <a:t>C</a:t>
            </a:r>
            <a:r>
              <a:rPr lang="en-US" sz="2400" baseline="-25000" dirty="0" err="1" smtClean="0"/>
              <a:t>i</a:t>
            </a:r>
            <a:r>
              <a:rPr lang="en-US" sz="2400" dirty="0" smtClean="0"/>
              <a:t>):    P(</a:t>
            </a:r>
            <a:r>
              <a:rPr lang="en-US" sz="2400" dirty="0" err="1" smtClean="0"/>
              <a:t>buys_computer</a:t>
            </a:r>
            <a:r>
              <a:rPr lang="en-US" sz="2400" dirty="0" smtClean="0"/>
              <a:t> = “yes”)  = 9/14 = 0.643</a:t>
            </a:r>
          </a:p>
          <a:p>
            <a:pPr eaLnBrk="1" hangingPunct="1">
              <a:lnSpc>
                <a:spcPct val="90000"/>
              </a:lnSpc>
              <a:buFont typeface="Wingdings" pitchFamily="2" charset="2"/>
              <a:buNone/>
            </a:pPr>
            <a:r>
              <a:rPr lang="en-US" sz="2400" dirty="0" smtClean="0"/>
              <a:t>                   P(</a:t>
            </a:r>
            <a:r>
              <a:rPr lang="en-US" sz="2400" dirty="0" err="1" smtClean="0"/>
              <a:t>buys_computer</a:t>
            </a:r>
            <a:r>
              <a:rPr lang="en-US" sz="2400" dirty="0" smtClean="0"/>
              <a:t> = “no”) = 5/14= 0.357</a:t>
            </a:r>
          </a:p>
          <a:p>
            <a:pPr eaLnBrk="1" hangingPunct="1">
              <a:lnSpc>
                <a:spcPct val="90000"/>
              </a:lnSpc>
            </a:pPr>
            <a:r>
              <a:rPr lang="en-US" sz="2400" dirty="0" smtClean="0"/>
              <a:t>Compute P(</a:t>
            </a:r>
            <a:r>
              <a:rPr lang="en-US" sz="2400" dirty="0" err="1" smtClean="0"/>
              <a:t>X|C</a:t>
            </a:r>
            <a:r>
              <a:rPr lang="en-US" sz="2400" baseline="-25000" dirty="0" err="1" smtClean="0"/>
              <a:t>i</a:t>
            </a:r>
            <a:r>
              <a:rPr lang="en-US" sz="2400" dirty="0" smtClean="0"/>
              <a:t>) for each class</a:t>
            </a:r>
          </a:p>
          <a:p>
            <a:pPr lvl="1" eaLnBrk="1" hangingPunct="1">
              <a:lnSpc>
                <a:spcPct val="90000"/>
              </a:lnSpc>
              <a:buFont typeface="Wingdings" pitchFamily="2" charset="2"/>
              <a:buNone/>
            </a:pPr>
            <a:r>
              <a:rPr lang="en-US" sz="2400" dirty="0" smtClean="0"/>
              <a:t>     </a:t>
            </a:r>
            <a:r>
              <a:rPr lang="en-US" sz="2400" dirty="0" smtClean="0">
                <a:solidFill>
                  <a:srgbClr val="00CC00"/>
                </a:solidFill>
              </a:rPr>
              <a:t>P(age = “youth” | </a:t>
            </a:r>
            <a:r>
              <a:rPr lang="en-US" sz="2400" dirty="0" err="1" smtClean="0">
                <a:solidFill>
                  <a:srgbClr val="00CC00"/>
                </a:solidFill>
              </a:rPr>
              <a:t>buys_computer</a:t>
            </a:r>
            <a:r>
              <a:rPr lang="en-US" sz="2400" dirty="0" smtClean="0">
                <a:solidFill>
                  <a:srgbClr val="00CC00"/>
                </a:solidFill>
              </a:rPr>
              <a:t> = “yes”)  = 2/9 = 0.222</a:t>
            </a:r>
          </a:p>
          <a:p>
            <a:pPr lvl="1" eaLnBrk="1" hangingPunct="1">
              <a:lnSpc>
                <a:spcPct val="90000"/>
              </a:lnSpc>
              <a:buNone/>
            </a:pPr>
            <a:r>
              <a:rPr lang="en-US" sz="2400" dirty="0" smtClean="0"/>
              <a:t>     </a:t>
            </a:r>
            <a:r>
              <a:rPr lang="en-US" sz="2400" dirty="0" smtClean="0">
                <a:solidFill>
                  <a:srgbClr val="FF0000"/>
                </a:solidFill>
              </a:rPr>
              <a:t>P(age = “youth” | </a:t>
            </a:r>
            <a:r>
              <a:rPr lang="en-US" sz="2400" dirty="0" err="1" smtClean="0">
                <a:solidFill>
                  <a:srgbClr val="FF0000"/>
                </a:solidFill>
              </a:rPr>
              <a:t>buys_computer</a:t>
            </a:r>
            <a:r>
              <a:rPr lang="en-US" sz="2400" dirty="0" smtClean="0">
                <a:solidFill>
                  <a:srgbClr val="FF0000"/>
                </a:solidFill>
              </a:rPr>
              <a:t> = “no”) = 3/5 = 0.6</a:t>
            </a:r>
          </a:p>
          <a:p>
            <a:pPr lvl="1" eaLnBrk="1" hangingPunct="1">
              <a:lnSpc>
                <a:spcPct val="90000"/>
              </a:lnSpc>
              <a:buNone/>
            </a:pPr>
            <a:endParaRPr lang="en-US" sz="2400" dirty="0" smtClean="0">
              <a:solidFill>
                <a:srgbClr val="FF0000"/>
              </a:solidFill>
            </a:endParaRPr>
          </a:p>
          <a:p>
            <a:pPr lvl="1" eaLnBrk="1" hangingPunct="1">
              <a:lnSpc>
                <a:spcPct val="90000"/>
              </a:lnSpc>
              <a:buFont typeface="Wingdings" pitchFamily="2" charset="2"/>
              <a:buNone/>
            </a:pPr>
            <a:r>
              <a:rPr lang="en-US" sz="2400" dirty="0" smtClean="0">
                <a:solidFill>
                  <a:srgbClr val="00CC00"/>
                </a:solidFill>
              </a:rPr>
              <a:t>     P(income = “medium” | </a:t>
            </a:r>
            <a:r>
              <a:rPr lang="en-US" sz="2400" dirty="0" err="1" smtClean="0">
                <a:solidFill>
                  <a:srgbClr val="00CC00"/>
                </a:solidFill>
              </a:rPr>
              <a:t>buys_computer</a:t>
            </a:r>
            <a:r>
              <a:rPr lang="en-US" sz="2400" dirty="0" smtClean="0">
                <a:solidFill>
                  <a:srgbClr val="00CC00"/>
                </a:solidFill>
              </a:rPr>
              <a:t> = “yes”) = 4/9 = 0.444</a:t>
            </a:r>
          </a:p>
          <a:p>
            <a:pPr lvl="1" eaLnBrk="1" hangingPunct="1">
              <a:lnSpc>
                <a:spcPct val="90000"/>
              </a:lnSpc>
              <a:buFont typeface="Wingdings" pitchFamily="2" charset="2"/>
              <a:buNone/>
            </a:pPr>
            <a:r>
              <a:rPr lang="en-US" sz="2400" dirty="0" smtClean="0">
                <a:solidFill>
                  <a:srgbClr val="FF0000"/>
                </a:solidFill>
              </a:rPr>
              <a:t>     P(income = “medium” | </a:t>
            </a:r>
            <a:r>
              <a:rPr lang="en-US" sz="2400" dirty="0" err="1" smtClean="0">
                <a:solidFill>
                  <a:srgbClr val="FF0000"/>
                </a:solidFill>
              </a:rPr>
              <a:t>buys_computer</a:t>
            </a:r>
            <a:r>
              <a:rPr lang="en-US" sz="2400" dirty="0" smtClean="0">
                <a:solidFill>
                  <a:srgbClr val="FF0000"/>
                </a:solidFill>
              </a:rPr>
              <a:t> = “no”) = 2/5 = 0.4</a:t>
            </a:r>
          </a:p>
          <a:p>
            <a:pPr lvl="1" eaLnBrk="1" hangingPunct="1">
              <a:lnSpc>
                <a:spcPct val="90000"/>
              </a:lnSpc>
              <a:buFont typeface="Wingdings" pitchFamily="2" charset="2"/>
              <a:buNone/>
            </a:pPr>
            <a:endParaRPr lang="en-US" sz="2400" dirty="0" smtClean="0">
              <a:solidFill>
                <a:srgbClr val="FF0000"/>
              </a:solidFill>
            </a:endParaRPr>
          </a:p>
          <a:p>
            <a:pPr lvl="1" eaLnBrk="1" hangingPunct="1">
              <a:lnSpc>
                <a:spcPct val="90000"/>
              </a:lnSpc>
              <a:buFont typeface="Wingdings" pitchFamily="2" charset="2"/>
              <a:buNone/>
            </a:pPr>
            <a:r>
              <a:rPr lang="en-US" sz="2400" dirty="0" smtClean="0"/>
              <a:t>     </a:t>
            </a:r>
            <a:r>
              <a:rPr lang="en-US" sz="2400" dirty="0" smtClean="0">
                <a:solidFill>
                  <a:srgbClr val="00CC00"/>
                </a:solidFill>
              </a:rPr>
              <a:t>P(student = “yes” | </a:t>
            </a:r>
            <a:r>
              <a:rPr lang="en-US" sz="2400" dirty="0" err="1" smtClean="0">
                <a:solidFill>
                  <a:srgbClr val="00CC00"/>
                </a:solidFill>
              </a:rPr>
              <a:t>buys_computer</a:t>
            </a:r>
            <a:r>
              <a:rPr lang="en-US" sz="2400" dirty="0" smtClean="0">
                <a:solidFill>
                  <a:srgbClr val="00CC00"/>
                </a:solidFill>
              </a:rPr>
              <a:t> = “yes) = 6/9 = 0.667</a:t>
            </a:r>
          </a:p>
          <a:p>
            <a:pPr lvl="1" eaLnBrk="1" hangingPunct="1">
              <a:lnSpc>
                <a:spcPct val="90000"/>
              </a:lnSpc>
              <a:buFont typeface="Wingdings" pitchFamily="2" charset="2"/>
              <a:buNone/>
            </a:pPr>
            <a:r>
              <a:rPr lang="en-US" sz="2400" dirty="0" smtClean="0"/>
              <a:t>     </a:t>
            </a:r>
            <a:r>
              <a:rPr lang="en-US" sz="2400" dirty="0" smtClean="0">
                <a:solidFill>
                  <a:srgbClr val="FF0000"/>
                </a:solidFill>
              </a:rPr>
              <a:t>P(student = “yes” | </a:t>
            </a:r>
            <a:r>
              <a:rPr lang="en-US" sz="2400" dirty="0" err="1" smtClean="0">
                <a:solidFill>
                  <a:srgbClr val="FF0000"/>
                </a:solidFill>
              </a:rPr>
              <a:t>buys_computer</a:t>
            </a:r>
            <a:r>
              <a:rPr lang="en-US" sz="2400" dirty="0" smtClean="0">
                <a:solidFill>
                  <a:srgbClr val="FF0000"/>
                </a:solidFill>
              </a:rPr>
              <a:t> = “no”) = 1/5 = 0.2</a:t>
            </a:r>
          </a:p>
          <a:p>
            <a:pPr lvl="1" eaLnBrk="1" hangingPunct="1">
              <a:lnSpc>
                <a:spcPct val="90000"/>
              </a:lnSpc>
              <a:buFont typeface="Wingdings" pitchFamily="2" charset="2"/>
              <a:buNone/>
            </a:pPr>
            <a:endParaRPr lang="en-US" sz="2400" dirty="0" smtClean="0">
              <a:solidFill>
                <a:srgbClr val="FF0000"/>
              </a:solidFill>
            </a:endParaRPr>
          </a:p>
          <a:p>
            <a:pPr lvl="1" eaLnBrk="1" hangingPunct="1">
              <a:lnSpc>
                <a:spcPct val="90000"/>
              </a:lnSpc>
              <a:buFont typeface="Wingdings" pitchFamily="2" charset="2"/>
              <a:buNone/>
            </a:pPr>
            <a:r>
              <a:rPr lang="en-US" sz="2400" dirty="0" smtClean="0"/>
              <a:t>     P(</a:t>
            </a:r>
            <a:r>
              <a:rPr lang="en-US" sz="2400" dirty="0" err="1" smtClean="0"/>
              <a:t>credit_rating</a:t>
            </a:r>
            <a:r>
              <a:rPr lang="en-US" sz="2400" dirty="0" smtClean="0"/>
              <a:t> = “fair” | </a:t>
            </a:r>
            <a:r>
              <a:rPr lang="en-US" sz="2400" dirty="0" err="1" smtClean="0"/>
              <a:t>buys_computer</a:t>
            </a:r>
            <a:r>
              <a:rPr lang="en-US" sz="2400" dirty="0" smtClean="0"/>
              <a:t> = “yes”) = 6/9 = 0.667</a:t>
            </a:r>
          </a:p>
          <a:p>
            <a:pPr lvl="1" eaLnBrk="1" hangingPunct="1">
              <a:lnSpc>
                <a:spcPct val="90000"/>
              </a:lnSpc>
              <a:buFont typeface="Wingdings" pitchFamily="2" charset="2"/>
              <a:buNone/>
            </a:pPr>
            <a:r>
              <a:rPr lang="en-US" sz="2400" dirty="0" smtClean="0"/>
              <a:t>     </a:t>
            </a:r>
            <a:r>
              <a:rPr lang="en-US" sz="2400" dirty="0" smtClean="0">
                <a:solidFill>
                  <a:srgbClr val="FF0000"/>
                </a:solidFill>
              </a:rPr>
              <a:t>P(</a:t>
            </a:r>
            <a:r>
              <a:rPr lang="en-US" sz="2400" dirty="0" err="1" smtClean="0">
                <a:solidFill>
                  <a:srgbClr val="FF0000"/>
                </a:solidFill>
              </a:rPr>
              <a:t>credit_rating</a:t>
            </a:r>
            <a:r>
              <a:rPr lang="en-US" sz="2400" dirty="0" smtClean="0">
                <a:solidFill>
                  <a:srgbClr val="FF0000"/>
                </a:solidFill>
              </a:rPr>
              <a:t> = “fair” | </a:t>
            </a:r>
            <a:r>
              <a:rPr lang="en-US" sz="2400" dirty="0" err="1" smtClean="0">
                <a:solidFill>
                  <a:srgbClr val="FF0000"/>
                </a:solidFill>
              </a:rPr>
              <a:t>buys_computer</a:t>
            </a:r>
            <a:r>
              <a:rPr lang="en-US" sz="2400" dirty="0" smtClean="0">
                <a:solidFill>
                  <a:srgbClr val="FF0000"/>
                </a:solidFill>
              </a:rPr>
              <a:t> = “no”) = 2/5 = 0.4</a:t>
            </a:r>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0"/>
          </p:nvPr>
        </p:nvSpPr>
        <p:spPr>
          <a:noFill/>
        </p:spPr>
        <p:txBody>
          <a:bodyPr/>
          <a:lstStyle/>
          <a:p>
            <a:fld id="{1B3E8570-A3D7-463C-90EA-A7E7FC91E5B5}" type="slidenum">
              <a:rPr lang="en-US" smtClean="0"/>
              <a:pPr/>
              <a:t>2</a:t>
            </a:fld>
            <a:endParaRPr lang="en-US" dirty="0" smtClean="0"/>
          </a:p>
        </p:txBody>
      </p:sp>
      <p:sp>
        <p:nvSpPr>
          <p:cNvPr id="6147" name="Rectangle 2"/>
          <p:cNvSpPr>
            <a:spLocks noGrp="1" noChangeArrowheads="1"/>
          </p:cNvSpPr>
          <p:nvPr>
            <p:ph type="title"/>
          </p:nvPr>
        </p:nvSpPr>
        <p:spPr>
          <a:xfrm>
            <a:off x="152400" y="228600"/>
            <a:ext cx="8783638" cy="762000"/>
          </a:xfrm>
          <a:noFill/>
        </p:spPr>
        <p:txBody>
          <a:bodyPr lIns="92075" tIns="46038" rIns="92075" bIns="46038"/>
          <a:lstStyle/>
          <a:p>
            <a:pPr eaLnBrk="1" hangingPunct="1"/>
            <a:r>
              <a:rPr lang="en-US" dirty="0" smtClean="0"/>
              <a:t>Supervised vs. Unsupervised Learning</a:t>
            </a:r>
          </a:p>
        </p:txBody>
      </p:sp>
      <p:sp>
        <p:nvSpPr>
          <p:cNvPr id="6148" name="Rectangle 3"/>
          <p:cNvSpPr>
            <a:spLocks noGrp="1" noChangeArrowheads="1"/>
          </p:cNvSpPr>
          <p:nvPr>
            <p:ph type="body" idx="1"/>
          </p:nvPr>
        </p:nvSpPr>
        <p:spPr>
          <a:xfrm>
            <a:off x="381000" y="1371600"/>
            <a:ext cx="8305800" cy="5181600"/>
          </a:xfrm>
          <a:noFill/>
        </p:spPr>
        <p:txBody>
          <a:bodyPr lIns="92075" tIns="46038" rIns="92075" bIns="46038"/>
          <a:lstStyle/>
          <a:p>
            <a:pPr eaLnBrk="1" hangingPunct="1">
              <a:lnSpc>
                <a:spcPct val="130000"/>
              </a:lnSpc>
            </a:pPr>
            <a:r>
              <a:rPr lang="en-US" sz="2400" dirty="0" smtClean="0">
                <a:solidFill>
                  <a:srgbClr val="F83F24"/>
                </a:solidFill>
              </a:rPr>
              <a:t>Supervised learning (classification)</a:t>
            </a:r>
            <a:endParaRPr lang="en-US" sz="2400" dirty="0" smtClean="0"/>
          </a:p>
          <a:p>
            <a:pPr lvl="1" eaLnBrk="1" hangingPunct="1">
              <a:lnSpc>
                <a:spcPct val="130000"/>
              </a:lnSpc>
            </a:pPr>
            <a:r>
              <a:rPr lang="en-US" sz="2400" dirty="0" smtClean="0"/>
              <a:t>Supervision: The training data (observations, measurements, etc.) are accompanied by </a:t>
            </a:r>
            <a:r>
              <a:rPr lang="en-US" sz="2400" b="1" dirty="0" smtClean="0"/>
              <a:t>labels</a:t>
            </a:r>
            <a:r>
              <a:rPr lang="en-US" sz="2400" dirty="0" smtClean="0"/>
              <a:t> indicating the class of the observations</a:t>
            </a:r>
          </a:p>
          <a:p>
            <a:pPr lvl="1" eaLnBrk="1" hangingPunct="1">
              <a:lnSpc>
                <a:spcPct val="130000"/>
              </a:lnSpc>
            </a:pPr>
            <a:r>
              <a:rPr lang="en-US" sz="2400" dirty="0" smtClean="0"/>
              <a:t>New data is classified based on the training set</a:t>
            </a:r>
          </a:p>
          <a:p>
            <a:pPr eaLnBrk="1" hangingPunct="1">
              <a:lnSpc>
                <a:spcPct val="130000"/>
              </a:lnSpc>
            </a:pPr>
            <a:r>
              <a:rPr lang="en-US" sz="2400" dirty="0" smtClean="0">
                <a:solidFill>
                  <a:srgbClr val="F83F24"/>
                </a:solidFill>
              </a:rPr>
              <a:t>Unsupervised learning</a:t>
            </a:r>
            <a:r>
              <a:rPr lang="en-US" sz="2400" dirty="0" smtClean="0"/>
              <a:t> </a:t>
            </a:r>
            <a:r>
              <a:rPr lang="en-US" sz="2400" dirty="0" smtClean="0">
                <a:solidFill>
                  <a:srgbClr val="FF3300"/>
                </a:solidFill>
              </a:rPr>
              <a:t>(clustering)</a:t>
            </a:r>
          </a:p>
          <a:p>
            <a:pPr lvl="1" eaLnBrk="1" hangingPunct="1">
              <a:lnSpc>
                <a:spcPct val="130000"/>
              </a:lnSpc>
            </a:pPr>
            <a:r>
              <a:rPr lang="en-US" sz="2400" dirty="0" smtClean="0"/>
              <a:t>The class labels of training data is unknown</a:t>
            </a:r>
          </a:p>
          <a:p>
            <a:pPr lvl="1" eaLnBrk="1" hangingPunct="1">
              <a:lnSpc>
                <a:spcPct val="130000"/>
              </a:lnSpc>
            </a:pPr>
            <a:r>
              <a:rPr lang="en-US" sz="2400" dirty="0" smtClean="0"/>
              <a:t>Given a set of measurements, observations, etc. with the aim of establishing the existence of classes or clusters in the data</a:t>
            </a: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0"/>
          </p:nvPr>
        </p:nvSpPr>
        <p:spPr>
          <a:noFill/>
        </p:spPr>
        <p:txBody>
          <a:bodyPr/>
          <a:lstStyle/>
          <a:p>
            <a:fld id="{DA01F7EE-46D8-43ED-AB0C-92A8B47CF5D0}" type="slidenum">
              <a:rPr lang="en-US" smtClean="0"/>
              <a:pPr/>
              <a:t>20</a:t>
            </a:fld>
            <a:endParaRPr lang="en-US" smtClean="0"/>
          </a:p>
        </p:txBody>
      </p:sp>
      <p:sp>
        <p:nvSpPr>
          <p:cNvPr id="39939" name="Rectangle 2"/>
          <p:cNvSpPr>
            <a:spLocks noGrp="1" noChangeArrowheads="1"/>
          </p:cNvSpPr>
          <p:nvPr>
            <p:ph type="title"/>
          </p:nvPr>
        </p:nvSpPr>
        <p:spPr>
          <a:xfrm>
            <a:off x="0" y="228600"/>
            <a:ext cx="9067800" cy="609600"/>
          </a:xfrm>
        </p:spPr>
        <p:txBody>
          <a:bodyPr/>
          <a:lstStyle/>
          <a:p>
            <a:pPr eaLnBrk="1" hangingPunct="1"/>
            <a:r>
              <a:rPr lang="en-US" smtClean="0"/>
              <a:t>Naïve Bayes Classifier: An Example</a:t>
            </a:r>
          </a:p>
        </p:txBody>
      </p:sp>
      <p:sp>
        <p:nvSpPr>
          <p:cNvPr id="39940" name="Rectangle 3"/>
          <p:cNvSpPr>
            <a:spLocks noGrp="1" noChangeArrowheads="1"/>
          </p:cNvSpPr>
          <p:nvPr>
            <p:ph type="body" idx="1"/>
          </p:nvPr>
        </p:nvSpPr>
        <p:spPr>
          <a:xfrm>
            <a:off x="0" y="1143000"/>
            <a:ext cx="9144000" cy="5715000"/>
          </a:xfrm>
        </p:spPr>
        <p:txBody>
          <a:bodyPr/>
          <a:lstStyle/>
          <a:p>
            <a:pPr eaLnBrk="1" hangingPunct="1">
              <a:lnSpc>
                <a:spcPct val="90000"/>
              </a:lnSpc>
              <a:buNone/>
            </a:pPr>
            <a:r>
              <a:rPr lang="en-US" sz="2000" b="1" dirty="0" smtClean="0"/>
              <a:t>X = (age = youth , income = medium, student = yes, </a:t>
            </a:r>
            <a:r>
              <a:rPr lang="en-US" sz="2000" b="1" dirty="0" err="1" smtClean="0"/>
              <a:t>credit_rating</a:t>
            </a:r>
            <a:r>
              <a:rPr lang="en-US" sz="2000" b="1" dirty="0" smtClean="0"/>
              <a:t> = fair)</a:t>
            </a:r>
          </a:p>
          <a:p>
            <a:pPr eaLnBrk="1" hangingPunct="1">
              <a:lnSpc>
                <a:spcPct val="90000"/>
              </a:lnSpc>
              <a:buFont typeface="Wingdings" pitchFamily="2" charset="2"/>
              <a:buNone/>
            </a:pPr>
            <a:endParaRPr lang="en-US" sz="2000" dirty="0" smtClean="0"/>
          </a:p>
          <a:p>
            <a:pPr eaLnBrk="1" hangingPunct="1">
              <a:lnSpc>
                <a:spcPct val="90000"/>
              </a:lnSpc>
              <a:buFont typeface="Wingdings" pitchFamily="2" charset="2"/>
              <a:buNone/>
            </a:pPr>
            <a:r>
              <a:rPr lang="en-US" sz="2000" b="1" dirty="0" smtClean="0"/>
              <a:t>P(</a:t>
            </a:r>
            <a:r>
              <a:rPr lang="en-US" sz="2000" b="1" dirty="0" err="1" smtClean="0"/>
              <a:t>X|C</a:t>
            </a:r>
            <a:r>
              <a:rPr lang="en-US" sz="2000" b="1" baseline="-25000" dirty="0" err="1" smtClean="0"/>
              <a:t>i</a:t>
            </a:r>
            <a:r>
              <a:rPr lang="en-US" sz="2000" b="1" dirty="0" smtClean="0"/>
              <a:t>) :</a:t>
            </a:r>
            <a:r>
              <a:rPr lang="en-US" sz="2000" dirty="0" smtClean="0"/>
              <a:t> </a:t>
            </a:r>
          </a:p>
          <a:p>
            <a:pPr eaLnBrk="1" hangingPunct="1">
              <a:lnSpc>
                <a:spcPct val="90000"/>
              </a:lnSpc>
              <a:buFont typeface="Wingdings" pitchFamily="2" charset="2"/>
              <a:buNone/>
            </a:pPr>
            <a:r>
              <a:rPr lang="en-US" sz="2000" dirty="0" smtClean="0"/>
              <a:t>P(</a:t>
            </a:r>
            <a:r>
              <a:rPr lang="en-US" sz="2000" dirty="0" err="1" smtClean="0"/>
              <a:t>X|buys_computer</a:t>
            </a:r>
            <a:r>
              <a:rPr lang="en-US" sz="2000" dirty="0" smtClean="0"/>
              <a:t> = “yes”) = 0.222 x 0.444 x 0.667 x 0.667 = 0.044</a:t>
            </a:r>
          </a:p>
          <a:p>
            <a:pPr eaLnBrk="1" hangingPunct="1">
              <a:lnSpc>
                <a:spcPct val="90000"/>
              </a:lnSpc>
              <a:buFont typeface="Wingdings" pitchFamily="2" charset="2"/>
              <a:buNone/>
            </a:pPr>
            <a:r>
              <a:rPr lang="en-US" sz="2000" dirty="0" smtClean="0"/>
              <a:t> P(</a:t>
            </a:r>
            <a:r>
              <a:rPr lang="en-US" sz="2000" dirty="0" err="1" smtClean="0"/>
              <a:t>X|buys_computer</a:t>
            </a:r>
            <a:r>
              <a:rPr lang="en-US" sz="2000" dirty="0" smtClean="0"/>
              <a:t> = “no”) = 0.6 x 0.4 x 0.2 x 0.4 = 0.019</a:t>
            </a:r>
          </a:p>
          <a:p>
            <a:pPr eaLnBrk="1" hangingPunct="1">
              <a:lnSpc>
                <a:spcPct val="90000"/>
              </a:lnSpc>
              <a:buFont typeface="Wingdings" pitchFamily="2" charset="2"/>
              <a:buNone/>
            </a:pPr>
            <a:endParaRPr lang="en-US" sz="2000" b="1" dirty="0" smtClean="0"/>
          </a:p>
          <a:p>
            <a:pPr eaLnBrk="1" hangingPunct="1">
              <a:lnSpc>
                <a:spcPct val="90000"/>
              </a:lnSpc>
              <a:buNone/>
            </a:pPr>
            <a:r>
              <a:rPr lang="en-US" sz="2000" b="1" dirty="0" smtClean="0"/>
              <a:t>P(</a:t>
            </a:r>
            <a:r>
              <a:rPr lang="en-US" sz="2000" b="1" dirty="0" err="1" smtClean="0"/>
              <a:t>X|C</a:t>
            </a:r>
            <a:r>
              <a:rPr lang="en-US" sz="2000" b="1" baseline="-25000" dirty="0" err="1" smtClean="0"/>
              <a:t>i</a:t>
            </a:r>
            <a:r>
              <a:rPr lang="en-US" sz="2000" b="1" dirty="0" smtClean="0"/>
              <a:t>)*P(</a:t>
            </a:r>
            <a:r>
              <a:rPr lang="en-US" sz="2000" b="1" dirty="0" err="1" smtClean="0"/>
              <a:t>C</a:t>
            </a:r>
            <a:r>
              <a:rPr lang="en-US" sz="2000" b="1" baseline="-25000" dirty="0" err="1" smtClean="0"/>
              <a:t>i</a:t>
            </a:r>
            <a:r>
              <a:rPr lang="en-US" sz="2000" b="1" dirty="0" smtClean="0"/>
              <a:t>) : </a:t>
            </a:r>
          </a:p>
          <a:p>
            <a:pPr eaLnBrk="1" hangingPunct="1">
              <a:lnSpc>
                <a:spcPct val="90000"/>
              </a:lnSpc>
              <a:buNone/>
            </a:pPr>
            <a:r>
              <a:rPr lang="en-US" sz="2000" dirty="0" smtClean="0"/>
              <a:t>P(</a:t>
            </a:r>
            <a:r>
              <a:rPr lang="en-US" sz="2000" dirty="0" err="1" smtClean="0"/>
              <a:t>X|buys_computer</a:t>
            </a:r>
            <a:r>
              <a:rPr lang="en-US" sz="2000" dirty="0" smtClean="0"/>
              <a:t> = “yes”) * P(</a:t>
            </a:r>
            <a:r>
              <a:rPr lang="en-US" sz="2000" dirty="0" err="1" smtClean="0"/>
              <a:t>buys_computer</a:t>
            </a:r>
            <a:r>
              <a:rPr lang="en-US" sz="2000" dirty="0" smtClean="0"/>
              <a:t> = “yes”) =0.044*0.643 = 0.028</a:t>
            </a:r>
          </a:p>
          <a:p>
            <a:pPr eaLnBrk="1" hangingPunct="1">
              <a:lnSpc>
                <a:spcPct val="90000"/>
              </a:lnSpc>
              <a:buNone/>
            </a:pPr>
            <a:r>
              <a:rPr lang="en-US" sz="2000" dirty="0" smtClean="0"/>
              <a:t>P(</a:t>
            </a:r>
            <a:r>
              <a:rPr lang="en-US" sz="2000" dirty="0" err="1" smtClean="0"/>
              <a:t>X|buys_computer</a:t>
            </a:r>
            <a:r>
              <a:rPr lang="en-US" sz="2000" dirty="0" smtClean="0"/>
              <a:t> = “no”) * P(</a:t>
            </a:r>
            <a:r>
              <a:rPr lang="en-US" sz="2000" dirty="0" err="1" smtClean="0"/>
              <a:t>buys_computer</a:t>
            </a:r>
            <a:r>
              <a:rPr lang="en-US" sz="2000" dirty="0" smtClean="0"/>
              <a:t> = “no”) = 0.019* 0.357= 0.007</a:t>
            </a:r>
            <a:endParaRPr lang="en-US" sz="2000" b="1" dirty="0" smtClean="0"/>
          </a:p>
          <a:p>
            <a:pPr eaLnBrk="1" hangingPunct="1">
              <a:lnSpc>
                <a:spcPct val="90000"/>
              </a:lnSpc>
              <a:buNone/>
            </a:pPr>
            <a:endParaRPr lang="en-US" sz="2000" b="1" dirty="0" smtClean="0"/>
          </a:p>
          <a:p>
            <a:pPr eaLnBrk="1" hangingPunct="1">
              <a:lnSpc>
                <a:spcPct val="90000"/>
              </a:lnSpc>
              <a:buNone/>
            </a:pPr>
            <a:endParaRPr lang="en-US" sz="2000" b="1" dirty="0" smtClean="0"/>
          </a:p>
          <a:p>
            <a:pPr eaLnBrk="1" hangingPunct="1">
              <a:lnSpc>
                <a:spcPct val="90000"/>
              </a:lnSpc>
              <a:buNone/>
            </a:pPr>
            <a:r>
              <a:rPr lang="en-US" sz="2000" b="1" dirty="0" smtClean="0"/>
              <a:t>Therefore, X = (age = youth , income = medium, student = yes, </a:t>
            </a:r>
            <a:r>
              <a:rPr lang="en-US" sz="2000" b="1" dirty="0" err="1" smtClean="0"/>
              <a:t>credit_rating</a:t>
            </a:r>
            <a:r>
              <a:rPr lang="en-US" sz="2000" b="1" dirty="0" smtClean="0"/>
              <a:t> = fair) </a:t>
            </a:r>
          </a:p>
          <a:p>
            <a:pPr eaLnBrk="1" hangingPunct="1">
              <a:lnSpc>
                <a:spcPct val="90000"/>
              </a:lnSpc>
              <a:buNone/>
            </a:pPr>
            <a:r>
              <a:rPr lang="en-US" sz="2000" b="1" dirty="0" smtClean="0"/>
              <a:t>belongs to class (“</a:t>
            </a:r>
            <a:r>
              <a:rPr lang="en-US" sz="2000" b="1" dirty="0" err="1" smtClean="0"/>
              <a:t>buys_computer</a:t>
            </a:r>
            <a:r>
              <a:rPr lang="en-US" sz="2000" b="1" dirty="0" smtClean="0"/>
              <a:t> = yes”)	</a:t>
            </a:r>
            <a:r>
              <a:rPr lang="en-US" sz="1800" b="1" dirty="0" smtClean="0"/>
              <a:t>	</a:t>
            </a:r>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0"/>
          </p:nvPr>
        </p:nvSpPr>
        <p:spPr>
          <a:noFill/>
        </p:spPr>
        <p:txBody>
          <a:bodyPr/>
          <a:lstStyle/>
          <a:p>
            <a:fld id="{DA01F7EE-46D8-43ED-AB0C-92A8B47CF5D0}" type="slidenum">
              <a:rPr lang="en-US" smtClean="0"/>
              <a:pPr/>
              <a:t>21</a:t>
            </a:fld>
            <a:endParaRPr lang="en-US" smtClean="0"/>
          </a:p>
        </p:txBody>
      </p:sp>
      <p:sp>
        <p:nvSpPr>
          <p:cNvPr id="39939" name="Rectangle 2"/>
          <p:cNvSpPr>
            <a:spLocks noGrp="1" noChangeArrowheads="1"/>
          </p:cNvSpPr>
          <p:nvPr>
            <p:ph type="title"/>
          </p:nvPr>
        </p:nvSpPr>
        <p:spPr>
          <a:xfrm>
            <a:off x="0" y="228600"/>
            <a:ext cx="9067800" cy="609600"/>
          </a:xfrm>
        </p:spPr>
        <p:txBody>
          <a:bodyPr/>
          <a:lstStyle/>
          <a:p>
            <a:pPr eaLnBrk="1" hangingPunct="1"/>
            <a:r>
              <a:rPr lang="en-US" smtClean="0"/>
              <a:t>Naïve Bayes Classifier: An Example</a:t>
            </a:r>
          </a:p>
        </p:txBody>
      </p:sp>
      <p:sp>
        <p:nvSpPr>
          <p:cNvPr id="39940" name="Rectangle 3"/>
          <p:cNvSpPr>
            <a:spLocks noGrp="1" noChangeArrowheads="1"/>
          </p:cNvSpPr>
          <p:nvPr>
            <p:ph type="body" idx="1"/>
          </p:nvPr>
        </p:nvSpPr>
        <p:spPr>
          <a:xfrm>
            <a:off x="0" y="1143000"/>
            <a:ext cx="9144000" cy="5715000"/>
          </a:xfrm>
        </p:spPr>
        <p:txBody>
          <a:bodyPr/>
          <a:lstStyle/>
          <a:p>
            <a:pPr eaLnBrk="1" hangingPunct="1">
              <a:lnSpc>
                <a:spcPct val="90000"/>
              </a:lnSpc>
              <a:buNone/>
            </a:pPr>
            <a:r>
              <a:rPr lang="en-US" sz="1800" b="1" dirty="0" smtClean="0"/>
              <a:t>Therefore, </a:t>
            </a:r>
          </a:p>
          <a:p>
            <a:pPr eaLnBrk="1" hangingPunct="1">
              <a:lnSpc>
                <a:spcPct val="90000"/>
              </a:lnSpc>
              <a:buNone/>
            </a:pPr>
            <a:r>
              <a:rPr lang="en-US" sz="2400" b="1" dirty="0" smtClean="0"/>
              <a:t>X = (age = middle , income = high, student = no, </a:t>
            </a:r>
            <a:r>
              <a:rPr lang="en-US" sz="2400" b="1" dirty="0" err="1" smtClean="0"/>
              <a:t>credit_rating</a:t>
            </a:r>
            <a:r>
              <a:rPr lang="en-US" sz="2400" b="1" dirty="0" smtClean="0"/>
              <a:t> = excellent)	</a:t>
            </a:r>
          </a:p>
          <a:p>
            <a:pPr eaLnBrk="1" hangingPunct="1">
              <a:lnSpc>
                <a:spcPct val="90000"/>
              </a:lnSpc>
              <a:buNone/>
            </a:pPr>
            <a:endParaRPr lang="en-US" sz="2400" b="1" dirty="0" smtClean="0"/>
          </a:p>
          <a:p>
            <a:pPr eaLnBrk="1" hangingPunct="1">
              <a:lnSpc>
                <a:spcPct val="90000"/>
              </a:lnSpc>
              <a:buNone/>
            </a:pPr>
            <a:endParaRPr lang="en-US" sz="2400" b="1" dirty="0" smtClean="0"/>
          </a:p>
          <a:p>
            <a:pPr eaLnBrk="1" hangingPunct="1">
              <a:lnSpc>
                <a:spcPct val="90000"/>
              </a:lnSpc>
              <a:buNone/>
            </a:pPr>
            <a:r>
              <a:rPr lang="en-US" sz="2400" b="1" dirty="0" smtClean="0"/>
              <a:t>Class of x is </a:t>
            </a:r>
            <a:r>
              <a:rPr lang="en-US" sz="2400" b="1" dirty="0" err="1" smtClean="0"/>
              <a:t>buys_computer</a:t>
            </a:r>
            <a:r>
              <a:rPr lang="en-US" sz="2400" b="1" dirty="0" smtClean="0"/>
              <a:t> =yes</a:t>
            </a:r>
          </a:p>
        </p:txBody>
      </p:sp>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0"/>
          </p:nvPr>
        </p:nvSpPr>
        <p:spPr>
          <a:noFill/>
        </p:spPr>
        <p:txBody>
          <a:bodyPr/>
          <a:lstStyle/>
          <a:p>
            <a:fld id="{12CB9E3E-A565-4B11-B2A6-4387703769D3}" type="slidenum">
              <a:rPr lang="en-US" smtClean="0"/>
              <a:pPr/>
              <a:t>22</a:t>
            </a:fld>
            <a:endParaRPr lang="en-US" smtClean="0"/>
          </a:p>
        </p:txBody>
      </p:sp>
      <p:sp>
        <p:nvSpPr>
          <p:cNvPr id="41987" name="Rectangle 2"/>
          <p:cNvSpPr>
            <a:spLocks noGrp="1" noChangeArrowheads="1"/>
          </p:cNvSpPr>
          <p:nvPr>
            <p:ph type="title"/>
          </p:nvPr>
        </p:nvSpPr>
        <p:spPr>
          <a:xfrm>
            <a:off x="9525" y="304800"/>
            <a:ext cx="9144000" cy="609600"/>
          </a:xfrm>
        </p:spPr>
        <p:txBody>
          <a:bodyPr/>
          <a:lstStyle/>
          <a:p>
            <a:pPr eaLnBrk="1" hangingPunct="1"/>
            <a:r>
              <a:rPr lang="en-US" smtClean="0"/>
              <a:t>Naïve Bayes Classifier: Comments</a:t>
            </a:r>
          </a:p>
        </p:txBody>
      </p:sp>
      <p:sp>
        <p:nvSpPr>
          <p:cNvPr id="41988" name="Rectangle 3"/>
          <p:cNvSpPr>
            <a:spLocks noGrp="1" noChangeArrowheads="1"/>
          </p:cNvSpPr>
          <p:nvPr>
            <p:ph type="body" idx="1"/>
          </p:nvPr>
        </p:nvSpPr>
        <p:spPr>
          <a:xfrm>
            <a:off x="304800" y="1295400"/>
            <a:ext cx="8610600" cy="5105400"/>
          </a:xfrm>
        </p:spPr>
        <p:txBody>
          <a:bodyPr/>
          <a:lstStyle/>
          <a:p>
            <a:pPr eaLnBrk="1" hangingPunct="1">
              <a:lnSpc>
                <a:spcPct val="90000"/>
              </a:lnSpc>
            </a:pPr>
            <a:r>
              <a:rPr lang="en-US" sz="2400" dirty="0" smtClean="0"/>
              <a:t>Advantages </a:t>
            </a:r>
          </a:p>
          <a:p>
            <a:pPr lvl="1" eaLnBrk="1" hangingPunct="1">
              <a:lnSpc>
                <a:spcPct val="90000"/>
              </a:lnSpc>
            </a:pPr>
            <a:r>
              <a:rPr lang="en-US" sz="2400" dirty="0" smtClean="0"/>
              <a:t>Easy to implement </a:t>
            </a:r>
          </a:p>
          <a:p>
            <a:pPr lvl="1" eaLnBrk="1" hangingPunct="1">
              <a:lnSpc>
                <a:spcPct val="90000"/>
              </a:lnSpc>
            </a:pPr>
            <a:r>
              <a:rPr lang="en-US" sz="2400" dirty="0" smtClean="0"/>
              <a:t>Good results obtained in most of the cases</a:t>
            </a:r>
          </a:p>
          <a:p>
            <a:pPr eaLnBrk="1" hangingPunct="1">
              <a:lnSpc>
                <a:spcPct val="90000"/>
              </a:lnSpc>
            </a:pPr>
            <a:r>
              <a:rPr lang="en-US" sz="2400" dirty="0" smtClean="0"/>
              <a:t>Disadvantages</a:t>
            </a:r>
          </a:p>
          <a:p>
            <a:pPr lvl="1" eaLnBrk="1" hangingPunct="1">
              <a:lnSpc>
                <a:spcPct val="90000"/>
              </a:lnSpc>
            </a:pPr>
            <a:r>
              <a:rPr lang="en-US" sz="2400" dirty="0" smtClean="0"/>
              <a:t>Assumption: class conditional independence, therefore loss of accuracy</a:t>
            </a:r>
          </a:p>
          <a:p>
            <a:pPr lvl="1" eaLnBrk="1" hangingPunct="1">
              <a:lnSpc>
                <a:spcPct val="90000"/>
              </a:lnSpc>
            </a:pPr>
            <a:r>
              <a:rPr lang="en-US" sz="2400" dirty="0" smtClean="0"/>
              <a:t>Practically, dependencies exist among variables </a:t>
            </a:r>
          </a:p>
          <a:p>
            <a:pPr lvl="2" eaLnBrk="1" hangingPunct="1">
              <a:lnSpc>
                <a:spcPct val="90000"/>
              </a:lnSpc>
            </a:pPr>
            <a:r>
              <a:rPr lang="en-US" dirty="0" smtClean="0"/>
              <a:t>E.g.,  hospitals: patients: Profile: age, family history, etc. </a:t>
            </a:r>
          </a:p>
          <a:p>
            <a:pPr lvl="3" eaLnBrk="1" hangingPunct="1">
              <a:lnSpc>
                <a:spcPct val="90000"/>
              </a:lnSpc>
              <a:buFont typeface="Wingdings" pitchFamily="2" charset="2"/>
              <a:buNone/>
            </a:pPr>
            <a:r>
              <a:rPr lang="en-US" dirty="0" smtClean="0"/>
              <a:t> </a:t>
            </a:r>
            <a:r>
              <a:rPr lang="en-US" sz="2400" dirty="0" smtClean="0"/>
              <a:t>Symptoms: fever, cough etc., Disease: lung cancer, diabetes, etc. </a:t>
            </a:r>
          </a:p>
          <a:p>
            <a:pPr lvl="2" eaLnBrk="1" hangingPunct="1">
              <a:lnSpc>
                <a:spcPct val="90000"/>
              </a:lnSpc>
            </a:pPr>
            <a:r>
              <a:rPr lang="en-US" dirty="0" smtClean="0"/>
              <a:t>Dependencies among these cannot be modeled by Naïve </a:t>
            </a:r>
            <a:r>
              <a:rPr lang="en-US" dirty="0" err="1" smtClean="0"/>
              <a:t>Bayes</a:t>
            </a:r>
            <a:r>
              <a:rPr lang="en-US" dirty="0" smtClean="0"/>
              <a:t> Classifier</a:t>
            </a:r>
          </a:p>
        </p:txBody>
      </p:sp>
    </p:spTree>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1470025"/>
          </a:xfrm>
        </p:spPr>
        <p:txBody>
          <a:bodyPr/>
          <a:lstStyle/>
          <a:p>
            <a:r>
              <a:rPr lang="en-US" dirty="0" smtClean="0"/>
              <a:t>INSTANCE-BASED LEARNING </a:t>
            </a:r>
            <a:r>
              <a:rPr lang="en-IN" dirty="0" smtClean="0"/>
              <a:t/>
            </a:r>
            <a:br>
              <a:rPr lang="en-IN" dirty="0" smtClean="0"/>
            </a:br>
            <a:endParaRPr lang="en-IN" dirty="0"/>
          </a:p>
        </p:txBody>
      </p:sp>
      <p:sp>
        <p:nvSpPr>
          <p:cNvPr id="4" name="Subtitle 3"/>
          <p:cNvSpPr>
            <a:spLocks noGrp="1"/>
          </p:cNvSpPr>
          <p:nvPr>
            <p:ph type="subTitle" idx="1"/>
          </p:nvPr>
        </p:nvSpPr>
        <p:spPr/>
        <p:txBody>
          <a:bodyPr/>
          <a:lstStyle/>
          <a:p>
            <a:endParaRPr lang="en-IN"/>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IN" sz="3600" b="1" dirty="0" smtClean="0"/>
              <a:t/>
            </a:r>
            <a:br>
              <a:rPr lang="en-IN" sz="3600" b="1" dirty="0" smtClean="0"/>
            </a:br>
            <a:r>
              <a:rPr lang="en-US" dirty="0" smtClean="0"/>
              <a:t> INSTANCE-BASED LEARNING </a:t>
            </a:r>
            <a:r>
              <a:rPr lang="en-IN" sz="3600" dirty="0" smtClean="0"/>
              <a:t/>
            </a:r>
            <a:br>
              <a:rPr lang="en-IN" sz="3600" dirty="0" smtClean="0"/>
            </a:br>
            <a:endParaRPr lang="en-IN" sz="3600" dirty="0"/>
          </a:p>
        </p:txBody>
      </p:sp>
      <p:sp>
        <p:nvSpPr>
          <p:cNvPr id="3" name="Content Placeholder 2"/>
          <p:cNvSpPr>
            <a:spLocks noGrp="1"/>
          </p:cNvSpPr>
          <p:nvPr>
            <p:ph idx="1"/>
          </p:nvPr>
        </p:nvSpPr>
        <p:spPr/>
        <p:txBody>
          <a:bodyPr>
            <a:normAutofit lnSpcReduction="10000"/>
          </a:bodyPr>
          <a:lstStyle/>
          <a:p>
            <a:r>
              <a:rPr lang="en-IN" sz="2400" dirty="0" smtClean="0"/>
              <a:t>It is also known as </a:t>
            </a:r>
            <a:r>
              <a:rPr lang="en-IN" sz="2400" b="1" dirty="0" smtClean="0"/>
              <a:t>memory-based learning </a:t>
            </a:r>
            <a:r>
              <a:rPr lang="en-IN" sz="2400" dirty="0" smtClean="0"/>
              <a:t>or</a:t>
            </a:r>
            <a:r>
              <a:rPr lang="en-IN" sz="2400" b="1" dirty="0" smtClean="0"/>
              <a:t> lazy-learning</a:t>
            </a:r>
            <a:r>
              <a:rPr lang="en-IN" sz="2400" dirty="0" smtClean="0"/>
              <a:t> (because they delay processing until a new instance must be classified). </a:t>
            </a:r>
          </a:p>
          <a:p>
            <a:r>
              <a:rPr lang="en-IN" sz="2400" dirty="0" smtClean="0"/>
              <a:t>It  is a family of learning algorithms that, instead of performing explicit generalization, compares new problem instances with instances seen in training. </a:t>
            </a:r>
          </a:p>
          <a:p>
            <a:r>
              <a:rPr lang="en-IN" sz="2400" dirty="0" smtClean="0"/>
              <a:t>It is an integral part of Machine Learning, used to classify new instances based on a similarity measure.</a:t>
            </a:r>
          </a:p>
          <a:p>
            <a:r>
              <a:rPr lang="en-IN" sz="2400" dirty="0" smtClean="0"/>
              <a:t>The time complexity of this algorithm depends upon the size of training data. The worst-case time complexity of this algorithm is</a:t>
            </a:r>
            <a:r>
              <a:rPr lang="en-IN" sz="2400" b="1" dirty="0" smtClean="0"/>
              <a:t> O (n)</a:t>
            </a:r>
            <a:r>
              <a:rPr lang="en-IN" sz="2400" dirty="0" smtClean="0"/>
              <a:t>, where n is the number of training instances. </a:t>
            </a:r>
          </a:p>
          <a:p>
            <a:r>
              <a:rPr lang="en-IN" sz="2400" dirty="0" smtClean="0"/>
              <a:t>Each time whenever a new query is encountered, its previously stores data is examined. </a:t>
            </a:r>
          </a:p>
          <a:p>
            <a:r>
              <a:rPr lang="en-IN" sz="2400" dirty="0" smtClean="0"/>
              <a:t>And assign to a target function value for the new instance.  </a:t>
            </a:r>
            <a:endParaRPr lang="en-IN" sz="2400" dirty="0"/>
          </a:p>
        </p:txBody>
      </p:sp>
    </p:spTree>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IN" sz="3600" b="1" dirty="0" smtClean="0"/>
              <a:t/>
            </a:r>
            <a:br>
              <a:rPr lang="en-IN" sz="3600" b="1" dirty="0" smtClean="0"/>
            </a:br>
            <a:r>
              <a:rPr lang="en-US" dirty="0" smtClean="0"/>
              <a:t> INSTANCE-BASED LEARNING </a:t>
            </a:r>
            <a:r>
              <a:rPr lang="en-IN" sz="3600" dirty="0" smtClean="0"/>
              <a:t/>
            </a:r>
            <a:br>
              <a:rPr lang="en-IN" sz="3600" dirty="0" smtClean="0"/>
            </a:br>
            <a:endParaRPr lang="en-IN" sz="3600" dirty="0"/>
          </a:p>
        </p:txBody>
      </p:sp>
      <p:sp>
        <p:nvSpPr>
          <p:cNvPr id="3" name="Content Placeholder 2"/>
          <p:cNvSpPr>
            <a:spLocks noGrp="1"/>
          </p:cNvSpPr>
          <p:nvPr>
            <p:ph idx="1"/>
          </p:nvPr>
        </p:nvSpPr>
        <p:spPr/>
        <p:txBody>
          <a:bodyPr>
            <a:normAutofit fontScale="92500" lnSpcReduction="20000"/>
          </a:bodyPr>
          <a:lstStyle/>
          <a:p>
            <a:pPr>
              <a:buNone/>
            </a:pPr>
            <a:r>
              <a:rPr lang="en-IN" sz="2600" b="1" dirty="0" smtClean="0"/>
              <a:t>Advantages:</a:t>
            </a:r>
            <a:endParaRPr lang="en-IN" sz="2600" dirty="0" smtClean="0"/>
          </a:p>
          <a:p>
            <a:r>
              <a:rPr lang="en-IN" sz="2400" dirty="0" smtClean="0"/>
              <a:t>Instead of estimating for the entire instance set, local approximations can be made to the target function.</a:t>
            </a:r>
          </a:p>
          <a:p>
            <a:r>
              <a:rPr lang="en-IN" sz="2400" dirty="0" smtClean="0"/>
              <a:t>This algorithm can adapt to new data easily, one which is collected as we go .</a:t>
            </a:r>
          </a:p>
          <a:p>
            <a:pPr>
              <a:buNone/>
            </a:pPr>
            <a:r>
              <a:rPr lang="en-IN" sz="2600" b="1" dirty="0" smtClean="0"/>
              <a:t>Disadvantages:</a:t>
            </a:r>
            <a:endParaRPr lang="en-IN" sz="2600" dirty="0" smtClean="0"/>
          </a:p>
          <a:p>
            <a:r>
              <a:rPr lang="en-IN" sz="2400" dirty="0" smtClean="0"/>
              <a:t>Classification costs are high</a:t>
            </a:r>
          </a:p>
          <a:p>
            <a:r>
              <a:rPr lang="en-IN" sz="2400" dirty="0" smtClean="0"/>
              <a:t>Large amount of memory required to store the data, and each query involves starting the identification of a local model from scratch.</a:t>
            </a:r>
          </a:p>
          <a:p>
            <a:pPr>
              <a:buNone/>
            </a:pPr>
            <a:r>
              <a:rPr lang="en-IN" sz="2600" b="1" dirty="0" smtClean="0"/>
              <a:t>Some of the instance-based learning algorithms are :</a:t>
            </a:r>
          </a:p>
          <a:p>
            <a:r>
              <a:rPr lang="en-IN" sz="2400" dirty="0" smtClean="0"/>
              <a:t>K Nearest Neighbor (KNN)</a:t>
            </a:r>
          </a:p>
          <a:p>
            <a:r>
              <a:rPr lang="en-IN" sz="2400" dirty="0" smtClean="0"/>
              <a:t>Self-Organizing Map (SOM)</a:t>
            </a:r>
          </a:p>
          <a:p>
            <a:r>
              <a:rPr lang="en-IN" sz="2400" dirty="0" smtClean="0"/>
              <a:t>Learning Vector Quantization (LVQ)</a:t>
            </a:r>
          </a:p>
          <a:p>
            <a:r>
              <a:rPr lang="en-IN" sz="2400" dirty="0" smtClean="0"/>
              <a:t>Locally Weighted Learning (LWL)</a:t>
            </a:r>
          </a:p>
          <a:p>
            <a:r>
              <a:rPr lang="en-IN" sz="2400" dirty="0" smtClean="0"/>
              <a:t>Case-Based Reasoning </a:t>
            </a:r>
          </a:p>
          <a:p>
            <a:endParaRPr lang="en-IN" sz="2400" dirty="0"/>
          </a:p>
        </p:txBody>
      </p:sp>
    </p:spTree>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IN" sz="3600" b="1" dirty="0" smtClean="0"/>
              <a:t/>
            </a:r>
            <a:br>
              <a:rPr lang="en-IN" sz="3600" b="1" dirty="0" smtClean="0"/>
            </a:br>
            <a:r>
              <a:rPr lang="en-US" dirty="0" smtClean="0"/>
              <a:t> INSTANCE-BASED LEARNING </a:t>
            </a:r>
            <a:r>
              <a:rPr lang="en-IN" sz="3600" dirty="0" smtClean="0"/>
              <a:t/>
            </a:r>
            <a:br>
              <a:rPr lang="en-IN" sz="3600" dirty="0" smtClean="0"/>
            </a:br>
            <a:endParaRPr lang="en-IN" sz="3600" dirty="0"/>
          </a:p>
        </p:txBody>
      </p:sp>
      <p:sp>
        <p:nvSpPr>
          <p:cNvPr id="3" name="Content Placeholder 2"/>
          <p:cNvSpPr>
            <a:spLocks noGrp="1"/>
          </p:cNvSpPr>
          <p:nvPr>
            <p:ph idx="1"/>
          </p:nvPr>
        </p:nvSpPr>
        <p:spPr/>
        <p:txBody>
          <a:bodyPr>
            <a:normAutofit/>
          </a:bodyPr>
          <a:lstStyle/>
          <a:p>
            <a:r>
              <a:rPr lang="en-IN" sz="2400" dirty="0" smtClean="0"/>
              <a:t>Simplest form of learning: rote learning</a:t>
            </a:r>
          </a:p>
          <a:p>
            <a:pPr lvl="1"/>
            <a:r>
              <a:rPr lang="en-IN" sz="2400" dirty="0" smtClean="0"/>
              <a:t>Training instances are searched for instance that most closely resembles new instance</a:t>
            </a:r>
          </a:p>
          <a:p>
            <a:pPr lvl="1"/>
            <a:r>
              <a:rPr lang="en-IN" sz="2400" dirty="0" smtClean="0"/>
              <a:t>The instances themselves represent the knowledge</a:t>
            </a:r>
          </a:p>
          <a:p>
            <a:pPr lvl="1"/>
            <a:r>
              <a:rPr lang="en-IN" sz="2400" dirty="0" smtClean="0"/>
              <a:t> Also called instance-based learning </a:t>
            </a:r>
          </a:p>
          <a:p>
            <a:r>
              <a:rPr lang="en-IN" sz="2400" dirty="0" smtClean="0"/>
              <a:t> The similarity function defines what is “learned” </a:t>
            </a:r>
          </a:p>
          <a:p>
            <a:r>
              <a:rPr lang="en-IN" sz="2400" dirty="0" smtClean="0"/>
              <a:t>Instance-based learning is lazy learning </a:t>
            </a:r>
          </a:p>
          <a:p>
            <a:r>
              <a:rPr lang="en-IN" sz="2400" dirty="0" smtClean="0"/>
              <a:t>Methods: nearest-neighbour, k-nearest-neighbour.</a:t>
            </a:r>
            <a:endParaRPr lang="en-IN" sz="2400" dirty="0"/>
          </a:p>
        </p:txBody>
      </p:sp>
    </p:spTree>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IN" sz="3600" b="1" dirty="0" smtClean="0"/>
              <a:t/>
            </a:r>
            <a:br>
              <a:rPr lang="en-IN" sz="3600" b="1" dirty="0" smtClean="0"/>
            </a:br>
            <a:r>
              <a:rPr lang="en-US" dirty="0" smtClean="0"/>
              <a:t> INSTANCE-BASED LEARNING </a:t>
            </a:r>
            <a:r>
              <a:rPr lang="en-IN" sz="3600" dirty="0" smtClean="0"/>
              <a:t/>
            </a:r>
            <a:br>
              <a:rPr lang="en-IN" sz="3600" dirty="0" smtClean="0"/>
            </a:br>
            <a:endParaRPr lang="en-IN" sz="3600" dirty="0"/>
          </a:p>
        </p:txBody>
      </p:sp>
      <p:sp>
        <p:nvSpPr>
          <p:cNvPr id="3" name="Content Placeholder 2"/>
          <p:cNvSpPr>
            <a:spLocks noGrp="1"/>
          </p:cNvSpPr>
          <p:nvPr>
            <p:ph idx="1"/>
          </p:nvPr>
        </p:nvSpPr>
        <p:spPr/>
        <p:txBody>
          <a:bodyPr>
            <a:normAutofit/>
          </a:bodyPr>
          <a:lstStyle/>
          <a:p>
            <a:pPr>
              <a:buNone/>
            </a:pPr>
            <a:r>
              <a:rPr lang="en-IN" sz="3200" b="1" u="sng" dirty="0" smtClean="0"/>
              <a:t>Distance Function:</a:t>
            </a:r>
          </a:p>
          <a:p>
            <a:r>
              <a:rPr lang="en-IN" sz="2400" dirty="0" smtClean="0"/>
              <a:t>Simplest case: one numeric (continuous) attribute</a:t>
            </a:r>
          </a:p>
          <a:p>
            <a:pPr lvl="1"/>
            <a:r>
              <a:rPr lang="en-IN" sz="2400" dirty="0" smtClean="0"/>
              <a:t>Distance is the difference between the two attribute values involved (or a function thereof) </a:t>
            </a:r>
          </a:p>
          <a:p>
            <a:r>
              <a:rPr lang="en-IN" sz="2400" dirty="0" smtClean="0"/>
              <a:t>Several numeric attributes: normally, Euclidean distance is used and attributes are normalized  </a:t>
            </a:r>
          </a:p>
          <a:p>
            <a:r>
              <a:rPr lang="en-IN" sz="2400" dirty="0" smtClean="0"/>
              <a:t>Nominal (discrete) attributes: distance is set to 1 if values are different, 0 if they are equal </a:t>
            </a:r>
          </a:p>
          <a:p>
            <a:r>
              <a:rPr lang="en-IN" sz="2400" dirty="0" smtClean="0"/>
              <a:t>Generalised distance functions: can use discrete and continuous attributes </a:t>
            </a:r>
          </a:p>
          <a:p>
            <a:r>
              <a:rPr lang="en-IN" sz="2400" dirty="0" smtClean="0"/>
              <a:t>Are all attributes equally important?</a:t>
            </a:r>
          </a:p>
          <a:p>
            <a:pPr lvl="1"/>
            <a:r>
              <a:rPr lang="en-IN" sz="2400" dirty="0" smtClean="0"/>
              <a:t>Weighting the attributes might be necessary</a:t>
            </a:r>
            <a:endParaRPr lang="en-IN" sz="2400" dirty="0"/>
          </a:p>
        </p:txBody>
      </p:sp>
    </p:spTree>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402638" cy="1143000"/>
          </a:xfrm>
        </p:spPr>
        <p:txBody>
          <a:bodyPr/>
          <a:lstStyle/>
          <a:p>
            <a:r>
              <a:rPr lang="en-IN" dirty="0" smtClean="0"/>
              <a:t>Euclidean Distance </a:t>
            </a:r>
            <a:br>
              <a:rPr lang="en-IN" dirty="0" smtClean="0"/>
            </a:br>
            <a:endParaRPr lang="en-IN" dirty="0"/>
          </a:p>
        </p:txBody>
      </p:sp>
      <p:sp>
        <p:nvSpPr>
          <p:cNvPr id="3" name="Content Placeholder 2"/>
          <p:cNvSpPr>
            <a:spLocks noGrp="1"/>
          </p:cNvSpPr>
          <p:nvPr>
            <p:ph idx="1"/>
          </p:nvPr>
        </p:nvSpPr>
        <p:spPr>
          <a:xfrm>
            <a:off x="304800" y="1219200"/>
            <a:ext cx="8534400" cy="3352800"/>
          </a:xfrm>
        </p:spPr>
        <p:txBody>
          <a:bodyPr/>
          <a:lstStyle/>
          <a:p>
            <a:r>
              <a:rPr lang="en-IN" sz="2400" dirty="0" smtClean="0"/>
              <a:t>Euclidean distance is considered the traditional metric for problems with geometry. </a:t>
            </a:r>
          </a:p>
          <a:p>
            <a:r>
              <a:rPr lang="en-IN" sz="2400" dirty="0" smtClean="0"/>
              <a:t>It can be simply explained as the </a:t>
            </a:r>
            <a:r>
              <a:rPr lang="en-IN" sz="2400" b="1" dirty="0" smtClean="0"/>
              <a:t>ordinary distance</a:t>
            </a:r>
            <a:r>
              <a:rPr lang="en-IN" sz="2400" dirty="0" smtClean="0"/>
              <a:t> between two points. </a:t>
            </a:r>
          </a:p>
          <a:p>
            <a:r>
              <a:rPr lang="en-IN" sz="2400" dirty="0" smtClean="0"/>
              <a:t>It is one of the most used algorithms in the cluster analysis. </a:t>
            </a:r>
          </a:p>
          <a:p>
            <a:r>
              <a:rPr lang="en-IN" sz="2400" dirty="0" smtClean="0"/>
              <a:t>One of the algorithms that use this formula would be </a:t>
            </a:r>
            <a:r>
              <a:rPr lang="en-IN" sz="2400" b="1" dirty="0" smtClean="0"/>
              <a:t>K-mean</a:t>
            </a:r>
            <a:r>
              <a:rPr lang="en-IN" sz="2400" dirty="0" smtClean="0"/>
              <a:t>. </a:t>
            </a:r>
          </a:p>
          <a:p>
            <a:r>
              <a:rPr lang="en-IN" sz="2400" dirty="0" smtClean="0"/>
              <a:t>Mathematically it computes the </a:t>
            </a:r>
            <a:r>
              <a:rPr lang="en-IN" sz="2400" b="1" dirty="0" smtClean="0"/>
              <a:t>root of squared differences</a:t>
            </a:r>
            <a:r>
              <a:rPr lang="en-IN" sz="2400" dirty="0" smtClean="0"/>
              <a:t> between the coordinates between two objects.</a:t>
            </a:r>
            <a:endParaRPr lang="en-IN" sz="2400" dirty="0"/>
          </a:p>
        </p:txBody>
      </p:sp>
      <p:sp>
        <p:nvSpPr>
          <p:cNvPr id="4" name="Slide Number Placeholder 3"/>
          <p:cNvSpPr>
            <a:spLocks noGrp="1"/>
          </p:cNvSpPr>
          <p:nvPr>
            <p:ph type="sldNum" sz="quarter" idx="10"/>
          </p:nvPr>
        </p:nvSpPr>
        <p:spPr/>
        <p:txBody>
          <a:bodyPr/>
          <a:lstStyle/>
          <a:p>
            <a:pPr>
              <a:defRPr/>
            </a:pPr>
            <a:fld id="{90558983-D506-43C1-B72B-DE83CEB5D592}" type="slidenum">
              <a:rPr lang="en-US" smtClean="0"/>
              <a:pPr>
                <a:defRPr/>
              </a:pPr>
              <a:t>28</a:t>
            </a:fld>
            <a:endParaRPr lang="en-US"/>
          </a:p>
        </p:txBody>
      </p:sp>
      <p:sp>
        <p:nvSpPr>
          <p:cNvPr id="911362" name="AutoShape 2" descr="\begin{aligned} d(\mathbf{p}, \mathbf{q})=d(\mathbf{q}, \mathbf{p}) &amp;=\sqrt{\left(q_{1}-p_{1}\right)^{2}+\left(q_{2}-p_{2}\right)^{2}+\cdots+\left(q_{n}-p_{n}\right)^{2}} \\ &amp;=\sqrt{\sum_{i=1}^{n}\left(q_{i}-p_{i}\right)^{2}} \end{aligne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911363" name="Picture 3"/>
          <p:cNvPicPr>
            <a:picLocks noChangeAspect="1" noChangeArrowheads="1"/>
          </p:cNvPicPr>
          <p:nvPr/>
        </p:nvPicPr>
        <p:blipFill>
          <a:blip r:embed="rId2" cstate="print"/>
          <a:srcRect b="66667"/>
          <a:stretch>
            <a:fillRect/>
          </a:stretch>
        </p:blipFill>
        <p:spPr bwMode="auto">
          <a:xfrm>
            <a:off x="1143000" y="4572000"/>
            <a:ext cx="7105650" cy="152400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402638" cy="1143000"/>
          </a:xfrm>
        </p:spPr>
        <p:txBody>
          <a:bodyPr/>
          <a:lstStyle/>
          <a:p>
            <a:r>
              <a:rPr lang="en-IN" dirty="0" smtClean="0"/>
              <a:t>Manhattan Distance:  </a:t>
            </a:r>
            <a:br>
              <a:rPr lang="en-IN" dirty="0" smtClean="0"/>
            </a:br>
            <a:endParaRPr lang="en-IN" dirty="0"/>
          </a:p>
        </p:txBody>
      </p:sp>
      <p:sp>
        <p:nvSpPr>
          <p:cNvPr id="3" name="Content Placeholder 2"/>
          <p:cNvSpPr>
            <a:spLocks noGrp="1"/>
          </p:cNvSpPr>
          <p:nvPr>
            <p:ph idx="1"/>
          </p:nvPr>
        </p:nvSpPr>
        <p:spPr>
          <a:xfrm>
            <a:off x="304800" y="1066800"/>
            <a:ext cx="8534400" cy="2819400"/>
          </a:xfrm>
        </p:spPr>
        <p:txBody>
          <a:bodyPr/>
          <a:lstStyle/>
          <a:p>
            <a:r>
              <a:rPr lang="en-IN" sz="2400" dirty="0" smtClean="0"/>
              <a:t> This determines the absolute difference among the pair of the coordinates. </a:t>
            </a:r>
          </a:p>
          <a:p>
            <a:r>
              <a:rPr lang="en-IN" sz="2400" dirty="0" smtClean="0"/>
              <a:t>Suppose we have two points P and Q to determine the distance between these points we simply have to calculate the perpendicular distance of the points from X-Axis and Y-Axis. </a:t>
            </a:r>
          </a:p>
          <a:p>
            <a:r>
              <a:rPr lang="en-IN" sz="2400" dirty="0" smtClean="0"/>
              <a:t>In a plane with P at coordinate (x1, y1) and Q at (x2, y2). Manhattan distance between P and Q = |x1 – x2| + |y1 – y2|</a:t>
            </a:r>
            <a:endParaRPr lang="en-IN" sz="2400" dirty="0"/>
          </a:p>
        </p:txBody>
      </p:sp>
      <p:sp>
        <p:nvSpPr>
          <p:cNvPr id="4" name="Slide Number Placeholder 3"/>
          <p:cNvSpPr>
            <a:spLocks noGrp="1"/>
          </p:cNvSpPr>
          <p:nvPr>
            <p:ph type="sldNum" sz="quarter" idx="10"/>
          </p:nvPr>
        </p:nvSpPr>
        <p:spPr/>
        <p:txBody>
          <a:bodyPr/>
          <a:lstStyle/>
          <a:p>
            <a:pPr>
              <a:defRPr/>
            </a:pPr>
            <a:fld id="{90558983-D506-43C1-B72B-DE83CEB5D592}" type="slidenum">
              <a:rPr lang="en-US" smtClean="0"/>
              <a:pPr>
                <a:defRPr/>
              </a:pPr>
              <a:t>29</a:t>
            </a:fld>
            <a:endParaRPr lang="en-US"/>
          </a:p>
        </p:txBody>
      </p:sp>
      <p:sp>
        <p:nvSpPr>
          <p:cNvPr id="911362" name="AutoShape 2" descr="\begin{aligned} d(\mathbf{p}, \mathbf{q})=d(\mathbf{q}, \mathbf{p}) &amp;=\sqrt{\left(q_{1}-p_{1}\right)^{2}+\left(q_{2}-p_{2}\right)^{2}+\cdots+\left(q_{n}-p_{n}\right)^{2}} \\ &amp;=\sqrt{\sum_{i=1}^{n}\left(q_{i}-p_{i}\right)^{2}} \end{aligne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921603" name="Picture 3"/>
          <p:cNvPicPr>
            <a:picLocks noChangeAspect="1" noChangeArrowheads="1"/>
          </p:cNvPicPr>
          <p:nvPr/>
        </p:nvPicPr>
        <p:blipFill>
          <a:blip r:embed="rId2" cstate="print"/>
          <a:srcRect/>
          <a:stretch>
            <a:fillRect/>
          </a:stretch>
        </p:blipFill>
        <p:spPr bwMode="auto">
          <a:xfrm>
            <a:off x="609600" y="3810000"/>
            <a:ext cx="8305800" cy="304800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0"/>
          </p:nvPr>
        </p:nvSpPr>
        <p:spPr>
          <a:noFill/>
        </p:spPr>
        <p:txBody>
          <a:bodyPr/>
          <a:lstStyle/>
          <a:p>
            <a:fld id="{88A35372-B7EB-4240-A6F4-F227E8A356A0}" type="slidenum">
              <a:rPr lang="en-US" smtClean="0"/>
              <a:pPr/>
              <a:t>3</a:t>
            </a:fld>
            <a:endParaRPr lang="en-US" dirty="0" smtClean="0"/>
          </a:p>
        </p:txBody>
      </p:sp>
      <p:sp>
        <p:nvSpPr>
          <p:cNvPr id="7171" name="Rectangle 2"/>
          <p:cNvSpPr>
            <a:spLocks noGrp="1" noChangeArrowheads="1"/>
          </p:cNvSpPr>
          <p:nvPr>
            <p:ph type="body" idx="1"/>
          </p:nvPr>
        </p:nvSpPr>
        <p:spPr>
          <a:xfrm>
            <a:off x="381000" y="1447800"/>
            <a:ext cx="8305800" cy="5029200"/>
          </a:xfrm>
          <a:noFill/>
        </p:spPr>
        <p:txBody>
          <a:bodyPr lIns="92075" tIns="46038" rIns="92075" bIns="46038"/>
          <a:lstStyle/>
          <a:p>
            <a:pPr eaLnBrk="1" hangingPunct="1">
              <a:lnSpc>
                <a:spcPct val="90000"/>
              </a:lnSpc>
            </a:pPr>
            <a:r>
              <a:rPr lang="en-US" sz="2400" dirty="0" smtClean="0">
                <a:solidFill>
                  <a:schemeClr val="hlink"/>
                </a:solidFill>
              </a:rPr>
              <a:t>Classification</a:t>
            </a:r>
            <a:r>
              <a:rPr lang="en-US" sz="2000" dirty="0" smtClean="0"/>
              <a:t>  </a:t>
            </a:r>
          </a:p>
          <a:p>
            <a:pPr lvl="1" eaLnBrk="1" hangingPunct="1">
              <a:lnSpc>
                <a:spcPct val="90000"/>
              </a:lnSpc>
            </a:pPr>
            <a:r>
              <a:rPr lang="en-US" sz="2400" dirty="0" smtClean="0"/>
              <a:t>predicts categorical class labels (discrete or nominal)</a:t>
            </a:r>
          </a:p>
          <a:p>
            <a:pPr lvl="1" eaLnBrk="1" hangingPunct="1">
              <a:lnSpc>
                <a:spcPct val="90000"/>
              </a:lnSpc>
            </a:pPr>
            <a:r>
              <a:rPr lang="en-US" sz="2400" dirty="0" smtClean="0"/>
              <a:t>classifies data (constructs a model) based on the training set and the values (</a:t>
            </a:r>
            <a:r>
              <a:rPr lang="en-US" sz="2400" dirty="0" smtClean="0">
                <a:solidFill>
                  <a:schemeClr val="hlink"/>
                </a:solidFill>
              </a:rPr>
              <a:t>class labels</a:t>
            </a:r>
            <a:r>
              <a:rPr lang="en-US" sz="2400" dirty="0" smtClean="0"/>
              <a:t>) in a classifying attribute and uses it in classifying new data</a:t>
            </a:r>
          </a:p>
          <a:p>
            <a:pPr eaLnBrk="1" hangingPunct="1">
              <a:lnSpc>
                <a:spcPct val="90000"/>
              </a:lnSpc>
            </a:pPr>
            <a:r>
              <a:rPr lang="en-US" sz="2400" dirty="0" smtClean="0">
                <a:solidFill>
                  <a:schemeClr val="hlink"/>
                </a:solidFill>
              </a:rPr>
              <a:t>Numeric Prediction  </a:t>
            </a:r>
          </a:p>
          <a:p>
            <a:pPr lvl="1" eaLnBrk="1" hangingPunct="1">
              <a:lnSpc>
                <a:spcPct val="90000"/>
              </a:lnSpc>
            </a:pPr>
            <a:r>
              <a:rPr lang="en-US" sz="2400" dirty="0" smtClean="0"/>
              <a:t>models continuous-valued functions, i.e., predicts unknown or missing values </a:t>
            </a:r>
          </a:p>
          <a:p>
            <a:pPr eaLnBrk="1" hangingPunct="1">
              <a:lnSpc>
                <a:spcPct val="90000"/>
              </a:lnSpc>
            </a:pPr>
            <a:r>
              <a:rPr lang="en-US" sz="2400" dirty="0" smtClean="0"/>
              <a:t>Typical applications</a:t>
            </a:r>
          </a:p>
          <a:p>
            <a:pPr lvl="1" eaLnBrk="1" hangingPunct="1">
              <a:lnSpc>
                <a:spcPct val="90000"/>
              </a:lnSpc>
              <a:buClr>
                <a:srgbClr val="0000CC"/>
              </a:buClr>
            </a:pPr>
            <a:r>
              <a:rPr lang="en-US" sz="2400" dirty="0" smtClean="0"/>
              <a:t>Credit/loan approval</a:t>
            </a:r>
          </a:p>
          <a:p>
            <a:pPr lvl="1" eaLnBrk="1" hangingPunct="1">
              <a:lnSpc>
                <a:spcPct val="90000"/>
              </a:lnSpc>
              <a:buClr>
                <a:srgbClr val="0000CC"/>
              </a:buClr>
            </a:pPr>
            <a:r>
              <a:rPr lang="en-US" sz="2400" dirty="0" smtClean="0"/>
              <a:t>Medical diagnosis: if a tumor is cancerous or benign</a:t>
            </a:r>
          </a:p>
          <a:p>
            <a:pPr lvl="1" eaLnBrk="1" hangingPunct="1">
              <a:lnSpc>
                <a:spcPct val="90000"/>
              </a:lnSpc>
              <a:buClr>
                <a:srgbClr val="0000CC"/>
              </a:buClr>
            </a:pPr>
            <a:r>
              <a:rPr lang="en-US" sz="2400" dirty="0" smtClean="0"/>
              <a:t>Fraud detection: if a transaction is fraudulent</a:t>
            </a:r>
          </a:p>
          <a:p>
            <a:pPr lvl="1" eaLnBrk="1" hangingPunct="1">
              <a:lnSpc>
                <a:spcPct val="90000"/>
              </a:lnSpc>
              <a:buClr>
                <a:srgbClr val="0000CC"/>
              </a:buClr>
            </a:pPr>
            <a:r>
              <a:rPr lang="en-US" sz="2400" dirty="0" smtClean="0"/>
              <a:t>Web page categorization: which category it is</a:t>
            </a:r>
          </a:p>
        </p:txBody>
      </p:sp>
      <p:sp>
        <p:nvSpPr>
          <p:cNvPr id="7172" name="Rectangle 3"/>
          <p:cNvSpPr>
            <a:spLocks noGrp="1" noChangeArrowheads="1"/>
          </p:cNvSpPr>
          <p:nvPr>
            <p:ph type="title"/>
          </p:nvPr>
        </p:nvSpPr>
        <p:spPr>
          <a:xfrm>
            <a:off x="0" y="0"/>
            <a:ext cx="9144000" cy="1047750"/>
          </a:xfrm>
          <a:noFill/>
        </p:spPr>
        <p:txBody>
          <a:bodyPr lIns="92075" tIns="46038" rIns="92075" bIns="46038" anchor="ctr"/>
          <a:lstStyle/>
          <a:p>
            <a:pPr eaLnBrk="1" hangingPunct="1"/>
            <a:r>
              <a:rPr lang="en-US" dirty="0" smtClean="0"/>
              <a:t>Prediction Problems: Classification vs. Numeric Prediction</a:t>
            </a:r>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402638" cy="1143000"/>
          </a:xfrm>
        </p:spPr>
        <p:txBody>
          <a:bodyPr/>
          <a:lstStyle/>
          <a:p>
            <a:r>
              <a:rPr lang="en-IN" dirty="0" smtClean="0"/>
              <a:t>  </a:t>
            </a:r>
            <a:r>
              <a:rPr lang="en-IN" dirty="0" err="1" smtClean="0"/>
              <a:t>Jaccard</a:t>
            </a:r>
            <a:r>
              <a:rPr lang="en-IN" dirty="0" smtClean="0"/>
              <a:t> Index:  </a:t>
            </a:r>
            <a:br>
              <a:rPr lang="en-IN" dirty="0" smtClean="0"/>
            </a:br>
            <a:endParaRPr lang="en-IN" dirty="0"/>
          </a:p>
        </p:txBody>
      </p:sp>
      <p:sp>
        <p:nvSpPr>
          <p:cNvPr id="3" name="Content Placeholder 2"/>
          <p:cNvSpPr>
            <a:spLocks noGrp="1"/>
          </p:cNvSpPr>
          <p:nvPr>
            <p:ph idx="1"/>
          </p:nvPr>
        </p:nvSpPr>
        <p:spPr>
          <a:xfrm>
            <a:off x="304800" y="1219200"/>
            <a:ext cx="8534400" cy="3352800"/>
          </a:xfrm>
        </p:spPr>
        <p:txBody>
          <a:bodyPr/>
          <a:lstStyle/>
          <a:p>
            <a:r>
              <a:rPr lang="en-IN" sz="2400" dirty="0" smtClean="0"/>
              <a:t> The </a:t>
            </a:r>
            <a:r>
              <a:rPr lang="en-IN" sz="2400" dirty="0" err="1" smtClean="0"/>
              <a:t>Jaccard</a:t>
            </a:r>
            <a:r>
              <a:rPr lang="en-IN" sz="2400" dirty="0" smtClean="0"/>
              <a:t> distance measures the similarity of the two data set items as the </a:t>
            </a:r>
            <a:r>
              <a:rPr lang="en-IN" sz="2400" b="1" dirty="0" smtClean="0"/>
              <a:t>intersection</a:t>
            </a:r>
            <a:r>
              <a:rPr lang="en-IN" sz="2400" dirty="0" smtClean="0"/>
              <a:t> of those items divided by the </a:t>
            </a:r>
            <a:r>
              <a:rPr lang="en-IN" sz="2400" b="1" dirty="0" smtClean="0"/>
              <a:t>union</a:t>
            </a:r>
            <a:r>
              <a:rPr lang="en-IN" sz="2400" dirty="0" smtClean="0"/>
              <a:t> of the data items.</a:t>
            </a:r>
            <a:endParaRPr lang="en-IN" sz="2400" dirty="0"/>
          </a:p>
        </p:txBody>
      </p:sp>
      <p:sp>
        <p:nvSpPr>
          <p:cNvPr id="4" name="Slide Number Placeholder 3"/>
          <p:cNvSpPr>
            <a:spLocks noGrp="1"/>
          </p:cNvSpPr>
          <p:nvPr>
            <p:ph type="sldNum" sz="quarter" idx="10"/>
          </p:nvPr>
        </p:nvSpPr>
        <p:spPr/>
        <p:txBody>
          <a:bodyPr/>
          <a:lstStyle/>
          <a:p>
            <a:pPr>
              <a:defRPr/>
            </a:pPr>
            <a:fld id="{90558983-D506-43C1-B72B-DE83CEB5D592}" type="slidenum">
              <a:rPr lang="en-US" smtClean="0"/>
              <a:pPr>
                <a:defRPr/>
              </a:pPr>
              <a:t>30</a:t>
            </a:fld>
            <a:endParaRPr lang="en-US"/>
          </a:p>
        </p:txBody>
      </p:sp>
      <p:sp>
        <p:nvSpPr>
          <p:cNvPr id="911362" name="AutoShape 2" descr="\begin{aligned} d(\mathbf{p}, \mathbf{q})=d(\mathbf{q}, \mathbf{p}) &amp;=\sqrt{\left(q_{1}-p_{1}\right)^{2}+\left(q_{2}-p_{2}\right)^{2}+\cdots+\left(q_{n}-p_{n}\right)^{2}} \\ &amp;=\sqrt{\sum_{i=1}^{n}\left(q_{i}-p_{i}\right)^{2}} \end{aligne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920578" name="Picture 2"/>
          <p:cNvPicPr>
            <a:picLocks noChangeAspect="1" noChangeArrowheads="1"/>
          </p:cNvPicPr>
          <p:nvPr/>
        </p:nvPicPr>
        <p:blipFill>
          <a:blip r:embed="rId2" cstate="print"/>
          <a:srcRect/>
          <a:stretch>
            <a:fillRect/>
          </a:stretch>
        </p:blipFill>
        <p:spPr bwMode="auto">
          <a:xfrm>
            <a:off x="914400" y="2438400"/>
            <a:ext cx="7696200" cy="419100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402638" cy="1143000"/>
          </a:xfrm>
        </p:spPr>
        <p:txBody>
          <a:bodyPr/>
          <a:lstStyle/>
          <a:p>
            <a:r>
              <a:rPr lang="en-IN" dirty="0" err="1" smtClean="0"/>
              <a:t>Minkowski</a:t>
            </a:r>
            <a:r>
              <a:rPr lang="en-IN" dirty="0" smtClean="0"/>
              <a:t> distance:  </a:t>
            </a:r>
            <a:br>
              <a:rPr lang="en-IN" dirty="0" smtClean="0"/>
            </a:br>
            <a:endParaRPr lang="en-IN" dirty="0"/>
          </a:p>
        </p:txBody>
      </p:sp>
      <p:sp>
        <p:nvSpPr>
          <p:cNvPr id="3" name="Content Placeholder 2"/>
          <p:cNvSpPr>
            <a:spLocks noGrp="1"/>
          </p:cNvSpPr>
          <p:nvPr>
            <p:ph idx="1"/>
          </p:nvPr>
        </p:nvSpPr>
        <p:spPr>
          <a:xfrm>
            <a:off x="304800" y="1219200"/>
            <a:ext cx="8534400" cy="1600200"/>
          </a:xfrm>
        </p:spPr>
        <p:txBody>
          <a:bodyPr/>
          <a:lstStyle/>
          <a:p>
            <a:r>
              <a:rPr lang="en-IN" sz="2400" dirty="0" smtClean="0"/>
              <a:t>It is the </a:t>
            </a:r>
            <a:r>
              <a:rPr lang="en-IN" sz="2400" b="1" dirty="0" smtClean="0"/>
              <a:t>generalized</a:t>
            </a:r>
            <a:r>
              <a:rPr lang="en-IN" sz="2400" dirty="0" smtClean="0"/>
              <a:t> form of the Euclidean and Manhattan Distance Measure. In an</a:t>
            </a:r>
            <a:r>
              <a:rPr lang="en-IN" sz="2400" b="1" dirty="0" smtClean="0"/>
              <a:t> N-dimensional space</a:t>
            </a:r>
            <a:r>
              <a:rPr lang="en-IN" sz="2400" dirty="0" smtClean="0"/>
              <a:t>, a point is represented as,</a:t>
            </a:r>
            <a:endParaRPr lang="en-IN" sz="2400" dirty="0"/>
          </a:p>
        </p:txBody>
      </p:sp>
      <p:sp>
        <p:nvSpPr>
          <p:cNvPr id="4" name="Slide Number Placeholder 3"/>
          <p:cNvSpPr>
            <a:spLocks noGrp="1"/>
          </p:cNvSpPr>
          <p:nvPr>
            <p:ph type="sldNum" sz="quarter" idx="10"/>
          </p:nvPr>
        </p:nvSpPr>
        <p:spPr/>
        <p:txBody>
          <a:bodyPr/>
          <a:lstStyle/>
          <a:p>
            <a:pPr>
              <a:defRPr/>
            </a:pPr>
            <a:fld id="{90558983-D506-43C1-B72B-DE83CEB5D592}" type="slidenum">
              <a:rPr lang="en-US" smtClean="0"/>
              <a:pPr>
                <a:defRPr/>
              </a:pPr>
              <a:t>31</a:t>
            </a:fld>
            <a:endParaRPr lang="en-US"/>
          </a:p>
        </p:txBody>
      </p:sp>
      <p:sp>
        <p:nvSpPr>
          <p:cNvPr id="911362" name="AutoShape 2" descr="\begin{aligned} d(\mathbf{p}, \mathbf{q})=d(\mathbf{q}, \mathbf{p}) &amp;=\sqrt{\left(q_{1}-p_{1}\right)^{2}+\left(q_{2}-p_{2}\right)^{2}+\cdots+\left(q_{n}-p_{n}\right)^{2}} \\ &amp;=\sqrt{\sum_{i=1}^{n}\left(q_{i}-p_{i}\right)^{2}} \end{aligne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919554" name="Picture 2"/>
          <p:cNvPicPr>
            <a:picLocks noChangeAspect="1" noChangeArrowheads="1"/>
          </p:cNvPicPr>
          <p:nvPr/>
        </p:nvPicPr>
        <p:blipFill>
          <a:blip r:embed="rId2" cstate="print"/>
          <a:srcRect/>
          <a:stretch>
            <a:fillRect/>
          </a:stretch>
        </p:blipFill>
        <p:spPr bwMode="auto">
          <a:xfrm>
            <a:off x="228600" y="2286000"/>
            <a:ext cx="8686800" cy="4162425"/>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402638" cy="1143000"/>
          </a:xfrm>
        </p:spPr>
        <p:txBody>
          <a:bodyPr/>
          <a:lstStyle/>
          <a:p>
            <a:r>
              <a:rPr lang="en-IN" dirty="0" smtClean="0"/>
              <a:t>Cosine Index::  </a:t>
            </a:r>
            <a:br>
              <a:rPr lang="en-IN" dirty="0" smtClean="0"/>
            </a:br>
            <a:endParaRPr lang="en-IN" dirty="0"/>
          </a:p>
        </p:txBody>
      </p:sp>
      <p:sp>
        <p:nvSpPr>
          <p:cNvPr id="3" name="Content Placeholder 2"/>
          <p:cNvSpPr>
            <a:spLocks noGrp="1"/>
          </p:cNvSpPr>
          <p:nvPr>
            <p:ph idx="1"/>
          </p:nvPr>
        </p:nvSpPr>
        <p:spPr>
          <a:xfrm>
            <a:off x="304800" y="1219200"/>
            <a:ext cx="8534400" cy="1600200"/>
          </a:xfrm>
        </p:spPr>
        <p:txBody>
          <a:bodyPr/>
          <a:lstStyle/>
          <a:p>
            <a:r>
              <a:rPr lang="en-IN" sz="2400" dirty="0" smtClean="0"/>
              <a:t>Cosine distance measure for clustering determines the </a:t>
            </a:r>
            <a:r>
              <a:rPr lang="en-IN" sz="2400" b="1" dirty="0" smtClean="0"/>
              <a:t>cosine</a:t>
            </a:r>
            <a:r>
              <a:rPr lang="en-IN" sz="2400" dirty="0" smtClean="0"/>
              <a:t> of the angle between two vectors given by the following formula.</a:t>
            </a:r>
            <a:endParaRPr lang="en-IN" sz="2400" dirty="0"/>
          </a:p>
        </p:txBody>
      </p:sp>
      <p:sp>
        <p:nvSpPr>
          <p:cNvPr id="4" name="Slide Number Placeholder 3"/>
          <p:cNvSpPr>
            <a:spLocks noGrp="1"/>
          </p:cNvSpPr>
          <p:nvPr>
            <p:ph type="sldNum" sz="quarter" idx="10"/>
          </p:nvPr>
        </p:nvSpPr>
        <p:spPr/>
        <p:txBody>
          <a:bodyPr/>
          <a:lstStyle/>
          <a:p>
            <a:pPr>
              <a:defRPr/>
            </a:pPr>
            <a:fld id="{90558983-D506-43C1-B72B-DE83CEB5D592}" type="slidenum">
              <a:rPr lang="en-US" smtClean="0"/>
              <a:pPr>
                <a:defRPr/>
              </a:pPr>
              <a:t>32</a:t>
            </a:fld>
            <a:endParaRPr lang="en-US"/>
          </a:p>
        </p:txBody>
      </p:sp>
      <p:sp>
        <p:nvSpPr>
          <p:cNvPr id="911362" name="AutoShape 2" descr="\begin{aligned} d(\mathbf{p}, \mathbf{q})=d(\mathbf{q}, \mathbf{p}) &amp;=\sqrt{\left(q_{1}-p_{1}\right)^{2}+\left(q_{2}-p_{2}\right)^{2}+\cdots+\left(q_{n}-p_{n}\right)^{2}} \\ &amp;=\sqrt{\sum_{i=1}^{n}\left(q_{i}-p_{i}\right)^{2}} \end{aligne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918530" name="Picture 2"/>
          <p:cNvPicPr>
            <a:picLocks noChangeAspect="1" noChangeArrowheads="1"/>
          </p:cNvPicPr>
          <p:nvPr/>
        </p:nvPicPr>
        <p:blipFill>
          <a:blip r:embed="rId2" cstate="print"/>
          <a:srcRect/>
          <a:stretch>
            <a:fillRect/>
          </a:stretch>
        </p:blipFill>
        <p:spPr bwMode="auto">
          <a:xfrm>
            <a:off x="457200" y="2286000"/>
            <a:ext cx="8382000" cy="457200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IN" sz="3600" b="1" dirty="0" smtClean="0"/>
              <a:t/>
            </a:r>
            <a:br>
              <a:rPr lang="en-IN" sz="3600" b="1" dirty="0" smtClean="0"/>
            </a:br>
            <a:r>
              <a:rPr lang="en-US" dirty="0" smtClean="0"/>
              <a:t> INSTANCE-BASED LEARNING </a:t>
            </a:r>
            <a:r>
              <a:rPr lang="en-IN" sz="3600" dirty="0" smtClean="0"/>
              <a:t/>
            </a:r>
            <a:br>
              <a:rPr lang="en-IN" sz="3600" dirty="0" smtClean="0"/>
            </a:br>
            <a:endParaRPr lang="en-IN" sz="3600" dirty="0"/>
          </a:p>
        </p:txBody>
      </p:sp>
      <p:pic>
        <p:nvPicPr>
          <p:cNvPr id="886787" name="Picture 3"/>
          <p:cNvPicPr>
            <a:picLocks noChangeAspect="1" noChangeArrowheads="1"/>
          </p:cNvPicPr>
          <p:nvPr/>
        </p:nvPicPr>
        <p:blipFill>
          <a:blip r:embed="rId2" cstate="print"/>
          <a:srcRect/>
          <a:stretch>
            <a:fillRect/>
          </a:stretch>
        </p:blipFill>
        <p:spPr bwMode="auto">
          <a:xfrm>
            <a:off x="762000" y="1295400"/>
            <a:ext cx="7619999" cy="487680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IN" sz="3600" b="1" dirty="0" smtClean="0"/>
              <a:t/>
            </a:r>
            <a:br>
              <a:rPr lang="en-IN" sz="3600" b="1" dirty="0" smtClean="0"/>
            </a:br>
            <a:r>
              <a:rPr lang="en-US" dirty="0" smtClean="0"/>
              <a:t> INSTANCE-BASED LEARNING </a:t>
            </a:r>
            <a:r>
              <a:rPr lang="en-IN" sz="3600" dirty="0" smtClean="0"/>
              <a:t/>
            </a:r>
            <a:br>
              <a:rPr lang="en-IN" sz="3600" dirty="0" smtClean="0"/>
            </a:br>
            <a:endParaRPr lang="en-IN" sz="3600" dirty="0"/>
          </a:p>
        </p:txBody>
      </p:sp>
      <p:pic>
        <p:nvPicPr>
          <p:cNvPr id="887810" name="Picture 2"/>
          <p:cNvPicPr>
            <a:picLocks noChangeAspect="1" noChangeArrowheads="1"/>
          </p:cNvPicPr>
          <p:nvPr/>
        </p:nvPicPr>
        <p:blipFill>
          <a:blip r:embed="rId2" cstate="print"/>
          <a:srcRect/>
          <a:stretch>
            <a:fillRect/>
          </a:stretch>
        </p:blipFill>
        <p:spPr bwMode="auto">
          <a:xfrm>
            <a:off x="990600" y="1219200"/>
            <a:ext cx="7467600" cy="5257799"/>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IN" sz="3600" b="1" dirty="0" smtClean="0"/>
              <a:t/>
            </a:r>
            <a:br>
              <a:rPr lang="en-IN" sz="3600" b="1" dirty="0" smtClean="0"/>
            </a:br>
            <a:r>
              <a:rPr lang="en-US" dirty="0" smtClean="0"/>
              <a:t> INSTANCE-BASED LEARNING </a:t>
            </a:r>
            <a:r>
              <a:rPr lang="en-IN" sz="3600" dirty="0" smtClean="0"/>
              <a:t/>
            </a:r>
            <a:br>
              <a:rPr lang="en-IN" sz="3600" dirty="0" smtClean="0"/>
            </a:br>
            <a:endParaRPr lang="en-IN" sz="3600" dirty="0"/>
          </a:p>
        </p:txBody>
      </p:sp>
      <p:pic>
        <p:nvPicPr>
          <p:cNvPr id="888834" name="Picture 2"/>
          <p:cNvPicPr>
            <a:picLocks noChangeAspect="1" noChangeArrowheads="1"/>
          </p:cNvPicPr>
          <p:nvPr/>
        </p:nvPicPr>
        <p:blipFill>
          <a:blip r:embed="rId2" cstate="print"/>
          <a:srcRect/>
          <a:stretch>
            <a:fillRect/>
          </a:stretch>
        </p:blipFill>
        <p:spPr bwMode="auto">
          <a:xfrm>
            <a:off x="457201" y="1143000"/>
            <a:ext cx="8077200" cy="5410199"/>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IN" sz="3600" b="1" dirty="0" smtClean="0"/>
              <a:t/>
            </a:r>
            <a:br>
              <a:rPr lang="en-IN" sz="3600" b="1" dirty="0" smtClean="0"/>
            </a:br>
            <a:r>
              <a:rPr lang="en-US" dirty="0" smtClean="0"/>
              <a:t> INSTANCE-BASED LEARNING </a:t>
            </a:r>
            <a:r>
              <a:rPr lang="en-IN" sz="3600" dirty="0" smtClean="0"/>
              <a:t/>
            </a:r>
            <a:br>
              <a:rPr lang="en-IN" sz="3600" dirty="0" smtClean="0"/>
            </a:br>
            <a:endParaRPr lang="en-IN" sz="3600" dirty="0"/>
          </a:p>
        </p:txBody>
      </p:sp>
      <p:pic>
        <p:nvPicPr>
          <p:cNvPr id="889858" name="Picture 2"/>
          <p:cNvPicPr>
            <a:picLocks noChangeAspect="1" noChangeArrowheads="1"/>
          </p:cNvPicPr>
          <p:nvPr/>
        </p:nvPicPr>
        <p:blipFill>
          <a:blip r:embed="rId2" cstate="print"/>
          <a:srcRect/>
          <a:stretch>
            <a:fillRect/>
          </a:stretch>
        </p:blipFill>
        <p:spPr bwMode="auto">
          <a:xfrm>
            <a:off x="533400" y="1295400"/>
            <a:ext cx="8001000" cy="518160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IN" sz="3600" b="1" dirty="0" smtClean="0"/>
              <a:t/>
            </a:r>
            <a:br>
              <a:rPr lang="en-IN" sz="3600" b="1" dirty="0" smtClean="0"/>
            </a:br>
            <a:r>
              <a:rPr lang="en-US" dirty="0" smtClean="0"/>
              <a:t> INSTANCE-BASED LEARNING </a:t>
            </a:r>
            <a:r>
              <a:rPr lang="en-IN" sz="3600" dirty="0" smtClean="0"/>
              <a:t/>
            </a:r>
            <a:br>
              <a:rPr lang="en-IN" sz="3600" dirty="0" smtClean="0"/>
            </a:br>
            <a:endParaRPr lang="en-IN" sz="3600" dirty="0"/>
          </a:p>
        </p:txBody>
      </p:sp>
      <p:pic>
        <p:nvPicPr>
          <p:cNvPr id="889858" name="Picture 2"/>
          <p:cNvPicPr>
            <a:picLocks noChangeAspect="1" noChangeArrowheads="1"/>
          </p:cNvPicPr>
          <p:nvPr/>
        </p:nvPicPr>
        <p:blipFill>
          <a:blip r:embed="rId2" cstate="print"/>
          <a:srcRect/>
          <a:stretch>
            <a:fillRect/>
          </a:stretch>
        </p:blipFill>
        <p:spPr bwMode="auto">
          <a:xfrm>
            <a:off x="533400" y="1295400"/>
            <a:ext cx="8001000" cy="4648200"/>
          </a:xfrm>
          <a:prstGeom prst="rect">
            <a:avLst/>
          </a:prstGeom>
          <a:noFill/>
          <a:ln w="9525">
            <a:noFill/>
            <a:miter lim="800000"/>
            <a:headEnd/>
            <a:tailEnd/>
          </a:ln>
        </p:spPr>
      </p:pic>
      <p:sp>
        <p:nvSpPr>
          <p:cNvPr id="4" name="Rectangle 3"/>
          <p:cNvSpPr/>
          <p:nvPr/>
        </p:nvSpPr>
        <p:spPr>
          <a:xfrm>
            <a:off x="0" y="5934670"/>
            <a:ext cx="9448800" cy="646331"/>
          </a:xfrm>
          <a:prstGeom prst="rect">
            <a:avLst/>
          </a:prstGeom>
        </p:spPr>
        <p:txBody>
          <a:bodyPr wrap="square">
            <a:spAutoFit/>
          </a:bodyPr>
          <a:lstStyle/>
          <a:p>
            <a:r>
              <a:rPr lang="en-IN" dirty="0" smtClean="0"/>
              <a:t>• Many other distances, e.g. Manhattan or city-block (sum of absolute</a:t>
            </a:r>
          </a:p>
          <a:p>
            <a:r>
              <a:rPr lang="en-IN" dirty="0" smtClean="0"/>
              <a:t>values of differences)</a:t>
            </a:r>
          </a:p>
        </p:txBody>
      </p:sp>
    </p:spTree>
  </p:cSld>
  <p:clrMapOvr>
    <a:masterClrMapping/>
  </p:clrMapOvr>
  <p:transition>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IN" sz="3600" b="1" dirty="0" smtClean="0"/>
              <a:t/>
            </a:r>
            <a:br>
              <a:rPr lang="en-IN" sz="3600" b="1" dirty="0" smtClean="0"/>
            </a:br>
            <a:r>
              <a:rPr lang="en-US" dirty="0" smtClean="0"/>
              <a:t> INSTANCE-BASED LEARNING </a:t>
            </a:r>
            <a:r>
              <a:rPr lang="en-IN" sz="3600" dirty="0" smtClean="0"/>
              <a:t/>
            </a:r>
            <a:br>
              <a:rPr lang="en-IN" sz="3600" dirty="0" smtClean="0"/>
            </a:br>
            <a:endParaRPr lang="en-IN" sz="3600" dirty="0"/>
          </a:p>
        </p:txBody>
      </p:sp>
      <p:pic>
        <p:nvPicPr>
          <p:cNvPr id="890882" name="Picture 2"/>
          <p:cNvPicPr>
            <a:picLocks noChangeAspect="1" noChangeArrowheads="1"/>
          </p:cNvPicPr>
          <p:nvPr/>
        </p:nvPicPr>
        <p:blipFill>
          <a:blip r:embed="rId2" cstate="print"/>
          <a:srcRect/>
          <a:stretch>
            <a:fillRect/>
          </a:stretch>
        </p:blipFill>
        <p:spPr bwMode="auto">
          <a:xfrm>
            <a:off x="609601" y="1219200"/>
            <a:ext cx="7467600" cy="5257799"/>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IN" sz="3600" b="1" dirty="0" smtClean="0"/>
              <a:t/>
            </a:r>
            <a:br>
              <a:rPr lang="en-IN" sz="3600" b="1" dirty="0" smtClean="0"/>
            </a:br>
            <a:r>
              <a:rPr lang="en-US" dirty="0" smtClean="0"/>
              <a:t> INSTANCE-BASED LEARNING </a:t>
            </a:r>
            <a:r>
              <a:rPr lang="en-IN" sz="3600" dirty="0" smtClean="0"/>
              <a:t/>
            </a:r>
            <a:br>
              <a:rPr lang="en-IN" sz="3600" dirty="0" smtClean="0"/>
            </a:br>
            <a:endParaRPr lang="en-IN" sz="3600" dirty="0"/>
          </a:p>
        </p:txBody>
      </p:sp>
      <p:pic>
        <p:nvPicPr>
          <p:cNvPr id="891906" name="Picture 2"/>
          <p:cNvPicPr>
            <a:picLocks noChangeAspect="1" noChangeArrowheads="1"/>
          </p:cNvPicPr>
          <p:nvPr/>
        </p:nvPicPr>
        <p:blipFill>
          <a:blip r:embed="rId2" cstate="print"/>
          <a:srcRect/>
          <a:stretch>
            <a:fillRect/>
          </a:stretch>
        </p:blipFill>
        <p:spPr bwMode="auto">
          <a:xfrm>
            <a:off x="609601" y="1371600"/>
            <a:ext cx="7848600" cy="502920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0"/>
          </p:nvPr>
        </p:nvSpPr>
        <p:spPr>
          <a:noFill/>
        </p:spPr>
        <p:txBody>
          <a:bodyPr/>
          <a:lstStyle/>
          <a:p>
            <a:fld id="{D795B218-9700-43A5-9AEE-81592D119D0C}" type="slidenum">
              <a:rPr lang="en-US" smtClean="0"/>
              <a:pPr/>
              <a:t>4</a:t>
            </a:fld>
            <a:endParaRPr lang="en-US" dirty="0" smtClean="0"/>
          </a:p>
        </p:txBody>
      </p:sp>
      <p:sp>
        <p:nvSpPr>
          <p:cNvPr id="8195" name="Rectangle 2"/>
          <p:cNvSpPr>
            <a:spLocks noGrp="1" noChangeArrowheads="1"/>
          </p:cNvSpPr>
          <p:nvPr>
            <p:ph type="title"/>
          </p:nvPr>
        </p:nvSpPr>
        <p:spPr>
          <a:xfrm>
            <a:off x="533400" y="304800"/>
            <a:ext cx="8001000" cy="685800"/>
          </a:xfrm>
        </p:spPr>
        <p:txBody>
          <a:bodyPr/>
          <a:lstStyle/>
          <a:p>
            <a:pPr eaLnBrk="1" hangingPunct="1"/>
            <a:r>
              <a:rPr lang="en-US" dirty="0" smtClean="0"/>
              <a:t>Classification—A Two-Step Process</a:t>
            </a:r>
            <a:r>
              <a:rPr lang="en-US" sz="2800" dirty="0" smtClean="0"/>
              <a:t> </a:t>
            </a:r>
            <a:endParaRPr lang="en-US" sz="3200" dirty="0" smtClean="0"/>
          </a:p>
        </p:txBody>
      </p:sp>
      <p:sp>
        <p:nvSpPr>
          <p:cNvPr id="8196" name="Rectangle 3"/>
          <p:cNvSpPr>
            <a:spLocks noGrp="1" noChangeArrowheads="1"/>
          </p:cNvSpPr>
          <p:nvPr>
            <p:ph type="body" idx="1"/>
          </p:nvPr>
        </p:nvSpPr>
        <p:spPr>
          <a:xfrm>
            <a:off x="457200" y="1371600"/>
            <a:ext cx="8382000" cy="5257800"/>
          </a:xfrm>
        </p:spPr>
        <p:txBody>
          <a:bodyPr/>
          <a:lstStyle/>
          <a:p>
            <a:pPr eaLnBrk="1" hangingPunct="1"/>
            <a:r>
              <a:rPr lang="en-US" sz="2000" dirty="0" smtClean="0">
                <a:solidFill>
                  <a:schemeClr val="hlink"/>
                </a:solidFill>
              </a:rPr>
              <a:t>Model construction</a:t>
            </a:r>
            <a:r>
              <a:rPr lang="en-US" sz="2000" dirty="0" smtClean="0"/>
              <a:t>: describing a set of predetermined classes</a:t>
            </a:r>
          </a:p>
          <a:p>
            <a:pPr lvl="1" eaLnBrk="1" hangingPunct="1"/>
            <a:r>
              <a:rPr lang="en-US" sz="2000" dirty="0" smtClean="0"/>
              <a:t>Each tuple/sample is assumed to belong to a predefined class, as determined by the </a:t>
            </a:r>
            <a:r>
              <a:rPr lang="en-US" sz="2000" dirty="0" smtClean="0">
                <a:solidFill>
                  <a:schemeClr val="hlink"/>
                </a:solidFill>
              </a:rPr>
              <a:t>class label attribute</a:t>
            </a:r>
          </a:p>
          <a:p>
            <a:pPr lvl="1" eaLnBrk="1" hangingPunct="1"/>
            <a:r>
              <a:rPr lang="en-US" sz="2000" dirty="0" smtClean="0"/>
              <a:t>The set of tuples used for model construction is </a:t>
            </a:r>
            <a:r>
              <a:rPr lang="en-US" sz="2000" dirty="0" smtClean="0">
                <a:solidFill>
                  <a:schemeClr val="hlink"/>
                </a:solidFill>
              </a:rPr>
              <a:t>training set</a:t>
            </a:r>
          </a:p>
          <a:p>
            <a:pPr lvl="1" eaLnBrk="1" hangingPunct="1"/>
            <a:r>
              <a:rPr lang="en-US" sz="2000" dirty="0" smtClean="0"/>
              <a:t>The model is represented as classification rules, decision trees, or mathematical formulae</a:t>
            </a:r>
          </a:p>
          <a:p>
            <a:pPr eaLnBrk="1" hangingPunct="1"/>
            <a:r>
              <a:rPr lang="en-US" sz="2000" dirty="0" smtClean="0">
                <a:solidFill>
                  <a:schemeClr val="hlink"/>
                </a:solidFill>
              </a:rPr>
              <a:t>Model usage</a:t>
            </a:r>
            <a:r>
              <a:rPr lang="en-US" sz="2000" dirty="0" smtClean="0"/>
              <a:t>: for classifying future or unknown objects</a:t>
            </a:r>
          </a:p>
          <a:p>
            <a:pPr lvl="1" eaLnBrk="1" hangingPunct="1"/>
            <a:r>
              <a:rPr lang="en-US" sz="2000" dirty="0" smtClean="0">
                <a:solidFill>
                  <a:schemeClr val="hlink"/>
                </a:solidFill>
              </a:rPr>
              <a:t>Estimate accuracy</a:t>
            </a:r>
            <a:r>
              <a:rPr lang="en-US" sz="2000" dirty="0" smtClean="0"/>
              <a:t> of the model</a:t>
            </a:r>
          </a:p>
          <a:p>
            <a:pPr lvl="2" eaLnBrk="1" hangingPunct="1"/>
            <a:r>
              <a:rPr lang="en-US" sz="2000" dirty="0" smtClean="0"/>
              <a:t>The known label of test sample is compared with the classified result from the model</a:t>
            </a:r>
          </a:p>
          <a:p>
            <a:pPr lvl="2" eaLnBrk="1" hangingPunct="1"/>
            <a:r>
              <a:rPr lang="en-US" sz="2000" dirty="0" smtClean="0">
                <a:solidFill>
                  <a:schemeClr val="hlink"/>
                </a:solidFill>
              </a:rPr>
              <a:t>Accuracy</a:t>
            </a:r>
            <a:r>
              <a:rPr lang="en-US" sz="2000" dirty="0" smtClean="0"/>
              <a:t> rate is the percentage of test set samples that are correctly classified by the model</a:t>
            </a:r>
          </a:p>
          <a:p>
            <a:pPr lvl="2" eaLnBrk="1" hangingPunct="1"/>
            <a:r>
              <a:rPr lang="en-US" sz="2000" dirty="0" smtClean="0">
                <a:solidFill>
                  <a:schemeClr val="hlink"/>
                </a:solidFill>
              </a:rPr>
              <a:t>Test set</a:t>
            </a:r>
            <a:r>
              <a:rPr lang="en-US" sz="2000" dirty="0" smtClean="0"/>
              <a:t> is independent of training set (otherwise </a:t>
            </a:r>
            <a:r>
              <a:rPr lang="en-US" sz="2000" dirty="0" err="1" smtClean="0"/>
              <a:t>overfitting</a:t>
            </a:r>
            <a:r>
              <a:rPr lang="en-US" sz="2000" smtClean="0"/>
              <a:t>) </a:t>
            </a:r>
          </a:p>
          <a:p>
            <a:pPr lvl="1" eaLnBrk="1" hangingPunct="1"/>
            <a:r>
              <a:rPr lang="en-US" sz="2000" smtClean="0"/>
              <a:t>If the accuracy is acceptable, use the model to </a:t>
            </a:r>
            <a:r>
              <a:rPr lang="en-US" sz="2000" smtClean="0">
                <a:solidFill>
                  <a:schemeClr val="hlink"/>
                </a:solidFill>
              </a:rPr>
              <a:t>classify new data</a:t>
            </a:r>
          </a:p>
          <a:p>
            <a:pPr eaLnBrk="1" hangingPunct="1"/>
            <a:r>
              <a:rPr lang="en-US" sz="2000" smtClean="0"/>
              <a:t>Note: If </a:t>
            </a:r>
            <a:r>
              <a:rPr lang="en-US" sz="2000" i="1" smtClean="0"/>
              <a:t>the test set </a:t>
            </a:r>
            <a:r>
              <a:rPr lang="en-US" sz="2000" smtClean="0"/>
              <a:t>is used to select models, it is called </a:t>
            </a:r>
            <a:r>
              <a:rPr lang="en-US" sz="2000" smtClean="0">
                <a:solidFill>
                  <a:srgbClr val="C00000"/>
                </a:solidFill>
              </a:rPr>
              <a:t>validation (test) set</a:t>
            </a:r>
          </a:p>
        </p:txBody>
      </p:sp>
    </p:spTree>
  </p:cSld>
  <p:clrMapOvr>
    <a:masterClrMapping/>
  </p:clrMapOvr>
  <p:transition>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IN" sz="3600" b="1" dirty="0" smtClean="0"/>
              <a:t/>
            </a:r>
            <a:br>
              <a:rPr lang="en-IN" sz="3600" b="1" dirty="0" smtClean="0"/>
            </a:br>
            <a:r>
              <a:rPr lang="en-US" dirty="0" smtClean="0"/>
              <a:t> INSTANCE-BASED LEARNING </a:t>
            </a:r>
            <a:r>
              <a:rPr lang="en-IN" sz="3600" dirty="0" smtClean="0"/>
              <a:t/>
            </a:r>
            <a:br>
              <a:rPr lang="en-IN" sz="3600" dirty="0" smtClean="0"/>
            </a:br>
            <a:endParaRPr lang="en-IN" sz="3600" dirty="0"/>
          </a:p>
        </p:txBody>
      </p:sp>
      <p:pic>
        <p:nvPicPr>
          <p:cNvPr id="892930" name="Picture 2"/>
          <p:cNvPicPr>
            <a:picLocks noChangeAspect="1" noChangeArrowheads="1"/>
          </p:cNvPicPr>
          <p:nvPr/>
        </p:nvPicPr>
        <p:blipFill>
          <a:blip r:embed="rId2" cstate="print"/>
          <a:srcRect/>
          <a:stretch>
            <a:fillRect/>
          </a:stretch>
        </p:blipFill>
        <p:spPr bwMode="auto">
          <a:xfrm>
            <a:off x="533400" y="1295400"/>
            <a:ext cx="7620000" cy="525780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IN" sz="3600" b="1" dirty="0" smtClean="0"/>
              <a:t/>
            </a:r>
            <a:br>
              <a:rPr lang="en-IN" sz="3600" b="1" dirty="0" smtClean="0"/>
            </a:br>
            <a:r>
              <a:rPr lang="en-US" dirty="0" smtClean="0"/>
              <a:t> INSTANCE-BASED LEARNING </a:t>
            </a:r>
            <a:r>
              <a:rPr lang="en-IN" sz="3600" dirty="0" smtClean="0"/>
              <a:t/>
            </a:r>
            <a:br>
              <a:rPr lang="en-IN" sz="3600" dirty="0" smtClean="0"/>
            </a:br>
            <a:endParaRPr lang="en-IN" sz="3600" dirty="0"/>
          </a:p>
        </p:txBody>
      </p:sp>
      <p:pic>
        <p:nvPicPr>
          <p:cNvPr id="892930" name="Picture 2"/>
          <p:cNvPicPr>
            <a:picLocks noChangeAspect="1" noChangeArrowheads="1"/>
          </p:cNvPicPr>
          <p:nvPr/>
        </p:nvPicPr>
        <p:blipFill>
          <a:blip r:embed="rId2" cstate="print"/>
          <a:srcRect/>
          <a:stretch>
            <a:fillRect/>
          </a:stretch>
        </p:blipFill>
        <p:spPr bwMode="auto">
          <a:xfrm>
            <a:off x="533400" y="1295400"/>
            <a:ext cx="7620000" cy="525780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IN" sz="3600" b="1" dirty="0" smtClean="0"/>
              <a:t/>
            </a:r>
            <a:br>
              <a:rPr lang="en-IN" sz="3600" b="1" dirty="0" smtClean="0"/>
            </a:br>
            <a:r>
              <a:rPr lang="en-US" dirty="0" smtClean="0"/>
              <a:t> INSTANCE-BASED LEARNING </a:t>
            </a:r>
            <a:r>
              <a:rPr lang="en-IN" sz="3600" dirty="0" smtClean="0"/>
              <a:t/>
            </a:r>
            <a:br>
              <a:rPr lang="en-IN" sz="3600" dirty="0" smtClean="0"/>
            </a:br>
            <a:endParaRPr lang="en-IN" sz="3600" dirty="0"/>
          </a:p>
        </p:txBody>
      </p:sp>
      <p:pic>
        <p:nvPicPr>
          <p:cNvPr id="893954" name="Picture 2"/>
          <p:cNvPicPr>
            <a:picLocks noChangeAspect="1" noChangeArrowheads="1"/>
          </p:cNvPicPr>
          <p:nvPr/>
        </p:nvPicPr>
        <p:blipFill>
          <a:blip r:embed="rId2" cstate="print"/>
          <a:srcRect/>
          <a:stretch>
            <a:fillRect/>
          </a:stretch>
        </p:blipFill>
        <p:spPr bwMode="auto">
          <a:xfrm>
            <a:off x="762001" y="1143000"/>
            <a:ext cx="8001000" cy="518160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IN" sz="3600" b="1" dirty="0" smtClean="0"/>
              <a:t/>
            </a:r>
            <a:br>
              <a:rPr lang="en-IN" sz="3600" b="1" dirty="0" smtClean="0"/>
            </a:br>
            <a:r>
              <a:rPr lang="en-US" dirty="0" smtClean="0"/>
              <a:t> INSTANCE-BASED LEARNING </a:t>
            </a:r>
            <a:r>
              <a:rPr lang="en-IN" sz="3600" dirty="0" smtClean="0"/>
              <a:t/>
            </a:r>
            <a:br>
              <a:rPr lang="en-IN" sz="3600" dirty="0" smtClean="0"/>
            </a:br>
            <a:endParaRPr lang="en-IN" sz="3600" dirty="0"/>
          </a:p>
        </p:txBody>
      </p:sp>
      <p:pic>
        <p:nvPicPr>
          <p:cNvPr id="894978" name="Picture 2"/>
          <p:cNvPicPr>
            <a:picLocks noChangeAspect="1" noChangeArrowheads="1"/>
          </p:cNvPicPr>
          <p:nvPr/>
        </p:nvPicPr>
        <p:blipFill>
          <a:blip r:embed="rId2" cstate="print"/>
          <a:srcRect/>
          <a:stretch>
            <a:fillRect/>
          </a:stretch>
        </p:blipFill>
        <p:spPr bwMode="auto">
          <a:xfrm>
            <a:off x="838200" y="1219200"/>
            <a:ext cx="7772400" cy="495300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IN" sz="3600" b="1" dirty="0" smtClean="0"/>
              <a:t/>
            </a:r>
            <a:br>
              <a:rPr lang="en-IN" sz="3600" b="1" dirty="0" smtClean="0"/>
            </a:br>
            <a:r>
              <a:rPr lang="en-US" dirty="0" smtClean="0"/>
              <a:t> INSTANCE-BASED LEARNING </a:t>
            </a:r>
            <a:r>
              <a:rPr lang="en-IN" sz="3600" dirty="0" smtClean="0"/>
              <a:t/>
            </a:r>
            <a:br>
              <a:rPr lang="en-IN" sz="3600" dirty="0" smtClean="0"/>
            </a:br>
            <a:endParaRPr lang="en-IN" sz="3600" dirty="0"/>
          </a:p>
        </p:txBody>
      </p:sp>
      <p:pic>
        <p:nvPicPr>
          <p:cNvPr id="896002" name="Picture 2"/>
          <p:cNvPicPr>
            <a:picLocks noChangeAspect="1" noChangeArrowheads="1"/>
          </p:cNvPicPr>
          <p:nvPr/>
        </p:nvPicPr>
        <p:blipFill>
          <a:blip r:embed="rId2" cstate="print"/>
          <a:srcRect/>
          <a:stretch>
            <a:fillRect/>
          </a:stretch>
        </p:blipFill>
        <p:spPr bwMode="auto">
          <a:xfrm>
            <a:off x="533400" y="1219200"/>
            <a:ext cx="8153400" cy="5333999"/>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Radial basis function (RBF)</a:t>
            </a:r>
            <a:endParaRPr lang="en-IN" dirty="0"/>
          </a:p>
        </p:txBody>
      </p:sp>
      <p:sp>
        <p:nvSpPr>
          <p:cNvPr id="3" name="Content Placeholder 2"/>
          <p:cNvSpPr>
            <a:spLocks noGrp="1"/>
          </p:cNvSpPr>
          <p:nvPr>
            <p:ph idx="1"/>
          </p:nvPr>
        </p:nvSpPr>
        <p:spPr>
          <a:xfrm>
            <a:off x="304800" y="1066800"/>
            <a:ext cx="8686800" cy="4572000"/>
          </a:xfrm>
        </p:spPr>
        <p:txBody>
          <a:bodyPr/>
          <a:lstStyle/>
          <a:p>
            <a:r>
              <a:rPr lang="en-IN" sz="2400" dirty="0" smtClean="0"/>
              <a:t>In a mathematical context, RBF is a real-valued function that we use to calculate the distance between two points.</a:t>
            </a:r>
          </a:p>
          <a:p>
            <a:r>
              <a:rPr lang="en-IN" sz="2400" b="1" dirty="0" smtClean="0"/>
              <a:t>RBF networks are an artificial neural network (ANN) type that uses the radial basis function as its activation function. </a:t>
            </a:r>
          </a:p>
          <a:p>
            <a:r>
              <a:rPr lang="en-IN" sz="2400" dirty="0" smtClean="0"/>
              <a:t>RBF networks commonly use for function approximation, classification, time series prediction, and clustering tasks.</a:t>
            </a:r>
          </a:p>
          <a:p>
            <a:r>
              <a:rPr lang="en-IN" sz="2400" dirty="0" smtClean="0"/>
              <a:t>RBF measures the similarity between a given data point and an agreed reference point. </a:t>
            </a:r>
          </a:p>
          <a:p>
            <a:r>
              <a:rPr lang="en-IN" sz="2400" dirty="0" smtClean="0"/>
              <a:t>This similarity score can then use to take specific actions, such as activating a dead neural network node. </a:t>
            </a:r>
          </a:p>
          <a:p>
            <a:r>
              <a:rPr lang="en-IN" sz="2400" b="1" dirty="0" smtClean="0"/>
              <a:t>Mathematical Definition of Radial Basis Function is:</a:t>
            </a:r>
            <a:endParaRPr lang="en-IN" sz="2400" dirty="0" smtClean="0"/>
          </a:p>
        </p:txBody>
      </p:sp>
      <p:sp>
        <p:nvSpPr>
          <p:cNvPr id="922626" name="AutoShape 2" descr="\[\psi(x) = exp(-\gamma ||x - o||²)\]"/>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922628" name="Picture 4" descr="https://media.geeksforgeeks.org/wp-content/cdn-uploads/20210722235324/c16fd6c515412f96a57506103896178d0e8af77d.png"/>
          <p:cNvPicPr>
            <a:picLocks noChangeAspect="1" noChangeArrowheads="1"/>
          </p:cNvPicPr>
          <p:nvPr/>
        </p:nvPicPr>
        <p:blipFill>
          <a:blip r:embed="rId2" cstate="print"/>
          <a:srcRect/>
          <a:stretch>
            <a:fillRect/>
          </a:stretch>
        </p:blipFill>
        <p:spPr bwMode="auto">
          <a:xfrm>
            <a:off x="1524000" y="5486400"/>
            <a:ext cx="3810000" cy="1066800"/>
          </a:xfrm>
          <a:prstGeom prst="rect">
            <a:avLst/>
          </a:prstGeom>
          <a:noFill/>
        </p:spPr>
      </p:pic>
      <p:sp>
        <p:nvSpPr>
          <p:cNvPr id="7" name="Rectangle 6"/>
          <p:cNvSpPr/>
          <p:nvPr/>
        </p:nvSpPr>
        <p:spPr>
          <a:xfrm>
            <a:off x="685800" y="6488668"/>
            <a:ext cx="7315200" cy="369332"/>
          </a:xfrm>
          <a:prstGeom prst="rect">
            <a:avLst/>
          </a:prstGeom>
        </p:spPr>
        <p:txBody>
          <a:bodyPr wrap="square">
            <a:spAutoFit/>
          </a:bodyPr>
          <a:lstStyle/>
          <a:p>
            <a:r>
              <a:rPr lang="en-IN" dirty="0" smtClean="0"/>
              <a:t>where </a:t>
            </a:r>
            <a:r>
              <a:rPr lang="en-IN" i="1" dirty="0" smtClean="0"/>
              <a:t>x, x’</a:t>
            </a:r>
            <a:r>
              <a:rPr lang="en-IN" dirty="0" smtClean="0"/>
              <a:t> are vector points in any fixed dimensional space.</a:t>
            </a:r>
            <a:endParaRPr lang="en-IN" dirty="0"/>
          </a:p>
        </p:txBody>
      </p:sp>
    </p:spTree>
  </p:cSld>
  <p:clrMapOvr>
    <a:masterClrMapping/>
  </p:clrMapOvr>
  <p:transition>
    <p:zo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Radial basis function (RBF)</a:t>
            </a:r>
            <a:endParaRPr lang="en-IN" dirty="0"/>
          </a:p>
        </p:txBody>
      </p:sp>
      <p:sp>
        <p:nvSpPr>
          <p:cNvPr id="3" name="Content Placeholder 2"/>
          <p:cNvSpPr>
            <a:spLocks noGrp="1"/>
          </p:cNvSpPr>
          <p:nvPr>
            <p:ph idx="1"/>
          </p:nvPr>
        </p:nvSpPr>
        <p:spPr>
          <a:xfrm>
            <a:off x="0" y="1066800"/>
            <a:ext cx="9144000" cy="3429000"/>
          </a:xfrm>
        </p:spPr>
        <p:txBody>
          <a:bodyPr/>
          <a:lstStyle/>
          <a:p>
            <a:pPr>
              <a:buNone/>
            </a:pPr>
            <a:r>
              <a:rPr lang="en-IN" sz="2400" b="1" dirty="0" smtClean="0"/>
              <a:t>Why Radial Basis Kernel Is much powerful?</a:t>
            </a:r>
          </a:p>
          <a:p>
            <a:r>
              <a:rPr lang="en-IN" sz="2400" dirty="0" smtClean="0"/>
              <a:t>The main motive of the kernel is to calculations in any d-dimensional space where </a:t>
            </a:r>
            <a:r>
              <a:rPr lang="en-IN" sz="2400" i="1" dirty="0" smtClean="0"/>
              <a:t>d &gt; 1</a:t>
            </a:r>
            <a:r>
              <a:rPr lang="en-IN" sz="2400" dirty="0" smtClean="0"/>
              <a:t>, so that we can get a quadratic, cubic or any polynomial equation of large degree for our classification/regression line. </a:t>
            </a:r>
          </a:p>
          <a:p>
            <a:r>
              <a:rPr lang="en-IN" sz="2400" dirty="0" smtClean="0"/>
              <a:t>Since Radial basis kernel uses exponent and as we know the expansion of </a:t>
            </a:r>
            <a:r>
              <a:rPr lang="en-IN" sz="2400" dirty="0" err="1" smtClean="0"/>
              <a:t>e^x</a:t>
            </a:r>
            <a:r>
              <a:rPr lang="en-IN" sz="2400" dirty="0" smtClean="0"/>
              <a:t> gives a polynomial equation of infinite power, so using this kernel, we make our regression/classification line infinitely powerful too. </a:t>
            </a:r>
            <a:r>
              <a:rPr lang="en-IN" sz="2400" b="1" dirty="0" smtClean="0"/>
              <a:t>Some Complex Dataset Fitted Using RBF Kernel easily:</a:t>
            </a:r>
            <a:endParaRPr lang="en-IN" sz="2400" dirty="0" smtClean="0"/>
          </a:p>
        </p:txBody>
      </p:sp>
      <p:sp>
        <p:nvSpPr>
          <p:cNvPr id="922626" name="AutoShape 2" descr="\[\psi(x) = exp(-\gamma ||x - o||²)\]"/>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923650" name="Picture 2" descr="Lightbox"/>
          <p:cNvPicPr>
            <a:picLocks noChangeAspect="1" noChangeArrowheads="1"/>
          </p:cNvPicPr>
          <p:nvPr/>
        </p:nvPicPr>
        <p:blipFill>
          <a:blip r:embed="rId2" cstate="print"/>
          <a:srcRect l="11050"/>
          <a:stretch>
            <a:fillRect/>
          </a:stretch>
        </p:blipFill>
        <p:spPr bwMode="auto">
          <a:xfrm>
            <a:off x="5867400" y="4572000"/>
            <a:ext cx="3067050" cy="2286000"/>
          </a:xfrm>
          <a:prstGeom prst="rect">
            <a:avLst/>
          </a:prstGeom>
          <a:noFill/>
        </p:spPr>
      </p:pic>
      <p:pic>
        <p:nvPicPr>
          <p:cNvPr id="923652" name="Picture 4" descr="Lightbox"/>
          <p:cNvPicPr>
            <a:picLocks noChangeAspect="1" noChangeArrowheads="1"/>
          </p:cNvPicPr>
          <p:nvPr/>
        </p:nvPicPr>
        <p:blipFill>
          <a:blip r:embed="rId3" cstate="print"/>
          <a:srcRect l="3540" r="23894" b="5155"/>
          <a:stretch>
            <a:fillRect/>
          </a:stretch>
        </p:blipFill>
        <p:spPr bwMode="auto">
          <a:xfrm>
            <a:off x="1143000" y="4724400"/>
            <a:ext cx="4191000" cy="2133600"/>
          </a:xfrm>
          <a:prstGeom prst="rect">
            <a:avLst/>
          </a:prstGeom>
          <a:noFill/>
        </p:spPr>
      </p:pic>
    </p:spTree>
  </p:cSld>
  <p:clrMapOvr>
    <a:masterClrMapping/>
  </p:clrMapOvr>
  <p:transition>
    <p:zo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IN" sz="3600" b="1" dirty="0" smtClean="0"/>
              <a:t/>
            </a:r>
            <a:br>
              <a:rPr lang="en-IN" sz="3600" b="1" dirty="0" smtClean="0"/>
            </a:br>
            <a:r>
              <a:rPr lang="en-US" dirty="0" smtClean="0"/>
              <a:t> INSTANCE-BASED LEARNING </a:t>
            </a:r>
            <a:r>
              <a:rPr lang="en-IN" sz="3600" dirty="0" smtClean="0"/>
              <a:t/>
            </a:r>
            <a:br>
              <a:rPr lang="en-IN" sz="3600" dirty="0" smtClean="0"/>
            </a:br>
            <a:endParaRPr lang="en-IN" sz="3600" dirty="0"/>
          </a:p>
        </p:txBody>
      </p:sp>
      <p:pic>
        <p:nvPicPr>
          <p:cNvPr id="897026" name="Picture 2"/>
          <p:cNvPicPr>
            <a:picLocks noChangeAspect="1" noChangeArrowheads="1"/>
          </p:cNvPicPr>
          <p:nvPr/>
        </p:nvPicPr>
        <p:blipFill>
          <a:blip r:embed="rId2" cstate="print"/>
          <a:srcRect/>
          <a:stretch>
            <a:fillRect/>
          </a:stretch>
        </p:blipFill>
        <p:spPr bwMode="auto">
          <a:xfrm>
            <a:off x="533400" y="1524000"/>
            <a:ext cx="8305799" cy="403860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IN" sz="3600" b="1" dirty="0" smtClean="0"/>
              <a:t/>
            </a:r>
            <a:br>
              <a:rPr lang="en-IN" sz="3600" b="1" dirty="0" smtClean="0"/>
            </a:br>
            <a:r>
              <a:rPr lang="en-US" dirty="0" smtClean="0"/>
              <a:t> INSTANCE-BASED LEARNING </a:t>
            </a:r>
            <a:r>
              <a:rPr lang="en-IN" sz="3600" dirty="0" smtClean="0"/>
              <a:t/>
            </a:r>
            <a:br>
              <a:rPr lang="en-IN" sz="3600" dirty="0" smtClean="0"/>
            </a:br>
            <a:endParaRPr lang="en-IN" sz="3600" dirty="0"/>
          </a:p>
        </p:txBody>
      </p:sp>
      <p:pic>
        <p:nvPicPr>
          <p:cNvPr id="898050" name="Picture 2"/>
          <p:cNvPicPr>
            <a:picLocks noChangeAspect="1" noChangeArrowheads="1"/>
          </p:cNvPicPr>
          <p:nvPr/>
        </p:nvPicPr>
        <p:blipFill>
          <a:blip r:embed="rId2" cstate="print"/>
          <a:srcRect/>
          <a:stretch>
            <a:fillRect/>
          </a:stretch>
        </p:blipFill>
        <p:spPr bwMode="auto">
          <a:xfrm>
            <a:off x="3124200" y="1066800"/>
            <a:ext cx="5867400" cy="5410200"/>
          </a:xfrm>
          <a:prstGeom prst="rect">
            <a:avLst/>
          </a:prstGeom>
          <a:noFill/>
          <a:ln w="9525">
            <a:noFill/>
            <a:miter lim="800000"/>
            <a:headEnd/>
            <a:tailEnd/>
          </a:ln>
        </p:spPr>
      </p:pic>
      <p:sp>
        <p:nvSpPr>
          <p:cNvPr id="4" name="Rectangle 3"/>
          <p:cNvSpPr/>
          <p:nvPr/>
        </p:nvSpPr>
        <p:spPr>
          <a:xfrm>
            <a:off x="76200" y="2286000"/>
            <a:ext cx="3733800" cy="2677656"/>
          </a:xfrm>
          <a:prstGeom prst="rect">
            <a:avLst/>
          </a:prstGeom>
        </p:spPr>
        <p:txBody>
          <a:bodyPr wrap="square">
            <a:spAutoFit/>
          </a:bodyPr>
          <a:lstStyle/>
          <a:p>
            <a:r>
              <a:rPr lang="en-IN" sz="2400" dirty="0" smtClean="0"/>
              <a:t>An RBF model comprises of three layers including: </a:t>
            </a:r>
          </a:p>
          <a:p>
            <a:r>
              <a:rPr lang="en-IN" sz="2400" dirty="0" smtClean="0"/>
              <a:t>1. An input layer</a:t>
            </a:r>
          </a:p>
          <a:p>
            <a:r>
              <a:rPr lang="en-IN" sz="2400" dirty="0" smtClean="0"/>
              <a:t>2. A hidden layer with a nonlinear RBF activation function</a:t>
            </a:r>
          </a:p>
          <a:p>
            <a:r>
              <a:rPr lang="en-IN" sz="2400" dirty="0" smtClean="0"/>
              <a:t>3. A linear output layer</a:t>
            </a:r>
            <a:endParaRPr lang="en-IN" sz="2400" dirty="0"/>
          </a:p>
        </p:txBody>
      </p:sp>
    </p:spTree>
  </p:cSld>
  <p:clrMapOvr>
    <a:masterClrMapping/>
  </p:clrMapOvr>
  <p:transition>
    <p:zo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IN" sz="3600" b="1" dirty="0" smtClean="0"/>
              <a:t/>
            </a:r>
            <a:br>
              <a:rPr lang="en-IN" sz="3600" b="1" dirty="0" smtClean="0"/>
            </a:br>
            <a:r>
              <a:rPr lang="en-US" dirty="0" smtClean="0"/>
              <a:t> INSTANCE-BASED LEARNING </a:t>
            </a:r>
            <a:r>
              <a:rPr lang="en-IN" sz="3600" dirty="0" smtClean="0"/>
              <a:t/>
            </a:r>
            <a:br>
              <a:rPr lang="en-IN" sz="3600" dirty="0" smtClean="0"/>
            </a:br>
            <a:endParaRPr lang="en-IN" sz="3600" dirty="0"/>
          </a:p>
        </p:txBody>
      </p:sp>
      <p:pic>
        <p:nvPicPr>
          <p:cNvPr id="905218" name="Picture 2"/>
          <p:cNvPicPr>
            <a:picLocks noChangeAspect="1" noChangeArrowheads="1"/>
          </p:cNvPicPr>
          <p:nvPr/>
        </p:nvPicPr>
        <p:blipFill>
          <a:blip r:embed="rId2" cstate="print"/>
          <a:srcRect/>
          <a:stretch>
            <a:fillRect/>
          </a:stretch>
        </p:blipFill>
        <p:spPr bwMode="auto">
          <a:xfrm>
            <a:off x="304800" y="1066800"/>
            <a:ext cx="8610600" cy="5410199"/>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0"/>
          </p:nvPr>
        </p:nvSpPr>
        <p:spPr>
          <a:noFill/>
        </p:spPr>
        <p:txBody>
          <a:bodyPr/>
          <a:lstStyle/>
          <a:p>
            <a:fld id="{A0F98814-3F72-4065-9FC1-FB9B2BACE40E}" type="slidenum">
              <a:rPr lang="en-US" smtClean="0"/>
              <a:pPr/>
              <a:t>5</a:t>
            </a:fld>
            <a:endParaRPr lang="en-US" smtClean="0"/>
          </a:p>
        </p:txBody>
      </p:sp>
      <p:sp>
        <p:nvSpPr>
          <p:cNvPr id="9219" name="Rectangle 2"/>
          <p:cNvSpPr>
            <a:spLocks noGrp="1" noChangeArrowheads="1"/>
          </p:cNvSpPr>
          <p:nvPr>
            <p:ph type="title"/>
          </p:nvPr>
        </p:nvSpPr>
        <p:spPr>
          <a:xfrm>
            <a:off x="457200" y="228600"/>
            <a:ext cx="8077200" cy="762000"/>
          </a:xfrm>
          <a:noFill/>
        </p:spPr>
        <p:txBody>
          <a:bodyPr lIns="92075" tIns="46038" rIns="92075" bIns="46038"/>
          <a:lstStyle/>
          <a:p>
            <a:pPr eaLnBrk="1" hangingPunct="1"/>
            <a:r>
              <a:rPr lang="en-US" smtClean="0"/>
              <a:t>Process (1): Model Construction</a:t>
            </a:r>
          </a:p>
        </p:txBody>
      </p:sp>
      <p:grpSp>
        <p:nvGrpSpPr>
          <p:cNvPr id="9220" name="Group 3"/>
          <p:cNvGrpSpPr>
            <a:grpSpLocks/>
          </p:cNvGrpSpPr>
          <p:nvPr/>
        </p:nvGrpSpPr>
        <p:grpSpPr bwMode="auto">
          <a:xfrm>
            <a:off x="2036763" y="1774825"/>
            <a:ext cx="1698625" cy="1506538"/>
            <a:chOff x="1283" y="1118"/>
            <a:chExt cx="1070" cy="949"/>
          </a:xfrm>
        </p:grpSpPr>
        <p:pic>
          <p:nvPicPr>
            <p:cNvPr id="9233" name="Picture 4"/>
            <p:cNvPicPr>
              <a:picLocks noChangeArrowheads="1"/>
            </p:cNvPicPr>
            <p:nvPr/>
          </p:nvPicPr>
          <p:blipFill>
            <a:blip r:embed="rId4" cstate="print"/>
            <a:srcRect/>
            <a:stretch>
              <a:fillRect/>
            </a:stretch>
          </p:blipFill>
          <p:spPr bwMode="auto">
            <a:xfrm>
              <a:off x="1283" y="1118"/>
              <a:ext cx="1070" cy="949"/>
            </a:xfrm>
            <a:prstGeom prst="rect">
              <a:avLst/>
            </a:prstGeom>
            <a:noFill/>
            <a:ln w="9525">
              <a:noFill/>
              <a:miter lim="800000"/>
              <a:headEnd/>
              <a:tailEnd/>
            </a:ln>
          </p:spPr>
        </p:pic>
        <p:sp>
          <p:nvSpPr>
            <p:cNvPr id="9234" name="Rectangle 5"/>
            <p:cNvSpPr>
              <a:spLocks noChangeArrowheads="1"/>
            </p:cNvSpPr>
            <p:nvPr/>
          </p:nvSpPr>
          <p:spPr bwMode="auto">
            <a:xfrm>
              <a:off x="1347" y="1427"/>
              <a:ext cx="934" cy="460"/>
            </a:xfrm>
            <a:prstGeom prst="rect">
              <a:avLst/>
            </a:prstGeom>
            <a:noFill/>
            <a:ln w="9525">
              <a:noFill/>
              <a:miter lim="800000"/>
              <a:headEnd/>
              <a:tailEnd/>
            </a:ln>
          </p:spPr>
          <p:txBody>
            <a:bodyPr lIns="92075" tIns="46038" rIns="92075" bIns="46038" anchor="ctr">
              <a:spAutoFit/>
            </a:bodyPr>
            <a:lstStyle/>
            <a:p>
              <a:pPr algn="ctr" eaLnBrk="0" hangingPunct="0"/>
              <a:r>
                <a:rPr lang="en-US" sz="2400">
                  <a:latin typeface="Times New Roman" pitchFamily="18" charset="0"/>
                </a:rPr>
                <a:t>Training</a:t>
              </a:r>
            </a:p>
            <a:p>
              <a:pPr algn="ctr" eaLnBrk="0" hangingPunct="0"/>
              <a:r>
                <a:rPr lang="en-US" sz="2400">
                  <a:latin typeface="Times New Roman" pitchFamily="18" charset="0"/>
                </a:rPr>
                <a:t>Data</a:t>
              </a:r>
            </a:p>
          </p:txBody>
        </p:sp>
      </p:grpSp>
      <p:graphicFrame>
        <p:nvGraphicFramePr>
          <p:cNvPr id="9221" name="Object 0"/>
          <p:cNvGraphicFramePr>
            <a:graphicFrameLocks/>
          </p:cNvGraphicFramePr>
          <p:nvPr/>
        </p:nvGraphicFramePr>
        <p:xfrm>
          <a:off x="288925" y="3825875"/>
          <a:ext cx="5437188" cy="2495550"/>
        </p:xfrm>
        <a:graphic>
          <a:graphicData uri="http://schemas.openxmlformats.org/presentationml/2006/ole">
            <p:oleObj spid="_x0000_s9221" name="Worksheet" r:id="rId5" imgW="5437188" imgH="2495550" progId="Excel.Sheet.8">
              <p:embed/>
            </p:oleObj>
          </a:graphicData>
        </a:graphic>
      </p:graphicFrame>
      <p:sp>
        <p:nvSpPr>
          <p:cNvPr id="9222" name="Line 7"/>
          <p:cNvSpPr>
            <a:spLocks noChangeShapeType="1"/>
          </p:cNvSpPr>
          <p:nvPr/>
        </p:nvSpPr>
        <p:spPr bwMode="auto">
          <a:xfrm flipH="1">
            <a:off x="306388" y="3111500"/>
            <a:ext cx="1644650" cy="700088"/>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9223" name="Line 8"/>
          <p:cNvSpPr>
            <a:spLocks noChangeShapeType="1"/>
          </p:cNvSpPr>
          <p:nvPr/>
        </p:nvSpPr>
        <p:spPr bwMode="auto">
          <a:xfrm>
            <a:off x="3736975" y="3111500"/>
            <a:ext cx="2025650" cy="700088"/>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9224" name="Rectangle 9"/>
          <p:cNvSpPr>
            <a:spLocks noChangeArrowheads="1"/>
          </p:cNvSpPr>
          <p:nvPr/>
        </p:nvSpPr>
        <p:spPr bwMode="auto">
          <a:xfrm>
            <a:off x="6481763" y="1622425"/>
            <a:ext cx="1870075" cy="835025"/>
          </a:xfrm>
          <a:prstGeom prst="rect">
            <a:avLst/>
          </a:prstGeom>
          <a:solidFill>
            <a:srgbClr val="CCFFFF"/>
          </a:solidFill>
          <a:ln w="12700">
            <a:solidFill>
              <a:schemeClr val="tx1"/>
            </a:solidFill>
            <a:miter lim="800000"/>
            <a:headEnd/>
            <a:tailEnd/>
          </a:ln>
        </p:spPr>
        <p:txBody>
          <a:bodyPr wrap="none" lIns="92075" tIns="46038" rIns="92075" bIns="46038" anchor="ctr">
            <a:spAutoFit/>
          </a:bodyPr>
          <a:lstStyle/>
          <a:p>
            <a:pPr algn="ctr" eaLnBrk="0" hangingPunct="0"/>
            <a:r>
              <a:rPr lang="en-US" sz="2400">
                <a:latin typeface="Times New Roman" pitchFamily="18" charset="0"/>
              </a:rPr>
              <a:t>Classification</a:t>
            </a:r>
          </a:p>
          <a:p>
            <a:pPr algn="ctr" eaLnBrk="0" hangingPunct="0"/>
            <a:r>
              <a:rPr lang="en-US" sz="2400">
                <a:latin typeface="Times New Roman" pitchFamily="18" charset="0"/>
              </a:rPr>
              <a:t>Algorithms</a:t>
            </a:r>
          </a:p>
        </p:txBody>
      </p:sp>
      <p:sp>
        <p:nvSpPr>
          <p:cNvPr id="9225" name="AutoShape 10"/>
          <p:cNvSpPr>
            <a:spLocks noChangeArrowheads="1"/>
          </p:cNvSpPr>
          <p:nvPr/>
        </p:nvSpPr>
        <p:spPr bwMode="auto">
          <a:xfrm rot="-1140000">
            <a:off x="4235450" y="2074863"/>
            <a:ext cx="1657350" cy="484187"/>
          </a:xfrm>
          <a:prstGeom prst="rightArrow">
            <a:avLst>
              <a:gd name="adj1" fmla="val 50000"/>
              <a:gd name="adj2" fmla="val 85606"/>
            </a:avLst>
          </a:prstGeom>
          <a:solidFill>
            <a:srgbClr val="2597B8"/>
          </a:solidFill>
          <a:ln w="12700">
            <a:solidFill>
              <a:srgbClr val="000000"/>
            </a:solidFill>
            <a:miter lim="800000"/>
            <a:headEnd/>
            <a:tailEnd/>
          </a:ln>
        </p:spPr>
        <p:txBody>
          <a:bodyPr wrap="none" anchor="ctr"/>
          <a:lstStyle/>
          <a:p>
            <a:endParaRPr lang="en-US"/>
          </a:p>
        </p:txBody>
      </p:sp>
      <p:sp>
        <p:nvSpPr>
          <p:cNvPr id="9226" name="Rectangle 11"/>
          <p:cNvSpPr>
            <a:spLocks noChangeArrowheads="1"/>
          </p:cNvSpPr>
          <p:nvPr/>
        </p:nvSpPr>
        <p:spPr bwMode="auto">
          <a:xfrm>
            <a:off x="5948363" y="5311775"/>
            <a:ext cx="3008312" cy="1200150"/>
          </a:xfrm>
          <a:prstGeom prst="rect">
            <a:avLst/>
          </a:prstGeom>
          <a:solidFill>
            <a:srgbClr val="CCFFCC"/>
          </a:solidFill>
          <a:ln w="12700">
            <a:solidFill>
              <a:schemeClr val="tx1"/>
            </a:solidFill>
            <a:miter lim="800000"/>
            <a:headEnd/>
            <a:tailEnd/>
          </a:ln>
        </p:spPr>
        <p:txBody>
          <a:bodyPr wrap="none" lIns="92075" tIns="46038" rIns="92075" bIns="46038" anchor="ctr">
            <a:spAutoFit/>
          </a:bodyPr>
          <a:lstStyle/>
          <a:p>
            <a:pPr eaLnBrk="0" hangingPunct="0"/>
            <a:r>
              <a:rPr lang="en-US" sz="2400">
                <a:latin typeface="Times New Roman" pitchFamily="18" charset="0"/>
              </a:rPr>
              <a:t>IF rank = ‘professor’</a:t>
            </a:r>
          </a:p>
          <a:p>
            <a:pPr eaLnBrk="0" hangingPunct="0"/>
            <a:r>
              <a:rPr lang="en-US" sz="2400">
                <a:latin typeface="Times New Roman" pitchFamily="18" charset="0"/>
              </a:rPr>
              <a:t>OR years &gt; 6</a:t>
            </a:r>
          </a:p>
          <a:p>
            <a:pPr eaLnBrk="0" hangingPunct="0"/>
            <a:r>
              <a:rPr lang="en-US" sz="2400">
                <a:latin typeface="Times New Roman" pitchFamily="18" charset="0"/>
              </a:rPr>
              <a:t>THEN tenured = ‘yes’ </a:t>
            </a:r>
          </a:p>
        </p:txBody>
      </p:sp>
      <p:grpSp>
        <p:nvGrpSpPr>
          <p:cNvPr id="9227" name="Group 12"/>
          <p:cNvGrpSpPr>
            <a:grpSpLocks/>
          </p:cNvGrpSpPr>
          <p:nvPr/>
        </p:nvGrpSpPr>
        <p:grpSpPr bwMode="auto">
          <a:xfrm>
            <a:off x="6478588" y="3216275"/>
            <a:ext cx="1889125" cy="1506538"/>
            <a:chOff x="4081" y="2026"/>
            <a:chExt cx="1190" cy="949"/>
          </a:xfrm>
        </p:grpSpPr>
        <p:pic>
          <p:nvPicPr>
            <p:cNvPr id="9231" name="Picture 13"/>
            <p:cNvPicPr>
              <a:picLocks noChangeArrowheads="1"/>
            </p:cNvPicPr>
            <p:nvPr/>
          </p:nvPicPr>
          <p:blipFill>
            <a:blip r:embed="rId6" cstate="print"/>
            <a:srcRect/>
            <a:stretch>
              <a:fillRect/>
            </a:stretch>
          </p:blipFill>
          <p:spPr bwMode="auto">
            <a:xfrm>
              <a:off x="4081" y="2026"/>
              <a:ext cx="1190" cy="949"/>
            </a:xfrm>
            <a:prstGeom prst="rect">
              <a:avLst/>
            </a:prstGeom>
            <a:noFill/>
            <a:ln w="9525">
              <a:noFill/>
              <a:miter lim="800000"/>
              <a:headEnd/>
              <a:tailEnd/>
            </a:ln>
          </p:spPr>
        </p:pic>
        <p:sp>
          <p:nvSpPr>
            <p:cNvPr id="9232" name="Rectangle 14"/>
            <p:cNvSpPr>
              <a:spLocks noChangeArrowheads="1"/>
            </p:cNvSpPr>
            <p:nvPr/>
          </p:nvSpPr>
          <p:spPr bwMode="auto">
            <a:xfrm>
              <a:off x="4245" y="2306"/>
              <a:ext cx="851" cy="518"/>
            </a:xfrm>
            <a:prstGeom prst="rect">
              <a:avLst/>
            </a:prstGeom>
            <a:noFill/>
            <a:ln w="9525">
              <a:noFill/>
              <a:miter lim="800000"/>
              <a:headEnd/>
              <a:tailEnd/>
            </a:ln>
          </p:spPr>
          <p:txBody>
            <a:bodyPr wrap="none" lIns="92075" tIns="46038" rIns="92075" bIns="46038" anchor="ctr">
              <a:spAutoFit/>
            </a:bodyPr>
            <a:lstStyle/>
            <a:p>
              <a:pPr algn="ctr" eaLnBrk="0" hangingPunct="0"/>
              <a:r>
                <a:rPr lang="en-US" sz="2400">
                  <a:latin typeface="Times New Roman" pitchFamily="18" charset="0"/>
                </a:rPr>
                <a:t>Classifier</a:t>
              </a:r>
            </a:p>
            <a:p>
              <a:pPr algn="ctr" eaLnBrk="0" hangingPunct="0"/>
              <a:r>
                <a:rPr lang="en-US" sz="2400">
                  <a:latin typeface="Times New Roman" pitchFamily="18" charset="0"/>
                </a:rPr>
                <a:t>(Model)</a:t>
              </a:r>
            </a:p>
          </p:txBody>
        </p:sp>
      </p:grpSp>
      <p:sp>
        <p:nvSpPr>
          <p:cNvPr id="9228" name="Line 15"/>
          <p:cNvSpPr>
            <a:spLocks noChangeShapeType="1"/>
          </p:cNvSpPr>
          <p:nvPr/>
        </p:nvSpPr>
        <p:spPr bwMode="auto">
          <a:xfrm flipH="1">
            <a:off x="5946775" y="4621213"/>
            <a:ext cx="531813" cy="714375"/>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9229" name="Line 16"/>
          <p:cNvSpPr>
            <a:spLocks noChangeShapeType="1"/>
          </p:cNvSpPr>
          <p:nvPr/>
        </p:nvSpPr>
        <p:spPr bwMode="auto">
          <a:xfrm>
            <a:off x="8369300" y="4543425"/>
            <a:ext cx="577850" cy="790575"/>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9230" name="AutoShape 17"/>
          <p:cNvSpPr>
            <a:spLocks noChangeArrowheads="1"/>
          </p:cNvSpPr>
          <p:nvPr/>
        </p:nvSpPr>
        <p:spPr bwMode="auto">
          <a:xfrm>
            <a:off x="7143750" y="2576513"/>
            <a:ext cx="546100" cy="592137"/>
          </a:xfrm>
          <a:prstGeom prst="downArrow">
            <a:avLst>
              <a:gd name="adj1" fmla="val 50000"/>
              <a:gd name="adj2" fmla="val 27118"/>
            </a:avLst>
          </a:prstGeom>
          <a:solidFill>
            <a:srgbClr val="2597B8"/>
          </a:solidFill>
          <a:ln w="12700">
            <a:solidFill>
              <a:srgbClr val="000000"/>
            </a:solidFill>
            <a:miter lim="800000"/>
            <a:headEnd/>
            <a:tailEnd/>
          </a:ln>
        </p:spPr>
        <p:txBody>
          <a:bodyPr wrap="none" anchor="ctr"/>
          <a:lstStyle/>
          <a:p>
            <a:endParaRPr lang="en-US"/>
          </a:p>
        </p:txBody>
      </p:sp>
    </p:spTree>
  </p:cSld>
  <p:clrMapOvr>
    <a:masterClrMapping/>
  </p:clrMapOvr>
  <p:transition>
    <p:zo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IN" sz="3600" b="1" dirty="0" smtClean="0"/>
              <a:t/>
            </a:r>
            <a:br>
              <a:rPr lang="en-IN" sz="3600" b="1" dirty="0" smtClean="0"/>
            </a:br>
            <a:r>
              <a:rPr lang="en-US" dirty="0" smtClean="0"/>
              <a:t> INSTANCE-BASED LEARNING </a:t>
            </a:r>
            <a:r>
              <a:rPr lang="en-IN" sz="3600" dirty="0" smtClean="0"/>
              <a:t/>
            </a:r>
            <a:br>
              <a:rPr lang="en-IN" sz="3600" dirty="0" smtClean="0"/>
            </a:br>
            <a:endParaRPr lang="en-IN" sz="3600" dirty="0"/>
          </a:p>
        </p:txBody>
      </p:sp>
      <p:pic>
        <p:nvPicPr>
          <p:cNvPr id="906242" name="Picture 2"/>
          <p:cNvPicPr>
            <a:picLocks noChangeAspect="1" noChangeArrowheads="1"/>
          </p:cNvPicPr>
          <p:nvPr/>
        </p:nvPicPr>
        <p:blipFill>
          <a:blip r:embed="rId2" cstate="print"/>
          <a:srcRect/>
          <a:stretch>
            <a:fillRect/>
          </a:stretch>
        </p:blipFill>
        <p:spPr bwMode="auto">
          <a:xfrm>
            <a:off x="838200" y="1371600"/>
            <a:ext cx="7620000" cy="525780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IN" sz="3600" b="1" dirty="0" smtClean="0"/>
              <a:t/>
            </a:r>
            <a:br>
              <a:rPr lang="en-IN" sz="3600" b="1" dirty="0" smtClean="0"/>
            </a:br>
            <a:r>
              <a:rPr lang="en-US" dirty="0" smtClean="0"/>
              <a:t> INSTANCE-BASED LEARNING </a:t>
            </a:r>
            <a:r>
              <a:rPr lang="en-IN" sz="3600" dirty="0" smtClean="0"/>
              <a:t/>
            </a:r>
            <a:br>
              <a:rPr lang="en-IN" sz="3600" dirty="0" smtClean="0"/>
            </a:br>
            <a:endParaRPr lang="en-IN" sz="3600" dirty="0"/>
          </a:p>
        </p:txBody>
      </p:sp>
      <p:pic>
        <p:nvPicPr>
          <p:cNvPr id="907266" name="Picture 2"/>
          <p:cNvPicPr>
            <a:picLocks noChangeAspect="1" noChangeArrowheads="1"/>
          </p:cNvPicPr>
          <p:nvPr/>
        </p:nvPicPr>
        <p:blipFill>
          <a:blip r:embed="rId2" cstate="print"/>
          <a:srcRect/>
          <a:stretch>
            <a:fillRect/>
          </a:stretch>
        </p:blipFill>
        <p:spPr bwMode="auto">
          <a:xfrm>
            <a:off x="304800" y="1219200"/>
            <a:ext cx="8610600" cy="525780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IN" sz="3600" b="1" dirty="0" smtClean="0"/>
              <a:t/>
            </a:r>
            <a:br>
              <a:rPr lang="en-IN" sz="3600" b="1" dirty="0" smtClean="0"/>
            </a:br>
            <a:r>
              <a:rPr lang="en-US" dirty="0" smtClean="0"/>
              <a:t> INSTANCE-BASED LEARNING </a:t>
            </a:r>
            <a:r>
              <a:rPr lang="en-IN" sz="3600" dirty="0" smtClean="0"/>
              <a:t/>
            </a:r>
            <a:br>
              <a:rPr lang="en-IN" sz="3600" dirty="0" smtClean="0"/>
            </a:br>
            <a:endParaRPr lang="en-IN" sz="3600" dirty="0"/>
          </a:p>
        </p:txBody>
      </p:sp>
      <p:pic>
        <p:nvPicPr>
          <p:cNvPr id="929794" name="Picture 2"/>
          <p:cNvPicPr>
            <a:picLocks noChangeAspect="1" noChangeArrowheads="1"/>
          </p:cNvPicPr>
          <p:nvPr/>
        </p:nvPicPr>
        <p:blipFill>
          <a:blip r:embed="rId2" cstate="print"/>
          <a:srcRect/>
          <a:stretch>
            <a:fillRect/>
          </a:stretch>
        </p:blipFill>
        <p:spPr bwMode="auto">
          <a:xfrm>
            <a:off x="457200" y="1295400"/>
            <a:ext cx="8458200" cy="518160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IN" sz="3600" b="1" dirty="0" smtClean="0"/>
              <a:t/>
            </a:r>
            <a:br>
              <a:rPr lang="en-IN" sz="3600" b="1" dirty="0" smtClean="0"/>
            </a:br>
            <a:r>
              <a:rPr lang="en-US" dirty="0" smtClean="0"/>
              <a:t> INSTANCE-BASED LEARNING </a:t>
            </a:r>
            <a:r>
              <a:rPr lang="en-IN" sz="3600" dirty="0" smtClean="0"/>
              <a:t/>
            </a:r>
            <a:br>
              <a:rPr lang="en-IN" sz="3600" dirty="0" smtClean="0"/>
            </a:br>
            <a:endParaRPr lang="en-IN" sz="3600" dirty="0"/>
          </a:p>
        </p:txBody>
      </p:sp>
      <p:pic>
        <p:nvPicPr>
          <p:cNvPr id="930818" name="Picture 2"/>
          <p:cNvPicPr>
            <a:picLocks noChangeAspect="1" noChangeArrowheads="1"/>
          </p:cNvPicPr>
          <p:nvPr/>
        </p:nvPicPr>
        <p:blipFill>
          <a:blip r:embed="rId2" cstate="print"/>
          <a:srcRect/>
          <a:stretch>
            <a:fillRect/>
          </a:stretch>
        </p:blipFill>
        <p:spPr bwMode="auto">
          <a:xfrm>
            <a:off x="457200" y="1219201"/>
            <a:ext cx="8229599" cy="495300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402638" cy="838200"/>
          </a:xfrm>
        </p:spPr>
        <p:txBody>
          <a:bodyPr/>
          <a:lstStyle/>
          <a:p>
            <a:r>
              <a:rPr lang="en-IN" dirty="0" smtClean="0"/>
              <a:t>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Case Based Reasoning (CBR) Classifier</a:t>
            </a:r>
            <a:br>
              <a:rPr lang="en-IN" dirty="0" smtClean="0"/>
            </a:br>
            <a:endParaRPr lang="en-IN" dirty="0"/>
          </a:p>
        </p:txBody>
      </p:sp>
      <p:sp>
        <p:nvSpPr>
          <p:cNvPr id="3" name="Content Placeholder 2"/>
          <p:cNvSpPr>
            <a:spLocks noGrp="1"/>
          </p:cNvSpPr>
          <p:nvPr>
            <p:ph idx="1"/>
          </p:nvPr>
        </p:nvSpPr>
        <p:spPr>
          <a:xfrm>
            <a:off x="304800" y="1219200"/>
            <a:ext cx="8686800" cy="5257800"/>
          </a:xfrm>
        </p:spPr>
        <p:txBody>
          <a:bodyPr/>
          <a:lstStyle/>
          <a:p>
            <a:r>
              <a:rPr lang="en-IN" sz="2400" dirty="0" smtClean="0"/>
              <a:t>Instance-based methods such as k-NEAREST  NEIGHBOR and locally weighted regression share three key properties. </a:t>
            </a:r>
          </a:p>
          <a:p>
            <a:pPr lvl="1"/>
            <a:r>
              <a:rPr lang="en-IN" sz="2400" dirty="0" smtClean="0"/>
              <a:t>First, they are lazy learning methods in that they defer the decision of how to generalize beyond the training data until a new query instance is observed. </a:t>
            </a:r>
          </a:p>
          <a:p>
            <a:pPr lvl="1"/>
            <a:r>
              <a:rPr lang="en-IN" sz="2400" dirty="0" smtClean="0"/>
              <a:t>Second, they classify new query instances by analyzing similar instances while ignoring instances that are very different from the query. </a:t>
            </a:r>
          </a:p>
          <a:p>
            <a:pPr lvl="1"/>
            <a:r>
              <a:rPr lang="en-IN" sz="2400" dirty="0" smtClean="0"/>
              <a:t>Third, they represent instances </a:t>
            </a:r>
            <a:r>
              <a:rPr lang="en-IN" sz="2400" b="1" dirty="0" smtClean="0"/>
              <a:t>as real-valued points in an n-dimensional </a:t>
            </a:r>
            <a:r>
              <a:rPr lang="en-IN" sz="2400" dirty="0" smtClean="0"/>
              <a:t>Euclidean space. </a:t>
            </a:r>
          </a:p>
          <a:p>
            <a:r>
              <a:rPr lang="en-IN" sz="2400" dirty="0" smtClean="0"/>
              <a:t>Case-based reasoning (CBR) is a learning paradigm based on the first two of these principles, but not the third. </a:t>
            </a:r>
          </a:p>
        </p:txBody>
      </p:sp>
      <p:sp>
        <p:nvSpPr>
          <p:cNvPr id="4" name="Slide Number Placeholder 3"/>
          <p:cNvSpPr>
            <a:spLocks noGrp="1"/>
          </p:cNvSpPr>
          <p:nvPr>
            <p:ph type="sldNum" sz="quarter" idx="10"/>
          </p:nvPr>
        </p:nvSpPr>
        <p:spPr/>
        <p:txBody>
          <a:bodyPr/>
          <a:lstStyle/>
          <a:p>
            <a:pPr>
              <a:defRPr/>
            </a:pPr>
            <a:fld id="{90558983-D506-43C1-B72B-DE83CEB5D592}" type="slidenum">
              <a:rPr lang="en-US" smtClean="0"/>
              <a:pPr>
                <a:defRPr/>
              </a:pPr>
              <a:t>54</a:t>
            </a:fld>
            <a:endParaRPr lang="en-US"/>
          </a:p>
        </p:txBody>
      </p:sp>
    </p:spTree>
  </p:cSld>
  <p:clrMapOvr>
    <a:masterClrMapping/>
  </p:clrMapOvr>
  <p:transition>
    <p:zo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402638" cy="838200"/>
          </a:xfrm>
        </p:spPr>
        <p:txBody>
          <a:bodyPr/>
          <a:lstStyle/>
          <a:p>
            <a:r>
              <a:rPr lang="en-IN" dirty="0" smtClean="0"/>
              <a:t>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Case Based Reasoning (CBR) Classifier</a:t>
            </a:r>
            <a:br>
              <a:rPr lang="en-IN" dirty="0" smtClean="0"/>
            </a:br>
            <a:endParaRPr lang="en-IN" dirty="0"/>
          </a:p>
        </p:txBody>
      </p:sp>
      <p:sp>
        <p:nvSpPr>
          <p:cNvPr id="3" name="Content Placeholder 2"/>
          <p:cNvSpPr>
            <a:spLocks noGrp="1"/>
          </p:cNvSpPr>
          <p:nvPr>
            <p:ph idx="1"/>
          </p:nvPr>
        </p:nvSpPr>
        <p:spPr>
          <a:xfrm>
            <a:off x="304800" y="1219200"/>
            <a:ext cx="8686800" cy="5257800"/>
          </a:xfrm>
        </p:spPr>
        <p:txBody>
          <a:bodyPr/>
          <a:lstStyle/>
          <a:p>
            <a:r>
              <a:rPr lang="en-IN" sz="2400" dirty="0" smtClean="0"/>
              <a:t>In CBR, instances are typically represented using more rich symbolic descriptions, and the methods used to retrieve similar instances are correspondingly more elaborate. </a:t>
            </a:r>
          </a:p>
          <a:p>
            <a:endParaRPr lang="en-IN" sz="2400" dirty="0" smtClean="0"/>
          </a:p>
          <a:p>
            <a:r>
              <a:rPr lang="en-IN" sz="2400" dirty="0" smtClean="0"/>
              <a:t>CBR has been applied to problems such as conceptual design of mechanical devices based on:</a:t>
            </a:r>
          </a:p>
          <a:p>
            <a:pPr lvl="1"/>
            <a:r>
              <a:rPr lang="en-IN" sz="2400" dirty="0" smtClean="0"/>
              <a:t>A stored library of previous designs. </a:t>
            </a:r>
          </a:p>
          <a:p>
            <a:pPr lvl="1"/>
            <a:r>
              <a:rPr lang="en-IN" sz="2400" dirty="0" smtClean="0"/>
              <a:t>Reasoning about new legal cases based on previous rulings</a:t>
            </a:r>
          </a:p>
          <a:p>
            <a:pPr lvl="1"/>
            <a:r>
              <a:rPr lang="en-IN" sz="2400" dirty="0" smtClean="0"/>
              <a:t>Solving planning and scheduling problems by reusing and combining portions of previous solutions to similar problems.</a:t>
            </a:r>
            <a:endParaRPr lang="en-IN" sz="2400" dirty="0"/>
          </a:p>
        </p:txBody>
      </p:sp>
      <p:sp>
        <p:nvSpPr>
          <p:cNvPr id="4" name="Slide Number Placeholder 3"/>
          <p:cNvSpPr>
            <a:spLocks noGrp="1"/>
          </p:cNvSpPr>
          <p:nvPr>
            <p:ph type="sldNum" sz="quarter" idx="10"/>
          </p:nvPr>
        </p:nvSpPr>
        <p:spPr/>
        <p:txBody>
          <a:bodyPr/>
          <a:lstStyle/>
          <a:p>
            <a:pPr>
              <a:defRPr/>
            </a:pPr>
            <a:fld id="{90558983-D506-43C1-B72B-DE83CEB5D592}" type="slidenum">
              <a:rPr lang="en-US" smtClean="0"/>
              <a:pPr>
                <a:defRPr/>
              </a:pPr>
              <a:t>55</a:t>
            </a:fld>
            <a:endParaRPr lang="en-US"/>
          </a:p>
        </p:txBody>
      </p:sp>
    </p:spTree>
  </p:cSld>
  <p:clrMapOvr>
    <a:masterClrMapping/>
  </p:clrMapOvr>
  <p:transition>
    <p:zo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402638" cy="838200"/>
          </a:xfrm>
        </p:spPr>
        <p:txBody>
          <a:bodyPr/>
          <a:lstStyle/>
          <a:p>
            <a:r>
              <a:rPr lang="en-IN" dirty="0" smtClean="0"/>
              <a:t>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Case Based Reasoning (CBR) Classifier</a:t>
            </a:r>
            <a:br>
              <a:rPr lang="en-IN" dirty="0" smtClean="0"/>
            </a:br>
            <a:endParaRPr lang="en-IN" dirty="0"/>
          </a:p>
        </p:txBody>
      </p:sp>
      <p:sp>
        <p:nvSpPr>
          <p:cNvPr id="3" name="Content Placeholder 2"/>
          <p:cNvSpPr>
            <a:spLocks noGrp="1"/>
          </p:cNvSpPr>
          <p:nvPr>
            <p:ph idx="1"/>
          </p:nvPr>
        </p:nvSpPr>
        <p:spPr>
          <a:xfrm>
            <a:off x="304800" y="1219200"/>
            <a:ext cx="8686800" cy="5257800"/>
          </a:xfrm>
        </p:spPr>
        <p:txBody>
          <a:bodyPr/>
          <a:lstStyle/>
          <a:p>
            <a:r>
              <a:rPr lang="en-IN" sz="2400" dirty="0" smtClean="0"/>
              <a:t>As we know </a:t>
            </a:r>
            <a:r>
              <a:rPr lang="en-IN" sz="2400" b="1" dirty="0" smtClean="0"/>
              <a:t>Nearest Neighbour classifiers</a:t>
            </a:r>
            <a:r>
              <a:rPr lang="en-IN" sz="2400" dirty="0" smtClean="0"/>
              <a:t> stores training tuples as points in Euclidean space. </a:t>
            </a:r>
          </a:p>
          <a:p>
            <a:r>
              <a:rPr lang="en-IN" sz="2400" dirty="0" smtClean="0"/>
              <a:t>But </a:t>
            </a:r>
            <a:r>
              <a:rPr lang="en-IN" sz="2400" b="1" dirty="0" smtClean="0"/>
              <a:t>Case-Based Reasoning classifiers (CBR)</a:t>
            </a:r>
            <a:r>
              <a:rPr lang="en-IN" sz="2400" dirty="0" smtClean="0"/>
              <a:t> use a database of problem solutions to solve new problems. </a:t>
            </a:r>
          </a:p>
          <a:p>
            <a:r>
              <a:rPr lang="en-IN" sz="2400" dirty="0" smtClean="0"/>
              <a:t>It stores the tuples or cases for problem-solving as complex symbolic descriptions. </a:t>
            </a:r>
          </a:p>
          <a:p>
            <a:pPr>
              <a:buNone/>
            </a:pPr>
            <a:r>
              <a:rPr lang="en-IN" sz="2400" b="1" dirty="0" smtClean="0"/>
              <a:t>How CBR works?</a:t>
            </a:r>
            <a:r>
              <a:rPr lang="en-IN" sz="2400" dirty="0" smtClean="0"/>
              <a:t> </a:t>
            </a:r>
          </a:p>
          <a:p>
            <a:r>
              <a:rPr lang="en-IN" sz="2400" dirty="0" smtClean="0"/>
              <a:t>When a new case arises to classify, a Case-based </a:t>
            </a:r>
            <a:r>
              <a:rPr lang="en-IN" sz="2400" dirty="0" err="1" smtClean="0"/>
              <a:t>Reasoner</a:t>
            </a:r>
            <a:r>
              <a:rPr lang="en-IN" sz="2400" dirty="0" smtClean="0"/>
              <a:t>(CBR) will first check if an identical training case exists. </a:t>
            </a:r>
          </a:p>
          <a:p>
            <a:r>
              <a:rPr lang="en-IN" sz="2400" dirty="0" smtClean="0"/>
              <a:t>If one is found, then the accompanying solution to that case is returned. </a:t>
            </a:r>
          </a:p>
          <a:p>
            <a:r>
              <a:rPr lang="en-IN" sz="2400" dirty="0" smtClean="0"/>
              <a:t>If no identical case is found, then the CBR will search for training cases having components that are similar to those of the new case. </a:t>
            </a:r>
            <a:endParaRPr lang="en-IN" sz="2400" dirty="0"/>
          </a:p>
        </p:txBody>
      </p:sp>
      <p:sp>
        <p:nvSpPr>
          <p:cNvPr id="4" name="Slide Number Placeholder 3"/>
          <p:cNvSpPr>
            <a:spLocks noGrp="1"/>
          </p:cNvSpPr>
          <p:nvPr>
            <p:ph type="sldNum" sz="quarter" idx="10"/>
          </p:nvPr>
        </p:nvSpPr>
        <p:spPr/>
        <p:txBody>
          <a:bodyPr/>
          <a:lstStyle/>
          <a:p>
            <a:pPr>
              <a:defRPr/>
            </a:pPr>
            <a:fld id="{90558983-D506-43C1-B72B-DE83CEB5D592}" type="slidenum">
              <a:rPr lang="en-US" smtClean="0"/>
              <a:pPr>
                <a:defRPr/>
              </a:pPr>
              <a:t>56</a:t>
            </a:fld>
            <a:endParaRPr lang="en-US"/>
          </a:p>
        </p:txBody>
      </p:sp>
    </p:spTree>
  </p:cSld>
  <p:clrMapOvr>
    <a:masterClrMapping/>
  </p:clrMapOvr>
  <p:transition>
    <p:zo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402638" cy="838200"/>
          </a:xfrm>
        </p:spPr>
        <p:txBody>
          <a:bodyPr/>
          <a:lstStyle/>
          <a:p>
            <a:r>
              <a:rPr lang="en-IN" dirty="0" smtClean="0"/>
              <a:t>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Case Based Reasoning (CBR) Classifier</a:t>
            </a:r>
            <a:br>
              <a:rPr lang="en-IN" dirty="0" smtClean="0"/>
            </a:br>
            <a:endParaRPr lang="en-IN" dirty="0"/>
          </a:p>
        </p:txBody>
      </p:sp>
      <p:sp>
        <p:nvSpPr>
          <p:cNvPr id="3" name="Content Placeholder 2"/>
          <p:cNvSpPr>
            <a:spLocks noGrp="1"/>
          </p:cNvSpPr>
          <p:nvPr>
            <p:ph idx="1"/>
          </p:nvPr>
        </p:nvSpPr>
        <p:spPr/>
        <p:txBody>
          <a:bodyPr/>
          <a:lstStyle/>
          <a:p>
            <a:r>
              <a:rPr lang="en-IN" sz="2400" dirty="0" smtClean="0"/>
              <a:t>Conceptually, these training cases may be considered as neighbours of the new case. </a:t>
            </a:r>
          </a:p>
          <a:p>
            <a:r>
              <a:rPr lang="en-IN" sz="2400" dirty="0" smtClean="0"/>
              <a:t>If cases are represented as graphs, this involves searching for subgraphs that are similar to subgraphs within the new case. </a:t>
            </a:r>
          </a:p>
          <a:p>
            <a:r>
              <a:rPr lang="en-IN" sz="2400" dirty="0" smtClean="0"/>
              <a:t>The CBR tries to combine the solutions of the neighbouring training cases to propose a solution for the new case. </a:t>
            </a:r>
          </a:p>
          <a:p>
            <a:r>
              <a:rPr lang="en-IN" sz="2400" dirty="0" smtClean="0"/>
              <a:t>If compatibilities arise with the individual solutions, then backtracking to search for other solutions may be necessary. </a:t>
            </a:r>
          </a:p>
          <a:p>
            <a:r>
              <a:rPr lang="en-IN" sz="2400" dirty="0" smtClean="0"/>
              <a:t>The CBR may employ background knowledge and problem-solving strategies to propose a feasible solution.</a:t>
            </a:r>
            <a:endParaRPr lang="en-IN" sz="2400" dirty="0"/>
          </a:p>
        </p:txBody>
      </p:sp>
      <p:sp>
        <p:nvSpPr>
          <p:cNvPr id="4" name="Slide Number Placeholder 3"/>
          <p:cNvSpPr>
            <a:spLocks noGrp="1"/>
          </p:cNvSpPr>
          <p:nvPr>
            <p:ph type="sldNum" sz="quarter" idx="10"/>
          </p:nvPr>
        </p:nvSpPr>
        <p:spPr/>
        <p:txBody>
          <a:bodyPr/>
          <a:lstStyle/>
          <a:p>
            <a:pPr>
              <a:defRPr/>
            </a:pPr>
            <a:fld id="{90558983-D506-43C1-B72B-DE83CEB5D592}" type="slidenum">
              <a:rPr lang="en-US" smtClean="0"/>
              <a:pPr>
                <a:defRPr/>
              </a:pPr>
              <a:t>57</a:t>
            </a:fld>
            <a:endParaRPr lang="en-US"/>
          </a:p>
        </p:txBody>
      </p:sp>
    </p:spTree>
  </p:cSld>
  <p:clrMapOvr>
    <a:masterClrMapping/>
  </p:clrMapOvr>
  <p:transition>
    <p:zo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402638" cy="838200"/>
          </a:xfrm>
        </p:spPr>
        <p:txBody>
          <a:bodyPr/>
          <a:lstStyle/>
          <a:p>
            <a:r>
              <a:rPr lang="en-IN" dirty="0" smtClean="0"/>
              <a:t>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Case Based Reasoning (CBR) Classifier</a:t>
            </a:r>
            <a:br>
              <a:rPr lang="en-IN" dirty="0" smtClean="0"/>
            </a:br>
            <a:endParaRPr lang="en-IN" dirty="0"/>
          </a:p>
        </p:txBody>
      </p:sp>
      <p:sp>
        <p:nvSpPr>
          <p:cNvPr id="3" name="Content Placeholder 2"/>
          <p:cNvSpPr>
            <a:spLocks noGrp="1"/>
          </p:cNvSpPr>
          <p:nvPr>
            <p:ph idx="1"/>
          </p:nvPr>
        </p:nvSpPr>
        <p:spPr/>
        <p:txBody>
          <a:bodyPr/>
          <a:lstStyle/>
          <a:p>
            <a:pPr>
              <a:buNone/>
            </a:pPr>
            <a:r>
              <a:rPr lang="en-IN" sz="2400" b="1" dirty="0" smtClean="0"/>
              <a:t>Applications of CBR includes: </a:t>
            </a:r>
            <a:endParaRPr lang="en-IN" sz="2400" dirty="0" smtClean="0"/>
          </a:p>
          <a:p>
            <a:r>
              <a:rPr lang="en-IN" sz="2400" dirty="0" smtClean="0"/>
              <a:t>Problem resolution for customer service help desks, where cases describe product-related diagnostic problems.</a:t>
            </a:r>
          </a:p>
          <a:p>
            <a:r>
              <a:rPr lang="en-IN" sz="2400" dirty="0" smtClean="0"/>
              <a:t>It is also applied to areas such as engineering and law, where cases are either technical designs or legal rulings, respectively.</a:t>
            </a:r>
          </a:p>
          <a:p>
            <a:r>
              <a:rPr lang="en-IN" sz="2400" dirty="0" smtClean="0"/>
              <a:t>Medical educations, where patient case histories and treatments are used to help diagnose and treat new patients.</a:t>
            </a:r>
          </a:p>
          <a:p>
            <a:pPr>
              <a:buNone/>
            </a:pPr>
            <a:r>
              <a:rPr lang="en-IN" sz="2400" b="1" dirty="0" smtClean="0"/>
              <a:t>Challenges with CBR</a:t>
            </a:r>
            <a:endParaRPr lang="en-IN" sz="2400" dirty="0" smtClean="0"/>
          </a:p>
          <a:p>
            <a:r>
              <a:rPr lang="en-IN" sz="2400" dirty="0" smtClean="0"/>
              <a:t>Finding a good similarity metric (</a:t>
            </a:r>
            <a:r>
              <a:rPr lang="en-IN" sz="2400" dirty="0" err="1" smtClean="0"/>
              <a:t>eg</a:t>
            </a:r>
            <a:r>
              <a:rPr lang="en-IN" sz="2400" dirty="0" smtClean="0"/>
              <a:t> for matching subgraphs) and suitable methods for combining solutions.</a:t>
            </a:r>
          </a:p>
          <a:p>
            <a:r>
              <a:rPr lang="en-IN" sz="2400" dirty="0" smtClean="0"/>
              <a:t>Selecting salient features for indexing training cases and the development of efficient indexing techniques.</a:t>
            </a:r>
          </a:p>
        </p:txBody>
      </p:sp>
      <p:sp>
        <p:nvSpPr>
          <p:cNvPr id="4" name="Slide Number Placeholder 3"/>
          <p:cNvSpPr>
            <a:spLocks noGrp="1"/>
          </p:cNvSpPr>
          <p:nvPr>
            <p:ph type="sldNum" sz="quarter" idx="10"/>
          </p:nvPr>
        </p:nvSpPr>
        <p:spPr/>
        <p:txBody>
          <a:bodyPr/>
          <a:lstStyle/>
          <a:p>
            <a:pPr>
              <a:defRPr/>
            </a:pPr>
            <a:fld id="{90558983-D506-43C1-B72B-DE83CEB5D592}" type="slidenum">
              <a:rPr lang="en-US" smtClean="0"/>
              <a:pPr>
                <a:defRPr/>
              </a:pPr>
              <a:t>58</a:t>
            </a:fld>
            <a:endParaRPr lang="en-US"/>
          </a:p>
        </p:txBody>
      </p:sp>
    </p:spTree>
  </p:cSld>
  <p:clrMapOvr>
    <a:masterClrMapping/>
  </p:clrMapOvr>
  <p:transition>
    <p:zo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402638" cy="838200"/>
          </a:xfrm>
        </p:spPr>
        <p:txBody>
          <a:bodyPr/>
          <a:lstStyle/>
          <a:p>
            <a:r>
              <a:rPr lang="en-IN" dirty="0" smtClean="0"/>
              <a:t>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Case Based Reasoning (CBR) Classifier</a:t>
            </a:r>
            <a:br>
              <a:rPr lang="en-IN" dirty="0" smtClean="0"/>
            </a:br>
            <a:endParaRPr lang="en-IN" dirty="0"/>
          </a:p>
        </p:txBody>
      </p:sp>
      <p:sp>
        <p:nvSpPr>
          <p:cNvPr id="3" name="Content Placeholder 2"/>
          <p:cNvSpPr>
            <a:spLocks noGrp="1"/>
          </p:cNvSpPr>
          <p:nvPr>
            <p:ph idx="1"/>
          </p:nvPr>
        </p:nvSpPr>
        <p:spPr/>
        <p:txBody>
          <a:bodyPr/>
          <a:lstStyle/>
          <a:p>
            <a:r>
              <a:rPr lang="en-IN" sz="2400" dirty="0" smtClean="0"/>
              <a:t>CBR becomes more intelligent as the number of the trade-off between accuracy and efficiency evolves as the number of stored cases becomes very large. </a:t>
            </a:r>
          </a:p>
          <a:p>
            <a:r>
              <a:rPr lang="en-IN" sz="2400" dirty="0" smtClean="0"/>
              <a:t>But after a certain point, the system’s efficiency will suffer as the time required to search for and process relevant cases increases.</a:t>
            </a:r>
          </a:p>
          <a:p>
            <a:endParaRPr lang="en-IN" sz="2400" dirty="0" smtClean="0"/>
          </a:p>
        </p:txBody>
      </p:sp>
      <p:sp>
        <p:nvSpPr>
          <p:cNvPr id="4" name="Slide Number Placeholder 3"/>
          <p:cNvSpPr>
            <a:spLocks noGrp="1"/>
          </p:cNvSpPr>
          <p:nvPr>
            <p:ph type="sldNum" sz="quarter" idx="10"/>
          </p:nvPr>
        </p:nvSpPr>
        <p:spPr/>
        <p:txBody>
          <a:bodyPr/>
          <a:lstStyle/>
          <a:p>
            <a:pPr>
              <a:defRPr/>
            </a:pPr>
            <a:fld id="{90558983-D506-43C1-B72B-DE83CEB5D592}" type="slidenum">
              <a:rPr lang="en-US" smtClean="0"/>
              <a:pPr>
                <a:defRPr/>
              </a:pPr>
              <a:t>59</a:t>
            </a:fld>
            <a:endParaRPr lang="en-US"/>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0"/>
          </p:nvPr>
        </p:nvSpPr>
        <p:spPr>
          <a:noFill/>
        </p:spPr>
        <p:txBody>
          <a:bodyPr/>
          <a:lstStyle/>
          <a:p>
            <a:fld id="{47E4BB13-71AD-4B29-AE7D-C00A4AE7463D}" type="slidenum">
              <a:rPr lang="en-US" smtClean="0"/>
              <a:pPr/>
              <a:t>6</a:t>
            </a:fld>
            <a:endParaRPr lang="en-US" smtClean="0"/>
          </a:p>
        </p:txBody>
      </p:sp>
      <p:sp>
        <p:nvSpPr>
          <p:cNvPr id="10243" name="Rectangle 2"/>
          <p:cNvSpPr>
            <a:spLocks noGrp="1" noChangeArrowheads="1"/>
          </p:cNvSpPr>
          <p:nvPr>
            <p:ph type="title"/>
          </p:nvPr>
        </p:nvSpPr>
        <p:spPr>
          <a:xfrm>
            <a:off x="0" y="228600"/>
            <a:ext cx="9144000" cy="762000"/>
          </a:xfrm>
          <a:noFill/>
        </p:spPr>
        <p:txBody>
          <a:bodyPr lIns="92075" tIns="46038" rIns="92075" bIns="46038"/>
          <a:lstStyle/>
          <a:p>
            <a:pPr eaLnBrk="1" hangingPunct="1"/>
            <a:r>
              <a:rPr lang="en-US" smtClean="0"/>
              <a:t>Process (2): Using the Model in Prediction </a:t>
            </a:r>
          </a:p>
        </p:txBody>
      </p:sp>
      <p:grpSp>
        <p:nvGrpSpPr>
          <p:cNvPr id="10244" name="Group 3"/>
          <p:cNvGrpSpPr>
            <a:grpSpLocks/>
          </p:cNvGrpSpPr>
          <p:nvPr/>
        </p:nvGrpSpPr>
        <p:grpSpPr bwMode="auto">
          <a:xfrm>
            <a:off x="4445000" y="1570038"/>
            <a:ext cx="1889125" cy="1506537"/>
            <a:chOff x="2800" y="989"/>
            <a:chExt cx="1190" cy="949"/>
          </a:xfrm>
        </p:grpSpPr>
        <p:pic>
          <p:nvPicPr>
            <p:cNvPr id="10262" name="Picture 4"/>
            <p:cNvPicPr>
              <a:picLocks noChangeArrowheads="1"/>
            </p:cNvPicPr>
            <p:nvPr/>
          </p:nvPicPr>
          <p:blipFill>
            <a:blip r:embed="rId4" cstate="print"/>
            <a:srcRect/>
            <a:stretch>
              <a:fillRect/>
            </a:stretch>
          </p:blipFill>
          <p:spPr bwMode="auto">
            <a:xfrm>
              <a:off x="2800" y="989"/>
              <a:ext cx="1190" cy="949"/>
            </a:xfrm>
            <a:prstGeom prst="rect">
              <a:avLst/>
            </a:prstGeom>
            <a:noFill/>
            <a:ln w="9525">
              <a:noFill/>
              <a:miter lim="800000"/>
              <a:headEnd/>
              <a:tailEnd/>
            </a:ln>
          </p:spPr>
        </p:pic>
        <p:sp>
          <p:nvSpPr>
            <p:cNvPr id="10263" name="Rectangle 5"/>
            <p:cNvSpPr>
              <a:spLocks noChangeArrowheads="1"/>
            </p:cNvSpPr>
            <p:nvPr/>
          </p:nvSpPr>
          <p:spPr bwMode="auto">
            <a:xfrm>
              <a:off x="2964" y="1384"/>
              <a:ext cx="851" cy="288"/>
            </a:xfrm>
            <a:prstGeom prst="rect">
              <a:avLst/>
            </a:prstGeom>
            <a:noFill/>
            <a:ln w="9525">
              <a:noFill/>
              <a:miter lim="800000"/>
              <a:headEnd/>
              <a:tailEnd/>
            </a:ln>
          </p:spPr>
          <p:txBody>
            <a:bodyPr wrap="none" lIns="92075" tIns="46038" rIns="92075" bIns="46038" anchor="ctr">
              <a:spAutoFit/>
            </a:bodyPr>
            <a:lstStyle/>
            <a:p>
              <a:pPr algn="ctr" eaLnBrk="0" hangingPunct="0"/>
              <a:r>
                <a:rPr lang="en-US" sz="2400">
                  <a:latin typeface="Times New Roman" pitchFamily="18" charset="0"/>
                </a:rPr>
                <a:t>Classifier</a:t>
              </a:r>
            </a:p>
          </p:txBody>
        </p:sp>
      </p:grpSp>
      <p:grpSp>
        <p:nvGrpSpPr>
          <p:cNvPr id="10245" name="Group 6"/>
          <p:cNvGrpSpPr>
            <a:grpSpLocks/>
          </p:cNvGrpSpPr>
          <p:nvPr/>
        </p:nvGrpSpPr>
        <p:grpSpPr bwMode="auto">
          <a:xfrm>
            <a:off x="2157413" y="2735263"/>
            <a:ext cx="1698625" cy="1506537"/>
            <a:chOff x="1359" y="1723"/>
            <a:chExt cx="1070" cy="949"/>
          </a:xfrm>
        </p:grpSpPr>
        <p:pic>
          <p:nvPicPr>
            <p:cNvPr id="10260" name="Picture 7"/>
            <p:cNvPicPr>
              <a:picLocks noChangeArrowheads="1"/>
            </p:cNvPicPr>
            <p:nvPr/>
          </p:nvPicPr>
          <p:blipFill>
            <a:blip r:embed="rId5" cstate="print"/>
            <a:srcRect/>
            <a:stretch>
              <a:fillRect/>
            </a:stretch>
          </p:blipFill>
          <p:spPr bwMode="auto">
            <a:xfrm>
              <a:off x="1359" y="1723"/>
              <a:ext cx="1070" cy="949"/>
            </a:xfrm>
            <a:prstGeom prst="rect">
              <a:avLst/>
            </a:prstGeom>
            <a:noFill/>
            <a:ln w="9525">
              <a:noFill/>
              <a:miter lim="800000"/>
              <a:headEnd/>
              <a:tailEnd/>
            </a:ln>
          </p:spPr>
        </p:pic>
        <p:sp>
          <p:nvSpPr>
            <p:cNvPr id="10261" name="Rectangle 8"/>
            <p:cNvSpPr>
              <a:spLocks noChangeArrowheads="1"/>
            </p:cNvSpPr>
            <p:nvPr/>
          </p:nvSpPr>
          <p:spPr bwMode="auto">
            <a:xfrm>
              <a:off x="1423" y="2032"/>
              <a:ext cx="934" cy="460"/>
            </a:xfrm>
            <a:prstGeom prst="rect">
              <a:avLst/>
            </a:prstGeom>
            <a:noFill/>
            <a:ln w="9525">
              <a:noFill/>
              <a:miter lim="800000"/>
              <a:headEnd/>
              <a:tailEnd/>
            </a:ln>
          </p:spPr>
          <p:txBody>
            <a:bodyPr lIns="92075" tIns="46038" rIns="92075" bIns="46038" anchor="ctr">
              <a:spAutoFit/>
            </a:bodyPr>
            <a:lstStyle/>
            <a:p>
              <a:pPr algn="ctr" eaLnBrk="0" hangingPunct="0"/>
              <a:r>
                <a:rPr lang="en-US" sz="2400">
                  <a:latin typeface="Times New Roman" pitchFamily="18" charset="0"/>
                </a:rPr>
                <a:t>Testing</a:t>
              </a:r>
            </a:p>
            <a:p>
              <a:pPr algn="ctr" eaLnBrk="0" hangingPunct="0"/>
              <a:r>
                <a:rPr lang="en-US" sz="2400">
                  <a:latin typeface="Times New Roman" pitchFamily="18" charset="0"/>
                </a:rPr>
                <a:t>Data</a:t>
              </a:r>
            </a:p>
          </p:txBody>
        </p:sp>
      </p:grpSp>
      <p:graphicFrame>
        <p:nvGraphicFramePr>
          <p:cNvPr id="10246" name="Object 1024"/>
          <p:cNvGraphicFramePr>
            <a:graphicFrameLocks/>
          </p:cNvGraphicFramePr>
          <p:nvPr/>
        </p:nvGraphicFramePr>
        <p:xfrm>
          <a:off x="457200" y="4800600"/>
          <a:ext cx="5438775" cy="1765300"/>
        </p:xfrm>
        <a:graphic>
          <a:graphicData uri="http://schemas.openxmlformats.org/presentationml/2006/ole">
            <p:oleObj spid="_x0000_s10246" name="Worksheet" r:id="rId6" imgW="5438775" imgH="1765300" progId="Excel.Sheet.8">
              <p:embed/>
            </p:oleObj>
          </a:graphicData>
        </a:graphic>
      </p:graphicFrame>
      <p:sp>
        <p:nvSpPr>
          <p:cNvPr id="10247" name="Line 10"/>
          <p:cNvSpPr>
            <a:spLocks noChangeShapeType="1"/>
          </p:cNvSpPr>
          <p:nvPr/>
        </p:nvSpPr>
        <p:spPr bwMode="auto">
          <a:xfrm flipH="1">
            <a:off x="427038" y="4071938"/>
            <a:ext cx="1644650" cy="700087"/>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10248" name="Line 11"/>
          <p:cNvSpPr>
            <a:spLocks noChangeShapeType="1"/>
          </p:cNvSpPr>
          <p:nvPr/>
        </p:nvSpPr>
        <p:spPr bwMode="auto">
          <a:xfrm>
            <a:off x="3857625" y="4071938"/>
            <a:ext cx="2025650" cy="700087"/>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10249" name="AutoShape 12"/>
          <p:cNvSpPr>
            <a:spLocks noChangeArrowheads="1"/>
          </p:cNvSpPr>
          <p:nvPr/>
        </p:nvSpPr>
        <p:spPr bwMode="auto">
          <a:xfrm>
            <a:off x="7793038" y="5000625"/>
            <a:ext cx="546100" cy="592138"/>
          </a:xfrm>
          <a:prstGeom prst="downArrow">
            <a:avLst>
              <a:gd name="adj1" fmla="val 50000"/>
              <a:gd name="adj2" fmla="val 27118"/>
            </a:avLst>
          </a:prstGeom>
          <a:solidFill>
            <a:srgbClr val="2597B8"/>
          </a:solidFill>
          <a:ln w="12700">
            <a:solidFill>
              <a:srgbClr val="000000"/>
            </a:solidFill>
            <a:miter lim="800000"/>
            <a:headEnd/>
            <a:tailEnd/>
          </a:ln>
        </p:spPr>
        <p:txBody>
          <a:bodyPr wrap="none" anchor="ctr"/>
          <a:lstStyle/>
          <a:p>
            <a:endParaRPr lang="en-US"/>
          </a:p>
        </p:txBody>
      </p:sp>
      <p:sp>
        <p:nvSpPr>
          <p:cNvPr id="10250" name="Freeform 13"/>
          <p:cNvSpPr>
            <a:spLocks/>
          </p:cNvSpPr>
          <p:nvPr/>
        </p:nvSpPr>
        <p:spPr bwMode="auto">
          <a:xfrm>
            <a:off x="6523038" y="2173288"/>
            <a:ext cx="941387" cy="766762"/>
          </a:xfrm>
          <a:custGeom>
            <a:avLst/>
            <a:gdLst>
              <a:gd name="T0" fmla="*/ 0 w 593"/>
              <a:gd name="T1" fmla="*/ 2147483647 h 483"/>
              <a:gd name="T2" fmla="*/ 2147483647 w 593"/>
              <a:gd name="T3" fmla="*/ 0 h 483"/>
              <a:gd name="T4" fmla="*/ 2147483647 w 593"/>
              <a:gd name="T5" fmla="*/ 2147483647 h 483"/>
              <a:gd name="T6" fmla="*/ 2147483647 w 593"/>
              <a:gd name="T7" fmla="*/ 2147483647 h 483"/>
              <a:gd name="T8" fmla="*/ 2147483647 w 593"/>
              <a:gd name="T9" fmla="*/ 2147483647 h 483"/>
              <a:gd name="T10" fmla="*/ 2147483647 w 593"/>
              <a:gd name="T11" fmla="*/ 2147483647 h 483"/>
              <a:gd name="T12" fmla="*/ 2147483647 w 593"/>
              <a:gd name="T13" fmla="*/ 2147483647 h 483"/>
              <a:gd name="T14" fmla="*/ 2147483647 w 593"/>
              <a:gd name="T15" fmla="*/ 2147483647 h 483"/>
              <a:gd name="T16" fmla="*/ 2147483647 w 593"/>
              <a:gd name="T17" fmla="*/ 2147483647 h 483"/>
              <a:gd name="T18" fmla="*/ 2147483647 w 593"/>
              <a:gd name="T19" fmla="*/ 2147483647 h 483"/>
              <a:gd name="T20" fmla="*/ 0 w 593"/>
              <a:gd name="T21" fmla="*/ 2147483647 h 4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93"/>
              <a:gd name="T34" fmla="*/ 0 h 483"/>
              <a:gd name="T35" fmla="*/ 593 w 593"/>
              <a:gd name="T36" fmla="*/ 483 h 4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93" h="483">
                <a:moveTo>
                  <a:pt x="0" y="34"/>
                </a:moveTo>
                <a:lnTo>
                  <a:pt x="200" y="0"/>
                </a:lnTo>
                <a:lnTo>
                  <a:pt x="159" y="58"/>
                </a:lnTo>
                <a:lnTo>
                  <a:pt x="515" y="306"/>
                </a:lnTo>
                <a:lnTo>
                  <a:pt x="555" y="248"/>
                </a:lnTo>
                <a:lnTo>
                  <a:pt x="592" y="448"/>
                </a:lnTo>
                <a:lnTo>
                  <a:pt x="392" y="482"/>
                </a:lnTo>
                <a:lnTo>
                  <a:pt x="433" y="424"/>
                </a:lnTo>
                <a:lnTo>
                  <a:pt x="77" y="176"/>
                </a:lnTo>
                <a:lnTo>
                  <a:pt x="37" y="234"/>
                </a:lnTo>
                <a:lnTo>
                  <a:pt x="0" y="34"/>
                </a:lnTo>
              </a:path>
            </a:pathLst>
          </a:custGeom>
          <a:solidFill>
            <a:srgbClr val="2597B8"/>
          </a:solidFill>
          <a:ln w="12700" cap="rnd">
            <a:solidFill>
              <a:srgbClr val="000000"/>
            </a:solidFill>
            <a:round/>
            <a:headEnd/>
            <a:tailEnd/>
          </a:ln>
        </p:spPr>
        <p:txBody>
          <a:bodyPr/>
          <a:lstStyle/>
          <a:p>
            <a:endParaRPr lang="en-IN"/>
          </a:p>
        </p:txBody>
      </p:sp>
      <p:grpSp>
        <p:nvGrpSpPr>
          <p:cNvPr id="10251" name="Group 14"/>
          <p:cNvGrpSpPr>
            <a:grpSpLocks/>
          </p:cNvGrpSpPr>
          <p:nvPr/>
        </p:nvGrpSpPr>
        <p:grpSpPr bwMode="auto">
          <a:xfrm>
            <a:off x="6646863" y="3187700"/>
            <a:ext cx="1781175" cy="815975"/>
            <a:chOff x="4187" y="2008"/>
            <a:chExt cx="1122" cy="514"/>
          </a:xfrm>
        </p:grpSpPr>
        <p:pic>
          <p:nvPicPr>
            <p:cNvPr id="10258" name="Picture 15"/>
            <p:cNvPicPr>
              <a:picLocks noChangeArrowheads="1"/>
            </p:cNvPicPr>
            <p:nvPr/>
          </p:nvPicPr>
          <p:blipFill>
            <a:blip r:embed="rId7" cstate="print"/>
            <a:srcRect/>
            <a:stretch>
              <a:fillRect/>
            </a:stretch>
          </p:blipFill>
          <p:spPr bwMode="auto">
            <a:xfrm>
              <a:off x="4187" y="2008"/>
              <a:ext cx="1122" cy="514"/>
            </a:xfrm>
            <a:prstGeom prst="rect">
              <a:avLst/>
            </a:prstGeom>
            <a:noFill/>
            <a:ln w="9525">
              <a:noFill/>
              <a:miter lim="800000"/>
              <a:headEnd/>
              <a:tailEnd/>
            </a:ln>
          </p:spPr>
        </p:pic>
        <p:sp>
          <p:nvSpPr>
            <p:cNvPr id="10259" name="Rectangle 16"/>
            <p:cNvSpPr>
              <a:spLocks noChangeArrowheads="1"/>
            </p:cNvSpPr>
            <p:nvPr/>
          </p:nvSpPr>
          <p:spPr bwMode="auto">
            <a:xfrm>
              <a:off x="4251" y="2180"/>
              <a:ext cx="986" cy="230"/>
            </a:xfrm>
            <a:prstGeom prst="rect">
              <a:avLst/>
            </a:prstGeom>
            <a:noFill/>
            <a:ln w="9525">
              <a:noFill/>
              <a:miter lim="800000"/>
              <a:headEnd/>
              <a:tailEnd/>
            </a:ln>
          </p:spPr>
          <p:txBody>
            <a:bodyPr wrap="none" lIns="92075" tIns="46038" rIns="92075" bIns="46038" anchor="ctr">
              <a:spAutoFit/>
            </a:bodyPr>
            <a:lstStyle/>
            <a:p>
              <a:pPr algn="ctr" eaLnBrk="0" hangingPunct="0"/>
              <a:r>
                <a:rPr lang="en-US" sz="2400">
                  <a:latin typeface="Times New Roman" pitchFamily="18" charset="0"/>
                </a:rPr>
                <a:t>Unseen Data</a:t>
              </a:r>
            </a:p>
          </p:txBody>
        </p:sp>
      </p:grpSp>
      <p:sp>
        <p:nvSpPr>
          <p:cNvPr id="10252" name="Rectangle 17"/>
          <p:cNvSpPr>
            <a:spLocks noChangeArrowheads="1"/>
          </p:cNvSpPr>
          <p:nvPr/>
        </p:nvSpPr>
        <p:spPr bwMode="auto">
          <a:xfrm>
            <a:off x="6305550" y="4262438"/>
            <a:ext cx="2454275" cy="457200"/>
          </a:xfrm>
          <a:prstGeom prst="rect">
            <a:avLst/>
          </a:prstGeom>
          <a:solidFill>
            <a:srgbClr val="FFCC99"/>
          </a:solidFill>
          <a:ln w="9525">
            <a:noFill/>
            <a:miter lim="800000"/>
            <a:headEnd/>
            <a:tailEnd/>
          </a:ln>
        </p:spPr>
        <p:txBody>
          <a:bodyPr wrap="none" lIns="92075" tIns="46038" rIns="92075" bIns="46038">
            <a:spAutoFit/>
          </a:bodyPr>
          <a:lstStyle/>
          <a:p>
            <a:pPr algn="ctr" eaLnBrk="0" hangingPunct="0"/>
            <a:r>
              <a:rPr lang="en-US" sz="2400">
                <a:latin typeface="Times New Roman" pitchFamily="18" charset="0"/>
              </a:rPr>
              <a:t>(Jeff, Professor, 4)</a:t>
            </a:r>
          </a:p>
        </p:txBody>
      </p:sp>
      <p:sp>
        <p:nvSpPr>
          <p:cNvPr id="10253" name="Line 18"/>
          <p:cNvSpPr>
            <a:spLocks noChangeShapeType="1"/>
          </p:cNvSpPr>
          <p:nvPr/>
        </p:nvSpPr>
        <p:spPr bwMode="auto">
          <a:xfrm flipH="1">
            <a:off x="6167438" y="3903663"/>
            <a:ext cx="471487" cy="393700"/>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10254" name="Line 19"/>
          <p:cNvSpPr>
            <a:spLocks noChangeShapeType="1"/>
          </p:cNvSpPr>
          <p:nvPr/>
        </p:nvSpPr>
        <p:spPr bwMode="auto">
          <a:xfrm>
            <a:off x="8448675" y="3903663"/>
            <a:ext cx="363538" cy="349250"/>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10255" name="Freeform 20"/>
          <p:cNvSpPr>
            <a:spLocks/>
          </p:cNvSpPr>
          <p:nvPr/>
        </p:nvSpPr>
        <p:spPr bwMode="auto">
          <a:xfrm>
            <a:off x="3360738" y="2032000"/>
            <a:ext cx="901700" cy="593725"/>
          </a:xfrm>
          <a:custGeom>
            <a:avLst/>
            <a:gdLst>
              <a:gd name="T0" fmla="*/ 2147483647 w 568"/>
              <a:gd name="T1" fmla="*/ 2147483647 h 374"/>
              <a:gd name="T2" fmla="*/ 2147483647 w 568"/>
              <a:gd name="T3" fmla="*/ 2147483647 h 374"/>
              <a:gd name="T4" fmla="*/ 2147483647 w 568"/>
              <a:gd name="T5" fmla="*/ 2147483647 h 374"/>
              <a:gd name="T6" fmla="*/ 2147483647 w 568"/>
              <a:gd name="T7" fmla="*/ 2147483647 h 374"/>
              <a:gd name="T8" fmla="*/ 2147483647 w 568"/>
              <a:gd name="T9" fmla="*/ 2147483647 h 374"/>
              <a:gd name="T10" fmla="*/ 0 w 568"/>
              <a:gd name="T11" fmla="*/ 2147483647 h 374"/>
              <a:gd name="T12" fmla="*/ 2147483647 w 568"/>
              <a:gd name="T13" fmla="*/ 2147483647 h 374"/>
              <a:gd name="T14" fmla="*/ 2147483647 w 568"/>
              <a:gd name="T15" fmla="*/ 2147483647 h 374"/>
              <a:gd name="T16" fmla="*/ 2147483647 w 568"/>
              <a:gd name="T17" fmla="*/ 2147483647 h 374"/>
              <a:gd name="T18" fmla="*/ 2147483647 w 568"/>
              <a:gd name="T19" fmla="*/ 0 h 374"/>
              <a:gd name="T20" fmla="*/ 2147483647 w 568"/>
              <a:gd name="T21" fmla="*/ 2147483647 h 3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8"/>
              <a:gd name="T34" fmla="*/ 0 h 374"/>
              <a:gd name="T35" fmla="*/ 568 w 568"/>
              <a:gd name="T36" fmla="*/ 374 h 37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8" h="374">
                <a:moveTo>
                  <a:pt x="567" y="59"/>
                </a:moveTo>
                <a:lnTo>
                  <a:pt x="503" y="220"/>
                </a:lnTo>
                <a:lnTo>
                  <a:pt x="478" y="165"/>
                </a:lnTo>
                <a:lnTo>
                  <a:pt x="138" y="318"/>
                </a:lnTo>
                <a:lnTo>
                  <a:pt x="163" y="373"/>
                </a:lnTo>
                <a:lnTo>
                  <a:pt x="0" y="314"/>
                </a:lnTo>
                <a:lnTo>
                  <a:pt x="64" y="153"/>
                </a:lnTo>
                <a:lnTo>
                  <a:pt x="89" y="208"/>
                </a:lnTo>
                <a:lnTo>
                  <a:pt x="429" y="55"/>
                </a:lnTo>
                <a:lnTo>
                  <a:pt x="404" y="0"/>
                </a:lnTo>
                <a:lnTo>
                  <a:pt x="567" y="59"/>
                </a:lnTo>
              </a:path>
            </a:pathLst>
          </a:custGeom>
          <a:solidFill>
            <a:srgbClr val="2597B8"/>
          </a:solidFill>
          <a:ln w="12700" cap="rnd">
            <a:solidFill>
              <a:srgbClr val="000000"/>
            </a:solidFill>
            <a:round/>
            <a:headEnd/>
            <a:tailEnd/>
          </a:ln>
        </p:spPr>
        <p:txBody>
          <a:bodyPr/>
          <a:lstStyle/>
          <a:p>
            <a:endParaRPr lang="en-IN"/>
          </a:p>
        </p:txBody>
      </p:sp>
      <p:pic>
        <p:nvPicPr>
          <p:cNvPr id="10256" name="Picture 21"/>
          <p:cNvPicPr>
            <a:picLocks noChangeArrowheads="1"/>
          </p:cNvPicPr>
          <p:nvPr/>
        </p:nvPicPr>
        <p:blipFill>
          <a:blip r:embed="rId8" cstate="print"/>
          <a:srcRect/>
          <a:stretch>
            <a:fillRect/>
          </a:stretch>
        </p:blipFill>
        <p:spPr bwMode="auto">
          <a:xfrm>
            <a:off x="7720013" y="5738813"/>
            <a:ext cx="720725" cy="628650"/>
          </a:xfrm>
          <a:prstGeom prst="rect">
            <a:avLst/>
          </a:prstGeom>
          <a:noFill/>
          <a:ln w="9525">
            <a:noFill/>
            <a:miter lim="800000"/>
            <a:headEnd/>
            <a:tailEnd/>
          </a:ln>
        </p:spPr>
      </p:pic>
      <p:sp>
        <p:nvSpPr>
          <p:cNvPr id="10257" name="Rectangle 22"/>
          <p:cNvSpPr>
            <a:spLocks noChangeArrowheads="1"/>
          </p:cNvSpPr>
          <p:nvPr/>
        </p:nvSpPr>
        <p:spPr bwMode="auto">
          <a:xfrm>
            <a:off x="6221413" y="4959350"/>
            <a:ext cx="1525587" cy="519113"/>
          </a:xfrm>
          <a:prstGeom prst="rect">
            <a:avLst/>
          </a:prstGeom>
          <a:noFill/>
          <a:ln w="9525">
            <a:noFill/>
            <a:miter lim="800000"/>
            <a:headEnd/>
            <a:tailEnd/>
          </a:ln>
        </p:spPr>
        <p:txBody>
          <a:bodyPr wrap="none" lIns="92075" tIns="46038" rIns="92075" bIns="46038">
            <a:spAutoFit/>
          </a:bodyPr>
          <a:lstStyle/>
          <a:p>
            <a:pPr algn="ctr" eaLnBrk="0" hangingPunct="0"/>
            <a:r>
              <a:rPr lang="en-US" sz="2800">
                <a:latin typeface="Times New Roman" pitchFamily="18" charset="0"/>
              </a:rPr>
              <a:t>Tenured?</a:t>
            </a:r>
          </a:p>
        </p:txBody>
      </p:sp>
    </p:spTree>
  </p:cSld>
  <p:clrMapOvr>
    <a:masterClrMapping/>
  </p:clrMapOvr>
  <p:transition>
    <p:zo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402638" cy="838200"/>
          </a:xfrm>
        </p:spPr>
        <p:txBody>
          <a:bodyPr/>
          <a:lstStyle/>
          <a:p>
            <a:r>
              <a:rPr lang="en-IN" dirty="0" smtClean="0"/>
              <a:t>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Case Based Reasoning (CBR) Classifier</a:t>
            </a:r>
            <a:br>
              <a:rPr lang="en-IN" dirty="0" smtClean="0"/>
            </a:br>
            <a:endParaRPr lang="en-IN" dirty="0"/>
          </a:p>
        </p:txBody>
      </p:sp>
      <p:sp>
        <p:nvSpPr>
          <p:cNvPr id="4" name="Slide Number Placeholder 3"/>
          <p:cNvSpPr>
            <a:spLocks noGrp="1"/>
          </p:cNvSpPr>
          <p:nvPr>
            <p:ph type="sldNum" sz="quarter" idx="10"/>
          </p:nvPr>
        </p:nvSpPr>
        <p:spPr/>
        <p:txBody>
          <a:bodyPr/>
          <a:lstStyle/>
          <a:p>
            <a:pPr>
              <a:defRPr/>
            </a:pPr>
            <a:fld id="{90558983-D506-43C1-B72B-DE83CEB5D592}" type="slidenum">
              <a:rPr lang="en-US" smtClean="0"/>
              <a:pPr>
                <a:defRPr/>
              </a:pPr>
              <a:t>60</a:t>
            </a:fld>
            <a:endParaRPr lang="en-US"/>
          </a:p>
        </p:txBody>
      </p:sp>
      <p:pic>
        <p:nvPicPr>
          <p:cNvPr id="924675" name="Picture 3"/>
          <p:cNvPicPr>
            <a:picLocks noChangeAspect="1" noChangeArrowheads="1"/>
          </p:cNvPicPr>
          <p:nvPr/>
        </p:nvPicPr>
        <p:blipFill>
          <a:blip r:embed="rId2" cstate="print"/>
          <a:srcRect/>
          <a:stretch>
            <a:fillRect/>
          </a:stretch>
        </p:blipFill>
        <p:spPr bwMode="auto">
          <a:xfrm>
            <a:off x="533400" y="1219200"/>
            <a:ext cx="8381999" cy="5210175"/>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402638" cy="838200"/>
          </a:xfrm>
        </p:spPr>
        <p:txBody>
          <a:bodyPr/>
          <a:lstStyle/>
          <a:p>
            <a:r>
              <a:rPr lang="en-IN" dirty="0" smtClean="0"/>
              <a:t>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Case Based Reasoning (CBR) Classifier</a:t>
            </a:r>
            <a:br>
              <a:rPr lang="en-IN" dirty="0" smtClean="0"/>
            </a:br>
            <a:endParaRPr lang="en-IN" dirty="0"/>
          </a:p>
        </p:txBody>
      </p:sp>
      <p:sp>
        <p:nvSpPr>
          <p:cNvPr id="4" name="Slide Number Placeholder 3"/>
          <p:cNvSpPr>
            <a:spLocks noGrp="1"/>
          </p:cNvSpPr>
          <p:nvPr>
            <p:ph type="sldNum" sz="quarter" idx="10"/>
          </p:nvPr>
        </p:nvSpPr>
        <p:spPr/>
        <p:txBody>
          <a:bodyPr/>
          <a:lstStyle/>
          <a:p>
            <a:pPr>
              <a:defRPr/>
            </a:pPr>
            <a:fld id="{90558983-D506-43C1-B72B-DE83CEB5D592}" type="slidenum">
              <a:rPr lang="en-US" smtClean="0"/>
              <a:pPr>
                <a:defRPr/>
              </a:pPr>
              <a:t>61</a:t>
            </a:fld>
            <a:endParaRPr lang="en-US"/>
          </a:p>
        </p:txBody>
      </p:sp>
      <p:pic>
        <p:nvPicPr>
          <p:cNvPr id="925698" name="Picture 2"/>
          <p:cNvPicPr>
            <a:picLocks noChangeAspect="1" noChangeArrowheads="1"/>
          </p:cNvPicPr>
          <p:nvPr/>
        </p:nvPicPr>
        <p:blipFill>
          <a:blip r:embed="rId2" cstate="print"/>
          <a:srcRect/>
          <a:stretch>
            <a:fillRect/>
          </a:stretch>
        </p:blipFill>
        <p:spPr bwMode="auto">
          <a:xfrm>
            <a:off x="304800" y="1524000"/>
            <a:ext cx="8534401" cy="487680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402638" cy="838200"/>
          </a:xfrm>
        </p:spPr>
        <p:txBody>
          <a:bodyPr/>
          <a:lstStyle/>
          <a:p>
            <a:r>
              <a:rPr lang="en-IN" dirty="0" smtClean="0"/>
              <a:t>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Case Based Reasoning (CBR) Classifier</a:t>
            </a:r>
            <a:br>
              <a:rPr lang="en-IN" dirty="0" smtClean="0"/>
            </a:br>
            <a:endParaRPr lang="en-IN" dirty="0"/>
          </a:p>
        </p:txBody>
      </p:sp>
      <p:sp>
        <p:nvSpPr>
          <p:cNvPr id="4" name="Slide Number Placeholder 3"/>
          <p:cNvSpPr>
            <a:spLocks noGrp="1"/>
          </p:cNvSpPr>
          <p:nvPr>
            <p:ph type="sldNum" sz="quarter" idx="10"/>
          </p:nvPr>
        </p:nvSpPr>
        <p:spPr/>
        <p:txBody>
          <a:bodyPr/>
          <a:lstStyle/>
          <a:p>
            <a:pPr>
              <a:defRPr/>
            </a:pPr>
            <a:fld id="{90558983-D506-43C1-B72B-DE83CEB5D592}" type="slidenum">
              <a:rPr lang="en-US" smtClean="0"/>
              <a:pPr>
                <a:defRPr/>
              </a:pPr>
              <a:t>62</a:t>
            </a:fld>
            <a:endParaRPr lang="en-US"/>
          </a:p>
        </p:txBody>
      </p:sp>
      <p:pic>
        <p:nvPicPr>
          <p:cNvPr id="926722" name="Picture 2"/>
          <p:cNvPicPr>
            <a:picLocks noChangeAspect="1" noChangeArrowheads="1"/>
          </p:cNvPicPr>
          <p:nvPr/>
        </p:nvPicPr>
        <p:blipFill>
          <a:blip r:embed="rId2" cstate="print"/>
          <a:srcRect/>
          <a:stretch>
            <a:fillRect/>
          </a:stretch>
        </p:blipFill>
        <p:spPr bwMode="auto">
          <a:xfrm>
            <a:off x="152401" y="1676400"/>
            <a:ext cx="8839200" cy="5181600"/>
          </a:xfrm>
          <a:prstGeom prst="rect">
            <a:avLst/>
          </a:prstGeom>
          <a:noFill/>
          <a:ln w="9525">
            <a:noFill/>
            <a:miter lim="800000"/>
            <a:headEnd/>
            <a:tailEnd/>
          </a:ln>
        </p:spPr>
      </p:pic>
      <p:sp>
        <p:nvSpPr>
          <p:cNvPr id="6" name="Rectangle 5"/>
          <p:cNvSpPr/>
          <p:nvPr/>
        </p:nvSpPr>
        <p:spPr>
          <a:xfrm>
            <a:off x="228600" y="990600"/>
            <a:ext cx="8305800" cy="923330"/>
          </a:xfrm>
          <a:prstGeom prst="rect">
            <a:avLst/>
          </a:prstGeom>
        </p:spPr>
        <p:txBody>
          <a:bodyPr wrap="square">
            <a:spAutoFit/>
          </a:bodyPr>
          <a:lstStyle/>
          <a:p>
            <a:r>
              <a:rPr lang="en-IN" dirty="0" smtClean="0"/>
              <a:t>CADET is a Case-based Design Tool. CADET is a system that aids conceptual design of electro-mechanical devices and is based on the paradigm of Case-based Reasoning.</a:t>
            </a:r>
            <a:endParaRPr lang="en-IN" dirty="0"/>
          </a:p>
        </p:txBody>
      </p:sp>
    </p:spTree>
  </p:cSld>
  <p:clrMapOvr>
    <a:masterClrMapping/>
  </p:clrMapOvr>
  <p:transition>
    <p:zo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402638" cy="838200"/>
          </a:xfrm>
        </p:spPr>
        <p:txBody>
          <a:bodyPr/>
          <a:lstStyle/>
          <a:p>
            <a:r>
              <a:rPr lang="en-IN" dirty="0" smtClean="0"/>
              <a:t>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Case Based Reasoning (CBR) Classifier</a:t>
            </a:r>
            <a:br>
              <a:rPr lang="en-IN" dirty="0" smtClean="0"/>
            </a:br>
            <a:endParaRPr lang="en-IN" dirty="0"/>
          </a:p>
        </p:txBody>
      </p:sp>
      <p:sp>
        <p:nvSpPr>
          <p:cNvPr id="7" name="Content Placeholder 6"/>
          <p:cNvSpPr>
            <a:spLocks noGrp="1"/>
          </p:cNvSpPr>
          <p:nvPr>
            <p:ph idx="1"/>
          </p:nvPr>
        </p:nvSpPr>
        <p:spPr>
          <a:xfrm>
            <a:off x="304800" y="1219200"/>
            <a:ext cx="8458200" cy="5486400"/>
          </a:xfrm>
        </p:spPr>
        <p:txBody>
          <a:bodyPr/>
          <a:lstStyle/>
          <a:p>
            <a:r>
              <a:rPr lang="en-IN" sz="1800" dirty="0" smtClean="0"/>
              <a:t>Let us consider a prototypical example of a case-based reasoning system to ground our discussion. </a:t>
            </a:r>
          </a:p>
          <a:p>
            <a:r>
              <a:rPr lang="en-IN" sz="1800" dirty="0" smtClean="0"/>
              <a:t>The CADET system employs case based reasoning to assist in the conceptual design of simple mechanical devices such as water faucets. </a:t>
            </a:r>
          </a:p>
          <a:p>
            <a:r>
              <a:rPr lang="en-IN" sz="1800" dirty="0" smtClean="0"/>
              <a:t>It uses a library containing approximately 75 previous designs and design fragments to suggest conceptual designs to meet the specifications of new design problems. Each instance stored in memory (e.g., a </a:t>
            </a:r>
            <a:r>
              <a:rPr lang="en-IN" sz="1800" dirty="0" err="1" smtClean="0"/>
              <a:t>waterpipe</a:t>
            </a:r>
            <a:r>
              <a:rPr lang="en-IN" sz="1800" dirty="0" smtClean="0"/>
              <a:t>) is represented by describing both its structure and its qualitative function.</a:t>
            </a:r>
          </a:p>
          <a:p>
            <a:r>
              <a:rPr lang="en-IN" sz="1800" dirty="0" smtClean="0"/>
              <a:t>New design problems are then presented by specifying the desired function and requesting the corresponding structure</a:t>
            </a:r>
          </a:p>
          <a:p>
            <a:r>
              <a:rPr lang="en-IN" sz="1800" dirty="0" smtClean="0"/>
              <a:t>The top half of the figure shows the description of a typical stored case called a T-junction pipe. </a:t>
            </a:r>
          </a:p>
          <a:p>
            <a:r>
              <a:rPr lang="en-IN" sz="1800" dirty="0" smtClean="0"/>
              <a:t>Its function is represented in terms of the qualitative relationships among the water flow levels and temperatures at its inputs and outputs.</a:t>
            </a:r>
          </a:p>
          <a:p>
            <a:r>
              <a:rPr lang="en-IN" sz="1800" dirty="0" smtClean="0"/>
              <a:t>In the functional description at its right, an arrow with a "+" label indicates that the variable at the arrowhead increases with the variable at its tail. </a:t>
            </a:r>
          </a:p>
          <a:p>
            <a:r>
              <a:rPr lang="en-IN" sz="1800" dirty="0" smtClean="0"/>
              <a:t>For example, the output water flow </a:t>
            </a:r>
            <a:r>
              <a:rPr lang="en-IN" sz="1800" b="1" i="1" dirty="0" smtClean="0"/>
              <a:t>Q3 increases with increasing input water flow Ql.</a:t>
            </a:r>
            <a:endParaRPr lang="en-IN" sz="1800" dirty="0"/>
          </a:p>
        </p:txBody>
      </p:sp>
      <p:sp>
        <p:nvSpPr>
          <p:cNvPr id="4" name="Slide Number Placeholder 3"/>
          <p:cNvSpPr>
            <a:spLocks noGrp="1"/>
          </p:cNvSpPr>
          <p:nvPr>
            <p:ph type="sldNum" sz="quarter" idx="10"/>
          </p:nvPr>
        </p:nvSpPr>
        <p:spPr/>
        <p:txBody>
          <a:bodyPr/>
          <a:lstStyle/>
          <a:p>
            <a:pPr>
              <a:defRPr/>
            </a:pPr>
            <a:fld id="{90558983-D506-43C1-B72B-DE83CEB5D592}" type="slidenum">
              <a:rPr lang="en-US" smtClean="0"/>
              <a:pPr>
                <a:defRPr/>
              </a:pPr>
              <a:t>63</a:t>
            </a:fld>
            <a:endParaRPr lang="en-US"/>
          </a:p>
        </p:txBody>
      </p:sp>
    </p:spTree>
  </p:cSld>
  <p:clrMapOvr>
    <a:masterClrMapping/>
  </p:clrMapOvr>
  <p:transition>
    <p:zo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402638" cy="838200"/>
          </a:xfrm>
        </p:spPr>
        <p:txBody>
          <a:bodyPr/>
          <a:lstStyle/>
          <a:p>
            <a:r>
              <a:rPr lang="en-IN" dirty="0" smtClean="0"/>
              <a:t>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Case Based Reasoning (CBR) Classifier</a:t>
            </a:r>
            <a:br>
              <a:rPr lang="en-IN" dirty="0" smtClean="0"/>
            </a:br>
            <a:endParaRPr lang="en-IN" dirty="0"/>
          </a:p>
        </p:txBody>
      </p:sp>
      <p:sp>
        <p:nvSpPr>
          <p:cNvPr id="7" name="Content Placeholder 6"/>
          <p:cNvSpPr>
            <a:spLocks noGrp="1"/>
          </p:cNvSpPr>
          <p:nvPr>
            <p:ph idx="1"/>
          </p:nvPr>
        </p:nvSpPr>
        <p:spPr>
          <a:xfrm>
            <a:off x="304800" y="1219200"/>
            <a:ext cx="8458200" cy="5486400"/>
          </a:xfrm>
        </p:spPr>
        <p:txBody>
          <a:bodyPr/>
          <a:lstStyle/>
          <a:p>
            <a:r>
              <a:rPr lang="en-IN" sz="1800" dirty="0" smtClean="0"/>
              <a:t>Similarly a "-" label indicates that the variable at the head decreases with the variable at the tail. </a:t>
            </a:r>
          </a:p>
          <a:p>
            <a:r>
              <a:rPr lang="en-IN" sz="1800" dirty="0" smtClean="0"/>
              <a:t>The bottom half of this figure depicts a new design problem described by its desired function. </a:t>
            </a:r>
          </a:p>
          <a:p>
            <a:r>
              <a:rPr lang="en-IN" sz="1800" dirty="0" smtClean="0"/>
              <a:t>This particular function describes the required behaviour of one type of water faucet. </a:t>
            </a:r>
          </a:p>
          <a:p>
            <a:r>
              <a:rPr lang="en-IN" sz="1800" dirty="0" smtClean="0"/>
              <a:t>Here </a:t>
            </a:r>
            <a:r>
              <a:rPr lang="en-US" sz="1800" dirty="0" smtClean="0"/>
              <a:t>Q</a:t>
            </a:r>
            <a:r>
              <a:rPr lang="en-US" sz="1800" baseline="-25000" dirty="0" smtClean="0"/>
              <a:t>c</a:t>
            </a:r>
            <a:r>
              <a:rPr lang="en-IN" sz="1800" dirty="0" smtClean="0"/>
              <a:t> refers to the flow of cold water into the faucet, </a:t>
            </a:r>
            <a:r>
              <a:rPr lang="en-US" sz="1800" dirty="0" err="1" smtClean="0"/>
              <a:t>Q</a:t>
            </a:r>
            <a:r>
              <a:rPr lang="en-US" sz="1800" baseline="-25000" dirty="0" err="1" smtClean="0"/>
              <a:t>h</a:t>
            </a:r>
            <a:r>
              <a:rPr lang="en-IN" sz="1800" dirty="0" smtClean="0"/>
              <a:t> to the input flow of hot water, and </a:t>
            </a:r>
            <a:r>
              <a:rPr lang="en-US" sz="1800" dirty="0" err="1" smtClean="0"/>
              <a:t>Q</a:t>
            </a:r>
            <a:r>
              <a:rPr lang="en-US" sz="1800" baseline="-25000" dirty="0" err="1" smtClean="0"/>
              <a:t>m</a:t>
            </a:r>
            <a:r>
              <a:rPr lang="en-IN" sz="1800" dirty="0" smtClean="0"/>
              <a:t>, to the single mixed flow out of the faucet. </a:t>
            </a:r>
          </a:p>
          <a:p>
            <a:r>
              <a:rPr lang="en-IN" sz="1800" dirty="0" smtClean="0"/>
              <a:t>Similarly </a:t>
            </a:r>
            <a:r>
              <a:rPr lang="en-US" sz="1800" dirty="0" err="1" smtClean="0"/>
              <a:t>T</a:t>
            </a:r>
            <a:r>
              <a:rPr lang="en-US" sz="1800" baseline="-25000" dirty="0" err="1" smtClean="0"/>
              <a:t>c</a:t>
            </a:r>
            <a:r>
              <a:rPr lang="en-IN" sz="1800" dirty="0" smtClean="0"/>
              <a:t> , </a:t>
            </a:r>
            <a:r>
              <a:rPr lang="en-US" sz="1800" dirty="0" err="1" smtClean="0"/>
              <a:t>T</a:t>
            </a:r>
            <a:r>
              <a:rPr lang="en-US" sz="1800" baseline="-25000" dirty="0" err="1" smtClean="0"/>
              <a:t>h</a:t>
            </a:r>
            <a:r>
              <a:rPr lang="en-IN" sz="1800" dirty="0" smtClean="0"/>
              <a:t> and </a:t>
            </a:r>
            <a:r>
              <a:rPr lang="en-US" sz="1800" dirty="0" smtClean="0"/>
              <a:t>T</a:t>
            </a:r>
            <a:r>
              <a:rPr lang="en-US" sz="1800" baseline="-25000" dirty="0" smtClean="0"/>
              <a:t>m</a:t>
            </a:r>
            <a:r>
              <a:rPr lang="en-IN" sz="1800" dirty="0" smtClean="0"/>
              <a:t> refer to the temperatures of the cold water, hot water, and mixed water respectively. </a:t>
            </a:r>
          </a:p>
          <a:p>
            <a:r>
              <a:rPr lang="en-IN" sz="1800" dirty="0" smtClean="0"/>
              <a:t>The variable </a:t>
            </a:r>
            <a:r>
              <a:rPr lang="en-US" sz="1800" dirty="0" smtClean="0"/>
              <a:t>C</a:t>
            </a:r>
            <a:r>
              <a:rPr lang="en-US" sz="1800" baseline="-25000" dirty="0" smtClean="0"/>
              <a:t>t</a:t>
            </a:r>
            <a:r>
              <a:rPr lang="en-IN" sz="1800" b="1" i="1" dirty="0" smtClean="0"/>
              <a:t> denotes the control signal </a:t>
            </a:r>
            <a:r>
              <a:rPr lang="en-IN" sz="1800" dirty="0" smtClean="0"/>
              <a:t>for temperature that is input to the faucet, and </a:t>
            </a:r>
            <a:r>
              <a:rPr lang="en-IN" sz="1800" b="1" i="1" dirty="0" smtClean="0"/>
              <a:t> </a:t>
            </a:r>
            <a:r>
              <a:rPr lang="en-US" sz="1800" dirty="0" err="1" smtClean="0"/>
              <a:t>C</a:t>
            </a:r>
            <a:r>
              <a:rPr lang="en-US" sz="1800" baseline="-25000" dirty="0" err="1" smtClean="0"/>
              <a:t>f</a:t>
            </a:r>
            <a:r>
              <a:rPr lang="en-IN" sz="1800" b="1" i="1" dirty="0" smtClean="0"/>
              <a:t> </a:t>
            </a:r>
            <a:r>
              <a:rPr lang="en-IN" sz="1800" dirty="0" smtClean="0"/>
              <a:t> denotes the control signal for water flow. </a:t>
            </a:r>
          </a:p>
          <a:p>
            <a:r>
              <a:rPr lang="en-IN" sz="1800" dirty="0" smtClean="0"/>
              <a:t>Note the description of the desired function specifies that these controls </a:t>
            </a:r>
            <a:r>
              <a:rPr lang="en-US" sz="1800" dirty="0" smtClean="0"/>
              <a:t>C</a:t>
            </a:r>
            <a:r>
              <a:rPr lang="en-US" sz="1800" baseline="-25000" dirty="0" smtClean="0"/>
              <a:t>t</a:t>
            </a:r>
            <a:r>
              <a:rPr lang="en-IN" sz="1800" b="1" i="1" dirty="0" smtClean="0"/>
              <a:t> , and </a:t>
            </a:r>
            <a:r>
              <a:rPr lang="en-US" sz="1800" dirty="0" err="1" smtClean="0"/>
              <a:t>C</a:t>
            </a:r>
            <a:r>
              <a:rPr lang="en-US" sz="1800" baseline="-25000" dirty="0" err="1" smtClean="0"/>
              <a:t>f</a:t>
            </a:r>
            <a:r>
              <a:rPr lang="en-IN" sz="1800" b="1" i="1" dirty="0" smtClean="0"/>
              <a:t> are to influence the water flows </a:t>
            </a:r>
            <a:r>
              <a:rPr lang="en-US" sz="1800" dirty="0" smtClean="0"/>
              <a:t>Q</a:t>
            </a:r>
            <a:r>
              <a:rPr lang="en-US" sz="1800" baseline="-25000" dirty="0" smtClean="0"/>
              <a:t>c</a:t>
            </a:r>
            <a:r>
              <a:rPr lang="en-IN" sz="1800" b="1" i="1" dirty="0" smtClean="0"/>
              <a:t> and </a:t>
            </a:r>
            <a:r>
              <a:rPr lang="en-US" sz="1800" dirty="0" err="1" smtClean="0"/>
              <a:t>Q</a:t>
            </a:r>
            <a:r>
              <a:rPr lang="en-US" sz="1800" baseline="-25000" dirty="0" err="1" smtClean="0"/>
              <a:t>h</a:t>
            </a:r>
            <a:r>
              <a:rPr lang="en-US" sz="1800" baseline="-25000" dirty="0" smtClean="0"/>
              <a:t> , </a:t>
            </a:r>
            <a:r>
              <a:rPr lang="en-IN" sz="1800" b="1" i="1" dirty="0" smtClean="0"/>
              <a:t>thereby indirectly </a:t>
            </a:r>
            <a:r>
              <a:rPr lang="en-IN" sz="1800" dirty="0" smtClean="0"/>
              <a:t>influencing the faucet output flow </a:t>
            </a:r>
            <a:r>
              <a:rPr lang="en-US" sz="1800" dirty="0" err="1" smtClean="0"/>
              <a:t>Q</a:t>
            </a:r>
            <a:r>
              <a:rPr lang="en-US" sz="1800" baseline="-25000" dirty="0" err="1" smtClean="0"/>
              <a:t>m</a:t>
            </a:r>
            <a:r>
              <a:rPr lang="en-IN" sz="1800" dirty="0" smtClean="0"/>
              <a:t> , and temperature </a:t>
            </a:r>
            <a:r>
              <a:rPr lang="en-US" sz="1800" dirty="0" smtClean="0"/>
              <a:t>T</a:t>
            </a:r>
            <a:r>
              <a:rPr lang="en-US" sz="1800" baseline="-25000" dirty="0" smtClean="0"/>
              <a:t>m</a:t>
            </a:r>
            <a:r>
              <a:rPr lang="en-IN" sz="1800" dirty="0" smtClean="0"/>
              <a:t> </a:t>
            </a:r>
            <a:r>
              <a:rPr lang="en-IN" sz="1800" i="1" dirty="0" smtClean="0"/>
              <a:t>.</a:t>
            </a:r>
            <a:endParaRPr lang="en-IN" sz="1800" dirty="0"/>
          </a:p>
        </p:txBody>
      </p:sp>
      <p:sp>
        <p:nvSpPr>
          <p:cNvPr id="4" name="Slide Number Placeholder 3"/>
          <p:cNvSpPr>
            <a:spLocks noGrp="1"/>
          </p:cNvSpPr>
          <p:nvPr>
            <p:ph type="sldNum" sz="quarter" idx="10"/>
          </p:nvPr>
        </p:nvSpPr>
        <p:spPr/>
        <p:txBody>
          <a:bodyPr/>
          <a:lstStyle/>
          <a:p>
            <a:pPr>
              <a:defRPr/>
            </a:pPr>
            <a:fld id="{90558983-D506-43C1-B72B-DE83CEB5D592}" type="slidenum">
              <a:rPr lang="en-US" smtClean="0"/>
              <a:pPr>
                <a:defRPr/>
              </a:pPr>
              <a:t>64</a:t>
            </a:fld>
            <a:endParaRPr lang="en-US"/>
          </a:p>
        </p:txBody>
      </p:sp>
    </p:spTree>
  </p:cSld>
  <p:clrMapOvr>
    <a:masterClrMapping/>
  </p:clrMapOvr>
  <p:transition>
    <p:zo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402638" cy="838200"/>
          </a:xfrm>
        </p:spPr>
        <p:txBody>
          <a:bodyPr/>
          <a:lstStyle/>
          <a:p>
            <a:r>
              <a:rPr lang="en-IN" dirty="0" smtClean="0"/>
              <a:t>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Case Based Reasoning (CBR) Classifier</a:t>
            </a:r>
            <a:br>
              <a:rPr lang="en-IN" dirty="0" smtClean="0"/>
            </a:br>
            <a:endParaRPr lang="en-IN" dirty="0"/>
          </a:p>
        </p:txBody>
      </p:sp>
      <p:sp>
        <p:nvSpPr>
          <p:cNvPr id="7" name="Content Placeholder 6"/>
          <p:cNvSpPr>
            <a:spLocks noGrp="1"/>
          </p:cNvSpPr>
          <p:nvPr>
            <p:ph idx="1"/>
          </p:nvPr>
        </p:nvSpPr>
        <p:spPr>
          <a:xfrm>
            <a:off x="304800" y="1219200"/>
            <a:ext cx="8458200" cy="5486400"/>
          </a:xfrm>
        </p:spPr>
        <p:txBody>
          <a:bodyPr/>
          <a:lstStyle/>
          <a:p>
            <a:r>
              <a:rPr lang="en-IN" sz="1800" dirty="0" smtClean="0"/>
              <a:t>Given this functional specification for the new design problem, </a:t>
            </a:r>
            <a:r>
              <a:rPr lang="en-IN" sz="1800" b="1" dirty="0" smtClean="0"/>
              <a:t>CADET </a:t>
            </a:r>
            <a:r>
              <a:rPr lang="en-IN" sz="1800" dirty="0" smtClean="0"/>
              <a:t>searches its library for stored cases whose functional descriptions match the design problem.</a:t>
            </a:r>
          </a:p>
          <a:p>
            <a:r>
              <a:rPr lang="en-IN" sz="1800" dirty="0" smtClean="0"/>
              <a:t>If an exact match is found, indicating that some stored case implements exactly the desired function, then this case can be returned as a suggested solution to the design problem. </a:t>
            </a:r>
          </a:p>
          <a:p>
            <a:r>
              <a:rPr lang="en-IN" sz="1800" dirty="0" smtClean="0"/>
              <a:t>If no exact match occurs, </a:t>
            </a:r>
            <a:r>
              <a:rPr lang="en-IN" sz="1800" b="1" dirty="0" smtClean="0"/>
              <a:t>CADET may find cases that </a:t>
            </a:r>
            <a:r>
              <a:rPr lang="en-IN" sz="1800" dirty="0" smtClean="0"/>
              <a:t>match various subgraphs of the desired functional specification.</a:t>
            </a:r>
          </a:p>
          <a:p>
            <a:r>
              <a:rPr lang="en-IN" sz="1800" dirty="0" smtClean="0"/>
              <a:t>In Figure , for example, the T-junction function matches a subgraphs of the water faucet function graph. </a:t>
            </a:r>
          </a:p>
          <a:p>
            <a:r>
              <a:rPr lang="en-IN" sz="1800" dirty="0" smtClean="0"/>
              <a:t>More generally, </a:t>
            </a:r>
            <a:r>
              <a:rPr lang="en-IN" sz="1800" b="1" dirty="0" smtClean="0"/>
              <a:t>CADET searches for subgraphs isomorphism between the </a:t>
            </a:r>
            <a:r>
              <a:rPr lang="en-IN" sz="1800" dirty="0" smtClean="0"/>
              <a:t>two function graphs, so that parts of a case can be found to match parts of the design specification.</a:t>
            </a:r>
          </a:p>
          <a:p>
            <a:r>
              <a:rPr lang="en-IN" sz="1800" dirty="0" smtClean="0"/>
              <a:t>Furthermore, the system may elaborate the original function specification graph in order to create functionally equivalent graphs that may match still more cases. </a:t>
            </a:r>
          </a:p>
          <a:p>
            <a:r>
              <a:rPr lang="en-IN" sz="1800" dirty="0" smtClean="0"/>
              <a:t>It uses general knowledge about physical influences to create these elaborated function graphs.</a:t>
            </a:r>
            <a:endParaRPr lang="en-IN" sz="1800" dirty="0"/>
          </a:p>
        </p:txBody>
      </p:sp>
      <p:sp>
        <p:nvSpPr>
          <p:cNvPr id="4" name="Slide Number Placeholder 3"/>
          <p:cNvSpPr>
            <a:spLocks noGrp="1"/>
          </p:cNvSpPr>
          <p:nvPr>
            <p:ph type="sldNum" sz="quarter" idx="10"/>
          </p:nvPr>
        </p:nvSpPr>
        <p:spPr/>
        <p:txBody>
          <a:bodyPr/>
          <a:lstStyle/>
          <a:p>
            <a:pPr>
              <a:defRPr/>
            </a:pPr>
            <a:fld id="{90558983-D506-43C1-B72B-DE83CEB5D592}" type="slidenum">
              <a:rPr lang="en-US" smtClean="0"/>
              <a:pPr>
                <a:defRPr/>
              </a:pPr>
              <a:t>65</a:t>
            </a:fld>
            <a:endParaRPr lang="en-US"/>
          </a:p>
        </p:txBody>
      </p:sp>
    </p:spTree>
  </p:cSld>
  <p:clrMapOvr>
    <a:masterClrMapping/>
  </p:clrMapOvr>
  <p:transition>
    <p:zo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402638" cy="838200"/>
          </a:xfrm>
        </p:spPr>
        <p:txBody>
          <a:bodyPr/>
          <a:lstStyle/>
          <a:p>
            <a:r>
              <a:rPr lang="en-IN" dirty="0" smtClean="0"/>
              <a:t>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Case Based Reasoning (CBR) Classifier</a:t>
            </a:r>
            <a:br>
              <a:rPr lang="en-IN" dirty="0" smtClean="0"/>
            </a:br>
            <a:endParaRPr lang="en-IN" dirty="0"/>
          </a:p>
        </p:txBody>
      </p:sp>
      <p:sp>
        <p:nvSpPr>
          <p:cNvPr id="4" name="Slide Number Placeholder 3"/>
          <p:cNvSpPr>
            <a:spLocks noGrp="1"/>
          </p:cNvSpPr>
          <p:nvPr>
            <p:ph type="sldNum" sz="quarter" idx="10"/>
          </p:nvPr>
        </p:nvSpPr>
        <p:spPr/>
        <p:txBody>
          <a:bodyPr/>
          <a:lstStyle/>
          <a:p>
            <a:pPr>
              <a:defRPr/>
            </a:pPr>
            <a:fld id="{90558983-D506-43C1-B72B-DE83CEB5D592}" type="slidenum">
              <a:rPr lang="en-US" smtClean="0"/>
              <a:pPr>
                <a:defRPr/>
              </a:pPr>
              <a:t>66</a:t>
            </a:fld>
            <a:endParaRPr lang="en-US"/>
          </a:p>
        </p:txBody>
      </p:sp>
      <p:pic>
        <p:nvPicPr>
          <p:cNvPr id="927746" name="Picture 2"/>
          <p:cNvPicPr>
            <a:picLocks noChangeAspect="1" noChangeArrowheads="1"/>
          </p:cNvPicPr>
          <p:nvPr/>
        </p:nvPicPr>
        <p:blipFill>
          <a:blip r:embed="rId2" cstate="print"/>
          <a:srcRect/>
          <a:stretch>
            <a:fillRect/>
          </a:stretch>
        </p:blipFill>
        <p:spPr bwMode="auto">
          <a:xfrm>
            <a:off x="228600" y="1066800"/>
            <a:ext cx="8915399" cy="5791199"/>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402638" cy="838200"/>
          </a:xfrm>
        </p:spPr>
        <p:txBody>
          <a:bodyPr/>
          <a:lstStyle/>
          <a:p>
            <a:r>
              <a:rPr lang="en-IN" dirty="0" smtClean="0"/>
              <a:t>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Case Based Reasoning (CBR) Classifier</a:t>
            </a:r>
            <a:br>
              <a:rPr lang="en-IN" dirty="0" smtClean="0"/>
            </a:br>
            <a:endParaRPr lang="en-IN" dirty="0"/>
          </a:p>
        </p:txBody>
      </p:sp>
      <p:sp>
        <p:nvSpPr>
          <p:cNvPr id="4" name="Slide Number Placeholder 3"/>
          <p:cNvSpPr>
            <a:spLocks noGrp="1"/>
          </p:cNvSpPr>
          <p:nvPr>
            <p:ph type="sldNum" sz="quarter" idx="10"/>
          </p:nvPr>
        </p:nvSpPr>
        <p:spPr/>
        <p:txBody>
          <a:bodyPr/>
          <a:lstStyle/>
          <a:p>
            <a:pPr>
              <a:defRPr/>
            </a:pPr>
            <a:fld id="{90558983-D506-43C1-B72B-DE83CEB5D592}" type="slidenum">
              <a:rPr lang="en-US" smtClean="0"/>
              <a:pPr>
                <a:defRPr/>
              </a:pPr>
              <a:t>67</a:t>
            </a:fld>
            <a:endParaRPr lang="en-US"/>
          </a:p>
        </p:txBody>
      </p:sp>
      <p:pic>
        <p:nvPicPr>
          <p:cNvPr id="928770" name="Picture 2"/>
          <p:cNvPicPr>
            <a:picLocks noChangeAspect="1" noChangeArrowheads="1"/>
          </p:cNvPicPr>
          <p:nvPr/>
        </p:nvPicPr>
        <p:blipFill>
          <a:blip r:embed="rId2" cstate="print"/>
          <a:srcRect/>
          <a:stretch>
            <a:fillRect/>
          </a:stretch>
        </p:blipFill>
        <p:spPr bwMode="auto">
          <a:xfrm>
            <a:off x="304800" y="990600"/>
            <a:ext cx="8839200" cy="5538787"/>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IN" sz="3600" b="1" dirty="0" smtClean="0"/>
              <a:t/>
            </a:r>
            <a:br>
              <a:rPr lang="en-IN" sz="3600" b="1" dirty="0" smtClean="0"/>
            </a:br>
            <a:r>
              <a:rPr lang="en-IN" sz="3600" b="1" dirty="0" smtClean="0"/>
              <a:t>Introduction to K-Nearest Neighbor (KNN)</a:t>
            </a:r>
            <a:r>
              <a:rPr lang="en-IN" sz="3600" dirty="0" smtClean="0"/>
              <a:t/>
            </a:r>
            <a:br>
              <a:rPr lang="en-IN" sz="3600" dirty="0" smtClean="0"/>
            </a:br>
            <a:endParaRPr lang="en-IN" sz="3600" dirty="0"/>
          </a:p>
        </p:txBody>
      </p:sp>
      <p:sp>
        <p:nvSpPr>
          <p:cNvPr id="3" name="Content Placeholder 2"/>
          <p:cNvSpPr>
            <a:spLocks noGrp="1"/>
          </p:cNvSpPr>
          <p:nvPr>
            <p:ph idx="1"/>
          </p:nvPr>
        </p:nvSpPr>
        <p:spPr/>
        <p:txBody>
          <a:bodyPr>
            <a:normAutofit/>
          </a:bodyPr>
          <a:lstStyle/>
          <a:p>
            <a:r>
              <a:rPr lang="en-IN" sz="2400" dirty="0" smtClean="0"/>
              <a:t>KNN is a non-parametric supervised learning technique in which we try to classify the data point to a given category with the help of training set. </a:t>
            </a:r>
          </a:p>
          <a:p>
            <a:r>
              <a:rPr lang="en-IN" sz="2400" dirty="0" smtClean="0"/>
              <a:t>In simple words, it captures information of all training data set  and classifies new target data based on a similarity.</a:t>
            </a:r>
          </a:p>
          <a:p>
            <a:r>
              <a:rPr lang="en-IN" sz="2400" dirty="0" smtClean="0"/>
              <a:t>Predictions are made for a new instance (x) by searching through the entire training set for the K most similar cases (neighbors) and summarizing the output variable for those K cases. </a:t>
            </a:r>
          </a:p>
          <a:p>
            <a:r>
              <a:rPr lang="en-IN" sz="2400" dirty="0" smtClean="0"/>
              <a:t>In classification this is the mode (or most common) class value.</a:t>
            </a:r>
            <a:endParaRPr lang="en-IN" sz="2400" dirty="0"/>
          </a:p>
        </p:txBody>
      </p:sp>
    </p:spTree>
  </p:cSld>
  <p:clrMapOvr>
    <a:masterClrMapping/>
  </p:clrMapOvr>
  <p:transition>
    <p:zo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How KNN algorithm works</a:t>
            </a:r>
            <a:endParaRPr lang="en-IN" dirty="0"/>
          </a:p>
        </p:txBody>
      </p:sp>
      <p:sp>
        <p:nvSpPr>
          <p:cNvPr id="3" name="Content Placeholder 2"/>
          <p:cNvSpPr>
            <a:spLocks noGrp="1"/>
          </p:cNvSpPr>
          <p:nvPr>
            <p:ph idx="1"/>
          </p:nvPr>
        </p:nvSpPr>
        <p:spPr>
          <a:xfrm>
            <a:off x="457200" y="1219200"/>
            <a:ext cx="8382000" cy="4906963"/>
          </a:xfrm>
        </p:spPr>
        <p:txBody>
          <a:bodyPr>
            <a:normAutofit/>
          </a:bodyPr>
          <a:lstStyle/>
          <a:p>
            <a:r>
              <a:rPr lang="en-IN" sz="2400" dirty="0" smtClean="0"/>
              <a:t>Suppose we have height, weight and T-shirt size of some customers.</a:t>
            </a:r>
          </a:p>
          <a:p>
            <a:r>
              <a:rPr lang="en-IN" sz="2400" dirty="0" smtClean="0"/>
              <a:t>We need to predict the T-shirt size of a new customer given only height and weight information we have. </a:t>
            </a:r>
          </a:p>
          <a:p>
            <a:r>
              <a:rPr lang="en-IN" sz="2400" dirty="0" smtClean="0"/>
              <a:t>Data including height, weight and T-shirt size information is shown below –</a:t>
            </a:r>
          </a:p>
          <a:p>
            <a:r>
              <a:rPr lang="en-IN" sz="2400" b="1" dirty="0" smtClean="0"/>
              <a:t>New customer named 'Monica' has height 161cm and weight 61kg. KNN can be used to predict the desired T-shirt size</a:t>
            </a:r>
            <a:endParaRPr lang="en-IN" sz="2400" dirty="0"/>
          </a:p>
        </p:txBody>
      </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0"/>
          </p:nvPr>
        </p:nvSpPr>
        <p:spPr>
          <a:noFill/>
        </p:spPr>
        <p:txBody>
          <a:bodyPr/>
          <a:lstStyle/>
          <a:p>
            <a:fld id="{DB5A5D31-F53F-4B0C-A89B-1C14378F1B30}" type="slidenum">
              <a:rPr lang="en-US" smtClean="0"/>
              <a:pPr/>
              <a:t>7</a:t>
            </a:fld>
            <a:endParaRPr lang="en-US" smtClean="0"/>
          </a:p>
        </p:txBody>
      </p:sp>
      <p:sp>
        <p:nvSpPr>
          <p:cNvPr id="33795" name="Rectangle 2"/>
          <p:cNvSpPr>
            <a:spLocks noGrp="1" noChangeArrowheads="1"/>
          </p:cNvSpPr>
          <p:nvPr>
            <p:ph type="title"/>
          </p:nvPr>
        </p:nvSpPr>
        <p:spPr>
          <a:xfrm>
            <a:off x="609600" y="228600"/>
            <a:ext cx="7696200" cy="685800"/>
          </a:xfrm>
          <a:noFill/>
        </p:spPr>
        <p:txBody>
          <a:bodyPr lIns="92075" tIns="46038" rIns="92075" bIns="46038" anchor="ctr"/>
          <a:lstStyle/>
          <a:p>
            <a:pPr eaLnBrk="1" hangingPunct="1"/>
            <a:r>
              <a:rPr lang="en-US" dirty="0" smtClean="0"/>
              <a:t>Bayesian Classification</a:t>
            </a:r>
            <a:endParaRPr lang="en-US" sz="2400" dirty="0" smtClean="0"/>
          </a:p>
        </p:txBody>
      </p:sp>
      <p:sp>
        <p:nvSpPr>
          <p:cNvPr id="33796" name="Rectangle 3"/>
          <p:cNvSpPr>
            <a:spLocks noGrp="1" noChangeArrowheads="1"/>
          </p:cNvSpPr>
          <p:nvPr>
            <p:ph type="body" idx="1"/>
          </p:nvPr>
        </p:nvSpPr>
        <p:spPr>
          <a:xfrm>
            <a:off x="381000" y="1219200"/>
            <a:ext cx="8458200" cy="5257800"/>
          </a:xfrm>
          <a:noFill/>
        </p:spPr>
        <p:txBody>
          <a:bodyPr lIns="92075" tIns="46038" rIns="92075" bIns="46038"/>
          <a:lstStyle/>
          <a:p>
            <a:pPr eaLnBrk="1" hangingPunct="1">
              <a:lnSpc>
                <a:spcPct val="110000"/>
              </a:lnSpc>
            </a:pPr>
            <a:r>
              <a:rPr lang="en-US" sz="2400" u="sng" dirty="0" smtClean="0"/>
              <a:t>A statistical classifier</a:t>
            </a:r>
            <a:r>
              <a:rPr lang="en-US" sz="2400" dirty="0" smtClean="0"/>
              <a:t>: performs </a:t>
            </a:r>
            <a:r>
              <a:rPr lang="en-US" sz="2400" i="1" dirty="0" smtClean="0"/>
              <a:t>probabilistic prediction, i.e.,</a:t>
            </a:r>
            <a:r>
              <a:rPr lang="en-US" sz="2400" dirty="0" smtClean="0"/>
              <a:t> predicts class membership probabilities</a:t>
            </a:r>
          </a:p>
          <a:p>
            <a:pPr eaLnBrk="1" hangingPunct="1">
              <a:lnSpc>
                <a:spcPct val="110000"/>
              </a:lnSpc>
            </a:pPr>
            <a:r>
              <a:rPr lang="en-US" sz="2400" u="sng" dirty="0" smtClean="0"/>
              <a:t>Foundation:</a:t>
            </a:r>
            <a:r>
              <a:rPr lang="en-US" sz="2400" dirty="0" smtClean="0"/>
              <a:t> Based on </a:t>
            </a:r>
            <a:r>
              <a:rPr lang="en-US" sz="2400" dirty="0" err="1" smtClean="0"/>
              <a:t>Bayes</a:t>
            </a:r>
            <a:r>
              <a:rPr lang="en-US" sz="2400" dirty="0" smtClean="0"/>
              <a:t>’ Theorem. </a:t>
            </a:r>
          </a:p>
          <a:p>
            <a:pPr eaLnBrk="1" hangingPunct="1">
              <a:lnSpc>
                <a:spcPct val="110000"/>
              </a:lnSpc>
            </a:pPr>
            <a:r>
              <a:rPr lang="en-US" sz="2400" u="sng" dirty="0" smtClean="0"/>
              <a:t>Performance:</a:t>
            </a:r>
            <a:r>
              <a:rPr lang="en-US" sz="2400" dirty="0" smtClean="0"/>
              <a:t> A simple Bayesian classifier, </a:t>
            </a:r>
            <a:r>
              <a:rPr lang="en-US" sz="2400" i="1" dirty="0" smtClean="0"/>
              <a:t>naïve Bayesian classifier</a:t>
            </a:r>
            <a:r>
              <a:rPr lang="en-US" sz="2400" dirty="0" smtClean="0"/>
              <a:t>, has comparable performance with decision tree and selected neural network classifiers</a:t>
            </a:r>
          </a:p>
          <a:p>
            <a:pPr eaLnBrk="1" hangingPunct="1">
              <a:lnSpc>
                <a:spcPct val="110000"/>
              </a:lnSpc>
            </a:pPr>
            <a:r>
              <a:rPr lang="en-US" sz="2400" u="sng" dirty="0" smtClean="0"/>
              <a:t>Incremental</a:t>
            </a:r>
            <a:r>
              <a:rPr lang="en-US" sz="2400" dirty="0" smtClean="0"/>
              <a:t>: Each training example can incrementally increase/decrease the probability that a hypothesis is correct — prior knowledge can be combined with observed data</a:t>
            </a:r>
          </a:p>
          <a:p>
            <a:pPr eaLnBrk="1" hangingPunct="1">
              <a:lnSpc>
                <a:spcPct val="110000"/>
              </a:lnSpc>
            </a:pPr>
            <a:r>
              <a:rPr lang="en-US" sz="2400" u="sng" dirty="0" smtClean="0"/>
              <a:t>Standard</a:t>
            </a:r>
            <a:r>
              <a:rPr lang="en-US" sz="2400" dirty="0" smtClean="0"/>
              <a:t>: Even when Bayesian methods are computationally intractable, they can provide a standard of optimal decision making against which other methods can be measured</a:t>
            </a:r>
          </a:p>
        </p:txBody>
      </p:sp>
    </p:spTree>
  </p:cSld>
  <p:clrMapOvr>
    <a:masterClrMapping/>
  </p:clrMapOvr>
  <p:transition>
    <p:zo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914400" y="1094190"/>
          <a:ext cx="6705600" cy="5230410"/>
        </p:xfrm>
        <a:graphic>
          <a:graphicData uri="http://schemas.openxmlformats.org/drawingml/2006/table">
            <a:tbl>
              <a:tblPr/>
              <a:tblGrid>
                <a:gridCol w="2235200"/>
                <a:gridCol w="2235200"/>
                <a:gridCol w="2235200"/>
              </a:tblGrid>
              <a:tr h="426345">
                <a:tc>
                  <a:txBody>
                    <a:bodyPr/>
                    <a:lstStyle/>
                    <a:p>
                      <a:pPr algn="ctr" fontAlgn="t"/>
                      <a:r>
                        <a:rPr lang="en-IN" sz="2000" b="1" dirty="0" smtClean="0">
                          <a:solidFill>
                            <a:srgbClr val="FFFFFF"/>
                          </a:solidFill>
                          <a:latin typeface="inherit"/>
                        </a:rPr>
                        <a:t>Height </a:t>
                      </a:r>
                    </a:p>
                    <a:p>
                      <a:pPr algn="ctr" fontAlgn="t"/>
                      <a:r>
                        <a:rPr lang="en-IN" sz="2000" b="1" dirty="0" smtClean="0">
                          <a:solidFill>
                            <a:srgbClr val="FFFFFF"/>
                          </a:solidFill>
                          <a:latin typeface="inherit"/>
                        </a:rPr>
                        <a:t>(</a:t>
                      </a:r>
                      <a:r>
                        <a:rPr lang="en-IN" sz="2000" b="1" dirty="0">
                          <a:solidFill>
                            <a:srgbClr val="FFFFFF"/>
                          </a:solidFill>
                          <a:latin typeface="inherit"/>
                        </a:rPr>
                        <a:t>in </a:t>
                      </a:r>
                      <a:r>
                        <a:rPr lang="en-IN" sz="2000" b="1" dirty="0" err="1">
                          <a:solidFill>
                            <a:srgbClr val="FFFFFF"/>
                          </a:solidFill>
                          <a:latin typeface="inherit"/>
                        </a:rPr>
                        <a:t>cms</a:t>
                      </a:r>
                      <a:r>
                        <a:rPr lang="en-IN" sz="2000" b="1" dirty="0">
                          <a:solidFill>
                            <a:srgbClr val="FFFFFF"/>
                          </a:solidFill>
                          <a:latin typeface="inherit"/>
                        </a:rPr>
                        <a:t>)</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BA0000"/>
                    </a:solidFill>
                  </a:tcPr>
                </a:tc>
                <a:tc>
                  <a:txBody>
                    <a:bodyPr/>
                    <a:lstStyle/>
                    <a:p>
                      <a:pPr algn="ctr" fontAlgn="t"/>
                      <a:r>
                        <a:rPr lang="en-IN" sz="2000" b="1" dirty="0">
                          <a:solidFill>
                            <a:srgbClr val="FFFFFF"/>
                          </a:solidFill>
                          <a:latin typeface="inherit"/>
                        </a:rPr>
                        <a:t>Weight </a:t>
                      </a:r>
                      <a:endParaRPr lang="en-IN" sz="2000" b="1" dirty="0" smtClean="0">
                        <a:solidFill>
                          <a:srgbClr val="FFFFFF"/>
                        </a:solidFill>
                        <a:latin typeface="inherit"/>
                      </a:endParaRPr>
                    </a:p>
                    <a:p>
                      <a:pPr algn="ctr" fontAlgn="t"/>
                      <a:r>
                        <a:rPr lang="en-IN" sz="2000" b="1" dirty="0" smtClean="0">
                          <a:solidFill>
                            <a:srgbClr val="FFFFFF"/>
                          </a:solidFill>
                          <a:latin typeface="inherit"/>
                        </a:rPr>
                        <a:t>(</a:t>
                      </a:r>
                      <a:r>
                        <a:rPr lang="en-IN" sz="2000" b="1" dirty="0">
                          <a:solidFill>
                            <a:srgbClr val="FFFFFF"/>
                          </a:solidFill>
                          <a:latin typeface="inherit"/>
                        </a:rPr>
                        <a:t>in </a:t>
                      </a:r>
                      <a:r>
                        <a:rPr lang="en-IN" sz="2000" b="1" dirty="0" err="1">
                          <a:solidFill>
                            <a:srgbClr val="FFFFFF"/>
                          </a:solidFill>
                          <a:latin typeface="inherit"/>
                        </a:rPr>
                        <a:t>kgs</a:t>
                      </a:r>
                      <a:r>
                        <a:rPr lang="en-IN" sz="2000" b="1" dirty="0">
                          <a:solidFill>
                            <a:srgbClr val="FFFFFF"/>
                          </a:solidFill>
                          <a:latin typeface="inherit"/>
                        </a:rPr>
                        <a:t>)</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BA0000"/>
                    </a:solidFill>
                  </a:tcPr>
                </a:tc>
                <a:tc>
                  <a:txBody>
                    <a:bodyPr/>
                    <a:lstStyle/>
                    <a:p>
                      <a:pPr algn="ctr" fontAlgn="t"/>
                      <a:r>
                        <a:rPr lang="en-IN" sz="2000" b="1" dirty="0">
                          <a:solidFill>
                            <a:srgbClr val="FFFFFF"/>
                          </a:solidFill>
                          <a:latin typeface="inherit"/>
                        </a:rPr>
                        <a:t>T Shirt Size</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BA0000"/>
                    </a:solidFill>
                  </a:tcPr>
                </a:tc>
              </a:tr>
              <a:tr h="205933">
                <a:tc>
                  <a:txBody>
                    <a:bodyPr/>
                    <a:lstStyle/>
                    <a:p>
                      <a:pPr algn="ctr" fontAlgn="t"/>
                      <a:r>
                        <a:rPr lang="en-IN" sz="1400" b="1" dirty="0">
                          <a:latin typeface="inherit"/>
                        </a:rPr>
                        <a:t>158</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fontAlgn="t"/>
                      <a:r>
                        <a:rPr lang="en-IN" sz="1400" b="1">
                          <a:latin typeface="inherit"/>
                        </a:rPr>
                        <a:t>58</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fontAlgn="t"/>
                      <a:r>
                        <a:rPr lang="en-IN" sz="1400" b="1" dirty="0">
                          <a:latin typeface="inherit"/>
                        </a:rPr>
                        <a:t>M</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r>
              <a:tr h="205933">
                <a:tc>
                  <a:txBody>
                    <a:bodyPr/>
                    <a:lstStyle/>
                    <a:p>
                      <a:pPr algn="ctr" fontAlgn="t"/>
                      <a:r>
                        <a:rPr lang="en-IN" sz="1400" b="1" dirty="0">
                          <a:latin typeface="inherit"/>
                        </a:rPr>
                        <a:t>158</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fontAlgn="t"/>
                      <a:r>
                        <a:rPr lang="en-IN" sz="1400" b="1">
                          <a:latin typeface="inherit"/>
                        </a:rPr>
                        <a:t>59</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fontAlgn="t"/>
                      <a:r>
                        <a:rPr lang="en-IN" sz="1400" b="1">
                          <a:latin typeface="inherit"/>
                        </a:rPr>
                        <a:t>M</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r>
              <a:tr h="205933">
                <a:tc>
                  <a:txBody>
                    <a:bodyPr/>
                    <a:lstStyle/>
                    <a:p>
                      <a:pPr algn="ctr" fontAlgn="t"/>
                      <a:r>
                        <a:rPr lang="en-IN" sz="1400" b="1" dirty="0">
                          <a:latin typeface="inherit"/>
                        </a:rPr>
                        <a:t>158</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fontAlgn="t"/>
                      <a:r>
                        <a:rPr lang="en-IN" sz="1400" b="1" dirty="0">
                          <a:latin typeface="inherit"/>
                        </a:rPr>
                        <a:t>63</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fontAlgn="t"/>
                      <a:r>
                        <a:rPr lang="en-IN" sz="1400" b="1">
                          <a:latin typeface="inherit"/>
                        </a:rPr>
                        <a:t>M</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r>
              <a:tr h="205933">
                <a:tc>
                  <a:txBody>
                    <a:bodyPr/>
                    <a:lstStyle/>
                    <a:p>
                      <a:pPr algn="ctr" fontAlgn="t"/>
                      <a:r>
                        <a:rPr lang="en-IN" sz="1400" b="1" dirty="0">
                          <a:latin typeface="inherit"/>
                        </a:rPr>
                        <a:t>160</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fontAlgn="t"/>
                      <a:r>
                        <a:rPr lang="en-IN" sz="1400" b="1" dirty="0">
                          <a:latin typeface="inherit"/>
                        </a:rPr>
                        <a:t>59</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fontAlgn="t"/>
                      <a:r>
                        <a:rPr lang="en-IN" sz="1400" b="1">
                          <a:latin typeface="inherit"/>
                        </a:rPr>
                        <a:t>M</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r>
              <a:tr h="205933">
                <a:tc>
                  <a:txBody>
                    <a:bodyPr/>
                    <a:lstStyle/>
                    <a:p>
                      <a:pPr algn="ctr" fontAlgn="t"/>
                      <a:r>
                        <a:rPr lang="en-IN" sz="1400" b="1" dirty="0">
                          <a:latin typeface="inherit"/>
                        </a:rPr>
                        <a:t>160</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fontAlgn="t"/>
                      <a:r>
                        <a:rPr lang="en-IN" sz="1400" b="1" dirty="0">
                          <a:latin typeface="inherit"/>
                        </a:rPr>
                        <a:t>60</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fontAlgn="t"/>
                      <a:r>
                        <a:rPr lang="en-IN" sz="1400" b="1">
                          <a:latin typeface="inherit"/>
                        </a:rPr>
                        <a:t>M</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r>
              <a:tr h="205933">
                <a:tc>
                  <a:txBody>
                    <a:bodyPr/>
                    <a:lstStyle/>
                    <a:p>
                      <a:pPr algn="ctr" fontAlgn="t"/>
                      <a:r>
                        <a:rPr lang="en-IN" sz="1400" b="1" dirty="0">
                          <a:latin typeface="inherit"/>
                        </a:rPr>
                        <a:t>163</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fontAlgn="t"/>
                      <a:r>
                        <a:rPr lang="en-IN" sz="1400" b="1" dirty="0">
                          <a:latin typeface="inherit"/>
                        </a:rPr>
                        <a:t>60</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fontAlgn="t"/>
                      <a:r>
                        <a:rPr lang="en-IN" sz="1400" b="1">
                          <a:latin typeface="inherit"/>
                        </a:rPr>
                        <a:t>M</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r>
              <a:tr h="205933">
                <a:tc>
                  <a:txBody>
                    <a:bodyPr/>
                    <a:lstStyle/>
                    <a:p>
                      <a:pPr algn="ctr" fontAlgn="t"/>
                      <a:r>
                        <a:rPr lang="en-IN" sz="1400" b="1" dirty="0">
                          <a:latin typeface="inherit"/>
                        </a:rPr>
                        <a:t>163</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fontAlgn="t"/>
                      <a:r>
                        <a:rPr lang="en-IN" sz="1400" b="1" dirty="0">
                          <a:latin typeface="inherit"/>
                        </a:rPr>
                        <a:t>61</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fontAlgn="t"/>
                      <a:r>
                        <a:rPr lang="en-IN" sz="1400" b="1">
                          <a:latin typeface="inherit"/>
                        </a:rPr>
                        <a:t>M</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r>
              <a:tr h="205933">
                <a:tc>
                  <a:txBody>
                    <a:bodyPr/>
                    <a:lstStyle/>
                    <a:p>
                      <a:pPr algn="ctr" fontAlgn="t"/>
                      <a:r>
                        <a:rPr lang="en-IN" sz="1400" b="1" dirty="0">
                          <a:latin typeface="inherit"/>
                        </a:rPr>
                        <a:t>160</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fontAlgn="t"/>
                      <a:r>
                        <a:rPr lang="en-IN" sz="1400" b="1" dirty="0">
                          <a:latin typeface="inherit"/>
                        </a:rPr>
                        <a:t>64</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fontAlgn="t"/>
                      <a:r>
                        <a:rPr lang="en-IN" sz="1400" b="1">
                          <a:latin typeface="inherit"/>
                        </a:rPr>
                        <a:t>L</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r>
              <a:tr h="205933">
                <a:tc>
                  <a:txBody>
                    <a:bodyPr/>
                    <a:lstStyle/>
                    <a:p>
                      <a:pPr algn="ctr" fontAlgn="t"/>
                      <a:r>
                        <a:rPr lang="en-IN" sz="1400" b="1">
                          <a:latin typeface="inherit"/>
                        </a:rPr>
                        <a:t>163</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fontAlgn="t"/>
                      <a:r>
                        <a:rPr lang="en-IN" sz="1400" b="1" dirty="0">
                          <a:latin typeface="inherit"/>
                        </a:rPr>
                        <a:t>64</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fontAlgn="t"/>
                      <a:r>
                        <a:rPr lang="en-IN" sz="1400" b="1" dirty="0">
                          <a:latin typeface="inherit"/>
                        </a:rPr>
                        <a:t>L</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r>
              <a:tr h="205933">
                <a:tc>
                  <a:txBody>
                    <a:bodyPr/>
                    <a:lstStyle/>
                    <a:p>
                      <a:pPr algn="ctr" fontAlgn="t"/>
                      <a:r>
                        <a:rPr lang="en-IN" sz="1400" b="1">
                          <a:latin typeface="inherit"/>
                        </a:rPr>
                        <a:t>165</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fontAlgn="t"/>
                      <a:r>
                        <a:rPr lang="en-IN" sz="1400" b="1" dirty="0">
                          <a:latin typeface="inherit"/>
                        </a:rPr>
                        <a:t>61</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fontAlgn="t"/>
                      <a:r>
                        <a:rPr lang="en-IN" sz="1400" b="1" dirty="0">
                          <a:latin typeface="inherit"/>
                        </a:rPr>
                        <a:t>L</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r>
              <a:tr h="205933">
                <a:tc>
                  <a:txBody>
                    <a:bodyPr/>
                    <a:lstStyle/>
                    <a:p>
                      <a:pPr algn="ctr" fontAlgn="t"/>
                      <a:r>
                        <a:rPr lang="en-IN" sz="1400" b="1">
                          <a:latin typeface="inherit"/>
                        </a:rPr>
                        <a:t>165</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fontAlgn="t"/>
                      <a:r>
                        <a:rPr lang="en-IN" sz="1400" b="1" dirty="0">
                          <a:latin typeface="inherit"/>
                        </a:rPr>
                        <a:t>62</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fontAlgn="t"/>
                      <a:r>
                        <a:rPr lang="en-IN" sz="1400" b="1" dirty="0">
                          <a:latin typeface="inherit"/>
                        </a:rPr>
                        <a:t>L</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r>
              <a:tr h="205933">
                <a:tc>
                  <a:txBody>
                    <a:bodyPr/>
                    <a:lstStyle/>
                    <a:p>
                      <a:pPr algn="ctr" fontAlgn="t"/>
                      <a:r>
                        <a:rPr lang="en-IN" sz="1400" b="1">
                          <a:latin typeface="inherit"/>
                        </a:rPr>
                        <a:t>165</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fontAlgn="t"/>
                      <a:r>
                        <a:rPr lang="en-IN" sz="1400" b="1" dirty="0">
                          <a:latin typeface="inherit"/>
                        </a:rPr>
                        <a:t>65</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fontAlgn="t"/>
                      <a:r>
                        <a:rPr lang="en-IN" sz="1400" b="1" dirty="0">
                          <a:latin typeface="inherit"/>
                        </a:rPr>
                        <a:t>L</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r>
              <a:tr h="205933">
                <a:tc>
                  <a:txBody>
                    <a:bodyPr/>
                    <a:lstStyle/>
                    <a:p>
                      <a:pPr algn="ctr" fontAlgn="t"/>
                      <a:r>
                        <a:rPr lang="en-IN" sz="1400" b="1">
                          <a:latin typeface="inherit"/>
                        </a:rPr>
                        <a:t>168</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fontAlgn="t"/>
                      <a:r>
                        <a:rPr lang="en-IN" sz="1400" b="1" dirty="0">
                          <a:latin typeface="inherit"/>
                        </a:rPr>
                        <a:t>62</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fontAlgn="t"/>
                      <a:r>
                        <a:rPr lang="en-IN" sz="1400" b="1" dirty="0">
                          <a:latin typeface="inherit"/>
                        </a:rPr>
                        <a:t>L</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r>
              <a:tr h="205933">
                <a:tc>
                  <a:txBody>
                    <a:bodyPr/>
                    <a:lstStyle/>
                    <a:p>
                      <a:pPr algn="ctr" fontAlgn="t"/>
                      <a:r>
                        <a:rPr lang="en-IN" sz="1400" b="1">
                          <a:latin typeface="inherit"/>
                        </a:rPr>
                        <a:t>168</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fontAlgn="t"/>
                      <a:r>
                        <a:rPr lang="en-IN" sz="1400" b="1" dirty="0">
                          <a:latin typeface="inherit"/>
                        </a:rPr>
                        <a:t>63</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fontAlgn="t"/>
                      <a:r>
                        <a:rPr lang="en-IN" sz="1400" b="1" dirty="0">
                          <a:latin typeface="inherit"/>
                        </a:rPr>
                        <a:t>L</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r>
              <a:tr h="205933">
                <a:tc>
                  <a:txBody>
                    <a:bodyPr/>
                    <a:lstStyle/>
                    <a:p>
                      <a:pPr algn="ctr" fontAlgn="t"/>
                      <a:r>
                        <a:rPr lang="en-IN" sz="1400" b="1">
                          <a:latin typeface="inherit"/>
                        </a:rPr>
                        <a:t>168</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fontAlgn="t"/>
                      <a:r>
                        <a:rPr lang="en-IN" sz="1400" b="1" dirty="0">
                          <a:latin typeface="inherit"/>
                        </a:rPr>
                        <a:t>66</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fontAlgn="t"/>
                      <a:r>
                        <a:rPr lang="en-IN" sz="1400" b="1" dirty="0">
                          <a:latin typeface="inherit"/>
                        </a:rPr>
                        <a:t>L</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r>
              <a:tr h="205933">
                <a:tc>
                  <a:txBody>
                    <a:bodyPr/>
                    <a:lstStyle/>
                    <a:p>
                      <a:pPr algn="ctr" fontAlgn="t"/>
                      <a:r>
                        <a:rPr lang="en-IN" sz="1400" b="1">
                          <a:latin typeface="inherit"/>
                        </a:rPr>
                        <a:t>170</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fontAlgn="t"/>
                      <a:r>
                        <a:rPr lang="en-IN" sz="1400" b="1" dirty="0">
                          <a:latin typeface="inherit"/>
                        </a:rPr>
                        <a:t>63</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fontAlgn="t"/>
                      <a:r>
                        <a:rPr lang="en-IN" sz="1400" b="1" dirty="0">
                          <a:latin typeface="inherit"/>
                        </a:rPr>
                        <a:t>L</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r>
              <a:tr h="205933">
                <a:tc>
                  <a:txBody>
                    <a:bodyPr/>
                    <a:lstStyle/>
                    <a:p>
                      <a:pPr algn="ctr" fontAlgn="t"/>
                      <a:r>
                        <a:rPr lang="en-IN" sz="1400" b="1">
                          <a:latin typeface="inherit"/>
                        </a:rPr>
                        <a:t>170</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fontAlgn="t"/>
                      <a:r>
                        <a:rPr lang="en-IN" sz="1400" b="1">
                          <a:latin typeface="inherit"/>
                        </a:rPr>
                        <a:t>64</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fontAlgn="t"/>
                      <a:r>
                        <a:rPr lang="en-IN" sz="1400" b="1" dirty="0">
                          <a:latin typeface="inherit"/>
                        </a:rPr>
                        <a:t>L</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r>
              <a:tr h="205933">
                <a:tc>
                  <a:txBody>
                    <a:bodyPr/>
                    <a:lstStyle/>
                    <a:p>
                      <a:pPr algn="ctr" fontAlgn="t"/>
                      <a:r>
                        <a:rPr lang="en-IN" sz="1400" b="1">
                          <a:latin typeface="inherit"/>
                        </a:rPr>
                        <a:t>170</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fontAlgn="t"/>
                      <a:r>
                        <a:rPr lang="en-IN" sz="1400" b="1" dirty="0">
                          <a:latin typeface="inherit"/>
                        </a:rPr>
                        <a:t>68</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c>
                  <a:txBody>
                    <a:bodyPr/>
                    <a:lstStyle/>
                    <a:p>
                      <a:pPr algn="ctr" fontAlgn="t"/>
                      <a:r>
                        <a:rPr lang="en-IN" sz="1400" b="1" dirty="0">
                          <a:latin typeface="inherit"/>
                        </a:rPr>
                        <a:t>L</a:t>
                      </a:r>
                    </a:p>
                  </a:txBody>
                  <a:tcPr marL="34225" marR="34225" marT="20535" marB="205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AFAFA"/>
                    </a:solidFill>
                  </a:tcPr>
                </a:tc>
              </a:tr>
            </a:tbl>
          </a:graphicData>
        </a:graphic>
      </p:graphicFrame>
    </p:spTree>
  </p:cSld>
  <p:clrMapOvr>
    <a:masterClrMapping/>
  </p:clrMapOvr>
  <p:transition>
    <p:zo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8402638" cy="609600"/>
          </a:xfrm>
        </p:spPr>
        <p:txBody>
          <a:bodyPr>
            <a:noAutofit/>
          </a:bodyPr>
          <a:lstStyle/>
          <a:p>
            <a:r>
              <a:rPr lang="en-IN" sz="2800" b="1" dirty="0" smtClean="0"/>
              <a:t>Step 1 : </a:t>
            </a:r>
            <a:br>
              <a:rPr lang="en-IN" sz="2800" b="1" dirty="0" smtClean="0"/>
            </a:br>
            <a:r>
              <a:rPr lang="en-IN" sz="2800" b="1" dirty="0" smtClean="0"/>
              <a:t>Calculate Similarity based on distance function</a:t>
            </a:r>
            <a:r>
              <a:rPr lang="en-IN" sz="2800" dirty="0" smtClean="0"/>
              <a:t/>
            </a:r>
            <a:br>
              <a:rPr lang="en-IN" sz="2800" dirty="0" smtClean="0"/>
            </a:br>
            <a:endParaRPr lang="en-IN" sz="2800" dirty="0"/>
          </a:p>
        </p:txBody>
      </p:sp>
      <p:sp>
        <p:nvSpPr>
          <p:cNvPr id="3" name="Content Placeholder 2"/>
          <p:cNvSpPr>
            <a:spLocks noGrp="1"/>
          </p:cNvSpPr>
          <p:nvPr>
            <p:ph idx="1"/>
          </p:nvPr>
        </p:nvSpPr>
        <p:spPr/>
        <p:txBody>
          <a:bodyPr>
            <a:normAutofit/>
          </a:bodyPr>
          <a:lstStyle/>
          <a:p>
            <a:r>
              <a:rPr lang="en-IN" sz="2400" dirty="0" smtClean="0"/>
              <a:t>There are many distance functions but Euclidean is the most commonly used measure. It is mainly used when data is continuous. </a:t>
            </a:r>
          </a:p>
          <a:p>
            <a:r>
              <a:rPr lang="en-IN" sz="2400" dirty="0" smtClean="0"/>
              <a:t>Manhattan distance is also very common for continuous variables.</a:t>
            </a:r>
            <a:endParaRPr lang="en-IN" sz="2400" dirty="0"/>
          </a:p>
        </p:txBody>
      </p:sp>
      <p:pic>
        <p:nvPicPr>
          <p:cNvPr id="17410" name="Picture 2" descr="https://2.bp.blogspot.com/-VSgHTe470Po/WjhZimqmDgI/AAAAAAAAGiA/j60crf319gM5QVkqMxyCkIPNA78sQkj-ACLcBGAs/s1600/distance.PNG"/>
          <p:cNvPicPr>
            <a:picLocks noChangeAspect="1" noChangeArrowheads="1"/>
          </p:cNvPicPr>
          <p:nvPr/>
        </p:nvPicPr>
        <p:blipFill>
          <a:blip r:embed="rId2" cstate="print"/>
          <a:srcRect/>
          <a:stretch>
            <a:fillRect/>
          </a:stretch>
        </p:blipFill>
        <p:spPr bwMode="auto">
          <a:xfrm>
            <a:off x="2133600" y="3657600"/>
            <a:ext cx="5029200" cy="2590801"/>
          </a:xfrm>
          <a:prstGeom prst="rect">
            <a:avLst/>
          </a:prstGeom>
          <a:noFill/>
        </p:spPr>
      </p:pic>
    </p:spTree>
  </p:cSld>
  <p:clrMapOvr>
    <a:masterClrMapping/>
  </p:clrMapOvr>
  <p:transition>
    <p:zo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228600" y="380994"/>
          <a:ext cx="8610600" cy="6070999"/>
        </p:xfrm>
        <a:graphic>
          <a:graphicData uri="http://schemas.openxmlformats.org/drawingml/2006/table">
            <a:tbl>
              <a:tblPr/>
              <a:tblGrid>
                <a:gridCol w="2379734"/>
                <a:gridCol w="1806048"/>
                <a:gridCol w="2215065"/>
                <a:gridCol w="2209753"/>
              </a:tblGrid>
              <a:tr h="504122">
                <a:tc>
                  <a:txBody>
                    <a:bodyPr/>
                    <a:lstStyle/>
                    <a:p>
                      <a:pPr algn="ctr" rtl="0" fontAlgn="t"/>
                      <a:r>
                        <a:rPr lang="en-IN" sz="1800" b="1" i="0" u="none" strike="noStrike" dirty="0">
                          <a:solidFill>
                            <a:srgbClr val="000000"/>
                          </a:solidFill>
                          <a:latin typeface="Inherit"/>
                        </a:rPr>
                        <a:t>  </a:t>
                      </a:r>
                      <a:r>
                        <a:rPr lang="en-IN" sz="1800" b="1" i="0" u="none" strike="noStrike" dirty="0" smtClean="0">
                          <a:solidFill>
                            <a:srgbClr val="000000"/>
                          </a:solidFill>
                          <a:latin typeface="Inherit"/>
                        </a:rPr>
                        <a:t>Height </a:t>
                      </a:r>
                      <a:r>
                        <a:rPr lang="en-IN" sz="1800" b="1" i="0" u="none" strike="noStrike" dirty="0">
                          <a:solidFill>
                            <a:srgbClr val="000000"/>
                          </a:solidFill>
                          <a:latin typeface="Inherit"/>
                        </a:rPr>
                        <a:t>X </a:t>
                      </a:r>
                      <a:r>
                        <a:rPr lang="en-IN" sz="1800" b="1" i="0" u="none" strike="noStrike" dirty="0" smtClean="0">
                          <a:solidFill>
                            <a:srgbClr val="000000"/>
                          </a:solidFill>
                          <a:latin typeface="Inherit"/>
                        </a:rPr>
                        <a:t>(in </a:t>
                      </a:r>
                      <a:r>
                        <a:rPr lang="en-IN" sz="1800" b="1" i="0" u="none" strike="noStrike" dirty="0" err="1">
                          <a:solidFill>
                            <a:srgbClr val="000000"/>
                          </a:solidFill>
                          <a:latin typeface="Inherit"/>
                        </a:rPr>
                        <a:t>cms</a:t>
                      </a:r>
                      <a:r>
                        <a:rPr lang="en-IN" sz="1800" b="1" i="0" u="none" strike="noStrike" dirty="0">
                          <a:solidFill>
                            <a:srgbClr val="000000"/>
                          </a:solidFill>
                          <a:latin typeface="Inherit"/>
                        </a:rPr>
                        <a:t>)</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r>
                        <a:rPr lang="en-IN" sz="1800" b="1" i="0" u="none" strike="noStrike" dirty="0">
                          <a:solidFill>
                            <a:srgbClr val="000000"/>
                          </a:solidFill>
                          <a:latin typeface="Inherit"/>
                        </a:rPr>
                        <a:t>Weight Y (in </a:t>
                      </a:r>
                      <a:r>
                        <a:rPr lang="en-IN" sz="1800" b="1" i="0" u="none" strike="noStrike" dirty="0" err="1">
                          <a:solidFill>
                            <a:srgbClr val="000000"/>
                          </a:solidFill>
                          <a:latin typeface="Inherit"/>
                        </a:rPr>
                        <a:t>kgs</a:t>
                      </a:r>
                      <a:r>
                        <a:rPr lang="en-IN" sz="1800" b="1" i="0" u="none" strike="noStrike" dirty="0">
                          <a:solidFill>
                            <a:srgbClr val="000000"/>
                          </a:solidFill>
                          <a:latin typeface="Inherit"/>
                        </a:rPr>
                        <a:t>)</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r>
                        <a:rPr lang="en-IN" sz="1800" b="1" i="0" u="none" strike="noStrike" dirty="0">
                          <a:solidFill>
                            <a:srgbClr val="000000"/>
                          </a:solidFill>
                          <a:latin typeface="Inherit"/>
                        </a:rPr>
                        <a:t>T Shirt Size (class </a:t>
                      </a:r>
                      <a:r>
                        <a:rPr lang="en-IN" sz="1800" b="1" i="0" u="none" strike="noStrike" dirty="0" smtClean="0">
                          <a:solidFill>
                            <a:srgbClr val="000000"/>
                          </a:solidFill>
                          <a:latin typeface="Inherit"/>
                        </a:rPr>
                        <a:t>Label</a:t>
                      </a:r>
                      <a:r>
                        <a:rPr lang="en-IN" sz="1800" b="1" i="0" u="none" strike="noStrike" dirty="0">
                          <a:solidFill>
                            <a:srgbClr val="000000"/>
                          </a:solidFill>
                          <a:latin typeface="Inherit"/>
                        </a:rPr>
                        <a:t>)</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IN" sz="1800" b="1" i="0" u="none" strike="noStrike" dirty="0">
                          <a:solidFill>
                            <a:srgbClr val="000000"/>
                          </a:solidFill>
                          <a:latin typeface="Calibri"/>
                        </a:rPr>
                        <a:t>Distance(X,Y) to </a:t>
                      </a:r>
                      <a:r>
                        <a:rPr lang="en-IN" sz="1800" b="1" i="0" u="none" strike="noStrike" dirty="0" smtClean="0">
                          <a:solidFill>
                            <a:srgbClr val="000000"/>
                          </a:solidFill>
                          <a:latin typeface="Calibri"/>
                        </a:rPr>
                        <a:t>    (</a:t>
                      </a:r>
                      <a:r>
                        <a:rPr lang="en-IN" sz="1800" b="1" i="0" u="none" strike="noStrike" dirty="0">
                          <a:solidFill>
                            <a:srgbClr val="000000"/>
                          </a:solidFill>
                          <a:latin typeface="Calibri"/>
                        </a:rPr>
                        <a:t>161</a:t>
                      </a:r>
                      <a:r>
                        <a:rPr lang="en-IN" sz="1800" b="1" i="0" u="none" strike="noStrike" dirty="0" smtClean="0">
                          <a:solidFill>
                            <a:srgbClr val="000000"/>
                          </a:solidFill>
                          <a:latin typeface="Calibri"/>
                        </a:rPr>
                        <a:t>, 61</a:t>
                      </a:r>
                      <a:r>
                        <a:rPr lang="en-IN" sz="1800" b="1" i="0" u="none" strike="noStrike" dirty="0">
                          <a:solidFill>
                            <a:srgbClr val="000000"/>
                          </a:solidFill>
                          <a:latin typeface="Calibri"/>
                        </a:rPr>
                        <a:t>)</a:t>
                      </a:r>
                    </a:p>
                  </a:txBody>
                  <a:tcPr marL="6673"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06427">
                <a:tc>
                  <a:txBody>
                    <a:bodyPr/>
                    <a:lstStyle/>
                    <a:p>
                      <a:pPr algn="ctr" rtl="0" fontAlgn="t"/>
                      <a:r>
                        <a:rPr lang="en-IN" sz="1800" b="1" i="0" u="none" strike="noStrike" dirty="0">
                          <a:solidFill>
                            <a:srgbClr val="000000"/>
                          </a:solidFill>
                          <a:latin typeface="Inherit"/>
                        </a:rPr>
                        <a:t>158</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58</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M</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a:solidFill>
                            <a:srgbClr val="000000"/>
                          </a:solidFill>
                          <a:latin typeface="Calibri"/>
                        </a:rPr>
                        <a:t>4.24</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6427">
                <a:tc>
                  <a:txBody>
                    <a:bodyPr/>
                    <a:lstStyle/>
                    <a:p>
                      <a:pPr algn="ctr" rtl="0" fontAlgn="t"/>
                      <a:r>
                        <a:rPr lang="en-IN" sz="1800" b="1" i="0" u="none" strike="noStrike" dirty="0">
                          <a:solidFill>
                            <a:srgbClr val="000000"/>
                          </a:solidFill>
                          <a:latin typeface="Inherit"/>
                        </a:rPr>
                        <a:t>158</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0000"/>
                          </a:solidFill>
                          <a:latin typeface="Inherit"/>
                        </a:rPr>
                        <a:t>59</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M</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a:solidFill>
                            <a:srgbClr val="000000"/>
                          </a:solidFill>
                          <a:latin typeface="Calibri"/>
                        </a:rPr>
                        <a:t>3.61</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6427">
                <a:tc>
                  <a:txBody>
                    <a:bodyPr/>
                    <a:lstStyle/>
                    <a:p>
                      <a:pPr algn="ctr" rtl="0" fontAlgn="t"/>
                      <a:r>
                        <a:rPr lang="en-IN" sz="1800" b="1" i="0" u="none" strike="noStrike">
                          <a:solidFill>
                            <a:srgbClr val="000000"/>
                          </a:solidFill>
                          <a:latin typeface="Inherit"/>
                        </a:rPr>
                        <a:t>158</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0000"/>
                          </a:solidFill>
                          <a:latin typeface="Inherit"/>
                        </a:rPr>
                        <a:t>63</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M</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a:solidFill>
                            <a:srgbClr val="000000"/>
                          </a:solidFill>
                          <a:latin typeface="Calibri"/>
                        </a:rPr>
                        <a:t>3.61</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6427">
                <a:tc>
                  <a:txBody>
                    <a:bodyPr/>
                    <a:lstStyle/>
                    <a:p>
                      <a:pPr algn="ctr" rtl="0" fontAlgn="t"/>
                      <a:r>
                        <a:rPr lang="en-IN" sz="1800" b="1" i="0" u="none" strike="noStrike">
                          <a:solidFill>
                            <a:srgbClr val="000000"/>
                          </a:solidFill>
                          <a:latin typeface="Inherit"/>
                        </a:rPr>
                        <a:t>160</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0000"/>
                          </a:solidFill>
                          <a:latin typeface="Inherit"/>
                        </a:rPr>
                        <a:t>59</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M</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a:solidFill>
                            <a:srgbClr val="000000"/>
                          </a:solidFill>
                          <a:latin typeface="Calibri"/>
                        </a:rPr>
                        <a:t>2.24</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6427">
                <a:tc>
                  <a:txBody>
                    <a:bodyPr/>
                    <a:lstStyle/>
                    <a:p>
                      <a:pPr algn="ctr" rtl="0" fontAlgn="t"/>
                      <a:r>
                        <a:rPr lang="en-IN" sz="1800" b="1" i="0" u="none" strike="noStrike">
                          <a:solidFill>
                            <a:srgbClr val="000000"/>
                          </a:solidFill>
                          <a:latin typeface="Inherit"/>
                        </a:rPr>
                        <a:t>160</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0000"/>
                          </a:solidFill>
                          <a:latin typeface="Inherit"/>
                        </a:rPr>
                        <a:t>60</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M</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a:solidFill>
                            <a:srgbClr val="000000"/>
                          </a:solidFill>
                          <a:latin typeface="Calibri"/>
                        </a:rPr>
                        <a:t>1.41</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6427">
                <a:tc>
                  <a:txBody>
                    <a:bodyPr/>
                    <a:lstStyle/>
                    <a:p>
                      <a:pPr algn="ctr" rtl="0" fontAlgn="t"/>
                      <a:r>
                        <a:rPr lang="en-IN" sz="1800" b="1" i="0" u="none" strike="noStrike" dirty="0">
                          <a:solidFill>
                            <a:srgbClr val="000000"/>
                          </a:solidFill>
                          <a:latin typeface="Inherit"/>
                        </a:rPr>
                        <a:t>163</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0000"/>
                          </a:solidFill>
                          <a:latin typeface="Inherit"/>
                        </a:rPr>
                        <a:t>60</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M</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a:solidFill>
                            <a:srgbClr val="000000"/>
                          </a:solidFill>
                          <a:latin typeface="Calibri"/>
                        </a:rPr>
                        <a:t>2.24</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6427">
                <a:tc>
                  <a:txBody>
                    <a:bodyPr/>
                    <a:lstStyle/>
                    <a:p>
                      <a:pPr algn="ctr" rtl="0" fontAlgn="t"/>
                      <a:r>
                        <a:rPr lang="en-IN" sz="1800" b="1" i="0" u="none" strike="noStrike">
                          <a:solidFill>
                            <a:srgbClr val="000000"/>
                          </a:solidFill>
                          <a:latin typeface="Inherit"/>
                        </a:rPr>
                        <a:t>163</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61</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0000"/>
                          </a:solidFill>
                          <a:latin typeface="Inherit"/>
                        </a:rPr>
                        <a:t>M</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a:solidFill>
                            <a:srgbClr val="000000"/>
                          </a:solidFill>
                          <a:latin typeface="Calibri"/>
                        </a:rPr>
                        <a:t>2.00</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6427">
                <a:tc>
                  <a:txBody>
                    <a:bodyPr/>
                    <a:lstStyle/>
                    <a:p>
                      <a:pPr algn="ctr" rtl="0" fontAlgn="t"/>
                      <a:r>
                        <a:rPr lang="en-IN" sz="1800" b="1" i="0" u="none" strike="noStrike">
                          <a:solidFill>
                            <a:srgbClr val="000000"/>
                          </a:solidFill>
                          <a:latin typeface="Inherit"/>
                        </a:rPr>
                        <a:t>160</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64</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L</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a:solidFill>
                            <a:srgbClr val="000000"/>
                          </a:solidFill>
                          <a:latin typeface="Calibri"/>
                        </a:rPr>
                        <a:t>3.16</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6427">
                <a:tc>
                  <a:txBody>
                    <a:bodyPr/>
                    <a:lstStyle/>
                    <a:p>
                      <a:pPr algn="ctr" rtl="0" fontAlgn="t"/>
                      <a:r>
                        <a:rPr lang="en-IN" sz="1800" b="1" i="0" u="none" strike="noStrike">
                          <a:solidFill>
                            <a:srgbClr val="000000"/>
                          </a:solidFill>
                          <a:latin typeface="Inherit"/>
                        </a:rPr>
                        <a:t>163</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64</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0000"/>
                          </a:solidFill>
                          <a:latin typeface="Inherit"/>
                        </a:rPr>
                        <a:t>L</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a:solidFill>
                            <a:srgbClr val="000000"/>
                          </a:solidFill>
                          <a:latin typeface="Calibri"/>
                        </a:rPr>
                        <a:t>3.61</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6427">
                <a:tc>
                  <a:txBody>
                    <a:bodyPr/>
                    <a:lstStyle/>
                    <a:p>
                      <a:pPr algn="ctr" rtl="0" fontAlgn="t"/>
                      <a:r>
                        <a:rPr lang="en-IN" sz="1800" b="1" i="0" u="none" strike="noStrike">
                          <a:solidFill>
                            <a:srgbClr val="000000"/>
                          </a:solidFill>
                          <a:latin typeface="Inherit"/>
                        </a:rPr>
                        <a:t>165</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61</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0000"/>
                          </a:solidFill>
                          <a:latin typeface="Inherit"/>
                        </a:rPr>
                        <a:t>L</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a:solidFill>
                            <a:srgbClr val="000000"/>
                          </a:solidFill>
                          <a:latin typeface="Calibri"/>
                        </a:rPr>
                        <a:t>4.00</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6427">
                <a:tc>
                  <a:txBody>
                    <a:bodyPr/>
                    <a:lstStyle/>
                    <a:p>
                      <a:pPr algn="ctr" rtl="0" fontAlgn="t"/>
                      <a:r>
                        <a:rPr lang="en-IN" sz="1800" b="1" i="0" u="none" strike="noStrike">
                          <a:solidFill>
                            <a:srgbClr val="000000"/>
                          </a:solidFill>
                          <a:latin typeface="Inherit"/>
                        </a:rPr>
                        <a:t>165</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62</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0000"/>
                          </a:solidFill>
                          <a:latin typeface="Inherit"/>
                        </a:rPr>
                        <a:t>L</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a:solidFill>
                            <a:srgbClr val="000000"/>
                          </a:solidFill>
                          <a:latin typeface="Calibri"/>
                        </a:rPr>
                        <a:t>4.12</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6427">
                <a:tc>
                  <a:txBody>
                    <a:bodyPr/>
                    <a:lstStyle/>
                    <a:p>
                      <a:pPr algn="ctr" rtl="0" fontAlgn="t"/>
                      <a:r>
                        <a:rPr lang="en-IN" sz="1800" b="1" i="0" u="none" strike="noStrike">
                          <a:solidFill>
                            <a:srgbClr val="000000"/>
                          </a:solidFill>
                          <a:latin typeface="Inherit"/>
                        </a:rPr>
                        <a:t>165</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65</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L</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a:solidFill>
                            <a:srgbClr val="000000"/>
                          </a:solidFill>
                          <a:latin typeface="Calibri"/>
                        </a:rPr>
                        <a:t>5.66</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6427">
                <a:tc>
                  <a:txBody>
                    <a:bodyPr/>
                    <a:lstStyle/>
                    <a:p>
                      <a:pPr algn="ctr" rtl="0" fontAlgn="t"/>
                      <a:r>
                        <a:rPr lang="en-IN" sz="1800" b="1" i="0" u="none" strike="noStrike">
                          <a:solidFill>
                            <a:srgbClr val="000000"/>
                          </a:solidFill>
                          <a:latin typeface="Inherit"/>
                        </a:rPr>
                        <a:t>168</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62</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0000"/>
                          </a:solidFill>
                          <a:latin typeface="Inherit"/>
                        </a:rPr>
                        <a:t>L</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a:solidFill>
                            <a:srgbClr val="000000"/>
                          </a:solidFill>
                          <a:latin typeface="Calibri"/>
                        </a:rPr>
                        <a:t>7.07</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6427">
                <a:tc>
                  <a:txBody>
                    <a:bodyPr/>
                    <a:lstStyle/>
                    <a:p>
                      <a:pPr algn="ctr" rtl="0" fontAlgn="t"/>
                      <a:r>
                        <a:rPr lang="en-IN" sz="1800" b="1" i="0" u="none" strike="noStrike">
                          <a:solidFill>
                            <a:srgbClr val="000000"/>
                          </a:solidFill>
                          <a:latin typeface="Inherit"/>
                        </a:rPr>
                        <a:t>168</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63</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L</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dirty="0">
                          <a:solidFill>
                            <a:srgbClr val="000000"/>
                          </a:solidFill>
                          <a:latin typeface="Calibri"/>
                        </a:rPr>
                        <a:t>7.28</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6427">
                <a:tc>
                  <a:txBody>
                    <a:bodyPr/>
                    <a:lstStyle/>
                    <a:p>
                      <a:pPr algn="ctr" rtl="0" fontAlgn="t"/>
                      <a:r>
                        <a:rPr lang="en-IN" sz="1800" b="1" i="0" u="none" strike="noStrike">
                          <a:solidFill>
                            <a:srgbClr val="000000"/>
                          </a:solidFill>
                          <a:latin typeface="Inherit"/>
                        </a:rPr>
                        <a:t>168</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66</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L</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dirty="0">
                          <a:solidFill>
                            <a:srgbClr val="000000"/>
                          </a:solidFill>
                          <a:latin typeface="Calibri"/>
                        </a:rPr>
                        <a:t>8.60</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6427">
                <a:tc>
                  <a:txBody>
                    <a:bodyPr/>
                    <a:lstStyle/>
                    <a:p>
                      <a:pPr algn="ctr" rtl="0" fontAlgn="t"/>
                      <a:r>
                        <a:rPr lang="en-IN" sz="1800" b="1" i="0" u="none" strike="noStrike">
                          <a:solidFill>
                            <a:srgbClr val="000000"/>
                          </a:solidFill>
                          <a:latin typeface="Inherit"/>
                        </a:rPr>
                        <a:t>170</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63</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L</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dirty="0">
                          <a:solidFill>
                            <a:srgbClr val="000000"/>
                          </a:solidFill>
                          <a:latin typeface="Calibri"/>
                        </a:rPr>
                        <a:t>9.22</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6427">
                <a:tc>
                  <a:txBody>
                    <a:bodyPr/>
                    <a:lstStyle/>
                    <a:p>
                      <a:pPr algn="ctr" rtl="0" fontAlgn="t"/>
                      <a:r>
                        <a:rPr lang="en-IN" sz="1800" b="1" i="0" u="none" strike="noStrike">
                          <a:solidFill>
                            <a:srgbClr val="000000"/>
                          </a:solidFill>
                          <a:latin typeface="Inherit"/>
                        </a:rPr>
                        <a:t>170</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64</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L</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dirty="0">
                          <a:solidFill>
                            <a:srgbClr val="000000"/>
                          </a:solidFill>
                          <a:latin typeface="Calibri"/>
                        </a:rPr>
                        <a:t>9.49</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6427">
                <a:tc>
                  <a:txBody>
                    <a:bodyPr/>
                    <a:lstStyle/>
                    <a:p>
                      <a:pPr algn="ctr" rtl="0" fontAlgn="t"/>
                      <a:r>
                        <a:rPr lang="en-IN" sz="1800" b="1" i="0" u="none" strike="noStrike">
                          <a:solidFill>
                            <a:srgbClr val="000000"/>
                          </a:solidFill>
                          <a:latin typeface="Inherit"/>
                        </a:rPr>
                        <a:t>170</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68</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L</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dirty="0">
                          <a:solidFill>
                            <a:srgbClr val="000000"/>
                          </a:solidFill>
                          <a:latin typeface="Calibri"/>
                        </a:rPr>
                        <a:t>11.40</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zo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838200"/>
          </a:xfrm>
        </p:spPr>
        <p:txBody>
          <a:bodyPr>
            <a:noAutofit/>
          </a:bodyPr>
          <a:lstStyle/>
          <a:p>
            <a:pPr algn="l"/>
            <a:r>
              <a:rPr lang="en-IN" sz="2400" dirty="0" smtClean="0"/>
              <a:t>Let K=7 arrange table in increasing order by distance. Here class labels are[M,M,M,M,L,M,M]. Majority is M hence target data(161,61) will be in class M. Similarly we can check for any K</a:t>
            </a:r>
            <a:endParaRPr lang="en-IN" sz="2400" dirty="0"/>
          </a:p>
        </p:txBody>
      </p:sp>
      <p:graphicFrame>
        <p:nvGraphicFramePr>
          <p:cNvPr id="3" name="Table 2"/>
          <p:cNvGraphicFramePr>
            <a:graphicFrameLocks noGrp="1"/>
          </p:cNvGraphicFramePr>
          <p:nvPr/>
        </p:nvGraphicFramePr>
        <p:xfrm>
          <a:off x="1066800" y="1244813"/>
          <a:ext cx="7086599" cy="5641861"/>
        </p:xfrm>
        <a:graphic>
          <a:graphicData uri="http://schemas.openxmlformats.org/drawingml/2006/table">
            <a:tbl>
              <a:tblPr/>
              <a:tblGrid>
                <a:gridCol w="1958543"/>
                <a:gridCol w="1486393"/>
                <a:gridCol w="1823017"/>
                <a:gridCol w="1818646"/>
              </a:tblGrid>
              <a:tr h="583987">
                <a:tc>
                  <a:txBody>
                    <a:bodyPr/>
                    <a:lstStyle/>
                    <a:p>
                      <a:pPr algn="ctr" rtl="0" fontAlgn="t"/>
                      <a:r>
                        <a:rPr lang="en-IN" sz="1800" b="1" i="0" u="none" strike="noStrike" dirty="0">
                          <a:solidFill>
                            <a:srgbClr val="000000"/>
                          </a:solidFill>
                          <a:latin typeface="Inherit"/>
                        </a:rPr>
                        <a:t>     Height X       (in </a:t>
                      </a:r>
                      <a:r>
                        <a:rPr lang="en-IN" sz="1800" b="1" i="0" u="none" strike="noStrike" dirty="0" err="1">
                          <a:solidFill>
                            <a:srgbClr val="000000"/>
                          </a:solidFill>
                          <a:latin typeface="Inherit"/>
                        </a:rPr>
                        <a:t>cms</a:t>
                      </a:r>
                      <a:r>
                        <a:rPr lang="en-IN" sz="1800" b="1" i="0" u="none" strike="noStrike" dirty="0">
                          <a:solidFill>
                            <a:srgbClr val="000000"/>
                          </a:solidFill>
                          <a:latin typeface="Inherit"/>
                        </a:rPr>
                        <a:t>)</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r>
                        <a:rPr lang="en-IN" sz="1800" b="1" i="0" u="none" strike="noStrike" dirty="0">
                          <a:solidFill>
                            <a:srgbClr val="000000"/>
                          </a:solidFill>
                          <a:latin typeface="Inherit"/>
                        </a:rPr>
                        <a:t>Weight Y (in </a:t>
                      </a:r>
                      <a:r>
                        <a:rPr lang="en-IN" sz="1800" b="1" i="0" u="none" strike="noStrike" dirty="0" err="1">
                          <a:solidFill>
                            <a:srgbClr val="000000"/>
                          </a:solidFill>
                          <a:latin typeface="Inherit"/>
                        </a:rPr>
                        <a:t>kgs</a:t>
                      </a:r>
                      <a:r>
                        <a:rPr lang="en-IN" sz="1800" b="1" i="0" u="none" strike="noStrike" dirty="0">
                          <a:solidFill>
                            <a:srgbClr val="000000"/>
                          </a:solidFill>
                          <a:latin typeface="Inherit"/>
                        </a:rPr>
                        <a:t>)</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r>
                        <a:rPr lang="en-IN" sz="1800" b="1" i="0" u="none" strike="noStrike" dirty="0">
                          <a:solidFill>
                            <a:srgbClr val="000000"/>
                          </a:solidFill>
                          <a:latin typeface="Inherit"/>
                        </a:rPr>
                        <a:t>T Shirt Size (class </a:t>
                      </a:r>
                      <a:r>
                        <a:rPr lang="en-IN" sz="1800" b="1" i="0" u="none" strike="noStrike" dirty="0" smtClean="0">
                          <a:solidFill>
                            <a:srgbClr val="000000"/>
                          </a:solidFill>
                          <a:latin typeface="Inherit"/>
                        </a:rPr>
                        <a:t>Label</a:t>
                      </a:r>
                      <a:r>
                        <a:rPr lang="en-IN" sz="1800" b="1" i="0" u="none" strike="noStrike" dirty="0">
                          <a:solidFill>
                            <a:srgbClr val="000000"/>
                          </a:solidFill>
                          <a:latin typeface="Inherit"/>
                        </a:rPr>
                        <a:t>)</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IN" sz="1800" b="1" i="0" u="none" strike="noStrike">
                          <a:solidFill>
                            <a:srgbClr val="000000"/>
                          </a:solidFill>
                          <a:latin typeface="Calibri"/>
                        </a:rPr>
                        <a:t>Distance(X,Y) to (161,61)</a:t>
                      </a:r>
                    </a:p>
                  </a:txBody>
                  <a:tcPr marL="6673"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06870">
                <a:tc>
                  <a:txBody>
                    <a:bodyPr/>
                    <a:lstStyle/>
                    <a:p>
                      <a:pPr algn="ctr" rtl="0" fontAlgn="t"/>
                      <a:r>
                        <a:rPr lang="en-IN" sz="1800" b="1" i="0" u="none" strike="noStrike" dirty="0">
                          <a:solidFill>
                            <a:srgbClr val="000000"/>
                          </a:solidFill>
                          <a:latin typeface="Inherit"/>
                        </a:rPr>
                        <a:t>160</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60</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B050"/>
                          </a:solidFill>
                          <a:latin typeface="Inherit"/>
                        </a:rPr>
                        <a:t>M</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dirty="0">
                          <a:solidFill>
                            <a:srgbClr val="00B050"/>
                          </a:solidFill>
                          <a:latin typeface="Calibri"/>
                        </a:rPr>
                        <a:t>1.41</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870">
                <a:tc>
                  <a:txBody>
                    <a:bodyPr/>
                    <a:lstStyle/>
                    <a:p>
                      <a:pPr algn="ctr" rtl="0" fontAlgn="t"/>
                      <a:r>
                        <a:rPr lang="en-IN" sz="1800" b="1" i="0" u="none" strike="noStrike" dirty="0">
                          <a:solidFill>
                            <a:srgbClr val="000000"/>
                          </a:solidFill>
                          <a:latin typeface="Inherit"/>
                        </a:rPr>
                        <a:t>163</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0000"/>
                          </a:solidFill>
                          <a:latin typeface="Inherit"/>
                        </a:rPr>
                        <a:t>61</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B050"/>
                          </a:solidFill>
                          <a:latin typeface="Inherit"/>
                        </a:rPr>
                        <a:t>M</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dirty="0">
                          <a:solidFill>
                            <a:srgbClr val="00B050"/>
                          </a:solidFill>
                          <a:latin typeface="Calibri"/>
                        </a:rPr>
                        <a:t>2.00</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870">
                <a:tc>
                  <a:txBody>
                    <a:bodyPr/>
                    <a:lstStyle/>
                    <a:p>
                      <a:pPr algn="ctr" rtl="0" fontAlgn="t"/>
                      <a:r>
                        <a:rPr lang="en-IN" sz="1800" b="1" i="0" u="none" strike="noStrike" dirty="0">
                          <a:solidFill>
                            <a:srgbClr val="000000"/>
                          </a:solidFill>
                          <a:latin typeface="Inherit"/>
                        </a:rPr>
                        <a:t>160</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0000"/>
                          </a:solidFill>
                          <a:latin typeface="Inherit"/>
                        </a:rPr>
                        <a:t>59</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B050"/>
                          </a:solidFill>
                          <a:latin typeface="Inherit"/>
                        </a:rPr>
                        <a:t>M</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dirty="0">
                          <a:solidFill>
                            <a:srgbClr val="00B050"/>
                          </a:solidFill>
                          <a:latin typeface="Calibri"/>
                        </a:rPr>
                        <a:t>2.24</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870">
                <a:tc>
                  <a:txBody>
                    <a:bodyPr/>
                    <a:lstStyle/>
                    <a:p>
                      <a:pPr algn="ctr" rtl="0" fontAlgn="t"/>
                      <a:r>
                        <a:rPr lang="en-IN" sz="1800" b="1" i="0" u="none" strike="noStrike" dirty="0">
                          <a:solidFill>
                            <a:srgbClr val="000000"/>
                          </a:solidFill>
                          <a:latin typeface="Inherit"/>
                        </a:rPr>
                        <a:t>163</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0000"/>
                          </a:solidFill>
                          <a:latin typeface="Inherit"/>
                        </a:rPr>
                        <a:t>60</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B050"/>
                          </a:solidFill>
                          <a:latin typeface="Inherit"/>
                        </a:rPr>
                        <a:t>M</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dirty="0">
                          <a:solidFill>
                            <a:srgbClr val="00B050"/>
                          </a:solidFill>
                          <a:latin typeface="Calibri"/>
                        </a:rPr>
                        <a:t>2.24</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870">
                <a:tc>
                  <a:txBody>
                    <a:bodyPr/>
                    <a:lstStyle/>
                    <a:p>
                      <a:pPr algn="ctr" rtl="0" fontAlgn="t"/>
                      <a:r>
                        <a:rPr lang="en-IN" sz="1800" b="1" i="0" u="none" strike="noStrike" dirty="0">
                          <a:solidFill>
                            <a:srgbClr val="000000"/>
                          </a:solidFill>
                          <a:latin typeface="Inherit"/>
                        </a:rPr>
                        <a:t>160</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0000"/>
                          </a:solidFill>
                          <a:latin typeface="Inherit"/>
                        </a:rPr>
                        <a:t>64</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B050"/>
                          </a:solidFill>
                          <a:latin typeface="Inherit"/>
                        </a:rPr>
                        <a:t>L</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dirty="0">
                          <a:solidFill>
                            <a:srgbClr val="00B050"/>
                          </a:solidFill>
                          <a:latin typeface="Calibri"/>
                        </a:rPr>
                        <a:t>3.16</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870">
                <a:tc>
                  <a:txBody>
                    <a:bodyPr/>
                    <a:lstStyle/>
                    <a:p>
                      <a:pPr algn="ctr" rtl="0" fontAlgn="t"/>
                      <a:r>
                        <a:rPr lang="en-IN" sz="1800" b="1" i="0" u="none" strike="noStrike">
                          <a:solidFill>
                            <a:srgbClr val="000000"/>
                          </a:solidFill>
                          <a:latin typeface="Inherit"/>
                        </a:rPr>
                        <a:t>158</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0000"/>
                          </a:solidFill>
                          <a:latin typeface="Inherit"/>
                        </a:rPr>
                        <a:t>59</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B050"/>
                          </a:solidFill>
                          <a:latin typeface="Inherit"/>
                        </a:rPr>
                        <a:t>M</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dirty="0">
                          <a:solidFill>
                            <a:srgbClr val="00B050"/>
                          </a:solidFill>
                          <a:latin typeface="Calibri"/>
                        </a:rPr>
                        <a:t>3.61</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870">
                <a:tc>
                  <a:txBody>
                    <a:bodyPr/>
                    <a:lstStyle/>
                    <a:p>
                      <a:pPr algn="ctr" rtl="0" fontAlgn="t"/>
                      <a:r>
                        <a:rPr lang="en-IN" sz="1800" b="1" i="0" u="none" strike="noStrike">
                          <a:solidFill>
                            <a:srgbClr val="000000"/>
                          </a:solidFill>
                          <a:latin typeface="Inherit"/>
                        </a:rPr>
                        <a:t>158</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0000"/>
                          </a:solidFill>
                          <a:latin typeface="Inherit"/>
                        </a:rPr>
                        <a:t>63</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B050"/>
                          </a:solidFill>
                          <a:latin typeface="Inherit"/>
                        </a:rPr>
                        <a:t>M</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dirty="0">
                          <a:solidFill>
                            <a:srgbClr val="00B050"/>
                          </a:solidFill>
                          <a:latin typeface="Calibri"/>
                        </a:rPr>
                        <a:t>3.61</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870">
                <a:tc>
                  <a:txBody>
                    <a:bodyPr/>
                    <a:lstStyle/>
                    <a:p>
                      <a:pPr algn="ctr" rtl="0" fontAlgn="t"/>
                      <a:r>
                        <a:rPr lang="en-IN" sz="1800" b="1" i="0" u="none" strike="noStrike">
                          <a:solidFill>
                            <a:srgbClr val="000000"/>
                          </a:solidFill>
                          <a:latin typeface="Inherit"/>
                        </a:rPr>
                        <a:t>163</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0000"/>
                          </a:solidFill>
                          <a:latin typeface="Inherit"/>
                        </a:rPr>
                        <a:t>64</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0000"/>
                          </a:solidFill>
                          <a:latin typeface="Inherit"/>
                        </a:rPr>
                        <a:t>L</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a:solidFill>
                            <a:srgbClr val="000000"/>
                          </a:solidFill>
                          <a:latin typeface="Calibri"/>
                        </a:rPr>
                        <a:t>3.61</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870">
                <a:tc>
                  <a:txBody>
                    <a:bodyPr/>
                    <a:lstStyle/>
                    <a:p>
                      <a:pPr algn="ctr" rtl="0" fontAlgn="t"/>
                      <a:r>
                        <a:rPr lang="en-IN" sz="1800" b="1" i="0" u="none" strike="noStrike">
                          <a:solidFill>
                            <a:srgbClr val="000000"/>
                          </a:solidFill>
                          <a:latin typeface="Inherit"/>
                        </a:rPr>
                        <a:t>165</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0000"/>
                          </a:solidFill>
                          <a:latin typeface="Inherit"/>
                        </a:rPr>
                        <a:t>61</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0000"/>
                          </a:solidFill>
                          <a:latin typeface="Inherit"/>
                        </a:rPr>
                        <a:t>L</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a:solidFill>
                            <a:srgbClr val="000000"/>
                          </a:solidFill>
                          <a:latin typeface="Calibri"/>
                        </a:rPr>
                        <a:t>4.00</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870">
                <a:tc>
                  <a:txBody>
                    <a:bodyPr/>
                    <a:lstStyle/>
                    <a:p>
                      <a:pPr algn="ctr" rtl="0" fontAlgn="t"/>
                      <a:r>
                        <a:rPr lang="en-IN" sz="1800" b="1" i="0" u="none" strike="noStrike">
                          <a:solidFill>
                            <a:srgbClr val="000000"/>
                          </a:solidFill>
                          <a:latin typeface="Inherit"/>
                        </a:rPr>
                        <a:t>165</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62</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0000"/>
                          </a:solidFill>
                          <a:latin typeface="Inherit"/>
                        </a:rPr>
                        <a:t>L</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a:solidFill>
                            <a:srgbClr val="000000"/>
                          </a:solidFill>
                          <a:latin typeface="Calibri"/>
                        </a:rPr>
                        <a:t>4.12</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870">
                <a:tc>
                  <a:txBody>
                    <a:bodyPr/>
                    <a:lstStyle/>
                    <a:p>
                      <a:pPr algn="ctr" rtl="0" fontAlgn="t"/>
                      <a:r>
                        <a:rPr lang="en-IN" sz="1800" b="1" i="0" u="none" strike="noStrike">
                          <a:solidFill>
                            <a:srgbClr val="000000"/>
                          </a:solidFill>
                          <a:latin typeface="Inherit"/>
                        </a:rPr>
                        <a:t>158</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58</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0000"/>
                          </a:solidFill>
                          <a:latin typeface="Inherit"/>
                        </a:rPr>
                        <a:t>M</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a:solidFill>
                            <a:srgbClr val="000000"/>
                          </a:solidFill>
                          <a:latin typeface="Calibri"/>
                        </a:rPr>
                        <a:t>4.24</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870">
                <a:tc>
                  <a:txBody>
                    <a:bodyPr/>
                    <a:lstStyle/>
                    <a:p>
                      <a:pPr algn="ctr" rtl="0" fontAlgn="t"/>
                      <a:r>
                        <a:rPr lang="en-IN" sz="1800" b="1" i="0" u="none" strike="noStrike">
                          <a:solidFill>
                            <a:srgbClr val="000000"/>
                          </a:solidFill>
                          <a:latin typeface="Inherit"/>
                        </a:rPr>
                        <a:t>165</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65</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0000"/>
                          </a:solidFill>
                          <a:latin typeface="Inherit"/>
                        </a:rPr>
                        <a:t>L</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dirty="0">
                          <a:solidFill>
                            <a:srgbClr val="000000"/>
                          </a:solidFill>
                          <a:latin typeface="Calibri"/>
                        </a:rPr>
                        <a:t>5.66</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870">
                <a:tc>
                  <a:txBody>
                    <a:bodyPr/>
                    <a:lstStyle/>
                    <a:p>
                      <a:pPr algn="ctr" rtl="0" fontAlgn="t"/>
                      <a:r>
                        <a:rPr lang="en-IN" sz="1800" b="1" i="0" u="none" strike="noStrike">
                          <a:solidFill>
                            <a:srgbClr val="000000"/>
                          </a:solidFill>
                          <a:latin typeface="Inherit"/>
                        </a:rPr>
                        <a:t>168</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62</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L</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dirty="0">
                          <a:solidFill>
                            <a:srgbClr val="000000"/>
                          </a:solidFill>
                          <a:latin typeface="Calibri"/>
                        </a:rPr>
                        <a:t>7.07</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870">
                <a:tc>
                  <a:txBody>
                    <a:bodyPr/>
                    <a:lstStyle/>
                    <a:p>
                      <a:pPr algn="ctr" rtl="0" fontAlgn="t"/>
                      <a:r>
                        <a:rPr lang="en-IN" sz="1800" b="1" i="0" u="none" strike="noStrike">
                          <a:solidFill>
                            <a:srgbClr val="000000"/>
                          </a:solidFill>
                          <a:latin typeface="Inherit"/>
                        </a:rPr>
                        <a:t>168</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63</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0000"/>
                          </a:solidFill>
                          <a:latin typeface="Inherit"/>
                        </a:rPr>
                        <a:t>L</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dirty="0">
                          <a:solidFill>
                            <a:srgbClr val="000000"/>
                          </a:solidFill>
                          <a:latin typeface="Calibri"/>
                        </a:rPr>
                        <a:t>7.28</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870">
                <a:tc>
                  <a:txBody>
                    <a:bodyPr/>
                    <a:lstStyle/>
                    <a:p>
                      <a:pPr algn="ctr" rtl="0" fontAlgn="t"/>
                      <a:r>
                        <a:rPr lang="en-IN" sz="1800" b="1" i="0" u="none" strike="noStrike">
                          <a:solidFill>
                            <a:srgbClr val="000000"/>
                          </a:solidFill>
                          <a:latin typeface="Inherit"/>
                        </a:rPr>
                        <a:t>168</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66</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L</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dirty="0">
                          <a:solidFill>
                            <a:srgbClr val="000000"/>
                          </a:solidFill>
                          <a:latin typeface="Calibri"/>
                        </a:rPr>
                        <a:t>8.60</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870">
                <a:tc>
                  <a:txBody>
                    <a:bodyPr/>
                    <a:lstStyle/>
                    <a:p>
                      <a:pPr algn="ctr" rtl="0" fontAlgn="t"/>
                      <a:r>
                        <a:rPr lang="en-IN" sz="1800" b="1" i="0" u="none" strike="noStrike">
                          <a:solidFill>
                            <a:srgbClr val="000000"/>
                          </a:solidFill>
                          <a:latin typeface="Inherit"/>
                        </a:rPr>
                        <a:t>170</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63</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L</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dirty="0">
                          <a:solidFill>
                            <a:srgbClr val="000000"/>
                          </a:solidFill>
                          <a:latin typeface="Calibri"/>
                        </a:rPr>
                        <a:t>9.22</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870">
                <a:tc>
                  <a:txBody>
                    <a:bodyPr/>
                    <a:lstStyle/>
                    <a:p>
                      <a:pPr algn="ctr" rtl="0" fontAlgn="t"/>
                      <a:r>
                        <a:rPr lang="en-IN" sz="1800" b="1" i="0" u="none" strike="noStrike">
                          <a:solidFill>
                            <a:srgbClr val="000000"/>
                          </a:solidFill>
                          <a:latin typeface="Inherit"/>
                        </a:rPr>
                        <a:t>170</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64</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L</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dirty="0">
                          <a:solidFill>
                            <a:srgbClr val="000000"/>
                          </a:solidFill>
                          <a:latin typeface="Calibri"/>
                        </a:rPr>
                        <a:t>9.49</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870">
                <a:tc>
                  <a:txBody>
                    <a:bodyPr/>
                    <a:lstStyle/>
                    <a:p>
                      <a:pPr algn="ctr" rtl="0" fontAlgn="t"/>
                      <a:r>
                        <a:rPr lang="en-IN" sz="1800" b="1" i="0" u="none" strike="noStrike" dirty="0">
                          <a:solidFill>
                            <a:srgbClr val="000000"/>
                          </a:solidFill>
                          <a:latin typeface="Inherit"/>
                        </a:rPr>
                        <a:t>170</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0000"/>
                          </a:solidFill>
                          <a:latin typeface="Inherit"/>
                        </a:rPr>
                        <a:t>68</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L</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dirty="0">
                          <a:solidFill>
                            <a:srgbClr val="000000"/>
                          </a:solidFill>
                          <a:latin typeface="Calibri"/>
                        </a:rPr>
                        <a:t>11.40</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zo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838200"/>
          </a:xfrm>
        </p:spPr>
        <p:txBody>
          <a:bodyPr>
            <a:noAutofit/>
          </a:bodyPr>
          <a:lstStyle/>
          <a:p>
            <a:pPr algn="l"/>
            <a:r>
              <a:rPr lang="en-IN" sz="2000" dirty="0" smtClean="0"/>
              <a:t>Let K=15 arrange table in increasing order by distance. Here class labels are[M,M,M,M,L,M,M,L,L,L,M,L,L,L,L]. Majority is L hence target data(161,61) will be in class l. </a:t>
            </a:r>
            <a:endParaRPr lang="en-IN" sz="2000" dirty="0"/>
          </a:p>
        </p:txBody>
      </p:sp>
      <p:graphicFrame>
        <p:nvGraphicFramePr>
          <p:cNvPr id="3" name="Table 2"/>
          <p:cNvGraphicFramePr>
            <a:graphicFrameLocks noGrp="1"/>
          </p:cNvGraphicFramePr>
          <p:nvPr/>
        </p:nvGraphicFramePr>
        <p:xfrm>
          <a:off x="1066800" y="1244813"/>
          <a:ext cx="7086599" cy="5613187"/>
        </p:xfrm>
        <a:graphic>
          <a:graphicData uri="http://schemas.openxmlformats.org/drawingml/2006/table">
            <a:tbl>
              <a:tblPr/>
              <a:tblGrid>
                <a:gridCol w="1958543"/>
                <a:gridCol w="1486393"/>
                <a:gridCol w="1823017"/>
                <a:gridCol w="1818646"/>
              </a:tblGrid>
              <a:tr h="517621">
                <a:tc>
                  <a:txBody>
                    <a:bodyPr/>
                    <a:lstStyle/>
                    <a:p>
                      <a:pPr algn="ctr" rtl="0" fontAlgn="t"/>
                      <a:r>
                        <a:rPr lang="en-IN" sz="1800" b="1" i="0" u="none" strike="noStrike" dirty="0">
                          <a:solidFill>
                            <a:srgbClr val="000000"/>
                          </a:solidFill>
                          <a:latin typeface="Inherit"/>
                        </a:rPr>
                        <a:t>     Height X       (in </a:t>
                      </a:r>
                      <a:r>
                        <a:rPr lang="en-IN" sz="1800" b="1" i="0" u="none" strike="noStrike" dirty="0" err="1">
                          <a:solidFill>
                            <a:srgbClr val="000000"/>
                          </a:solidFill>
                          <a:latin typeface="Inherit"/>
                        </a:rPr>
                        <a:t>cms</a:t>
                      </a:r>
                      <a:r>
                        <a:rPr lang="en-IN" sz="1800" b="1" i="0" u="none" strike="noStrike" dirty="0">
                          <a:solidFill>
                            <a:srgbClr val="000000"/>
                          </a:solidFill>
                          <a:latin typeface="Inherit"/>
                        </a:rPr>
                        <a:t>)</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r>
                        <a:rPr lang="en-IN" sz="1800" b="1" i="0" u="none" strike="noStrike" dirty="0">
                          <a:solidFill>
                            <a:srgbClr val="000000"/>
                          </a:solidFill>
                          <a:latin typeface="Inherit"/>
                        </a:rPr>
                        <a:t>Weight Y (in </a:t>
                      </a:r>
                      <a:r>
                        <a:rPr lang="en-IN" sz="1800" b="1" i="0" u="none" strike="noStrike" dirty="0" err="1">
                          <a:solidFill>
                            <a:srgbClr val="000000"/>
                          </a:solidFill>
                          <a:latin typeface="Inherit"/>
                        </a:rPr>
                        <a:t>kgs</a:t>
                      </a:r>
                      <a:r>
                        <a:rPr lang="en-IN" sz="1800" b="1" i="0" u="none" strike="noStrike" dirty="0">
                          <a:solidFill>
                            <a:srgbClr val="000000"/>
                          </a:solidFill>
                          <a:latin typeface="Inherit"/>
                        </a:rPr>
                        <a:t>)</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t"/>
                      <a:r>
                        <a:rPr lang="en-IN" sz="1800" b="1" i="0" u="none" strike="noStrike" dirty="0">
                          <a:solidFill>
                            <a:srgbClr val="000000"/>
                          </a:solidFill>
                          <a:latin typeface="Inherit"/>
                        </a:rPr>
                        <a:t>T Shirt Size (class </a:t>
                      </a:r>
                      <a:r>
                        <a:rPr lang="en-IN" sz="1800" b="1" i="0" u="none" strike="noStrike" dirty="0" smtClean="0">
                          <a:solidFill>
                            <a:srgbClr val="000000"/>
                          </a:solidFill>
                          <a:latin typeface="Inherit"/>
                        </a:rPr>
                        <a:t>Label</a:t>
                      </a:r>
                      <a:r>
                        <a:rPr lang="en-IN" sz="1800" b="1" i="0" u="none" strike="noStrike" dirty="0">
                          <a:solidFill>
                            <a:srgbClr val="000000"/>
                          </a:solidFill>
                          <a:latin typeface="Inherit"/>
                        </a:rPr>
                        <a:t>)</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IN" sz="1800" b="1" i="0" u="none" strike="noStrike">
                          <a:solidFill>
                            <a:srgbClr val="000000"/>
                          </a:solidFill>
                          <a:latin typeface="Calibri"/>
                        </a:rPr>
                        <a:t>Distance(X,Y) to (161,61)</a:t>
                      </a:r>
                    </a:p>
                  </a:txBody>
                  <a:tcPr marL="6673" marR="6673" marT="66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1920">
                <a:tc>
                  <a:txBody>
                    <a:bodyPr/>
                    <a:lstStyle/>
                    <a:p>
                      <a:pPr algn="ctr" rtl="0" fontAlgn="t"/>
                      <a:r>
                        <a:rPr lang="en-IN" sz="1800" b="1" i="0" u="none" strike="noStrike" dirty="0">
                          <a:solidFill>
                            <a:srgbClr val="000000"/>
                          </a:solidFill>
                          <a:latin typeface="Inherit"/>
                        </a:rPr>
                        <a:t>160</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60</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B050"/>
                          </a:solidFill>
                          <a:latin typeface="Inherit"/>
                        </a:rPr>
                        <a:t>M</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dirty="0">
                          <a:solidFill>
                            <a:srgbClr val="00B050"/>
                          </a:solidFill>
                          <a:latin typeface="Calibri"/>
                        </a:rPr>
                        <a:t>1.41</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1920">
                <a:tc>
                  <a:txBody>
                    <a:bodyPr/>
                    <a:lstStyle/>
                    <a:p>
                      <a:pPr algn="ctr" rtl="0" fontAlgn="t"/>
                      <a:r>
                        <a:rPr lang="en-IN" sz="1800" b="1" i="0" u="none" strike="noStrike" dirty="0">
                          <a:solidFill>
                            <a:srgbClr val="000000"/>
                          </a:solidFill>
                          <a:latin typeface="Inherit"/>
                        </a:rPr>
                        <a:t>163</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0000"/>
                          </a:solidFill>
                          <a:latin typeface="Inherit"/>
                        </a:rPr>
                        <a:t>61</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B050"/>
                          </a:solidFill>
                          <a:latin typeface="Inherit"/>
                        </a:rPr>
                        <a:t>M</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dirty="0">
                          <a:solidFill>
                            <a:srgbClr val="00B050"/>
                          </a:solidFill>
                          <a:latin typeface="Calibri"/>
                        </a:rPr>
                        <a:t>2.00</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1920">
                <a:tc>
                  <a:txBody>
                    <a:bodyPr/>
                    <a:lstStyle/>
                    <a:p>
                      <a:pPr algn="ctr" rtl="0" fontAlgn="t"/>
                      <a:r>
                        <a:rPr lang="en-IN" sz="1800" b="1" i="0" u="none" strike="noStrike" dirty="0">
                          <a:solidFill>
                            <a:srgbClr val="000000"/>
                          </a:solidFill>
                          <a:latin typeface="Inherit"/>
                        </a:rPr>
                        <a:t>160</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0000"/>
                          </a:solidFill>
                          <a:latin typeface="Inherit"/>
                        </a:rPr>
                        <a:t>59</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B050"/>
                          </a:solidFill>
                          <a:latin typeface="Inherit"/>
                        </a:rPr>
                        <a:t>M</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dirty="0">
                          <a:solidFill>
                            <a:srgbClr val="00B050"/>
                          </a:solidFill>
                          <a:latin typeface="Calibri"/>
                        </a:rPr>
                        <a:t>2.24</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1920">
                <a:tc>
                  <a:txBody>
                    <a:bodyPr/>
                    <a:lstStyle/>
                    <a:p>
                      <a:pPr algn="ctr" rtl="0" fontAlgn="t"/>
                      <a:r>
                        <a:rPr lang="en-IN" sz="1800" b="1" i="0" u="none" strike="noStrike" dirty="0">
                          <a:solidFill>
                            <a:srgbClr val="000000"/>
                          </a:solidFill>
                          <a:latin typeface="Inherit"/>
                        </a:rPr>
                        <a:t>163</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0000"/>
                          </a:solidFill>
                          <a:latin typeface="Inherit"/>
                        </a:rPr>
                        <a:t>60</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B050"/>
                          </a:solidFill>
                          <a:latin typeface="Inherit"/>
                        </a:rPr>
                        <a:t>M</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dirty="0">
                          <a:solidFill>
                            <a:srgbClr val="00B050"/>
                          </a:solidFill>
                          <a:latin typeface="Calibri"/>
                        </a:rPr>
                        <a:t>2.24</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1920">
                <a:tc>
                  <a:txBody>
                    <a:bodyPr/>
                    <a:lstStyle/>
                    <a:p>
                      <a:pPr algn="ctr" rtl="0" fontAlgn="t"/>
                      <a:r>
                        <a:rPr lang="en-IN" sz="1800" b="1" i="0" u="none" strike="noStrike" dirty="0">
                          <a:solidFill>
                            <a:srgbClr val="000000"/>
                          </a:solidFill>
                          <a:latin typeface="Inherit"/>
                        </a:rPr>
                        <a:t>160</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0000"/>
                          </a:solidFill>
                          <a:latin typeface="Inherit"/>
                        </a:rPr>
                        <a:t>64</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B050"/>
                          </a:solidFill>
                          <a:latin typeface="Inherit"/>
                        </a:rPr>
                        <a:t>L</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dirty="0">
                          <a:solidFill>
                            <a:srgbClr val="00B050"/>
                          </a:solidFill>
                          <a:latin typeface="Calibri"/>
                        </a:rPr>
                        <a:t>3.16</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1920">
                <a:tc>
                  <a:txBody>
                    <a:bodyPr/>
                    <a:lstStyle/>
                    <a:p>
                      <a:pPr algn="ctr" rtl="0" fontAlgn="t"/>
                      <a:r>
                        <a:rPr lang="en-IN" sz="1800" b="1" i="0" u="none" strike="noStrike">
                          <a:solidFill>
                            <a:srgbClr val="000000"/>
                          </a:solidFill>
                          <a:latin typeface="Inherit"/>
                        </a:rPr>
                        <a:t>158</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0000"/>
                          </a:solidFill>
                          <a:latin typeface="Inherit"/>
                        </a:rPr>
                        <a:t>59</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B050"/>
                          </a:solidFill>
                          <a:latin typeface="Inherit"/>
                        </a:rPr>
                        <a:t>M</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dirty="0">
                          <a:solidFill>
                            <a:srgbClr val="00B050"/>
                          </a:solidFill>
                          <a:latin typeface="Calibri"/>
                        </a:rPr>
                        <a:t>3.61</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1920">
                <a:tc>
                  <a:txBody>
                    <a:bodyPr/>
                    <a:lstStyle/>
                    <a:p>
                      <a:pPr algn="ctr" rtl="0" fontAlgn="t"/>
                      <a:r>
                        <a:rPr lang="en-IN" sz="1800" b="1" i="0" u="none" strike="noStrike">
                          <a:solidFill>
                            <a:srgbClr val="000000"/>
                          </a:solidFill>
                          <a:latin typeface="Inherit"/>
                        </a:rPr>
                        <a:t>158</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0000"/>
                          </a:solidFill>
                          <a:latin typeface="Inherit"/>
                        </a:rPr>
                        <a:t>63</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B050"/>
                          </a:solidFill>
                          <a:latin typeface="Inherit"/>
                        </a:rPr>
                        <a:t>M</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dirty="0">
                          <a:solidFill>
                            <a:srgbClr val="00B050"/>
                          </a:solidFill>
                          <a:latin typeface="Calibri"/>
                        </a:rPr>
                        <a:t>3.61</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1920">
                <a:tc>
                  <a:txBody>
                    <a:bodyPr/>
                    <a:lstStyle/>
                    <a:p>
                      <a:pPr algn="ctr" rtl="0" fontAlgn="t"/>
                      <a:r>
                        <a:rPr lang="en-IN" sz="1800" b="1" i="0" u="none" strike="noStrike">
                          <a:solidFill>
                            <a:srgbClr val="000000"/>
                          </a:solidFill>
                          <a:latin typeface="Inherit"/>
                        </a:rPr>
                        <a:t>163</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0000"/>
                          </a:solidFill>
                          <a:latin typeface="Inherit"/>
                        </a:rPr>
                        <a:t>64</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B050"/>
                          </a:solidFill>
                          <a:latin typeface="Inherit"/>
                        </a:rPr>
                        <a:t>L</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dirty="0">
                          <a:solidFill>
                            <a:srgbClr val="00B050"/>
                          </a:solidFill>
                          <a:latin typeface="Calibri"/>
                        </a:rPr>
                        <a:t>3.61</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1920">
                <a:tc>
                  <a:txBody>
                    <a:bodyPr/>
                    <a:lstStyle/>
                    <a:p>
                      <a:pPr algn="ctr" rtl="0" fontAlgn="t"/>
                      <a:r>
                        <a:rPr lang="en-IN" sz="1800" b="1" i="0" u="none" strike="noStrike">
                          <a:solidFill>
                            <a:srgbClr val="000000"/>
                          </a:solidFill>
                          <a:latin typeface="Inherit"/>
                        </a:rPr>
                        <a:t>165</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0000"/>
                          </a:solidFill>
                          <a:latin typeface="Inherit"/>
                        </a:rPr>
                        <a:t>61</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B050"/>
                          </a:solidFill>
                          <a:latin typeface="Inherit"/>
                        </a:rPr>
                        <a:t>L</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dirty="0">
                          <a:solidFill>
                            <a:srgbClr val="00B050"/>
                          </a:solidFill>
                          <a:latin typeface="Calibri"/>
                        </a:rPr>
                        <a:t>4.00</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1920">
                <a:tc>
                  <a:txBody>
                    <a:bodyPr/>
                    <a:lstStyle/>
                    <a:p>
                      <a:pPr algn="ctr" rtl="0" fontAlgn="t"/>
                      <a:r>
                        <a:rPr lang="en-IN" sz="1800" b="1" i="0" u="none" strike="noStrike">
                          <a:solidFill>
                            <a:srgbClr val="000000"/>
                          </a:solidFill>
                          <a:latin typeface="Inherit"/>
                        </a:rPr>
                        <a:t>165</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0000"/>
                          </a:solidFill>
                          <a:latin typeface="Inherit"/>
                        </a:rPr>
                        <a:t>62</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B050"/>
                          </a:solidFill>
                          <a:latin typeface="Inherit"/>
                        </a:rPr>
                        <a:t>L</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dirty="0">
                          <a:solidFill>
                            <a:srgbClr val="00B050"/>
                          </a:solidFill>
                          <a:latin typeface="Calibri"/>
                        </a:rPr>
                        <a:t>4.12</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1920">
                <a:tc>
                  <a:txBody>
                    <a:bodyPr/>
                    <a:lstStyle/>
                    <a:p>
                      <a:pPr algn="ctr" rtl="0" fontAlgn="t"/>
                      <a:r>
                        <a:rPr lang="en-IN" sz="1800" b="1" i="0" u="none" strike="noStrike">
                          <a:solidFill>
                            <a:srgbClr val="000000"/>
                          </a:solidFill>
                          <a:latin typeface="Inherit"/>
                        </a:rPr>
                        <a:t>158</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58</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B050"/>
                          </a:solidFill>
                          <a:latin typeface="Inherit"/>
                        </a:rPr>
                        <a:t>M</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dirty="0">
                          <a:solidFill>
                            <a:srgbClr val="00B050"/>
                          </a:solidFill>
                          <a:latin typeface="Calibri"/>
                        </a:rPr>
                        <a:t>4.24</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1920">
                <a:tc>
                  <a:txBody>
                    <a:bodyPr/>
                    <a:lstStyle/>
                    <a:p>
                      <a:pPr algn="ctr" rtl="0" fontAlgn="t"/>
                      <a:r>
                        <a:rPr lang="en-IN" sz="1800" b="1" i="0" u="none" strike="noStrike">
                          <a:solidFill>
                            <a:srgbClr val="000000"/>
                          </a:solidFill>
                          <a:latin typeface="Inherit"/>
                        </a:rPr>
                        <a:t>165</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65</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B050"/>
                          </a:solidFill>
                          <a:latin typeface="Inherit"/>
                        </a:rPr>
                        <a:t>L</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dirty="0">
                          <a:solidFill>
                            <a:srgbClr val="00B050"/>
                          </a:solidFill>
                          <a:latin typeface="Calibri"/>
                        </a:rPr>
                        <a:t>5.66</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1920">
                <a:tc>
                  <a:txBody>
                    <a:bodyPr/>
                    <a:lstStyle/>
                    <a:p>
                      <a:pPr algn="ctr" rtl="0" fontAlgn="t"/>
                      <a:r>
                        <a:rPr lang="en-IN" sz="1800" b="1" i="0" u="none" strike="noStrike">
                          <a:solidFill>
                            <a:srgbClr val="000000"/>
                          </a:solidFill>
                          <a:latin typeface="Inherit"/>
                        </a:rPr>
                        <a:t>168</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62</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B050"/>
                          </a:solidFill>
                          <a:latin typeface="Inherit"/>
                        </a:rPr>
                        <a:t>L</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dirty="0">
                          <a:solidFill>
                            <a:srgbClr val="00B050"/>
                          </a:solidFill>
                          <a:latin typeface="Calibri"/>
                        </a:rPr>
                        <a:t>7.07</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1920">
                <a:tc>
                  <a:txBody>
                    <a:bodyPr/>
                    <a:lstStyle/>
                    <a:p>
                      <a:pPr algn="ctr" rtl="0" fontAlgn="t"/>
                      <a:r>
                        <a:rPr lang="en-IN" sz="1800" b="1" i="0" u="none" strike="noStrike">
                          <a:solidFill>
                            <a:srgbClr val="000000"/>
                          </a:solidFill>
                          <a:latin typeface="Inherit"/>
                        </a:rPr>
                        <a:t>168</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63</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B050"/>
                          </a:solidFill>
                          <a:latin typeface="Inherit"/>
                        </a:rPr>
                        <a:t>L</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dirty="0">
                          <a:solidFill>
                            <a:srgbClr val="00B050"/>
                          </a:solidFill>
                          <a:latin typeface="Calibri"/>
                        </a:rPr>
                        <a:t>7.28</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1920">
                <a:tc>
                  <a:txBody>
                    <a:bodyPr/>
                    <a:lstStyle/>
                    <a:p>
                      <a:pPr algn="ctr" rtl="0" fontAlgn="t"/>
                      <a:r>
                        <a:rPr lang="en-IN" sz="1800" b="1" i="0" u="none" strike="noStrike">
                          <a:solidFill>
                            <a:srgbClr val="000000"/>
                          </a:solidFill>
                          <a:latin typeface="Inherit"/>
                        </a:rPr>
                        <a:t>168</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66</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B050"/>
                          </a:solidFill>
                          <a:latin typeface="Inherit"/>
                        </a:rPr>
                        <a:t>L</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dirty="0">
                          <a:solidFill>
                            <a:srgbClr val="00B050"/>
                          </a:solidFill>
                          <a:latin typeface="Calibri"/>
                        </a:rPr>
                        <a:t>8.60</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1920">
                <a:tc>
                  <a:txBody>
                    <a:bodyPr/>
                    <a:lstStyle/>
                    <a:p>
                      <a:pPr algn="ctr" rtl="0" fontAlgn="t"/>
                      <a:r>
                        <a:rPr lang="en-IN" sz="1800" b="1" i="0" u="none" strike="noStrike">
                          <a:solidFill>
                            <a:srgbClr val="000000"/>
                          </a:solidFill>
                          <a:latin typeface="Inherit"/>
                        </a:rPr>
                        <a:t>170</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63</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L</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dirty="0">
                          <a:solidFill>
                            <a:srgbClr val="000000"/>
                          </a:solidFill>
                          <a:latin typeface="Calibri"/>
                        </a:rPr>
                        <a:t>9.22</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1920">
                <a:tc>
                  <a:txBody>
                    <a:bodyPr/>
                    <a:lstStyle/>
                    <a:p>
                      <a:pPr algn="ctr" rtl="0" fontAlgn="t"/>
                      <a:r>
                        <a:rPr lang="en-IN" sz="1800" b="1" i="0" u="none" strike="noStrike">
                          <a:solidFill>
                            <a:srgbClr val="000000"/>
                          </a:solidFill>
                          <a:latin typeface="Inherit"/>
                        </a:rPr>
                        <a:t>170</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64</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a:solidFill>
                            <a:srgbClr val="000000"/>
                          </a:solidFill>
                          <a:latin typeface="Inherit"/>
                        </a:rPr>
                        <a:t>L</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dirty="0">
                          <a:solidFill>
                            <a:srgbClr val="000000"/>
                          </a:solidFill>
                          <a:latin typeface="Calibri"/>
                        </a:rPr>
                        <a:t>9.49</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1920">
                <a:tc>
                  <a:txBody>
                    <a:bodyPr/>
                    <a:lstStyle/>
                    <a:p>
                      <a:pPr algn="ctr" rtl="0" fontAlgn="t"/>
                      <a:r>
                        <a:rPr lang="en-IN" sz="1800" b="1" i="0" u="none" strike="noStrike" dirty="0">
                          <a:solidFill>
                            <a:srgbClr val="000000"/>
                          </a:solidFill>
                          <a:latin typeface="Inherit"/>
                        </a:rPr>
                        <a:t>170</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0000"/>
                          </a:solidFill>
                          <a:latin typeface="Inherit"/>
                        </a:rPr>
                        <a:t>68</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rtl="0" fontAlgn="t"/>
                      <a:r>
                        <a:rPr lang="en-IN" sz="1800" b="1" i="0" u="none" strike="noStrike" dirty="0">
                          <a:solidFill>
                            <a:srgbClr val="000000"/>
                          </a:solidFill>
                          <a:latin typeface="Inherit"/>
                        </a:rPr>
                        <a:t>L</a:t>
                      </a:r>
                    </a:p>
                  </a:txBody>
                  <a:tcPr marL="6673" marR="6673" marT="66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A"/>
                    </a:solidFill>
                  </a:tcPr>
                </a:tc>
                <a:tc>
                  <a:txBody>
                    <a:bodyPr/>
                    <a:lstStyle/>
                    <a:p>
                      <a:pPr algn="ctr" fontAlgn="b"/>
                      <a:r>
                        <a:rPr lang="en-IN" sz="1800" b="1" i="0" u="none" strike="noStrike" dirty="0">
                          <a:solidFill>
                            <a:srgbClr val="000000"/>
                          </a:solidFill>
                          <a:latin typeface="Calibri"/>
                        </a:rPr>
                        <a:t>11.40</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zo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dirty="0" smtClean="0"/>
              <a:t>Pros and Cons of KNN</a:t>
            </a:r>
            <a:endParaRPr lang="en-IN" dirty="0"/>
          </a:p>
        </p:txBody>
      </p:sp>
      <p:sp>
        <p:nvSpPr>
          <p:cNvPr id="4" name="Content Placeholder 3"/>
          <p:cNvSpPr>
            <a:spLocks noGrp="1"/>
          </p:cNvSpPr>
          <p:nvPr>
            <p:ph idx="1"/>
          </p:nvPr>
        </p:nvSpPr>
        <p:spPr>
          <a:xfrm>
            <a:off x="457200" y="1295400"/>
            <a:ext cx="8229600" cy="4525963"/>
          </a:xfrm>
        </p:spPr>
        <p:txBody>
          <a:bodyPr>
            <a:normAutofit fontScale="77500" lnSpcReduction="20000"/>
          </a:bodyPr>
          <a:lstStyle/>
          <a:p>
            <a:pPr fontAlgn="base">
              <a:buNone/>
            </a:pPr>
            <a:r>
              <a:rPr lang="en-IN" dirty="0" smtClean="0"/>
              <a:t/>
            </a:r>
            <a:br>
              <a:rPr lang="en-IN" dirty="0" smtClean="0"/>
            </a:br>
            <a:r>
              <a:rPr lang="en-IN" b="1" dirty="0" smtClean="0"/>
              <a:t/>
            </a:r>
            <a:br>
              <a:rPr lang="en-IN" b="1" dirty="0" smtClean="0"/>
            </a:br>
            <a:r>
              <a:rPr lang="en-IN" b="1" dirty="0" smtClean="0"/>
              <a:t>Pros</a:t>
            </a:r>
          </a:p>
          <a:p>
            <a:pPr fontAlgn="base"/>
            <a:r>
              <a:rPr lang="en-IN" dirty="0" smtClean="0"/>
              <a:t>Easy to understand</a:t>
            </a:r>
          </a:p>
          <a:p>
            <a:pPr fontAlgn="base"/>
            <a:r>
              <a:rPr lang="en-IN" dirty="0" smtClean="0"/>
              <a:t>No assumptions about data</a:t>
            </a:r>
          </a:p>
          <a:p>
            <a:pPr fontAlgn="base"/>
            <a:r>
              <a:rPr lang="en-IN" dirty="0" smtClean="0"/>
              <a:t>Can be applied to both classification and regression</a:t>
            </a:r>
          </a:p>
          <a:p>
            <a:pPr fontAlgn="base"/>
            <a:r>
              <a:rPr lang="en-IN" dirty="0" smtClean="0"/>
              <a:t>Works easily on multi-class problems</a:t>
            </a:r>
          </a:p>
          <a:p>
            <a:pPr fontAlgn="base">
              <a:buNone/>
            </a:pPr>
            <a:r>
              <a:rPr lang="en-IN" dirty="0" smtClean="0"/>
              <a:t/>
            </a:r>
            <a:br>
              <a:rPr lang="en-IN" dirty="0" smtClean="0"/>
            </a:br>
            <a:r>
              <a:rPr lang="en-IN" b="1" dirty="0" smtClean="0"/>
              <a:t>Cons</a:t>
            </a:r>
          </a:p>
          <a:p>
            <a:pPr fontAlgn="base"/>
            <a:r>
              <a:rPr lang="en-IN" dirty="0" smtClean="0"/>
              <a:t>Memory Intensive / Computationally expensive</a:t>
            </a:r>
          </a:p>
          <a:p>
            <a:pPr fontAlgn="base"/>
            <a:r>
              <a:rPr lang="en-IN" dirty="0" smtClean="0"/>
              <a:t>Sensitive to scale of data</a:t>
            </a:r>
          </a:p>
          <a:p>
            <a:pPr fontAlgn="base"/>
            <a:r>
              <a:rPr lang="en-IN" dirty="0" smtClean="0"/>
              <a:t>Not work well on rare event (skewed) target variable</a:t>
            </a:r>
          </a:p>
          <a:p>
            <a:pPr fontAlgn="base"/>
            <a:r>
              <a:rPr lang="en-IN" dirty="0" smtClean="0"/>
              <a:t>Struggle when high number of independent variables</a:t>
            </a:r>
          </a:p>
          <a:p>
            <a:endParaRPr lang="en-IN" dirty="0"/>
          </a:p>
        </p:txBody>
      </p:sp>
    </p:spTree>
  </p:cSld>
  <p:clrMapOvr>
    <a:masterClrMapping/>
  </p:clrMapOvr>
  <p:transition>
    <p:zo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0"/>
          </p:nvPr>
        </p:nvSpPr>
        <p:spPr>
          <a:xfrm>
            <a:off x="7248525" y="6477000"/>
            <a:ext cx="1905000" cy="381000"/>
          </a:xfrm>
          <a:noFill/>
        </p:spPr>
        <p:txBody>
          <a:bodyPr/>
          <a:lstStyle/>
          <a:p>
            <a:fld id="{030561ED-C4B0-42C7-8622-096DFE535166}" type="slidenum">
              <a:rPr lang="en-US" smtClean="0"/>
              <a:pPr/>
              <a:t>76</a:t>
            </a:fld>
            <a:endParaRPr lang="en-US" smtClean="0"/>
          </a:p>
        </p:txBody>
      </p:sp>
      <p:sp>
        <p:nvSpPr>
          <p:cNvPr id="12291" name="Rectangle 2"/>
          <p:cNvSpPr>
            <a:spLocks noGrp="1" noChangeArrowheads="1"/>
          </p:cNvSpPr>
          <p:nvPr>
            <p:ph type="title"/>
          </p:nvPr>
        </p:nvSpPr>
        <p:spPr>
          <a:xfrm>
            <a:off x="0" y="152400"/>
            <a:ext cx="9144000" cy="838200"/>
          </a:xfrm>
          <a:noFill/>
        </p:spPr>
        <p:txBody>
          <a:bodyPr lIns="92075" tIns="46038" rIns="92075" bIns="46038"/>
          <a:lstStyle/>
          <a:p>
            <a:pPr eaLnBrk="1" hangingPunct="1"/>
            <a:r>
              <a:rPr lang="en-US" dirty="0" smtClean="0">
                <a:solidFill>
                  <a:srgbClr val="170981"/>
                </a:solidFill>
              </a:rPr>
              <a:t>Decision Tree Induction: </a:t>
            </a:r>
            <a:endParaRPr lang="en-US" i="1" dirty="0" smtClean="0">
              <a:solidFill>
                <a:srgbClr val="170981"/>
              </a:solidFill>
            </a:endParaRPr>
          </a:p>
        </p:txBody>
      </p:sp>
      <p:sp>
        <p:nvSpPr>
          <p:cNvPr id="12294" name="Rectangle 1"/>
          <p:cNvSpPr>
            <a:spLocks noChangeArrowheads="1"/>
          </p:cNvSpPr>
          <p:nvPr/>
        </p:nvSpPr>
        <p:spPr bwMode="auto">
          <a:xfrm>
            <a:off x="0" y="990600"/>
            <a:ext cx="5173663" cy="2529923"/>
          </a:xfrm>
          <a:prstGeom prst="rect">
            <a:avLst/>
          </a:prstGeom>
          <a:noFill/>
          <a:ln w="9525">
            <a:noFill/>
            <a:miter lim="800000"/>
            <a:headEnd/>
            <a:tailEnd/>
          </a:ln>
        </p:spPr>
        <p:txBody>
          <a:bodyPr wrap="square">
            <a:spAutoFit/>
          </a:bodyPr>
          <a:lstStyle/>
          <a:p>
            <a:pPr>
              <a:lnSpc>
                <a:spcPct val="110000"/>
              </a:lnSpc>
            </a:pPr>
            <a:r>
              <a:rPr lang="en-US" dirty="0" smtClean="0">
                <a:latin typeface="Calibri" pitchFamily="34" charset="0"/>
              </a:rPr>
              <a:t>Class:C1:buys_computer = ‘yes’</a:t>
            </a:r>
          </a:p>
          <a:p>
            <a:pPr>
              <a:lnSpc>
                <a:spcPct val="110000"/>
              </a:lnSpc>
            </a:pPr>
            <a:r>
              <a:rPr lang="en-US" dirty="0" smtClean="0">
                <a:latin typeface="Calibri" pitchFamily="34" charset="0"/>
              </a:rPr>
              <a:t>C2:buys_computer = ‘no’</a:t>
            </a:r>
          </a:p>
          <a:p>
            <a:pPr>
              <a:lnSpc>
                <a:spcPct val="110000"/>
              </a:lnSpc>
            </a:pPr>
            <a:r>
              <a:rPr lang="en-US" dirty="0" smtClean="0">
                <a:latin typeface="Calibri" pitchFamily="34" charset="0"/>
              </a:rPr>
              <a:t>Data to be classified:  X = (age=youth, Income = medium, Student = yes, </a:t>
            </a:r>
            <a:r>
              <a:rPr lang="en-US" dirty="0" err="1" smtClean="0">
                <a:latin typeface="Calibri" pitchFamily="34" charset="0"/>
              </a:rPr>
              <a:t>Credit_rating</a:t>
            </a:r>
            <a:r>
              <a:rPr lang="en-US" dirty="0" smtClean="0">
                <a:latin typeface="Calibri" pitchFamily="34" charset="0"/>
              </a:rPr>
              <a:t> = Fair)</a:t>
            </a:r>
          </a:p>
          <a:p>
            <a:pPr>
              <a:lnSpc>
                <a:spcPct val="110000"/>
              </a:lnSpc>
            </a:pPr>
            <a:r>
              <a:rPr lang="en-US" dirty="0" smtClean="0">
                <a:latin typeface="Calibri" pitchFamily="34" charset="0"/>
              </a:rPr>
              <a:t>Two Steps:</a:t>
            </a:r>
          </a:p>
          <a:p>
            <a:pPr marL="342900" indent="-342900">
              <a:lnSpc>
                <a:spcPct val="110000"/>
              </a:lnSpc>
              <a:buAutoNum type="arabicPeriod"/>
            </a:pPr>
            <a:r>
              <a:rPr lang="en-US" b="1" dirty="0" smtClean="0">
                <a:latin typeface="Calibri" pitchFamily="34" charset="0"/>
              </a:rPr>
              <a:t>Construct Decision Tree from training Data set</a:t>
            </a:r>
          </a:p>
          <a:p>
            <a:pPr marL="342900" indent="-342900">
              <a:lnSpc>
                <a:spcPct val="110000"/>
              </a:lnSpc>
              <a:buAutoNum type="arabicPeriod"/>
            </a:pPr>
            <a:r>
              <a:rPr lang="en-US" b="1" dirty="0" smtClean="0">
                <a:latin typeface="Calibri" pitchFamily="34" charset="0"/>
              </a:rPr>
              <a:t>Predict class of target data using decision tree.</a:t>
            </a:r>
          </a:p>
          <a:p>
            <a:pPr>
              <a:lnSpc>
                <a:spcPct val="110000"/>
              </a:lnSpc>
            </a:pPr>
            <a:endParaRPr lang="en-US" dirty="0">
              <a:latin typeface="Calibri" pitchFamily="34" charset="0"/>
            </a:endParaRPr>
          </a:p>
        </p:txBody>
      </p:sp>
      <p:graphicFrame>
        <p:nvGraphicFramePr>
          <p:cNvPr id="187395" name="Object 5"/>
          <p:cNvGraphicFramePr>
            <a:graphicFrameLocks/>
          </p:cNvGraphicFramePr>
          <p:nvPr/>
        </p:nvGraphicFramePr>
        <p:xfrm>
          <a:off x="5029200" y="1143000"/>
          <a:ext cx="4114800" cy="3649663"/>
        </p:xfrm>
        <a:graphic>
          <a:graphicData uri="http://schemas.openxmlformats.org/presentationml/2006/ole">
            <p:oleObj spid="_x0000_s187395" name="Worksheet" r:id="rId4" imgW="4476743" imgH="4933780" progId="Excel.Sheet.8">
              <p:embed/>
            </p:oleObj>
          </a:graphicData>
        </a:graphic>
      </p:graphicFrame>
      <p:pic>
        <p:nvPicPr>
          <p:cNvPr id="187396" name="Picture 4"/>
          <p:cNvPicPr>
            <a:picLocks noChangeAspect="1" noChangeArrowheads="1"/>
          </p:cNvPicPr>
          <p:nvPr/>
        </p:nvPicPr>
        <p:blipFill>
          <a:blip r:embed="rId5" cstate="print"/>
          <a:srcRect r="38241" b="28245"/>
          <a:stretch>
            <a:fillRect/>
          </a:stretch>
        </p:blipFill>
        <p:spPr bwMode="auto">
          <a:xfrm>
            <a:off x="0" y="3200400"/>
            <a:ext cx="5029200" cy="3657600"/>
          </a:xfrm>
          <a:prstGeom prst="rect">
            <a:avLst/>
          </a:prstGeom>
          <a:noFill/>
          <a:ln w="9525">
            <a:noFill/>
            <a:miter lim="800000"/>
            <a:headEnd/>
            <a:tailEnd/>
          </a:ln>
        </p:spPr>
      </p:pic>
      <p:sp>
        <p:nvSpPr>
          <p:cNvPr id="31" name="Rectangle 30"/>
          <p:cNvSpPr/>
          <p:nvPr/>
        </p:nvSpPr>
        <p:spPr>
          <a:xfrm>
            <a:off x="4724400" y="4983540"/>
            <a:ext cx="4572000" cy="1600438"/>
          </a:xfrm>
          <a:prstGeom prst="rect">
            <a:avLst/>
          </a:prstGeom>
        </p:spPr>
        <p:txBody>
          <a:bodyPr wrap="square">
            <a:spAutoFit/>
          </a:bodyPr>
          <a:lstStyle/>
          <a:p>
            <a:r>
              <a:rPr lang="en-IN" sz="1600" dirty="0" smtClean="0"/>
              <a:t>A decision tree for the concept </a:t>
            </a:r>
            <a:r>
              <a:rPr lang="en-IN" sz="1600" i="1" dirty="0" smtClean="0"/>
              <a:t>buys computer, </a:t>
            </a:r>
            <a:r>
              <a:rPr lang="en-IN" dirty="0" smtClean="0">
                <a:latin typeface="Calibri" pitchFamily="34" charset="0"/>
              </a:rPr>
              <a:t>indicating</a:t>
            </a:r>
            <a:r>
              <a:rPr lang="en-IN" sz="1600" i="1" dirty="0" smtClean="0"/>
              <a:t> whether a customer at </a:t>
            </a:r>
            <a:r>
              <a:rPr lang="en-IN" sz="1600" i="1" dirty="0" err="1" smtClean="0"/>
              <a:t>AllElectronics</a:t>
            </a:r>
            <a:endParaRPr lang="en-IN" sz="1600" i="1" dirty="0" smtClean="0"/>
          </a:p>
          <a:p>
            <a:r>
              <a:rPr lang="en-IN" sz="1600" dirty="0" smtClean="0"/>
              <a:t>is likely to purchase a computer. Each internal (</a:t>
            </a:r>
            <a:r>
              <a:rPr lang="en-IN" sz="1600" dirty="0" err="1" smtClean="0"/>
              <a:t>nonleaf</a:t>
            </a:r>
            <a:r>
              <a:rPr lang="en-IN" sz="1600" dirty="0" smtClean="0"/>
              <a:t>) node represents a test on an attribute.</a:t>
            </a:r>
          </a:p>
          <a:p>
            <a:r>
              <a:rPr lang="en-IN" sz="1600" dirty="0" smtClean="0"/>
              <a:t>Each leaf node represents a class (either </a:t>
            </a:r>
            <a:r>
              <a:rPr lang="en-IN" sz="1600" i="1" dirty="0" smtClean="0"/>
              <a:t>buys computer = yes or buys computer = no).</a:t>
            </a:r>
            <a:endParaRPr lang="en-IN" sz="1600" dirty="0"/>
          </a:p>
        </p:txBody>
      </p:sp>
    </p:spTree>
  </p:cSld>
  <p:clrMapOvr>
    <a:masterClrMapping/>
  </p:clrMapOvr>
  <p:transition>
    <p:zo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noFill/>
        </p:spPr>
        <p:txBody>
          <a:bodyPr lIns="92075" tIns="46038" rIns="92075" bIns="46038"/>
          <a:lstStyle/>
          <a:p>
            <a:pPr eaLnBrk="1" hangingPunct="1"/>
            <a:r>
              <a:rPr lang="en-US" dirty="0" smtClean="0">
                <a:solidFill>
                  <a:srgbClr val="170981"/>
                </a:solidFill>
              </a:rPr>
              <a:t>Decision Tree </a:t>
            </a:r>
            <a:r>
              <a:rPr lang="en-US" dirty="0" smtClean="0"/>
              <a:t>Inductive Bias </a:t>
            </a:r>
            <a:r>
              <a:rPr lang="en-US" dirty="0" smtClean="0">
                <a:solidFill>
                  <a:srgbClr val="170981"/>
                </a:solidFill>
              </a:rPr>
              <a:t>: </a:t>
            </a:r>
            <a:endParaRPr lang="en-US" i="1" dirty="0" smtClean="0">
              <a:solidFill>
                <a:srgbClr val="170981"/>
              </a:solidFill>
            </a:endParaRPr>
          </a:p>
        </p:txBody>
      </p:sp>
      <p:sp>
        <p:nvSpPr>
          <p:cNvPr id="8" name="Content Placeholder 7"/>
          <p:cNvSpPr>
            <a:spLocks noGrp="1"/>
          </p:cNvSpPr>
          <p:nvPr>
            <p:ph idx="1"/>
          </p:nvPr>
        </p:nvSpPr>
        <p:spPr>
          <a:xfrm>
            <a:off x="152400" y="1066800"/>
            <a:ext cx="8839200" cy="5410200"/>
          </a:xfrm>
        </p:spPr>
        <p:txBody>
          <a:bodyPr/>
          <a:lstStyle/>
          <a:p>
            <a:r>
              <a:rPr lang="en-IN" sz="2000" dirty="0" smtClean="0"/>
              <a:t>In machine learning, the term inductive bias refers to a set of (explicit or implicit) assumptions made by a learning algorithm in order to perform induction.</a:t>
            </a:r>
          </a:p>
          <a:p>
            <a:r>
              <a:rPr lang="en-IN" sz="2000" dirty="0" smtClean="0"/>
              <a:t>It is use to generalize a finite set of observation (training data) into a general model of the domain.</a:t>
            </a:r>
          </a:p>
          <a:p>
            <a:r>
              <a:rPr lang="en-IN" sz="2400" b="1" dirty="0" smtClean="0"/>
              <a:t>Approximate bias of ID3: </a:t>
            </a:r>
            <a:r>
              <a:rPr lang="en-IN" sz="2000" dirty="0" smtClean="0"/>
              <a:t>Shorter trees are preferred over longer trees. Trees that place high information gain attributes close to the root are preferred over those that do not.</a:t>
            </a:r>
            <a:endParaRPr lang="en-IN" sz="2400" dirty="0" smtClean="0"/>
          </a:p>
          <a:p>
            <a:r>
              <a:rPr lang="en-IN" sz="2400" b="1" dirty="0" smtClean="0"/>
              <a:t>Preference or search bias: </a:t>
            </a:r>
            <a:r>
              <a:rPr lang="en-IN" sz="2000" dirty="0" smtClean="0"/>
              <a:t>preference for certain hypotheses over others with no hard restriction on the hypotheses that can be enumerated. ID3 demonstrates a preference bias.</a:t>
            </a:r>
            <a:endParaRPr lang="en-IN" sz="2400" dirty="0" smtClean="0"/>
          </a:p>
          <a:p>
            <a:r>
              <a:rPr lang="en-IN" sz="2400" b="1" dirty="0" smtClean="0"/>
              <a:t>Restriction or language bias: </a:t>
            </a:r>
            <a:r>
              <a:rPr lang="en-IN" sz="2000" dirty="0" smtClean="0"/>
              <a:t>a categorical restriction on the set of hypotheses considered. </a:t>
            </a:r>
          </a:p>
          <a:p>
            <a:r>
              <a:rPr lang="en-IN" sz="2400" dirty="0" smtClean="0"/>
              <a:t>In general, it is better to have a preference bias than a restriction bias. However, some learning systems have both biases.</a:t>
            </a:r>
          </a:p>
          <a:p>
            <a:endParaRPr lang="en-IN" sz="2400" dirty="0" smtClean="0"/>
          </a:p>
          <a:p>
            <a:endParaRPr lang="en-IN" sz="2400" dirty="0" smtClean="0"/>
          </a:p>
          <a:p>
            <a:endParaRPr lang="en-IN" sz="2400" dirty="0" smtClean="0"/>
          </a:p>
          <a:p>
            <a:endParaRPr lang="en-IN" sz="2400" dirty="0" smtClean="0"/>
          </a:p>
          <a:p>
            <a:endParaRPr lang="en-IN" sz="2400" dirty="0"/>
          </a:p>
        </p:txBody>
      </p:sp>
      <p:sp>
        <p:nvSpPr>
          <p:cNvPr id="12290" name="Slide Number Placeholder 4"/>
          <p:cNvSpPr>
            <a:spLocks noGrp="1"/>
          </p:cNvSpPr>
          <p:nvPr>
            <p:ph type="sldNum" sz="quarter" idx="10"/>
          </p:nvPr>
        </p:nvSpPr>
        <p:spPr>
          <a:noFill/>
        </p:spPr>
        <p:txBody>
          <a:bodyPr/>
          <a:lstStyle/>
          <a:p>
            <a:fld id="{030561ED-C4B0-42C7-8622-096DFE535166}" type="slidenum">
              <a:rPr lang="en-US" smtClean="0"/>
              <a:pPr/>
              <a:t>77</a:t>
            </a:fld>
            <a:endParaRPr lang="en-US" smtClean="0"/>
          </a:p>
        </p:txBody>
      </p:sp>
    </p:spTree>
  </p:cSld>
  <p:clrMapOvr>
    <a:masterClrMapping/>
  </p:clrMapOvr>
  <p:transition>
    <p:zoom/>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noFill/>
        </p:spPr>
        <p:txBody>
          <a:bodyPr lIns="92075" tIns="46038" rIns="92075" bIns="46038"/>
          <a:lstStyle/>
          <a:p>
            <a:pPr eaLnBrk="1" hangingPunct="1"/>
            <a:r>
              <a:rPr lang="en-US" dirty="0" smtClean="0"/>
              <a:t>Inductive inference with decision trees</a:t>
            </a:r>
            <a:endParaRPr lang="en-US" i="1" dirty="0" smtClean="0">
              <a:solidFill>
                <a:srgbClr val="170981"/>
              </a:solidFill>
            </a:endParaRPr>
          </a:p>
        </p:txBody>
      </p:sp>
      <p:sp>
        <p:nvSpPr>
          <p:cNvPr id="8" name="Content Placeholder 7"/>
          <p:cNvSpPr>
            <a:spLocks noGrp="1"/>
          </p:cNvSpPr>
          <p:nvPr>
            <p:ph idx="1"/>
          </p:nvPr>
        </p:nvSpPr>
        <p:spPr>
          <a:xfrm>
            <a:off x="152400" y="1066800"/>
            <a:ext cx="8839200" cy="5410200"/>
          </a:xfrm>
        </p:spPr>
        <p:txBody>
          <a:bodyPr/>
          <a:lstStyle/>
          <a:p>
            <a:r>
              <a:rPr lang="en-IN" sz="2400" dirty="0" smtClean="0"/>
              <a:t>Inferences are made when a person or machine goes beyond the available evidence to form a conclusion.</a:t>
            </a:r>
          </a:p>
          <a:p>
            <a:r>
              <a:rPr lang="en-IN" sz="2400" i="1" dirty="0" smtClean="0"/>
              <a:t>Deductive Inference</a:t>
            </a:r>
            <a:r>
              <a:rPr lang="en-IN" sz="2400" dirty="0" smtClean="0"/>
              <a:t> moves from general to more specific conditions. </a:t>
            </a:r>
          </a:p>
          <a:p>
            <a:r>
              <a:rPr lang="en-IN" sz="2400" dirty="0" smtClean="0"/>
              <a:t>A conclusion always follows the stated premises.</a:t>
            </a:r>
          </a:p>
          <a:p>
            <a:r>
              <a:rPr lang="en-IN" sz="2400" dirty="0" smtClean="0"/>
              <a:t> In other words, if the premises are true then the conclusion is always valid.</a:t>
            </a:r>
          </a:p>
          <a:p>
            <a:r>
              <a:rPr lang="en-IN" sz="2400" dirty="0" smtClean="0"/>
              <a:t>E.g., if the stated premise is that all Data Scientists are expected to be good at Math, then via Deductive Inference it can be concluded that a specific Data Scientist role at XYZ Corporation requires candidates who are good at Math</a:t>
            </a:r>
          </a:p>
          <a:p>
            <a:endParaRPr lang="en-IN" sz="2400" dirty="0" smtClean="0"/>
          </a:p>
          <a:p>
            <a:endParaRPr lang="en-IN" sz="2400" dirty="0" smtClean="0"/>
          </a:p>
          <a:p>
            <a:endParaRPr lang="en-IN" sz="2400" dirty="0"/>
          </a:p>
        </p:txBody>
      </p:sp>
      <p:sp>
        <p:nvSpPr>
          <p:cNvPr id="12290" name="Slide Number Placeholder 4"/>
          <p:cNvSpPr>
            <a:spLocks noGrp="1"/>
          </p:cNvSpPr>
          <p:nvPr>
            <p:ph type="sldNum" sz="quarter" idx="10"/>
          </p:nvPr>
        </p:nvSpPr>
        <p:spPr>
          <a:noFill/>
        </p:spPr>
        <p:txBody>
          <a:bodyPr/>
          <a:lstStyle/>
          <a:p>
            <a:fld id="{030561ED-C4B0-42C7-8622-096DFE535166}" type="slidenum">
              <a:rPr lang="en-US" smtClean="0"/>
              <a:pPr/>
              <a:t>78</a:t>
            </a:fld>
            <a:endParaRPr lang="en-US" smtClean="0"/>
          </a:p>
        </p:txBody>
      </p:sp>
    </p:spTree>
  </p:cSld>
  <p:clrMapOvr>
    <a:masterClrMapping/>
  </p:clrMapOvr>
  <p:transition>
    <p:zo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noFill/>
        </p:spPr>
        <p:txBody>
          <a:bodyPr lIns="92075" tIns="46038" rIns="92075" bIns="46038"/>
          <a:lstStyle/>
          <a:p>
            <a:pPr eaLnBrk="1" hangingPunct="1"/>
            <a:r>
              <a:rPr lang="en-US" dirty="0" smtClean="0"/>
              <a:t>Inductive inference with decision trees</a:t>
            </a:r>
            <a:endParaRPr lang="en-US" i="1" dirty="0" smtClean="0">
              <a:solidFill>
                <a:srgbClr val="170981"/>
              </a:solidFill>
            </a:endParaRPr>
          </a:p>
        </p:txBody>
      </p:sp>
      <p:sp>
        <p:nvSpPr>
          <p:cNvPr id="8" name="Content Placeholder 7"/>
          <p:cNvSpPr>
            <a:spLocks noGrp="1"/>
          </p:cNvSpPr>
          <p:nvPr>
            <p:ph idx="1"/>
          </p:nvPr>
        </p:nvSpPr>
        <p:spPr>
          <a:xfrm>
            <a:off x="152400" y="1066800"/>
            <a:ext cx="8839200" cy="5410200"/>
          </a:xfrm>
        </p:spPr>
        <p:txBody>
          <a:bodyPr/>
          <a:lstStyle/>
          <a:p>
            <a:r>
              <a:rPr lang="en-IN" sz="2400" i="1" dirty="0" smtClean="0"/>
              <a:t>Inductive Inference</a:t>
            </a:r>
            <a:r>
              <a:rPr lang="en-IN" sz="2400" dirty="0" smtClean="0"/>
              <a:t> on the other hand, is the process of reaching a general conclusion from specific examples. </a:t>
            </a:r>
          </a:p>
          <a:p>
            <a:r>
              <a:rPr lang="en-IN" sz="2400" dirty="0" smtClean="0"/>
              <a:t>The general conclusion should apply to unseen examples and is based on evidence from the past, which may or may not hold true at this point or for a specific instance. </a:t>
            </a:r>
          </a:p>
          <a:p>
            <a:r>
              <a:rPr lang="en-IN" sz="2400" dirty="0" smtClean="0"/>
              <a:t>E.g., if a certain pattern of medical parameters was found in a set of diabetes patients, then an inductive inference method could generalize that the same pattern of medical parameters will be found in all diabetes patients.</a:t>
            </a:r>
          </a:p>
          <a:p>
            <a:r>
              <a:rPr lang="en-IN" sz="2400" i="1" dirty="0" smtClean="0"/>
              <a:t>Decision Trees</a:t>
            </a:r>
            <a:r>
              <a:rPr lang="en-IN" sz="2400" dirty="0" smtClean="0"/>
              <a:t> are one of the most widely used Classification techniques that use Inductive inference to approximate a target function. </a:t>
            </a:r>
          </a:p>
          <a:p>
            <a:r>
              <a:rPr lang="en-IN" sz="2400" dirty="0" smtClean="0"/>
              <a:t>They classify instances by sorting them down the tree from root to Leaf node. </a:t>
            </a:r>
          </a:p>
          <a:p>
            <a:endParaRPr lang="en-IN" sz="2400" dirty="0" smtClean="0"/>
          </a:p>
          <a:p>
            <a:endParaRPr lang="en-IN" sz="2400" dirty="0" smtClean="0"/>
          </a:p>
          <a:p>
            <a:endParaRPr lang="en-IN" sz="2400" dirty="0"/>
          </a:p>
        </p:txBody>
      </p:sp>
      <p:sp>
        <p:nvSpPr>
          <p:cNvPr id="12290" name="Slide Number Placeholder 4"/>
          <p:cNvSpPr>
            <a:spLocks noGrp="1"/>
          </p:cNvSpPr>
          <p:nvPr>
            <p:ph type="sldNum" sz="quarter" idx="10"/>
          </p:nvPr>
        </p:nvSpPr>
        <p:spPr>
          <a:noFill/>
        </p:spPr>
        <p:txBody>
          <a:bodyPr/>
          <a:lstStyle/>
          <a:p>
            <a:fld id="{030561ED-C4B0-42C7-8622-096DFE535166}" type="slidenum">
              <a:rPr lang="en-US" smtClean="0"/>
              <a:pPr/>
              <a:t>79</a:t>
            </a:fld>
            <a:endParaRPr lang="en-US" smtClean="0"/>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0"/>
          </p:nvPr>
        </p:nvSpPr>
        <p:spPr>
          <a:noFill/>
        </p:spPr>
        <p:txBody>
          <a:bodyPr/>
          <a:lstStyle/>
          <a:p>
            <a:fld id="{DB5A5D31-F53F-4B0C-A89B-1C14378F1B30}" type="slidenum">
              <a:rPr lang="en-US" smtClean="0"/>
              <a:pPr/>
              <a:t>8</a:t>
            </a:fld>
            <a:endParaRPr lang="en-US" smtClean="0"/>
          </a:p>
        </p:txBody>
      </p:sp>
      <p:sp>
        <p:nvSpPr>
          <p:cNvPr id="33795" name="Rectangle 2"/>
          <p:cNvSpPr>
            <a:spLocks noGrp="1" noChangeArrowheads="1"/>
          </p:cNvSpPr>
          <p:nvPr>
            <p:ph type="title"/>
          </p:nvPr>
        </p:nvSpPr>
        <p:spPr>
          <a:xfrm>
            <a:off x="609600" y="228600"/>
            <a:ext cx="7696200" cy="685800"/>
          </a:xfrm>
          <a:noFill/>
        </p:spPr>
        <p:txBody>
          <a:bodyPr lIns="92075" tIns="46038" rIns="92075" bIns="46038" anchor="ctr"/>
          <a:lstStyle/>
          <a:p>
            <a:pPr eaLnBrk="1" hangingPunct="1"/>
            <a:r>
              <a:rPr lang="en-US" dirty="0" smtClean="0"/>
              <a:t>Bayesian Classification</a:t>
            </a:r>
            <a:endParaRPr lang="en-US" sz="2400" dirty="0" smtClean="0"/>
          </a:p>
        </p:txBody>
      </p:sp>
      <p:sp>
        <p:nvSpPr>
          <p:cNvPr id="33796" name="Rectangle 3"/>
          <p:cNvSpPr>
            <a:spLocks noGrp="1" noChangeArrowheads="1"/>
          </p:cNvSpPr>
          <p:nvPr>
            <p:ph type="body" idx="1"/>
          </p:nvPr>
        </p:nvSpPr>
        <p:spPr>
          <a:xfrm>
            <a:off x="381000" y="1219200"/>
            <a:ext cx="8458200" cy="5257800"/>
          </a:xfrm>
          <a:noFill/>
        </p:spPr>
        <p:txBody>
          <a:bodyPr lIns="92075" tIns="46038" rIns="92075" bIns="46038"/>
          <a:lstStyle/>
          <a:p>
            <a:pPr eaLnBrk="1" hangingPunct="1">
              <a:lnSpc>
                <a:spcPct val="110000"/>
              </a:lnSpc>
            </a:pPr>
            <a:r>
              <a:rPr lang="en-IN" sz="2400" dirty="0" smtClean="0"/>
              <a:t>Bayesian classifier can predict the probability that a given tuple belongs to a particular class. </a:t>
            </a:r>
          </a:p>
          <a:p>
            <a:pPr eaLnBrk="1" hangingPunct="1">
              <a:lnSpc>
                <a:spcPct val="110000"/>
              </a:lnSpc>
            </a:pPr>
            <a:r>
              <a:rPr lang="en-IN" sz="2400" dirty="0" smtClean="0"/>
              <a:t>It is based on Bayes’ theorem. </a:t>
            </a:r>
          </a:p>
          <a:p>
            <a:pPr eaLnBrk="1" hangingPunct="1">
              <a:lnSpc>
                <a:spcPct val="110000"/>
              </a:lnSpc>
            </a:pPr>
            <a:r>
              <a:rPr lang="en-IN" sz="2400" dirty="0" smtClean="0"/>
              <a:t>Bayesian classifier gives more speed and accuracy as compared to Decision tree classifier. </a:t>
            </a:r>
          </a:p>
          <a:p>
            <a:pPr eaLnBrk="1" hangingPunct="1">
              <a:lnSpc>
                <a:spcPct val="110000"/>
              </a:lnSpc>
            </a:pPr>
            <a:r>
              <a:rPr lang="en-IN" sz="2400" dirty="0" smtClean="0"/>
              <a:t>First we recall the Bayes’ theorem in probability then we will understand the working of Bayesian classification method.</a:t>
            </a:r>
            <a:endParaRPr lang="en-US" sz="2400" dirty="0" smtClean="0"/>
          </a:p>
        </p:txBody>
      </p:sp>
    </p:spTree>
  </p:cSld>
  <p:clrMapOvr>
    <a:masterClrMapping/>
  </p:clrMapOvr>
  <p:transition>
    <p:zo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noFill/>
        </p:spPr>
        <p:txBody>
          <a:bodyPr lIns="92075" tIns="46038" rIns="92075" bIns="46038"/>
          <a:lstStyle/>
          <a:p>
            <a:pPr eaLnBrk="1" hangingPunct="1"/>
            <a:r>
              <a:rPr lang="en-IN" dirty="0" smtClean="0"/>
              <a:t>Practical issues in learning decision trees</a:t>
            </a:r>
            <a:endParaRPr lang="en-US" i="1" dirty="0" smtClean="0">
              <a:solidFill>
                <a:srgbClr val="170981"/>
              </a:solidFill>
            </a:endParaRPr>
          </a:p>
        </p:txBody>
      </p:sp>
      <p:sp>
        <p:nvSpPr>
          <p:cNvPr id="8" name="Content Placeholder 7"/>
          <p:cNvSpPr>
            <a:spLocks noGrp="1"/>
          </p:cNvSpPr>
          <p:nvPr>
            <p:ph idx="1"/>
          </p:nvPr>
        </p:nvSpPr>
        <p:spPr>
          <a:xfrm>
            <a:off x="304800" y="990600"/>
            <a:ext cx="8839200" cy="5867400"/>
          </a:xfrm>
        </p:spPr>
        <p:txBody>
          <a:bodyPr/>
          <a:lstStyle/>
          <a:p>
            <a:r>
              <a:rPr lang="en-IN" sz="2000" dirty="0" smtClean="0"/>
              <a:t>Practical issues in learning decision trees include:</a:t>
            </a:r>
          </a:p>
          <a:p>
            <a:pPr marL="342900" lvl="1" indent="-342900">
              <a:buClr>
                <a:schemeClr val="folHlink"/>
              </a:buClr>
              <a:buSzPct val="60000"/>
            </a:pPr>
            <a:r>
              <a:rPr lang="en-IN" sz="2000" dirty="0" smtClean="0">
                <a:ea typeface="+mn-ea"/>
                <a:cs typeface="+mn-cs"/>
              </a:rPr>
              <a:t>Determining how deeply to grow the decision tree,</a:t>
            </a:r>
          </a:p>
          <a:p>
            <a:pPr marL="342900" lvl="1" indent="-342900">
              <a:buClr>
                <a:schemeClr val="folHlink"/>
              </a:buClr>
              <a:buSzPct val="60000"/>
            </a:pPr>
            <a:r>
              <a:rPr lang="en-IN" sz="2000" dirty="0" smtClean="0">
                <a:ea typeface="+mn-ea"/>
                <a:cs typeface="+mn-cs"/>
              </a:rPr>
              <a:t>Handling continuous attributes,</a:t>
            </a:r>
          </a:p>
          <a:p>
            <a:pPr marL="342900" lvl="1" indent="-342900">
              <a:buClr>
                <a:schemeClr val="folHlink"/>
              </a:buClr>
              <a:buSzPct val="60000"/>
            </a:pPr>
            <a:r>
              <a:rPr lang="en-IN" sz="2000" dirty="0" smtClean="0">
                <a:ea typeface="+mn-ea"/>
                <a:cs typeface="+mn-cs"/>
              </a:rPr>
              <a:t>Choosing an appropriate attribute selection measure,</a:t>
            </a:r>
          </a:p>
          <a:p>
            <a:pPr marL="342900" lvl="1" indent="-342900">
              <a:buClr>
                <a:schemeClr val="folHlink"/>
              </a:buClr>
              <a:buSzPct val="60000"/>
            </a:pPr>
            <a:r>
              <a:rPr lang="en-IN" sz="2000" dirty="0" smtClean="0">
                <a:ea typeface="+mn-ea"/>
                <a:cs typeface="+mn-cs"/>
              </a:rPr>
              <a:t>Handling training data with missing attribute values, and </a:t>
            </a:r>
            <a:r>
              <a:rPr lang="en-IN" sz="2000" dirty="0" smtClean="0"/>
              <a:t>noise in the data.</a:t>
            </a:r>
            <a:endParaRPr lang="en-IN" sz="2000" dirty="0" smtClean="0">
              <a:ea typeface="+mn-ea"/>
              <a:cs typeface="+mn-cs"/>
            </a:endParaRPr>
          </a:p>
          <a:p>
            <a:pPr marL="342900" lvl="1" indent="-342900">
              <a:buClr>
                <a:schemeClr val="folHlink"/>
              </a:buClr>
              <a:buSzPct val="60000"/>
            </a:pPr>
            <a:r>
              <a:rPr lang="en-IN" sz="2000" dirty="0" smtClean="0">
                <a:ea typeface="+mn-ea"/>
                <a:cs typeface="+mn-cs"/>
              </a:rPr>
              <a:t>Handling attributes with differing costs, </a:t>
            </a:r>
          </a:p>
          <a:p>
            <a:pPr marL="342900" lvl="1" indent="-342900">
              <a:buClr>
                <a:schemeClr val="folHlink"/>
              </a:buClr>
              <a:buSzPct val="60000"/>
            </a:pPr>
            <a:r>
              <a:rPr lang="en-IN" sz="2000" dirty="0" smtClean="0">
                <a:ea typeface="+mn-ea"/>
                <a:cs typeface="+mn-cs"/>
              </a:rPr>
              <a:t>Improving computational efficiency.</a:t>
            </a:r>
          </a:p>
          <a:p>
            <a:pPr marL="342900" lvl="1" indent="-342900">
              <a:buClr>
                <a:schemeClr val="folHlink"/>
              </a:buClr>
              <a:buSzPct val="60000"/>
            </a:pPr>
            <a:r>
              <a:rPr lang="en-IN" sz="2000" dirty="0" smtClean="0">
                <a:ea typeface="+mn-ea"/>
                <a:cs typeface="+mn-cs"/>
              </a:rPr>
              <a:t>CART Decision Trees are prone to overfit on the training data, if their growth is not restricted in some way. </a:t>
            </a:r>
          </a:p>
          <a:p>
            <a:pPr marL="342900" lvl="1" indent="-342900">
              <a:buClr>
                <a:schemeClr val="folHlink"/>
              </a:buClr>
              <a:buSzPct val="60000"/>
            </a:pPr>
            <a:r>
              <a:rPr lang="en-IN" sz="2000" dirty="0" smtClean="0">
                <a:ea typeface="+mn-ea"/>
                <a:cs typeface="+mn-cs"/>
              </a:rPr>
              <a:t>Typically this problem is handled by pruning the tree, which in effect regularises the model. </a:t>
            </a:r>
          </a:p>
          <a:p>
            <a:pPr marL="342900" lvl="1" indent="-342900">
              <a:buClr>
                <a:schemeClr val="folHlink"/>
              </a:buClr>
              <a:buSzPct val="60000"/>
            </a:pPr>
            <a:r>
              <a:rPr lang="en-IN" sz="2000" dirty="0" smtClean="0">
                <a:ea typeface="+mn-ea"/>
                <a:cs typeface="+mn-cs"/>
              </a:rPr>
              <a:t>Care needs to be taken to ensure the pruned tree performs as we want on unseen data.</a:t>
            </a:r>
          </a:p>
          <a:p>
            <a:pPr marL="342900" lvl="1" indent="-342900">
              <a:buClr>
                <a:schemeClr val="folHlink"/>
              </a:buClr>
              <a:buSzPct val="60000"/>
            </a:pPr>
            <a:r>
              <a:rPr lang="en-IN" sz="2000" dirty="0" smtClean="0"/>
              <a:t>Significantly different trees can be produced from training, if small changes occur in the data</a:t>
            </a:r>
          </a:p>
          <a:p>
            <a:pPr marL="342900" lvl="1" indent="-342900">
              <a:buClr>
                <a:schemeClr val="folHlink"/>
              </a:buClr>
              <a:buSzPct val="60000"/>
            </a:pPr>
            <a:r>
              <a:rPr lang="en-IN" sz="2000" dirty="0" smtClean="0"/>
              <a:t>Decision Tree classifiers can be biased if the training data is highly dominated by certain classes.</a:t>
            </a:r>
          </a:p>
          <a:p>
            <a:endParaRPr lang="en-IN" sz="2400" dirty="0" smtClean="0"/>
          </a:p>
          <a:p>
            <a:endParaRPr lang="en-IN" sz="2400" dirty="0"/>
          </a:p>
        </p:txBody>
      </p:sp>
      <p:sp>
        <p:nvSpPr>
          <p:cNvPr id="12290" name="Slide Number Placeholder 4"/>
          <p:cNvSpPr>
            <a:spLocks noGrp="1"/>
          </p:cNvSpPr>
          <p:nvPr>
            <p:ph type="sldNum" sz="quarter" idx="10"/>
          </p:nvPr>
        </p:nvSpPr>
        <p:spPr>
          <a:noFill/>
        </p:spPr>
        <p:txBody>
          <a:bodyPr/>
          <a:lstStyle/>
          <a:p>
            <a:fld id="{030561ED-C4B0-42C7-8622-096DFE535166}" type="slidenum">
              <a:rPr lang="en-US" smtClean="0"/>
              <a:pPr/>
              <a:t>80</a:t>
            </a:fld>
            <a:endParaRPr lang="en-US" smtClean="0"/>
          </a:p>
        </p:txBody>
      </p:sp>
    </p:spTree>
  </p:cSld>
  <p:clrMapOvr>
    <a:masterClrMapping/>
  </p:clrMapOvr>
  <p:transition>
    <p:zoom/>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p>
            <a:fld id="{03FAE542-8A9C-4E2A-82FB-81C719F453F5}" type="slidenum">
              <a:rPr lang="en-US" smtClean="0"/>
              <a:pPr/>
              <a:t>81</a:t>
            </a:fld>
            <a:endParaRPr lang="en-US" smtClean="0"/>
          </a:p>
        </p:txBody>
      </p:sp>
      <p:sp>
        <p:nvSpPr>
          <p:cNvPr id="15363" name="Rectangle 2"/>
          <p:cNvSpPr>
            <a:spLocks noChangeArrowheads="1"/>
          </p:cNvSpPr>
          <p:nvPr/>
        </p:nvSpPr>
        <p:spPr bwMode="auto">
          <a:xfrm>
            <a:off x="381000" y="76200"/>
            <a:ext cx="8229600" cy="1066800"/>
          </a:xfrm>
          <a:prstGeom prst="rect">
            <a:avLst/>
          </a:prstGeom>
          <a:noFill/>
          <a:ln w="9525">
            <a:noFill/>
            <a:miter lim="800000"/>
            <a:headEnd/>
            <a:tailEnd/>
          </a:ln>
        </p:spPr>
        <p:txBody>
          <a:bodyPr anchor="t"/>
          <a:lstStyle/>
          <a:p>
            <a:pPr algn="ctr"/>
            <a:r>
              <a:rPr lang="en-IN" sz="3600" b="1" dirty="0" smtClean="0"/>
              <a:t>Decision Tree Algorithm</a:t>
            </a:r>
          </a:p>
        </p:txBody>
      </p:sp>
      <p:sp>
        <p:nvSpPr>
          <p:cNvPr id="15364" name="Rectangle 3"/>
          <p:cNvSpPr>
            <a:spLocks noChangeArrowheads="1"/>
          </p:cNvSpPr>
          <p:nvPr/>
        </p:nvSpPr>
        <p:spPr bwMode="auto">
          <a:xfrm>
            <a:off x="304800" y="1143000"/>
            <a:ext cx="8458200" cy="5334000"/>
          </a:xfrm>
          <a:prstGeom prst="rect">
            <a:avLst/>
          </a:prstGeom>
          <a:noFill/>
          <a:ln w="9525">
            <a:noFill/>
            <a:miter lim="800000"/>
            <a:headEnd/>
            <a:tailEnd/>
          </a:ln>
        </p:spPr>
        <p:txBody>
          <a:bodyPr/>
          <a:lstStyle/>
          <a:p>
            <a:pPr marL="457200" indent="-457200">
              <a:buFont typeface="+mj-lt"/>
              <a:buAutoNum type="arabicPeriod"/>
            </a:pPr>
            <a:endParaRPr lang="en-IN" sz="2400" dirty="0" smtClean="0">
              <a:latin typeface="Times New Roman" pitchFamily="18" charset="0"/>
              <a:cs typeface="Times New Roman" pitchFamily="18" charset="0"/>
            </a:endParaRPr>
          </a:p>
          <a:p>
            <a:pPr marL="457200" indent="-457200">
              <a:buFont typeface="+mj-lt"/>
              <a:buAutoNum type="arabicPeriod"/>
            </a:pPr>
            <a:endParaRPr lang="en-IN" sz="2400" dirty="0" smtClean="0">
              <a:latin typeface="Times New Roman" pitchFamily="18" charset="0"/>
              <a:cs typeface="Times New Roman" pitchFamily="18" charset="0"/>
            </a:endParaRPr>
          </a:p>
          <a:p>
            <a:pPr marL="457200" indent="-457200">
              <a:buFont typeface="+mj-lt"/>
              <a:buAutoNum type="arabicPeriod"/>
            </a:pPr>
            <a:r>
              <a:rPr lang="en-IN" sz="2400" dirty="0" smtClean="0">
                <a:latin typeface="Times New Roman" pitchFamily="18" charset="0"/>
                <a:cs typeface="Times New Roman" pitchFamily="18" charset="0"/>
              </a:rPr>
              <a:t>Place the best attribute of the dataset at the </a:t>
            </a:r>
            <a:r>
              <a:rPr lang="en-IN" sz="2400" b="1" dirty="0" smtClean="0">
                <a:latin typeface="Times New Roman" pitchFamily="18" charset="0"/>
                <a:cs typeface="Times New Roman" pitchFamily="18" charset="0"/>
              </a:rPr>
              <a:t>root</a:t>
            </a:r>
            <a:r>
              <a:rPr lang="en-IN" sz="2400" dirty="0" smtClean="0">
                <a:latin typeface="Times New Roman" pitchFamily="18" charset="0"/>
                <a:cs typeface="Times New Roman" pitchFamily="18" charset="0"/>
              </a:rPr>
              <a:t> of the tree.</a:t>
            </a:r>
          </a:p>
          <a:p>
            <a:pPr marL="457200" indent="-457200">
              <a:buFont typeface="+mj-lt"/>
              <a:buAutoNum type="arabicPeriod"/>
            </a:pPr>
            <a:endParaRPr lang="en-IN" sz="2400" dirty="0" smtClean="0">
              <a:latin typeface="Times New Roman" pitchFamily="18" charset="0"/>
              <a:cs typeface="Times New Roman" pitchFamily="18" charset="0"/>
            </a:endParaRPr>
          </a:p>
          <a:p>
            <a:pPr marL="457200" indent="-457200">
              <a:buFont typeface="+mj-lt"/>
              <a:buAutoNum type="arabicPeriod"/>
            </a:pPr>
            <a:r>
              <a:rPr lang="en-IN" sz="2400" dirty="0" smtClean="0">
                <a:latin typeface="Times New Roman" pitchFamily="18" charset="0"/>
                <a:cs typeface="Times New Roman" pitchFamily="18" charset="0"/>
              </a:rPr>
              <a:t>Split the training set into </a:t>
            </a:r>
            <a:r>
              <a:rPr lang="en-IN" sz="2400" b="1" dirty="0" smtClean="0">
                <a:latin typeface="Times New Roman" pitchFamily="18" charset="0"/>
                <a:cs typeface="Times New Roman" pitchFamily="18" charset="0"/>
              </a:rPr>
              <a:t>subsets</a:t>
            </a:r>
            <a:r>
              <a:rPr lang="en-IN" sz="2400" dirty="0" smtClean="0">
                <a:latin typeface="Times New Roman" pitchFamily="18" charset="0"/>
                <a:cs typeface="Times New Roman" pitchFamily="18" charset="0"/>
              </a:rPr>
              <a:t>. Subsets should be made in such a way that each subset contains data with the same value for an attribute class label.</a:t>
            </a:r>
          </a:p>
          <a:p>
            <a:pPr marL="457200" indent="-457200">
              <a:buFont typeface="+mj-lt"/>
              <a:buAutoNum type="arabicPeriod"/>
            </a:pPr>
            <a:endParaRPr lang="en-IN" sz="2400" dirty="0" smtClean="0">
              <a:latin typeface="Times New Roman" pitchFamily="18" charset="0"/>
              <a:cs typeface="Times New Roman" pitchFamily="18" charset="0"/>
            </a:endParaRPr>
          </a:p>
          <a:p>
            <a:pPr marL="457200" indent="-457200">
              <a:buFont typeface="+mj-lt"/>
              <a:buAutoNum type="arabicPeriod"/>
            </a:pPr>
            <a:r>
              <a:rPr lang="en-IN" sz="2400" dirty="0" smtClean="0">
                <a:latin typeface="Times New Roman" pitchFamily="18" charset="0"/>
                <a:cs typeface="Times New Roman" pitchFamily="18" charset="0"/>
              </a:rPr>
              <a:t>Repeat step 1 and step 2 on each subset until you find </a:t>
            </a:r>
            <a:r>
              <a:rPr lang="en-IN" sz="2400" b="1" dirty="0" smtClean="0">
                <a:latin typeface="Times New Roman" pitchFamily="18" charset="0"/>
                <a:cs typeface="Times New Roman" pitchFamily="18" charset="0"/>
              </a:rPr>
              <a:t>leaf nodes</a:t>
            </a:r>
            <a:r>
              <a:rPr lang="en-IN" sz="2400" dirty="0" smtClean="0">
                <a:latin typeface="Times New Roman" pitchFamily="18" charset="0"/>
                <a:cs typeface="Times New Roman" pitchFamily="18" charset="0"/>
              </a:rPr>
              <a:t> as label in all the branches of the tree.</a:t>
            </a:r>
          </a:p>
          <a:p>
            <a:pPr marL="457200" indent="-457200">
              <a:buFont typeface="+mj-lt"/>
              <a:buAutoNum type="arabicPeriod"/>
            </a:pPr>
            <a:endParaRPr lang="en-IN" sz="2000" dirty="0"/>
          </a:p>
        </p:txBody>
      </p:sp>
    </p:spTree>
  </p:cSld>
  <p:clrMapOvr>
    <a:masterClrMapping/>
  </p:clrMapOvr>
  <p:transition>
    <p:zoom/>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p>
            <a:fld id="{03FAE542-8A9C-4E2A-82FB-81C719F453F5}" type="slidenum">
              <a:rPr lang="en-US" smtClean="0"/>
              <a:pPr/>
              <a:t>82</a:t>
            </a:fld>
            <a:endParaRPr lang="en-US" smtClean="0"/>
          </a:p>
        </p:txBody>
      </p:sp>
      <p:sp>
        <p:nvSpPr>
          <p:cNvPr id="15363" name="Rectangle 2"/>
          <p:cNvSpPr>
            <a:spLocks noChangeArrowheads="1"/>
          </p:cNvSpPr>
          <p:nvPr/>
        </p:nvSpPr>
        <p:spPr bwMode="auto">
          <a:xfrm>
            <a:off x="381000" y="76200"/>
            <a:ext cx="8229600" cy="1066800"/>
          </a:xfrm>
          <a:prstGeom prst="rect">
            <a:avLst/>
          </a:prstGeom>
          <a:noFill/>
          <a:ln w="9525">
            <a:noFill/>
            <a:miter lim="800000"/>
            <a:headEnd/>
            <a:tailEnd/>
          </a:ln>
        </p:spPr>
        <p:txBody>
          <a:bodyPr anchor="t"/>
          <a:lstStyle/>
          <a:p>
            <a:pPr algn="ctr"/>
            <a:r>
              <a:rPr lang="en-IN" sz="3600" b="1" dirty="0" smtClean="0"/>
              <a:t>Decision Tree Algorithm</a:t>
            </a:r>
          </a:p>
        </p:txBody>
      </p:sp>
      <p:sp>
        <p:nvSpPr>
          <p:cNvPr id="15364" name="Rectangle 3"/>
          <p:cNvSpPr>
            <a:spLocks noChangeArrowheads="1"/>
          </p:cNvSpPr>
          <p:nvPr/>
        </p:nvSpPr>
        <p:spPr bwMode="auto">
          <a:xfrm>
            <a:off x="304800" y="1143000"/>
            <a:ext cx="8458200" cy="5334000"/>
          </a:xfrm>
          <a:prstGeom prst="rect">
            <a:avLst/>
          </a:prstGeom>
          <a:noFill/>
          <a:ln w="9525">
            <a:noFill/>
            <a:miter lim="800000"/>
            <a:headEnd/>
            <a:tailEnd/>
          </a:ln>
        </p:spPr>
        <p:txBody>
          <a:bodyPr/>
          <a:lstStyle/>
          <a:p>
            <a:r>
              <a:rPr lang="en-IN" sz="2400" dirty="0" smtClean="0">
                <a:latin typeface="Times New Roman" pitchFamily="18" charset="0"/>
                <a:cs typeface="Times New Roman" pitchFamily="18" charset="0"/>
              </a:rPr>
              <a:t>The below are the some of the assumptions we make while using Decision tree:</a:t>
            </a:r>
          </a:p>
          <a:p>
            <a:pPr marL="457200" indent="-457200">
              <a:buFont typeface="+mj-lt"/>
              <a:buAutoNum type="arabicPeriod"/>
            </a:pPr>
            <a:r>
              <a:rPr lang="en-IN" sz="2400" dirty="0" smtClean="0">
                <a:latin typeface="Times New Roman" pitchFamily="18" charset="0"/>
                <a:cs typeface="Times New Roman" pitchFamily="18" charset="0"/>
              </a:rPr>
              <a:t>At the beginning, the whole training set is considered as the </a:t>
            </a:r>
            <a:r>
              <a:rPr lang="en-IN" sz="2400" b="1" dirty="0" smtClean="0">
                <a:latin typeface="Times New Roman" pitchFamily="18" charset="0"/>
                <a:cs typeface="Times New Roman" pitchFamily="18" charset="0"/>
              </a:rPr>
              <a:t>root.</a:t>
            </a:r>
          </a:p>
          <a:p>
            <a:pPr marL="457200" indent="-457200">
              <a:buFont typeface="+mj-lt"/>
              <a:buAutoNum type="arabicPeriod"/>
            </a:pPr>
            <a:r>
              <a:rPr lang="en-IN" sz="2400" dirty="0" smtClean="0">
                <a:latin typeface="Times New Roman" pitchFamily="18" charset="0"/>
                <a:cs typeface="Times New Roman" pitchFamily="18" charset="0"/>
              </a:rPr>
              <a:t>Feature values are preferred to be categorical. If the values are continuous then they are discretized prior to building the model.</a:t>
            </a:r>
          </a:p>
          <a:p>
            <a:pPr marL="457200" indent="-457200">
              <a:buFont typeface="+mj-lt"/>
              <a:buAutoNum type="arabicPeriod"/>
            </a:pPr>
            <a:r>
              <a:rPr lang="en-IN" sz="2400" dirty="0" smtClean="0">
                <a:latin typeface="Times New Roman" pitchFamily="18" charset="0"/>
                <a:cs typeface="Times New Roman" pitchFamily="18" charset="0"/>
              </a:rPr>
              <a:t>Records are </a:t>
            </a:r>
            <a:r>
              <a:rPr lang="en-IN" sz="2400" b="1" dirty="0" smtClean="0">
                <a:latin typeface="Times New Roman" pitchFamily="18" charset="0"/>
                <a:cs typeface="Times New Roman" pitchFamily="18" charset="0"/>
              </a:rPr>
              <a:t>distributed recursively</a:t>
            </a:r>
            <a:r>
              <a:rPr lang="en-IN" sz="2400" dirty="0" smtClean="0">
                <a:latin typeface="Times New Roman" pitchFamily="18" charset="0"/>
                <a:cs typeface="Times New Roman" pitchFamily="18" charset="0"/>
              </a:rPr>
              <a:t> on the basis of attribute values.</a:t>
            </a:r>
          </a:p>
          <a:p>
            <a:pPr marL="457200" indent="-457200">
              <a:buFont typeface="+mj-lt"/>
              <a:buAutoNum type="arabicPeriod"/>
            </a:pPr>
            <a:r>
              <a:rPr lang="en-IN" sz="2400" dirty="0" smtClean="0">
                <a:latin typeface="Times New Roman" pitchFamily="18" charset="0"/>
                <a:cs typeface="Times New Roman" pitchFamily="18" charset="0"/>
              </a:rPr>
              <a:t>Order to placing attributes as root or internal node of the tree is done by using some statistical approach.</a:t>
            </a:r>
          </a:p>
          <a:p>
            <a:r>
              <a:rPr lang="en-IN" sz="2400" b="1" dirty="0" smtClean="0"/>
              <a:t>The popular attribute selection measures:</a:t>
            </a:r>
            <a:endParaRPr lang="en-IN" sz="2400" dirty="0" smtClean="0"/>
          </a:p>
          <a:p>
            <a:pPr marL="457200" indent="-457200">
              <a:buFont typeface="+mj-lt"/>
              <a:buAutoNum type="arabicPeriod"/>
            </a:pPr>
            <a:r>
              <a:rPr lang="en-IN" sz="2400" dirty="0" smtClean="0"/>
              <a:t>Information gain(ID3- Iterative Dichotomiser-3)</a:t>
            </a:r>
          </a:p>
          <a:p>
            <a:pPr marL="457200" indent="-457200">
              <a:buFont typeface="+mj-lt"/>
              <a:buAutoNum type="arabicPeriod"/>
            </a:pPr>
            <a:r>
              <a:rPr lang="en-IN" sz="2400" dirty="0" err="1" smtClean="0"/>
              <a:t>Gini</a:t>
            </a:r>
            <a:r>
              <a:rPr lang="en-IN" sz="2400" dirty="0" smtClean="0"/>
              <a:t> index(CART-Classification and Regression Tree)</a:t>
            </a:r>
          </a:p>
          <a:p>
            <a:pPr marL="457200" indent="-457200">
              <a:buFont typeface="+mj-lt"/>
              <a:buAutoNum type="arabicPeriod"/>
            </a:pPr>
            <a:r>
              <a:rPr lang="en-IN" sz="2400" dirty="0" smtClean="0"/>
              <a:t>Gain Ratio</a:t>
            </a:r>
          </a:p>
          <a:p>
            <a:pPr marL="457200" indent="-457200"/>
            <a:endParaRPr lang="en-IN" sz="2400" dirty="0" smtClean="0">
              <a:latin typeface="Times New Roman" pitchFamily="18" charset="0"/>
              <a:cs typeface="Times New Roman" pitchFamily="18" charset="0"/>
            </a:endParaRPr>
          </a:p>
          <a:p>
            <a:pPr marL="457200" indent="-457200">
              <a:buFont typeface="+mj-lt"/>
              <a:buAutoNum type="arabicPeriod"/>
            </a:pPr>
            <a:endParaRPr lang="en-IN" sz="2400" dirty="0"/>
          </a:p>
        </p:txBody>
      </p:sp>
    </p:spTree>
  </p:cSld>
  <p:clrMapOvr>
    <a:masterClrMapping/>
  </p:clrMapOvr>
  <p:transition>
    <p:zoom/>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p>
            <a:fld id="{03FAE542-8A9C-4E2A-82FB-81C719F453F5}" type="slidenum">
              <a:rPr lang="en-US" smtClean="0"/>
              <a:pPr/>
              <a:t>83</a:t>
            </a:fld>
            <a:endParaRPr lang="en-US" smtClean="0"/>
          </a:p>
        </p:txBody>
      </p:sp>
      <p:sp>
        <p:nvSpPr>
          <p:cNvPr id="15363" name="Rectangle 2"/>
          <p:cNvSpPr>
            <a:spLocks noChangeArrowheads="1"/>
          </p:cNvSpPr>
          <p:nvPr/>
        </p:nvSpPr>
        <p:spPr bwMode="auto">
          <a:xfrm>
            <a:off x="381000" y="76200"/>
            <a:ext cx="8229600" cy="1066800"/>
          </a:xfrm>
          <a:prstGeom prst="rect">
            <a:avLst/>
          </a:prstGeom>
          <a:noFill/>
          <a:ln w="9525">
            <a:noFill/>
            <a:miter lim="800000"/>
            <a:headEnd/>
            <a:tailEnd/>
          </a:ln>
        </p:spPr>
        <p:txBody>
          <a:bodyPr anchor="b"/>
          <a:lstStyle/>
          <a:p>
            <a:pPr algn="ctr"/>
            <a:r>
              <a:rPr lang="en-US" sz="3600" b="1" dirty="0">
                <a:solidFill>
                  <a:schemeClr val="tx2"/>
                </a:solidFill>
                <a:latin typeface="Berlin Sans FB Demi" pitchFamily="34" charset="0"/>
              </a:rPr>
              <a:t>Attribute Selection Measure: Information Gain </a:t>
            </a:r>
          </a:p>
        </p:txBody>
      </p:sp>
      <p:sp>
        <p:nvSpPr>
          <p:cNvPr id="15364" name="Rectangle 3"/>
          <p:cNvSpPr>
            <a:spLocks noChangeArrowheads="1"/>
          </p:cNvSpPr>
          <p:nvPr/>
        </p:nvSpPr>
        <p:spPr bwMode="auto">
          <a:xfrm>
            <a:off x="304800" y="1219200"/>
            <a:ext cx="8458200" cy="5257800"/>
          </a:xfrm>
          <a:prstGeom prst="rect">
            <a:avLst/>
          </a:prstGeom>
          <a:noFill/>
          <a:ln w="9525">
            <a:noFill/>
            <a:miter lim="800000"/>
            <a:headEnd/>
            <a:tailEnd/>
          </a:ln>
        </p:spPr>
        <p:txBody>
          <a:bodyPr/>
          <a:lstStyle/>
          <a:p>
            <a:pPr marL="342900" indent="-342900">
              <a:lnSpc>
                <a:spcPct val="110000"/>
              </a:lnSpc>
              <a:spcBef>
                <a:spcPct val="20000"/>
              </a:spcBef>
              <a:buClr>
                <a:schemeClr val="folHlink"/>
              </a:buClr>
              <a:buSzPct val="60000"/>
              <a:buFont typeface="Wingdings" pitchFamily="2" charset="2"/>
              <a:buChar char="n"/>
            </a:pPr>
            <a:r>
              <a:rPr lang="en-US" sz="2400" dirty="0">
                <a:latin typeface="Calibri" pitchFamily="34" charset="0"/>
              </a:rPr>
              <a:t>Select the attribute with the highest information gain</a:t>
            </a:r>
          </a:p>
          <a:p>
            <a:pPr marL="342900" indent="-342900">
              <a:lnSpc>
                <a:spcPct val="110000"/>
              </a:lnSpc>
              <a:spcBef>
                <a:spcPct val="20000"/>
              </a:spcBef>
              <a:buClr>
                <a:schemeClr val="folHlink"/>
              </a:buClr>
              <a:buSzPct val="60000"/>
              <a:buFont typeface="Wingdings" pitchFamily="2" charset="2"/>
              <a:buChar char="n"/>
            </a:pPr>
            <a:r>
              <a:rPr lang="en-US" sz="2400" dirty="0">
                <a:latin typeface="Calibri" pitchFamily="34" charset="0"/>
              </a:rPr>
              <a:t>Let </a:t>
            </a:r>
            <a:r>
              <a:rPr lang="en-US" sz="2400" i="1" dirty="0">
                <a:latin typeface="Calibri" pitchFamily="34" charset="0"/>
              </a:rPr>
              <a:t>p</a:t>
            </a:r>
            <a:r>
              <a:rPr lang="en-US" sz="2400" i="1" baseline="-25000" dirty="0">
                <a:latin typeface="Calibri" pitchFamily="34" charset="0"/>
              </a:rPr>
              <a:t>i</a:t>
            </a:r>
            <a:r>
              <a:rPr lang="en-US" sz="2400" dirty="0">
                <a:latin typeface="Calibri" pitchFamily="34" charset="0"/>
              </a:rPr>
              <a:t> be the probability that an arbitrary tuple in D belongs to class </a:t>
            </a:r>
            <a:r>
              <a:rPr lang="en-US" sz="2400" dirty="0" err="1">
                <a:latin typeface="Calibri" pitchFamily="34" charset="0"/>
              </a:rPr>
              <a:t>C</a:t>
            </a:r>
            <a:r>
              <a:rPr lang="en-US" sz="2400" baseline="-25000" dirty="0" err="1">
                <a:latin typeface="Calibri" pitchFamily="34" charset="0"/>
              </a:rPr>
              <a:t>i</a:t>
            </a:r>
            <a:r>
              <a:rPr lang="en-US" sz="2400" dirty="0">
                <a:latin typeface="Calibri" pitchFamily="34" charset="0"/>
              </a:rPr>
              <a:t>, estimated by |</a:t>
            </a:r>
            <a:r>
              <a:rPr lang="en-US" sz="2400" dirty="0" err="1">
                <a:latin typeface="Calibri" pitchFamily="34" charset="0"/>
              </a:rPr>
              <a:t>C</a:t>
            </a:r>
            <a:r>
              <a:rPr lang="en-US" sz="2400" i="1" baseline="-25000" dirty="0" err="1">
                <a:latin typeface="Calibri" pitchFamily="34" charset="0"/>
              </a:rPr>
              <a:t>i</a:t>
            </a:r>
            <a:r>
              <a:rPr lang="en-US" sz="2400" baseline="-25000" dirty="0">
                <a:latin typeface="Calibri" pitchFamily="34" charset="0"/>
              </a:rPr>
              <a:t>, D</a:t>
            </a:r>
            <a:r>
              <a:rPr lang="en-US" sz="2400" dirty="0">
                <a:latin typeface="Calibri" pitchFamily="34" charset="0"/>
              </a:rPr>
              <a:t>|/|D|</a:t>
            </a:r>
          </a:p>
          <a:p>
            <a:pPr marL="342900" indent="-342900">
              <a:lnSpc>
                <a:spcPct val="110000"/>
              </a:lnSpc>
              <a:spcBef>
                <a:spcPct val="20000"/>
              </a:spcBef>
              <a:buClr>
                <a:schemeClr val="folHlink"/>
              </a:buClr>
              <a:buSzPct val="60000"/>
              <a:buFont typeface="Wingdings" pitchFamily="2" charset="2"/>
              <a:buChar char="n"/>
            </a:pPr>
            <a:r>
              <a:rPr lang="en-US" sz="2400" dirty="0">
                <a:solidFill>
                  <a:schemeClr val="hlink"/>
                </a:solidFill>
                <a:latin typeface="Calibri" pitchFamily="34" charset="0"/>
              </a:rPr>
              <a:t>Expected information</a:t>
            </a:r>
            <a:r>
              <a:rPr lang="en-US" sz="2400" dirty="0">
                <a:latin typeface="Calibri" pitchFamily="34" charset="0"/>
              </a:rPr>
              <a:t> (entropy) needed to classify a tuple in D:</a:t>
            </a:r>
          </a:p>
          <a:p>
            <a:pPr marL="342900" indent="-342900">
              <a:lnSpc>
                <a:spcPct val="110000"/>
              </a:lnSpc>
              <a:spcBef>
                <a:spcPct val="20000"/>
              </a:spcBef>
              <a:buClr>
                <a:schemeClr val="folHlink"/>
              </a:buClr>
              <a:buSzPct val="60000"/>
              <a:buFont typeface="Wingdings" pitchFamily="2" charset="2"/>
              <a:buChar char="n"/>
            </a:pPr>
            <a:endParaRPr lang="en-US" sz="2400" dirty="0">
              <a:latin typeface="Calibri" pitchFamily="34" charset="0"/>
            </a:endParaRPr>
          </a:p>
          <a:p>
            <a:pPr marL="342900" indent="-342900">
              <a:lnSpc>
                <a:spcPct val="110000"/>
              </a:lnSpc>
              <a:spcBef>
                <a:spcPct val="20000"/>
              </a:spcBef>
              <a:buClr>
                <a:schemeClr val="folHlink"/>
              </a:buClr>
              <a:buSzPct val="60000"/>
              <a:buFont typeface="Wingdings" pitchFamily="2" charset="2"/>
              <a:buChar char="n"/>
            </a:pPr>
            <a:endParaRPr lang="en-US" sz="2400" dirty="0" smtClean="0">
              <a:solidFill>
                <a:schemeClr val="hlink"/>
              </a:solidFill>
              <a:latin typeface="Calibri" pitchFamily="34" charset="0"/>
            </a:endParaRPr>
          </a:p>
          <a:p>
            <a:pPr marL="342900" indent="-342900">
              <a:lnSpc>
                <a:spcPct val="110000"/>
              </a:lnSpc>
              <a:spcBef>
                <a:spcPct val="20000"/>
              </a:spcBef>
              <a:buClr>
                <a:schemeClr val="folHlink"/>
              </a:buClr>
              <a:buSzPct val="60000"/>
              <a:buFont typeface="Wingdings" pitchFamily="2" charset="2"/>
              <a:buChar char="n"/>
            </a:pPr>
            <a:r>
              <a:rPr lang="en-US" sz="2400" dirty="0" smtClean="0">
                <a:solidFill>
                  <a:schemeClr val="hlink"/>
                </a:solidFill>
                <a:latin typeface="Calibri" pitchFamily="34" charset="0"/>
              </a:rPr>
              <a:t>Information</a:t>
            </a:r>
            <a:r>
              <a:rPr lang="en-US" sz="2400" dirty="0" smtClean="0">
                <a:latin typeface="Calibri" pitchFamily="34" charset="0"/>
              </a:rPr>
              <a:t> </a:t>
            </a:r>
            <a:r>
              <a:rPr lang="en-US" sz="2400" dirty="0">
                <a:latin typeface="Calibri" pitchFamily="34" charset="0"/>
              </a:rPr>
              <a:t>needed (after using </a:t>
            </a:r>
            <a:r>
              <a:rPr lang="en-US" sz="2400" dirty="0" smtClean="0">
                <a:latin typeface="Calibri" pitchFamily="34" charset="0"/>
              </a:rPr>
              <a:t> attribute A </a:t>
            </a:r>
            <a:r>
              <a:rPr lang="en-US" sz="2400" dirty="0">
                <a:latin typeface="Calibri" pitchFamily="34" charset="0"/>
              </a:rPr>
              <a:t>to split </a:t>
            </a:r>
            <a:r>
              <a:rPr lang="en-US" sz="2400" dirty="0" smtClean="0">
                <a:latin typeface="Calibri" pitchFamily="34" charset="0"/>
              </a:rPr>
              <a:t>Database D </a:t>
            </a:r>
            <a:r>
              <a:rPr lang="en-US" sz="2400" dirty="0">
                <a:latin typeface="Calibri" pitchFamily="34" charset="0"/>
              </a:rPr>
              <a:t>into v partitions) to classify </a:t>
            </a:r>
            <a:r>
              <a:rPr lang="en-US" sz="2400" dirty="0" smtClean="0">
                <a:latin typeface="Calibri" pitchFamily="34" charset="0"/>
              </a:rPr>
              <a:t>D for A:</a:t>
            </a:r>
            <a:endParaRPr lang="en-US" sz="2400" dirty="0">
              <a:latin typeface="Calibri" pitchFamily="34" charset="0"/>
            </a:endParaRPr>
          </a:p>
          <a:p>
            <a:pPr marL="342900" indent="-342900">
              <a:lnSpc>
                <a:spcPct val="110000"/>
              </a:lnSpc>
              <a:spcBef>
                <a:spcPct val="20000"/>
              </a:spcBef>
              <a:buClr>
                <a:schemeClr val="folHlink"/>
              </a:buClr>
              <a:buSzPct val="60000"/>
              <a:buFont typeface="Wingdings" pitchFamily="2" charset="2"/>
              <a:buChar char="n"/>
            </a:pPr>
            <a:endParaRPr lang="en-US" sz="2400" dirty="0">
              <a:latin typeface="Calibri" pitchFamily="34" charset="0"/>
            </a:endParaRPr>
          </a:p>
          <a:p>
            <a:pPr marL="342900" indent="-342900">
              <a:lnSpc>
                <a:spcPct val="110000"/>
              </a:lnSpc>
              <a:spcBef>
                <a:spcPct val="20000"/>
              </a:spcBef>
              <a:buClr>
                <a:schemeClr val="folHlink"/>
              </a:buClr>
              <a:buSzPct val="60000"/>
              <a:buFont typeface="Wingdings" pitchFamily="2" charset="2"/>
              <a:buChar char="n"/>
            </a:pPr>
            <a:r>
              <a:rPr lang="en-US" sz="2400" dirty="0">
                <a:solidFill>
                  <a:schemeClr val="hlink"/>
                </a:solidFill>
                <a:latin typeface="Calibri" pitchFamily="34" charset="0"/>
              </a:rPr>
              <a:t>Information gained</a:t>
            </a:r>
            <a:r>
              <a:rPr lang="en-US" sz="2400" dirty="0">
                <a:latin typeface="Calibri" pitchFamily="34" charset="0"/>
              </a:rPr>
              <a:t> by branching on attribute A</a:t>
            </a:r>
          </a:p>
          <a:p>
            <a:pPr marL="342900" indent="-342900">
              <a:lnSpc>
                <a:spcPct val="110000"/>
              </a:lnSpc>
              <a:spcBef>
                <a:spcPct val="20000"/>
              </a:spcBef>
              <a:buClr>
                <a:schemeClr val="folHlink"/>
              </a:buClr>
              <a:buSzPct val="60000"/>
              <a:buFont typeface="Wingdings" pitchFamily="2" charset="2"/>
              <a:buChar char="n"/>
            </a:pPr>
            <a:endParaRPr lang="en-US" sz="2400" dirty="0">
              <a:latin typeface="Calibri" pitchFamily="34" charset="0"/>
            </a:endParaRPr>
          </a:p>
        </p:txBody>
      </p:sp>
      <p:graphicFrame>
        <p:nvGraphicFramePr>
          <p:cNvPr id="15365" name="Object 4"/>
          <p:cNvGraphicFramePr>
            <a:graphicFrameLocks noChangeAspect="1"/>
          </p:cNvGraphicFramePr>
          <p:nvPr/>
        </p:nvGraphicFramePr>
        <p:xfrm>
          <a:off x="4114800" y="2971801"/>
          <a:ext cx="3962399" cy="1066799"/>
        </p:xfrm>
        <a:graphic>
          <a:graphicData uri="http://schemas.openxmlformats.org/presentationml/2006/ole">
            <p:oleObj spid="_x0000_s637954" name="Equation" r:id="rId4" imgW="1155600" imgH="380880" progId="Equation.3">
              <p:embed/>
            </p:oleObj>
          </a:graphicData>
        </a:graphic>
      </p:graphicFrame>
      <p:graphicFrame>
        <p:nvGraphicFramePr>
          <p:cNvPr id="15366" name="Object 5"/>
          <p:cNvGraphicFramePr>
            <a:graphicFrameLocks noChangeAspect="1"/>
          </p:cNvGraphicFramePr>
          <p:nvPr/>
        </p:nvGraphicFramePr>
        <p:xfrm>
          <a:off x="4572000" y="4495800"/>
          <a:ext cx="4495800" cy="949325"/>
        </p:xfrm>
        <a:graphic>
          <a:graphicData uri="http://schemas.openxmlformats.org/presentationml/2006/ole">
            <p:oleObj spid="_x0000_s637955" name="Equation" r:id="rId5" imgW="1892300" imgH="457200" progId="Equation.3">
              <p:embed/>
            </p:oleObj>
          </a:graphicData>
        </a:graphic>
      </p:graphicFrame>
      <p:graphicFrame>
        <p:nvGraphicFramePr>
          <p:cNvPr id="15367" name="Object 6"/>
          <p:cNvGraphicFramePr>
            <a:graphicFrameLocks noChangeAspect="1"/>
          </p:cNvGraphicFramePr>
          <p:nvPr/>
        </p:nvGraphicFramePr>
        <p:xfrm>
          <a:off x="3868738" y="5822950"/>
          <a:ext cx="4589462" cy="536575"/>
        </p:xfrm>
        <a:graphic>
          <a:graphicData uri="http://schemas.openxmlformats.org/presentationml/2006/ole">
            <p:oleObj spid="_x0000_s637956" name="Equation" r:id="rId6" imgW="1790700" imgH="215900" progId="Equation.3">
              <p:embed/>
            </p:oleObj>
          </a:graphicData>
        </a:graphic>
      </p:graphicFrame>
    </p:spTree>
  </p:cSld>
  <p:clrMapOvr>
    <a:masterClrMapping/>
  </p:clrMapOvr>
  <p:transition>
    <p:zoom/>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6"/>
          <p:cNvSpPr>
            <a:spLocks noGrp="1"/>
          </p:cNvSpPr>
          <p:nvPr>
            <p:ph type="sldNum" sz="quarter" idx="10"/>
          </p:nvPr>
        </p:nvSpPr>
        <p:spPr>
          <a:noFill/>
        </p:spPr>
        <p:txBody>
          <a:bodyPr/>
          <a:lstStyle/>
          <a:p>
            <a:fld id="{0DC7518C-857A-422F-A504-4A61C22606E3}" type="slidenum">
              <a:rPr lang="en-US" smtClean="0"/>
              <a:pPr/>
              <a:t>84</a:t>
            </a:fld>
            <a:endParaRPr lang="en-US" smtClean="0"/>
          </a:p>
        </p:txBody>
      </p:sp>
      <p:sp>
        <p:nvSpPr>
          <p:cNvPr id="16387" name="Rectangle 2"/>
          <p:cNvSpPr>
            <a:spLocks noGrp="1" noChangeArrowheads="1"/>
          </p:cNvSpPr>
          <p:nvPr>
            <p:ph type="title"/>
          </p:nvPr>
        </p:nvSpPr>
        <p:spPr>
          <a:xfrm>
            <a:off x="152400" y="304800"/>
            <a:ext cx="8763000" cy="609600"/>
          </a:xfrm>
        </p:spPr>
        <p:txBody>
          <a:bodyPr/>
          <a:lstStyle/>
          <a:p>
            <a:pPr eaLnBrk="1" hangingPunct="1"/>
            <a:r>
              <a:rPr lang="en-US" smtClean="0"/>
              <a:t>Attribute Selection: Information Gain</a:t>
            </a:r>
          </a:p>
        </p:txBody>
      </p:sp>
      <p:graphicFrame>
        <p:nvGraphicFramePr>
          <p:cNvPr id="16393" name="Object 8"/>
          <p:cNvGraphicFramePr>
            <a:graphicFrameLocks noChangeAspect="1"/>
          </p:cNvGraphicFramePr>
          <p:nvPr/>
        </p:nvGraphicFramePr>
        <p:xfrm>
          <a:off x="4419600" y="5173662"/>
          <a:ext cx="4271963" cy="388938"/>
        </p:xfrm>
        <a:graphic>
          <a:graphicData uri="http://schemas.openxmlformats.org/presentationml/2006/ole">
            <p:oleObj spid="_x0000_s189445" name="Equation" r:id="rId4" imgW="2552700" imgH="241300" progId="Equation.3">
              <p:embed/>
            </p:oleObj>
          </a:graphicData>
        </a:graphic>
      </p:graphicFrame>
      <p:graphicFrame>
        <p:nvGraphicFramePr>
          <p:cNvPr id="16396" name="Object 11"/>
          <p:cNvGraphicFramePr>
            <a:graphicFrameLocks noChangeAspect="1"/>
          </p:cNvGraphicFramePr>
          <p:nvPr/>
        </p:nvGraphicFramePr>
        <p:xfrm>
          <a:off x="542925" y="1143000"/>
          <a:ext cx="5160963" cy="523875"/>
        </p:xfrm>
        <a:graphic>
          <a:graphicData uri="http://schemas.openxmlformats.org/presentationml/2006/ole">
            <p:oleObj spid="_x0000_s189448" name="Equation" r:id="rId5" imgW="2806560" imgH="393480" progId="Equation.3">
              <p:embed/>
            </p:oleObj>
          </a:graphicData>
        </a:graphic>
      </p:graphicFrame>
      <p:graphicFrame>
        <p:nvGraphicFramePr>
          <p:cNvPr id="189449" name="Object 5"/>
          <p:cNvGraphicFramePr>
            <a:graphicFrameLocks/>
          </p:cNvGraphicFramePr>
          <p:nvPr/>
        </p:nvGraphicFramePr>
        <p:xfrm>
          <a:off x="228600" y="2667000"/>
          <a:ext cx="3962400" cy="4038600"/>
        </p:xfrm>
        <a:graphic>
          <a:graphicData uri="http://schemas.openxmlformats.org/presentationml/2006/ole">
            <p:oleObj spid="_x0000_s189449" name="Worksheet" r:id="rId6" imgW="4476743" imgH="4943635" progId="Excel.Sheet.8">
              <p:embed/>
            </p:oleObj>
          </a:graphicData>
        </a:graphic>
      </p:graphicFrame>
      <p:pic>
        <p:nvPicPr>
          <p:cNvPr id="189451" name="Picture 11"/>
          <p:cNvPicPr>
            <a:picLocks noChangeAspect="1" noChangeArrowheads="1"/>
          </p:cNvPicPr>
          <p:nvPr/>
        </p:nvPicPr>
        <p:blipFill>
          <a:blip r:embed="rId7" cstate="print"/>
          <a:srcRect/>
          <a:stretch>
            <a:fillRect/>
          </a:stretch>
        </p:blipFill>
        <p:spPr bwMode="auto">
          <a:xfrm>
            <a:off x="4343400" y="2738437"/>
            <a:ext cx="4648200" cy="2138363"/>
          </a:xfrm>
          <a:prstGeom prst="rect">
            <a:avLst/>
          </a:prstGeom>
          <a:noFill/>
          <a:ln w="9525">
            <a:solidFill>
              <a:schemeClr val="tx1"/>
            </a:solidFill>
            <a:miter lim="800000"/>
            <a:headEnd/>
            <a:tailEnd/>
          </a:ln>
        </p:spPr>
      </p:pic>
      <p:graphicFrame>
        <p:nvGraphicFramePr>
          <p:cNvPr id="189453" name="Object 11"/>
          <p:cNvGraphicFramePr>
            <a:graphicFrameLocks noChangeAspect="1"/>
          </p:cNvGraphicFramePr>
          <p:nvPr/>
        </p:nvGraphicFramePr>
        <p:xfrm>
          <a:off x="206374" y="1760538"/>
          <a:ext cx="8251825" cy="677862"/>
        </p:xfrm>
        <a:graphic>
          <a:graphicData uri="http://schemas.openxmlformats.org/presentationml/2006/ole">
            <p:oleObj spid="_x0000_s189453" name="Equation" r:id="rId8" imgW="3581280" imgH="291960" progId="Equation.3">
              <p:embed/>
            </p:oleObj>
          </a:graphicData>
        </a:graphic>
      </p:graphicFrame>
    </p:spTree>
  </p:cSld>
  <p:clrMapOvr>
    <a:masterClrMapping/>
  </p:clrMapOvr>
  <p:transition>
    <p:zoom/>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6"/>
          <p:cNvSpPr>
            <a:spLocks noGrp="1"/>
          </p:cNvSpPr>
          <p:nvPr>
            <p:ph type="sldNum" sz="quarter" idx="10"/>
          </p:nvPr>
        </p:nvSpPr>
        <p:spPr>
          <a:noFill/>
        </p:spPr>
        <p:txBody>
          <a:bodyPr/>
          <a:lstStyle/>
          <a:p>
            <a:fld id="{0DC7518C-857A-422F-A504-4A61C22606E3}" type="slidenum">
              <a:rPr lang="en-US" smtClean="0"/>
              <a:pPr/>
              <a:t>85</a:t>
            </a:fld>
            <a:endParaRPr lang="en-US" smtClean="0"/>
          </a:p>
        </p:txBody>
      </p:sp>
      <p:sp>
        <p:nvSpPr>
          <p:cNvPr id="16387" name="Rectangle 2"/>
          <p:cNvSpPr>
            <a:spLocks noGrp="1" noChangeArrowheads="1"/>
          </p:cNvSpPr>
          <p:nvPr>
            <p:ph type="title"/>
          </p:nvPr>
        </p:nvSpPr>
        <p:spPr>
          <a:xfrm>
            <a:off x="152400" y="304800"/>
            <a:ext cx="8763000" cy="609600"/>
          </a:xfrm>
        </p:spPr>
        <p:txBody>
          <a:bodyPr/>
          <a:lstStyle/>
          <a:p>
            <a:pPr eaLnBrk="1" hangingPunct="1"/>
            <a:r>
              <a:rPr lang="en-US" smtClean="0"/>
              <a:t>Attribute Selection: Information Gain</a:t>
            </a:r>
          </a:p>
        </p:txBody>
      </p:sp>
      <p:graphicFrame>
        <p:nvGraphicFramePr>
          <p:cNvPr id="16392" name="Object 7"/>
          <p:cNvGraphicFramePr>
            <a:graphicFrameLocks noChangeAspect="1"/>
          </p:cNvGraphicFramePr>
          <p:nvPr/>
        </p:nvGraphicFramePr>
        <p:xfrm>
          <a:off x="4495800" y="5029200"/>
          <a:ext cx="4114800" cy="381000"/>
        </p:xfrm>
        <a:graphic>
          <a:graphicData uri="http://schemas.openxmlformats.org/presentationml/2006/ole">
            <p:oleObj spid="_x0000_s424962" name="Equation" r:id="rId4" imgW="1587240" imgH="152280" progId="Equation.3">
              <p:embed/>
            </p:oleObj>
          </a:graphicData>
        </a:graphic>
      </p:graphicFrame>
      <p:graphicFrame>
        <p:nvGraphicFramePr>
          <p:cNvPr id="189449" name="Object 5"/>
          <p:cNvGraphicFramePr>
            <a:graphicFrameLocks/>
          </p:cNvGraphicFramePr>
          <p:nvPr/>
        </p:nvGraphicFramePr>
        <p:xfrm>
          <a:off x="0" y="2362200"/>
          <a:ext cx="3886200" cy="4267200"/>
        </p:xfrm>
        <a:graphic>
          <a:graphicData uri="http://schemas.openxmlformats.org/presentationml/2006/ole">
            <p:oleObj spid="_x0000_s424965" name="Worksheet" r:id="rId5" imgW="4476743" imgH="4943635" progId="Excel.Sheet.8">
              <p:embed/>
            </p:oleObj>
          </a:graphicData>
        </a:graphic>
      </p:graphicFrame>
      <p:graphicFrame>
        <p:nvGraphicFramePr>
          <p:cNvPr id="189453" name="Object 11"/>
          <p:cNvGraphicFramePr>
            <a:graphicFrameLocks noChangeAspect="1"/>
          </p:cNvGraphicFramePr>
          <p:nvPr/>
        </p:nvGraphicFramePr>
        <p:xfrm>
          <a:off x="461963" y="1295400"/>
          <a:ext cx="7310437" cy="677863"/>
        </p:xfrm>
        <a:graphic>
          <a:graphicData uri="http://schemas.openxmlformats.org/presentationml/2006/ole">
            <p:oleObj spid="_x0000_s424966" name="Equation" r:id="rId6" imgW="3340080" imgH="291960" progId="Equation.3">
              <p:embed/>
            </p:oleObj>
          </a:graphicData>
        </a:graphic>
      </p:graphicFrame>
      <p:graphicFrame>
        <p:nvGraphicFramePr>
          <p:cNvPr id="424968" name="Object 11"/>
          <p:cNvGraphicFramePr>
            <a:graphicFrameLocks noChangeAspect="1"/>
          </p:cNvGraphicFramePr>
          <p:nvPr/>
        </p:nvGraphicFramePr>
        <p:xfrm>
          <a:off x="3886200" y="2320925"/>
          <a:ext cx="5257800" cy="1946275"/>
        </p:xfrm>
        <a:graphic>
          <a:graphicData uri="http://schemas.openxmlformats.org/presentationml/2006/ole">
            <p:oleObj spid="_x0000_s424968" name="Equation" r:id="rId7" imgW="2260440" imgH="838080" progId="Equation.3">
              <p:embed/>
            </p:oleObj>
          </a:graphicData>
        </a:graphic>
      </p:graphicFrame>
    </p:spTree>
  </p:cSld>
  <p:clrMapOvr>
    <a:masterClrMapping/>
  </p:clrMapOvr>
  <p:transition>
    <p:zoom/>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6"/>
          <p:cNvSpPr>
            <a:spLocks noGrp="1"/>
          </p:cNvSpPr>
          <p:nvPr>
            <p:ph type="sldNum" sz="quarter" idx="10"/>
          </p:nvPr>
        </p:nvSpPr>
        <p:spPr>
          <a:noFill/>
        </p:spPr>
        <p:txBody>
          <a:bodyPr/>
          <a:lstStyle/>
          <a:p>
            <a:fld id="{0DC7518C-857A-422F-A504-4A61C22606E3}" type="slidenum">
              <a:rPr lang="en-US" smtClean="0"/>
              <a:pPr/>
              <a:t>86</a:t>
            </a:fld>
            <a:endParaRPr lang="en-US" smtClean="0"/>
          </a:p>
        </p:txBody>
      </p:sp>
      <p:sp>
        <p:nvSpPr>
          <p:cNvPr id="16387" name="Rectangle 2"/>
          <p:cNvSpPr>
            <a:spLocks noGrp="1" noChangeArrowheads="1"/>
          </p:cNvSpPr>
          <p:nvPr>
            <p:ph type="title"/>
          </p:nvPr>
        </p:nvSpPr>
        <p:spPr>
          <a:xfrm>
            <a:off x="152400" y="304800"/>
            <a:ext cx="8763000" cy="609600"/>
          </a:xfrm>
        </p:spPr>
        <p:txBody>
          <a:bodyPr/>
          <a:lstStyle/>
          <a:p>
            <a:pPr eaLnBrk="1" hangingPunct="1"/>
            <a:r>
              <a:rPr lang="en-US" smtClean="0"/>
              <a:t>Attribute Selection: Information Gain</a:t>
            </a:r>
          </a:p>
        </p:txBody>
      </p:sp>
      <p:graphicFrame>
        <p:nvGraphicFramePr>
          <p:cNvPr id="16392" name="Object 7"/>
          <p:cNvGraphicFramePr>
            <a:graphicFrameLocks noChangeAspect="1"/>
          </p:cNvGraphicFramePr>
          <p:nvPr/>
        </p:nvGraphicFramePr>
        <p:xfrm>
          <a:off x="4114800" y="4759325"/>
          <a:ext cx="4800600" cy="920750"/>
        </p:xfrm>
        <a:graphic>
          <a:graphicData uri="http://schemas.openxmlformats.org/presentationml/2006/ole">
            <p:oleObj spid="_x0000_s425986" name="Equation" r:id="rId4" imgW="1307880" imgH="368280" progId="Equation.3">
              <p:embed/>
            </p:oleObj>
          </a:graphicData>
        </a:graphic>
      </p:graphicFrame>
      <p:graphicFrame>
        <p:nvGraphicFramePr>
          <p:cNvPr id="189449" name="Object 5"/>
          <p:cNvGraphicFramePr>
            <a:graphicFrameLocks/>
          </p:cNvGraphicFramePr>
          <p:nvPr/>
        </p:nvGraphicFramePr>
        <p:xfrm>
          <a:off x="228600" y="2133600"/>
          <a:ext cx="3505200" cy="4267200"/>
        </p:xfrm>
        <a:graphic>
          <a:graphicData uri="http://schemas.openxmlformats.org/presentationml/2006/ole">
            <p:oleObj spid="_x0000_s425987" name="Worksheet" r:id="rId5" imgW="4476743" imgH="4943635" progId="Excel.Sheet.8">
              <p:embed/>
            </p:oleObj>
          </a:graphicData>
        </a:graphic>
      </p:graphicFrame>
      <p:graphicFrame>
        <p:nvGraphicFramePr>
          <p:cNvPr id="189453" name="Object 11"/>
          <p:cNvGraphicFramePr>
            <a:graphicFrameLocks noChangeAspect="1"/>
          </p:cNvGraphicFramePr>
          <p:nvPr/>
        </p:nvGraphicFramePr>
        <p:xfrm>
          <a:off x="609600" y="1066800"/>
          <a:ext cx="7239000" cy="906463"/>
        </p:xfrm>
        <a:graphic>
          <a:graphicData uri="http://schemas.openxmlformats.org/presentationml/2006/ole">
            <p:oleObj spid="_x0000_s425988" name="Equation" r:id="rId6" imgW="2247840" imgH="291960" progId="Equation.3">
              <p:embed/>
            </p:oleObj>
          </a:graphicData>
        </a:graphic>
      </p:graphicFrame>
      <p:graphicFrame>
        <p:nvGraphicFramePr>
          <p:cNvPr id="424968" name="Object 11"/>
          <p:cNvGraphicFramePr>
            <a:graphicFrameLocks noChangeAspect="1"/>
          </p:cNvGraphicFramePr>
          <p:nvPr/>
        </p:nvGraphicFramePr>
        <p:xfrm>
          <a:off x="3871913" y="2451100"/>
          <a:ext cx="5286375" cy="1595438"/>
        </p:xfrm>
        <a:graphic>
          <a:graphicData uri="http://schemas.openxmlformats.org/presentationml/2006/ole">
            <p:oleObj spid="_x0000_s425989" name="Equation" r:id="rId7" imgW="2273040" imgH="698400" progId="Equation.3">
              <p:embed/>
            </p:oleObj>
          </a:graphicData>
        </a:graphic>
      </p:graphicFrame>
    </p:spTree>
  </p:cSld>
  <p:clrMapOvr>
    <a:masterClrMapping/>
  </p:clrMapOvr>
  <p:transition>
    <p:zoom/>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6"/>
          <p:cNvSpPr>
            <a:spLocks noGrp="1"/>
          </p:cNvSpPr>
          <p:nvPr>
            <p:ph type="sldNum" sz="quarter" idx="10"/>
          </p:nvPr>
        </p:nvSpPr>
        <p:spPr>
          <a:noFill/>
        </p:spPr>
        <p:txBody>
          <a:bodyPr/>
          <a:lstStyle/>
          <a:p>
            <a:fld id="{0DC7518C-857A-422F-A504-4A61C22606E3}" type="slidenum">
              <a:rPr lang="en-US" smtClean="0"/>
              <a:pPr/>
              <a:t>87</a:t>
            </a:fld>
            <a:endParaRPr lang="en-US" smtClean="0"/>
          </a:p>
        </p:txBody>
      </p:sp>
      <p:sp>
        <p:nvSpPr>
          <p:cNvPr id="16387" name="Rectangle 2"/>
          <p:cNvSpPr>
            <a:spLocks noGrp="1" noChangeArrowheads="1"/>
          </p:cNvSpPr>
          <p:nvPr>
            <p:ph type="title"/>
          </p:nvPr>
        </p:nvSpPr>
        <p:spPr>
          <a:xfrm>
            <a:off x="152400" y="304800"/>
            <a:ext cx="8763000" cy="609600"/>
          </a:xfrm>
        </p:spPr>
        <p:txBody>
          <a:bodyPr/>
          <a:lstStyle/>
          <a:p>
            <a:pPr eaLnBrk="1" hangingPunct="1"/>
            <a:r>
              <a:rPr lang="en-US" smtClean="0"/>
              <a:t>Attribute Selection: Information Gain</a:t>
            </a:r>
          </a:p>
        </p:txBody>
      </p:sp>
      <p:graphicFrame>
        <p:nvGraphicFramePr>
          <p:cNvPr id="16392" name="Object 7"/>
          <p:cNvGraphicFramePr>
            <a:graphicFrameLocks noChangeAspect="1"/>
          </p:cNvGraphicFramePr>
          <p:nvPr/>
        </p:nvGraphicFramePr>
        <p:xfrm>
          <a:off x="4117975" y="4419600"/>
          <a:ext cx="4872038" cy="381000"/>
        </p:xfrm>
        <a:graphic>
          <a:graphicData uri="http://schemas.openxmlformats.org/presentationml/2006/ole">
            <p:oleObj spid="_x0000_s427010" name="Equation" r:id="rId4" imgW="1879560" imgH="152280" progId="Equation.3">
              <p:embed/>
            </p:oleObj>
          </a:graphicData>
        </a:graphic>
      </p:graphicFrame>
      <p:graphicFrame>
        <p:nvGraphicFramePr>
          <p:cNvPr id="189449" name="Object 5"/>
          <p:cNvGraphicFramePr>
            <a:graphicFrameLocks/>
          </p:cNvGraphicFramePr>
          <p:nvPr/>
        </p:nvGraphicFramePr>
        <p:xfrm>
          <a:off x="152400" y="2133600"/>
          <a:ext cx="3962400" cy="4267200"/>
        </p:xfrm>
        <a:graphic>
          <a:graphicData uri="http://schemas.openxmlformats.org/presentationml/2006/ole">
            <p:oleObj spid="_x0000_s427011" name="Worksheet" r:id="rId5" imgW="4476743" imgH="4943635" progId="Excel.Sheet.8">
              <p:embed/>
            </p:oleObj>
          </a:graphicData>
        </a:graphic>
      </p:graphicFrame>
      <p:graphicFrame>
        <p:nvGraphicFramePr>
          <p:cNvPr id="189453" name="Object 11"/>
          <p:cNvGraphicFramePr>
            <a:graphicFrameLocks noChangeAspect="1"/>
          </p:cNvGraphicFramePr>
          <p:nvPr/>
        </p:nvGraphicFramePr>
        <p:xfrm>
          <a:off x="533400" y="1066800"/>
          <a:ext cx="8229600" cy="761999"/>
        </p:xfrm>
        <a:graphic>
          <a:graphicData uri="http://schemas.openxmlformats.org/presentationml/2006/ole">
            <p:oleObj spid="_x0000_s427012" name="Equation" r:id="rId6" imgW="3111480" imgH="291960" progId="Equation.3">
              <p:embed/>
            </p:oleObj>
          </a:graphicData>
        </a:graphic>
      </p:graphicFrame>
      <p:graphicFrame>
        <p:nvGraphicFramePr>
          <p:cNvPr id="424968" name="Object 11"/>
          <p:cNvGraphicFramePr>
            <a:graphicFrameLocks noChangeAspect="1"/>
          </p:cNvGraphicFramePr>
          <p:nvPr/>
        </p:nvGraphicFramePr>
        <p:xfrm>
          <a:off x="4241800" y="2292350"/>
          <a:ext cx="4546600" cy="1914525"/>
        </p:xfrm>
        <a:graphic>
          <a:graphicData uri="http://schemas.openxmlformats.org/presentationml/2006/ole">
            <p:oleObj spid="_x0000_s427013" name="Equation" r:id="rId7" imgW="1955520" imgH="838080" progId="Equation.3">
              <p:embed/>
            </p:oleObj>
          </a:graphicData>
        </a:graphic>
      </p:graphicFrame>
      <p:graphicFrame>
        <p:nvGraphicFramePr>
          <p:cNvPr id="427014" name="Object 7"/>
          <p:cNvGraphicFramePr>
            <a:graphicFrameLocks noChangeAspect="1"/>
          </p:cNvGraphicFramePr>
          <p:nvPr/>
        </p:nvGraphicFramePr>
        <p:xfrm>
          <a:off x="4978400" y="5207000"/>
          <a:ext cx="3479800" cy="1193800"/>
        </p:xfrm>
        <a:graphic>
          <a:graphicData uri="http://schemas.openxmlformats.org/presentationml/2006/ole">
            <p:oleObj spid="_x0000_s427014" name="Equation" r:id="rId8" imgW="1231560" imgH="609480" progId="Equation.3">
              <p:embed/>
            </p:oleObj>
          </a:graphicData>
        </a:graphic>
      </p:graphicFrame>
    </p:spTree>
  </p:cSld>
  <p:clrMapOvr>
    <a:masterClrMapping/>
  </p:clrMapOvr>
  <p:transition>
    <p:zoom/>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152400"/>
            <a:ext cx="8402638" cy="838200"/>
          </a:xfrm>
        </p:spPr>
        <p:txBody>
          <a:bodyPr/>
          <a:lstStyle/>
          <a:p>
            <a:pPr algn="l"/>
            <a:r>
              <a:rPr lang="en-IN" sz="1800" b="0" dirty="0" smtClean="0">
                <a:solidFill>
                  <a:schemeClr val="tx1"/>
                </a:solidFill>
                <a:latin typeface="Times New Roman" pitchFamily="18" charset="0"/>
                <a:cs typeface="Times New Roman" pitchFamily="18" charset="0"/>
              </a:rPr>
              <a:t>The attribute </a:t>
            </a:r>
            <a:r>
              <a:rPr lang="en-IN" sz="1800" b="0" i="1" dirty="0" smtClean="0">
                <a:solidFill>
                  <a:schemeClr val="tx1"/>
                </a:solidFill>
                <a:latin typeface="Times New Roman" pitchFamily="18" charset="0"/>
                <a:cs typeface="Times New Roman" pitchFamily="18" charset="0"/>
              </a:rPr>
              <a:t>age has the highest information gain and therefore becomes the splitting</a:t>
            </a:r>
            <a:br>
              <a:rPr lang="en-IN" sz="1800" b="0" i="1" dirty="0" smtClean="0">
                <a:solidFill>
                  <a:schemeClr val="tx1"/>
                </a:solidFill>
                <a:latin typeface="Times New Roman" pitchFamily="18" charset="0"/>
                <a:cs typeface="Times New Roman" pitchFamily="18" charset="0"/>
              </a:rPr>
            </a:br>
            <a:r>
              <a:rPr lang="en-IN" sz="1800" b="0" dirty="0" smtClean="0">
                <a:solidFill>
                  <a:schemeClr val="tx1"/>
                </a:solidFill>
                <a:latin typeface="Times New Roman" pitchFamily="18" charset="0"/>
                <a:cs typeface="Times New Roman" pitchFamily="18" charset="0"/>
              </a:rPr>
              <a:t>attribute at the root node of the decision tree. Branches are grown for each outcome of </a:t>
            </a:r>
            <a:r>
              <a:rPr lang="en-IN" sz="1800" b="0" i="1" dirty="0" smtClean="0">
                <a:solidFill>
                  <a:schemeClr val="tx1"/>
                </a:solidFill>
                <a:latin typeface="Times New Roman" pitchFamily="18" charset="0"/>
                <a:cs typeface="Times New Roman" pitchFamily="18" charset="0"/>
              </a:rPr>
              <a:t>age. </a:t>
            </a:r>
            <a:r>
              <a:rPr lang="en-IN" sz="1800" b="0" dirty="0" smtClean="0">
                <a:solidFill>
                  <a:schemeClr val="tx1"/>
                </a:solidFill>
                <a:latin typeface="Times New Roman" pitchFamily="18" charset="0"/>
                <a:cs typeface="Times New Roman" pitchFamily="18" charset="0"/>
              </a:rPr>
              <a:t>The tuples are shown partitioned accordingly.</a:t>
            </a:r>
            <a:endParaRPr lang="en-IN" sz="1800" b="0" dirty="0" smtClean="0">
              <a:solidFill>
                <a:schemeClr val="tx1"/>
              </a:solidFill>
              <a:latin typeface="Times New Roman" pitchFamily="18" charset="0"/>
              <a:ea typeface="+mn-ea"/>
              <a:cs typeface="Times New Roman" pitchFamily="18" charset="0"/>
            </a:endParaRPr>
          </a:p>
        </p:txBody>
      </p:sp>
      <p:sp>
        <p:nvSpPr>
          <p:cNvPr id="5" name="Slide Number Placeholder 4"/>
          <p:cNvSpPr>
            <a:spLocks noGrp="1"/>
          </p:cNvSpPr>
          <p:nvPr>
            <p:ph type="sldNum" sz="quarter" idx="10"/>
          </p:nvPr>
        </p:nvSpPr>
        <p:spPr>
          <a:xfrm>
            <a:off x="7239000" y="6553200"/>
            <a:ext cx="1905000" cy="381000"/>
          </a:xfrm>
        </p:spPr>
        <p:txBody>
          <a:bodyPr/>
          <a:lstStyle/>
          <a:p>
            <a:pPr>
              <a:defRPr/>
            </a:pPr>
            <a:fld id="{464D5029-C6BF-4C2B-95C5-41253040AB85}" type="slidenum">
              <a:rPr lang="en-US" smtClean="0"/>
              <a:pPr>
                <a:defRPr/>
              </a:pPr>
              <a:t>88</a:t>
            </a:fld>
            <a:endParaRPr lang="en-US"/>
          </a:p>
        </p:txBody>
      </p:sp>
      <p:pic>
        <p:nvPicPr>
          <p:cNvPr id="428035" name="Picture 3"/>
          <p:cNvPicPr>
            <a:picLocks noChangeAspect="1" noChangeArrowheads="1"/>
          </p:cNvPicPr>
          <p:nvPr/>
        </p:nvPicPr>
        <p:blipFill>
          <a:blip r:embed="rId2" cstate="print"/>
          <a:srcRect l="9388" t="5172" r="11323"/>
          <a:stretch>
            <a:fillRect/>
          </a:stretch>
        </p:blipFill>
        <p:spPr bwMode="auto">
          <a:xfrm>
            <a:off x="0" y="914400"/>
            <a:ext cx="9144000" cy="4572000"/>
          </a:xfrm>
          <a:prstGeom prst="rect">
            <a:avLst/>
          </a:prstGeom>
          <a:noFill/>
          <a:ln w="9525">
            <a:noFill/>
            <a:miter lim="800000"/>
            <a:headEnd/>
            <a:tailEnd/>
          </a:ln>
        </p:spPr>
      </p:pic>
      <p:sp>
        <p:nvSpPr>
          <p:cNvPr id="12" name="Title 5"/>
          <p:cNvSpPr txBox="1">
            <a:spLocks/>
          </p:cNvSpPr>
          <p:nvPr/>
        </p:nvSpPr>
        <p:spPr bwMode="auto">
          <a:xfrm>
            <a:off x="381000" y="5486400"/>
            <a:ext cx="8402638"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IN" sz="1800" b="0" i="0" u="none" strike="noStrike" kern="0" cap="none" spc="0" normalizeH="0" baseline="0" noProof="0" dirty="0" smtClean="0">
                <a:ln>
                  <a:noFill/>
                </a:ln>
                <a:solidFill>
                  <a:schemeClr val="tx1"/>
                </a:solidFill>
                <a:effectLst/>
                <a:uLnTx/>
                <a:uFillTx/>
                <a:latin typeface="Times New Roman" pitchFamily="18" charset="0"/>
                <a:ea typeface="+mj-ea"/>
                <a:cs typeface="Times New Roman" pitchFamily="18" charset="0"/>
              </a:rPr>
              <a:t>Here the all data set </a:t>
            </a:r>
            <a:r>
              <a:rPr kumimoji="0" lang="en-IN" sz="1800" b="0" i="0" u="none" strike="noStrike" kern="0" cap="none" spc="0" normalizeH="0" baseline="0" noProof="0" dirty="0" err="1" smtClean="0">
                <a:ln>
                  <a:noFill/>
                </a:ln>
                <a:solidFill>
                  <a:schemeClr val="tx1"/>
                </a:solidFill>
                <a:effectLst/>
                <a:uLnTx/>
                <a:uFillTx/>
                <a:latin typeface="Times New Roman" pitchFamily="18" charset="0"/>
                <a:ea typeface="+mj-ea"/>
                <a:cs typeface="Times New Roman" pitchFamily="18" charset="0"/>
              </a:rPr>
              <a:t>middle_aged</a:t>
            </a:r>
            <a:r>
              <a:rPr kumimoji="0" lang="en-IN" sz="1800" b="0" i="0" u="none" strike="noStrike" kern="0" cap="none" spc="0" normalizeH="0" baseline="0" noProof="0" dirty="0" smtClean="0">
                <a:ln>
                  <a:noFill/>
                </a:ln>
                <a:solidFill>
                  <a:schemeClr val="tx1"/>
                </a:solidFill>
                <a:effectLst/>
                <a:uLnTx/>
                <a:uFillTx/>
                <a:latin typeface="Times New Roman" pitchFamily="18" charset="0"/>
                <a:ea typeface="+mj-ea"/>
                <a:cs typeface="Times New Roman" pitchFamily="18" charset="0"/>
              </a:rPr>
              <a:t> has similar class label “yes” hence it become leaf node labelled with buys computer=“yes” and </a:t>
            </a:r>
            <a:r>
              <a:rPr kumimoji="0" lang="en-IN" sz="1800" b="0" i="0" u="none" strike="noStrike" kern="0" cap="none" spc="0" normalizeH="0" noProof="0" dirty="0" smtClean="0">
                <a:ln>
                  <a:noFill/>
                </a:ln>
                <a:solidFill>
                  <a:schemeClr val="tx1"/>
                </a:solidFill>
                <a:effectLst/>
                <a:uLnTx/>
                <a:uFillTx/>
                <a:latin typeface="Times New Roman" pitchFamily="18" charset="0"/>
                <a:ea typeface="+mj-ea"/>
                <a:cs typeface="Times New Roman" pitchFamily="18" charset="0"/>
              </a:rPr>
              <a:t> data subsets youth and senior </a:t>
            </a:r>
            <a:r>
              <a:rPr kumimoji="0" lang="en-IN" sz="1800" b="0" i="0" u="none" strike="noStrike" kern="0" cap="none" spc="0" normalizeH="0" baseline="0" noProof="0" dirty="0" smtClean="0">
                <a:ln>
                  <a:noFill/>
                </a:ln>
                <a:solidFill>
                  <a:schemeClr val="tx1"/>
                </a:solidFill>
                <a:effectLst/>
                <a:uLnTx/>
                <a:uFillTx/>
                <a:latin typeface="Times New Roman" pitchFamily="18" charset="0"/>
                <a:ea typeface="+mj-ea"/>
                <a:cs typeface="Times New Roman" pitchFamily="18" charset="0"/>
              </a:rPr>
              <a:t> have different class label yes and no hence apply same algorithm for both data subsets repeatedly</a:t>
            </a:r>
            <a:r>
              <a:rPr kumimoji="0" lang="en-IN" sz="1800" b="0" i="0" u="none" strike="noStrike" kern="0" cap="none" spc="0" normalizeH="0" noProof="0" dirty="0" smtClean="0">
                <a:ln>
                  <a:noFill/>
                </a:ln>
                <a:solidFill>
                  <a:schemeClr val="tx1"/>
                </a:solidFill>
                <a:effectLst/>
                <a:uLnTx/>
                <a:uFillTx/>
                <a:latin typeface="Times New Roman" pitchFamily="18" charset="0"/>
                <a:ea typeface="+mj-ea"/>
                <a:cs typeface="Times New Roman" pitchFamily="18" charset="0"/>
              </a:rPr>
              <a:t> until unless it converted into leaf node  i.e.  all tuple has same class label.</a:t>
            </a:r>
            <a:endParaRPr kumimoji="0" lang="en-IN" sz="18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ransition>
    <p:zoom/>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a:xfrm>
            <a:off x="5334000" y="6477000"/>
            <a:ext cx="1143000" cy="381000"/>
          </a:xfrm>
        </p:spPr>
        <p:txBody>
          <a:bodyPr/>
          <a:lstStyle/>
          <a:p>
            <a:pPr>
              <a:defRPr/>
            </a:pPr>
            <a:r>
              <a:rPr lang="en-US" dirty="0" smtClean="0"/>
              <a:t>Leaf Node</a:t>
            </a:r>
            <a:endParaRPr lang="en-US" dirty="0"/>
          </a:p>
        </p:txBody>
      </p:sp>
      <p:pic>
        <p:nvPicPr>
          <p:cNvPr id="428035" name="Picture 3"/>
          <p:cNvPicPr>
            <a:picLocks noChangeAspect="1" noChangeArrowheads="1"/>
          </p:cNvPicPr>
          <p:nvPr/>
        </p:nvPicPr>
        <p:blipFill>
          <a:blip r:embed="rId2" cstate="print"/>
          <a:srcRect l="10037" t="6159" r="11269" b="26087"/>
          <a:stretch>
            <a:fillRect/>
          </a:stretch>
        </p:blipFill>
        <p:spPr bwMode="auto">
          <a:xfrm>
            <a:off x="76200" y="381000"/>
            <a:ext cx="8915400" cy="4191000"/>
          </a:xfrm>
          <a:prstGeom prst="rect">
            <a:avLst/>
          </a:prstGeom>
          <a:noFill/>
          <a:ln w="9525">
            <a:noFill/>
            <a:miter lim="800000"/>
            <a:headEnd/>
            <a:tailEnd/>
          </a:ln>
        </p:spPr>
      </p:pic>
      <p:sp>
        <p:nvSpPr>
          <p:cNvPr id="8" name="Oval 7"/>
          <p:cNvSpPr/>
          <p:nvPr/>
        </p:nvSpPr>
        <p:spPr bwMode="auto">
          <a:xfrm>
            <a:off x="3581400" y="5105400"/>
            <a:ext cx="1828800" cy="1524000"/>
          </a:xfrm>
          <a:prstGeom prst="ellips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err="1" smtClean="0">
                <a:ln>
                  <a:noFill/>
                </a:ln>
                <a:solidFill>
                  <a:schemeClr val="tx1"/>
                </a:solidFill>
                <a:effectLst/>
                <a:latin typeface="Tahoma" pitchFamily="34" charset="0"/>
              </a:rPr>
              <a:t>Buys_omputer</a:t>
            </a:r>
            <a:endParaRPr kumimoji="0" lang="en-IN" sz="1800" b="0" i="0" u="none" strike="noStrike" cap="none" normalizeH="0" baseline="0" dirty="0" smtClean="0">
              <a:ln>
                <a:noFill/>
              </a:ln>
              <a:solidFill>
                <a:schemeClr val="tx1"/>
              </a:solidFill>
              <a:effectLst/>
              <a:latin typeface="Tahoma"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IN" dirty="0" smtClean="0"/>
              <a:t>=</a:t>
            </a:r>
            <a:endParaRPr kumimoji="0" lang="en-IN" sz="1800" b="0" i="0" u="none" strike="noStrike" cap="none" normalizeH="0" baseline="0" dirty="0" smtClean="0">
              <a:ln>
                <a:noFill/>
              </a:ln>
              <a:solidFill>
                <a:schemeClr val="tx1"/>
              </a:solidFill>
              <a:effectLst/>
              <a:latin typeface="Tahoma"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IN" dirty="0" smtClean="0"/>
              <a:t>  “yes”</a:t>
            </a:r>
            <a:endParaRPr kumimoji="0" lang="en-IN" sz="1800" b="0" i="0" u="none" strike="noStrike" cap="none" normalizeH="0" baseline="0" dirty="0" smtClean="0">
              <a:ln>
                <a:noFill/>
              </a:ln>
              <a:solidFill>
                <a:schemeClr val="tx1"/>
              </a:solidFill>
              <a:effectLst/>
              <a:latin typeface="Tahoma" pitchFamily="34" charset="0"/>
            </a:endParaRPr>
          </a:p>
        </p:txBody>
      </p:sp>
      <p:cxnSp>
        <p:nvCxnSpPr>
          <p:cNvPr id="10" name="Straight Connector 9"/>
          <p:cNvCxnSpPr>
            <a:endCxn id="8" idx="0"/>
          </p:cNvCxnSpPr>
          <p:nvPr/>
        </p:nvCxnSpPr>
        <p:spPr bwMode="auto">
          <a:xfrm>
            <a:off x="4495800" y="4419600"/>
            <a:ext cx="0" cy="685800"/>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0"/>
          </p:nvPr>
        </p:nvSpPr>
        <p:spPr>
          <a:noFill/>
        </p:spPr>
        <p:txBody>
          <a:bodyPr/>
          <a:lstStyle/>
          <a:p>
            <a:fld id="{DB5A5D31-F53F-4B0C-A89B-1C14378F1B30}" type="slidenum">
              <a:rPr lang="en-US" smtClean="0"/>
              <a:pPr/>
              <a:t>9</a:t>
            </a:fld>
            <a:endParaRPr lang="en-US" smtClean="0"/>
          </a:p>
        </p:txBody>
      </p:sp>
      <p:sp>
        <p:nvSpPr>
          <p:cNvPr id="33795" name="Rectangle 2"/>
          <p:cNvSpPr>
            <a:spLocks noGrp="1" noChangeArrowheads="1"/>
          </p:cNvSpPr>
          <p:nvPr>
            <p:ph type="title"/>
          </p:nvPr>
        </p:nvSpPr>
        <p:spPr>
          <a:xfrm>
            <a:off x="609600" y="228600"/>
            <a:ext cx="7696200" cy="685800"/>
          </a:xfrm>
          <a:noFill/>
        </p:spPr>
        <p:txBody>
          <a:bodyPr lIns="92075" tIns="46038" rIns="92075" bIns="46038" anchor="ctr"/>
          <a:lstStyle/>
          <a:p>
            <a:pPr eaLnBrk="1" hangingPunct="1">
              <a:lnSpc>
                <a:spcPct val="110000"/>
              </a:lnSpc>
            </a:pPr>
            <a:r>
              <a:rPr lang="en-IN" dirty="0" smtClean="0"/>
              <a:t>Bayes’ theorem:</a:t>
            </a:r>
          </a:p>
        </p:txBody>
      </p:sp>
      <p:sp>
        <p:nvSpPr>
          <p:cNvPr id="33796" name="Rectangle 3"/>
          <p:cNvSpPr>
            <a:spLocks noGrp="1" noChangeArrowheads="1"/>
          </p:cNvSpPr>
          <p:nvPr>
            <p:ph type="body" idx="1"/>
          </p:nvPr>
        </p:nvSpPr>
        <p:spPr>
          <a:xfrm>
            <a:off x="381000" y="1219200"/>
            <a:ext cx="8458200" cy="5257800"/>
          </a:xfrm>
          <a:noFill/>
        </p:spPr>
        <p:txBody>
          <a:bodyPr lIns="92075" tIns="46038" rIns="92075" bIns="46038"/>
          <a:lstStyle/>
          <a:p>
            <a:pPr eaLnBrk="1" hangingPunct="1">
              <a:lnSpc>
                <a:spcPct val="110000"/>
              </a:lnSpc>
            </a:pPr>
            <a:r>
              <a:rPr lang="en-IN" sz="2400" dirty="0" smtClean="0"/>
              <a:t>Let X be a data tuple which is described by measurements made on a set of n attributes.    </a:t>
            </a:r>
          </a:p>
          <a:p>
            <a:pPr eaLnBrk="1" hangingPunct="1">
              <a:lnSpc>
                <a:spcPct val="110000"/>
              </a:lnSpc>
            </a:pPr>
            <a:r>
              <a:rPr lang="en-IN" sz="2400" dirty="0" smtClean="0"/>
              <a:t>[Note : In Bayesian term X is also called evidence]</a:t>
            </a:r>
          </a:p>
          <a:p>
            <a:pPr eaLnBrk="1" hangingPunct="1">
              <a:lnSpc>
                <a:spcPct val="110000"/>
              </a:lnSpc>
            </a:pPr>
            <a:r>
              <a:rPr lang="en-IN" sz="2400" dirty="0" smtClean="0"/>
              <a:t> Let H be some hypothesis. </a:t>
            </a:r>
          </a:p>
          <a:p>
            <a:pPr eaLnBrk="1" hangingPunct="1">
              <a:lnSpc>
                <a:spcPct val="110000"/>
              </a:lnSpc>
            </a:pPr>
            <a:r>
              <a:rPr lang="en-IN" sz="2400" dirty="0" smtClean="0"/>
              <a:t>We assume the hypothesis H: the data tuple X belongs to a specified class C. </a:t>
            </a:r>
          </a:p>
          <a:p>
            <a:pPr eaLnBrk="1" hangingPunct="1">
              <a:lnSpc>
                <a:spcPct val="110000"/>
              </a:lnSpc>
            </a:pPr>
            <a:r>
              <a:rPr lang="en-IN" sz="2400" dirty="0" smtClean="0"/>
              <a:t>Then, for classification problems, we have to find P(H/X) i.e. the probability of hypothesis H when X is given.</a:t>
            </a:r>
            <a:endParaRPr lang="en-US" sz="2400" dirty="0" smtClean="0"/>
          </a:p>
        </p:txBody>
      </p:sp>
    </p:spTree>
  </p:cSld>
  <p:clrMapOvr>
    <a:masterClrMapping/>
  </p:clrMapOvr>
  <p:transition>
    <p:zoom/>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youth partition D1</a:t>
            </a:r>
            <a:endParaRPr lang="en-IN" dirty="0"/>
          </a:p>
        </p:txBody>
      </p:sp>
      <p:sp>
        <p:nvSpPr>
          <p:cNvPr id="4" name="Slide Number Placeholder 3"/>
          <p:cNvSpPr>
            <a:spLocks noGrp="1"/>
          </p:cNvSpPr>
          <p:nvPr>
            <p:ph type="sldNum" sz="quarter" idx="10"/>
          </p:nvPr>
        </p:nvSpPr>
        <p:spPr/>
        <p:txBody>
          <a:bodyPr/>
          <a:lstStyle/>
          <a:p>
            <a:pPr>
              <a:defRPr/>
            </a:pPr>
            <a:fld id="{90558983-D506-43C1-B72B-DE83CEB5D592}" type="slidenum">
              <a:rPr lang="en-US" smtClean="0"/>
              <a:pPr>
                <a:defRPr/>
              </a:pPr>
              <a:t>90</a:t>
            </a:fld>
            <a:endParaRPr lang="en-US"/>
          </a:p>
        </p:txBody>
      </p:sp>
      <p:graphicFrame>
        <p:nvGraphicFramePr>
          <p:cNvPr id="11" name="Table 10"/>
          <p:cNvGraphicFramePr>
            <a:graphicFrameLocks noGrp="1"/>
          </p:cNvGraphicFramePr>
          <p:nvPr/>
        </p:nvGraphicFramePr>
        <p:xfrm>
          <a:off x="4876800" y="152400"/>
          <a:ext cx="4038600" cy="2007870"/>
        </p:xfrm>
        <a:graphic>
          <a:graphicData uri="http://schemas.openxmlformats.org/drawingml/2006/table">
            <a:tbl>
              <a:tblPr/>
              <a:tblGrid>
                <a:gridCol w="1007720"/>
                <a:gridCol w="915055"/>
                <a:gridCol w="1405402"/>
                <a:gridCol w="710423"/>
              </a:tblGrid>
              <a:tr h="611201">
                <a:tc>
                  <a:txBody>
                    <a:bodyPr/>
                    <a:lstStyle/>
                    <a:p>
                      <a:pPr algn="ctr" fontAlgn="ctr"/>
                      <a:r>
                        <a:rPr lang="en-IN" sz="1600" b="1" i="0" u="none" strike="noStrike" dirty="0">
                          <a:solidFill>
                            <a:srgbClr val="000000"/>
                          </a:solidFill>
                          <a:latin typeface="Arial"/>
                        </a:rPr>
                        <a:t>income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600" b="1" i="0" u="none" strike="noStrike" dirty="0">
                          <a:solidFill>
                            <a:srgbClr val="000000"/>
                          </a:solidFill>
                          <a:latin typeface="Arial"/>
                        </a:rPr>
                        <a:t>student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600" b="1" i="0" u="none" strike="noStrike" dirty="0" err="1" smtClean="0">
                          <a:solidFill>
                            <a:schemeClr val="tx1"/>
                          </a:solidFill>
                          <a:latin typeface="Arial"/>
                        </a:rPr>
                        <a:t>credit_rating</a:t>
                      </a:r>
                      <a:endParaRPr lang="en-IN" sz="1600" b="1" i="0" u="none" strike="noStrike" dirty="0">
                        <a:solidFill>
                          <a:schemeClr val="tx1"/>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1" i="0" u="none" strike="noStrike" dirty="0" err="1">
                          <a:latin typeface="Arial"/>
                        </a:rPr>
                        <a:t>buys_computer</a:t>
                      </a:r>
                      <a:endParaRPr lang="en-IN" sz="1600" b="1" i="0" u="none" strike="noStrike" dirty="0">
                        <a:latin typeface="Arial"/>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8280">
                <a:tc>
                  <a:txBody>
                    <a:bodyPr/>
                    <a:lstStyle/>
                    <a:p>
                      <a:pPr algn="l" fontAlgn="b"/>
                      <a:r>
                        <a:rPr lang="en-IN" sz="1600" b="0" i="0" u="none" strike="noStrike" dirty="0">
                          <a:solidFill>
                            <a:srgbClr val="000000"/>
                          </a:solidFill>
                          <a:latin typeface="Arial"/>
                        </a:rPr>
                        <a:t>high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dirty="0">
                          <a:solidFill>
                            <a:srgbClr val="000000"/>
                          </a:solidFill>
                          <a:latin typeface="Arial"/>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1600" b="0" i="0" u="none" strike="noStrike" dirty="0">
                          <a:solidFill>
                            <a:schemeClr val="tx1"/>
                          </a:solidFill>
                          <a:latin typeface="Arial"/>
                        </a:rPr>
                        <a:t>fair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dirty="0">
                          <a:solidFill>
                            <a:srgbClr val="000000"/>
                          </a:solidFill>
                          <a:latin typeface="Arial"/>
                        </a:rPr>
                        <a:t>no</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8280">
                <a:tc>
                  <a:txBody>
                    <a:bodyPr/>
                    <a:lstStyle/>
                    <a:p>
                      <a:pPr algn="l" fontAlgn="b"/>
                      <a:r>
                        <a:rPr lang="en-IN" sz="1600" b="0" i="0" u="none" strike="noStrike" dirty="0">
                          <a:solidFill>
                            <a:srgbClr val="000000"/>
                          </a:solidFill>
                          <a:latin typeface="Arial"/>
                        </a:rPr>
                        <a:t>high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latin typeface="Arial"/>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1600" b="0" i="0" u="none" strike="noStrike" dirty="0">
                          <a:solidFill>
                            <a:schemeClr val="tx1"/>
                          </a:solidFill>
                          <a:latin typeface="Arial"/>
                        </a:rPr>
                        <a:t>excellent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dirty="0">
                          <a:solidFill>
                            <a:srgbClr val="000000"/>
                          </a:solidFill>
                          <a:latin typeface="Arial"/>
                        </a:rPr>
                        <a:t>no</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8280">
                <a:tc>
                  <a:txBody>
                    <a:bodyPr/>
                    <a:lstStyle/>
                    <a:p>
                      <a:pPr algn="l" fontAlgn="b"/>
                      <a:r>
                        <a:rPr lang="en-IN" sz="1600" b="0" i="0" u="none" strike="noStrike">
                          <a:solidFill>
                            <a:srgbClr val="000000"/>
                          </a:solidFill>
                          <a:latin typeface="Arial"/>
                        </a:rPr>
                        <a:t>medium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latin typeface="Arial"/>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1600" b="0" i="0" u="none" strike="noStrike" dirty="0">
                          <a:solidFill>
                            <a:schemeClr val="tx1"/>
                          </a:solidFill>
                          <a:latin typeface="Arial"/>
                        </a:rPr>
                        <a:t>excellent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dirty="0">
                          <a:solidFill>
                            <a:srgbClr val="000000"/>
                          </a:solidFill>
                          <a:latin typeface="Arial"/>
                        </a:rPr>
                        <a:t>yes</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8280">
                <a:tc>
                  <a:txBody>
                    <a:bodyPr/>
                    <a:lstStyle/>
                    <a:p>
                      <a:pPr algn="l" fontAlgn="b"/>
                      <a:r>
                        <a:rPr lang="en-IN" sz="1600" b="0" i="0" u="none" strike="noStrike">
                          <a:solidFill>
                            <a:srgbClr val="000000"/>
                          </a:solidFill>
                          <a:latin typeface="Arial"/>
                        </a:rPr>
                        <a:t>medium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latin typeface="Arial"/>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1600" b="0" i="0" u="none" strike="noStrike" dirty="0">
                          <a:solidFill>
                            <a:schemeClr val="tx1"/>
                          </a:solidFill>
                          <a:latin typeface="Arial"/>
                        </a:rPr>
                        <a:t>fair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dirty="0">
                          <a:solidFill>
                            <a:srgbClr val="000000"/>
                          </a:solidFill>
                          <a:latin typeface="Arial"/>
                        </a:rPr>
                        <a:t>no</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8280">
                <a:tc>
                  <a:txBody>
                    <a:bodyPr/>
                    <a:lstStyle/>
                    <a:p>
                      <a:pPr algn="l" fontAlgn="b"/>
                      <a:r>
                        <a:rPr lang="en-IN" sz="1600" b="0" i="0" u="none" strike="noStrike">
                          <a:solidFill>
                            <a:srgbClr val="000000"/>
                          </a:solidFill>
                          <a:latin typeface="Arial"/>
                        </a:rPr>
                        <a:t>low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latin typeface="Arial"/>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1600" b="0" i="0" u="none" strike="noStrike" dirty="0">
                          <a:solidFill>
                            <a:schemeClr val="tx1"/>
                          </a:solidFill>
                          <a:latin typeface="Arial"/>
                        </a:rPr>
                        <a:t>fair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dirty="0">
                          <a:solidFill>
                            <a:srgbClr val="000000"/>
                          </a:solidFill>
                          <a:latin typeface="Arial"/>
                        </a:rPr>
                        <a:t>yes</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530437" name="Object 11"/>
          <p:cNvGraphicFramePr>
            <a:graphicFrameLocks noChangeAspect="1"/>
          </p:cNvGraphicFramePr>
          <p:nvPr/>
        </p:nvGraphicFramePr>
        <p:xfrm>
          <a:off x="228600" y="1285874"/>
          <a:ext cx="4495800" cy="695326"/>
        </p:xfrm>
        <a:graphic>
          <a:graphicData uri="http://schemas.openxmlformats.org/presentationml/2006/ole">
            <p:oleObj spid="_x0000_s530437" name="Equation" r:id="rId3" imgW="1790640" imgH="291960" progId="Equation.3">
              <p:embed/>
            </p:oleObj>
          </a:graphicData>
        </a:graphic>
      </p:graphicFrame>
      <p:graphicFrame>
        <p:nvGraphicFramePr>
          <p:cNvPr id="530438" name="Object 11"/>
          <p:cNvGraphicFramePr>
            <a:graphicFrameLocks noChangeAspect="1"/>
          </p:cNvGraphicFramePr>
          <p:nvPr/>
        </p:nvGraphicFramePr>
        <p:xfrm>
          <a:off x="252412" y="2249487"/>
          <a:ext cx="8129588" cy="1027113"/>
        </p:xfrm>
        <a:graphic>
          <a:graphicData uri="http://schemas.openxmlformats.org/presentationml/2006/ole">
            <p:oleObj spid="_x0000_s530438" name="Equation" r:id="rId4" imgW="3238200" imgH="431640" progId="Equation.3">
              <p:embed/>
            </p:oleObj>
          </a:graphicData>
        </a:graphic>
      </p:graphicFrame>
      <p:graphicFrame>
        <p:nvGraphicFramePr>
          <p:cNvPr id="530439" name="Object 11"/>
          <p:cNvGraphicFramePr>
            <a:graphicFrameLocks noChangeAspect="1"/>
          </p:cNvGraphicFramePr>
          <p:nvPr/>
        </p:nvGraphicFramePr>
        <p:xfrm>
          <a:off x="228600" y="3355976"/>
          <a:ext cx="7586662" cy="1027112"/>
        </p:xfrm>
        <a:graphic>
          <a:graphicData uri="http://schemas.openxmlformats.org/presentationml/2006/ole">
            <p:oleObj spid="_x0000_s530439" name="Equation" r:id="rId5" imgW="3022560" imgH="431640" progId="Equation.3">
              <p:embed/>
            </p:oleObj>
          </a:graphicData>
        </a:graphic>
      </p:graphicFrame>
      <p:graphicFrame>
        <p:nvGraphicFramePr>
          <p:cNvPr id="530440" name="Object 11"/>
          <p:cNvGraphicFramePr>
            <a:graphicFrameLocks noChangeAspect="1"/>
          </p:cNvGraphicFramePr>
          <p:nvPr/>
        </p:nvGraphicFramePr>
        <p:xfrm>
          <a:off x="228600" y="4459288"/>
          <a:ext cx="6172200" cy="1027112"/>
        </p:xfrm>
        <a:graphic>
          <a:graphicData uri="http://schemas.openxmlformats.org/presentationml/2006/ole">
            <p:oleObj spid="_x0000_s530440" name="Equation" r:id="rId6" imgW="2158920" imgH="431640" progId="Equation.3">
              <p:embed/>
            </p:oleObj>
          </a:graphicData>
        </a:graphic>
      </p:graphicFrame>
      <p:sp>
        <p:nvSpPr>
          <p:cNvPr id="18" name="TextBox 17"/>
          <p:cNvSpPr txBox="1"/>
          <p:nvPr/>
        </p:nvSpPr>
        <p:spPr>
          <a:xfrm>
            <a:off x="228600" y="5638800"/>
            <a:ext cx="8153400" cy="1200329"/>
          </a:xfrm>
          <a:prstGeom prst="rect">
            <a:avLst/>
          </a:prstGeom>
          <a:noFill/>
        </p:spPr>
        <p:txBody>
          <a:bodyPr wrap="square" rtlCol="0">
            <a:spAutoFit/>
          </a:bodyPr>
          <a:lstStyle/>
          <a:p>
            <a:r>
              <a:rPr lang="en-IN" dirty="0" smtClean="0"/>
              <a:t>Gain(income)=0.970-0.40=0.570</a:t>
            </a:r>
          </a:p>
          <a:p>
            <a:r>
              <a:rPr lang="en-IN" dirty="0" smtClean="0">
                <a:solidFill>
                  <a:srgbClr val="00CC00"/>
                </a:solidFill>
              </a:rPr>
              <a:t>Gain(student)=0.970-0.00=0.970  </a:t>
            </a:r>
            <a:r>
              <a:rPr lang="en-IN" dirty="0" smtClean="0">
                <a:solidFill>
                  <a:srgbClr val="00CC00"/>
                </a:solidFill>
                <a:sym typeface="Wingdings" pitchFamily="2" charset="2"/>
              </a:rPr>
              <a:t>has highest information gain(split point)</a:t>
            </a:r>
            <a:endParaRPr lang="en-IN" dirty="0" smtClean="0">
              <a:solidFill>
                <a:srgbClr val="00CC00"/>
              </a:solidFill>
            </a:endParaRPr>
          </a:p>
          <a:p>
            <a:r>
              <a:rPr lang="en-IN" dirty="0" smtClean="0"/>
              <a:t>Gain(</a:t>
            </a:r>
            <a:r>
              <a:rPr lang="en-IN" dirty="0" err="1" smtClean="0"/>
              <a:t>credit_rating</a:t>
            </a:r>
            <a:r>
              <a:rPr lang="en-IN" dirty="0" smtClean="0"/>
              <a:t>)=0.970-0.584=0.387</a:t>
            </a:r>
          </a:p>
          <a:p>
            <a:endParaRPr lang="en-IN" dirty="0"/>
          </a:p>
        </p:txBody>
      </p:sp>
    </p:spTree>
  </p:cSld>
  <p:clrMapOvr>
    <a:masterClrMapping/>
  </p:clrMapOvr>
  <p:transition>
    <p:zoom/>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fld id="{464D5029-C6BF-4C2B-95C5-41253040AB85}" type="slidenum">
              <a:rPr lang="en-US" smtClean="0"/>
              <a:pPr>
                <a:defRPr/>
              </a:pPr>
              <a:t>91</a:t>
            </a:fld>
            <a:endParaRPr lang="en-US"/>
          </a:p>
        </p:txBody>
      </p:sp>
      <p:pic>
        <p:nvPicPr>
          <p:cNvPr id="428035" name="Picture 3"/>
          <p:cNvPicPr>
            <a:picLocks noChangeAspect="1" noChangeArrowheads="1"/>
          </p:cNvPicPr>
          <p:nvPr/>
        </p:nvPicPr>
        <p:blipFill>
          <a:blip r:embed="rId2" cstate="print"/>
          <a:srcRect l="50123" t="44796" r="11342" b="26087"/>
          <a:stretch>
            <a:fillRect/>
          </a:stretch>
        </p:blipFill>
        <p:spPr bwMode="auto">
          <a:xfrm>
            <a:off x="5638800" y="2895600"/>
            <a:ext cx="3505200" cy="1905000"/>
          </a:xfrm>
          <a:prstGeom prst="rect">
            <a:avLst/>
          </a:prstGeom>
          <a:noFill/>
          <a:ln w="9525">
            <a:noFill/>
            <a:miter lim="800000"/>
            <a:headEnd/>
            <a:tailEnd/>
          </a:ln>
        </p:spPr>
      </p:pic>
      <p:grpSp>
        <p:nvGrpSpPr>
          <p:cNvPr id="33" name="Group 63"/>
          <p:cNvGrpSpPr>
            <a:grpSpLocks/>
          </p:cNvGrpSpPr>
          <p:nvPr/>
        </p:nvGrpSpPr>
        <p:grpSpPr bwMode="auto">
          <a:xfrm>
            <a:off x="380290" y="1219200"/>
            <a:ext cx="7316432" cy="3017520"/>
            <a:chOff x="571" y="1152"/>
            <a:chExt cx="3776" cy="2112"/>
          </a:xfrm>
        </p:grpSpPr>
        <p:sp>
          <p:nvSpPr>
            <p:cNvPr id="34" name="Rectangle 3"/>
            <p:cNvSpPr>
              <a:spLocks noChangeArrowheads="1"/>
            </p:cNvSpPr>
            <p:nvPr/>
          </p:nvSpPr>
          <p:spPr bwMode="auto">
            <a:xfrm>
              <a:off x="2387" y="1152"/>
              <a:ext cx="475" cy="296"/>
            </a:xfrm>
            <a:prstGeom prst="rect">
              <a:avLst/>
            </a:prstGeom>
            <a:solidFill>
              <a:srgbClr val="00CCFF"/>
            </a:solidFill>
            <a:ln w="12700">
              <a:solidFill>
                <a:schemeClr val="tx1"/>
              </a:solidFill>
              <a:miter lim="800000"/>
              <a:headEnd/>
              <a:tailEnd/>
            </a:ln>
          </p:spPr>
          <p:txBody>
            <a:bodyPr wrap="none" lIns="92075" tIns="46038" rIns="92075" bIns="46038">
              <a:spAutoFit/>
            </a:bodyPr>
            <a:lstStyle/>
            <a:p>
              <a:pPr algn="ctr" eaLnBrk="0" hangingPunct="0"/>
              <a:r>
                <a:rPr lang="en-US" sz="2400" dirty="0">
                  <a:latin typeface="Times New Roman" pitchFamily="18" charset="0"/>
                </a:rPr>
                <a:t>age?</a:t>
              </a:r>
            </a:p>
          </p:txBody>
        </p:sp>
        <p:sp>
          <p:nvSpPr>
            <p:cNvPr id="36" name="Rectangle 5"/>
            <p:cNvSpPr>
              <a:spLocks noChangeArrowheads="1"/>
            </p:cNvSpPr>
            <p:nvPr/>
          </p:nvSpPr>
          <p:spPr bwMode="auto">
            <a:xfrm>
              <a:off x="1229" y="2342"/>
              <a:ext cx="763" cy="296"/>
            </a:xfrm>
            <a:prstGeom prst="rect">
              <a:avLst/>
            </a:prstGeom>
            <a:solidFill>
              <a:srgbClr val="00FFCC"/>
            </a:solidFill>
            <a:ln w="12700">
              <a:solidFill>
                <a:schemeClr val="tx1"/>
              </a:solidFill>
              <a:miter lim="800000"/>
              <a:headEnd/>
              <a:tailEnd/>
            </a:ln>
          </p:spPr>
          <p:txBody>
            <a:bodyPr wrap="none" lIns="92075" tIns="46038" rIns="92075" bIns="46038">
              <a:spAutoFit/>
            </a:bodyPr>
            <a:lstStyle/>
            <a:p>
              <a:pPr algn="ctr" eaLnBrk="0" hangingPunct="0"/>
              <a:r>
                <a:rPr lang="en-US" sz="2400" dirty="0">
                  <a:latin typeface="Times New Roman" pitchFamily="18" charset="0"/>
                </a:rPr>
                <a:t>student?</a:t>
              </a:r>
            </a:p>
          </p:txBody>
        </p:sp>
        <p:sp>
          <p:nvSpPr>
            <p:cNvPr id="38" name="Line 11"/>
            <p:cNvSpPr>
              <a:spLocks noChangeShapeType="1"/>
            </p:cNvSpPr>
            <p:nvPr/>
          </p:nvSpPr>
          <p:spPr bwMode="auto">
            <a:xfrm flipH="1">
              <a:off x="1619" y="1462"/>
              <a:ext cx="625" cy="834"/>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39" name="Line 12"/>
            <p:cNvSpPr>
              <a:spLocks noChangeShapeType="1"/>
            </p:cNvSpPr>
            <p:nvPr/>
          </p:nvSpPr>
          <p:spPr bwMode="auto">
            <a:xfrm flipH="1">
              <a:off x="2622" y="1491"/>
              <a:ext cx="1" cy="344"/>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40" name="Line 13"/>
            <p:cNvSpPr>
              <a:spLocks noChangeShapeType="1"/>
            </p:cNvSpPr>
            <p:nvPr/>
          </p:nvSpPr>
          <p:spPr bwMode="auto">
            <a:xfrm>
              <a:off x="2928" y="1440"/>
              <a:ext cx="1051" cy="895"/>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41" name="Rectangle 14"/>
            <p:cNvSpPr>
              <a:spLocks noChangeArrowheads="1"/>
            </p:cNvSpPr>
            <p:nvPr/>
          </p:nvSpPr>
          <p:spPr bwMode="auto">
            <a:xfrm>
              <a:off x="1331" y="1632"/>
              <a:ext cx="485" cy="324"/>
            </a:xfrm>
            <a:prstGeom prst="rect">
              <a:avLst/>
            </a:prstGeom>
            <a:solidFill>
              <a:srgbClr val="FFFF00"/>
            </a:solidFill>
            <a:ln w="12700">
              <a:solidFill>
                <a:schemeClr val="bg1"/>
              </a:solidFill>
              <a:miter lim="800000"/>
              <a:headEnd/>
              <a:tailEnd/>
            </a:ln>
          </p:spPr>
          <p:txBody>
            <a:bodyPr wrap="none" lIns="92075" tIns="46038" rIns="92075" bIns="46038">
              <a:spAutoFit/>
            </a:bodyPr>
            <a:lstStyle/>
            <a:p>
              <a:pPr algn="ctr" eaLnBrk="0" hangingPunct="0"/>
              <a:r>
                <a:rPr lang="en-US" sz="2400" b="1" dirty="0" smtClean="0">
                  <a:solidFill>
                    <a:srgbClr val="FF0000"/>
                  </a:solidFill>
                  <a:latin typeface="Times New Roman" pitchFamily="18" charset="0"/>
                </a:rPr>
                <a:t>youth</a:t>
              </a:r>
              <a:endParaRPr lang="en-US" sz="2400" dirty="0">
                <a:solidFill>
                  <a:srgbClr val="FF0000"/>
                </a:solidFill>
                <a:latin typeface="Times New Roman" pitchFamily="18" charset="0"/>
              </a:endParaRPr>
            </a:p>
          </p:txBody>
        </p:sp>
        <p:sp>
          <p:nvSpPr>
            <p:cNvPr id="42" name="Rectangle 15"/>
            <p:cNvSpPr>
              <a:spLocks noChangeArrowheads="1"/>
            </p:cNvSpPr>
            <p:nvPr/>
          </p:nvSpPr>
          <p:spPr bwMode="auto">
            <a:xfrm>
              <a:off x="3724" y="1804"/>
              <a:ext cx="623" cy="291"/>
            </a:xfrm>
            <a:prstGeom prst="rect">
              <a:avLst/>
            </a:prstGeom>
            <a:solidFill>
              <a:srgbClr val="FFFF00"/>
            </a:solidFill>
            <a:ln w="9525">
              <a:noFill/>
              <a:miter lim="800000"/>
              <a:headEnd/>
              <a:tailEnd/>
            </a:ln>
          </p:spPr>
          <p:txBody>
            <a:bodyPr wrap="none" lIns="92075" tIns="46038" rIns="92075" bIns="46038">
              <a:spAutoFit/>
            </a:bodyPr>
            <a:lstStyle/>
            <a:p>
              <a:pPr algn="ctr" eaLnBrk="0" hangingPunct="0"/>
              <a:r>
                <a:rPr lang="en-US" sz="2400" b="1" dirty="0" smtClean="0">
                  <a:latin typeface="Times New Roman" pitchFamily="18" charset="0"/>
                </a:rPr>
                <a:t>senior</a:t>
              </a:r>
              <a:endParaRPr lang="en-US" sz="2400" dirty="0">
                <a:latin typeface="Times New Roman" pitchFamily="18" charset="0"/>
              </a:endParaRPr>
            </a:p>
          </p:txBody>
        </p:sp>
        <p:sp>
          <p:nvSpPr>
            <p:cNvPr id="43" name="Line 16"/>
            <p:cNvSpPr>
              <a:spLocks noChangeShapeType="1"/>
            </p:cNvSpPr>
            <p:nvPr/>
          </p:nvSpPr>
          <p:spPr bwMode="auto">
            <a:xfrm flipH="1">
              <a:off x="960" y="2640"/>
              <a:ext cx="528" cy="624"/>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44" name="Line 17"/>
            <p:cNvSpPr>
              <a:spLocks noChangeShapeType="1"/>
            </p:cNvSpPr>
            <p:nvPr/>
          </p:nvSpPr>
          <p:spPr bwMode="auto">
            <a:xfrm>
              <a:off x="1728" y="2640"/>
              <a:ext cx="480" cy="624"/>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47" name="Line 24"/>
            <p:cNvSpPr>
              <a:spLocks noChangeShapeType="1"/>
            </p:cNvSpPr>
            <p:nvPr/>
          </p:nvSpPr>
          <p:spPr bwMode="auto">
            <a:xfrm>
              <a:off x="2623" y="2029"/>
              <a:ext cx="0" cy="277"/>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51" name="Rectangle 29"/>
            <p:cNvSpPr>
              <a:spLocks noChangeArrowheads="1"/>
            </p:cNvSpPr>
            <p:nvPr/>
          </p:nvSpPr>
          <p:spPr bwMode="auto">
            <a:xfrm>
              <a:off x="2184" y="2344"/>
              <a:ext cx="1061" cy="453"/>
            </a:xfrm>
            <a:prstGeom prst="rect">
              <a:avLst/>
            </a:prstGeom>
            <a:solidFill>
              <a:srgbClr val="00FF00"/>
            </a:solidFill>
            <a:ln w="9525">
              <a:noFill/>
              <a:miter lim="800000"/>
              <a:headEnd/>
              <a:tailEnd/>
            </a:ln>
          </p:spPr>
          <p:txBody>
            <a:bodyPr wrap="square" lIns="92075" tIns="46038" rIns="92075" bIns="46038">
              <a:spAutoFit/>
            </a:bodyPr>
            <a:lstStyle/>
            <a:p>
              <a:pPr algn="ctr" eaLnBrk="0" hangingPunct="0"/>
              <a:r>
                <a:rPr lang="en-US" dirty="0" smtClean="0">
                  <a:latin typeface="Times New Roman" pitchFamily="18" charset="0"/>
                </a:rPr>
                <a:t>Buys computer</a:t>
              </a:r>
            </a:p>
            <a:p>
              <a:pPr algn="ctr" eaLnBrk="0" hangingPunct="0"/>
              <a:r>
                <a:rPr lang="en-US" dirty="0" smtClean="0">
                  <a:latin typeface="Times New Roman" pitchFamily="18" charset="0"/>
                </a:rPr>
                <a:t>“yes”</a:t>
              </a:r>
              <a:endParaRPr lang="en-US" dirty="0">
                <a:latin typeface="Times New Roman" pitchFamily="18" charset="0"/>
              </a:endParaRPr>
            </a:p>
          </p:txBody>
        </p:sp>
        <p:sp>
          <p:nvSpPr>
            <p:cNvPr id="52" name="Rectangle 30"/>
            <p:cNvSpPr>
              <a:spLocks noChangeArrowheads="1"/>
            </p:cNvSpPr>
            <p:nvPr/>
          </p:nvSpPr>
          <p:spPr bwMode="auto">
            <a:xfrm>
              <a:off x="1987" y="1824"/>
              <a:ext cx="629" cy="341"/>
            </a:xfrm>
            <a:prstGeom prst="rect">
              <a:avLst/>
            </a:prstGeom>
            <a:solidFill>
              <a:srgbClr val="FFFF00"/>
            </a:solidFill>
            <a:ln w="12700">
              <a:noFill/>
              <a:miter lim="800000"/>
              <a:headEnd type="none" w="sm" len="sm"/>
              <a:tailEnd type="none" w="sm" len="sm"/>
            </a:ln>
          </p:spPr>
          <p:txBody>
            <a:bodyPr wrap="none" anchor="ctr"/>
            <a:lstStyle/>
            <a:p>
              <a:pPr algn="ctr" eaLnBrk="0" hangingPunct="0"/>
              <a:r>
                <a:rPr lang="en-US" b="1" dirty="0" err="1" smtClean="0">
                  <a:latin typeface="Times New Roman" pitchFamily="18" charset="0"/>
                </a:rPr>
                <a:t>middle_aged</a:t>
              </a:r>
              <a:endParaRPr lang="en-US" b="1" dirty="0">
                <a:latin typeface="Times New Roman" pitchFamily="18" charset="0"/>
              </a:endParaRPr>
            </a:p>
          </p:txBody>
        </p:sp>
        <p:sp>
          <p:nvSpPr>
            <p:cNvPr id="56" name="Rectangle 8"/>
            <p:cNvSpPr>
              <a:spLocks noChangeArrowheads="1"/>
            </p:cNvSpPr>
            <p:nvPr/>
          </p:nvSpPr>
          <p:spPr bwMode="auto">
            <a:xfrm>
              <a:off x="2126" y="2832"/>
              <a:ext cx="372" cy="288"/>
            </a:xfrm>
            <a:prstGeom prst="rect">
              <a:avLst/>
            </a:prstGeom>
            <a:solidFill>
              <a:srgbClr val="FFFF00"/>
            </a:solidFill>
            <a:ln w="9525">
              <a:noFill/>
              <a:miter lim="800000"/>
              <a:headEnd/>
              <a:tailEnd/>
            </a:ln>
          </p:spPr>
          <p:txBody>
            <a:bodyPr wrap="none" lIns="92075" tIns="46038" rIns="92075" bIns="46038">
              <a:spAutoFit/>
            </a:bodyPr>
            <a:lstStyle/>
            <a:p>
              <a:pPr algn="ctr" eaLnBrk="0" hangingPunct="0"/>
              <a:r>
                <a:rPr lang="en-US" sz="2400" dirty="0">
                  <a:latin typeface="Times New Roman" pitchFamily="18" charset="0"/>
                </a:rPr>
                <a:t>yes</a:t>
              </a:r>
            </a:p>
          </p:txBody>
        </p:sp>
        <p:sp>
          <p:nvSpPr>
            <p:cNvPr id="57" name="Rectangle 7"/>
            <p:cNvSpPr>
              <a:spLocks noChangeArrowheads="1"/>
            </p:cNvSpPr>
            <p:nvPr/>
          </p:nvSpPr>
          <p:spPr bwMode="auto">
            <a:xfrm>
              <a:off x="571" y="2832"/>
              <a:ext cx="432" cy="288"/>
            </a:xfrm>
            <a:prstGeom prst="rect">
              <a:avLst/>
            </a:prstGeom>
            <a:solidFill>
              <a:srgbClr val="FFFF00"/>
            </a:solidFill>
            <a:ln w="9525">
              <a:noFill/>
              <a:miter lim="800000"/>
              <a:headEnd/>
              <a:tailEnd/>
            </a:ln>
          </p:spPr>
          <p:txBody>
            <a:bodyPr lIns="92075" tIns="46038" rIns="92075" bIns="46038">
              <a:spAutoFit/>
            </a:bodyPr>
            <a:lstStyle/>
            <a:p>
              <a:pPr algn="ctr" eaLnBrk="0" hangingPunct="0"/>
              <a:r>
                <a:rPr lang="en-US" sz="2400" dirty="0">
                  <a:latin typeface="Times New Roman" pitchFamily="18" charset="0"/>
                </a:rPr>
                <a:t>no</a:t>
              </a:r>
            </a:p>
          </p:txBody>
        </p:sp>
      </p:grpSp>
      <p:sp>
        <p:nvSpPr>
          <p:cNvPr id="58" name="Title 1"/>
          <p:cNvSpPr>
            <a:spLocks noGrp="1"/>
          </p:cNvSpPr>
          <p:nvPr>
            <p:ph type="title"/>
          </p:nvPr>
        </p:nvSpPr>
        <p:spPr>
          <a:xfrm>
            <a:off x="304800" y="304800"/>
            <a:ext cx="8402638" cy="609600"/>
          </a:xfrm>
        </p:spPr>
        <p:txBody>
          <a:bodyPr/>
          <a:lstStyle/>
          <a:p>
            <a:pPr algn="l"/>
            <a:r>
              <a:rPr lang="en-IN" dirty="0" smtClean="0"/>
              <a:t>After splitting partition D1 tree is ?</a:t>
            </a:r>
            <a:endParaRPr lang="en-IN" dirty="0"/>
          </a:p>
        </p:txBody>
      </p:sp>
      <p:graphicFrame>
        <p:nvGraphicFramePr>
          <p:cNvPr id="59" name="Table 58"/>
          <p:cNvGraphicFramePr>
            <a:graphicFrameLocks noGrp="1"/>
          </p:cNvGraphicFramePr>
          <p:nvPr/>
        </p:nvGraphicFramePr>
        <p:xfrm>
          <a:off x="76200" y="4343400"/>
          <a:ext cx="2514600" cy="1660611"/>
        </p:xfrm>
        <a:graphic>
          <a:graphicData uri="http://schemas.openxmlformats.org/drawingml/2006/table">
            <a:tbl>
              <a:tblPr/>
              <a:tblGrid>
                <a:gridCol w="688987"/>
                <a:gridCol w="835013"/>
                <a:gridCol w="990600"/>
              </a:tblGrid>
              <a:tr h="656676">
                <a:tc>
                  <a:txBody>
                    <a:bodyPr/>
                    <a:lstStyle/>
                    <a:p>
                      <a:pPr algn="ctr" fontAlgn="ctr"/>
                      <a:r>
                        <a:rPr lang="en-IN" sz="1600" b="1" i="0" u="none" strike="noStrike" dirty="0">
                          <a:solidFill>
                            <a:srgbClr val="000000"/>
                          </a:solidFill>
                          <a:latin typeface="Arial"/>
                        </a:rPr>
                        <a:t>income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600" b="1" i="0" u="none" strike="noStrike" dirty="0" err="1" smtClean="0">
                          <a:solidFill>
                            <a:schemeClr val="tx1"/>
                          </a:solidFill>
                          <a:latin typeface="Arial"/>
                        </a:rPr>
                        <a:t>credit_rating</a:t>
                      </a:r>
                      <a:endParaRPr lang="en-IN" sz="1600" b="1" i="0" u="none" strike="noStrike" dirty="0">
                        <a:solidFill>
                          <a:schemeClr val="tx1"/>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1" i="0" u="none" strike="noStrike" dirty="0" err="1">
                          <a:latin typeface="Arial"/>
                        </a:rPr>
                        <a:t>buys_computer</a:t>
                      </a:r>
                      <a:endParaRPr lang="en-IN" sz="1600" b="1" i="0" u="none" strike="noStrike" dirty="0">
                        <a:latin typeface="Arial"/>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4519">
                <a:tc>
                  <a:txBody>
                    <a:bodyPr/>
                    <a:lstStyle/>
                    <a:p>
                      <a:pPr algn="l" fontAlgn="b"/>
                      <a:r>
                        <a:rPr lang="en-IN" sz="1600" b="0" i="0" u="none" strike="noStrike" dirty="0">
                          <a:solidFill>
                            <a:srgbClr val="000000"/>
                          </a:solidFill>
                          <a:latin typeface="Arial"/>
                        </a:rPr>
                        <a:t>high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1600" b="0" i="0" u="none" strike="noStrike" dirty="0">
                          <a:solidFill>
                            <a:schemeClr val="tx1"/>
                          </a:solidFill>
                          <a:latin typeface="Arial"/>
                        </a:rPr>
                        <a:t>fair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dirty="0">
                          <a:solidFill>
                            <a:srgbClr val="000000"/>
                          </a:solidFill>
                          <a:latin typeface="Arial"/>
                        </a:rPr>
                        <a:t>no</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4519">
                <a:tc>
                  <a:txBody>
                    <a:bodyPr/>
                    <a:lstStyle/>
                    <a:p>
                      <a:pPr algn="l" fontAlgn="b"/>
                      <a:r>
                        <a:rPr lang="en-IN" sz="1600" b="0" i="0" u="none" strike="noStrike" dirty="0">
                          <a:solidFill>
                            <a:srgbClr val="000000"/>
                          </a:solidFill>
                          <a:latin typeface="Arial"/>
                        </a:rPr>
                        <a:t>high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1600" b="0" i="0" u="none" strike="noStrike" dirty="0">
                          <a:solidFill>
                            <a:schemeClr val="tx1"/>
                          </a:solidFill>
                          <a:latin typeface="Arial"/>
                        </a:rPr>
                        <a:t>excellent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dirty="0">
                          <a:solidFill>
                            <a:srgbClr val="000000"/>
                          </a:solidFill>
                          <a:latin typeface="Arial"/>
                        </a:rPr>
                        <a:t>no</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4519">
                <a:tc>
                  <a:txBody>
                    <a:bodyPr/>
                    <a:lstStyle/>
                    <a:p>
                      <a:pPr algn="l" fontAlgn="b"/>
                      <a:r>
                        <a:rPr lang="en-IN" sz="1600" b="0" i="0" u="none" strike="noStrike" dirty="0">
                          <a:solidFill>
                            <a:srgbClr val="000000"/>
                          </a:solidFill>
                          <a:latin typeface="Arial"/>
                        </a:rPr>
                        <a:t>medium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1600" b="0" i="0" u="none" strike="noStrike" dirty="0">
                          <a:solidFill>
                            <a:schemeClr val="tx1"/>
                          </a:solidFill>
                          <a:latin typeface="Arial"/>
                        </a:rPr>
                        <a:t>fair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dirty="0">
                          <a:solidFill>
                            <a:srgbClr val="000000"/>
                          </a:solidFill>
                          <a:latin typeface="Arial"/>
                        </a:rPr>
                        <a:t>no</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60" name="Table 59"/>
          <p:cNvGraphicFramePr>
            <a:graphicFrameLocks noGrp="1"/>
          </p:cNvGraphicFramePr>
          <p:nvPr/>
        </p:nvGraphicFramePr>
        <p:xfrm>
          <a:off x="2895601" y="4343400"/>
          <a:ext cx="2209800" cy="1735455"/>
        </p:xfrm>
        <a:graphic>
          <a:graphicData uri="http://schemas.openxmlformats.org/drawingml/2006/table">
            <a:tbl>
              <a:tblPr/>
              <a:tblGrid>
                <a:gridCol w="712927"/>
                <a:gridCol w="994273"/>
                <a:gridCol w="502600"/>
              </a:tblGrid>
              <a:tr h="611201">
                <a:tc>
                  <a:txBody>
                    <a:bodyPr/>
                    <a:lstStyle/>
                    <a:p>
                      <a:pPr algn="ctr" fontAlgn="ctr"/>
                      <a:r>
                        <a:rPr lang="en-IN" sz="1600" b="1" i="0" u="none" strike="noStrike" dirty="0">
                          <a:solidFill>
                            <a:srgbClr val="000000"/>
                          </a:solidFill>
                          <a:latin typeface="Arial"/>
                        </a:rPr>
                        <a:t>income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600" b="1" i="0" u="none" strike="noStrike" dirty="0" err="1" smtClean="0">
                          <a:solidFill>
                            <a:schemeClr val="tx1"/>
                          </a:solidFill>
                          <a:latin typeface="Arial"/>
                        </a:rPr>
                        <a:t>credit_rating</a:t>
                      </a:r>
                      <a:endParaRPr lang="en-IN" sz="1600" b="1" i="0" u="none" strike="noStrike" dirty="0">
                        <a:solidFill>
                          <a:schemeClr val="tx1"/>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1" i="0" u="none" strike="noStrike" dirty="0" err="1">
                          <a:latin typeface="Arial"/>
                        </a:rPr>
                        <a:t>buys_computer</a:t>
                      </a:r>
                      <a:endParaRPr lang="en-IN" sz="1600" b="1" i="0" u="none" strike="noStrike" dirty="0">
                        <a:latin typeface="Arial"/>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8280">
                <a:tc>
                  <a:txBody>
                    <a:bodyPr/>
                    <a:lstStyle/>
                    <a:p>
                      <a:pPr algn="l" fontAlgn="b"/>
                      <a:r>
                        <a:rPr lang="en-IN" sz="1600" b="0" i="0" u="none" strike="noStrike" dirty="0">
                          <a:solidFill>
                            <a:srgbClr val="000000"/>
                          </a:solidFill>
                          <a:latin typeface="Arial"/>
                        </a:rPr>
                        <a:t>medium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1600" b="0" i="0" u="none" strike="noStrike" dirty="0">
                          <a:solidFill>
                            <a:schemeClr val="tx1"/>
                          </a:solidFill>
                          <a:latin typeface="Arial"/>
                        </a:rPr>
                        <a:t>excellent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dirty="0">
                          <a:solidFill>
                            <a:srgbClr val="000000"/>
                          </a:solidFill>
                          <a:latin typeface="Arial"/>
                        </a:rPr>
                        <a:t>yes</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8280">
                <a:tc>
                  <a:txBody>
                    <a:bodyPr/>
                    <a:lstStyle/>
                    <a:p>
                      <a:pPr algn="l" fontAlgn="b"/>
                      <a:r>
                        <a:rPr lang="en-IN" sz="1600" b="0" i="0" u="none" strike="noStrike" dirty="0">
                          <a:solidFill>
                            <a:srgbClr val="000000"/>
                          </a:solidFill>
                          <a:latin typeface="Arial"/>
                        </a:rPr>
                        <a:t>low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1600" b="0" i="0" u="none" strike="noStrike" dirty="0">
                          <a:solidFill>
                            <a:schemeClr val="tx1"/>
                          </a:solidFill>
                          <a:latin typeface="Arial"/>
                        </a:rPr>
                        <a:t>fair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dirty="0">
                          <a:solidFill>
                            <a:srgbClr val="000000"/>
                          </a:solidFill>
                          <a:latin typeface="Arial"/>
                        </a:rPr>
                        <a:t>yes</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
        <p:nvSpPr>
          <p:cNvPr id="61" name="TextBox 60"/>
          <p:cNvSpPr txBox="1"/>
          <p:nvPr/>
        </p:nvSpPr>
        <p:spPr>
          <a:xfrm>
            <a:off x="152400" y="6096000"/>
            <a:ext cx="2362200" cy="646331"/>
          </a:xfrm>
          <a:prstGeom prst="rect">
            <a:avLst/>
          </a:prstGeom>
          <a:noFill/>
        </p:spPr>
        <p:txBody>
          <a:bodyPr wrap="square" rtlCol="0">
            <a:spAutoFit/>
          </a:bodyPr>
          <a:lstStyle/>
          <a:p>
            <a:r>
              <a:rPr lang="en-IN" dirty="0" smtClean="0"/>
              <a:t>Converted into leaf node “no”</a:t>
            </a:r>
            <a:endParaRPr lang="en-IN" dirty="0"/>
          </a:p>
        </p:txBody>
      </p:sp>
      <p:sp>
        <p:nvSpPr>
          <p:cNvPr id="62" name="TextBox 61"/>
          <p:cNvSpPr txBox="1"/>
          <p:nvPr/>
        </p:nvSpPr>
        <p:spPr>
          <a:xfrm>
            <a:off x="2819400" y="6096000"/>
            <a:ext cx="2362200" cy="646331"/>
          </a:xfrm>
          <a:prstGeom prst="rect">
            <a:avLst/>
          </a:prstGeom>
          <a:noFill/>
        </p:spPr>
        <p:txBody>
          <a:bodyPr wrap="square" rtlCol="0">
            <a:spAutoFit/>
          </a:bodyPr>
          <a:lstStyle/>
          <a:p>
            <a:r>
              <a:rPr lang="en-IN" dirty="0" smtClean="0"/>
              <a:t>Converted into leaf node “yes”</a:t>
            </a:r>
            <a:endParaRPr lang="en-IN" dirty="0"/>
          </a:p>
        </p:txBody>
      </p:sp>
    </p:spTree>
  </p:cSld>
  <p:clrMapOvr>
    <a:masterClrMapping/>
  </p:clrMapOvr>
  <p:transition>
    <p:zoom/>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fld id="{464D5029-C6BF-4C2B-95C5-41253040AB85}" type="slidenum">
              <a:rPr lang="en-US" smtClean="0"/>
              <a:pPr>
                <a:defRPr/>
              </a:pPr>
              <a:t>92</a:t>
            </a:fld>
            <a:endParaRPr lang="en-US"/>
          </a:p>
        </p:txBody>
      </p:sp>
      <p:pic>
        <p:nvPicPr>
          <p:cNvPr id="428035" name="Picture 3"/>
          <p:cNvPicPr>
            <a:picLocks noChangeAspect="1" noChangeArrowheads="1"/>
          </p:cNvPicPr>
          <p:nvPr/>
        </p:nvPicPr>
        <p:blipFill>
          <a:blip r:embed="rId2" cstate="print"/>
          <a:srcRect l="50123" t="44796" r="11342" b="26087"/>
          <a:stretch>
            <a:fillRect/>
          </a:stretch>
        </p:blipFill>
        <p:spPr bwMode="auto">
          <a:xfrm>
            <a:off x="5638800" y="2895600"/>
            <a:ext cx="3505200" cy="1905000"/>
          </a:xfrm>
          <a:prstGeom prst="rect">
            <a:avLst/>
          </a:prstGeom>
          <a:noFill/>
          <a:ln w="9525">
            <a:noFill/>
            <a:miter lim="800000"/>
            <a:headEnd/>
            <a:tailEnd/>
          </a:ln>
        </p:spPr>
      </p:pic>
      <p:grpSp>
        <p:nvGrpSpPr>
          <p:cNvPr id="2" name="Group 63"/>
          <p:cNvGrpSpPr>
            <a:grpSpLocks/>
          </p:cNvGrpSpPr>
          <p:nvPr/>
        </p:nvGrpSpPr>
        <p:grpSpPr bwMode="auto">
          <a:xfrm>
            <a:off x="31520" y="1219200"/>
            <a:ext cx="7816335" cy="3849053"/>
            <a:chOff x="391" y="1152"/>
            <a:chExt cx="4034" cy="2694"/>
          </a:xfrm>
        </p:grpSpPr>
        <p:sp>
          <p:nvSpPr>
            <p:cNvPr id="34" name="Rectangle 3"/>
            <p:cNvSpPr>
              <a:spLocks noChangeArrowheads="1"/>
            </p:cNvSpPr>
            <p:nvPr/>
          </p:nvSpPr>
          <p:spPr bwMode="auto">
            <a:xfrm>
              <a:off x="2387" y="1152"/>
              <a:ext cx="475" cy="296"/>
            </a:xfrm>
            <a:prstGeom prst="rect">
              <a:avLst/>
            </a:prstGeom>
            <a:solidFill>
              <a:srgbClr val="00CCFF"/>
            </a:solidFill>
            <a:ln w="12700">
              <a:solidFill>
                <a:schemeClr val="tx1"/>
              </a:solidFill>
              <a:miter lim="800000"/>
              <a:headEnd/>
              <a:tailEnd/>
            </a:ln>
          </p:spPr>
          <p:txBody>
            <a:bodyPr wrap="none" lIns="92075" tIns="46038" rIns="92075" bIns="46038">
              <a:spAutoFit/>
            </a:bodyPr>
            <a:lstStyle/>
            <a:p>
              <a:pPr algn="ctr" eaLnBrk="0" hangingPunct="0"/>
              <a:r>
                <a:rPr lang="en-US" sz="2400" dirty="0">
                  <a:latin typeface="Times New Roman" pitchFamily="18" charset="0"/>
                </a:rPr>
                <a:t>age?</a:t>
              </a:r>
            </a:p>
          </p:txBody>
        </p:sp>
        <p:sp>
          <p:nvSpPr>
            <p:cNvPr id="36" name="Rectangle 5"/>
            <p:cNvSpPr>
              <a:spLocks noChangeArrowheads="1"/>
            </p:cNvSpPr>
            <p:nvPr/>
          </p:nvSpPr>
          <p:spPr bwMode="auto">
            <a:xfrm>
              <a:off x="1229" y="2342"/>
              <a:ext cx="763" cy="296"/>
            </a:xfrm>
            <a:prstGeom prst="rect">
              <a:avLst/>
            </a:prstGeom>
            <a:solidFill>
              <a:srgbClr val="00FFCC"/>
            </a:solidFill>
            <a:ln w="12700">
              <a:solidFill>
                <a:schemeClr val="tx1"/>
              </a:solidFill>
              <a:miter lim="800000"/>
              <a:headEnd/>
              <a:tailEnd/>
            </a:ln>
          </p:spPr>
          <p:txBody>
            <a:bodyPr wrap="none" lIns="92075" tIns="46038" rIns="92075" bIns="46038">
              <a:spAutoFit/>
            </a:bodyPr>
            <a:lstStyle/>
            <a:p>
              <a:pPr algn="ctr" eaLnBrk="0" hangingPunct="0"/>
              <a:r>
                <a:rPr lang="en-US" sz="2400" dirty="0">
                  <a:latin typeface="Times New Roman" pitchFamily="18" charset="0"/>
                </a:rPr>
                <a:t>student?</a:t>
              </a:r>
            </a:p>
          </p:txBody>
        </p:sp>
        <p:sp>
          <p:nvSpPr>
            <p:cNvPr id="38" name="Line 11"/>
            <p:cNvSpPr>
              <a:spLocks noChangeShapeType="1"/>
            </p:cNvSpPr>
            <p:nvPr/>
          </p:nvSpPr>
          <p:spPr bwMode="auto">
            <a:xfrm flipH="1">
              <a:off x="1619" y="1462"/>
              <a:ext cx="625" cy="834"/>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39" name="Line 12"/>
            <p:cNvSpPr>
              <a:spLocks noChangeShapeType="1"/>
            </p:cNvSpPr>
            <p:nvPr/>
          </p:nvSpPr>
          <p:spPr bwMode="auto">
            <a:xfrm flipH="1">
              <a:off x="2616" y="1491"/>
              <a:ext cx="7" cy="621"/>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40" name="Line 13"/>
            <p:cNvSpPr>
              <a:spLocks noChangeShapeType="1"/>
            </p:cNvSpPr>
            <p:nvPr/>
          </p:nvSpPr>
          <p:spPr bwMode="auto">
            <a:xfrm>
              <a:off x="2928" y="1440"/>
              <a:ext cx="1051" cy="895"/>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41" name="Rectangle 14"/>
            <p:cNvSpPr>
              <a:spLocks noChangeArrowheads="1"/>
            </p:cNvSpPr>
            <p:nvPr/>
          </p:nvSpPr>
          <p:spPr bwMode="auto">
            <a:xfrm>
              <a:off x="1083" y="1730"/>
              <a:ext cx="592" cy="291"/>
            </a:xfrm>
            <a:prstGeom prst="rect">
              <a:avLst/>
            </a:prstGeom>
            <a:solidFill>
              <a:srgbClr val="FFFF00"/>
            </a:solidFill>
            <a:ln w="12700">
              <a:solidFill>
                <a:schemeClr val="bg1"/>
              </a:solidFill>
              <a:miter lim="800000"/>
              <a:headEnd/>
              <a:tailEnd/>
            </a:ln>
          </p:spPr>
          <p:txBody>
            <a:bodyPr wrap="none" lIns="92075" tIns="46038" rIns="92075" bIns="46038">
              <a:spAutoFit/>
            </a:bodyPr>
            <a:lstStyle/>
            <a:p>
              <a:pPr algn="ctr" eaLnBrk="0" hangingPunct="0"/>
              <a:r>
                <a:rPr lang="en-US" sz="2400" b="1" dirty="0" smtClean="0">
                  <a:latin typeface="Times New Roman" pitchFamily="18" charset="0"/>
                </a:rPr>
                <a:t>youth</a:t>
              </a:r>
              <a:endParaRPr lang="en-US" sz="2400" dirty="0">
                <a:latin typeface="Times New Roman" pitchFamily="18" charset="0"/>
              </a:endParaRPr>
            </a:p>
          </p:txBody>
        </p:sp>
        <p:sp>
          <p:nvSpPr>
            <p:cNvPr id="42" name="Rectangle 15"/>
            <p:cNvSpPr>
              <a:spLocks noChangeArrowheads="1"/>
            </p:cNvSpPr>
            <p:nvPr/>
          </p:nvSpPr>
          <p:spPr bwMode="auto">
            <a:xfrm>
              <a:off x="3802" y="1804"/>
              <a:ext cx="623" cy="291"/>
            </a:xfrm>
            <a:prstGeom prst="rect">
              <a:avLst/>
            </a:prstGeom>
            <a:solidFill>
              <a:srgbClr val="FFFF00"/>
            </a:solidFill>
            <a:ln w="9525">
              <a:noFill/>
              <a:miter lim="800000"/>
              <a:headEnd/>
              <a:tailEnd/>
            </a:ln>
          </p:spPr>
          <p:txBody>
            <a:bodyPr wrap="none" lIns="92075" tIns="46038" rIns="92075" bIns="46038">
              <a:spAutoFit/>
            </a:bodyPr>
            <a:lstStyle/>
            <a:p>
              <a:pPr algn="ctr" eaLnBrk="0" hangingPunct="0"/>
              <a:r>
                <a:rPr lang="en-US" sz="2400" b="1" dirty="0" smtClean="0">
                  <a:latin typeface="Times New Roman" pitchFamily="18" charset="0"/>
                </a:rPr>
                <a:t>senior</a:t>
              </a:r>
              <a:endParaRPr lang="en-US" sz="2400" dirty="0">
                <a:latin typeface="Times New Roman" pitchFamily="18" charset="0"/>
              </a:endParaRPr>
            </a:p>
          </p:txBody>
        </p:sp>
        <p:sp>
          <p:nvSpPr>
            <p:cNvPr id="43" name="Line 16"/>
            <p:cNvSpPr>
              <a:spLocks noChangeShapeType="1"/>
            </p:cNvSpPr>
            <p:nvPr/>
          </p:nvSpPr>
          <p:spPr bwMode="auto">
            <a:xfrm flipH="1">
              <a:off x="960" y="2640"/>
              <a:ext cx="528" cy="624"/>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44" name="Line 17"/>
            <p:cNvSpPr>
              <a:spLocks noChangeShapeType="1"/>
            </p:cNvSpPr>
            <p:nvPr/>
          </p:nvSpPr>
          <p:spPr bwMode="auto">
            <a:xfrm>
              <a:off x="1728" y="2640"/>
              <a:ext cx="480" cy="624"/>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47" name="Line 24"/>
            <p:cNvSpPr>
              <a:spLocks noChangeShapeType="1"/>
            </p:cNvSpPr>
            <p:nvPr/>
          </p:nvSpPr>
          <p:spPr bwMode="auto">
            <a:xfrm>
              <a:off x="2623" y="2029"/>
              <a:ext cx="0" cy="277"/>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48" name="Rectangle 25"/>
            <p:cNvSpPr>
              <a:spLocks noChangeArrowheads="1"/>
            </p:cNvSpPr>
            <p:nvPr/>
          </p:nvSpPr>
          <p:spPr bwMode="auto">
            <a:xfrm>
              <a:off x="391" y="3264"/>
              <a:ext cx="1061" cy="582"/>
            </a:xfrm>
            <a:prstGeom prst="rect">
              <a:avLst/>
            </a:prstGeom>
            <a:solidFill>
              <a:srgbClr val="FFCC99"/>
            </a:solidFill>
            <a:ln w="9525">
              <a:noFill/>
              <a:miter lim="800000"/>
              <a:headEnd/>
              <a:tailEnd/>
            </a:ln>
          </p:spPr>
          <p:txBody>
            <a:bodyPr wrap="none" lIns="92075" tIns="46038" rIns="92075" bIns="46038">
              <a:spAutoFit/>
            </a:bodyPr>
            <a:lstStyle/>
            <a:p>
              <a:pPr algn="ctr" eaLnBrk="0" hangingPunct="0"/>
              <a:r>
                <a:rPr lang="en-US" sz="2400" dirty="0" smtClean="0">
                  <a:latin typeface="Times New Roman" pitchFamily="18" charset="0"/>
                </a:rPr>
                <a:t>Buys computer</a:t>
              </a:r>
            </a:p>
            <a:p>
              <a:pPr algn="ctr" eaLnBrk="0" hangingPunct="0"/>
              <a:r>
                <a:rPr lang="en-US" sz="2400" dirty="0" smtClean="0">
                  <a:latin typeface="Times New Roman" pitchFamily="18" charset="0"/>
                </a:rPr>
                <a:t>“no”</a:t>
              </a:r>
              <a:endParaRPr lang="en-US" sz="2400" dirty="0">
                <a:latin typeface="Times New Roman" pitchFamily="18" charset="0"/>
              </a:endParaRPr>
            </a:p>
          </p:txBody>
        </p:sp>
        <p:sp>
          <p:nvSpPr>
            <p:cNvPr id="49" name="Rectangle 27"/>
            <p:cNvSpPr>
              <a:spLocks noChangeArrowheads="1"/>
            </p:cNvSpPr>
            <p:nvPr/>
          </p:nvSpPr>
          <p:spPr bwMode="auto">
            <a:xfrm>
              <a:off x="1683" y="3264"/>
              <a:ext cx="1061" cy="582"/>
            </a:xfrm>
            <a:prstGeom prst="rect">
              <a:avLst/>
            </a:prstGeom>
            <a:solidFill>
              <a:srgbClr val="00FF00"/>
            </a:solidFill>
            <a:ln w="9525">
              <a:noFill/>
              <a:miter lim="800000"/>
              <a:headEnd/>
              <a:tailEnd/>
            </a:ln>
          </p:spPr>
          <p:txBody>
            <a:bodyPr wrap="none" lIns="92075" tIns="46038" rIns="92075" bIns="46038">
              <a:spAutoFit/>
            </a:bodyPr>
            <a:lstStyle/>
            <a:p>
              <a:pPr algn="ctr" eaLnBrk="0" hangingPunct="0"/>
              <a:r>
                <a:rPr lang="en-US" sz="2400" dirty="0" smtClean="0">
                  <a:latin typeface="Times New Roman" pitchFamily="18" charset="0"/>
                </a:rPr>
                <a:t>Buys computer</a:t>
              </a:r>
            </a:p>
            <a:p>
              <a:pPr algn="ctr" eaLnBrk="0" hangingPunct="0"/>
              <a:r>
                <a:rPr lang="en-US" sz="2400" dirty="0" smtClean="0">
                  <a:latin typeface="Times New Roman" pitchFamily="18" charset="0"/>
                </a:rPr>
                <a:t>“yes”</a:t>
              </a:r>
              <a:endParaRPr lang="en-US" sz="2400" dirty="0">
                <a:latin typeface="Times New Roman" pitchFamily="18" charset="0"/>
              </a:endParaRPr>
            </a:p>
          </p:txBody>
        </p:sp>
        <p:sp>
          <p:nvSpPr>
            <p:cNvPr id="51" name="Rectangle 29"/>
            <p:cNvSpPr>
              <a:spLocks noChangeArrowheads="1"/>
            </p:cNvSpPr>
            <p:nvPr/>
          </p:nvSpPr>
          <p:spPr bwMode="auto">
            <a:xfrm>
              <a:off x="2184" y="2344"/>
              <a:ext cx="1061" cy="410"/>
            </a:xfrm>
            <a:prstGeom prst="rect">
              <a:avLst/>
            </a:prstGeom>
            <a:solidFill>
              <a:srgbClr val="00FF00"/>
            </a:solidFill>
            <a:ln w="9525">
              <a:noFill/>
              <a:miter lim="800000"/>
              <a:headEnd/>
              <a:tailEnd/>
            </a:ln>
          </p:spPr>
          <p:txBody>
            <a:bodyPr wrap="square" lIns="92075" tIns="46038" rIns="92075" bIns="46038">
              <a:spAutoFit/>
            </a:bodyPr>
            <a:lstStyle/>
            <a:p>
              <a:pPr algn="ctr" eaLnBrk="0" hangingPunct="0"/>
              <a:r>
                <a:rPr lang="en-US" sz="1600" dirty="0" smtClean="0">
                  <a:latin typeface="Times New Roman" pitchFamily="18" charset="0"/>
                </a:rPr>
                <a:t>Buys computer</a:t>
              </a:r>
            </a:p>
            <a:p>
              <a:pPr algn="ctr" eaLnBrk="0" hangingPunct="0"/>
              <a:r>
                <a:rPr lang="en-US" sz="1600" dirty="0" smtClean="0">
                  <a:latin typeface="Times New Roman" pitchFamily="18" charset="0"/>
                </a:rPr>
                <a:t>“yes”</a:t>
              </a:r>
              <a:endParaRPr lang="en-US" sz="1600" dirty="0">
                <a:latin typeface="Times New Roman" pitchFamily="18" charset="0"/>
              </a:endParaRPr>
            </a:p>
          </p:txBody>
        </p:sp>
        <p:sp>
          <p:nvSpPr>
            <p:cNvPr id="52" name="Rectangle 30"/>
            <p:cNvSpPr>
              <a:spLocks noChangeArrowheads="1"/>
            </p:cNvSpPr>
            <p:nvPr/>
          </p:nvSpPr>
          <p:spPr bwMode="auto">
            <a:xfrm>
              <a:off x="2686" y="1845"/>
              <a:ext cx="756" cy="192"/>
            </a:xfrm>
            <a:prstGeom prst="rect">
              <a:avLst/>
            </a:prstGeom>
            <a:solidFill>
              <a:srgbClr val="FFFF00"/>
            </a:solidFill>
            <a:ln w="12700">
              <a:noFill/>
              <a:miter lim="800000"/>
              <a:headEnd type="none" w="sm" len="sm"/>
              <a:tailEnd type="none" w="sm" len="sm"/>
            </a:ln>
          </p:spPr>
          <p:txBody>
            <a:bodyPr wrap="none" anchor="ctr"/>
            <a:lstStyle/>
            <a:p>
              <a:pPr algn="ctr" eaLnBrk="0" hangingPunct="0"/>
              <a:r>
                <a:rPr lang="en-US" b="1" dirty="0" err="1" smtClean="0">
                  <a:latin typeface="Times New Roman" pitchFamily="18" charset="0"/>
                </a:rPr>
                <a:t>middle_aged</a:t>
              </a:r>
              <a:endParaRPr lang="en-US" b="1" dirty="0">
                <a:latin typeface="Times New Roman" pitchFamily="18" charset="0"/>
              </a:endParaRPr>
            </a:p>
          </p:txBody>
        </p:sp>
        <p:sp>
          <p:nvSpPr>
            <p:cNvPr id="56" name="Rectangle 8"/>
            <p:cNvSpPr>
              <a:spLocks noChangeArrowheads="1"/>
            </p:cNvSpPr>
            <p:nvPr/>
          </p:nvSpPr>
          <p:spPr bwMode="auto">
            <a:xfrm>
              <a:off x="2166" y="2832"/>
              <a:ext cx="372" cy="288"/>
            </a:xfrm>
            <a:prstGeom prst="rect">
              <a:avLst/>
            </a:prstGeom>
            <a:solidFill>
              <a:srgbClr val="FFFF00"/>
            </a:solidFill>
            <a:ln w="9525">
              <a:noFill/>
              <a:miter lim="800000"/>
              <a:headEnd/>
              <a:tailEnd/>
            </a:ln>
          </p:spPr>
          <p:txBody>
            <a:bodyPr wrap="none" lIns="92075" tIns="46038" rIns="92075" bIns="46038">
              <a:spAutoFit/>
            </a:bodyPr>
            <a:lstStyle/>
            <a:p>
              <a:pPr algn="ctr" eaLnBrk="0" hangingPunct="0"/>
              <a:r>
                <a:rPr lang="en-US" sz="2400" dirty="0">
                  <a:latin typeface="Times New Roman" pitchFamily="18" charset="0"/>
                </a:rPr>
                <a:t>yes</a:t>
              </a:r>
            </a:p>
          </p:txBody>
        </p:sp>
        <p:sp>
          <p:nvSpPr>
            <p:cNvPr id="57" name="Rectangle 7"/>
            <p:cNvSpPr>
              <a:spLocks noChangeArrowheads="1"/>
            </p:cNvSpPr>
            <p:nvPr/>
          </p:nvSpPr>
          <p:spPr bwMode="auto">
            <a:xfrm>
              <a:off x="571" y="2832"/>
              <a:ext cx="432" cy="288"/>
            </a:xfrm>
            <a:prstGeom prst="rect">
              <a:avLst/>
            </a:prstGeom>
            <a:solidFill>
              <a:srgbClr val="FFFF00"/>
            </a:solidFill>
            <a:ln w="9525">
              <a:noFill/>
              <a:miter lim="800000"/>
              <a:headEnd/>
              <a:tailEnd/>
            </a:ln>
          </p:spPr>
          <p:txBody>
            <a:bodyPr lIns="92075" tIns="46038" rIns="92075" bIns="46038">
              <a:spAutoFit/>
            </a:bodyPr>
            <a:lstStyle/>
            <a:p>
              <a:pPr algn="ctr" eaLnBrk="0" hangingPunct="0"/>
              <a:r>
                <a:rPr lang="en-US" sz="2400" dirty="0">
                  <a:latin typeface="Times New Roman" pitchFamily="18" charset="0"/>
                </a:rPr>
                <a:t>no</a:t>
              </a:r>
            </a:p>
          </p:txBody>
        </p:sp>
      </p:grpSp>
      <p:sp>
        <p:nvSpPr>
          <p:cNvPr id="58" name="Title 1"/>
          <p:cNvSpPr>
            <a:spLocks noGrp="1"/>
          </p:cNvSpPr>
          <p:nvPr>
            <p:ph type="title"/>
          </p:nvPr>
        </p:nvSpPr>
        <p:spPr>
          <a:xfrm>
            <a:off x="304800" y="304800"/>
            <a:ext cx="8402638" cy="609600"/>
          </a:xfrm>
        </p:spPr>
        <p:txBody>
          <a:bodyPr/>
          <a:lstStyle/>
          <a:p>
            <a:pPr algn="l"/>
            <a:r>
              <a:rPr lang="en-IN" dirty="0" smtClean="0"/>
              <a:t>After splitting partition D1 tree is ?</a:t>
            </a:r>
            <a:endParaRPr lang="en-IN" dirty="0"/>
          </a:p>
        </p:txBody>
      </p:sp>
    </p:spTree>
  </p:cSld>
  <p:clrMapOvr>
    <a:masterClrMapping/>
  </p:clrMapOvr>
  <p:transition>
    <p:zoom/>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Senior age partition D2</a:t>
            </a:r>
            <a:endParaRPr lang="en-IN" dirty="0"/>
          </a:p>
        </p:txBody>
      </p:sp>
      <p:sp>
        <p:nvSpPr>
          <p:cNvPr id="4" name="Slide Number Placeholder 3"/>
          <p:cNvSpPr>
            <a:spLocks noGrp="1"/>
          </p:cNvSpPr>
          <p:nvPr>
            <p:ph type="sldNum" sz="quarter" idx="10"/>
          </p:nvPr>
        </p:nvSpPr>
        <p:spPr/>
        <p:txBody>
          <a:bodyPr/>
          <a:lstStyle/>
          <a:p>
            <a:pPr>
              <a:defRPr/>
            </a:pPr>
            <a:fld id="{90558983-D506-43C1-B72B-DE83CEB5D592}" type="slidenum">
              <a:rPr lang="en-US" smtClean="0"/>
              <a:pPr>
                <a:defRPr/>
              </a:pPr>
              <a:t>93</a:t>
            </a:fld>
            <a:endParaRPr lang="en-US"/>
          </a:p>
        </p:txBody>
      </p:sp>
      <p:graphicFrame>
        <p:nvGraphicFramePr>
          <p:cNvPr id="13" name="Table 12"/>
          <p:cNvGraphicFramePr>
            <a:graphicFrameLocks noGrp="1"/>
          </p:cNvGraphicFramePr>
          <p:nvPr/>
        </p:nvGraphicFramePr>
        <p:xfrm>
          <a:off x="5829300" y="152400"/>
          <a:ext cx="3314700" cy="2276475"/>
        </p:xfrm>
        <a:graphic>
          <a:graphicData uri="http://schemas.openxmlformats.org/drawingml/2006/table">
            <a:tbl>
              <a:tblPr/>
              <a:tblGrid>
                <a:gridCol w="827091"/>
                <a:gridCol w="751036"/>
                <a:gridCol w="1153490"/>
                <a:gridCol w="583083"/>
              </a:tblGrid>
              <a:tr h="790575">
                <a:tc>
                  <a:txBody>
                    <a:bodyPr/>
                    <a:lstStyle/>
                    <a:p>
                      <a:pPr algn="ctr" fontAlgn="ctr"/>
                      <a:r>
                        <a:rPr lang="en-IN" sz="1600" b="0" i="0" u="none" strike="noStrike" dirty="0">
                          <a:solidFill>
                            <a:srgbClr val="000000"/>
                          </a:solidFill>
                          <a:latin typeface="Arial"/>
                        </a:rPr>
                        <a:t>income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600" b="0" i="0" u="none" strike="noStrike">
                          <a:solidFill>
                            <a:srgbClr val="000000"/>
                          </a:solidFill>
                          <a:latin typeface="Arial"/>
                        </a:rPr>
                        <a:t>student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600" b="0" i="0" u="none" strike="noStrike" dirty="0" err="1">
                          <a:solidFill>
                            <a:schemeClr val="tx1"/>
                          </a:solidFill>
                          <a:latin typeface="Arial"/>
                        </a:rPr>
                        <a:t>credit_rating</a:t>
                      </a:r>
                      <a:endParaRPr lang="en-IN" sz="1600" b="0" i="0" u="none" strike="noStrike" dirty="0">
                        <a:solidFill>
                          <a:schemeClr val="tx1"/>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latin typeface="Arial"/>
                        </a:rPr>
                        <a:t>buys_computer</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04800">
                <a:tc>
                  <a:txBody>
                    <a:bodyPr/>
                    <a:lstStyle/>
                    <a:p>
                      <a:pPr algn="l" fontAlgn="b"/>
                      <a:r>
                        <a:rPr lang="en-IN" sz="1600" b="0" i="0" u="none" strike="noStrike">
                          <a:solidFill>
                            <a:srgbClr val="000000"/>
                          </a:solidFill>
                          <a:latin typeface="Arial"/>
                        </a:rPr>
                        <a:t>medium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dirty="0">
                          <a:solidFill>
                            <a:srgbClr val="000000"/>
                          </a:solidFill>
                          <a:latin typeface="Arial"/>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1600" b="0" i="0" u="none" strike="noStrike" dirty="0">
                          <a:solidFill>
                            <a:schemeClr val="tx1"/>
                          </a:solidFill>
                          <a:latin typeface="Arial"/>
                        </a:rPr>
                        <a:t>excellent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latin typeface="Arial"/>
                        </a:rPr>
                        <a:t>no</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95275">
                <a:tc>
                  <a:txBody>
                    <a:bodyPr/>
                    <a:lstStyle/>
                    <a:p>
                      <a:pPr algn="l" fontAlgn="b"/>
                      <a:r>
                        <a:rPr lang="en-IN" sz="1600" b="0" i="0" u="none" strike="noStrike">
                          <a:solidFill>
                            <a:srgbClr val="000000"/>
                          </a:solidFill>
                          <a:latin typeface="Arial"/>
                        </a:rPr>
                        <a:t>medium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latin typeface="Arial"/>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1600" b="0" i="0" u="none" strike="noStrike" dirty="0">
                          <a:solidFill>
                            <a:schemeClr val="tx1"/>
                          </a:solidFill>
                          <a:latin typeface="Arial"/>
                        </a:rPr>
                        <a:t>fair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latin typeface="Arial"/>
                        </a:rPr>
                        <a:t>yes</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95275">
                <a:tc>
                  <a:txBody>
                    <a:bodyPr/>
                    <a:lstStyle/>
                    <a:p>
                      <a:pPr algn="l" fontAlgn="b"/>
                      <a:r>
                        <a:rPr lang="en-IN" sz="1600" b="0" i="0" u="none" strike="noStrike">
                          <a:solidFill>
                            <a:srgbClr val="000000"/>
                          </a:solidFill>
                          <a:latin typeface="Arial"/>
                        </a:rPr>
                        <a:t>low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latin typeface="Arial"/>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1600" b="0" i="0" u="none" strike="noStrike" dirty="0">
                          <a:solidFill>
                            <a:schemeClr val="tx1"/>
                          </a:solidFill>
                          <a:latin typeface="Arial"/>
                        </a:rPr>
                        <a:t>fair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latin typeface="Arial"/>
                        </a:rPr>
                        <a:t>yes</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95275">
                <a:tc>
                  <a:txBody>
                    <a:bodyPr/>
                    <a:lstStyle/>
                    <a:p>
                      <a:pPr algn="l" fontAlgn="b"/>
                      <a:r>
                        <a:rPr lang="en-IN" sz="1600" b="0" i="0" u="none" strike="noStrike">
                          <a:solidFill>
                            <a:srgbClr val="000000"/>
                          </a:solidFill>
                          <a:latin typeface="Arial"/>
                        </a:rPr>
                        <a:t>low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latin typeface="Arial"/>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1600" b="0" i="0" u="none" strike="noStrike" dirty="0">
                          <a:solidFill>
                            <a:schemeClr val="tx1"/>
                          </a:solidFill>
                          <a:latin typeface="Arial"/>
                        </a:rPr>
                        <a:t>excellent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latin typeface="Arial"/>
                        </a:rPr>
                        <a:t>no</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95275">
                <a:tc>
                  <a:txBody>
                    <a:bodyPr/>
                    <a:lstStyle/>
                    <a:p>
                      <a:pPr algn="l" fontAlgn="b"/>
                      <a:r>
                        <a:rPr lang="en-IN" sz="1600" b="0" i="0" u="none" strike="noStrike">
                          <a:solidFill>
                            <a:srgbClr val="000000"/>
                          </a:solidFill>
                          <a:latin typeface="Arial"/>
                        </a:rPr>
                        <a:t>medium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solidFill>
                            <a:srgbClr val="000000"/>
                          </a:solidFill>
                          <a:latin typeface="Arial"/>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1600" b="0" i="0" u="none" strike="noStrike" dirty="0">
                          <a:solidFill>
                            <a:schemeClr val="tx1"/>
                          </a:solidFill>
                          <a:latin typeface="Arial"/>
                        </a:rPr>
                        <a:t>fair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dirty="0">
                          <a:solidFill>
                            <a:srgbClr val="000000"/>
                          </a:solidFill>
                          <a:latin typeface="Arial"/>
                        </a:rPr>
                        <a:t>yes</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537602" name="Object 11"/>
          <p:cNvGraphicFramePr>
            <a:graphicFrameLocks noChangeAspect="1"/>
          </p:cNvGraphicFramePr>
          <p:nvPr/>
        </p:nvGraphicFramePr>
        <p:xfrm>
          <a:off x="212725" y="1285875"/>
          <a:ext cx="4527550" cy="695325"/>
        </p:xfrm>
        <a:graphic>
          <a:graphicData uri="http://schemas.openxmlformats.org/presentationml/2006/ole">
            <p:oleObj spid="_x0000_s537602" name="Equation" r:id="rId3" imgW="1803240" imgH="291960" progId="Equation.3">
              <p:embed/>
            </p:oleObj>
          </a:graphicData>
        </a:graphic>
      </p:graphicFrame>
      <p:graphicFrame>
        <p:nvGraphicFramePr>
          <p:cNvPr id="537603" name="Object 3"/>
          <p:cNvGraphicFramePr>
            <a:graphicFrameLocks noChangeAspect="1"/>
          </p:cNvGraphicFramePr>
          <p:nvPr/>
        </p:nvGraphicFramePr>
        <p:xfrm>
          <a:off x="88900" y="2478087"/>
          <a:ext cx="7426325" cy="1027113"/>
        </p:xfrm>
        <a:graphic>
          <a:graphicData uri="http://schemas.openxmlformats.org/presentationml/2006/ole">
            <p:oleObj spid="_x0000_s537603" name="Equation" r:id="rId4" imgW="2958840" imgH="431640" progId="Equation.3">
              <p:embed/>
            </p:oleObj>
          </a:graphicData>
        </a:graphic>
      </p:graphicFrame>
      <p:graphicFrame>
        <p:nvGraphicFramePr>
          <p:cNvPr id="537604" name="Object 4"/>
          <p:cNvGraphicFramePr>
            <a:graphicFrameLocks noChangeAspect="1"/>
          </p:cNvGraphicFramePr>
          <p:nvPr/>
        </p:nvGraphicFramePr>
        <p:xfrm>
          <a:off x="76200" y="3581400"/>
          <a:ext cx="7586663" cy="1027113"/>
        </p:xfrm>
        <a:graphic>
          <a:graphicData uri="http://schemas.openxmlformats.org/presentationml/2006/ole">
            <p:oleObj spid="_x0000_s537604" name="Equation" r:id="rId5" imgW="3022560" imgH="431640" progId="Equation.3">
              <p:embed/>
            </p:oleObj>
          </a:graphicData>
        </a:graphic>
      </p:graphicFrame>
      <p:graphicFrame>
        <p:nvGraphicFramePr>
          <p:cNvPr id="537605" name="Object 5"/>
          <p:cNvGraphicFramePr>
            <a:graphicFrameLocks noChangeAspect="1"/>
          </p:cNvGraphicFramePr>
          <p:nvPr/>
        </p:nvGraphicFramePr>
        <p:xfrm>
          <a:off x="82550" y="4724400"/>
          <a:ext cx="8294688" cy="1027113"/>
        </p:xfrm>
        <a:graphic>
          <a:graphicData uri="http://schemas.openxmlformats.org/presentationml/2006/ole">
            <p:oleObj spid="_x0000_s537605" name="Equation" r:id="rId6" imgW="2958840" imgH="431640" progId="Equation.3">
              <p:embed/>
            </p:oleObj>
          </a:graphicData>
        </a:graphic>
      </p:graphicFrame>
      <p:sp>
        <p:nvSpPr>
          <p:cNvPr id="10" name="TextBox 9"/>
          <p:cNvSpPr txBox="1"/>
          <p:nvPr/>
        </p:nvSpPr>
        <p:spPr>
          <a:xfrm>
            <a:off x="228600" y="5733871"/>
            <a:ext cx="8763000" cy="1200329"/>
          </a:xfrm>
          <a:prstGeom prst="rect">
            <a:avLst/>
          </a:prstGeom>
          <a:noFill/>
        </p:spPr>
        <p:txBody>
          <a:bodyPr wrap="square" rtlCol="0">
            <a:spAutoFit/>
          </a:bodyPr>
          <a:lstStyle/>
          <a:p>
            <a:r>
              <a:rPr lang="en-IN" dirty="0" smtClean="0"/>
              <a:t>Gain(income)=0.970-0.40=0.570</a:t>
            </a:r>
          </a:p>
          <a:p>
            <a:r>
              <a:rPr lang="en-IN" dirty="0" smtClean="0">
                <a:solidFill>
                  <a:srgbClr val="00CC00"/>
                </a:solidFill>
              </a:rPr>
              <a:t>Gain(credit rating)=0.970-0.00=0.970  </a:t>
            </a:r>
            <a:r>
              <a:rPr lang="en-IN" dirty="0" smtClean="0">
                <a:solidFill>
                  <a:srgbClr val="00CC00"/>
                </a:solidFill>
                <a:sym typeface="Wingdings" pitchFamily="2" charset="2"/>
              </a:rPr>
              <a:t>has highest information gain(split point)</a:t>
            </a:r>
            <a:endParaRPr lang="en-IN" dirty="0" smtClean="0">
              <a:solidFill>
                <a:srgbClr val="00CC00"/>
              </a:solidFill>
            </a:endParaRPr>
          </a:p>
          <a:p>
            <a:r>
              <a:rPr lang="en-IN" dirty="0" smtClean="0"/>
              <a:t>Gain(student)=0.970-0.40=0.570</a:t>
            </a:r>
          </a:p>
          <a:p>
            <a:endParaRPr lang="en-IN" dirty="0"/>
          </a:p>
        </p:txBody>
      </p:sp>
    </p:spTree>
  </p:cSld>
  <p:clrMapOvr>
    <a:masterClrMapping/>
  </p:clrMapOvr>
  <p:transition>
    <p:zoom/>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fld id="{464D5029-C6BF-4C2B-95C5-41253040AB85}" type="slidenum">
              <a:rPr lang="en-US" smtClean="0"/>
              <a:pPr>
                <a:defRPr/>
              </a:pPr>
              <a:t>94</a:t>
            </a:fld>
            <a:endParaRPr lang="en-US"/>
          </a:p>
        </p:txBody>
      </p:sp>
      <p:grpSp>
        <p:nvGrpSpPr>
          <p:cNvPr id="2" name="Group 63"/>
          <p:cNvGrpSpPr>
            <a:grpSpLocks/>
          </p:cNvGrpSpPr>
          <p:nvPr/>
        </p:nvGrpSpPr>
        <p:grpSpPr bwMode="auto">
          <a:xfrm>
            <a:off x="31520" y="1219200"/>
            <a:ext cx="7893840" cy="3849053"/>
            <a:chOff x="391" y="1152"/>
            <a:chExt cx="4074" cy="2694"/>
          </a:xfrm>
        </p:grpSpPr>
        <p:sp>
          <p:nvSpPr>
            <p:cNvPr id="34" name="Rectangle 3"/>
            <p:cNvSpPr>
              <a:spLocks noChangeArrowheads="1"/>
            </p:cNvSpPr>
            <p:nvPr/>
          </p:nvSpPr>
          <p:spPr bwMode="auto">
            <a:xfrm>
              <a:off x="2387" y="1152"/>
              <a:ext cx="475" cy="296"/>
            </a:xfrm>
            <a:prstGeom prst="rect">
              <a:avLst/>
            </a:prstGeom>
            <a:solidFill>
              <a:srgbClr val="00CCFF"/>
            </a:solidFill>
            <a:ln w="12700">
              <a:solidFill>
                <a:schemeClr val="tx1"/>
              </a:solidFill>
              <a:miter lim="800000"/>
              <a:headEnd/>
              <a:tailEnd/>
            </a:ln>
          </p:spPr>
          <p:txBody>
            <a:bodyPr wrap="none" lIns="92075" tIns="46038" rIns="92075" bIns="46038">
              <a:spAutoFit/>
            </a:bodyPr>
            <a:lstStyle/>
            <a:p>
              <a:pPr algn="ctr" eaLnBrk="0" hangingPunct="0"/>
              <a:r>
                <a:rPr lang="en-US" sz="2400" dirty="0">
                  <a:latin typeface="Times New Roman" pitchFamily="18" charset="0"/>
                </a:rPr>
                <a:t>age?</a:t>
              </a:r>
            </a:p>
          </p:txBody>
        </p:sp>
        <p:sp>
          <p:nvSpPr>
            <p:cNvPr id="36" name="Rectangle 5"/>
            <p:cNvSpPr>
              <a:spLocks noChangeArrowheads="1"/>
            </p:cNvSpPr>
            <p:nvPr/>
          </p:nvSpPr>
          <p:spPr bwMode="auto">
            <a:xfrm>
              <a:off x="1229" y="2342"/>
              <a:ext cx="763" cy="296"/>
            </a:xfrm>
            <a:prstGeom prst="rect">
              <a:avLst/>
            </a:prstGeom>
            <a:solidFill>
              <a:srgbClr val="00FFCC"/>
            </a:solidFill>
            <a:ln w="12700">
              <a:solidFill>
                <a:schemeClr val="tx1"/>
              </a:solidFill>
              <a:miter lim="800000"/>
              <a:headEnd/>
              <a:tailEnd/>
            </a:ln>
          </p:spPr>
          <p:txBody>
            <a:bodyPr wrap="none" lIns="92075" tIns="46038" rIns="92075" bIns="46038">
              <a:spAutoFit/>
            </a:bodyPr>
            <a:lstStyle/>
            <a:p>
              <a:pPr algn="ctr" eaLnBrk="0" hangingPunct="0"/>
              <a:r>
                <a:rPr lang="en-US" sz="2400" dirty="0">
                  <a:latin typeface="Times New Roman" pitchFamily="18" charset="0"/>
                </a:rPr>
                <a:t>student?</a:t>
              </a:r>
            </a:p>
          </p:txBody>
        </p:sp>
        <p:sp>
          <p:nvSpPr>
            <p:cNvPr id="38" name="Line 11"/>
            <p:cNvSpPr>
              <a:spLocks noChangeShapeType="1"/>
            </p:cNvSpPr>
            <p:nvPr/>
          </p:nvSpPr>
          <p:spPr bwMode="auto">
            <a:xfrm flipH="1">
              <a:off x="1619" y="1462"/>
              <a:ext cx="625" cy="834"/>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39" name="Line 12"/>
            <p:cNvSpPr>
              <a:spLocks noChangeShapeType="1"/>
            </p:cNvSpPr>
            <p:nvPr/>
          </p:nvSpPr>
          <p:spPr bwMode="auto">
            <a:xfrm flipH="1">
              <a:off x="2622" y="1491"/>
              <a:ext cx="1" cy="344"/>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40" name="Line 13"/>
            <p:cNvSpPr>
              <a:spLocks noChangeShapeType="1"/>
            </p:cNvSpPr>
            <p:nvPr/>
          </p:nvSpPr>
          <p:spPr bwMode="auto">
            <a:xfrm>
              <a:off x="2928" y="1440"/>
              <a:ext cx="1051" cy="895"/>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41" name="Rectangle 14"/>
            <p:cNvSpPr>
              <a:spLocks noChangeArrowheads="1"/>
            </p:cNvSpPr>
            <p:nvPr/>
          </p:nvSpPr>
          <p:spPr bwMode="auto">
            <a:xfrm>
              <a:off x="1161" y="1730"/>
              <a:ext cx="592" cy="291"/>
            </a:xfrm>
            <a:prstGeom prst="rect">
              <a:avLst/>
            </a:prstGeom>
            <a:solidFill>
              <a:srgbClr val="FFFF00"/>
            </a:solidFill>
            <a:ln w="12700">
              <a:solidFill>
                <a:schemeClr val="bg1"/>
              </a:solidFill>
              <a:miter lim="800000"/>
              <a:headEnd/>
              <a:tailEnd/>
            </a:ln>
          </p:spPr>
          <p:txBody>
            <a:bodyPr wrap="none" lIns="92075" tIns="46038" rIns="92075" bIns="46038">
              <a:spAutoFit/>
            </a:bodyPr>
            <a:lstStyle/>
            <a:p>
              <a:pPr algn="ctr" eaLnBrk="0" hangingPunct="0"/>
              <a:r>
                <a:rPr lang="en-US" sz="2400" b="1" dirty="0" smtClean="0">
                  <a:latin typeface="Times New Roman" pitchFamily="18" charset="0"/>
                </a:rPr>
                <a:t>youth</a:t>
              </a:r>
              <a:endParaRPr lang="en-US" sz="2400" dirty="0">
                <a:latin typeface="Times New Roman" pitchFamily="18" charset="0"/>
              </a:endParaRPr>
            </a:p>
          </p:txBody>
        </p:sp>
        <p:sp>
          <p:nvSpPr>
            <p:cNvPr id="42" name="Rectangle 15"/>
            <p:cNvSpPr>
              <a:spLocks noChangeArrowheads="1"/>
            </p:cNvSpPr>
            <p:nvPr/>
          </p:nvSpPr>
          <p:spPr bwMode="auto">
            <a:xfrm>
              <a:off x="3842" y="1804"/>
              <a:ext cx="623" cy="291"/>
            </a:xfrm>
            <a:prstGeom prst="rect">
              <a:avLst/>
            </a:prstGeom>
            <a:solidFill>
              <a:srgbClr val="FFFF00"/>
            </a:solidFill>
            <a:ln w="9525">
              <a:noFill/>
              <a:miter lim="800000"/>
              <a:headEnd/>
              <a:tailEnd/>
            </a:ln>
          </p:spPr>
          <p:txBody>
            <a:bodyPr wrap="none" lIns="92075" tIns="46038" rIns="92075" bIns="46038">
              <a:spAutoFit/>
            </a:bodyPr>
            <a:lstStyle/>
            <a:p>
              <a:pPr algn="ctr" eaLnBrk="0" hangingPunct="0"/>
              <a:r>
                <a:rPr lang="en-US" sz="2400" b="1" dirty="0" smtClean="0">
                  <a:latin typeface="Times New Roman" pitchFamily="18" charset="0"/>
                </a:rPr>
                <a:t>senior</a:t>
              </a:r>
              <a:endParaRPr lang="en-US" sz="2400" dirty="0">
                <a:latin typeface="Times New Roman" pitchFamily="18" charset="0"/>
              </a:endParaRPr>
            </a:p>
          </p:txBody>
        </p:sp>
        <p:sp>
          <p:nvSpPr>
            <p:cNvPr id="43" name="Line 16"/>
            <p:cNvSpPr>
              <a:spLocks noChangeShapeType="1"/>
            </p:cNvSpPr>
            <p:nvPr/>
          </p:nvSpPr>
          <p:spPr bwMode="auto">
            <a:xfrm flipH="1">
              <a:off x="847" y="2640"/>
              <a:ext cx="528" cy="624"/>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44" name="Line 17"/>
            <p:cNvSpPr>
              <a:spLocks noChangeShapeType="1"/>
            </p:cNvSpPr>
            <p:nvPr/>
          </p:nvSpPr>
          <p:spPr bwMode="auto">
            <a:xfrm>
              <a:off x="1615" y="2640"/>
              <a:ext cx="480" cy="624"/>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47" name="Line 24"/>
            <p:cNvSpPr>
              <a:spLocks noChangeShapeType="1"/>
            </p:cNvSpPr>
            <p:nvPr/>
          </p:nvSpPr>
          <p:spPr bwMode="auto">
            <a:xfrm>
              <a:off x="2623" y="2029"/>
              <a:ext cx="0" cy="277"/>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48" name="Rectangle 25"/>
            <p:cNvSpPr>
              <a:spLocks noChangeArrowheads="1"/>
            </p:cNvSpPr>
            <p:nvPr/>
          </p:nvSpPr>
          <p:spPr bwMode="auto">
            <a:xfrm>
              <a:off x="391" y="3264"/>
              <a:ext cx="1061" cy="582"/>
            </a:xfrm>
            <a:prstGeom prst="rect">
              <a:avLst/>
            </a:prstGeom>
            <a:solidFill>
              <a:srgbClr val="FFCC99"/>
            </a:solidFill>
            <a:ln w="9525">
              <a:noFill/>
              <a:miter lim="800000"/>
              <a:headEnd/>
              <a:tailEnd/>
            </a:ln>
          </p:spPr>
          <p:txBody>
            <a:bodyPr wrap="none" lIns="92075" tIns="46038" rIns="92075" bIns="46038">
              <a:spAutoFit/>
            </a:bodyPr>
            <a:lstStyle/>
            <a:p>
              <a:pPr algn="ctr" eaLnBrk="0" hangingPunct="0"/>
              <a:r>
                <a:rPr lang="en-US" sz="2400" dirty="0" smtClean="0">
                  <a:latin typeface="Times New Roman" pitchFamily="18" charset="0"/>
                </a:rPr>
                <a:t>Buys computer</a:t>
              </a:r>
            </a:p>
            <a:p>
              <a:pPr algn="ctr" eaLnBrk="0" hangingPunct="0"/>
              <a:r>
                <a:rPr lang="en-US" sz="2400" dirty="0" smtClean="0">
                  <a:latin typeface="Times New Roman" pitchFamily="18" charset="0"/>
                </a:rPr>
                <a:t>“no”</a:t>
              </a:r>
              <a:endParaRPr lang="en-US" sz="2400" dirty="0">
                <a:latin typeface="Times New Roman" pitchFamily="18" charset="0"/>
              </a:endParaRPr>
            </a:p>
          </p:txBody>
        </p:sp>
        <p:sp>
          <p:nvSpPr>
            <p:cNvPr id="49" name="Rectangle 27"/>
            <p:cNvSpPr>
              <a:spLocks noChangeArrowheads="1"/>
            </p:cNvSpPr>
            <p:nvPr/>
          </p:nvSpPr>
          <p:spPr bwMode="auto">
            <a:xfrm>
              <a:off x="1515" y="3264"/>
              <a:ext cx="1061" cy="582"/>
            </a:xfrm>
            <a:prstGeom prst="rect">
              <a:avLst/>
            </a:prstGeom>
            <a:solidFill>
              <a:srgbClr val="00FF00"/>
            </a:solidFill>
            <a:ln w="9525">
              <a:noFill/>
              <a:miter lim="800000"/>
              <a:headEnd/>
              <a:tailEnd/>
            </a:ln>
          </p:spPr>
          <p:txBody>
            <a:bodyPr wrap="none" lIns="92075" tIns="46038" rIns="92075" bIns="46038">
              <a:spAutoFit/>
            </a:bodyPr>
            <a:lstStyle/>
            <a:p>
              <a:pPr algn="ctr" eaLnBrk="0" hangingPunct="0"/>
              <a:r>
                <a:rPr lang="en-US" sz="2400" dirty="0" smtClean="0">
                  <a:latin typeface="Times New Roman" pitchFamily="18" charset="0"/>
                </a:rPr>
                <a:t>Buys computer</a:t>
              </a:r>
            </a:p>
            <a:p>
              <a:pPr algn="ctr" eaLnBrk="0" hangingPunct="0"/>
              <a:r>
                <a:rPr lang="en-US" sz="2400" dirty="0" smtClean="0">
                  <a:latin typeface="Times New Roman" pitchFamily="18" charset="0"/>
                </a:rPr>
                <a:t>“yes”</a:t>
              </a:r>
              <a:endParaRPr lang="en-US" sz="2400" dirty="0">
                <a:latin typeface="Times New Roman" pitchFamily="18" charset="0"/>
              </a:endParaRPr>
            </a:p>
          </p:txBody>
        </p:sp>
        <p:sp>
          <p:nvSpPr>
            <p:cNvPr id="51" name="Rectangle 29"/>
            <p:cNvSpPr>
              <a:spLocks noChangeArrowheads="1"/>
            </p:cNvSpPr>
            <p:nvPr/>
          </p:nvSpPr>
          <p:spPr bwMode="auto">
            <a:xfrm>
              <a:off x="2262" y="2344"/>
              <a:ext cx="944" cy="410"/>
            </a:xfrm>
            <a:prstGeom prst="rect">
              <a:avLst/>
            </a:prstGeom>
            <a:solidFill>
              <a:srgbClr val="00FF00"/>
            </a:solidFill>
            <a:ln w="9525">
              <a:noFill/>
              <a:miter lim="800000"/>
              <a:headEnd/>
              <a:tailEnd/>
            </a:ln>
          </p:spPr>
          <p:txBody>
            <a:bodyPr wrap="square" lIns="92075" tIns="46038" rIns="92075" bIns="46038">
              <a:spAutoFit/>
            </a:bodyPr>
            <a:lstStyle/>
            <a:p>
              <a:pPr algn="ctr" eaLnBrk="0" hangingPunct="0"/>
              <a:r>
                <a:rPr lang="en-US" sz="1600" dirty="0" smtClean="0">
                  <a:latin typeface="Times New Roman" pitchFamily="18" charset="0"/>
                </a:rPr>
                <a:t>Buys computer</a:t>
              </a:r>
            </a:p>
            <a:p>
              <a:pPr algn="ctr" eaLnBrk="0" hangingPunct="0"/>
              <a:r>
                <a:rPr lang="en-US" sz="1600" dirty="0" smtClean="0">
                  <a:latin typeface="Times New Roman" pitchFamily="18" charset="0"/>
                </a:rPr>
                <a:t>“yes”</a:t>
              </a:r>
              <a:endParaRPr lang="en-US" sz="1600" dirty="0">
                <a:latin typeface="Times New Roman" pitchFamily="18" charset="0"/>
              </a:endParaRPr>
            </a:p>
          </p:txBody>
        </p:sp>
        <p:sp>
          <p:nvSpPr>
            <p:cNvPr id="52" name="Rectangle 30"/>
            <p:cNvSpPr>
              <a:spLocks noChangeArrowheads="1"/>
            </p:cNvSpPr>
            <p:nvPr/>
          </p:nvSpPr>
          <p:spPr bwMode="auto">
            <a:xfrm>
              <a:off x="2695" y="1824"/>
              <a:ext cx="599" cy="288"/>
            </a:xfrm>
            <a:prstGeom prst="rect">
              <a:avLst/>
            </a:prstGeom>
            <a:solidFill>
              <a:srgbClr val="FFFF00"/>
            </a:solidFill>
            <a:ln w="12700">
              <a:noFill/>
              <a:miter lim="800000"/>
              <a:headEnd type="none" w="sm" len="sm"/>
              <a:tailEnd type="none" w="sm" len="sm"/>
            </a:ln>
          </p:spPr>
          <p:txBody>
            <a:bodyPr wrap="none" anchor="ctr"/>
            <a:lstStyle/>
            <a:p>
              <a:pPr algn="ctr" eaLnBrk="0" hangingPunct="0"/>
              <a:r>
                <a:rPr lang="en-US" b="1" dirty="0" err="1" smtClean="0">
                  <a:latin typeface="Times New Roman" pitchFamily="18" charset="0"/>
                </a:rPr>
                <a:t>middle_aged</a:t>
              </a:r>
              <a:endParaRPr lang="en-US" b="1" dirty="0">
                <a:latin typeface="Times New Roman" pitchFamily="18" charset="0"/>
              </a:endParaRPr>
            </a:p>
          </p:txBody>
        </p:sp>
        <p:sp>
          <p:nvSpPr>
            <p:cNvPr id="56" name="Rectangle 8"/>
            <p:cNvSpPr>
              <a:spLocks noChangeArrowheads="1"/>
            </p:cNvSpPr>
            <p:nvPr/>
          </p:nvSpPr>
          <p:spPr bwMode="auto">
            <a:xfrm>
              <a:off x="2048" y="2832"/>
              <a:ext cx="372" cy="288"/>
            </a:xfrm>
            <a:prstGeom prst="rect">
              <a:avLst/>
            </a:prstGeom>
            <a:solidFill>
              <a:srgbClr val="FFFF00"/>
            </a:solidFill>
            <a:ln w="9525">
              <a:noFill/>
              <a:miter lim="800000"/>
              <a:headEnd/>
              <a:tailEnd/>
            </a:ln>
          </p:spPr>
          <p:txBody>
            <a:bodyPr wrap="none" lIns="92075" tIns="46038" rIns="92075" bIns="46038">
              <a:spAutoFit/>
            </a:bodyPr>
            <a:lstStyle/>
            <a:p>
              <a:pPr algn="ctr" eaLnBrk="0" hangingPunct="0"/>
              <a:r>
                <a:rPr lang="en-US" sz="2400" dirty="0">
                  <a:latin typeface="Times New Roman" pitchFamily="18" charset="0"/>
                </a:rPr>
                <a:t>yes</a:t>
              </a:r>
            </a:p>
          </p:txBody>
        </p:sp>
        <p:sp>
          <p:nvSpPr>
            <p:cNvPr id="57" name="Rectangle 7"/>
            <p:cNvSpPr>
              <a:spLocks noChangeArrowheads="1"/>
            </p:cNvSpPr>
            <p:nvPr/>
          </p:nvSpPr>
          <p:spPr bwMode="auto">
            <a:xfrm>
              <a:off x="414" y="2832"/>
              <a:ext cx="432" cy="288"/>
            </a:xfrm>
            <a:prstGeom prst="rect">
              <a:avLst/>
            </a:prstGeom>
            <a:solidFill>
              <a:srgbClr val="FFFF00"/>
            </a:solidFill>
            <a:ln w="9525">
              <a:noFill/>
              <a:miter lim="800000"/>
              <a:headEnd/>
              <a:tailEnd/>
            </a:ln>
          </p:spPr>
          <p:txBody>
            <a:bodyPr lIns="92075" tIns="46038" rIns="92075" bIns="46038">
              <a:spAutoFit/>
            </a:bodyPr>
            <a:lstStyle/>
            <a:p>
              <a:pPr algn="ctr" eaLnBrk="0" hangingPunct="0"/>
              <a:r>
                <a:rPr lang="en-US" sz="2400" dirty="0">
                  <a:latin typeface="Times New Roman" pitchFamily="18" charset="0"/>
                </a:rPr>
                <a:t>no</a:t>
              </a:r>
            </a:p>
          </p:txBody>
        </p:sp>
      </p:grpSp>
      <p:sp>
        <p:nvSpPr>
          <p:cNvPr id="58" name="Title 1"/>
          <p:cNvSpPr>
            <a:spLocks noGrp="1"/>
          </p:cNvSpPr>
          <p:nvPr>
            <p:ph type="title"/>
          </p:nvPr>
        </p:nvSpPr>
        <p:spPr>
          <a:xfrm>
            <a:off x="304800" y="304800"/>
            <a:ext cx="8402638" cy="609600"/>
          </a:xfrm>
        </p:spPr>
        <p:txBody>
          <a:bodyPr/>
          <a:lstStyle/>
          <a:p>
            <a:pPr algn="l"/>
            <a:r>
              <a:rPr lang="en-IN" dirty="0" smtClean="0"/>
              <a:t>After splitting partition D2 tree is ?</a:t>
            </a:r>
            <a:endParaRPr lang="en-IN" dirty="0"/>
          </a:p>
        </p:txBody>
      </p:sp>
      <p:graphicFrame>
        <p:nvGraphicFramePr>
          <p:cNvPr id="24" name="Table 23"/>
          <p:cNvGraphicFramePr>
            <a:graphicFrameLocks noGrp="1"/>
          </p:cNvGraphicFramePr>
          <p:nvPr/>
        </p:nvGraphicFramePr>
        <p:xfrm>
          <a:off x="4495800" y="4343400"/>
          <a:ext cx="2198739" cy="1524000"/>
        </p:xfrm>
        <a:graphic>
          <a:graphicData uri="http://schemas.openxmlformats.org/drawingml/2006/table">
            <a:tbl>
              <a:tblPr/>
              <a:tblGrid>
                <a:gridCol w="863960"/>
                <a:gridCol w="751408"/>
                <a:gridCol w="583371"/>
              </a:tblGrid>
              <a:tr h="866384">
                <a:tc>
                  <a:txBody>
                    <a:bodyPr/>
                    <a:lstStyle/>
                    <a:p>
                      <a:pPr algn="ctr" fontAlgn="ctr"/>
                      <a:r>
                        <a:rPr lang="en-IN" sz="1600" b="0" i="0" u="none" strike="noStrike" dirty="0">
                          <a:latin typeface="Arial"/>
                        </a:rPr>
                        <a:t>income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600" b="0" i="0" u="none" strike="noStrike" dirty="0">
                          <a:latin typeface="Arial"/>
                        </a:rPr>
                        <a:t>student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dirty="0" err="1">
                          <a:latin typeface="Arial"/>
                        </a:rPr>
                        <a:t>buys_computer</a:t>
                      </a:r>
                      <a:endParaRPr lang="en-IN" sz="1600" b="0" i="0" u="none" strike="noStrike" dirty="0">
                        <a:latin typeface="Arial"/>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23589">
                <a:tc>
                  <a:txBody>
                    <a:bodyPr/>
                    <a:lstStyle/>
                    <a:p>
                      <a:pPr algn="l" fontAlgn="b"/>
                      <a:r>
                        <a:rPr lang="en-IN" sz="1600" b="0" i="0" u="none" strike="noStrike" dirty="0">
                          <a:latin typeface="Arial"/>
                        </a:rPr>
                        <a:t>low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dirty="0">
                          <a:latin typeface="Arial"/>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dirty="0">
                          <a:latin typeface="Arial"/>
                        </a:rPr>
                        <a:t>no</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34027">
                <a:tc>
                  <a:txBody>
                    <a:bodyPr/>
                    <a:lstStyle/>
                    <a:p>
                      <a:pPr algn="l" fontAlgn="b"/>
                      <a:r>
                        <a:rPr lang="en-IN" sz="1600" b="0" i="0" u="none" strike="noStrike" dirty="0" smtClean="0">
                          <a:latin typeface="Arial"/>
                        </a:rPr>
                        <a:t>Medium</a:t>
                      </a:r>
                      <a:endParaRPr lang="en-IN" sz="1600" b="0" i="0" u="none" strike="noStrike" dirty="0">
                        <a:latin typeface="Arial"/>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dirty="0">
                          <a:latin typeface="Arial"/>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dirty="0">
                          <a:latin typeface="Arial"/>
                        </a:rPr>
                        <a:t>no</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25" name="Table 24"/>
          <p:cNvGraphicFramePr>
            <a:graphicFrameLocks noGrp="1"/>
          </p:cNvGraphicFramePr>
          <p:nvPr/>
        </p:nvGraphicFramePr>
        <p:xfrm>
          <a:off x="6858001" y="4343400"/>
          <a:ext cx="2286000" cy="1501140"/>
        </p:xfrm>
        <a:graphic>
          <a:graphicData uri="http://schemas.openxmlformats.org/drawingml/2006/table">
            <a:tbl>
              <a:tblPr/>
              <a:tblGrid>
                <a:gridCol w="874847"/>
                <a:gridCol w="794403"/>
                <a:gridCol w="616750"/>
              </a:tblGrid>
              <a:tr h="677097">
                <a:tc>
                  <a:txBody>
                    <a:bodyPr/>
                    <a:lstStyle/>
                    <a:p>
                      <a:pPr algn="ctr" fontAlgn="ctr"/>
                      <a:r>
                        <a:rPr lang="en-IN" sz="1600" b="0" i="0" u="none" strike="noStrike" dirty="0">
                          <a:latin typeface="Arial"/>
                        </a:rPr>
                        <a:t>income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600" b="0" i="0" u="none" strike="noStrike" dirty="0">
                          <a:latin typeface="Arial"/>
                        </a:rPr>
                        <a:t>student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dirty="0" err="1">
                          <a:latin typeface="Arial"/>
                        </a:rPr>
                        <a:t>buys_computer</a:t>
                      </a:r>
                      <a:endParaRPr lang="en-IN" sz="1600" b="0" i="0" u="none" strike="noStrike" dirty="0">
                        <a:latin typeface="Arial"/>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501">
                <a:tc>
                  <a:txBody>
                    <a:bodyPr/>
                    <a:lstStyle/>
                    <a:p>
                      <a:pPr algn="l" fontAlgn="b"/>
                      <a:r>
                        <a:rPr lang="en-IN" sz="1600" b="0" i="0" u="none" strike="noStrike" dirty="0">
                          <a:latin typeface="Arial"/>
                        </a:rPr>
                        <a:t>medium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dirty="0">
                          <a:latin typeface="Arial"/>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dirty="0">
                          <a:latin typeface="Arial"/>
                        </a:rPr>
                        <a:t>yes</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501">
                <a:tc>
                  <a:txBody>
                    <a:bodyPr/>
                    <a:lstStyle/>
                    <a:p>
                      <a:pPr algn="l" fontAlgn="b"/>
                      <a:r>
                        <a:rPr lang="en-IN" sz="1600" b="0" i="0" u="none" strike="noStrike" dirty="0">
                          <a:latin typeface="Arial"/>
                        </a:rPr>
                        <a:t>low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latin typeface="Arial"/>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a:latin typeface="Arial"/>
                        </a:rPr>
                        <a:t>yes</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501">
                <a:tc>
                  <a:txBody>
                    <a:bodyPr/>
                    <a:lstStyle/>
                    <a:p>
                      <a:pPr algn="l" fontAlgn="b"/>
                      <a:r>
                        <a:rPr lang="en-IN" sz="1600" b="0" i="0" u="none" strike="noStrike" dirty="0" smtClean="0">
                          <a:latin typeface="Arial"/>
                        </a:rPr>
                        <a:t>Medium</a:t>
                      </a:r>
                      <a:endParaRPr lang="en-IN" sz="1600" b="0" i="0" u="none" strike="noStrike" dirty="0">
                        <a:latin typeface="Arial"/>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dirty="0">
                          <a:latin typeface="Arial"/>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600" b="0" i="0" u="none" strike="noStrike" dirty="0">
                          <a:latin typeface="Arial"/>
                        </a:rPr>
                        <a:t>yes</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
        <p:nvSpPr>
          <p:cNvPr id="26" name="Rectangle 5"/>
          <p:cNvSpPr>
            <a:spLocks noChangeArrowheads="1"/>
          </p:cNvSpPr>
          <p:nvPr/>
        </p:nvSpPr>
        <p:spPr bwMode="auto">
          <a:xfrm>
            <a:off x="5964327" y="2966693"/>
            <a:ext cx="1960473" cy="462307"/>
          </a:xfrm>
          <a:prstGeom prst="rect">
            <a:avLst/>
          </a:prstGeom>
          <a:solidFill>
            <a:srgbClr val="00FFCC"/>
          </a:solidFill>
          <a:ln w="12700">
            <a:solidFill>
              <a:schemeClr val="tx1"/>
            </a:solidFill>
            <a:miter lim="800000"/>
            <a:headEnd/>
            <a:tailEnd/>
          </a:ln>
        </p:spPr>
        <p:txBody>
          <a:bodyPr wrap="none" lIns="92075" tIns="46038" rIns="92075" bIns="46038">
            <a:spAutoFit/>
          </a:bodyPr>
          <a:lstStyle/>
          <a:p>
            <a:pPr algn="ctr" eaLnBrk="0" hangingPunct="0"/>
            <a:r>
              <a:rPr lang="en-US" sz="2400" dirty="0" err="1" smtClean="0">
                <a:latin typeface="Times New Roman" pitchFamily="18" charset="0"/>
              </a:rPr>
              <a:t>Credit_rating</a:t>
            </a:r>
            <a:r>
              <a:rPr lang="en-US" sz="2400" dirty="0" smtClean="0">
                <a:latin typeface="Times New Roman" pitchFamily="18" charset="0"/>
              </a:rPr>
              <a:t>?</a:t>
            </a:r>
            <a:endParaRPr lang="en-US" sz="2400" dirty="0">
              <a:latin typeface="Times New Roman" pitchFamily="18" charset="0"/>
            </a:endParaRPr>
          </a:p>
        </p:txBody>
      </p:sp>
      <p:sp>
        <p:nvSpPr>
          <p:cNvPr id="27" name="Line 16"/>
          <p:cNvSpPr>
            <a:spLocks noChangeShapeType="1"/>
          </p:cNvSpPr>
          <p:nvPr/>
        </p:nvSpPr>
        <p:spPr bwMode="auto">
          <a:xfrm flipH="1">
            <a:off x="5963859" y="3451860"/>
            <a:ext cx="1023060" cy="891540"/>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28" name="Line 17"/>
          <p:cNvSpPr>
            <a:spLocks noChangeShapeType="1"/>
          </p:cNvSpPr>
          <p:nvPr/>
        </p:nvSpPr>
        <p:spPr bwMode="auto">
          <a:xfrm>
            <a:off x="7451946" y="3451860"/>
            <a:ext cx="930054" cy="891540"/>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29" name="Rectangle 8"/>
          <p:cNvSpPr>
            <a:spLocks noChangeArrowheads="1"/>
          </p:cNvSpPr>
          <p:nvPr/>
        </p:nvSpPr>
        <p:spPr bwMode="auto">
          <a:xfrm>
            <a:off x="8455453" y="3726180"/>
            <a:ext cx="612347" cy="462307"/>
          </a:xfrm>
          <a:prstGeom prst="rect">
            <a:avLst/>
          </a:prstGeom>
          <a:solidFill>
            <a:srgbClr val="FFFF00"/>
          </a:solidFill>
          <a:ln w="9525">
            <a:noFill/>
            <a:miter lim="800000"/>
            <a:headEnd/>
            <a:tailEnd/>
          </a:ln>
        </p:spPr>
        <p:txBody>
          <a:bodyPr wrap="none" lIns="92075" tIns="46038" rIns="92075" bIns="46038">
            <a:spAutoFit/>
          </a:bodyPr>
          <a:lstStyle/>
          <a:p>
            <a:pPr algn="ctr" eaLnBrk="0" hangingPunct="0"/>
            <a:r>
              <a:rPr lang="en-US" sz="2400" dirty="0" smtClean="0">
                <a:latin typeface="Times New Roman" pitchFamily="18" charset="0"/>
              </a:rPr>
              <a:t>fair</a:t>
            </a:r>
            <a:endParaRPr lang="en-US" sz="2400" dirty="0">
              <a:latin typeface="Times New Roman" pitchFamily="18" charset="0"/>
            </a:endParaRPr>
          </a:p>
        </p:txBody>
      </p:sp>
      <p:sp>
        <p:nvSpPr>
          <p:cNvPr id="30" name="Rectangle 7"/>
          <p:cNvSpPr>
            <a:spLocks noChangeArrowheads="1"/>
          </p:cNvSpPr>
          <p:nvPr/>
        </p:nvSpPr>
        <p:spPr bwMode="auto">
          <a:xfrm>
            <a:off x="4781492" y="3726180"/>
            <a:ext cx="1390708" cy="462307"/>
          </a:xfrm>
          <a:prstGeom prst="rect">
            <a:avLst/>
          </a:prstGeom>
          <a:solidFill>
            <a:srgbClr val="FFFF00"/>
          </a:solidFill>
          <a:ln w="9525">
            <a:noFill/>
            <a:miter lim="800000"/>
            <a:headEnd/>
            <a:tailEnd/>
          </a:ln>
        </p:spPr>
        <p:txBody>
          <a:bodyPr wrap="square" lIns="92075" tIns="46038" rIns="92075" bIns="46038">
            <a:spAutoFit/>
          </a:bodyPr>
          <a:lstStyle/>
          <a:p>
            <a:pPr algn="ctr" eaLnBrk="0" hangingPunct="0"/>
            <a:r>
              <a:rPr lang="en-US" sz="2400" dirty="0" smtClean="0">
                <a:latin typeface="Times New Roman" pitchFamily="18" charset="0"/>
              </a:rPr>
              <a:t>Excellent</a:t>
            </a:r>
            <a:endParaRPr lang="en-US" sz="2400" dirty="0">
              <a:latin typeface="Times New Roman" pitchFamily="18" charset="0"/>
            </a:endParaRPr>
          </a:p>
        </p:txBody>
      </p:sp>
      <p:sp>
        <p:nvSpPr>
          <p:cNvPr id="31" name="TextBox 30"/>
          <p:cNvSpPr txBox="1"/>
          <p:nvPr/>
        </p:nvSpPr>
        <p:spPr>
          <a:xfrm>
            <a:off x="7086600" y="6096000"/>
            <a:ext cx="2362200" cy="646331"/>
          </a:xfrm>
          <a:prstGeom prst="rect">
            <a:avLst/>
          </a:prstGeom>
          <a:noFill/>
        </p:spPr>
        <p:txBody>
          <a:bodyPr wrap="square" rtlCol="0">
            <a:spAutoFit/>
          </a:bodyPr>
          <a:lstStyle/>
          <a:p>
            <a:r>
              <a:rPr lang="en-IN" dirty="0" smtClean="0"/>
              <a:t>Converted into leaf node “yes”</a:t>
            </a:r>
            <a:endParaRPr lang="en-IN" dirty="0"/>
          </a:p>
        </p:txBody>
      </p:sp>
      <p:sp>
        <p:nvSpPr>
          <p:cNvPr id="32" name="TextBox 31"/>
          <p:cNvSpPr txBox="1"/>
          <p:nvPr/>
        </p:nvSpPr>
        <p:spPr>
          <a:xfrm>
            <a:off x="4572000" y="6248400"/>
            <a:ext cx="2362200" cy="646331"/>
          </a:xfrm>
          <a:prstGeom prst="rect">
            <a:avLst/>
          </a:prstGeom>
          <a:noFill/>
        </p:spPr>
        <p:txBody>
          <a:bodyPr wrap="square" rtlCol="0">
            <a:spAutoFit/>
          </a:bodyPr>
          <a:lstStyle/>
          <a:p>
            <a:r>
              <a:rPr lang="en-IN" dirty="0" smtClean="0"/>
              <a:t>Converted into leaf node “no”</a:t>
            </a:r>
            <a:endParaRPr lang="en-IN" dirty="0"/>
          </a:p>
        </p:txBody>
      </p:sp>
    </p:spTree>
  </p:cSld>
  <p:clrMapOvr>
    <a:masterClrMapping/>
  </p:clrMapOvr>
  <p:transition>
    <p:zoom/>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Final Decision tree ?</a:t>
            </a:r>
            <a:endParaRPr lang="en-IN" dirty="0"/>
          </a:p>
        </p:txBody>
      </p:sp>
      <p:sp>
        <p:nvSpPr>
          <p:cNvPr id="4" name="Slide Number Placeholder 3"/>
          <p:cNvSpPr>
            <a:spLocks noGrp="1"/>
          </p:cNvSpPr>
          <p:nvPr>
            <p:ph type="sldNum" sz="quarter" idx="10"/>
          </p:nvPr>
        </p:nvSpPr>
        <p:spPr/>
        <p:txBody>
          <a:bodyPr/>
          <a:lstStyle/>
          <a:p>
            <a:pPr>
              <a:defRPr/>
            </a:pPr>
            <a:fld id="{90558983-D506-43C1-B72B-DE83CEB5D592}" type="slidenum">
              <a:rPr lang="en-US" smtClean="0"/>
              <a:pPr>
                <a:defRPr/>
              </a:pPr>
              <a:t>95</a:t>
            </a:fld>
            <a:endParaRPr lang="en-US"/>
          </a:p>
        </p:txBody>
      </p:sp>
      <p:grpSp>
        <p:nvGrpSpPr>
          <p:cNvPr id="5" name="Group 63"/>
          <p:cNvGrpSpPr>
            <a:grpSpLocks/>
          </p:cNvGrpSpPr>
          <p:nvPr/>
        </p:nvGrpSpPr>
        <p:grpSpPr bwMode="auto">
          <a:xfrm>
            <a:off x="107046" y="1219200"/>
            <a:ext cx="8808394" cy="3849053"/>
            <a:chOff x="312" y="1152"/>
            <a:chExt cx="4546" cy="2694"/>
          </a:xfrm>
        </p:grpSpPr>
        <p:sp>
          <p:nvSpPr>
            <p:cNvPr id="6" name="Rectangle 3"/>
            <p:cNvSpPr>
              <a:spLocks noChangeArrowheads="1"/>
            </p:cNvSpPr>
            <p:nvPr/>
          </p:nvSpPr>
          <p:spPr bwMode="auto">
            <a:xfrm>
              <a:off x="2387" y="1152"/>
              <a:ext cx="475" cy="296"/>
            </a:xfrm>
            <a:prstGeom prst="rect">
              <a:avLst/>
            </a:prstGeom>
            <a:solidFill>
              <a:srgbClr val="00CCFF"/>
            </a:solidFill>
            <a:ln w="12700">
              <a:solidFill>
                <a:schemeClr val="tx1"/>
              </a:solidFill>
              <a:miter lim="800000"/>
              <a:headEnd/>
              <a:tailEnd/>
            </a:ln>
          </p:spPr>
          <p:txBody>
            <a:bodyPr wrap="none" lIns="92075" tIns="46038" rIns="92075" bIns="46038">
              <a:spAutoFit/>
            </a:bodyPr>
            <a:lstStyle/>
            <a:p>
              <a:pPr algn="ctr" eaLnBrk="0" hangingPunct="0"/>
              <a:r>
                <a:rPr lang="en-US" sz="2400" dirty="0">
                  <a:latin typeface="Times New Roman" pitchFamily="18" charset="0"/>
                </a:rPr>
                <a:t>age?</a:t>
              </a:r>
            </a:p>
          </p:txBody>
        </p:sp>
        <p:sp>
          <p:nvSpPr>
            <p:cNvPr id="8" name="Rectangle 5"/>
            <p:cNvSpPr>
              <a:spLocks noChangeArrowheads="1"/>
            </p:cNvSpPr>
            <p:nvPr/>
          </p:nvSpPr>
          <p:spPr bwMode="auto">
            <a:xfrm>
              <a:off x="1229" y="2342"/>
              <a:ext cx="763" cy="296"/>
            </a:xfrm>
            <a:prstGeom prst="rect">
              <a:avLst/>
            </a:prstGeom>
            <a:solidFill>
              <a:srgbClr val="00FFCC"/>
            </a:solidFill>
            <a:ln w="12700">
              <a:solidFill>
                <a:schemeClr val="tx1"/>
              </a:solidFill>
              <a:miter lim="800000"/>
              <a:headEnd/>
              <a:tailEnd/>
            </a:ln>
          </p:spPr>
          <p:txBody>
            <a:bodyPr wrap="none" lIns="92075" tIns="46038" rIns="92075" bIns="46038">
              <a:spAutoFit/>
            </a:bodyPr>
            <a:lstStyle/>
            <a:p>
              <a:pPr algn="ctr" eaLnBrk="0" hangingPunct="0"/>
              <a:r>
                <a:rPr lang="en-US" sz="2400" dirty="0">
                  <a:latin typeface="Times New Roman" pitchFamily="18" charset="0"/>
                </a:rPr>
                <a:t>student?</a:t>
              </a:r>
            </a:p>
          </p:txBody>
        </p:sp>
        <p:sp>
          <p:nvSpPr>
            <p:cNvPr id="9" name="Rectangle 6"/>
            <p:cNvSpPr>
              <a:spLocks noChangeArrowheads="1"/>
            </p:cNvSpPr>
            <p:nvPr/>
          </p:nvSpPr>
          <p:spPr bwMode="auto">
            <a:xfrm>
              <a:off x="3432" y="2342"/>
              <a:ext cx="1140" cy="296"/>
            </a:xfrm>
            <a:prstGeom prst="rect">
              <a:avLst/>
            </a:prstGeom>
            <a:solidFill>
              <a:srgbClr val="99CCFF"/>
            </a:solidFill>
            <a:ln w="12700">
              <a:solidFill>
                <a:schemeClr val="tx1"/>
              </a:solidFill>
              <a:miter lim="800000"/>
              <a:headEnd/>
              <a:tailEnd/>
            </a:ln>
          </p:spPr>
          <p:txBody>
            <a:bodyPr wrap="none" lIns="92075" tIns="46038" rIns="92075" bIns="46038">
              <a:spAutoFit/>
            </a:bodyPr>
            <a:lstStyle/>
            <a:p>
              <a:pPr algn="ctr" eaLnBrk="0" hangingPunct="0"/>
              <a:r>
                <a:rPr lang="en-US" sz="2400">
                  <a:latin typeface="Times New Roman" pitchFamily="18" charset="0"/>
                </a:rPr>
                <a:t>credit rating?</a:t>
              </a:r>
            </a:p>
          </p:txBody>
        </p:sp>
        <p:sp>
          <p:nvSpPr>
            <p:cNvPr id="10" name="Line 11"/>
            <p:cNvSpPr>
              <a:spLocks noChangeShapeType="1"/>
            </p:cNvSpPr>
            <p:nvPr/>
          </p:nvSpPr>
          <p:spPr bwMode="auto">
            <a:xfrm flipH="1">
              <a:off x="1619" y="1462"/>
              <a:ext cx="625" cy="834"/>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11" name="Line 12"/>
            <p:cNvSpPr>
              <a:spLocks noChangeShapeType="1"/>
            </p:cNvSpPr>
            <p:nvPr/>
          </p:nvSpPr>
          <p:spPr bwMode="auto">
            <a:xfrm flipH="1">
              <a:off x="2616" y="1491"/>
              <a:ext cx="7" cy="621"/>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12" name="Line 13"/>
            <p:cNvSpPr>
              <a:spLocks noChangeShapeType="1"/>
            </p:cNvSpPr>
            <p:nvPr/>
          </p:nvSpPr>
          <p:spPr bwMode="auto">
            <a:xfrm>
              <a:off x="2928" y="1440"/>
              <a:ext cx="1051" cy="895"/>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13" name="Rectangle 14"/>
            <p:cNvSpPr>
              <a:spLocks noChangeArrowheads="1"/>
            </p:cNvSpPr>
            <p:nvPr/>
          </p:nvSpPr>
          <p:spPr bwMode="auto">
            <a:xfrm>
              <a:off x="1122" y="1730"/>
              <a:ext cx="592" cy="291"/>
            </a:xfrm>
            <a:prstGeom prst="rect">
              <a:avLst/>
            </a:prstGeom>
            <a:solidFill>
              <a:srgbClr val="FFFF00"/>
            </a:solidFill>
            <a:ln w="12700">
              <a:solidFill>
                <a:schemeClr val="bg1"/>
              </a:solidFill>
              <a:miter lim="800000"/>
              <a:headEnd/>
              <a:tailEnd/>
            </a:ln>
          </p:spPr>
          <p:txBody>
            <a:bodyPr wrap="none" lIns="92075" tIns="46038" rIns="92075" bIns="46038">
              <a:spAutoFit/>
            </a:bodyPr>
            <a:lstStyle/>
            <a:p>
              <a:pPr algn="ctr" eaLnBrk="0" hangingPunct="0"/>
              <a:r>
                <a:rPr lang="en-US" sz="2400" b="1" dirty="0" smtClean="0">
                  <a:latin typeface="Times New Roman" pitchFamily="18" charset="0"/>
                </a:rPr>
                <a:t>youth</a:t>
              </a:r>
              <a:endParaRPr lang="en-US" sz="2400" dirty="0">
                <a:latin typeface="Times New Roman" pitchFamily="18" charset="0"/>
              </a:endParaRPr>
            </a:p>
          </p:txBody>
        </p:sp>
        <p:sp>
          <p:nvSpPr>
            <p:cNvPr id="14" name="Rectangle 15"/>
            <p:cNvSpPr>
              <a:spLocks noChangeArrowheads="1"/>
            </p:cNvSpPr>
            <p:nvPr/>
          </p:nvSpPr>
          <p:spPr bwMode="auto">
            <a:xfrm>
              <a:off x="3757" y="1804"/>
              <a:ext cx="623" cy="291"/>
            </a:xfrm>
            <a:prstGeom prst="rect">
              <a:avLst/>
            </a:prstGeom>
            <a:solidFill>
              <a:srgbClr val="FFFF00"/>
            </a:solidFill>
            <a:ln w="9525">
              <a:noFill/>
              <a:miter lim="800000"/>
              <a:headEnd/>
              <a:tailEnd/>
            </a:ln>
          </p:spPr>
          <p:txBody>
            <a:bodyPr wrap="none" lIns="92075" tIns="46038" rIns="92075" bIns="46038">
              <a:spAutoFit/>
            </a:bodyPr>
            <a:lstStyle/>
            <a:p>
              <a:pPr algn="ctr" eaLnBrk="0" hangingPunct="0"/>
              <a:r>
                <a:rPr lang="en-US" sz="2400" b="1" dirty="0" smtClean="0">
                  <a:latin typeface="Times New Roman" pitchFamily="18" charset="0"/>
                </a:rPr>
                <a:t>senior</a:t>
              </a:r>
              <a:endParaRPr lang="en-US" sz="2400" dirty="0">
                <a:latin typeface="Times New Roman" pitchFamily="18" charset="0"/>
              </a:endParaRPr>
            </a:p>
          </p:txBody>
        </p:sp>
        <p:sp>
          <p:nvSpPr>
            <p:cNvPr id="15" name="Line 16"/>
            <p:cNvSpPr>
              <a:spLocks noChangeShapeType="1"/>
            </p:cNvSpPr>
            <p:nvPr/>
          </p:nvSpPr>
          <p:spPr bwMode="auto">
            <a:xfrm flipH="1">
              <a:off x="960" y="2640"/>
              <a:ext cx="528" cy="624"/>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16" name="Line 17"/>
            <p:cNvSpPr>
              <a:spLocks noChangeShapeType="1"/>
            </p:cNvSpPr>
            <p:nvPr/>
          </p:nvSpPr>
          <p:spPr bwMode="auto">
            <a:xfrm>
              <a:off x="1728" y="2640"/>
              <a:ext cx="480" cy="624"/>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17" name="Line 18"/>
            <p:cNvSpPr>
              <a:spLocks noChangeShapeType="1"/>
            </p:cNvSpPr>
            <p:nvPr/>
          </p:nvSpPr>
          <p:spPr bwMode="auto">
            <a:xfrm flipH="1">
              <a:off x="3360" y="2640"/>
              <a:ext cx="480" cy="576"/>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18" name="Line 19"/>
            <p:cNvSpPr>
              <a:spLocks noChangeShapeType="1"/>
            </p:cNvSpPr>
            <p:nvPr/>
          </p:nvSpPr>
          <p:spPr bwMode="auto">
            <a:xfrm>
              <a:off x="4128" y="2640"/>
              <a:ext cx="432" cy="576"/>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19" name="Line 24"/>
            <p:cNvSpPr>
              <a:spLocks noChangeShapeType="1"/>
            </p:cNvSpPr>
            <p:nvPr/>
          </p:nvSpPr>
          <p:spPr bwMode="auto">
            <a:xfrm>
              <a:off x="2623" y="2029"/>
              <a:ext cx="0" cy="277"/>
            </a:xfrm>
            <a:prstGeom prst="line">
              <a:avLst/>
            </a:prstGeom>
            <a:noFill/>
            <a:ln w="12700">
              <a:solidFill>
                <a:srgbClr val="000000"/>
              </a:solidFill>
              <a:round/>
              <a:headEnd type="none" w="sm" len="sm"/>
              <a:tailEnd type="none" w="sm" len="sm"/>
            </a:ln>
          </p:spPr>
          <p:txBody>
            <a:bodyPr wrap="none" anchor="ctr"/>
            <a:lstStyle/>
            <a:p>
              <a:endParaRPr lang="en-IN"/>
            </a:p>
          </p:txBody>
        </p:sp>
        <p:sp>
          <p:nvSpPr>
            <p:cNvPr id="20" name="Rectangle 25"/>
            <p:cNvSpPr>
              <a:spLocks noChangeArrowheads="1"/>
            </p:cNvSpPr>
            <p:nvPr/>
          </p:nvSpPr>
          <p:spPr bwMode="auto">
            <a:xfrm>
              <a:off x="312" y="3264"/>
              <a:ext cx="1125" cy="582"/>
            </a:xfrm>
            <a:prstGeom prst="rect">
              <a:avLst/>
            </a:prstGeom>
            <a:solidFill>
              <a:srgbClr val="FFCC99"/>
            </a:solidFill>
            <a:ln w="9525">
              <a:noFill/>
              <a:miter lim="800000"/>
              <a:headEnd/>
              <a:tailEnd/>
            </a:ln>
          </p:spPr>
          <p:txBody>
            <a:bodyPr wrap="square" lIns="92075" tIns="46038" rIns="92075" bIns="46038">
              <a:spAutoFit/>
            </a:bodyPr>
            <a:lstStyle/>
            <a:p>
              <a:pPr algn="ctr" eaLnBrk="0" hangingPunct="0"/>
              <a:r>
                <a:rPr lang="en-US" sz="2400" dirty="0" smtClean="0">
                  <a:latin typeface="Times New Roman" pitchFamily="18" charset="0"/>
                </a:rPr>
                <a:t>Buys computer</a:t>
              </a:r>
            </a:p>
            <a:p>
              <a:pPr algn="ctr" eaLnBrk="0" hangingPunct="0"/>
              <a:r>
                <a:rPr lang="en-US" sz="2400" dirty="0" smtClean="0">
                  <a:latin typeface="Times New Roman" pitchFamily="18" charset="0"/>
                </a:rPr>
                <a:t>“No”</a:t>
              </a:r>
              <a:endParaRPr lang="en-US" sz="2400" dirty="0">
                <a:latin typeface="Times New Roman" pitchFamily="18" charset="0"/>
              </a:endParaRPr>
            </a:p>
          </p:txBody>
        </p:sp>
        <p:sp>
          <p:nvSpPr>
            <p:cNvPr id="21" name="Rectangle 27"/>
            <p:cNvSpPr>
              <a:spLocks noChangeArrowheads="1"/>
            </p:cNvSpPr>
            <p:nvPr/>
          </p:nvSpPr>
          <p:spPr bwMode="auto">
            <a:xfrm>
              <a:off x="1515" y="3264"/>
              <a:ext cx="1061" cy="582"/>
            </a:xfrm>
            <a:prstGeom prst="rect">
              <a:avLst/>
            </a:prstGeom>
            <a:solidFill>
              <a:srgbClr val="00FF00"/>
            </a:solidFill>
            <a:ln w="9525">
              <a:noFill/>
              <a:miter lim="800000"/>
              <a:headEnd/>
              <a:tailEnd/>
            </a:ln>
          </p:spPr>
          <p:txBody>
            <a:bodyPr wrap="none" lIns="92075" tIns="46038" rIns="92075" bIns="46038">
              <a:spAutoFit/>
            </a:bodyPr>
            <a:lstStyle/>
            <a:p>
              <a:pPr algn="ctr" eaLnBrk="0" hangingPunct="0"/>
              <a:r>
                <a:rPr lang="en-US" sz="2400" dirty="0" smtClean="0">
                  <a:latin typeface="Times New Roman" pitchFamily="18" charset="0"/>
                </a:rPr>
                <a:t>Buys computer</a:t>
              </a:r>
            </a:p>
            <a:p>
              <a:pPr algn="ctr" eaLnBrk="0" hangingPunct="0"/>
              <a:r>
                <a:rPr lang="en-US" sz="2400" dirty="0" smtClean="0">
                  <a:latin typeface="Times New Roman" pitchFamily="18" charset="0"/>
                </a:rPr>
                <a:t>“Yes”</a:t>
              </a:r>
              <a:endParaRPr lang="en-US" sz="2400" dirty="0">
                <a:latin typeface="Times New Roman" pitchFamily="18" charset="0"/>
              </a:endParaRPr>
            </a:p>
          </p:txBody>
        </p:sp>
        <p:sp>
          <p:nvSpPr>
            <p:cNvPr id="23" name="Rectangle 29"/>
            <p:cNvSpPr>
              <a:spLocks noChangeArrowheads="1"/>
            </p:cNvSpPr>
            <p:nvPr/>
          </p:nvSpPr>
          <p:spPr bwMode="auto">
            <a:xfrm>
              <a:off x="2181" y="2059"/>
              <a:ext cx="1061" cy="582"/>
            </a:xfrm>
            <a:prstGeom prst="rect">
              <a:avLst/>
            </a:prstGeom>
            <a:solidFill>
              <a:srgbClr val="00FF00"/>
            </a:solidFill>
            <a:ln w="9525">
              <a:noFill/>
              <a:miter lim="800000"/>
              <a:headEnd/>
              <a:tailEnd/>
            </a:ln>
          </p:spPr>
          <p:txBody>
            <a:bodyPr wrap="none" lIns="92075" tIns="46038" rIns="92075" bIns="46038">
              <a:spAutoFit/>
            </a:bodyPr>
            <a:lstStyle/>
            <a:p>
              <a:pPr algn="ctr" eaLnBrk="0" hangingPunct="0"/>
              <a:r>
                <a:rPr lang="en-US" sz="2400" dirty="0" smtClean="0">
                  <a:latin typeface="Times New Roman" pitchFamily="18" charset="0"/>
                </a:rPr>
                <a:t>Buys computer</a:t>
              </a:r>
            </a:p>
            <a:p>
              <a:pPr algn="ctr" eaLnBrk="0" hangingPunct="0"/>
              <a:r>
                <a:rPr lang="en-US" sz="2400" dirty="0" smtClean="0">
                  <a:latin typeface="Times New Roman" pitchFamily="18" charset="0"/>
                </a:rPr>
                <a:t>“Yes”</a:t>
              </a:r>
            </a:p>
          </p:txBody>
        </p:sp>
        <p:sp>
          <p:nvSpPr>
            <p:cNvPr id="24" name="Rectangle 30"/>
            <p:cNvSpPr>
              <a:spLocks noChangeArrowheads="1"/>
            </p:cNvSpPr>
            <p:nvPr/>
          </p:nvSpPr>
          <p:spPr bwMode="auto">
            <a:xfrm>
              <a:off x="2656" y="1739"/>
              <a:ext cx="590" cy="107"/>
            </a:xfrm>
            <a:prstGeom prst="rect">
              <a:avLst/>
            </a:prstGeom>
            <a:solidFill>
              <a:srgbClr val="FFFF00"/>
            </a:solidFill>
            <a:ln w="12700">
              <a:noFill/>
              <a:miter lim="800000"/>
              <a:headEnd type="none" w="sm" len="sm"/>
              <a:tailEnd type="none" w="sm" len="sm"/>
            </a:ln>
          </p:spPr>
          <p:txBody>
            <a:bodyPr wrap="none" anchor="ctr"/>
            <a:lstStyle/>
            <a:p>
              <a:pPr algn="ctr" eaLnBrk="0" hangingPunct="0"/>
              <a:r>
                <a:rPr lang="en-US" b="1" dirty="0" err="1" smtClean="0">
                  <a:latin typeface="Times New Roman" pitchFamily="18" charset="0"/>
                </a:rPr>
                <a:t>middle_aged</a:t>
              </a:r>
              <a:endParaRPr lang="en-US" b="1" dirty="0">
                <a:latin typeface="Times New Roman" pitchFamily="18" charset="0"/>
              </a:endParaRPr>
            </a:p>
          </p:txBody>
        </p:sp>
        <p:sp>
          <p:nvSpPr>
            <p:cNvPr id="26" name="Rectangle 9"/>
            <p:cNvSpPr>
              <a:spLocks noChangeArrowheads="1"/>
            </p:cNvSpPr>
            <p:nvPr/>
          </p:nvSpPr>
          <p:spPr bwMode="auto">
            <a:xfrm>
              <a:off x="4476" y="2784"/>
              <a:ext cx="382" cy="288"/>
            </a:xfrm>
            <a:prstGeom prst="rect">
              <a:avLst/>
            </a:prstGeom>
            <a:solidFill>
              <a:srgbClr val="FFFF00"/>
            </a:solidFill>
            <a:ln w="9525">
              <a:noFill/>
              <a:miter lim="800000"/>
              <a:headEnd/>
              <a:tailEnd/>
            </a:ln>
          </p:spPr>
          <p:txBody>
            <a:bodyPr wrap="none" lIns="92075" tIns="46038" rIns="92075" bIns="46038">
              <a:spAutoFit/>
            </a:bodyPr>
            <a:lstStyle/>
            <a:p>
              <a:pPr algn="ctr" eaLnBrk="0" hangingPunct="0"/>
              <a:r>
                <a:rPr lang="en-US" sz="2400" dirty="0">
                  <a:latin typeface="Times New Roman" pitchFamily="18" charset="0"/>
                </a:rPr>
                <a:t>fair</a:t>
              </a:r>
            </a:p>
          </p:txBody>
        </p:sp>
        <p:sp>
          <p:nvSpPr>
            <p:cNvPr id="27" name="Rectangle 10"/>
            <p:cNvSpPr>
              <a:spLocks noChangeArrowheads="1"/>
            </p:cNvSpPr>
            <p:nvPr/>
          </p:nvSpPr>
          <p:spPr bwMode="auto">
            <a:xfrm>
              <a:off x="2916" y="2784"/>
              <a:ext cx="526" cy="259"/>
            </a:xfrm>
            <a:prstGeom prst="rect">
              <a:avLst/>
            </a:prstGeom>
            <a:solidFill>
              <a:srgbClr val="FFFF00"/>
            </a:solidFill>
            <a:ln w="9525">
              <a:noFill/>
              <a:miter lim="800000"/>
              <a:headEnd/>
              <a:tailEnd/>
            </a:ln>
          </p:spPr>
          <p:txBody>
            <a:bodyPr wrap="none" lIns="92075" tIns="46038" rIns="92075" bIns="46038">
              <a:spAutoFit/>
            </a:bodyPr>
            <a:lstStyle/>
            <a:p>
              <a:pPr algn="ctr" eaLnBrk="0" hangingPunct="0"/>
              <a:r>
                <a:rPr lang="en-US" dirty="0">
                  <a:latin typeface="Times New Roman" pitchFamily="18" charset="0"/>
                </a:rPr>
                <a:t>excellent</a:t>
              </a:r>
            </a:p>
          </p:txBody>
        </p:sp>
        <p:sp>
          <p:nvSpPr>
            <p:cNvPr id="28" name="Rectangle 8"/>
            <p:cNvSpPr>
              <a:spLocks noChangeArrowheads="1"/>
            </p:cNvSpPr>
            <p:nvPr/>
          </p:nvSpPr>
          <p:spPr bwMode="auto">
            <a:xfrm>
              <a:off x="2126" y="2832"/>
              <a:ext cx="372" cy="288"/>
            </a:xfrm>
            <a:prstGeom prst="rect">
              <a:avLst/>
            </a:prstGeom>
            <a:solidFill>
              <a:srgbClr val="FFFF00"/>
            </a:solidFill>
            <a:ln w="9525">
              <a:noFill/>
              <a:miter lim="800000"/>
              <a:headEnd/>
              <a:tailEnd/>
            </a:ln>
          </p:spPr>
          <p:txBody>
            <a:bodyPr wrap="none" lIns="92075" tIns="46038" rIns="92075" bIns="46038">
              <a:spAutoFit/>
            </a:bodyPr>
            <a:lstStyle/>
            <a:p>
              <a:pPr algn="ctr" eaLnBrk="0" hangingPunct="0"/>
              <a:r>
                <a:rPr lang="en-US" sz="2400" dirty="0">
                  <a:latin typeface="Times New Roman" pitchFamily="18" charset="0"/>
                </a:rPr>
                <a:t>yes</a:t>
              </a:r>
            </a:p>
          </p:txBody>
        </p:sp>
        <p:sp>
          <p:nvSpPr>
            <p:cNvPr id="29" name="Rectangle 7"/>
            <p:cNvSpPr>
              <a:spLocks noChangeArrowheads="1"/>
            </p:cNvSpPr>
            <p:nvPr/>
          </p:nvSpPr>
          <p:spPr bwMode="auto">
            <a:xfrm>
              <a:off x="532" y="2832"/>
              <a:ext cx="432" cy="288"/>
            </a:xfrm>
            <a:prstGeom prst="rect">
              <a:avLst/>
            </a:prstGeom>
            <a:solidFill>
              <a:srgbClr val="FFFF00"/>
            </a:solidFill>
            <a:ln w="9525">
              <a:noFill/>
              <a:miter lim="800000"/>
              <a:headEnd/>
              <a:tailEnd/>
            </a:ln>
          </p:spPr>
          <p:txBody>
            <a:bodyPr lIns="92075" tIns="46038" rIns="92075" bIns="46038">
              <a:spAutoFit/>
            </a:bodyPr>
            <a:lstStyle/>
            <a:p>
              <a:pPr algn="ctr" eaLnBrk="0" hangingPunct="0"/>
              <a:r>
                <a:rPr lang="en-US" sz="2400" dirty="0">
                  <a:latin typeface="Times New Roman" pitchFamily="18" charset="0"/>
                </a:rPr>
                <a:t>no</a:t>
              </a:r>
            </a:p>
          </p:txBody>
        </p:sp>
      </p:grpSp>
      <p:sp>
        <p:nvSpPr>
          <p:cNvPr id="30" name="Rectangle 29"/>
          <p:cNvSpPr/>
          <p:nvPr/>
        </p:nvSpPr>
        <p:spPr>
          <a:xfrm>
            <a:off x="533400" y="5089570"/>
            <a:ext cx="8305800" cy="1412694"/>
          </a:xfrm>
          <a:prstGeom prst="rect">
            <a:avLst/>
          </a:prstGeom>
        </p:spPr>
        <p:txBody>
          <a:bodyPr wrap="square">
            <a:spAutoFit/>
          </a:bodyPr>
          <a:lstStyle/>
          <a:p>
            <a:pPr>
              <a:lnSpc>
                <a:spcPct val="110000"/>
              </a:lnSpc>
            </a:pPr>
            <a:endParaRPr lang="en-US" dirty="0" smtClean="0">
              <a:latin typeface="Calibri" pitchFamily="34" charset="0"/>
            </a:endParaRPr>
          </a:p>
          <a:p>
            <a:pPr>
              <a:lnSpc>
                <a:spcPct val="110000"/>
              </a:lnSpc>
            </a:pPr>
            <a:r>
              <a:rPr lang="en-US" sz="2000" b="1" dirty="0" smtClean="0">
                <a:latin typeface="Calibri" pitchFamily="34" charset="0"/>
              </a:rPr>
              <a:t>Data to be classified:  </a:t>
            </a:r>
          </a:p>
          <a:p>
            <a:pPr>
              <a:lnSpc>
                <a:spcPct val="110000"/>
              </a:lnSpc>
            </a:pPr>
            <a:r>
              <a:rPr lang="en-US" sz="2000" b="1" dirty="0" smtClean="0">
                <a:latin typeface="Calibri" pitchFamily="34" charset="0"/>
              </a:rPr>
              <a:t>X = (age=youth, Income = medium, Student = yes, </a:t>
            </a:r>
            <a:r>
              <a:rPr lang="en-US" sz="2000" b="1" dirty="0" err="1" smtClean="0">
                <a:latin typeface="Calibri" pitchFamily="34" charset="0"/>
              </a:rPr>
              <a:t>credit_rating</a:t>
            </a:r>
            <a:r>
              <a:rPr lang="en-US" sz="2000" b="1" dirty="0" smtClean="0">
                <a:latin typeface="Calibri" pitchFamily="34" charset="0"/>
              </a:rPr>
              <a:t> = Fair)</a:t>
            </a:r>
          </a:p>
          <a:p>
            <a:pPr>
              <a:lnSpc>
                <a:spcPct val="110000"/>
              </a:lnSpc>
            </a:pPr>
            <a:r>
              <a:rPr lang="en-US" sz="2000" b="1" dirty="0" smtClean="0">
                <a:latin typeface="Calibri" pitchFamily="34" charset="0"/>
              </a:rPr>
              <a:t>Class of Data X is Buys computer=YES</a:t>
            </a:r>
          </a:p>
        </p:txBody>
      </p:sp>
      <p:sp>
        <p:nvSpPr>
          <p:cNvPr id="31" name="Rectangle 25"/>
          <p:cNvSpPr>
            <a:spLocks noChangeArrowheads="1"/>
          </p:cNvSpPr>
          <p:nvPr/>
        </p:nvSpPr>
        <p:spPr bwMode="auto">
          <a:xfrm>
            <a:off x="4724400" y="4191000"/>
            <a:ext cx="2211489" cy="831533"/>
          </a:xfrm>
          <a:prstGeom prst="rect">
            <a:avLst/>
          </a:prstGeom>
          <a:solidFill>
            <a:srgbClr val="FFCC99"/>
          </a:solidFill>
          <a:ln w="9525">
            <a:noFill/>
            <a:miter lim="800000"/>
            <a:headEnd/>
            <a:tailEnd/>
          </a:ln>
        </p:spPr>
        <p:txBody>
          <a:bodyPr wrap="square" lIns="92075" tIns="46038" rIns="92075" bIns="46038">
            <a:spAutoFit/>
          </a:bodyPr>
          <a:lstStyle/>
          <a:p>
            <a:pPr algn="ctr" eaLnBrk="0" hangingPunct="0"/>
            <a:r>
              <a:rPr lang="en-US" sz="2400" dirty="0" smtClean="0">
                <a:latin typeface="Times New Roman" pitchFamily="18" charset="0"/>
              </a:rPr>
              <a:t>Buys computer</a:t>
            </a:r>
          </a:p>
          <a:p>
            <a:pPr algn="ctr" eaLnBrk="0" hangingPunct="0"/>
            <a:r>
              <a:rPr lang="en-US" sz="2400" dirty="0" smtClean="0">
                <a:latin typeface="Times New Roman" pitchFamily="18" charset="0"/>
              </a:rPr>
              <a:t>“No”</a:t>
            </a:r>
            <a:endParaRPr lang="en-US" sz="2400" dirty="0">
              <a:latin typeface="Times New Roman" pitchFamily="18" charset="0"/>
            </a:endParaRPr>
          </a:p>
        </p:txBody>
      </p:sp>
      <p:sp>
        <p:nvSpPr>
          <p:cNvPr id="56" name="Rectangle 27"/>
          <p:cNvSpPr>
            <a:spLocks noChangeArrowheads="1"/>
          </p:cNvSpPr>
          <p:nvPr/>
        </p:nvSpPr>
        <p:spPr bwMode="auto">
          <a:xfrm>
            <a:off x="7010400" y="4191000"/>
            <a:ext cx="2056653" cy="831639"/>
          </a:xfrm>
          <a:prstGeom prst="rect">
            <a:avLst/>
          </a:prstGeom>
          <a:solidFill>
            <a:srgbClr val="00FF00"/>
          </a:solidFill>
          <a:ln w="9525">
            <a:noFill/>
            <a:miter lim="800000"/>
            <a:headEnd/>
            <a:tailEnd/>
          </a:ln>
        </p:spPr>
        <p:txBody>
          <a:bodyPr wrap="none" lIns="92075" tIns="46038" rIns="92075" bIns="46038">
            <a:spAutoFit/>
          </a:bodyPr>
          <a:lstStyle/>
          <a:p>
            <a:pPr algn="ctr" eaLnBrk="0" hangingPunct="0"/>
            <a:r>
              <a:rPr lang="en-US" sz="2400" dirty="0" smtClean="0">
                <a:latin typeface="Times New Roman" pitchFamily="18" charset="0"/>
              </a:rPr>
              <a:t>Buys computer</a:t>
            </a:r>
          </a:p>
          <a:p>
            <a:pPr algn="ctr" eaLnBrk="0" hangingPunct="0"/>
            <a:r>
              <a:rPr lang="en-US" sz="2400" dirty="0" smtClean="0">
                <a:latin typeface="Times New Roman" pitchFamily="18" charset="0"/>
              </a:rPr>
              <a:t>“Yes”</a:t>
            </a:r>
            <a:endParaRPr lang="en-US" sz="2400" dirty="0">
              <a:latin typeface="Times New Roman" pitchFamily="18" charset="0"/>
            </a:endParaRPr>
          </a:p>
        </p:txBody>
      </p:sp>
    </p:spTree>
  </p:cSld>
  <p:clrMapOvr>
    <a:masterClrMapping/>
  </p:clrMapOvr>
  <p:transition>
    <p:zoom/>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0"/>
          </p:nvPr>
        </p:nvSpPr>
        <p:spPr>
          <a:noFill/>
        </p:spPr>
        <p:txBody>
          <a:bodyPr/>
          <a:lstStyle/>
          <a:p>
            <a:fld id="{2A8E1F07-F98B-4FF8-8001-868772231F36}" type="slidenum">
              <a:rPr lang="en-US" smtClean="0"/>
              <a:pPr/>
              <a:t>96</a:t>
            </a:fld>
            <a:endParaRPr lang="en-US" smtClean="0"/>
          </a:p>
        </p:txBody>
      </p:sp>
      <p:sp>
        <p:nvSpPr>
          <p:cNvPr id="17411" name="Rectangle 2"/>
          <p:cNvSpPr>
            <a:spLocks noGrp="1" noChangeArrowheads="1"/>
          </p:cNvSpPr>
          <p:nvPr>
            <p:ph type="title"/>
          </p:nvPr>
        </p:nvSpPr>
        <p:spPr>
          <a:xfrm>
            <a:off x="533400" y="152400"/>
            <a:ext cx="8153400" cy="990600"/>
          </a:xfrm>
        </p:spPr>
        <p:txBody>
          <a:bodyPr/>
          <a:lstStyle/>
          <a:p>
            <a:pPr eaLnBrk="1" hangingPunct="1"/>
            <a:r>
              <a:rPr lang="en-US" smtClean="0"/>
              <a:t>Computing Information-Gain for Continuous-Valued Attributes</a:t>
            </a:r>
            <a:endParaRPr lang="en-US" i="1" smtClean="0">
              <a:solidFill>
                <a:srgbClr val="CC0000"/>
              </a:solidFill>
            </a:endParaRPr>
          </a:p>
        </p:txBody>
      </p:sp>
      <p:sp>
        <p:nvSpPr>
          <p:cNvPr id="17412" name="Rectangle 3"/>
          <p:cNvSpPr>
            <a:spLocks noGrp="1" noChangeArrowheads="1"/>
          </p:cNvSpPr>
          <p:nvPr>
            <p:ph type="body" idx="1"/>
          </p:nvPr>
        </p:nvSpPr>
        <p:spPr>
          <a:xfrm>
            <a:off x="304800" y="1295400"/>
            <a:ext cx="8610600" cy="5273675"/>
          </a:xfrm>
        </p:spPr>
        <p:txBody>
          <a:bodyPr/>
          <a:lstStyle/>
          <a:p>
            <a:pPr eaLnBrk="1" hangingPunct="1">
              <a:lnSpc>
                <a:spcPct val="115000"/>
              </a:lnSpc>
              <a:spcBef>
                <a:spcPct val="25000"/>
              </a:spcBef>
            </a:pPr>
            <a:r>
              <a:rPr lang="en-US" sz="2400" dirty="0" smtClean="0"/>
              <a:t>Let attribute A be a continuous-valued attribute</a:t>
            </a:r>
          </a:p>
          <a:p>
            <a:pPr eaLnBrk="1" hangingPunct="1">
              <a:lnSpc>
                <a:spcPct val="115000"/>
              </a:lnSpc>
              <a:spcBef>
                <a:spcPct val="25000"/>
              </a:spcBef>
            </a:pPr>
            <a:r>
              <a:rPr lang="en-US" sz="2400" dirty="0" smtClean="0"/>
              <a:t>Must determine the </a:t>
            </a:r>
            <a:r>
              <a:rPr lang="en-US" sz="2400" i="1" dirty="0" smtClean="0">
                <a:solidFill>
                  <a:schemeClr val="hlink"/>
                </a:solidFill>
              </a:rPr>
              <a:t>best split point</a:t>
            </a:r>
            <a:r>
              <a:rPr lang="en-US" sz="2400" dirty="0" smtClean="0"/>
              <a:t> for A</a:t>
            </a:r>
          </a:p>
          <a:p>
            <a:pPr lvl="1" eaLnBrk="1" hangingPunct="1">
              <a:lnSpc>
                <a:spcPct val="115000"/>
              </a:lnSpc>
              <a:spcBef>
                <a:spcPct val="25000"/>
              </a:spcBef>
            </a:pPr>
            <a:r>
              <a:rPr lang="en-US" sz="2400" dirty="0" smtClean="0"/>
              <a:t>Sort the value A in increasing order</a:t>
            </a:r>
          </a:p>
          <a:p>
            <a:pPr lvl="1" eaLnBrk="1" hangingPunct="1">
              <a:lnSpc>
                <a:spcPct val="115000"/>
              </a:lnSpc>
              <a:spcBef>
                <a:spcPct val="25000"/>
              </a:spcBef>
            </a:pPr>
            <a:r>
              <a:rPr lang="en-US" sz="2400" dirty="0" smtClean="0"/>
              <a:t>Typically, the midpoint between each pair of adjacent values is considered as a possible </a:t>
            </a:r>
            <a:r>
              <a:rPr lang="en-US" sz="2400" i="1" dirty="0" smtClean="0"/>
              <a:t>split point</a:t>
            </a:r>
          </a:p>
          <a:p>
            <a:pPr lvl="2" eaLnBrk="1" hangingPunct="1">
              <a:lnSpc>
                <a:spcPct val="115000"/>
              </a:lnSpc>
              <a:spcBef>
                <a:spcPct val="25000"/>
              </a:spcBef>
            </a:pPr>
            <a:r>
              <a:rPr lang="en-US" sz="2000" dirty="0" smtClean="0"/>
              <a:t>(a</a:t>
            </a:r>
            <a:r>
              <a:rPr lang="en-US" sz="2000" baseline="-25000" dirty="0" smtClean="0"/>
              <a:t>i</a:t>
            </a:r>
            <a:r>
              <a:rPr lang="en-US" sz="2000" dirty="0" smtClean="0"/>
              <a:t>+a</a:t>
            </a:r>
            <a:r>
              <a:rPr lang="en-US" sz="2000" baseline="-25000" dirty="0" smtClean="0"/>
              <a:t>i+1</a:t>
            </a:r>
            <a:r>
              <a:rPr lang="en-US" sz="2000" dirty="0" smtClean="0"/>
              <a:t>)/2 is the midpoint between the values of </a:t>
            </a:r>
            <a:r>
              <a:rPr lang="en-US" sz="2000" dirty="0" err="1" smtClean="0"/>
              <a:t>a</a:t>
            </a:r>
            <a:r>
              <a:rPr lang="en-US" sz="2000" baseline="-25000" dirty="0" err="1" smtClean="0"/>
              <a:t>i</a:t>
            </a:r>
            <a:r>
              <a:rPr lang="en-US" sz="2000" dirty="0" smtClean="0"/>
              <a:t> and a</a:t>
            </a:r>
            <a:r>
              <a:rPr lang="en-US" sz="2000" baseline="-25000" dirty="0" smtClean="0"/>
              <a:t>i+1</a:t>
            </a:r>
          </a:p>
          <a:p>
            <a:pPr lvl="1" eaLnBrk="1" hangingPunct="1">
              <a:lnSpc>
                <a:spcPct val="115000"/>
              </a:lnSpc>
              <a:spcBef>
                <a:spcPct val="25000"/>
              </a:spcBef>
            </a:pPr>
            <a:r>
              <a:rPr lang="en-US" sz="2400" dirty="0" smtClean="0"/>
              <a:t>The point with the </a:t>
            </a:r>
            <a:r>
              <a:rPr lang="en-US" sz="2400" i="1" dirty="0" smtClean="0"/>
              <a:t>minimum expected information requirement</a:t>
            </a:r>
            <a:r>
              <a:rPr lang="en-US" sz="2400" dirty="0" smtClean="0"/>
              <a:t> for A is selected as the split-point for A</a:t>
            </a:r>
          </a:p>
          <a:p>
            <a:pPr eaLnBrk="1" hangingPunct="1">
              <a:lnSpc>
                <a:spcPct val="115000"/>
              </a:lnSpc>
            </a:pPr>
            <a:r>
              <a:rPr lang="en-US" sz="2400" dirty="0" smtClean="0"/>
              <a:t>Split:</a:t>
            </a:r>
          </a:p>
          <a:p>
            <a:pPr lvl="1" eaLnBrk="1" hangingPunct="1">
              <a:lnSpc>
                <a:spcPct val="115000"/>
              </a:lnSpc>
            </a:pPr>
            <a:r>
              <a:rPr lang="en-US" sz="2400" dirty="0" smtClean="0"/>
              <a:t>D1 is the set of tuples in D satisfying A ≤ split-point, and D2 is the set of tuples in D satisfying A &gt; split-point</a:t>
            </a:r>
          </a:p>
        </p:txBody>
      </p:sp>
    </p:spTree>
  </p:cSld>
  <p:clrMapOvr>
    <a:masterClrMapping/>
  </p:clrMapOvr>
  <p:transition>
    <p:zoom/>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7"/>
          <p:cNvSpPr>
            <a:spLocks noGrp="1"/>
          </p:cNvSpPr>
          <p:nvPr>
            <p:ph type="sldNum" sz="quarter" idx="10"/>
          </p:nvPr>
        </p:nvSpPr>
        <p:spPr>
          <a:noFill/>
        </p:spPr>
        <p:txBody>
          <a:bodyPr/>
          <a:lstStyle/>
          <a:p>
            <a:fld id="{F03D9348-215A-4B23-9553-06DBBA0492F5}" type="slidenum">
              <a:rPr lang="en-US" smtClean="0"/>
              <a:pPr/>
              <a:t>97</a:t>
            </a:fld>
            <a:endParaRPr lang="en-US" smtClean="0"/>
          </a:p>
        </p:txBody>
      </p:sp>
      <p:sp>
        <p:nvSpPr>
          <p:cNvPr id="18435" name="Rectangle 2050"/>
          <p:cNvSpPr>
            <a:spLocks noGrp="1" noChangeArrowheads="1"/>
          </p:cNvSpPr>
          <p:nvPr>
            <p:ph type="title"/>
          </p:nvPr>
        </p:nvSpPr>
        <p:spPr>
          <a:xfrm>
            <a:off x="304800" y="381000"/>
            <a:ext cx="8534400" cy="609600"/>
          </a:xfrm>
        </p:spPr>
        <p:txBody>
          <a:bodyPr/>
          <a:lstStyle/>
          <a:p>
            <a:pPr eaLnBrk="1" hangingPunct="1"/>
            <a:r>
              <a:rPr lang="en-US" smtClean="0"/>
              <a:t>Gain Ratio for Attribute Selection (C4.5)</a:t>
            </a:r>
            <a:endParaRPr lang="en-US" i="1" smtClean="0">
              <a:solidFill>
                <a:srgbClr val="CC0000"/>
              </a:solidFill>
            </a:endParaRPr>
          </a:p>
        </p:txBody>
      </p:sp>
      <p:sp>
        <p:nvSpPr>
          <p:cNvPr id="18436" name="Rectangle 2051"/>
          <p:cNvSpPr>
            <a:spLocks noGrp="1" noChangeArrowheads="1"/>
          </p:cNvSpPr>
          <p:nvPr>
            <p:ph type="body" sz="half" idx="1"/>
          </p:nvPr>
        </p:nvSpPr>
        <p:spPr>
          <a:xfrm>
            <a:off x="304800" y="1371600"/>
            <a:ext cx="8458200" cy="5105400"/>
          </a:xfrm>
        </p:spPr>
        <p:txBody>
          <a:bodyPr/>
          <a:lstStyle/>
          <a:p>
            <a:pPr eaLnBrk="1" hangingPunct="1"/>
            <a:r>
              <a:rPr lang="en-US" sz="2400" dirty="0" smtClean="0"/>
              <a:t>Information gain measure is biased towards attributes with a large number of values</a:t>
            </a:r>
          </a:p>
          <a:p>
            <a:pPr eaLnBrk="1" hangingPunct="1"/>
            <a:r>
              <a:rPr lang="en-US" sz="2400" dirty="0" smtClean="0"/>
              <a:t>C4.5 (a successor of ID3) uses gain ratio to overcome the problem (normalization to information gain)</a:t>
            </a:r>
          </a:p>
          <a:p>
            <a:pPr eaLnBrk="1" hangingPunct="1"/>
            <a:endParaRPr lang="en-US" sz="2400" dirty="0" smtClean="0"/>
          </a:p>
          <a:p>
            <a:pPr eaLnBrk="1" hangingPunct="1"/>
            <a:endParaRPr lang="en-US" sz="2400" dirty="0" smtClean="0"/>
          </a:p>
          <a:p>
            <a:pPr lvl="1" eaLnBrk="1" hangingPunct="1"/>
            <a:r>
              <a:rPr lang="en-US" sz="2400" dirty="0" err="1" smtClean="0"/>
              <a:t>GainRatio</a:t>
            </a:r>
            <a:r>
              <a:rPr lang="en-US" sz="2400" dirty="0" smtClean="0"/>
              <a:t>(A) = Gain(A)/</a:t>
            </a:r>
            <a:r>
              <a:rPr lang="en-US" sz="2400" dirty="0" err="1" smtClean="0"/>
              <a:t>SplitInfo</a:t>
            </a:r>
            <a:r>
              <a:rPr lang="en-US" sz="2400" dirty="0" smtClean="0"/>
              <a:t>(A)</a:t>
            </a:r>
          </a:p>
          <a:p>
            <a:pPr eaLnBrk="1" hangingPunct="1"/>
            <a:r>
              <a:rPr lang="en-US" sz="2400" dirty="0" smtClean="0"/>
              <a:t>Ex.</a:t>
            </a:r>
          </a:p>
          <a:p>
            <a:pPr lvl="1" eaLnBrk="1" hangingPunct="1"/>
            <a:endParaRPr lang="en-US" sz="2400" dirty="0" smtClean="0"/>
          </a:p>
          <a:p>
            <a:pPr lvl="1" eaLnBrk="1" hangingPunct="1"/>
            <a:r>
              <a:rPr lang="en-US" sz="2400" dirty="0" err="1" smtClean="0"/>
              <a:t>gain_ratio</a:t>
            </a:r>
            <a:r>
              <a:rPr lang="en-US" sz="2400" dirty="0" smtClean="0"/>
              <a:t>(income) = 0.029/1.557 = 0.019</a:t>
            </a:r>
          </a:p>
          <a:p>
            <a:pPr eaLnBrk="1" hangingPunct="1"/>
            <a:r>
              <a:rPr lang="en-US" sz="2400" dirty="0" smtClean="0"/>
              <a:t>The attribute with the </a:t>
            </a:r>
            <a:r>
              <a:rPr lang="en-US" sz="2400" b="1" dirty="0" smtClean="0"/>
              <a:t>maximum gain ratio </a:t>
            </a:r>
            <a:r>
              <a:rPr lang="en-US" sz="2400" dirty="0" smtClean="0"/>
              <a:t>is selected as the splitting attribute</a:t>
            </a:r>
          </a:p>
        </p:txBody>
      </p:sp>
      <p:graphicFrame>
        <p:nvGraphicFramePr>
          <p:cNvPr id="18437" name="Object 2048"/>
          <p:cNvGraphicFramePr>
            <a:graphicFrameLocks noChangeAspect="1"/>
          </p:cNvGraphicFramePr>
          <p:nvPr>
            <p:ph sz="quarter" idx="2"/>
          </p:nvPr>
        </p:nvGraphicFramePr>
        <p:xfrm>
          <a:off x="1981200" y="2971800"/>
          <a:ext cx="4343400" cy="831850"/>
        </p:xfrm>
        <a:graphic>
          <a:graphicData uri="http://schemas.openxmlformats.org/presentationml/2006/ole">
            <p:oleObj spid="_x0000_s190466" name="Equation" r:id="rId4" imgW="2387600" imgH="457200" progId="Equation.3">
              <p:embed/>
            </p:oleObj>
          </a:graphicData>
        </a:graphic>
      </p:graphicFrame>
      <p:pic>
        <p:nvPicPr>
          <p:cNvPr id="18438" name="Picture 10" descr="8splitinfo"/>
          <p:cNvPicPr>
            <a:picLocks noChangeAspect="1" noChangeArrowheads="1"/>
          </p:cNvPicPr>
          <p:nvPr/>
        </p:nvPicPr>
        <p:blipFill>
          <a:blip r:embed="rId5" cstate="print"/>
          <a:srcRect/>
          <a:stretch>
            <a:fillRect/>
          </a:stretch>
        </p:blipFill>
        <p:spPr bwMode="auto">
          <a:xfrm>
            <a:off x="1143000" y="4495800"/>
            <a:ext cx="7924800" cy="574675"/>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6"/>
          <p:cNvSpPr>
            <a:spLocks noGrp="1"/>
          </p:cNvSpPr>
          <p:nvPr>
            <p:ph type="sldNum" sz="quarter" idx="10"/>
          </p:nvPr>
        </p:nvSpPr>
        <p:spPr>
          <a:noFill/>
        </p:spPr>
        <p:txBody>
          <a:bodyPr/>
          <a:lstStyle/>
          <a:p>
            <a:fld id="{3A3EA2AB-D5F8-4BAA-8AAF-CB4595083B0D}" type="slidenum">
              <a:rPr lang="en-US" smtClean="0"/>
              <a:pPr/>
              <a:t>98</a:t>
            </a:fld>
            <a:endParaRPr lang="en-US" smtClean="0"/>
          </a:p>
        </p:txBody>
      </p:sp>
      <p:sp>
        <p:nvSpPr>
          <p:cNvPr id="19459" name="Rectangle 1026"/>
          <p:cNvSpPr>
            <a:spLocks noGrp="1" noChangeArrowheads="1"/>
          </p:cNvSpPr>
          <p:nvPr>
            <p:ph type="title"/>
          </p:nvPr>
        </p:nvSpPr>
        <p:spPr>
          <a:noFill/>
        </p:spPr>
        <p:txBody>
          <a:bodyPr lIns="92075" tIns="46038" rIns="92075" bIns="46038"/>
          <a:lstStyle/>
          <a:p>
            <a:pPr eaLnBrk="1" hangingPunct="1"/>
            <a:r>
              <a:rPr lang="en-US" smtClean="0"/>
              <a:t>Gini Index (CART, IBM IntelligentMiner)</a:t>
            </a:r>
          </a:p>
        </p:txBody>
      </p:sp>
      <p:sp>
        <p:nvSpPr>
          <p:cNvPr id="19460" name="Rectangle 1027"/>
          <p:cNvSpPr>
            <a:spLocks noGrp="1" noChangeArrowheads="1"/>
          </p:cNvSpPr>
          <p:nvPr>
            <p:ph type="body" sz="half" idx="1"/>
          </p:nvPr>
        </p:nvSpPr>
        <p:spPr>
          <a:xfrm>
            <a:off x="304800" y="1371600"/>
            <a:ext cx="8534400" cy="5105400"/>
          </a:xfrm>
          <a:noFill/>
        </p:spPr>
        <p:txBody>
          <a:bodyPr lIns="92075" tIns="46038" rIns="92075" bIns="46038"/>
          <a:lstStyle/>
          <a:p>
            <a:pPr eaLnBrk="1" hangingPunct="1">
              <a:spcBef>
                <a:spcPts val="600"/>
              </a:spcBef>
              <a:spcAft>
                <a:spcPts val="200"/>
              </a:spcAft>
            </a:pPr>
            <a:r>
              <a:rPr lang="en-US" sz="2400" dirty="0" smtClean="0"/>
              <a:t>If a data set </a:t>
            </a:r>
            <a:r>
              <a:rPr lang="en-US" sz="2400" i="1" dirty="0" smtClean="0"/>
              <a:t>D </a:t>
            </a:r>
            <a:r>
              <a:rPr lang="en-US" sz="2400" dirty="0" smtClean="0"/>
              <a:t>contains examples from </a:t>
            </a:r>
            <a:r>
              <a:rPr lang="en-US" sz="2400" i="1" dirty="0" smtClean="0"/>
              <a:t>n</a:t>
            </a:r>
            <a:r>
              <a:rPr lang="en-US" sz="2400" dirty="0" smtClean="0"/>
              <a:t> classes, gini index, </a:t>
            </a:r>
            <a:r>
              <a:rPr lang="en-US" sz="2400" i="1" dirty="0" smtClean="0"/>
              <a:t>gini</a:t>
            </a:r>
            <a:r>
              <a:rPr lang="en-US" sz="2400" dirty="0" smtClean="0"/>
              <a:t>(</a:t>
            </a:r>
            <a:r>
              <a:rPr lang="en-US" sz="2400" i="1" dirty="0" smtClean="0"/>
              <a:t>D</a:t>
            </a:r>
            <a:r>
              <a:rPr lang="en-US" sz="2400" dirty="0" smtClean="0"/>
              <a:t>) is defined as</a:t>
            </a:r>
          </a:p>
          <a:p>
            <a:pPr eaLnBrk="1" hangingPunct="1">
              <a:spcBef>
                <a:spcPts val="600"/>
              </a:spcBef>
              <a:spcAft>
                <a:spcPts val="200"/>
              </a:spcAft>
            </a:pPr>
            <a:endParaRPr lang="en-US" sz="2400" dirty="0" smtClean="0"/>
          </a:p>
          <a:p>
            <a:pPr eaLnBrk="1" hangingPunct="1">
              <a:spcBef>
                <a:spcPts val="600"/>
              </a:spcBef>
              <a:spcAft>
                <a:spcPts val="200"/>
              </a:spcAft>
              <a:buFont typeface="Wingdings" pitchFamily="2" charset="2"/>
              <a:buNone/>
            </a:pPr>
            <a:r>
              <a:rPr lang="en-US" sz="2400" dirty="0" smtClean="0"/>
              <a:t>    		where </a:t>
            </a:r>
            <a:r>
              <a:rPr lang="en-US" sz="2400" i="1" dirty="0" err="1" smtClean="0"/>
              <a:t>p</a:t>
            </a:r>
            <a:r>
              <a:rPr lang="en-US" sz="2400" i="1" baseline="-25000" dirty="0" err="1" smtClean="0"/>
              <a:t>j</a:t>
            </a:r>
            <a:r>
              <a:rPr lang="en-US" sz="2400" dirty="0" smtClean="0"/>
              <a:t> is the relative frequency of class </a:t>
            </a:r>
            <a:r>
              <a:rPr lang="en-US" sz="2400" i="1" dirty="0" smtClean="0"/>
              <a:t>j</a:t>
            </a:r>
            <a:r>
              <a:rPr lang="en-US" sz="2400" dirty="0" smtClean="0"/>
              <a:t> in </a:t>
            </a:r>
            <a:r>
              <a:rPr lang="en-US" sz="2400" i="1" dirty="0" smtClean="0"/>
              <a:t>D</a:t>
            </a:r>
          </a:p>
          <a:p>
            <a:pPr eaLnBrk="1" hangingPunct="1">
              <a:spcBef>
                <a:spcPts val="600"/>
              </a:spcBef>
              <a:spcAft>
                <a:spcPts val="200"/>
              </a:spcAft>
            </a:pPr>
            <a:r>
              <a:rPr lang="en-US" sz="2400" dirty="0" smtClean="0"/>
              <a:t>If a data set </a:t>
            </a:r>
            <a:r>
              <a:rPr lang="en-US" sz="2400" i="1" dirty="0" smtClean="0"/>
              <a:t>D</a:t>
            </a:r>
            <a:r>
              <a:rPr lang="en-US" sz="2400" dirty="0" smtClean="0"/>
              <a:t>  is split on A into two subsets </a:t>
            </a:r>
            <a:r>
              <a:rPr lang="en-US" sz="2400" i="1" dirty="0" smtClean="0"/>
              <a:t>D</a:t>
            </a:r>
            <a:r>
              <a:rPr lang="en-US" sz="2400" i="1" baseline="-25000" dirty="0" smtClean="0"/>
              <a:t>1</a:t>
            </a:r>
            <a:r>
              <a:rPr lang="en-US" sz="2400" dirty="0" smtClean="0"/>
              <a:t> and </a:t>
            </a:r>
            <a:r>
              <a:rPr lang="en-US" sz="2400" i="1" dirty="0" smtClean="0"/>
              <a:t>D</a:t>
            </a:r>
            <a:r>
              <a:rPr lang="en-US" sz="2400" i="1" baseline="-25000" dirty="0" smtClean="0"/>
              <a:t>2</a:t>
            </a:r>
            <a:r>
              <a:rPr lang="en-US" sz="2400" dirty="0" smtClean="0"/>
              <a:t>, the </a:t>
            </a:r>
            <a:r>
              <a:rPr lang="en-US" sz="2400" i="1" dirty="0" smtClean="0"/>
              <a:t>gini</a:t>
            </a:r>
            <a:r>
              <a:rPr lang="en-US" sz="2400" dirty="0" smtClean="0"/>
              <a:t> index </a:t>
            </a:r>
            <a:r>
              <a:rPr lang="en-US" sz="2400" i="1" dirty="0" smtClean="0"/>
              <a:t>gini</a:t>
            </a:r>
            <a:r>
              <a:rPr lang="en-US" sz="2400" dirty="0" smtClean="0"/>
              <a:t>(</a:t>
            </a:r>
            <a:r>
              <a:rPr lang="en-US" sz="2400" i="1" dirty="0" smtClean="0"/>
              <a:t>D</a:t>
            </a:r>
            <a:r>
              <a:rPr lang="en-US" sz="2400" dirty="0" smtClean="0"/>
              <a:t>) is defined as</a:t>
            </a:r>
          </a:p>
          <a:p>
            <a:pPr eaLnBrk="1" hangingPunct="1">
              <a:spcBef>
                <a:spcPts val="600"/>
              </a:spcBef>
              <a:spcAft>
                <a:spcPts val="200"/>
              </a:spcAft>
            </a:pPr>
            <a:endParaRPr lang="en-US" sz="2400" dirty="0" smtClean="0"/>
          </a:p>
          <a:p>
            <a:pPr eaLnBrk="1" hangingPunct="1">
              <a:spcBef>
                <a:spcPts val="600"/>
              </a:spcBef>
              <a:spcAft>
                <a:spcPts val="200"/>
              </a:spcAft>
            </a:pPr>
            <a:r>
              <a:rPr lang="en-US" sz="2400" dirty="0" smtClean="0"/>
              <a:t>Reduction in Impurity:</a:t>
            </a:r>
          </a:p>
          <a:p>
            <a:pPr eaLnBrk="1" hangingPunct="1">
              <a:spcBef>
                <a:spcPts val="600"/>
              </a:spcBef>
              <a:spcAft>
                <a:spcPts val="200"/>
              </a:spcAft>
            </a:pPr>
            <a:endParaRPr lang="en-US" sz="2400" dirty="0" smtClean="0"/>
          </a:p>
          <a:p>
            <a:pPr eaLnBrk="1" hangingPunct="1">
              <a:spcBef>
                <a:spcPts val="600"/>
              </a:spcBef>
              <a:spcAft>
                <a:spcPts val="200"/>
              </a:spcAft>
            </a:pPr>
            <a:r>
              <a:rPr lang="en-US" sz="2400" dirty="0" smtClean="0"/>
              <a:t>The attribute provides the </a:t>
            </a:r>
            <a:r>
              <a:rPr lang="en-US" sz="2400" b="1" dirty="0" smtClean="0"/>
              <a:t>smallest </a:t>
            </a:r>
            <a:r>
              <a:rPr lang="en-US" sz="2400" b="1" i="1" dirty="0" err="1" smtClean="0"/>
              <a:t>gini</a:t>
            </a:r>
            <a:r>
              <a:rPr lang="en-US" sz="2400" b="1" i="1" baseline="-25000" dirty="0" err="1" smtClean="0"/>
              <a:t>split</a:t>
            </a:r>
            <a:r>
              <a:rPr lang="en-US" sz="2400" b="1" dirty="0" smtClean="0"/>
              <a:t>(</a:t>
            </a:r>
            <a:r>
              <a:rPr lang="en-US" sz="2400" b="1" i="1" dirty="0" smtClean="0"/>
              <a:t>D</a:t>
            </a:r>
            <a:r>
              <a:rPr lang="en-US" sz="2400" b="1" dirty="0" smtClean="0"/>
              <a:t>) (or the largest reduction in impurity) </a:t>
            </a:r>
            <a:r>
              <a:rPr lang="en-US" sz="2400" dirty="0" smtClean="0"/>
              <a:t>is chosen to split the node (</a:t>
            </a:r>
            <a:r>
              <a:rPr lang="en-US" sz="2400" i="1" dirty="0" smtClean="0">
                <a:solidFill>
                  <a:srgbClr val="CC0000"/>
                </a:solidFill>
              </a:rPr>
              <a:t>need to enumerate all the possible splitting points for each attribute</a:t>
            </a:r>
            <a:r>
              <a:rPr lang="en-US" sz="2400" dirty="0" smtClean="0"/>
              <a:t>)</a:t>
            </a:r>
          </a:p>
        </p:txBody>
      </p:sp>
      <p:graphicFrame>
        <p:nvGraphicFramePr>
          <p:cNvPr id="19461" name="Object 1024"/>
          <p:cNvGraphicFramePr>
            <a:graphicFrameLocks/>
          </p:cNvGraphicFramePr>
          <p:nvPr/>
        </p:nvGraphicFramePr>
        <p:xfrm>
          <a:off x="3886200" y="1828800"/>
          <a:ext cx="2895600" cy="838200"/>
        </p:xfrm>
        <a:graphic>
          <a:graphicData uri="http://schemas.openxmlformats.org/presentationml/2006/ole">
            <p:oleObj spid="_x0000_s191490" name="Equation" r:id="rId4" imgW="1777229" imgH="761669" progId="Equation.3">
              <p:embed/>
            </p:oleObj>
          </a:graphicData>
        </a:graphic>
      </p:graphicFrame>
      <p:graphicFrame>
        <p:nvGraphicFramePr>
          <p:cNvPr id="19462" name="Object 1025"/>
          <p:cNvGraphicFramePr>
            <a:graphicFrameLocks noChangeAspect="1"/>
          </p:cNvGraphicFramePr>
          <p:nvPr/>
        </p:nvGraphicFramePr>
        <p:xfrm>
          <a:off x="3124200" y="3717925"/>
          <a:ext cx="5703888" cy="854075"/>
        </p:xfrm>
        <a:graphic>
          <a:graphicData uri="http://schemas.openxmlformats.org/presentationml/2006/ole">
            <p:oleObj spid="_x0000_s191491" name="Equation" r:id="rId5" imgW="3441700" imgH="596900" progId="Equation.3">
              <p:embed/>
            </p:oleObj>
          </a:graphicData>
        </a:graphic>
      </p:graphicFrame>
      <p:graphicFrame>
        <p:nvGraphicFramePr>
          <p:cNvPr id="19463" name="Object 1026"/>
          <p:cNvGraphicFramePr>
            <a:graphicFrameLocks noChangeAspect="1"/>
          </p:cNvGraphicFramePr>
          <p:nvPr>
            <p:ph sz="half" idx="2"/>
          </p:nvPr>
        </p:nvGraphicFramePr>
        <p:xfrm>
          <a:off x="3657600" y="4811713"/>
          <a:ext cx="4618038" cy="522287"/>
        </p:xfrm>
        <a:graphic>
          <a:graphicData uri="http://schemas.openxmlformats.org/presentationml/2006/ole">
            <p:oleObj spid="_x0000_s191492" name="Equation" r:id="rId6" imgW="2692400" imgH="304800" progId="Equation.3">
              <p:embed/>
            </p:oleObj>
          </a:graphicData>
        </a:graphic>
      </p:graphicFrame>
    </p:spTree>
  </p:cSld>
  <p:clrMapOvr>
    <a:masterClrMapping/>
  </p:clrMapOvr>
  <p:transition>
    <p:zoom/>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7"/>
          <p:cNvSpPr>
            <a:spLocks noGrp="1"/>
          </p:cNvSpPr>
          <p:nvPr>
            <p:ph type="sldNum" sz="quarter" idx="10"/>
          </p:nvPr>
        </p:nvSpPr>
        <p:spPr>
          <a:noFill/>
        </p:spPr>
        <p:txBody>
          <a:bodyPr/>
          <a:lstStyle/>
          <a:p>
            <a:fld id="{7B1E3125-CADA-4E33-872E-53AEA73DF74E}" type="slidenum">
              <a:rPr lang="en-US" smtClean="0"/>
              <a:pPr/>
              <a:t>99</a:t>
            </a:fld>
            <a:endParaRPr lang="en-US" smtClean="0"/>
          </a:p>
        </p:txBody>
      </p:sp>
      <p:sp>
        <p:nvSpPr>
          <p:cNvPr id="20483" name="Rectangle 1026"/>
          <p:cNvSpPr>
            <a:spLocks noGrp="1" noChangeArrowheads="1"/>
          </p:cNvSpPr>
          <p:nvPr>
            <p:ph type="title"/>
          </p:nvPr>
        </p:nvSpPr>
        <p:spPr/>
        <p:txBody>
          <a:bodyPr/>
          <a:lstStyle/>
          <a:p>
            <a:pPr eaLnBrk="1" hangingPunct="1"/>
            <a:r>
              <a:rPr lang="en-US" smtClean="0"/>
              <a:t>Computation of Gini Index </a:t>
            </a:r>
          </a:p>
        </p:txBody>
      </p:sp>
      <p:sp>
        <p:nvSpPr>
          <p:cNvPr id="20484" name="Rectangle 1027"/>
          <p:cNvSpPr>
            <a:spLocks noGrp="1" noChangeArrowheads="1"/>
          </p:cNvSpPr>
          <p:nvPr>
            <p:ph type="body" sz="half" idx="1"/>
          </p:nvPr>
        </p:nvSpPr>
        <p:spPr>
          <a:xfrm>
            <a:off x="304800" y="1295400"/>
            <a:ext cx="8686800" cy="5486400"/>
          </a:xfrm>
        </p:spPr>
        <p:txBody>
          <a:bodyPr/>
          <a:lstStyle/>
          <a:p>
            <a:pPr eaLnBrk="1" hangingPunct="1"/>
            <a:r>
              <a:rPr lang="en-US" sz="2400" smtClean="0"/>
              <a:t>Ex.  D has 9 tuples in buys_computer = “yes” and 5 in “no”</a:t>
            </a:r>
          </a:p>
          <a:p>
            <a:pPr eaLnBrk="1" hangingPunct="1"/>
            <a:endParaRPr lang="en-US" sz="2400" smtClean="0"/>
          </a:p>
          <a:p>
            <a:pPr eaLnBrk="1" hangingPunct="1"/>
            <a:r>
              <a:rPr lang="en-US" sz="2400" smtClean="0"/>
              <a:t>Suppose the attribute income partitions D into 10 in D</a:t>
            </a:r>
            <a:r>
              <a:rPr lang="en-US" sz="2400" baseline="-25000" smtClean="0"/>
              <a:t>1</a:t>
            </a:r>
            <a:r>
              <a:rPr lang="en-US" sz="2400" smtClean="0"/>
              <a:t>: {low, medium} and 4 in D</a:t>
            </a:r>
            <a:r>
              <a:rPr lang="en-US" sz="2400" baseline="-25000" smtClean="0"/>
              <a:t>2</a:t>
            </a:r>
          </a:p>
          <a:p>
            <a:pPr eaLnBrk="1" hangingPunct="1"/>
            <a:endParaRPr lang="en-US" sz="2400" smtClean="0"/>
          </a:p>
          <a:p>
            <a:pPr eaLnBrk="1" hangingPunct="1"/>
            <a:endParaRPr lang="en-US" sz="2400" smtClean="0"/>
          </a:p>
          <a:p>
            <a:pPr eaLnBrk="1" hangingPunct="1"/>
            <a:endParaRPr lang="en-US" sz="2400" smtClean="0"/>
          </a:p>
          <a:p>
            <a:pPr lvl="1" eaLnBrk="1" hangingPunct="1">
              <a:buFont typeface="Wingdings" pitchFamily="2" charset="2"/>
              <a:buNone/>
            </a:pPr>
            <a:r>
              <a:rPr lang="en-US" sz="2400" smtClean="0"/>
              <a:t> Gini</a:t>
            </a:r>
            <a:r>
              <a:rPr lang="en-US" sz="2400" baseline="-25000" smtClean="0"/>
              <a:t>{low,high}</a:t>
            </a:r>
            <a:r>
              <a:rPr lang="en-US" sz="2400" smtClean="0"/>
              <a:t> is 0.458; Gini</a:t>
            </a:r>
            <a:r>
              <a:rPr lang="en-US" sz="2400" baseline="-25000" smtClean="0"/>
              <a:t>{medium,high}</a:t>
            </a:r>
            <a:r>
              <a:rPr lang="en-US" sz="2400" smtClean="0"/>
              <a:t> is 0.450.  Thus, split on the {low,medium} (and {high}) since it has the lowest Gini index</a:t>
            </a:r>
          </a:p>
          <a:p>
            <a:pPr eaLnBrk="1" hangingPunct="1"/>
            <a:r>
              <a:rPr lang="en-US" sz="2400" smtClean="0"/>
              <a:t>All attributes are assumed continuous-valued</a:t>
            </a:r>
          </a:p>
          <a:p>
            <a:pPr eaLnBrk="1" hangingPunct="1"/>
            <a:r>
              <a:rPr lang="en-US" sz="2400" smtClean="0"/>
              <a:t>May need other tools, e.g., clustering, to get the possible split values</a:t>
            </a:r>
          </a:p>
          <a:p>
            <a:pPr eaLnBrk="1" hangingPunct="1"/>
            <a:r>
              <a:rPr lang="en-US" sz="2400" smtClean="0"/>
              <a:t>Can be modified for categorical attributes</a:t>
            </a:r>
          </a:p>
        </p:txBody>
      </p:sp>
      <p:graphicFrame>
        <p:nvGraphicFramePr>
          <p:cNvPr id="20485" name="Object 2"/>
          <p:cNvGraphicFramePr>
            <a:graphicFrameLocks noChangeAspect="1"/>
          </p:cNvGraphicFramePr>
          <p:nvPr>
            <p:ph sz="quarter" idx="2"/>
          </p:nvPr>
        </p:nvGraphicFramePr>
        <p:xfrm>
          <a:off x="3810000" y="1600200"/>
          <a:ext cx="3581400" cy="787400"/>
        </p:xfrm>
        <a:graphic>
          <a:graphicData uri="http://schemas.openxmlformats.org/presentationml/2006/ole">
            <p:oleObj spid="_x0000_s192514" name="Equation" r:id="rId4" imgW="2222500" imgH="469900" progId="Equation.3">
              <p:embed/>
            </p:oleObj>
          </a:graphicData>
        </a:graphic>
      </p:graphicFrame>
      <p:graphicFrame>
        <p:nvGraphicFramePr>
          <p:cNvPr id="20486" name="Object 3"/>
          <p:cNvGraphicFramePr>
            <a:graphicFrameLocks noChangeAspect="1"/>
          </p:cNvGraphicFramePr>
          <p:nvPr/>
        </p:nvGraphicFramePr>
        <p:xfrm>
          <a:off x="3562350" y="2514600"/>
          <a:ext cx="5040313" cy="652463"/>
        </p:xfrm>
        <a:graphic>
          <a:graphicData uri="http://schemas.openxmlformats.org/presentationml/2006/ole">
            <p:oleObj spid="_x0000_s192515" name="Equation" r:id="rId5" imgW="3340100" imgH="431800" progId="Equation.3">
              <p:embed/>
            </p:oleObj>
          </a:graphicData>
        </a:graphic>
      </p:graphicFrame>
      <p:pic>
        <p:nvPicPr>
          <p:cNvPr id="20487" name="Picture 14" descr="8gini"/>
          <p:cNvPicPr>
            <a:picLocks noChangeAspect="1" noChangeArrowheads="1"/>
          </p:cNvPicPr>
          <p:nvPr/>
        </p:nvPicPr>
        <p:blipFill>
          <a:blip r:embed="rId6" cstate="print"/>
          <a:srcRect/>
          <a:stretch>
            <a:fillRect/>
          </a:stretch>
        </p:blipFill>
        <p:spPr bwMode="auto">
          <a:xfrm>
            <a:off x="4114800" y="3124200"/>
            <a:ext cx="4419600" cy="1117600"/>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20304</TotalTime>
  <Words>8673</Words>
  <Application>Microsoft Office PowerPoint</Application>
  <PresentationFormat>On-screen Show (4:3)</PresentationFormat>
  <Paragraphs>1622</Paragraphs>
  <Slides>139</Slides>
  <Notes>78</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139</vt:i4>
      </vt:variant>
    </vt:vector>
  </HeadingPairs>
  <TitlesOfParts>
    <vt:vector size="142" baseType="lpstr">
      <vt:lpstr>Blends</vt:lpstr>
      <vt:lpstr>Worksheet</vt:lpstr>
      <vt:lpstr>Equation</vt:lpstr>
      <vt:lpstr>Classification: Basic Concepts</vt:lpstr>
      <vt:lpstr>Supervised vs. Unsupervised Learning</vt:lpstr>
      <vt:lpstr>Prediction Problems: Classification vs. Numeric Prediction</vt:lpstr>
      <vt:lpstr>Classification—A Two-Step Process </vt:lpstr>
      <vt:lpstr>Process (1): Model Construction</vt:lpstr>
      <vt:lpstr>Process (2): Using the Model in Prediction </vt:lpstr>
      <vt:lpstr>Bayesian Classification</vt:lpstr>
      <vt:lpstr>Bayesian Classification</vt:lpstr>
      <vt:lpstr>Bayes’ theorem:</vt:lpstr>
      <vt:lpstr>Bayes’ theorem:</vt:lpstr>
      <vt:lpstr>Bayes’ theorem:</vt:lpstr>
      <vt:lpstr>Bayes’ theorem:</vt:lpstr>
      <vt:lpstr>Naïve Bayes Classifier: Training Dataset</vt:lpstr>
      <vt:lpstr>Bayes’ Theorem: Basics</vt:lpstr>
      <vt:lpstr>Bayes’ Theorem: Basics</vt:lpstr>
      <vt:lpstr>Classification Is to Derive the Maximum Posteriori</vt:lpstr>
      <vt:lpstr>Naïve Bayes Classifier </vt:lpstr>
      <vt:lpstr>Naïve Bayes Classifier: Training Dataset</vt:lpstr>
      <vt:lpstr>Naïve Bayes Classifier: An Example</vt:lpstr>
      <vt:lpstr>Naïve Bayes Classifier: An Example</vt:lpstr>
      <vt:lpstr>Naïve Bayes Classifier: An Example</vt:lpstr>
      <vt:lpstr>Naïve Bayes Classifier: Comments</vt:lpstr>
      <vt:lpstr>INSTANCE-BASED LEARNING  </vt:lpstr>
      <vt:lpstr>  INSTANCE-BASED LEARNING  </vt:lpstr>
      <vt:lpstr>  INSTANCE-BASED LEARNING  </vt:lpstr>
      <vt:lpstr>  INSTANCE-BASED LEARNING  </vt:lpstr>
      <vt:lpstr>  INSTANCE-BASED LEARNING  </vt:lpstr>
      <vt:lpstr>Euclidean Distance  </vt:lpstr>
      <vt:lpstr>Manhattan Distance:   </vt:lpstr>
      <vt:lpstr>  Jaccard Index:   </vt:lpstr>
      <vt:lpstr>Minkowski distance:   </vt:lpstr>
      <vt:lpstr>Cosine Index::   </vt:lpstr>
      <vt:lpstr>  INSTANCE-BASED LEARNING  </vt:lpstr>
      <vt:lpstr>  INSTANCE-BASED LEARNING  </vt:lpstr>
      <vt:lpstr>  INSTANCE-BASED LEARNING  </vt:lpstr>
      <vt:lpstr>  INSTANCE-BASED LEARNING  </vt:lpstr>
      <vt:lpstr>  INSTANCE-BASED LEARNING  </vt:lpstr>
      <vt:lpstr>  INSTANCE-BASED LEARNING  </vt:lpstr>
      <vt:lpstr>  INSTANCE-BASED LEARNING  </vt:lpstr>
      <vt:lpstr>  INSTANCE-BASED LEARNING  </vt:lpstr>
      <vt:lpstr>  INSTANCE-BASED LEARNING  </vt:lpstr>
      <vt:lpstr>  INSTANCE-BASED LEARNING  </vt:lpstr>
      <vt:lpstr>  INSTANCE-BASED LEARNING  </vt:lpstr>
      <vt:lpstr>  INSTANCE-BASED LEARNING  </vt:lpstr>
      <vt:lpstr>Radial basis function (RBF)</vt:lpstr>
      <vt:lpstr>Radial basis function (RBF)</vt:lpstr>
      <vt:lpstr>  INSTANCE-BASED LEARNING  </vt:lpstr>
      <vt:lpstr>  INSTANCE-BASED LEARNING  </vt:lpstr>
      <vt:lpstr>  INSTANCE-BASED LEARNING  </vt:lpstr>
      <vt:lpstr>  INSTANCE-BASED LEARNING  </vt:lpstr>
      <vt:lpstr>  INSTANCE-BASED LEARNING  </vt:lpstr>
      <vt:lpstr>  INSTANCE-BASED LEARNING  </vt:lpstr>
      <vt:lpstr>  INSTANCE-BASED LEARNING  </vt:lpstr>
      <vt:lpstr>     Case Based Reasoning (CBR) Classifier </vt:lpstr>
      <vt:lpstr>     Case Based Reasoning (CBR) Classifier </vt:lpstr>
      <vt:lpstr>     Case Based Reasoning (CBR) Classifier </vt:lpstr>
      <vt:lpstr>     Case Based Reasoning (CBR) Classifier </vt:lpstr>
      <vt:lpstr>     Case Based Reasoning (CBR) Classifier </vt:lpstr>
      <vt:lpstr>     Case Based Reasoning (CBR) Classifier </vt:lpstr>
      <vt:lpstr>     Case Based Reasoning (CBR) Classifier </vt:lpstr>
      <vt:lpstr>     Case Based Reasoning (CBR) Classifier </vt:lpstr>
      <vt:lpstr>     Case Based Reasoning (CBR) Classifier </vt:lpstr>
      <vt:lpstr>       Case Based Reasoning (CBR) Classifier </vt:lpstr>
      <vt:lpstr>       Case Based Reasoning (CBR) Classifier </vt:lpstr>
      <vt:lpstr>       Case Based Reasoning (CBR) Classifier </vt:lpstr>
      <vt:lpstr>     Case Based Reasoning (CBR) Classifier </vt:lpstr>
      <vt:lpstr>     Case Based Reasoning (CBR) Classifier </vt:lpstr>
      <vt:lpstr> Introduction to K-Nearest Neighbor (KNN) </vt:lpstr>
      <vt:lpstr>How KNN algorithm works</vt:lpstr>
      <vt:lpstr>Slide 70</vt:lpstr>
      <vt:lpstr>Step 1 :  Calculate Similarity based on distance function </vt:lpstr>
      <vt:lpstr>Slide 72</vt:lpstr>
      <vt:lpstr>Let K=7 arrange table in increasing order by distance. Here class labels are[M,M,M,M,L,M,M]. Majority is M hence target data(161,61) will be in class M. Similarly we can check for any K</vt:lpstr>
      <vt:lpstr>Let K=15 arrange table in increasing order by distance. Here class labels are[M,M,M,M,L,M,M,L,L,L,M,L,L,L,L]. Majority is L hence target data(161,61) will be in class l. </vt:lpstr>
      <vt:lpstr>Pros and Cons of KNN</vt:lpstr>
      <vt:lpstr>Decision Tree Induction: </vt:lpstr>
      <vt:lpstr>Decision Tree Inductive Bias : </vt:lpstr>
      <vt:lpstr>Inductive inference with decision trees</vt:lpstr>
      <vt:lpstr>Inductive inference with decision trees</vt:lpstr>
      <vt:lpstr>Practical issues in learning decision trees</vt:lpstr>
      <vt:lpstr>Slide 81</vt:lpstr>
      <vt:lpstr>Slide 82</vt:lpstr>
      <vt:lpstr>Slide 83</vt:lpstr>
      <vt:lpstr>Attribute Selection: Information Gain</vt:lpstr>
      <vt:lpstr>Attribute Selection: Information Gain</vt:lpstr>
      <vt:lpstr>Attribute Selection: Information Gain</vt:lpstr>
      <vt:lpstr>Attribute Selection: Information Gain</vt:lpstr>
      <vt:lpstr>The attribute age has the highest information gain and therefore becomes the splitting attribute at the root node of the decision tree. Branches are grown for each outcome of age. The tuples are shown partitioned accordingly.</vt:lpstr>
      <vt:lpstr>Slide 89</vt:lpstr>
      <vt:lpstr>youth partition D1</vt:lpstr>
      <vt:lpstr>After splitting partition D1 tree is ?</vt:lpstr>
      <vt:lpstr>After splitting partition D1 tree is ?</vt:lpstr>
      <vt:lpstr>Senior age partition D2</vt:lpstr>
      <vt:lpstr>After splitting partition D2 tree is ?</vt:lpstr>
      <vt:lpstr>Final Decision tree ?</vt:lpstr>
      <vt:lpstr>Computing Information-Gain for Continuous-Valued Attributes</vt:lpstr>
      <vt:lpstr>Gain Ratio for Attribute Selection (C4.5)</vt:lpstr>
      <vt:lpstr>Gini Index (CART, IBM IntelligentMiner)</vt:lpstr>
      <vt:lpstr>Computation of Gini Index </vt:lpstr>
      <vt:lpstr>Comparing Attribute Selection Measures</vt:lpstr>
      <vt:lpstr>Other Attribute Selection Measures</vt:lpstr>
      <vt:lpstr>Over fitting and Tree Pruning</vt:lpstr>
      <vt:lpstr>Enhancements to Basic Decision Tree Induction</vt:lpstr>
      <vt:lpstr>Classification in Large Databases</vt:lpstr>
      <vt:lpstr>Scalability Framework for RainForest</vt:lpstr>
      <vt:lpstr>Rainforest:  Training Set and Its AVC Sets </vt:lpstr>
      <vt:lpstr>Using IF-THEN Rules for Classification</vt:lpstr>
      <vt:lpstr>Rule Extraction from a Decision Tree</vt:lpstr>
      <vt:lpstr>Rule Induction: Sequential Covering Method </vt:lpstr>
      <vt:lpstr>Sequential Covering Algorithm </vt:lpstr>
      <vt:lpstr>Rule Generation</vt:lpstr>
      <vt:lpstr>How to Learn-One-Rule?</vt:lpstr>
      <vt:lpstr>Model Evaluation and Selection</vt:lpstr>
      <vt:lpstr>Classifier Evaluation Metrics: Confusion Matrix</vt:lpstr>
      <vt:lpstr>Classifier Evaluation Metrics: Accuracy, Error Rate, Sensitivity and Specificity</vt:lpstr>
      <vt:lpstr>Classifier Evaluation Metrics:  Precision and Recall, and F-measures</vt:lpstr>
      <vt:lpstr>Classifier Evaluation Metrics: Example</vt:lpstr>
      <vt:lpstr>Evaluating Classifier Accuracy: Holdout &amp; Cross-Validation Methods</vt:lpstr>
      <vt:lpstr>Evaluating Classifier Accuracy: Bootstrap</vt:lpstr>
      <vt:lpstr>Estimating Confidence Intervals: Classifier Models M1 vs. M2</vt:lpstr>
      <vt:lpstr>Estimating Confidence Intervals: Null Hypothesis</vt:lpstr>
      <vt:lpstr>Estimating Confidence Intervals: t-test</vt:lpstr>
      <vt:lpstr>Estimating Confidence Intervals: Table for t-distribution</vt:lpstr>
      <vt:lpstr>Estimating Confidence Intervals: Statistical Significance</vt:lpstr>
      <vt:lpstr>Model Selection: ROC Curves</vt:lpstr>
      <vt:lpstr>Issues Affecting Model Selection</vt:lpstr>
      <vt:lpstr>Ensemble Methods: Increasing the Accuracy</vt:lpstr>
      <vt:lpstr>Bagging: Boostrap Aggregation</vt:lpstr>
      <vt:lpstr>Boosting</vt:lpstr>
      <vt:lpstr>Adaboost (Freund and Schapire, 1997)</vt:lpstr>
      <vt:lpstr>Random Forest (Breiman 2001) </vt:lpstr>
      <vt:lpstr>Classification of Class-Imbalanced Data Sets</vt:lpstr>
      <vt:lpstr>Summary (I)</vt:lpstr>
      <vt:lpstr>Summary (II)</vt:lpstr>
      <vt:lpstr>References (1)</vt:lpstr>
      <vt:lpstr>Issues: Evaluating Classification Methods</vt:lpstr>
      <vt:lpstr>Predictor Error Measures</vt:lpstr>
      <vt:lpstr>Scalable Decision Tree Induction Methods</vt:lpstr>
      <vt:lpstr>Data Cube-Based Decision-Tree Induction</vt:lpstr>
    </vt:vector>
  </TitlesOfParts>
  <Company>S.F.U.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7class</dc:title>
  <dc:creator>Jiawei Han</dc:creator>
  <cp:lastModifiedBy>anil1</cp:lastModifiedBy>
  <cp:revision>792</cp:revision>
  <cp:lastPrinted>2012-11-04T04:01:56Z</cp:lastPrinted>
  <dcterms:created xsi:type="dcterms:W3CDTF">1998-06-19T04:38:52Z</dcterms:created>
  <dcterms:modified xsi:type="dcterms:W3CDTF">2024-05-03T09:41:02Z</dcterms:modified>
  <cp:category>data mining book slides</cp:category>
</cp:coreProperties>
</file>