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4" r:id="rId7"/>
    <p:sldId id="261" r:id="rId8"/>
    <p:sldId id="262" r:id="rId9"/>
    <p:sldId id="263" r:id="rId10"/>
    <p:sldId id="265" r:id="rId11"/>
    <p:sldId id="267" r:id="rId12"/>
    <p:sldId id="271" r:id="rId13"/>
    <p:sldId id="273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>
        <p:scale>
          <a:sx n="64" d="100"/>
          <a:sy n="64" d="100"/>
        </p:scale>
        <p:origin x="-155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382000" cy="147002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Self Organizing Maps – </a:t>
            </a:r>
            <a:r>
              <a:rPr lang="en-IN" b="1" dirty="0" err="1" smtClean="0"/>
              <a:t>Kohonen</a:t>
            </a:r>
            <a:r>
              <a:rPr lang="en-IN" b="1" dirty="0" smtClean="0"/>
              <a:t> Maps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600" b="1" dirty="0" smtClean="0"/>
              <a:t>Solved </a:t>
            </a:r>
            <a:r>
              <a:rPr lang="en-IN" sz="3600" b="1" dirty="0" err="1" smtClean="0"/>
              <a:t>Numericals</a:t>
            </a:r>
            <a:r>
              <a:rPr lang="en-IN" sz="3600" b="1" dirty="0" smtClean="0"/>
              <a:t> </a:t>
            </a:r>
            <a:r>
              <a:rPr lang="en-IN" sz="3600" dirty="0" smtClean="0"/>
              <a:t>(KSOM)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1"/>
            <a:ext cx="8763000" cy="3200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Construct KSOM to cluster for following data vectors:</a:t>
            </a:r>
          </a:p>
          <a:p>
            <a:pPr>
              <a:buNone/>
            </a:pPr>
            <a:r>
              <a:rPr lang="en-IN" sz="2800" dirty="0" smtClean="0"/>
              <a:t>X1=[0  0  1  1], X2=[1  0  0  0], X3=[0  1  1  0], X4=[0  0  0  1]</a:t>
            </a:r>
          </a:p>
          <a:p>
            <a:pPr>
              <a:buNone/>
            </a:pPr>
            <a:r>
              <a:rPr lang="en-IN" sz="2800" dirty="0" smtClean="0"/>
              <a:t>Number of clusters=2 and Initial learning rate </a:t>
            </a:r>
            <a:r>
              <a:rPr lang="el-GR" sz="2800" dirty="0" smtClean="0"/>
              <a:t>α</a:t>
            </a:r>
            <a:r>
              <a:rPr lang="en-IN" sz="2800" dirty="0" smtClean="0"/>
              <a:t>=0.5</a:t>
            </a:r>
          </a:p>
          <a:p>
            <a:pPr>
              <a:buNone/>
            </a:pPr>
            <a:r>
              <a:rPr lang="en-IN" sz="2800" dirty="0" smtClean="0"/>
              <a:t>Solution:</a:t>
            </a:r>
          </a:p>
          <a:p>
            <a:pPr>
              <a:buNone/>
            </a:pPr>
            <a:r>
              <a:rPr lang="en-IN" sz="2800" dirty="0" smtClean="0"/>
              <a:t>Number of initial vectors n=4 (</a:t>
            </a:r>
            <a:r>
              <a:rPr lang="en-IN" sz="2800" dirty="0" err="1" smtClean="0"/>
              <a:t>i</a:t>
            </a:r>
            <a:r>
              <a:rPr lang="en-IN" sz="2800" dirty="0" smtClean="0"/>
              <a:t>=1 to 4)</a:t>
            </a:r>
          </a:p>
          <a:p>
            <a:pPr>
              <a:buNone/>
            </a:pPr>
            <a:r>
              <a:rPr lang="en-IN" sz="2800" dirty="0" smtClean="0"/>
              <a:t>Number of clusters m =2(j=1 to 2) </a:t>
            </a:r>
          </a:p>
          <a:p>
            <a:pPr algn="ctr"/>
            <a:endParaRPr lang="en-IN" sz="2800" dirty="0" smtClean="0"/>
          </a:p>
          <a:p>
            <a:pPr algn="ctr"/>
            <a:endParaRPr lang="en-IN" sz="2800" dirty="0" smtClean="0"/>
          </a:p>
          <a:p>
            <a:pPr algn="ctr"/>
            <a:endParaRPr lang="en-IN" sz="2800" dirty="0"/>
          </a:p>
        </p:txBody>
      </p:sp>
      <p:sp>
        <p:nvSpPr>
          <p:cNvPr id="4" name="Oval 3"/>
          <p:cNvSpPr/>
          <p:nvPr/>
        </p:nvSpPr>
        <p:spPr>
          <a:xfrm>
            <a:off x="838200" y="3886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x1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38200" y="4648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x2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5410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x3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6172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x4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4343400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5410200"/>
            <a:ext cx="685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C2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6"/>
            <a:endCxn id="8" idx="2"/>
          </p:cNvCxnSpPr>
          <p:nvPr/>
        </p:nvCxnSpPr>
        <p:spPr>
          <a:xfrm>
            <a:off x="1447800" y="41529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9" idx="1"/>
          </p:cNvCxnSpPr>
          <p:nvPr/>
        </p:nvCxnSpPr>
        <p:spPr>
          <a:xfrm>
            <a:off x="1447800" y="4152900"/>
            <a:ext cx="1700633" cy="135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9" idx="1"/>
          </p:cNvCxnSpPr>
          <p:nvPr/>
        </p:nvCxnSpPr>
        <p:spPr>
          <a:xfrm>
            <a:off x="1447800" y="4953000"/>
            <a:ext cx="1700633" cy="557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</p:cNvCxnSpPr>
          <p:nvPr/>
        </p:nvCxnSpPr>
        <p:spPr>
          <a:xfrm flipV="1">
            <a:off x="1447800" y="472440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1447800" y="5510633"/>
            <a:ext cx="1700633" cy="21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447800" y="4800600"/>
            <a:ext cx="1524000" cy="928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</p:cNvCxnSpPr>
          <p:nvPr/>
        </p:nvCxnSpPr>
        <p:spPr>
          <a:xfrm flipV="1">
            <a:off x="1447800" y="4876801"/>
            <a:ext cx="1524000" cy="156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6"/>
          </p:cNvCxnSpPr>
          <p:nvPr/>
        </p:nvCxnSpPr>
        <p:spPr>
          <a:xfrm flipV="1">
            <a:off x="1447800" y="5638800"/>
            <a:ext cx="1600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57400" y="403860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w11</a:t>
            </a:r>
            <a:endParaRPr lang="en-IN" sz="1600" dirty="0"/>
          </a:p>
        </p:txBody>
      </p:sp>
      <p:sp>
        <p:nvSpPr>
          <p:cNvPr id="52" name="Rectangle 51"/>
          <p:cNvSpPr/>
          <p:nvPr/>
        </p:nvSpPr>
        <p:spPr>
          <a:xfrm>
            <a:off x="1905000" y="4385846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w12</a:t>
            </a:r>
            <a:endParaRPr lang="en-IN" sz="1600" dirty="0"/>
          </a:p>
        </p:txBody>
      </p:sp>
      <p:sp>
        <p:nvSpPr>
          <p:cNvPr id="53" name="Rectangle 52"/>
          <p:cNvSpPr/>
          <p:nvPr/>
        </p:nvSpPr>
        <p:spPr>
          <a:xfrm>
            <a:off x="1524000" y="457200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w21</a:t>
            </a:r>
            <a:endParaRPr lang="en-IN" sz="1600" dirty="0"/>
          </a:p>
        </p:txBody>
      </p:sp>
      <p:sp>
        <p:nvSpPr>
          <p:cNvPr id="54" name="Rectangle 53"/>
          <p:cNvSpPr/>
          <p:nvPr/>
        </p:nvSpPr>
        <p:spPr>
          <a:xfrm>
            <a:off x="1905000" y="487680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w22</a:t>
            </a:r>
            <a:endParaRPr lang="en-IN" sz="1600" dirty="0"/>
          </a:p>
        </p:txBody>
      </p:sp>
      <p:sp>
        <p:nvSpPr>
          <p:cNvPr id="55" name="Rectangle 54"/>
          <p:cNvSpPr/>
          <p:nvPr/>
        </p:nvSpPr>
        <p:spPr>
          <a:xfrm>
            <a:off x="1524000" y="518160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w31</a:t>
            </a:r>
            <a:endParaRPr lang="en-IN" sz="1600" dirty="0"/>
          </a:p>
        </p:txBody>
      </p:sp>
      <p:sp>
        <p:nvSpPr>
          <p:cNvPr id="56" name="Rectangle 55"/>
          <p:cNvSpPr/>
          <p:nvPr/>
        </p:nvSpPr>
        <p:spPr>
          <a:xfrm>
            <a:off x="1676400" y="541020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w32</a:t>
            </a:r>
            <a:endParaRPr lang="en-IN" sz="1600" dirty="0"/>
          </a:p>
        </p:txBody>
      </p:sp>
      <p:sp>
        <p:nvSpPr>
          <p:cNvPr id="57" name="Rectangle 56"/>
          <p:cNvSpPr/>
          <p:nvPr/>
        </p:nvSpPr>
        <p:spPr>
          <a:xfrm>
            <a:off x="1447800" y="579120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w41</a:t>
            </a:r>
            <a:endParaRPr lang="en-IN" sz="1600" dirty="0"/>
          </a:p>
        </p:txBody>
      </p:sp>
      <p:sp>
        <p:nvSpPr>
          <p:cNvPr id="58" name="Rectangle 57"/>
          <p:cNvSpPr/>
          <p:nvPr/>
        </p:nvSpPr>
        <p:spPr>
          <a:xfrm>
            <a:off x="1981200" y="571500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w42</a:t>
            </a:r>
            <a:endParaRPr lang="en-IN" sz="1600" dirty="0"/>
          </a:p>
        </p:txBody>
      </p:sp>
      <p:sp>
        <p:nvSpPr>
          <p:cNvPr id="60" name="Rectangle 59"/>
          <p:cNvSpPr/>
          <p:nvPr/>
        </p:nvSpPr>
        <p:spPr>
          <a:xfrm>
            <a:off x="4266500" y="4724400"/>
            <a:ext cx="1870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 smtClean="0"/>
              <a:t>Initial weight </a:t>
            </a:r>
            <a:endParaRPr lang="en-IN" dirty="0" smtClean="0"/>
          </a:p>
        </p:txBody>
      </p:sp>
      <p:sp>
        <p:nvSpPr>
          <p:cNvPr id="3076" name="AutoShape 4" descr="equ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 l="-48" t="13287" r="84867" b="65468"/>
          <a:stretch>
            <a:fillRect/>
          </a:stretch>
        </p:blipFill>
        <p:spPr bwMode="auto">
          <a:xfrm>
            <a:off x="6172200" y="4114800"/>
            <a:ext cx="2743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/>
              <a:t>For input vector x1=[0  0  1   1] calculate the distance </a:t>
            </a:r>
          </a:p>
          <a:p>
            <a:pPr>
              <a:buNone/>
            </a:pPr>
            <a:r>
              <a:rPr lang="en-IN" sz="2800" dirty="0" smtClean="0"/>
              <a:t>D(1)= (0 - 0.2)^2  + (0 - 0.4)^2  + (1 - 0.6)^2 + (1 - 0.8)^2 </a:t>
            </a:r>
          </a:p>
          <a:p>
            <a:pPr>
              <a:buNone/>
            </a:pPr>
            <a:r>
              <a:rPr lang="en-IN" sz="2800" dirty="0" smtClean="0"/>
              <a:t>D(1)=0.4</a:t>
            </a:r>
          </a:p>
          <a:p>
            <a:pPr>
              <a:buNone/>
            </a:pPr>
            <a:r>
              <a:rPr lang="en-IN" sz="2800" dirty="0" smtClean="0"/>
              <a:t>D(2)= (0 - 0.9)^2  + (0 - 0.7)^2  + (1 - 0.5)^2 + (1 - 0.3)^2 </a:t>
            </a:r>
          </a:p>
          <a:p>
            <a:pPr>
              <a:buNone/>
            </a:pPr>
            <a:r>
              <a:rPr lang="en-IN" sz="2800" dirty="0" smtClean="0"/>
              <a:t>D(2)=2.04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Here  </a:t>
            </a:r>
            <a:r>
              <a:rPr lang="en-IN" sz="2800" dirty="0" smtClean="0">
                <a:solidFill>
                  <a:srgbClr val="FF0000"/>
                </a:solidFill>
              </a:rPr>
              <a:t>D1&lt;D2  cluster 1 is wining therefore  update weight of wining cluster 1</a:t>
            </a:r>
          </a:p>
          <a:p>
            <a:pPr>
              <a:buNone/>
            </a:pPr>
            <a:r>
              <a:rPr lang="en-IN" sz="2800" dirty="0" smtClean="0"/>
              <a:t>w11= 0.2 +0.5*(0 - 0.2)=0.1</a:t>
            </a:r>
          </a:p>
          <a:p>
            <a:pPr>
              <a:buNone/>
            </a:pPr>
            <a:r>
              <a:rPr lang="en-IN" sz="2800" dirty="0" smtClean="0"/>
              <a:t>w21= 0.4 +0.5*(0 - 0.4)=0.2    thus updated </a:t>
            </a:r>
          </a:p>
          <a:p>
            <a:pPr>
              <a:buNone/>
            </a:pPr>
            <a:r>
              <a:rPr lang="en-IN" sz="2800" dirty="0" smtClean="0"/>
              <a:t>w31= 0.8 +0.5*(1 - 0.6)=0.8</a:t>
            </a:r>
          </a:p>
          <a:p>
            <a:pPr>
              <a:buNone/>
            </a:pPr>
            <a:r>
              <a:rPr lang="en-IN" sz="2800" dirty="0" smtClean="0"/>
              <a:t>w41= 0.9 +0.5*(1 - 0.8)=0.9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endParaRPr lang="en-IN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34188" t="18779" r="25641" b="72207"/>
          <a:stretch>
            <a:fillRect/>
          </a:stretch>
        </p:blipFill>
        <p:spPr bwMode="auto">
          <a:xfrm>
            <a:off x="0" y="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23932" t="38310" r="16239" b="57183"/>
          <a:stretch>
            <a:fillRect/>
          </a:stretch>
        </p:blipFill>
        <p:spPr bwMode="auto">
          <a:xfrm>
            <a:off x="3352800" y="0"/>
            <a:ext cx="327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13542" r="84187" b="65625"/>
          <a:stretch>
            <a:fillRect/>
          </a:stretch>
        </p:blipFill>
        <p:spPr bwMode="auto">
          <a:xfrm>
            <a:off x="6858000" y="4648200"/>
            <a:ext cx="205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400800" y="533400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old </a:t>
            </a:r>
            <a:endParaRPr lang="en-IN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 l="-48" t="13287" r="84867" b="65468"/>
          <a:stretch>
            <a:fillRect/>
          </a:stretch>
        </p:blipFill>
        <p:spPr bwMode="auto">
          <a:xfrm>
            <a:off x="7086600" y="2286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For input vector x2=[1  0  0   0]</a:t>
            </a:r>
          </a:p>
          <a:p>
            <a:pPr>
              <a:buNone/>
            </a:pPr>
            <a:r>
              <a:rPr lang="en-IN" sz="2800" dirty="0" smtClean="0"/>
              <a:t>D(1)= (1 - 0.1)^2  + (0 - 0.2)^2  + (0 - 0.8)^2 + (0 - 0.9)^2 </a:t>
            </a:r>
          </a:p>
          <a:p>
            <a:pPr>
              <a:buNone/>
            </a:pPr>
            <a:r>
              <a:rPr lang="en-IN" sz="2800" dirty="0" smtClean="0"/>
              <a:t>D(1)=2.3</a:t>
            </a:r>
          </a:p>
          <a:p>
            <a:pPr>
              <a:buNone/>
            </a:pPr>
            <a:r>
              <a:rPr lang="en-IN" sz="2800" dirty="0" smtClean="0"/>
              <a:t>D(2)= (1 - 0.9)^2  + (0 - 0.7)^2  + (0 - 0.5)^2 + (0 - 0.3)^2 </a:t>
            </a:r>
          </a:p>
          <a:p>
            <a:pPr>
              <a:buNone/>
            </a:pPr>
            <a:r>
              <a:rPr lang="en-IN" sz="2800" dirty="0" smtClean="0"/>
              <a:t>D(2)=0.84</a:t>
            </a: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Here  </a:t>
            </a:r>
            <a:r>
              <a:rPr lang="en-IN" sz="2800" dirty="0" smtClean="0">
                <a:solidFill>
                  <a:srgbClr val="FF0000"/>
                </a:solidFill>
              </a:rPr>
              <a:t>D2&lt;D1  cluster 2 is wining therefore  update weight of wining cluster 2</a:t>
            </a:r>
          </a:p>
          <a:p>
            <a:pPr>
              <a:buNone/>
            </a:pPr>
            <a:r>
              <a:rPr lang="en-IN" sz="2800" dirty="0" smtClean="0"/>
              <a:t>w11= 0.9 +0.5*(1 - 0.9)=0.95</a:t>
            </a:r>
          </a:p>
          <a:p>
            <a:pPr>
              <a:buNone/>
            </a:pPr>
            <a:r>
              <a:rPr lang="en-IN" sz="2800" dirty="0" smtClean="0"/>
              <a:t>w21= 0.7 +0.5*(1 - 0.7)=0.35    thus updated </a:t>
            </a:r>
          </a:p>
          <a:p>
            <a:pPr>
              <a:buNone/>
            </a:pPr>
            <a:r>
              <a:rPr lang="en-IN" sz="2800" dirty="0" smtClean="0"/>
              <a:t>w31= 0.5 +0.5*(0 - 0.5)=0.25</a:t>
            </a:r>
          </a:p>
          <a:p>
            <a:pPr>
              <a:buNone/>
            </a:pPr>
            <a:r>
              <a:rPr lang="en-IN" sz="2800" dirty="0" smtClean="0"/>
              <a:t>w41= 0.3 +0.5*(0 - 0.3)=0.15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endParaRPr lang="en-IN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34188" t="18779" r="25641" b="72207"/>
          <a:stretch>
            <a:fillRect/>
          </a:stretch>
        </p:blipFill>
        <p:spPr bwMode="auto">
          <a:xfrm>
            <a:off x="381000" y="0"/>
            <a:ext cx="358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23932" t="38310" r="16239" b="57183"/>
          <a:stretch>
            <a:fillRect/>
          </a:stretch>
        </p:blipFill>
        <p:spPr bwMode="auto">
          <a:xfrm>
            <a:off x="4343400" y="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t="13542" r="84187" b="65625"/>
          <a:stretch>
            <a:fillRect/>
          </a:stretch>
        </p:blipFill>
        <p:spPr bwMode="auto">
          <a:xfrm>
            <a:off x="6781800" y="7620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t="13542" r="83382" b="65625"/>
          <a:stretch>
            <a:fillRect/>
          </a:stretch>
        </p:blipFill>
        <p:spPr bwMode="auto">
          <a:xfrm>
            <a:off x="6981825" y="4572000"/>
            <a:ext cx="21621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019800" y="990600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old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305800" cy="4267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9600" dirty="0" smtClean="0"/>
              <a:t>For input vector </a:t>
            </a:r>
            <a:r>
              <a:rPr lang="en-IN" sz="9600" dirty="0" smtClean="0"/>
              <a:t>x4=[</a:t>
            </a:r>
            <a:r>
              <a:rPr lang="en-IN" sz="9600" dirty="0" smtClean="0"/>
              <a:t>0  </a:t>
            </a:r>
            <a:r>
              <a:rPr lang="en-IN" sz="9600" dirty="0" smtClean="0"/>
              <a:t>0  </a:t>
            </a:r>
            <a:r>
              <a:rPr lang="en-IN" sz="9600" dirty="0" smtClean="0"/>
              <a:t>0</a:t>
            </a:r>
            <a:r>
              <a:rPr lang="en-IN" sz="9600" dirty="0" smtClean="0"/>
              <a:t>  </a:t>
            </a:r>
            <a:r>
              <a:rPr lang="en-IN" sz="9600" dirty="0" smtClean="0"/>
              <a:t>1</a:t>
            </a:r>
            <a:r>
              <a:rPr lang="en-IN" sz="9600" dirty="0" smtClean="0"/>
              <a:t>]</a:t>
            </a:r>
            <a:endParaRPr lang="en-IN" sz="9600" dirty="0" smtClean="0"/>
          </a:p>
          <a:p>
            <a:pPr>
              <a:buNone/>
            </a:pPr>
            <a:r>
              <a:rPr lang="en-IN" sz="9600" dirty="0" smtClean="0"/>
              <a:t>D(1)= (0 - 0.1)^2  + </a:t>
            </a:r>
            <a:r>
              <a:rPr lang="en-IN" sz="9600" dirty="0" smtClean="0"/>
              <a:t>(0 </a:t>
            </a:r>
            <a:r>
              <a:rPr lang="en-IN" sz="9600" dirty="0" smtClean="0"/>
              <a:t>- 0.2)^2  + </a:t>
            </a:r>
            <a:r>
              <a:rPr lang="en-IN" sz="9600" dirty="0" smtClean="0"/>
              <a:t>(0 </a:t>
            </a:r>
            <a:r>
              <a:rPr lang="en-IN" sz="9600" dirty="0" smtClean="0"/>
              <a:t>- 0.8)^2 + </a:t>
            </a:r>
            <a:r>
              <a:rPr lang="en-IN" sz="9600" dirty="0" smtClean="0"/>
              <a:t>(1 </a:t>
            </a:r>
            <a:r>
              <a:rPr lang="en-IN" sz="9600" dirty="0" smtClean="0"/>
              <a:t>- 0.9)^2 </a:t>
            </a:r>
          </a:p>
          <a:p>
            <a:pPr>
              <a:buNone/>
            </a:pPr>
            <a:r>
              <a:rPr lang="en-IN" sz="9600" dirty="0" smtClean="0"/>
              <a:t>D(1</a:t>
            </a:r>
            <a:r>
              <a:rPr lang="en-IN" sz="9600" dirty="0" smtClean="0"/>
              <a:t>)=0.645</a:t>
            </a:r>
            <a:endParaRPr lang="en-IN" sz="9600" dirty="0" smtClean="0"/>
          </a:p>
          <a:p>
            <a:pPr>
              <a:buNone/>
            </a:pPr>
            <a:r>
              <a:rPr lang="en-IN" sz="9600" dirty="0" smtClean="0"/>
              <a:t>D(2)= (0 - </a:t>
            </a:r>
            <a:r>
              <a:rPr lang="en-IN" sz="9600" dirty="0" smtClean="0"/>
              <a:t>0.475)^</a:t>
            </a:r>
            <a:r>
              <a:rPr lang="en-IN" sz="9600" dirty="0" smtClean="0"/>
              <a:t>2 </a:t>
            </a:r>
            <a:r>
              <a:rPr lang="en-IN" sz="9600" dirty="0" smtClean="0"/>
              <a:t>+ (0 </a:t>
            </a:r>
            <a:r>
              <a:rPr lang="en-IN" sz="9600" dirty="0" smtClean="0"/>
              <a:t>- </a:t>
            </a:r>
            <a:r>
              <a:rPr lang="en-IN" sz="9600" dirty="0" smtClean="0"/>
              <a:t>0.675)^2+ (0 </a:t>
            </a:r>
            <a:r>
              <a:rPr lang="en-IN" sz="9600" dirty="0" smtClean="0"/>
              <a:t>- </a:t>
            </a:r>
            <a:r>
              <a:rPr lang="en-IN" sz="9600" dirty="0" smtClean="0"/>
              <a:t>0.625</a:t>
            </a:r>
            <a:r>
              <a:rPr lang="en-IN" sz="9600" dirty="0" smtClean="0"/>
              <a:t>)^2 + </a:t>
            </a:r>
            <a:r>
              <a:rPr lang="en-IN" sz="9600" dirty="0" smtClean="0"/>
              <a:t>(1- 0.75</a:t>
            </a:r>
            <a:r>
              <a:rPr lang="en-IN" sz="9600" dirty="0" smtClean="0"/>
              <a:t>)^2 </a:t>
            </a:r>
          </a:p>
          <a:p>
            <a:pPr>
              <a:buNone/>
            </a:pPr>
            <a:r>
              <a:rPr lang="en-IN" sz="9600" dirty="0" smtClean="0"/>
              <a:t>D(2)=</a:t>
            </a:r>
            <a:r>
              <a:rPr lang="en-IN" sz="9600" dirty="0" smtClean="0"/>
              <a:t>1.13</a:t>
            </a:r>
            <a:endParaRPr lang="en-IN" sz="9600" dirty="0" smtClean="0"/>
          </a:p>
          <a:p>
            <a:pPr>
              <a:buNone/>
            </a:pPr>
            <a:r>
              <a:rPr lang="en-IN" sz="9600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IN" sz="9600" dirty="0" smtClean="0">
                <a:solidFill>
                  <a:srgbClr val="FF0000"/>
                </a:solidFill>
              </a:rPr>
              <a:t>Here  </a:t>
            </a:r>
            <a:r>
              <a:rPr lang="en-IN" sz="9600" dirty="0" smtClean="0">
                <a:solidFill>
                  <a:srgbClr val="FF0000"/>
                </a:solidFill>
              </a:rPr>
              <a:t>D2&lt;D1  cluster 2 is wining therefore  update weight of wining cluster 2</a:t>
            </a:r>
          </a:p>
          <a:p>
            <a:pPr>
              <a:buNone/>
            </a:pPr>
            <a:r>
              <a:rPr lang="en-IN" sz="9600" dirty="0" smtClean="0"/>
              <a:t>w11= </a:t>
            </a:r>
            <a:r>
              <a:rPr lang="en-IN" sz="9600" dirty="0" smtClean="0"/>
              <a:t>0.475 </a:t>
            </a:r>
            <a:r>
              <a:rPr lang="en-IN" sz="9600" dirty="0" smtClean="0"/>
              <a:t>+0.5*(0 - </a:t>
            </a:r>
            <a:r>
              <a:rPr lang="en-IN" sz="9600" dirty="0" smtClean="0"/>
              <a:t>0.475</a:t>
            </a:r>
            <a:r>
              <a:rPr lang="en-IN" sz="9600" dirty="0" smtClean="0"/>
              <a:t>)=</a:t>
            </a:r>
            <a:r>
              <a:rPr lang="en-IN" sz="9600" dirty="0" smtClean="0"/>
              <a:t>0.237</a:t>
            </a:r>
            <a:endParaRPr lang="en-IN" sz="9600" dirty="0" smtClean="0"/>
          </a:p>
          <a:p>
            <a:pPr>
              <a:buNone/>
            </a:pPr>
            <a:r>
              <a:rPr lang="en-IN" sz="9600" dirty="0" smtClean="0"/>
              <a:t>w21= </a:t>
            </a:r>
            <a:r>
              <a:rPr lang="en-IN" sz="9600" dirty="0" smtClean="0"/>
              <a:t>0.675 </a:t>
            </a:r>
            <a:r>
              <a:rPr lang="en-IN" sz="9600" dirty="0" smtClean="0"/>
              <a:t>+0.5</a:t>
            </a:r>
            <a:r>
              <a:rPr lang="en-IN" sz="9600" dirty="0" smtClean="0"/>
              <a:t>*(0 </a:t>
            </a:r>
            <a:r>
              <a:rPr lang="en-IN" sz="9600" dirty="0" smtClean="0"/>
              <a:t>- </a:t>
            </a:r>
            <a:r>
              <a:rPr lang="en-IN" sz="9600" dirty="0" smtClean="0"/>
              <a:t>0.675</a:t>
            </a:r>
            <a:r>
              <a:rPr lang="en-IN" sz="9600" dirty="0" smtClean="0"/>
              <a:t>)=</a:t>
            </a:r>
            <a:r>
              <a:rPr lang="en-IN" sz="9600" dirty="0" smtClean="0"/>
              <a:t>0.337     updated </a:t>
            </a:r>
            <a:endParaRPr lang="en-IN" sz="9600" dirty="0" smtClean="0"/>
          </a:p>
          <a:p>
            <a:pPr>
              <a:buNone/>
            </a:pPr>
            <a:r>
              <a:rPr lang="en-IN" sz="9600" dirty="0" smtClean="0"/>
              <a:t>w31= </a:t>
            </a:r>
            <a:r>
              <a:rPr lang="en-IN" sz="9600" dirty="0" smtClean="0"/>
              <a:t>0.625 </a:t>
            </a:r>
            <a:r>
              <a:rPr lang="en-IN" sz="9600" dirty="0" smtClean="0"/>
              <a:t>+0.5</a:t>
            </a:r>
            <a:r>
              <a:rPr lang="en-IN" sz="9600" dirty="0" smtClean="0"/>
              <a:t>*(0 </a:t>
            </a:r>
            <a:r>
              <a:rPr lang="en-IN" sz="9600" dirty="0" smtClean="0"/>
              <a:t>- </a:t>
            </a:r>
            <a:r>
              <a:rPr lang="en-IN" sz="9600" dirty="0" smtClean="0"/>
              <a:t>0.625</a:t>
            </a:r>
            <a:r>
              <a:rPr lang="en-IN" sz="9600" dirty="0" smtClean="0"/>
              <a:t>)=</a:t>
            </a:r>
            <a:r>
              <a:rPr lang="en-IN" sz="9600" dirty="0" smtClean="0"/>
              <a:t>0.312</a:t>
            </a:r>
            <a:endParaRPr lang="en-IN" sz="9600" dirty="0" smtClean="0"/>
          </a:p>
          <a:p>
            <a:pPr>
              <a:buNone/>
            </a:pPr>
            <a:r>
              <a:rPr lang="en-IN" sz="9600" dirty="0" smtClean="0"/>
              <a:t>w41= </a:t>
            </a:r>
            <a:r>
              <a:rPr lang="en-IN" sz="9600" dirty="0" smtClean="0"/>
              <a:t>0.75 </a:t>
            </a:r>
            <a:r>
              <a:rPr lang="en-IN" sz="9600" dirty="0" smtClean="0"/>
              <a:t>+0.5</a:t>
            </a:r>
            <a:r>
              <a:rPr lang="en-IN" sz="9600" dirty="0" smtClean="0"/>
              <a:t>*(1 </a:t>
            </a:r>
            <a:r>
              <a:rPr lang="en-IN" sz="9600" dirty="0" smtClean="0"/>
              <a:t>- </a:t>
            </a:r>
            <a:r>
              <a:rPr lang="en-IN" sz="9600" dirty="0" smtClean="0"/>
              <a:t>0.75</a:t>
            </a:r>
            <a:r>
              <a:rPr lang="en-IN" sz="9600" dirty="0" smtClean="0"/>
              <a:t>)=</a:t>
            </a:r>
            <a:r>
              <a:rPr lang="en-IN" sz="9600" dirty="0" smtClean="0"/>
              <a:t>0.875</a:t>
            </a:r>
            <a:endParaRPr lang="en-IN" sz="96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</a:t>
            </a: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endParaRPr lang="en-IN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34188" t="18779" r="25641" b="72207"/>
          <a:stretch>
            <a:fillRect/>
          </a:stretch>
        </p:blipFill>
        <p:spPr bwMode="auto">
          <a:xfrm>
            <a:off x="0" y="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23932" t="38310" r="16239" b="57183"/>
          <a:stretch>
            <a:fillRect/>
          </a:stretch>
        </p:blipFill>
        <p:spPr bwMode="auto">
          <a:xfrm>
            <a:off x="3276600" y="0"/>
            <a:ext cx="342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172200" y="533400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old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3542" r="88873" b="73958"/>
          <a:stretch>
            <a:fillRect/>
          </a:stretch>
        </p:blipFill>
        <p:spPr bwMode="auto">
          <a:xfrm>
            <a:off x="6781800" y="2286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t="13542" r="87701" b="74999"/>
          <a:stretch>
            <a:fillRect/>
          </a:stretch>
        </p:blipFill>
        <p:spPr bwMode="auto">
          <a:xfrm>
            <a:off x="6324600" y="3886200"/>
            <a:ext cx="1676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54102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 smtClean="0"/>
              <a:t>Now cluster C1= {x1} and cluster C2={x2, x3, x4</a:t>
            </a:r>
            <a:r>
              <a:rPr lang="en-IN" sz="2400" dirty="0" smtClean="0"/>
              <a:t>}. This is one epoch and process can be repeated until there is no significantly changes in weight matrix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/>
              <a:t>For input vector x3=[0  1  1   0]</a:t>
            </a:r>
          </a:p>
          <a:p>
            <a:pPr>
              <a:buNone/>
            </a:pPr>
            <a:r>
              <a:rPr lang="en-IN" sz="2800" dirty="0" smtClean="0"/>
              <a:t>D(1)= (0 - 0.1)^2  + (1 - 0.2)^2  + (1 - 0.8)^2 + (0 - 0.9)^2 </a:t>
            </a:r>
          </a:p>
          <a:p>
            <a:pPr>
              <a:buNone/>
            </a:pPr>
            <a:r>
              <a:rPr lang="en-IN" sz="2800" dirty="0" smtClean="0"/>
              <a:t>D(1)=1.5</a:t>
            </a:r>
          </a:p>
          <a:p>
            <a:pPr>
              <a:buNone/>
            </a:pPr>
            <a:r>
              <a:rPr lang="en-IN" sz="2800" dirty="0" smtClean="0"/>
              <a:t>D(2)= (0 - 0.95)^2  + (1 - 0.35)^2  + (1 - 0.25)^2 + (0 - 0.15)^2 </a:t>
            </a:r>
          </a:p>
          <a:p>
            <a:pPr>
              <a:buNone/>
            </a:pPr>
            <a:r>
              <a:rPr lang="en-IN" sz="2800" dirty="0" smtClean="0"/>
              <a:t>D(2)=1.11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Here  </a:t>
            </a:r>
            <a:r>
              <a:rPr lang="en-IN" sz="2800" dirty="0" smtClean="0">
                <a:solidFill>
                  <a:srgbClr val="FF0000"/>
                </a:solidFill>
              </a:rPr>
              <a:t>D2&lt;D1  cluster 2 is wining therefore  update weight of wining cluster 2</a:t>
            </a:r>
          </a:p>
          <a:p>
            <a:pPr>
              <a:buNone/>
            </a:pPr>
            <a:r>
              <a:rPr lang="en-IN" sz="2800" dirty="0" smtClean="0"/>
              <a:t>w11= 0.95 +0.5*(0 - 0.95)=0.475</a:t>
            </a:r>
          </a:p>
          <a:p>
            <a:pPr>
              <a:buNone/>
            </a:pPr>
            <a:r>
              <a:rPr lang="en-IN" sz="2800" dirty="0" smtClean="0"/>
              <a:t>w21= 0.35 +0.5*(1 - 0.35)=0.675 </a:t>
            </a:r>
            <a:r>
              <a:rPr lang="en-IN" sz="2800" dirty="0" smtClean="0"/>
              <a:t>    updated 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w31= 0.25 +0.5*(1 - 0.25)=0.625</a:t>
            </a:r>
          </a:p>
          <a:p>
            <a:pPr>
              <a:buNone/>
            </a:pPr>
            <a:r>
              <a:rPr lang="en-IN" sz="2800" dirty="0" smtClean="0"/>
              <a:t>w41= 0.15 +0.5*(0 - 0.15)=0.075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endParaRPr lang="en-IN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34188" t="18779" r="25641" b="72207"/>
          <a:stretch>
            <a:fillRect/>
          </a:stretch>
        </p:blipFill>
        <p:spPr bwMode="auto">
          <a:xfrm>
            <a:off x="0" y="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23932" t="38310" r="16239" b="57183"/>
          <a:stretch>
            <a:fillRect/>
          </a:stretch>
        </p:blipFill>
        <p:spPr bwMode="auto">
          <a:xfrm>
            <a:off x="3276600" y="0"/>
            <a:ext cx="342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 t="13542" r="83382" b="65625"/>
          <a:stretch>
            <a:fillRect/>
          </a:stretch>
        </p:blipFill>
        <p:spPr bwMode="auto">
          <a:xfrm>
            <a:off x="6981825" y="76200"/>
            <a:ext cx="2162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172200" y="533400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old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t="13542" r="88873" b="73958"/>
          <a:stretch>
            <a:fillRect/>
          </a:stretch>
        </p:blipFill>
        <p:spPr bwMode="auto">
          <a:xfrm>
            <a:off x="6781800" y="48768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Self Organizing Map (or </a:t>
            </a:r>
            <a:r>
              <a:rPr lang="en-IN" sz="3200" b="1" dirty="0" err="1" smtClean="0"/>
              <a:t>Kohonen</a:t>
            </a:r>
            <a:r>
              <a:rPr lang="en-IN" sz="3200" b="1" dirty="0" smtClean="0"/>
              <a:t> Map or </a:t>
            </a:r>
            <a:r>
              <a:rPr lang="en-IN" sz="3200" b="1" dirty="0" smtClean="0"/>
              <a:t>SOM)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11763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/>
              <a:t>KSOM</a:t>
            </a:r>
            <a:r>
              <a:rPr lang="en-IN" sz="2400" dirty="0" smtClean="0"/>
              <a:t> is a type of Artificial Neural Network which is also inspired by biological models of neural systems from the 1970s.</a:t>
            </a:r>
          </a:p>
          <a:p>
            <a:r>
              <a:rPr lang="en-IN" sz="2400" dirty="0" smtClean="0"/>
              <a:t> It follows an unsupervised learning approach and trained its network through a competitive learning algorithm. </a:t>
            </a:r>
          </a:p>
          <a:p>
            <a:r>
              <a:rPr lang="en-IN" sz="2400" dirty="0" smtClean="0"/>
              <a:t>SOM is used for clustering and mapping (or dimensionality reduction) techniques to map multidimensional data onto lower-dimensional which allows people to reduce complex problems for easy interpretation. </a:t>
            </a:r>
          </a:p>
          <a:p>
            <a:r>
              <a:rPr lang="en-IN" sz="2400" dirty="0" smtClean="0"/>
              <a:t>SOM has two layers, one is the Input layer and the other one is the Output layer. </a:t>
            </a:r>
            <a:endParaRPr lang="en-IN" sz="2400" dirty="0" smtClean="0"/>
          </a:p>
          <a:p>
            <a:r>
              <a:rPr lang="en-IN" sz="2400" dirty="0" smtClean="0"/>
              <a:t>A self-organizing map (SOM) is an unsupervised neural network that reduces the input dimensionality in order to represent its distribution as a map. </a:t>
            </a:r>
            <a:endParaRPr lang="en-IN" sz="2400" dirty="0" smtClean="0"/>
          </a:p>
          <a:p>
            <a:r>
              <a:rPr lang="en-IN" sz="2400" dirty="0" smtClean="0"/>
              <a:t>Therefore</a:t>
            </a:r>
            <a:r>
              <a:rPr lang="en-IN" sz="2400" dirty="0" smtClean="0"/>
              <a:t>, SOM forms a map where similar samples are mapped closely together.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1"/>
            <a:ext cx="8610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architecture of the Self Organizing Map with </a:t>
            </a:r>
            <a:r>
              <a:rPr lang="en-IN" sz="2400" dirty="0" smtClean="0"/>
              <a:t>two or more  </a:t>
            </a:r>
            <a:r>
              <a:rPr lang="en-IN" sz="2400" dirty="0" smtClean="0"/>
              <a:t>clusters and n input features of any sample is given below: </a:t>
            </a:r>
            <a:endParaRPr lang="en-IN" sz="2400" dirty="0"/>
          </a:p>
        </p:txBody>
      </p:sp>
      <p:pic>
        <p:nvPicPr>
          <p:cNvPr id="1026" name="Picture 2" descr="https://media.geeksforgeeks.org/wp-content/uploads/20200630175239/Capture_S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4800600" cy="4267200"/>
          </a:xfrm>
          <a:prstGeom prst="rect">
            <a:avLst/>
          </a:prstGeom>
          <a:noFill/>
        </p:spPr>
      </p:pic>
      <p:pic>
        <p:nvPicPr>
          <p:cNvPr id="12290" name="Picture 2" descr="https://miro.medium.com/v2/resize:fit:606/1*1gooOZOUKnXKzuae9mPZWg.png"/>
          <p:cNvPicPr>
            <a:picLocks noChangeAspect="1" noChangeArrowheads="1"/>
          </p:cNvPicPr>
          <p:nvPr/>
        </p:nvPicPr>
        <p:blipFill>
          <a:blip r:embed="rId3" cstate="print"/>
          <a:srcRect l="15842" t="40798" r="16832" b="7761"/>
          <a:stretch>
            <a:fillRect/>
          </a:stretch>
        </p:blipFill>
        <p:spPr bwMode="auto">
          <a:xfrm>
            <a:off x="4495800" y="1981200"/>
            <a:ext cx="4648200" cy="41910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Self Organizing Map (or </a:t>
            </a:r>
            <a:r>
              <a:rPr lang="en-IN" sz="3200" b="1" dirty="0" err="1" smtClean="0"/>
              <a:t>Kohonen</a:t>
            </a:r>
            <a:r>
              <a:rPr lang="en-IN" sz="3200" b="1" dirty="0" smtClean="0"/>
              <a:t> Map or </a:t>
            </a:r>
            <a:r>
              <a:rPr lang="en-IN" sz="3200" b="1" dirty="0" smtClean="0"/>
              <a:t>SOM)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How do SOM works?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1"/>
            <a:ext cx="8763000" cy="342899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 smtClean="0"/>
              <a:t>Let’s say an input data of size (m, n) where m is the number of training examples and n is the number of features in each example. </a:t>
            </a:r>
          </a:p>
          <a:p>
            <a:pPr fontAlgn="base"/>
            <a:r>
              <a:rPr lang="en-IN" sz="2400" dirty="0" smtClean="0"/>
              <a:t>First, it initializes the weights of size (n, C) where C is the number of clusters. </a:t>
            </a:r>
          </a:p>
          <a:p>
            <a:pPr fontAlgn="base"/>
            <a:r>
              <a:rPr lang="en-IN" sz="2400" dirty="0" smtClean="0"/>
              <a:t>Then iterating over the input data, for each training example, it updates the winning vector (weight vector with the shortest distance (</a:t>
            </a:r>
            <a:r>
              <a:rPr lang="en-IN" sz="2400" dirty="0" err="1" smtClean="0"/>
              <a:t>e.g</a:t>
            </a:r>
            <a:r>
              <a:rPr lang="en-IN" sz="2400" dirty="0" smtClean="0"/>
              <a:t> Euclidean distance) from training example). </a:t>
            </a:r>
          </a:p>
          <a:p>
            <a:pPr fontAlgn="base"/>
            <a:r>
              <a:rPr lang="en-IN" sz="2400" dirty="0" smtClean="0"/>
              <a:t>Weight </a:t>
            </a:r>
            <a:r>
              <a:rPr lang="en-IN" sz="2400" dirty="0" err="1" smtClean="0"/>
              <a:t>updation</a:t>
            </a:r>
            <a:r>
              <a:rPr lang="en-IN" sz="2400" dirty="0" smtClean="0"/>
              <a:t> rule is given by : </a:t>
            </a:r>
            <a:endParaRPr lang="en-IN" sz="2400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09600" y="4191000"/>
            <a:ext cx="7772400" cy="43088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</a:t>
            </a:r>
            <a:r>
              <a:rPr kumimoji="0" lang="en-US" sz="16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ij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</a:t>
            </a:r>
            <a:r>
              <a:rPr kumimoji="0" lang="en-US" sz="16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ij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(old) + alpha(t) *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</a:t>
            </a:r>
            <a:r>
              <a:rPr kumimoji="0" lang="en-US" sz="16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US" sz="16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-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</a:t>
            </a:r>
            <a:r>
              <a:rPr kumimoji="0" lang="en-US" sz="16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ij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(old))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029200"/>
            <a:ext cx="8458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where alpha is a learning rate at time t, j denotes the winning vector, </a:t>
            </a:r>
            <a:r>
              <a:rPr lang="en-IN" sz="2000" dirty="0" err="1" smtClean="0"/>
              <a:t>i</a:t>
            </a:r>
            <a:r>
              <a:rPr lang="en-IN" sz="2000" dirty="0" smtClean="0"/>
              <a:t> denotes the </a:t>
            </a:r>
            <a:r>
              <a:rPr lang="en-IN" sz="2000" dirty="0" err="1" smtClean="0"/>
              <a:t>i</a:t>
            </a:r>
            <a:r>
              <a:rPr lang="en-IN" sz="2000" baseline="30000" dirty="0" err="1" smtClean="0"/>
              <a:t>th</a:t>
            </a:r>
            <a:r>
              <a:rPr lang="en-IN" sz="2000" dirty="0" smtClean="0"/>
              <a:t> feature of training example and k denotes the </a:t>
            </a:r>
            <a:r>
              <a:rPr lang="en-IN" sz="2000" dirty="0" err="1" smtClean="0"/>
              <a:t>k</a:t>
            </a:r>
            <a:r>
              <a:rPr lang="en-IN" sz="2000" baseline="30000" dirty="0" err="1" smtClean="0"/>
              <a:t>th</a:t>
            </a:r>
            <a:r>
              <a:rPr lang="en-IN" sz="2000" dirty="0" smtClean="0"/>
              <a:t> training example from the input data. </a:t>
            </a:r>
          </a:p>
          <a:p>
            <a:r>
              <a:rPr lang="en-IN" sz="2000" dirty="0" smtClean="0"/>
              <a:t>After training the SOM network, trained weights are used for clustering new examples. A new example falls in the cluster of winning vectors. 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How do SOM works?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1"/>
            <a:ext cx="8763000" cy="5333999"/>
          </a:xfrm>
        </p:spPr>
        <p:txBody>
          <a:bodyPr>
            <a:noAutofit/>
          </a:bodyPr>
          <a:lstStyle/>
          <a:p>
            <a:pPr fontAlgn="base"/>
            <a:r>
              <a:rPr lang="en-IN" sz="2400" dirty="0" smtClean="0"/>
              <a:t>SOMs </a:t>
            </a:r>
            <a:r>
              <a:rPr lang="en-IN" sz="2400" dirty="0" smtClean="0"/>
              <a:t>iteratively run three stages until convergence: </a:t>
            </a:r>
            <a:endParaRPr lang="en-IN" sz="2400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IN" sz="2000" dirty="0" smtClean="0"/>
              <a:t>Competition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IN" sz="2000" dirty="0" smtClean="0"/>
              <a:t>Cooperation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IN" sz="2000" dirty="0" smtClean="0"/>
              <a:t>Adaptation</a:t>
            </a:r>
          </a:p>
          <a:p>
            <a:r>
              <a:rPr lang="en-IN" sz="2400" b="1" dirty="0" smtClean="0"/>
              <a:t>In </a:t>
            </a:r>
            <a:r>
              <a:rPr lang="en-IN" sz="2400" b="1" dirty="0" smtClean="0"/>
              <a:t>Competition  </a:t>
            </a:r>
            <a:r>
              <a:rPr lang="en-IN" sz="2400" dirty="0" smtClean="0"/>
              <a:t>stage, we go over all the input data points. Then, for each, we measure the distance between its vector and each neuron in the </a:t>
            </a:r>
            <a:r>
              <a:rPr lang="en-IN" sz="2400" dirty="0" smtClean="0"/>
              <a:t>lattice.</a:t>
            </a:r>
            <a:endParaRPr lang="en-IN" sz="2400" dirty="0" smtClean="0"/>
          </a:p>
          <a:p>
            <a:r>
              <a:rPr lang="en-IN" sz="2400" dirty="0" smtClean="0"/>
              <a:t>After calculating the distances, </a:t>
            </a:r>
            <a:r>
              <a:rPr lang="en-IN" sz="2400" dirty="0" smtClean="0"/>
              <a:t>it </a:t>
            </a:r>
            <a:r>
              <a:rPr lang="en-IN" sz="2400" dirty="0" smtClean="0"/>
              <a:t>find the neuron closest to the input vector neuron. This stage is called competition because the neurons compete in similarity to our data point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The cooperation </a:t>
            </a:r>
            <a:r>
              <a:rPr lang="en-IN" sz="2400" dirty="0" smtClean="0"/>
              <a:t>phase begins after finding the winning neuron. In it, we find the winning neuron’s neighbors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In adaptation </a:t>
            </a:r>
            <a:r>
              <a:rPr lang="en-IN" sz="2400" dirty="0" smtClean="0"/>
              <a:t>phase neuron are updated</a:t>
            </a:r>
            <a:endParaRPr lang="en-IN" sz="2400" dirty="0" smtClean="0"/>
          </a:p>
          <a:p>
            <a:pPr fontAlgn="base"/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SOM  Algorithm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b="39906"/>
          <a:stretch>
            <a:fillRect/>
          </a:stretch>
        </p:blipFill>
        <p:spPr bwMode="auto">
          <a:xfrm>
            <a:off x="304800" y="762000"/>
            <a:ext cx="8229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600" b="1" dirty="0" smtClean="0"/>
              <a:t>Advantages of </a:t>
            </a:r>
            <a:r>
              <a:rPr lang="en-IN" sz="3600" dirty="0" err="1" smtClean="0"/>
              <a:t>Kohonen</a:t>
            </a:r>
            <a:r>
              <a:rPr lang="en-IN" sz="3600" dirty="0" smtClean="0"/>
              <a:t> Self-Organizing Maps (KSOM)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1"/>
            <a:ext cx="8763000" cy="6019799"/>
          </a:xfrm>
        </p:spPr>
        <p:txBody>
          <a:bodyPr>
            <a:normAutofit fontScale="77500" lnSpcReduction="20000"/>
          </a:bodyPr>
          <a:lstStyle/>
          <a:p>
            <a:r>
              <a:rPr lang="en-IN" sz="2400" b="1" dirty="0" smtClean="0"/>
              <a:t>Nonlinear dimensionality reduction</a:t>
            </a:r>
            <a:r>
              <a:rPr lang="en-IN" sz="2400" dirty="0" smtClean="0"/>
              <a:t>: </a:t>
            </a:r>
          </a:p>
          <a:p>
            <a:pPr lvl="1"/>
            <a:r>
              <a:rPr lang="en-IN" sz="2000" dirty="0" smtClean="0"/>
              <a:t>KSOMs can be used to represent high-dimensional data in a low-dimensional space, while preserving the topological relationships between the data points. </a:t>
            </a:r>
          </a:p>
          <a:p>
            <a:pPr lvl="1"/>
            <a:r>
              <a:rPr lang="en-IN" sz="2000" dirty="0" smtClean="0"/>
              <a:t>This can help to reveal underlying patterns and structure in the data, which may not be apparent in the high-dimensional space.</a:t>
            </a:r>
          </a:p>
          <a:p>
            <a:r>
              <a:rPr lang="en-IN" sz="2400" b="1" dirty="0" smtClean="0"/>
              <a:t>Unsupervised learning:</a:t>
            </a:r>
            <a:r>
              <a:rPr lang="en-IN" sz="2400" dirty="0" smtClean="0"/>
              <a:t> </a:t>
            </a:r>
          </a:p>
          <a:p>
            <a:pPr lvl="1"/>
            <a:r>
              <a:rPr lang="en-IN" sz="2000" dirty="0" smtClean="0"/>
              <a:t>KSOMs are a type of unsupervised learning technique, which means that they do not require </a:t>
            </a:r>
            <a:r>
              <a:rPr lang="en-IN" sz="2000" dirty="0" err="1" smtClean="0"/>
              <a:t>labeled</a:t>
            </a:r>
            <a:r>
              <a:rPr lang="en-IN" sz="2000" dirty="0" smtClean="0"/>
              <a:t> data for training. </a:t>
            </a:r>
          </a:p>
          <a:p>
            <a:pPr lvl="1"/>
            <a:r>
              <a:rPr lang="en-IN" sz="2000" dirty="0" smtClean="0"/>
              <a:t>This makes them useful for tasks where </a:t>
            </a:r>
            <a:r>
              <a:rPr lang="en-IN" sz="2000" dirty="0" err="1" smtClean="0"/>
              <a:t>labeled</a:t>
            </a:r>
            <a:r>
              <a:rPr lang="en-IN" sz="2000" dirty="0" smtClean="0"/>
              <a:t> data is not available or is too expensive to obtain.</a:t>
            </a:r>
          </a:p>
          <a:p>
            <a:r>
              <a:rPr lang="en-IN" sz="2400" b="1" dirty="0" smtClean="0"/>
              <a:t>Clustering and visualization:</a:t>
            </a:r>
          </a:p>
          <a:p>
            <a:pPr lvl="1"/>
            <a:r>
              <a:rPr lang="en-IN" sz="2000" dirty="0" smtClean="0"/>
              <a:t> KSOMs can be used for clustering and visualization of complex data. </a:t>
            </a:r>
          </a:p>
          <a:p>
            <a:pPr lvl="1"/>
            <a:r>
              <a:rPr lang="en-IN" sz="2000" dirty="0" smtClean="0"/>
              <a:t>The resulting low-dimensional representation of the data can be used to identify clusters and patterns in the data, which can be useful for exploratory data analysis and data mining.</a:t>
            </a:r>
          </a:p>
          <a:p>
            <a:r>
              <a:rPr lang="en-IN" sz="2400" b="1" dirty="0" smtClean="0"/>
              <a:t>Robustness to noise:</a:t>
            </a:r>
            <a:r>
              <a:rPr lang="en-IN" sz="2400" dirty="0" smtClean="0"/>
              <a:t> </a:t>
            </a:r>
          </a:p>
          <a:p>
            <a:pPr lvl="1"/>
            <a:r>
              <a:rPr lang="en-IN" sz="2000" dirty="0" smtClean="0"/>
              <a:t>KSOMs are relatively robust to noise and can still perform well even if the input data contains some level of noise or errors.</a:t>
            </a:r>
          </a:p>
          <a:p>
            <a:r>
              <a:rPr lang="en-IN" sz="2400" b="1" dirty="0" smtClean="0"/>
              <a:t>Easy interpretation:</a:t>
            </a:r>
            <a:r>
              <a:rPr lang="en-IN" sz="2400" dirty="0" smtClean="0"/>
              <a:t> </a:t>
            </a:r>
          </a:p>
          <a:p>
            <a:pPr lvl="1"/>
            <a:r>
              <a:rPr lang="en-IN" sz="2000" dirty="0" smtClean="0"/>
              <a:t>The output of a KSOM can be easily visualized and interpreted, which can be useful for identifying trends and patterns in the data, and for communicating the results to others.</a:t>
            </a:r>
          </a:p>
          <a:p>
            <a:r>
              <a:rPr lang="en-IN" sz="2400" b="1" dirty="0" smtClean="0"/>
              <a:t>Flexibility:</a:t>
            </a:r>
            <a:r>
              <a:rPr lang="en-IN" sz="2400" dirty="0" smtClean="0"/>
              <a:t> </a:t>
            </a:r>
          </a:p>
          <a:p>
            <a:pPr lvl="1"/>
            <a:r>
              <a:rPr lang="en-IN" sz="2000" dirty="0" smtClean="0"/>
              <a:t>KSOMs can be adapted to a wide range of data types, including continuous, discrete, and categorical data.</a:t>
            </a:r>
          </a:p>
          <a:p>
            <a:pPr fontAlgn="base"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600" b="1" dirty="0" smtClean="0"/>
              <a:t>Disadvantages of </a:t>
            </a:r>
            <a:r>
              <a:rPr lang="en-IN" sz="3600" dirty="0" err="1" smtClean="0"/>
              <a:t>Kohonen</a:t>
            </a:r>
            <a:r>
              <a:rPr lang="en-IN" sz="3600" dirty="0" smtClean="0"/>
              <a:t> Self-Organizing Maps (KSOM)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1"/>
            <a:ext cx="8763000" cy="6019799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 smtClean="0"/>
              <a:t>Sensitivity to initial conditions:</a:t>
            </a:r>
            <a:r>
              <a:rPr lang="en-IN" sz="2000" dirty="0" smtClean="0"/>
              <a:t> </a:t>
            </a:r>
          </a:p>
          <a:p>
            <a:pPr lvl="1"/>
            <a:r>
              <a:rPr lang="en-IN" sz="1600" dirty="0" smtClean="0"/>
              <a:t>The performance of a KSOM can be sensitive to the initial conditions of the network, such as the initial weights of the neurons in the grid. </a:t>
            </a:r>
          </a:p>
          <a:p>
            <a:pPr lvl="1"/>
            <a:r>
              <a:rPr lang="en-IN" sz="1600" dirty="0" smtClean="0"/>
              <a:t>This means that different initializations can result in different final solutions, and it may be necessary to run the algorithm multiple times to obtain a stable solution.</a:t>
            </a:r>
          </a:p>
          <a:p>
            <a:r>
              <a:rPr lang="en-IN" sz="2000" b="1" dirty="0" smtClean="0"/>
              <a:t>Computational complexity:</a:t>
            </a:r>
            <a:r>
              <a:rPr lang="en-IN" sz="2000" dirty="0" smtClean="0"/>
              <a:t> T</a:t>
            </a:r>
          </a:p>
          <a:p>
            <a:pPr lvl="1"/>
            <a:r>
              <a:rPr lang="en-IN" sz="1600" dirty="0" smtClean="0"/>
              <a:t>he computational complexity of KSOMs can be high, particularly for large datasets and complex network architectures. </a:t>
            </a:r>
          </a:p>
          <a:p>
            <a:pPr lvl="1"/>
            <a:r>
              <a:rPr lang="en-IN" sz="1600" dirty="0" smtClean="0"/>
              <a:t>This can make training and testing the network time-consuming and computationally expensive.</a:t>
            </a:r>
          </a:p>
          <a:p>
            <a:r>
              <a:rPr lang="en-IN" sz="2000" b="1" dirty="0" smtClean="0"/>
              <a:t>Difficulty in determining the optimal network size:</a:t>
            </a:r>
          </a:p>
          <a:p>
            <a:pPr lvl="1"/>
            <a:r>
              <a:rPr lang="en-IN" sz="1600" dirty="0" smtClean="0"/>
              <a:t> Choosing the optimal network size, or the number of neurons in the grid, can be difficult and is often a trial-and-error process. </a:t>
            </a:r>
          </a:p>
          <a:p>
            <a:pPr lvl="1"/>
            <a:r>
              <a:rPr lang="en-IN" sz="1600" dirty="0" smtClean="0"/>
              <a:t>Using too few neurons can result in poor representation of the input data, while using too many neurons can lead to overfitting.</a:t>
            </a:r>
          </a:p>
          <a:p>
            <a:r>
              <a:rPr lang="en-IN" sz="2000" b="1" dirty="0" smtClean="0"/>
              <a:t>Limited to low-dimensional data:</a:t>
            </a:r>
            <a:r>
              <a:rPr lang="en-IN" sz="2000" dirty="0" smtClean="0"/>
              <a:t> </a:t>
            </a:r>
          </a:p>
          <a:p>
            <a:pPr lvl="1"/>
            <a:r>
              <a:rPr lang="en-IN" sz="1600" dirty="0" smtClean="0"/>
              <a:t>KSOMs are typically used for dimensionality reduction of high-dimensional data. However, the performance of KSOMs may degrade as the dimensionality of the input data increases, making them less effective for very high-dimensional datasets.</a:t>
            </a:r>
          </a:p>
          <a:p>
            <a:r>
              <a:rPr lang="en-IN" sz="2000" b="1" dirty="0" smtClean="0"/>
              <a:t>Limited interpretability:</a:t>
            </a:r>
            <a:r>
              <a:rPr lang="en-IN" sz="2000" dirty="0" smtClean="0"/>
              <a:t> </a:t>
            </a:r>
          </a:p>
          <a:p>
            <a:pPr lvl="1"/>
            <a:r>
              <a:rPr lang="en-IN" sz="1600" dirty="0" smtClean="0"/>
              <a:t>While the output of a KSOM can be easily visualized, interpreting the resulting clusters or patterns in the data can be difficult. </a:t>
            </a:r>
          </a:p>
          <a:p>
            <a:pPr lvl="1"/>
            <a:r>
              <a:rPr lang="en-IN" sz="1600" dirty="0" smtClean="0"/>
              <a:t>The meaning of the clusters or patterns may be unclear, and it may be necessary to combine KSOMs with other techniques to gain a deeper understanding of the data.</a:t>
            </a:r>
          </a:p>
          <a:p>
            <a:pPr fontAlgn="base"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600" b="1" dirty="0" smtClean="0"/>
              <a:t>Summary of </a:t>
            </a:r>
            <a:r>
              <a:rPr lang="en-IN" sz="3600" dirty="0" err="1" smtClean="0"/>
              <a:t>Kohonen</a:t>
            </a:r>
            <a:r>
              <a:rPr lang="en-IN" sz="3600" dirty="0" smtClean="0"/>
              <a:t> Self-Organizing Maps (KSOM)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1"/>
            <a:ext cx="8763000" cy="601979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To summarize, </a:t>
            </a:r>
            <a:r>
              <a:rPr lang="en-IN" sz="2800" dirty="0" err="1" smtClean="0"/>
              <a:t>Kohonen</a:t>
            </a:r>
            <a:r>
              <a:rPr lang="en-IN" sz="2800" dirty="0" smtClean="0"/>
              <a:t> SOMs can be used for image and signal processing, text and data mining, and bioinformatics. </a:t>
            </a:r>
          </a:p>
          <a:p>
            <a:r>
              <a:rPr lang="en-IN" sz="2800" dirty="0" smtClean="0"/>
              <a:t>They have also been used to analyze gene expression data, identify patterns in social network data, and classify images based on visual features.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766</Words>
  <Application>Microsoft Office PowerPoint</Application>
  <PresentationFormat>On-screen Show (4:3)</PresentationFormat>
  <Paragraphs>147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Self Organizing Maps – Kohonen Maps </vt:lpstr>
      <vt:lpstr>Self Organizing Map (or Kohonen Map or SOM)</vt:lpstr>
      <vt:lpstr>Self Organizing Map (or Kohonen Map or SOM)</vt:lpstr>
      <vt:lpstr> How do SOM works? </vt:lpstr>
      <vt:lpstr> How do SOM works? </vt:lpstr>
      <vt:lpstr>  SOM  Algorithm  </vt:lpstr>
      <vt:lpstr>  Advantages of Kohonen Self-Organizing Maps (KSOM)   </vt:lpstr>
      <vt:lpstr>  Disadvantages of Kohonen Self-Organizing Maps (KSOM)   </vt:lpstr>
      <vt:lpstr>  Summary of Kohonen Self-Organizing Maps (KSOM)   </vt:lpstr>
      <vt:lpstr>  Solved Numericals (KSOM)   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Organizing Maps – Kohonen Maps </dc:title>
  <dc:creator>anil1</dc:creator>
  <cp:lastModifiedBy>anil1</cp:lastModifiedBy>
  <cp:revision>24</cp:revision>
  <dcterms:created xsi:type="dcterms:W3CDTF">2006-08-16T00:00:00Z</dcterms:created>
  <dcterms:modified xsi:type="dcterms:W3CDTF">2024-05-10T07:38:10Z</dcterms:modified>
</cp:coreProperties>
</file>