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6" r:id="rId9"/>
    <p:sldId id="268" r:id="rId10"/>
    <p:sldId id="269" r:id="rId11"/>
    <p:sldId id="270" r:id="rId12"/>
    <p:sldId id="271" r:id="rId13"/>
    <p:sldId id="272" r:id="rId14"/>
    <p:sldId id="273" r:id="rId15"/>
    <p:sldId id="274" r:id="rId16"/>
    <p:sldId id="276" r:id="rId17"/>
    <p:sldId id="275" r:id="rId18"/>
    <p:sldId id="277" r:id="rId19"/>
    <p:sldId id="278" r:id="rId20"/>
    <p:sldId id="279" r:id="rId21"/>
    <p:sldId id="262" r:id="rId22"/>
    <p:sldId id="263" r:id="rId23"/>
    <p:sldId id="264"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ARTIFICIAL NEURAL NETWORKS </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The Perceptron Training Rule</a:t>
            </a:r>
            <a:endParaRPr lang="en-IN" dirty="0"/>
          </a:p>
        </p:txBody>
      </p:sp>
      <p:sp>
        <p:nvSpPr>
          <p:cNvPr id="3" name="Content Placeholder 2"/>
          <p:cNvSpPr>
            <a:spLocks noGrp="1"/>
          </p:cNvSpPr>
          <p:nvPr>
            <p:ph idx="1"/>
          </p:nvPr>
        </p:nvSpPr>
        <p:spPr>
          <a:xfrm>
            <a:off x="76200" y="1066800"/>
            <a:ext cx="8991600" cy="2438400"/>
          </a:xfrm>
        </p:spPr>
        <p:txBody>
          <a:bodyPr>
            <a:normAutofit/>
          </a:bodyPr>
          <a:lstStyle/>
          <a:p>
            <a:r>
              <a:rPr lang="en-IN" sz="2400" dirty="0" smtClean="0"/>
              <a:t>This process is repeated, iterating through the training examples as many times as needed until the perceptron classifies all training examples correctly. </a:t>
            </a:r>
          </a:p>
          <a:p>
            <a:r>
              <a:rPr lang="en-IN" sz="2400" dirty="0" smtClean="0"/>
              <a:t>Weights are modified at each step according to the </a:t>
            </a:r>
            <a:r>
              <a:rPr lang="en-IN" sz="2400" b="1" i="1" dirty="0" smtClean="0"/>
              <a:t>perceptron training rule, which revises the weight </a:t>
            </a:r>
            <a:r>
              <a:rPr lang="en-IN" sz="2400" b="1" i="1" dirty="0" err="1" smtClean="0"/>
              <a:t>w</a:t>
            </a:r>
            <a:r>
              <a:rPr lang="en-IN" sz="2400" baseline="-25000" dirty="0" err="1" smtClean="0"/>
              <a:t>i</a:t>
            </a:r>
            <a:r>
              <a:rPr lang="en-IN" sz="2400" b="1" i="1" dirty="0" smtClean="0"/>
              <a:t> </a:t>
            </a:r>
            <a:r>
              <a:rPr lang="en-IN" sz="2400" dirty="0" smtClean="0"/>
              <a:t>associated with input x</a:t>
            </a:r>
            <a:r>
              <a:rPr lang="en-IN" sz="2400" baseline="-25000" dirty="0" smtClean="0"/>
              <a:t>i</a:t>
            </a:r>
            <a:r>
              <a:rPr lang="en-IN" sz="2400" b="1" i="1" dirty="0" smtClean="0"/>
              <a:t> according to the rule.  where</a:t>
            </a:r>
            <a:endParaRPr lang="en-IN" sz="2400" dirty="0" smtClean="0"/>
          </a:p>
          <a:p>
            <a:endParaRPr lang="en-IN" sz="2400" i="1" dirty="0"/>
          </a:p>
        </p:txBody>
      </p:sp>
      <p:pic>
        <p:nvPicPr>
          <p:cNvPr id="24578" name="Picture 2"/>
          <p:cNvPicPr>
            <a:picLocks noChangeAspect="1" noChangeArrowheads="1"/>
          </p:cNvPicPr>
          <p:nvPr/>
        </p:nvPicPr>
        <p:blipFill>
          <a:blip r:embed="rId2" cstate="print"/>
          <a:srcRect b="64286"/>
          <a:stretch>
            <a:fillRect/>
          </a:stretch>
        </p:blipFill>
        <p:spPr bwMode="auto">
          <a:xfrm>
            <a:off x="4038600" y="3352800"/>
            <a:ext cx="2057400" cy="533400"/>
          </a:xfrm>
          <a:prstGeom prst="rect">
            <a:avLst/>
          </a:prstGeom>
          <a:noFill/>
          <a:ln w="9525">
            <a:noFill/>
            <a:miter lim="800000"/>
            <a:headEnd/>
            <a:tailEnd/>
          </a:ln>
        </p:spPr>
      </p:pic>
      <p:sp>
        <p:nvSpPr>
          <p:cNvPr id="6" name="Rectangle 5"/>
          <p:cNvSpPr/>
          <p:nvPr/>
        </p:nvSpPr>
        <p:spPr>
          <a:xfrm>
            <a:off x="152400" y="4648200"/>
            <a:ext cx="8991600" cy="1938992"/>
          </a:xfrm>
          <a:prstGeom prst="rect">
            <a:avLst/>
          </a:prstGeom>
        </p:spPr>
        <p:txBody>
          <a:bodyPr wrap="square">
            <a:spAutoFit/>
          </a:bodyPr>
          <a:lstStyle/>
          <a:p>
            <a:r>
              <a:rPr lang="en-IN" sz="2000" dirty="0" smtClean="0"/>
              <a:t>Here </a:t>
            </a:r>
            <a:r>
              <a:rPr lang="en-IN" sz="2000" b="1" i="1" dirty="0" smtClean="0"/>
              <a:t>t is the target output for the current training example, o is the output generated </a:t>
            </a:r>
            <a:r>
              <a:rPr lang="en-IN" sz="2000" dirty="0" smtClean="0"/>
              <a:t>by the perceptron, and </a:t>
            </a:r>
            <a:r>
              <a:rPr lang="en-IN" sz="2000" b="1" dirty="0" smtClean="0"/>
              <a:t>η</a:t>
            </a:r>
            <a:r>
              <a:rPr lang="en-IN" sz="2000" dirty="0" smtClean="0"/>
              <a:t> </a:t>
            </a:r>
            <a:r>
              <a:rPr lang="en-IN" sz="2000" i="1" dirty="0" smtClean="0"/>
              <a:t> is a positive constant called the </a:t>
            </a:r>
            <a:r>
              <a:rPr lang="en-IN" sz="2000" b="1" i="1" dirty="0" smtClean="0"/>
              <a:t>learning rate.</a:t>
            </a:r>
          </a:p>
          <a:p>
            <a:r>
              <a:rPr lang="en-IN" sz="2000" b="1" i="1" dirty="0" smtClean="0"/>
              <a:t>The role </a:t>
            </a:r>
            <a:r>
              <a:rPr lang="en-IN" sz="2000" dirty="0" smtClean="0"/>
              <a:t>of the learning rate is to moderate the degree to which weights are changed at each step.</a:t>
            </a:r>
          </a:p>
          <a:p>
            <a:r>
              <a:rPr lang="en-IN" sz="2000" dirty="0" smtClean="0"/>
              <a:t>It is usually set to some small value (e.g., 0.1) and is sometimes made to decay as the number of weight-tuning iterations increases.</a:t>
            </a:r>
            <a:endParaRPr lang="en-IN" sz="2000" dirty="0"/>
          </a:p>
        </p:txBody>
      </p:sp>
      <p:pic>
        <p:nvPicPr>
          <p:cNvPr id="7" name="Picture 2"/>
          <p:cNvPicPr>
            <a:picLocks noChangeAspect="1" noChangeArrowheads="1"/>
          </p:cNvPicPr>
          <p:nvPr/>
        </p:nvPicPr>
        <p:blipFill>
          <a:blip r:embed="rId2" cstate="print"/>
          <a:srcRect t="64286"/>
          <a:stretch>
            <a:fillRect/>
          </a:stretch>
        </p:blipFill>
        <p:spPr bwMode="auto">
          <a:xfrm>
            <a:off x="4114800" y="3886200"/>
            <a:ext cx="20574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The Perceptron Training Rule</a:t>
            </a:r>
            <a:endParaRPr lang="en-IN" dirty="0"/>
          </a:p>
        </p:txBody>
      </p:sp>
      <p:sp>
        <p:nvSpPr>
          <p:cNvPr id="3" name="Content Placeholder 2"/>
          <p:cNvSpPr>
            <a:spLocks noGrp="1"/>
          </p:cNvSpPr>
          <p:nvPr>
            <p:ph idx="1"/>
          </p:nvPr>
        </p:nvSpPr>
        <p:spPr>
          <a:xfrm>
            <a:off x="76200" y="1066800"/>
            <a:ext cx="8991600" cy="3124200"/>
          </a:xfrm>
        </p:spPr>
        <p:txBody>
          <a:bodyPr>
            <a:normAutofit fontScale="92500" lnSpcReduction="10000"/>
          </a:bodyPr>
          <a:lstStyle/>
          <a:p>
            <a:r>
              <a:rPr lang="en-IN" sz="2400" dirty="0" smtClean="0"/>
              <a:t>Suppose the training example is correctly classified already by the perceptron. </a:t>
            </a:r>
          </a:p>
          <a:p>
            <a:r>
              <a:rPr lang="en-IN" sz="2400" dirty="0" smtClean="0"/>
              <a:t>In this case, </a:t>
            </a:r>
            <a:r>
              <a:rPr lang="en-IN" sz="2400" b="1" i="1" dirty="0" smtClean="0"/>
              <a:t>( t - o) is zero, making             zero, so that no weights are updated. </a:t>
            </a:r>
          </a:p>
          <a:p>
            <a:r>
              <a:rPr lang="en-IN" sz="2400" b="1" i="1" dirty="0" smtClean="0"/>
              <a:t>Suppose the perceptron outputs a  -1, </a:t>
            </a:r>
            <a:r>
              <a:rPr lang="en-IN" sz="2400" dirty="0" smtClean="0"/>
              <a:t>when the target output is + 1.</a:t>
            </a:r>
          </a:p>
          <a:p>
            <a:r>
              <a:rPr lang="en-IN" sz="2400" dirty="0" smtClean="0"/>
              <a:t>To make the perceptron output a + 1 instead of - 1 in this case, the weights must be altered to increase the value of </a:t>
            </a:r>
            <a:r>
              <a:rPr lang="en-IN" sz="2400" b="1" i="1" dirty="0" smtClean="0"/>
              <a:t>             .</a:t>
            </a:r>
          </a:p>
          <a:p>
            <a:r>
              <a:rPr lang="en-IN" sz="2400" dirty="0" smtClean="0"/>
              <a:t>For example, if x</a:t>
            </a:r>
            <a:r>
              <a:rPr lang="en-IN" sz="2400" baseline="-25000" dirty="0" smtClean="0"/>
              <a:t>i</a:t>
            </a:r>
            <a:r>
              <a:rPr lang="en-IN" sz="2400" dirty="0" smtClean="0"/>
              <a:t> &gt;0</a:t>
            </a:r>
            <a:r>
              <a:rPr lang="en-IN" sz="2400" b="1" i="1" dirty="0" smtClean="0"/>
              <a:t>, then increasing </a:t>
            </a:r>
            <a:r>
              <a:rPr lang="en-IN" sz="2400" b="1" i="1" dirty="0" err="1" smtClean="0"/>
              <a:t>w</a:t>
            </a:r>
            <a:r>
              <a:rPr lang="en-IN" sz="2400" baseline="-25000" dirty="0" err="1" smtClean="0"/>
              <a:t>i</a:t>
            </a:r>
            <a:r>
              <a:rPr lang="en-IN" sz="2400" baseline="-25000" dirty="0" smtClean="0"/>
              <a:t> </a:t>
            </a:r>
            <a:r>
              <a:rPr lang="en-IN" sz="2400" b="1" i="1" dirty="0" smtClean="0"/>
              <a:t>will bring the perceptron closer to correctly classifying </a:t>
            </a:r>
            <a:r>
              <a:rPr lang="en-IN" sz="2400" dirty="0" smtClean="0"/>
              <a:t>this example.</a:t>
            </a:r>
          </a:p>
          <a:p>
            <a:endParaRPr lang="en-IN" sz="2400" i="1" dirty="0"/>
          </a:p>
        </p:txBody>
      </p:sp>
      <p:pic>
        <p:nvPicPr>
          <p:cNvPr id="25602" name="Picture 2"/>
          <p:cNvPicPr>
            <a:picLocks noChangeAspect="1" noChangeArrowheads="1"/>
          </p:cNvPicPr>
          <p:nvPr/>
        </p:nvPicPr>
        <p:blipFill>
          <a:blip r:embed="rId2" cstate="print"/>
          <a:srcRect/>
          <a:stretch>
            <a:fillRect/>
          </a:stretch>
        </p:blipFill>
        <p:spPr bwMode="auto">
          <a:xfrm>
            <a:off x="4648200" y="1752600"/>
            <a:ext cx="457200" cy="370114"/>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r="41176" b="4246"/>
          <a:stretch>
            <a:fillRect/>
          </a:stretch>
        </p:blipFill>
        <p:spPr bwMode="auto">
          <a:xfrm>
            <a:off x="5105400" y="3124200"/>
            <a:ext cx="762000" cy="304800"/>
          </a:xfrm>
          <a:prstGeom prst="rect">
            <a:avLst/>
          </a:prstGeom>
          <a:noFill/>
          <a:ln w="9525">
            <a:noFill/>
            <a:miter lim="800000"/>
            <a:headEnd/>
            <a:tailEnd/>
          </a:ln>
        </p:spPr>
      </p:pic>
      <p:pic>
        <p:nvPicPr>
          <p:cNvPr id="25603" name="Picture 3"/>
          <p:cNvPicPr>
            <a:picLocks noChangeAspect="1" noChangeArrowheads="1"/>
          </p:cNvPicPr>
          <p:nvPr/>
        </p:nvPicPr>
        <p:blipFill>
          <a:blip r:embed="rId4" cstate="print"/>
          <a:srcRect/>
          <a:stretch>
            <a:fillRect/>
          </a:stretch>
        </p:blipFill>
        <p:spPr bwMode="auto">
          <a:xfrm>
            <a:off x="381000" y="4267200"/>
            <a:ext cx="87630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The Perceptron Training Rule</a:t>
            </a:r>
            <a:endParaRPr lang="en-IN" dirty="0"/>
          </a:p>
        </p:txBody>
      </p:sp>
      <p:sp>
        <p:nvSpPr>
          <p:cNvPr id="3" name="Content Placeholder 2"/>
          <p:cNvSpPr>
            <a:spLocks noGrp="1"/>
          </p:cNvSpPr>
          <p:nvPr>
            <p:ph idx="1"/>
          </p:nvPr>
        </p:nvSpPr>
        <p:spPr>
          <a:xfrm>
            <a:off x="76200" y="1066800"/>
            <a:ext cx="8991600" cy="4038600"/>
          </a:xfrm>
        </p:spPr>
        <p:txBody>
          <a:bodyPr>
            <a:normAutofit/>
          </a:bodyPr>
          <a:lstStyle/>
          <a:p>
            <a:r>
              <a:rPr lang="en-IN" sz="2400" dirty="0" smtClean="0"/>
              <a:t>In fact, the above learning procedure can be proven to converge within a finite number of applications of the perceptron training rule to a weight vector that correctly classifies all training examples.</a:t>
            </a:r>
          </a:p>
          <a:p>
            <a:pPr lvl="1"/>
            <a:r>
              <a:rPr lang="en-IN" sz="2400" i="1" dirty="0" smtClean="0"/>
              <a:t>Provided the training examples are linearly separable and provided a sufficiently small </a:t>
            </a:r>
            <a:r>
              <a:rPr lang="en-IN" sz="2400" dirty="0" smtClean="0"/>
              <a:t>η </a:t>
            </a:r>
            <a:r>
              <a:rPr lang="en-IN" sz="2400" i="1" dirty="0" smtClean="0"/>
              <a:t>is used. </a:t>
            </a:r>
          </a:p>
          <a:p>
            <a:pPr lvl="1"/>
            <a:r>
              <a:rPr lang="en-IN" sz="2400" i="1" dirty="0" smtClean="0"/>
              <a:t>If the data are not linearly separable, convergence is not assured</a:t>
            </a:r>
            <a:endParaRPr lang="en-IN" sz="24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Gradient Descent and the Delta Rule</a:t>
            </a:r>
            <a:endParaRPr lang="en-IN" dirty="0"/>
          </a:p>
        </p:txBody>
      </p:sp>
      <p:sp>
        <p:nvSpPr>
          <p:cNvPr id="3" name="Content Placeholder 2"/>
          <p:cNvSpPr>
            <a:spLocks noGrp="1"/>
          </p:cNvSpPr>
          <p:nvPr>
            <p:ph idx="1"/>
          </p:nvPr>
        </p:nvSpPr>
        <p:spPr>
          <a:xfrm>
            <a:off x="76200" y="914400"/>
            <a:ext cx="8991600" cy="5943600"/>
          </a:xfrm>
        </p:spPr>
        <p:txBody>
          <a:bodyPr>
            <a:noAutofit/>
          </a:bodyPr>
          <a:lstStyle/>
          <a:p>
            <a:r>
              <a:rPr lang="en-IN" sz="2400" b="1" dirty="0" smtClean="0"/>
              <a:t>A second training rule, called the </a:t>
            </a:r>
            <a:r>
              <a:rPr lang="en-IN" sz="2400" b="1" i="1" dirty="0" smtClean="0"/>
              <a:t>delta rule, is designed to </a:t>
            </a:r>
            <a:r>
              <a:rPr lang="en-IN" sz="2400" dirty="0" smtClean="0"/>
              <a:t>overcome non linearly separable case in perceptron rule.</a:t>
            </a:r>
          </a:p>
          <a:p>
            <a:r>
              <a:rPr lang="en-IN" sz="2400" dirty="0" smtClean="0"/>
              <a:t> If the training examples are not linearly separable, the delta rule converges toward a best-fit approximation to the target concept.</a:t>
            </a:r>
          </a:p>
          <a:p>
            <a:r>
              <a:rPr lang="en-IN" sz="2400" dirty="0" smtClean="0"/>
              <a:t>The key idea behind the delta rule is to use </a:t>
            </a:r>
            <a:r>
              <a:rPr lang="en-IN" sz="2400" b="1" i="1" dirty="0" smtClean="0"/>
              <a:t>gradient descent to search the hypothesis </a:t>
            </a:r>
            <a:r>
              <a:rPr lang="en-IN" sz="2400" dirty="0" smtClean="0"/>
              <a:t>space of possible weight vectors to find the weights that best fit the training examples. </a:t>
            </a:r>
          </a:p>
          <a:p>
            <a:r>
              <a:rPr lang="en-IN" sz="2400" dirty="0" smtClean="0"/>
              <a:t>This rule is important because gradient descent provides the basis for the BACKPROPAGATION algorithm, which can learn networks with many interconnected units. </a:t>
            </a:r>
          </a:p>
          <a:p>
            <a:r>
              <a:rPr lang="en-IN" sz="2400" dirty="0" smtClean="0"/>
              <a:t>It is also important because gradient descent can serve as the basis for learning algorithms that must search through hypothesis spaces containing many different types of continuously parameterized hypotheses.</a:t>
            </a:r>
            <a:endParaRPr lang="en-IN" sz="2400"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Gradient Descent and the Delta Rule</a:t>
            </a:r>
            <a:endParaRPr lang="en-IN" dirty="0"/>
          </a:p>
        </p:txBody>
      </p:sp>
      <p:sp>
        <p:nvSpPr>
          <p:cNvPr id="3" name="Content Placeholder 2"/>
          <p:cNvSpPr>
            <a:spLocks noGrp="1"/>
          </p:cNvSpPr>
          <p:nvPr>
            <p:ph idx="1"/>
          </p:nvPr>
        </p:nvSpPr>
        <p:spPr>
          <a:xfrm>
            <a:off x="76200" y="914400"/>
            <a:ext cx="8991600" cy="4038600"/>
          </a:xfrm>
        </p:spPr>
        <p:txBody>
          <a:bodyPr>
            <a:noAutofit/>
          </a:bodyPr>
          <a:lstStyle/>
          <a:p>
            <a:r>
              <a:rPr lang="en-IN" sz="2400" dirty="0" smtClean="0"/>
              <a:t>The delta training rule is best understood by considering the task of training an </a:t>
            </a:r>
            <a:r>
              <a:rPr lang="en-IN" sz="2400" b="1" i="1" dirty="0" err="1" smtClean="0"/>
              <a:t>unthresholded</a:t>
            </a:r>
            <a:r>
              <a:rPr lang="en-IN" sz="2400" b="1" i="1" dirty="0" smtClean="0"/>
              <a:t> perceptron; that is, a linear unit for which the output o is given by</a:t>
            </a:r>
          </a:p>
          <a:p>
            <a:endParaRPr lang="en-IN" sz="2400" b="1" i="1" dirty="0" smtClean="0"/>
          </a:p>
          <a:p>
            <a:r>
              <a:rPr lang="en-IN" sz="2400" dirty="0" smtClean="0"/>
              <a:t>Thus, a linear unit corresponds to the first stage of a perceptron, without the threshold.</a:t>
            </a:r>
          </a:p>
          <a:p>
            <a:r>
              <a:rPr lang="en-IN" sz="2400" dirty="0" smtClean="0"/>
              <a:t>In order to derive a weight learning rule for linear units, let us begin by specifying a measure for the </a:t>
            </a:r>
            <a:r>
              <a:rPr lang="en-IN" sz="2400" b="1" i="1" dirty="0" smtClean="0"/>
              <a:t>training error of a hypothesis (weight vector), relative </a:t>
            </a:r>
            <a:r>
              <a:rPr lang="en-IN" sz="2400" dirty="0" smtClean="0"/>
              <a:t>to the training examples. </a:t>
            </a:r>
          </a:p>
        </p:txBody>
      </p:sp>
      <p:pic>
        <p:nvPicPr>
          <p:cNvPr id="26626" name="Picture 2"/>
          <p:cNvPicPr>
            <a:picLocks noChangeAspect="1" noChangeArrowheads="1"/>
          </p:cNvPicPr>
          <p:nvPr/>
        </p:nvPicPr>
        <p:blipFill>
          <a:blip r:embed="rId2" cstate="print"/>
          <a:srcRect/>
          <a:stretch>
            <a:fillRect/>
          </a:stretch>
        </p:blipFill>
        <p:spPr bwMode="auto">
          <a:xfrm>
            <a:off x="4343400" y="1752600"/>
            <a:ext cx="2286000" cy="457200"/>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3048000" y="4495800"/>
            <a:ext cx="3581400" cy="1066800"/>
          </a:xfrm>
          <a:prstGeom prst="rect">
            <a:avLst/>
          </a:prstGeom>
          <a:noFill/>
          <a:ln w="9525">
            <a:noFill/>
            <a:miter lim="800000"/>
            <a:headEnd/>
            <a:tailEnd/>
          </a:ln>
        </p:spPr>
      </p:pic>
      <p:sp>
        <p:nvSpPr>
          <p:cNvPr id="6" name="Rectangle 5"/>
          <p:cNvSpPr/>
          <p:nvPr/>
        </p:nvSpPr>
        <p:spPr>
          <a:xfrm>
            <a:off x="228600" y="5410200"/>
            <a:ext cx="8382000" cy="707886"/>
          </a:xfrm>
          <a:prstGeom prst="rect">
            <a:avLst/>
          </a:prstGeom>
        </p:spPr>
        <p:txBody>
          <a:bodyPr wrap="square">
            <a:spAutoFit/>
          </a:bodyPr>
          <a:lstStyle/>
          <a:p>
            <a:r>
              <a:rPr lang="en-IN" sz="2000" dirty="0" smtClean="0"/>
              <a:t>where D is the set of training examples, t</a:t>
            </a:r>
            <a:r>
              <a:rPr lang="en-IN" sz="2000" baseline="-25000" dirty="0" smtClean="0"/>
              <a:t>d</a:t>
            </a:r>
            <a:r>
              <a:rPr lang="en-IN" sz="2000" b="1" i="1" dirty="0" smtClean="0"/>
              <a:t> is the target output for training example</a:t>
            </a:r>
            <a:r>
              <a:rPr lang="en-IN" sz="2000" i="1" dirty="0" smtClean="0"/>
              <a:t>d, and </a:t>
            </a:r>
            <a:r>
              <a:rPr lang="en-IN" sz="2000" dirty="0" err="1" smtClean="0"/>
              <a:t>o</a:t>
            </a:r>
            <a:r>
              <a:rPr lang="en-IN" sz="2000" baseline="-25000" dirty="0" err="1" smtClean="0"/>
              <a:t>d</a:t>
            </a:r>
            <a:r>
              <a:rPr lang="en-IN" sz="2000" b="1" i="1" dirty="0" smtClean="0"/>
              <a:t> is the output of the linear unit for training example d.</a:t>
            </a:r>
            <a:endParaRPr lang="en-IN"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VISUALIZING THE HYPOTHESIS SPACE</a:t>
            </a:r>
            <a:endParaRPr lang="en-IN" dirty="0"/>
          </a:p>
        </p:txBody>
      </p:sp>
      <p:sp>
        <p:nvSpPr>
          <p:cNvPr id="3" name="Content Placeholder 2"/>
          <p:cNvSpPr>
            <a:spLocks noGrp="1"/>
          </p:cNvSpPr>
          <p:nvPr>
            <p:ph idx="1"/>
          </p:nvPr>
        </p:nvSpPr>
        <p:spPr>
          <a:xfrm>
            <a:off x="76200" y="914400"/>
            <a:ext cx="8991600" cy="5715000"/>
          </a:xfrm>
        </p:spPr>
        <p:txBody>
          <a:bodyPr>
            <a:noAutofit/>
          </a:bodyPr>
          <a:lstStyle/>
          <a:p>
            <a:r>
              <a:rPr lang="en-IN" sz="2400" dirty="0" smtClean="0"/>
              <a:t>For </a:t>
            </a:r>
            <a:r>
              <a:rPr lang="en-IN" sz="2400" dirty="0" smtClean="0"/>
              <a:t>a linear unit with two weights, the hypothesis space H is </a:t>
            </a:r>
            <a:r>
              <a:rPr lang="en-IN" sz="2400" dirty="0" smtClean="0"/>
              <a:t>the w</a:t>
            </a:r>
            <a:r>
              <a:rPr lang="en-IN" sz="2400" baseline="-25000" dirty="0" smtClean="0"/>
              <a:t>0</a:t>
            </a:r>
            <a:r>
              <a:rPr lang="en-IN" sz="2400" dirty="0" smtClean="0"/>
              <a:t> </a:t>
            </a:r>
            <a:r>
              <a:rPr lang="en-IN" sz="2400" dirty="0" smtClean="0"/>
              <a:t>and w</a:t>
            </a:r>
            <a:r>
              <a:rPr lang="en-IN" sz="2400" baseline="-25000" dirty="0" smtClean="0"/>
              <a:t>1</a:t>
            </a:r>
            <a:r>
              <a:rPr lang="en-IN" sz="2400" dirty="0" smtClean="0"/>
              <a:t> </a:t>
            </a:r>
            <a:r>
              <a:rPr lang="en-IN" sz="2400" dirty="0" smtClean="0"/>
              <a:t>plane. </a:t>
            </a:r>
            <a:endParaRPr lang="en-IN" sz="2400" dirty="0" smtClean="0"/>
          </a:p>
          <a:p>
            <a:r>
              <a:rPr lang="en-IN" sz="2400" dirty="0" smtClean="0"/>
              <a:t>The </a:t>
            </a:r>
            <a:r>
              <a:rPr lang="en-IN" sz="2400" dirty="0" smtClean="0"/>
              <a:t>vertical axis indicates </a:t>
            </a:r>
            <a:r>
              <a:rPr lang="en-IN" sz="2400" dirty="0" err="1" smtClean="0"/>
              <a:t>tk</a:t>
            </a:r>
            <a:r>
              <a:rPr lang="en-IN" sz="2400" dirty="0" smtClean="0"/>
              <a:t> error of the corresponding weight vector hypothesis</a:t>
            </a:r>
            <a:r>
              <a:rPr lang="en-IN" sz="2400" dirty="0" smtClean="0"/>
              <a:t>, relative </a:t>
            </a:r>
            <a:r>
              <a:rPr lang="en-IN" sz="2400" dirty="0" smtClean="0"/>
              <a:t>to a fixed set of training examples. </a:t>
            </a:r>
            <a:endParaRPr lang="en-IN" sz="2400" dirty="0" smtClean="0"/>
          </a:p>
          <a:p>
            <a:r>
              <a:rPr lang="en-IN" sz="2400" dirty="0" smtClean="0"/>
              <a:t>The </a:t>
            </a:r>
            <a:r>
              <a:rPr lang="en-IN" sz="2400" dirty="0" smtClean="0"/>
              <a:t>arrow shows the negated gradient at one </a:t>
            </a:r>
            <a:r>
              <a:rPr lang="en-IN" sz="2400" dirty="0" smtClean="0"/>
              <a:t>particular point</a:t>
            </a:r>
            <a:r>
              <a:rPr lang="en-IN" sz="2400" dirty="0" smtClean="0"/>
              <a:t>, indicating the direction in the w</a:t>
            </a:r>
            <a:r>
              <a:rPr lang="en-IN" sz="2400" baseline="-25000" dirty="0" smtClean="0"/>
              <a:t>0</a:t>
            </a:r>
            <a:r>
              <a:rPr lang="en-IN" sz="2400" dirty="0" smtClean="0"/>
              <a:t> and w</a:t>
            </a:r>
            <a:r>
              <a:rPr lang="en-IN" sz="2400" baseline="-25000" dirty="0" smtClean="0"/>
              <a:t>1 </a:t>
            </a:r>
            <a:r>
              <a:rPr lang="en-IN" sz="2400" baseline="-25000" dirty="0" smtClean="0"/>
              <a:t> </a:t>
            </a:r>
            <a:r>
              <a:rPr lang="en-IN" sz="2400" dirty="0" smtClean="0"/>
              <a:t>plane </a:t>
            </a:r>
            <a:r>
              <a:rPr lang="en-IN" sz="2400" dirty="0" smtClean="0"/>
              <a:t>producing steepest descent along the </a:t>
            </a:r>
            <a:r>
              <a:rPr lang="en-IN" sz="2400" dirty="0" smtClean="0"/>
              <a:t>error surface.</a:t>
            </a:r>
          </a:p>
          <a:p>
            <a:r>
              <a:rPr lang="en-IN" sz="2400" dirty="0" smtClean="0"/>
              <a:t>Gradient descent search determines a weight vector that minimizes </a:t>
            </a:r>
            <a:r>
              <a:rPr lang="en-IN" sz="2400" b="1" i="1" dirty="0" smtClean="0"/>
              <a:t>E </a:t>
            </a:r>
            <a:r>
              <a:rPr lang="en-IN" sz="2400" b="1" i="1" dirty="0" smtClean="0"/>
              <a:t>by  </a:t>
            </a:r>
            <a:r>
              <a:rPr lang="en-IN" sz="2400" dirty="0" smtClean="0"/>
              <a:t>starting </a:t>
            </a:r>
            <a:r>
              <a:rPr lang="en-IN" sz="2400" dirty="0" smtClean="0"/>
              <a:t>with an arbitrary initial weight vector, then repeatedly modifying it </a:t>
            </a:r>
            <a:r>
              <a:rPr lang="en-IN" sz="2400" dirty="0" smtClean="0"/>
              <a:t>in small </a:t>
            </a:r>
            <a:r>
              <a:rPr lang="en-IN" sz="2400" dirty="0" smtClean="0"/>
              <a:t>steps. </a:t>
            </a:r>
            <a:endParaRPr lang="en-IN" sz="2400" dirty="0" smtClean="0"/>
          </a:p>
          <a:p>
            <a:r>
              <a:rPr lang="en-IN" sz="2400" dirty="0" smtClean="0"/>
              <a:t>At </a:t>
            </a:r>
            <a:r>
              <a:rPr lang="en-IN" sz="2400" dirty="0" smtClean="0"/>
              <a:t>each step, the weight vector is altered in the direction that </a:t>
            </a:r>
            <a:r>
              <a:rPr lang="en-IN" sz="2400" dirty="0" smtClean="0"/>
              <a:t>produces the </a:t>
            </a:r>
            <a:r>
              <a:rPr lang="en-IN" sz="2400" dirty="0" smtClean="0"/>
              <a:t>steepest descent along the error surface depicted in Figure </a:t>
            </a:r>
            <a:r>
              <a:rPr lang="en-IN" sz="2400" b="1" i="1" dirty="0" smtClean="0"/>
              <a:t>. </a:t>
            </a:r>
          </a:p>
          <a:p>
            <a:r>
              <a:rPr lang="en-IN" sz="2400" b="1" i="1" dirty="0" smtClean="0"/>
              <a:t>This process </a:t>
            </a:r>
            <a:r>
              <a:rPr lang="en-IN" sz="2400" dirty="0" smtClean="0"/>
              <a:t>continues </a:t>
            </a:r>
            <a:r>
              <a:rPr lang="en-IN" sz="2400" dirty="0" smtClean="0"/>
              <a:t>until the global minimum error is reached.</a:t>
            </a:r>
            <a:endParaRPr lang="en-I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VISUALIZING THE HYPOTHESIS SPACE</a:t>
            </a:r>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381000" y="1066800"/>
            <a:ext cx="82296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sz="3600" b="1" dirty="0" smtClean="0"/>
              <a:t>DERIVATION OF THE GRADIENT DESCENT RULE</a:t>
            </a:r>
            <a:endParaRPr lang="en-IN" sz="3600" dirty="0"/>
          </a:p>
        </p:txBody>
      </p:sp>
      <p:sp>
        <p:nvSpPr>
          <p:cNvPr id="3" name="Content Placeholder 2"/>
          <p:cNvSpPr>
            <a:spLocks noGrp="1"/>
          </p:cNvSpPr>
          <p:nvPr>
            <p:ph idx="1"/>
          </p:nvPr>
        </p:nvSpPr>
        <p:spPr>
          <a:xfrm>
            <a:off x="76200" y="914400"/>
            <a:ext cx="8991600" cy="4038600"/>
          </a:xfrm>
        </p:spPr>
        <p:txBody>
          <a:bodyPr>
            <a:noAutofit/>
          </a:bodyPr>
          <a:lstStyle/>
          <a:p>
            <a:r>
              <a:rPr lang="en-IN" sz="2400" dirty="0" smtClean="0"/>
              <a:t>The delta training rule is best understood by considering the task of training an </a:t>
            </a:r>
            <a:r>
              <a:rPr lang="en-IN" sz="2400" b="1" i="1" dirty="0" err="1" smtClean="0"/>
              <a:t>unthresholded</a:t>
            </a:r>
            <a:r>
              <a:rPr lang="en-IN" sz="2400" b="1" i="1" dirty="0" smtClean="0"/>
              <a:t> perceptron; that is, a linear unit for which the output o is given by</a:t>
            </a:r>
          </a:p>
          <a:p>
            <a:endParaRPr lang="en-IN" sz="2400" b="1" i="1" dirty="0" smtClean="0"/>
          </a:p>
        </p:txBody>
      </p:sp>
      <p:pic>
        <p:nvPicPr>
          <p:cNvPr id="6146" name="Picture 2"/>
          <p:cNvPicPr>
            <a:picLocks noChangeAspect="1" noChangeArrowheads="1"/>
          </p:cNvPicPr>
          <p:nvPr/>
        </p:nvPicPr>
        <p:blipFill>
          <a:blip r:embed="rId2" cstate="print"/>
          <a:srcRect/>
          <a:stretch>
            <a:fillRect/>
          </a:stretch>
        </p:blipFill>
        <p:spPr bwMode="auto">
          <a:xfrm>
            <a:off x="762000" y="2133600"/>
            <a:ext cx="80010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sz="3600" b="1" dirty="0" smtClean="0"/>
              <a:t>DERIVATION OF THE GRADIENT DESCENT RULE</a:t>
            </a:r>
            <a:endParaRPr lang="en-IN" sz="3600" dirty="0"/>
          </a:p>
        </p:txBody>
      </p:sp>
      <p:pic>
        <p:nvPicPr>
          <p:cNvPr id="7170" name="Picture 2"/>
          <p:cNvPicPr>
            <a:picLocks noChangeAspect="1" noChangeArrowheads="1"/>
          </p:cNvPicPr>
          <p:nvPr/>
        </p:nvPicPr>
        <p:blipFill>
          <a:blip r:embed="rId2" cstate="print"/>
          <a:srcRect/>
          <a:stretch>
            <a:fillRect/>
          </a:stretch>
        </p:blipFill>
        <p:spPr bwMode="auto">
          <a:xfrm>
            <a:off x="904875" y="1123950"/>
            <a:ext cx="7334250"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sz="3600" b="1" dirty="0" smtClean="0"/>
              <a:t>DERIVATION OF THE GRADIENT DESCENT RULE</a:t>
            </a:r>
            <a:endParaRPr lang="en-IN" sz="3600" dirty="0"/>
          </a:p>
        </p:txBody>
      </p:sp>
      <p:pic>
        <p:nvPicPr>
          <p:cNvPr id="8194" name="Picture 2"/>
          <p:cNvPicPr>
            <a:picLocks noChangeAspect="1" noChangeArrowheads="1"/>
          </p:cNvPicPr>
          <p:nvPr/>
        </p:nvPicPr>
        <p:blipFill>
          <a:blip r:embed="rId2" cstate="print"/>
          <a:srcRect/>
          <a:stretch>
            <a:fillRect/>
          </a:stretch>
        </p:blipFill>
        <p:spPr bwMode="auto">
          <a:xfrm>
            <a:off x="228600" y="1219200"/>
            <a:ext cx="8686799"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lgn="l"/>
            <a:r>
              <a:rPr lang="en-IN" dirty="0" smtClean="0"/>
              <a:t>Contents</a:t>
            </a:r>
            <a:endParaRPr lang="en-IN" dirty="0"/>
          </a:p>
        </p:txBody>
      </p:sp>
      <p:sp>
        <p:nvSpPr>
          <p:cNvPr id="3" name="Content Placeholder 2"/>
          <p:cNvSpPr>
            <a:spLocks noGrp="1"/>
          </p:cNvSpPr>
          <p:nvPr>
            <p:ph idx="1"/>
          </p:nvPr>
        </p:nvSpPr>
        <p:spPr>
          <a:xfrm>
            <a:off x="152400" y="1371600"/>
            <a:ext cx="8763000" cy="5181600"/>
          </a:xfrm>
        </p:spPr>
        <p:txBody>
          <a:bodyPr>
            <a:normAutofit fontScale="85000" lnSpcReduction="10000"/>
          </a:bodyPr>
          <a:lstStyle/>
          <a:p>
            <a:r>
              <a:rPr lang="en-IN" b="1" dirty="0" smtClean="0"/>
              <a:t>ARTIFICIAL NEURAL NETWORKS: </a:t>
            </a:r>
            <a:r>
              <a:rPr lang="en-IN" dirty="0" smtClean="0"/>
              <a:t>– </a:t>
            </a:r>
          </a:p>
          <a:p>
            <a:pPr>
              <a:buNone/>
            </a:pPr>
            <a:r>
              <a:rPr lang="en-IN" dirty="0" smtClean="0"/>
              <a:t>	Perception’s, Multilayer perceptron, Gradient descent and the Delta rule, Multilayer networks, Derivation of Backpropagation Algorithm, Generalization, Unsupervised Learning – SOM Algorithm and its variant; </a:t>
            </a:r>
          </a:p>
          <a:p>
            <a:r>
              <a:rPr lang="en-IN" b="1" dirty="0" smtClean="0"/>
              <a:t>DEEP LEARNING: </a:t>
            </a:r>
            <a:r>
              <a:rPr lang="en-IN" dirty="0" smtClean="0"/>
              <a:t>– </a:t>
            </a:r>
          </a:p>
          <a:p>
            <a:pPr>
              <a:buNone/>
            </a:pPr>
            <a:r>
              <a:rPr lang="en-IN" dirty="0" smtClean="0"/>
              <a:t>	Introduction, concept of convolutional neural network , Types of layers – (Convolutional Layers , Activation function , pooling , fully connected) , Concept of Convolution (1D and 2D) layers, Training of network, Case study of CNN for </a:t>
            </a:r>
            <a:r>
              <a:rPr lang="en-IN" dirty="0" err="1" smtClean="0"/>
              <a:t>eg</a:t>
            </a:r>
            <a:r>
              <a:rPr lang="en-IN" dirty="0" smtClean="0"/>
              <a:t> on Diabetic Retinopathy, Building a smart speaker, Self-deriving car etc.</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sz="3600" b="1" dirty="0" smtClean="0"/>
              <a:t>DERIVATION OF THE GRADIENT DESCENT RULE</a:t>
            </a:r>
            <a:endParaRPr lang="en-IN" sz="3600" dirty="0"/>
          </a:p>
        </p:txBody>
      </p:sp>
      <p:pic>
        <p:nvPicPr>
          <p:cNvPr id="9218" name="Picture 2"/>
          <p:cNvPicPr>
            <a:picLocks noChangeAspect="1" noChangeArrowheads="1"/>
          </p:cNvPicPr>
          <p:nvPr/>
        </p:nvPicPr>
        <p:blipFill>
          <a:blip r:embed="rId2" cstate="print"/>
          <a:srcRect t="20233" r="5349" b="38837"/>
          <a:stretch>
            <a:fillRect/>
          </a:stretch>
        </p:blipFill>
        <p:spPr bwMode="auto">
          <a:xfrm>
            <a:off x="457200" y="1676400"/>
            <a:ext cx="813435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t/>
            </a:r>
            <a:br>
              <a:rPr lang="en-IN" sz="3600" b="1" dirty="0" smtClean="0"/>
            </a:br>
            <a:r>
              <a:rPr lang="en-IN" sz="3600" b="1" dirty="0" smtClean="0"/>
              <a:t>Implementation of Perceptron Algorithm for AND Logic Gate with 2-bit Binary Input</a:t>
            </a:r>
            <a:r>
              <a:rPr lang="en-IN" b="1" dirty="0" smtClean="0"/>
              <a:t/>
            </a:r>
            <a:br>
              <a:rPr lang="en-IN" b="1" dirty="0" smtClean="0"/>
            </a:br>
            <a:endParaRPr lang="en-IN" dirty="0"/>
          </a:p>
        </p:txBody>
      </p:sp>
      <p:sp>
        <p:nvSpPr>
          <p:cNvPr id="3" name="Content Placeholder 2"/>
          <p:cNvSpPr>
            <a:spLocks noGrp="1"/>
          </p:cNvSpPr>
          <p:nvPr>
            <p:ph idx="1"/>
          </p:nvPr>
        </p:nvSpPr>
        <p:spPr>
          <a:xfrm>
            <a:off x="457200" y="1600201"/>
            <a:ext cx="8229600" cy="2590800"/>
          </a:xfrm>
        </p:spPr>
        <p:txBody>
          <a:bodyPr>
            <a:normAutofit/>
          </a:bodyPr>
          <a:lstStyle/>
          <a:p>
            <a:r>
              <a:rPr lang="en-IN" sz="2800" dirty="0" smtClean="0"/>
              <a:t>In the field of Machine Learning, the Perceptron is a Supervised Learning Algorithm for binary classifiers. </a:t>
            </a:r>
          </a:p>
          <a:p>
            <a:r>
              <a:rPr lang="en-IN" sz="2800" dirty="0" smtClean="0"/>
              <a:t>The Perceptron Model implements the following function:</a:t>
            </a:r>
            <a:endParaRPr lang="en-IN" sz="2800" dirty="0"/>
          </a:p>
        </p:txBody>
      </p:sp>
      <p:sp>
        <p:nvSpPr>
          <p:cNvPr id="1026" name="AutoShape 2" descr="\[ \begin{array}{c} \hat{y}=\Theta\left(w_{1} x_{1}+w_{2} x_{2}+\ldots+w_{n} x_{n}+b\right) \\ =\Theta(\mathbf{w} \cdot \mathbf{x}+b) \\ \text { where } \Theta(v)=\left\{\begin{array}{cc} 1 &amp; \text { if } v \geqslant 0 \\ 0 &amp; \text { otherwise } \end{array}\right. \end{arra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8" name="Picture 4" descr="https://media.geeksforgeeks.org/wp-content/uploads/20200518080227/AND_perceptron.png"/>
          <p:cNvPicPr>
            <a:picLocks noChangeAspect="1" noChangeArrowheads="1"/>
          </p:cNvPicPr>
          <p:nvPr/>
        </p:nvPicPr>
        <p:blipFill>
          <a:blip r:embed="rId2" cstate="print"/>
          <a:srcRect/>
          <a:stretch>
            <a:fillRect/>
          </a:stretch>
        </p:blipFill>
        <p:spPr bwMode="auto">
          <a:xfrm>
            <a:off x="2438400" y="4038600"/>
            <a:ext cx="3352800" cy="2066925"/>
          </a:xfrm>
          <a:prstGeom prst="rect">
            <a:avLst/>
          </a:prstGeom>
          <a:noFill/>
        </p:spPr>
      </p:pic>
      <p:sp>
        <p:nvSpPr>
          <p:cNvPr id="1030" name="AutoShape 6" descr="$\boldsymbol{x_{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t/>
            </a:r>
            <a:br>
              <a:rPr lang="en-IN" sz="3600" b="1" dirty="0" smtClean="0"/>
            </a:br>
            <a:r>
              <a:rPr lang="en-IN" sz="3600" b="1" dirty="0" smtClean="0"/>
              <a:t>Implementation of Perceptron Algorithm for AND Logic Gate with 2-bit Binary Input</a:t>
            </a:r>
            <a:r>
              <a:rPr lang="en-IN" b="1" dirty="0" smtClean="0"/>
              <a:t/>
            </a:r>
            <a:br>
              <a:rPr lang="en-IN" b="1" dirty="0" smtClean="0"/>
            </a:br>
            <a:endParaRPr lang="en-IN" dirty="0"/>
          </a:p>
        </p:txBody>
      </p:sp>
      <p:sp>
        <p:nvSpPr>
          <p:cNvPr id="1026" name="AutoShape 2" descr="\[ \begin{array}{c} \hat{y}=\Theta\left(w_{1} x_{1}+w_{2} x_{2}+\ldots+w_{n} x_{n}+b\right) \\ =\Theta(\mathbf{w} \cdot \mathbf{x}+b) \\ \text { where } \Theta(v)=\left\{\begin{array}{cc} 1 &amp; \text { if } v \geqslant 0 \\ 0 &amp; \text { otherwise } \end{array}\right. \end{arra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481" name="Picture 1"/>
          <p:cNvPicPr>
            <a:picLocks noChangeAspect="1" noChangeArrowheads="1"/>
          </p:cNvPicPr>
          <p:nvPr/>
        </p:nvPicPr>
        <p:blipFill>
          <a:blip r:embed="rId2" cstate="print"/>
          <a:srcRect l="17493" t="32853" r="25364" b="12500"/>
          <a:stretch>
            <a:fillRect/>
          </a:stretch>
        </p:blipFill>
        <p:spPr bwMode="auto">
          <a:xfrm>
            <a:off x="152400" y="1219200"/>
            <a:ext cx="89916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 \begin{array}{c} \hat{y}=\Theta\left(w_{1} x_{1}+w_{2} x_{2}+\ldots+w_{n} x_{n}+b\right) \\ =\Theta(\mathbf{w} \cdot \mathbf{x}+b) \\ \text { where } \Theta(v)=\left\{\begin{array}{cc} 1 &amp; \text { if } v \geqslant 0 \\ 0 &amp; \text { otherwise } \end{array}\right. \end{arra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1506" name="Picture 2"/>
          <p:cNvPicPr>
            <a:picLocks noChangeAspect="1" noChangeArrowheads="1"/>
          </p:cNvPicPr>
          <p:nvPr/>
        </p:nvPicPr>
        <p:blipFill>
          <a:blip r:embed="rId2" cstate="print"/>
          <a:srcRect l="18155" t="18750" r="34993" b="18750"/>
          <a:stretch>
            <a:fillRect/>
          </a:stretch>
        </p:blipFill>
        <p:spPr bwMode="auto">
          <a:xfrm>
            <a:off x="0" y="152400"/>
            <a:ext cx="9144000"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 \begin{array}{c} \hat{y}=\Theta\left(w_{1} x_{1}+w_{2} x_{2}+\ldots+w_{n} x_{n}+b\right) \\ =\Theta(\mathbf{w} \cdot \mathbf{x}+b) \\ \text { where } \Theta(v)=\left\{\begin{array}{cc} 1 &amp; \text { if } v \geqslant 0 \\ 0 &amp; \text { otherwise } \end{array}\right. \end{arra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30" name="Picture 2"/>
          <p:cNvPicPr>
            <a:picLocks noChangeAspect="1" noChangeArrowheads="1"/>
          </p:cNvPicPr>
          <p:nvPr/>
        </p:nvPicPr>
        <p:blipFill>
          <a:blip r:embed="rId2" cstate="print"/>
          <a:srcRect l="18155" t="25000" r="38507" b="16667"/>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Perception’s</a:t>
            </a:r>
            <a:endParaRPr lang="en-IN" dirty="0"/>
          </a:p>
        </p:txBody>
      </p:sp>
      <p:sp>
        <p:nvSpPr>
          <p:cNvPr id="3" name="Content Placeholder 2"/>
          <p:cNvSpPr>
            <a:spLocks noGrp="1"/>
          </p:cNvSpPr>
          <p:nvPr>
            <p:ph idx="1"/>
          </p:nvPr>
        </p:nvSpPr>
        <p:spPr>
          <a:xfrm>
            <a:off x="152400" y="1066800"/>
            <a:ext cx="8763000" cy="2590800"/>
          </a:xfrm>
        </p:spPr>
        <p:txBody>
          <a:bodyPr>
            <a:normAutofit/>
          </a:bodyPr>
          <a:lstStyle/>
          <a:p>
            <a:r>
              <a:rPr lang="en-IN" sz="2400" dirty="0" smtClean="0"/>
              <a:t>One type of ANN system is based on a unit called a perceptron.</a:t>
            </a:r>
          </a:p>
          <a:p>
            <a:r>
              <a:rPr lang="en-IN" sz="2400" dirty="0" smtClean="0"/>
              <a:t> A perceptron takes a vector of real-valued inputs, calculates a linear combination of these inputs, then outputs a 1 if the result is greater than some threshold and -1 otherwise.</a:t>
            </a:r>
          </a:p>
          <a:p>
            <a:r>
              <a:rPr lang="en-IN" sz="2400" i="1" dirty="0" smtClean="0"/>
              <a:t>More precisely, given inputs x</a:t>
            </a:r>
            <a:r>
              <a:rPr lang="en-IN" sz="2400" i="1" baseline="-25000" dirty="0" smtClean="0"/>
              <a:t>1 </a:t>
            </a:r>
            <a:r>
              <a:rPr lang="en-IN" sz="2400" i="1" dirty="0" smtClean="0"/>
              <a:t>through </a:t>
            </a:r>
            <a:r>
              <a:rPr lang="en-IN" sz="2400" i="1" dirty="0" err="1" smtClean="0"/>
              <a:t>x</a:t>
            </a:r>
            <a:r>
              <a:rPr lang="en-IN" sz="2400" i="1" baseline="-25000" dirty="0" err="1" smtClean="0"/>
              <a:t>n</a:t>
            </a:r>
            <a:r>
              <a:rPr lang="en-IN" sz="2400" i="1" dirty="0" smtClean="0"/>
              <a:t> the output o(x</a:t>
            </a:r>
            <a:r>
              <a:rPr lang="en-IN" sz="2400" i="1" baseline="-25000" dirty="0" smtClean="0"/>
              <a:t>1</a:t>
            </a:r>
            <a:r>
              <a:rPr lang="en-IN" sz="2400" i="1" dirty="0" smtClean="0"/>
              <a:t>, . . . , </a:t>
            </a:r>
            <a:r>
              <a:rPr lang="en-IN" sz="2400" i="1" dirty="0" err="1" smtClean="0"/>
              <a:t>x</a:t>
            </a:r>
            <a:r>
              <a:rPr lang="en-IN" sz="2400" i="1" baseline="-25000" dirty="0" err="1" smtClean="0"/>
              <a:t>n</a:t>
            </a:r>
            <a:r>
              <a:rPr lang="en-IN" sz="2400" i="1" baseline="-25000" dirty="0" smtClean="0"/>
              <a:t> </a:t>
            </a:r>
            <a:r>
              <a:rPr lang="en-IN" sz="2400" i="1" dirty="0" smtClean="0"/>
              <a:t>) computed by the perceptron is:</a:t>
            </a:r>
          </a:p>
          <a:p>
            <a:endParaRPr lang="en-IN" sz="2400" i="1" dirty="0"/>
          </a:p>
        </p:txBody>
      </p:sp>
      <p:pic>
        <p:nvPicPr>
          <p:cNvPr id="1027" name="Picture 3"/>
          <p:cNvPicPr>
            <a:picLocks noChangeAspect="1" noChangeArrowheads="1"/>
          </p:cNvPicPr>
          <p:nvPr/>
        </p:nvPicPr>
        <p:blipFill>
          <a:blip r:embed="rId2" cstate="print"/>
          <a:srcRect/>
          <a:stretch>
            <a:fillRect/>
          </a:stretch>
        </p:blipFill>
        <p:spPr bwMode="auto">
          <a:xfrm>
            <a:off x="1447800" y="3657600"/>
            <a:ext cx="6705600" cy="1143000"/>
          </a:xfrm>
          <a:prstGeom prst="rect">
            <a:avLst/>
          </a:prstGeom>
          <a:noFill/>
          <a:ln w="9525">
            <a:noFill/>
            <a:miter lim="800000"/>
            <a:headEnd/>
            <a:tailEnd/>
          </a:ln>
        </p:spPr>
      </p:pic>
      <p:sp>
        <p:nvSpPr>
          <p:cNvPr id="6" name="Rectangle 5"/>
          <p:cNvSpPr/>
          <p:nvPr/>
        </p:nvSpPr>
        <p:spPr>
          <a:xfrm>
            <a:off x="0" y="4919008"/>
            <a:ext cx="9144000" cy="1938992"/>
          </a:xfrm>
          <a:prstGeom prst="rect">
            <a:avLst/>
          </a:prstGeom>
        </p:spPr>
        <p:txBody>
          <a:bodyPr wrap="square">
            <a:spAutoFit/>
          </a:bodyPr>
          <a:lstStyle/>
          <a:p>
            <a:r>
              <a:rPr lang="en-IN" sz="2400" dirty="0" smtClean="0"/>
              <a:t>where each  </a:t>
            </a:r>
            <a:r>
              <a:rPr lang="en-IN" sz="2400" dirty="0" err="1" smtClean="0"/>
              <a:t>w</a:t>
            </a:r>
            <a:r>
              <a:rPr lang="en-IN" sz="2400" baseline="-25000" dirty="0" err="1" smtClean="0"/>
              <a:t>i</a:t>
            </a:r>
            <a:r>
              <a:rPr lang="en-IN" sz="2400" baseline="-25000" dirty="0" smtClean="0"/>
              <a:t> </a:t>
            </a:r>
            <a:r>
              <a:rPr lang="en-IN" sz="2400" dirty="0" smtClean="0"/>
              <a:t> is a real-valued constant, or weight, that determines the contribution of input  x</a:t>
            </a:r>
            <a:r>
              <a:rPr lang="en-IN" sz="2400" baseline="-25000" dirty="0" smtClean="0"/>
              <a:t>i</a:t>
            </a:r>
            <a:r>
              <a:rPr lang="en-IN" sz="2400" dirty="0" smtClean="0"/>
              <a:t> to the perceptron output. </a:t>
            </a:r>
          </a:p>
          <a:p>
            <a:r>
              <a:rPr lang="en-IN" sz="2400" dirty="0" smtClean="0"/>
              <a:t>Notice the quantity (</a:t>
            </a:r>
            <a:r>
              <a:rPr lang="en-IN" sz="2400" i="1" dirty="0" smtClean="0"/>
              <a:t>w</a:t>
            </a:r>
            <a:r>
              <a:rPr lang="en-IN" sz="2400" i="1" baseline="-25000" dirty="0" smtClean="0"/>
              <a:t>0</a:t>
            </a:r>
            <a:r>
              <a:rPr lang="en-IN" sz="2400" dirty="0" smtClean="0"/>
              <a:t> is a threshold that the weighted combination of inputs </a:t>
            </a:r>
            <a:r>
              <a:rPr lang="en-IN" sz="2400" dirty="0" err="1" smtClean="0"/>
              <a:t>w</a:t>
            </a:r>
            <a:r>
              <a:rPr lang="en-IN" sz="2400" baseline="-25000" dirty="0" err="1" smtClean="0"/>
              <a:t>i</a:t>
            </a:r>
            <a:r>
              <a:rPr lang="en-IN" sz="2400" baseline="-25000" dirty="0" smtClean="0"/>
              <a:t> </a:t>
            </a:r>
            <a:r>
              <a:rPr lang="en-IN" sz="2400" dirty="0" smtClean="0"/>
              <a:t>x</a:t>
            </a:r>
            <a:r>
              <a:rPr lang="en-IN" sz="2400" baseline="-25000" dirty="0" smtClean="0"/>
              <a:t>i</a:t>
            </a:r>
            <a:r>
              <a:rPr lang="en-IN" sz="2400" dirty="0" smtClean="0"/>
              <a:t> + . . . + </a:t>
            </a:r>
            <a:r>
              <a:rPr lang="en-IN" sz="2400" dirty="0" err="1" smtClean="0"/>
              <a:t>w</a:t>
            </a:r>
            <a:r>
              <a:rPr lang="en-IN" sz="2400" baseline="-25000" dirty="0" err="1" smtClean="0"/>
              <a:t>n</a:t>
            </a:r>
            <a:r>
              <a:rPr lang="en-IN" sz="2400" baseline="-25000" dirty="0" smtClean="0"/>
              <a:t> </a:t>
            </a:r>
            <a:r>
              <a:rPr lang="en-IN" sz="2400" dirty="0" err="1" smtClean="0"/>
              <a:t>x</a:t>
            </a:r>
            <a:r>
              <a:rPr lang="en-IN" sz="2400" baseline="-25000" dirty="0" err="1" smtClean="0"/>
              <a:t>n</a:t>
            </a:r>
            <a:r>
              <a:rPr lang="en-IN" sz="2400" baseline="-25000" dirty="0" smtClean="0"/>
              <a:t> </a:t>
            </a:r>
            <a:r>
              <a:rPr lang="en-IN" sz="2400" dirty="0" smtClean="0"/>
              <a:t>must surpass in order for the perceptron to output a 1.</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Perception’s</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76200" y="1219200"/>
            <a:ext cx="89916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Representational Power of Perceptron</a:t>
            </a:r>
            <a:endParaRPr lang="en-IN" dirty="0"/>
          </a:p>
        </p:txBody>
      </p:sp>
      <p:sp>
        <p:nvSpPr>
          <p:cNvPr id="3" name="Content Placeholder 2"/>
          <p:cNvSpPr>
            <a:spLocks noGrp="1"/>
          </p:cNvSpPr>
          <p:nvPr>
            <p:ph idx="1"/>
          </p:nvPr>
        </p:nvSpPr>
        <p:spPr>
          <a:xfrm>
            <a:off x="152400" y="1066800"/>
            <a:ext cx="8763000" cy="2209800"/>
          </a:xfrm>
        </p:spPr>
        <p:txBody>
          <a:bodyPr>
            <a:normAutofit/>
          </a:bodyPr>
          <a:lstStyle/>
          <a:p>
            <a:r>
              <a:rPr lang="en-IN" sz="2400" dirty="0" smtClean="0"/>
              <a:t>We can view the perceptron as representing a hyperplane decision surface in the n-dimensional space of instances (i.e., points). </a:t>
            </a:r>
          </a:p>
          <a:p>
            <a:r>
              <a:rPr lang="en-IN" sz="2400" dirty="0" smtClean="0"/>
              <a:t>The perceptron outputs a 1 for instances lying on one side of the hyperplane and outputs a -1 for instances lying on the other side, as illustrated in figure given below:</a:t>
            </a:r>
            <a:endParaRPr lang="en-IN" sz="2400" i="1" dirty="0" smtClean="0"/>
          </a:p>
          <a:p>
            <a:endParaRPr lang="en-IN" sz="2400" i="1" dirty="0"/>
          </a:p>
        </p:txBody>
      </p:sp>
      <p:pic>
        <p:nvPicPr>
          <p:cNvPr id="3075" name="Picture 3"/>
          <p:cNvPicPr>
            <a:picLocks noChangeAspect="1" noChangeArrowheads="1"/>
          </p:cNvPicPr>
          <p:nvPr/>
        </p:nvPicPr>
        <p:blipFill>
          <a:blip r:embed="rId2" cstate="print"/>
          <a:srcRect/>
          <a:stretch>
            <a:fillRect/>
          </a:stretch>
        </p:blipFill>
        <p:spPr bwMode="auto">
          <a:xfrm>
            <a:off x="0" y="3048000"/>
            <a:ext cx="91440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Representational Power of Perceptron</a:t>
            </a:r>
            <a:endParaRPr lang="en-IN" dirty="0"/>
          </a:p>
        </p:txBody>
      </p:sp>
      <p:sp>
        <p:nvSpPr>
          <p:cNvPr id="3" name="Content Placeholder 2"/>
          <p:cNvSpPr>
            <a:spLocks noGrp="1"/>
          </p:cNvSpPr>
          <p:nvPr>
            <p:ph idx="1"/>
          </p:nvPr>
        </p:nvSpPr>
        <p:spPr>
          <a:xfrm>
            <a:off x="152400" y="1066800"/>
            <a:ext cx="8763000" cy="5105400"/>
          </a:xfrm>
        </p:spPr>
        <p:txBody>
          <a:bodyPr>
            <a:normAutofit/>
          </a:bodyPr>
          <a:lstStyle/>
          <a:p>
            <a:r>
              <a:rPr lang="en-IN" sz="2400" dirty="0" smtClean="0"/>
              <a:t>The equation for this decision hyperplane is </a:t>
            </a:r>
            <a:r>
              <a:rPr lang="en-IN" sz="2400" b="1" i="1" dirty="0" smtClean="0"/>
              <a:t>                      Of course, some sets of positive and negative examples </a:t>
            </a:r>
            <a:r>
              <a:rPr lang="en-IN" sz="2400" dirty="0" smtClean="0"/>
              <a:t>cannot be separated by any hyperplane. </a:t>
            </a:r>
          </a:p>
          <a:p>
            <a:r>
              <a:rPr lang="en-IN" sz="2400" dirty="0" smtClean="0"/>
              <a:t>Those that can be separated are called linearly separable sets of examples.</a:t>
            </a:r>
          </a:p>
          <a:p>
            <a:r>
              <a:rPr lang="en-IN" sz="2400" dirty="0" smtClean="0"/>
              <a:t>A single perceptron can be used to represent many boolean functions. </a:t>
            </a:r>
          </a:p>
          <a:p>
            <a:r>
              <a:rPr lang="en-IN" sz="2400" dirty="0" smtClean="0"/>
              <a:t>For example, if we assume boolean values of 1 (true) and -1 (false), then one way to use a two-input perceptron to implement the AND function is to set the weights w</a:t>
            </a:r>
            <a:r>
              <a:rPr lang="en-IN" sz="2400" baseline="-25000" dirty="0" smtClean="0"/>
              <a:t>0 </a:t>
            </a:r>
            <a:r>
              <a:rPr lang="en-IN" sz="2400" i="1" dirty="0" smtClean="0"/>
              <a:t>= -.8 and </a:t>
            </a:r>
            <a:r>
              <a:rPr lang="en-IN" sz="2400" dirty="0" smtClean="0"/>
              <a:t>w</a:t>
            </a:r>
            <a:r>
              <a:rPr lang="en-IN" sz="2400" baseline="-25000" dirty="0" smtClean="0"/>
              <a:t>1 </a:t>
            </a:r>
            <a:r>
              <a:rPr lang="en-IN" sz="2400" i="1" dirty="0" smtClean="0"/>
              <a:t>= </a:t>
            </a:r>
            <a:r>
              <a:rPr lang="en-IN" sz="2400" dirty="0" smtClean="0"/>
              <a:t>w</a:t>
            </a:r>
            <a:r>
              <a:rPr lang="en-IN" sz="2400" baseline="-25000" dirty="0" smtClean="0"/>
              <a:t>2 </a:t>
            </a:r>
            <a:r>
              <a:rPr lang="en-IN" sz="2400" i="1" dirty="0" smtClean="0"/>
              <a:t>= -.5. </a:t>
            </a:r>
            <a:endParaRPr lang="en-IN" sz="2400" dirty="0" smtClean="0"/>
          </a:p>
          <a:p>
            <a:r>
              <a:rPr lang="en-IN" sz="2400" dirty="0" smtClean="0"/>
              <a:t>This perceptron can be made to represent the OR function instead by altering the threshold to w</a:t>
            </a:r>
            <a:r>
              <a:rPr lang="en-IN" sz="2400" baseline="-25000" dirty="0" smtClean="0"/>
              <a:t>0 </a:t>
            </a:r>
            <a:r>
              <a:rPr lang="en-IN" sz="2400" i="1" dirty="0" smtClean="0"/>
              <a:t>= -.3. </a:t>
            </a:r>
            <a:endParaRPr lang="en-IN" sz="2400" dirty="0" smtClean="0"/>
          </a:p>
          <a:p>
            <a:endParaRPr lang="en-IN" sz="2400" dirty="0" smtClean="0"/>
          </a:p>
          <a:p>
            <a:endParaRPr lang="en-IN" sz="2400" i="1" dirty="0"/>
          </a:p>
        </p:txBody>
      </p:sp>
      <p:pic>
        <p:nvPicPr>
          <p:cNvPr id="18435" name="Picture 3"/>
          <p:cNvPicPr>
            <a:picLocks noChangeAspect="1" noChangeArrowheads="1"/>
          </p:cNvPicPr>
          <p:nvPr/>
        </p:nvPicPr>
        <p:blipFill>
          <a:blip r:embed="rId2" cstate="print"/>
          <a:srcRect/>
          <a:stretch>
            <a:fillRect/>
          </a:stretch>
        </p:blipFill>
        <p:spPr bwMode="auto">
          <a:xfrm>
            <a:off x="6172200" y="1143000"/>
            <a:ext cx="1295400" cy="3978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Representational Power of Perceptron</a:t>
            </a:r>
            <a:endParaRPr lang="en-IN" dirty="0"/>
          </a:p>
        </p:txBody>
      </p:sp>
      <p:sp>
        <p:nvSpPr>
          <p:cNvPr id="3" name="Content Placeholder 2"/>
          <p:cNvSpPr>
            <a:spLocks noGrp="1"/>
          </p:cNvSpPr>
          <p:nvPr>
            <p:ph idx="1"/>
          </p:nvPr>
        </p:nvSpPr>
        <p:spPr>
          <a:xfrm>
            <a:off x="152400" y="914400"/>
            <a:ext cx="8839200" cy="5791200"/>
          </a:xfrm>
        </p:spPr>
        <p:txBody>
          <a:bodyPr>
            <a:noAutofit/>
          </a:bodyPr>
          <a:lstStyle/>
          <a:p>
            <a:r>
              <a:rPr lang="en-IN" sz="2400" dirty="0" smtClean="0"/>
              <a:t>The ability of perceptrons to represent AND, OR, NAND, and NOR is important because </a:t>
            </a:r>
            <a:r>
              <a:rPr lang="en-IN" sz="2400" b="1" i="1" dirty="0" smtClean="0"/>
              <a:t>every boolean function can be represented by some network of </a:t>
            </a:r>
            <a:r>
              <a:rPr lang="en-IN" sz="2400" dirty="0" smtClean="0"/>
              <a:t>interconnected units based on these primitives. </a:t>
            </a:r>
          </a:p>
          <a:p>
            <a:r>
              <a:rPr lang="en-IN" sz="2400" dirty="0" smtClean="0"/>
              <a:t>In fact, every boolean function can be represented by some network of perceptrons only two levels deep, in which the inputs are fed to multiple units, and the outputs of these units are then input to a second, final stage. </a:t>
            </a:r>
          </a:p>
          <a:p>
            <a:r>
              <a:rPr lang="en-IN" sz="2400" dirty="0" smtClean="0"/>
              <a:t>One way is to represent the boolean function in disjunctive normal form (i.e., as the disjunction (OR) of a set of conjunctions (ANDs) of the inputs and their negations).</a:t>
            </a:r>
          </a:p>
          <a:p>
            <a:r>
              <a:rPr lang="en-IN" sz="2400" dirty="0" smtClean="0"/>
              <a:t>Note that the input to an AND perceptron can be negated simply by changing the sign of the corresponding input weight.</a:t>
            </a:r>
          </a:p>
          <a:p>
            <a:r>
              <a:rPr lang="en-IN" sz="2400" dirty="0" smtClean="0"/>
              <a:t>Because networks of threshold units can represent a rich variety of functions and because single units alone cannot, we will generally be interested in learning multilayer networks of threshold units.</a:t>
            </a:r>
            <a:endParaRPr lang="en-IN" sz="24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Representational Power of Perceptron</a:t>
            </a:r>
            <a:endParaRPr lang="en-IN" dirty="0"/>
          </a:p>
        </p:txBody>
      </p:sp>
      <p:sp>
        <p:nvSpPr>
          <p:cNvPr id="3" name="Content Placeholder 2"/>
          <p:cNvSpPr>
            <a:spLocks noGrp="1"/>
          </p:cNvSpPr>
          <p:nvPr>
            <p:ph idx="1"/>
          </p:nvPr>
        </p:nvSpPr>
        <p:spPr>
          <a:xfrm>
            <a:off x="152400" y="1066800"/>
            <a:ext cx="8763000" cy="2819400"/>
          </a:xfrm>
        </p:spPr>
        <p:txBody>
          <a:bodyPr>
            <a:normAutofit/>
          </a:bodyPr>
          <a:lstStyle/>
          <a:p>
            <a:r>
              <a:rPr lang="en-IN" sz="2400" dirty="0" smtClean="0"/>
              <a:t>Perceptrons can represent all of the primitive boolean functions AND, OR, NAND, and NOR. </a:t>
            </a:r>
          </a:p>
          <a:p>
            <a:r>
              <a:rPr lang="en-IN" sz="2400" dirty="0" smtClean="0"/>
              <a:t>Unfortunately, however, some boolean functions cannot be represented by a single perceptron, such as the XOR function whose value is 1 if and only if X</a:t>
            </a:r>
            <a:r>
              <a:rPr lang="en-IN" sz="2400" baseline="-25000" dirty="0" smtClean="0"/>
              <a:t>1</a:t>
            </a:r>
            <a:r>
              <a:rPr lang="en-US" sz="2400" dirty="0" smtClean="0"/>
              <a:t>≠ </a:t>
            </a:r>
            <a:r>
              <a:rPr lang="en-IN" sz="2400" dirty="0" smtClean="0"/>
              <a:t>X</a:t>
            </a:r>
            <a:r>
              <a:rPr lang="en-IN" sz="2400" baseline="-25000" dirty="0" smtClean="0"/>
              <a:t>2</a:t>
            </a:r>
            <a:endParaRPr lang="en-IN" sz="2400" dirty="0" smtClean="0"/>
          </a:p>
          <a:p>
            <a:r>
              <a:rPr lang="en-IN" sz="2400" b="1" dirty="0" smtClean="0"/>
              <a:t>Note the set of linearly non-separable </a:t>
            </a:r>
            <a:r>
              <a:rPr lang="en-IN" sz="2400" dirty="0" smtClean="0"/>
              <a:t>training examples shown in Figure (b) corresponds to this XOR function.</a:t>
            </a:r>
          </a:p>
          <a:p>
            <a:endParaRPr lang="en-IN" sz="2400" dirty="0" smtClean="0"/>
          </a:p>
          <a:p>
            <a:endParaRPr lang="en-IN" sz="2400" i="1" dirty="0"/>
          </a:p>
        </p:txBody>
      </p:sp>
      <p:pic>
        <p:nvPicPr>
          <p:cNvPr id="23554" name="Picture 2"/>
          <p:cNvPicPr>
            <a:picLocks noChangeAspect="1" noChangeArrowheads="1"/>
          </p:cNvPicPr>
          <p:nvPr/>
        </p:nvPicPr>
        <p:blipFill>
          <a:blip r:embed="rId2" cstate="print"/>
          <a:srcRect/>
          <a:stretch>
            <a:fillRect/>
          </a:stretch>
        </p:blipFill>
        <p:spPr bwMode="auto">
          <a:xfrm>
            <a:off x="0" y="3886200"/>
            <a:ext cx="4724400" cy="2971800"/>
          </a:xfrm>
          <a:prstGeom prst="rect">
            <a:avLst/>
          </a:prstGeom>
          <a:noFill/>
          <a:ln w="9525">
            <a:noFill/>
            <a:miter lim="800000"/>
            <a:headEnd/>
            <a:tailEnd/>
          </a:ln>
        </p:spPr>
      </p:pic>
      <p:sp>
        <p:nvSpPr>
          <p:cNvPr id="7" name="Rectangle 6"/>
          <p:cNvSpPr/>
          <p:nvPr/>
        </p:nvSpPr>
        <p:spPr>
          <a:xfrm>
            <a:off x="4648200" y="3962401"/>
            <a:ext cx="4495800" cy="2585323"/>
          </a:xfrm>
          <a:prstGeom prst="rect">
            <a:avLst/>
          </a:prstGeom>
        </p:spPr>
        <p:txBody>
          <a:bodyPr wrap="square">
            <a:spAutoFit/>
          </a:bodyPr>
          <a:lstStyle/>
          <a:p>
            <a:pPr marL="342900" indent="-342900">
              <a:buAutoNum type="alphaLcParenBoth"/>
            </a:pPr>
            <a:r>
              <a:rPr lang="en-IN" b="1" i="1" dirty="0" smtClean="0"/>
              <a:t>A set of training examples and the </a:t>
            </a:r>
            <a:r>
              <a:rPr lang="en-IN" b="1" dirty="0" smtClean="0"/>
              <a:t>decision surface of a perceptron that classifies them correctly. </a:t>
            </a:r>
          </a:p>
          <a:p>
            <a:pPr marL="342900" indent="-342900">
              <a:buFontTx/>
              <a:buAutoNum type="alphaLcParenBoth"/>
            </a:pPr>
            <a:r>
              <a:rPr lang="en-IN" b="1" i="1" dirty="0" smtClean="0"/>
              <a:t> A set of training examples that is </a:t>
            </a:r>
            <a:r>
              <a:rPr lang="en-IN" b="1" dirty="0" smtClean="0"/>
              <a:t>not linearly separable (i.e., that cannot be correctly classified by any straight line). X</a:t>
            </a:r>
            <a:r>
              <a:rPr lang="en-IN" b="1" baseline="-25000" dirty="0" smtClean="0"/>
              <a:t>1 </a:t>
            </a:r>
            <a:r>
              <a:rPr lang="en-US" b="1" dirty="0" smtClean="0"/>
              <a:t>and </a:t>
            </a:r>
            <a:r>
              <a:rPr lang="en-IN" b="1" dirty="0" smtClean="0"/>
              <a:t>X</a:t>
            </a:r>
            <a:r>
              <a:rPr lang="en-IN" b="1" baseline="-25000" dirty="0" smtClean="0"/>
              <a:t>2 </a:t>
            </a:r>
            <a:r>
              <a:rPr lang="en-IN" b="1" i="1" dirty="0" smtClean="0"/>
              <a:t>are the </a:t>
            </a:r>
            <a:r>
              <a:rPr lang="en-IN" b="1" dirty="0" smtClean="0"/>
              <a:t>Perceptron inputs, positive examples are indicated by "+", negative by "-“.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b="1" dirty="0" smtClean="0"/>
              <a:t>The Perceptron Training Rule</a:t>
            </a:r>
            <a:endParaRPr lang="en-IN" dirty="0"/>
          </a:p>
        </p:txBody>
      </p:sp>
      <p:sp>
        <p:nvSpPr>
          <p:cNvPr id="3" name="Content Placeholder 2"/>
          <p:cNvSpPr>
            <a:spLocks noGrp="1"/>
          </p:cNvSpPr>
          <p:nvPr>
            <p:ph idx="1"/>
          </p:nvPr>
        </p:nvSpPr>
        <p:spPr>
          <a:xfrm>
            <a:off x="76200" y="1066800"/>
            <a:ext cx="8991600" cy="5562600"/>
          </a:xfrm>
        </p:spPr>
        <p:txBody>
          <a:bodyPr>
            <a:normAutofit fontScale="92500"/>
          </a:bodyPr>
          <a:lstStyle/>
          <a:p>
            <a:r>
              <a:rPr lang="en-IN" sz="2400" dirty="0" smtClean="0"/>
              <a:t>Challenging task is how to learn the weights for a single  perceptron. </a:t>
            </a:r>
          </a:p>
          <a:p>
            <a:r>
              <a:rPr lang="en-IN" sz="2400" dirty="0" smtClean="0"/>
              <a:t>Here the precise learning problem is to determine a weight vector that causes the perceptron to produce the correct  +1 and -1 output for each of the given training examples.</a:t>
            </a:r>
          </a:p>
          <a:p>
            <a:r>
              <a:rPr lang="en-IN" sz="2400" dirty="0" smtClean="0"/>
              <a:t>Several algorithms are known to solve this learning problem, the perceptron rule and the delta rule. </a:t>
            </a:r>
          </a:p>
          <a:p>
            <a:r>
              <a:rPr lang="en-IN" sz="2400" dirty="0" smtClean="0"/>
              <a:t>These two algorithms are guaranteed to converge to somewhat different acceptable hypotheses, under somewhat different conditions. </a:t>
            </a:r>
          </a:p>
          <a:p>
            <a:r>
              <a:rPr lang="en-IN" sz="2400" dirty="0" smtClean="0"/>
              <a:t>They are important to ANNs because they provide the basis for learning networks of many units.</a:t>
            </a:r>
          </a:p>
          <a:p>
            <a:r>
              <a:rPr lang="en-IN" sz="2400" dirty="0" smtClean="0"/>
              <a:t>One way to learn an acceptable weight vector is to begin with random weights.</a:t>
            </a:r>
          </a:p>
          <a:p>
            <a:r>
              <a:rPr lang="en-IN" sz="2400" dirty="0" smtClean="0"/>
              <a:t>Then iteratively apply the perceptron to each training example, modifying the perceptron weights whenever it misclassifies an example.</a:t>
            </a:r>
          </a:p>
          <a:p>
            <a:endParaRPr lang="en-IN" sz="24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1552</Words>
  <Application>Microsoft Office PowerPoint</Application>
  <PresentationFormat>On-screen Show (4:3)</PresentationFormat>
  <Paragraphs>87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ARTIFICIAL NEURAL NETWORKS </vt:lpstr>
      <vt:lpstr>Contents</vt:lpstr>
      <vt:lpstr>Perception’s</vt:lpstr>
      <vt:lpstr>Perception’s</vt:lpstr>
      <vt:lpstr>Representational Power of Perceptron</vt:lpstr>
      <vt:lpstr>Representational Power of Perceptron</vt:lpstr>
      <vt:lpstr>Representational Power of Perceptron</vt:lpstr>
      <vt:lpstr>Representational Power of Perceptron</vt:lpstr>
      <vt:lpstr>The Perceptron Training Rule</vt:lpstr>
      <vt:lpstr>The Perceptron Training Rule</vt:lpstr>
      <vt:lpstr>The Perceptron Training Rule</vt:lpstr>
      <vt:lpstr>The Perceptron Training Rule</vt:lpstr>
      <vt:lpstr>Gradient Descent and the Delta Rule</vt:lpstr>
      <vt:lpstr>Gradient Descent and the Delta Rule</vt:lpstr>
      <vt:lpstr>VISUALIZING THE HYPOTHESIS SPACE</vt:lpstr>
      <vt:lpstr>VISUALIZING THE HYPOTHESIS SPACE</vt:lpstr>
      <vt:lpstr>DERIVATION OF THE GRADIENT DESCENT RULE</vt:lpstr>
      <vt:lpstr>DERIVATION OF THE GRADIENT DESCENT RULE</vt:lpstr>
      <vt:lpstr>DERIVATION OF THE GRADIENT DESCENT RULE</vt:lpstr>
      <vt:lpstr>DERIVATION OF THE GRADIENT DESCENT RULE</vt:lpstr>
      <vt:lpstr> Implementation of Perceptron Algorithm for AND Logic Gate with 2-bit Binary Input </vt:lpstr>
      <vt:lpstr> Implementation of Perceptron Algorithm for AND Logic Gate with 2-bit Binary Input </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dc:title>
  <dc:creator>anil1</dc:creator>
  <cp:lastModifiedBy>anil1</cp:lastModifiedBy>
  <cp:revision>18</cp:revision>
  <dcterms:created xsi:type="dcterms:W3CDTF">2006-08-16T00:00:00Z</dcterms:created>
  <dcterms:modified xsi:type="dcterms:W3CDTF">2024-05-08T08:25:14Z</dcterms:modified>
</cp:coreProperties>
</file>