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4" r:id="rId9"/>
    <p:sldId id="262" r:id="rId10"/>
    <p:sldId id="263" r:id="rId11"/>
    <p:sldId id="266" r:id="rId12"/>
    <p:sldId id="267" r:id="rId13"/>
    <p:sldId id="268" r:id="rId14"/>
    <p:sldId id="269" r:id="rId15"/>
    <p:sldId id="270" r:id="rId16"/>
    <p:sldId id="271" r:id="rId17"/>
    <p:sldId id="290" r:id="rId18"/>
    <p:sldId id="273" r:id="rId19"/>
    <p:sldId id="274" r:id="rId20"/>
    <p:sldId id="275" r:id="rId21"/>
    <p:sldId id="276" r:id="rId22"/>
    <p:sldId id="277" r:id="rId23"/>
    <p:sldId id="278" r:id="rId24"/>
    <p:sldId id="282" r:id="rId25"/>
    <p:sldId id="283" r:id="rId26"/>
    <p:sldId id="289" r:id="rId27"/>
    <p:sldId id="288" r:id="rId28"/>
    <p:sldId id="279" r:id="rId29"/>
    <p:sldId id="281" r:id="rId30"/>
    <p:sldId id="285" r:id="rId31"/>
    <p:sldId id="284" r:id="rId32"/>
    <p:sldId id="287" r:id="rId33"/>
    <p:sldId id="286" r:id="rId34"/>
    <p:sldId id="280" r:id="rId35"/>
    <p:sldId id="291" r:id="rId36"/>
    <p:sldId id="294" r:id="rId37"/>
    <p:sldId id="293" r:id="rId38"/>
    <p:sldId id="295" r:id="rId39"/>
    <p:sldId id="296" r:id="rId40"/>
    <p:sldId id="298" r:id="rId41"/>
    <p:sldId id="29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2" d="100"/>
          <a:sy n="62" d="100"/>
        </p:scale>
        <p:origin x="-1584" y="-21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ibm.com/topics/recurrent-neural-networks" TargetMode="External"/><Relationship Id="rId2" Type="http://schemas.openxmlformats.org/officeDocument/2006/relationships/hyperlink" Target="https://www.ibm.com/topics/convolutional-neural-network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natural-language-processing-nlp-tutorial/" TargetMode="External"/><Relationship Id="rId2" Type="http://schemas.openxmlformats.org/officeDocument/2006/relationships/hyperlink" Target="https://www.geeksforgeeks.org/applications-of-computer-visi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geeksforgeeks.org/what-is-reinforcement-learn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geeksforgeeks.org/what-is-reinforcement-learn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geeksforgeeks.org/activation-functions-neural-network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geeksforgeeks.org/cnn-introduction-to-pooling-lay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geeksforgeeks.org/cnn-introduction-to-pooling-layer/"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IN" dirty="0" smtClean="0"/>
              <a:t>DEEP LEARNING</a:t>
            </a:r>
            <a:endParaRPr lang="en-IN" dirty="0"/>
          </a:p>
        </p:txBody>
      </p:sp>
      <p:sp>
        <p:nvSpPr>
          <p:cNvPr id="9218" name="AutoShape 2" descr="Deep Learning - Geeksforgeek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9219" name="Picture 3"/>
          <p:cNvPicPr>
            <a:picLocks noChangeAspect="1" noChangeArrowheads="1"/>
          </p:cNvPicPr>
          <p:nvPr/>
        </p:nvPicPr>
        <p:blipFill>
          <a:blip r:embed="rId2" cstate="print"/>
          <a:srcRect/>
          <a:stretch>
            <a:fillRect/>
          </a:stretch>
        </p:blipFill>
        <p:spPr bwMode="auto">
          <a:xfrm>
            <a:off x="228600" y="1371600"/>
            <a:ext cx="8915400" cy="548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IN" dirty="0" smtClean="0"/>
              <a:t>How deep learning works</a:t>
            </a:r>
            <a:endParaRPr lang="en-IN" dirty="0"/>
          </a:p>
        </p:txBody>
      </p:sp>
      <p:sp>
        <p:nvSpPr>
          <p:cNvPr id="3" name="Content Placeholder 2"/>
          <p:cNvSpPr>
            <a:spLocks noGrp="1"/>
          </p:cNvSpPr>
          <p:nvPr>
            <p:ph idx="1"/>
          </p:nvPr>
        </p:nvSpPr>
        <p:spPr>
          <a:xfrm>
            <a:off x="0" y="838200"/>
            <a:ext cx="9144000" cy="6019800"/>
          </a:xfrm>
        </p:spPr>
        <p:txBody>
          <a:bodyPr>
            <a:normAutofit/>
          </a:bodyPr>
          <a:lstStyle/>
          <a:p>
            <a:pPr fontAlgn="base"/>
            <a:r>
              <a:rPr lang="en-IN" sz="2400" dirty="0" smtClean="0"/>
              <a:t>Another process called </a:t>
            </a:r>
            <a:r>
              <a:rPr lang="en-IN" sz="2400" dirty="0" err="1" smtClean="0"/>
              <a:t>backpropagation</a:t>
            </a:r>
            <a:r>
              <a:rPr lang="en-IN" sz="2400" i="1" dirty="0" smtClean="0"/>
              <a:t> </a:t>
            </a:r>
            <a:r>
              <a:rPr lang="en-IN" sz="2400" dirty="0" smtClean="0"/>
              <a:t>uses algorithms, like gradient descent, to calculate errors in predictions and then adjusts the weights and biases of the function by moving backwards through the layers in an effort to train the model. </a:t>
            </a:r>
          </a:p>
          <a:p>
            <a:pPr fontAlgn="base"/>
            <a:r>
              <a:rPr lang="en-IN" sz="2400" dirty="0" smtClean="0"/>
              <a:t>Together, forward propagation and </a:t>
            </a:r>
            <a:r>
              <a:rPr lang="en-IN" sz="2400" dirty="0" err="1" smtClean="0"/>
              <a:t>backpropagation</a:t>
            </a:r>
            <a:r>
              <a:rPr lang="en-IN" sz="2400" dirty="0" smtClean="0"/>
              <a:t> allow a neural network to make predictions and correct for any errors accordingly. Over time, the algorithm becomes gradually more accurate.</a:t>
            </a:r>
          </a:p>
          <a:p>
            <a:pPr fontAlgn="base"/>
            <a:r>
              <a:rPr lang="en-IN" sz="2400" dirty="0" smtClean="0"/>
              <a:t>Deep learning algorithms are incredibly complex, and there are different types of neural networks to address specific problems or datasets. For example,</a:t>
            </a:r>
          </a:p>
          <a:p>
            <a:pPr lvl="1" fontAlgn="base"/>
            <a:r>
              <a:rPr lang="en-IN" sz="2000" i="1" dirty="0" smtClean="0">
                <a:hlinkClick r:id="rId2"/>
              </a:rPr>
              <a:t>Convolutional neural networks (CNNs),</a:t>
            </a:r>
            <a:r>
              <a:rPr lang="en-IN" sz="2000" i="1" dirty="0" smtClean="0"/>
              <a:t> </a:t>
            </a:r>
            <a:r>
              <a:rPr lang="en-IN" sz="2000" dirty="0" smtClean="0"/>
              <a:t>used primarily in computer vision and image classification applications, can detect features and patterns within an image, enabling tasks, like object detection or recognition. In 2015, a CNN bested a human in an object recognition challenge for the first time.</a:t>
            </a:r>
          </a:p>
          <a:p>
            <a:pPr lvl="1" fontAlgn="base"/>
            <a:r>
              <a:rPr lang="en-IN" sz="2000" i="1" dirty="0" smtClean="0">
                <a:hlinkClick r:id="rId3"/>
              </a:rPr>
              <a:t>Recurrent neural network (RNNs)</a:t>
            </a:r>
            <a:r>
              <a:rPr lang="en-IN" sz="2000" i="1" dirty="0" smtClean="0"/>
              <a:t> </a:t>
            </a:r>
            <a:r>
              <a:rPr lang="en-IN" sz="2000" dirty="0" smtClean="0"/>
              <a:t>are typically used in natural language and speech recognition applications as it leverages sequential or times series data.</a:t>
            </a:r>
          </a:p>
          <a:p>
            <a:pPr fontAlgn="base"/>
            <a:endParaRPr lang="en-IN"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pPr fontAlgn="base"/>
            <a:r>
              <a:rPr lang="en-IN" b="1" dirty="0" smtClean="0"/>
              <a:t>Applications of Deep Learning </a:t>
            </a:r>
            <a:endParaRPr lang="en-IN" b="1" dirty="0"/>
          </a:p>
        </p:txBody>
      </p:sp>
      <p:sp>
        <p:nvSpPr>
          <p:cNvPr id="3" name="Content Placeholder 2"/>
          <p:cNvSpPr>
            <a:spLocks noGrp="1"/>
          </p:cNvSpPr>
          <p:nvPr>
            <p:ph idx="1"/>
          </p:nvPr>
        </p:nvSpPr>
        <p:spPr>
          <a:xfrm>
            <a:off x="0" y="838200"/>
            <a:ext cx="8991600" cy="6019800"/>
          </a:xfrm>
        </p:spPr>
        <p:txBody>
          <a:bodyPr>
            <a:normAutofit lnSpcReduction="10000"/>
          </a:bodyPr>
          <a:lstStyle/>
          <a:p>
            <a:pPr fontAlgn="base"/>
            <a:r>
              <a:rPr lang="en-IN" sz="2400" dirty="0" smtClean="0"/>
              <a:t>The main applications of deep learning can be divided into computer vision, natural language processing (NLP), and reinforcement learning. </a:t>
            </a:r>
          </a:p>
          <a:p>
            <a:pPr fontAlgn="base"/>
            <a:r>
              <a:rPr lang="en-IN" sz="2400" dirty="0" smtClean="0"/>
              <a:t>In </a:t>
            </a:r>
            <a:r>
              <a:rPr lang="en-IN" sz="2400" u="sng" dirty="0" smtClean="0">
                <a:hlinkClick r:id="rId2"/>
              </a:rPr>
              <a:t>computer vision</a:t>
            </a:r>
            <a:r>
              <a:rPr lang="en-IN" sz="2400" dirty="0" smtClean="0"/>
              <a:t>, Deep learning models can enable machines to identify and understand visual data. Some of the main applications of deep learning in computer vision include:</a:t>
            </a:r>
          </a:p>
          <a:p>
            <a:pPr lvl="1" fontAlgn="base"/>
            <a:r>
              <a:rPr lang="en-IN" sz="2000" b="1" dirty="0" smtClean="0"/>
              <a:t>Object detection and recognition:</a:t>
            </a:r>
          </a:p>
          <a:p>
            <a:pPr lvl="1" fontAlgn="base"/>
            <a:r>
              <a:rPr lang="en-IN" sz="2000" b="1" dirty="0" smtClean="0"/>
              <a:t>Image classification</a:t>
            </a:r>
          </a:p>
          <a:p>
            <a:pPr lvl="1" fontAlgn="base"/>
            <a:r>
              <a:rPr lang="en-IN" sz="2000" b="1" dirty="0" smtClean="0"/>
              <a:t>Image segmentation</a:t>
            </a:r>
          </a:p>
          <a:p>
            <a:pPr fontAlgn="base"/>
            <a:r>
              <a:rPr lang="en-IN" sz="2400" u="sng" dirty="0" smtClean="0">
                <a:hlinkClick r:id="rId3"/>
              </a:rPr>
              <a:t>Natural language processing (NLP)</a:t>
            </a:r>
            <a:r>
              <a:rPr lang="en-IN" sz="2400" b="1" dirty="0" smtClean="0"/>
              <a:t>: </a:t>
            </a:r>
            <a:r>
              <a:rPr lang="en-IN" sz="2400" dirty="0" smtClean="0"/>
              <a:t>In </a:t>
            </a:r>
            <a:r>
              <a:rPr lang="en-IN" sz="2400" u="sng" dirty="0" smtClean="0"/>
              <a:t>NLP</a:t>
            </a:r>
            <a:r>
              <a:rPr lang="en-IN" sz="2400" dirty="0" smtClean="0"/>
              <a:t>, the </a:t>
            </a:r>
            <a:r>
              <a:rPr lang="en-IN" sz="2400" b="1" dirty="0" smtClean="0"/>
              <a:t> </a:t>
            </a:r>
            <a:r>
              <a:rPr lang="en-IN" sz="2400" dirty="0" smtClean="0"/>
              <a:t>Deep learning model can enable machines to understand and generate human language. Some of the main applications of deep learning in </a:t>
            </a:r>
            <a:r>
              <a:rPr lang="en-IN" sz="2400" u="sng" dirty="0" smtClean="0"/>
              <a:t>NLP</a:t>
            </a:r>
            <a:r>
              <a:rPr lang="en-IN" sz="2400" dirty="0" smtClean="0"/>
              <a:t> include: </a:t>
            </a:r>
          </a:p>
          <a:p>
            <a:pPr lvl="1" fontAlgn="base"/>
            <a:r>
              <a:rPr lang="en-IN" sz="2000" b="1" dirty="0" smtClean="0"/>
              <a:t>Automatic Text Generation</a:t>
            </a:r>
          </a:p>
          <a:p>
            <a:pPr lvl="1" fontAlgn="base"/>
            <a:r>
              <a:rPr lang="en-IN" sz="2000" b="1" dirty="0" smtClean="0"/>
              <a:t>Language translation</a:t>
            </a:r>
          </a:p>
          <a:p>
            <a:pPr lvl="1" fontAlgn="base"/>
            <a:r>
              <a:rPr lang="en-IN" sz="2000" b="1" dirty="0" smtClean="0"/>
              <a:t>Sentiment analysis</a:t>
            </a:r>
          </a:p>
          <a:p>
            <a:pPr lvl="1" fontAlgn="base"/>
            <a:r>
              <a:rPr lang="en-IN" sz="2000" b="1" dirty="0" smtClean="0"/>
              <a:t>Speech recognition</a:t>
            </a:r>
            <a:endParaRPr lang="en-IN"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pPr fontAlgn="base"/>
            <a:r>
              <a:rPr lang="en-IN" b="1" dirty="0" smtClean="0"/>
              <a:t>Applications of Deep Learning </a:t>
            </a:r>
            <a:endParaRPr lang="en-IN" b="1" dirty="0"/>
          </a:p>
        </p:txBody>
      </p:sp>
      <p:sp>
        <p:nvSpPr>
          <p:cNvPr id="3" name="Content Placeholder 2"/>
          <p:cNvSpPr>
            <a:spLocks noGrp="1"/>
          </p:cNvSpPr>
          <p:nvPr>
            <p:ph idx="1"/>
          </p:nvPr>
        </p:nvSpPr>
        <p:spPr>
          <a:xfrm>
            <a:off x="0" y="838200"/>
            <a:ext cx="8991600" cy="6019800"/>
          </a:xfrm>
        </p:spPr>
        <p:txBody>
          <a:bodyPr>
            <a:normAutofit/>
          </a:bodyPr>
          <a:lstStyle/>
          <a:p>
            <a:pPr fontAlgn="base"/>
            <a:r>
              <a:rPr lang="en-IN" sz="2400" u="sng" dirty="0" smtClean="0">
                <a:hlinkClick r:id="rId2"/>
              </a:rPr>
              <a:t>Reinforcement learning: </a:t>
            </a:r>
            <a:r>
              <a:rPr lang="en-IN" sz="2400" dirty="0" smtClean="0"/>
              <a:t>In </a:t>
            </a:r>
            <a:r>
              <a:rPr lang="en-IN" sz="2400" u="sng" dirty="0" smtClean="0">
                <a:hlinkClick r:id="rId2"/>
              </a:rPr>
              <a:t>reinforcement learning</a:t>
            </a:r>
            <a:r>
              <a:rPr lang="en-IN" sz="2400" dirty="0" smtClean="0"/>
              <a:t>, deep learning works as training agents to take action in an environment to maximize a reward. Some of the main applications of deep learning in reinforcement learning include: </a:t>
            </a:r>
          </a:p>
          <a:p>
            <a:pPr lvl="1" fontAlgn="base"/>
            <a:r>
              <a:rPr lang="en-IN" sz="2400" b="1" dirty="0" smtClean="0"/>
              <a:t>Game playing: </a:t>
            </a:r>
            <a:r>
              <a:rPr lang="en-IN" sz="2400" dirty="0" smtClean="0"/>
              <a:t>Deep reinforcement learning models have been able to beat human experts at games such as Go, Chess, and Atari. </a:t>
            </a:r>
          </a:p>
          <a:p>
            <a:pPr lvl="1" fontAlgn="base"/>
            <a:r>
              <a:rPr lang="en-IN" sz="2400" b="1" dirty="0" smtClean="0"/>
              <a:t>Robotics: </a:t>
            </a:r>
            <a:r>
              <a:rPr lang="en-IN" sz="2400" dirty="0" smtClean="0"/>
              <a:t>Deep reinforcement learning models can be used to train robots to perform complex tasks such as grasping objects, navigation, and manipulation. </a:t>
            </a:r>
          </a:p>
          <a:p>
            <a:pPr lvl="1" fontAlgn="base"/>
            <a:r>
              <a:rPr lang="en-IN" sz="2400" b="1" dirty="0" smtClean="0"/>
              <a:t>Control systems: </a:t>
            </a:r>
            <a:r>
              <a:rPr lang="en-IN" sz="2400" dirty="0" smtClean="0"/>
              <a:t>Deep reinforcement learning models can be used to control complex systems such as power grids, traffic management, and supply chain optimization. </a:t>
            </a:r>
          </a:p>
          <a:p>
            <a:pPr fontAlgn="base"/>
            <a:endParaRPr lang="en-IN"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pPr fontAlgn="base"/>
            <a:r>
              <a:rPr lang="en-IN" b="1" dirty="0" smtClean="0"/>
              <a:t>Applications of Deep Learning </a:t>
            </a:r>
            <a:endParaRPr lang="en-IN" b="1" dirty="0"/>
          </a:p>
        </p:txBody>
      </p:sp>
      <p:sp>
        <p:nvSpPr>
          <p:cNvPr id="3" name="Content Placeholder 2"/>
          <p:cNvSpPr>
            <a:spLocks noGrp="1"/>
          </p:cNvSpPr>
          <p:nvPr>
            <p:ph idx="1"/>
          </p:nvPr>
        </p:nvSpPr>
        <p:spPr>
          <a:xfrm>
            <a:off x="0" y="838200"/>
            <a:ext cx="8991600" cy="6019800"/>
          </a:xfrm>
        </p:spPr>
        <p:txBody>
          <a:bodyPr>
            <a:normAutofit/>
          </a:bodyPr>
          <a:lstStyle/>
          <a:p>
            <a:pPr fontAlgn="base"/>
            <a:r>
              <a:rPr lang="en-IN" sz="2400" u="sng" dirty="0" smtClean="0">
                <a:hlinkClick r:id="rId2"/>
              </a:rPr>
              <a:t>Reinforcement learning: </a:t>
            </a:r>
            <a:r>
              <a:rPr lang="en-IN" sz="2400" dirty="0" smtClean="0"/>
              <a:t>In </a:t>
            </a:r>
            <a:r>
              <a:rPr lang="en-IN" sz="2400" u="sng" dirty="0" smtClean="0">
                <a:hlinkClick r:id="rId2"/>
              </a:rPr>
              <a:t>reinforcement learning</a:t>
            </a:r>
            <a:r>
              <a:rPr lang="en-IN" sz="2400" dirty="0" smtClean="0"/>
              <a:t>, deep learning works as training agents to take action in an environment to maximize a reward. Some of the main applications of deep learning in reinforcement learning include: </a:t>
            </a:r>
          </a:p>
          <a:p>
            <a:pPr lvl="1" fontAlgn="base"/>
            <a:r>
              <a:rPr lang="en-IN" sz="2400" b="1" dirty="0" smtClean="0"/>
              <a:t>Game playing: </a:t>
            </a:r>
            <a:r>
              <a:rPr lang="en-IN" sz="2400" dirty="0" smtClean="0"/>
              <a:t>Deep reinforcement learning models have been able to beat human experts at games such as Go, Chess, and Atari. </a:t>
            </a:r>
          </a:p>
          <a:p>
            <a:pPr lvl="1" fontAlgn="base"/>
            <a:r>
              <a:rPr lang="en-IN" sz="2400" b="1" dirty="0" smtClean="0"/>
              <a:t>Robotics: </a:t>
            </a:r>
            <a:r>
              <a:rPr lang="en-IN" sz="2400" dirty="0" smtClean="0"/>
              <a:t>Deep reinforcement learning models can be used to train robots to perform complex tasks such as grasping objects, navigation, and manipulation. </a:t>
            </a:r>
          </a:p>
          <a:p>
            <a:pPr lvl="1" fontAlgn="base"/>
            <a:r>
              <a:rPr lang="en-IN" sz="2400" b="1" dirty="0" smtClean="0"/>
              <a:t>Control systems: </a:t>
            </a:r>
            <a:r>
              <a:rPr lang="en-IN" sz="2400" dirty="0" smtClean="0"/>
              <a:t>Deep reinforcement learning models can be used to control complex systems such as power grids, traffic management, and supply chain optimization. </a:t>
            </a:r>
          </a:p>
          <a:p>
            <a:pPr fontAlgn="base"/>
            <a:endParaRPr lang="en-IN"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pPr fontAlgn="base"/>
            <a:r>
              <a:rPr lang="en-IN" b="1" dirty="0" smtClean="0"/>
              <a:t>Challenges in Deep Learning</a:t>
            </a:r>
          </a:p>
        </p:txBody>
      </p:sp>
      <p:sp>
        <p:nvSpPr>
          <p:cNvPr id="3" name="Content Placeholder 2"/>
          <p:cNvSpPr>
            <a:spLocks noGrp="1"/>
          </p:cNvSpPr>
          <p:nvPr>
            <p:ph idx="1"/>
          </p:nvPr>
        </p:nvSpPr>
        <p:spPr>
          <a:xfrm>
            <a:off x="0" y="838200"/>
            <a:ext cx="8991600" cy="6019800"/>
          </a:xfrm>
        </p:spPr>
        <p:txBody>
          <a:bodyPr>
            <a:normAutofit fontScale="92500"/>
          </a:bodyPr>
          <a:lstStyle/>
          <a:p>
            <a:pPr fontAlgn="base"/>
            <a:r>
              <a:rPr lang="en-IN" sz="2400" dirty="0" smtClean="0"/>
              <a:t>Deep learning has made significant advancements in various fields, but there are still some challenges that need to be addressed. Here are some of the main challenges in deep learning:</a:t>
            </a:r>
          </a:p>
          <a:p>
            <a:pPr fontAlgn="base"/>
            <a:r>
              <a:rPr lang="en-IN" sz="2400" dirty="0" smtClean="0"/>
              <a:t>Data availability: It requires large amounts of data to learn from. For using deep learning it’s a big concern to gather as much data for training.</a:t>
            </a:r>
          </a:p>
          <a:p>
            <a:pPr fontAlgn="base"/>
            <a:r>
              <a:rPr lang="en-IN" sz="2400" dirty="0" smtClean="0"/>
              <a:t>Computational Resources: For training the deep learning model, it is computationally expensive because it requires specialized hardware like GPUs and TPUs.</a:t>
            </a:r>
          </a:p>
          <a:p>
            <a:pPr fontAlgn="base"/>
            <a:r>
              <a:rPr lang="en-IN" sz="2400" dirty="0" smtClean="0"/>
              <a:t>Time-consuming: While working on sequential data depending on the computational resource it can take very large even in days or months. </a:t>
            </a:r>
          </a:p>
          <a:p>
            <a:pPr fontAlgn="base"/>
            <a:r>
              <a:rPr lang="en-IN" sz="2400" dirty="0" smtClean="0"/>
              <a:t>Interpretability: Deep learning models are complex, it works like a black box. it is very difficult to interpret the result.</a:t>
            </a:r>
          </a:p>
          <a:p>
            <a:pPr fontAlgn="base"/>
            <a:r>
              <a:rPr lang="en-IN" sz="2400" dirty="0" smtClean="0"/>
              <a:t>Overfitting: when the model is trained again and again, it becomes too specialized for the training data, leading to overfitting and poor performance on new data.</a:t>
            </a:r>
          </a:p>
          <a:p>
            <a:pPr fontAlgn="base"/>
            <a:endParaRPr lang="en-IN"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pPr fontAlgn="base"/>
            <a:r>
              <a:rPr lang="en-IN" b="1" dirty="0" smtClean="0"/>
              <a:t>Challenges in Deep Learning</a:t>
            </a:r>
          </a:p>
        </p:txBody>
      </p:sp>
      <p:sp>
        <p:nvSpPr>
          <p:cNvPr id="3" name="Content Placeholder 2"/>
          <p:cNvSpPr>
            <a:spLocks noGrp="1"/>
          </p:cNvSpPr>
          <p:nvPr>
            <p:ph idx="1"/>
          </p:nvPr>
        </p:nvSpPr>
        <p:spPr>
          <a:xfrm>
            <a:off x="0" y="838200"/>
            <a:ext cx="8991600" cy="6019800"/>
          </a:xfrm>
        </p:spPr>
        <p:txBody>
          <a:bodyPr>
            <a:normAutofit fontScale="92500"/>
          </a:bodyPr>
          <a:lstStyle/>
          <a:p>
            <a:pPr fontAlgn="base"/>
            <a:r>
              <a:rPr lang="en-IN" sz="2400" dirty="0" smtClean="0"/>
              <a:t>Deep learning has made significant advancements in various fields, but there are still some challenges that need to be addressed. Here are some of the main challenges in deep learning:</a:t>
            </a:r>
          </a:p>
          <a:p>
            <a:pPr fontAlgn="base"/>
            <a:r>
              <a:rPr lang="en-IN" sz="2400" dirty="0" smtClean="0"/>
              <a:t>Data availability: It requires large amounts of data to learn from. For using deep learning it’s a big concern to gather as much data for training.</a:t>
            </a:r>
          </a:p>
          <a:p>
            <a:pPr fontAlgn="base"/>
            <a:r>
              <a:rPr lang="en-IN" sz="2400" dirty="0" smtClean="0"/>
              <a:t>Computational Resources: For training the deep learning model, it is computationally expensive because it requires specialized hardware like GPUs and TPUs.</a:t>
            </a:r>
          </a:p>
          <a:p>
            <a:pPr fontAlgn="base"/>
            <a:r>
              <a:rPr lang="en-IN" sz="2400" dirty="0" smtClean="0"/>
              <a:t>Time-consuming: While working on sequential data depending on the computational resource it can take very large even in days or months. </a:t>
            </a:r>
          </a:p>
          <a:p>
            <a:pPr fontAlgn="base"/>
            <a:r>
              <a:rPr lang="en-IN" sz="2400" dirty="0" smtClean="0"/>
              <a:t>Interpretability: Deep learning models are complex, it works like a black box. it is very difficult to interpret the result.</a:t>
            </a:r>
          </a:p>
          <a:p>
            <a:pPr fontAlgn="base"/>
            <a:r>
              <a:rPr lang="en-IN" sz="2400" dirty="0" smtClean="0"/>
              <a:t>Overfitting: when the model is trained again and again, it becomes too specialized for the training data, leading to overfitting and poor performance on new data.</a:t>
            </a:r>
          </a:p>
          <a:p>
            <a:pPr fontAlgn="base"/>
            <a:endParaRPr lang="en-IN"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pPr fontAlgn="base"/>
            <a:r>
              <a:rPr lang="en-IN" b="1" dirty="0" smtClean="0"/>
              <a:t>Advantages of Deep Learning</a:t>
            </a:r>
          </a:p>
        </p:txBody>
      </p:sp>
      <p:sp>
        <p:nvSpPr>
          <p:cNvPr id="3" name="Content Placeholder 2"/>
          <p:cNvSpPr>
            <a:spLocks noGrp="1"/>
          </p:cNvSpPr>
          <p:nvPr>
            <p:ph idx="1"/>
          </p:nvPr>
        </p:nvSpPr>
        <p:spPr>
          <a:xfrm>
            <a:off x="0" y="838200"/>
            <a:ext cx="8991600" cy="6019800"/>
          </a:xfrm>
        </p:spPr>
        <p:txBody>
          <a:bodyPr>
            <a:normAutofit/>
          </a:bodyPr>
          <a:lstStyle/>
          <a:p>
            <a:pPr fontAlgn="base"/>
            <a:r>
              <a:rPr lang="en-IN" sz="2400" dirty="0" smtClean="0"/>
              <a:t>High accuracy: Deep Learning algorithms can achieve state-of-the-art performance in various tasks, such as image recognition and natural language processing.</a:t>
            </a:r>
          </a:p>
          <a:p>
            <a:pPr fontAlgn="base"/>
            <a:r>
              <a:rPr lang="en-IN" sz="2400" dirty="0" smtClean="0"/>
              <a:t>Automated feature engineering: Deep Learning algorithms can automatically discover and learn relevant features from data without the need for manual feature engineering.</a:t>
            </a:r>
          </a:p>
          <a:p>
            <a:pPr fontAlgn="base"/>
            <a:r>
              <a:rPr lang="en-IN" sz="2400" dirty="0" smtClean="0"/>
              <a:t>Scalability: Deep Learning models can scale to handle large and complex datasets, and can learn from massive amounts of data.</a:t>
            </a:r>
          </a:p>
          <a:p>
            <a:pPr fontAlgn="base"/>
            <a:r>
              <a:rPr lang="en-IN" sz="2400" dirty="0" smtClean="0"/>
              <a:t>Flexibility: Deep Learning models can be applied to a wide range of tasks and can handle various types of data, such as images, text, and speech.</a:t>
            </a:r>
          </a:p>
          <a:p>
            <a:pPr fontAlgn="base"/>
            <a:r>
              <a:rPr lang="en-IN" sz="2400" dirty="0" smtClean="0"/>
              <a:t>Continual improvement: Deep Learning models can continually improve their performance as more data becomes available.</a:t>
            </a:r>
          </a:p>
          <a:p>
            <a:pPr fontAlgn="base"/>
            <a:endParaRPr lang="en-IN"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pPr fontAlgn="base"/>
            <a:r>
              <a:rPr lang="en-IN" dirty="0" smtClean="0"/>
              <a:t>Convolutional Neural Network(CNN)</a:t>
            </a:r>
            <a:endParaRPr lang="en-IN" b="1" dirty="0"/>
          </a:p>
        </p:txBody>
      </p:sp>
      <p:sp>
        <p:nvSpPr>
          <p:cNvPr id="43010" name="AutoShape 2" descr="A CNN sequence to classify handwritten digi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43012" name="Picture 4"/>
          <p:cNvPicPr>
            <a:picLocks noChangeAspect="1" noChangeArrowheads="1"/>
          </p:cNvPicPr>
          <p:nvPr/>
        </p:nvPicPr>
        <p:blipFill>
          <a:blip r:embed="rId2" cstate="print"/>
          <a:srcRect b="19181"/>
          <a:stretch>
            <a:fillRect/>
          </a:stretch>
        </p:blipFill>
        <p:spPr bwMode="auto">
          <a:xfrm>
            <a:off x="0" y="685800"/>
            <a:ext cx="9144000" cy="617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fontScale="90000"/>
          </a:bodyPr>
          <a:lstStyle/>
          <a:p>
            <a:r>
              <a:rPr lang="en-IN" dirty="0" smtClean="0"/>
              <a:t>Concept of convolutional neural network</a:t>
            </a:r>
          </a:p>
        </p:txBody>
      </p:sp>
      <p:sp>
        <p:nvSpPr>
          <p:cNvPr id="3" name="Content Placeholder 2"/>
          <p:cNvSpPr>
            <a:spLocks noGrp="1"/>
          </p:cNvSpPr>
          <p:nvPr>
            <p:ph idx="1"/>
          </p:nvPr>
        </p:nvSpPr>
        <p:spPr>
          <a:xfrm>
            <a:off x="0" y="838200"/>
            <a:ext cx="8991600" cy="6019800"/>
          </a:xfrm>
        </p:spPr>
        <p:txBody>
          <a:bodyPr>
            <a:normAutofit/>
          </a:bodyPr>
          <a:lstStyle/>
          <a:p>
            <a:pPr fontAlgn="base"/>
            <a:r>
              <a:rPr lang="en-IN" sz="2400" dirty="0" smtClean="0"/>
              <a:t>A </a:t>
            </a:r>
            <a:r>
              <a:rPr lang="en-IN" sz="2400" b="1" dirty="0" smtClean="0"/>
              <a:t>Convolutional Neural Network (CNN)</a:t>
            </a:r>
            <a:r>
              <a:rPr lang="en-IN" sz="2400" dirty="0" smtClean="0"/>
              <a:t> is a type of Deep Learning neural network architecture commonly used in Computer Vision.</a:t>
            </a:r>
          </a:p>
          <a:p>
            <a:pPr fontAlgn="base"/>
            <a:r>
              <a:rPr lang="en-IN" sz="2400" dirty="0" smtClean="0"/>
              <a:t>Computer vision is a field of Artificial Intelligence that enables a computer to understand and interpret the image or visual data.</a:t>
            </a:r>
          </a:p>
          <a:p>
            <a:pPr fontAlgn="base"/>
            <a:r>
              <a:rPr lang="en-IN" sz="2400" dirty="0" smtClean="0"/>
              <a:t>In a regular Neural Network there are three types of layers i.e. Input, hidden and output layers.</a:t>
            </a:r>
          </a:p>
          <a:p>
            <a:pPr fontAlgn="base"/>
            <a:r>
              <a:rPr lang="en-IN" sz="2400" dirty="0" smtClean="0"/>
              <a:t>The CNN is extended version of artificial neural networks (ANN) which is predominantly used to extract the feature from the grid-like matrix dataset. </a:t>
            </a:r>
          </a:p>
          <a:p>
            <a:pPr fontAlgn="base"/>
            <a:r>
              <a:rPr lang="en-IN" sz="2400" dirty="0" smtClean="0"/>
              <a:t>For example visual datasets like images or videos where data patterns play an extensive role.</a:t>
            </a:r>
          </a:p>
          <a:p>
            <a:pPr fontAlgn="base"/>
            <a:r>
              <a:rPr lang="en-IN" sz="2400" dirty="0" smtClean="0"/>
              <a:t>CNN consists of multiple layers like the input layer, Convolutional layer, Pooling layer, and fully connected layers. </a:t>
            </a:r>
            <a:endParaRPr lang="en-IN"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fontScale="90000"/>
          </a:bodyPr>
          <a:lstStyle/>
          <a:p>
            <a:r>
              <a:rPr lang="en-IN" dirty="0" smtClean="0"/>
              <a:t>Concept of convolutional neural network</a:t>
            </a:r>
          </a:p>
        </p:txBody>
      </p:sp>
      <p:sp>
        <p:nvSpPr>
          <p:cNvPr id="6" name="Rectangle 5"/>
          <p:cNvSpPr/>
          <p:nvPr/>
        </p:nvSpPr>
        <p:spPr>
          <a:xfrm>
            <a:off x="0" y="4495800"/>
            <a:ext cx="9144000" cy="2585323"/>
          </a:xfrm>
          <a:prstGeom prst="rect">
            <a:avLst/>
          </a:prstGeom>
        </p:spPr>
        <p:txBody>
          <a:bodyPr wrap="square">
            <a:spAutoFit/>
          </a:bodyPr>
          <a:lstStyle/>
          <a:p>
            <a:pPr fontAlgn="base"/>
            <a:r>
              <a:rPr lang="en-IN" sz="2400" dirty="0" smtClean="0"/>
              <a:t>The Convolutional layer applies filters to the input image to extract features.</a:t>
            </a:r>
          </a:p>
          <a:p>
            <a:pPr fontAlgn="base"/>
            <a:r>
              <a:rPr lang="en-IN" sz="2400" dirty="0" smtClean="0"/>
              <a:t>The Pooling layer down samples the image to reduce computation.</a:t>
            </a:r>
          </a:p>
          <a:p>
            <a:pPr fontAlgn="base"/>
            <a:r>
              <a:rPr lang="en-IN" sz="2400" dirty="0" smtClean="0"/>
              <a:t>The fully connected layer makes the final prediction. </a:t>
            </a:r>
          </a:p>
          <a:p>
            <a:pPr fontAlgn="base"/>
            <a:r>
              <a:rPr lang="en-IN" sz="2400" dirty="0" smtClean="0"/>
              <a:t>The network learns the optimal filters through </a:t>
            </a:r>
            <a:r>
              <a:rPr lang="en-IN" sz="2400" dirty="0" err="1" smtClean="0"/>
              <a:t>backpropagation</a:t>
            </a:r>
            <a:r>
              <a:rPr lang="en-IN" sz="2400" dirty="0" smtClean="0"/>
              <a:t> and gradient descent.</a:t>
            </a:r>
          </a:p>
          <a:p>
            <a:pPr fontAlgn="base"/>
            <a:endParaRPr lang="en-IN" dirty="0"/>
          </a:p>
        </p:txBody>
      </p:sp>
      <p:sp>
        <p:nvSpPr>
          <p:cNvPr id="2052" name="AutoShape 4" descr="https://d14b9ctw0m6fid.cloudfront.net/ugblog/wp-content/uploads/2020/12/1-4.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053" name="Picture 5"/>
          <p:cNvPicPr>
            <a:picLocks noChangeAspect="1" noChangeArrowheads="1"/>
          </p:cNvPicPr>
          <p:nvPr/>
        </p:nvPicPr>
        <p:blipFill>
          <a:blip r:embed="rId2" cstate="print"/>
          <a:srcRect/>
          <a:stretch>
            <a:fillRect/>
          </a:stretch>
        </p:blipFill>
        <p:spPr bwMode="auto">
          <a:xfrm>
            <a:off x="228600" y="762000"/>
            <a:ext cx="8153400" cy="3581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Contents</a:t>
            </a:r>
            <a:endParaRPr lang="en-IN" dirty="0"/>
          </a:p>
        </p:txBody>
      </p:sp>
      <p:sp>
        <p:nvSpPr>
          <p:cNvPr id="3" name="Content Placeholder 2"/>
          <p:cNvSpPr>
            <a:spLocks noGrp="1"/>
          </p:cNvSpPr>
          <p:nvPr>
            <p:ph idx="1"/>
          </p:nvPr>
        </p:nvSpPr>
        <p:spPr>
          <a:xfrm>
            <a:off x="457200" y="1600200"/>
            <a:ext cx="8534400" cy="4525963"/>
          </a:xfrm>
        </p:spPr>
        <p:txBody>
          <a:bodyPr>
            <a:normAutofit fontScale="92500"/>
          </a:bodyPr>
          <a:lstStyle/>
          <a:p>
            <a:r>
              <a:rPr lang="en-IN" dirty="0" smtClean="0"/>
              <a:t>Introduction</a:t>
            </a:r>
          </a:p>
          <a:p>
            <a:r>
              <a:rPr lang="en-IN" dirty="0" smtClean="0"/>
              <a:t>Concept of convolutional neural network</a:t>
            </a:r>
          </a:p>
          <a:p>
            <a:r>
              <a:rPr lang="en-IN" dirty="0" smtClean="0"/>
              <a:t>Types of layers – (Convolutional Layers ,Activation function , pooling , fully connected)</a:t>
            </a:r>
          </a:p>
          <a:p>
            <a:r>
              <a:rPr lang="en-IN" dirty="0" smtClean="0"/>
              <a:t>Concept of Convolution (1D and 2D) layers, Training of network</a:t>
            </a:r>
          </a:p>
          <a:p>
            <a:r>
              <a:rPr lang="en-IN" dirty="0" smtClean="0"/>
              <a:t>Case study of CNN for </a:t>
            </a:r>
            <a:r>
              <a:rPr lang="en-IN" dirty="0" err="1" smtClean="0"/>
              <a:t>eg</a:t>
            </a:r>
            <a:r>
              <a:rPr lang="en-IN" dirty="0" smtClean="0"/>
              <a:t> on Diabetic Retinopathy</a:t>
            </a:r>
          </a:p>
          <a:p>
            <a:r>
              <a:rPr lang="en-IN" dirty="0" smtClean="0"/>
              <a:t>Building a smart speaker, Self-deriving car etc.</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pPr fontAlgn="base"/>
            <a:r>
              <a:rPr lang="en-IN" b="1" dirty="0" smtClean="0"/>
              <a:t>How Convolutional Layers works</a:t>
            </a:r>
            <a:endParaRPr lang="en-IN" b="1" dirty="0"/>
          </a:p>
        </p:txBody>
      </p:sp>
      <p:sp>
        <p:nvSpPr>
          <p:cNvPr id="3" name="Content Placeholder 2"/>
          <p:cNvSpPr>
            <a:spLocks noGrp="1"/>
          </p:cNvSpPr>
          <p:nvPr>
            <p:ph idx="1"/>
          </p:nvPr>
        </p:nvSpPr>
        <p:spPr>
          <a:xfrm>
            <a:off x="0" y="838200"/>
            <a:ext cx="8991600" cy="2209800"/>
          </a:xfrm>
        </p:spPr>
        <p:txBody>
          <a:bodyPr>
            <a:normAutofit/>
          </a:bodyPr>
          <a:lstStyle/>
          <a:p>
            <a:pPr fontAlgn="base"/>
            <a:r>
              <a:rPr lang="en-IN" sz="2400" dirty="0" smtClean="0"/>
              <a:t>Convolution Neural Networks or </a:t>
            </a:r>
            <a:r>
              <a:rPr lang="en-IN" sz="2400" dirty="0" err="1" smtClean="0"/>
              <a:t>covnets</a:t>
            </a:r>
            <a:r>
              <a:rPr lang="en-IN" sz="2400" dirty="0" smtClean="0"/>
              <a:t> are neural networks that share their parameters. </a:t>
            </a:r>
          </a:p>
          <a:p>
            <a:pPr fontAlgn="base"/>
            <a:r>
              <a:rPr lang="en-IN" sz="2400" dirty="0" smtClean="0"/>
              <a:t>Imagine  can be represented as a </a:t>
            </a:r>
            <a:r>
              <a:rPr lang="en-IN" sz="2400" dirty="0" err="1" smtClean="0"/>
              <a:t>cuboid</a:t>
            </a:r>
            <a:r>
              <a:rPr lang="en-IN" sz="2400" dirty="0" smtClean="0"/>
              <a:t> having its length, width (dimension of the image), and height (</a:t>
            </a:r>
            <a:r>
              <a:rPr lang="en-IN" sz="2400" dirty="0" err="1" smtClean="0"/>
              <a:t>i.e</a:t>
            </a:r>
            <a:r>
              <a:rPr lang="en-IN" sz="2400" dirty="0" smtClean="0"/>
              <a:t> the channel as images generally have red, green, and blue channels). </a:t>
            </a:r>
            <a:endParaRPr lang="en-IN" sz="2400" dirty="0"/>
          </a:p>
        </p:txBody>
      </p:sp>
      <p:pic>
        <p:nvPicPr>
          <p:cNvPr id="1028" name="Picture 4" descr="Lightbox"/>
          <p:cNvPicPr>
            <a:picLocks noChangeAspect="1" noChangeArrowheads="1"/>
          </p:cNvPicPr>
          <p:nvPr/>
        </p:nvPicPr>
        <p:blipFill>
          <a:blip r:embed="rId2" cstate="print"/>
          <a:srcRect/>
          <a:stretch>
            <a:fillRect/>
          </a:stretch>
        </p:blipFill>
        <p:spPr bwMode="auto">
          <a:xfrm>
            <a:off x="1524000" y="3276600"/>
            <a:ext cx="6553200" cy="35814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pPr fontAlgn="base"/>
            <a:r>
              <a:rPr lang="en-IN" b="1" dirty="0" smtClean="0"/>
              <a:t>How Convolutional Layers works</a:t>
            </a:r>
            <a:endParaRPr lang="en-IN" b="1" dirty="0"/>
          </a:p>
        </p:txBody>
      </p:sp>
      <p:sp>
        <p:nvSpPr>
          <p:cNvPr id="3" name="Content Placeholder 2"/>
          <p:cNvSpPr>
            <a:spLocks noGrp="1"/>
          </p:cNvSpPr>
          <p:nvPr>
            <p:ph idx="1"/>
          </p:nvPr>
        </p:nvSpPr>
        <p:spPr>
          <a:xfrm>
            <a:off x="0" y="838200"/>
            <a:ext cx="8991600" cy="3429000"/>
          </a:xfrm>
        </p:spPr>
        <p:txBody>
          <a:bodyPr>
            <a:normAutofit fontScale="92500"/>
          </a:bodyPr>
          <a:lstStyle/>
          <a:p>
            <a:pPr fontAlgn="base"/>
            <a:r>
              <a:rPr lang="en-IN" sz="2400" dirty="0" smtClean="0"/>
              <a:t>Now imagine taking a small patch of this image and running a small neural network, called a filter or kernel on it, with say, K outputs and representing them vertically. </a:t>
            </a:r>
          </a:p>
          <a:p>
            <a:pPr fontAlgn="base"/>
            <a:r>
              <a:rPr lang="en-IN" sz="2400" dirty="0" smtClean="0"/>
              <a:t>Now slide that neural network across the whole image, as a result, we will get another image with different widths, heights, and depths. </a:t>
            </a:r>
          </a:p>
          <a:p>
            <a:pPr fontAlgn="base"/>
            <a:r>
              <a:rPr lang="en-IN" sz="2400" b="1" dirty="0" smtClean="0"/>
              <a:t>Instead of just R, G, and B channels now we have more channels but lesser width and height. This operation is called Convolution. </a:t>
            </a:r>
          </a:p>
          <a:p>
            <a:pPr fontAlgn="base"/>
            <a:r>
              <a:rPr lang="en-IN" sz="2400" dirty="0" smtClean="0"/>
              <a:t>If the patch size is the same as that of the image it will be a regular neural network. Because of this small patch, we have fewer weights. </a:t>
            </a:r>
            <a:endParaRPr lang="en-IN" sz="2400" dirty="0"/>
          </a:p>
        </p:txBody>
      </p:sp>
      <p:pic>
        <p:nvPicPr>
          <p:cNvPr id="33794" name="Picture 2" descr="Lightbox"/>
          <p:cNvPicPr>
            <a:picLocks noChangeAspect="1" noChangeArrowheads="1"/>
          </p:cNvPicPr>
          <p:nvPr/>
        </p:nvPicPr>
        <p:blipFill>
          <a:blip r:embed="rId2" cstate="print"/>
          <a:srcRect/>
          <a:stretch>
            <a:fillRect/>
          </a:stretch>
        </p:blipFill>
        <p:spPr bwMode="auto">
          <a:xfrm>
            <a:off x="2743200" y="4191000"/>
            <a:ext cx="4724400" cy="26670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pPr fontAlgn="base"/>
            <a:r>
              <a:rPr lang="en-IN" b="1" dirty="0" smtClean="0"/>
              <a:t>How Convolutional Layers works</a:t>
            </a:r>
            <a:endParaRPr lang="en-IN" b="1" dirty="0"/>
          </a:p>
        </p:txBody>
      </p:sp>
      <p:sp>
        <p:nvSpPr>
          <p:cNvPr id="3" name="Content Placeholder 2"/>
          <p:cNvSpPr>
            <a:spLocks noGrp="1"/>
          </p:cNvSpPr>
          <p:nvPr>
            <p:ph idx="1"/>
          </p:nvPr>
        </p:nvSpPr>
        <p:spPr>
          <a:xfrm>
            <a:off x="0" y="762000"/>
            <a:ext cx="9144000" cy="6019800"/>
          </a:xfrm>
        </p:spPr>
        <p:txBody>
          <a:bodyPr>
            <a:noAutofit/>
          </a:bodyPr>
          <a:lstStyle/>
          <a:p>
            <a:pPr fontAlgn="base"/>
            <a:r>
              <a:rPr lang="en-IN" sz="2400" dirty="0" smtClean="0"/>
              <a:t>Convolution layers consist of a set of learnable filters (or kernels) having small widths and heights and the same depth as that of input volume (3 if the input layer is image input).</a:t>
            </a:r>
          </a:p>
          <a:p>
            <a:pPr fontAlgn="base"/>
            <a:r>
              <a:rPr lang="en-IN" sz="2400" dirty="0" smtClean="0"/>
              <a:t>For example, if we have to run convolution on an image with dimensions 34x34x3. </a:t>
            </a:r>
          </a:p>
          <a:p>
            <a:pPr fontAlgn="base"/>
            <a:r>
              <a:rPr lang="en-IN" sz="2400" dirty="0" smtClean="0"/>
              <a:t>The possible size of filters can be axax3, where ‘a’ can be anything like 3, 5, or 7 but smaller as compared to the image dimension.</a:t>
            </a:r>
          </a:p>
          <a:p>
            <a:pPr fontAlgn="base"/>
            <a:r>
              <a:rPr lang="en-IN" sz="2400" dirty="0" smtClean="0"/>
              <a:t>During the forward pass, we slide each filter across the whole input volume step by step where each step is called </a:t>
            </a:r>
            <a:r>
              <a:rPr lang="en-IN" sz="2400" b="1" u="sng" dirty="0" smtClean="0"/>
              <a:t>stride</a:t>
            </a:r>
            <a:r>
              <a:rPr lang="en-IN" sz="2400" dirty="0" smtClean="0"/>
              <a:t> (which can have a value of 2, 3, or even 4 for high-dimensional images) and compute the dot product between the kernel weights and patch from input volume.</a:t>
            </a:r>
          </a:p>
          <a:p>
            <a:pPr fontAlgn="base"/>
            <a:r>
              <a:rPr lang="en-IN" sz="2400" dirty="0" smtClean="0"/>
              <a:t>As we slide our filters we’ll get a 2-D output for each filter and we’ll stack them together as a result, we’ll get output volume having a depth equal to the number of filters. The network will learn all the filters.</a:t>
            </a:r>
            <a:endParaRPr lang="en-IN"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pPr fontAlgn="base"/>
            <a:r>
              <a:rPr lang="en-IN" b="1" dirty="0" smtClean="0"/>
              <a:t>Layers used to build </a:t>
            </a:r>
            <a:r>
              <a:rPr lang="en-IN" b="1" dirty="0" err="1" smtClean="0"/>
              <a:t>ConvNets</a:t>
            </a:r>
            <a:endParaRPr lang="en-IN" b="1" dirty="0"/>
          </a:p>
        </p:txBody>
      </p:sp>
      <p:sp>
        <p:nvSpPr>
          <p:cNvPr id="3" name="Content Placeholder 2"/>
          <p:cNvSpPr>
            <a:spLocks noGrp="1"/>
          </p:cNvSpPr>
          <p:nvPr>
            <p:ph idx="1"/>
          </p:nvPr>
        </p:nvSpPr>
        <p:spPr>
          <a:xfrm>
            <a:off x="0" y="762000"/>
            <a:ext cx="9144000" cy="6019800"/>
          </a:xfrm>
        </p:spPr>
        <p:txBody>
          <a:bodyPr>
            <a:noAutofit/>
          </a:bodyPr>
          <a:lstStyle/>
          <a:p>
            <a:pPr fontAlgn="base"/>
            <a:r>
              <a:rPr lang="en-IN" sz="2400" dirty="0" smtClean="0"/>
              <a:t>Let’s take an example by running a </a:t>
            </a:r>
            <a:r>
              <a:rPr lang="en-IN" sz="2400" dirty="0" err="1" smtClean="0"/>
              <a:t>covnets</a:t>
            </a:r>
            <a:r>
              <a:rPr lang="en-IN" sz="2400" dirty="0" smtClean="0"/>
              <a:t> on of image of dimension 32 x 32 x 3. </a:t>
            </a:r>
          </a:p>
          <a:p>
            <a:pPr fontAlgn="base"/>
            <a:r>
              <a:rPr lang="en-IN" sz="2400" b="1" dirty="0" smtClean="0"/>
              <a:t>Input Layers:</a:t>
            </a:r>
            <a:r>
              <a:rPr lang="en-IN" sz="2400" dirty="0" smtClean="0"/>
              <a:t> </a:t>
            </a:r>
          </a:p>
          <a:p>
            <a:pPr lvl="1" fontAlgn="base"/>
            <a:r>
              <a:rPr lang="en-IN" sz="2000" dirty="0" smtClean="0"/>
              <a:t>It’s the layer in which we give input to our model. In CNN, Generally, the input will be an image or a sequence of images.</a:t>
            </a:r>
          </a:p>
          <a:p>
            <a:pPr lvl="1" fontAlgn="base"/>
            <a:r>
              <a:rPr lang="en-IN" sz="2000" dirty="0" smtClean="0"/>
              <a:t>This layer holds the raw input of the image with width 32, height 32, and depth 3.</a:t>
            </a:r>
          </a:p>
          <a:p>
            <a:pPr fontAlgn="base"/>
            <a:r>
              <a:rPr lang="en-IN" sz="2400" b="1" dirty="0" smtClean="0"/>
              <a:t>Convolutional Layers: </a:t>
            </a:r>
          </a:p>
          <a:p>
            <a:pPr lvl="1" fontAlgn="base"/>
            <a:r>
              <a:rPr lang="en-IN" sz="2000" dirty="0" smtClean="0"/>
              <a:t>This is the layer, which is used to extract the feature from the input dataset. </a:t>
            </a:r>
          </a:p>
          <a:p>
            <a:pPr lvl="1" fontAlgn="base"/>
            <a:r>
              <a:rPr lang="en-IN" sz="2000" dirty="0" smtClean="0"/>
              <a:t>It applies a set of learnable filters known as the kernels to the input images. </a:t>
            </a:r>
          </a:p>
          <a:p>
            <a:pPr lvl="1" fontAlgn="base"/>
            <a:r>
              <a:rPr lang="en-IN" sz="2000" dirty="0" smtClean="0"/>
              <a:t>The filters/kernels are smaller matrices usually 2×2, 3×3, or 5×5 shape. </a:t>
            </a:r>
          </a:p>
          <a:p>
            <a:pPr lvl="1" fontAlgn="base"/>
            <a:r>
              <a:rPr lang="en-IN" sz="2000" dirty="0" smtClean="0"/>
              <a:t>it slides over the input image data and computes the dot product between kernel weight and the corresponding input image patch. </a:t>
            </a:r>
          </a:p>
          <a:p>
            <a:pPr lvl="1" fontAlgn="base"/>
            <a:r>
              <a:rPr lang="en-IN" sz="2000" dirty="0" smtClean="0"/>
              <a:t>The output of this layer is referred as feature maps. </a:t>
            </a:r>
          </a:p>
          <a:p>
            <a:pPr lvl="1" fontAlgn="base"/>
            <a:r>
              <a:rPr lang="en-IN" sz="2000" dirty="0" smtClean="0"/>
              <a:t>Suppose we use a total of 12 filters for this layer we’ll get an output volume of dimension 32 x 32 x 12.</a:t>
            </a:r>
            <a:endParaRPr lang="en-IN"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pPr fontAlgn="base"/>
            <a:r>
              <a:rPr lang="en-IN" b="1" dirty="0" smtClean="0"/>
              <a:t>Layers used to build </a:t>
            </a:r>
            <a:r>
              <a:rPr lang="en-IN" b="1" dirty="0" err="1" smtClean="0"/>
              <a:t>ConvNets</a:t>
            </a:r>
            <a:endParaRPr lang="en-IN" b="1" dirty="0"/>
          </a:p>
        </p:txBody>
      </p:sp>
      <p:sp>
        <p:nvSpPr>
          <p:cNvPr id="3" name="Content Placeholder 2"/>
          <p:cNvSpPr>
            <a:spLocks noGrp="1"/>
          </p:cNvSpPr>
          <p:nvPr>
            <p:ph idx="1"/>
          </p:nvPr>
        </p:nvSpPr>
        <p:spPr>
          <a:xfrm>
            <a:off x="0" y="762000"/>
            <a:ext cx="9144000" cy="6019800"/>
          </a:xfrm>
        </p:spPr>
        <p:txBody>
          <a:bodyPr>
            <a:noAutofit/>
          </a:bodyPr>
          <a:lstStyle/>
          <a:p>
            <a:pPr fontAlgn="base"/>
            <a:r>
              <a:rPr lang="en-IN" sz="2400" dirty="0" smtClean="0"/>
              <a:t>There are three </a:t>
            </a:r>
            <a:r>
              <a:rPr lang="en-IN" sz="2400" dirty="0" err="1" smtClean="0"/>
              <a:t>hyperparameters</a:t>
            </a:r>
            <a:r>
              <a:rPr lang="en-IN" sz="2400" dirty="0" smtClean="0"/>
              <a:t> which affect the volume size of the output that need to be set before the training of the neural network begins. </a:t>
            </a:r>
          </a:p>
          <a:p>
            <a:pPr marL="800100" lvl="1" indent="-342900" fontAlgn="base">
              <a:buFont typeface="+mj-lt"/>
              <a:buAutoNum type="arabicPeriod"/>
            </a:pPr>
            <a:r>
              <a:rPr lang="en-IN" sz="1800" dirty="0" smtClean="0"/>
              <a:t>The</a:t>
            </a:r>
            <a:r>
              <a:rPr lang="en-IN" sz="1800" b="1" dirty="0" smtClean="0"/>
              <a:t> number of filters </a:t>
            </a:r>
            <a:r>
              <a:rPr lang="en-IN" sz="1800" dirty="0" smtClean="0"/>
              <a:t>affects the depth of the output. For example, three distinct filters would yield three different feature maps, creating a depth of three. </a:t>
            </a:r>
          </a:p>
          <a:p>
            <a:pPr marL="800100" lvl="1" indent="-342900" fontAlgn="base">
              <a:buFont typeface="+mj-lt"/>
              <a:buAutoNum type="arabicPeriod"/>
            </a:pPr>
            <a:r>
              <a:rPr lang="en-IN" sz="1800" b="1" dirty="0" smtClean="0"/>
              <a:t>Stride</a:t>
            </a:r>
            <a:r>
              <a:rPr lang="en-IN" sz="1800" dirty="0" smtClean="0"/>
              <a:t> is the distance, or number of pixels, that the kernel moves over the input matrix. While stride values of two or greater is rare, a larger stride yields a smaller output.</a:t>
            </a:r>
          </a:p>
          <a:p>
            <a:pPr marL="800100" lvl="1" indent="-342900" fontAlgn="base">
              <a:buFont typeface="+mj-lt"/>
              <a:buAutoNum type="arabicPeriod"/>
            </a:pPr>
            <a:r>
              <a:rPr lang="en-IN" sz="1800" b="1" dirty="0" smtClean="0"/>
              <a:t>Zero-padding</a:t>
            </a:r>
            <a:r>
              <a:rPr lang="en-IN" sz="1800" dirty="0" smtClean="0"/>
              <a:t> is usually used when the filters do not fit the input image. This sets all elements that fall outside of the input matrix to zero, producing a larger or equally sized output. There are three types of padding:</a:t>
            </a:r>
          </a:p>
          <a:p>
            <a:pPr fontAlgn="base"/>
            <a:r>
              <a:rPr lang="en-IN" sz="2400" b="1" dirty="0" smtClean="0"/>
              <a:t>Valid padding:</a:t>
            </a:r>
            <a:r>
              <a:rPr lang="en-IN" sz="2400" dirty="0" smtClean="0"/>
              <a:t> This is also known as no padding. In this case, the last convolution is dropped if dimensions do not align.</a:t>
            </a:r>
          </a:p>
          <a:p>
            <a:pPr fontAlgn="base"/>
            <a:r>
              <a:rPr lang="en-IN" sz="2400" b="1" dirty="0" smtClean="0"/>
              <a:t>Same padding:</a:t>
            </a:r>
            <a:r>
              <a:rPr lang="en-IN" sz="2400" dirty="0" smtClean="0"/>
              <a:t> This padding ensures that the output layer has the same size as the input layer.</a:t>
            </a:r>
          </a:p>
          <a:p>
            <a:pPr fontAlgn="base"/>
            <a:r>
              <a:rPr lang="en-IN" sz="2400" b="1" dirty="0" smtClean="0"/>
              <a:t>Full padding: </a:t>
            </a:r>
            <a:r>
              <a:rPr lang="en-IN" sz="2400" dirty="0" smtClean="0"/>
              <a:t>This type of padding increases the size of the output by adding zeros to the border of the input.</a:t>
            </a:r>
            <a:endParaRPr lang="en-IN"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pPr fontAlgn="base"/>
            <a:r>
              <a:rPr lang="en-IN" b="1" dirty="0" smtClean="0"/>
              <a:t>Layers used to build </a:t>
            </a:r>
            <a:r>
              <a:rPr lang="en-IN" b="1" dirty="0" err="1" smtClean="0"/>
              <a:t>ConvNets</a:t>
            </a:r>
            <a:endParaRPr lang="en-IN" b="1" dirty="0"/>
          </a:p>
        </p:txBody>
      </p:sp>
      <p:sp>
        <p:nvSpPr>
          <p:cNvPr id="5" name="Rectangle 4"/>
          <p:cNvSpPr/>
          <p:nvPr/>
        </p:nvSpPr>
        <p:spPr>
          <a:xfrm>
            <a:off x="304800" y="838200"/>
            <a:ext cx="8458200" cy="1200329"/>
          </a:xfrm>
          <a:prstGeom prst="rect">
            <a:avLst/>
          </a:prstGeom>
        </p:spPr>
        <p:txBody>
          <a:bodyPr wrap="square">
            <a:spAutoFit/>
          </a:bodyPr>
          <a:lstStyle/>
          <a:p>
            <a:r>
              <a:rPr lang="en-IN" sz="2400" dirty="0" smtClean="0"/>
              <a:t>After each convolution operation, a CNN applies a Rectified Linear Unit (</a:t>
            </a:r>
            <a:r>
              <a:rPr lang="en-IN" sz="2400" dirty="0" err="1" smtClean="0"/>
              <a:t>ReLU</a:t>
            </a:r>
            <a:r>
              <a:rPr lang="en-IN" sz="2400" dirty="0" smtClean="0"/>
              <a:t>) transformation to the feature map, introducing nonlinearity to the model</a:t>
            </a:r>
            <a:r>
              <a:rPr lang="en-IN" sz="2000" dirty="0" smtClean="0"/>
              <a:t>.  Dimension  Output=[(Input-</a:t>
            </a:r>
            <a:r>
              <a:rPr lang="en-IN" sz="2000" dirty="0" err="1" smtClean="0"/>
              <a:t>Kfilter</a:t>
            </a:r>
            <a:r>
              <a:rPr lang="en-IN" sz="2000" dirty="0" smtClean="0"/>
              <a:t>)/Stride] +1</a:t>
            </a:r>
            <a:endParaRPr lang="en-IN" sz="2400" dirty="0"/>
          </a:p>
        </p:txBody>
      </p:sp>
      <p:pic>
        <p:nvPicPr>
          <p:cNvPr id="39938" name="Picture 2"/>
          <p:cNvPicPr>
            <a:picLocks noChangeAspect="1" noChangeArrowheads="1"/>
          </p:cNvPicPr>
          <p:nvPr/>
        </p:nvPicPr>
        <p:blipFill>
          <a:blip r:embed="rId2" cstate="print"/>
          <a:srcRect/>
          <a:stretch>
            <a:fillRect/>
          </a:stretch>
        </p:blipFill>
        <p:spPr bwMode="auto">
          <a:xfrm>
            <a:off x="152400" y="2133600"/>
            <a:ext cx="8991600"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pPr fontAlgn="base"/>
            <a:r>
              <a:rPr lang="en-IN" b="1" dirty="0" smtClean="0"/>
              <a:t>Layers used to build </a:t>
            </a:r>
            <a:r>
              <a:rPr lang="en-IN" b="1" dirty="0" err="1" smtClean="0"/>
              <a:t>ConvNets</a:t>
            </a:r>
            <a:endParaRPr lang="en-IN" b="1" dirty="0"/>
          </a:p>
        </p:txBody>
      </p:sp>
      <p:pic>
        <p:nvPicPr>
          <p:cNvPr id="41987" name="Picture 3"/>
          <p:cNvPicPr>
            <a:picLocks noChangeAspect="1" noChangeArrowheads="1"/>
          </p:cNvPicPr>
          <p:nvPr/>
        </p:nvPicPr>
        <p:blipFill>
          <a:blip r:embed="rId2" cstate="print"/>
          <a:srcRect/>
          <a:stretch>
            <a:fillRect/>
          </a:stretch>
        </p:blipFill>
        <p:spPr bwMode="auto">
          <a:xfrm>
            <a:off x="0" y="838200"/>
            <a:ext cx="9144000" cy="601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pPr fontAlgn="base"/>
            <a:r>
              <a:rPr lang="en-IN" b="1" dirty="0" smtClean="0"/>
              <a:t>Layers used to build </a:t>
            </a:r>
            <a:r>
              <a:rPr lang="en-IN" b="1" dirty="0" err="1" smtClean="0"/>
              <a:t>ConvNets</a:t>
            </a:r>
            <a:endParaRPr lang="en-IN" b="1" dirty="0"/>
          </a:p>
        </p:txBody>
      </p:sp>
      <p:pic>
        <p:nvPicPr>
          <p:cNvPr id="40964" name="Picture 4"/>
          <p:cNvPicPr>
            <a:picLocks noChangeAspect="1" noChangeArrowheads="1"/>
          </p:cNvPicPr>
          <p:nvPr/>
        </p:nvPicPr>
        <p:blipFill>
          <a:blip r:embed="rId2" cstate="print"/>
          <a:srcRect b="11905"/>
          <a:stretch>
            <a:fillRect/>
          </a:stretch>
        </p:blipFill>
        <p:spPr bwMode="auto">
          <a:xfrm>
            <a:off x="1" y="762000"/>
            <a:ext cx="9144000" cy="609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pPr fontAlgn="base"/>
            <a:r>
              <a:rPr lang="en-IN" b="1" dirty="0" smtClean="0"/>
              <a:t>Layers used to build </a:t>
            </a:r>
            <a:r>
              <a:rPr lang="en-IN" b="1" dirty="0" err="1" smtClean="0"/>
              <a:t>ConvNets</a:t>
            </a:r>
            <a:endParaRPr lang="en-IN" b="1" dirty="0"/>
          </a:p>
        </p:txBody>
      </p:sp>
      <p:sp>
        <p:nvSpPr>
          <p:cNvPr id="3" name="Content Placeholder 2"/>
          <p:cNvSpPr>
            <a:spLocks noGrp="1"/>
          </p:cNvSpPr>
          <p:nvPr>
            <p:ph idx="1"/>
          </p:nvPr>
        </p:nvSpPr>
        <p:spPr>
          <a:xfrm>
            <a:off x="457200" y="1143000"/>
            <a:ext cx="8686800" cy="3886200"/>
          </a:xfrm>
        </p:spPr>
        <p:txBody>
          <a:bodyPr>
            <a:noAutofit/>
          </a:bodyPr>
          <a:lstStyle/>
          <a:p>
            <a:pPr fontAlgn="base"/>
            <a:r>
              <a:rPr lang="en-IN" sz="2800" b="1" u="sng" dirty="0" smtClean="0">
                <a:hlinkClick r:id="rId2"/>
              </a:rPr>
              <a:t>Activation Layer:</a:t>
            </a:r>
          </a:p>
          <a:p>
            <a:pPr lvl="1" fontAlgn="base"/>
            <a:r>
              <a:rPr lang="en-IN" sz="2400" b="1" u="sng" dirty="0" smtClean="0">
                <a:hlinkClick r:id="rId2"/>
              </a:rPr>
              <a:t> </a:t>
            </a:r>
            <a:r>
              <a:rPr lang="en-IN" sz="2400" dirty="0" smtClean="0"/>
              <a:t>By adding an activation function to the output of the preceding layer, activation layers add nonlinearity to the network. </a:t>
            </a:r>
          </a:p>
          <a:p>
            <a:pPr lvl="1" fontAlgn="base"/>
            <a:r>
              <a:rPr lang="en-IN" sz="2400" dirty="0" smtClean="0"/>
              <a:t>it will apply an element-wise activation function to the output of the convolution layer. Some common activation functions are </a:t>
            </a:r>
            <a:r>
              <a:rPr lang="en-IN" sz="2400" b="1" dirty="0" smtClean="0"/>
              <a:t>RELU</a:t>
            </a:r>
            <a:r>
              <a:rPr lang="en-IN" sz="2400" dirty="0" smtClean="0"/>
              <a:t>: max(0, x),  </a:t>
            </a:r>
            <a:r>
              <a:rPr lang="en-IN" sz="2400" b="1" dirty="0" err="1" smtClean="0"/>
              <a:t>Tanh</a:t>
            </a:r>
            <a:r>
              <a:rPr lang="en-IN" sz="2400" dirty="0" smtClean="0"/>
              <a:t>, </a:t>
            </a:r>
            <a:r>
              <a:rPr lang="en-IN" sz="2400" b="1" dirty="0" smtClean="0"/>
              <a:t>Leaky RELU</a:t>
            </a:r>
            <a:r>
              <a:rPr lang="en-IN" sz="2400" dirty="0" smtClean="0"/>
              <a:t>, etc.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pPr fontAlgn="base"/>
            <a:r>
              <a:rPr lang="en-IN" b="1" dirty="0" smtClean="0"/>
              <a:t>Layers used to build </a:t>
            </a:r>
            <a:r>
              <a:rPr lang="en-IN" b="1" dirty="0" err="1" smtClean="0"/>
              <a:t>ConvNets</a:t>
            </a:r>
            <a:endParaRPr lang="en-IN" b="1" dirty="0"/>
          </a:p>
        </p:txBody>
      </p:sp>
      <p:sp>
        <p:nvSpPr>
          <p:cNvPr id="3" name="Content Placeholder 2"/>
          <p:cNvSpPr>
            <a:spLocks noGrp="1"/>
          </p:cNvSpPr>
          <p:nvPr>
            <p:ph idx="1"/>
          </p:nvPr>
        </p:nvSpPr>
        <p:spPr>
          <a:xfrm>
            <a:off x="0" y="762000"/>
            <a:ext cx="9144000" cy="2819400"/>
          </a:xfrm>
        </p:spPr>
        <p:txBody>
          <a:bodyPr>
            <a:noAutofit/>
          </a:bodyPr>
          <a:lstStyle/>
          <a:p>
            <a:pPr fontAlgn="base"/>
            <a:r>
              <a:rPr lang="en-IN" sz="2400" b="1" u="sng" dirty="0" smtClean="0">
                <a:hlinkClick r:id="rId2"/>
              </a:rPr>
              <a:t>Pooling layer:</a:t>
            </a:r>
            <a:r>
              <a:rPr lang="en-IN" sz="2400" dirty="0" smtClean="0"/>
              <a:t> </a:t>
            </a:r>
          </a:p>
          <a:p>
            <a:pPr lvl="1" fontAlgn="base"/>
            <a:r>
              <a:rPr lang="en-IN" sz="2000" dirty="0" smtClean="0"/>
              <a:t>Pooling layers, also known as </a:t>
            </a:r>
            <a:r>
              <a:rPr lang="en-IN" sz="2000" dirty="0" err="1" smtClean="0"/>
              <a:t>downsampling</a:t>
            </a:r>
            <a:r>
              <a:rPr lang="en-IN" sz="2000" dirty="0" smtClean="0"/>
              <a:t>, conducts dimensionality reduction, reducing the number of parameters in the input.</a:t>
            </a:r>
          </a:p>
          <a:p>
            <a:pPr lvl="1" fontAlgn="base"/>
            <a:r>
              <a:rPr lang="en-IN" sz="2000" dirty="0" smtClean="0"/>
              <a:t> Similar to the convolutional layer, the pooling operation sweeps a filter across the entire input, but the difference is that this filter does not have any weights.</a:t>
            </a:r>
          </a:p>
          <a:p>
            <a:pPr lvl="1" fontAlgn="base"/>
            <a:r>
              <a:rPr lang="en-IN" sz="2000" dirty="0" smtClean="0"/>
              <a:t>Instead, the kernel applies an aggregation function to the values within the receptive field, populating the output array. pooling:</a:t>
            </a:r>
          </a:p>
          <a:p>
            <a:pPr fontAlgn="base"/>
            <a:r>
              <a:rPr lang="en-IN" sz="2400" dirty="0" smtClean="0"/>
              <a:t>There are two main types of </a:t>
            </a:r>
          </a:p>
          <a:p>
            <a:pPr lvl="1" fontAlgn="base"/>
            <a:r>
              <a:rPr lang="en-IN" sz="2000" b="1" dirty="0" smtClean="0"/>
              <a:t>Max pooling:</a:t>
            </a:r>
            <a:r>
              <a:rPr lang="en-IN" sz="2000" dirty="0" smtClean="0"/>
              <a:t> As the filter moves across the input, it selects the pixel with the maximum value to send to the output array. As an aside, this approach tends to be used more often compared to average pooling.</a:t>
            </a:r>
          </a:p>
          <a:p>
            <a:pPr lvl="1" fontAlgn="base"/>
            <a:r>
              <a:rPr lang="en-IN" sz="2000" b="1" dirty="0" smtClean="0"/>
              <a:t>Average pooling:</a:t>
            </a:r>
            <a:r>
              <a:rPr lang="en-IN" sz="2000" dirty="0" smtClean="0"/>
              <a:t> As the filter moves across the input, it calculates the average value within the receptive field to send to the output array.</a:t>
            </a:r>
          </a:p>
          <a:p>
            <a:pPr fontAlgn="base"/>
            <a:r>
              <a:rPr lang="en-IN" sz="2400" dirty="0" smtClean="0"/>
              <a:t>While a lot of information is lost in the pooling layer, it also has a number of benefits to the CNN. </a:t>
            </a:r>
          </a:p>
          <a:p>
            <a:pPr fontAlgn="base"/>
            <a:r>
              <a:rPr lang="en-IN" sz="2400" dirty="0" smtClean="0"/>
              <a:t>They help to reduce complexity, improve efficiency, and limit risk of overfitting. </a:t>
            </a:r>
            <a:endParaRPr lang="en-IN"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IN" dirty="0" smtClean="0"/>
              <a:t>DEEP LEARNING INTRODUCTION </a:t>
            </a:r>
            <a:endParaRPr lang="en-IN" dirty="0"/>
          </a:p>
        </p:txBody>
      </p:sp>
      <p:sp>
        <p:nvSpPr>
          <p:cNvPr id="3" name="Content Placeholder 2"/>
          <p:cNvSpPr>
            <a:spLocks noGrp="1"/>
          </p:cNvSpPr>
          <p:nvPr>
            <p:ph idx="1"/>
          </p:nvPr>
        </p:nvSpPr>
        <p:spPr>
          <a:xfrm>
            <a:off x="381000" y="838200"/>
            <a:ext cx="8458200" cy="5486400"/>
          </a:xfrm>
        </p:spPr>
        <p:txBody>
          <a:bodyPr>
            <a:normAutofit/>
          </a:bodyPr>
          <a:lstStyle/>
          <a:p>
            <a:r>
              <a:rPr lang="en-IN" sz="2400" dirty="0" smtClean="0"/>
              <a:t>Deep learning is a subset of machine learning that uses multi-layered neural networks, called deep neural networks, to simulate the complex decision-making power of the human brain. </a:t>
            </a:r>
          </a:p>
          <a:p>
            <a:r>
              <a:rPr lang="en-IN" sz="2400" dirty="0" smtClean="0"/>
              <a:t>Some form of deep learning powers most of the artificial intelligence (AI) in our lives today.</a:t>
            </a:r>
          </a:p>
          <a:p>
            <a:r>
              <a:rPr lang="en-IN" sz="2400" dirty="0" smtClean="0"/>
              <a:t>By strict definition, a deep neural network, or DNN, is a neural network with three or more layers. </a:t>
            </a:r>
          </a:p>
          <a:p>
            <a:r>
              <a:rPr lang="en-IN" sz="2400" dirty="0" smtClean="0"/>
              <a:t>In practice, most DNNs have many more layers. </a:t>
            </a:r>
          </a:p>
          <a:p>
            <a:r>
              <a:rPr lang="en-IN" sz="2400" dirty="0" smtClean="0"/>
              <a:t>DNNs are trained on large amounts of data to identify and classify phenomena, recognize patterns and relationships, evaluate possibilities, and make predictions and decisions.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pPr fontAlgn="base"/>
            <a:r>
              <a:rPr lang="en-IN" b="1" dirty="0" smtClean="0"/>
              <a:t>Layers used to build </a:t>
            </a:r>
            <a:r>
              <a:rPr lang="en-IN" b="1" dirty="0" err="1" smtClean="0"/>
              <a:t>ConvNets</a:t>
            </a:r>
            <a:endParaRPr lang="en-IN" b="1" dirty="0"/>
          </a:p>
        </p:txBody>
      </p:sp>
      <p:sp>
        <p:nvSpPr>
          <p:cNvPr id="3" name="Content Placeholder 2"/>
          <p:cNvSpPr>
            <a:spLocks noGrp="1"/>
          </p:cNvSpPr>
          <p:nvPr>
            <p:ph idx="1"/>
          </p:nvPr>
        </p:nvSpPr>
        <p:spPr>
          <a:xfrm>
            <a:off x="0" y="762000"/>
            <a:ext cx="9144000" cy="4724400"/>
          </a:xfrm>
        </p:spPr>
        <p:txBody>
          <a:bodyPr>
            <a:noAutofit/>
          </a:bodyPr>
          <a:lstStyle/>
          <a:p>
            <a:pPr>
              <a:buNone/>
            </a:pPr>
            <a:r>
              <a:rPr lang="en-IN" sz="2400" b="1" dirty="0" smtClean="0"/>
              <a:t>How Pooling Layers Works</a:t>
            </a:r>
          </a:p>
          <a:p>
            <a:pPr lvl="1"/>
            <a:r>
              <a:rPr lang="en-IN" sz="2400" dirty="0" smtClean="0"/>
              <a:t>The process of Pooling Layers involves the following steps:</a:t>
            </a:r>
          </a:p>
          <a:p>
            <a:pPr lvl="1"/>
            <a:r>
              <a:rPr lang="en-IN" sz="2400" dirty="0" smtClean="0"/>
              <a:t>Divide the input data into non-overlapping regions or windows.</a:t>
            </a:r>
          </a:p>
          <a:p>
            <a:pPr lvl="1"/>
            <a:r>
              <a:rPr lang="en-IN" sz="2400" dirty="0" smtClean="0"/>
              <a:t>Apply an </a:t>
            </a:r>
            <a:r>
              <a:rPr lang="en-IN" sz="2400" b="1" dirty="0" smtClean="0"/>
              <a:t>aggregation function</a:t>
            </a:r>
            <a:r>
              <a:rPr lang="en-IN" sz="2400" dirty="0" smtClean="0"/>
              <a:t>, such as max pooling or average pooling, on each window to obtain a single value.</a:t>
            </a:r>
          </a:p>
          <a:p>
            <a:pPr lvl="1"/>
            <a:r>
              <a:rPr lang="en-IN" sz="2400" dirty="0" smtClean="0"/>
              <a:t>Combine the values obtained from each window to create a </a:t>
            </a:r>
            <a:r>
              <a:rPr lang="en-IN" sz="2400" dirty="0" err="1" smtClean="0"/>
              <a:t>downsampled</a:t>
            </a:r>
            <a:r>
              <a:rPr lang="en-IN" sz="2400" dirty="0" smtClean="0"/>
              <a:t> representation of the input data.</a:t>
            </a:r>
          </a:p>
          <a:p>
            <a:pPr lvl="1"/>
            <a:r>
              <a:rPr lang="en-IN" sz="2400" dirty="0" smtClean="0"/>
              <a:t>Pooling Layers can be applied multiple times in a deep learning model, progressively reducing the spatial dimensions of the feature maps.</a:t>
            </a:r>
            <a:endParaRPr lang="en-IN" sz="2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pPr fontAlgn="base"/>
            <a:r>
              <a:rPr lang="en-IN" b="1" dirty="0" smtClean="0"/>
              <a:t>Layers used to build </a:t>
            </a:r>
            <a:r>
              <a:rPr lang="en-IN" b="1" dirty="0" err="1" smtClean="0"/>
              <a:t>ConvNets</a:t>
            </a:r>
            <a:endParaRPr lang="en-IN" b="1" dirty="0"/>
          </a:p>
        </p:txBody>
      </p:sp>
      <p:sp>
        <p:nvSpPr>
          <p:cNvPr id="3" name="Content Placeholder 2"/>
          <p:cNvSpPr>
            <a:spLocks noGrp="1"/>
          </p:cNvSpPr>
          <p:nvPr>
            <p:ph idx="1"/>
          </p:nvPr>
        </p:nvSpPr>
        <p:spPr>
          <a:xfrm>
            <a:off x="0" y="762000"/>
            <a:ext cx="9144000" cy="2819400"/>
          </a:xfrm>
        </p:spPr>
        <p:txBody>
          <a:bodyPr>
            <a:noAutofit/>
          </a:bodyPr>
          <a:lstStyle/>
          <a:p>
            <a:pPr fontAlgn="base"/>
            <a:r>
              <a:rPr lang="en-IN" sz="2800" b="1" u="sng" dirty="0" smtClean="0">
                <a:hlinkClick r:id="rId2"/>
              </a:rPr>
              <a:t>Pooling layer:</a:t>
            </a:r>
            <a:r>
              <a:rPr lang="en-IN" sz="2800" dirty="0" smtClean="0"/>
              <a:t> </a:t>
            </a:r>
          </a:p>
          <a:p>
            <a:pPr lvl="1" fontAlgn="base"/>
            <a:r>
              <a:rPr lang="en-IN" sz="2400" dirty="0" smtClean="0"/>
              <a:t>This layer is periodically inserted in the </a:t>
            </a:r>
            <a:r>
              <a:rPr lang="en-IN" sz="2400" dirty="0" err="1" smtClean="0"/>
              <a:t>covnets</a:t>
            </a:r>
            <a:r>
              <a:rPr lang="en-IN" sz="2400" dirty="0" smtClean="0"/>
              <a:t> and its main function is to reduce the size of volume which makes the computation fast reduces memory and also prevents overfitting. </a:t>
            </a:r>
          </a:p>
          <a:p>
            <a:pPr lvl="1" fontAlgn="base"/>
            <a:r>
              <a:rPr lang="en-IN" sz="2400" dirty="0" smtClean="0"/>
              <a:t>Two common types of pooling layers are </a:t>
            </a:r>
            <a:r>
              <a:rPr lang="en-IN" sz="2400" b="1" dirty="0" smtClean="0"/>
              <a:t>max pooling</a:t>
            </a:r>
            <a:r>
              <a:rPr lang="en-IN" sz="2400" dirty="0" smtClean="0"/>
              <a:t> and </a:t>
            </a:r>
            <a:r>
              <a:rPr lang="en-IN" sz="2400" b="1" dirty="0" smtClean="0"/>
              <a:t>average pooling</a:t>
            </a:r>
            <a:r>
              <a:rPr lang="en-IN" sz="2400" dirty="0" smtClean="0"/>
              <a:t>. </a:t>
            </a:r>
          </a:p>
        </p:txBody>
      </p:sp>
      <p:pic>
        <p:nvPicPr>
          <p:cNvPr id="34818" name="Picture 2" descr="Lightbox"/>
          <p:cNvPicPr>
            <a:picLocks noChangeAspect="1" noChangeArrowheads="1"/>
          </p:cNvPicPr>
          <p:nvPr/>
        </p:nvPicPr>
        <p:blipFill>
          <a:blip r:embed="rId3" cstate="print"/>
          <a:srcRect/>
          <a:stretch>
            <a:fillRect/>
          </a:stretch>
        </p:blipFill>
        <p:spPr bwMode="auto">
          <a:xfrm>
            <a:off x="838200" y="3200400"/>
            <a:ext cx="6467475" cy="333375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pPr fontAlgn="base"/>
            <a:r>
              <a:rPr lang="en-IN" b="1" dirty="0" smtClean="0"/>
              <a:t>Layers used to build </a:t>
            </a:r>
            <a:r>
              <a:rPr lang="en-IN" b="1" dirty="0" err="1" smtClean="0"/>
              <a:t>ConvNets</a:t>
            </a:r>
            <a:endParaRPr lang="en-IN" b="1" dirty="0"/>
          </a:p>
        </p:txBody>
      </p:sp>
      <p:sp>
        <p:nvSpPr>
          <p:cNvPr id="3" name="Content Placeholder 2"/>
          <p:cNvSpPr>
            <a:spLocks noGrp="1"/>
          </p:cNvSpPr>
          <p:nvPr>
            <p:ph idx="1"/>
          </p:nvPr>
        </p:nvSpPr>
        <p:spPr>
          <a:xfrm>
            <a:off x="0" y="762000"/>
            <a:ext cx="9144000" cy="5410200"/>
          </a:xfrm>
        </p:spPr>
        <p:txBody>
          <a:bodyPr>
            <a:noAutofit/>
          </a:bodyPr>
          <a:lstStyle/>
          <a:p>
            <a:r>
              <a:rPr lang="en-IN" sz="2800" dirty="0" smtClean="0"/>
              <a:t>The size of the feature map after the pooling layer is:</a:t>
            </a:r>
          </a:p>
          <a:p>
            <a:pPr>
              <a:buNone/>
            </a:pPr>
            <a:r>
              <a:rPr lang="en-IN" sz="2800" dirty="0" smtClean="0"/>
              <a:t>			((l - f + 1) / s) * ((w - f + 1) / s) * c</a:t>
            </a:r>
          </a:p>
          <a:p>
            <a:r>
              <a:rPr lang="en-IN" sz="2800" dirty="0" smtClean="0"/>
              <a:t>Here:</a:t>
            </a:r>
            <a:br>
              <a:rPr lang="en-IN" sz="2800" dirty="0" smtClean="0"/>
            </a:br>
            <a:r>
              <a:rPr lang="en-IN" sz="2800" dirty="0" smtClean="0"/>
              <a:t>l = length of the feature map</a:t>
            </a:r>
            <a:br>
              <a:rPr lang="en-IN" sz="2800" dirty="0" smtClean="0"/>
            </a:br>
            <a:r>
              <a:rPr lang="en-IN" sz="2800" dirty="0" smtClean="0"/>
              <a:t>w = width of the feature map</a:t>
            </a:r>
            <a:br>
              <a:rPr lang="en-IN" sz="2800" dirty="0" smtClean="0"/>
            </a:br>
            <a:r>
              <a:rPr lang="en-IN" sz="2800" dirty="0" smtClean="0"/>
              <a:t>f = dimensions of the filter</a:t>
            </a:r>
            <a:br>
              <a:rPr lang="en-IN" sz="2800" dirty="0" smtClean="0"/>
            </a:br>
            <a:r>
              <a:rPr lang="en-IN" sz="2800" dirty="0" smtClean="0"/>
              <a:t>c = number of channels of the feature map</a:t>
            </a:r>
            <a:br>
              <a:rPr lang="en-IN" sz="2800" dirty="0" smtClean="0"/>
            </a:br>
            <a:r>
              <a:rPr lang="en-IN" sz="2800" dirty="0" smtClean="0"/>
              <a:t>s = stride</a:t>
            </a:r>
            <a:endParaRPr lang="en-IN" sz="28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pPr fontAlgn="base"/>
            <a:r>
              <a:rPr lang="en-IN" b="1" dirty="0" smtClean="0"/>
              <a:t>Layers used to build </a:t>
            </a:r>
            <a:r>
              <a:rPr lang="en-IN" b="1" dirty="0" err="1" smtClean="0"/>
              <a:t>ConvNets</a:t>
            </a:r>
            <a:endParaRPr lang="en-IN" b="1" dirty="0"/>
          </a:p>
        </p:txBody>
      </p:sp>
      <p:sp>
        <p:nvSpPr>
          <p:cNvPr id="3" name="Content Placeholder 2"/>
          <p:cNvSpPr>
            <a:spLocks noGrp="1"/>
          </p:cNvSpPr>
          <p:nvPr>
            <p:ph idx="1"/>
          </p:nvPr>
        </p:nvSpPr>
        <p:spPr>
          <a:xfrm>
            <a:off x="0" y="762000"/>
            <a:ext cx="9144000" cy="6096000"/>
          </a:xfrm>
        </p:spPr>
        <p:txBody>
          <a:bodyPr>
            <a:noAutofit/>
          </a:bodyPr>
          <a:lstStyle/>
          <a:p>
            <a:pPr>
              <a:buNone/>
            </a:pPr>
            <a:r>
              <a:rPr lang="en-IN" sz="2400" b="1" dirty="0" smtClean="0"/>
              <a:t>Why Pooling Layers is Important</a:t>
            </a:r>
          </a:p>
          <a:p>
            <a:r>
              <a:rPr lang="en-IN" sz="2400" b="1" dirty="0" smtClean="0"/>
              <a:t>Dimensionality Reduction</a:t>
            </a:r>
            <a:r>
              <a:rPr lang="en-IN" sz="2400" dirty="0" smtClean="0"/>
              <a:t>: </a:t>
            </a:r>
          </a:p>
          <a:p>
            <a:pPr lvl="1"/>
            <a:r>
              <a:rPr lang="en-IN" sz="2000" dirty="0" smtClean="0"/>
              <a:t>By reducing the spatial dimensions of the input data, Pooling Layers help in reducing the number of parameters and computational complexity of the subsequent layers in the model.</a:t>
            </a:r>
          </a:p>
          <a:p>
            <a:r>
              <a:rPr lang="en-IN" sz="2400" b="1" dirty="0" smtClean="0"/>
              <a:t>Translation Invariance:</a:t>
            </a:r>
            <a:r>
              <a:rPr lang="en-IN" sz="2400" dirty="0" smtClean="0"/>
              <a:t> </a:t>
            </a:r>
          </a:p>
          <a:p>
            <a:pPr lvl="1"/>
            <a:r>
              <a:rPr lang="en-IN" sz="2000" dirty="0" smtClean="0"/>
              <a:t>Pooling Layers provide a form of translation invariance by extracting the most important features from different spatial locations, making the model more robust to variations in the position of the features.</a:t>
            </a:r>
          </a:p>
          <a:p>
            <a:r>
              <a:rPr lang="en-IN" sz="2400" b="1" dirty="0" smtClean="0"/>
              <a:t>Feature Hierarchy:</a:t>
            </a:r>
            <a:r>
              <a:rPr lang="en-IN" sz="2400" dirty="0" smtClean="0"/>
              <a:t> </a:t>
            </a:r>
          </a:p>
          <a:p>
            <a:pPr lvl="1"/>
            <a:r>
              <a:rPr lang="en-IN" sz="2000" dirty="0" smtClean="0"/>
              <a:t>Pooling Layers help in creating a hierarchical representation of the input data, where lower-level features are combined to form higher-level features, capturing abstract representations.</a:t>
            </a:r>
          </a:p>
          <a:p>
            <a:r>
              <a:rPr lang="en-IN" sz="2400" b="1" dirty="0" smtClean="0"/>
              <a:t>Regularization:</a:t>
            </a:r>
            <a:r>
              <a:rPr lang="en-IN" sz="2400" dirty="0" smtClean="0"/>
              <a:t> </a:t>
            </a:r>
          </a:p>
          <a:p>
            <a:pPr lvl="1"/>
            <a:r>
              <a:rPr lang="en-IN" sz="2000" dirty="0" smtClean="0"/>
              <a:t>Pooling Layers can act as a form of regularization by reducing overfitting. </a:t>
            </a:r>
          </a:p>
          <a:p>
            <a:pPr lvl="1"/>
            <a:r>
              <a:rPr lang="en-IN" sz="2000" dirty="0" smtClean="0"/>
              <a:t>By aggregating information from local regions, the model focuses on the most relevant information and ignores minor variations.</a:t>
            </a:r>
            <a:endParaRPr lang="en-IN" sz="20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pPr fontAlgn="base"/>
            <a:r>
              <a:rPr lang="en-IN" b="1" dirty="0" smtClean="0"/>
              <a:t>Layers used to build </a:t>
            </a:r>
            <a:r>
              <a:rPr lang="en-IN" b="1" dirty="0" err="1" smtClean="0"/>
              <a:t>ConvNets</a:t>
            </a:r>
            <a:endParaRPr lang="en-IN" b="1" dirty="0"/>
          </a:p>
        </p:txBody>
      </p:sp>
      <p:sp>
        <p:nvSpPr>
          <p:cNvPr id="3" name="Content Placeholder 2"/>
          <p:cNvSpPr>
            <a:spLocks noGrp="1"/>
          </p:cNvSpPr>
          <p:nvPr>
            <p:ph idx="1"/>
          </p:nvPr>
        </p:nvSpPr>
        <p:spPr>
          <a:xfrm>
            <a:off x="0" y="762000"/>
            <a:ext cx="9144000" cy="6019800"/>
          </a:xfrm>
        </p:spPr>
        <p:txBody>
          <a:bodyPr>
            <a:noAutofit/>
          </a:bodyPr>
          <a:lstStyle/>
          <a:p>
            <a:pPr fontAlgn="base"/>
            <a:r>
              <a:rPr lang="en-IN" sz="2800" b="1" dirty="0" smtClean="0"/>
              <a:t>Flattening: </a:t>
            </a:r>
          </a:p>
          <a:p>
            <a:pPr lvl="1" fontAlgn="base"/>
            <a:r>
              <a:rPr lang="en-IN" sz="2400" dirty="0" smtClean="0"/>
              <a:t>The resulting feature maps are flattened into a one-dimensional vector after the convolution and pooling layers so they can be passed into a completely linked layer for categorization or regression.</a:t>
            </a:r>
          </a:p>
          <a:p>
            <a:pPr fontAlgn="base"/>
            <a:r>
              <a:rPr lang="en-IN" sz="2800" b="1" dirty="0" smtClean="0"/>
              <a:t>Fully Connected Layers: </a:t>
            </a:r>
          </a:p>
          <a:p>
            <a:pPr lvl="1" fontAlgn="base"/>
            <a:r>
              <a:rPr lang="en-IN" sz="2400" dirty="0" smtClean="0"/>
              <a:t>It takes the input from the previous layer and computes the final classification or regression task.</a:t>
            </a:r>
          </a:p>
          <a:p>
            <a:pPr fontAlgn="base"/>
            <a:r>
              <a:rPr lang="en-IN" sz="2800" b="1" dirty="0" smtClean="0"/>
              <a:t>Output Layer:</a:t>
            </a:r>
            <a:r>
              <a:rPr lang="en-IN" sz="2800" dirty="0" smtClean="0"/>
              <a:t> 	</a:t>
            </a:r>
          </a:p>
          <a:p>
            <a:pPr lvl="1" fontAlgn="base"/>
            <a:r>
              <a:rPr lang="en-IN" sz="2400" dirty="0" smtClean="0"/>
              <a:t>The output from the fully connected layers is then fed into a logistic function for classification tasks like sigmoid or </a:t>
            </a:r>
            <a:r>
              <a:rPr lang="en-IN" sz="2400" dirty="0" err="1" smtClean="0"/>
              <a:t>softmax</a:t>
            </a:r>
            <a:r>
              <a:rPr lang="en-IN" sz="2400" dirty="0" smtClean="0"/>
              <a:t> which converts the output of each class into the probability score of each class.</a:t>
            </a:r>
          </a:p>
          <a:p>
            <a:pPr fontAlgn="base"/>
            <a:endParaRPr lang="en-IN" sz="2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noAutofit/>
          </a:bodyPr>
          <a:lstStyle/>
          <a:p>
            <a:r>
              <a:rPr lang="en-IN" sz="3600" dirty="0" smtClean="0"/>
              <a:t>Concept of Convolution (2D) layers</a:t>
            </a:r>
          </a:p>
        </p:txBody>
      </p:sp>
      <p:sp>
        <p:nvSpPr>
          <p:cNvPr id="7" name="Content Placeholder 6"/>
          <p:cNvSpPr>
            <a:spLocks noGrp="1"/>
          </p:cNvSpPr>
          <p:nvPr>
            <p:ph idx="1"/>
          </p:nvPr>
        </p:nvSpPr>
        <p:spPr>
          <a:xfrm>
            <a:off x="0" y="990600"/>
            <a:ext cx="9144000" cy="5638800"/>
          </a:xfrm>
        </p:spPr>
        <p:txBody>
          <a:bodyPr>
            <a:normAutofit fontScale="77500" lnSpcReduction="20000"/>
          </a:bodyPr>
          <a:lstStyle/>
          <a:p>
            <a:r>
              <a:rPr lang="en-IN" dirty="0" smtClean="0"/>
              <a:t>A 2-D convolutional layer applies sliding convolutional filters to 2-D input. </a:t>
            </a:r>
          </a:p>
          <a:p>
            <a:r>
              <a:rPr lang="en-IN" dirty="0" smtClean="0"/>
              <a:t>The layer convolves the input by moving the filters along the input vertically and horizontally and computing the dot product of the weights and the input, and then adding a bias term.</a:t>
            </a:r>
          </a:p>
          <a:p>
            <a:r>
              <a:rPr lang="en-IN" dirty="0" smtClean="0"/>
              <a:t>The dimensions that the layer convolves over depends on the layer input:</a:t>
            </a:r>
          </a:p>
          <a:p>
            <a:pPr lvl="1"/>
            <a:r>
              <a:rPr lang="en-IN" dirty="0" smtClean="0"/>
              <a:t>For 2-D image input (data with four dimensions corresponding to pixels in two spatial dimensions, the channels, and the observations), the layer convolves over the spatial dimensions.</a:t>
            </a:r>
          </a:p>
          <a:p>
            <a:pPr lvl="1"/>
            <a:r>
              <a:rPr lang="en-IN" dirty="0" smtClean="0"/>
              <a:t>For 2-D image sequence input (data with five dimensions corresponding to the pixels in two spatial dimensions, the channels, the observations, and the time steps), the layer convolves over the two spatial dimensions.</a:t>
            </a:r>
          </a:p>
          <a:p>
            <a:pPr lvl="1"/>
            <a:r>
              <a:rPr lang="en-IN" dirty="0" smtClean="0"/>
              <a:t>For 1-D image sequence input (data with four dimensions corresponding to the pixels in one spatial dimension, the channels, the observations, and the time steps), the layer convolves over the spatial and time dimensions.</a:t>
            </a:r>
          </a:p>
          <a:p>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noAutofit/>
          </a:bodyPr>
          <a:lstStyle/>
          <a:p>
            <a:r>
              <a:rPr lang="en-IN" sz="3600" dirty="0" smtClean="0"/>
              <a:t>Concept of Convolution (1D) layers</a:t>
            </a:r>
          </a:p>
        </p:txBody>
      </p:sp>
      <p:sp>
        <p:nvSpPr>
          <p:cNvPr id="7" name="Content Placeholder 6"/>
          <p:cNvSpPr>
            <a:spLocks noGrp="1"/>
          </p:cNvSpPr>
          <p:nvPr>
            <p:ph idx="1"/>
          </p:nvPr>
        </p:nvSpPr>
        <p:spPr>
          <a:xfrm>
            <a:off x="0" y="990600"/>
            <a:ext cx="9144000" cy="5867400"/>
          </a:xfrm>
        </p:spPr>
        <p:txBody>
          <a:bodyPr>
            <a:normAutofit fontScale="92500" lnSpcReduction="20000"/>
          </a:bodyPr>
          <a:lstStyle/>
          <a:p>
            <a:pPr fontAlgn="base"/>
            <a:r>
              <a:rPr lang="en-IN" sz="2400" dirty="0" smtClean="0"/>
              <a:t>A 1D Convolutional Layer in Deep Learning applies a convolution operation over one-dimensional sequence data, commonly used for analyzing temporal signals or text.</a:t>
            </a:r>
          </a:p>
          <a:p>
            <a:pPr fontAlgn="base"/>
            <a:r>
              <a:rPr lang="en-IN" sz="2400" dirty="0" smtClean="0"/>
              <a:t>A 1D Convolutional Layer (Conv1D) in deep learning is specifically designed for processing one-dimensional (1D) sequence data. </a:t>
            </a:r>
          </a:p>
          <a:p>
            <a:pPr fontAlgn="base"/>
            <a:r>
              <a:rPr lang="en-IN" sz="2400" dirty="0" smtClean="0"/>
              <a:t>This type of layer is particularly useful for tasks involving temporal sequences such as audio analysis, time-series forecasting, or natural language processing (NLP), where the data is inherently linear and sequential.</a:t>
            </a:r>
          </a:p>
          <a:p>
            <a:pPr fontAlgn="base"/>
            <a:r>
              <a:rPr lang="en-IN" sz="2600" b="1" dirty="0" smtClean="0"/>
              <a:t>The primary operation in a Conv1D layer involves sliding a convolutional filter (or kernel) across the input sequence. </a:t>
            </a:r>
          </a:p>
          <a:p>
            <a:pPr fontAlgn="base"/>
            <a:r>
              <a:rPr lang="en-IN" sz="2400" dirty="0" smtClean="0"/>
              <a:t>This filter is a set of learnable weights that the network adjusts during training. </a:t>
            </a:r>
          </a:p>
          <a:p>
            <a:pPr fontAlgn="base"/>
            <a:r>
              <a:rPr lang="en-IN" sz="2400" dirty="0" smtClean="0"/>
              <a:t>The convolution operation multiplies the values of the filter by the original input values in a segment of the sequence, summing up the results to produce a single output point. </a:t>
            </a:r>
          </a:p>
          <a:p>
            <a:pPr fontAlgn="base"/>
            <a:r>
              <a:rPr lang="en-IN" sz="2400" dirty="0" smtClean="0"/>
              <a:t>This process is repeated across the entire sequence, generating a transformed sequence as output.</a:t>
            </a:r>
          </a:p>
          <a:p>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Autofit/>
          </a:bodyPr>
          <a:lstStyle/>
          <a:p>
            <a:r>
              <a:rPr lang="en-IN" sz="3600" dirty="0" smtClean="0">
                <a:solidFill>
                  <a:schemeClr val="tx2"/>
                </a:solidFill>
              </a:rPr>
              <a:t>Concept of Convolution (1D and 2D) layers</a:t>
            </a:r>
          </a:p>
        </p:txBody>
      </p:sp>
      <p:pic>
        <p:nvPicPr>
          <p:cNvPr id="49154" name="Picture 2" descr="An illustration of a 1D convolutional layer for a 2D input, to which kernels of size 3 × 5 were applied, where T represents the number of time points and f denotes the number of variables in one time point."/>
          <p:cNvPicPr>
            <a:picLocks noChangeAspect="1" noChangeArrowheads="1"/>
          </p:cNvPicPr>
          <p:nvPr/>
        </p:nvPicPr>
        <p:blipFill>
          <a:blip r:embed="rId2" cstate="print"/>
          <a:srcRect/>
          <a:stretch>
            <a:fillRect/>
          </a:stretch>
        </p:blipFill>
        <p:spPr bwMode="auto">
          <a:xfrm>
            <a:off x="228600" y="762000"/>
            <a:ext cx="8458200" cy="3276600"/>
          </a:xfrm>
          <a:prstGeom prst="rect">
            <a:avLst/>
          </a:prstGeom>
          <a:noFill/>
        </p:spPr>
      </p:pic>
      <p:graphicFrame>
        <p:nvGraphicFramePr>
          <p:cNvPr id="4" name="Table 3"/>
          <p:cNvGraphicFramePr>
            <a:graphicFrameLocks noGrp="1"/>
          </p:cNvGraphicFramePr>
          <p:nvPr/>
        </p:nvGraphicFramePr>
        <p:xfrm>
          <a:off x="0" y="4076700"/>
          <a:ext cx="9144000" cy="2781300"/>
        </p:xfrm>
        <a:graphic>
          <a:graphicData uri="http://schemas.openxmlformats.org/drawingml/2006/table">
            <a:tbl>
              <a:tblPr/>
              <a:tblGrid>
                <a:gridCol w="2438400"/>
                <a:gridCol w="6705600"/>
              </a:tblGrid>
              <a:tr h="446448">
                <a:tc>
                  <a:txBody>
                    <a:bodyPr/>
                    <a:lstStyle/>
                    <a:p>
                      <a:pPr algn="ctr" fontAlgn="base"/>
                      <a:r>
                        <a:rPr lang="en-IN" sz="2000" b="1" dirty="0"/>
                        <a:t>Feature</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2000" b="1" dirty="0"/>
                        <a:t>Description</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515133">
                <a:tc>
                  <a:txBody>
                    <a:bodyPr/>
                    <a:lstStyle/>
                    <a:p>
                      <a:pPr algn="l" fontAlgn="ctr"/>
                      <a:r>
                        <a:rPr lang="en-IN" sz="2000" b="1" dirty="0"/>
                        <a:t>Input</a:t>
                      </a:r>
                      <a:endParaRPr lang="en-IN" sz="2000" b="0" dirty="0"/>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2000" b="0" dirty="0"/>
                        <a:t>1D sequence data (e.g., time series, text).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515133">
                <a:tc>
                  <a:txBody>
                    <a:bodyPr/>
                    <a:lstStyle/>
                    <a:p>
                      <a:pPr algn="l" fontAlgn="ctr"/>
                      <a:r>
                        <a:rPr lang="en-IN" sz="2000" b="1" dirty="0"/>
                        <a:t>Operation</a:t>
                      </a:r>
                      <a:endParaRPr lang="en-IN" sz="2000" b="0" dirty="0"/>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2000" b="0" dirty="0"/>
                        <a:t>Sliding convolutional filters over the sequence.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515133">
                <a:tc>
                  <a:txBody>
                    <a:bodyPr/>
                    <a:lstStyle/>
                    <a:p>
                      <a:pPr algn="l" fontAlgn="ctr"/>
                      <a:r>
                        <a:rPr lang="en-IN" sz="2000" b="1"/>
                        <a:t>Purpose</a:t>
                      </a:r>
                      <a:endParaRPr lang="en-IN" sz="2000" b="0"/>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2000" b="0" dirty="0"/>
                        <a:t>Extracting high-level features from sequence data.</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515133">
                <a:tc>
                  <a:txBody>
                    <a:bodyPr/>
                    <a:lstStyle/>
                    <a:p>
                      <a:pPr algn="l" fontAlgn="ctr"/>
                      <a:r>
                        <a:rPr lang="en-IN" sz="2000" b="1"/>
                        <a:t>Applications</a:t>
                      </a:r>
                      <a:endParaRPr lang="en-IN" sz="2000" b="0"/>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2000" b="0" dirty="0"/>
                        <a:t>Audio signal processing, time-series analysis, NLP.</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Image Edge </a:t>
            </a:r>
            <a:r>
              <a:rPr lang="en-IN" dirty="0" smtClean="0"/>
              <a:t>D</a:t>
            </a:r>
            <a:r>
              <a:rPr lang="en-IN" dirty="0" smtClean="0"/>
              <a:t>etection</a:t>
            </a:r>
            <a:endParaRPr lang="en-IN" dirty="0"/>
          </a:p>
        </p:txBody>
      </p:sp>
      <p:pic>
        <p:nvPicPr>
          <p:cNvPr id="1028" name="Picture 4" descr="https://cdn.analyticsvidhya.com/wp-content/uploads/2018/12/Screenshot-from-2018-12-07-15-29-56.png"/>
          <p:cNvPicPr>
            <a:picLocks noChangeAspect="1" noChangeArrowheads="1"/>
          </p:cNvPicPr>
          <p:nvPr/>
        </p:nvPicPr>
        <p:blipFill>
          <a:blip r:embed="rId2" cstate="print"/>
          <a:srcRect/>
          <a:stretch>
            <a:fillRect/>
          </a:stretch>
        </p:blipFill>
        <p:spPr bwMode="auto">
          <a:xfrm>
            <a:off x="1600200" y="1828800"/>
            <a:ext cx="6477000" cy="4343400"/>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Image Edge </a:t>
            </a:r>
            <a:r>
              <a:rPr lang="en-IN" dirty="0" smtClean="0"/>
              <a:t>D</a:t>
            </a:r>
            <a:r>
              <a:rPr lang="en-IN" dirty="0" smtClean="0"/>
              <a:t>etection</a:t>
            </a:r>
            <a:endParaRPr lang="en-IN" dirty="0"/>
          </a:p>
        </p:txBody>
      </p:sp>
      <p:pic>
        <p:nvPicPr>
          <p:cNvPr id="52226" name="Picture 2" descr="https://cdn.analyticsvidhya.com/wp-content/uploads/2018/12/Screenshot-from-2018-12-07-15-47-38.png"/>
          <p:cNvPicPr>
            <a:picLocks noChangeAspect="1" noChangeArrowheads="1"/>
          </p:cNvPicPr>
          <p:nvPr/>
        </p:nvPicPr>
        <p:blipFill>
          <a:blip r:embed="rId2" cstate="print"/>
          <a:srcRect r="32244" b="26190"/>
          <a:stretch>
            <a:fillRect/>
          </a:stretch>
        </p:blipFill>
        <p:spPr bwMode="auto">
          <a:xfrm>
            <a:off x="1295400" y="2286000"/>
            <a:ext cx="6553200" cy="39624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IN" dirty="0" smtClean="0"/>
              <a:t>DEEP LEARNING INTRODUCTION </a:t>
            </a:r>
            <a:endParaRPr lang="en-IN" dirty="0"/>
          </a:p>
        </p:txBody>
      </p:sp>
      <p:sp>
        <p:nvSpPr>
          <p:cNvPr id="3" name="Content Placeholder 2"/>
          <p:cNvSpPr>
            <a:spLocks noGrp="1"/>
          </p:cNvSpPr>
          <p:nvPr>
            <p:ph idx="1"/>
          </p:nvPr>
        </p:nvSpPr>
        <p:spPr>
          <a:xfrm>
            <a:off x="381000" y="838200"/>
            <a:ext cx="8534400" cy="6019800"/>
          </a:xfrm>
        </p:spPr>
        <p:txBody>
          <a:bodyPr>
            <a:normAutofit/>
          </a:bodyPr>
          <a:lstStyle/>
          <a:p>
            <a:r>
              <a:rPr lang="en-IN" sz="2400" dirty="0" smtClean="0"/>
              <a:t>While a single-layer neural network can make useful, approximate predictions and decisions, the additional layers in a deep neural network help refine and optimize those outcomes for greater accuracy.</a:t>
            </a:r>
          </a:p>
          <a:p>
            <a:endParaRPr lang="en-IN" sz="2400" dirty="0" smtClean="0"/>
          </a:p>
          <a:p>
            <a:r>
              <a:rPr lang="en-IN" sz="2400" dirty="0" smtClean="0"/>
              <a:t>Deep learning drives many applications and services that improve automation performing analytical and physical tasks without human intervention. </a:t>
            </a:r>
          </a:p>
          <a:p>
            <a:endParaRPr lang="en-IN" sz="2400" dirty="0" smtClean="0"/>
          </a:p>
          <a:p>
            <a:r>
              <a:rPr lang="en-IN" sz="2400" dirty="0" smtClean="0"/>
              <a:t>It lies behind everyday products and services—e.g., digital assistants, voice-enabled TV remotes,  credit card fraud detection—as well as still emerging technologies such as self-driving cars and generative AI. </a:t>
            </a:r>
            <a:endParaRPr lang="en-IN" sz="24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Image Edge </a:t>
            </a:r>
            <a:r>
              <a:rPr lang="en-IN" dirty="0" smtClean="0"/>
              <a:t>D</a:t>
            </a:r>
            <a:r>
              <a:rPr lang="en-IN" dirty="0" smtClean="0"/>
              <a:t>etection</a:t>
            </a:r>
            <a:endParaRPr lang="en-IN" dirty="0"/>
          </a:p>
        </p:txBody>
      </p:sp>
      <p:pic>
        <p:nvPicPr>
          <p:cNvPr id="52226" name="Picture 2" descr="https://cdn.analyticsvidhya.com/wp-content/uploads/2018/12/Screenshot-from-2018-12-07-15-47-38.png"/>
          <p:cNvPicPr>
            <a:picLocks noChangeAspect="1" noChangeArrowheads="1"/>
          </p:cNvPicPr>
          <p:nvPr/>
        </p:nvPicPr>
        <p:blipFill>
          <a:blip r:embed="rId2" cstate="print"/>
          <a:srcRect/>
          <a:stretch>
            <a:fillRect/>
          </a:stretch>
        </p:blipFill>
        <p:spPr bwMode="auto">
          <a:xfrm>
            <a:off x="838200" y="1447800"/>
            <a:ext cx="6410325" cy="3200400"/>
          </a:xfrm>
          <a:prstGeom prst="rect">
            <a:avLst/>
          </a:prstGeom>
          <a:noFill/>
        </p:spPr>
      </p:pic>
      <p:sp>
        <p:nvSpPr>
          <p:cNvPr id="6" name="Rectangle 5"/>
          <p:cNvSpPr/>
          <p:nvPr/>
        </p:nvSpPr>
        <p:spPr>
          <a:xfrm>
            <a:off x="0" y="4876800"/>
            <a:ext cx="8686800" cy="1200329"/>
          </a:xfrm>
          <a:prstGeom prst="rect">
            <a:avLst/>
          </a:prstGeom>
        </p:spPr>
        <p:txBody>
          <a:bodyPr wrap="square">
            <a:spAutoFit/>
          </a:bodyPr>
          <a:lstStyle/>
          <a:p>
            <a:r>
              <a:rPr lang="en-IN" sz="2400" dirty="0" smtClean="0"/>
              <a:t>Higher pixel values represent the brighter portion of the image and the lower pixel values represent the darker portions. </a:t>
            </a:r>
            <a:endParaRPr lang="en-IN" sz="2400" dirty="0" smtClean="0"/>
          </a:p>
          <a:p>
            <a:r>
              <a:rPr lang="en-IN" sz="2400" dirty="0" smtClean="0"/>
              <a:t>This </a:t>
            </a:r>
            <a:r>
              <a:rPr lang="en-IN" sz="2400" dirty="0" smtClean="0"/>
              <a:t>is how we can detect a vertical edge in an image.</a:t>
            </a:r>
            <a:endParaRPr lang="en-IN" sz="24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Image Edge </a:t>
            </a:r>
            <a:r>
              <a:rPr lang="en-IN" dirty="0" smtClean="0"/>
              <a:t>D</a:t>
            </a:r>
            <a:r>
              <a:rPr lang="en-IN" dirty="0" smtClean="0"/>
              <a:t>etection</a:t>
            </a:r>
            <a:endParaRPr lang="en-IN" dirty="0"/>
          </a:p>
        </p:txBody>
      </p:sp>
      <p:pic>
        <p:nvPicPr>
          <p:cNvPr id="53250" name="Picture 2" descr="https://cdn.analyticsvidhya.com/wp-content/uploads/2018/12/Screenshot-from-2018-12-07-16-36-28.png"/>
          <p:cNvPicPr>
            <a:picLocks noChangeAspect="1" noChangeArrowheads="1"/>
          </p:cNvPicPr>
          <p:nvPr/>
        </p:nvPicPr>
        <p:blipFill>
          <a:blip r:embed="rId2" cstate="print"/>
          <a:srcRect/>
          <a:stretch>
            <a:fillRect/>
          </a:stretch>
        </p:blipFill>
        <p:spPr bwMode="auto">
          <a:xfrm>
            <a:off x="1600200" y="1600200"/>
            <a:ext cx="6477000" cy="48006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IN" dirty="0" smtClean="0"/>
              <a:t>Deep learning vs. machine learning</a:t>
            </a:r>
            <a:endParaRPr lang="en-IN" dirty="0"/>
          </a:p>
        </p:txBody>
      </p:sp>
      <p:sp>
        <p:nvSpPr>
          <p:cNvPr id="3" name="Content Placeholder 2"/>
          <p:cNvSpPr>
            <a:spLocks noGrp="1"/>
          </p:cNvSpPr>
          <p:nvPr>
            <p:ph idx="1"/>
          </p:nvPr>
        </p:nvSpPr>
        <p:spPr>
          <a:xfrm>
            <a:off x="0" y="838200"/>
            <a:ext cx="9144000" cy="6019800"/>
          </a:xfrm>
        </p:spPr>
        <p:txBody>
          <a:bodyPr>
            <a:normAutofit/>
          </a:bodyPr>
          <a:lstStyle/>
          <a:p>
            <a:pPr fontAlgn="base"/>
            <a:r>
              <a:rPr lang="en-IN" sz="2400" dirty="0" smtClean="0"/>
              <a:t>If deep learning is a subset of machine learning, how do they differ? </a:t>
            </a:r>
          </a:p>
          <a:p>
            <a:pPr fontAlgn="base"/>
            <a:r>
              <a:rPr lang="en-IN" sz="2400" b="1" dirty="0" smtClean="0"/>
              <a:t>Deep learning distinguishes itself from classical machine learning by the type of data that it works with and the methods in which it learns.</a:t>
            </a:r>
          </a:p>
          <a:p>
            <a:pPr fontAlgn="base"/>
            <a:r>
              <a:rPr lang="en-IN" sz="2400" dirty="0" smtClean="0"/>
              <a:t>Machine learning algorithms leverage structured, </a:t>
            </a:r>
            <a:r>
              <a:rPr lang="en-IN" sz="2400" dirty="0" err="1" smtClean="0"/>
              <a:t>labeled</a:t>
            </a:r>
            <a:r>
              <a:rPr lang="en-IN" sz="2400" dirty="0" smtClean="0"/>
              <a:t> data to make predictions—meaning that specific features are defined from the input data for the model and organized into tables. </a:t>
            </a:r>
          </a:p>
          <a:p>
            <a:pPr fontAlgn="base"/>
            <a:endParaRPr lang="en-IN" sz="2400" dirty="0" smtClean="0"/>
          </a:p>
          <a:p>
            <a:pPr fontAlgn="base"/>
            <a:r>
              <a:rPr lang="en-IN" sz="2400" dirty="0" smtClean="0"/>
              <a:t>This doesn’t necessarily mean that it doesn’t use unstructured data; it just means that if it does, it generally goes through some pre-processing to organize it into a structured format.</a:t>
            </a:r>
            <a:endParaRPr lang="en-IN"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IN" dirty="0" smtClean="0"/>
              <a:t>Deep learning vs. machine learning</a:t>
            </a:r>
            <a:endParaRPr lang="en-IN" dirty="0"/>
          </a:p>
        </p:txBody>
      </p:sp>
      <p:sp>
        <p:nvSpPr>
          <p:cNvPr id="3" name="Content Placeholder 2"/>
          <p:cNvSpPr>
            <a:spLocks noGrp="1"/>
          </p:cNvSpPr>
          <p:nvPr>
            <p:ph idx="1"/>
          </p:nvPr>
        </p:nvSpPr>
        <p:spPr>
          <a:xfrm>
            <a:off x="0" y="838200"/>
            <a:ext cx="9144000" cy="6019800"/>
          </a:xfrm>
        </p:spPr>
        <p:txBody>
          <a:bodyPr>
            <a:normAutofit/>
          </a:bodyPr>
          <a:lstStyle/>
          <a:p>
            <a:pPr fontAlgn="base"/>
            <a:r>
              <a:rPr lang="en-IN" sz="2400" dirty="0" smtClean="0"/>
              <a:t>Deep learning eliminates some of data pre-processing that is typically involved with machine learning. </a:t>
            </a:r>
          </a:p>
          <a:p>
            <a:pPr fontAlgn="base"/>
            <a:r>
              <a:rPr lang="en-IN" sz="2400" dirty="0" smtClean="0"/>
              <a:t>These algorithms can ingest and process unstructured data, like text and images, and it automates feature extraction, removing some of the dependency on human experts.</a:t>
            </a:r>
          </a:p>
          <a:p>
            <a:pPr fontAlgn="base"/>
            <a:r>
              <a:rPr lang="en-IN" sz="2400" dirty="0" smtClean="0"/>
              <a:t>For example, let’s say that we had a set of photos of different pets, and we wanted to categorize by “cat”, “dog”, “hamster”, et cetera. </a:t>
            </a:r>
          </a:p>
          <a:p>
            <a:pPr fontAlgn="base"/>
            <a:r>
              <a:rPr lang="en-IN" sz="2400" dirty="0" smtClean="0"/>
              <a:t>Deep learning algorithms can determine which features (e.g. ears) are most important to distinguish each animal from another. </a:t>
            </a:r>
          </a:p>
          <a:p>
            <a:pPr fontAlgn="base"/>
            <a:r>
              <a:rPr lang="en-IN" sz="2400" dirty="0" smtClean="0"/>
              <a:t>In machine learning, this hierarchy of features is established manually by a human expert.</a:t>
            </a:r>
          </a:p>
          <a:p>
            <a:pPr fontAlgn="base"/>
            <a:r>
              <a:rPr lang="en-IN" sz="2400" dirty="0" smtClean="0"/>
              <a:t>Then, through the processes of gradient descent and </a:t>
            </a:r>
            <a:r>
              <a:rPr lang="en-IN" sz="2400" dirty="0" err="1" smtClean="0"/>
              <a:t>backpropagation</a:t>
            </a:r>
            <a:r>
              <a:rPr lang="en-IN" sz="2400" dirty="0" smtClean="0"/>
              <a:t>, the deep learning algorithm adjusts and fits itself for accuracy, allowing it to make predictions about a new photo of an animal with increased precision.  </a:t>
            </a:r>
            <a:endParaRPr lang="en-IN"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IN" dirty="0" smtClean="0"/>
              <a:t>Deep learning vs. machine learning</a:t>
            </a:r>
            <a:endParaRPr lang="en-IN" dirty="0"/>
          </a:p>
        </p:txBody>
      </p:sp>
      <p:graphicFrame>
        <p:nvGraphicFramePr>
          <p:cNvPr id="5" name="Table 4"/>
          <p:cNvGraphicFramePr>
            <a:graphicFrameLocks noGrp="1"/>
          </p:cNvGraphicFramePr>
          <p:nvPr/>
        </p:nvGraphicFramePr>
        <p:xfrm>
          <a:off x="0" y="838199"/>
          <a:ext cx="9143999" cy="6333508"/>
        </p:xfrm>
        <a:graphic>
          <a:graphicData uri="http://schemas.openxmlformats.org/drawingml/2006/table">
            <a:tbl>
              <a:tblPr/>
              <a:tblGrid>
                <a:gridCol w="4419600"/>
                <a:gridCol w="4724399"/>
              </a:tblGrid>
              <a:tr h="500936">
                <a:tc>
                  <a:txBody>
                    <a:bodyPr/>
                    <a:lstStyle/>
                    <a:p>
                      <a:pPr algn="ctr" fontAlgn="base"/>
                      <a:r>
                        <a:rPr lang="en-IN" sz="1800" b="1" dirty="0"/>
                        <a:t>Machine Learning</a:t>
                      </a:r>
                    </a:p>
                  </a:txBody>
                  <a:tcPr marL="28105" marR="28105" marT="70263" marB="7026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800" b="1" dirty="0"/>
                        <a:t>Deep Learning</a:t>
                      </a:r>
                    </a:p>
                  </a:txBody>
                  <a:tcPr marL="70263" marR="70263" marT="70263" marB="7026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875238">
                <a:tc>
                  <a:txBody>
                    <a:bodyPr/>
                    <a:lstStyle/>
                    <a:p>
                      <a:pPr algn="l" fontAlgn="ctr"/>
                      <a:r>
                        <a:rPr lang="en-IN" sz="1800" b="0" dirty="0"/>
                        <a:t>Apply statistical algorithms to learn the hidden patterns and relationships in the dataset.</a:t>
                      </a:r>
                    </a:p>
                  </a:txBody>
                  <a:tcPr marL="70263" marR="70263" marT="98368" marB="9836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800" b="0"/>
                        <a:t>Uses artificial neural network architecture to learn the hidden patterns and relationships in the dataset.</a:t>
                      </a:r>
                    </a:p>
                  </a:txBody>
                  <a:tcPr marL="70263" marR="70263" marT="98368" marB="9836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612969">
                <a:tc>
                  <a:txBody>
                    <a:bodyPr/>
                    <a:lstStyle/>
                    <a:p>
                      <a:pPr algn="l" fontAlgn="ctr"/>
                      <a:r>
                        <a:rPr lang="en-IN" sz="1800" b="0" dirty="0"/>
                        <a:t>Can work on the smaller amount of dataset</a:t>
                      </a:r>
                    </a:p>
                  </a:txBody>
                  <a:tcPr marL="70263" marR="70263" marT="98368" marB="9836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800" b="0"/>
                        <a:t>Requires the larger volume of dataset compared to machine learning</a:t>
                      </a:r>
                    </a:p>
                  </a:txBody>
                  <a:tcPr marL="70263" marR="70263" marT="98368" marB="9836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741696">
                <a:tc>
                  <a:txBody>
                    <a:bodyPr/>
                    <a:lstStyle/>
                    <a:p>
                      <a:pPr algn="l" fontAlgn="ctr"/>
                      <a:r>
                        <a:rPr lang="en-IN" sz="1800" b="0" dirty="0"/>
                        <a:t>Better for the low-label task.</a:t>
                      </a:r>
                    </a:p>
                  </a:txBody>
                  <a:tcPr marL="70263" marR="70263" marT="98368" marB="9836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800" b="0" dirty="0"/>
                        <a:t>Better for complex task like image processing, natural language processing, etc.</a:t>
                      </a:r>
                    </a:p>
                  </a:txBody>
                  <a:tcPr marL="70263" marR="70263" marT="98368" marB="9836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537356">
                <a:tc>
                  <a:txBody>
                    <a:bodyPr/>
                    <a:lstStyle/>
                    <a:p>
                      <a:pPr algn="l" fontAlgn="ctr"/>
                      <a:r>
                        <a:rPr lang="en-IN" sz="1800" b="0"/>
                        <a:t>Takes less time to train the model.</a:t>
                      </a:r>
                    </a:p>
                  </a:txBody>
                  <a:tcPr marL="70263" marR="70263" marT="98368" marB="9836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800" b="0" dirty="0"/>
                        <a:t>Takes more time to train the model.</a:t>
                      </a:r>
                    </a:p>
                  </a:txBody>
                  <a:tcPr marL="70263" marR="70263" marT="98368" marB="9836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1005944">
                <a:tc>
                  <a:txBody>
                    <a:bodyPr/>
                    <a:lstStyle/>
                    <a:p>
                      <a:pPr algn="l" fontAlgn="ctr"/>
                      <a:r>
                        <a:rPr lang="en-IN" sz="1800" b="0" dirty="0"/>
                        <a:t>A model is created by relevant features which are manually extracted from images to detect an object in the image.</a:t>
                      </a:r>
                    </a:p>
                  </a:txBody>
                  <a:tcPr marL="70263" marR="70263" marT="98368" marB="9836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800" b="0" dirty="0"/>
                        <a:t>Relevant features are automatically extracted from images. It is an end-to-end learning process.</a:t>
                      </a:r>
                    </a:p>
                  </a:txBody>
                  <a:tcPr marL="70263" marR="70263" marT="98368" marB="9836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741696">
                <a:tc>
                  <a:txBody>
                    <a:bodyPr/>
                    <a:lstStyle/>
                    <a:p>
                      <a:pPr algn="l" fontAlgn="ctr"/>
                      <a:r>
                        <a:rPr lang="en-IN" sz="1800" b="0"/>
                        <a:t>Less complex and easy to interpret the result.</a:t>
                      </a:r>
                    </a:p>
                  </a:txBody>
                  <a:tcPr marL="70263" marR="70263" marT="98368" marB="9836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800" b="0" dirty="0"/>
                        <a:t>More complex, it works like the black box interpretations of the result are not easy.</a:t>
                      </a:r>
                    </a:p>
                  </a:txBody>
                  <a:tcPr marL="70263" marR="70263" marT="98368" marB="9836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875238">
                <a:tc>
                  <a:txBody>
                    <a:bodyPr/>
                    <a:lstStyle/>
                    <a:p>
                      <a:pPr algn="l" fontAlgn="ctr"/>
                      <a:r>
                        <a:rPr lang="en-IN" sz="1800" b="0"/>
                        <a:t>It can work on the CPU or requires less computing power as compared to deep learning.</a:t>
                      </a:r>
                    </a:p>
                  </a:txBody>
                  <a:tcPr marL="70263" marR="70263" marT="98368" marB="9836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800" b="0" dirty="0"/>
                        <a:t>It requires a high-performance computer with GPU.</a:t>
                      </a:r>
                    </a:p>
                  </a:txBody>
                  <a:tcPr marL="70263" marR="70263" marT="98368" marB="9836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IN" dirty="0" smtClean="0"/>
              <a:t>Deep learning vs. machine learning</a:t>
            </a:r>
            <a:endParaRPr lang="en-IN" dirty="0"/>
          </a:p>
        </p:txBody>
      </p:sp>
      <p:pic>
        <p:nvPicPr>
          <p:cNvPr id="1028" name="Picture 4" descr="Deep Learning vs Machine Learning."/>
          <p:cNvPicPr>
            <a:picLocks noChangeAspect="1" noChangeArrowheads="1"/>
          </p:cNvPicPr>
          <p:nvPr/>
        </p:nvPicPr>
        <p:blipFill>
          <a:blip r:embed="rId2" cstate="print"/>
          <a:srcRect/>
          <a:stretch>
            <a:fillRect/>
          </a:stretch>
        </p:blipFill>
        <p:spPr bwMode="auto">
          <a:xfrm>
            <a:off x="152400" y="762000"/>
            <a:ext cx="8763000" cy="60960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IN" dirty="0" smtClean="0"/>
              <a:t>How deep learning works</a:t>
            </a:r>
            <a:endParaRPr lang="en-IN" dirty="0"/>
          </a:p>
        </p:txBody>
      </p:sp>
      <p:sp>
        <p:nvSpPr>
          <p:cNvPr id="3" name="Content Placeholder 2"/>
          <p:cNvSpPr>
            <a:spLocks noGrp="1"/>
          </p:cNvSpPr>
          <p:nvPr>
            <p:ph idx="1"/>
          </p:nvPr>
        </p:nvSpPr>
        <p:spPr>
          <a:xfrm>
            <a:off x="0" y="838200"/>
            <a:ext cx="9144000" cy="6019800"/>
          </a:xfrm>
        </p:spPr>
        <p:txBody>
          <a:bodyPr>
            <a:normAutofit/>
          </a:bodyPr>
          <a:lstStyle/>
          <a:p>
            <a:pPr fontAlgn="base"/>
            <a:r>
              <a:rPr lang="en-IN" sz="2400" dirty="0" smtClean="0"/>
              <a:t>Deep learning neural networks, or artificial neural networks, attempts to mimic the human brain through a combination of data inputs, weights, and bias. </a:t>
            </a:r>
          </a:p>
          <a:p>
            <a:pPr fontAlgn="base"/>
            <a:r>
              <a:rPr lang="en-IN" sz="2400" dirty="0" smtClean="0"/>
              <a:t>These elements work together to accurately recognize, classify, and describe objects within the data.</a:t>
            </a:r>
          </a:p>
          <a:p>
            <a:pPr fontAlgn="base"/>
            <a:r>
              <a:rPr lang="en-IN" sz="2400" dirty="0" smtClean="0"/>
              <a:t>Deep neural networks consist of multiple layers of interconnected nodes, each building upon the previous layer to refine and optimize the prediction or categorization. </a:t>
            </a:r>
          </a:p>
          <a:p>
            <a:pPr fontAlgn="base"/>
            <a:r>
              <a:rPr lang="en-IN" sz="2400" dirty="0" smtClean="0"/>
              <a:t>This progression of computations through the network is called forward propagation. </a:t>
            </a:r>
          </a:p>
          <a:p>
            <a:pPr fontAlgn="base"/>
            <a:r>
              <a:rPr lang="en-IN" sz="2400" dirty="0" smtClean="0"/>
              <a:t>The input and output layers of a deep neural network are called </a:t>
            </a:r>
            <a:r>
              <a:rPr lang="en-IN" sz="2400" i="1" dirty="0" smtClean="0"/>
              <a:t>visible </a:t>
            </a:r>
            <a:r>
              <a:rPr lang="en-IN" sz="2400" dirty="0" smtClean="0"/>
              <a:t>layers. </a:t>
            </a:r>
          </a:p>
          <a:p>
            <a:pPr fontAlgn="base"/>
            <a:r>
              <a:rPr lang="en-IN" sz="2400" dirty="0" smtClean="0"/>
              <a:t>The input layer is where the deep learning model ingests the data for processing, and the output layer is where the final prediction or classification is made.</a:t>
            </a:r>
            <a:endParaRPr lang="en-IN"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2475</TotalTime>
  <Words>1763</Words>
  <Application>Microsoft Office PowerPoint</Application>
  <PresentationFormat>On-screen Show (4:3)</PresentationFormat>
  <Paragraphs>235</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DEEP LEARNING</vt:lpstr>
      <vt:lpstr>Contents</vt:lpstr>
      <vt:lpstr>DEEP LEARNING INTRODUCTION </vt:lpstr>
      <vt:lpstr>DEEP LEARNING INTRODUCTION </vt:lpstr>
      <vt:lpstr>Deep learning vs. machine learning</vt:lpstr>
      <vt:lpstr>Deep learning vs. machine learning</vt:lpstr>
      <vt:lpstr>Deep learning vs. machine learning</vt:lpstr>
      <vt:lpstr>Deep learning vs. machine learning</vt:lpstr>
      <vt:lpstr>How deep learning works</vt:lpstr>
      <vt:lpstr>How deep learning works</vt:lpstr>
      <vt:lpstr>Applications of Deep Learning </vt:lpstr>
      <vt:lpstr>Applications of Deep Learning </vt:lpstr>
      <vt:lpstr>Applications of Deep Learning </vt:lpstr>
      <vt:lpstr>Challenges in Deep Learning</vt:lpstr>
      <vt:lpstr>Challenges in Deep Learning</vt:lpstr>
      <vt:lpstr>Advantages of Deep Learning</vt:lpstr>
      <vt:lpstr>Convolutional Neural Network(CNN)</vt:lpstr>
      <vt:lpstr>Concept of convolutional neural network</vt:lpstr>
      <vt:lpstr>Concept of convolutional neural network</vt:lpstr>
      <vt:lpstr>How Convolutional Layers works</vt:lpstr>
      <vt:lpstr>How Convolutional Layers works</vt:lpstr>
      <vt:lpstr>How Convolutional Layers works</vt:lpstr>
      <vt:lpstr>Layers used to build ConvNets</vt:lpstr>
      <vt:lpstr>Layers used to build ConvNets</vt:lpstr>
      <vt:lpstr>Layers used to build ConvNets</vt:lpstr>
      <vt:lpstr>Layers used to build ConvNets</vt:lpstr>
      <vt:lpstr>Layers used to build ConvNets</vt:lpstr>
      <vt:lpstr>Layers used to build ConvNets</vt:lpstr>
      <vt:lpstr>Layers used to build ConvNets</vt:lpstr>
      <vt:lpstr>Layers used to build ConvNets</vt:lpstr>
      <vt:lpstr>Layers used to build ConvNets</vt:lpstr>
      <vt:lpstr>Layers used to build ConvNets</vt:lpstr>
      <vt:lpstr>Layers used to build ConvNets</vt:lpstr>
      <vt:lpstr>Layers used to build ConvNets</vt:lpstr>
      <vt:lpstr>Concept of Convolution (2D) layers</vt:lpstr>
      <vt:lpstr>Concept of Convolution (1D) layers</vt:lpstr>
      <vt:lpstr>Concept of Convolution (1D and 2D) layers</vt:lpstr>
      <vt:lpstr>Image Edge Detection</vt:lpstr>
      <vt:lpstr>Image Edge Detection</vt:lpstr>
      <vt:lpstr>Image Edge Detection</vt:lpstr>
      <vt:lpstr>Image Edge Detection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dc:title>
  <dc:creator>anil1</dc:creator>
  <cp:lastModifiedBy>anil1</cp:lastModifiedBy>
  <cp:revision>26</cp:revision>
  <dcterms:created xsi:type="dcterms:W3CDTF">2006-08-16T00:00:00Z</dcterms:created>
  <dcterms:modified xsi:type="dcterms:W3CDTF">2024-05-15T22:43:06Z</dcterms:modified>
</cp:coreProperties>
</file>