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3" r:id="rId4"/>
    <p:sldId id="258" r:id="rId5"/>
    <p:sldId id="259" r:id="rId6"/>
    <p:sldId id="274" r:id="rId7"/>
    <p:sldId id="275" r:id="rId8"/>
    <p:sldId id="273" r:id="rId9"/>
    <p:sldId id="278" r:id="rId10"/>
    <p:sldId id="276" r:id="rId11"/>
    <p:sldId id="277" r:id="rId12"/>
    <p:sldId id="260" r:id="rId13"/>
    <p:sldId id="261" r:id="rId14"/>
    <p:sldId id="262" r:id="rId15"/>
    <p:sldId id="272" r:id="rId16"/>
    <p:sldId id="263" r:id="rId17"/>
    <p:sldId id="264" r:id="rId18"/>
    <p:sldId id="286" r:id="rId19"/>
    <p:sldId id="287" r:id="rId20"/>
    <p:sldId id="288" r:id="rId21"/>
    <p:sldId id="289" r:id="rId22"/>
    <p:sldId id="291" r:id="rId23"/>
    <p:sldId id="290" r:id="rId24"/>
    <p:sldId id="269" r:id="rId25"/>
    <p:sldId id="270" r:id="rId26"/>
    <p:sldId id="271" r:id="rId27"/>
    <p:sldId id="280" r:id="rId28"/>
    <p:sldId id="281" r:id="rId29"/>
    <p:sldId id="282" r:id="rId30"/>
    <p:sldId id="284" r:id="rId31"/>
    <p:sldId id="285" r:id="rId32"/>
    <p:sldId id="292" r:id="rId33"/>
    <p:sldId id="293" r:id="rId34"/>
    <p:sldId id="294" r:id="rId35"/>
    <p:sldId id="295" r:id="rId36"/>
    <p:sldId id="296" r:id="rId37"/>
    <p:sldId id="297" r:id="rId38"/>
    <p:sldId id="298" r:id="rId39"/>
    <p:sldId id="29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5/21/2024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5/21/2024</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5/21/2024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5/21/2024</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5/21/2024</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5/21/2024</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5/21/2024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33400"/>
            <a:ext cx="6172200" cy="1894362"/>
          </a:xfrm>
        </p:spPr>
        <p:txBody>
          <a:bodyPr/>
          <a:lstStyle/>
          <a:p>
            <a:pPr algn="ctr"/>
            <a:r>
              <a:rPr lang="en-IN" dirty="0" smtClean="0"/>
              <a:t>GENETIC LGORITHMS</a:t>
            </a:r>
            <a:endParaRPr lang="en-IN" dirty="0"/>
          </a:p>
        </p:txBody>
      </p:sp>
      <p:sp>
        <p:nvSpPr>
          <p:cNvPr id="3" name="Subtitle 2"/>
          <p:cNvSpPr>
            <a:spLocks noGrp="1"/>
          </p:cNvSpPr>
          <p:nvPr>
            <p:ph type="subTitle" idx="1"/>
          </p:nvPr>
        </p:nvSpPr>
        <p:spPr/>
        <p:txBody>
          <a:bodyPr/>
          <a:lstStyle/>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3600" b="1" dirty="0" smtClean="0"/>
              <a:t>Genetic Operators</a:t>
            </a:r>
            <a:r>
              <a:rPr lang="en-IN" sz="4000" dirty="0" smtClean="0"/>
              <a:t/>
            </a:r>
            <a:br>
              <a:rPr lang="en-IN" sz="4000" dirty="0" smtClean="0"/>
            </a:br>
            <a:endParaRPr lang="en-IN" dirty="0"/>
          </a:p>
        </p:txBody>
      </p:sp>
      <p:sp>
        <p:nvSpPr>
          <p:cNvPr id="6" name="Content Placeholder 5"/>
          <p:cNvSpPr>
            <a:spLocks noGrp="1"/>
          </p:cNvSpPr>
          <p:nvPr>
            <p:ph sz="quarter" idx="1"/>
          </p:nvPr>
        </p:nvSpPr>
        <p:spPr>
          <a:xfrm>
            <a:off x="381000" y="609600"/>
            <a:ext cx="8001000" cy="4343400"/>
          </a:xfrm>
        </p:spPr>
        <p:txBody>
          <a:bodyPr>
            <a:normAutofit fontScale="92500"/>
          </a:bodyPr>
          <a:lstStyle/>
          <a:p>
            <a:r>
              <a:rPr lang="en-IN" dirty="0" smtClean="0"/>
              <a:t>Once the initial generation is created, the algorithm evolves the generation using following operators </a:t>
            </a:r>
          </a:p>
          <a:p>
            <a:r>
              <a:rPr lang="en-IN" b="1" dirty="0" smtClean="0"/>
              <a:t>Selection Operator:</a:t>
            </a:r>
            <a:r>
              <a:rPr lang="en-IN" dirty="0" smtClean="0"/>
              <a:t> </a:t>
            </a:r>
          </a:p>
          <a:p>
            <a:pPr lvl="1"/>
            <a:r>
              <a:rPr lang="en-IN" dirty="0" smtClean="0"/>
              <a:t>The idea is to give preference to the individuals with good fitness scores and allow them to pass their genes to successive generations. </a:t>
            </a:r>
          </a:p>
          <a:p>
            <a:r>
              <a:rPr lang="en-IN" b="1" dirty="0" smtClean="0"/>
              <a:t>Crossover Operator:</a:t>
            </a:r>
            <a:r>
              <a:rPr lang="en-IN" dirty="0" smtClean="0"/>
              <a:t> </a:t>
            </a:r>
          </a:p>
          <a:p>
            <a:pPr lvl="1"/>
            <a:r>
              <a:rPr lang="en-IN" dirty="0" smtClean="0"/>
              <a:t>This represents mating between individuals. </a:t>
            </a:r>
          </a:p>
          <a:p>
            <a:pPr lvl="1"/>
            <a:r>
              <a:rPr lang="en-IN" dirty="0" smtClean="0"/>
              <a:t>Two individuals are selected using selection operator and crossover sites are chosen randomly. </a:t>
            </a:r>
          </a:p>
          <a:p>
            <a:pPr lvl="1"/>
            <a:r>
              <a:rPr lang="en-IN" dirty="0" smtClean="0"/>
              <a:t>Then the genes at these crossover sites are exchanged thus creating a completely new individual (offspring).  Example:</a:t>
            </a:r>
            <a:endParaRPr lang="en-IN" b="1" dirty="0" smtClean="0"/>
          </a:p>
        </p:txBody>
      </p:sp>
      <p:sp>
        <p:nvSpPr>
          <p:cNvPr id="1026" name="AutoShape 2" descr="Flow chart: create initial population, score and scale population, retain elite, select parents, produce crossover and mutation children, return to score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What Is the Genetic Algorithm? - MATLAB &amp; Simuli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4100" name="Picture 4" descr="https://media.geeksforgeeks.org/wp-content/uploads/genetic-algorithm1.png"/>
          <p:cNvPicPr>
            <a:picLocks noChangeAspect="1" noChangeArrowheads="1"/>
          </p:cNvPicPr>
          <p:nvPr/>
        </p:nvPicPr>
        <p:blipFill>
          <a:blip r:embed="rId2" cstate="print"/>
          <a:srcRect/>
          <a:stretch>
            <a:fillRect/>
          </a:stretch>
        </p:blipFill>
        <p:spPr bwMode="auto">
          <a:xfrm>
            <a:off x="533400" y="4800600"/>
            <a:ext cx="7505700" cy="2057401"/>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3600" b="1" dirty="0" smtClean="0"/>
              <a:t>Genetic Operators</a:t>
            </a:r>
            <a:r>
              <a:rPr lang="en-IN" sz="4000" dirty="0" smtClean="0"/>
              <a:t/>
            </a:r>
            <a:br>
              <a:rPr lang="en-IN" sz="4000" dirty="0" smtClean="0"/>
            </a:br>
            <a:endParaRPr lang="en-IN" dirty="0"/>
          </a:p>
        </p:txBody>
      </p:sp>
      <p:sp>
        <p:nvSpPr>
          <p:cNvPr id="6" name="Content Placeholder 5"/>
          <p:cNvSpPr>
            <a:spLocks noGrp="1"/>
          </p:cNvSpPr>
          <p:nvPr>
            <p:ph sz="quarter" idx="1"/>
          </p:nvPr>
        </p:nvSpPr>
        <p:spPr>
          <a:xfrm>
            <a:off x="381000" y="609600"/>
            <a:ext cx="8001000" cy="1905000"/>
          </a:xfrm>
        </p:spPr>
        <p:txBody>
          <a:bodyPr>
            <a:normAutofit/>
          </a:bodyPr>
          <a:lstStyle/>
          <a:p>
            <a:r>
              <a:rPr lang="en-IN" b="1" dirty="0" smtClean="0"/>
              <a:t>Mutation Operator:</a:t>
            </a:r>
            <a:r>
              <a:rPr lang="en-IN" dirty="0" smtClean="0"/>
              <a:t> </a:t>
            </a:r>
          </a:p>
          <a:p>
            <a:pPr lvl="1"/>
            <a:r>
              <a:rPr lang="en-IN" dirty="0" smtClean="0"/>
              <a:t>The key idea is to insert random genes in offspring to maintain the diversity in the population to avoid premature convergence. For example – </a:t>
            </a:r>
            <a:endParaRPr lang="en-IN" b="1" dirty="0" smtClean="0"/>
          </a:p>
        </p:txBody>
      </p:sp>
      <p:sp>
        <p:nvSpPr>
          <p:cNvPr id="1026" name="AutoShape 2" descr="Flow chart: create initial population, score and scale population, retain elite, select parents, produce crossover and mutation children, return to score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What Is the Genetic Algorithm? - MATLAB &amp; Simuli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5602" name="Picture 2" descr="https://media.geeksforgeeks.org/wp-content/uploads/genetic-algorithm2.png"/>
          <p:cNvPicPr>
            <a:picLocks noChangeAspect="1" noChangeArrowheads="1"/>
          </p:cNvPicPr>
          <p:nvPr/>
        </p:nvPicPr>
        <p:blipFill>
          <a:blip r:embed="rId2" cstate="print"/>
          <a:srcRect/>
          <a:stretch>
            <a:fillRect/>
          </a:stretch>
        </p:blipFill>
        <p:spPr bwMode="auto">
          <a:xfrm>
            <a:off x="838200" y="2819400"/>
            <a:ext cx="7391400" cy="35814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4000" dirty="0" smtClean="0"/>
              <a:t>How the Genetic Algorithm Works</a:t>
            </a:r>
            <a:br>
              <a:rPr lang="en-IN" sz="4000" dirty="0" smtClean="0"/>
            </a:br>
            <a:endParaRPr lang="en-IN" dirty="0"/>
          </a:p>
        </p:txBody>
      </p:sp>
      <p:sp>
        <p:nvSpPr>
          <p:cNvPr id="3" name="Content Placeholder 2"/>
          <p:cNvSpPr>
            <a:spLocks noGrp="1"/>
          </p:cNvSpPr>
          <p:nvPr>
            <p:ph sz="quarter" idx="1"/>
          </p:nvPr>
        </p:nvSpPr>
        <p:spPr>
          <a:xfrm>
            <a:off x="0" y="685800"/>
            <a:ext cx="8991600" cy="5943600"/>
          </a:xfrm>
        </p:spPr>
        <p:txBody>
          <a:bodyPr>
            <a:normAutofit fontScale="85000" lnSpcReduction="20000"/>
          </a:bodyPr>
          <a:lstStyle/>
          <a:p>
            <a:pPr marL="457200" indent="-457200">
              <a:buFont typeface="+mj-lt"/>
              <a:buAutoNum type="arabicPeriod"/>
            </a:pPr>
            <a:r>
              <a:rPr lang="en-IN" dirty="0" smtClean="0"/>
              <a:t>The algorithm begins by creating a random initial population.</a:t>
            </a:r>
          </a:p>
          <a:p>
            <a:pPr marL="457200" indent="-457200">
              <a:buFont typeface="+mj-lt"/>
              <a:buAutoNum type="arabicPeriod"/>
            </a:pPr>
            <a:r>
              <a:rPr lang="en-IN" dirty="0" smtClean="0"/>
              <a:t>The algorithm then creates a sequence of new populations. At each step, the algorithm uses the individuals in the current generation to create the next population. To create the new population, the algorithm performs the following steps:</a:t>
            </a:r>
          </a:p>
          <a:p>
            <a:pPr marL="822960" lvl="1" indent="-457200">
              <a:buFont typeface="+mj-lt"/>
              <a:buAutoNum type="alphaLcPeriod"/>
            </a:pPr>
            <a:r>
              <a:rPr lang="en-IN" dirty="0" smtClean="0"/>
              <a:t>Scores each member of the current population by computing its fitness value. These values are called the raw fitness scores.</a:t>
            </a:r>
          </a:p>
          <a:p>
            <a:pPr marL="822960" lvl="1" indent="-457200">
              <a:buFont typeface="+mj-lt"/>
              <a:buAutoNum type="alphaLcPeriod"/>
            </a:pPr>
            <a:r>
              <a:rPr lang="en-IN" dirty="0" smtClean="0"/>
              <a:t>Scales the raw fitness scores to convert them into a more usable range of values. These scaled values are called expectation values.</a:t>
            </a:r>
          </a:p>
          <a:p>
            <a:pPr marL="822960" lvl="1" indent="-457200">
              <a:buFont typeface="+mj-lt"/>
              <a:buAutoNum type="alphaLcPeriod"/>
            </a:pPr>
            <a:r>
              <a:rPr lang="en-IN" dirty="0" smtClean="0"/>
              <a:t>Selects members, called parents, based on their expectation.</a:t>
            </a:r>
          </a:p>
          <a:p>
            <a:pPr marL="822960" lvl="1" indent="-457200">
              <a:buFont typeface="+mj-lt"/>
              <a:buAutoNum type="alphaLcPeriod"/>
            </a:pPr>
            <a:r>
              <a:rPr lang="en-IN" dirty="0" smtClean="0"/>
              <a:t>Some of the individuals in the current population that have lower fitness are chosen as </a:t>
            </a:r>
            <a:r>
              <a:rPr lang="en-IN" i="1" dirty="0" smtClean="0"/>
              <a:t>elite</a:t>
            </a:r>
            <a:r>
              <a:rPr lang="en-IN" dirty="0" smtClean="0"/>
              <a:t>. These elite individuals are passed to the next population.</a:t>
            </a:r>
          </a:p>
          <a:p>
            <a:pPr marL="822960" lvl="1" indent="-457200">
              <a:buFont typeface="+mj-lt"/>
              <a:buAutoNum type="alphaLcPeriod"/>
            </a:pPr>
            <a:r>
              <a:rPr lang="en-IN" dirty="0" smtClean="0"/>
              <a:t>Produces children from the parents. Children are produced either by making random changes to a single parent—</a:t>
            </a:r>
            <a:r>
              <a:rPr lang="en-IN" i="1" dirty="0" smtClean="0"/>
              <a:t>mutation</a:t>
            </a:r>
            <a:r>
              <a:rPr lang="en-IN" dirty="0" smtClean="0"/>
              <a:t>—or by combining the vector entries of a pair of parents—</a:t>
            </a:r>
            <a:r>
              <a:rPr lang="en-IN" i="1" dirty="0" smtClean="0"/>
              <a:t>crossover</a:t>
            </a:r>
            <a:r>
              <a:rPr lang="en-IN" dirty="0" smtClean="0"/>
              <a:t>.</a:t>
            </a:r>
          </a:p>
          <a:p>
            <a:pPr marL="822960" lvl="1" indent="-457200">
              <a:buFont typeface="+mj-lt"/>
              <a:buAutoNum type="alphaLcPeriod"/>
            </a:pPr>
            <a:r>
              <a:rPr lang="en-IN" dirty="0" smtClean="0"/>
              <a:t>Replaces the current population with the children to form the next generation.</a:t>
            </a:r>
          </a:p>
          <a:p>
            <a:pPr marL="457200" indent="-457200">
              <a:buFont typeface="+mj-lt"/>
              <a:buAutoNum type="arabicPeriod"/>
            </a:pPr>
            <a:r>
              <a:rPr lang="en-IN" dirty="0" smtClean="0"/>
              <a:t>The algorithm stops when one of the stopping criteria is met. </a:t>
            </a:r>
          </a:p>
          <a:p>
            <a:pPr marL="457200" indent="-457200">
              <a:buFont typeface="+mj-lt"/>
              <a:buAutoNum type="arabicPeriod"/>
            </a:pPr>
            <a:r>
              <a:rPr lang="en-IN" dirty="0" smtClean="0"/>
              <a:t>The algorithm takes modified steps for linear and integer constraints. </a:t>
            </a:r>
          </a:p>
          <a:p>
            <a:pPr marL="457200" indent="-457200">
              <a:buFont typeface="+mj-lt"/>
              <a:buAutoNum type="arabicPeriod"/>
            </a:pPr>
            <a:r>
              <a:rPr lang="en-IN" dirty="0" smtClean="0"/>
              <a:t>The algorithm is further modified for nonlinear constraints.</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4000" dirty="0" smtClean="0"/>
              <a:t>How the Genetic Algorithm Works</a:t>
            </a:r>
            <a:br>
              <a:rPr lang="en-IN" sz="4000" dirty="0" smtClean="0"/>
            </a:br>
            <a:endParaRPr lang="en-IN" dirty="0"/>
          </a:p>
        </p:txBody>
      </p:sp>
      <p:sp>
        <p:nvSpPr>
          <p:cNvPr id="1026" name="AutoShape 2" descr="Flow chart: create initial population, score and scale population, retain elite, select parents, produce crossover and mutation children, return to score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What Is the Genetic Algorithm? - MATLAB &amp; Simuli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noChangeArrowheads="1"/>
          </p:cNvPicPr>
          <p:nvPr/>
        </p:nvPicPr>
        <p:blipFill>
          <a:blip r:embed="rId2" cstate="print"/>
          <a:srcRect/>
          <a:stretch>
            <a:fillRect/>
          </a:stretch>
        </p:blipFill>
        <p:spPr bwMode="auto">
          <a:xfrm>
            <a:off x="0" y="381000"/>
            <a:ext cx="9144000" cy="647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3600" b="1" dirty="0" smtClean="0"/>
              <a:t>Fitness Score </a:t>
            </a:r>
            <a:r>
              <a:rPr lang="en-IN" sz="4000" dirty="0" smtClean="0"/>
              <a:t>in GA</a:t>
            </a:r>
            <a:br>
              <a:rPr lang="en-IN" sz="4000" dirty="0" smtClean="0"/>
            </a:br>
            <a:endParaRPr lang="en-IN" dirty="0"/>
          </a:p>
        </p:txBody>
      </p:sp>
      <p:sp>
        <p:nvSpPr>
          <p:cNvPr id="6" name="Content Placeholder 5"/>
          <p:cNvSpPr>
            <a:spLocks noGrp="1"/>
          </p:cNvSpPr>
          <p:nvPr>
            <p:ph sz="quarter" idx="1"/>
          </p:nvPr>
        </p:nvSpPr>
        <p:spPr>
          <a:xfrm>
            <a:off x="228600" y="914400"/>
            <a:ext cx="8458200" cy="5715000"/>
          </a:xfrm>
        </p:spPr>
        <p:txBody>
          <a:bodyPr>
            <a:normAutofit fontScale="92500" lnSpcReduction="20000"/>
          </a:bodyPr>
          <a:lstStyle/>
          <a:p>
            <a:pPr fontAlgn="base"/>
            <a:r>
              <a:rPr lang="en-IN" dirty="0" smtClean="0"/>
              <a:t>A Fitness Score is given to each individual which </a:t>
            </a:r>
            <a:r>
              <a:rPr lang="en-IN" b="1" dirty="0" smtClean="0"/>
              <a:t>shows the ability of an individual to “compete”</a:t>
            </a:r>
            <a:r>
              <a:rPr lang="en-IN" dirty="0" smtClean="0"/>
              <a:t>. </a:t>
            </a:r>
          </a:p>
          <a:p>
            <a:pPr fontAlgn="base"/>
            <a:r>
              <a:rPr lang="en-IN" dirty="0" smtClean="0"/>
              <a:t>The individual having optimal fitness score (or near optimal) are sought. </a:t>
            </a:r>
          </a:p>
          <a:p>
            <a:pPr fontAlgn="base"/>
            <a:r>
              <a:rPr lang="en-IN" dirty="0" smtClean="0"/>
              <a:t>The GAs maintains the population of n individuals (chromosome/solutions) along with their fitness scores.</a:t>
            </a:r>
          </a:p>
          <a:p>
            <a:pPr fontAlgn="base"/>
            <a:r>
              <a:rPr lang="en-IN" dirty="0" smtClean="0"/>
              <a:t>The individuals having better fitness scores are given more chance to reproduce than others. </a:t>
            </a:r>
          </a:p>
          <a:p>
            <a:pPr fontAlgn="base"/>
            <a:r>
              <a:rPr lang="en-IN" dirty="0" smtClean="0"/>
              <a:t>The individuals with better fitness scores are selected who mate and produce </a:t>
            </a:r>
            <a:r>
              <a:rPr lang="en-IN" b="1" dirty="0" smtClean="0"/>
              <a:t>better offspring</a:t>
            </a:r>
            <a:r>
              <a:rPr lang="en-IN" dirty="0" smtClean="0"/>
              <a:t> by combining chromosomes of parents. </a:t>
            </a:r>
          </a:p>
          <a:p>
            <a:pPr fontAlgn="base"/>
            <a:r>
              <a:rPr lang="en-IN" dirty="0" smtClean="0"/>
              <a:t>The population size is static so the room has to be created for new arrivals. </a:t>
            </a:r>
          </a:p>
          <a:p>
            <a:pPr fontAlgn="base"/>
            <a:r>
              <a:rPr lang="en-IN" dirty="0" smtClean="0"/>
              <a:t>So, some individuals die and get replaced by new arrivals eventually creating new generation when all the mating opportunity of the old population is exhausted. </a:t>
            </a:r>
          </a:p>
          <a:p>
            <a:pPr fontAlgn="base"/>
            <a:r>
              <a:rPr lang="en-IN" dirty="0" smtClean="0"/>
              <a:t>It is hoped that over successive generations better solutions will arrive while least fit die. </a:t>
            </a:r>
            <a:endParaRPr lang="en-IN" dirty="0"/>
          </a:p>
        </p:txBody>
      </p:sp>
      <p:sp>
        <p:nvSpPr>
          <p:cNvPr id="1026" name="AutoShape 2" descr="Flow chart: create initial population, score and scale population, retain elite, select parents, produce crossover and mutation children, return to score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What Is the Genetic Algorithm? - MATLAB &amp; Simuli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4000" dirty="0" smtClean="0"/>
              <a:t>Representing hypothesis in GA</a:t>
            </a:r>
            <a:br>
              <a:rPr lang="en-IN" sz="4000" dirty="0" smtClean="0"/>
            </a:br>
            <a:endParaRPr lang="en-IN" dirty="0"/>
          </a:p>
        </p:txBody>
      </p:sp>
      <p:sp>
        <p:nvSpPr>
          <p:cNvPr id="6" name="Content Placeholder 5"/>
          <p:cNvSpPr>
            <a:spLocks noGrp="1"/>
          </p:cNvSpPr>
          <p:nvPr>
            <p:ph sz="quarter" idx="1"/>
          </p:nvPr>
        </p:nvSpPr>
        <p:spPr>
          <a:xfrm>
            <a:off x="228600" y="914400"/>
            <a:ext cx="8382000" cy="5715000"/>
          </a:xfrm>
        </p:spPr>
        <p:txBody>
          <a:bodyPr>
            <a:normAutofit lnSpcReduction="10000"/>
          </a:bodyPr>
          <a:lstStyle/>
          <a:p>
            <a:r>
              <a:rPr lang="en-IN" dirty="0" smtClean="0"/>
              <a:t>Hypotheses in GAS are often represented by bit strings, so that they can be easily manipulated by genetic operators such as mutation and crossover. </a:t>
            </a:r>
          </a:p>
          <a:p>
            <a:r>
              <a:rPr lang="en-IN" dirty="0" smtClean="0"/>
              <a:t>The hypotheses represented by these bit strings can be quite complex. </a:t>
            </a:r>
          </a:p>
          <a:p>
            <a:r>
              <a:rPr lang="en-IN" dirty="0" smtClean="0"/>
              <a:t>Consider the attribute Outlook, which can take on any of the three values Sunny, Overcast, or Rain. </a:t>
            </a:r>
          </a:p>
          <a:p>
            <a:r>
              <a:rPr lang="en-IN" dirty="0" smtClean="0"/>
              <a:t>One obvious way to represent a constraint on Outlook is to use a bit string of length three, in which each bit position corresponds to one of its three possible values.</a:t>
            </a:r>
          </a:p>
          <a:p>
            <a:r>
              <a:rPr lang="en-IN" dirty="0" smtClean="0"/>
              <a:t>Placing a 1 in some position indicates that the attribute is allowed to take on the corresponding value. </a:t>
            </a:r>
          </a:p>
          <a:p>
            <a:r>
              <a:rPr lang="en-IN" dirty="0" smtClean="0"/>
              <a:t>For example, the string 010 represents the constraint that </a:t>
            </a:r>
            <a:r>
              <a:rPr lang="en-IN" b="1" i="1" dirty="0" smtClean="0"/>
              <a:t>Outlook must take on the second of these values, , </a:t>
            </a:r>
            <a:r>
              <a:rPr lang="en-IN" dirty="0" smtClean="0"/>
              <a:t>or </a:t>
            </a:r>
            <a:r>
              <a:rPr lang="en-IN" b="1" i="1" dirty="0" smtClean="0"/>
              <a:t>Outlook = Overcast.</a:t>
            </a:r>
            <a:endParaRPr lang="en-IN" dirty="0"/>
          </a:p>
        </p:txBody>
      </p:sp>
      <p:sp>
        <p:nvSpPr>
          <p:cNvPr id="1026" name="AutoShape 2" descr="Flow chart: create initial population, score and scale population, retain elite, select parents, produce crossover and mutation children, return to score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What Is the Genetic Algorithm? - MATLAB &amp; Simuli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4000" dirty="0" smtClean="0"/>
              <a:t>Representing hypothesis in GA</a:t>
            </a:r>
            <a:br>
              <a:rPr lang="en-IN" sz="4000" dirty="0" smtClean="0"/>
            </a:br>
            <a:endParaRPr lang="en-IN" dirty="0"/>
          </a:p>
        </p:txBody>
      </p:sp>
      <p:sp>
        <p:nvSpPr>
          <p:cNvPr id="6" name="Content Placeholder 5"/>
          <p:cNvSpPr>
            <a:spLocks noGrp="1"/>
          </p:cNvSpPr>
          <p:nvPr>
            <p:ph sz="quarter" idx="1"/>
          </p:nvPr>
        </p:nvSpPr>
        <p:spPr>
          <a:xfrm>
            <a:off x="0" y="914400"/>
            <a:ext cx="8839200" cy="5943600"/>
          </a:xfrm>
        </p:spPr>
        <p:txBody>
          <a:bodyPr>
            <a:normAutofit lnSpcReduction="10000"/>
          </a:bodyPr>
          <a:lstStyle/>
          <a:p>
            <a:r>
              <a:rPr lang="en-IN" dirty="0" smtClean="0"/>
              <a:t>Similarly, the string 011 represents the more general constraint that allows two possible values:</a:t>
            </a:r>
          </a:p>
          <a:p>
            <a:pPr>
              <a:buNone/>
            </a:pPr>
            <a:r>
              <a:rPr lang="en-IN" dirty="0" smtClean="0"/>
              <a:t>			</a:t>
            </a:r>
            <a:r>
              <a:rPr lang="en-IN" sz="2800" b="1" i="1" dirty="0" smtClean="0">
                <a:latin typeface="Times New Roman" pitchFamily="18" charset="0"/>
                <a:cs typeface="Times New Roman" pitchFamily="18" charset="0"/>
              </a:rPr>
              <a:t>Outlook = Overcast  </a:t>
            </a:r>
            <a:r>
              <a:rPr lang="en-IN" sz="2800" b="1" dirty="0" smtClean="0"/>
              <a:t>∨</a:t>
            </a:r>
            <a:r>
              <a:rPr lang="en-IN" sz="2800" b="1" i="1" dirty="0" smtClean="0">
                <a:latin typeface="Times New Roman" pitchFamily="18" charset="0"/>
                <a:cs typeface="Times New Roman" pitchFamily="18" charset="0"/>
              </a:rPr>
              <a:t> Rain</a:t>
            </a:r>
            <a:endParaRPr lang="en-IN" i="1" dirty="0" smtClean="0">
              <a:latin typeface="Times New Roman" pitchFamily="18" charset="0"/>
              <a:cs typeface="Times New Roman" pitchFamily="18" charset="0"/>
            </a:endParaRPr>
          </a:p>
          <a:p>
            <a:r>
              <a:rPr lang="en-IN" dirty="0" smtClean="0"/>
              <a:t>Note: 111 represents the most general possible constraint, indicating that we don't care which of its possible values </a:t>
            </a:r>
            <a:r>
              <a:rPr lang="en-IN" dirty="0" err="1" smtClean="0"/>
              <a:t>th</a:t>
            </a:r>
            <a:r>
              <a:rPr lang="en-IN" dirty="0" smtClean="0"/>
              <a:t> e attribute takes on.</a:t>
            </a:r>
          </a:p>
          <a:p>
            <a:r>
              <a:rPr lang="en-IN" dirty="0" smtClean="0"/>
              <a:t>Conjunctions of constraints on multiple attributes can easily be represented by concatenating the corresponding bit strings. </a:t>
            </a:r>
          </a:p>
          <a:p>
            <a:r>
              <a:rPr lang="en-IN" dirty="0" smtClean="0"/>
              <a:t>Consider a second attribute, Wind, that can take on the value Strong or Weak. A rule precondition such as:</a:t>
            </a:r>
          </a:p>
          <a:p>
            <a:pPr>
              <a:buNone/>
            </a:pPr>
            <a:r>
              <a:rPr lang="en-IN" b="1" i="1" dirty="0" smtClean="0"/>
              <a:t>	</a:t>
            </a:r>
            <a:r>
              <a:rPr lang="en-IN" sz="2800" b="1" i="1" dirty="0" smtClean="0"/>
              <a:t>(</a:t>
            </a:r>
            <a:r>
              <a:rPr lang="en-IN" b="1" i="1" dirty="0" smtClean="0"/>
              <a:t>Outlook = Overcast  </a:t>
            </a:r>
            <a:r>
              <a:rPr lang="en-IN" b="1" dirty="0" smtClean="0"/>
              <a:t>∨ </a:t>
            </a:r>
            <a:r>
              <a:rPr lang="en-IN" b="1" i="1" dirty="0" smtClean="0"/>
              <a:t>Rain) </a:t>
            </a:r>
            <a:r>
              <a:rPr lang="en-IN" b="1" dirty="0" smtClean="0"/>
              <a:t>∧</a:t>
            </a:r>
            <a:r>
              <a:rPr lang="en-IN" b="1" i="1" dirty="0" smtClean="0"/>
              <a:t> (Wind = Strong)</a:t>
            </a:r>
          </a:p>
          <a:p>
            <a:r>
              <a:rPr lang="en-IN" dirty="0" smtClean="0"/>
              <a:t>Can then be represented by the following bit string of length five:           </a:t>
            </a:r>
            <a:r>
              <a:rPr lang="en-IN" b="1" i="1" dirty="0" smtClean="0"/>
              <a:t>Outlook       Wind</a:t>
            </a:r>
          </a:p>
          <a:p>
            <a:pPr>
              <a:buNone/>
            </a:pPr>
            <a:r>
              <a:rPr lang="en-IN" dirty="0" smtClean="0"/>
              <a:t>				  011                   10</a:t>
            </a:r>
            <a:endParaRPr lang="en-IN" b="1" dirty="0" smtClean="0"/>
          </a:p>
        </p:txBody>
      </p:sp>
      <p:sp>
        <p:nvSpPr>
          <p:cNvPr id="1026" name="AutoShape 2" descr="Flow chart: create initial population, score and scale population, retain elite, select parents, produce crossover and mutation children, return to score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What Is the Genetic Algorithm? - MATLAB &amp; Simuli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4000" dirty="0" smtClean="0"/>
              <a:t>Representing hypothesis in GA</a:t>
            </a:r>
            <a:br>
              <a:rPr lang="en-IN" sz="4000" dirty="0" smtClean="0"/>
            </a:br>
            <a:endParaRPr lang="en-IN" dirty="0"/>
          </a:p>
        </p:txBody>
      </p:sp>
      <p:sp>
        <p:nvSpPr>
          <p:cNvPr id="6" name="Content Placeholder 5"/>
          <p:cNvSpPr>
            <a:spLocks noGrp="1"/>
          </p:cNvSpPr>
          <p:nvPr>
            <p:ph sz="quarter" idx="1"/>
          </p:nvPr>
        </p:nvSpPr>
        <p:spPr>
          <a:xfrm>
            <a:off x="0" y="914400"/>
            <a:ext cx="8839200" cy="5943600"/>
          </a:xfrm>
        </p:spPr>
        <p:txBody>
          <a:bodyPr>
            <a:normAutofit/>
          </a:bodyPr>
          <a:lstStyle/>
          <a:p>
            <a:r>
              <a:rPr lang="en-IN" dirty="0" smtClean="0"/>
              <a:t>Rule post conditions (such as </a:t>
            </a:r>
            <a:r>
              <a:rPr lang="en-IN" b="1" i="1" dirty="0" smtClean="0"/>
              <a:t>Play Tennis = yes) can be represented in a </a:t>
            </a:r>
            <a:r>
              <a:rPr lang="en-IN" dirty="0" smtClean="0"/>
              <a:t>similar fashion. </a:t>
            </a:r>
          </a:p>
          <a:p>
            <a:r>
              <a:rPr lang="en-IN" dirty="0" smtClean="0"/>
              <a:t>Thus, an entire rule can be described by concatenating the bit strings describing the rule preconditions, together with the bit string describing the rule </a:t>
            </a:r>
            <a:r>
              <a:rPr lang="en-IN" dirty="0" err="1" smtClean="0"/>
              <a:t>postcondition</a:t>
            </a:r>
            <a:r>
              <a:rPr lang="en-IN" dirty="0" smtClean="0"/>
              <a:t>. </a:t>
            </a:r>
          </a:p>
          <a:p>
            <a:r>
              <a:rPr lang="en-IN" dirty="0" smtClean="0"/>
              <a:t>For example, the rule</a:t>
            </a:r>
          </a:p>
          <a:p>
            <a:pPr>
              <a:buNone/>
            </a:pPr>
            <a:r>
              <a:rPr lang="en-IN" b="1" i="1" dirty="0" smtClean="0"/>
              <a:t>		IF Wind = Strong THEN Play Tennis = yes</a:t>
            </a:r>
          </a:p>
          <a:p>
            <a:pPr>
              <a:buNone/>
            </a:pPr>
            <a:r>
              <a:rPr lang="en-IN" dirty="0" smtClean="0"/>
              <a:t>would be represented by the string</a:t>
            </a:r>
          </a:p>
          <a:p>
            <a:pPr>
              <a:buNone/>
            </a:pPr>
            <a:r>
              <a:rPr lang="en-IN" b="1" i="1" dirty="0" smtClean="0"/>
              <a:t>			Outlook     Wind        Play Tennis</a:t>
            </a:r>
          </a:p>
          <a:p>
            <a:pPr>
              <a:buNone/>
            </a:pPr>
            <a:r>
              <a:rPr lang="en-IN" dirty="0" smtClean="0"/>
              <a:t>			    1 1 1 	1 0 		1 0</a:t>
            </a:r>
          </a:p>
          <a:p>
            <a:r>
              <a:rPr lang="en-IN" dirty="0" smtClean="0"/>
              <a:t>Allocate just one bit to the </a:t>
            </a:r>
            <a:r>
              <a:rPr lang="en-IN" b="1" i="1" dirty="0" smtClean="0"/>
              <a:t>Play Tennis post condition </a:t>
            </a:r>
            <a:r>
              <a:rPr lang="en-IN" dirty="0" smtClean="0"/>
              <a:t>to indicate whether the value is </a:t>
            </a:r>
            <a:r>
              <a:rPr lang="en-IN" b="1" i="1" dirty="0" smtClean="0"/>
              <a:t>Yes or No):</a:t>
            </a:r>
          </a:p>
          <a:p>
            <a:pPr>
              <a:buNone/>
            </a:pPr>
            <a:r>
              <a:rPr lang="en-IN" b="1" i="1" dirty="0" smtClean="0"/>
              <a:t>			Outlook     Wind        Play Tennis</a:t>
            </a:r>
          </a:p>
          <a:p>
            <a:pPr>
              <a:buNone/>
            </a:pPr>
            <a:r>
              <a:rPr lang="en-IN" dirty="0" smtClean="0"/>
              <a:t>			    1 1 1 	1 0 		1  (1 for yes o for no)</a:t>
            </a:r>
          </a:p>
          <a:p>
            <a:endParaRPr lang="en-IN" b="1" dirty="0" smtClean="0"/>
          </a:p>
        </p:txBody>
      </p:sp>
      <p:sp>
        <p:nvSpPr>
          <p:cNvPr id="1026" name="AutoShape 2" descr="Flow chart: create initial population, score and scale population, retain elite, select parents, produce crossover and mutation children, return to score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What Is the Genetic Algorithm? - MATLAB &amp; Simuli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4000" dirty="0" smtClean="0"/>
              <a:t>Representing hypothesis in GA</a:t>
            </a:r>
            <a:br>
              <a:rPr lang="en-IN" sz="4000" dirty="0" smtClean="0"/>
            </a:br>
            <a:endParaRPr lang="en-IN" dirty="0"/>
          </a:p>
        </p:txBody>
      </p:sp>
      <p:sp>
        <p:nvSpPr>
          <p:cNvPr id="6" name="Content Placeholder 5"/>
          <p:cNvSpPr>
            <a:spLocks noGrp="1"/>
          </p:cNvSpPr>
          <p:nvPr>
            <p:ph sz="quarter" idx="1"/>
          </p:nvPr>
        </p:nvSpPr>
        <p:spPr>
          <a:xfrm>
            <a:off x="0" y="914400"/>
            <a:ext cx="8839200" cy="5943600"/>
          </a:xfrm>
        </p:spPr>
        <p:txBody>
          <a:bodyPr>
            <a:normAutofit/>
          </a:bodyPr>
          <a:lstStyle/>
          <a:p>
            <a:r>
              <a:rPr lang="en-IN" dirty="0" smtClean="0"/>
              <a:t>The crossover operator produces two new offspring from two parent strings, by copying selected bits from each parent. </a:t>
            </a:r>
          </a:p>
          <a:p>
            <a:r>
              <a:rPr lang="en-IN" dirty="0" smtClean="0"/>
              <a:t>The bit at position </a:t>
            </a:r>
            <a:r>
              <a:rPr lang="en-IN" dirty="0" err="1" smtClean="0"/>
              <a:t>i</a:t>
            </a:r>
            <a:r>
              <a:rPr lang="en-IN" dirty="0" smtClean="0"/>
              <a:t> in each offspring is copied from the bit at position </a:t>
            </a:r>
            <a:r>
              <a:rPr lang="en-IN" dirty="0" err="1" smtClean="0"/>
              <a:t>i</a:t>
            </a:r>
            <a:r>
              <a:rPr lang="en-IN" dirty="0" smtClean="0"/>
              <a:t> in one of the two parents. </a:t>
            </a:r>
          </a:p>
          <a:p>
            <a:r>
              <a:rPr lang="en-IN" dirty="0" smtClean="0"/>
              <a:t>The choice of which parent contributes the bit for position </a:t>
            </a:r>
            <a:r>
              <a:rPr lang="en-IN" dirty="0" err="1" smtClean="0"/>
              <a:t>i</a:t>
            </a:r>
            <a:r>
              <a:rPr lang="en-IN" dirty="0" smtClean="0"/>
              <a:t> is determined by an additional string called the crossover mask.</a:t>
            </a:r>
          </a:p>
          <a:p>
            <a:endParaRPr lang="en-IN" b="1" dirty="0" smtClean="0"/>
          </a:p>
        </p:txBody>
      </p:sp>
      <p:sp>
        <p:nvSpPr>
          <p:cNvPr id="1026" name="AutoShape 2" descr="Flow chart: create initial population, score and scale population, retain elite, select parents, produce crossover and mutation children, return to score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What Is the Genetic Algorithm? - MATLAB &amp; Simuli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4000" dirty="0" smtClean="0"/>
              <a:t>Representing hypothesis in GA</a:t>
            </a:r>
            <a:br>
              <a:rPr lang="en-IN" sz="4000" dirty="0" smtClean="0"/>
            </a:br>
            <a:endParaRPr lang="en-IN" dirty="0"/>
          </a:p>
        </p:txBody>
      </p:sp>
      <p:sp>
        <p:nvSpPr>
          <p:cNvPr id="6" name="Content Placeholder 5"/>
          <p:cNvSpPr>
            <a:spLocks noGrp="1"/>
          </p:cNvSpPr>
          <p:nvPr>
            <p:ph sz="quarter" idx="1"/>
          </p:nvPr>
        </p:nvSpPr>
        <p:spPr>
          <a:xfrm>
            <a:off x="0" y="914400"/>
            <a:ext cx="8839200" cy="5943600"/>
          </a:xfrm>
        </p:spPr>
        <p:txBody>
          <a:bodyPr>
            <a:normAutofit/>
          </a:bodyPr>
          <a:lstStyle/>
          <a:p>
            <a:r>
              <a:rPr lang="en-IN" b="1" i="1" dirty="0" smtClean="0"/>
              <a:t>Single-point crossover operator </a:t>
            </a:r>
          </a:p>
          <a:p>
            <a:pPr lvl="1"/>
            <a:r>
              <a:rPr lang="en-IN" sz="2400" dirty="0" smtClean="0"/>
              <a:t>This offspring takes its first five bits from the first parent and its remaining six bits from the second parent, because the crossover mask 11111000000 specifies these choices for each of the bit positions.</a:t>
            </a:r>
          </a:p>
          <a:p>
            <a:pPr lvl="1"/>
            <a:r>
              <a:rPr lang="en-IN" dirty="0" smtClean="0"/>
              <a:t>The second offspring uses the same crossover mask, but switches the roles of the two parents. </a:t>
            </a:r>
          </a:p>
          <a:p>
            <a:pPr lvl="1"/>
            <a:r>
              <a:rPr lang="en-IN" dirty="0" smtClean="0"/>
              <a:t>Therefore, it contains the bits that were not used by the first offspring.</a:t>
            </a:r>
          </a:p>
          <a:p>
            <a:pPr lvl="1"/>
            <a:r>
              <a:rPr lang="en-IN" dirty="0" smtClean="0"/>
              <a:t>In single-point crossover, the crossover mask is always constructed so that it begins with a string containing </a:t>
            </a:r>
            <a:r>
              <a:rPr lang="en-IN" b="1" i="1" dirty="0" smtClean="0"/>
              <a:t>n contiguous Is, </a:t>
            </a:r>
            <a:r>
              <a:rPr lang="en-IN" dirty="0" smtClean="0"/>
              <a:t>followed by the necessary number of 0s to complete the string. </a:t>
            </a:r>
          </a:p>
          <a:p>
            <a:pPr lvl="1"/>
            <a:r>
              <a:rPr lang="en-IN" dirty="0" smtClean="0"/>
              <a:t>This results in offspring in which the first </a:t>
            </a:r>
            <a:r>
              <a:rPr lang="en-IN" sz="2000" dirty="0" smtClean="0"/>
              <a:t>n </a:t>
            </a:r>
            <a:r>
              <a:rPr lang="en-IN" dirty="0" smtClean="0"/>
              <a:t>bits are contributed by one parent and the remaining bits by the second parent. </a:t>
            </a:r>
          </a:p>
          <a:p>
            <a:endParaRPr lang="en-IN" b="1" dirty="0" smtClean="0"/>
          </a:p>
        </p:txBody>
      </p:sp>
      <p:sp>
        <p:nvSpPr>
          <p:cNvPr id="1026" name="AutoShape 2" descr="Flow chart: create initial population, score and scale population, retain elite, select parents, produce crossover and mutation children, return to score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What Is the Genetic Algorithm? - MATLAB &amp; Simuli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Contents</a:t>
            </a:r>
            <a:endParaRPr lang="en-IN" dirty="0"/>
          </a:p>
        </p:txBody>
      </p:sp>
      <p:sp>
        <p:nvSpPr>
          <p:cNvPr id="3" name="Content Placeholder 2"/>
          <p:cNvSpPr>
            <a:spLocks noGrp="1"/>
          </p:cNvSpPr>
          <p:nvPr>
            <p:ph sz="quarter" idx="1"/>
          </p:nvPr>
        </p:nvSpPr>
        <p:spPr/>
        <p:txBody>
          <a:bodyPr>
            <a:normAutofit/>
          </a:bodyPr>
          <a:lstStyle/>
          <a:p>
            <a:r>
              <a:rPr lang="en-IN" dirty="0" smtClean="0"/>
              <a:t>Introduction</a:t>
            </a:r>
          </a:p>
          <a:p>
            <a:r>
              <a:rPr lang="en-IN" dirty="0" smtClean="0"/>
              <a:t>Components</a:t>
            </a:r>
          </a:p>
          <a:p>
            <a:r>
              <a:rPr lang="en-IN" dirty="0" smtClean="0"/>
              <a:t>GA cycle of reproduction</a:t>
            </a:r>
          </a:p>
          <a:p>
            <a:r>
              <a:rPr lang="en-IN" dirty="0" smtClean="0"/>
              <a:t>Crossover</a:t>
            </a:r>
          </a:p>
          <a:p>
            <a:r>
              <a:rPr lang="en-IN" dirty="0" smtClean="0"/>
              <a:t>Mutation </a:t>
            </a:r>
          </a:p>
          <a:p>
            <a:r>
              <a:rPr lang="en-IN" dirty="0" smtClean="0"/>
              <a:t>Genetic Programming </a:t>
            </a:r>
          </a:p>
          <a:p>
            <a:r>
              <a:rPr lang="en-IN" dirty="0" smtClean="0"/>
              <a:t>Models of Evolution and Learning</a:t>
            </a:r>
          </a:p>
          <a:p>
            <a:r>
              <a:rPr lang="en-IN" dirty="0" smtClean="0"/>
              <a:t>Applications.</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4000" dirty="0" smtClean="0"/>
              <a:t>Representing hypothesis in GA</a:t>
            </a:r>
            <a:br>
              <a:rPr lang="en-IN" sz="4000" dirty="0" smtClean="0"/>
            </a:br>
            <a:endParaRPr lang="en-IN" dirty="0"/>
          </a:p>
        </p:txBody>
      </p:sp>
      <p:sp>
        <p:nvSpPr>
          <p:cNvPr id="6" name="Content Placeholder 5"/>
          <p:cNvSpPr>
            <a:spLocks noGrp="1"/>
          </p:cNvSpPr>
          <p:nvPr>
            <p:ph sz="quarter" idx="1"/>
          </p:nvPr>
        </p:nvSpPr>
        <p:spPr>
          <a:xfrm>
            <a:off x="0" y="914400"/>
            <a:ext cx="8839200" cy="5943600"/>
          </a:xfrm>
        </p:spPr>
        <p:txBody>
          <a:bodyPr>
            <a:normAutofit/>
          </a:bodyPr>
          <a:lstStyle/>
          <a:p>
            <a:r>
              <a:rPr lang="en-IN" b="1" i="1" dirty="0" smtClean="0"/>
              <a:t>Single-point crossover operator </a:t>
            </a:r>
          </a:p>
          <a:p>
            <a:pPr lvl="1"/>
            <a:r>
              <a:rPr lang="en-IN" sz="2400" dirty="0" smtClean="0"/>
              <a:t>This offspring takes its first five bits from the first parent and its remaining six bits from the second parent, because the crossover mask 11111000000 specifies these choices for each of the bit positions.</a:t>
            </a:r>
          </a:p>
          <a:p>
            <a:pPr lvl="1"/>
            <a:r>
              <a:rPr lang="en-IN" dirty="0" smtClean="0"/>
              <a:t>The second offspring uses the same crossover mask, but switches the roles of the two parents. </a:t>
            </a:r>
          </a:p>
          <a:p>
            <a:pPr lvl="1"/>
            <a:r>
              <a:rPr lang="en-IN" dirty="0" smtClean="0"/>
              <a:t>Therefore, it contains the bits that were not used by the first offspring.</a:t>
            </a:r>
          </a:p>
          <a:p>
            <a:pPr lvl="1"/>
            <a:r>
              <a:rPr lang="en-IN" dirty="0" smtClean="0"/>
              <a:t>In single-point crossover, the crossover mask is always constructed so that it begins with a string containing </a:t>
            </a:r>
            <a:r>
              <a:rPr lang="en-IN" b="1" i="1" dirty="0" smtClean="0"/>
              <a:t>n contiguous Is, </a:t>
            </a:r>
            <a:r>
              <a:rPr lang="en-IN" dirty="0" smtClean="0"/>
              <a:t>followed by the necessary number of 0s to complete the string. </a:t>
            </a:r>
          </a:p>
          <a:p>
            <a:pPr lvl="1"/>
            <a:r>
              <a:rPr lang="en-IN" dirty="0" smtClean="0"/>
              <a:t>This results in offspring in which the first </a:t>
            </a:r>
            <a:r>
              <a:rPr lang="en-IN" sz="2000" dirty="0" smtClean="0"/>
              <a:t>n </a:t>
            </a:r>
            <a:r>
              <a:rPr lang="en-IN" dirty="0" smtClean="0"/>
              <a:t>bits are contributed by one parent and the remaining bits by the second parent. </a:t>
            </a:r>
          </a:p>
          <a:p>
            <a:endParaRPr lang="en-IN" b="1" dirty="0" smtClean="0"/>
          </a:p>
        </p:txBody>
      </p:sp>
      <p:sp>
        <p:nvSpPr>
          <p:cNvPr id="1026" name="AutoShape 2" descr="Flow chart: create initial population, score and scale population, retain elite, select parents, produce crossover and mutation children, return to score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What Is the Genetic Algorithm? - MATLAB &amp; Simuli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4000" dirty="0" smtClean="0"/>
              <a:t>Representing hypothesis in GA</a:t>
            </a:r>
            <a:br>
              <a:rPr lang="en-IN" sz="4000" dirty="0" smtClean="0"/>
            </a:br>
            <a:endParaRPr lang="en-IN" dirty="0"/>
          </a:p>
        </p:txBody>
      </p:sp>
      <p:sp>
        <p:nvSpPr>
          <p:cNvPr id="6" name="Content Placeholder 5"/>
          <p:cNvSpPr>
            <a:spLocks noGrp="1"/>
          </p:cNvSpPr>
          <p:nvPr>
            <p:ph sz="quarter" idx="1"/>
          </p:nvPr>
        </p:nvSpPr>
        <p:spPr>
          <a:xfrm>
            <a:off x="0" y="914400"/>
            <a:ext cx="8839200" cy="5943600"/>
          </a:xfrm>
        </p:spPr>
        <p:txBody>
          <a:bodyPr>
            <a:normAutofit/>
          </a:bodyPr>
          <a:lstStyle/>
          <a:p>
            <a:r>
              <a:rPr lang="en-IN" sz="2800" dirty="0" smtClean="0"/>
              <a:t>In </a:t>
            </a:r>
            <a:r>
              <a:rPr lang="en-IN" sz="2800" b="1" dirty="0" smtClean="0"/>
              <a:t>two-point crossover,-</a:t>
            </a:r>
            <a:r>
              <a:rPr lang="en-IN" dirty="0" smtClean="0"/>
              <a:t>offspring are created by substituting intermediate segments of one parent into the middle of the second parent string. </a:t>
            </a:r>
          </a:p>
          <a:p>
            <a:r>
              <a:rPr lang="en-IN" dirty="0" smtClean="0"/>
              <a:t>Put another way, the crossover mask is a string beginning with no zeros, followed by a contiguous string of </a:t>
            </a:r>
            <a:r>
              <a:rPr lang="en-IN" dirty="0" err="1" smtClean="0"/>
              <a:t>nl</a:t>
            </a:r>
            <a:r>
              <a:rPr lang="en-IN" dirty="0" smtClean="0"/>
              <a:t> ones, followed by the necessary number of zeros to complete the string. </a:t>
            </a:r>
          </a:p>
          <a:p>
            <a:r>
              <a:rPr lang="en-IN" dirty="0" smtClean="0"/>
              <a:t>Each time the two-point crossover operator is applied, a mask is generated by randomly choosing the integers no and </a:t>
            </a:r>
            <a:r>
              <a:rPr lang="en-IN" dirty="0" err="1" smtClean="0"/>
              <a:t>nl</a:t>
            </a:r>
            <a:r>
              <a:rPr lang="en-IN" dirty="0" smtClean="0"/>
              <a:t>. </a:t>
            </a:r>
          </a:p>
          <a:p>
            <a:r>
              <a:rPr lang="en-IN" dirty="0" smtClean="0"/>
              <a:t>For instance, in the example shown figure offspring are created using a mask for which no = 2 and n1 = 5. </a:t>
            </a:r>
          </a:p>
          <a:p>
            <a:r>
              <a:rPr lang="en-IN" dirty="0" smtClean="0"/>
              <a:t>Again, the two offspring are created by switching the roles played by the two parents.</a:t>
            </a:r>
          </a:p>
        </p:txBody>
      </p:sp>
      <p:sp>
        <p:nvSpPr>
          <p:cNvPr id="1026" name="AutoShape 2" descr="Flow chart: create initial population, score and scale population, retain elite, select parents, produce crossover and mutation children, return to score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What Is the Genetic Algorithm? - MATLAB &amp; Simuli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4000" dirty="0" smtClean="0"/>
              <a:t>Representing hypothesis in GA</a:t>
            </a:r>
            <a:br>
              <a:rPr lang="en-IN" sz="4000" dirty="0" smtClean="0"/>
            </a:br>
            <a:endParaRPr lang="en-IN" dirty="0"/>
          </a:p>
        </p:txBody>
      </p:sp>
      <p:sp>
        <p:nvSpPr>
          <p:cNvPr id="6" name="Content Placeholder 5"/>
          <p:cNvSpPr>
            <a:spLocks noGrp="1"/>
          </p:cNvSpPr>
          <p:nvPr>
            <p:ph sz="quarter" idx="1"/>
          </p:nvPr>
        </p:nvSpPr>
        <p:spPr>
          <a:xfrm>
            <a:off x="0" y="914400"/>
            <a:ext cx="8839200" cy="5943600"/>
          </a:xfrm>
        </p:spPr>
        <p:txBody>
          <a:bodyPr>
            <a:normAutofit/>
          </a:bodyPr>
          <a:lstStyle/>
          <a:p>
            <a:r>
              <a:rPr lang="en-IN" b="1" i="1" dirty="0" smtClean="0"/>
              <a:t>Uniform crossover combines bits sampled uniformly from the two parents.</a:t>
            </a:r>
          </a:p>
          <a:p>
            <a:pPr lvl="1"/>
            <a:r>
              <a:rPr lang="en-IN" dirty="0" smtClean="0"/>
              <a:t>In this case the crossover mask is generated as a random bit string with each bit chosen at random and independent of the others.</a:t>
            </a:r>
          </a:p>
          <a:p>
            <a:endParaRPr lang="en-IN" dirty="0" smtClean="0"/>
          </a:p>
          <a:p>
            <a:r>
              <a:rPr lang="en-IN" dirty="0" smtClean="0"/>
              <a:t>In addition to recombination operators that produce offspring by combining parts of two parents, a second type of operator produces offspring from a single parent. </a:t>
            </a:r>
          </a:p>
          <a:p>
            <a:r>
              <a:rPr lang="en-IN" dirty="0" smtClean="0"/>
              <a:t>In particular, the </a:t>
            </a:r>
            <a:r>
              <a:rPr lang="en-IN" b="1" i="1" dirty="0" smtClean="0"/>
              <a:t>mutation operator produces small random changes to the </a:t>
            </a:r>
            <a:r>
              <a:rPr lang="en-IN" dirty="0" smtClean="0"/>
              <a:t>bit string by choosing a single bit at random, then changing its value.</a:t>
            </a:r>
            <a:endParaRPr lang="en-IN" b="1" dirty="0" smtClean="0"/>
          </a:p>
        </p:txBody>
      </p:sp>
      <p:sp>
        <p:nvSpPr>
          <p:cNvPr id="1026" name="AutoShape 2" descr="Flow chart: create initial population, score and scale population, retain elite, select parents, produce crossover and mutation children, return to score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What Is the Genetic Algorithm? - MATLAB &amp; Simuli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4000" dirty="0" smtClean="0"/>
              <a:t>Crossover</a:t>
            </a:r>
            <a:br>
              <a:rPr lang="en-IN" sz="4000" dirty="0" smtClean="0"/>
            </a:br>
            <a:endParaRPr lang="en-IN" dirty="0"/>
          </a:p>
        </p:txBody>
      </p:sp>
      <p:sp>
        <p:nvSpPr>
          <p:cNvPr id="1026" name="AutoShape 2" descr="Flow chart: create initial population, score and scale population, retain elite, select parents, produce crossover and mutation children, return to score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What Is the Genetic Algorithm? - MATLAB &amp; Simuli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2770" name="Picture 2"/>
          <p:cNvPicPr>
            <a:picLocks noChangeAspect="1" noChangeArrowheads="1"/>
          </p:cNvPicPr>
          <p:nvPr/>
        </p:nvPicPr>
        <p:blipFill>
          <a:blip r:embed="rId2" cstate="print"/>
          <a:srcRect/>
          <a:stretch>
            <a:fillRect/>
          </a:stretch>
        </p:blipFill>
        <p:spPr bwMode="auto">
          <a:xfrm>
            <a:off x="0" y="838200"/>
            <a:ext cx="9144000"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3600" b="1" dirty="0" smtClean="0"/>
              <a:t>GA summary</a:t>
            </a:r>
            <a:r>
              <a:rPr lang="en-IN" sz="4000" dirty="0" smtClean="0"/>
              <a:t/>
            </a:r>
            <a:br>
              <a:rPr lang="en-IN" sz="4000" dirty="0" smtClean="0"/>
            </a:br>
            <a:endParaRPr lang="en-IN" dirty="0"/>
          </a:p>
        </p:txBody>
      </p:sp>
      <p:sp>
        <p:nvSpPr>
          <p:cNvPr id="6" name="Content Placeholder 5"/>
          <p:cNvSpPr>
            <a:spLocks noGrp="1"/>
          </p:cNvSpPr>
          <p:nvPr>
            <p:ph sz="quarter" idx="1"/>
          </p:nvPr>
        </p:nvSpPr>
        <p:spPr>
          <a:xfrm>
            <a:off x="381000" y="609600"/>
            <a:ext cx="8001000" cy="5257800"/>
          </a:xfrm>
        </p:spPr>
        <p:txBody>
          <a:bodyPr>
            <a:normAutofit/>
          </a:bodyPr>
          <a:lstStyle/>
          <a:p>
            <a:pPr fontAlgn="base"/>
            <a:endParaRPr lang="en-IN" dirty="0" smtClean="0"/>
          </a:p>
          <a:p>
            <a:pPr fontAlgn="base"/>
            <a:r>
              <a:rPr lang="en-IN" sz="2800" dirty="0" smtClean="0"/>
              <a:t>The whole algorithm can be summarized as –  </a:t>
            </a:r>
          </a:p>
          <a:p>
            <a:pPr>
              <a:buNone/>
            </a:pPr>
            <a:r>
              <a:rPr lang="en-IN" sz="2800" dirty="0" smtClean="0"/>
              <a:t>	1) Randomly initialize populations p</a:t>
            </a:r>
            <a:br>
              <a:rPr lang="en-IN" sz="2800" dirty="0" smtClean="0"/>
            </a:br>
            <a:r>
              <a:rPr lang="en-IN" sz="2800" dirty="0" smtClean="0"/>
              <a:t>2) Determine fitness of population</a:t>
            </a:r>
            <a:br>
              <a:rPr lang="en-IN" sz="2800" dirty="0" smtClean="0"/>
            </a:br>
            <a:r>
              <a:rPr lang="en-IN" sz="2800" dirty="0" smtClean="0"/>
              <a:t>3) Until convergence repeat:</a:t>
            </a:r>
            <a:br>
              <a:rPr lang="en-IN" sz="2800" dirty="0" smtClean="0"/>
            </a:br>
            <a:r>
              <a:rPr lang="en-IN" sz="2800" dirty="0" smtClean="0"/>
              <a:t>	</a:t>
            </a:r>
            <a:r>
              <a:rPr lang="en-IN" dirty="0" smtClean="0"/>
              <a:t>a) Select parents from population</a:t>
            </a:r>
            <a:br>
              <a:rPr lang="en-IN" dirty="0" smtClean="0"/>
            </a:br>
            <a:r>
              <a:rPr lang="en-IN" dirty="0" smtClean="0"/>
              <a:t>	b) Crossover and generate new population</a:t>
            </a:r>
            <a:br>
              <a:rPr lang="en-IN" dirty="0" smtClean="0"/>
            </a:br>
            <a:r>
              <a:rPr lang="en-IN" dirty="0" smtClean="0"/>
              <a:t>	c) Perform mutation on new population</a:t>
            </a:r>
            <a:br>
              <a:rPr lang="en-IN" dirty="0" smtClean="0"/>
            </a:br>
            <a:r>
              <a:rPr lang="en-IN" dirty="0" smtClean="0"/>
              <a:t>	d) Calculate fitness for new population</a:t>
            </a:r>
            <a:r>
              <a:rPr lang="en-IN" sz="2800" dirty="0" smtClean="0"/>
              <a:t/>
            </a:r>
            <a:br>
              <a:rPr lang="en-IN" sz="2800" dirty="0" smtClean="0"/>
            </a:br>
            <a:endParaRPr lang="en-IN" sz="2800" b="1" dirty="0" smtClean="0"/>
          </a:p>
        </p:txBody>
      </p:sp>
      <p:sp>
        <p:nvSpPr>
          <p:cNvPr id="1026" name="AutoShape 2" descr="Flow chart: create initial population, score and scale population, retain elite, select parents, produce crossover and mutation children, return to score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What Is the Genetic Algorithm? - MATLAB &amp; Simuli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3600" b="1" dirty="0" smtClean="0"/>
              <a:t>GA summary</a:t>
            </a:r>
            <a:r>
              <a:rPr lang="en-IN" sz="4000" dirty="0" smtClean="0"/>
              <a:t/>
            </a:r>
            <a:br>
              <a:rPr lang="en-IN" sz="4000" dirty="0" smtClean="0"/>
            </a:br>
            <a:endParaRPr lang="en-IN" dirty="0"/>
          </a:p>
        </p:txBody>
      </p:sp>
      <p:sp>
        <p:nvSpPr>
          <p:cNvPr id="6" name="Content Placeholder 5"/>
          <p:cNvSpPr>
            <a:spLocks noGrp="1"/>
          </p:cNvSpPr>
          <p:nvPr>
            <p:ph sz="quarter" idx="1"/>
          </p:nvPr>
        </p:nvSpPr>
        <p:spPr>
          <a:xfrm>
            <a:off x="304800" y="609600"/>
            <a:ext cx="8077200" cy="6019800"/>
          </a:xfrm>
        </p:spPr>
        <p:txBody>
          <a:bodyPr>
            <a:normAutofit fontScale="70000" lnSpcReduction="20000"/>
          </a:bodyPr>
          <a:lstStyle/>
          <a:p>
            <a:pPr fontAlgn="base"/>
            <a:endParaRPr lang="en-IN" dirty="0" smtClean="0"/>
          </a:p>
          <a:p>
            <a:pPr fontAlgn="base"/>
            <a:r>
              <a:rPr lang="en-IN" sz="3600" b="1" dirty="0" smtClean="0"/>
              <a:t>Example problem and solution using Genetic Algorithms</a:t>
            </a:r>
          </a:p>
          <a:p>
            <a:pPr fontAlgn="base"/>
            <a:r>
              <a:rPr lang="en-IN" sz="3200" dirty="0" smtClean="0"/>
              <a:t>Given a target string, the goal is to produce target string starting from a random string of the same length. </a:t>
            </a:r>
          </a:p>
          <a:p>
            <a:pPr fontAlgn="base"/>
            <a:r>
              <a:rPr lang="en-IN" sz="3200" dirty="0" smtClean="0"/>
              <a:t>In the implementation, following analogies are made –Characters A-Z, a-z, 0-9, and other special symbols are considered as genes</a:t>
            </a:r>
          </a:p>
          <a:p>
            <a:pPr lvl="1" fontAlgn="base"/>
            <a:r>
              <a:rPr lang="en-IN" sz="3200" dirty="0" smtClean="0"/>
              <a:t>A string generated by these characters is considered as chromosome/solution/Individual</a:t>
            </a:r>
          </a:p>
          <a:p>
            <a:pPr lvl="1" fontAlgn="base"/>
            <a:r>
              <a:rPr lang="en-IN" sz="3200" b="1" dirty="0" smtClean="0"/>
              <a:t>Fitness score</a:t>
            </a:r>
            <a:r>
              <a:rPr lang="en-IN" sz="3200" dirty="0" smtClean="0"/>
              <a:t> is the number of characters which differ from characters in target string at a particular index.</a:t>
            </a:r>
          </a:p>
          <a:p>
            <a:pPr lvl="1" fontAlgn="base"/>
            <a:r>
              <a:rPr lang="en-IN" sz="3200" dirty="0" smtClean="0"/>
              <a:t>So individual having lower fitness value is given more preference.</a:t>
            </a:r>
          </a:p>
          <a:p>
            <a:pPr lvl="1" fontAlgn="base"/>
            <a:r>
              <a:rPr lang="en-IN" sz="3200" dirty="0" smtClean="0"/>
              <a:t>Program </a:t>
            </a:r>
            <a:r>
              <a:rPr lang="en-IN" sz="3200" dirty="0" err="1" smtClean="0"/>
              <a:t>link:https</a:t>
            </a:r>
            <a:r>
              <a:rPr lang="en-IN" sz="3200" dirty="0" smtClean="0"/>
              <a:t>://www.geeksforgeeks.org/genetic-algorithms/  </a:t>
            </a:r>
          </a:p>
          <a:p>
            <a:pPr>
              <a:buNone/>
            </a:pPr>
            <a:r>
              <a:rPr lang="en-IN" sz="2800" dirty="0" smtClean="0"/>
              <a:t/>
            </a:r>
            <a:br>
              <a:rPr lang="en-IN" sz="2800" dirty="0" smtClean="0"/>
            </a:br>
            <a:endParaRPr lang="en-IN" sz="2800" b="1" dirty="0" smtClean="0"/>
          </a:p>
        </p:txBody>
      </p:sp>
      <p:sp>
        <p:nvSpPr>
          <p:cNvPr id="1026" name="AutoShape 2" descr="Flow chart: create initial population, score and scale population, retain elite, select parents, produce crossover and mutation children, return to score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What Is the Genetic Algorithm? - MATLAB &amp; Simuli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3600" b="1" dirty="0" smtClean="0"/>
              <a:t>GA summary</a:t>
            </a:r>
            <a:r>
              <a:rPr lang="en-IN" sz="4000" dirty="0" smtClean="0"/>
              <a:t/>
            </a:r>
            <a:br>
              <a:rPr lang="en-IN" sz="4000" dirty="0" smtClean="0"/>
            </a:br>
            <a:endParaRPr lang="en-IN" dirty="0"/>
          </a:p>
        </p:txBody>
      </p:sp>
      <p:sp>
        <p:nvSpPr>
          <p:cNvPr id="6" name="Content Placeholder 5"/>
          <p:cNvSpPr>
            <a:spLocks noGrp="1"/>
          </p:cNvSpPr>
          <p:nvPr>
            <p:ph sz="quarter" idx="1"/>
          </p:nvPr>
        </p:nvSpPr>
        <p:spPr>
          <a:xfrm>
            <a:off x="228600" y="609600"/>
            <a:ext cx="8382000" cy="5638800"/>
          </a:xfrm>
        </p:spPr>
        <p:txBody>
          <a:bodyPr>
            <a:normAutofit fontScale="70000" lnSpcReduction="20000"/>
          </a:bodyPr>
          <a:lstStyle/>
          <a:p>
            <a:pPr fontAlgn="base"/>
            <a:endParaRPr lang="en-IN" dirty="0" smtClean="0"/>
          </a:p>
          <a:p>
            <a:pPr algn="ctr" fontAlgn="base">
              <a:buNone/>
            </a:pPr>
            <a:r>
              <a:rPr lang="en-IN" sz="3200" dirty="0" smtClean="0"/>
              <a:t>	Generation: 1   String: </a:t>
            </a:r>
            <a:r>
              <a:rPr lang="en-IN" sz="3200" dirty="0" err="1" smtClean="0"/>
              <a:t>tO</a:t>
            </a:r>
            <a:r>
              <a:rPr lang="en-IN" sz="3200" dirty="0" smtClean="0"/>
              <a:t>{"-?=</a:t>
            </a:r>
            <a:r>
              <a:rPr lang="en-IN" sz="3200" dirty="0" err="1" smtClean="0"/>
              <a:t>jH</a:t>
            </a:r>
            <a:r>
              <a:rPr lang="en-IN" sz="3200" dirty="0" smtClean="0"/>
              <a:t>[k8=B4]</a:t>
            </a:r>
            <a:r>
              <a:rPr lang="en-IN" sz="3200" dirty="0" err="1" smtClean="0"/>
              <a:t>Oe</a:t>
            </a:r>
            <a:r>
              <a:rPr lang="en-IN" sz="3200" dirty="0" smtClean="0"/>
              <a:t>@}      Fitness: 18</a:t>
            </a:r>
            <a:br>
              <a:rPr lang="en-IN" sz="3200" dirty="0" smtClean="0"/>
            </a:br>
            <a:r>
              <a:rPr lang="en-IN" sz="3200" dirty="0" smtClean="0"/>
              <a:t>Generation: 2   String: </a:t>
            </a:r>
            <a:r>
              <a:rPr lang="en-IN" sz="3200" dirty="0" err="1" smtClean="0"/>
              <a:t>tO</a:t>
            </a:r>
            <a:r>
              <a:rPr lang="en-IN" sz="3200" dirty="0" smtClean="0"/>
              <a:t>{"-?=</a:t>
            </a:r>
            <a:r>
              <a:rPr lang="en-IN" sz="3200" dirty="0" err="1" smtClean="0"/>
              <a:t>jH</a:t>
            </a:r>
            <a:r>
              <a:rPr lang="en-IN" sz="3200" dirty="0" smtClean="0"/>
              <a:t>[k8=B4]</a:t>
            </a:r>
            <a:r>
              <a:rPr lang="en-IN" sz="3200" dirty="0" err="1" smtClean="0"/>
              <a:t>Oe</a:t>
            </a:r>
            <a:r>
              <a:rPr lang="en-IN" sz="3200" dirty="0" smtClean="0"/>
              <a:t>@}      Fitness: 18</a:t>
            </a:r>
            <a:br>
              <a:rPr lang="en-IN" sz="3200" dirty="0" smtClean="0"/>
            </a:br>
            <a:r>
              <a:rPr lang="en-IN" sz="3200" dirty="0" smtClean="0"/>
              <a:t>Generation: 3   String: .#lRWf9k_I</a:t>
            </a:r>
            <a:r>
              <a:rPr lang="en-IN" sz="3200" dirty="0" smtClean="0">
                <a:solidFill>
                  <a:srgbClr val="FF0000"/>
                </a:solidFill>
              </a:rPr>
              <a:t>f</a:t>
            </a:r>
            <a:r>
              <a:rPr lang="en-IN" sz="3200" dirty="0" smtClean="0"/>
              <a:t>slw #</a:t>
            </a:r>
            <a:r>
              <a:rPr lang="en-IN" sz="3200" dirty="0" err="1" smtClean="0"/>
              <a:t>O$k</a:t>
            </a:r>
            <a:r>
              <a:rPr lang="en-IN" sz="3200" dirty="0" smtClean="0"/>
              <a:t>_      Fitness: 17</a:t>
            </a:r>
            <a:br>
              <a:rPr lang="en-IN" sz="3200" dirty="0" smtClean="0"/>
            </a:br>
            <a:r>
              <a:rPr lang="en-IN" sz="3200" dirty="0" smtClean="0"/>
              <a:t>Generation: 4   String: .-1Rq?9mHq</a:t>
            </a:r>
            <a:r>
              <a:rPr lang="en-IN" sz="3200" dirty="0" smtClean="0">
                <a:solidFill>
                  <a:srgbClr val="FF0000"/>
                </a:solidFill>
              </a:rPr>
              <a:t>k</a:t>
            </a:r>
            <a:r>
              <a:rPr lang="en-IN" sz="3200" dirty="0" smtClean="0"/>
              <a:t>3Wo]3r</a:t>
            </a:r>
            <a:r>
              <a:rPr lang="en-IN" sz="3200" dirty="0" smtClean="0">
                <a:solidFill>
                  <a:srgbClr val="FF0000"/>
                </a:solidFill>
              </a:rPr>
              <a:t>e</a:t>
            </a:r>
            <a:r>
              <a:rPr lang="en-IN" sz="3200" dirty="0" smtClean="0"/>
              <a:t>k_   Fitness: 16</a:t>
            </a:r>
            <a:br>
              <a:rPr lang="en-IN" sz="3200" dirty="0" smtClean="0"/>
            </a:br>
            <a:r>
              <a:rPr lang="en-IN" sz="3200" dirty="0" smtClean="0"/>
              <a:t>Generation: 5   String: .-1Rq?9mHq</a:t>
            </a:r>
            <a:r>
              <a:rPr lang="en-IN" sz="3200" dirty="0" smtClean="0">
                <a:solidFill>
                  <a:srgbClr val="FF0000"/>
                </a:solidFill>
              </a:rPr>
              <a:t>k</a:t>
            </a:r>
            <a:r>
              <a:rPr lang="en-IN" sz="3200" dirty="0" smtClean="0"/>
              <a:t>3Wo]3r</a:t>
            </a:r>
            <a:r>
              <a:rPr lang="en-IN" sz="3200" dirty="0" smtClean="0">
                <a:solidFill>
                  <a:srgbClr val="FF0000"/>
                </a:solidFill>
              </a:rPr>
              <a:t>e</a:t>
            </a:r>
            <a:r>
              <a:rPr lang="en-IN" sz="3200" dirty="0" smtClean="0"/>
              <a:t>k_   Fitness: 16</a:t>
            </a:r>
            <a:br>
              <a:rPr lang="en-IN" sz="3200" dirty="0" smtClean="0"/>
            </a:br>
            <a:r>
              <a:rPr lang="en-IN" sz="3200" dirty="0" smtClean="0"/>
              <a:t>Generation: 6   String: </a:t>
            </a:r>
            <a:r>
              <a:rPr lang="en-IN" sz="3200" dirty="0" err="1" smtClean="0"/>
              <a:t>A#ldW</a:t>
            </a:r>
            <a:r>
              <a:rPr lang="en-IN" sz="3200" dirty="0" smtClean="0"/>
              <a:t>) #</a:t>
            </a:r>
            <a:r>
              <a:rPr lang="en-IN" sz="3200" dirty="0" err="1" smtClean="0"/>
              <a:t>lI</a:t>
            </a:r>
            <a:r>
              <a:rPr lang="en-IN" sz="3200" dirty="0" err="1" smtClean="0">
                <a:solidFill>
                  <a:srgbClr val="FF0000"/>
                </a:solidFill>
              </a:rPr>
              <a:t>ks</a:t>
            </a:r>
            <a:r>
              <a:rPr lang="en-IN" sz="3200" dirty="0" err="1" smtClean="0"/>
              <a:t>lw</a:t>
            </a:r>
            <a:r>
              <a:rPr lang="en-IN" sz="3200" dirty="0" smtClean="0"/>
              <a:t> </a:t>
            </a:r>
            <a:r>
              <a:rPr lang="en-IN" sz="3200" dirty="0" err="1" smtClean="0"/>
              <a:t>cV</a:t>
            </a:r>
            <a:r>
              <a:rPr lang="en-IN" sz="3200" dirty="0" err="1" smtClean="0">
                <a:solidFill>
                  <a:srgbClr val="FF0000"/>
                </a:solidFill>
              </a:rPr>
              <a:t>ek</a:t>
            </a:r>
            <a:r>
              <a:rPr lang="en-IN" sz="3200" dirty="0" smtClean="0"/>
              <a:t>)       Fitness: 14</a:t>
            </a:r>
            <a:br>
              <a:rPr lang="en-IN" sz="3200" dirty="0" smtClean="0"/>
            </a:br>
            <a:r>
              <a:rPr lang="en-IN" sz="3200" dirty="0" smtClean="0"/>
              <a:t>Generation: 7   String: </a:t>
            </a:r>
            <a:r>
              <a:rPr lang="en-IN" sz="3200" dirty="0" err="1" smtClean="0"/>
              <a:t>A#ldW</a:t>
            </a:r>
            <a:r>
              <a:rPr lang="en-IN" sz="3200" dirty="0" smtClean="0"/>
              <a:t>) #</a:t>
            </a:r>
            <a:r>
              <a:rPr lang="en-IN" sz="3200" dirty="0" err="1" smtClean="0"/>
              <a:t>lI</a:t>
            </a:r>
            <a:r>
              <a:rPr lang="en-IN" sz="3200" dirty="0" err="1" smtClean="0">
                <a:solidFill>
                  <a:srgbClr val="FF0000"/>
                </a:solidFill>
              </a:rPr>
              <a:t>ks</a:t>
            </a:r>
            <a:r>
              <a:rPr lang="en-IN" sz="3200" dirty="0" err="1" smtClean="0"/>
              <a:t>lw</a:t>
            </a:r>
            <a:r>
              <a:rPr lang="en-IN" sz="3200" dirty="0" smtClean="0"/>
              <a:t> </a:t>
            </a:r>
            <a:r>
              <a:rPr lang="en-IN" sz="3200" dirty="0" err="1" smtClean="0"/>
              <a:t>cV</a:t>
            </a:r>
            <a:r>
              <a:rPr lang="en-IN" sz="3200" dirty="0" err="1" smtClean="0">
                <a:solidFill>
                  <a:srgbClr val="FF0000"/>
                </a:solidFill>
              </a:rPr>
              <a:t>ek</a:t>
            </a:r>
            <a:r>
              <a:rPr lang="en-IN" sz="3200" dirty="0" smtClean="0"/>
              <a:t>)       Fitness: 14</a:t>
            </a:r>
            <a:br>
              <a:rPr lang="en-IN" sz="3200" dirty="0" smtClean="0"/>
            </a:br>
            <a:r>
              <a:rPr lang="en-IN" sz="3200" dirty="0" smtClean="0"/>
              <a:t>Generation: 8   String: (, </a:t>
            </a:r>
            <a:r>
              <a:rPr lang="en-IN" sz="3200" dirty="0" smtClean="0">
                <a:solidFill>
                  <a:srgbClr val="FF0000"/>
                </a:solidFill>
              </a:rPr>
              <a:t>o</a:t>
            </a:r>
            <a:r>
              <a:rPr lang="en-IN" sz="3200" dirty="0" smtClean="0"/>
              <a:t> x _</a:t>
            </a:r>
            <a:r>
              <a:rPr lang="en-IN" sz="3200" dirty="0" err="1" smtClean="0"/>
              <a:t>x%R</a:t>
            </a:r>
            <a:r>
              <a:rPr lang="en-IN" sz="3200" dirty="0" err="1" smtClean="0">
                <a:solidFill>
                  <a:srgbClr val="FF0000"/>
                </a:solidFill>
              </a:rPr>
              <a:t>s</a:t>
            </a:r>
            <a:r>
              <a:rPr lang="en-IN" sz="3200" dirty="0" smtClean="0"/>
              <a:t>=, 6P</a:t>
            </a:r>
            <a:r>
              <a:rPr lang="en-IN" sz="3200" dirty="0" smtClean="0">
                <a:solidFill>
                  <a:srgbClr val="FF0000"/>
                </a:solidFill>
              </a:rPr>
              <a:t>eek</a:t>
            </a:r>
            <a:r>
              <a:rPr lang="en-IN" sz="3200" dirty="0" smtClean="0"/>
              <a:t>3       Fitness: 13</a:t>
            </a:r>
            <a:br>
              <a:rPr lang="en-IN" sz="3200" dirty="0" smtClean="0"/>
            </a:br>
            <a:r>
              <a:rPr lang="en-IN" sz="5100" dirty="0" smtClean="0"/>
              <a:t>. </a:t>
            </a:r>
            <a:br>
              <a:rPr lang="en-IN" sz="5100" dirty="0" smtClean="0"/>
            </a:br>
            <a:r>
              <a:rPr lang="en-IN" sz="5100" dirty="0" smtClean="0"/>
              <a:t>. </a:t>
            </a:r>
            <a:br>
              <a:rPr lang="en-IN" sz="5100" dirty="0" smtClean="0"/>
            </a:br>
            <a:r>
              <a:rPr lang="en-IN" sz="5100" dirty="0" smtClean="0"/>
              <a:t>. </a:t>
            </a:r>
            <a:r>
              <a:rPr lang="en-IN" sz="3200" dirty="0" smtClean="0"/>
              <a:t/>
            </a:r>
            <a:br>
              <a:rPr lang="en-IN" sz="3200" dirty="0" smtClean="0"/>
            </a:br>
            <a:r>
              <a:rPr lang="en-IN" sz="3200" dirty="0" smtClean="0"/>
              <a:t>Generation: 29   String: </a:t>
            </a:r>
            <a:r>
              <a:rPr lang="en-IN" sz="3200" dirty="0" smtClean="0">
                <a:solidFill>
                  <a:srgbClr val="FF0000"/>
                </a:solidFill>
              </a:rPr>
              <a:t>I lo</a:t>
            </a:r>
            <a:r>
              <a:rPr lang="en-IN" sz="3200" dirty="0" smtClean="0"/>
              <a:t>p</a:t>
            </a:r>
            <a:r>
              <a:rPr lang="en-IN" sz="3200" dirty="0" smtClean="0">
                <a:solidFill>
                  <a:srgbClr val="FF0000"/>
                </a:solidFill>
              </a:rPr>
              <a:t>e </a:t>
            </a:r>
            <a:r>
              <a:rPr lang="en-IN" sz="3200" dirty="0" err="1" smtClean="0">
                <a:solidFill>
                  <a:srgbClr val="FF0000"/>
                </a:solidFill>
              </a:rPr>
              <a:t>Geeks</a:t>
            </a:r>
            <a:r>
              <a:rPr lang="en-IN" sz="3200" dirty="0" err="1" smtClean="0"/>
              <a:t>#</a:t>
            </a:r>
            <a:r>
              <a:rPr lang="en-IN" sz="3200" dirty="0" err="1" smtClean="0">
                <a:solidFill>
                  <a:srgbClr val="FF0000"/>
                </a:solidFill>
              </a:rPr>
              <a:t>o</a:t>
            </a:r>
            <a:r>
              <a:rPr lang="en-IN" sz="3200" dirty="0" smtClean="0"/>
              <a:t>, </a:t>
            </a:r>
            <a:r>
              <a:rPr lang="en-IN" sz="3200" dirty="0" smtClean="0">
                <a:solidFill>
                  <a:srgbClr val="FF0000"/>
                </a:solidFill>
              </a:rPr>
              <a:t>Geeks</a:t>
            </a:r>
            <a:r>
              <a:rPr lang="en-IN" sz="3200" dirty="0" smtClean="0"/>
              <a:t>       Fitness: 3</a:t>
            </a:r>
            <a:br>
              <a:rPr lang="en-IN" sz="3200" dirty="0" smtClean="0"/>
            </a:br>
            <a:r>
              <a:rPr lang="en-IN" sz="3200" dirty="0" smtClean="0"/>
              <a:t>Generation: 30   String: </a:t>
            </a:r>
            <a:r>
              <a:rPr lang="en-IN" sz="3200" dirty="0" smtClean="0">
                <a:solidFill>
                  <a:srgbClr val="FF0000"/>
                </a:solidFill>
              </a:rPr>
              <a:t>I </a:t>
            </a:r>
            <a:r>
              <a:rPr lang="en-IN" sz="3200" dirty="0" err="1" smtClean="0">
                <a:solidFill>
                  <a:srgbClr val="FF0000"/>
                </a:solidFill>
              </a:rPr>
              <a:t>lo</a:t>
            </a:r>
            <a:r>
              <a:rPr lang="en-IN" sz="3200" dirty="0" err="1" smtClean="0"/>
              <a:t>M</a:t>
            </a:r>
            <a:r>
              <a:rPr lang="en-IN" sz="3200" dirty="0" err="1" smtClean="0">
                <a:solidFill>
                  <a:srgbClr val="FF0000"/>
                </a:solidFill>
              </a:rPr>
              <a:t>e</a:t>
            </a:r>
            <a:r>
              <a:rPr lang="en-IN" sz="3200" dirty="0" smtClean="0">
                <a:solidFill>
                  <a:srgbClr val="FF0000"/>
                </a:solidFill>
              </a:rPr>
              <a:t> </a:t>
            </a:r>
            <a:r>
              <a:rPr lang="en-IN" sz="3200" dirty="0" err="1" smtClean="0">
                <a:solidFill>
                  <a:srgbClr val="FF0000"/>
                </a:solidFill>
              </a:rPr>
              <a:t>Geeksfo</a:t>
            </a:r>
            <a:r>
              <a:rPr lang="en-IN" sz="3200" dirty="0" err="1" smtClean="0"/>
              <a:t>B</a:t>
            </a:r>
            <a:r>
              <a:rPr lang="en-IN" sz="3200" dirty="0" err="1" smtClean="0">
                <a:solidFill>
                  <a:srgbClr val="FF0000"/>
                </a:solidFill>
              </a:rPr>
              <a:t>Geeks</a:t>
            </a:r>
            <a:r>
              <a:rPr lang="en-IN" sz="3200" dirty="0" smtClean="0"/>
              <a:t>      Fitness: 2 Generation: 31   String: </a:t>
            </a:r>
            <a:r>
              <a:rPr lang="en-IN" sz="3200" dirty="0" smtClean="0">
                <a:solidFill>
                  <a:srgbClr val="FF0000"/>
                </a:solidFill>
              </a:rPr>
              <a:t>I love Geeksfo</a:t>
            </a:r>
            <a:r>
              <a:rPr lang="en-IN" sz="3200" dirty="0" smtClean="0"/>
              <a:t>0</a:t>
            </a:r>
            <a:r>
              <a:rPr lang="en-IN" sz="3200" dirty="0" smtClean="0">
                <a:solidFill>
                  <a:srgbClr val="FF0000"/>
                </a:solidFill>
              </a:rPr>
              <a:t>Geeks        </a:t>
            </a:r>
            <a:r>
              <a:rPr lang="en-IN" sz="3200" dirty="0" smtClean="0"/>
              <a:t>Fitness: 1</a:t>
            </a:r>
            <a:br>
              <a:rPr lang="en-IN" sz="3200" dirty="0" smtClean="0"/>
            </a:br>
            <a:r>
              <a:rPr lang="en-IN" sz="3200" dirty="0" smtClean="0"/>
              <a:t>Generation: 32   String: </a:t>
            </a:r>
            <a:r>
              <a:rPr lang="en-IN" sz="3200" dirty="0" smtClean="0">
                <a:solidFill>
                  <a:srgbClr val="FF0000"/>
                </a:solidFill>
              </a:rPr>
              <a:t>I love Geeksfo</a:t>
            </a:r>
            <a:r>
              <a:rPr lang="en-IN" sz="3200" dirty="0" smtClean="0"/>
              <a:t>0</a:t>
            </a:r>
            <a:r>
              <a:rPr lang="en-IN" sz="3200" dirty="0" smtClean="0">
                <a:solidFill>
                  <a:srgbClr val="FF0000"/>
                </a:solidFill>
              </a:rPr>
              <a:t>Geeks        </a:t>
            </a:r>
            <a:r>
              <a:rPr lang="en-IN" sz="3200" dirty="0" smtClean="0"/>
              <a:t>Fitness: 1</a:t>
            </a:r>
            <a:br>
              <a:rPr lang="en-IN" sz="3200" dirty="0" smtClean="0"/>
            </a:br>
            <a:r>
              <a:rPr lang="en-IN" sz="3200" dirty="0" smtClean="0"/>
              <a:t>Generation: 33   String</a:t>
            </a:r>
            <a:r>
              <a:rPr lang="en-IN" sz="3200" dirty="0" smtClean="0">
                <a:solidFill>
                  <a:srgbClr val="FF0000"/>
                </a:solidFill>
              </a:rPr>
              <a:t>: I love Geeksfo</a:t>
            </a:r>
            <a:r>
              <a:rPr lang="en-IN" sz="3200" dirty="0" smtClean="0"/>
              <a:t>0</a:t>
            </a:r>
            <a:r>
              <a:rPr lang="en-IN" sz="3200" dirty="0" smtClean="0">
                <a:solidFill>
                  <a:srgbClr val="FF0000"/>
                </a:solidFill>
              </a:rPr>
              <a:t>Geeks  </a:t>
            </a:r>
            <a:r>
              <a:rPr lang="en-IN" sz="3200" dirty="0" smtClean="0"/>
              <a:t>      Fitness: 1</a:t>
            </a:r>
            <a:br>
              <a:rPr lang="en-IN" sz="3200" dirty="0" smtClean="0"/>
            </a:br>
            <a:r>
              <a:rPr lang="en-IN" sz="3200" dirty="0" smtClean="0"/>
              <a:t>Generation: 34   String: I love </a:t>
            </a:r>
            <a:r>
              <a:rPr lang="en-IN" sz="3200" dirty="0" err="1" smtClean="0"/>
              <a:t>GeeksforGeeks</a:t>
            </a:r>
            <a:r>
              <a:rPr lang="en-IN" sz="3200" dirty="0" smtClean="0"/>
              <a:t>        Fitness: 0</a:t>
            </a:r>
            <a:endParaRPr lang="en-IN" sz="2800" b="1" dirty="0" smtClean="0"/>
          </a:p>
        </p:txBody>
      </p:sp>
      <p:sp>
        <p:nvSpPr>
          <p:cNvPr id="1026" name="AutoShape 2" descr="Flow chart: create initial population, score and scale population, retain elite, select parents, produce crossover and mutation children, return to score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What Is the Genetic Algorithm? - MATLAB &amp; Simuli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Rectangle 7"/>
          <p:cNvSpPr/>
          <p:nvPr/>
        </p:nvSpPr>
        <p:spPr>
          <a:xfrm>
            <a:off x="762000" y="6172200"/>
            <a:ext cx="7699544" cy="646331"/>
          </a:xfrm>
          <a:prstGeom prst="rect">
            <a:avLst/>
          </a:prstGeom>
        </p:spPr>
        <p:txBody>
          <a:bodyPr wrap="none">
            <a:spAutoFit/>
          </a:bodyPr>
          <a:lstStyle/>
          <a:p>
            <a:r>
              <a:rPr lang="en-IN" dirty="0" smtClean="0"/>
              <a:t>Note: Red Characters are matching characters with output string and </a:t>
            </a:r>
          </a:p>
          <a:p>
            <a:r>
              <a:rPr lang="en-IN" dirty="0" smtClean="0"/>
              <a:t>black are differ than output string is to be generated.</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3600" dirty="0" smtClean="0"/>
              <a:t>Difference between Genetic Algorithms and Traditional Algorithms</a:t>
            </a:r>
            <a:endParaRPr lang="en-IN" dirty="0"/>
          </a:p>
        </p:txBody>
      </p:sp>
      <p:sp>
        <p:nvSpPr>
          <p:cNvPr id="6" name="Content Placeholder 5"/>
          <p:cNvSpPr>
            <a:spLocks noGrp="1"/>
          </p:cNvSpPr>
          <p:nvPr>
            <p:ph sz="quarter" idx="1"/>
          </p:nvPr>
        </p:nvSpPr>
        <p:spPr>
          <a:xfrm>
            <a:off x="228600" y="1143000"/>
            <a:ext cx="8382000" cy="5486400"/>
          </a:xfrm>
        </p:spPr>
        <p:txBody>
          <a:bodyPr>
            <a:normAutofit fontScale="70000" lnSpcReduction="20000"/>
          </a:bodyPr>
          <a:lstStyle/>
          <a:p>
            <a:r>
              <a:rPr lang="en-IN" dirty="0" smtClean="0"/>
              <a:t>A search space is the set of all possible solutions to the problem. In the traditional algorithm, only one set of solutions is maintained, whereas, in a genetic algorithm, several sets of solutions in search space can be used.</a:t>
            </a:r>
          </a:p>
          <a:p>
            <a:r>
              <a:rPr lang="en-IN" dirty="0" smtClean="0"/>
              <a:t>Traditional algorithms need more information in order to perform a search, whereas genetic algorithms need only one objective function to calculate the fitness of an individual.</a:t>
            </a:r>
          </a:p>
          <a:p>
            <a:r>
              <a:rPr lang="en-IN" dirty="0" smtClean="0"/>
              <a:t>Traditional Algorithms cannot work </a:t>
            </a:r>
            <a:r>
              <a:rPr lang="en-IN" dirty="0" err="1" smtClean="0"/>
              <a:t>parallelly</a:t>
            </a:r>
            <a:r>
              <a:rPr lang="en-IN" dirty="0" smtClean="0"/>
              <a:t>, whereas genetic Algorithms can work </a:t>
            </a:r>
            <a:r>
              <a:rPr lang="en-IN" dirty="0" err="1" smtClean="0"/>
              <a:t>parallelly</a:t>
            </a:r>
            <a:r>
              <a:rPr lang="en-IN" dirty="0" smtClean="0"/>
              <a:t> (calculating the fitness of the individualities are independent).</a:t>
            </a:r>
          </a:p>
          <a:p>
            <a:r>
              <a:rPr lang="en-IN" dirty="0" smtClean="0"/>
              <a:t>One big difference in genetic Algorithms is that rather of operating directly on seeker results, inheritable algorithms operate on their representations (or rendering), frequently appertained to as chromosomes.</a:t>
            </a:r>
          </a:p>
          <a:p>
            <a:r>
              <a:rPr lang="en-IN" dirty="0" smtClean="0"/>
              <a:t>One of the big differences between traditional algorithm and genetic algorithm is that it does not directly operate on candidate solutions.</a:t>
            </a:r>
          </a:p>
          <a:p>
            <a:r>
              <a:rPr lang="en-IN" dirty="0" smtClean="0"/>
              <a:t>Traditional Algorithms can only generate one result in the end, whereas Genetic Algorithms can generate multiple optimal results from different generations.</a:t>
            </a:r>
          </a:p>
          <a:p>
            <a:r>
              <a:rPr lang="en-IN" dirty="0" smtClean="0"/>
              <a:t>The traditional algorithm is not more likely to generate optimal results, whereas Genetic algorithms do not guarantee to generate optimal global results, but also there is a great possibility of getting the optimal result for a problem as it uses genetic operators such as Crossover and Mutation.</a:t>
            </a:r>
          </a:p>
          <a:p>
            <a:r>
              <a:rPr lang="en-IN" dirty="0" smtClean="0"/>
              <a:t>Traditional algorithms are deterministic in nature, whereas Genetic algorithms are probabilistic and stochastic in nature.</a:t>
            </a:r>
            <a:endParaRPr lang="en-IN" dirty="0"/>
          </a:p>
        </p:txBody>
      </p:sp>
      <p:sp>
        <p:nvSpPr>
          <p:cNvPr id="1026" name="AutoShape 2" descr="Flow chart: create initial population, score and scale population, retain elite, select parents, produce crossover and mutation children, return to score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What Is the Genetic Algorithm? - MATLAB &amp; Simuli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3200" dirty="0" smtClean="0"/>
              <a:t>Limitations of Genetic Algorithms</a:t>
            </a:r>
            <a:br>
              <a:rPr lang="en-IN" sz="3200" dirty="0" smtClean="0"/>
            </a:br>
            <a:endParaRPr lang="en-IN" dirty="0"/>
          </a:p>
        </p:txBody>
      </p:sp>
      <p:sp>
        <p:nvSpPr>
          <p:cNvPr id="6" name="Content Placeholder 5"/>
          <p:cNvSpPr>
            <a:spLocks noGrp="1"/>
          </p:cNvSpPr>
          <p:nvPr>
            <p:ph sz="quarter" idx="1"/>
          </p:nvPr>
        </p:nvSpPr>
        <p:spPr>
          <a:xfrm>
            <a:off x="228600" y="1143000"/>
            <a:ext cx="8382000" cy="5486400"/>
          </a:xfrm>
        </p:spPr>
        <p:txBody>
          <a:bodyPr>
            <a:normAutofit/>
          </a:bodyPr>
          <a:lstStyle/>
          <a:p>
            <a:r>
              <a:rPr lang="en-IN" dirty="0" smtClean="0"/>
              <a:t>Genetic algorithms are not efficient algorithms for solving simple problems.</a:t>
            </a:r>
          </a:p>
          <a:p>
            <a:r>
              <a:rPr lang="en-IN" dirty="0" smtClean="0"/>
              <a:t>It does not guarantee the quality of the final solution to a problem.</a:t>
            </a:r>
          </a:p>
          <a:p>
            <a:r>
              <a:rPr lang="en-IN" dirty="0" smtClean="0"/>
              <a:t>Repetitive calculation of fitness values may generate some computational challenges.</a:t>
            </a:r>
            <a:endParaRPr lang="en-IN" dirty="0"/>
          </a:p>
        </p:txBody>
      </p:sp>
      <p:sp>
        <p:nvSpPr>
          <p:cNvPr id="1026" name="AutoShape 2" descr="Flow chart: create initial population, score and scale population, retain elite, select parents, produce crossover and mutation children, return to score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What Is the Genetic Algorithm? - MATLAB &amp; Simuli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2800" dirty="0" smtClean="0"/>
              <a:t>Advantages of Genetic Algorithm</a:t>
            </a:r>
            <a:br>
              <a:rPr lang="en-IN" sz="2800" dirty="0" smtClean="0"/>
            </a:br>
            <a:endParaRPr lang="en-IN" dirty="0"/>
          </a:p>
        </p:txBody>
      </p:sp>
      <p:sp>
        <p:nvSpPr>
          <p:cNvPr id="6" name="Content Placeholder 5"/>
          <p:cNvSpPr>
            <a:spLocks noGrp="1"/>
          </p:cNvSpPr>
          <p:nvPr>
            <p:ph sz="quarter" idx="1"/>
          </p:nvPr>
        </p:nvSpPr>
        <p:spPr>
          <a:xfrm>
            <a:off x="228600" y="1143000"/>
            <a:ext cx="8382000" cy="5486400"/>
          </a:xfrm>
        </p:spPr>
        <p:txBody>
          <a:bodyPr>
            <a:normAutofit/>
          </a:bodyPr>
          <a:lstStyle/>
          <a:p>
            <a:r>
              <a:rPr lang="en-IN" dirty="0" smtClean="0"/>
              <a:t>The parallel capabilities of genetic algorithms are best.</a:t>
            </a:r>
          </a:p>
          <a:p>
            <a:r>
              <a:rPr lang="en-IN" dirty="0" smtClean="0"/>
              <a:t>It helps in optimizing various problems such as discrete functions, multi-objective problems, and continuous functions.</a:t>
            </a:r>
          </a:p>
          <a:p>
            <a:r>
              <a:rPr lang="en-IN" dirty="0" smtClean="0"/>
              <a:t>It provides a solution for a problem that improves over time.</a:t>
            </a:r>
          </a:p>
          <a:p>
            <a:r>
              <a:rPr lang="en-IN" dirty="0" smtClean="0"/>
              <a:t>A genetic algorithm does not need derivative information.</a:t>
            </a:r>
            <a:endParaRPr lang="en-IN" dirty="0"/>
          </a:p>
        </p:txBody>
      </p:sp>
      <p:sp>
        <p:nvSpPr>
          <p:cNvPr id="1026" name="AutoShape 2" descr="Flow chart: create initial population, score and scale population, retain elite, select parents, produce crossover and mutation children, return to score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What Is the Genetic Algorithm? - MATLAB &amp; Simuli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4400" dirty="0" smtClean="0"/>
              <a:t>Introduction</a:t>
            </a:r>
            <a:r>
              <a:rPr lang="en-IN" dirty="0" smtClean="0"/>
              <a:t/>
            </a:r>
            <a:br>
              <a:rPr lang="en-IN" dirty="0" smtClean="0"/>
            </a:br>
            <a:endParaRPr lang="en-IN" dirty="0"/>
          </a:p>
        </p:txBody>
      </p:sp>
      <p:sp>
        <p:nvSpPr>
          <p:cNvPr id="3" name="Content Placeholder 2"/>
          <p:cNvSpPr>
            <a:spLocks noGrp="1"/>
          </p:cNvSpPr>
          <p:nvPr>
            <p:ph sz="quarter" idx="1"/>
          </p:nvPr>
        </p:nvSpPr>
        <p:spPr>
          <a:xfrm>
            <a:off x="0" y="685800"/>
            <a:ext cx="8991600" cy="5943600"/>
          </a:xfrm>
        </p:spPr>
        <p:txBody>
          <a:bodyPr>
            <a:normAutofit/>
          </a:bodyPr>
          <a:lstStyle/>
          <a:p>
            <a:r>
              <a:rPr lang="en-IN" b="1" i="1" dirty="0" smtClean="0"/>
              <a:t>A genetic algorithm is an adaptive heuristic search algorithm inspired by "Darwin's theory of evolution in Nature</a:t>
            </a:r>
            <a:r>
              <a:rPr lang="en-IN" dirty="0" smtClean="0"/>
              <a:t>." </a:t>
            </a:r>
          </a:p>
          <a:p>
            <a:r>
              <a:rPr lang="en-IN" dirty="0" smtClean="0"/>
              <a:t>It is used to solve optimization problems in machine learning. </a:t>
            </a:r>
          </a:p>
          <a:p>
            <a:r>
              <a:rPr lang="en-IN" dirty="0" smtClean="0"/>
              <a:t>It is one of the important algorithms as it helps solve complex problems that would take a long time to solve.</a:t>
            </a:r>
          </a:p>
          <a:p>
            <a:r>
              <a:rPr lang="en-IN" dirty="0" smtClean="0"/>
              <a:t>Genetic Algorithms are being widely used in different real-world applications. </a:t>
            </a:r>
          </a:p>
          <a:p>
            <a:r>
              <a:rPr lang="en-IN" dirty="0" smtClean="0"/>
              <a:t>For example, </a:t>
            </a:r>
            <a:r>
              <a:rPr lang="en-IN" b="1" dirty="0" smtClean="0"/>
              <a:t>Designing electronic circuits, code-breaking, image processing, and artificial creativity.</a:t>
            </a:r>
            <a:endParaRPr lang="en-IN" dirty="0" smtClean="0"/>
          </a:p>
          <a:p>
            <a:pPr>
              <a:buNone/>
            </a:pP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2800" dirty="0" smtClean="0"/>
              <a:t>applications of Genetic Algorithm</a:t>
            </a:r>
            <a:br>
              <a:rPr lang="en-IN" sz="2800" dirty="0" smtClean="0"/>
            </a:br>
            <a:endParaRPr lang="en-IN" sz="2800" dirty="0"/>
          </a:p>
        </p:txBody>
      </p:sp>
      <p:sp>
        <p:nvSpPr>
          <p:cNvPr id="6" name="Content Placeholder 5"/>
          <p:cNvSpPr>
            <a:spLocks noGrp="1"/>
          </p:cNvSpPr>
          <p:nvPr>
            <p:ph sz="quarter" idx="1"/>
          </p:nvPr>
        </p:nvSpPr>
        <p:spPr>
          <a:xfrm>
            <a:off x="228600" y="1143000"/>
            <a:ext cx="8382000" cy="5486400"/>
          </a:xfrm>
        </p:spPr>
        <p:txBody>
          <a:bodyPr>
            <a:normAutofit fontScale="77500" lnSpcReduction="20000"/>
          </a:bodyPr>
          <a:lstStyle/>
          <a:p>
            <a:r>
              <a:rPr lang="en-IN" b="1" dirty="0" smtClean="0"/>
              <a:t>Optimization</a:t>
            </a:r>
            <a:r>
              <a:rPr lang="en-IN" dirty="0" smtClean="0"/>
              <a:t> − </a:t>
            </a:r>
          </a:p>
          <a:p>
            <a:pPr lvl="1"/>
            <a:r>
              <a:rPr lang="en-IN" dirty="0" smtClean="0"/>
              <a:t>Genetic Algorithms are most commonly used in optimization problems wherein we have to maximize or minimize a given objective function value under a given set of constraints. </a:t>
            </a:r>
          </a:p>
          <a:p>
            <a:pPr lvl="1"/>
            <a:r>
              <a:rPr lang="en-IN" dirty="0" smtClean="0"/>
              <a:t>The approach to solve Optimization problems has been highlighted throughout the tutorial.</a:t>
            </a:r>
          </a:p>
          <a:p>
            <a:r>
              <a:rPr lang="en-IN" b="1" dirty="0" smtClean="0"/>
              <a:t>Economics</a:t>
            </a:r>
            <a:r>
              <a:rPr lang="en-IN" dirty="0" smtClean="0"/>
              <a:t> − </a:t>
            </a:r>
          </a:p>
          <a:p>
            <a:pPr lvl="1"/>
            <a:r>
              <a:rPr lang="en-IN" dirty="0" smtClean="0"/>
              <a:t>GAs are also used to characterize various economic models like the cobweb model, game theory equilibrium resolution, asset pricing, etc.</a:t>
            </a:r>
          </a:p>
          <a:p>
            <a:r>
              <a:rPr lang="en-IN" b="1" dirty="0" smtClean="0"/>
              <a:t>Neural Networks</a:t>
            </a:r>
            <a:r>
              <a:rPr lang="en-IN" dirty="0" smtClean="0"/>
              <a:t> − </a:t>
            </a:r>
          </a:p>
          <a:p>
            <a:pPr lvl="1"/>
            <a:r>
              <a:rPr lang="en-IN" dirty="0" smtClean="0"/>
              <a:t>GAs are also used to train neural networks, particularly recurrent neural networks.</a:t>
            </a:r>
          </a:p>
          <a:p>
            <a:r>
              <a:rPr lang="en-IN" b="1" dirty="0" smtClean="0"/>
              <a:t>Parallelization</a:t>
            </a:r>
            <a:r>
              <a:rPr lang="en-IN" dirty="0" smtClean="0"/>
              <a:t> − </a:t>
            </a:r>
          </a:p>
          <a:p>
            <a:pPr lvl="1"/>
            <a:r>
              <a:rPr lang="en-IN" dirty="0" smtClean="0"/>
              <a:t>GAs also have very good parallel capabilities, and prove to be very effective means in solving certain problems, and also provide a good area for research.</a:t>
            </a:r>
          </a:p>
          <a:p>
            <a:r>
              <a:rPr lang="en-IN" b="1" dirty="0" smtClean="0"/>
              <a:t>Image Processing</a:t>
            </a:r>
            <a:r>
              <a:rPr lang="en-IN" dirty="0" smtClean="0"/>
              <a:t> − </a:t>
            </a:r>
          </a:p>
          <a:p>
            <a:pPr lvl="1"/>
            <a:r>
              <a:rPr lang="en-IN" dirty="0" smtClean="0"/>
              <a:t>GAs are used for various digital image processing (DIP) tasks as well like dense pixel matching.</a:t>
            </a:r>
          </a:p>
          <a:p>
            <a:r>
              <a:rPr lang="en-IN" b="1" dirty="0" smtClean="0"/>
              <a:t>Vehicle routing problems</a:t>
            </a:r>
            <a:r>
              <a:rPr lang="en-IN" dirty="0" smtClean="0"/>
              <a:t> −</a:t>
            </a:r>
          </a:p>
          <a:p>
            <a:pPr lvl="1"/>
            <a:r>
              <a:rPr lang="en-IN" dirty="0" smtClean="0"/>
              <a:t> With multiple soft time windows, multiple depots and a heterogeneous fleet.</a:t>
            </a:r>
          </a:p>
        </p:txBody>
      </p:sp>
      <p:sp>
        <p:nvSpPr>
          <p:cNvPr id="1026" name="AutoShape 2" descr="Flow chart: create initial population, score and scale population, retain elite, select parents, produce crossover and mutation children, return to score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What Is the Genetic Algorithm? - MATLAB &amp; Simuli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2800" dirty="0" smtClean="0"/>
              <a:t>applications of Genetic Algorithm</a:t>
            </a:r>
            <a:br>
              <a:rPr lang="en-IN" sz="2800" dirty="0" smtClean="0"/>
            </a:br>
            <a:endParaRPr lang="en-IN" sz="2800" dirty="0"/>
          </a:p>
        </p:txBody>
      </p:sp>
      <p:sp>
        <p:nvSpPr>
          <p:cNvPr id="6" name="Content Placeholder 5"/>
          <p:cNvSpPr>
            <a:spLocks noGrp="1"/>
          </p:cNvSpPr>
          <p:nvPr>
            <p:ph sz="quarter" idx="1"/>
          </p:nvPr>
        </p:nvSpPr>
        <p:spPr>
          <a:xfrm>
            <a:off x="228600" y="1143000"/>
            <a:ext cx="8382000" cy="5486400"/>
          </a:xfrm>
        </p:spPr>
        <p:txBody>
          <a:bodyPr>
            <a:normAutofit fontScale="77500" lnSpcReduction="20000"/>
          </a:bodyPr>
          <a:lstStyle/>
          <a:p>
            <a:r>
              <a:rPr lang="en-IN" b="1" dirty="0" smtClean="0"/>
              <a:t>Scheduling applications</a:t>
            </a:r>
            <a:r>
              <a:rPr lang="en-IN" dirty="0" smtClean="0"/>
              <a:t> − </a:t>
            </a:r>
          </a:p>
          <a:p>
            <a:pPr lvl="1"/>
            <a:r>
              <a:rPr lang="en-IN" dirty="0" smtClean="0"/>
              <a:t>GAs are used to solve various scheduling problems as well, particularly the time tabling problem.</a:t>
            </a:r>
          </a:p>
          <a:p>
            <a:r>
              <a:rPr lang="en-IN" b="1" dirty="0" smtClean="0"/>
              <a:t>Machine Learning</a:t>
            </a:r>
            <a:r>
              <a:rPr lang="en-IN" dirty="0" smtClean="0"/>
              <a:t> − </a:t>
            </a:r>
          </a:p>
          <a:p>
            <a:pPr lvl="1"/>
            <a:r>
              <a:rPr lang="en-IN" dirty="0" smtClean="0"/>
              <a:t>Genetics based machine learning (GBML) is a niche area in machine learning.</a:t>
            </a:r>
          </a:p>
          <a:p>
            <a:r>
              <a:rPr lang="en-IN" b="1" dirty="0" smtClean="0"/>
              <a:t>Robot Trajectory Generation</a:t>
            </a:r>
            <a:r>
              <a:rPr lang="en-IN" dirty="0" smtClean="0"/>
              <a:t> − </a:t>
            </a:r>
          </a:p>
          <a:p>
            <a:pPr lvl="1"/>
            <a:r>
              <a:rPr lang="en-IN" dirty="0" smtClean="0"/>
              <a:t>GAs have been used to plan the path which a robot arm takes by moving from one point to another.</a:t>
            </a:r>
          </a:p>
          <a:p>
            <a:r>
              <a:rPr lang="en-IN" b="1" dirty="0" smtClean="0"/>
              <a:t>Parametric Design of Aircraft</a:t>
            </a:r>
            <a:r>
              <a:rPr lang="en-IN" dirty="0" smtClean="0"/>
              <a:t> − </a:t>
            </a:r>
          </a:p>
          <a:p>
            <a:pPr lvl="1"/>
            <a:r>
              <a:rPr lang="en-IN" dirty="0" smtClean="0"/>
              <a:t>GAs have been used to design aircrafts by varying the parameters and evolving better solutions.</a:t>
            </a:r>
          </a:p>
          <a:p>
            <a:r>
              <a:rPr lang="en-IN" b="1" dirty="0" smtClean="0"/>
              <a:t>DNA Analysis</a:t>
            </a:r>
            <a:r>
              <a:rPr lang="en-IN" dirty="0" smtClean="0"/>
              <a:t> − </a:t>
            </a:r>
          </a:p>
          <a:p>
            <a:pPr lvl="1"/>
            <a:r>
              <a:rPr lang="en-IN" dirty="0" smtClean="0"/>
              <a:t>GAs have been used to determine the structure of DNA using spectrometric data about the sample.</a:t>
            </a:r>
          </a:p>
          <a:p>
            <a:r>
              <a:rPr lang="en-IN" b="1" dirty="0" smtClean="0"/>
              <a:t>Multimodal Optimization</a:t>
            </a:r>
            <a:r>
              <a:rPr lang="en-IN" dirty="0" smtClean="0"/>
              <a:t> − </a:t>
            </a:r>
          </a:p>
          <a:p>
            <a:pPr lvl="1"/>
            <a:r>
              <a:rPr lang="en-IN" dirty="0" smtClean="0"/>
              <a:t>GAs are obviously very good approaches for multimodal optimization in which we have to find multiple optimum solutions.</a:t>
            </a:r>
          </a:p>
          <a:p>
            <a:r>
              <a:rPr lang="en-IN" b="1" dirty="0" err="1" smtClean="0"/>
              <a:t>Traveling</a:t>
            </a:r>
            <a:r>
              <a:rPr lang="en-IN" b="1" dirty="0" smtClean="0"/>
              <a:t> salesman problem and its applications</a:t>
            </a:r>
            <a:r>
              <a:rPr lang="en-IN" dirty="0" smtClean="0"/>
              <a:t> − </a:t>
            </a:r>
          </a:p>
          <a:p>
            <a:pPr lvl="1"/>
            <a:r>
              <a:rPr lang="en-IN" dirty="0" smtClean="0"/>
              <a:t>GAs have been used to solve the TSP, which is a well-known combinatorial problem using novel crossover and packing strategies.</a:t>
            </a:r>
            <a:endParaRPr lang="en-IN" dirty="0"/>
          </a:p>
        </p:txBody>
      </p:sp>
      <p:sp>
        <p:nvSpPr>
          <p:cNvPr id="1026" name="AutoShape 2" descr="Flow chart: create initial population, score and scale population, retain elite, select parents, produce crossover and mutation children, return to score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What Is the Genetic Algorithm? - MATLAB &amp; Simuli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3100" b="1" dirty="0" smtClean="0"/>
              <a:t>HYPOTHESIS SPACE SEARCH</a:t>
            </a:r>
            <a:r>
              <a:rPr lang="en-IN" sz="2800" dirty="0" smtClean="0"/>
              <a:t/>
            </a:r>
            <a:br>
              <a:rPr lang="en-IN" sz="2800" dirty="0" smtClean="0"/>
            </a:br>
            <a:endParaRPr lang="en-IN" sz="2800" dirty="0"/>
          </a:p>
        </p:txBody>
      </p:sp>
      <p:sp>
        <p:nvSpPr>
          <p:cNvPr id="6" name="Content Placeholder 5"/>
          <p:cNvSpPr>
            <a:spLocks noGrp="1"/>
          </p:cNvSpPr>
          <p:nvPr>
            <p:ph sz="quarter" idx="1"/>
          </p:nvPr>
        </p:nvSpPr>
        <p:spPr>
          <a:xfrm>
            <a:off x="228600" y="914400"/>
            <a:ext cx="8382000" cy="5715000"/>
          </a:xfrm>
        </p:spPr>
        <p:txBody>
          <a:bodyPr>
            <a:normAutofit lnSpcReduction="10000"/>
          </a:bodyPr>
          <a:lstStyle/>
          <a:p>
            <a:r>
              <a:rPr lang="en-IN" dirty="0" smtClean="0"/>
              <a:t>GA is </a:t>
            </a:r>
            <a:r>
              <a:rPr lang="en-IN" dirty="0" smtClean="0"/>
              <a:t>employ a randomized beam search method to seek </a:t>
            </a:r>
            <a:r>
              <a:rPr lang="en-IN" dirty="0" smtClean="0"/>
              <a:t>a maximally </a:t>
            </a:r>
            <a:r>
              <a:rPr lang="en-IN" dirty="0" smtClean="0"/>
              <a:t>fit hypothesis. </a:t>
            </a:r>
            <a:endParaRPr lang="en-IN" dirty="0" smtClean="0"/>
          </a:p>
          <a:p>
            <a:r>
              <a:rPr lang="en-IN" dirty="0" smtClean="0"/>
              <a:t>This </a:t>
            </a:r>
            <a:r>
              <a:rPr lang="en-IN" dirty="0" smtClean="0"/>
              <a:t>search is quite different from that of other </a:t>
            </a:r>
            <a:r>
              <a:rPr lang="en-IN" dirty="0" smtClean="0"/>
              <a:t>learning methods we </a:t>
            </a:r>
            <a:r>
              <a:rPr lang="en-IN" dirty="0" smtClean="0"/>
              <a:t>have considered in this book. </a:t>
            </a:r>
            <a:endParaRPr lang="en-IN" dirty="0" smtClean="0"/>
          </a:p>
          <a:p>
            <a:r>
              <a:rPr lang="en-IN" dirty="0" smtClean="0"/>
              <a:t>To </a:t>
            </a:r>
            <a:r>
              <a:rPr lang="en-IN" dirty="0" smtClean="0"/>
              <a:t>contrast the hypothesis space </a:t>
            </a:r>
            <a:r>
              <a:rPr lang="en-IN" dirty="0" smtClean="0"/>
              <a:t>search of GAs </a:t>
            </a:r>
            <a:r>
              <a:rPr lang="en-IN" dirty="0" smtClean="0"/>
              <a:t>with that of neural network </a:t>
            </a:r>
            <a:r>
              <a:rPr lang="en-IN" dirty="0" smtClean="0"/>
              <a:t>BACKPROPAGATIUON.</a:t>
            </a:r>
          </a:p>
          <a:p>
            <a:r>
              <a:rPr lang="en-IN" dirty="0" smtClean="0"/>
              <a:t>For example </a:t>
            </a:r>
            <a:r>
              <a:rPr lang="en-IN" dirty="0" smtClean="0"/>
              <a:t>the </a:t>
            </a:r>
            <a:r>
              <a:rPr lang="en-IN" dirty="0" smtClean="0"/>
              <a:t>gradient descent </a:t>
            </a:r>
            <a:r>
              <a:rPr lang="en-IN" dirty="0" smtClean="0"/>
              <a:t>search in </a:t>
            </a:r>
            <a:r>
              <a:rPr lang="en-IN" dirty="0" smtClean="0"/>
              <a:t>BACKPROPAGTION moves </a:t>
            </a:r>
            <a:r>
              <a:rPr lang="en-IN" dirty="0" smtClean="0"/>
              <a:t>smoothly from one hypothesis to </a:t>
            </a:r>
            <a:r>
              <a:rPr lang="en-IN" dirty="0" smtClean="0"/>
              <a:t>a new </a:t>
            </a:r>
            <a:r>
              <a:rPr lang="en-IN" dirty="0" smtClean="0"/>
              <a:t>hypothesis that is very similar. </a:t>
            </a:r>
            <a:endParaRPr lang="en-IN" dirty="0" smtClean="0"/>
          </a:p>
          <a:p>
            <a:r>
              <a:rPr lang="en-IN" dirty="0" smtClean="0"/>
              <a:t>In </a:t>
            </a:r>
            <a:r>
              <a:rPr lang="en-IN" dirty="0" smtClean="0"/>
              <a:t>contrast, the GA search can move </a:t>
            </a:r>
            <a:r>
              <a:rPr lang="en-IN" dirty="0" smtClean="0"/>
              <a:t>much more </a:t>
            </a:r>
            <a:r>
              <a:rPr lang="en-IN" dirty="0" smtClean="0"/>
              <a:t>abruptly, replacing a parent hypothesis by an offspring that may be </a:t>
            </a:r>
            <a:r>
              <a:rPr lang="en-IN" dirty="0" smtClean="0"/>
              <a:t>radically different </a:t>
            </a:r>
            <a:r>
              <a:rPr lang="en-IN" dirty="0" smtClean="0"/>
              <a:t>from the parent. </a:t>
            </a:r>
            <a:endParaRPr lang="en-IN" dirty="0" smtClean="0"/>
          </a:p>
          <a:p>
            <a:r>
              <a:rPr lang="en-IN" dirty="0" smtClean="0"/>
              <a:t>Note </a:t>
            </a:r>
            <a:r>
              <a:rPr lang="en-IN" dirty="0" smtClean="0"/>
              <a:t>the GA search is therefore less likely to fall </a:t>
            </a:r>
            <a:r>
              <a:rPr lang="en-IN" dirty="0" smtClean="0"/>
              <a:t>into the </a:t>
            </a:r>
            <a:r>
              <a:rPr lang="en-IN" dirty="0" smtClean="0"/>
              <a:t>same kind of local minima that can plague gradient descent methods.</a:t>
            </a:r>
            <a:endParaRPr lang="en-IN" dirty="0"/>
          </a:p>
        </p:txBody>
      </p:sp>
      <p:sp>
        <p:nvSpPr>
          <p:cNvPr id="1026" name="AutoShape 2" descr="Flow chart: create initial population, score and scale population, retain elite, select parents, produce crossover and mutation children, return to score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What Is the Genetic Algorithm? - MATLAB &amp; Simuli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Autofit/>
          </a:bodyPr>
          <a:lstStyle/>
          <a:p>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3200" b="1" dirty="0" smtClean="0"/>
              <a:t>HYPOTHESIS SPACE SEARCH</a:t>
            </a:r>
            <a:r>
              <a:rPr lang="en-IN" sz="2800" dirty="0" smtClean="0"/>
              <a:t/>
            </a:r>
            <a:br>
              <a:rPr lang="en-IN" sz="2800" dirty="0" smtClean="0"/>
            </a:br>
            <a:endParaRPr lang="en-IN" sz="2800" dirty="0"/>
          </a:p>
        </p:txBody>
      </p:sp>
      <p:sp>
        <p:nvSpPr>
          <p:cNvPr id="6" name="Content Placeholder 5"/>
          <p:cNvSpPr>
            <a:spLocks noGrp="1"/>
          </p:cNvSpPr>
          <p:nvPr>
            <p:ph sz="quarter" idx="1"/>
          </p:nvPr>
        </p:nvSpPr>
        <p:spPr>
          <a:xfrm>
            <a:off x="228600" y="914400"/>
            <a:ext cx="8382000" cy="5715000"/>
          </a:xfrm>
        </p:spPr>
        <p:txBody>
          <a:bodyPr>
            <a:normAutofit/>
          </a:bodyPr>
          <a:lstStyle/>
          <a:p>
            <a:r>
              <a:rPr lang="en-IN" dirty="0" smtClean="0"/>
              <a:t>One practical difficulty in some GA applications is the problem of </a:t>
            </a:r>
            <a:r>
              <a:rPr lang="en-IN" b="1" i="1" dirty="0" smtClean="0"/>
              <a:t>crowding.</a:t>
            </a:r>
          </a:p>
          <a:p>
            <a:r>
              <a:rPr lang="en-IN" dirty="0" smtClean="0"/>
              <a:t>Crowding is a phenomenon in which some individual that is more highly fit </a:t>
            </a:r>
            <a:r>
              <a:rPr lang="en-IN" dirty="0" smtClean="0"/>
              <a:t>than others </a:t>
            </a:r>
            <a:r>
              <a:rPr lang="en-IN" dirty="0" smtClean="0"/>
              <a:t>in the population quickly </a:t>
            </a:r>
            <a:r>
              <a:rPr lang="en-IN" dirty="0" smtClean="0"/>
              <a:t>reproduces</a:t>
            </a:r>
            <a:r>
              <a:rPr lang="en-IN" dirty="0" smtClean="0"/>
              <a:t>.</a:t>
            </a:r>
            <a:endParaRPr lang="en-IN" dirty="0" smtClean="0"/>
          </a:p>
          <a:p>
            <a:r>
              <a:rPr lang="en-IN" dirty="0" smtClean="0"/>
              <a:t>Therefore </a:t>
            </a:r>
            <a:r>
              <a:rPr lang="en-IN" dirty="0" smtClean="0"/>
              <a:t>copies of this individual </a:t>
            </a:r>
            <a:r>
              <a:rPr lang="en-IN" dirty="0" smtClean="0"/>
              <a:t>and very </a:t>
            </a:r>
            <a:r>
              <a:rPr lang="en-IN" dirty="0" smtClean="0"/>
              <a:t>similar individuals take over a large fraction of the population. </a:t>
            </a:r>
            <a:endParaRPr lang="en-IN" dirty="0" smtClean="0"/>
          </a:p>
          <a:p>
            <a:r>
              <a:rPr lang="en-IN" dirty="0" smtClean="0"/>
              <a:t>The negative impact </a:t>
            </a:r>
            <a:r>
              <a:rPr lang="en-IN" dirty="0" smtClean="0"/>
              <a:t>of crowding is that it reduces the diversity of the population, thereby </a:t>
            </a:r>
            <a:r>
              <a:rPr lang="en-IN" dirty="0" smtClean="0"/>
              <a:t>slowing further </a:t>
            </a:r>
            <a:r>
              <a:rPr lang="en-IN" dirty="0" smtClean="0"/>
              <a:t>progress by the GA</a:t>
            </a:r>
            <a:r>
              <a:rPr lang="en-IN" dirty="0" smtClean="0"/>
              <a:t>.</a:t>
            </a:r>
          </a:p>
          <a:p>
            <a:r>
              <a:rPr lang="en-IN" dirty="0" smtClean="0"/>
              <a:t>One approach is to alter the selection function, using criteria such </a:t>
            </a:r>
            <a:r>
              <a:rPr lang="en-IN" dirty="0" smtClean="0"/>
              <a:t>as tournament </a:t>
            </a:r>
            <a:r>
              <a:rPr lang="en-IN" dirty="0" smtClean="0"/>
              <a:t>selection or rank selection in place of fitness proportionate </a:t>
            </a:r>
            <a:r>
              <a:rPr lang="en-IN" dirty="0" smtClean="0"/>
              <a:t>roulette wheel </a:t>
            </a:r>
            <a:r>
              <a:rPr lang="en-IN" dirty="0" smtClean="0"/>
              <a:t>selection.</a:t>
            </a:r>
            <a:endParaRPr lang="en-IN" dirty="0"/>
          </a:p>
        </p:txBody>
      </p:sp>
      <p:sp>
        <p:nvSpPr>
          <p:cNvPr id="1026" name="AutoShape 2" descr="Flow chart: create initial population, score and scale population, retain elite, select parents, produce crossover and mutation children, return to score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What Is the Genetic Algorithm? - MATLAB &amp; Simuli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Autofit/>
          </a:bodyPr>
          <a:lstStyle/>
          <a:p>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2800" b="1" dirty="0" smtClean="0"/>
              <a:t>HYPOTHESIS SPACE SEARCH</a:t>
            </a:r>
            <a:r>
              <a:rPr lang="en-IN" sz="3200" dirty="0" smtClean="0"/>
              <a:t/>
            </a:r>
            <a:br>
              <a:rPr lang="en-IN" sz="3200" dirty="0" smtClean="0"/>
            </a:br>
            <a:endParaRPr lang="en-IN" sz="3200" dirty="0"/>
          </a:p>
        </p:txBody>
      </p:sp>
      <p:sp>
        <p:nvSpPr>
          <p:cNvPr id="6" name="Content Placeholder 5"/>
          <p:cNvSpPr>
            <a:spLocks noGrp="1"/>
          </p:cNvSpPr>
          <p:nvPr>
            <p:ph sz="quarter" idx="1"/>
          </p:nvPr>
        </p:nvSpPr>
        <p:spPr>
          <a:xfrm>
            <a:off x="228600" y="914400"/>
            <a:ext cx="8382000" cy="5715000"/>
          </a:xfrm>
        </p:spPr>
        <p:txBody>
          <a:bodyPr>
            <a:normAutofit/>
          </a:bodyPr>
          <a:lstStyle/>
          <a:p>
            <a:r>
              <a:rPr lang="en-IN" dirty="0" smtClean="0"/>
              <a:t>A related strategy is "fitness sharing," in which the </a:t>
            </a:r>
            <a:r>
              <a:rPr lang="en-IN" dirty="0" smtClean="0"/>
              <a:t>measured fitness </a:t>
            </a:r>
            <a:r>
              <a:rPr lang="en-IN" dirty="0" smtClean="0"/>
              <a:t>of an individual is reduced by the presence of other, similar </a:t>
            </a:r>
            <a:r>
              <a:rPr lang="en-IN" dirty="0" smtClean="0"/>
              <a:t>individuals in </a:t>
            </a:r>
            <a:r>
              <a:rPr lang="en-IN" dirty="0" smtClean="0"/>
              <a:t>the population</a:t>
            </a:r>
            <a:r>
              <a:rPr lang="en-IN" dirty="0" smtClean="0"/>
              <a:t>.</a:t>
            </a:r>
          </a:p>
          <a:p>
            <a:r>
              <a:rPr lang="en-IN" dirty="0" smtClean="0"/>
              <a:t>A third approach is to restrict the kinds of individuals </a:t>
            </a:r>
            <a:r>
              <a:rPr lang="en-IN" dirty="0" smtClean="0"/>
              <a:t>allowed to </a:t>
            </a:r>
            <a:r>
              <a:rPr lang="en-IN" dirty="0" smtClean="0"/>
              <a:t>recombine to form offspring</a:t>
            </a:r>
            <a:r>
              <a:rPr lang="en-IN" dirty="0" smtClean="0"/>
              <a:t>.</a:t>
            </a:r>
          </a:p>
          <a:p>
            <a:r>
              <a:rPr lang="en-IN" dirty="0" smtClean="0"/>
              <a:t>For example, by allowing only the most </a:t>
            </a:r>
            <a:r>
              <a:rPr lang="en-IN" dirty="0" smtClean="0"/>
              <a:t>similar individuals </a:t>
            </a:r>
            <a:r>
              <a:rPr lang="en-IN" dirty="0" smtClean="0"/>
              <a:t>to recombine, we can encourage the formation of clusters of </a:t>
            </a:r>
            <a:r>
              <a:rPr lang="en-IN" dirty="0" smtClean="0"/>
              <a:t>similar individuals</a:t>
            </a:r>
            <a:r>
              <a:rPr lang="en-IN" dirty="0" smtClean="0"/>
              <a:t>, or multiple "subspecies" within the population. </a:t>
            </a:r>
            <a:endParaRPr lang="en-IN" dirty="0" smtClean="0"/>
          </a:p>
          <a:p>
            <a:r>
              <a:rPr lang="en-IN" dirty="0" smtClean="0"/>
              <a:t>A </a:t>
            </a:r>
            <a:r>
              <a:rPr lang="en-IN" dirty="0" smtClean="0"/>
              <a:t>related approach </a:t>
            </a:r>
            <a:r>
              <a:rPr lang="en-IN" dirty="0" smtClean="0"/>
              <a:t>is to </a:t>
            </a:r>
            <a:r>
              <a:rPr lang="en-IN" dirty="0" smtClean="0"/>
              <a:t>spatially distribute individuals and allow only nearby individuals to recombine.</a:t>
            </a:r>
          </a:p>
          <a:p>
            <a:r>
              <a:rPr lang="en-IN" dirty="0" smtClean="0"/>
              <a:t>Many of these techniques are inspired by the analogy to biological evolution.</a:t>
            </a:r>
            <a:endParaRPr lang="en-IN" dirty="0"/>
          </a:p>
        </p:txBody>
      </p:sp>
      <p:sp>
        <p:nvSpPr>
          <p:cNvPr id="1026" name="AutoShape 2" descr="Flow chart: create initial population, score and scale population, retain elite, select parents, produce crossover and mutation children, return to score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What Is the Genetic Algorithm? - MATLAB &amp; Simuli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Autofit/>
          </a:bodyPr>
          <a:lstStyle/>
          <a:p>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000" b="1" dirty="0" smtClean="0"/>
              <a:t> </a:t>
            </a:r>
            <a:r>
              <a:rPr lang="en-IN" sz="2800" b="1" dirty="0" smtClean="0"/>
              <a:t>GENETIC PROGRAMMING </a:t>
            </a:r>
            <a:r>
              <a:rPr lang="en-IN" sz="2800" dirty="0" smtClean="0"/>
              <a:t/>
            </a:r>
            <a:br>
              <a:rPr lang="en-IN" sz="2800" dirty="0" smtClean="0"/>
            </a:br>
            <a:endParaRPr lang="en-IN" sz="2800" dirty="0"/>
          </a:p>
        </p:txBody>
      </p:sp>
      <p:sp>
        <p:nvSpPr>
          <p:cNvPr id="6" name="Content Placeholder 5"/>
          <p:cNvSpPr>
            <a:spLocks noGrp="1"/>
          </p:cNvSpPr>
          <p:nvPr>
            <p:ph sz="quarter" idx="1"/>
          </p:nvPr>
        </p:nvSpPr>
        <p:spPr>
          <a:xfrm>
            <a:off x="228600" y="914400"/>
            <a:ext cx="8382000" cy="4038600"/>
          </a:xfrm>
        </p:spPr>
        <p:txBody>
          <a:bodyPr>
            <a:normAutofit lnSpcReduction="10000"/>
          </a:bodyPr>
          <a:lstStyle/>
          <a:p>
            <a:r>
              <a:rPr lang="en-IN" dirty="0" smtClean="0"/>
              <a:t>Genetic programming (GP) is a form of evolutionary computation in which the </a:t>
            </a:r>
            <a:r>
              <a:rPr lang="en-IN" dirty="0" smtClean="0"/>
              <a:t>individuals in </a:t>
            </a:r>
            <a:r>
              <a:rPr lang="en-IN" dirty="0" smtClean="0"/>
              <a:t>the evolving population are computer programs rather than bit strings</a:t>
            </a:r>
            <a:r>
              <a:rPr lang="en-IN" dirty="0" smtClean="0"/>
              <a:t>.</a:t>
            </a:r>
          </a:p>
          <a:p>
            <a:pPr>
              <a:buNone/>
            </a:pPr>
            <a:r>
              <a:rPr lang="en-IN" sz="2800" b="1" dirty="0" smtClean="0"/>
              <a:t>Representing </a:t>
            </a:r>
            <a:r>
              <a:rPr lang="en-IN" sz="2800" b="1" dirty="0" smtClean="0"/>
              <a:t>Programs:</a:t>
            </a:r>
          </a:p>
          <a:p>
            <a:r>
              <a:rPr lang="en-IN" dirty="0" smtClean="0"/>
              <a:t>Programs manipulated by a GP are typically represented by trees </a:t>
            </a:r>
            <a:r>
              <a:rPr lang="en-IN" dirty="0" smtClean="0"/>
              <a:t>corresponding to </a:t>
            </a:r>
            <a:r>
              <a:rPr lang="en-IN" dirty="0" smtClean="0"/>
              <a:t>the parse tree of the program. </a:t>
            </a:r>
            <a:endParaRPr lang="en-IN" dirty="0" smtClean="0"/>
          </a:p>
          <a:p>
            <a:r>
              <a:rPr lang="en-IN" dirty="0" smtClean="0"/>
              <a:t>Each </a:t>
            </a:r>
            <a:r>
              <a:rPr lang="en-IN" dirty="0" smtClean="0"/>
              <a:t>function call is represented by </a:t>
            </a:r>
            <a:r>
              <a:rPr lang="en-IN" dirty="0" smtClean="0"/>
              <a:t>a node </a:t>
            </a:r>
            <a:r>
              <a:rPr lang="en-IN" dirty="0" smtClean="0"/>
              <a:t>in the tree, and the arguments to the function are given by its </a:t>
            </a:r>
            <a:r>
              <a:rPr lang="en-IN" dirty="0" smtClean="0"/>
              <a:t>descendant nodes</a:t>
            </a:r>
            <a:r>
              <a:rPr lang="en-IN" dirty="0" smtClean="0"/>
              <a:t>.</a:t>
            </a:r>
            <a:endParaRPr lang="en-IN" dirty="0"/>
          </a:p>
        </p:txBody>
      </p:sp>
      <p:sp>
        <p:nvSpPr>
          <p:cNvPr id="1026" name="AutoShape 2" descr="Flow chart: create initial population, score and scale population, retain elite, select parents, produce crossover and mutation children, return to score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What Is the Genetic Algorithm? - MATLAB &amp; Simuli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2" cstate="print"/>
          <a:srcRect/>
          <a:stretch>
            <a:fillRect/>
          </a:stretch>
        </p:blipFill>
        <p:spPr bwMode="auto">
          <a:xfrm>
            <a:off x="304800" y="5181600"/>
            <a:ext cx="83058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Autofit/>
          </a:bodyPr>
          <a:lstStyle/>
          <a:p>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000" b="1" dirty="0" smtClean="0"/>
              <a:t> </a:t>
            </a:r>
            <a:r>
              <a:rPr lang="en-IN" sz="2800" b="1" dirty="0" smtClean="0"/>
              <a:t>GENETIC PROGRAMMING </a:t>
            </a:r>
            <a:r>
              <a:rPr lang="en-IN" sz="2800" dirty="0" smtClean="0"/>
              <a:t/>
            </a:r>
            <a:br>
              <a:rPr lang="en-IN" sz="2800" dirty="0" smtClean="0"/>
            </a:br>
            <a:endParaRPr lang="en-IN" sz="2800" dirty="0"/>
          </a:p>
        </p:txBody>
      </p:sp>
      <p:sp>
        <p:nvSpPr>
          <p:cNvPr id="6" name="Content Placeholder 5"/>
          <p:cNvSpPr>
            <a:spLocks noGrp="1"/>
          </p:cNvSpPr>
          <p:nvPr>
            <p:ph sz="quarter" idx="1"/>
          </p:nvPr>
        </p:nvSpPr>
        <p:spPr>
          <a:xfrm>
            <a:off x="228600" y="914400"/>
            <a:ext cx="8382000" cy="5791200"/>
          </a:xfrm>
        </p:spPr>
        <p:txBody>
          <a:bodyPr>
            <a:normAutofit/>
          </a:bodyPr>
          <a:lstStyle/>
          <a:p>
            <a:r>
              <a:rPr lang="en-IN" dirty="0" smtClean="0"/>
              <a:t>The </a:t>
            </a:r>
            <a:r>
              <a:rPr lang="en-IN" dirty="0" smtClean="0"/>
              <a:t>genetic programming </a:t>
            </a:r>
            <a:r>
              <a:rPr lang="en-IN" dirty="0" smtClean="0"/>
              <a:t>algorithm then uses an evolutionary search to explore the vast </a:t>
            </a:r>
            <a:r>
              <a:rPr lang="en-IN" dirty="0" smtClean="0"/>
              <a:t>space of </a:t>
            </a:r>
            <a:r>
              <a:rPr lang="en-IN" dirty="0" smtClean="0"/>
              <a:t>programs that can be described using these primitives</a:t>
            </a:r>
            <a:r>
              <a:rPr lang="en-IN" dirty="0" smtClean="0"/>
              <a:t>.</a:t>
            </a:r>
          </a:p>
          <a:p>
            <a:r>
              <a:rPr lang="en-IN" dirty="0" smtClean="0"/>
              <a:t>As in a genetic algorithm, the prototypical genetic programming </a:t>
            </a:r>
            <a:r>
              <a:rPr lang="en-IN" dirty="0" smtClean="0"/>
              <a:t>algorithm maintains </a:t>
            </a:r>
            <a:r>
              <a:rPr lang="en-IN" dirty="0" smtClean="0"/>
              <a:t>a population of individuals (in this case, program trees). </a:t>
            </a:r>
            <a:endParaRPr lang="en-IN" dirty="0" smtClean="0"/>
          </a:p>
          <a:p>
            <a:r>
              <a:rPr lang="en-IN" dirty="0" smtClean="0"/>
              <a:t>On </a:t>
            </a:r>
            <a:r>
              <a:rPr lang="en-IN" dirty="0" smtClean="0"/>
              <a:t>each </a:t>
            </a:r>
            <a:r>
              <a:rPr lang="en-IN" dirty="0" smtClean="0"/>
              <a:t>iteration it </a:t>
            </a:r>
            <a:r>
              <a:rPr lang="en-IN" dirty="0" smtClean="0"/>
              <a:t>produces a new generation of individuals using selection, crossover</a:t>
            </a:r>
            <a:r>
              <a:rPr lang="en-IN" dirty="0" smtClean="0"/>
              <a:t>, and mutation.</a:t>
            </a:r>
          </a:p>
          <a:p>
            <a:r>
              <a:rPr lang="en-IN" dirty="0" smtClean="0"/>
              <a:t>The </a:t>
            </a:r>
            <a:r>
              <a:rPr lang="en-IN" dirty="0" smtClean="0"/>
              <a:t>fitness of a given individual program in the population is </a:t>
            </a:r>
            <a:r>
              <a:rPr lang="en-IN" dirty="0" smtClean="0"/>
              <a:t>typically determined </a:t>
            </a:r>
            <a:r>
              <a:rPr lang="en-IN" dirty="0" smtClean="0"/>
              <a:t>by executing the program on a set of training data. </a:t>
            </a:r>
            <a:endParaRPr lang="en-IN" dirty="0" smtClean="0"/>
          </a:p>
          <a:p>
            <a:r>
              <a:rPr lang="en-IN" dirty="0" smtClean="0"/>
              <a:t>Crossover operations </a:t>
            </a:r>
            <a:r>
              <a:rPr lang="en-IN" dirty="0" smtClean="0"/>
              <a:t>are performed by replacing a randomly chosen subtree of one parent</a:t>
            </a:r>
            <a:r>
              <a:rPr lang="en-IN" dirty="0" smtClean="0"/>
              <a:t> </a:t>
            </a:r>
            <a:r>
              <a:rPr lang="en-IN" dirty="0" smtClean="0"/>
              <a:t>program by a subtree from the other parent </a:t>
            </a:r>
            <a:r>
              <a:rPr lang="en-IN" dirty="0" smtClean="0"/>
              <a:t>program.</a:t>
            </a:r>
            <a:endParaRPr lang="en-IN" dirty="0"/>
          </a:p>
        </p:txBody>
      </p:sp>
      <p:sp>
        <p:nvSpPr>
          <p:cNvPr id="1026" name="AutoShape 2" descr="Flow chart: create initial population, score and scale population, retain elite, select parents, produce crossover and mutation children, return to score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What Is the Genetic Algorithm? - MATLAB &amp; Simuli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Autofit/>
          </a:bodyPr>
          <a:lstStyle/>
          <a:p>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000" b="1" dirty="0" smtClean="0"/>
              <a:t> </a:t>
            </a:r>
            <a:r>
              <a:rPr lang="en-IN" sz="2800" b="1" dirty="0" smtClean="0"/>
              <a:t>GENETIC PROGRAMMING </a:t>
            </a:r>
            <a:r>
              <a:rPr lang="en-IN" sz="2800" dirty="0" smtClean="0"/>
              <a:t/>
            </a:r>
            <a:br>
              <a:rPr lang="en-IN" sz="2800" dirty="0" smtClean="0"/>
            </a:br>
            <a:endParaRPr lang="en-IN" sz="2800" dirty="0"/>
          </a:p>
        </p:txBody>
      </p:sp>
      <p:sp>
        <p:nvSpPr>
          <p:cNvPr id="1026" name="AutoShape 2" descr="Flow chart: create initial population, score and scale population, retain elite, select parents, produce crossover and mutation children, return to score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What Is the Genetic Algorithm? - MATLAB &amp; Simuli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50" name="Picture 2"/>
          <p:cNvPicPr>
            <a:picLocks noChangeAspect="1" noChangeArrowheads="1"/>
          </p:cNvPicPr>
          <p:nvPr/>
        </p:nvPicPr>
        <p:blipFill>
          <a:blip r:embed="rId2" cstate="print"/>
          <a:srcRect/>
          <a:stretch>
            <a:fillRect/>
          </a:stretch>
        </p:blipFill>
        <p:spPr bwMode="auto">
          <a:xfrm>
            <a:off x="0" y="671513"/>
            <a:ext cx="9144000" cy="6186487"/>
          </a:xfrm>
          <a:prstGeom prst="rect">
            <a:avLst/>
          </a:prstGeom>
          <a:noFill/>
          <a:ln w="9525">
            <a:noFill/>
            <a:miter lim="800000"/>
            <a:headEnd/>
            <a:tailEnd/>
          </a:ln>
        </p:spPr>
      </p:pic>
      <p:pic>
        <p:nvPicPr>
          <p:cNvPr id="2053" name="Picture 5"/>
          <p:cNvPicPr>
            <a:picLocks noChangeAspect="1" noChangeArrowheads="1"/>
          </p:cNvPicPr>
          <p:nvPr/>
        </p:nvPicPr>
        <p:blipFill>
          <a:blip r:embed="rId3" cstate="print"/>
          <a:srcRect/>
          <a:stretch>
            <a:fillRect/>
          </a:stretch>
        </p:blipFill>
        <p:spPr bwMode="auto">
          <a:xfrm>
            <a:off x="4038600" y="1828801"/>
            <a:ext cx="3671887" cy="76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Autofit/>
          </a:bodyPr>
          <a:lstStyle/>
          <a:p>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000" b="1" dirty="0" smtClean="0"/>
              <a:t> </a:t>
            </a:r>
            <a:r>
              <a:rPr lang="en-IN" sz="2800" b="1" dirty="0" smtClean="0"/>
              <a:t>GENETIC PROGRAMMING </a:t>
            </a:r>
            <a:r>
              <a:rPr lang="en-IN" sz="2800" dirty="0" smtClean="0"/>
              <a:t/>
            </a:r>
            <a:br>
              <a:rPr lang="en-IN" sz="2800" dirty="0" smtClean="0"/>
            </a:br>
            <a:endParaRPr lang="en-IN" sz="2800" dirty="0"/>
          </a:p>
        </p:txBody>
      </p:sp>
      <p:sp>
        <p:nvSpPr>
          <p:cNvPr id="1026" name="AutoShape 2" descr="Flow chart: create initial population, score and scale population, retain elite, select parents, produce crossover and mutation children, return to score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What Is the Genetic Algorithm? - MATLAB &amp; Simuli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074" name="Picture 2"/>
          <p:cNvPicPr>
            <a:picLocks noChangeAspect="1" noChangeArrowheads="1"/>
          </p:cNvPicPr>
          <p:nvPr/>
        </p:nvPicPr>
        <p:blipFill>
          <a:blip r:embed="rId2" cstate="print"/>
          <a:srcRect/>
          <a:stretch>
            <a:fillRect/>
          </a:stretch>
        </p:blipFill>
        <p:spPr bwMode="auto">
          <a:xfrm>
            <a:off x="228600" y="762001"/>
            <a:ext cx="8763000" cy="609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Autofit/>
          </a:bodyPr>
          <a:lstStyle/>
          <a:p>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000" b="1" dirty="0" smtClean="0"/>
              <a:t> </a:t>
            </a:r>
            <a:r>
              <a:rPr lang="en-IN" sz="2800" b="1" dirty="0" smtClean="0"/>
              <a:t>Remarks on Genetic Programming</a:t>
            </a:r>
            <a:r>
              <a:rPr lang="en-IN" sz="2800" dirty="0" smtClean="0"/>
              <a:t/>
            </a:r>
            <a:br>
              <a:rPr lang="en-IN" sz="2800" dirty="0" smtClean="0"/>
            </a:br>
            <a:endParaRPr lang="en-IN" sz="2800" dirty="0"/>
          </a:p>
        </p:txBody>
      </p:sp>
      <p:sp>
        <p:nvSpPr>
          <p:cNvPr id="6" name="Content Placeholder 5"/>
          <p:cNvSpPr>
            <a:spLocks noGrp="1"/>
          </p:cNvSpPr>
          <p:nvPr>
            <p:ph sz="quarter" idx="1"/>
          </p:nvPr>
        </p:nvSpPr>
        <p:spPr>
          <a:xfrm>
            <a:off x="228600" y="914400"/>
            <a:ext cx="8382000" cy="5791200"/>
          </a:xfrm>
        </p:spPr>
        <p:txBody>
          <a:bodyPr>
            <a:normAutofit lnSpcReduction="10000"/>
          </a:bodyPr>
          <a:lstStyle/>
          <a:p>
            <a:r>
              <a:rPr lang="en-IN" dirty="0" smtClean="0"/>
              <a:t>As illustrated in the above example, genetic programming extends genetic </a:t>
            </a:r>
            <a:r>
              <a:rPr lang="en-IN" dirty="0" smtClean="0"/>
              <a:t>algorithms to </a:t>
            </a:r>
            <a:r>
              <a:rPr lang="en-IN" dirty="0" smtClean="0"/>
              <a:t>the evolution of complete computer programs. </a:t>
            </a:r>
            <a:endParaRPr lang="en-IN" dirty="0" smtClean="0"/>
          </a:p>
          <a:p>
            <a:r>
              <a:rPr lang="en-IN" dirty="0" smtClean="0"/>
              <a:t>Despite </a:t>
            </a:r>
            <a:r>
              <a:rPr lang="en-IN" dirty="0" smtClean="0"/>
              <a:t>the huge size </a:t>
            </a:r>
            <a:r>
              <a:rPr lang="en-IN" dirty="0" smtClean="0"/>
              <a:t>of the </a:t>
            </a:r>
            <a:r>
              <a:rPr lang="en-IN" dirty="0" smtClean="0"/>
              <a:t>hypothesis space it must search, genetic programming has been </a:t>
            </a:r>
            <a:r>
              <a:rPr lang="en-IN" dirty="0" smtClean="0"/>
              <a:t>demonstrated to </a:t>
            </a:r>
            <a:r>
              <a:rPr lang="en-IN" dirty="0" smtClean="0"/>
              <a:t>produce intriguing results in a number of </a:t>
            </a:r>
            <a:r>
              <a:rPr lang="en-IN" dirty="0" smtClean="0"/>
              <a:t>applications.</a:t>
            </a:r>
          </a:p>
          <a:p>
            <a:r>
              <a:rPr lang="en-IN" dirty="0" smtClean="0"/>
              <a:t>In most cases, the performance of genetic programming depends </a:t>
            </a:r>
            <a:r>
              <a:rPr lang="en-IN" dirty="0" smtClean="0"/>
              <a:t>crucially on </a:t>
            </a:r>
            <a:r>
              <a:rPr lang="en-IN" dirty="0" smtClean="0"/>
              <a:t>the choice of representation and on the choice of fitness function. </a:t>
            </a:r>
          </a:p>
          <a:p>
            <a:r>
              <a:rPr lang="en-IN" dirty="0" smtClean="0"/>
              <a:t>For this reason, </a:t>
            </a:r>
            <a:r>
              <a:rPr lang="en-IN" b="1" dirty="0" smtClean="0"/>
              <a:t>an active area of current research is aimed at the automatic discovery </a:t>
            </a:r>
            <a:r>
              <a:rPr lang="en-IN" dirty="0" smtClean="0"/>
              <a:t>and incorporation of subroutines that improve on the original set of primitive functions, </a:t>
            </a:r>
          </a:p>
          <a:p>
            <a:r>
              <a:rPr lang="en-IN" dirty="0" smtClean="0"/>
              <a:t>Thereby allowing the system to dynamically alter the primitives from which it constructs individuals</a:t>
            </a:r>
            <a:endParaRPr lang="en-IN" dirty="0"/>
          </a:p>
        </p:txBody>
      </p:sp>
      <p:sp>
        <p:nvSpPr>
          <p:cNvPr id="1026" name="AutoShape 2" descr="Flow chart: create initial population, score and scale population, retain elite, select parents, produce crossover and mutation children, return to score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What Is the Genetic Algorithm? - MATLAB &amp; Simuli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4400" dirty="0" smtClean="0"/>
              <a:t>Introduction</a:t>
            </a:r>
            <a:r>
              <a:rPr lang="en-IN" dirty="0" smtClean="0"/>
              <a:t/>
            </a:r>
            <a:br>
              <a:rPr lang="en-IN" dirty="0" smtClean="0"/>
            </a:br>
            <a:endParaRPr lang="en-IN" dirty="0"/>
          </a:p>
        </p:txBody>
      </p:sp>
      <p:sp>
        <p:nvSpPr>
          <p:cNvPr id="3" name="Content Placeholder 2"/>
          <p:cNvSpPr>
            <a:spLocks noGrp="1"/>
          </p:cNvSpPr>
          <p:nvPr>
            <p:ph sz="quarter" idx="1"/>
          </p:nvPr>
        </p:nvSpPr>
        <p:spPr>
          <a:xfrm>
            <a:off x="0" y="685800"/>
            <a:ext cx="8991600" cy="5943600"/>
          </a:xfrm>
        </p:spPr>
        <p:txBody>
          <a:bodyPr>
            <a:normAutofit lnSpcReduction="10000"/>
          </a:bodyPr>
          <a:lstStyle/>
          <a:p>
            <a:r>
              <a:rPr lang="en-IN" dirty="0" smtClean="0"/>
              <a:t>Genetic algorithms provide an approach to learning that is based loosely on simulated evolution.</a:t>
            </a:r>
          </a:p>
          <a:p>
            <a:r>
              <a:rPr lang="en-IN" dirty="0" smtClean="0"/>
              <a:t>Hypotheses are often described by bit strings whose interpretation depends on the application,</a:t>
            </a:r>
          </a:p>
          <a:p>
            <a:r>
              <a:rPr lang="en-IN" dirty="0" smtClean="0"/>
              <a:t>Hypotheses may also be described by symbolic expressions or even computer programs.</a:t>
            </a:r>
          </a:p>
          <a:p>
            <a:r>
              <a:rPr lang="en-IN" dirty="0" smtClean="0"/>
              <a:t>The search for an appropriate hypothesis begins with a population, or collection, of initial hypotheses.</a:t>
            </a:r>
          </a:p>
          <a:p>
            <a:r>
              <a:rPr lang="en-IN" dirty="0" smtClean="0"/>
              <a:t>Members of the current population give rise to the next generation population by means of operations such as random mutation and crossover, which are patterned after processes in biological evolution.</a:t>
            </a:r>
          </a:p>
          <a:p>
            <a:r>
              <a:rPr lang="en-IN" dirty="0" smtClean="0"/>
              <a:t>At each step, the hypotheses in the current population are evaluated relative to a given measure of fitness, with the most fit hypotheses selected probabilistically as seeds for producing the next generation.</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4400" dirty="0" smtClean="0"/>
              <a:t>Introduction</a:t>
            </a:r>
            <a:r>
              <a:rPr lang="en-IN" dirty="0" smtClean="0"/>
              <a:t/>
            </a:r>
            <a:br>
              <a:rPr lang="en-IN" dirty="0" smtClean="0"/>
            </a:br>
            <a:endParaRPr lang="en-IN" dirty="0"/>
          </a:p>
        </p:txBody>
      </p:sp>
      <p:sp>
        <p:nvSpPr>
          <p:cNvPr id="3" name="Content Placeholder 2"/>
          <p:cNvSpPr>
            <a:spLocks noGrp="1"/>
          </p:cNvSpPr>
          <p:nvPr>
            <p:ph sz="quarter" idx="1"/>
          </p:nvPr>
        </p:nvSpPr>
        <p:spPr>
          <a:xfrm>
            <a:off x="0" y="685800"/>
            <a:ext cx="8991600" cy="5943600"/>
          </a:xfrm>
        </p:spPr>
        <p:txBody>
          <a:bodyPr>
            <a:normAutofit/>
          </a:bodyPr>
          <a:lstStyle/>
          <a:p>
            <a:r>
              <a:rPr lang="en-IN" dirty="0" smtClean="0"/>
              <a:t>Genetic algorithms have been applied successfully to a variety of learning tasks and to other optimization problems. </a:t>
            </a:r>
          </a:p>
          <a:p>
            <a:r>
              <a:rPr lang="en-IN" dirty="0" smtClean="0"/>
              <a:t>For example, they have been used to learn collections of rules for robot control and to optimize the topology and learning parameters for artificial neural networks. </a:t>
            </a:r>
          </a:p>
          <a:p>
            <a:r>
              <a:rPr lang="en-IN" dirty="0" smtClean="0"/>
              <a:t>The popularity of GAS is motivated by a number of factors including:</a:t>
            </a:r>
          </a:p>
          <a:p>
            <a:pPr lvl="1"/>
            <a:r>
              <a:rPr lang="en-IN" dirty="0" smtClean="0"/>
              <a:t>Evolution is known to be a successful, robust method for adaptation within biological systems.</a:t>
            </a:r>
          </a:p>
          <a:p>
            <a:pPr lvl="1"/>
            <a:r>
              <a:rPr lang="en-IN" dirty="0" smtClean="0"/>
              <a:t>GAs can search spaces of hypotheses containing complex interacting parts, where the impact of each part on overall hypothesis fitness may be difficult to model.</a:t>
            </a:r>
          </a:p>
          <a:p>
            <a:pPr lvl="1"/>
            <a:r>
              <a:rPr lang="en-IN" dirty="0" smtClean="0"/>
              <a:t>Genetic algorithms are easily parallelized and can take advantage of the decreasing costs of powerful computer hardware.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4400" dirty="0" smtClean="0"/>
              <a:t>Components of GA</a:t>
            </a:r>
            <a:endParaRPr lang="en-IN" sz="4400" dirty="0"/>
          </a:p>
        </p:txBody>
      </p:sp>
      <p:sp>
        <p:nvSpPr>
          <p:cNvPr id="3" name="Content Placeholder 2"/>
          <p:cNvSpPr>
            <a:spLocks noGrp="1"/>
          </p:cNvSpPr>
          <p:nvPr>
            <p:ph sz="quarter" idx="1"/>
          </p:nvPr>
        </p:nvSpPr>
        <p:spPr>
          <a:xfrm>
            <a:off x="0" y="685800"/>
            <a:ext cx="8991600" cy="5943600"/>
          </a:xfrm>
        </p:spPr>
        <p:txBody>
          <a:bodyPr>
            <a:normAutofit/>
          </a:bodyPr>
          <a:lstStyle/>
          <a:p>
            <a:r>
              <a:rPr lang="en-IN" dirty="0" smtClean="0"/>
              <a:t>Standard genetic algorithms involve four basic functions: selection, crossover, mutation, and elitism. </a:t>
            </a:r>
          </a:p>
          <a:p>
            <a:r>
              <a:rPr lang="en-IN" b="1" dirty="0" smtClean="0"/>
              <a:t>Selection</a:t>
            </a:r>
            <a:r>
              <a:rPr lang="en-IN" dirty="0" smtClean="0"/>
              <a:t> - </a:t>
            </a:r>
          </a:p>
          <a:p>
            <a:pPr lvl="1"/>
            <a:r>
              <a:rPr lang="en-IN" dirty="0" smtClean="0"/>
              <a:t>Individuals in a population are selected for reproduction according to their fitness values. </a:t>
            </a:r>
          </a:p>
          <a:p>
            <a:pPr lvl="1"/>
            <a:r>
              <a:rPr lang="en-IN" dirty="0" smtClean="0"/>
              <a:t>In biology, fitness is the number of offspring that survive to reproduction. </a:t>
            </a:r>
          </a:p>
          <a:p>
            <a:r>
              <a:rPr lang="en-IN" b="1" dirty="0" smtClean="0"/>
              <a:t>Crossover</a:t>
            </a:r>
            <a:r>
              <a:rPr lang="en-IN" dirty="0" smtClean="0"/>
              <a:t> - </a:t>
            </a:r>
          </a:p>
          <a:p>
            <a:pPr lvl="1"/>
            <a:r>
              <a:rPr lang="en-IN" dirty="0" smtClean="0"/>
              <a:t>Selected parents reproduce the offspring by performing a crossover operation on the chromosomes (cut and splice pieces of one parent to those of another). </a:t>
            </a:r>
          </a:p>
          <a:p>
            <a:pPr lvl="1"/>
            <a:r>
              <a:rPr lang="en-IN" dirty="0" smtClean="0"/>
              <a:t>In nature, crossover implies two parents exchange parts of their corresponding chromosomes. </a:t>
            </a:r>
          </a:p>
          <a:p>
            <a:pPr lvl="1"/>
            <a:r>
              <a:rPr lang="en-IN" dirty="0" smtClean="0"/>
              <a:t>In genetic algorithms, crossover operation makes two strings swap their partial strings.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4400" dirty="0" smtClean="0"/>
              <a:t>Components of GA</a:t>
            </a:r>
            <a:endParaRPr lang="en-IN" sz="4400" dirty="0"/>
          </a:p>
        </p:txBody>
      </p:sp>
      <p:sp>
        <p:nvSpPr>
          <p:cNvPr id="3" name="Content Placeholder 2"/>
          <p:cNvSpPr>
            <a:spLocks noGrp="1"/>
          </p:cNvSpPr>
          <p:nvPr>
            <p:ph sz="quarter" idx="1"/>
          </p:nvPr>
        </p:nvSpPr>
        <p:spPr>
          <a:xfrm>
            <a:off x="0" y="685800"/>
            <a:ext cx="8991600" cy="5943600"/>
          </a:xfrm>
        </p:spPr>
        <p:txBody>
          <a:bodyPr>
            <a:normAutofit fontScale="92500"/>
          </a:bodyPr>
          <a:lstStyle/>
          <a:p>
            <a:r>
              <a:rPr lang="en-IN" b="1" dirty="0" smtClean="0"/>
              <a:t>Mutation</a:t>
            </a:r>
            <a:r>
              <a:rPr lang="en-IN" dirty="0" smtClean="0"/>
              <a:t> - </a:t>
            </a:r>
          </a:p>
          <a:p>
            <a:pPr lvl="1"/>
            <a:r>
              <a:rPr lang="en-IN" dirty="0" smtClean="0"/>
              <a:t>Mutation is an insurance policy against lost bits. </a:t>
            </a:r>
          </a:p>
          <a:p>
            <a:pPr lvl="1"/>
            <a:r>
              <a:rPr lang="en-IN" dirty="0" smtClean="0"/>
              <a:t>It works on the level of string bits by randomly altering a bit value. </a:t>
            </a:r>
          </a:p>
          <a:p>
            <a:pPr lvl="1"/>
            <a:r>
              <a:rPr lang="en-IN" dirty="0" smtClean="0"/>
              <a:t>With small probability, it randomly selects one bit on a chromosome then inverts the bit from 0 to 1 or vice versa. </a:t>
            </a:r>
          </a:p>
          <a:p>
            <a:pPr lvl="1"/>
            <a:r>
              <a:rPr lang="en-IN" dirty="0" smtClean="0"/>
              <a:t>The operation is designed to prevent GA from premature termination, namely converging to a solution too early.</a:t>
            </a:r>
          </a:p>
          <a:p>
            <a:r>
              <a:rPr lang="en-IN" b="1" dirty="0" smtClean="0"/>
              <a:t>Elitism </a:t>
            </a:r>
            <a:r>
              <a:rPr lang="en-IN" dirty="0" smtClean="0"/>
              <a:t>- </a:t>
            </a:r>
          </a:p>
          <a:p>
            <a:pPr lvl="1"/>
            <a:r>
              <a:rPr lang="en-IN" dirty="0" smtClean="0"/>
              <a:t>The selection and crossover operators will tend to ensure that the best genetic material and the components of the fittest chromosomes will be carried forward to the next generation. </a:t>
            </a:r>
          </a:p>
          <a:p>
            <a:pPr lvl="1"/>
            <a:r>
              <a:rPr lang="en-IN" dirty="0" smtClean="0"/>
              <a:t>However, the probabilistic nature of these operators implies that this will not always be the case. </a:t>
            </a:r>
          </a:p>
          <a:p>
            <a:pPr lvl="1"/>
            <a:r>
              <a:rPr lang="en-IN" b="1" dirty="0" smtClean="0"/>
              <a:t>An elitist strategy is therefore required to ensure that the best genetic material will not be lost by chance.</a:t>
            </a:r>
            <a:r>
              <a:rPr lang="en-IN" dirty="0" smtClean="0"/>
              <a:t> </a:t>
            </a:r>
          </a:p>
          <a:p>
            <a:pPr lvl="1"/>
            <a:r>
              <a:rPr lang="en-IN" dirty="0" smtClean="0"/>
              <a:t>This is accomplished by always carrying forward the best chromosome from one generation to the next.</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4400" dirty="0" smtClean="0"/>
              <a:t>Introduction</a:t>
            </a:r>
            <a:r>
              <a:rPr lang="en-IN" dirty="0" smtClean="0"/>
              <a:t/>
            </a:r>
            <a:br>
              <a:rPr lang="en-IN" dirty="0" smtClean="0"/>
            </a:br>
            <a:endParaRPr lang="en-IN" dirty="0"/>
          </a:p>
        </p:txBody>
      </p:sp>
      <p:pic>
        <p:nvPicPr>
          <p:cNvPr id="26626" name="Picture 2" descr="https://pub.mdpi-res.com/information/information-10-00390/article_deploy/html/images/information-10-00390-g001.png?1577782439"/>
          <p:cNvPicPr>
            <a:picLocks noChangeAspect="1" noChangeArrowheads="1"/>
          </p:cNvPicPr>
          <p:nvPr/>
        </p:nvPicPr>
        <p:blipFill>
          <a:blip r:embed="rId2" cstate="print"/>
          <a:srcRect l="4167" t="2410" r="4167" b="3614"/>
          <a:stretch>
            <a:fillRect/>
          </a:stretch>
        </p:blipFill>
        <p:spPr bwMode="auto">
          <a:xfrm>
            <a:off x="381000" y="685800"/>
            <a:ext cx="8382000" cy="59436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MAIN </a:t>
            </a:r>
            <a:r>
              <a:rPr lang="en-IN" sz="3600" b="1" dirty="0" smtClean="0"/>
              <a:t>Genetic Operators</a:t>
            </a:r>
            <a:r>
              <a:rPr lang="en-IN" sz="4000" dirty="0" smtClean="0"/>
              <a:t/>
            </a:r>
            <a:br>
              <a:rPr lang="en-IN" sz="4000" dirty="0" smtClean="0"/>
            </a:br>
            <a:endParaRPr lang="en-IN" dirty="0"/>
          </a:p>
        </p:txBody>
      </p:sp>
      <p:sp>
        <p:nvSpPr>
          <p:cNvPr id="6" name="Content Placeholder 5"/>
          <p:cNvSpPr>
            <a:spLocks noGrp="1"/>
          </p:cNvSpPr>
          <p:nvPr>
            <p:ph sz="quarter" idx="1"/>
          </p:nvPr>
        </p:nvSpPr>
        <p:spPr>
          <a:xfrm>
            <a:off x="685800" y="914400"/>
            <a:ext cx="7696200" cy="5943600"/>
          </a:xfrm>
        </p:spPr>
        <p:txBody>
          <a:bodyPr>
            <a:normAutofit/>
          </a:bodyPr>
          <a:lstStyle/>
          <a:p>
            <a:r>
              <a:rPr lang="en-IN" dirty="0" smtClean="0"/>
              <a:t>The generation of successors in a GA is determined by a set of operators that recombine and mutate selected members of the current population.</a:t>
            </a:r>
          </a:p>
          <a:p>
            <a:endParaRPr lang="en-IN" dirty="0" smtClean="0"/>
          </a:p>
          <a:p>
            <a:r>
              <a:rPr lang="en-IN" dirty="0" smtClean="0"/>
              <a:t>These operators correspond to idealized versions of the genetic operations found in biological evolution.</a:t>
            </a:r>
          </a:p>
          <a:p>
            <a:pPr>
              <a:buNone/>
            </a:pPr>
            <a:r>
              <a:rPr lang="en-IN" dirty="0" smtClean="0"/>
              <a:t> </a:t>
            </a:r>
          </a:p>
          <a:p>
            <a:r>
              <a:rPr lang="en-IN" dirty="0" smtClean="0"/>
              <a:t>The two most common operators are:</a:t>
            </a:r>
          </a:p>
          <a:p>
            <a:pPr marL="1074420" lvl="2" indent="-342900">
              <a:buFont typeface="+mj-lt"/>
              <a:buAutoNum type="arabicPeriod"/>
            </a:pPr>
            <a:r>
              <a:rPr lang="en-IN" dirty="0" smtClean="0"/>
              <a:t> </a:t>
            </a:r>
            <a:r>
              <a:rPr lang="en-IN" sz="2800" b="1" i="1" dirty="0" smtClean="0"/>
              <a:t>Crossover </a:t>
            </a:r>
          </a:p>
          <a:p>
            <a:pPr marL="1074420" lvl="2" indent="-342900">
              <a:buFont typeface="+mj-lt"/>
              <a:buAutoNum type="arabicPeriod"/>
            </a:pPr>
            <a:r>
              <a:rPr lang="en-IN" sz="2800" b="1" i="1" dirty="0" smtClean="0"/>
              <a:t>Mutation.</a:t>
            </a:r>
          </a:p>
          <a:p>
            <a:pPr>
              <a:buNone/>
            </a:pPr>
            <a:endParaRPr lang="en-IN" b="1" dirty="0" smtClean="0"/>
          </a:p>
        </p:txBody>
      </p:sp>
      <p:sp>
        <p:nvSpPr>
          <p:cNvPr id="1026" name="AutoShape 2" descr="Flow chart: create initial population, score and scale population, retain elite, select parents, produce crossover and mutation children, return to score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What Is the Genetic Algorithm? - MATLAB &amp; Simuli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861</TotalTime>
  <Words>2356</Words>
  <Application>Microsoft Office PowerPoint</Application>
  <PresentationFormat>On-screen Show (4:3)</PresentationFormat>
  <Paragraphs>255</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Oriel</vt:lpstr>
      <vt:lpstr>GENETIC LGORITHMS</vt:lpstr>
      <vt:lpstr>Contents</vt:lpstr>
      <vt:lpstr>     Introduction </vt:lpstr>
      <vt:lpstr>     Introduction </vt:lpstr>
      <vt:lpstr>     Introduction </vt:lpstr>
      <vt:lpstr>      Components of GA</vt:lpstr>
      <vt:lpstr>      Components of GA</vt:lpstr>
      <vt:lpstr>     Introduction </vt:lpstr>
      <vt:lpstr>        MAIN Genetic Operators </vt:lpstr>
      <vt:lpstr>        Genetic Operators </vt:lpstr>
      <vt:lpstr>        Genetic Operators </vt:lpstr>
      <vt:lpstr>     How the Genetic Algorithm Works </vt:lpstr>
      <vt:lpstr>     How the Genetic Algorithm Works </vt:lpstr>
      <vt:lpstr>        Fitness Score in GA </vt:lpstr>
      <vt:lpstr>        Representing hypothesis in GA </vt:lpstr>
      <vt:lpstr>        Representing hypothesis in GA </vt:lpstr>
      <vt:lpstr>        Representing hypothesis in GA </vt:lpstr>
      <vt:lpstr>        Representing hypothesis in GA </vt:lpstr>
      <vt:lpstr>        Representing hypothesis in GA </vt:lpstr>
      <vt:lpstr>        Representing hypothesis in GA </vt:lpstr>
      <vt:lpstr>        Representing hypothesis in GA </vt:lpstr>
      <vt:lpstr>        Representing hypothesis in GA </vt:lpstr>
      <vt:lpstr>        Crossover </vt:lpstr>
      <vt:lpstr>        GA summary </vt:lpstr>
      <vt:lpstr>        GA summary </vt:lpstr>
      <vt:lpstr>        GA summary </vt:lpstr>
      <vt:lpstr>        Difference between Genetic Algorithms and Traditional Algorithms</vt:lpstr>
      <vt:lpstr>        Limitations of Genetic Algorithms </vt:lpstr>
      <vt:lpstr>         Advantages of Genetic Algorithm </vt:lpstr>
      <vt:lpstr>         applications of Genetic Algorithm </vt:lpstr>
      <vt:lpstr>         applications of Genetic Algorithm </vt:lpstr>
      <vt:lpstr>         HYPOTHESIS SPACE SEARCH </vt:lpstr>
      <vt:lpstr>         HYPOTHESIS SPACE SEARCH </vt:lpstr>
      <vt:lpstr>         HYPOTHESIS SPACE SEARCH </vt:lpstr>
      <vt:lpstr>          GENETIC PROGRAMMING  </vt:lpstr>
      <vt:lpstr>          GENETIC PROGRAMMING  </vt:lpstr>
      <vt:lpstr>          GENETIC PROGRAMMING  </vt:lpstr>
      <vt:lpstr>          GENETIC PROGRAMMING  </vt:lpstr>
      <vt:lpstr>          Remarks on Genetic Programming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ALGORITHMS</dc:title>
  <dc:creator>anil1</dc:creator>
  <cp:lastModifiedBy>anil1</cp:lastModifiedBy>
  <cp:revision>27</cp:revision>
  <dcterms:created xsi:type="dcterms:W3CDTF">2006-08-16T00:00:00Z</dcterms:created>
  <dcterms:modified xsi:type="dcterms:W3CDTF">2024-05-21T10:31:37Z</dcterms:modified>
</cp:coreProperties>
</file>