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3"/>
  </p:notesMasterIdLst>
  <p:sldIdLst>
    <p:sldId id="256" r:id="rId2"/>
    <p:sldId id="268" r:id="rId3"/>
    <p:sldId id="266" r:id="rId4"/>
    <p:sldId id="267" r:id="rId5"/>
    <p:sldId id="269" r:id="rId6"/>
    <p:sldId id="273" r:id="rId7"/>
    <p:sldId id="272" r:id="rId8"/>
    <p:sldId id="271" r:id="rId9"/>
    <p:sldId id="275" r:id="rId10"/>
    <p:sldId id="274" r:id="rId11"/>
    <p:sldId id="277" r:id="rId12"/>
  </p:sldIdLst>
  <p:sldSz cx="9144000" cy="5143500" type="screen16x9"/>
  <p:notesSz cx="6858000" cy="9144000"/>
  <p:embeddedFontLst>
    <p:embeddedFont>
      <p:font typeface="Bahnschrift SemiBold" panose="020B0502040204020203" pitchFamily="34" charset="0"/>
      <p:bold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706"/>
    <a:srgbClr val="FFDE14"/>
    <a:srgbClr val="FF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10" autoAdjust="0"/>
  </p:normalViewPr>
  <p:slideViewPr>
    <p:cSldViewPr snapToGrid="0">
      <p:cViewPr>
        <p:scale>
          <a:sx n="92" d="100"/>
          <a:sy n="92" d="100"/>
        </p:scale>
        <p:origin x="54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50"/>
        <p:cNvGrpSpPr/>
        <p:nvPr/>
      </p:nvGrpSpPr>
      <p:grpSpPr>
        <a:xfrm>
          <a:off x="0" y="0"/>
          <a:ext cx="0" cy="0"/>
          <a:chOff x="0" y="0"/>
          <a:chExt cx="0" cy="0"/>
        </a:xfrm>
      </p:grpSpPr>
      <p:pic>
        <p:nvPicPr>
          <p:cNvPr id="51" name="Google Shape;51;p13"/>
          <p:cNvPicPr preferRelativeResize="0"/>
          <p:nvPr userDrawn="1"/>
        </p:nvPicPr>
        <p:blipFill rotWithShape="1">
          <a:blip r:embed="rId2">
            <a:alphaModFix/>
          </a:blip>
          <a:srcRect/>
          <a:stretch/>
        </p:blipFill>
        <p:spPr>
          <a:xfrm>
            <a:off x="0" y="0"/>
            <a:ext cx="9144003" cy="5143501"/>
          </a:xfrm>
          <a:prstGeom prst="rect">
            <a:avLst/>
          </a:prstGeom>
          <a:noFill/>
          <a:ln>
            <a:noFill/>
          </a:ln>
        </p:spPr>
      </p:pic>
      <p:sp>
        <p:nvSpPr>
          <p:cNvPr id="52" name="Google Shape;52;p13"/>
          <p:cNvSpPr>
            <a:spLocks noGrp="1"/>
          </p:cNvSpPr>
          <p:nvPr>
            <p:ph type="pic" idx="2"/>
          </p:nvPr>
        </p:nvSpPr>
        <p:spPr>
          <a:xfrm>
            <a:off x="1860038" y="1722675"/>
            <a:ext cx="1185300" cy="1185300"/>
          </a:xfrm>
          <a:prstGeom prst="ellipse">
            <a:avLst/>
          </a:prstGeom>
          <a:noFill/>
          <a:ln>
            <a:noFill/>
          </a:ln>
        </p:spPr>
        <p:txBody>
          <a:bodyPr/>
          <a:lstStyle/>
          <a:p>
            <a:endParaRPr lang="en-US" dirty="0"/>
          </a:p>
        </p:txBody>
      </p:sp>
      <p:sp>
        <p:nvSpPr>
          <p:cNvPr id="53" name="Google Shape;53;p13"/>
          <p:cNvSpPr txBox="1"/>
          <p:nvPr/>
        </p:nvSpPr>
        <p:spPr>
          <a:xfrm>
            <a:off x="1508760" y="3069775"/>
            <a:ext cx="1674003"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dirty="0">
                <a:solidFill>
                  <a:srgbClr val="FFDE14"/>
                </a:solidFill>
                <a:latin typeface="Roboto"/>
                <a:ea typeface="Roboto"/>
                <a:cs typeface="Roboto"/>
                <a:sym typeface="Roboto"/>
              </a:rPr>
              <a:t>Ayush Verma</a:t>
            </a:r>
          </a:p>
          <a:p>
            <a:pPr marL="0" lvl="0" indent="0" algn="ctr" rtl="0">
              <a:lnSpc>
                <a:spcPct val="115000"/>
              </a:lnSpc>
              <a:spcBef>
                <a:spcPts val="0"/>
              </a:spcBef>
              <a:spcAft>
                <a:spcPts val="0"/>
              </a:spcAft>
              <a:buNone/>
            </a:pPr>
            <a:r>
              <a:rPr lang="en" sz="1200" b="1" dirty="0">
                <a:solidFill>
                  <a:srgbClr val="FFDE14"/>
                </a:solidFill>
                <a:latin typeface="Roboto"/>
                <a:ea typeface="Roboto"/>
                <a:cs typeface="Roboto"/>
                <a:sym typeface="Roboto"/>
              </a:rPr>
              <a:t>Team Leader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dirty="0">
                <a:solidFill>
                  <a:schemeClr val="lt1"/>
                </a:solidFill>
                <a:latin typeface="Roboto"/>
                <a:ea typeface="Roboto"/>
                <a:cs typeface="Roboto"/>
                <a:sym typeface="Roboto"/>
              </a:rPr>
              <a:t>Full Stack Developer</a:t>
            </a:r>
            <a:endParaRPr sz="1200" dirty="0">
              <a:solidFill>
                <a:schemeClr val="lt1"/>
              </a:solidFill>
              <a:latin typeface="Roboto"/>
              <a:ea typeface="Roboto"/>
              <a:cs typeface="Roboto"/>
              <a:sym typeface="Roboto"/>
            </a:endParaRPr>
          </a:p>
        </p:txBody>
      </p:sp>
      <p:sp>
        <p:nvSpPr>
          <p:cNvPr id="54" name="Google Shape;54;p13"/>
          <p:cNvSpPr>
            <a:spLocks noGrp="1"/>
          </p:cNvSpPr>
          <p:nvPr>
            <p:ph type="pic" idx="3"/>
          </p:nvPr>
        </p:nvSpPr>
        <p:spPr>
          <a:xfrm>
            <a:off x="4004525" y="1722675"/>
            <a:ext cx="1185300" cy="1185300"/>
          </a:xfrm>
          <a:prstGeom prst="ellipse">
            <a:avLst/>
          </a:prstGeom>
          <a:noFill/>
          <a:ln>
            <a:noFill/>
          </a:ln>
        </p:spPr>
      </p:sp>
      <p:sp>
        <p:nvSpPr>
          <p:cNvPr id="55" name="Google Shape;55;p13"/>
          <p:cNvSpPr txBox="1"/>
          <p:nvPr/>
        </p:nvSpPr>
        <p:spPr>
          <a:xfrm>
            <a:off x="3500846" y="3069775"/>
            <a:ext cx="2305594"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700" b="1" dirty="0" err="1">
                <a:solidFill>
                  <a:srgbClr val="FFDE14"/>
                </a:solidFill>
                <a:latin typeface="Roboto"/>
                <a:ea typeface="Roboto"/>
                <a:cs typeface="Roboto"/>
                <a:sym typeface="Roboto"/>
              </a:rPr>
              <a:t>Aakarshit</a:t>
            </a:r>
            <a:r>
              <a:rPr lang="en-US" sz="1700" b="1" dirty="0">
                <a:solidFill>
                  <a:srgbClr val="FFDE14"/>
                </a:solidFill>
                <a:latin typeface="Roboto"/>
                <a:ea typeface="Roboto"/>
                <a:cs typeface="Roboto"/>
                <a:sym typeface="Roboto"/>
              </a:rPr>
              <a:t> Srivastava</a:t>
            </a:r>
          </a:p>
          <a:p>
            <a:pPr marL="0" lvl="0" indent="0" algn="ctr" rtl="0">
              <a:lnSpc>
                <a:spcPct val="115000"/>
              </a:lnSpc>
              <a:spcBef>
                <a:spcPts val="0"/>
              </a:spcBef>
              <a:spcAft>
                <a:spcPts val="0"/>
              </a:spcAft>
              <a:buNone/>
            </a:pPr>
            <a:r>
              <a:rPr lang="en-US" sz="1200" b="1" dirty="0">
                <a:solidFill>
                  <a:srgbClr val="FFDE14"/>
                </a:solidFill>
                <a:latin typeface="Roboto"/>
                <a:ea typeface="Roboto"/>
                <a:cs typeface="Roboto"/>
                <a:sym typeface="Roboto"/>
              </a:rPr>
              <a:t>Team Member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US" sz="1200" dirty="0">
                <a:solidFill>
                  <a:schemeClr val="lt1"/>
                </a:solidFill>
                <a:latin typeface="Roboto"/>
                <a:ea typeface="Roboto"/>
                <a:cs typeface="Roboto"/>
                <a:sym typeface="Roboto"/>
              </a:rPr>
              <a:t>Machine Learning Researcher</a:t>
            </a:r>
            <a:endParaRPr sz="1200" dirty="0">
              <a:solidFill>
                <a:schemeClr val="lt1"/>
              </a:solidFill>
              <a:latin typeface="Roboto"/>
              <a:ea typeface="Roboto"/>
              <a:cs typeface="Roboto"/>
              <a:sym typeface="Roboto"/>
            </a:endParaRPr>
          </a:p>
        </p:txBody>
      </p:sp>
      <p:sp>
        <p:nvSpPr>
          <p:cNvPr id="56" name="Google Shape;56;p13"/>
          <p:cNvSpPr>
            <a:spLocks noGrp="1"/>
          </p:cNvSpPr>
          <p:nvPr>
            <p:ph type="pic" idx="4"/>
          </p:nvPr>
        </p:nvSpPr>
        <p:spPr>
          <a:xfrm>
            <a:off x="6149013" y="1722675"/>
            <a:ext cx="1185300" cy="1185300"/>
          </a:xfrm>
          <a:prstGeom prst="ellipse">
            <a:avLst/>
          </a:prstGeom>
          <a:noFill/>
          <a:ln>
            <a:noFill/>
          </a:ln>
        </p:spPr>
      </p:sp>
      <p:sp>
        <p:nvSpPr>
          <p:cNvPr id="57" name="Google Shape;57;p13"/>
          <p:cNvSpPr txBox="1"/>
          <p:nvPr/>
        </p:nvSpPr>
        <p:spPr>
          <a:xfrm>
            <a:off x="5986413" y="3069775"/>
            <a:ext cx="1929678"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700" b="1" dirty="0">
                <a:solidFill>
                  <a:srgbClr val="FFDE14"/>
                </a:solidFill>
                <a:latin typeface="Roboto"/>
                <a:ea typeface="Roboto"/>
                <a:cs typeface="Roboto"/>
                <a:sym typeface="Roboto"/>
              </a:rPr>
              <a:t>Bhaskar Banerjee</a:t>
            </a:r>
          </a:p>
          <a:p>
            <a:pPr marL="0" lvl="0" indent="0" algn="ctr" rtl="0">
              <a:lnSpc>
                <a:spcPct val="115000"/>
              </a:lnSpc>
              <a:spcBef>
                <a:spcPts val="0"/>
              </a:spcBef>
              <a:spcAft>
                <a:spcPts val="0"/>
              </a:spcAft>
              <a:buNone/>
            </a:pPr>
            <a:r>
              <a:rPr lang="en-US" sz="1200" b="1" dirty="0">
                <a:solidFill>
                  <a:srgbClr val="FFDE14"/>
                </a:solidFill>
                <a:latin typeface="Roboto"/>
                <a:ea typeface="Roboto"/>
                <a:cs typeface="Roboto"/>
                <a:sym typeface="Roboto"/>
              </a:rPr>
              <a:t>Team Member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US" sz="1200" dirty="0">
                <a:solidFill>
                  <a:schemeClr val="lt1"/>
                </a:solidFill>
                <a:latin typeface="Roboto"/>
                <a:ea typeface="Roboto"/>
                <a:cs typeface="Roboto"/>
                <a:sym typeface="Roboto"/>
              </a:rPr>
              <a:t>Backend Engineer</a:t>
            </a:r>
            <a:endParaRPr sz="1200" dirty="0">
              <a:solidFill>
                <a:schemeClr val="lt1"/>
              </a:solidFill>
              <a:latin typeface="Roboto"/>
              <a:ea typeface="Roboto"/>
              <a:cs typeface="Roboto"/>
              <a:sym typeface="Roboto"/>
            </a:endParaRPr>
          </a:p>
        </p:txBody>
      </p:sp>
      <p:sp>
        <p:nvSpPr>
          <p:cNvPr id="58" name="Google Shape;58;p13"/>
          <p:cNvSpPr txBox="1">
            <a:spLocks noGrp="1"/>
          </p:cNvSpPr>
          <p:nvPr>
            <p:ph type="title" hasCustomPrompt="1"/>
          </p:nvPr>
        </p:nvSpPr>
        <p:spPr>
          <a:xfrm>
            <a:off x="1036875" y="759250"/>
            <a:ext cx="7070400" cy="612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FDE14"/>
              </a:buClr>
              <a:buSzPts val="3400"/>
              <a:buFont typeface="Roboto"/>
              <a:buNone/>
              <a:defRPr sz="3400" b="1">
                <a:solidFill>
                  <a:srgbClr val="FFDE14"/>
                </a:solidFill>
                <a:latin typeface="Roboto"/>
                <a:ea typeface="Roboto"/>
                <a:cs typeface="Roboto"/>
                <a:sym typeface="Roboto"/>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rPr lang="en-US" dirty="0"/>
              <a:t>Crystal Quantum Shield</a:t>
            </a:r>
            <a:endParaRPr dirty="0"/>
          </a:p>
        </p:txBody>
      </p:sp>
      <p:pic>
        <p:nvPicPr>
          <p:cNvPr id="4" name="Picture 3">
            <a:extLst>
              <a:ext uri="{FF2B5EF4-FFF2-40B4-BE49-F238E27FC236}">
                <a16:creationId xmlns:a16="http://schemas.microsoft.com/office/drawing/2014/main" id="{C330A9E3-AE4F-8A93-7BCD-7EB6EB4B262E}"/>
              </a:ext>
            </a:extLst>
          </p:cNvPr>
          <p:cNvPicPr>
            <a:picLocks noChangeAspect="1"/>
          </p:cNvPicPr>
          <p:nvPr userDrawn="1"/>
        </p:nvPicPr>
        <p:blipFill>
          <a:blip r:embed="rId3"/>
          <a:stretch>
            <a:fillRect/>
          </a:stretch>
        </p:blipFill>
        <p:spPr>
          <a:xfrm>
            <a:off x="8048493" y="4894000"/>
            <a:ext cx="847314" cy="249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15"/>
          <p:cNvPicPr preferRelativeResize="0"/>
          <p:nvPr/>
        </p:nvPicPr>
        <p:blipFill>
          <a:blip r:embed="rId2">
            <a:alphaModFix/>
          </a:blip>
          <a:stretch>
            <a:fillRect/>
          </a:stretch>
        </p:blipFill>
        <p:spPr>
          <a:xfrm>
            <a:off x="1850" y="0"/>
            <a:ext cx="9140300" cy="51948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0.xml"/><Relationship Id="rId5" Type="http://schemas.openxmlformats.org/officeDocument/2006/relationships/image" Target="../media/image9.jpe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9.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0" y="0"/>
            <a:ext cx="9143990" cy="5143500"/>
          </a:xfrm>
          <a:prstGeom prst="rect">
            <a:avLst/>
          </a:prstGeom>
          <a:noFill/>
          <a:ln>
            <a:noFill/>
          </a:ln>
        </p:spPr>
      </p:pic>
      <p:pic>
        <p:nvPicPr>
          <p:cNvPr id="10" name="Picture 9">
            <a:extLst>
              <a:ext uri="{FF2B5EF4-FFF2-40B4-BE49-F238E27FC236}">
                <a16:creationId xmlns:a16="http://schemas.microsoft.com/office/drawing/2014/main" id="{BB362F5C-0C14-44B8-6DF0-D95886C5BD92}"/>
              </a:ext>
            </a:extLst>
          </p:cNvPr>
          <p:cNvPicPr>
            <a:picLocks noChangeAspect="1"/>
          </p:cNvPicPr>
          <p:nvPr/>
        </p:nvPicPr>
        <p:blipFill>
          <a:blip r:embed="rId4"/>
          <a:stretch>
            <a:fillRect/>
          </a:stretch>
        </p:blipFill>
        <p:spPr>
          <a:xfrm>
            <a:off x="0" y="0"/>
            <a:ext cx="9177198" cy="37933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168F3-FDF5-2CB8-0522-C2BA34F8E7D2}"/>
              </a:ext>
            </a:extLst>
          </p:cNvPr>
          <p:cNvSpPr txBox="1"/>
          <p:nvPr/>
        </p:nvSpPr>
        <p:spPr>
          <a:xfrm>
            <a:off x="595745" y="0"/>
            <a:ext cx="7626597" cy="4862870"/>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Challenges and Limitations in Development</a:t>
            </a:r>
          </a:p>
          <a:p>
            <a:endParaRPr lang="en-US" sz="900" dirty="0">
              <a:solidFill>
                <a:schemeClr val="bg1"/>
              </a:solidFill>
            </a:endParaRP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Real-Time Data Accuracy: </a:t>
            </a:r>
            <a:r>
              <a:rPr lang="en-US" sz="1200" dirty="0">
                <a:solidFill>
                  <a:srgbClr val="F8D706"/>
                </a:solidFill>
                <a:latin typeface="Bahnschrift SemiBold" panose="020B0502040204020203" pitchFamily="34" charset="0"/>
              </a:rPr>
              <a:t>Ensuring accurate, real-time energy consumption and location data can be challenging, especially in dynamic environments.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Charging Station Availability: </a:t>
            </a:r>
            <a:r>
              <a:rPr lang="en-US" sz="1200" dirty="0">
                <a:solidFill>
                  <a:srgbClr val="F8D706"/>
                </a:solidFill>
                <a:latin typeface="Bahnschrift SemiBold" panose="020B0502040204020203" pitchFamily="34" charset="0"/>
              </a:rPr>
              <a:t>Real-time availability of charging ports can be unpredictable, as they may be occupied or out of service.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Geospatial Data Precision: </a:t>
            </a:r>
            <a:r>
              <a:rPr lang="en-US" sz="1200" dirty="0">
                <a:solidFill>
                  <a:srgbClr val="F8D706"/>
                </a:solidFill>
                <a:latin typeface="Bahnschrift SemiBold" panose="020B0502040204020203" pitchFamily="34" charset="0"/>
              </a:rPr>
              <a:t>GPS and map data may have inaccuracies, leading to suboptimal route suggestions or incorrect charging station locations.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Battery Health Variability: </a:t>
            </a:r>
            <a:r>
              <a:rPr lang="en-US" sz="1200" dirty="0">
                <a:solidFill>
                  <a:srgbClr val="F8D706"/>
                </a:solidFill>
                <a:latin typeface="Bahnschrift SemiBold" panose="020B0502040204020203" pitchFamily="34" charset="0"/>
              </a:rPr>
              <a:t>Battery efficiency and performance can vary based on age, temperature, and usage patterns, affecting the prediction models.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Dependence on External APIs: </a:t>
            </a:r>
            <a:r>
              <a:rPr lang="en-US" sz="1200" dirty="0">
                <a:solidFill>
                  <a:srgbClr val="F8D706"/>
                </a:solidFill>
                <a:latin typeface="Bahnschrift SemiBold" panose="020B0502040204020203" pitchFamily="34" charset="0"/>
              </a:rPr>
              <a:t>The system’s reliability is dependent on third-party APIs for maps, charging stations, and other services, which can be subject to outages or limitations.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Computational Demand: </a:t>
            </a:r>
            <a:r>
              <a:rPr lang="en-US" sz="1200" dirty="0">
                <a:solidFill>
                  <a:srgbClr val="F8D706"/>
                </a:solidFill>
                <a:latin typeface="Bahnschrift SemiBold" panose="020B0502040204020203" pitchFamily="34" charset="0"/>
              </a:rPr>
              <a:t>AI models, especially for real-time predictions and route optimization, may require significant computational resources, impacting system efficiency.</a:t>
            </a:r>
            <a:r>
              <a:rPr lang="en-US" sz="1200" dirty="0">
                <a:solidFill>
                  <a:schemeClr val="bg1"/>
                </a:solidFill>
                <a:latin typeface="Bahnschrift SemiBold" panose="020B0502040204020203" pitchFamily="34" charset="0"/>
              </a:rPr>
              <a:t>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Privacy Concerns: </a:t>
            </a:r>
            <a:r>
              <a:rPr lang="en-US" sz="1200" dirty="0">
                <a:solidFill>
                  <a:srgbClr val="F8D706"/>
                </a:solidFill>
                <a:latin typeface="Bahnschrift SemiBold" panose="020B0502040204020203" pitchFamily="34" charset="0"/>
              </a:rPr>
              <a:t>Collecting and processing real-time location and energy data may raise privacy concerns, requiring careful handling of user information.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Integration of Multiple Data Sources:    </a:t>
            </a:r>
            <a:r>
              <a:rPr lang="en-US" sz="1200" dirty="0">
                <a:solidFill>
                  <a:srgbClr val="F8D706"/>
                </a:solidFill>
                <a:latin typeface="Bahnschrift SemiBold" panose="020B0502040204020203" pitchFamily="34" charset="0"/>
              </a:rPr>
              <a:t>Integrating real-time data from various sources (battery data, GPS, charging station APIs, traffic data, etc.) can be complex, leading to potential synchronization issues and delays in decision-making.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User Behavior Uncertainty:  </a:t>
            </a:r>
            <a:r>
              <a:rPr lang="en-US" sz="1200" dirty="0">
                <a:solidFill>
                  <a:srgbClr val="F8D706"/>
                </a:solidFill>
                <a:latin typeface="Bahnschrift SemiBold" panose="020B0502040204020203" pitchFamily="34" charset="0"/>
              </a:rPr>
              <a:t>Users' driving behavior (e.g., frequent acceleration, sudden stops) can significantly affect energy consumption patterns, making it challenging to predict energy usage accurately in real-time. Our algorithm attempts to overcome this challenge by incorporating machine learning models that analyze and adapt to individual driving patterns, improving energy consumption predictions. However, due to the highly dynamic and unpredictable nature of user behavior, this remains a persistent issue that can introduce some level of uncertainty in the predictions.</a:t>
            </a:r>
          </a:p>
          <a:p>
            <a:pPr>
              <a:buClr>
                <a:srgbClr val="FFDE14"/>
              </a:buClr>
            </a:pPr>
            <a:endParaRPr lang="en-US" sz="500" dirty="0">
              <a:solidFill>
                <a:srgbClr val="FFDE14"/>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89063DF6-C3E3-904C-0E44-E3060C6F040D}"/>
              </a:ext>
            </a:extLst>
          </p:cNvPr>
          <p:cNvPicPr>
            <a:picLocks noChangeAspect="1"/>
          </p:cNvPicPr>
          <p:nvPr/>
        </p:nvPicPr>
        <p:blipFill>
          <a:blip r:embed="rId2"/>
          <a:stretch>
            <a:fillRect/>
          </a:stretch>
        </p:blipFill>
        <p:spPr>
          <a:xfrm>
            <a:off x="0" y="4778158"/>
            <a:ext cx="9144000" cy="451485"/>
          </a:xfrm>
          <a:prstGeom prst="rect">
            <a:avLst/>
          </a:prstGeom>
        </p:spPr>
      </p:pic>
    </p:spTree>
    <p:extLst>
      <p:ext uri="{BB962C8B-B14F-4D97-AF65-F5344CB8AC3E}">
        <p14:creationId xmlns:p14="http://schemas.microsoft.com/office/powerpoint/2010/main" val="50717477"/>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91461-9D6A-8959-3516-78183203F39B}"/>
              </a:ext>
            </a:extLst>
          </p:cNvPr>
          <p:cNvSpPr txBox="1"/>
          <p:nvPr/>
        </p:nvSpPr>
        <p:spPr>
          <a:xfrm>
            <a:off x="762000" y="638629"/>
            <a:ext cx="7373257" cy="3662541"/>
          </a:xfrm>
          <a:prstGeom prst="rect">
            <a:avLst/>
          </a:prstGeom>
          <a:noFill/>
        </p:spPr>
        <p:txBody>
          <a:bodyPr wrap="square" rtlCol="0">
            <a:spAutoFit/>
          </a:bodyPr>
          <a:lstStyle/>
          <a:p>
            <a:r>
              <a:rPr lang="en-US" sz="2800" dirty="0">
                <a:solidFill>
                  <a:schemeClr val="bg1"/>
                </a:solidFill>
                <a:latin typeface="Bahnschrift SemiBold" panose="020B0502040204020203" pitchFamily="34" charset="0"/>
              </a:rPr>
              <a:t>References &amp; Citations</a:t>
            </a:r>
          </a:p>
          <a:p>
            <a:endParaRPr lang="en-US" sz="1200"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dirty="0" err="1">
                <a:solidFill>
                  <a:srgbClr val="FFDE14"/>
                </a:solidFill>
                <a:latin typeface="Bahnschrift SemiBold" panose="020B0502040204020203" pitchFamily="34" charset="0"/>
              </a:rPr>
              <a:t>Hekkala</a:t>
            </a:r>
            <a:r>
              <a:rPr lang="en-US" sz="1200" dirty="0">
                <a:solidFill>
                  <a:srgbClr val="FFDE14"/>
                </a:solidFill>
                <a:latin typeface="Bahnschrift SemiBold" panose="020B0502040204020203" pitchFamily="34" charset="0"/>
              </a:rPr>
              <a:t>, J., </a:t>
            </a:r>
            <a:r>
              <a:rPr lang="en-US" sz="1200" dirty="0" err="1">
                <a:solidFill>
                  <a:srgbClr val="FFDE14"/>
                </a:solidFill>
                <a:latin typeface="Bahnschrift SemiBold" panose="020B0502040204020203" pitchFamily="34" charset="0"/>
              </a:rPr>
              <a:t>Muurman</a:t>
            </a:r>
            <a:r>
              <a:rPr lang="en-US" sz="1200" dirty="0">
                <a:solidFill>
                  <a:srgbClr val="FFDE14"/>
                </a:solidFill>
                <a:latin typeface="Bahnschrift SemiBold" panose="020B0502040204020203" pitchFamily="34" charset="0"/>
              </a:rPr>
              <a:t>, M., </a:t>
            </a:r>
            <a:r>
              <a:rPr lang="en-US" sz="1200" dirty="0" err="1">
                <a:solidFill>
                  <a:srgbClr val="FFDE14"/>
                </a:solidFill>
                <a:latin typeface="Bahnschrift SemiBold" panose="020B0502040204020203" pitchFamily="34" charset="0"/>
              </a:rPr>
              <a:t>Halunen</a:t>
            </a:r>
            <a:r>
              <a:rPr lang="en-US" sz="1200" dirty="0">
                <a:solidFill>
                  <a:srgbClr val="FFDE14"/>
                </a:solidFill>
                <a:latin typeface="Bahnschrift SemiBold" panose="020B0502040204020203" pitchFamily="34" charset="0"/>
              </a:rPr>
              <a:t>, K., &amp; </a:t>
            </a:r>
            <a:r>
              <a:rPr lang="en-US" sz="1200" dirty="0" err="1">
                <a:solidFill>
                  <a:srgbClr val="FFDE14"/>
                </a:solidFill>
                <a:latin typeface="Bahnschrift SemiBold" panose="020B0502040204020203" pitchFamily="34" charset="0"/>
              </a:rPr>
              <a:t>Vallivaara</a:t>
            </a:r>
            <a:r>
              <a:rPr lang="en-US" sz="1200" dirty="0">
                <a:solidFill>
                  <a:srgbClr val="FFDE14"/>
                </a:solidFill>
                <a:latin typeface="Bahnschrift SemiBold" panose="020B0502040204020203" pitchFamily="34" charset="0"/>
              </a:rPr>
              <a:t>, V. (2023). Implementing Post-quantum Cryptography for Developers. SN Computer Science, 4(4)  https://doi.org/10.1007/s42979-023-01724-1 </a:t>
            </a:r>
            <a:endParaRPr lang="en-US" sz="1200"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dirty="0" err="1">
                <a:solidFill>
                  <a:srgbClr val="FFDE14"/>
                </a:solidFill>
                <a:latin typeface="Bahnschrift SemiBold" panose="020B0502040204020203" pitchFamily="34" charset="0"/>
              </a:rPr>
              <a:t>Avanzi</a:t>
            </a:r>
            <a:r>
              <a:rPr lang="en-US" sz="1200" dirty="0">
                <a:solidFill>
                  <a:srgbClr val="FFDE14"/>
                </a:solidFill>
                <a:latin typeface="Bahnschrift SemiBold" panose="020B0502040204020203" pitchFamily="34" charset="0"/>
              </a:rPr>
              <a:t>, R., Bos, J., </a:t>
            </a:r>
            <a:r>
              <a:rPr lang="en-US" sz="1200" dirty="0" err="1">
                <a:solidFill>
                  <a:srgbClr val="FFDE14"/>
                </a:solidFill>
                <a:latin typeface="Bahnschrift SemiBold" panose="020B0502040204020203" pitchFamily="34" charset="0"/>
              </a:rPr>
              <a:t>Ducas</a:t>
            </a:r>
            <a:r>
              <a:rPr lang="en-US" sz="1200" dirty="0">
                <a:solidFill>
                  <a:srgbClr val="FFDE14"/>
                </a:solidFill>
                <a:latin typeface="Bahnschrift SemiBold" panose="020B0502040204020203" pitchFamily="34" charset="0"/>
              </a:rPr>
              <a:t>, L., </a:t>
            </a:r>
            <a:r>
              <a:rPr lang="en-US" sz="1200" dirty="0" err="1">
                <a:solidFill>
                  <a:srgbClr val="FFDE14"/>
                </a:solidFill>
                <a:latin typeface="Bahnschrift SemiBold" panose="020B0502040204020203" pitchFamily="34" charset="0"/>
              </a:rPr>
              <a:t>Kiltz</a:t>
            </a:r>
            <a:r>
              <a:rPr lang="en-US" sz="1200" dirty="0">
                <a:solidFill>
                  <a:srgbClr val="FFDE14"/>
                </a:solidFill>
                <a:latin typeface="Bahnschrift SemiBold" panose="020B0502040204020203" pitchFamily="34" charset="0"/>
              </a:rPr>
              <a:t>, E., </a:t>
            </a:r>
            <a:r>
              <a:rPr lang="en-US" sz="1200" dirty="0" err="1">
                <a:solidFill>
                  <a:srgbClr val="FFDE14"/>
                </a:solidFill>
                <a:latin typeface="Bahnschrift SemiBold" panose="020B0502040204020203" pitchFamily="34" charset="0"/>
              </a:rPr>
              <a:t>Lepoint</a:t>
            </a:r>
            <a:r>
              <a:rPr lang="en-US" sz="1200" dirty="0">
                <a:solidFill>
                  <a:srgbClr val="FFDE14"/>
                </a:solidFill>
                <a:latin typeface="Bahnschrift SemiBold" panose="020B0502040204020203" pitchFamily="34" charset="0"/>
              </a:rPr>
              <a:t>, T., </a:t>
            </a:r>
            <a:r>
              <a:rPr lang="en-US" sz="1200" dirty="0" err="1">
                <a:solidFill>
                  <a:srgbClr val="FFDE14"/>
                </a:solidFill>
                <a:latin typeface="Bahnschrift SemiBold" panose="020B0502040204020203" pitchFamily="34" charset="0"/>
              </a:rPr>
              <a:t>Lyubashevsky</a:t>
            </a:r>
            <a:r>
              <a:rPr lang="en-US" sz="1200" dirty="0">
                <a:solidFill>
                  <a:srgbClr val="FFDE14"/>
                </a:solidFill>
                <a:latin typeface="Bahnschrift SemiBold" panose="020B0502040204020203" pitchFamily="34" charset="0"/>
              </a:rPr>
              <a:t>, V., Schanck, J. M., Schwabe, P., Seiler, G., &amp; </a:t>
            </a:r>
            <a:r>
              <a:rPr lang="en-US" sz="1200" dirty="0" err="1">
                <a:solidFill>
                  <a:srgbClr val="FFDE14"/>
                </a:solidFill>
                <a:latin typeface="Bahnschrift SemiBold" panose="020B0502040204020203" pitchFamily="34" charset="0"/>
              </a:rPr>
              <a:t>Stehlé</a:t>
            </a:r>
            <a:r>
              <a:rPr lang="en-US" sz="1200" dirty="0">
                <a:solidFill>
                  <a:srgbClr val="FFDE14"/>
                </a:solidFill>
                <a:latin typeface="Bahnschrift SemiBold" panose="020B0502040204020203" pitchFamily="34" charset="0"/>
              </a:rPr>
              <a:t>, D. (2021). CRYSTALS-</a:t>
            </a:r>
            <a:r>
              <a:rPr lang="en-US" sz="1200" dirty="0" err="1">
                <a:solidFill>
                  <a:srgbClr val="FFDE14"/>
                </a:solidFill>
                <a:latin typeface="Bahnschrift SemiBold" panose="020B0502040204020203" pitchFamily="34" charset="0"/>
              </a:rPr>
              <a:t>Kyber</a:t>
            </a:r>
            <a:r>
              <a:rPr lang="en-US" sz="1200" dirty="0">
                <a:solidFill>
                  <a:srgbClr val="FFDE14"/>
                </a:solidFill>
                <a:latin typeface="Bahnschrift SemiBold" panose="020B0502040204020203" pitchFamily="34" charset="0"/>
              </a:rPr>
              <a:t> Algorithm Specifications And Supporting Documentation (version 3.01). https://pq-crystals.org/kyber/data/kyber-specification-round3-20210131.pdf </a:t>
            </a:r>
            <a:endParaRPr lang="en-US" sz="1200"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API Security: Threats, Best Practices, Challenges, and Way forward using AI. (2023).</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Rahman, I., </a:t>
            </a:r>
            <a:r>
              <a:rPr lang="en-US" sz="1200" dirty="0" err="1">
                <a:solidFill>
                  <a:srgbClr val="FFDE14"/>
                </a:solidFill>
                <a:latin typeface="Bahnschrift SemiBold" panose="020B0502040204020203" pitchFamily="34" charset="0"/>
              </a:rPr>
              <a:t>Paramitha</a:t>
            </a:r>
            <a:r>
              <a:rPr lang="en-US" sz="1200" dirty="0">
                <a:solidFill>
                  <a:srgbClr val="FFDE14"/>
                </a:solidFill>
                <a:latin typeface="Bahnschrift SemiBold" panose="020B0502040204020203" pitchFamily="34" charset="0"/>
              </a:rPr>
              <a:t>, R., Plate, H., &amp; Williams, L. (2024). Less Is More: A Mixed-Methods Study on Security-Sensitive API Calls in Java for Better Dependency Selection. ResearchGate. https://www.researchgate.net/publication/382914543_Less_Is_More_A_Mixed-Methods_Study_on_Security-Sensitive_API_Calls_in_Java_for_Better_Dependency_Selection </a:t>
            </a:r>
          </a:p>
          <a:p>
            <a:pPr marL="171450" indent="-171450">
              <a:buClr>
                <a:srgbClr val="FFDE14"/>
              </a:buClr>
              <a:buFont typeface="Arial" panose="020B0604020202020204" pitchFamily="34" charset="0"/>
              <a:buChar char="•"/>
            </a:pPr>
            <a:r>
              <a:rPr lang="en-US" sz="1200" dirty="0" err="1">
                <a:solidFill>
                  <a:srgbClr val="FFDE14"/>
                </a:solidFill>
                <a:latin typeface="Bahnschrift SemiBold" panose="020B0502040204020203" pitchFamily="34" charset="0"/>
              </a:rPr>
              <a:t>Aharon</a:t>
            </a:r>
            <a:r>
              <a:rPr lang="en-US" sz="1200" dirty="0">
                <a:solidFill>
                  <a:srgbClr val="FFDE14"/>
                </a:solidFill>
                <a:latin typeface="Bahnschrift SemiBold" panose="020B0502040204020203" pitchFamily="34" charset="0"/>
              </a:rPr>
              <a:t>, U., </a:t>
            </a:r>
            <a:r>
              <a:rPr lang="en-US" sz="1200" dirty="0" err="1">
                <a:solidFill>
                  <a:srgbClr val="FFDE14"/>
                </a:solidFill>
                <a:latin typeface="Bahnschrift SemiBold" panose="020B0502040204020203" pitchFamily="34" charset="0"/>
              </a:rPr>
              <a:t>Dubin</a:t>
            </a:r>
            <a:r>
              <a:rPr lang="en-US" sz="1200" dirty="0">
                <a:solidFill>
                  <a:srgbClr val="FFDE14"/>
                </a:solidFill>
                <a:latin typeface="Bahnschrift SemiBold" panose="020B0502040204020203" pitchFamily="34" charset="0"/>
              </a:rPr>
              <a:t>, R., </a:t>
            </a:r>
            <a:r>
              <a:rPr lang="en-US" sz="1200" dirty="0" err="1">
                <a:solidFill>
                  <a:srgbClr val="FFDE14"/>
                </a:solidFill>
                <a:latin typeface="Bahnschrift SemiBold" panose="020B0502040204020203" pitchFamily="34" charset="0"/>
              </a:rPr>
              <a:t>Dvir</a:t>
            </a:r>
            <a:r>
              <a:rPr lang="en-US" sz="1200" dirty="0">
                <a:solidFill>
                  <a:srgbClr val="FFDE14"/>
                </a:solidFill>
                <a:latin typeface="Bahnschrift SemiBold" panose="020B0502040204020203" pitchFamily="34" charset="0"/>
              </a:rPr>
              <a:t>, A., &amp; </a:t>
            </a:r>
            <a:r>
              <a:rPr lang="en-US" sz="1200" dirty="0" err="1">
                <a:solidFill>
                  <a:srgbClr val="FFDE14"/>
                </a:solidFill>
                <a:latin typeface="Bahnschrift SemiBold" panose="020B0502040204020203" pitchFamily="34" charset="0"/>
              </a:rPr>
              <a:t>Hajaj</a:t>
            </a:r>
            <a:r>
              <a:rPr lang="en-US" sz="1200" dirty="0">
                <a:solidFill>
                  <a:srgbClr val="FFDE14"/>
                </a:solidFill>
                <a:latin typeface="Bahnschrift SemiBold" panose="020B0502040204020203" pitchFamily="34" charset="0"/>
              </a:rPr>
              <a:t>, C. (n.d.). Few-Shot API Attack Anomaly Detection in a Classification-by-Retrieval </a:t>
            </a:r>
            <a:r>
              <a:rPr lang="en-US" sz="1200" dirty="0" err="1">
                <a:solidFill>
                  <a:srgbClr val="FFDE14"/>
                </a:solidFill>
                <a:latin typeface="Bahnschrift SemiBold" panose="020B0502040204020203" pitchFamily="34" charset="0"/>
              </a:rPr>
              <a:t>Framework.https</a:t>
            </a:r>
            <a:r>
              <a:rPr lang="en-US" sz="1200" dirty="0">
                <a:solidFill>
                  <a:srgbClr val="FFDE14"/>
                </a:solidFill>
                <a:latin typeface="Bahnschrift SemiBold" panose="020B0502040204020203" pitchFamily="34" charset="0"/>
              </a:rPr>
              <a:t>://www.researchgate.net/publication/380730002_Few-Shot_API_Attack_Anomaly_Detection_in_a_Classification-by-Retrieval_Framework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Sun, R., Wang, Q., &amp; Guo, L. (2022). Research Towards Key Issues of API Security. In Communications in computer and information science (pp. 179–192). https://doi.org/10.1007/978-981-16-9229-1_11 </a:t>
            </a:r>
          </a:p>
          <a:p>
            <a:pPr marL="171450" indent="-171450">
              <a:buClr>
                <a:srgbClr val="FFDE14"/>
              </a:buClr>
              <a:buFont typeface="Arial" panose="020B0604020202020204" pitchFamily="34" charset="0"/>
              <a:buChar char="•"/>
            </a:pPr>
            <a:endParaRPr lang="en-US" sz="1200" dirty="0">
              <a:solidFill>
                <a:srgbClr val="FFDE14"/>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998CC0E8-E628-EA42-A5E6-0687542F951B}"/>
              </a:ext>
            </a:extLst>
          </p:cNvPr>
          <p:cNvPicPr>
            <a:picLocks noChangeAspect="1"/>
          </p:cNvPicPr>
          <p:nvPr/>
        </p:nvPicPr>
        <p:blipFill>
          <a:blip r:embed="rId2"/>
          <a:stretch>
            <a:fillRect/>
          </a:stretch>
        </p:blipFill>
        <p:spPr>
          <a:xfrm>
            <a:off x="0" y="4746307"/>
            <a:ext cx="9144000" cy="451485"/>
          </a:xfrm>
          <a:prstGeom prst="rect">
            <a:avLst/>
          </a:prstGeom>
        </p:spPr>
      </p:pic>
    </p:spTree>
    <p:extLst>
      <p:ext uri="{BB962C8B-B14F-4D97-AF65-F5344CB8AC3E}">
        <p14:creationId xmlns:p14="http://schemas.microsoft.com/office/powerpoint/2010/main" val="253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359884C3-5347-A48E-7D27-0F24016CF359}"/>
              </a:ext>
            </a:extLst>
          </p:cNvPr>
          <p:cNvPicPr>
            <a:picLocks noGrp="1" noChangeAspect="1"/>
          </p:cNvPicPr>
          <p:nvPr>
            <p:ph type="pic" idx="2"/>
          </p:nvPr>
        </p:nvPicPr>
        <p:blipFill>
          <a:blip r:embed="rId2"/>
          <a:srcRect l="67" r="67"/>
          <a:stretch>
            <a:fillRect/>
          </a:stretch>
        </p:blipFill>
        <p:spPr/>
      </p:pic>
      <p:pic>
        <p:nvPicPr>
          <p:cNvPr id="11" name="Picture Placeholder 10">
            <a:extLst>
              <a:ext uri="{FF2B5EF4-FFF2-40B4-BE49-F238E27FC236}">
                <a16:creationId xmlns:a16="http://schemas.microsoft.com/office/drawing/2014/main" id="{21CCC19D-12BA-1806-E186-D6294A0E266E}"/>
              </a:ext>
            </a:extLst>
          </p:cNvPr>
          <p:cNvPicPr>
            <a:picLocks noGrp="1" noChangeAspect="1"/>
          </p:cNvPicPr>
          <p:nvPr>
            <p:ph type="pic" idx="3"/>
          </p:nvPr>
        </p:nvPicPr>
        <p:blipFill rotWithShape="1">
          <a:blip r:embed="rId3"/>
          <a:srcRect l="-583" t="3029" r="583" b="40721"/>
          <a:stretch/>
        </p:blipFill>
        <p:spPr>
          <a:xfrm>
            <a:off x="4002815" y="1722675"/>
            <a:ext cx="1188720" cy="1188720"/>
          </a:xfrm>
        </p:spPr>
      </p:pic>
      <p:pic>
        <p:nvPicPr>
          <p:cNvPr id="13" name="Picture Placeholder 12">
            <a:extLst>
              <a:ext uri="{FF2B5EF4-FFF2-40B4-BE49-F238E27FC236}">
                <a16:creationId xmlns:a16="http://schemas.microsoft.com/office/drawing/2014/main" id="{23E91431-1303-7001-E009-F98188B96E86}"/>
              </a:ext>
            </a:extLst>
          </p:cNvPr>
          <p:cNvPicPr>
            <a:picLocks noGrp="1" noChangeAspect="1"/>
          </p:cNvPicPr>
          <p:nvPr>
            <p:ph type="pic" idx="4"/>
          </p:nvPr>
        </p:nvPicPr>
        <p:blipFill rotWithShape="1">
          <a:blip r:embed="rId4"/>
          <a:srcRect t="12500" b="12500"/>
          <a:stretch/>
        </p:blipFill>
        <p:spPr>
          <a:xfrm>
            <a:off x="6149013" y="1722675"/>
            <a:ext cx="1185300" cy="1185300"/>
          </a:xfrm>
        </p:spPr>
      </p:pic>
      <p:sp>
        <p:nvSpPr>
          <p:cNvPr id="17" name="Title 4">
            <a:extLst>
              <a:ext uri="{FF2B5EF4-FFF2-40B4-BE49-F238E27FC236}">
                <a16:creationId xmlns:a16="http://schemas.microsoft.com/office/drawing/2014/main" id="{98B97A02-F707-095F-EBFA-46BCE04781A1}"/>
              </a:ext>
            </a:extLst>
          </p:cNvPr>
          <p:cNvSpPr txBox="1">
            <a:spLocks/>
          </p:cNvSpPr>
          <p:nvPr/>
        </p:nvSpPr>
        <p:spPr>
          <a:xfrm>
            <a:off x="314325" y="4195176"/>
            <a:ext cx="4666384" cy="612299"/>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DE14"/>
              </a:buClr>
              <a:buSzPts val="3400"/>
              <a:buFont typeface="Roboto"/>
              <a:buNone/>
              <a:defRPr sz="3400" b="1" i="0" u="none" strike="noStrike" cap="none">
                <a:solidFill>
                  <a:srgbClr val="FFDE14"/>
                </a:solidFill>
                <a:latin typeface="Roboto"/>
                <a:ea typeface="Roboto"/>
                <a:cs typeface="Roboto"/>
                <a:sym typeface="Roboto"/>
              </a:defRPr>
            </a:lvl1pPr>
            <a:lvl2pPr marR="0" lvl="1"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9pPr>
          </a:lstStyle>
          <a:p>
            <a:pPr algn="l"/>
            <a:r>
              <a:rPr lang="en-US" dirty="0">
                <a:solidFill>
                  <a:schemeClr val="bg1"/>
                </a:solidFill>
                <a:latin typeface="Bahnschrift SemiBold" panose="020B0502040204020203" pitchFamily="34" charset="0"/>
                <a:cs typeface="Times New Roman" panose="02020603050405020304" pitchFamily="18" charset="0"/>
              </a:rPr>
              <a:t>College: </a:t>
            </a:r>
            <a:r>
              <a:rPr lang="en-US" dirty="0" err="1">
                <a:latin typeface="Bahnschrift SemiBold" panose="020B0502040204020203" pitchFamily="34" charset="0"/>
                <a:cs typeface="Times New Roman" panose="02020603050405020304" pitchFamily="18" charset="0"/>
              </a:rPr>
              <a:t>Pranveer</a:t>
            </a:r>
            <a:r>
              <a:rPr lang="en-US" dirty="0">
                <a:latin typeface="Bahnschrift SemiBold" panose="020B0502040204020203" pitchFamily="34" charset="0"/>
                <a:cs typeface="Times New Roman" panose="02020603050405020304" pitchFamily="18" charset="0"/>
              </a:rPr>
              <a:t> Singh Institute of Technology, Kanpur</a:t>
            </a:r>
            <a:br>
              <a:rPr lang="en-US" dirty="0">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Date: </a:t>
            </a:r>
            <a:r>
              <a:rPr lang="en-US" dirty="0">
                <a:latin typeface="Times New Roman" panose="02020603050405020304" pitchFamily="18" charset="0"/>
                <a:cs typeface="Times New Roman" panose="02020603050405020304" pitchFamily="18" charset="0"/>
              </a:rPr>
              <a:t>17/11/2024</a:t>
            </a:r>
          </a:p>
        </p:txBody>
      </p:sp>
      <p:sp>
        <p:nvSpPr>
          <p:cNvPr id="3" name="Title 2">
            <a:extLst>
              <a:ext uri="{FF2B5EF4-FFF2-40B4-BE49-F238E27FC236}">
                <a16:creationId xmlns:a16="http://schemas.microsoft.com/office/drawing/2014/main" id="{68D7AADD-2EEF-D56D-27AA-DE0D89A5DDAD}"/>
              </a:ext>
            </a:extLst>
          </p:cNvPr>
          <p:cNvSpPr>
            <a:spLocks noGrp="1"/>
          </p:cNvSpPr>
          <p:nvPr>
            <p:ph type="title"/>
          </p:nvPr>
        </p:nvSpPr>
        <p:spPr>
          <a:xfrm>
            <a:off x="657225" y="160624"/>
            <a:ext cx="8179594" cy="1226025"/>
          </a:xfrm>
        </p:spPr>
        <p:txBody>
          <a:bodyPr>
            <a:normAutofit fontScale="90000"/>
          </a:bodyPr>
          <a:lstStyle/>
          <a:p>
            <a:r>
              <a:rPr lang="en-US" dirty="0"/>
              <a:t>BEAM</a:t>
            </a:r>
            <a:br>
              <a:rPr lang="en-US" dirty="0"/>
            </a:br>
            <a:r>
              <a:rPr lang="en-US" sz="2400" dirty="0">
                <a:solidFill>
                  <a:schemeClr val="bg1"/>
                </a:solidFill>
              </a:rPr>
              <a:t>B</a:t>
            </a:r>
            <a:r>
              <a:rPr lang="en-US" sz="2400" dirty="0"/>
              <a:t>attery </a:t>
            </a:r>
            <a:r>
              <a:rPr lang="en-US" sz="2400" dirty="0">
                <a:solidFill>
                  <a:schemeClr val="bg1"/>
                </a:solidFill>
              </a:rPr>
              <a:t>E</a:t>
            </a:r>
            <a:r>
              <a:rPr lang="en-US" sz="2400" dirty="0"/>
              <a:t>fficiency and </a:t>
            </a:r>
            <a:r>
              <a:rPr lang="en-US" sz="2400" dirty="0">
                <a:solidFill>
                  <a:schemeClr val="bg1"/>
                </a:solidFill>
              </a:rPr>
              <a:t>A</a:t>
            </a:r>
            <a:r>
              <a:rPr lang="en-US" sz="2400" dirty="0"/>
              <a:t>I </a:t>
            </a:r>
            <a:r>
              <a:rPr lang="en-US" sz="2400" dirty="0">
                <a:solidFill>
                  <a:schemeClr val="bg1"/>
                </a:solidFill>
              </a:rPr>
              <a:t>M</a:t>
            </a:r>
            <a:r>
              <a:rPr lang="en-US" sz="2400" dirty="0"/>
              <a:t>otor Optimization</a:t>
            </a:r>
            <a:br>
              <a:rPr lang="en-US" sz="2400" dirty="0"/>
            </a:br>
            <a:r>
              <a:rPr lang="en-US" sz="2200" dirty="0">
                <a:solidFill>
                  <a:schemeClr val="bg1"/>
                </a:solidFill>
              </a:rPr>
              <a:t>Team: </a:t>
            </a:r>
            <a:r>
              <a:rPr lang="en-US" sz="2200" dirty="0"/>
              <a:t>Perfect Cube</a:t>
            </a:r>
            <a:endParaRPr lang="en-IN" dirty="0"/>
          </a:p>
        </p:txBody>
      </p:sp>
      <p:pic>
        <p:nvPicPr>
          <p:cNvPr id="7" name="Picture 6">
            <a:extLst>
              <a:ext uri="{FF2B5EF4-FFF2-40B4-BE49-F238E27FC236}">
                <a16:creationId xmlns:a16="http://schemas.microsoft.com/office/drawing/2014/main" id="{25FA90D6-BDAD-C8B5-3BC7-8B0E7520401B}"/>
              </a:ext>
            </a:extLst>
          </p:cNvPr>
          <p:cNvPicPr>
            <a:picLocks noChangeAspect="1"/>
          </p:cNvPicPr>
          <p:nvPr/>
        </p:nvPicPr>
        <p:blipFill>
          <a:blip r:embed="rId5"/>
          <a:stretch>
            <a:fillRect/>
          </a:stretch>
        </p:blipFill>
        <p:spPr>
          <a:xfrm>
            <a:off x="0" y="4692015"/>
            <a:ext cx="9144000" cy="451485"/>
          </a:xfrm>
          <a:prstGeom prst="rect">
            <a:avLst/>
          </a:prstGeom>
        </p:spPr>
      </p:pic>
    </p:spTree>
    <p:extLst>
      <p:ext uri="{BB962C8B-B14F-4D97-AF65-F5344CB8AC3E}">
        <p14:creationId xmlns:p14="http://schemas.microsoft.com/office/powerpoint/2010/main" val="3848888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DE4187D-95C6-9C48-A86A-425E28D5FA7C}"/>
              </a:ext>
            </a:extLst>
          </p:cNvPr>
          <p:cNvSpPr txBox="1">
            <a:spLocks/>
          </p:cNvSpPr>
          <p:nvPr/>
        </p:nvSpPr>
        <p:spPr>
          <a:xfrm>
            <a:off x="595087" y="246632"/>
            <a:ext cx="7997370" cy="6123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bg1"/>
                </a:solidFill>
                <a:latin typeface="Bahnschrift SemiBold" panose="020B0502040204020203" pitchFamily="34" charset="0"/>
                <a:cs typeface="Times New Roman" panose="02020603050405020304" pitchFamily="18" charset="0"/>
              </a:rPr>
              <a:t>Problem Overview</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D41025E4-392B-630F-1A09-6A5914436E86}"/>
              </a:ext>
            </a:extLst>
          </p:cNvPr>
          <p:cNvSpPr txBox="1">
            <a:spLocks/>
          </p:cNvSpPr>
          <p:nvPr/>
        </p:nvSpPr>
        <p:spPr>
          <a:xfrm>
            <a:off x="1036800" y="953214"/>
            <a:ext cx="7070400" cy="6123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sz="2800" dirty="0">
                <a:solidFill>
                  <a:srgbClr val="FFDE14"/>
                </a:solidFill>
                <a:latin typeface="Times New Roman" panose="02020603050405020304" pitchFamily="18" charset="0"/>
                <a:cs typeface="Times New Roman" panose="02020603050405020304" pitchFamily="18" charset="0"/>
              </a:rPr>
            </a:br>
            <a:endParaRPr lang="en-US" sz="2800" dirty="0">
              <a:solidFill>
                <a:srgbClr val="FFDE14"/>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F625A87-EB37-285D-D437-928CD9A2B43C}"/>
              </a:ext>
            </a:extLst>
          </p:cNvPr>
          <p:cNvSpPr txBox="1"/>
          <p:nvPr/>
        </p:nvSpPr>
        <p:spPr>
          <a:xfrm>
            <a:off x="466500" y="794424"/>
            <a:ext cx="7997370" cy="3600986"/>
          </a:xfrm>
          <a:prstGeom prst="rect">
            <a:avLst/>
          </a:prstGeom>
          <a:noFill/>
        </p:spPr>
        <p:txBody>
          <a:bodyPr wrap="square" rtlCol="0">
            <a:spAutoFit/>
          </a:bodyPr>
          <a:lstStyle/>
          <a:p>
            <a:pPr algn="just"/>
            <a:r>
              <a:rPr lang="en-US" sz="1200" b="1" dirty="0">
                <a:solidFill>
                  <a:srgbClr val="FFDE14"/>
                </a:solidFill>
              </a:rPr>
              <a:t>Electric vehicles (EVs) are at the forefront of sustainable transportation. EVs are revolutionizing the transportation sector, offering a sustainable alternative to conventional fossil-fuel-powered vehicles. However, EV adoption is hindered by significant challenges related to </a:t>
            </a:r>
            <a:r>
              <a:rPr lang="en-US" sz="1200" b="1" dirty="0">
                <a:solidFill>
                  <a:schemeClr val="bg1"/>
                </a:solidFill>
              </a:rPr>
              <a:t>battery efficiency</a:t>
            </a:r>
            <a:r>
              <a:rPr lang="en-US" sz="1200" b="1" dirty="0">
                <a:solidFill>
                  <a:srgbClr val="FFDE14"/>
                </a:solidFill>
              </a:rPr>
              <a:t>, motor performance, and user experience. Limited driving range, accelerated battery </a:t>
            </a:r>
            <a:r>
              <a:rPr lang="en-US" sz="1200" b="1" dirty="0">
                <a:solidFill>
                  <a:schemeClr val="bg1"/>
                </a:solidFill>
              </a:rPr>
              <a:t>degradation</a:t>
            </a:r>
            <a:r>
              <a:rPr lang="en-US" sz="1200" b="1" dirty="0">
                <a:solidFill>
                  <a:srgbClr val="FFDE14"/>
                </a:solidFill>
              </a:rPr>
              <a:t>, and inefficient energy management contribute to "</a:t>
            </a:r>
            <a:r>
              <a:rPr lang="en-US" sz="1200" b="1" dirty="0">
                <a:solidFill>
                  <a:schemeClr val="bg1"/>
                </a:solidFill>
              </a:rPr>
              <a:t>range anxiety</a:t>
            </a:r>
            <a:r>
              <a:rPr lang="en-US" sz="1200" b="1" dirty="0">
                <a:solidFill>
                  <a:srgbClr val="FFDE14"/>
                </a:solidFill>
              </a:rPr>
              <a:t>," making EVs less appealing to consumers. Moreover, achieving a balance between high motor performance and energy conservation remains a persistent challenge, especially in varying driving conditions such as </a:t>
            </a:r>
            <a:r>
              <a:rPr lang="en-US" sz="1200" b="1" dirty="0">
                <a:solidFill>
                  <a:schemeClr val="bg1"/>
                </a:solidFill>
              </a:rPr>
              <a:t>steep terrains </a:t>
            </a:r>
            <a:r>
              <a:rPr lang="en-US" sz="1200" b="1" dirty="0">
                <a:solidFill>
                  <a:srgbClr val="FFDE14"/>
                </a:solidFill>
              </a:rPr>
              <a:t>or </a:t>
            </a:r>
            <a:r>
              <a:rPr lang="en-US" sz="1200" b="1" dirty="0">
                <a:solidFill>
                  <a:schemeClr val="bg1"/>
                </a:solidFill>
              </a:rPr>
              <a:t>urban traffic</a:t>
            </a:r>
            <a:r>
              <a:rPr lang="en-US" sz="1200" b="1" dirty="0">
                <a:solidFill>
                  <a:srgbClr val="FFDE14"/>
                </a:solidFill>
              </a:rPr>
              <a:t>. The inability to make real-time decisions based on dynamic driving scenarios further exacerbates these issues, leading to suboptimal energy usage and </a:t>
            </a:r>
            <a:r>
              <a:rPr lang="en-US" sz="1200" b="1" dirty="0">
                <a:solidFill>
                  <a:schemeClr val="bg1"/>
                </a:solidFill>
              </a:rPr>
              <a:t>reduced vehicle lifespan</a:t>
            </a:r>
            <a:r>
              <a:rPr lang="en-US" sz="1200" b="1" dirty="0">
                <a:solidFill>
                  <a:srgbClr val="FFDE14"/>
                </a:solidFill>
              </a:rPr>
              <a:t>. Most systems fail to provide actionable insights or proactive alerts for predictive maintenance and energy optimization. As a result, users are often unaware of how to maximize their EV's potential, leading to </a:t>
            </a:r>
            <a:r>
              <a:rPr lang="en-US" sz="1200" b="1" dirty="0">
                <a:solidFill>
                  <a:schemeClr val="bg1"/>
                </a:solidFill>
              </a:rPr>
              <a:t>inefficiencies</a:t>
            </a:r>
            <a:r>
              <a:rPr lang="en-US" sz="1200" b="1" dirty="0">
                <a:solidFill>
                  <a:srgbClr val="FFDE14"/>
                </a:solidFill>
              </a:rPr>
              <a:t> and </a:t>
            </a:r>
            <a:r>
              <a:rPr lang="en-US" sz="1200" b="1" dirty="0">
                <a:solidFill>
                  <a:schemeClr val="bg1"/>
                </a:solidFill>
              </a:rPr>
              <a:t>increased operational costs</a:t>
            </a:r>
            <a:r>
              <a:rPr lang="en-US" sz="1200" b="1" dirty="0">
                <a:solidFill>
                  <a:srgbClr val="FFDE14"/>
                </a:solidFill>
              </a:rPr>
              <a:t>. Addressing these critical issues is essential to enhance EV performance, extend battery life, and improve overall user satisfaction, ultimately accelerating the transition to a more sustainable transportation future. These challenges include: </a:t>
            </a:r>
          </a:p>
          <a:p>
            <a:pPr algn="just"/>
            <a:r>
              <a:rPr lang="en-US" sz="1200" b="1" dirty="0">
                <a:solidFill>
                  <a:srgbClr val="FFDE14"/>
                </a:solidFill>
              </a:rPr>
              <a:t>   </a:t>
            </a:r>
          </a:p>
          <a:p>
            <a:pPr algn="just"/>
            <a:r>
              <a:rPr lang="en-US" sz="1200" b="1" dirty="0">
                <a:solidFill>
                  <a:schemeClr val="bg1"/>
                </a:solidFill>
              </a:rPr>
              <a:t>Battery Efficiency:</a:t>
            </a:r>
            <a:r>
              <a:rPr lang="en-US" sz="1200" b="1" dirty="0">
                <a:solidFill>
                  <a:srgbClr val="FFDE14"/>
                </a:solidFill>
              </a:rPr>
              <a:t>  Limited driving range due to inefficient battery usage.</a:t>
            </a:r>
          </a:p>
          <a:p>
            <a:pPr algn="just"/>
            <a:r>
              <a:rPr lang="en-US" sz="1200" b="1" dirty="0">
                <a:solidFill>
                  <a:schemeClr val="bg1"/>
                </a:solidFill>
              </a:rPr>
              <a:t>Motor Performance:  </a:t>
            </a:r>
            <a:r>
              <a:rPr lang="en-US" sz="1200" b="1" dirty="0">
                <a:solidFill>
                  <a:srgbClr val="FFDE14"/>
                </a:solidFill>
              </a:rPr>
              <a:t>Balancing high-performance motor output with energy conservation.</a:t>
            </a:r>
          </a:p>
          <a:p>
            <a:pPr algn="just"/>
            <a:r>
              <a:rPr lang="en-US" sz="1200" b="1" dirty="0">
                <a:solidFill>
                  <a:schemeClr val="bg1"/>
                </a:solidFill>
              </a:rPr>
              <a:t>Real-Time Decision Making:  </a:t>
            </a:r>
            <a:r>
              <a:rPr lang="en-US" sz="1200" b="1" dirty="0">
                <a:solidFill>
                  <a:srgbClr val="FFDE14"/>
                </a:solidFill>
              </a:rPr>
              <a:t>Current systems lack the ability to process sensor data in real-time.</a:t>
            </a:r>
          </a:p>
          <a:p>
            <a:pPr algn="just"/>
            <a:r>
              <a:rPr lang="en-US" sz="1200" b="1" dirty="0">
                <a:solidFill>
                  <a:schemeClr val="bg1"/>
                </a:solidFill>
              </a:rPr>
              <a:t>User Experience:  </a:t>
            </a:r>
            <a:r>
              <a:rPr lang="en-US" sz="1200" b="1" dirty="0">
                <a:solidFill>
                  <a:srgbClr val="FFDE14"/>
                </a:solidFill>
              </a:rPr>
              <a:t>Increased costs for users from frequent battery replacements. </a:t>
            </a:r>
            <a:endParaRPr lang="en-US" sz="1200" dirty="0">
              <a:solidFill>
                <a:srgbClr val="FFDE14"/>
              </a:solidFill>
            </a:endParaRPr>
          </a:p>
        </p:txBody>
      </p:sp>
      <p:pic>
        <p:nvPicPr>
          <p:cNvPr id="4" name="Picture 3">
            <a:extLst>
              <a:ext uri="{FF2B5EF4-FFF2-40B4-BE49-F238E27FC236}">
                <a16:creationId xmlns:a16="http://schemas.microsoft.com/office/drawing/2014/main" id="{EAE3959A-BEAC-DD08-B443-ACFFB85ECA97}"/>
              </a:ext>
            </a:extLst>
          </p:cNvPr>
          <p:cNvPicPr>
            <a:picLocks noChangeAspect="1"/>
          </p:cNvPicPr>
          <p:nvPr/>
        </p:nvPicPr>
        <p:blipFill>
          <a:blip r:embed="rId2"/>
          <a:stretch>
            <a:fillRect/>
          </a:stretch>
        </p:blipFill>
        <p:spPr>
          <a:xfrm>
            <a:off x="0" y="4748787"/>
            <a:ext cx="9144000" cy="451485"/>
          </a:xfrm>
          <a:prstGeom prst="rect">
            <a:avLst/>
          </a:prstGeom>
        </p:spPr>
      </p:pic>
    </p:spTree>
    <p:extLst>
      <p:ext uri="{BB962C8B-B14F-4D97-AF65-F5344CB8AC3E}">
        <p14:creationId xmlns:p14="http://schemas.microsoft.com/office/powerpoint/2010/main" val="2523381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EC27F-2535-4D8C-88D7-92167B36B84C}"/>
              </a:ext>
            </a:extLst>
          </p:cNvPr>
          <p:cNvSpPr txBox="1"/>
          <p:nvPr/>
        </p:nvSpPr>
        <p:spPr>
          <a:xfrm>
            <a:off x="511628" y="188297"/>
            <a:ext cx="8120743" cy="3801041"/>
          </a:xfrm>
          <a:prstGeom prst="rect">
            <a:avLst/>
          </a:prstGeom>
          <a:noFill/>
        </p:spPr>
        <p:txBody>
          <a:bodyPr wrap="square" rtlCol="0">
            <a:spAutoFit/>
          </a:bodyPr>
          <a:lstStyle/>
          <a:p>
            <a:r>
              <a:rPr lang="en-US" sz="2800" dirty="0">
                <a:solidFill>
                  <a:schemeClr val="bg1"/>
                </a:solidFill>
              </a:rPr>
              <a:t>Proposed </a:t>
            </a:r>
            <a:r>
              <a:rPr lang="en-US" sz="2800" dirty="0">
                <a:solidFill>
                  <a:schemeClr val="bg1"/>
                </a:solidFill>
                <a:latin typeface="Bahnschrift SemiBold" panose="020B0502040204020203" pitchFamily="34" charset="0"/>
              </a:rPr>
              <a:t>Solution</a:t>
            </a:r>
          </a:p>
          <a:p>
            <a:endParaRPr lang="en-US" sz="2800" dirty="0">
              <a:solidFill>
                <a:schemeClr val="bg1"/>
              </a:solidFill>
              <a:latin typeface="Bahnschrift SemiBold" panose="020B0502040204020203" pitchFamily="34" charset="0"/>
            </a:endParaRPr>
          </a:p>
          <a:p>
            <a:endParaRPr lang="en-US" sz="900" dirty="0">
              <a:solidFill>
                <a:srgbClr val="FFDE14"/>
              </a:solidFill>
            </a:endParaRPr>
          </a:p>
          <a:p>
            <a:r>
              <a:rPr lang="en-US" sz="1100" b="1" dirty="0">
                <a:solidFill>
                  <a:schemeClr val="bg1"/>
                </a:solidFill>
                <a:latin typeface="Bahnschrift SemiBold" panose="020B0502040204020203" pitchFamily="34" charset="0"/>
              </a:rPr>
              <a:t>BEAM</a:t>
            </a:r>
            <a:r>
              <a:rPr lang="en-US" sz="1100" b="1" dirty="0">
                <a:solidFill>
                  <a:srgbClr val="FFDE14"/>
                </a:solidFill>
                <a:latin typeface="Bahnschrift SemiBold" panose="020B0502040204020203" pitchFamily="34" charset="0"/>
              </a:rPr>
              <a:t> (Battery Efficient and AI Motor) integrates advanced AI technologies to address the dual challenges of battery efficiency and motor performance in electric vehicles (EVs). At its core, the </a:t>
            </a:r>
            <a:r>
              <a:rPr lang="en-US" sz="1100" b="1" dirty="0">
                <a:solidFill>
                  <a:schemeClr val="bg1"/>
                </a:solidFill>
                <a:latin typeface="Bahnschrift SemiBold" panose="020B0502040204020203" pitchFamily="34" charset="0"/>
              </a:rPr>
              <a:t>Side Winder Snake Algorithm </a:t>
            </a:r>
            <a:r>
              <a:rPr lang="en-US" sz="1100" b="1" dirty="0">
                <a:solidFill>
                  <a:srgbClr val="FFDE14"/>
                </a:solidFill>
                <a:latin typeface="Bahnschrift SemiBold" panose="020B0502040204020203" pitchFamily="34" charset="0"/>
              </a:rPr>
              <a:t>optimizes battery usage by dynamically adjusting power output to driving conditions, ensuring minimal energy consumption while extending battery life. Complementing this, </a:t>
            </a:r>
            <a:r>
              <a:rPr lang="en-US" sz="1100" b="1" dirty="0">
                <a:solidFill>
                  <a:schemeClr val="bg1"/>
                </a:solidFill>
                <a:latin typeface="Bahnschrift SemiBold" panose="020B0502040204020203" pitchFamily="34" charset="0"/>
              </a:rPr>
              <a:t>Proximal Policy Optimization (PPO) </a:t>
            </a:r>
            <a:r>
              <a:rPr lang="en-US" sz="1100" b="1" dirty="0">
                <a:solidFill>
                  <a:srgbClr val="FFDE14"/>
                </a:solidFill>
                <a:latin typeface="Bahnschrift SemiBold" panose="020B0502040204020203" pitchFamily="34" charset="0"/>
              </a:rPr>
              <a:t>leverages reinforcement learning to balance motor performance and energy conservation in real-time, providing a smooth driving experience across diverse terrains. Together, these algorithms ensure that EVs achieve both maximum range and optimal performance.</a:t>
            </a:r>
          </a:p>
          <a:p>
            <a:endParaRPr lang="en-US" sz="1100" b="1" dirty="0">
              <a:solidFill>
                <a:srgbClr val="FFDE14"/>
              </a:solidFill>
              <a:latin typeface="Bahnschrift SemiBold" panose="020B0502040204020203" pitchFamily="34" charset="0"/>
            </a:endParaRPr>
          </a:p>
          <a:p>
            <a:r>
              <a:rPr lang="en-US" sz="1100" b="1" dirty="0">
                <a:solidFill>
                  <a:srgbClr val="FFDE14"/>
                </a:solidFill>
                <a:latin typeface="Bahnschrift SemiBold" panose="020B0502040204020203" pitchFamily="34" charset="0"/>
              </a:rPr>
              <a:t>A </a:t>
            </a:r>
            <a:r>
              <a:rPr lang="en-US" sz="1100" b="1" dirty="0">
                <a:solidFill>
                  <a:schemeClr val="bg1"/>
                </a:solidFill>
                <a:latin typeface="Bahnschrift SemiBold" panose="020B0502040204020203" pitchFamily="34" charset="0"/>
              </a:rPr>
              <a:t>fine-tuned Large Language Model (LLM) </a:t>
            </a:r>
            <a:r>
              <a:rPr lang="en-US" sz="1100" b="1" dirty="0">
                <a:solidFill>
                  <a:srgbClr val="FFDE14"/>
                </a:solidFill>
                <a:latin typeface="Bahnschrift SemiBold" panose="020B0502040204020203" pitchFamily="34" charset="0"/>
              </a:rPr>
              <a:t>monitors and analyzes real-time sensor data, offering predictive insights for energy optimization and anomaly detection. Through advanced data analysis, BEAM identifies usage patterns, supports predictive maintenance, and generates actionable feedback via a user-friendly interface. Additionally, </a:t>
            </a:r>
            <a:r>
              <a:rPr lang="en-US" sz="1100" b="1" dirty="0">
                <a:solidFill>
                  <a:schemeClr val="bg1"/>
                </a:solidFill>
                <a:latin typeface="Bahnschrift SemiBold" panose="020B0502040204020203" pitchFamily="34" charset="0"/>
              </a:rPr>
              <a:t>Reinforcement Learning </a:t>
            </a:r>
            <a:r>
              <a:rPr lang="en-US" sz="1100" b="1" dirty="0">
                <a:solidFill>
                  <a:srgbClr val="FFDE14"/>
                </a:solidFill>
                <a:latin typeface="Bahnschrift SemiBold" panose="020B0502040204020203" pitchFamily="34" charset="0"/>
              </a:rPr>
              <a:t>enables continuous improvement of energy and performance policies, adapting to changing conditions over time. To enhance user engagement, BEAM employs </a:t>
            </a:r>
            <a:r>
              <a:rPr lang="en-US" sz="1100" b="1" dirty="0">
                <a:solidFill>
                  <a:schemeClr val="bg1"/>
                </a:solidFill>
                <a:latin typeface="Bahnschrift SemiBold" panose="020B0502040204020203" pitchFamily="34" charset="0"/>
              </a:rPr>
              <a:t>TTS (Text-to-Speech) Alerts</a:t>
            </a:r>
            <a:r>
              <a:rPr lang="en-US" sz="1100" b="1" dirty="0">
                <a:solidFill>
                  <a:srgbClr val="FFDE14"/>
                </a:solidFill>
                <a:latin typeface="Bahnschrift SemiBold" panose="020B0502040204020203" pitchFamily="34" charset="0"/>
              </a:rPr>
              <a:t> and </a:t>
            </a:r>
            <a:r>
              <a:rPr lang="en-US" sz="1100" b="1" dirty="0">
                <a:solidFill>
                  <a:schemeClr val="bg1"/>
                </a:solidFill>
                <a:latin typeface="Bahnschrift SemiBold" panose="020B0502040204020203" pitchFamily="34" charset="0"/>
              </a:rPr>
              <a:t>Notifications</a:t>
            </a:r>
            <a:r>
              <a:rPr lang="en-US" sz="1100" b="1" dirty="0">
                <a:solidFill>
                  <a:srgbClr val="FFDE14"/>
                </a:solidFill>
                <a:latin typeface="Bahnschrift SemiBold" panose="020B0502040204020203" pitchFamily="34" charset="0"/>
              </a:rPr>
              <a:t>, delivering real-time voice updates on battery status, performance tips, and maintenance reminders, ensuring drivers remain informed and focused.</a:t>
            </a:r>
          </a:p>
          <a:p>
            <a:endParaRPr lang="en-US" sz="1100" b="1" dirty="0">
              <a:solidFill>
                <a:srgbClr val="FFDE14"/>
              </a:solidFill>
              <a:latin typeface="Bahnschrift SemiBold" panose="020B0502040204020203" pitchFamily="34" charset="0"/>
            </a:endParaRPr>
          </a:p>
          <a:p>
            <a:r>
              <a:rPr lang="en-US" sz="1100" b="1" dirty="0">
                <a:solidFill>
                  <a:srgbClr val="FFDE14"/>
                </a:solidFill>
                <a:latin typeface="Bahnschrift SemiBold" panose="020B0502040204020203" pitchFamily="34" charset="0"/>
              </a:rPr>
              <a:t>This comprehensive solution not only enhances battery efficiency by up to </a:t>
            </a:r>
            <a:r>
              <a:rPr lang="en-US" sz="1100" b="1" dirty="0">
                <a:solidFill>
                  <a:schemeClr val="bg1"/>
                </a:solidFill>
                <a:latin typeface="Bahnschrift SemiBold" panose="020B0502040204020203" pitchFamily="34" charset="0"/>
              </a:rPr>
              <a:t>30% </a:t>
            </a:r>
            <a:r>
              <a:rPr lang="en-US" sz="1100" b="1" dirty="0">
                <a:solidFill>
                  <a:srgbClr val="FFDE14"/>
                </a:solidFill>
                <a:latin typeface="Bahnschrift SemiBold" panose="020B0502040204020203" pitchFamily="34" charset="0"/>
              </a:rPr>
              <a:t>and extends battery life but also improves overall user experience, setting a new benchmark for sustainable and intelligent EV systems.</a:t>
            </a:r>
            <a:endParaRPr lang="en-US" sz="1200" b="1" dirty="0">
              <a:solidFill>
                <a:srgbClr val="FFDE14"/>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DCD252F9-31AC-8B31-25EB-59AE6DA6BC7B}"/>
              </a:ext>
            </a:extLst>
          </p:cNvPr>
          <p:cNvPicPr>
            <a:picLocks noChangeAspect="1"/>
          </p:cNvPicPr>
          <p:nvPr/>
        </p:nvPicPr>
        <p:blipFill>
          <a:blip r:embed="rId2"/>
          <a:stretch>
            <a:fillRect/>
          </a:stretch>
        </p:blipFill>
        <p:spPr>
          <a:xfrm>
            <a:off x="-1" y="4729460"/>
            <a:ext cx="9144000" cy="451485"/>
          </a:xfrm>
          <a:prstGeom prst="rect">
            <a:avLst/>
          </a:prstGeom>
        </p:spPr>
      </p:pic>
    </p:spTree>
    <p:extLst>
      <p:ext uri="{BB962C8B-B14F-4D97-AF65-F5344CB8AC3E}">
        <p14:creationId xmlns:p14="http://schemas.microsoft.com/office/powerpoint/2010/main" val="376263926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EC27F-2535-4D8C-88D7-92167B36B84C}"/>
              </a:ext>
            </a:extLst>
          </p:cNvPr>
          <p:cNvSpPr txBox="1"/>
          <p:nvPr/>
        </p:nvSpPr>
        <p:spPr>
          <a:xfrm>
            <a:off x="435429" y="195943"/>
            <a:ext cx="8135257" cy="4001095"/>
          </a:xfrm>
          <a:prstGeom prst="rect">
            <a:avLst/>
          </a:prstGeom>
          <a:noFill/>
        </p:spPr>
        <p:txBody>
          <a:bodyPr wrap="square" rtlCol="0">
            <a:spAutoFit/>
          </a:bodyPr>
          <a:lstStyle/>
          <a:p>
            <a:r>
              <a:rPr lang="en-US" sz="2400" b="1" dirty="0">
                <a:solidFill>
                  <a:schemeClr val="bg1"/>
                </a:solidFill>
                <a:latin typeface="Bahnschrift SemiBold" panose="020B0502040204020203" pitchFamily="34" charset="0"/>
              </a:rPr>
              <a:t>Implementing Side Winder and Proximal Policy Optimization:</a:t>
            </a:r>
          </a:p>
          <a:p>
            <a:endParaRPr lang="en-US" sz="2400" b="1" dirty="0">
              <a:solidFill>
                <a:schemeClr val="bg1"/>
              </a:solidFill>
              <a:latin typeface="Bahnschrift SemiBold" panose="020B0502040204020203" pitchFamily="34" charset="0"/>
            </a:endParaRPr>
          </a:p>
          <a:p>
            <a:r>
              <a:rPr lang="en-US" b="1" dirty="0">
                <a:solidFill>
                  <a:schemeClr val="bg1"/>
                </a:solidFill>
                <a:latin typeface="Bahnschrift SemiBold" panose="020B0502040204020203" pitchFamily="34" charset="0"/>
              </a:rPr>
              <a:t>Side Winder Snake Algorithm: </a:t>
            </a:r>
            <a:r>
              <a:rPr lang="en-US" sz="1200" b="1" dirty="0">
                <a:solidFill>
                  <a:srgbClr val="FFDE14"/>
                </a:solidFill>
                <a:latin typeface="Bahnschrift SemiBold" panose="020B0502040204020203" pitchFamily="34" charset="0"/>
              </a:rPr>
              <a:t>The Side Winder Snake Algorithm is a metaheuristic optimization technique designed to maximize battery efficiency in electric vehicles. Inspired by the lateral movements of a snake, the algorithm dynamically adjusts power output by analyzing real-time driving conditions such as terrain, speed, and load. It ensures optimal energy distribution across vehicle components, reducing wastage and enhancing battery life. By prioritizing energy-efficient paths and adapting to changing scenarios, this algorithm significantly extends the vehicle’s range while maintaining seamless performance, especially in urban stop-and-go traffic or uneven terrains.</a:t>
            </a:r>
          </a:p>
          <a:p>
            <a:endParaRPr lang="en-US" sz="1200" b="1" dirty="0">
              <a:solidFill>
                <a:srgbClr val="FFDE14"/>
              </a:solidFill>
              <a:latin typeface="Bahnschrift SemiBold" panose="020B0502040204020203" pitchFamily="34" charset="0"/>
            </a:endParaRPr>
          </a:p>
          <a:p>
            <a:r>
              <a:rPr lang="en-US" b="1" dirty="0">
                <a:solidFill>
                  <a:schemeClr val="bg1"/>
                </a:solidFill>
                <a:latin typeface="Bahnschrift SemiBold" panose="020B0502040204020203" pitchFamily="34" charset="0"/>
              </a:rPr>
              <a:t>Proximal Policy Optimization (PPO): </a:t>
            </a:r>
            <a:r>
              <a:rPr lang="en-US" sz="1200" b="1" dirty="0">
                <a:solidFill>
                  <a:srgbClr val="FFDE14"/>
                </a:solidFill>
                <a:latin typeface="Bahnschrift SemiBold" panose="020B0502040204020203" pitchFamily="34" charset="0"/>
              </a:rPr>
              <a:t>Proximal Policy Optimization (PPO) is a reinforcement learning algorithm that optimizes motor performance while maintaining energy efficiency. It learns from key parameters such as battery percentage, temperature, and speed to make intelligent adjustments in real-time. By analyzing these variables, PPO continuously refines its policies, ensuring optimal energy utilization and motor behavior under varying conditions. This allows the system to balance energy conservation and performance, adapting seamlessly to factors like high-speed driving or temperature-induced battery fluctuations. PPO’s dynamic learning capability ensures a smarter, more efficient, and reliable electric vehicle operation.</a:t>
            </a:r>
          </a:p>
        </p:txBody>
      </p:sp>
      <p:pic>
        <p:nvPicPr>
          <p:cNvPr id="4" name="Picture 3">
            <a:extLst>
              <a:ext uri="{FF2B5EF4-FFF2-40B4-BE49-F238E27FC236}">
                <a16:creationId xmlns:a16="http://schemas.microsoft.com/office/drawing/2014/main" id="{4D81CB4F-A097-3AAE-E66C-4A7D1135850E}"/>
              </a:ext>
            </a:extLst>
          </p:cNvPr>
          <p:cNvPicPr>
            <a:picLocks noChangeAspect="1"/>
          </p:cNvPicPr>
          <p:nvPr/>
        </p:nvPicPr>
        <p:blipFill>
          <a:blip r:embed="rId2"/>
          <a:stretch>
            <a:fillRect/>
          </a:stretch>
        </p:blipFill>
        <p:spPr>
          <a:xfrm>
            <a:off x="0" y="4766425"/>
            <a:ext cx="9144000" cy="451485"/>
          </a:xfrm>
          <a:prstGeom prst="rect">
            <a:avLst/>
          </a:prstGeom>
        </p:spPr>
      </p:pic>
    </p:spTree>
    <p:extLst>
      <p:ext uri="{BB962C8B-B14F-4D97-AF65-F5344CB8AC3E}">
        <p14:creationId xmlns:p14="http://schemas.microsoft.com/office/powerpoint/2010/main" val="7724813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17AD7-76F0-F01C-B84A-F115BE317B52}"/>
              </a:ext>
            </a:extLst>
          </p:cNvPr>
          <p:cNvSpPr txBox="1"/>
          <p:nvPr/>
        </p:nvSpPr>
        <p:spPr>
          <a:xfrm>
            <a:off x="587829" y="0"/>
            <a:ext cx="7968341" cy="4770537"/>
          </a:xfrm>
          <a:prstGeom prst="rect">
            <a:avLst/>
          </a:prstGeom>
          <a:noFill/>
        </p:spPr>
        <p:txBody>
          <a:bodyPr wrap="square" rtlCol="0">
            <a:spAutoFit/>
          </a:bodyPr>
          <a:lstStyle/>
          <a:p>
            <a:pPr>
              <a:buClr>
                <a:srgbClr val="FFDE14"/>
              </a:buClr>
            </a:pPr>
            <a:r>
              <a:rPr lang="en-US" sz="2800" b="1" dirty="0">
                <a:solidFill>
                  <a:schemeClr val="bg1"/>
                </a:solidFill>
                <a:latin typeface="Bahnschrift SemiBold" panose="020B0502040204020203" pitchFamily="34" charset="0"/>
              </a:rPr>
              <a:t>Positive Impacts of BEAM:</a:t>
            </a:r>
          </a:p>
          <a:p>
            <a:pPr>
              <a:buClr>
                <a:srgbClr val="FFDE14"/>
              </a:buClr>
            </a:pPr>
            <a:endParaRPr lang="en-US" sz="1200" b="1"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Enhanced Battery Efficiency: </a:t>
            </a:r>
            <a:r>
              <a:rPr lang="en-US" sz="1200" b="1" dirty="0">
                <a:solidFill>
                  <a:srgbClr val="F8D706"/>
                </a:solidFill>
                <a:latin typeface="Bahnschrift SemiBold" panose="020B0502040204020203" pitchFamily="34" charset="0"/>
              </a:rPr>
              <a:t>BEAM optimizes battery usage, extending the driving range of electric vehicles by up to 30%, reducing the need for frequent recharging and addressing "range anxiety" for drivers.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Prolonged Battery Lifespan: </a:t>
            </a:r>
            <a:r>
              <a:rPr lang="en-US" sz="1200" b="1" dirty="0">
                <a:solidFill>
                  <a:srgbClr val="F8D706"/>
                </a:solidFill>
                <a:latin typeface="Bahnschrift SemiBold" panose="020B0502040204020203" pitchFamily="34" charset="0"/>
              </a:rPr>
              <a:t>By reducing wear and tear through intelligent energy distribution, BEAM increases battery longevity by up to 40%, lowering long-term replacement costs for EV owners.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Improved Performance: </a:t>
            </a:r>
            <a:r>
              <a:rPr lang="en-US" sz="1200" b="1" dirty="0">
                <a:solidFill>
                  <a:srgbClr val="F8D706"/>
                </a:solidFill>
                <a:latin typeface="Bahnschrift SemiBold" panose="020B0502040204020203" pitchFamily="34" charset="0"/>
              </a:rPr>
              <a:t>Real-time optimization of motor dynamics ensures smoother acceleration, better handling, and consistent performance, even under challenging conditions like steep inclines or variable terrains.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Environmental Sustainability: </a:t>
            </a:r>
            <a:r>
              <a:rPr lang="en-US" sz="1200" b="1" dirty="0">
                <a:solidFill>
                  <a:srgbClr val="F8D706"/>
                </a:solidFill>
                <a:latin typeface="Bahnschrift SemiBold" panose="020B0502040204020203" pitchFamily="34" charset="0"/>
              </a:rPr>
              <a:t>BEAM reduces energy consumption and CO2 emissions, promoting a cleaner environment and contributing to global sustainability goals.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Predictive Maintenance: </a:t>
            </a:r>
            <a:r>
              <a:rPr lang="en-US" sz="1200" b="1" dirty="0">
                <a:solidFill>
                  <a:srgbClr val="F8D706"/>
                </a:solidFill>
                <a:latin typeface="Bahnschrift SemiBold" panose="020B0502040204020203" pitchFamily="34" charset="0"/>
              </a:rPr>
              <a:t>Advanced monitoring systems proactively detect potential issues, including battery health degradation, minimizing vehicle downtime and repair costs while enhancing reliability.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Enhanced User Experience: </a:t>
            </a:r>
            <a:r>
              <a:rPr lang="en-US" sz="1200" b="1" dirty="0">
                <a:solidFill>
                  <a:srgbClr val="F8D706"/>
                </a:solidFill>
                <a:latin typeface="Bahnschrift SemiBold" panose="020B0502040204020203" pitchFamily="34" charset="0"/>
              </a:rPr>
              <a:t>Features like TTS alerts, actionable feedback, and intuitive dashboards provide drivers with real-time insights and guidance, including the nearest charging point distance, ensuring safety and convenience.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Cost Savings: </a:t>
            </a:r>
            <a:r>
              <a:rPr lang="en-US" sz="1200" b="1" dirty="0">
                <a:solidFill>
                  <a:srgbClr val="F8D706"/>
                </a:solidFill>
                <a:latin typeface="Bahnschrift SemiBold" panose="020B0502040204020203" pitchFamily="34" charset="0"/>
              </a:rPr>
              <a:t>By improving energy efficiency and battery lifespan, BEAM reduces operational and maintenance expenses, making EVs more economically viable for users.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Adaptability and Scalability: </a:t>
            </a:r>
            <a:r>
              <a:rPr lang="en-US" sz="1200" b="1" dirty="0">
                <a:solidFill>
                  <a:srgbClr val="F8D706"/>
                </a:solidFill>
                <a:latin typeface="Bahnschrift SemiBold" panose="020B0502040204020203" pitchFamily="34" charset="0"/>
              </a:rPr>
              <a:t>The system learns and evolves through reinforcement learning, making it adaptable to future EV models, driving patterns, and emerging energy-saving technologies.</a:t>
            </a:r>
          </a:p>
          <a:p>
            <a:pPr marL="171450" indent="-171450">
              <a:buClr>
                <a:srgbClr val="FFDE14"/>
              </a:buClr>
              <a:buFont typeface="Arial" panose="020B0604020202020204" pitchFamily="34" charset="0"/>
              <a:buChar char="•"/>
            </a:pPr>
            <a:r>
              <a:rPr lang="en-US" sz="1200" b="1" dirty="0">
                <a:solidFill>
                  <a:srgbClr val="F8D706"/>
                </a:solidFill>
                <a:latin typeface="Bahnschrift SemiBold" panose="020B0502040204020203" pitchFamily="34" charset="0"/>
              </a:rPr>
              <a:t>An </a:t>
            </a:r>
            <a:r>
              <a:rPr lang="en-US" sz="1200" b="1" dirty="0">
                <a:solidFill>
                  <a:schemeClr val="bg1"/>
                </a:solidFill>
                <a:latin typeface="Bahnschrift SemiBold" panose="020B0502040204020203" pitchFamily="34" charset="0"/>
              </a:rPr>
              <a:t>LLM</a:t>
            </a:r>
            <a:r>
              <a:rPr lang="en-US" sz="1200" b="1" dirty="0">
                <a:solidFill>
                  <a:srgbClr val="F8D706"/>
                </a:solidFill>
                <a:latin typeface="Bahnschrift SemiBold" panose="020B0502040204020203" pitchFamily="34" charset="0"/>
              </a:rPr>
              <a:t> can enhance a battery efficiency system by integrating real-time energy data with location-based services, predicting the nearest charging port based on current energy levels, and providing intelligent user interactions such as battery status updates, route suggestions, and charging port availability, all while optimizing the user experience through conversational interfaces.</a:t>
            </a:r>
          </a:p>
        </p:txBody>
      </p:sp>
      <p:pic>
        <p:nvPicPr>
          <p:cNvPr id="4" name="Picture 3">
            <a:extLst>
              <a:ext uri="{FF2B5EF4-FFF2-40B4-BE49-F238E27FC236}">
                <a16:creationId xmlns:a16="http://schemas.microsoft.com/office/drawing/2014/main" id="{7BF227DA-14C7-57A4-F2B4-00C660574429}"/>
              </a:ext>
            </a:extLst>
          </p:cNvPr>
          <p:cNvPicPr>
            <a:picLocks noChangeAspect="1"/>
          </p:cNvPicPr>
          <p:nvPr/>
        </p:nvPicPr>
        <p:blipFill>
          <a:blip r:embed="rId2"/>
          <a:stretch>
            <a:fillRect/>
          </a:stretch>
        </p:blipFill>
        <p:spPr>
          <a:xfrm>
            <a:off x="0" y="4763453"/>
            <a:ext cx="9144000" cy="451485"/>
          </a:xfrm>
          <a:prstGeom prst="rect">
            <a:avLst/>
          </a:prstGeom>
        </p:spPr>
      </p:pic>
    </p:spTree>
    <p:extLst>
      <p:ext uri="{BB962C8B-B14F-4D97-AF65-F5344CB8AC3E}">
        <p14:creationId xmlns:p14="http://schemas.microsoft.com/office/powerpoint/2010/main" val="72515359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16E38-89CB-95F5-EB0F-36B6C40D27C7}"/>
              </a:ext>
            </a:extLst>
          </p:cNvPr>
          <p:cNvSpPr txBox="1"/>
          <p:nvPr/>
        </p:nvSpPr>
        <p:spPr>
          <a:xfrm>
            <a:off x="732972" y="353786"/>
            <a:ext cx="2224974" cy="523220"/>
          </a:xfrm>
          <a:prstGeom prst="rect">
            <a:avLst/>
          </a:prstGeom>
          <a:noFill/>
        </p:spPr>
        <p:txBody>
          <a:bodyPr wrap="square" rtlCol="0">
            <a:spAutoFit/>
          </a:bodyPr>
          <a:lstStyle/>
          <a:p>
            <a:r>
              <a:rPr lang="en-US" sz="2800" b="1" dirty="0">
                <a:solidFill>
                  <a:schemeClr val="bg1"/>
                </a:solidFill>
                <a:latin typeface="Bahnschrift SemiBold" panose="020B0502040204020203" pitchFamily="34" charset="0"/>
              </a:rPr>
              <a:t>Methodology</a:t>
            </a:r>
          </a:p>
        </p:txBody>
      </p:sp>
      <p:pic>
        <p:nvPicPr>
          <p:cNvPr id="5" name="Picture 4">
            <a:extLst>
              <a:ext uri="{FF2B5EF4-FFF2-40B4-BE49-F238E27FC236}">
                <a16:creationId xmlns:a16="http://schemas.microsoft.com/office/drawing/2014/main" id="{1A2939C5-C64A-01DF-8D8A-34A78A6EBAC0}"/>
              </a:ext>
            </a:extLst>
          </p:cNvPr>
          <p:cNvPicPr>
            <a:picLocks noChangeAspect="1"/>
          </p:cNvPicPr>
          <p:nvPr/>
        </p:nvPicPr>
        <p:blipFill>
          <a:blip r:embed="rId2"/>
          <a:stretch>
            <a:fillRect/>
          </a:stretch>
        </p:blipFill>
        <p:spPr>
          <a:xfrm>
            <a:off x="0" y="4789714"/>
            <a:ext cx="9144000" cy="451485"/>
          </a:xfrm>
          <a:prstGeom prst="rect">
            <a:avLst/>
          </a:prstGeom>
        </p:spPr>
      </p:pic>
      <p:pic>
        <p:nvPicPr>
          <p:cNvPr id="18" name="Picture 17">
            <a:extLst>
              <a:ext uri="{FF2B5EF4-FFF2-40B4-BE49-F238E27FC236}">
                <a16:creationId xmlns:a16="http://schemas.microsoft.com/office/drawing/2014/main" id="{2532BB0A-8EE0-195A-1043-5373DE71C06B}"/>
              </a:ext>
            </a:extLst>
          </p:cNvPr>
          <p:cNvPicPr>
            <a:picLocks noChangeAspect="1"/>
          </p:cNvPicPr>
          <p:nvPr/>
        </p:nvPicPr>
        <p:blipFill>
          <a:blip r:embed="rId3"/>
          <a:stretch>
            <a:fillRect/>
          </a:stretch>
        </p:blipFill>
        <p:spPr>
          <a:xfrm>
            <a:off x="5595826" y="189494"/>
            <a:ext cx="3365270" cy="4395720"/>
          </a:xfrm>
          <a:prstGeom prst="rect">
            <a:avLst/>
          </a:prstGeom>
        </p:spPr>
      </p:pic>
      <p:sp>
        <p:nvSpPr>
          <p:cNvPr id="25" name="Rectangle 3">
            <a:extLst>
              <a:ext uri="{FF2B5EF4-FFF2-40B4-BE49-F238E27FC236}">
                <a16:creationId xmlns:a16="http://schemas.microsoft.com/office/drawing/2014/main" id="{040117E3-6A55-94E2-E403-D190A6B9D3D1}"/>
              </a:ext>
            </a:extLst>
          </p:cNvPr>
          <p:cNvSpPr>
            <a:spLocks noChangeArrowheads="1"/>
          </p:cNvSpPr>
          <p:nvPr/>
        </p:nvSpPr>
        <p:spPr bwMode="auto">
          <a:xfrm>
            <a:off x="297873" y="1070236"/>
            <a:ext cx="5275787"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FFFF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Arial" panose="020B0604020202020204" pitchFamily="34" charset="0"/>
              </a:rPr>
              <a:t>1. Data Collection and Preprocessing</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Collect sensor data from EVs and human feedback.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Process data to ensure high-quality inputs for training.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2. Model Training and Fine-Tuning</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Train a base model on preprocessed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Fine-tune a Large Language Model (LLM) for contextual decision-making.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3. Algorithm Integration</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Implement </a:t>
            </a:r>
            <a:r>
              <a:rPr kumimoji="0" lang="en-US" altLang="en-US" sz="1100" b="1" i="0" u="none" strike="noStrike" cap="none" normalizeH="0" baseline="0" dirty="0">
                <a:ln>
                  <a:noFill/>
                </a:ln>
                <a:solidFill>
                  <a:srgbClr val="F8D706"/>
                </a:solidFill>
                <a:effectLst/>
                <a:latin typeface="Arial" panose="020B0604020202020204" pitchFamily="34" charset="0"/>
              </a:rPr>
              <a:t>Sidewinder Snake Algorithm</a:t>
            </a:r>
            <a:r>
              <a:rPr kumimoji="0" lang="en-US" altLang="en-US" sz="1100" b="0" i="0" u="none" strike="noStrike" cap="none" normalizeH="0" baseline="0" dirty="0">
                <a:ln>
                  <a:noFill/>
                </a:ln>
                <a:solidFill>
                  <a:srgbClr val="F8D706"/>
                </a:solidFill>
                <a:effectLst/>
                <a:latin typeface="Arial" panose="020B0604020202020204" pitchFamily="34" charset="0"/>
              </a:rPr>
              <a:t> for </a:t>
            </a:r>
            <a:r>
              <a:rPr kumimoji="0" lang="en-US" altLang="en-US" sz="1100" b="1" i="0" u="none" strike="noStrike" cap="none" normalizeH="0" baseline="0" dirty="0">
                <a:ln>
                  <a:noFill/>
                </a:ln>
                <a:solidFill>
                  <a:srgbClr val="F8D706"/>
                </a:solidFill>
                <a:effectLst/>
                <a:latin typeface="Arial" panose="020B0604020202020204" pitchFamily="34" charset="0"/>
              </a:rPr>
              <a:t>Battery Efficiency Mode</a:t>
            </a:r>
            <a:r>
              <a:rPr kumimoji="0" lang="en-US" altLang="en-US" sz="1100" b="0" i="0" u="none" strike="noStrike" cap="none" normalizeH="0" baseline="0" dirty="0">
                <a:ln>
                  <a:noFill/>
                </a:ln>
                <a:solidFill>
                  <a:srgbClr val="F8D706"/>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Use </a:t>
            </a:r>
            <a:r>
              <a:rPr kumimoji="0" lang="en-US" altLang="en-US" sz="1100" b="1" i="0" u="none" strike="noStrike" cap="none" normalizeH="0" baseline="0" dirty="0">
                <a:ln>
                  <a:noFill/>
                </a:ln>
                <a:solidFill>
                  <a:srgbClr val="F8D706"/>
                </a:solidFill>
                <a:effectLst/>
                <a:latin typeface="Arial" panose="020B0604020202020204" pitchFamily="34" charset="0"/>
              </a:rPr>
              <a:t>Proximal Policy Optimization (PPO)</a:t>
            </a:r>
            <a:r>
              <a:rPr kumimoji="0" lang="en-US" altLang="en-US" sz="1100" b="0" i="0" u="none" strike="noStrike" cap="none" normalizeH="0" baseline="0" dirty="0">
                <a:ln>
                  <a:noFill/>
                </a:ln>
                <a:solidFill>
                  <a:srgbClr val="F8D706"/>
                </a:solidFill>
                <a:effectLst/>
                <a:latin typeface="Arial" panose="020B0604020202020204" pitchFamily="34" charset="0"/>
              </a:rPr>
              <a:t> for </a:t>
            </a:r>
            <a:r>
              <a:rPr kumimoji="0" lang="en-US" altLang="en-US" sz="1100" b="1" i="0" u="none" strike="noStrike" cap="none" normalizeH="0" baseline="0" dirty="0">
                <a:ln>
                  <a:noFill/>
                </a:ln>
                <a:solidFill>
                  <a:srgbClr val="F8D706"/>
                </a:solidFill>
                <a:effectLst/>
                <a:latin typeface="Arial" panose="020B0604020202020204" pitchFamily="34" charset="0"/>
              </a:rPr>
              <a:t>Performance Mode</a:t>
            </a:r>
            <a:r>
              <a:rPr kumimoji="0" lang="en-US" altLang="en-US" sz="1100" b="0" i="0" u="none" strike="noStrike" cap="none" normalizeH="0" baseline="0" dirty="0">
                <a:ln>
                  <a:noFill/>
                </a:ln>
                <a:solidFill>
                  <a:srgbClr val="F8D706"/>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100" b="1" dirty="0">
                <a:solidFill>
                  <a:schemeClr val="bg1"/>
                </a:solidFill>
                <a:latin typeface="Arial" panose="020B0604020202020204" pitchFamily="34" charset="0"/>
              </a:rPr>
              <a:t>4. </a:t>
            </a:r>
            <a:r>
              <a:rPr kumimoji="0" lang="en-US" altLang="en-US" sz="1100" b="1" i="0" u="none" strike="noStrike" cap="none" normalizeH="0" baseline="0" dirty="0">
                <a:ln>
                  <a:noFill/>
                </a:ln>
                <a:solidFill>
                  <a:schemeClr val="bg1"/>
                </a:solidFill>
                <a:effectLst/>
                <a:latin typeface="Arial" panose="020B0604020202020204" pitchFamily="34" charset="0"/>
              </a:rPr>
              <a:t>Real-Time Monitoring and Reinforcement</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Enable continuous monitoring to adapt to real-time conditions.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Reinforce model behavior dynamically based on feedback.</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5. User Interface (UI)</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F8D706"/>
                </a:solidFill>
                <a:effectLst/>
                <a:latin typeface="Arial" panose="020B0604020202020204" pitchFamily="34" charset="0"/>
              </a:rPr>
              <a:t>Analyzed Smart Reports and Feedback</a:t>
            </a:r>
            <a:r>
              <a:rPr kumimoji="0" lang="en-US" altLang="en-US" sz="1100" b="0" i="0" u="none" strike="noStrike" cap="none" normalizeH="0" baseline="0" dirty="0">
                <a:ln>
                  <a:noFill/>
                </a:ln>
                <a:solidFill>
                  <a:srgbClr val="F8D706"/>
                </a:solidFill>
                <a:effectLst/>
                <a:latin typeface="Arial" panose="020B0604020202020204" pitchFamily="34" charset="0"/>
              </a:rPr>
              <a:t> for actionable insights.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F8D706"/>
                </a:solidFill>
                <a:effectLst/>
                <a:latin typeface="Arial" panose="020B0604020202020204" pitchFamily="34" charset="0"/>
              </a:rPr>
              <a:t>Advanced Voice Alerts and Notifications</a:t>
            </a:r>
            <a:r>
              <a:rPr kumimoji="0" lang="en-US" altLang="en-US" sz="1100" b="0" i="0" u="none" strike="noStrike" cap="none" normalizeH="0" baseline="0" dirty="0">
                <a:ln>
                  <a:noFill/>
                </a:ln>
                <a:solidFill>
                  <a:srgbClr val="F8D706"/>
                </a:solidFill>
                <a:effectLst/>
                <a:latin typeface="Arial" panose="020B0604020202020204" pitchFamily="34" charset="0"/>
              </a:rPr>
              <a:t> for real-time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9390610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E3BFBF-E45F-D854-DA26-48724EC4A30C}"/>
              </a:ext>
            </a:extLst>
          </p:cNvPr>
          <p:cNvSpPr txBox="1"/>
          <p:nvPr/>
        </p:nvSpPr>
        <p:spPr>
          <a:xfrm>
            <a:off x="609600" y="48491"/>
            <a:ext cx="7924799" cy="4770537"/>
          </a:xfrm>
          <a:prstGeom prst="rect">
            <a:avLst/>
          </a:prstGeom>
          <a:noFill/>
        </p:spPr>
        <p:txBody>
          <a:bodyPr wrap="square" rtlCol="0">
            <a:spAutoFit/>
          </a:bodyPr>
          <a:lstStyle/>
          <a:p>
            <a:pPr>
              <a:buClr>
                <a:srgbClr val="FFDE14"/>
              </a:buClr>
            </a:pPr>
            <a:r>
              <a:rPr lang="en-US" sz="2000" dirty="0">
                <a:solidFill>
                  <a:schemeClr val="bg1"/>
                </a:solidFill>
                <a:latin typeface="Bahnschrift SemiBold" panose="020B0502040204020203" pitchFamily="34" charset="0"/>
              </a:rPr>
              <a:t>Key Components    </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Side Winder Algorithm: </a:t>
            </a:r>
            <a:r>
              <a:rPr lang="en-US" sz="1200" dirty="0">
                <a:solidFill>
                  <a:srgbClr val="F8D706"/>
                </a:solidFill>
                <a:latin typeface="Bahnschrift SemiBold" panose="020B0502040204020203" pitchFamily="34" charset="0"/>
              </a:rPr>
              <a:t>A reinforcement learning algorithm designed for optimizing complex decision-making tasks by dynamically adjusting exploration and exploitation strategies.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Proximal Policy Optimization: </a:t>
            </a:r>
            <a:r>
              <a:rPr lang="en-US" sz="1200" dirty="0">
                <a:solidFill>
                  <a:srgbClr val="F8D706"/>
                </a:solidFill>
                <a:latin typeface="Bahnschrift SemiBold" panose="020B0502040204020203" pitchFamily="34" charset="0"/>
              </a:rPr>
              <a:t>A deep reinforcement learning algorithm that optimizes policies by balancing exploration and exploitation using clipped objective functions to improve stability.</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Fine Tuned Llama 3 (8B): </a:t>
            </a:r>
            <a:r>
              <a:rPr lang="en-US" sz="1200" dirty="0">
                <a:solidFill>
                  <a:srgbClr val="F8D706"/>
                </a:solidFill>
                <a:latin typeface="Bahnschrift SemiBold" panose="020B0502040204020203" pitchFamily="34" charset="0"/>
              </a:rPr>
              <a:t>A fine-tuned version of the Llama 3 (8B) model, tailored for specific tasks to enhance performance in natural language understanding and generation. </a:t>
            </a:r>
            <a:r>
              <a:rPr lang="en-US" sz="1200" dirty="0">
                <a:solidFill>
                  <a:srgbClr val="FFDE14"/>
                </a:solidFill>
                <a:latin typeface="Bahnschrift SemiBold" panose="020B0502040204020203" pitchFamily="34" charset="0"/>
              </a:rPr>
              <a:t>	        </a:t>
            </a:r>
            <a:br>
              <a:rPr lang="en-US" sz="1200" dirty="0">
                <a:solidFill>
                  <a:srgbClr val="FFDE14"/>
                </a:solidFill>
                <a:latin typeface="Bahnschrift SemiBold" panose="020B0502040204020203" pitchFamily="34" charset="0"/>
              </a:rPr>
            </a:br>
            <a:endParaRPr lang="en-US" sz="1200" dirty="0">
              <a:solidFill>
                <a:srgbClr val="FFDE14"/>
              </a:solidFill>
              <a:latin typeface="Bahnschrift SemiBold" panose="020B0502040204020203" pitchFamily="34" charset="0"/>
            </a:endParaRPr>
          </a:p>
          <a:p>
            <a:pPr>
              <a:buClr>
                <a:srgbClr val="FFDE14"/>
              </a:buClr>
            </a:pPr>
            <a:r>
              <a:rPr lang="en-US" sz="2000" b="1" dirty="0">
                <a:solidFill>
                  <a:schemeClr val="bg1"/>
                </a:solidFill>
                <a:latin typeface="Bahnschrift SemiBold" panose="020B0502040204020203" pitchFamily="34" charset="0"/>
              </a:rPr>
              <a:t>Tools and Technologies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Streamlit:  </a:t>
            </a:r>
            <a:r>
              <a:rPr lang="en-US" sz="1200" dirty="0">
                <a:solidFill>
                  <a:srgbClr val="FFDE14"/>
                </a:solidFill>
                <a:latin typeface="Bahnschrift SemiBold" panose="020B0502040204020203" pitchFamily="34" charset="0"/>
              </a:rPr>
              <a:t>Enables fast development of interactive web apps for visualization and deployment of machine learning models.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SpeechT5 (Transformers):  </a:t>
            </a:r>
            <a:r>
              <a:rPr lang="en-US" sz="1200" dirty="0">
                <a:solidFill>
                  <a:srgbClr val="FFDE14"/>
                </a:solidFill>
                <a:latin typeface="Bahnschrift SemiBold" panose="020B0502040204020203" pitchFamily="34" charset="0"/>
              </a:rPr>
              <a:t>Uses deep learning for Text-to-Speech (TTS), leveraging models like SpeechT5Processor, SpeechT5ForTextToSpeech, and SpeechT5HifiGan with torch for processing and generation.</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Datasets:  </a:t>
            </a:r>
            <a:r>
              <a:rPr lang="en-US" sz="1200" dirty="0">
                <a:solidFill>
                  <a:srgbClr val="FFDE14"/>
                </a:solidFill>
                <a:latin typeface="Bahnschrift SemiBold" panose="020B0502040204020203" pitchFamily="34" charset="0"/>
              </a:rPr>
              <a:t>Provides easy access to machine learning datasets, allowing seamless loading, preprocessing, and manipulation for model training.</a:t>
            </a:r>
          </a:p>
          <a:p>
            <a:pPr marL="171450" indent="-171450">
              <a:buClr>
                <a:srgbClr val="FFDE14"/>
              </a:buClr>
              <a:buFont typeface="Arial" panose="020B0604020202020204" pitchFamily="34" charset="0"/>
              <a:buChar char="•"/>
            </a:pPr>
            <a:r>
              <a:rPr lang="en-US" sz="1200" dirty="0" err="1">
                <a:solidFill>
                  <a:schemeClr val="bg1"/>
                </a:solidFill>
                <a:latin typeface="Bahnschrift SemiBold" panose="020B0502040204020203" pitchFamily="34" charset="0"/>
              </a:rPr>
              <a:t>Soundfile</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 library for reading and writing audio files (WAV, FLAC), facilitating the export of synthesized speech to audio files.</a:t>
            </a:r>
          </a:p>
          <a:p>
            <a:pPr marL="171450" indent="-171450">
              <a:buClr>
                <a:srgbClr val="FFDE14"/>
              </a:buClr>
              <a:buFont typeface="Arial" panose="020B0604020202020204" pitchFamily="34" charset="0"/>
              <a:buChar char="•"/>
            </a:pPr>
            <a:r>
              <a:rPr lang="en-US" sz="1200" dirty="0" err="1">
                <a:solidFill>
                  <a:schemeClr val="bg1"/>
                </a:solidFill>
                <a:latin typeface="Bahnschrift SemiBold" panose="020B0502040204020203" pitchFamily="34" charset="0"/>
              </a:rPr>
              <a:t>Groq</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An AI accelerator optimized for high-performance deep learning, enhancing model inference speed on </a:t>
            </a:r>
            <a:r>
              <a:rPr lang="en-US" sz="1200" dirty="0" err="1">
                <a:solidFill>
                  <a:srgbClr val="FFDE14"/>
                </a:solidFill>
                <a:latin typeface="Bahnschrift SemiBold" panose="020B0502040204020203" pitchFamily="34" charset="0"/>
              </a:rPr>
              <a:t>Groq</a:t>
            </a:r>
            <a:r>
              <a:rPr lang="en-US" sz="1200" dirty="0">
                <a:solidFill>
                  <a:srgbClr val="FFDE14"/>
                </a:solidFill>
                <a:latin typeface="Bahnschrift SemiBold" panose="020B0502040204020203" pitchFamily="34" charset="0"/>
              </a:rPr>
              <a:t> chips.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Gym and PPO (Stable-Baselines3):  </a:t>
            </a:r>
            <a:r>
              <a:rPr lang="en-US" sz="1200" dirty="0">
                <a:solidFill>
                  <a:srgbClr val="FFDE14"/>
                </a:solidFill>
                <a:latin typeface="Bahnschrift SemiBold" panose="020B0502040204020203" pitchFamily="34" charset="0"/>
              </a:rPr>
              <a:t>Gym creates reinforcement learning environments, and stable-baselines3 offers pre-built algorithms like PPO for training RL agents.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Lottie Animations (</a:t>
            </a:r>
            <a:r>
              <a:rPr lang="en-US" sz="1200" dirty="0" err="1">
                <a:solidFill>
                  <a:schemeClr val="bg1"/>
                </a:solidFill>
                <a:latin typeface="Bahnschrift SemiBold" panose="020B0502040204020203" pitchFamily="34" charset="0"/>
              </a:rPr>
              <a:t>Streamlit_Lottie</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Adds dynamic, interactive Lottie animations to Streamlit apps for enhanced user interface engagement.</a:t>
            </a:r>
          </a:p>
        </p:txBody>
      </p:sp>
      <p:pic>
        <p:nvPicPr>
          <p:cNvPr id="4" name="Picture 3">
            <a:extLst>
              <a:ext uri="{FF2B5EF4-FFF2-40B4-BE49-F238E27FC236}">
                <a16:creationId xmlns:a16="http://schemas.microsoft.com/office/drawing/2014/main" id="{6A92D139-D1FE-4EE8-B54F-21963EC58DFA}"/>
              </a:ext>
            </a:extLst>
          </p:cNvPr>
          <p:cNvPicPr>
            <a:picLocks noChangeAspect="1"/>
          </p:cNvPicPr>
          <p:nvPr/>
        </p:nvPicPr>
        <p:blipFill>
          <a:blip r:embed="rId2"/>
          <a:stretch>
            <a:fillRect/>
          </a:stretch>
        </p:blipFill>
        <p:spPr>
          <a:xfrm>
            <a:off x="0" y="4737497"/>
            <a:ext cx="9144000" cy="451485"/>
          </a:xfrm>
          <a:prstGeom prst="rect">
            <a:avLst/>
          </a:prstGeom>
        </p:spPr>
      </p:pic>
    </p:spTree>
    <p:extLst>
      <p:ext uri="{BB962C8B-B14F-4D97-AF65-F5344CB8AC3E}">
        <p14:creationId xmlns:p14="http://schemas.microsoft.com/office/powerpoint/2010/main" val="14574945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884C17-6032-9DFD-5196-FFACD28E3C90}"/>
              </a:ext>
            </a:extLst>
          </p:cNvPr>
          <p:cNvSpPr txBox="1"/>
          <p:nvPr/>
        </p:nvSpPr>
        <p:spPr>
          <a:xfrm>
            <a:off x="758370" y="195943"/>
            <a:ext cx="7797801" cy="523220"/>
          </a:xfrm>
          <a:prstGeom prst="rect">
            <a:avLst/>
          </a:prstGeom>
          <a:noFill/>
        </p:spPr>
        <p:txBody>
          <a:bodyPr wrap="square" rtlCol="0">
            <a:spAutoFit/>
          </a:bodyPr>
          <a:lstStyle/>
          <a:p>
            <a:r>
              <a:rPr lang="en-US" sz="2800" b="1" dirty="0">
                <a:solidFill>
                  <a:schemeClr val="bg1"/>
                </a:solidFill>
                <a:latin typeface="Bahnschrift SemiBold" panose="020B0502040204020203" pitchFamily="34" charset="0"/>
              </a:rPr>
              <a:t>Result and Analysis : </a:t>
            </a:r>
            <a:r>
              <a:rPr lang="en-US" sz="1800" b="1" dirty="0">
                <a:solidFill>
                  <a:srgbClr val="FFDE14"/>
                </a:solidFill>
                <a:latin typeface="Bahnschrift SemiBold" panose="020B0502040204020203" pitchFamily="34" charset="0"/>
              </a:rPr>
              <a:t>Pre-Development Dashboard Insights</a:t>
            </a:r>
          </a:p>
        </p:txBody>
      </p:sp>
      <p:pic>
        <p:nvPicPr>
          <p:cNvPr id="6" name="Picture 5">
            <a:extLst>
              <a:ext uri="{FF2B5EF4-FFF2-40B4-BE49-F238E27FC236}">
                <a16:creationId xmlns:a16="http://schemas.microsoft.com/office/drawing/2014/main" id="{76BD87AD-AFF2-20E6-5E11-F56BC00755B4}"/>
              </a:ext>
            </a:extLst>
          </p:cNvPr>
          <p:cNvPicPr>
            <a:picLocks noChangeAspect="1"/>
          </p:cNvPicPr>
          <p:nvPr/>
        </p:nvPicPr>
        <p:blipFill>
          <a:blip r:embed="rId2"/>
          <a:stretch>
            <a:fillRect/>
          </a:stretch>
        </p:blipFill>
        <p:spPr>
          <a:xfrm>
            <a:off x="758371" y="1153886"/>
            <a:ext cx="2797630" cy="3701144"/>
          </a:xfrm>
          <a:prstGeom prst="rect">
            <a:avLst/>
          </a:prstGeom>
        </p:spPr>
      </p:pic>
      <p:pic>
        <p:nvPicPr>
          <p:cNvPr id="10" name="Picture 9">
            <a:extLst>
              <a:ext uri="{FF2B5EF4-FFF2-40B4-BE49-F238E27FC236}">
                <a16:creationId xmlns:a16="http://schemas.microsoft.com/office/drawing/2014/main" id="{FC1DA693-8E42-9C4C-DC26-44D2C4ACC0E9}"/>
              </a:ext>
            </a:extLst>
          </p:cNvPr>
          <p:cNvPicPr>
            <a:picLocks noChangeAspect="1"/>
          </p:cNvPicPr>
          <p:nvPr/>
        </p:nvPicPr>
        <p:blipFill>
          <a:blip r:embed="rId3"/>
          <a:stretch>
            <a:fillRect/>
          </a:stretch>
        </p:blipFill>
        <p:spPr>
          <a:xfrm>
            <a:off x="3722915" y="1153886"/>
            <a:ext cx="2387600" cy="3701144"/>
          </a:xfrm>
          <a:prstGeom prst="rect">
            <a:avLst/>
          </a:prstGeom>
        </p:spPr>
      </p:pic>
      <p:pic>
        <p:nvPicPr>
          <p:cNvPr id="12" name="Picture 11">
            <a:extLst>
              <a:ext uri="{FF2B5EF4-FFF2-40B4-BE49-F238E27FC236}">
                <a16:creationId xmlns:a16="http://schemas.microsoft.com/office/drawing/2014/main" id="{26CF4475-89A9-93AF-828F-8B547E025999}"/>
              </a:ext>
            </a:extLst>
          </p:cNvPr>
          <p:cNvPicPr>
            <a:picLocks noChangeAspect="1"/>
          </p:cNvPicPr>
          <p:nvPr/>
        </p:nvPicPr>
        <p:blipFill>
          <a:blip r:embed="rId4"/>
          <a:stretch>
            <a:fillRect/>
          </a:stretch>
        </p:blipFill>
        <p:spPr>
          <a:xfrm>
            <a:off x="6277429" y="1153885"/>
            <a:ext cx="2330718" cy="3701145"/>
          </a:xfrm>
          <a:prstGeom prst="rect">
            <a:avLst/>
          </a:prstGeom>
        </p:spPr>
      </p:pic>
      <p:pic>
        <p:nvPicPr>
          <p:cNvPr id="4" name="Picture 3">
            <a:extLst>
              <a:ext uri="{FF2B5EF4-FFF2-40B4-BE49-F238E27FC236}">
                <a16:creationId xmlns:a16="http://schemas.microsoft.com/office/drawing/2014/main" id="{DB0B6845-37B8-6DAA-01C9-6741E160D3F4}"/>
              </a:ext>
            </a:extLst>
          </p:cNvPr>
          <p:cNvPicPr>
            <a:picLocks noChangeAspect="1"/>
          </p:cNvPicPr>
          <p:nvPr/>
        </p:nvPicPr>
        <p:blipFill>
          <a:blip r:embed="rId5"/>
          <a:stretch>
            <a:fillRect/>
          </a:stretch>
        </p:blipFill>
        <p:spPr>
          <a:xfrm>
            <a:off x="0" y="4721814"/>
            <a:ext cx="9144000" cy="451485"/>
          </a:xfrm>
          <a:prstGeom prst="rect">
            <a:avLst/>
          </a:prstGeom>
        </p:spPr>
      </p:pic>
    </p:spTree>
    <p:extLst>
      <p:ext uri="{BB962C8B-B14F-4D97-AF65-F5344CB8AC3E}">
        <p14:creationId xmlns:p14="http://schemas.microsoft.com/office/powerpoint/2010/main" val="19468103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2058</Words>
  <Application>Microsoft Office PowerPoint</Application>
  <PresentationFormat>On-screen Show (16:9)</PresentationFormat>
  <Paragraphs>84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Arial</vt:lpstr>
      <vt:lpstr>Times New Roman</vt:lpstr>
      <vt:lpstr>Bahnschrift SemiBold</vt:lpstr>
      <vt:lpstr>Simple Light</vt:lpstr>
      <vt:lpstr>PowerPoint Presentation</vt:lpstr>
      <vt:lpstr>BEAM Battery Efficiency and AI Motor Optimization Team: Perfect Cube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ayush verma</cp:lastModifiedBy>
  <cp:revision>33</cp:revision>
  <dcterms:modified xsi:type="dcterms:W3CDTF">2024-11-16T18:31:08Z</dcterms:modified>
</cp:coreProperties>
</file>