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73" r:id="rId3"/>
    <p:sldId id="257" r:id="rId4"/>
    <p:sldId id="271" r:id="rId5"/>
    <p:sldId id="272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8C7466-284A-4B21-93F2-0A5B35272DDD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69EF3-CBFF-4DCB-9D1F-495479ABE6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980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5836298058_0_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5836298058_0_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583629805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583629805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86991-0551-70E1-FD1D-396448E1B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EF9D334-7BC6-E4B2-E449-52107C525A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713CE-92BC-F93C-A8E3-B83BA0C5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5DDA5-BB79-C33E-1981-E23DA0155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501E15-3D93-822B-EEB3-4D14598A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4896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E3A973-496B-6ABA-5BEB-8EDD7A50C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2C26059-2A0A-AB1E-BF8D-18066745C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D28C90-0026-4028-0E0B-C416BE598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99DC9A-BEDC-97BE-A90B-D08CC2E0C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D2BCBA-A9D2-FDAD-685F-A6CAD177B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741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AEA840-BF26-CAD1-8F86-39CBFD75A3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A205C9-BC4E-7A9A-A556-9AA8A9F8BB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7326D-BF59-A959-D931-28A55251C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E2EC9F-03D0-B74F-B819-F8DF494D5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DFE8F-7875-F33C-BDF3-86BE87D8F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6450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>
            <a:spLocks noGrp="1"/>
          </p:cNvSpPr>
          <p:nvPr>
            <p:ph type="body" idx="1"/>
          </p:nvPr>
        </p:nvSpPr>
        <p:spPr>
          <a:xfrm>
            <a:off x="417600" y="1441833"/>
            <a:ext cx="11361600" cy="4823600"/>
          </a:xfrm>
          <a:prstGeom prst="rect">
            <a:avLst/>
          </a:prstGeom>
        </p:spPr>
        <p:txBody>
          <a:bodyPr spcFirstLastPara="1" wrap="square" lIns="90000" tIns="90000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arabicPeriod"/>
              <a:defRPr sz="1867"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alphaLcPeriod"/>
              <a:defRPr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romanLcPeriod"/>
              <a:defRPr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arabicPeriod"/>
              <a:defRPr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alphaLcPeriod"/>
              <a:defRPr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romanLcPeriod"/>
              <a:defRPr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arabicPeriod"/>
              <a:defRPr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alphaLcPeriod"/>
              <a:defRPr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ts val="1400"/>
              <a:buFont typeface="Noto Sans KR"/>
              <a:buAutoNum type="romanLcPeriod"/>
              <a:defRPr>
                <a:solidFill>
                  <a:srgbClr val="434343"/>
                </a:solidFill>
                <a:latin typeface="Noto Sans KR"/>
                <a:ea typeface="Noto Sans KR"/>
                <a:cs typeface="Noto Sans KR"/>
                <a:sym typeface="Noto Sans KR"/>
              </a:defRPr>
            </a:lvl9pPr>
          </a:lstStyle>
          <a:p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8337217" y="367751"/>
            <a:ext cx="692400" cy="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>
                <a:solidFill>
                  <a:srgbClr val="14263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Tech </a:t>
            </a:r>
            <a:endParaRPr sz="1200">
              <a:solidFill>
                <a:srgbClr val="14263C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5" name="Google Shape;55;p4"/>
          <p:cNvSpPr txBox="1"/>
          <p:nvPr/>
        </p:nvSpPr>
        <p:spPr>
          <a:xfrm>
            <a:off x="7988835" y="367780"/>
            <a:ext cx="646800" cy="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>
                <a:solidFill>
                  <a:srgbClr val="14263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Real</a:t>
            </a:r>
            <a:r>
              <a:rPr lang="ko" altLang="en-US" sz="1200">
                <a:solidFill>
                  <a:srgbClr val="14263C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>
              <a:solidFill>
                <a:srgbClr val="14263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4"/>
          <p:cNvSpPr txBox="1"/>
          <p:nvPr/>
        </p:nvSpPr>
        <p:spPr>
          <a:xfrm>
            <a:off x="8762396" y="367751"/>
            <a:ext cx="474000" cy="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>
                <a:solidFill>
                  <a:srgbClr val="14263C"/>
                </a:solidFill>
                <a:latin typeface="Poppins Light"/>
                <a:ea typeface="Poppins Light"/>
                <a:cs typeface="Poppins Light"/>
                <a:sym typeface="Poppins Light"/>
              </a:rPr>
              <a:t>for</a:t>
            </a:r>
            <a:endParaRPr sz="1200">
              <a:solidFill>
                <a:srgbClr val="14263C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57" name="Google Shape;57;p4"/>
          <p:cNvSpPr txBox="1"/>
          <p:nvPr/>
        </p:nvSpPr>
        <p:spPr>
          <a:xfrm>
            <a:off x="8975032" y="367751"/>
            <a:ext cx="646800" cy="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>
                <a:solidFill>
                  <a:srgbClr val="14263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Real </a:t>
            </a:r>
            <a:endParaRPr sz="1200">
              <a:solidFill>
                <a:srgbClr val="14263C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58" name="Google Shape;58;p4"/>
          <p:cNvSpPr txBox="1"/>
          <p:nvPr/>
        </p:nvSpPr>
        <p:spPr>
          <a:xfrm>
            <a:off x="9342835" y="367751"/>
            <a:ext cx="646800" cy="1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1200">
                <a:solidFill>
                  <a:srgbClr val="14263C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Time</a:t>
            </a:r>
            <a:endParaRPr sz="1200">
              <a:solidFill>
                <a:srgbClr val="14263C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59" name="Google Shape;59;p4"/>
          <p:cNvGrpSpPr/>
          <p:nvPr/>
        </p:nvGrpSpPr>
        <p:grpSpPr>
          <a:xfrm>
            <a:off x="10109299" y="313968"/>
            <a:ext cx="252028" cy="288685"/>
            <a:chOff x="9678594" y="-1360300"/>
            <a:chExt cx="280031" cy="281150"/>
          </a:xfrm>
        </p:grpSpPr>
        <p:sp>
          <p:nvSpPr>
            <p:cNvPr id="60" name="Google Shape;60;p4"/>
            <p:cNvSpPr/>
            <p:nvPr/>
          </p:nvSpPr>
          <p:spPr>
            <a:xfrm>
              <a:off x="9678600" y="-1360300"/>
              <a:ext cx="182700" cy="76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ADEE"/>
                </a:gs>
                <a:gs pos="100000">
                  <a:srgbClr val="1BC3F3"/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9881825" y="-1360300"/>
              <a:ext cx="76800" cy="76800"/>
            </a:xfrm>
            <a:prstGeom prst="ellipse">
              <a:avLst/>
            </a:prstGeom>
            <a:solidFill>
              <a:srgbClr val="00AD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4"/>
            <p:cNvSpPr/>
            <p:nvPr/>
          </p:nvSpPr>
          <p:spPr>
            <a:xfrm>
              <a:off x="9881825" y="-1155950"/>
              <a:ext cx="76800" cy="76800"/>
            </a:xfrm>
            <a:prstGeom prst="ellipse">
              <a:avLst/>
            </a:prstGeom>
            <a:solidFill>
              <a:srgbClr val="0047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4"/>
            <p:cNvSpPr/>
            <p:nvPr/>
          </p:nvSpPr>
          <p:spPr>
            <a:xfrm flipH="1">
              <a:off x="9678594" y="-1258125"/>
              <a:ext cx="76800" cy="76800"/>
            </a:xfrm>
            <a:prstGeom prst="ellipse">
              <a:avLst/>
            </a:prstGeom>
            <a:solidFill>
              <a:srgbClr val="0071B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4"/>
            <p:cNvSpPr/>
            <p:nvPr/>
          </p:nvSpPr>
          <p:spPr>
            <a:xfrm flipH="1">
              <a:off x="9678600" y="-1155950"/>
              <a:ext cx="182700" cy="76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71BA"/>
                </a:gs>
                <a:gs pos="100000">
                  <a:srgbClr val="004788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4"/>
            <p:cNvSpPr/>
            <p:nvPr/>
          </p:nvSpPr>
          <p:spPr>
            <a:xfrm flipH="1">
              <a:off x="9775920" y="-1258137"/>
              <a:ext cx="182700" cy="7680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rgbClr val="0076BF"/>
                </a:gs>
                <a:gs pos="100000">
                  <a:srgbClr val="00ACED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66" name="Google Shape;66;p4"/>
          <p:cNvPicPr preferRelativeResize="0"/>
          <p:nvPr/>
        </p:nvPicPr>
        <p:blipFill rotWithShape="1">
          <a:blip r:embed="rId2">
            <a:alphaModFix/>
          </a:blip>
          <a:srcRect l="16805" t="1329" b="2331"/>
          <a:stretch/>
        </p:blipFill>
        <p:spPr>
          <a:xfrm>
            <a:off x="10420031" y="330964"/>
            <a:ext cx="1356536" cy="2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4"/>
          <p:cNvSpPr txBox="1"/>
          <p:nvPr/>
        </p:nvSpPr>
        <p:spPr>
          <a:xfrm>
            <a:off x="9960267" y="267033"/>
            <a:ext cx="231600" cy="38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" sz="3333" i="0" u="none" strike="noStrike" cap="none">
                <a:solidFill>
                  <a:srgbClr val="000000"/>
                </a:solidFill>
                <a:latin typeface="Poppins Thin"/>
                <a:ea typeface="Poppins Thin"/>
                <a:cs typeface="Poppins Thin"/>
                <a:sym typeface="Poppins Thin"/>
              </a:rPr>
              <a:t>|</a:t>
            </a:r>
            <a:endParaRPr sz="3333" i="0" u="none" strike="noStrike" cap="none">
              <a:solidFill>
                <a:srgbClr val="000000"/>
              </a:solidFill>
              <a:latin typeface="Poppins Thin"/>
              <a:ea typeface="Poppins Thin"/>
              <a:cs typeface="Poppins Thin"/>
              <a:sym typeface="Poppins Thin"/>
            </a:endParaRPr>
          </a:p>
        </p:txBody>
      </p:sp>
      <p:sp>
        <p:nvSpPr>
          <p:cNvPr id="68" name="Google Shape;68;p4"/>
          <p:cNvSpPr txBox="1">
            <a:spLocks noGrp="1"/>
          </p:cNvSpPr>
          <p:nvPr>
            <p:ph type="title"/>
          </p:nvPr>
        </p:nvSpPr>
        <p:spPr>
          <a:xfrm>
            <a:off x="837389" y="203803"/>
            <a:ext cx="7126000" cy="74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4560"/>
              </a:buClr>
              <a:buSzPts val="2600"/>
              <a:buFont typeface="Noto Sans KR"/>
              <a:buNone/>
              <a:defRPr sz="3467" b="1">
                <a:solidFill>
                  <a:srgbClr val="2F4560"/>
                </a:solidFill>
                <a:latin typeface="Noto Sans KR"/>
                <a:ea typeface="Noto Sans KR"/>
                <a:cs typeface="Noto Sans KR"/>
                <a:sym typeface="Noto Sans KR"/>
              </a:defRPr>
            </a:lvl1pPr>
            <a:lvl2pPr lvl="1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F1F45"/>
              </a:buClr>
              <a:buSzPts val="2600"/>
              <a:buFont typeface="Noto Sans KR"/>
              <a:buNone/>
              <a:defRPr sz="3467" b="1">
                <a:solidFill>
                  <a:srgbClr val="0F1F45"/>
                </a:solidFill>
                <a:latin typeface="Noto Sans KR"/>
                <a:ea typeface="Noto Sans KR"/>
                <a:cs typeface="Noto Sans KR"/>
                <a:sym typeface="Noto Sans KR"/>
              </a:defRPr>
            </a:lvl2pPr>
            <a:lvl3pPr lvl="2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F1F45"/>
              </a:buClr>
              <a:buSzPts val="2600"/>
              <a:buFont typeface="Noto Sans KR"/>
              <a:buNone/>
              <a:defRPr sz="3467" b="1">
                <a:solidFill>
                  <a:srgbClr val="0F1F45"/>
                </a:solidFill>
                <a:latin typeface="Noto Sans KR"/>
                <a:ea typeface="Noto Sans KR"/>
                <a:cs typeface="Noto Sans KR"/>
                <a:sym typeface="Noto Sans KR"/>
              </a:defRPr>
            </a:lvl3pPr>
            <a:lvl4pPr lvl="3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F1F45"/>
              </a:buClr>
              <a:buSzPts val="2600"/>
              <a:buFont typeface="Noto Sans KR"/>
              <a:buNone/>
              <a:defRPr sz="3467" b="1">
                <a:solidFill>
                  <a:srgbClr val="0F1F45"/>
                </a:solidFill>
                <a:latin typeface="Noto Sans KR"/>
                <a:ea typeface="Noto Sans KR"/>
                <a:cs typeface="Noto Sans KR"/>
                <a:sym typeface="Noto Sans KR"/>
              </a:defRPr>
            </a:lvl4pPr>
            <a:lvl5pPr lvl="4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F1F45"/>
              </a:buClr>
              <a:buSzPts val="2600"/>
              <a:buFont typeface="Noto Sans KR"/>
              <a:buNone/>
              <a:defRPr sz="3467" b="1">
                <a:solidFill>
                  <a:srgbClr val="0F1F45"/>
                </a:solidFill>
                <a:latin typeface="Noto Sans KR"/>
                <a:ea typeface="Noto Sans KR"/>
                <a:cs typeface="Noto Sans KR"/>
                <a:sym typeface="Noto Sans KR"/>
              </a:defRPr>
            </a:lvl5pPr>
            <a:lvl6pPr lvl="5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F1F45"/>
              </a:buClr>
              <a:buSzPts val="2600"/>
              <a:buFont typeface="Noto Sans KR"/>
              <a:buNone/>
              <a:defRPr sz="3467" b="1">
                <a:solidFill>
                  <a:srgbClr val="0F1F45"/>
                </a:solidFill>
                <a:latin typeface="Noto Sans KR"/>
                <a:ea typeface="Noto Sans KR"/>
                <a:cs typeface="Noto Sans KR"/>
                <a:sym typeface="Noto Sans KR"/>
              </a:defRPr>
            </a:lvl6pPr>
            <a:lvl7pPr lvl="6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F1F45"/>
              </a:buClr>
              <a:buSzPts val="2600"/>
              <a:buFont typeface="Noto Sans KR"/>
              <a:buNone/>
              <a:defRPr sz="3467" b="1">
                <a:solidFill>
                  <a:srgbClr val="0F1F45"/>
                </a:solidFill>
                <a:latin typeface="Noto Sans KR"/>
                <a:ea typeface="Noto Sans KR"/>
                <a:cs typeface="Noto Sans KR"/>
                <a:sym typeface="Noto Sans KR"/>
              </a:defRPr>
            </a:lvl7pPr>
            <a:lvl8pPr lvl="7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F1F45"/>
              </a:buClr>
              <a:buSzPts val="2600"/>
              <a:buFont typeface="Noto Sans KR"/>
              <a:buNone/>
              <a:defRPr sz="3467" b="1">
                <a:solidFill>
                  <a:srgbClr val="0F1F45"/>
                </a:solidFill>
                <a:latin typeface="Noto Sans KR"/>
                <a:ea typeface="Noto Sans KR"/>
                <a:cs typeface="Noto Sans KR"/>
                <a:sym typeface="Noto Sans KR"/>
              </a:defRPr>
            </a:lvl8pPr>
            <a:lvl9pPr lvl="8" algn="ctr">
              <a:lnSpc>
                <a:spcPct val="6000"/>
              </a:lnSpc>
              <a:spcBef>
                <a:spcPts val="0"/>
              </a:spcBef>
              <a:spcAft>
                <a:spcPts val="0"/>
              </a:spcAft>
              <a:buClr>
                <a:srgbClr val="0F1F45"/>
              </a:buClr>
              <a:buSzPts val="2600"/>
              <a:buFont typeface="Noto Sans KR"/>
              <a:buNone/>
              <a:defRPr sz="3467" b="1">
                <a:solidFill>
                  <a:srgbClr val="0F1F45"/>
                </a:solidFill>
                <a:latin typeface="Noto Sans KR"/>
                <a:ea typeface="Noto Sans KR"/>
                <a:cs typeface="Noto Sans KR"/>
                <a:sym typeface="Noto Sans KR"/>
              </a:defRPr>
            </a:lvl9pPr>
          </a:lstStyle>
          <a:p>
            <a:endParaRPr/>
          </a:p>
        </p:txBody>
      </p:sp>
      <p:sp>
        <p:nvSpPr>
          <p:cNvPr id="69" name="Google Shape;69;p4"/>
          <p:cNvSpPr/>
          <p:nvPr/>
        </p:nvSpPr>
        <p:spPr>
          <a:xfrm>
            <a:off x="738867" y="-2633"/>
            <a:ext cx="78800" cy="963200"/>
          </a:xfrm>
          <a:prstGeom prst="rect">
            <a:avLst/>
          </a:prstGeom>
          <a:solidFill>
            <a:srgbClr val="2F456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70" name="Google Shape;70;p4"/>
          <p:cNvSpPr txBox="1"/>
          <p:nvPr/>
        </p:nvSpPr>
        <p:spPr>
          <a:xfrm>
            <a:off x="11390167" y="6482228"/>
            <a:ext cx="386400" cy="3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" sz="1467">
                <a:solidFill>
                  <a:srgbClr val="2F4660"/>
                </a:solidFill>
                <a:latin typeface="Poppins"/>
                <a:ea typeface="Poppins"/>
                <a:cs typeface="Poppins"/>
                <a:sym typeface="Poppins"/>
              </a:rPr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67">
              <a:solidFill>
                <a:srgbClr val="2F466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1" name="Google Shape;71;p4"/>
          <p:cNvCxnSpPr/>
          <p:nvPr/>
        </p:nvCxnSpPr>
        <p:spPr>
          <a:xfrm>
            <a:off x="413733" y="6473563"/>
            <a:ext cx="11377600" cy="0"/>
          </a:xfrm>
          <a:prstGeom prst="straightConnector1">
            <a:avLst/>
          </a:prstGeom>
          <a:noFill/>
          <a:ln w="9525" cap="flat" cmpd="sng">
            <a:solidFill>
              <a:srgbClr val="465A7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911415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1C0C3-9CDB-7B65-E8F2-620E09C9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B2D817-C0DA-1C9B-20A5-32D7D3C25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62854A-B07A-F04D-8D06-E408B3204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6CDC67-DFE0-35D9-1AAB-59AF64287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66629-D72D-D261-841C-94B949FF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448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826765-28EC-2816-D557-62F656318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C53726-584F-2B93-8AD4-5D7EFF0C6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E7994-BC58-D42F-7223-AA08B539B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8F117-B679-1A45-18A9-95F460251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529E47-4B30-243F-616B-D03C7690D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6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5B2F19-C8BC-3CAA-E0FA-4B36730E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81930-325A-782B-D969-AC058CC64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3C860F-ECD3-2C37-E5C9-1C9F1DFF5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28612B-EF4C-954E-ECC5-DC729BE9A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01A521-B5CF-6CEF-068F-1A1EC2EC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A558B-A7B0-8EF9-7DB2-4519C89DA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46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43355-394F-F16D-EC30-11554807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A44F7F-BA55-7441-62EC-4ECF05FF99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7C2BD3C-D953-11E6-3A11-5780D64432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1425776-57A1-C9FB-1BE8-D5136232E1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9863CB-F565-24F5-4B19-37D0C853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4FD22E-0011-2CB0-4F04-3E3A0764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A5FB6F4-F1AB-289A-A072-6769131D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838CB74-8B53-F20B-F7D3-5DB318581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5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5CCABB-535C-9491-B8F1-820CB9A6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2AD72E1-7602-4C15-30A2-0F0C0F39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08DA04B-F34E-0F57-4676-FD56B59C3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97009FB-45C6-99E0-8D0D-E0A15BCFA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192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B6B726-F2C4-3E1C-2320-DF41167C4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63C9A1-90D2-2595-208F-FE000BE65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49D5E2-5D1C-B1B7-B53F-FBE46352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04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5098B6-61F4-8F58-A735-94D302BF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7B6189-C5C1-3DB4-46F3-CFE9C6B6A6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28335F-51F7-DE13-BF2A-75731BD3B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E567F15-CA66-AAAB-4BD8-332FB30AF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78F947-76F9-3CA5-15F7-CD7BC5C50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5488B3-51C4-6FB1-3A6A-5AC7217DD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795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05CA08-D346-3A9E-2C5D-475AA1A31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0936C7-EB72-AFDA-36F1-B50F0E4E7F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026A6BF-19C1-226F-CB6C-A23566459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64F3E6-3668-F4F7-583B-E75E77210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8F675B-9F48-1366-2CA3-12633C6A5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B1284F-1526-50C7-11D2-109827314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138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701344A-1390-A8B9-3DEE-887CDA6E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2F6083-9C25-7A31-C7BB-F71313548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63471-E1CF-C9C9-11C9-DE3A6A4661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1A821B-5430-46B5-88EA-1BF373A8DB26}" type="datetimeFigureOut">
              <a:rPr lang="ko-KR" altLang="en-US" smtClean="0"/>
              <a:t>2025-07-18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36BDDD-AB19-BC4D-24C6-CCE0A93BF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D643C-3406-7CB4-5A7E-E4923E6EE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711E9D-DC84-4856-BCCD-A401D0A7049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13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6;p31">
            <a:extLst>
              <a:ext uri="{FF2B5EF4-FFF2-40B4-BE49-F238E27FC236}">
                <a16:creationId xmlns:a16="http://schemas.microsoft.com/office/drawing/2014/main" id="{85470220-D28F-B415-ED0B-F30F95C07D2A}"/>
              </a:ext>
            </a:extLst>
          </p:cNvPr>
          <p:cNvSpPr>
            <a:spLocks/>
          </p:cNvSpPr>
          <p:nvPr/>
        </p:nvSpPr>
        <p:spPr>
          <a:xfrm>
            <a:off x="3189360" y="142541"/>
            <a:ext cx="1702753" cy="4315157"/>
          </a:xfrm>
          <a:prstGeom prst="roundRect">
            <a:avLst>
              <a:gd name="adj" fmla="val 5609"/>
            </a:avLst>
          </a:prstGeom>
          <a:solidFill>
            <a:srgbClr val="FFCCCC"/>
          </a:solidFill>
          <a:ln w="1905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PMIC</a:t>
            </a:r>
          </a:p>
          <a:p>
            <a:pPr algn="ctr">
              <a:lnSpc>
                <a:spcPct val="150000"/>
              </a:lnSpc>
            </a:pPr>
            <a:r>
              <a:rPr lang="en-US" sz="1067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(TPS65217DRSLR)</a:t>
            </a:r>
          </a:p>
          <a:p>
            <a:pPr algn="ctr">
              <a:lnSpc>
                <a:spcPct val="150000"/>
              </a:lnSpc>
            </a:pPr>
            <a:endParaRPr lang="en-US" sz="1067" dirty="0">
              <a:solidFill>
                <a:srgbClr val="000000"/>
              </a:solidFill>
              <a:latin typeface="Malgun Gothic"/>
              <a:ea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endParaRPr sz="1067" dirty="0">
              <a:solidFill>
                <a:srgbClr val="000000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" name="Google Shape;509;p32">
            <a:extLst>
              <a:ext uri="{FF2B5EF4-FFF2-40B4-BE49-F238E27FC236}">
                <a16:creationId xmlns:a16="http://schemas.microsoft.com/office/drawing/2014/main" id="{09FB7AD9-7BF3-A6FD-F1A5-631CE6D60FB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64230" y="142540"/>
            <a:ext cx="1702753" cy="4967340"/>
          </a:xfrm>
          <a:prstGeom prst="roundRect">
            <a:avLst>
              <a:gd name="adj" fmla="val 7831"/>
            </a:avLst>
          </a:prstGeom>
          <a:solidFill>
            <a:srgbClr val="CCCCFF"/>
          </a:solidFill>
          <a:ln w="19050" cap="flat" cmpd="sng">
            <a:solidFill>
              <a:srgbClr val="99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MCU</a:t>
            </a:r>
            <a:endParaRPr sz="1400" dirty="0"/>
          </a:p>
          <a:p>
            <a:pPr algn="ctr">
              <a:lnSpc>
                <a:spcPct val="150000"/>
              </a:lnSpc>
            </a:pPr>
            <a:r>
              <a:rPr lang="en-US" altLang="ko" sz="1067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(STM32C011F6U6TR)</a:t>
            </a:r>
          </a:p>
          <a:p>
            <a:pPr algn="ctr">
              <a:lnSpc>
                <a:spcPct val="150000"/>
              </a:lnSpc>
            </a:pPr>
            <a:endParaRPr sz="1067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43;p31">
            <a:extLst>
              <a:ext uri="{FF2B5EF4-FFF2-40B4-BE49-F238E27FC236}">
                <a16:creationId xmlns:a16="http://schemas.microsoft.com/office/drawing/2014/main" id="{3A7E9CA4-4EB9-6106-5F19-EA2D9A7C02FC}"/>
              </a:ext>
            </a:extLst>
          </p:cNvPr>
          <p:cNvSpPr/>
          <p:nvPr/>
        </p:nvSpPr>
        <p:spPr>
          <a:xfrm>
            <a:off x="5867776" y="142543"/>
            <a:ext cx="1267500" cy="603191"/>
          </a:xfrm>
          <a:prstGeom prst="roundRect">
            <a:avLst>
              <a:gd name="adj" fmla="val 11823"/>
            </a:avLst>
          </a:prstGeom>
          <a:solidFill>
            <a:srgbClr val="FFD5FF"/>
          </a:solidFill>
          <a:ln w="19050" cap="flat" cmpd="sng">
            <a:solidFill>
              <a:srgbClr val="FFB9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3.3V LDO1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(MIC5209YM-TR)</a:t>
            </a:r>
          </a:p>
        </p:txBody>
      </p:sp>
      <p:sp>
        <p:nvSpPr>
          <p:cNvPr id="8" name="Google Shape;443;p31">
            <a:extLst>
              <a:ext uri="{FF2B5EF4-FFF2-40B4-BE49-F238E27FC236}">
                <a16:creationId xmlns:a16="http://schemas.microsoft.com/office/drawing/2014/main" id="{CB9A1F61-F1FE-467F-235F-B4C76DA04498}"/>
              </a:ext>
            </a:extLst>
          </p:cNvPr>
          <p:cNvSpPr/>
          <p:nvPr/>
        </p:nvSpPr>
        <p:spPr>
          <a:xfrm>
            <a:off x="5867776" y="866443"/>
            <a:ext cx="1267500" cy="603191"/>
          </a:xfrm>
          <a:prstGeom prst="roundRect">
            <a:avLst>
              <a:gd name="adj" fmla="val 11823"/>
            </a:avLst>
          </a:prstGeom>
          <a:solidFill>
            <a:srgbClr val="FFD5FF"/>
          </a:solidFill>
          <a:ln w="19050" cap="flat" cmpd="sng">
            <a:solidFill>
              <a:srgbClr val="FFB9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3.3V LDO2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(AM1117-3.3)</a:t>
            </a:r>
          </a:p>
        </p:txBody>
      </p:sp>
      <p:sp>
        <p:nvSpPr>
          <p:cNvPr id="9" name="Google Shape;441;p31">
            <a:extLst>
              <a:ext uri="{FF2B5EF4-FFF2-40B4-BE49-F238E27FC236}">
                <a16:creationId xmlns:a16="http://schemas.microsoft.com/office/drawing/2014/main" id="{C98955DF-468C-1423-00D5-46F0FCB59900}"/>
              </a:ext>
            </a:extLst>
          </p:cNvPr>
          <p:cNvSpPr/>
          <p:nvPr/>
        </p:nvSpPr>
        <p:spPr>
          <a:xfrm>
            <a:off x="2236490" y="4974632"/>
            <a:ext cx="1702752" cy="689200"/>
          </a:xfrm>
          <a:prstGeom prst="roundRect">
            <a:avLst>
              <a:gd name="adj" fmla="val 12159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PMIC Output Rails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(Connector)</a:t>
            </a:r>
          </a:p>
        </p:txBody>
      </p:sp>
      <p:sp>
        <p:nvSpPr>
          <p:cNvPr id="11" name="Google Shape;447;p31">
            <a:extLst>
              <a:ext uri="{FF2B5EF4-FFF2-40B4-BE49-F238E27FC236}">
                <a16:creationId xmlns:a16="http://schemas.microsoft.com/office/drawing/2014/main" id="{9535E520-82B1-5395-3882-3A2942746BDD}"/>
              </a:ext>
            </a:extLst>
          </p:cNvPr>
          <p:cNvSpPr/>
          <p:nvPr/>
        </p:nvSpPr>
        <p:spPr>
          <a:xfrm>
            <a:off x="946197" y="1901576"/>
            <a:ext cx="1267500" cy="526798"/>
          </a:xfrm>
          <a:prstGeom prst="roundRect">
            <a:avLst>
              <a:gd name="adj" fmla="val 13030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PMIC Power-On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(Push-Button 1)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4845BBE-C309-D71A-6651-BE4ED7E390C2}"/>
              </a:ext>
            </a:extLst>
          </p:cNvPr>
          <p:cNvCxnSpPr>
            <a:cxnSpLocks/>
          </p:cNvCxnSpPr>
          <p:nvPr/>
        </p:nvCxnSpPr>
        <p:spPr>
          <a:xfrm>
            <a:off x="2282189" y="447946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9B598BD-A7D3-41A2-63C2-1D2CEE3A4C49}"/>
              </a:ext>
            </a:extLst>
          </p:cNvPr>
          <p:cNvSpPr>
            <a:spLocks/>
          </p:cNvSpPr>
          <p:nvPr/>
        </p:nvSpPr>
        <p:spPr>
          <a:xfrm>
            <a:off x="946196" y="142541"/>
            <a:ext cx="1267500" cy="603193"/>
          </a:xfrm>
          <a:prstGeom prst="roundRect">
            <a:avLst>
              <a:gd name="adj" fmla="val 7649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Power Input 1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(DC Barrel Jack)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C46A391-6286-1E0A-5B11-8F116E81E96F}"/>
              </a:ext>
            </a:extLst>
          </p:cNvPr>
          <p:cNvSpPr>
            <a:spLocks/>
          </p:cNvSpPr>
          <p:nvPr/>
        </p:nvSpPr>
        <p:spPr>
          <a:xfrm>
            <a:off x="946196" y="866441"/>
            <a:ext cx="1267500" cy="603193"/>
          </a:xfrm>
          <a:prstGeom prst="roundRect">
            <a:avLst>
              <a:gd name="adj" fmla="val 7649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Power Input 2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(USB-C Conn.)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954CC88-5123-5225-4C60-3B071A2B2B6A}"/>
              </a:ext>
            </a:extLst>
          </p:cNvPr>
          <p:cNvCxnSpPr>
            <a:cxnSpLocks/>
          </p:cNvCxnSpPr>
          <p:nvPr/>
        </p:nvCxnSpPr>
        <p:spPr>
          <a:xfrm>
            <a:off x="2282189" y="1148037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447;p31">
            <a:extLst>
              <a:ext uri="{FF2B5EF4-FFF2-40B4-BE49-F238E27FC236}">
                <a16:creationId xmlns:a16="http://schemas.microsoft.com/office/drawing/2014/main" id="{26459CD7-F070-476F-33A1-A195292600B4}"/>
              </a:ext>
            </a:extLst>
          </p:cNvPr>
          <p:cNvSpPr/>
          <p:nvPr/>
        </p:nvSpPr>
        <p:spPr>
          <a:xfrm>
            <a:off x="946196" y="2746355"/>
            <a:ext cx="1267500" cy="526798"/>
          </a:xfrm>
          <a:prstGeom prst="roundRect">
            <a:avLst>
              <a:gd name="adj" fmla="val 13030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PMIC Reset</a:t>
            </a:r>
          </a:p>
          <a:p>
            <a:pPr algn="ctr">
              <a:lnSpc>
                <a:spcPct val="150000"/>
              </a:lnSpc>
            </a:pPr>
            <a:r>
              <a:rPr lang="en-US" altLang="ko-KR" sz="900" b="1" dirty="0"/>
              <a:t>(Push-Button 2)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3" name="Google Shape;447;p31">
            <a:extLst>
              <a:ext uri="{FF2B5EF4-FFF2-40B4-BE49-F238E27FC236}">
                <a16:creationId xmlns:a16="http://schemas.microsoft.com/office/drawing/2014/main" id="{50D25987-12BF-B745-A704-8CAA6F393E21}"/>
              </a:ext>
            </a:extLst>
          </p:cNvPr>
          <p:cNvSpPr/>
          <p:nvPr/>
        </p:nvSpPr>
        <p:spPr>
          <a:xfrm>
            <a:off x="946196" y="3591134"/>
            <a:ext cx="1267500" cy="526798"/>
          </a:xfrm>
          <a:prstGeom prst="roundRect">
            <a:avLst>
              <a:gd name="adj" fmla="val 13030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PMIC Power En.</a:t>
            </a:r>
          </a:p>
          <a:p>
            <a:pPr algn="ctr">
              <a:lnSpc>
                <a:spcPct val="150000"/>
              </a:lnSpc>
            </a:pPr>
            <a:r>
              <a:rPr lang="en-US" altLang="ko-KR" sz="900" b="1" dirty="0"/>
              <a:t>(Slide Switch 1)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974310BB-727B-8FB5-8E0D-E4C43BC40560}"/>
              </a:ext>
            </a:extLst>
          </p:cNvPr>
          <p:cNvCxnSpPr>
            <a:cxnSpLocks/>
          </p:cNvCxnSpPr>
          <p:nvPr/>
        </p:nvCxnSpPr>
        <p:spPr>
          <a:xfrm>
            <a:off x="4968239" y="444137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E6C6499-8529-90BF-FE45-00813B7F5C45}"/>
              </a:ext>
            </a:extLst>
          </p:cNvPr>
          <p:cNvCxnSpPr>
            <a:cxnSpLocks/>
          </p:cNvCxnSpPr>
          <p:nvPr/>
        </p:nvCxnSpPr>
        <p:spPr>
          <a:xfrm>
            <a:off x="5289550" y="1148037"/>
            <a:ext cx="51601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B6644F9-8B49-E5D3-D5B9-359CD85D25DB}"/>
              </a:ext>
            </a:extLst>
          </p:cNvPr>
          <p:cNvCxnSpPr>
            <a:cxnSpLocks/>
          </p:cNvCxnSpPr>
          <p:nvPr/>
        </p:nvCxnSpPr>
        <p:spPr>
          <a:xfrm>
            <a:off x="5289550" y="447450"/>
            <a:ext cx="0" cy="700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CC0229A-B03D-8A1F-AD92-746DE7155844}"/>
              </a:ext>
            </a:extLst>
          </p:cNvPr>
          <p:cNvCxnSpPr>
            <a:cxnSpLocks/>
          </p:cNvCxnSpPr>
          <p:nvPr/>
        </p:nvCxnSpPr>
        <p:spPr>
          <a:xfrm>
            <a:off x="2282188" y="2164975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58AA295-F673-839E-BC4E-659ACF82A031}"/>
              </a:ext>
            </a:extLst>
          </p:cNvPr>
          <p:cNvCxnSpPr>
            <a:cxnSpLocks/>
          </p:cNvCxnSpPr>
          <p:nvPr/>
        </p:nvCxnSpPr>
        <p:spPr>
          <a:xfrm>
            <a:off x="2282188" y="3009754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02772C95-E0B4-7FEC-76C8-BD282A3AF194}"/>
              </a:ext>
            </a:extLst>
          </p:cNvPr>
          <p:cNvCxnSpPr>
            <a:cxnSpLocks/>
          </p:cNvCxnSpPr>
          <p:nvPr/>
        </p:nvCxnSpPr>
        <p:spPr>
          <a:xfrm>
            <a:off x="2282187" y="3820266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0A248A0B-BB33-7B54-A6A8-B267BC0EC07C}"/>
              </a:ext>
            </a:extLst>
          </p:cNvPr>
          <p:cNvSpPr/>
          <p:nvPr/>
        </p:nvSpPr>
        <p:spPr>
          <a:xfrm>
            <a:off x="4184650" y="323487"/>
            <a:ext cx="707463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VOUT_SYS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38A43D2D-50A0-FDA6-0458-41A0D06D6C40}"/>
              </a:ext>
            </a:extLst>
          </p:cNvPr>
          <p:cNvSpPr/>
          <p:nvPr/>
        </p:nvSpPr>
        <p:spPr>
          <a:xfrm>
            <a:off x="3189358" y="323487"/>
            <a:ext cx="813755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EXT_VIN_DC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35E782F-D6B3-6154-D3D4-ED45015CAA31}"/>
              </a:ext>
            </a:extLst>
          </p:cNvPr>
          <p:cNvSpPr/>
          <p:nvPr/>
        </p:nvSpPr>
        <p:spPr>
          <a:xfrm>
            <a:off x="3180066" y="1027387"/>
            <a:ext cx="834574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EXT_VIN_USB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94CB76C9-E5F3-2BDE-4166-FC1450E8A021}"/>
              </a:ext>
            </a:extLst>
          </p:cNvPr>
          <p:cNvSpPr/>
          <p:nvPr/>
        </p:nvSpPr>
        <p:spPr>
          <a:xfrm>
            <a:off x="3180066" y="2044325"/>
            <a:ext cx="483884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PB_IN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FD202B7-C9EF-BF49-A8B5-717C06097575}"/>
              </a:ext>
            </a:extLst>
          </p:cNvPr>
          <p:cNvSpPr/>
          <p:nvPr/>
        </p:nvSpPr>
        <p:spPr>
          <a:xfrm>
            <a:off x="3180066" y="2889104"/>
            <a:ext cx="541034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nRESET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217C5206-72CB-7D71-9F40-ACE70C063D44}"/>
              </a:ext>
            </a:extLst>
          </p:cNvPr>
          <p:cNvSpPr/>
          <p:nvPr/>
        </p:nvSpPr>
        <p:spPr>
          <a:xfrm>
            <a:off x="3188392" y="3699616"/>
            <a:ext cx="596208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PWR_EN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D50EE793-301D-7834-F388-A17987F086C5}"/>
              </a:ext>
            </a:extLst>
          </p:cNvPr>
          <p:cNvGrpSpPr/>
          <p:nvPr/>
        </p:nvGrpSpPr>
        <p:grpSpPr>
          <a:xfrm>
            <a:off x="7218254" y="368378"/>
            <a:ext cx="641680" cy="151518"/>
            <a:chOff x="7112794" y="2769394"/>
            <a:chExt cx="641680" cy="15151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6A4AEE39-1076-E7A6-062C-055BF71E5554}"/>
                </a:ext>
              </a:extLst>
            </p:cNvPr>
            <p:cNvSpPr/>
            <p:nvPr/>
          </p:nvSpPr>
          <p:spPr>
            <a:xfrm>
              <a:off x="7270750" y="284674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300B2B12-F288-0FC1-0115-74BF585B84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2794" y="2877032"/>
              <a:ext cx="1555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F42A990E-5A8B-0789-E01B-A34894ADCA12}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H="1">
              <a:off x="7332206" y="2769394"/>
              <a:ext cx="194693" cy="878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B6E731A-2351-4EC9-9A6A-4855A409F391}"/>
                </a:ext>
              </a:extLst>
            </p:cNvPr>
            <p:cNvSpPr/>
            <p:nvPr/>
          </p:nvSpPr>
          <p:spPr>
            <a:xfrm>
              <a:off x="7526899" y="28489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736BF58F-0EDA-5AAD-BEDB-18DA963AB3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8899" y="2884912"/>
              <a:ext cx="1555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52533EB-7F20-D999-DAC1-C4B3CEB51D86}"/>
              </a:ext>
            </a:extLst>
          </p:cNvPr>
          <p:cNvGrpSpPr/>
          <p:nvPr/>
        </p:nvGrpSpPr>
        <p:grpSpPr>
          <a:xfrm>
            <a:off x="7214172" y="1027387"/>
            <a:ext cx="641680" cy="151518"/>
            <a:chOff x="7112794" y="2769394"/>
            <a:chExt cx="641680" cy="151518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24EA34AA-3866-92DE-DA8F-B56ED20EE79D}"/>
                </a:ext>
              </a:extLst>
            </p:cNvPr>
            <p:cNvSpPr/>
            <p:nvPr/>
          </p:nvSpPr>
          <p:spPr>
            <a:xfrm>
              <a:off x="7270750" y="284674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728C6C9A-1E00-A28D-56B4-E3D72C55CF9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2794" y="2877032"/>
              <a:ext cx="1555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2AB8F18E-0411-CFB0-26A3-1DD132D17A37}"/>
                </a:ext>
              </a:extLst>
            </p:cNvPr>
            <p:cNvCxnSpPr>
              <a:cxnSpLocks/>
              <a:endCxn id="59" idx="7"/>
            </p:cNvCxnSpPr>
            <p:nvPr/>
          </p:nvCxnSpPr>
          <p:spPr>
            <a:xfrm flipH="1">
              <a:off x="7332206" y="2769394"/>
              <a:ext cx="194693" cy="878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79009832-030A-0467-06AF-3F514363FA4B}"/>
                </a:ext>
              </a:extLst>
            </p:cNvPr>
            <p:cNvSpPr/>
            <p:nvPr/>
          </p:nvSpPr>
          <p:spPr>
            <a:xfrm>
              <a:off x="7526899" y="28489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2309E9B3-D478-1035-E911-784A69937C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8899" y="2884912"/>
              <a:ext cx="1555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19053F4C-CDEC-14D8-9AF5-938226BF61B1}"/>
              </a:ext>
            </a:extLst>
          </p:cNvPr>
          <p:cNvCxnSpPr>
            <a:cxnSpLocks/>
          </p:cNvCxnSpPr>
          <p:nvPr/>
        </p:nvCxnSpPr>
        <p:spPr>
          <a:xfrm>
            <a:off x="7778064" y="483977"/>
            <a:ext cx="111352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B58345BB-6BC7-94C1-6B42-3B5DCB567C85}"/>
              </a:ext>
            </a:extLst>
          </p:cNvPr>
          <p:cNvCxnSpPr>
            <a:cxnSpLocks/>
          </p:cNvCxnSpPr>
          <p:nvPr/>
        </p:nvCxnSpPr>
        <p:spPr>
          <a:xfrm flipH="1">
            <a:off x="7750626" y="1141342"/>
            <a:ext cx="49326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75558B0-EE9D-86C5-3342-804F8DC71EB8}"/>
              </a:ext>
            </a:extLst>
          </p:cNvPr>
          <p:cNvCxnSpPr>
            <a:cxnSpLocks/>
          </p:cNvCxnSpPr>
          <p:nvPr/>
        </p:nvCxnSpPr>
        <p:spPr>
          <a:xfrm>
            <a:off x="8239126" y="488658"/>
            <a:ext cx="0" cy="6590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5284F0E6-A2B6-39AD-A1C6-80533F855A0E}"/>
              </a:ext>
            </a:extLst>
          </p:cNvPr>
          <p:cNvCxnSpPr>
            <a:cxnSpLocks/>
          </p:cNvCxnSpPr>
          <p:nvPr/>
        </p:nvCxnSpPr>
        <p:spPr>
          <a:xfrm>
            <a:off x="4968239" y="3009754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953461DD-0F29-3D2D-ED57-F97559378C0B}"/>
              </a:ext>
            </a:extLst>
          </p:cNvPr>
          <p:cNvSpPr/>
          <p:nvPr/>
        </p:nvSpPr>
        <p:spPr>
          <a:xfrm>
            <a:off x="4502605" y="1585307"/>
            <a:ext cx="389508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SCL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A184E53-674E-0D22-17A0-D8CD3D6FAECF}"/>
              </a:ext>
            </a:extLst>
          </p:cNvPr>
          <p:cNvSpPr/>
          <p:nvPr/>
        </p:nvSpPr>
        <p:spPr>
          <a:xfrm>
            <a:off x="4502605" y="1892395"/>
            <a:ext cx="389508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SDA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EB8FF63C-5E39-CE4E-EE6F-B3EBC3B98B97}"/>
              </a:ext>
            </a:extLst>
          </p:cNvPr>
          <p:cNvSpPr/>
          <p:nvPr/>
        </p:nvSpPr>
        <p:spPr>
          <a:xfrm>
            <a:off x="4321247" y="2885010"/>
            <a:ext cx="570866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PGOOD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AA34A7C-7C2A-69D3-9B7A-68B0C8404991}"/>
              </a:ext>
            </a:extLst>
          </p:cNvPr>
          <p:cNvSpPr/>
          <p:nvPr/>
        </p:nvSpPr>
        <p:spPr>
          <a:xfrm>
            <a:off x="3905478" y="3192098"/>
            <a:ext cx="982978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PGOOD_LDO1/2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F6437D6-D370-9560-5325-A55F4C3DE6A5}"/>
              </a:ext>
            </a:extLst>
          </p:cNvPr>
          <p:cNvSpPr/>
          <p:nvPr/>
        </p:nvSpPr>
        <p:spPr>
          <a:xfrm>
            <a:off x="4393156" y="3499186"/>
            <a:ext cx="495300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nINT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B6955743-50FB-30F5-8963-7355C0D79151}"/>
              </a:ext>
            </a:extLst>
          </p:cNvPr>
          <p:cNvSpPr/>
          <p:nvPr/>
        </p:nvSpPr>
        <p:spPr>
          <a:xfrm>
            <a:off x="4173007" y="3806274"/>
            <a:ext cx="715449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nWAKEUP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676B1C6B-3EF0-A0EB-D00E-FC090BC01662}"/>
              </a:ext>
            </a:extLst>
          </p:cNvPr>
          <p:cNvCxnSpPr>
            <a:cxnSpLocks/>
          </p:cNvCxnSpPr>
          <p:nvPr/>
        </p:nvCxnSpPr>
        <p:spPr>
          <a:xfrm flipH="1">
            <a:off x="4968239" y="1690702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08EBF32-C16E-E65F-0F59-2F1CB7FFF2E8}"/>
              </a:ext>
            </a:extLst>
          </p:cNvPr>
          <p:cNvCxnSpPr>
            <a:cxnSpLocks/>
          </p:cNvCxnSpPr>
          <p:nvPr/>
        </p:nvCxnSpPr>
        <p:spPr>
          <a:xfrm>
            <a:off x="4968239" y="2008577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F5A7D043-B97A-E4B2-2C75-964CA8CDA896}"/>
              </a:ext>
            </a:extLst>
          </p:cNvPr>
          <p:cNvCxnSpPr>
            <a:cxnSpLocks/>
          </p:cNvCxnSpPr>
          <p:nvPr/>
        </p:nvCxnSpPr>
        <p:spPr>
          <a:xfrm>
            <a:off x="4968239" y="3298794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71275C5E-F8D9-4BFF-5881-1AEA98FBF31D}"/>
              </a:ext>
            </a:extLst>
          </p:cNvPr>
          <p:cNvCxnSpPr>
            <a:cxnSpLocks/>
          </p:cNvCxnSpPr>
          <p:nvPr/>
        </p:nvCxnSpPr>
        <p:spPr>
          <a:xfrm>
            <a:off x="4968239" y="3610425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AC92D621-7B44-5F33-D052-8BAFB0C07C89}"/>
              </a:ext>
            </a:extLst>
          </p:cNvPr>
          <p:cNvCxnSpPr>
            <a:cxnSpLocks/>
          </p:cNvCxnSpPr>
          <p:nvPr/>
        </p:nvCxnSpPr>
        <p:spPr>
          <a:xfrm>
            <a:off x="4968239" y="3921866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ECBA83A8-F1EB-1EBA-A79B-9C03DA053574}"/>
              </a:ext>
            </a:extLst>
          </p:cNvPr>
          <p:cNvCxnSpPr>
            <a:cxnSpLocks/>
          </p:cNvCxnSpPr>
          <p:nvPr/>
        </p:nvCxnSpPr>
        <p:spPr>
          <a:xfrm flipH="1">
            <a:off x="2696135" y="4709298"/>
            <a:ext cx="619545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5F0516B-E0FB-59B9-3C16-6335278C2D4A}"/>
              </a:ext>
            </a:extLst>
          </p:cNvPr>
          <p:cNvCxnSpPr>
            <a:cxnSpLocks/>
          </p:cNvCxnSpPr>
          <p:nvPr/>
        </p:nvCxnSpPr>
        <p:spPr>
          <a:xfrm flipV="1">
            <a:off x="2696135" y="4224338"/>
            <a:ext cx="0" cy="4944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0373A0A5-A9EA-5C80-3F89-CBA3909895FF}"/>
              </a:ext>
            </a:extLst>
          </p:cNvPr>
          <p:cNvCxnSpPr>
            <a:cxnSpLocks/>
          </p:cNvCxnSpPr>
          <p:nvPr/>
        </p:nvCxnSpPr>
        <p:spPr>
          <a:xfrm>
            <a:off x="2696135" y="3827194"/>
            <a:ext cx="0" cy="700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2B48A01-AFFB-B1AC-596C-EBC2D0404DB0}"/>
              </a:ext>
            </a:extLst>
          </p:cNvPr>
          <p:cNvCxnSpPr>
            <a:cxnSpLocks/>
          </p:cNvCxnSpPr>
          <p:nvPr/>
        </p:nvCxnSpPr>
        <p:spPr>
          <a:xfrm flipH="1">
            <a:off x="5753383" y="4709153"/>
            <a:ext cx="61124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oogle Shape;441;p31">
            <a:extLst>
              <a:ext uri="{FF2B5EF4-FFF2-40B4-BE49-F238E27FC236}">
                <a16:creationId xmlns:a16="http://schemas.microsoft.com/office/drawing/2014/main" id="{B642AB63-6E1D-B4D9-D710-9909327E2997}"/>
              </a:ext>
            </a:extLst>
          </p:cNvPr>
          <p:cNvSpPr/>
          <p:nvPr/>
        </p:nvSpPr>
        <p:spPr>
          <a:xfrm>
            <a:off x="4244306" y="4969495"/>
            <a:ext cx="1702752" cy="689200"/>
          </a:xfrm>
          <a:prstGeom prst="roundRect">
            <a:avLst>
              <a:gd name="adj" fmla="val 12159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PMIC Status Signals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(Connector)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B758BB7A-3923-784F-F3A0-95273D54B345}"/>
              </a:ext>
            </a:extLst>
          </p:cNvPr>
          <p:cNvCxnSpPr>
            <a:cxnSpLocks/>
          </p:cNvCxnSpPr>
          <p:nvPr/>
        </p:nvCxnSpPr>
        <p:spPr>
          <a:xfrm>
            <a:off x="3614167" y="4498042"/>
            <a:ext cx="0" cy="4314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D3D3D2D1-DF85-4A90-9029-1A73EA6986AD}"/>
              </a:ext>
            </a:extLst>
          </p:cNvPr>
          <p:cNvCxnSpPr>
            <a:cxnSpLocks/>
          </p:cNvCxnSpPr>
          <p:nvPr/>
        </p:nvCxnSpPr>
        <p:spPr>
          <a:xfrm>
            <a:off x="4538381" y="4503116"/>
            <a:ext cx="0" cy="4314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A9C852AE-9A63-649A-6B28-87C15EB2064F}"/>
              </a:ext>
            </a:extLst>
          </p:cNvPr>
          <p:cNvSpPr/>
          <p:nvPr/>
        </p:nvSpPr>
        <p:spPr>
          <a:xfrm>
            <a:off x="2236490" y="5726341"/>
            <a:ext cx="1702752" cy="10859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t">
            <a:noAutofit/>
          </a:bodyPr>
          <a:lstStyle/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DP5VS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DP1.35V (DCDC1’s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DP1.1V (DCDC2’s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DP1.1V (DCDC3’s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DP1.8V (LDO1’s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DP3.3V (LDO2’s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DP1.8V (LDO3’s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DP3.3V (LDO4’s Vout)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685CF7CB-E536-CAAD-CC85-4D9F475BCC6F}"/>
              </a:ext>
            </a:extLst>
          </p:cNvPr>
          <p:cNvSpPr/>
          <p:nvPr/>
        </p:nvSpPr>
        <p:spPr>
          <a:xfrm>
            <a:off x="4244306" y="5726340"/>
            <a:ext cx="1702752" cy="10859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t">
            <a:noAutofit/>
          </a:bodyPr>
          <a:lstStyle/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PMIC Power Enable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PMIC PGOOD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PMIC LDO PGOOD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PMIC nINT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PMIC nWAKEUP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I2C1 SCL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I2C1 SDA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D40529B8-A446-24F8-AAE3-B86E0C9C467F}"/>
              </a:ext>
            </a:extLst>
          </p:cNvPr>
          <p:cNvSpPr/>
          <p:nvPr/>
        </p:nvSpPr>
        <p:spPr>
          <a:xfrm>
            <a:off x="8964230" y="1585307"/>
            <a:ext cx="389508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PB6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A1A3225E-969D-501A-F76E-A9BFAA75A497}"/>
              </a:ext>
            </a:extLst>
          </p:cNvPr>
          <p:cNvSpPr/>
          <p:nvPr/>
        </p:nvSpPr>
        <p:spPr>
          <a:xfrm>
            <a:off x="8964230" y="1887927"/>
            <a:ext cx="389508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PB7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389F01C1-15CE-610E-0DD6-76C958D2FF18}"/>
              </a:ext>
            </a:extLst>
          </p:cNvPr>
          <p:cNvSpPr/>
          <p:nvPr/>
        </p:nvSpPr>
        <p:spPr>
          <a:xfrm>
            <a:off x="8964230" y="2885010"/>
            <a:ext cx="389508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PA1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0A474E0A-EBB4-6B8A-29F9-A01FBA5C1900}"/>
              </a:ext>
            </a:extLst>
          </p:cNvPr>
          <p:cNvSpPr/>
          <p:nvPr/>
        </p:nvSpPr>
        <p:spPr>
          <a:xfrm>
            <a:off x="8960573" y="3187700"/>
            <a:ext cx="389508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PA2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BEE7852A-DCAD-8280-DA83-45DA8C28599D}"/>
              </a:ext>
            </a:extLst>
          </p:cNvPr>
          <p:cNvSpPr/>
          <p:nvPr/>
        </p:nvSpPr>
        <p:spPr>
          <a:xfrm>
            <a:off x="8967714" y="3490391"/>
            <a:ext cx="389508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PA3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7F22F386-AA55-AA98-3811-800CAEBBE8D0}"/>
              </a:ext>
            </a:extLst>
          </p:cNvPr>
          <p:cNvSpPr/>
          <p:nvPr/>
        </p:nvSpPr>
        <p:spPr>
          <a:xfrm>
            <a:off x="8960573" y="3801216"/>
            <a:ext cx="389508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PA4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D7690682-E69D-C191-FEDE-8EAFC2F009FA}"/>
              </a:ext>
            </a:extLst>
          </p:cNvPr>
          <p:cNvSpPr/>
          <p:nvPr/>
        </p:nvSpPr>
        <p:spPr>
          <a:xfrm>
            <a:off x="8960573" y="4588503"/>
            <a:ext cx="389508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PA0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A4CBA4A-3051-00A4-C7B8-838572F20028}"/>
              </a:ext>
            </a:extLst>
          </p:cNvPr>
          <p:cNvSpPr/>
          <p:nvPr/>
        </p:nvSpPr>
        <p:spPr>
          <a:xfrm>
            <a:off x="8967714" y="368378"/>
            <a:ext cx="747686" cy="241300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VDD/VDDA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53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92BC0-0A5D-F5D7-ECE0-DEE628606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46;p31">
            <a:extLst>
              <a:ext uri="{FF2B5EF4-FFF2-40B4-BE49-F238E27FC236}">
                <a16:creationId xmlns:a16="http://schemas.microsoft.com/office/drawing/2014/main" id="{989E4F9E-1675-750A-889D-B9B5F8572FE5}"/>
              </a:ext>
            </a:extLst>
          </p:cNvPr>
          <p:cNvSpPr>
            <a:spLocks/>
          </p:cNvSpPr>
          <p:nvPr/>
        </p:nvSpPr>
        <p:spPr>
          <a:xfrm>
            <a:off x="3189360" y="142541"/>
            <a:ext cx="1702753" cy="4315157"/>
          </a:xfrm>
          <a:prstGeom prst="roundRect">
            <a:avLst>
              <a:gd name="adj" fmla="val 5609"/>
            </a:avLst>
          </a:prstGeom>
          <a:solidFill>
            <a:srgbClr val="FFCCCC"/>
          </a:solidFill>
          <a:ln w="1905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endParaRPr lang="en-US" sz="14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PMIC</a:t>
            </a:r>
          </a:p>
          <a:p>
            <a:pPr algn="ctr">
              <a:lnSpc>
                <a:spcPct val="150000"/>
              </a:lnSpc>
            </a:pPr>
            <a:r>
              <a:rPr lang="en-US" sz="1067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(TPS65217DRSLR)</a:t>
            </a:r>
          </a:p>
          <a:p>
            <a:pPr algn="ctr">
              <a:lnSpc>
                <a:spcPct val="150000"/>
              </a:lnSpc>
            </a:pPr>
            <a:endParaRPr lang="en-US" sz="1067" dirty="0">
              <a:solidFill>
                <a:srgbClr val="000000"/>
              </a:solidFill>
              <a:latin typeface="Malgun Gothic"/>
              <a:ea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endParaRPr sz="1067" dirty="0">
              <a:solidFill>
                <a:srgbClr val="000000"/>
              </a:solidFill>
              <a:latin typeface="Malgun Gothic"/>
              <a:ea typeface="Malgun Gothic"/>
              <a:sym typeface="Malgun Gothic"/>
            </a:endParaRPr>
          </a:p>
        </p:txBody>
      </p:sp>
      <p:sp>
        <p:nvSpPr>
          <p:cNvPr id="5" name="Google Shape;509;p32">
            <a:extLst>
              <a:ext uri="{FF2B5EF4-FFF2-40B4-BE49-F238E27FC236}">
                <a16:creationId xmlns:a16="http://schemas.microsoft.com/office/drawing/2014/main" id="{E381203C-4BE8-260D-D87F-D23C2B42C53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8964230" y="142540"/>
            <a:ext cx="1702753" cy="4967340"/>
          </a:xfrm>
          <a:prstGeom prst="roundRect">
            <a:avLst>
              <a:gd name="adj" fmla="val 7831"/>
            </a:avLst>
          </a:prstGeom>
          <a:solidFill>
            <a:srgbClr val="CCCCFF"/>
          </a:solidFill>
          <a:ln w="19050" cap="flat" cmpd="sng">
            <a:solidFill>
              <a:srgbClr val="99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chemeClr val="dk1"/>
                </a:solidFill>
                <a:latin typeface="Malgun Gothic"/>
                <a:ea typeface="Malgun Gothic"/>
                <a:sym typeface="Malgun Gothic"/>
              </a:rPr>
              <a:t>MCU</a:t>
            </a:r>
            <a:endParaRPr sz="1400" dirty="0"/>
          </a:p>
          <a:p>
            <a:pPr algn="ctr">
              <a:lnSpc>
                <a:spcPct val="150000"/>
              </a:lnSpc>
            </a:pPr>
            <a:r>
              <a:rPr lang="en-US" altLang="ko" sz="1067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(STM32C011F6U6TR)</a:t>
            </a:r>
          </a:p>
          <a:p>
            <a:pPr algn="ctr">
              <a:lnSpc>
                <a:spcPct val="150000"/>
              </a:lnSpc>
            </a:pPr>
            <a:endParaRPr sz="1067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43;p31">
            <a:extLst>
              <a:ext uri="{FF2B5EF4-FFF2-40B4-BE49-F238E27FC236}">
                <a16:creationId xmlns:a16="http://schemas.microsoft.com/office/drawing/2014/main" id="{C75DF195-70CB-3E3F-32F7-749AA5F3F1A8}"/>
              </a:ext>
            </a:extLst>
          </p:cNvPr>
          <p:cNvSpPr/>
          <p:nvPr/>
        </p:nvSpPr>
        <p:spPr>
          <a:xfrm>
            <a:off x="5867776" y="142543"/>
            <a:ext cx="1267500" cy="603191"/>
          </a:xfrm>
          <a:prstGeom prst="roundRect">
            <a:avLst>
              <a:gd name="adj" fmla="val 11823"/>
            </a:avLst>
          </a:prstGeom>
          <a:solidFill>
            <a:srgbClr val="FFD5FF"/>
          </a:solidFill>
          <a:ln w="19050" cap="flat" cmpd="sng">
            <a:solidFill>
              <a:srgbClr val="FFB9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3.3V LDO1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(MIC5209YM-TR)</a:t>
            </a:r>
          </a:p>
        </p:txBody>
      </p:sp>
      <p:sp>
        <p:nvSpPr>
          <p:cNvPr id="8" name="Google Shape;443;p31">
            <a:extLst>
              <a:ext uri="{FF2B5EF4-FFF2-40B4-BE49-F238E27FC236}">
                <a16:creationId xmlns:a16="http://schemas.microsoft.com/office/drawing/2014/main" id="{A2E23C7D-51CC-C984-B1EF-1B796322C57E}"/>
              </a:ext>
            </a:extLst>
          </p:cNvPr>
          <p:cNvSpPr/>
          <p:nvPr/>
        </p:nvSpPr>
        <p:spPr>
          <a:xfrm>
            <a:off x="5867776" y="866443"/>
            <a:ext cx="1267500" cy="603191"/>
          </a:xfrm>
          <a:prstGeom prst="roundRect">
            <a:avLst>
              <a:gd name="adj" fmla="val 11823"/>
            </a:avLst>
          </a:prstGeom>
          <a:solidFill>
            <a:srgbClr val="FFD5FF"/>
          </a:solidFill>
          <a:ln w="19050" cap="flat" cmpd="sng">
            <a:solidFill>
              <a:srgbClr val="FFB9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3.3V LDO2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rgbClr val="000000"/>
                </a:solidFill>
                <a:latin typeface="Malgun Gothic"/>
                <a:ea typeface="Malgun Gothic"/>
                <a:sym typeface="Malgun Gothic"/>
              </a:rPr>
              <a:t>(AM1117-3.3)</a:t>
            </a:r>
          </a:p>
        </p:txBody>
      </p:sp>
      <p:sp>
        <p:nvSpPr>
          <p:cNvPr id="9" name="Google Shape;441;p31">
            <a:extLst>
              <a:ext uri="{FF2B5EF4-FFF2-40B4-BE49-F238E27FC236}">
                <a16:creationId xmlns:a16="http://schemas.microsoft.com/office/drawing/2014/main" id="{83CC65CB-B694-B131-2490-951423610325}"/>
              </a:ext>
            </a:extLst>
          </p:cNvPr>
          <p:cNvSpPr/>
          <p:nvPr/>
        </p:nvSpPr>
        <p:spPr>
          <a:xfrm>
            <a:off x="2236490" y="4974632"/>
            <a:ext cx="1702752" cy="689200"/>
          </a:xfrm>
          <a:prstGeom prst="roundRect">
            <a:avLst>
              <a:gd name="adj" fmla="val 12159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PMIC Output Rails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(Connector)</a:t>
            </a:r>
          </a:p>
        </p:txBody>
      </p:sp>
      <p:sp>
        <p:nvSpPr>
          <p:cNvPr id="11" name="Google Shape;447;p31">
            <a:extLst>
              <a:ext uri="{FF2B5EF4-FFF2-40B4-BE49-F238E27FC236}">
                <a16:creationId xmlns:a16="http://schemas.microsoft.com/office/drawing/2014/main" id="{027DB8DC-28DE-C971-D754-CA14FED7BEB1}"/>
              </a:ext>
            </a:extLst>
          </p:cNvPr>
          <p:cNvSpPr/>
          <p:nvPr/>
        </p:nvSpPr>
        <p:spPr>
          <a:xfrm>
            <a:off x="946197" y="1901576"/>
            <a:ext cx="1267500" cy="526798"/>
          </a:xfrm>
          <a:prstGeom prst="roundRect">
            <a:avLst>
              <a:gd name="adj" fmla="val 13030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PMIC Power-On</a:t>
            </a:r>
          </a:p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(Push-Button 1)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FBE704B-FC56-65E9-34FB-FC79B19520E0}"/>
              </a:ext>
            </a:extLst>
          </p:cNvPr>
          <p:cNvCxnSpPr>
            <a:cxnSpLocks/>
          </p:cNvCxnSpPr>
          <p:nvPr/>
        </p:nvCxnSpPr>
        <p:spPr>
          <a:xfrm>
            <a:off x="2282189" y="447946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15937B56-FBA5-8085-7F7E-BD5CD8C49DDD}"/>
              </a:ext>
            </a:extLst>
          </p:cNvPr>
          <p:cNvSpPr>
            <a:spLocks/>
          </p:cNvSpPr>
          <p:nvPr/>
        </p:nvSpPr>
        <p:spPr>
          <a:xfrm>
            <a:off x="946196" y="142541"/>
            <a:ext cx="1267500" cy="603193"/>
          </a:xfrm>
          <a:prstGeom prst="roundRect">
            <a:avLst>
              <a:gd name="adj" fmla="val 7649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Power Input 1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(DC Barrel Jack)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29BABBDC-DB3A-22BE-4517-5CE8C5EAE1E4}"/>
              </a:ext>
            </a:extLst>
          </p:cNvPr>
          <p:cNvSpPr>
            <a:spLocks/>
          </p:cNvSpPr>
          <p:nvPr/>
        </p:nvSpPr>
        <p:spPr>
          <a:xfrm>
            <a:off x="946196" y="866441"/>
            <a:ext cx="1267500" cy="603193"/>
          </a:xfrm>
          <a:prstGeom prst="roundRect">
            <a:avLst>
              <a:gd name="adj" fmla="val 7649"/>
            </a:avLst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Power Input 2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(USB-C Conn.)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955FC57-01F0-2C4F-F677-124C40734B75}"/>
              </a:ext>
            </a:extLst>
          </p:cNvPr>
          <p:cNvCxnSpPr>
            <a:cxnSpLocks/>
          </p:cNvCxnSpPr>
          <p:nvPr/>
        </p:nvCxnSpPr>
        <p:spPr>
          <a:xfrm>
            <a:off x="2282189" y="1148037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oogle Shape;447;p31">
            <a:extLst>
              <a:ext uri="{FF2B5EF4-FFF2-40B4-BE49-F238E27FC236}">
                <a16:creationId xmlns:a16="http://schemas.microsoft.com/office/drawing/2014/main" id="{A1D10097-15EC-F734-9E43-8C2BB042C3C2}"/>
              </a:ext>
            </a:extLst>
          </p:cNvPr>
          <p:cNvSpPr/>
          <p:nvPr/>
        </p:nvSpPr>
        <p:spPr>
          <a:xfrm>
            <a:off x="946196" y="2746355"/>
            <a:ext cx="1267500" cy="526798"/>
          </a:xfrm>
          <a:prstGeom prst="roundRect">
            <a:avLst>
              <a:gd name="adj" fmla="val 13030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PMIC Reset</a:t>
            </a:r>
          </a:p>
          <a:p>
            <a:pPr algn="ctr">
              <a:lnSpc>
                <a:spcPct val="150000"/>
              </a:lnSpc>
            </a:pPr>
            <a:r>
              <a:rPr lang="en-US" altLang="ko-KR" sz="900" b="1" dirty="0"/>
              <a:t>(Push-Button 2)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sp>
        <p:nvSpPr>
          <p:cNvPr id="23" name="Google Shape;447;p31">
            <a:extLst>
              <a:ext uri="{FF2B5EF4-FFF2-40B4-BE49-F238E27FC236}">
                <a16:creationId xmlns:a16="http://schemas.microsoft.com/office/drawing/2014/main" id="{EEB014D5-13EB-029B-F831-384AF52FB279}"/>
              </a:ext>
            </a:extLst>
          </p:cNvPr>
          <p:cNvSpPr/>
          <p:nvPr/>
        </p:nvSpPr>
        <p:spPr>
          <a:xfrm>
            <a:off x="946196" y="3591134"/>
            <a:ext cx="1267500" cy="526798"/>
          </a:xfrm>
          <a:prstGeom prst="roundRect">
            <a:avLst>
              <a:gd name="adj" fmla="val 13030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900" b="1" dirty="0">
                <a:solidFill>
                  <a:schemeClr val="tx1"/>
                </a:solidFill>
              </a:rPr>
              <a:t>PMIC Power En.</a:t>
            </a:r>
          </a:p>
          <a:p>
            <a:pPr algn="ctr">
              <a:lnSpc>
                <a:spcPct val="150000"/>
              </a:lnSpc>
            </a:pPr>
            <a:r>
              <a:rPr lang="en-US" altLang="ko-KR" sz="900" b="1" dirty="0"/>
              <a:t>(Slide Switch 1)</a:t>
            </a:r>
            <a:endParaRPr lang="en-US" altLang="ko-KR" sz="600" dirty="0">
              <a:solidFill>
                <a:schemeClr val="tx1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D033FF91-9F9F-96DD-7F89-7A87A72A0A40}"/>
              </a:ext>
            </a:extLst>
          </p:cNvPr>
          <p:cNvCxnSpPr>
            <a:cxnSpLocks/>
          </p:cNvCxnSpPr>
          <p:nvPr/>
        </p:nvCxnSpPr>
        <p:spPr>
          <a:xfrm>
            <a:off x="4968239" y="444137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0648F781-5E29-82F0-3158-F36DE9C062B6}"/>
              </a:ext>
            </a:extLst>
          </p:cNvPr>
          <p:cNvCxnSpPr>
            <a:cxnSpLocks/>
          </p:cNvCxnSpPr>
          <p:nvPr/>
        </p:nvCxnSpPr>
        <p:spPr>
          <a:xfrm>
            <a:off x="5289550" y="1148037"/>
            <a:ext cx="516010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10C2362-D29B-BF93-AAA1-C57FE3D593BE}"/>
              </a:ext>
            </a:extLst>
          </p:cNvPr>
          <p:cNvCxnSpPr>
            <a:cxnSpLocks/>
          </p:cNvCxnSpPr>
          <p:nvPr/>
        </p:nvCxnSpPr>
        <p:spPr>
          <a:xfrm>
            <a:off x="5289550" y="447450"/>
            <a:ext cx="0" cy="700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D5187EA-4359-57A9-5D0C-247DA01C6A95}"/>
              </a:ext>
            </a:extLst>
          </p:cNvPr>
          <p:cNvCxnSpPr>
            <a:cxnSpLocks/>
          </p:cNvCxnSpPr>
          <p:nvPr/>
        </p:nvCxnSpPr>
        <p:spPr>
          <a:xfrm>
            <a:off x="2282188" y="2164975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5FAA818-FC62-D4BD-9665-077892E29AB4}"/>
              </a:ext>
            </a:extLst>
          </p:cNvPr>
          <p:cNvCxnSpPr>
            <a:cxnSpLocks/>
          </p:cNvCxnSpPr>
          <p:nvPr/>
        </p:nvCxnSpPr>
        <p:spPr>
          <a:xfrm>
            <a:off x="2282188" y="3009754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850A21C-0524-5805-093D-6EAB5B2532AD}"/>
              </a:ext>
            </a:extLst>
          </p:cNvPr>
          <p:cNvCxnSpPr>
            <a:cxnSpLocks/>
          </p:cNvCxnSpPr>
          <p:nvPr/>
        </p:nvCxnSpPr>
        <p:spPr>
          <a:xfrm>
            <a:off x="2282187" y="3820266"/>
            <a:ext cx="835661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79567242-E07F-3C46-7B51-A50CA916E566}"/>
              </a:ext>
            </a:extLst>
          </p:cNvPr>
          <p:cNvSpPr/>
          <p:nvPr/>
        </p:nvSpPr>
        <p:spPr>
          <a:xfrm>
            <a:off x="4184650" y="323487"/>
            <a:ext cx="707463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VOUT_SYS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D9B4B32-534F-3654-E0BE-712E5C8E529A}"/>
              </a:ext>
            </a:extLst>
          </p:cNvPr>
          <p:cNvSpPr/>
          <p:nvPr/>
        </p:nvSpPr>
        <p:spPr>
          <a:xfrm>
            <a:off x="3189358" y="323487"/>
            <a:ext cx="813755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EXT_VIN_DC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15308E5-8820-9BBA-E992-EFCA14818D08}"/>
              </a:ext>
            </a:extLst>
          </p:cNvPr>
          <p:cNvSpPr/>
          <p:nvPr/>
        </p:nvSpPr>
        <p:spPr>
          <a:xfrm>
            <a:off x="3180066" y="1027387"/>
            <a:ext cx="834574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EXT_VIN_USB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B0C2D93-BDB7-294C-773F-1C7CE374AD68}"/>
              </a:ext>
            </a:extLst>
          </p:cNvPr>
          <p:cNvSpPr/>
          <p:nvPr/>
        </p:nvSpPr>
        <p:spPr>
          <a:xfrm>
            <a:off x="3180066" y="2044325"/>
            <a:ext cx="483884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PB_IN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8537267-9CB4-41FC-070B-BF77B89412A3}"/>
              </a:ext>
            </a:extLst>
          </p:cNvPr>
          <p:cNvSpPr/>
          <p:nvPr/>
        </p:nvSpPr>
        <p:spPr>
          <a:xfrm>
            <a:off x="3180066" y="2889104"/>
            <a:ext cx="541034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nRESET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1C8AD6F-60AD-3A48-95F0-8BCD82DE6903}"/>
              </a:ext>
            </a:extLst>
          </p:cNvPr>
          <p:cNvSpPr/>
          <p:nvPr/>
        </p:nvSpPr>
        <p:spPr>
          <a:xfrm>
            <a:off x="3188392" y="3699616"/>
            <a:ext cx="5962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PWR_EN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BD4ED5C9-129D-42B5-2461-EEEF86BDBDA4}"/>
              </a:ext>
            </a:extLst>
          </p:cNvPr>
          <p:cNvGrpSpPr/>
          <p:nvPr/>
        </p:nvGrpSpPr>
        <p:grpSpPr>
          <a:xfrm>
            <a:off x="7218254" y="368378"/>
            <a:ext cx="641680" cy="151518"/>
            <a:chOff x="7112794" y="2769394"/>
            <a:chExt cx="641680" cy="151518"/>
          </a:xfrm>
        </p:grpSpPr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5B7564E5-E7C1-45DD-5584-BEE3B5019EAF}"/>
                </a:ext>
              </a:extLst>
            </p:cNvPr>
            <p:cNvSpPr/>
            <p:nvPr/>
          </p:nvSpPr>
          <p:spPr>
            <a:xfrm>
              <a:off x="7270750" y="284674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60EAE51F-876F-227E-335D-C9BEFB0A0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2794" y="2877032"/>
              <a:ext cx="1555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EF4ADE4E-C7CA-69CC-BE60-F11FB2B9F868}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H="1">
              <a:off x="7332206" y="2769394"/>
              <a:ext cx="194693" cy="878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EF17314A-D8EE-E6E3-8BBE-1F93930D6251}"/>
                </a:ext>
              </a:extLst>
            </p:cNvPr>
            <p:cNvSpPr/>
            <p:nvPr/>
          </p:nvSpPr>
          <p:spPr>
            <a:xfrm>
              <a:off x="7526899" y="28489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E859C069-C495-6A8A-E0A4-036124B4EC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8899" y="2884912"/>
              <a:ext cx="1555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C00CF8FF-A9A0-BBD8-6DF1-759638BB1FC7}"/>
              </a:ext>
            </a:extLst>
          </p:cNvPr>
          <p:cNvGrpSpPr/>
          <p:nvPr/>
        </p:nvGrpSpPr>
        <p:grpSpPr>
          <a:xfrm>
            <a:off x="7214172" y="1027387"/>
            <a:ext cx="641680" cy="151518"/>
            <a:chOff x="7112794" y="2769394"/>
            <a:chExt cx="641680" cy="151518"/>
          </a:xfrm>
        </p:grpSpPr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083EBA3B-D7D6-FDDF-687F-8653AB4A8AA4}"/>
                </a:ext>
              </a:extLst>
            </p:cNvPr>
            <p:cNvSpPr/>
            <p:nvPr/>
          </p:nvSpPr>
          <p:spPr>
            <a:xfrm>
              <a:off x="7270750" y="2846744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0" name="직선 연결선 59">
              <a:extLst>
                <a:ext uri="{FF2B5EF4-FFF2-40B4-BE49-F238E27FC236}">
                  <a16:creationId xmlns:a16="http://schemas.microsoft.com/office/drawing/2014/main" id="{E259C77B-D2A0-8F90-4A7B-476E5A455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12794" y="2877032"/>
              <a:ext cx="1555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83F213DA-03CC-1BC1-AA9F-E430CADAA919}"/>
                </a:ext>
              </a:extLst>
            </p:cNvPr>
            <p:cNvCxnSpPr>
              <a:cxnSpLocks/>
              <a:endCxn id="59" idx="7"/>
            </p:cNvCxnSpPr>
            <p:nvPr/>
          </p:nvCxnSpPr>
          <p:spPr>
            <a:xfrm flipH="1">
              <a:off x="7332206" y="2769394"/>
              <a:ext cx="194693" cy="8789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타원 61">
              <a:extLst>
                <a:ext uri="{FF2B5EF4-FFF2-40B4-BE49-F238E27FC236}">
                  <a16:creationId xmlns:a16="http://schemas.microsoft.com/office/drawing/2014/main" id="{FC6758C6-D903-0616-94C8-7EEA3AF9BDDC}"/>
                </a:ext>
              </a:extLst>
            </p:cNvPr>
            <p:cNvSpPr/>
            <p:nvPr/>
          </p:nvSpPr>
          <p:spPr>
            <a:xfrm>
              <a:off x="7526899" y="2848912"/>
              <a:ext cx="72000" cy="72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BB95F30B-1BDF-9E9E-5007-A48C33F63E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98899" y="2884912"/>
              <a:ext cx="15557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3AB86FB-D4F7-D6C7-209E-D986F985717A}"/>
              </a:ext>
            </a:extLst>
          </p:cNvPr>
          <p:cNvCxnSpPr>
            <a:cxnSpLocks/>
          </p:cNvCxnSpPr>
          <p:nvPr/>
        </p:nvCxnSpPr>
        <p:spPr>
          <a:xfrm>
            <a:off x="7778064" y="483977"/>
            <a:ext cx="1113524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연결선 65">
            <a:extLst>
              <a:ext uri="{FF2B5EF4-FFF2-40B4-BE49-F238E27FC236}">
                <a16:creationId xmlns:a16="http://schemas.microsoft.com/office/drawing/2014/main" id="{2CE8E46B-8D7E-4059-F60D-A03A66065DAF}"/>
              </a:ext>
            </a:extLst>
          </p:cNvPr>
          <p:cNvCxnSpPr>
            <a:cxnSpLocks/>
          </p:cNvCxnSpPr>
          <p:nvPr/>
        </p:nvCxnSpPr>
        <p:spPr>
          <a:xfrm flipH="1">
            <a:off x="7750626" y="1141342"/>
            <a:ext cx="49326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405EDF43-4BD2-81ED-7DED-75E07B1DC3F1}"/>
              </a:ext>
            </a:extLst>
          </p:cNvPr>
          <p:cNvCxnSpPr>
            <a:cxnSpLocks/>
          </p:cNvCxnSpPr>
          <p:nvPr/>
        </p:nvCxnSpPr>
        <p:spPr>
          <a:xfrm>
            <a:off x="8239126" y="488658"/>
            <a:ext cx="0" cy="65900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A3FA3EA-CA20-ED3F-A150-0377EE4C8A3C}"/>
              </a:ext>
            </a:extLst>
          </p:cNvPr>
          <p:cNvCxnSpPr>
            <a:cxnSpLocks/>
          </p:cNvCxnSpPr>
          <p:nvPr/>
        </p:nvCxnSpPr>
        <p:spPr>
          <a:xfrm>
            <a:off x="4968239" y="3009754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5761E5BD-A118-E7E3-C4BA-C1B8631DCEB3}"/>
              </a:ext>
            </a:extLst>
          </p:cNvPr>
          <p:cNvSpPr/>
          <p:nvPr/>
        </p:nvSpPr>
        <p:spPr>
          <a:xfrm>
            <a:off x="4502605" y="1585307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SCL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6005BDAD-DDB2-3F3C-4DED-AB5633716ECE}"/>
              </a:ext>
            </a:extLst>
          </p:cNvPr>
          <p:cNvSpPr/>
          <p:nvPr/>
        </p:nvSpPr>
        <p:spPr>
          <a:xfrm>
            <a:off x="4502605" y="1892395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SDA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EADCD77-C63E-C324-F7AA-9F60681BC380}"/>
              </a:ext>
            </a:extLst>
          </p:cNvPr>
          <p:cNvSpPr/>
          <p:nvPr/>
        </p:nvSpPr>
        <p:spPr>
          <a:xfrm>
            <a:off x="4321247" y="2885010"/>
            <a:ext cx="570866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PGOOD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40CE97D8-CB70-593C-093B-9D943B053553}"/>
              </a:ext>
            </a:extLst>
          </p:cNvPr>
          <p:cNvSpPr/>
          <p:nvPr/>
        </p:nvSpPr>
        <p:spPr>
          <a:xfrm>
            <a:off x="3905478" y="3192098"/>
            <a:ext cx="98297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PGOOD_LDO1/2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08B4A45F-746C-3842-3AAB-496F743A9FAE}"/>
              </a:ext>
            </a:extLst>
          </p:cNvPr>
          <p:cNvSpPr/>
          <p:nvPr/>
        </p:nvSpPr>
        <p:spPr>
          <a:xfrm>
            <a:off x="4393156" y="3499186"/>
            <a:ext cx="495300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nINT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7435BCA5-E98E-0FC4-834E-489CE14DFD16}"/>
              </a:ext>
            </a:extLst>
          </p:cNvPr>
          <p:cNvSpPr/>
          <p:nvPr/>
        </p:nvSpPr>
        <p:spPr>
          <a:xfrm>
            <a:off x="4173007" y="3806274"/>
            <a:ext cx="715449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nWAKEUP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A0B46864-B9C6-B607-6F55-39CF01A2300C}"/>
              </a:ext>
            </a:extLst>
          </p:cNvPr>
          <p:cNvCxnSpPr>
            <a:cxnSpLocks/>
          </p:cNvCxnSpPr>
          <p:nvPr/>
        </p:nvCxnSpPr>
        <p:spPr>
          <a:xfrm flipH="1">
            <a:off x="4968239" y="1690702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BB05E489-1E9D-C1A7-E9A2-233558F27919}"/>
              </a:ext>
            </a:extLst>
          </p:cNvPr>
          <p:cNvCxnSpPr>
            <a:cxnSpLocks/>
          </p:cNvCxnSpPr>
          <p:nvPr/>
        </p:nvCxnSpPr>
        <p:spPr>
          <a:xfrm>
            <a:off x="4968239" y="2008577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327B36F5-E896-9390-D94C-BE6B5700E13E}"/>
              </a:ext>
            </a:extLst>
          </p:cNvPr>
          <p:cNvCxnSpPr>
            <a:cxnSpLocks/>
          </p:cNvCxnSpPr>
          <p:nvPr/>
        </p:nvCxnSpPr>
        <p:spPr>
          <a:xfrm>
            <a:off x="4968239" y="3298794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9E435475-9FEE-BC22-815C-F2156AFFCDD2}"/>
              </a:ext>
            </a:extLst>
          </p:cNvPr>
          <p:cNvCxnSpPr>
            <a:cxnSpLocks/>
          </p:cNvCxnSpPr>
          <p:nvPr/>
        </p:nvCxnSpPr>
        <p:spPr>
          <a:xfrm>
            <a:off x="4968239" y="3610425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C0707708-2F91-FF00-8284-A0FEAF9724CB}"/>
              </a:ext>
            </a:extLst>
          </p:cNvPr>
          <p:cNvCxnSpPr>
            <a:cxnSpLocks/>
          </p:cNvCxnSpPr>
          <p:nvPr/>
        </p:nvCxnSpPr>
        <p:spPr>
          <a:xfrm>
            <a:off x="4968239" y="3921866"/>
            <a:ext cx="3923349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ADED6D37-C6EC-93E7-A0A5-7C04566CDB76}"/>
              </a:ext>
            </a:extLst>
          </p:cNvPr>
          <p:cNvCxnSpPr>
            <a:cxnSpLocks/>
          </p:cNvCxnSpPr>
          <p:nvPr/>
        </p:nvCxnSpPr>
        <p:spPr>
          <a:xfrm flipH="1">
            <a:off x="2696135" y="4709298"/>
            <a:ext cx="619545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44BAE06D-A5EE-16E6-B8FE-4303749A500F}"/>
              </a:ext>
            </a:extLst>
          </p:cNvPr>
          <p:cNvCxnSpPr>
            <a:cxnSpLocks/>
          </p:cNvCxnSpPr>
          <p:nvPr/>
        </p:nvCxnSpPr>
        <p:spPr>
          <a:xfrm flipV="1">
            <a:off x="2696135" y="4224338"/>
            <a:ext cx="0" cy="49448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연결선 96">
            <a:extLst>
              <a:ext uri="{FF2B5EF4-FFF2-40B4-BE49-F238E27FC236}">
                <a16:creationId xmlns:a16="http://schemas.microsoft.com/office/drawing/2014/main" id="{A3860A91-B342-BDE4-CCAE-9B15862E098D}"/>
              </a:ext>
            </a:extLst>
          </p:cNvPr>
          <p:cNvCxnSpPr>
            <a:cxnSpLocks/>
          </p:cNvCxnSpPr>
          <p:nvPr/>
        </p:nvCxnSpPr>
        <p:spPr>
          <a:xfrm>
            <a:off x="2696135" y="3827194"/>
            <a:ext cx="0" cy="70058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98433891-8BA2-9E4C-03DF-3B472E692581}"/>
              </a:ext>
            </a:extLst>
          </p:cNvPr>
          <p:cNvCxnSpPr>
            <a:cxnSpLocks/>
          </p:cNvCxnSpPr>
          <p:nvPr/>
        </p:nvCxnSpPr>
        <p:spPr>
          <a:xfrm flipH="1">
            <a:off x="5753383" y="4709153"/>
            <a:ext cx="611245" cy="0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Google Shape;441;p31">
            <a:extLst>
              <a:ext uri="{FF2B5EF4-FFF2-40B4-BE49-F238E27FC236}">
                <a16:creationId xmlns:a16="http://schemas.microsoft.com/office/drawing/2014/main" id="{EFF30ED6-A3CF-FE0E-5379-AC6B6D3702EC}"/>
              </a:ext>
            </a:extLst>
          </p:cNvPr>
          <p:cNvSpPr/>
          <p:nvPr/>
        </p:nvSpPr>
        <p:spPr>
          <a:xfrm>
            <a:off x="4244306" y="4969495"/>
            <a:ext cx="1702752" cy="689200"/>
          </a:xfrm>
          <a:prstGeom prst="roundRect">
            <a:avLst>
              <a:gd name="adj" fmla="val 12159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PMIC Status Signals</a:t>
            </a:r>
          </a:p>
          <a:p>
            <a:pPr algn="ctr">
              <a:lnSpc>
                <a:spcPct val="150000"/>
              </a:lnSpc>
            </a:pPr>
            <a:r>
              <a:rPr lang="en-US" alt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(Connector)</a:t>
            </a:r>
          </a:p>
        </p:txBody>
      </p: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1E2DD925-D7C6-EC70-4F7F-DC8D9A433ED5}"/>
              </a:ext>
            </a:extLst>
          </p:cNvPr>
          <p:cNvCxnSpPr>
            <a:cxnSpLocks/>
          </p:cNvCxnSpPr>
          <p:nvPr/>
        </p:nvCxnSpPr>
        <p:spPr>
          <a:xfrm>
            <a:off x="3614167" y="4498042"/>
            <a:ext cx="0" cy="4314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AACA31E4-3BB0-0171-E05D-4C29D6E6283D}"/>
              </a:ext>
            </a:extLst>
          </p:cNvPr>
          <p:cNvCxnSpPr>
            <a:cxnSpLocks/>
          </p:cNvCxnSpPr>
          <p:nvPr/>
        </p:nvCxnSpPr>
        <p:spPr>
          <a:xfrm>
            <a:off x="4538381" y="4503116"/>
            <a:ext cx="0" cy="43141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3617D36-675C-024E-F5C7-91F8273C9621}"/>
              </a:ext>
            </a:extLst>
          </p:cNvPr>
          <p:cNvSpPr/>
          <p:nvPr/>
        </p:nvSpPr>
        <p:spPr>
          <a:xfrm>
            <a:off x="2236490" y="5726341"/>
            <a:ext cx="1702752" cy="10859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t">
            <a:noAutofit/>
          </a:bodyPr>
          <a:lstStyle/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DP5VS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DP1.35V (DCDC1’s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DP1.1V (DCDC2’s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DP1.1V (DCDC3’s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DP1.8V (LDO1’s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DP3.3V (LDO2’s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DP1.8V (LDO3’s Vout)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DP3.3V (LDO4’s Vout)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380C6ADF-3A11-1059-00A1-D1F0C42EE405}"/>
              </a:ext>
            </a:extLst>
          </p:cNvPr>
          <p:cNvSpPr/>
          <p:nvPr/>
        </p:nvSpPr>
        <p:spPr>
          <a:xfrm>
            <a:off x="4244306" y="5726340"/>
            <a:ext cx="1702752" cy="108596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rtlCol="0" anchor="t">
            <a:noAutofit/>
          </a:bodyPr>
          <a:lstStyle/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PMIC Power Enable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PMIC PGOOD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PMIC LDO PGOOD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PMIC nINT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PMIC nWAKEUP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I2C1 SCL</a:t>
            </a:r>
          </a:p>
          <a:p>
            <a:pPr marL="216000" indent="-144000">
              <a:buAutoNum type="arabicPeriod"/>
            </a:pPr>
            <a:r>
              <a:rPr lang="en-US" altLang="ko-KR" sz="800" b="1" dirty="0">
                <a:solidFill>
                  <a:schemeClr val="tx1"/>
                </a:solidFill>
              </a:rPr>
              <a:t>MCU I2C1 SDA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399F54F9-D56D-D5CA-68E6-8A73C2B97F0F}"/>
              </a:ext>
            </a:extLst>
          </p:cNvPr>
          <p:cNvSpPr/>
          <p:nvPr/>
        </p:nvSpPr>
        <p:spPr>
          <a:xfrm>
            <a:off x="8964230" y="1585307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PB6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81E475BF-1DE0-6ABE-0295-7E849F8B95C9}"/>
              </a:ext>
            </a:extLst>
          </p:cNvPr>
          <p:cNvSpPr/>
          <p:nvPr/>
        </p:nvSpPr>
        <p:spPr>
          <a:xfrm>
            <a:off x="8964230" y="1887927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PB7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889E957-CF34-846B-0755-B9E07FC6815C}"/>
              </a:ext>
            </a:extLst>
          </p:cNvPr>
          <p:cNvSpPr/>
          <p:nvPr/>
        </p:nvSpPr>
        <p:spPr>
          <a:xfrm>
            <a:off x="8964230" y="2885010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PA1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B9FC4CE4-964B-6CB4-01CA-BE106ABD5E54}"/>
              </a:ext>
            </a:extLst>
          </p:cNvPr>
          <p:cNvSpPr/>
          <p:nvPr/>
        </p:nvSpPr>
        <p:spPr>
          <a:xfrm>
            <a:off x="8960573" y="3187700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PA2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32A8D7D5-C1B8-3A9B-85C0-B0A57BEA48A2}"/>
              </a:ext>
            </a:extLst>
          </p:cNvPr>
          <p:cNvSpPr/>
          <p:nvPr/>
        </p:nvSpPr>
        <p:spPr>
          <a:xfrm>
            <a:off x="8967714" y="3490391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PA3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45336DE4-71DD-F302-7C3D-BE7F8AF4E0A0}"/>
              </a:ext>
            </a:extLst>
          </p:cNvPr>
          <p:cNvSpPr/>
          <p:nvPr/>
        </p:nvSpPr>
        <p:spPr>
          <a:xfrm>
            <a:off x="8960573" y="3801216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PA4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B358C6FB-28DC-DF4E-F3DD-C552D0ACD47A}"/>
              </a:ext>
            </a:extLst>
          </p:cNvPr>
          <p:cNvSpPr/>
          <p:nvPr/>
        </p:nvSpPr>
        <p:spPr>
          <a:xfrm>
            <a:off x="8960573" y="4588503"/>
            <a:ext cx="389508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PA0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489E0361-6646-2DCE-73B4-7B9B1F7234F8}"/>
              </a:ext>
            </a:extLst>
          </p:cNvPr>
          <p:cNvSpPr/>
          <p:nvPr/>
        </p:nvSpPr>
        <p:spPr>
          <a:xfrm>
            <a:off x="8967714" y="368378"/>
            <a:ext cx="747686" cy="24130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1" dirty="0">
                <a:solidFill>
                  <a:schemeClr val="tx1"/>
                </a:solidFill>
              </a:rPr>
              <a:t>VDD/VDDA</a:t>
            </a:r>
            <a:endParaRPr lang="ko-KR" altLang="en-US" sz="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97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8A432734-F93E-03E2-64D0-DAF4E41B0430}"/>
              </a:ext>
            </a:extLst>
          </p:cNvPr>
          <p:cNvSpPr>
            <a:spLocks/>
          </p:cNvSpPr>
          <p:nvPr/>
        </p:nvSpPr>
        <p:spPr>
          <a:xfrm>
            <a:off x="206561" y="67608"/>
            <a:ext cx="8108398" cy="668378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99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4D6198E-0377-01A8-924E-2EE416F15091}"/>
              </a:ext>
            </a:extLst>
          </p:cNvPr>
          <p:cNvSpPr>
            <a:spLocks/>
          </p:cNvSpPr>
          <p:nvPr/>
        </p:nvSpPr>
        <p:spPr>
          <a:xfrm>
            <a:off x="1357529" y="579514"/>
            <a:ext cx="6127197" cy="561637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D8BCC19-88E2-57FC-4A95-672E51F3A6B9}"/>
              </a:ext>
            </a:extLst>
          </p:cNvPr>
          <p:cNvSpPr>
            <a:spLocks/>
          </p:cNvSpPr>
          <p:nvPr/>
        </p:nvSpPr>
        <p:spPr>
          <a:xfrm>
            <a:off x="5517579" y="1122341"/>
            <a:ext cx="1022245" cy="379398"/>
          </a:xfrm>
          <a:prstGeom prst="roundRect">
            <a:avLst/>
          </a:prstGeom>
          <a:solidFill>
            <a:srgbClr val="CCCCFF"/>
          </a:solidFill>
          <a:ln>
            <a:solidFill>
              <a:srgbClr val="996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QSPI FLASH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(16MB)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65B8596-B05B-64DF-7A21-0A1EA091D183}"/>
              </a:ext>
            </a:extLst>
          </p:cNvPr>
          <p:cNvSpPr>
            <a:spLocks/>
          </p:cNvSpPr>
          <p:nvPr/>
        </p:nvSpPr>
        <p:spPr>
          <a:xfrm>
            <a:off x="5518709" y="3840442"/>
            <a:ext cx="1196908" cy="379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DDR3L Memory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(512MB)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B6B020C-FD3C-25A1-5C04-3109696C751F}"/>
              </a:ext>
            </a:extLst>
          </p:cNvPr>
          <p:cNvSpPr>
            <a:spLocks/>
          </p:cNvSpPr>
          <p:nvPr/>
        </p:nvSpPr>
        <p:spPr>
          <a:xfrm>
            <a:off x="5593581" y="5208686"/>
            <a:ext cx="1047164" cy="37939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Termination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71E129B4-4985-069B-404B-23984361FB76}"/>
              </a:ext>
            </a:extLst>
          </p:cNvPr>
          <p:cNvSpPr>
            <a:spLocks/>
          </p:cNvSpPr>
          <p:nvPr/>
        </p:nvSpPr>
        <p:spPr>
          <a:xfrm>
            <a:off x="3375211" y="822131"/>
            <a:ext cx="1681969" cy="510208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AMD Xilinx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Zynq</a:t>
            </a:r>
          </a:p>
          <a:p>
            <a:pPr algn="ctr">
              <a:lnSpc>
                <a:spcPct val="150000"/>
              </a:lnSpc>
            </a:pPr>
            <a:r>
              <a:rPr lang="en-US" altLang="ko-KR" sz="1200" b="1" dirty="0">
                <a:solidFill>
                  <a:schemeClr val="tx1"/>
                </a:solidFill>
              </a:rPr>
              <a:t>System-On-Chip</a:t>
            </a:r>
          </a:p>
          <a:p>
            <a:pPr algn="ctr">
              <a:lnSpc>
                <a:spcPct val="150000"/>
              </a:lnSpc>
            </a:pPr>
            <a:r>
              <a:rPr lang="en-US" altLang="ko-KR" sz="1100" b="1" dirty="0">
                <a:solidFill>
                  <a:schemeClr val="tx1"/>
                </a:solidFill>
              </a:rPr>
              <a:t>(XC7Z010-1CLG400)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1BB3E98C-B5F6-3EB7-39BD-8A71655EFC0F}"/>
              </a:ext>
            </a:extLst>
          </p:cNvPr>
          <p:cNvSpPr>
            <a:spLocks/>
          </p:cNvSpPr>
          <p:nvPr/>
        </p:nvSpPr>
        <p:spPr>
          <a:xfrm>
            <a:off x="1617942" y="4648506"/>
            <a:ext cx="1292806" cy="510911"/>
          </a:xfrm>
          <a:prstGeom prst="roundRect">
            <a:avLst/>
          </a:prstGeom>
          <a:solidFill>
            <a:srgbClr val="FFD5FF"/>
          </a:solidFill>
          <a:ln>
            <a:solidFill>
              <a:srgbClr val="FFB9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JTAG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Digilent JTAG-HS3 Compatible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3FC53A1-53BA-4488-41BC-444F4E746D0C}"/>
              </a:ext>
            </a:extLst>
          </p:cNvPr>
          <p:cNvSpPr>
            <a:spLocks/>
          </p:cNvSpPr>
          <p:nvPr/>
        </p:nvSpPr>
        <p:spPr>
          <a:xfrm>
            <a:off x="5518709" y="4524564"/>
            <a:ext cx="1196908" cy="37939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DDR3L Memory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(512MB)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735F043C-6ECA-C02A-7FAE-D1487B28C2EC}"/>
              </a:ext>
            </a:extLst>
          </p:cNvPr>
          <p:cNvCxnSpPr>
            <a:cxnSpLocks/>
          </p:cNvCxnSpPr>
          <p:nvPr/>
        </p:nvCxnSpPr>
        <p:spPr>
          <a:xfrm>
            <a:off x="5065601" y="3346019"/>
            <a:ext cx="43699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6C0ED186-247F-EE95-4784-4CEF475DBC79}"/>
              </a:ext>
            </a:extLst>
          </p:cNvPr>
          <p:cNvCxnSpPr>
            <a:cxnSpLocks/>
          </p:cNvCxnSpPr>
          <p:nvPr/>
        </p:nvCxnSpPr>
        <p:spPr>
          <a:xfrm>
            <a:off x="6117163" y="4251895"/>
            <a:ext cx="0" cy="2488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FDCEFB4-622E-B9A7-D8D3-1FD01F4FC01B}"/>
              </a:ext>
            </a:extLst>
          </p:cNvPr>
          <p:cNvCxnSpPr>
            <a:cxnSpLocks/>
          </p:cNvCxnSpPr>
          <p:nvPr/>
        </p:nvCxnSpPr>
        <p:spPr>
          <a:xfrm>
            <a:off x="6117163" y="4940780"/>
            <a:ext cx="0" cy="2488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2C3741B-A59F-0371-8054-67372786AAEE}"/>
              </a:ext>
            </a:extLst>
          </p:cNvPr>
          <p:cNvSpPr txBox="1"/>
          <p:nvPr/>
        </p:nvSpPr>
        <p:spPr>
          <a:xfrm>
            <a:off x="7080499" y="7741553"/>
            <a:ext cx="10986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>
                <a:solidFill>
                  <a:srgbClr val="002060"/>
                </a:solidFill>
              </a:rPr>
              <a:t>Rev. A</a:t>
            </a:r>
            <a:endParaRPr lang="ko-KR" altLang="en-US" sz="2400" b="1">
              <a:solidFill>
                <a:srgbClr val="002060"/>
              </a:solidFill>
            </a:endParaRPr>
          </a:p>
        </p:txBody>
      </p:sp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02FF3CA0-CFEE-F4AF-3AEC-DF5D8732D97C}"/>
              </a:ext>
            </a:extLst>
          </p:cNvPr>
          <p:cNvCxnSpPr>
            <a:cxnSpLocks/>
          </p:cNvCxnSpPr>
          <p:nvPr/>
        </p:nvCxnSpPr>
        <p:spPr>
          <a:xfrm>
            <a:off x="5070364" y="1312040"/>
            <a:ext cx="43699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BE8A726A-E62B-9514-4337-A764D9528961}"/>
              </a:ext>
            </a:extLst>
          </p:cNvPr>
          <p:cNvCxnSpPr>
            <a:cxnSpLocks/>
          </p:cNvCxnSpPr>
          <p:nvPr/>
        </p:nvCxnSpPr>
        <p:spPr>
          <a:xfrm>
            <a:off x="5070364" y="4020173"/>
            <a:ext cx="43699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7FE8C213-9D94-39CB-0EC2-330B37EBC077}"/>
              </a:ext>
            </a:extLst>
          </p:cNvPr>
          <p:cNvCxnSpPr>
            <a:cxnSpLocks/>
          </p:cNvCxnSpPr>
          <p:nvPr/>
        </p:nvCxnSpPr>
        <p:spPr>
          <a:xfrm>
            <a:off x="5070364" y="4714263"/>
            <a:ext cx="43699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934DD0D3-3624-3279-DAF2-4049E0E9D809}"/>
              </a:ext>
            </a:extLst>
          </p:cNvPr>
          <p:cNvSpPr>
            <a:spLocks/>
          </p:cNvSpPr>
          <p:nvPr/>
        </p:nvSpPr>
        <p:spPr>
          <a:xfrm>
            <a:off x="1646182" y="822131"/>
            <a:ext cx="1267500" cy="3371239"/>
          </a:xfrm>
          <a:prstGeom prst="roundRect">
            <a:avLst/>
          </a:prstGeom>
          <a:solidFill>
            <a:srgbClr val="EAEAEA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External Connector</a:t>
            </a:r>
          </a:p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(Edge Connector : DDR4 SODIMM Form Factor)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51DDEF20-E084-EEF5-EBEB-6540D9321BB0}"/>
              </a:ext>
            </a:extLst>
          </p:cNvPr>
          <p:cNvCxnSpPr>
            <a:cxnSpLocks/>
          </p:cNvCxnSpPr>
          <p:nvPr/>
        </p:nvCxnSpPr>
        <p:spPr>
          <a:xfrm>
            <a:off x="2915511" y="3341556"/>
            <a:ext cx="43699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E5B1863-1634-139D-2B76-D07EACFA7C81}"/>
              </a:ext>
            </a:extLst>
          </p:cNvPr>
          <p:cNvSpPr txBox="1"/>
          <p:nvPr/>
        </p:nvSpPr>
        <p:spPr>
          <a:xfrm>
            <a:off x="311130" y="126194"/>
            <a:ext cx="293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solidFill>
                  <a:srgbClr val="002060"/>
                </a:solidFill>
              </a:rPr>
              <a:t>XC7Z010 Test B’d (Rev.A)</a:t>
            </a:r>
            <a:endParaRPr lang="ko-KR" altLang="en-US" b="1">
              <a:solidFill>
                <a:srgbClr val="002060"/>
              </a:solidFill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3283ABEA-9287-06FB-8736-50F04960DC81}"/>
              </a:ext>
            </a:extLst>
          </p:cNvPr>
          <p:cNvSpPr>
            <a:spLocks/>
          </p:cNvSpPr>
          <p:nvPr/>
        </p:nvSpPr>
        <p:spPr>
          <a:xfrm>
            <a:off x="5517579" y="3151857"/>
            <a:ext cx="1196908" cy="379398"/>
          </a:xfrm>
          <a:prstGeom prst="roundRect">
            <a:avLst/>
          </a:prstGeom>
          <a:solidFill>
            <a:srgbClr val="FFCCCC"/>
          </a:solidFill>
          <a:ln>
            <a:solidFill>
              <a:srgbClr val="FF99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VTT Regulator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(0.675V)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55CC41D7-1907-15A0-2594-97F40A9C7FEB}"/>
              </a:ext>
            </a:extLst>
          </p:cNvPr>
          <p:cNvSpPr>
            <a:spLocks/>
          </p:cNvSpPr>
          <p:nvPr/>
        </p:nvSpPr>
        <p:spPr>
          <a:xfrm>
            <a:off x="5521643" y="2472198"/>
            <a:ext cx="1196908" cy="379398"/>
          </a:xfrm>
          <a:prstGeom prst="roundRect">
            <a:avLst/>
          </a:prstGeom>
          <a:solidFill>
            <a:srgbClr val="FBE2D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PL Clock OSC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(50MHz)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0417191-64D5-D88C-1A4A-48AB7615C1DC}"/>
              </a:ext>
            </a:extLst>
          </p:cNvPr>
          <p:cNvSpPr>
            <a:spLocks/>
          </p:cNvSpPr>
          <p:nvPr/>
        </p:nvSpPr>
        <p:spPr>
          <a:xfrm>
            <a:off x="5521643" y="1788076"/>
            <a:ext cx="1196908" cy="379398"/>
          </a:xfrm>
          <a:prstGeom prst="roundRect">
            <a:avLst/>
          </a:prstGeom>
          <a:solidFill>
            <a:srgbClr val="FBE2D1"/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>
                <a:solidFill>
                  <a:schemeClr val="tx1"/>
                </a:solidFill>
              </a:rPr>
              <a:t>PS Clock OSC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algn="ctr"/>
            <a:r>
              <a:rPr lang="en-US" altLang="ko-KR" sz="1000">
                <a:solidFill>
                  <a:schemeClr val="tx1"/>
                </a:solidFill>
              </a:rPr>
              <a:t>(33.33MHz)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0CCE2FD2-7814-5494-6DB6-93BAA11F2232}"/>
              </a:ext>
            </a:extLst>
          </p:cNvPr>
          <p:cNvCxnSpPr>
            <a:cxnSpLocks/>
          </p:cNvCxnSpPr>
          <p:nvPr/>
        </p:nvCxnSpPr>
        <p:spPr>
          <a:xfrm>
            <a:off x="5070364" y="1983552"/>
            <a:ext cx="43699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D4E302DE-8CEC-88C5-EFBF-609408EDDBA1}"/>
              </a:ext>
            </a:extLst>
          </p:cNvPr>
          <p:cNvCxnSpPr>
            <a:cxnSpLocks/>
          </p:cNvCxnSpPr>
          <p:nvPr/>
        </p:nvCxnSpPr>
        <p:spPr>
          <a:xfrm>
            <a:off x="5070364" y="2659828"/>
            <a:ext cx="43699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C4561E0B-4CDA-DE27-4126-347C82D1C8F2}"/>
              </a:ext>
            </a:extLst>
          </p:cNvPr>
          <p:cNvCxnSpPr>
            <a:cxnSpLocks/>
          </p:cNvCxnSpPr>
          <p:nvPr/>
        </p:nvCxnSpPr>
        <p:spPr>
          <a:xfrm>
            <a:off x="2920274" y="4889672"/>
            <a:ext cx="436990" cy="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1BC5EB7-E7AB-2560-1221-37C89EFCEDE3}"/>
              </a:ext>
            </a:extLst>
          </p:cNvPr>
          <p:cNvCxnSpPr>
            <a:cxnSpLocks/>
          </p:cNvCxnSpPr>
          <p:nvPr/>
        </p:nvCxnSpPr>
        <p:spPr>
          <a:xfrm>
            <a:off x="6116033" y="3562920"/>
            <a:ext cx="0" cy="248854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4723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439" name="Google Shape;439;p31"/>
          <p:cNvCxnSpPr/>
          <p:nvPr/>
        </p:nvCxnSpPr>
        <p:spPr>
          <a:xfrm rot="10800000">
            <a:off x="2454767" y="1094333"/>
            <a:ext cx="0" cy="5230400"/>
          </a:xfrm>
          <a:prstGeom prst="straightConnector1">
            <a:avLst/>
          </a:prstGeom>
          <a:noFill/>
          <a:ln w="9525" cap="flat" cmpd="sng">
            <a:solidFill>
              <a:srgbClr val="FF99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440" name="Google Shape;440;p31"/>
          <p:cNvSpPr/>
          <p:nvPr/>
        </p:nvSpPr>
        <p:spPr>
          <a:xfrm>
            <a:off x="370600" y="2026900"/>
            <a:ext cx="863600" cy="1939600"/>
          </a:xfrm>
          <a:prstGeom prst="roundRect">
            <a:avLst>
              <a:gd name="adj" fmla="val 4647"/>
            </a:avLst>
          </a:prstGeom>
          <a:solidFill>
            <a:srgbClr val="FBE2D1"/>
          </a:solidFill>
          <a:ln w="19050" cap="flat" cmpd="sng">
            <a:solidFill>
              <a:srgbClr val="F2A98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10/100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MAC IP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1" name="Google Shape;441;p31"/>
          <p:cNvSpPr/>
          <p:nvPr/>
        </p:nvSpPr>
        <p:spPr>
          <a:xfrm>
            <a:off x="1831967" y="2026967"/>
            <a:ext cx="1245600" cy="689200"/>
          </a:xfrm>
          <a:prstGeom prst="roundRect">
            <a:avLst>
              <a:gd name="adj" fmla="val 12159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Rx MAC FIFO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(4KB)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2" name="Google Shape;442;p31"/>
          <p:cNvSpPr/>
          <p:nvPr/>
        </p:nvSpPr>
        <p:spPr>
          <a:xfrm>
            <a:off x="1831967" y="3277300"/>
            <a:ext cx="1245600" cy="689200"/>
          </a:xfrm>
          <a:prstGeom prst="roundRect">
            <a:avLst>
              <a:gd name="adj" fmla="val 12159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Tx MAC FIFO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(4KB)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3" name="Google Shape;443;p31"/>
          <p:cNvSpPr/>
          <p:nvPr/>
        </p:nvSpPr>
        <p:spPr>
          <a:xfrm>
            <a:off x="3472069" y="2026959"/>
            <a:ext cx="1275200" cy="689200"/>
          </a:xfrm>
          <a:prstGeom prst="roundRect">
            <a:avLst>
              <a:gd name="adj" fmla="val 11823"/>
            </a:avLst>
          </a:prstGeom>
          <a:solidFill>
            <a:srgbClr val="FFD5FF"/>
          </a:solidFill>
          <a:ln w="19050" cap="flat" cmpd="sng">
            <a:solidFill>
              <a:srgbClr val="FFB9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TSN Rx module</a:t>
            </a:r>
            <a:endParaRPr sz="106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4" name="Google Shape;444;p31"/>
          <p:cNvSpPr/>
          <p:nvPr/>
        </p:nvSpPr>
        <p:spPr>
          <a:xfrm>
            <a:off x="3472084" y="3277300"/>
            <a:ext cx="1275200" cy="689200"/>
          </a:xfrm>
          <a:prstGeom prst="roundRect">
            <a:avLst>
              <a:gd name="adj" fmla="val 12991"/>
            </a:avLst>
          </a:prstGeom>
          <a:solidFill>
            <a:srgbClr val="C7EDFC"/>
          </a:solidFill>
          <a:ln w="19050" cap="flat" cmpd="sng">
            <a:solidFill>
              <a:srgbClr val="93DCF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TSN Tx module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5" name="Google Shape;445;p31"/>
          <p:cNvSpPr/>
          <p:nvPr/>
        </p:nvSpPr>
        <p:spPr>
          <a:xfrm>
            <a:off x="8859867" y="2026967"/>
            <a:ext cx="950400" cy="2996800"/>
          </a:xfrm>
          <a:prstGeom prst="roundRect">
            <a:avLst>
              <a:gd name="adj" fmla="val 6653"/>
            </a:avLst>
          </a:prstGeom>
          <a:solidFill>
            <a:srgbClr val="CCCCFF"/>
          </a:solidFill>
          <a:ln w="19050" cap="flat" cmpd="sng">
            <a:solidFill>
              <a:srgbClr val="99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Slave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IP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6" name="Google Shape;446;p31"/>
          <p:cNvSpPr/>
          <p:nvPr/>
        </p:nvSpPr>
        <p:spPr>
          <a:xfrm>
            <a:off x="5141800" y="2026900"/>
            <a:ext cx="664800" cy="4134000"/>
          </a:xfrm>
          <a:prstGeom prst="roundRect">
            <a:avLst>
              <a:gd name="adj" fmla="val 5609"/>
            </a:avLst>
          </a:prstGeom>
          <a:solidFill>
            <a:srgbClr val="FFCCCC"/>
          </a:solidFill>
          <a:ln w="1905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1Q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TSN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I/F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7" name="Google Shape;447;p31"/>
          <p:cNvSpPr/>
          <p:nvPr/>
        </p:nvSpPr>
        <p:spPr>
          <a:xfrm>
            <a:off x="3472067" y="4334567"/>
            <a:ext cx="1275200" cy="689200"/>
          </a:xfrm>
          <a:prstGeom prst="roundRect">
            <a:avLst>
              <a:gd name="adj" fmla="val 16715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 Reg 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</a:t>
            </a:r>
            <a:endParaRPr sz="1467"/>
          </a:p>
        </p:txBody>
      </p:sp>
      <p:sp>
        <p:nvSpPr>
          <p:cNvPr id="448" name="Google Shape;448;p31"/>
          <p:cNvSpPr/>
          <p:nvPr/>
        </p:nvSpPr>
        <p:spPr>
          <a:xfrm>
            <a:off x="6201133" y="3659167"/>
            <a:ext cx="1212400" cy="5484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  <a:buClr>
                <a:schemeClr val="dk1"/>
              </a:buClr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Reg. Write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FIFO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9" name="Google Shape;449;p31"/>
          <p:cNvSpPr/>
          <p:nvPr/>
        </p:nvSpPr>
        <p:spPr>
          <a:xfrm>
            <a:off x="6201133" y="4475251"/>
            <a:ext cx="1212400" cy="5484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Reg. Read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FIFO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0" name="Google Shape;450;p31"/>
          <p:cNvSpPr/>
          <p:nvPr/>
        </p:nvSpPr>
        <p:spPr>
          <a:xfrm>
            <a:off x="6201117" y="2026967"/>
            <a:ext cx="1212400" cy="5484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Frame Rx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FIFO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1" name="Google Shape;451;p31"/>
          <p:cNvSpPr/>
          <p:nvPr/>
        </p:nvSpPr>
        <p:spPr>
          <a:xfrm>
            <a:off x="6201133" y="2843067"/>
            <a:ext cx="1212400" cy="5484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Frame Tx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FIFO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2" name="Google Shape;452;p31"/>
          <p:cNvSpPr/>
          <p:nvPr/>
        </p:nvSpPr>
        <p:spPr>
          <a:xfrm>
            <a:off x="3472100" y="5391833"/>
            <a:ext cx="1275200" cy="689200"/>
          </a:xfrm>
          <a:prstGeom prst="roundRect">
            <a:avLst>
              <a:gd name="adj" fmla="val 15670"/>
            </a:avLst>
          </a:prstGeom>
          <a:solidFill>
            <a:srgbClr val="D7FDF0"/>
          </a:solidFill>
          <a:ln w="19050" cap="flat" cmpd="sng">
            <a:solidFill>
              <a:srgbClr val="90FAD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TSN Control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</a:t>
            </a:r>
            <a:endParaRPr sz="1067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3" name="Google Shape;453;p31"/>
          <p:cNvSpPr/>
          <p:nvPr/>
        </p:nvSpPr>
        <p:spPr>
          <a:xfrm>
            <a:off x="5973579" y="5290233"/>
            <a:ext cx="46304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99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4" name="Google Shape;454;p31"/>
          <p:cNvSpPr/>
          <p:nvPr/>
        </p:nvSpPr>
        <p:spPr>
          <a:xfrm>
            <a:off x="7808067" y="2026900"/>
            <a:ext cx="664800" cy="2996800"/>
          </a:xfrm>
          <a:prstGeom prst="roundRect">
            <a:avLst>
              <a:gd name="adj" fmla="val 5609"/>
            </a:avLst>
          </a:prstGeom>
          <a:solidFill>
            <a:srgbClr val="FFCCCC"/>
          </a:solidFill>
          <a:ln w="1905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SPI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Slave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I/F</a:t>
            </a:r>
            <a:endParaRPr sz="1333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5" name="Google Shape;455;p31"/>
          <p:cNvSpPr/>
          <p:nvPr/>
        </p:nvSpPr>
        <p:spPr>
          <a:xfrm>
            <a:off x="1389101" y="22755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6" name="Google Shape;456;p31"/>
          <p:cNvSpPr/>
          <p:nvPr/>
        </p:nvSpPr>
        <p:spPr>
          <a:xfrm flipH="1">
            <a:off x="4800535" y="3525900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7" name="Google Shape;457;p31"/>
          <p:cNvSpPr/>
          <p:nvPr/>
        </p:nvSpPr>
        <p:spPr>
          <a:xfrm>
            <a:off x="3130819" y="22755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8" name="Google Shape;458;p31"/>
          <p:cNvSpPr/>
          <p:nvPr/>
        </p:nvSpPr>
        <p:spPr>
          <a:xfrm>
            <a:off x="4800535" y="22755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9" name="Google Shape;459;p31"/>
          <p:cNvSpPr/>
          <p:nvPr/>
        </p:nvSpPr>
        <p:spPr>
          <a:xfrm flipH="1">
            <a:off x="3130835" y="3525900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0" name="Google Shape;460;p31"/>
          <p:cNvSpPr/>
          <p:nvPr/>
        </p:nvSpPr>
        <p:spPr>
          <a:xfrm flipH="1">
            <a:off x="1389119" y="3525900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1" name="Google Shape;461;p31"/>
          <p:cNvSpPr/>
          <p:nvPr/>
        </p:nvSpPr>
        <p:spPr>
          <a:xfrm>
            <a:off x="4776533" y="4583167"/>
            <a:ext cx="336000" cy="19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2" name="Google Shape;462;p31"/>
          <p:cNvSpPr/>
          <p:nvPr/>
        </p:nvSpPr>
        <p:spPr>
          <a:xfrm>
            <a:off x="5859868" y="22051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3" name="Google Shape;463;p31"/>
          <p:cNvSpPr/>
          <p:nvPr/>
        </p:nvSpPr>
        <p:spPr>
          <a:xfrm>
            <a:off x="7466801" y="22051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4" name="Google Shape;464;p31"/>
          <p:cNvSpPr/>
          <p:nvPr/>
        </p:nvSpPr>
        <p:spPr>
          <a:xfrm flipH="1">
            <a:off x="5859868" y="30212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5" name="Google Shape;465;p31"/>
          <p:cNvSpPr/>
          <p:nvPr/>
        </p:nvSpPr>
        <p:spPr>
          <a:xfrm flipH="1">
            <a:off x="7466801" y="30212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6" name="Google Shape;466;p31"/>
          <p:cNvSpPr/>
          <p:nvPr/>
        </p:nvSpPr>
        <p:spPr>
          <a:xfrm flipH="1">
            <a:off x="7466801" y="3841000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7" name="Google Shape;467;p31"/>
          <p:cNvSpPr/>
          <p:nvPr/>
        </p:nvSpPr>
        <p:spPr>
          <a:xfrm flipH="1">
            <a:off x="5859868" y="38373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8" name="Google Shape;468;p31"/>
          <p:cNvSpPr/>
          <p:nvPr/>
        </p:nvSpPr>
        <p:spPr>
          <a:xfrm>
            <a:off x="5859868" y="4647067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9" name="Google Shape;469;p31"/>
          <p:cNvSpPr/>
          <p:nvPr/>
        </p:nvSpPr>
        <p:spPr>
          <a:xfrm>
            <a:off x="7466801" y="4647084"/>
            <a:ext cx="288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0" name="Google Shape;470;p31"/>
          <p:cNvSpPr/>
          <p:nvPr/>
        </p:nvSpPr>
        <p:spPr>
          <a:xfrm>
            <a:off x="8498367" y="3391467"/>
            <a:ext cx="336000" cy="19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1" name="Google Shape;471;p31"/>
          <p:cNvSpPr/>
          <p:nvPr/>
        </p:nvSpPr>
        <p:spPr>
          <a:xfrm>
            <a:off x="10821631" y="2026967"/>
            <a:ext cx="1003200" cy="2996800"/>
          </a:xfrm>
          <a:prstGeom prst="roundRect">
            <a:avLst>
              <a:gd name="adj" fmla="val 9081"/>
            </a:avLst>
          </a:prstGeom>
          <a:solidFill>
            <a:srgbClr val="FBE2D1"/>
          </a:solidFill>
          <a:ln w="19050" cap="flat" cmpd="sng">
            <a:solidFill>
              <a:srgbClr val="F2A98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SPI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Periph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(Master)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2" name="Google Shape;472;p31"/>
          <p:cNvSpPr/>
          <p:nvPr/>
        </p:nvSpPr>
        <p:spPr>
          <a:xfrm flipH="1">
            <a:off x="10023585" y="2205167"/>
            <a:ext cx="576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3" name="Google Shape;473;p31"/>
          <p:cNvSpPr/>
          <p:nvPr/>
        </p:nvSpPr>
        <p:spPr>
          <a:xfrm flipH="1">
            <a:off x="10023585" y="3023084"/>
            <a:ext cx="576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4" name="Google Shape;474;p31"/>
          <p:cNvSpPr/>
          <p:nvPr/>
        </p:nvSpPr>
        <p:spPr>
          <a:xfrm>
            <a:off x="10027952" y="3841917"/>
            <a:ext cx="576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5" name="Google Shape;475;p31"/>
          <p:cNvSpPr/>
          <p:nvPr/>
        </p:nvSpPr>
        <p:spPr>
          <a:xfrm flipH="1">
            <a:off x="10023601" y="4660733"/>
            <a:ext cx="5760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6" name="Google Shape;476;p31"/>
          <p:cNvSpPr/>
          <p:nvPr/>
        </p:nvSpPr>
        <p:spPr>
          <a:xfrm>
            <a:off x="5973579" y="5888900"/>
            <a:ext cx="4630400" cy="19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9999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7" name="Google Shape;477;p31"/>
          <p:cNvSpPr txBox="1"/>
          <p:nvPr/>
        </p:nvSpPr>
        <p:spPr>
          <a:xfrm>
            <a:off x="8120233" y="5345399"/>
            <a:ext cx="382800" cy="6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>
              <a:lnSpc>
                <a:spcPct val="75000"/>
              </a:lnSpc>
            </a:pPr>
            <a:r>
              <a:rPr lang="en-US" altLang="ko" sz="12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sz="1200" b="1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algn="ctr">
              <a:lnSpc>
                <a:spcPct val="75000"/>
              </a:lnSpc>
            </a:pPr>
            <a:r>
              <a:rPr lang="en-US" altLang="ko" sz="12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sz="1200" b="1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  <a:p>
            <a:pPr algn="ctr">
              <a:lnSpc>
                <a:spcPct val="75000"/>
              </a:lnSpc>
            </a:pPr>
            <a:r>
              <a:rPr lang="en-US" altLang="ko" sz="1200" b="1">
                <a:solidFill>
                  <a:schemeClr val="dk1"/>
                </a:solidFill>
                <a:latin typeface="Noto Sans KR"/>
                <a:ea typeface="Noto Sans KR"/>
                <a:cs typeface="Noto Sans KR"/>
                <a:sym typeface="Noto Sans KR"/>
              </a:rPr>
              <a:t>.</a:t>
            </a:r>
            <a:endParaRPr sz="1200" b="1">
              <a:solidFill>
                <a:schemeClr val="dk1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78" name="Google Shape;478;p31"/>
          <p:cNvSpPr/>
          <p:nvPr/>
        </p:nvSpPr>
        <p:spPr>
          <a:xfrm>
            <a:off x="181433" y="1033533"/>
            <a:ext cx="1978400" cy="8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333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Clock domain :</a:t>
            </a:r>
            <a:endParaRPr sz="1333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600" b="1">
                <a:solidFill>
                  <a:srgbClr val="99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2.5 or 25MHZ</a:t>
            </a:r>
            <a:br>
              <a:rPr lang="en-US" altLang="ko" sz="1600" b="1">
                <a:solidFill>
                  <a:srgbClr val="9966F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" sz="1333" b="1">
                <a:solidFill>
                  <a:srgbClr val="99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(from PHY IC)</a:t>
            </a:r>
            <a:endParaRPr sz="1333" b="1">
              <a:solidFill>
                <a:srgbClr val="9966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9" name="Google Shape;479;p31"/>
          <p:cNvSpPr/>
          <p:nvPr/>
        </p:nvSpPr>
        <p:spPr>
          <a:xfrm>
            <a:off x="2518433" y="1079133"/>
            <a:ext cx="197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333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Clock domain :</a:t>
            </a:r>
            <a:endParaRPr sz="1333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600" b="1">
                <a:solidFill>
                  <a:srgbClr val="99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100MHz</a:t>
            </a:r>
            <a:endParaRPr sz="1600" b="1">
              <a:solidFill>
                <a:srgbClr val="9966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333" b="1">
                <a:solidFill>
                  <a:srgbClr val="99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(from Oscillator)</a:t>
            </a:r>
            <a:endParaRPr sz="1333" b="1">
              <a:solidFill>
                <a:srgbClr val="9966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0" name="Google Shape;480;p31"/>
          <p:cNvSpPr/>
          <p:nvPr/>
        </p:nvSpPr>
        <p:spPr>
          <a:xfrm>
            <a:off x="9940364" y="1952767"/>
            <a:ext cx="7512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SCLK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1" name="Google Shape;481;p31"/>
          <p:cNvSpPr/>
          <p:nvPr/>
        </p:nvSpPr>
        <p:spPr>
          <a:xfrm>
            <a:off x="9940364" y="2783733"/>
            <a:ext cx="7512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MOSI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2" name="Google Shape;482;p31"/>
          <p:cNvSpPr/>
          <p:nvPr/>
        </p:nvSpPr>
        <p:spPr>
          <a:xfrm>
            <a:off x="9940347" y="3583467"/>
            <a:ext cx="7512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MISO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3" name="Google Shape;483;p31"/>
          <p:cNvSpPr/>
          <p:nvPr/>
        </p:nvSpPr>
        <p:spPr>
          <a:xfrm>
            <a:off x="9940347" y="4404113"/>
            <a:ext cx="7512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NSS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4" name="Google Shape;484;p31"/>
          <p:cNvCxnSpPr/>
          <p:nvPr/>
        </p:nvCxnSpPr>
        <p:spPr>
          <a:xfrm rot="10800000">
            <a:off x="10315933" y="985933"/>
            <a:ext cx="0" cy="95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31"/>
          <p:cNvCxnSpPr/>
          <p:nvPr/>
        </p:nvCxnSpPr>
        <p:spPr>
          <a:xfrm>
            <a:off x="189200" y="992993"/>
            <a:ext cx="1012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6" name="Google Shape;486;p31"/>
          <p:cNvCxnSpPr>
            <a:stCxn id="481" idx="0"/>
          </p:cNvCxnSpPr>
          <p:nvPr/>
        </p:nvCxnSpPr>
        <p:spPr>
          <a:xfrm rot="10800000">
            <a:off x="10315964" y="2450533"/>
            <a:ext cx="0" cy="3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7" name="Google Shape;487;p31"/>
          <p:cNvCxnSpPr/>
          <p:nvPr/>
        </p:nvCxnSpPr>
        <p:spPr>
          <a:xfrm rot="10800000">
            <a:off x="10311597" y="3307633"/>
            <a:ext cx="0" cy="3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8" name="Google Shape;488;p31"/>
          <p:cNvCxnSpPr/>
          <p:nvPr/>
        </p:nvCxnSpPr>
        <p:spPr>
          <a:xfrm rot="10800000">
            <a:off x="10315964" y="4116900"/>
            <a:ext cx="0" cy="3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9" name="Google Shape;489;p31"/>
          <p:cNvCxnSpPr/>
          <p:nvPr/>
        </p:nvCxnSpPr>
        <p:spPr>
          <a:xfrm rot="10800000">
            <a:off x="10315964" y="4904884"/>
            <a:ext cx="0" cy="3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0" name="Google Shape;490;p31"/>
          <p:cNvCxnSpPr/>
          <p:nvPr/>
        </p:nvCxnSpPr>
        <p:spPr>
          <a:xfrm rot="10800000">
            <a:off x="10315964" y="6148617"/>
            <a:ext cx="0" cy="33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31"/>
          <p:cNvCxnSpPr/>
          <p:nvPr/>
        </p:nvCxnSpPr>
        <p:spPr>
          <a:xfrm>
            <a:off x="189200" y="6481827"/>
            <a:ext cx="1012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2" name="Google Shape;492;p31"/>
          <p:cNvSpPr txBox="1"/>
          <p:nvPr/>
        </p:nvSpPr>
        <p:spPr>
          <a:xfrm>
            <a:off x="8312167" y="1040197"/>
            <a:ext cx="2006800" cy="420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r>
              <a:rPr lang="en-US" altLang="ko" sz="2133" b="1">
                <a:solidFill>
                  <a:srgbClr val="1F5C99"/>
                </a:solidFill>
                <a:latin typeface="Malgun Gothic"/>
                <a:ea typeface="Malgun Gothic"/>
                <a:cs typeface="Malgun Gothic"/>
                <a:sym typeface="Malgun Gothic"/>
              </a:rPr>
              <a:t>1Q TSN MPW</a:t>
            </a:r>
            <a:endParaRPr sz="2133" b="1">
              <a:solidFill>
                <a:srgbClr val="1F5C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3" name="Google Shape;493;p31"/>
          <p:cNvSpPr txBox="1"/>
          <p:nvPr/>
        </p:nvSpPr>
        <p:spPr>
          <a:xfrm>
            <a:off x="10519133" y="1023801"/>
            <a:ext cx="1623200" cy="748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 algn="ctr"/>
            <a:r>
              <a:rPr lang="en-US" altLang="ko" sz="2133" b="1">
                <a:solidFill>
                  <a:srgbClr val="1F5C99"/>
                </a:solidFill>
                <a:latin typeface="Malgun Gothic"/>
                <a:ea typeface="Malgun Gothic"/>
                <a:cs typeface="Malgun Gothic"/>
                <a:sym typeface="Malgun Gothic"/>
              </a:rPr>
              <a:t>Raspberry</a:t>
            </a:r>
            <a:endParaRPr sz="2133" b="1">
              <a:solidFill>
                <a:srgbClr val="1F5C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" sz="2133" b="1">
                <a:solidFill>
                  <a:srgbClr val="1F5C99"/>
                </a:solidFill>
                <a:latin typeface="Malgun Gothic"/>
                <a:ea typeface="Malgun Gothic"/>
                <a:cs typeface="Malgun Gothic"/>
                <a:sym typeface="Malgun Gothic"/>
              </a:rPr>
              <a:t>PI4</a:t>
            </a:r>
            <a:endParaRPr sz="2133" b="1">
              <a:solidFill>
                <a:srgbClr val="1F5C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4" name="Google Shape;494;p31"/>
          <p:cNvSpPr/>
          <p:nvPr/>
        </p:nvSpPr>
        <p:spPr>
          <a:xfrm>
            <a:off x="10829133" y="5203133"/>
            <a:ext cx="1003200" cy="957600"/>
          </a:xfrm>
          <a:prstGeom prst="roundRect">
            <a:avLst>
              <a:gd name="adj" fmla="val 9081"/>
            </a:avLst>
          </a:prstGeom>
          <a:solidFill>
            <a:srgbClr val="FBE2D1"/>
          </a:solidFill>
          <a:ln w="19050" cap="flat" cmpd="sng">
            <a:solidFill>
              <a:srgbClr val="F2A98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333" b="1">
                <a:latin typeface="Malgun Gothic"/>
                <a:ea typeface="Malgun Gothic"/>
                <a:cs typeface="Malgun Gothic"/>
                <a:sym typeface="Malgun Gothic"/>
              </a:rPr>
              <a:t>GPIOs</a:t>
            </a:r>
            <a:endParaRPr sz="1333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(Interrupt</a:t>
            </a:r>
            <a:endParaRPr sz="1067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50000"/>
              </a:lnSpc>
            </a:pPr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Avaliable)</a:t>
            </a:r>
            <a:endParaRPr sz="1067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5" name="Google Shape;495;p31"/>
          <p:cNvSpPr txBox="1"/>
          <p:nvPr/>
        </p:nvSpPr>
        <p:spPr>
          <a:xfrm>
            <a:off x="227800" y="27627"/>
            <a:ext cx="4839600" cy="7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115000"/>
              </a:lnSpc>
            </a:pPr>
            <a:r>
              <a:rPr lang="en-US" altLang="ko" sz="2267" b="1">
                <a:solidFill>
                  <a:srgbClr val="2F4560"/>
                </a:solidFill>
                <a:latin typeface="Noto Sans KR"/>
                <a:ea typeface="Noto Sans KR"/>
                <a:cs typeface="Noto Sans KR"/>
                <a:sym typeface="Noto Sans KR"/>
              </a:rPr>
              <a:t># 1Q TSN MPW - Block Diagram</a:t>
            </a:r>
            <a:endParaRPr sz="2267" b="1">
              <a:solidFill>
                <a:srgbClr val="2F4560"/>
              </a:solidFill>
              <a:latin typeface="Noto Sans KR"/>
              <a:ea typeface="Noto Sans KR"/>
              <a:cs typeface="Noto Sans KR"/>
              <a:sym typeface="Noto Sans KR"/>
            </a:endParaRPr>
          </a:p>
        </p:txBody>
      </p:sp>
      <p:sp>
        <p:nvSpPr>
          <p:cNvPr id="496" name="Google Shape;496;p31"/>
          <p:cNvSpPr/>
          <p:nvPr/>
        </p:nvSpPr>
        <p:spPr>
          <a:xfrm>
            <a:off x="8529567" y="5473433"/>
            <a:ext cx="1564000" cy="45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Side-band Signals</a:t>
            </a:r>
            <a:b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(Rx INT, Status, Etc)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3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Noto Sans KR"/>
              <a:ea typeface="Noto Sans KR"/>
              <a:cs typeface="Noto Sans KR"/>
              <a:sym typeface="Noto Sans KR"/>
            </a:endParaRPr>
          </a:p>
        </p:txBody>
      </p:sp>
      <p:cxnSp>
        <p:nvCxnSpPr>
          <p:cNvPr id="502" name="Google Shape;502;p32"/>
          <p:cNvCxnSpPr/>
          <p:nvPr/>
        </p:nvCxnSpPr>
        <p:spPr>
          <a:xfrm>
            <a:off x="7280600" y="715167"/>
            <a:ext cx="0" cy="5992800"/>
          </a:xfrm>
          <a:prstGeom prst="straightConnector1">
            <a:avLst/>
          </a:prstGeom>
          <a:noFill/>
          <a:ln w="28575" cap="flat" cmpd="sng">
            <a:solidFill>
              <a:srgbClr val="9966FF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503" name="Google Shape;503;p32"/>
          <p:cNvSpPr/>
          <p:nvPr/>
        </p:nvSpPr>
        <p:spPr>
          <a:xfrm>
            <a:off x="6386200" y="2725584"/>
            <a:ext cx="1764400" cy="2729200"/>
          </a:xfrm>
          <a:prstGeom prst="roundRect">
            <a:avLst>
              <a:gd name="adj" fmla="val 6105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467"/>
          </a:p>
        </p:txBody>
      </p:sp>
      <p:sp>
        <p:nvSpPr>
          <p:cNvPr id="504" name="Google Shape;504;p32"/>
          <p:cNvSpPr/>
          <p:nvPr/>
        </p:nvSpPr>
        <p:spPr>
          <a:xfrm>
            <a:off x="97633" y="1697867"/>
            <a:ext cx="1074400" cy="3756800"/>
          </a:xfrm>
          <a:prstGeom prst="roundRect">
            <a:avLst>
              <a:gd name="adj" fmla="val 16667"/>
            </a:avLst>
          </a:prstGeom>
          <a:solidFill>
            <a:srgbClr val="FBE2D1"/>
          </a:solidFill>
          <a:ln w="19050" cap="flat" cmpd="sng">
            <a:solidFill>
              <a:srgbClr val="F2A98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Tri-Mode Ethernet MAC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5" name="Google Shape;505;p32"/>
          <p:cNvSpPr/>
          <p:nvPr/>
        </p:nvSpPr>
        <p:spPr>
          <a:xfrm>
            <a:off x="4299903" y="1697861"/>
            <a:ext cx="1425600" cy="689200"/>
          </a:xfrm>
          <a:prstGeom prst="roundRect">
            <a:avLst>
              <a:gd name="adj" fmla="val 16667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AXI4-Stream Data Width Converter</a:t>
            </a:r>
            <a:endParaRPr sz="1467"/>
          </a:p>
          <a:p>
            <a:pPr algn="ctr">
              <a:lnSpc>
                <a:spcPct val="125000"/>
              </a:lnSpc>
            </a:pPr>
            <a:r>
              <a:rPr lang="en-US" altLang="ko" sz="10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(8bit to 128bit)</a:t>
            </a:r>
            <a:endParaRPr sz="1467"/>
          </a:p>
        </p:txBody>
      </p:sp>
      <p:sp>
        <p:nvSpPr>
          <p:cNvPr id="506" name="Google Shape;506;p32"/>
          <p:cNvSpPr/>
          <p:nvPr/>
        </p:nvSpPr>
        <p:spPr>
          <a:xfrm>
            <a:off x="2077233" y="2902233"/>
            <a:ext cx="3620800" cy="1034800"/>
          </a:xfrm>
          <a:prstGeom prst="roundRect">
            <a:avLst>
              <a:gd name="adj" fmla="val 4018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System Reg 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</a:t>
            </a:r>
            <a:endParaRPr sz="1467"/>
          </a:p>
        </p:txBody>
      </p:sp>
      <p:sp>
        <p:nvSpPr>
          <p:cNvPr id="507" name="Google Shape;507;p32"/>
          <p:cNvSpPr/>
          <p:nvPr/>
        </p:nvSpPr>
        <p:spPr>
          <a:xfrm>
            <a:off x="2080233" y="4472500"/>
            <a:ext cx="1275200" cy="689200"/>
          </a:xfrm>
          <a:prstGeom prst="roundRect">
            <a:avLst>
              <a:gd name="adj" fmla="val 16398"/>
            </a:avLst>
          </a:prstGeom>
          <a:solidFill>
            <a:srgbClr val="C7EDFC"/>
          </a:solidFill>
          <a:ln w="19050" cap="flat" cmpd="sng">
            <a:solidFill>
              <a:srgbClr val="93DCF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TSN Tx module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8" name="Google Shape;508;p32"/>
          <p:cNvSpPr/>
          <p:nvPr/>
        </p:nvSpPr>
        <p:spPr>
          <a:xfrm>
            <a:off x="6630953" y="1697859"/>
            <a:ext cx="1303600" cy="689200"/>
          </a:xfrm>
          <a:prstGeom prst="roundRect">
            <a:avLst>
              <a:gd name="adj" fmla="val 16667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AXI-Stream Data FIFO</a:t>
            </a:r>
            <a:endParaRPr sz="1467"/>
          </a:p>
          <a:p>
            <a:pPr algn="ctr">
              <a:lnSpc>
                <a:spcPct val="125000"/>
              </a:lnSpc>
            </a:pPr>
            <a:r>
              <a:rPr lang="en-US" altLang="ko" sz="10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(128bit)</a:t>
            </a:r>
            <a:endParaRPr sz="1467"/>
          </a:p>
        </p:txBody>
      </p:sp>
      <p:sp>
        <p:nvSpPr>
          <p:cNvPr id="509" name="Google Shape;509;p32"/>
          <p:cNvSpPr/>
          <p:nvPr/>
        </p:nvSpPr>
        <p:spPr>
          <a:xfrm>
            <a:off x="10852467" y="1697868"/>
            <a:ext cx="1195600" cy="4683200"/>
          </a:xfrm>
          <a:prstGeom prst="roundRect">
            <a:avLst>
              <a:gd name="adj" fmla="val 16667"/>
            </a:avLst>
          </a:prstGeom>
          <a:solidFill>
            <a:srgbClr val="CCCCFF"/>
          </a:solidFill>
          <a:ln w="19050" cap="flat" cmpd="sng">
            <a:solidFill>
              <a:srgbClr val="9966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XDMA</a:t>
            </a:r>
            <a:endParaRPr sz="1467"/>
          </a:p>
          <a:p>
            <a:pPr algn="ctr">
              <a:lnSpc>
                <a:spcPct val="150000"/>
              </a:lnSpc>
            </a:pPr>
            <a:r>
              <a:rPr lang="en-US" altLang="ko" sz="10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(PCIe Gen.2)</a:t>
            </a:r>
            <a:endParaRPr sz="106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0" name="Google Shape;510;p32"/>
          <p:cNvSpPr/>
          <p:nvPr/>
        </p:nvSpPr>
        <p:spPr>
          <a:xfrm>
            <a:off x="3439541" y="1921425"/>
            <a:ext cx="784800" cy="24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1" name="Google Shape;511;p32"/>
          <p:cNvSpPr/>
          <p:nvPr/>
        </p:nvSpPr>
        <p:spPr>
          <a:xfrm>
            <a:off x="1249140" y="3281275"/>
            <a:ext cx="738800" cy="24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2" name="Google Shape;512;p32"/>
          <p:cNvSpPr/>
          <p:nvPr/>
        </p:nvSpPr>
        <p:spPr>
          <a:xfrm>
            <a:off x="5812071" y="1921425"/>
            <a:ext cx="740000" cy="24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3" name="Google Shape;513;p32"/>
          <p:cNvSpPr/>
          <p:nvPr/>
        </p:nvSpPr>
        <p:spPr>
          <a:xfrm>
            <a:off x="2080219" y="1697859"/>
            <a:ext cx="1275200" cy="689200"/>
          </a:xfrm>
          <a:prstGeom prst="roundRect">
            <a:avLst>
              <a:gd name="adj" fmla="val 16667"/>
            </a:avLst>
          </a:prstGeom>
          <a:solidFill>
            <a:srgbClr val="FFD5FF"/>
          </a:solidFill>
          <a:ln w="19050" cap="flat" cmpd="sng">
            <a:solidFill>
              <a:srgbClr val="FFB9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TSN Rx module</a:t>
            </a:r>
            <a:endParaRPr sz="106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4" name="Google Shape;514;p32"/>
          <p:cNvSpPr/>
          <p:nvPr/>
        </p:nvSpPr>
        <p:spPr>
          <a:xfrm>
            <a:off x="1244589" y="1921425"/>
            <a:ext cx="760400" cy="24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5" name="Google Shape;515;p32"/>
          <p:cNvSpPr/>
          <p:nvPr/>
        </p:nvSpPr>
        <p:spPr>
          <a:xfrm rot="10800000">
            <a:off x="1239919" y="4685599"/>
            <a:ext cx="764800" cy="24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6" name="Google Shape;516;p32"/>
          <p:cNvSpPr/>
          <p:nvPr/>
        </p:nvSpPr>
        <p:spPr>
          <a:xfrm>
            <a:off x="1165084" y="1654987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8-bit AXIS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7" name="Google Shape;517;p32"/>
          <p:cNvSpPr/>
          <p:nvPr/>
        </p:nvSpPr>
        <p:spPr>
          <a:xfrm>
            <a:off x="3348951" y="1654356"/>
            <a:ext cx="9512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8-bit AXIS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8" name="Google Shape;518;p32"/>
          <p:cNvSpPr/>
          <p:nvPr/>
        </p:nvSpPr>
        <p:spPr>
          <a:xfrm>
            <a:off x="5697885" y="1654355"/>
            <a:ext cx="9656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128-bit AXIS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9" name="Google Shape;519;p32"/>
          <p:cNvSpPr/>
          <p:nvPr/>
        </p:nvSpPr>
        <p:spPr>
          <a:xfrm>
            <a:off x="8909549" y="1659644"/>
            <a:ext cx="94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128-bit AXIS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0" name="Google Shape;520;p32"/>
          <p:cNvSpPr/>
          <p:nvPr/>
        </p:nvSpPr>
        <p:spPr>
          <a:xfrm>
            <a:off x="1165084" y="4413867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8-bit AXIS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1" name="Google Shape;521;p32"/>
          <p:cNvSpPr/>
          <p:nvPr/>
        </p:nvSpPr>
        <p:spPr>
          <a:xfrm>
            <a:off x="9935929" y="3588171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32-bit AXIL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2" name="Google Shape;522;p32"/>
          <p:cNvSpPr/>
          <p:nvPr/>
        </p:nvSpPr>
        <p:spPr>
          <a:xfrm>
            <a:off x="8920303" y="5620096"/>
            <a:ext cx="94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128-bit AXIS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3" name="Google Shape;523;p32"/>
          <p:cNvSpPr/>
          <p:nvPr/>
        </p:nvSpPr>
        <p:spPr>
          <a:xfrm>
            <a:off x="8034497" y="1921433"/>
            <a:ext cx="2728800" cy="24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4" name="Google Shape;524;p32"/>
          <p:cNvSpPr/>
          <p:nvPr/>
        </p:nvSpPr>
        <p:spPr>
          <a:xfrm>
            <a:off x="10069532" y="3878433"/>
            <a:ext cx="659200" cy="24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5" name="Google Shape;525;p32"/>
          <p:cNvSpPr/>
          <p:nvPr/>
        </p:nvSpPr>
        <p:spPr>
          <a:xfrm rot="10800000">
            <a:off x="8036115" y="5904800"/>
            <a:ext cx="2732000" cy="24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6" name="Google Shape;526;p32"/>
          <p:cNvSpPr/>
          <p:nvPr/>
        </p:nvSpPr>
        <p:spPr>
          <a:xfrm>
            <a:off x="1161789" y="2993713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CDC FIFO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7" name="Google Shape;527;p32"/>
          <p:cNvSpPr/>
          <p:nvPr/>
        </p:nvSpPr>
        <p:spPr>
          <a:xfrm rot="-5400000">
            <a:off x="2513072" y="2527649"/>
            <a:ext cx="409600" cy="24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8" name="Google Shape;528;p32"/>
          <p:cNvSpPr/>
          <p:nvPr/>
        </p:nvSpPr>
        <p:spPr>
          <a:xfrm>
            <a:off x="2757924" y="2472803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CDC FIFO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9" name="Google Shape;529;p32"/>
          <p:cNvSpPr txBox="1"/>
          <p:nvPr/>
        </p:nvSpPr>
        <p:spPr>
          <a:xfrm>
            <a:off x="191333" y="123834"/>
            <a:ext cx="6646400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" altLang="en-US" sz="24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재설계 </a:t>
            </a:r>
            <a:r>
              <a:rPr lang="en-US" altLang="ko" sz="2400" b="1">
                <a:solidFill>
                  <a:srgbClr val="002060"/>
                </a:solidFill>
                <a:latin typeface="Malgun Gothic"/>
                <a:ea typeface="Malgun Gothic"/>
                <a:cs typeface="Malgun Gothic"/>
                <a:sym typeface="Malgun Gothic"/>
              </a:rPr>
              <a:t>1Q TSN(V3)  Block Diagram (Datapath)</a:t>
            </a:r>
            <a:endParaRPr sz="2400" b="1">
              <a:solidFill>
                <a:srgbClr val="00206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0" name="Google Shape;530;p32"/>
          <p:cNvSpPr/>
          <p:nvPr/>
        </p:nvSpPr>
        <p:spPr>
          <a:xfrm>
            <a:off x="6631320" y="5691692"/>
            <a:ext cx="1303600" cy="689200"/>
          </a:xfrm>
          <a:prstGeom prst="roundRect">
            <a:avLst>
              <a:gd name="adj" fmla="val 16667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AXI-Stream Data FIFO</a:t>
            </a:r>
            <a:endParaRPr sz="1467"/>
          </a:p>
          <a:p>
            <a:pPr algn="ctr">
              <a:lnSpc>
                <a:spcPct val="125000"/>
              </a:lnSpc>
            </a:pPr>
            <a:r>
              <a:rPr lang="en-US" altLang="ko" sz="10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(128bit)</a:t>
            </a:r>
            <a:endParaRPr sz="1467"/>
          </a:p>
        </p:txBody>
      </p:sp>
      <p:sp>
        <p:nvSpPr>
          <p:cNvPr id="531" name="Google Shape;531;p32"/>
          <p:cNvSpPr/>
          <p:nvPr/>
        </p:nvSpPr>
        <p:spPr>
          <a:xfrm>
            <a:off x="6610400" y="3073651"/>
            <a:ext cx="1316000" cy="3228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800" b="1">
                <a:latin typeface="Malgun Gothic"/>
                <a:ea typeface="Malgun Gothic"/>
                <a:cs typeface="Malgun Gothic"/>
                <a:sym typeface="Malgun Gothic"/>
              </a:rPr>
              <a:t>CDC FIFO 1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(TSN Control &amp; Config)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2" name="Google Shape;532;p32"/>
          <p:cNvSpPr/>
          <p:nvPr/>
        </p:nvSpPr>
        <p:spPr>
          <a:xfrm>
            <a:off x="6610400" y="3455851"/>
            <a:ext cx="1316000" cy="3228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800" b="1">
                <a:latin typeface="Malgun Gothic"/>
                <a:ea typeface="Malgun Gothic"/>
                <a:cs typeface="Malgun Gothic"/>
                <a:sym typeface="Malgun Gothic"/>
              </a:rPr>
              <a:t>CDC FIFO 2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(System Counter)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3" name="Google Shape;533;p32"/>
          <p:cNvSpPr/>
          <p:nvPr/>
        </p:nvSpPr>
        <p:spPr>
          <a:xfrm>
            <a:off x="6610400" y="3838033"/>
            <a:ext cx="1316000" cy="3228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800" b="1">
                <a:latin typeface="Malgun Gothic"/>
                <a:ea typeface="Malgun Gothic"/>
                <a:cs typeface="Malgun Gothic"/>
                <a:sym typeface="Malgun Gothic"/>
              </a:rPr>
              <a:t>CDC FIFO 3~6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(Tx Timestamp 1~4)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4" name="Google Shape;534;p32"/>
          <p:cNvSpPr/>
          <p:nvPr/>
        </p:nvSpPr>
        <p:spPr>
          <a:xfrm>
            <a:off x="6610417" y="4220251"/>
            <a:ext cx="1316000" cy="3228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800" b="1">
                <a:latin typeface="Malgun Gothic"/>
                <a:ea typeface="Malgun Gothic"/>
                <a:cs typeface="Malgun Gothic"/>
                <a:sym typeface="Malgun Gothic"/>
              </a:rPr>
              <a:t>CDC FIFO 7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(Tx Status)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5" name="Google Shape;535;p32"/>
          <p:cNvSpPr/>
          <p:nvPr/>
        </p:nvSpPr>
        <p:spPr>
          <a:xfrm>
            <a:off x="6610417" y="4602451"/>
            <a:ext cx="1316000" cy="3228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800" b="1">
                <a:latin typeface="Malgun Gothic"/>
                <a:ea typeface="Malgun Gothic"/>
                <a:cs typeface="Malgun Gothic"/>
                <a:sym typeface="Malgun Gothic"/>
              </a:rPr>
              <a:t>CDC FIFO 8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(Rx Status)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6" name="Google Shape;536;p32"/>
          <p:cNvSpPr/>
          <p:nvPr/>
        </p:nvSpPr>
        <p:spPr>
          <a:xfrm>
            <a:off x="6610384" y="4984651"/>
            <a:ext cx="1316000" cy="3228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800" b="1">
                <a:latin typeface="Malgun Gothic"/>
                <a:ea typeface="Malgun Gothic"/>
                <a:cs typeface="Malgun Gothic"/>
                <a:sym typeface="Malgun Gothic"/>
              </a:rPr>
              <a:t>CDC FIFO 9</a:t>
            </a:r>
            <a:endParaRPr sz="800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800">
                <a:latin typeface="Malgun Gothic"/>
                <a:ea typeface="Malgun Gothic"/>
                <a:cs typeface="Malgun Gothic"/>
                <a:sym typeface="Malgun Gothic"/>
              </a:rPr>
              <a:t>(Other Status)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7" name="Google Shape;537;p32"/>
          <p:cNvSpPr/>
          <p:nvPr/>
        </p:nvSpPr>
        <p:spPr>
          <a:xfrm>
            <a:off x="6386199" y="2725567"/>
            <a:ext cx="1452800" cy="322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CDC module</a:t>
            </a:r>
            <a:endParaRPr sz="106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8" name="Google Shape;538;p32"/>
          <p:cNvSpPr/>
          <p:nvPr/>
        </p:nvSpPr>
        <p:spPr>
          <a:xfrm>
            <a:off x="8853233" y="2725600"/>
            <a:ext cx="1114400" cy="2729200"/>
          </a:xfrm>
          <a:prstGeom prst="roundRect">
            <a:avLst>
              <a:gd name="adj" fmla="val 16667"/>
            </a:avLst>
          </a:prstGeom>
          <a:solidFill>
            <a:srgbClr val="FFEDC1"/>
          </a:solidFill>
          <a:ln w="19050" cap="flat" cmpd="sng">
            <a:solidFill>
              <a:srgbClr val="FFDC8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AXI4L Reg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module</a:t>
            </a:r>
            <a:endParaRPr sz="1467"/>
          </a:p>
        </p:txBody>
      </p:sp>
      <p:sp>
        <p:nvSpPr>
          <p:cNvPr id="539" name="Google Shape;539;p32"/>
          <p:cNvSpPr/>
          <p:nvPr/>
        </p:nvSpPr>
        <p:spPr>
          <a:xfrm>
            <a:off x="3959100" y="4400900"/>
            <a:ext cx="1738800" cy="1255200"/>
          </a:xfrm>
          <a:prstGeom prst="roundRect">
            <a:avLst>
              <a:gd name="adj" fmla="val 3505"/>
            </a:avLst>
          </a:prstGeom>
          <a:solidFill>
            <a:srgbClr val="D7FDF0"/>
          </a:solidFill>
          <a:ln w="19050" cap="flat" cmpd="sng">
            <a:solidFill>
              <a:srgbClr val="90FAD7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1333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0" name="Google Shape;540;p32"/>
          <p:cNvSpPr/>
          <p:nvPr/>
        </p:nvSpPr>
        <p:spPr>
          <a:xfrm>
            <a:off x="3959116" y="4400884"/>
            <a:ext cx="1452800" cy="3228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TSN Clock</a:t>
            </a:r>
            <a:endParaRPr sz="106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1" name="Google Shape;541;p32"/>
          <p:cNvSpPr/>
          <p:nvPr/>
        </p:nvSpPr>
        <p:spPr>
          <a:xfrm>
            <a:off x="4170500" y="4723684"/>
            <a:ext cx="1316000" cy="3228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800" b="1">
                <a:latin typeface="Malgun Gothic"/>
                <a:ea typeface="Malgun Gothic"/>
                <a:cs typeface="Malgun Gothic"/>
                <a:sym typeface="Malgun Gothic"/>
              </a:rPr>
              <a:t>System Counter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2" name="Google Shape;542;p32"/>
          <p:cNvSpPr/>
          <p:nvPr/>
        </p:nvSpPr>
        <p:spPr>
          <a:xfrm>
            <a:off x="4170500" y="5195467"/>
            <a:ext cx="1316000" cy="322800"/>
          </a:xfrm>
          <a:prstGeom prst="roundRect">
            <a:avLst>
              <a:gd name="adj" fmla="val 8743"/>
            </a:avLst>
          </a:prstGeom>
          <a:solidFill>
            <a:srgbClr val="F6F4EA"/>
          </a:solidFill>
          <a:ln w="19050" cap="flat" cmpd="sng">
            <a:solidFill>
              <a:srgbClr val="E1DAB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800" b="1">
                <a:latin typeface="Malgun Gothic"/>
                <a:ea typeface="Malgun Gothic"/>
                <a:cs typeface="Malgun Gothic"/>
                <a:sym typeface="Malgun Gothic"/>
              </a:rPr>
              <a:t>Timestamp Generator</a:t>
            </a:r>
            <a:endParaRPr sz="8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3" name="Google Shape;543;p32"/>
          <p:cNvSpPr/>
          <p:nvPr/>
        </p:nvSpPr>
        <p:spPr>
          <a:xfrm rot="-5400000">
            <a:off x="2513072" y="4083783"/>
            <a:ext cx="409600" cy="24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4" name="Google Shape;544;p32"/>
          <p:cNvSpPr/>
          <p:nvPr/>
        </p:nvSpPr>
        <p:spPr>
          <a:xfrm>
            <a:off x="2757924" y="4046369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CDC FIFO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5" name="Google Shape;545;p32"/>
          <p:cNvSpPr/>
          <p:nvPr/>
        </p:nvSpPr>
        <p:spPr>
          <a:xfrm rot="-5400000">
            <a:off x="4661700" y="4047969"/>
            <a:ext cx="333600" cy="24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6" name="Google Shape;546;p32"/>
          <p:cNvSpPr/>
          <p:nvPr/>
        </p:nvSpPr>
        <p:spPr>
          <a:xfrm>
            <a:off x="4881757" y="4007555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Dedicated Wire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7" name="Google Shape;547;p32"/>
          <p:cNvSpPr/>
          <p:nvPr/>
        </p:nvSpPr>
        <p:spPr>
          <a:xfrm>
            <a:off x="5794932" y="3281267"/>
            <a:ext cx="494400" cy="24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8" name="Google Shape;548;p32"/>
          <p:cNvSpPr/>
          <p:nvPr/>
        </p:nvSpPr>
        <p:spPr>
          <a:xfrm>
            <a:off x="8254716" y="3878417"/>
            <a:ext cx="494400" cy="24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9" name="Google Shape;549;p32"/>
          <p:cNvSpPr/>
          <p:nvPr/>
        </p:nvSpPr>
        <p:spPr>
          <a:xfrm>
            <a:off x="2657233" y="5956033"/>
            <a:ext cx="3882800" cy="1236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0" name="Google Shape;550;p32"/>
          <p:cNvSpPr/>
          <p:nvPr/>
        </p:nvSpPr>
        <p:spPr>
          <a:xfrm rot="5400000" flipH="1">
            <a:off x="2293833" y="5527568"/>
            <a:ext cx="848000" cy="2420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1" name="Google Shape;551;p32"/>
          <p:cNvSpPr/>
          <p:nvPr/>
        </p:nvSpPr>
        <p:spPr>
          <a:xfrm>
            <a:off x="5106800" y="673767"/>
            <a:ext cx="197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4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Clock domain :</a:t>
            </a:r>
            <a:endParaRPr sz="146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733" b="1">
                <a:solidFill>
                  <a:srgbClr val="99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Oscillator</a:t>
            </a:r>
            <a:endParaRPr sz="1733" b="1">
              <a:solidFill>
                <a:srgbClr val="9966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2" name="Google Shape;552;p32"/>
          <p:cNvSpPr/>
          <p:nvPr/>
        </p:nvSpPr>
        <p:spPr>
          <a:xfrm>
            <a:off x="7411100" y="673800"/>
            <a:ext cx="19784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467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Clock domain :</a:t>
            </a:r>
            <a:endParaRPr sz="1467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733" b="1">
                <a:solidFill>
                  <a:srgbClr val="9966FF"/>
                </a:solidFill>
                <a:latin typeface="Malgun Gothic"/>
                <a:ea typeface="Malgun Gothic"/>
                <a:cs typeface="Malgun Gothic"/>
                <a:sym typeface="Malgun Gothic"/>
              </a:rPr>
              <a:t>from XDMA</a:t>
            </a:r>
            <a:endParaRPr sz="1733" b="1">
              <a:solidFill>
                <a:srgbClr val="9966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3" name="Google Shape;553;p32"/>
          <p:cNvSpPr/>
          <p:nvPr/>
        </p:nvSpPr>
        <p:spPr>
          <a:xfrm>
            <a:off x="10542501" y="439709"/>
            <a:ext cx="1594000" cy="681200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19050" cap="flat" cmpd="sng">
            <a:solidFill>
              <a:srgbClr val="FF99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altLang="ko" sz="1333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Host Processor</a:t>
            </a:r>
            <a:endParaRPr sz="1333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4" name="Google Shape;554;p32"/>
          <p:cNvSpPr/>
          <p:nvPr/>
        </p:nvSpPr>
        <p:spPr>
          <a:xfrm>
            <a:off x="10069517" y="1163933"/>
            <a:ext cx="14352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r>
              <a:rPr lang="en-US" altLang="ko" sz="1333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PCIe Gen.2</a:t>
            </a:r>
            <a:endParaRPr sz="1333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5" name="Google Shape;555;p32"/>
          <p:cNvSpPr/>
          <p:nvPr/>
        </p:nvSpPr>
        <p:spPr>
          <a:xfrm rot="-5400000">
            <a:off x="11245467" y="1288383"/>
            <a:ext cx="409600" cy="242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endParaRPr sz="1867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6" name="Google Shape;556;p32"/>
          <p:cNvSpPr/>
          <p:nvPr/>
        </p:nvSpPr>
        <p:spPr>
          <a:xfrm>
            <a:off x="5578924" y="2924088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Dedicated Wire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7" name="Google Shape;557;p32"/>
          <p:cNvSpPr/>
          <p:nvPr/>
        </p:nvSpPr>
        <p:spPr>
          <a:xfrm>
            <a:off x="8038691" y="3509688"/>
            <a:ext cx="926400" cy="3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/>
            <a:r>
              <a:rPr lang="en-US" altLang="ko" sz="1067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Dedicated Wire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8" name="Google Shape;558;p32"/>
          <p:cNvSpPr/>
          <p:nvPr/>
        </p:nvSpPr>
        <p:spPr>
          <a:xfrm>
            <a:off x="1015333" y="5835500"/>
            <a:ext cx="1195600" cy="569200"/>
          </a:xfrm>
          <a:prstGeom prst="roundRect">
            <a:avLst>
              <a:gd name="adj" fmla="val 6648"/>
            </a:avLst>
          </a:prstGeom>
          <a:solidFill>
            <a:srgbClr val="F1FFC4"/>
          </a:solidFill>
          <a:ln w="19050" cap="flat" cmpd="sng">
            <a:solidFill>
              <a:srgbClr val="B8F2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>
              <a:lnSpc>
                <a:spcPct val="125000"/>
              </a:lnSpc>
            </a:pPr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Reset &amp; Clock</a:t>
            </a:r>
            <a:endParaRPr sz="1067" b="1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lnSpc>
                <a:spcPct val="125000"/>
              </a:lnSpc>
            </a:pPr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Controller</a:t>
            </a:r>
            <a:endParaRPr sz="1067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9" name="Google Shape;559;p32"/>
          <p:cNvSpPr/>
          <p:nvPr/>
        </p:nvSpPr>
        <p:spPr>
          <a:xfrm>
            <a:off x="36633" y="5706733"/>
            <a:ext cx="965600" cy="4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-US" altLang="ko" sz="1067" b="1">
                <a:latin typeface="Malgun Gothic"/>
                <a:ea typeface="Malgun Gothic"/>
                <a:cs typeface="Malgun Gothic"/>
                <a:sym typeface="Malgun Gothic"/>
              </a:rPr>
              <a:t>osc_diff_clk</a:t>
            </a:r>
            <a:endParaRPr sz="1067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0" name="Google Shape;560;p32"/>
          <p:cNvSpPr/>
          <p:nvPr/>
        </p:nvSpPr>
        <p:spPr>
          <a:xfrm>
            <a:off x="59267" y="6023900"/>
            <a:ext cx="904800" cy="19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pPr algn="ctr"/>
            <a:endParaRPr sz="240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2097</TotalTime>
  <Words>664</Words>
  <Application>Microsoft Office PowerPoint</Application>
  <PresentationFormat>와이드스크린</PresentationFormat>
  <Paragraphs>245</Paragraphs>
  <Slides>5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Noto Sans KR</vt:lpstr>
      <vt:lpstr>맑은 고딕</vt:lpstr>
      <vt:lpstr>맑은 고딕</vt:lpstr>
      <vt:lpstr>Arial</vt:lpstr>
      <vt:lpstr>Calibri</vt:lpstr>
      <vt:lpstr>Poppins</vt:lpstr>
      <vt:lpstr>Poppins Light</vt:lpstr>
      <vt:lpstr>Poppins Medium</vt:lpstr>
      <vt:lpstr>Poppins Thin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Ganghyeok Lim</dc:creator>
  <cp:lastModifiedBy>Ganghyeok Lim</cp:lastModifiedBy>
  <cp:revision>2</cp:revision>
  <dcterms:created xsi:type="dcterms:W3CDTF">2025-07-18T10:34:52Z</dcterms:created>
  <dcterms:modified xsi:type="dcterms:W3CDTF">2025-07-19T21:32:50Z</dcterms:modified>
</cp:coreProperties>
</file>