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Overlock"/>
      <p:regular r:id="rId34"/>
      <p:bold r:id="rId35"/>
      <p:italic r:id="rId36"/>
      <p:boldItalic r:id="rId37"/>
    </p:embeddedFont>
    <p:embeddedFont>
      <p:font typeface="Montserrat"/>
      <p:regular r:id="rId38"/>
      <p:bold r:id="rId39"/>
      <p:italic r:id="rId40"/>
      <p:boldItalic r:id="rId41"/>
    </p:embeddedFont>
    <p:embeddedFont>
      <p:font typeface="Quattrocento Sans"/>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iEx4+3zgmXPYmVae/YpAMW1Mzu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57A589-5C1D-4160-8E25-3F537096A4C9}">
  <a:tblStyle styleId="{3657A589-5C1D-4160-8E25-3F537096A4C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QuattrocentoSans-bold.fntdata"/><Relationship Id="rId41" Type="http://schemas.openxmlformats.org/officeDocument/2006/relationships/font" Target="fonts/Montserrat-boldItalic.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Quattrocento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verlock-bold.fntdata"/><Relationship Id="rId12" Type="http://schemas.openxmlformats.org/officeDocument/2006/relationships/slide" Target="slides/slide6.xml"/><Relationship Id="rId34" Type="http://schemas.openxmlformats.org/officeDocument/2006/relationships/font" Target="fonts/Overlock-regular.fntdata"/><Relationship Id="rId15" Type="http://schemas.openxmlformats.org/officeDocument/2006/relationships/slide" Target="slides/slide9.xml"/><Relationship Id="rId37" Type="http://schemas.openxmlformats.org/officeDocument/2006/relationships/font" Target="fonts/Overlock-boldItalic.fntdata"/><Relationship Id="rId14" Type="http://schemas.openxmlformats.org/officeDocument/2006/relationships/slide" Target="slides/slide8.xml"/><Relationship Id="rId36" Type="http://schemas.openxmlformats.org/officeDocument/2006/relationships/font" Target="fonts/Overlock-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8"/>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6000">
                <a:solidFill>
                  <a:srgbClr val="CC0000"/>
                </a:solidFill>
                <a:latin typeface="Montserrat"/>
                <a:ea typeface="Montserrat"/>
                <a:cs typeface="Montserrat"/>
                <a:sym typeface="Montserrat"/>
              </a:rPr>
              <a:t>Capstone Project</a:t>
            </a:r>
            <a:endParaRPr b="1" sz="60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4000">
                <a:solidFill>
                  <a:schemeClr val="lt1"/>
                </a:solidFill>
                <a:latin typeface="Montserrat"/>
                <a:ea typeface="Montserrat"/>
                <a:cs typeface="Montserrat"/>
                <a:sym typeface="Montserrat"/>
              </a:rPr>
              <a:t>Hotel Booking Analysis(EDA)</a:t>
            </a:r>
            <a:br>
              <a:rPr b="1" lang="en-US" sz="4000">
                <a:solidFill>
                  <a:schemeClr val="lt1"/>
                </a:solidFill>
                <a:latin typeface="Montserrat"/>
                <a:ea typeface="Montserrat"/>
                <a:cs typeface="Montserrat"/>
                <a:sym typeface="Montserrat"/>
              </a:rPr>
            </a:br>
            <a:br>
              <a:rPr b="1" lang="en-US" sz="4000">
                <a:solidFill>
                  <a:schemeClr val="lt1"/>
                </a:solidFill>
                <a:latin typeface="Montserrat"/>
                <a:ea typeface="Montserrat"/>
                <a:cs typeface="Montserrat"/>
                <a:sym typeface="Montserrat"/>
              </a:rPr>
            </a:br>
            <a:r>
              <a:rPr b="1" lang="en-US" sz="2000">
                <a:solidFill>
                  <a:schemeClr val="accent2"/>
                </a:solidFill>
                <a:latin typeface="Montserrat"/>
                <a:ea typeface="Montserrat"/>
                <a:cs typeface="Montserrat"/>
                <a:sym typeface="Montserrat"/>
              </a:rPr>
              <a:t>by </a:t>
            </a:r>
            <a:r>
              <a:rPr b="1" lang="en-US" sz="2000" u="sng">
                <a:solidFill>
                  <a:schemeClr val="accent2"/>
                </a:solidFill>
                <a:latin typeface="Quattrocento Sans"/>
                <a:ea typeface="Quattrocento Sans"/>
                <a:cs typeface="Quattrocento Sans"/>
                <a:sym typeface="Quattrocento Sans"/>
              </a:rPr>
              <a:t>Sayan Bandopadhyay</a:t>
            </a:r>
            <a:endParaRPr b="1" sz="3600" u="sng">
              <a:solidFill>
                <a:schemeClr val="lt1"/>
              </a:solidFill>
              <a:latin typeface="Quattrocento Sans"/>
              <a:ea typeface="Quattrocento Sans"/>
              <a:cs typeface="Quattrocento Sans"/>
              <a:sym typeface="Quattrocento Sans"/>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nvSpPr>
        <p:spPr>
          <a:xfrm>
            <a:off x="160020" y="525780"/>
            <a:ext cx="8732520" cy="55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The top 10 countries with maximum bookings are as follows :-</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PRT (Portugal)					</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GBR (Great Britain)</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FRA (France)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ESP (Spain)</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DEU (Germany)</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ITA (Italy)</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IRL (Ireland)</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BEL (Belgium)</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BRA (Brazil)</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chemeClr val="accent2"/>
                </a:solidFill>
                <a:latin typeface="Overlock"/>
                <a:ea typeface="Overlock"/>
                <a:cs typeface="Overlock"/>
                <a:sym typeface="Overlock"/>
              </a:rPr>
              <a:t>NLD (Netherlands)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Out of these 10 countries, PRT(Portugal) has got the highest number of bookings that is 48590.</a:t>
            </a:r>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Because, of its beauty and landscape diversity people loves to travel to Portugal more, hence leading to more and more hotel bookings.</a:t>
            </a:r>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241300" lvl="0" marL="3429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Overlock"/>
              <a:ea typeface="Overlock"/>
              <a:cs typeface="Overlock"/>
              <a:sym typeface="Overlock"/>
            </a:endParaRPr>
          </a:p>
          <a:p>
            <a:pPr indent="-241300" lvl="0" marL="3429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Overlock"/>
              <a:ea typeface="Overlock"/>
              <a:cs typeface="Overlock"/>
              <a:sym typeface="Overlock"/>
            </a:endParaRPr>
          </a:p>
          <a:p>
            <a:pPr indent="-241300" lvl="0" marL="3429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Overlock"/>
              <a:ea typeface="Overlock"/>
              <a:cs typeface="Overlock"/>
              <a:sym typeface="Overlock"/>
            </a:endParaRPr>
          </a:p>
          <a:p>
            <a:pPr indent="-241300" lvl="0" marL="3429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Overlock"/>
              <a:ea typeface="Overlock"/>
              <a:cs typeface="Overlock"/>
              <a:sym typeface="Overlock"/>
            </a:endParaRPr>
          </a:p>
        </p:txBody>
      </p:sp>
      <p:sp>
        <p:nvSpPr>
          <p:cNvPr id="127" name="Google Shape;127;p10"/>
          <p:cNvSpPr txBox="1"/>
          <p:nvPr/>
        </p:nvSpPr>
        <p:spPr>
          <a:xfrm>
            <a:off x="160020" y="114300"/>
            <a:ext cx="75209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Overlock"/>
                <a:ea typeface="Overlock"/>
                <a:cs typeface="Overlock"/>
                <a:sym typeface="Overlock"/>
              </a:rPr>
              <a:t>Continued……………………………..</a:t>
            </a:r>
            <a:endParaRPr b="1" i="0" sz="1600" u="none" cap="none" strike="noStrike">
              <a:solidFill>
                <a:schemeClr val="dk1"/>
              </a:solidFill>
              <a:latin typeface="Overlock"/>
              <a:ea typeface="Overlock"/>
              <a:cs typeface="Overlock"/>
              <a:sym typeface="Overlo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nvSpPr>
        <p:spPr>
          <a:xfrm>
            <a:off x="327660" y="144780"/>
            <a:ext cx="81686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Hotel preference (Monthly basis)</a:t>
            </a:r>
            <a:endParaRPr b="1" i="0" sz="3600" u="sng" cap="none" strike="noStrike">
              <a:solidFill>
                <a:schemeClr val="dk1"/>
              </a:solidFill>
              <a:latin typeface="Overlock"/>
              <a:ea typeface="Overlock"/>
              <a:cs typeface="Overlock"/>
              <a:sym typeface="Overlock"/>
            </a:endParaRPr>
          </a:p>
        </p:txBody>
      </p:sp>
      <p:sp>
        <p:nvSpPr>
          <p:cNvPr id="133" name="Google Shape;133;p11"/>
          <p:cNvSpPr txBox="1"/>
          <p:nvPr/>
        </p:nvSpPr>
        <p:spPr>
          <a:xfrm>
            <a:off x="327660" y="1051560"/>
            <a:ext cx="863346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Grouping the hotel types along with monthly booking data by using the “groupby()” method, I got the count of bookings in different months of different types of hotels.</a:t>
            </a:r>
            <a:endParaRPr b="1" i="0" sz="1600" u="none" cap="none" strike="noStrike">
              <a:solidFill>
                <a:schemeClr val="accent2"/>
              </a:solidFill>
              <a:latin typeface="Overlock"/>
              <a:ea typeface="Overlock"/>
              <a:cs typeface="Overlock"/>
              <a:sym typeface="Overlock"/>
            </a:endParaRPr>
          </a:p>
        </p:txBody>
      </p:sp>
      <p:sp>
        <p:nvSpPr>
          <p:cNvPr id="134" name="Google Shape;134;p11"/>
          <p:cNvSpPr txBox="1"/>
          <p:nvPr/>
        </p:nvSpPr>
        <p:spPr>
          <a:xfrm>
            <a:off x="4975925" y="2329035"/>
            <a:ext cx="3985200" cy="181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These are the counts of total bookings of ‘City hotel’ &amp; ‘Resort hotel’ in various months.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Visualization of this data will make it more trouble-free to understand. </a:t>
            </a:r>
            <a:endParaRPr/>
          </a:p>
        </p:txBody>
      </p:sp>
      <p:sp>
        <p:nvSpPr>
          <p:cNvPr id="135" name="Google Shape;135;p11"/>
          <p:cNvSpPr txBox="1"/>
          <p:nvPr/>
        </p:nvSpPr>
        <p:spPr>
          <a:xfrm>
            <a:off x="201525" y="1636325"/>
            <a:ext cx="4311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t>H</a:t>
            </a:r>
            <a:r>
              <a:rPr b="1" lang="en-US" u="sng"/>
              <a:t>otel</a:t>
            </a:r>
            <a:r>
              <a:rPr b="1" lang="en-US"/>
              <a:t>   </a:t>
            </a:r>
            <a:r>
              <a:rPr b="1" lang="en-US"/>
              <a:t>                    City Hotel	      Resort Hotel</a:t>
            </a:r>
            <a:r>
              <a:rPr lang="en-US"/>
              <a:t>	</a:t>
            </a:r>
            <a:r>
              <a:rPr lang="en-US" u="sng"/>
              <a:t>Months</a:t>
            </a:r>
            <a:r>
              <a:rPr lang="en-US"/>
              <a:t>	</a:t>
            </a:r>
            <a:endParaRPr/>
          </a:p>
          <a:p>
            <a:pPr indent="0" lvl="0" marL="0" rtl="0" algn="l">
              <a:spcBef>
                <a:spcPts val="0"/>
              </a:spcBef>
              <a:spcAft>
                <a:spcPts val="0"/>
              </a:spcAft>
              <a:buNone/>
            </a:pPr>
            <a:r>
              <a:rPr lang="en-US"/>
              <a:t>April	                              7480			3609</a:t>
            </a:r>
            <a:endParaRPr/>
          </a:p>
          <a:p>
            <a:pPr indent="0" lvl="0" marL="0" rtl="0" algn="l">
              <a:spcBef>
                <a:spcPts val="0"/>
              </a:spcBef>
              <a:spcAft>
                <a:spcPts val="0"/>
              </a:spcAft>
              <a:buNone/>
            </a:pPr>
            <a:r>
              <a:rPr lang="en-US"/>
              <a:t>August	                     8983	                  4894</a:t>
            </a:r>
            <a:endParaRPr/>
          </a:p>
          <a:p>
            <a:pPr indent="0" lvl="0" marL="0" rtl="0" algn="l">
              <a:spcBef>
                <a:spcPts val="0"/>
              </a:spcBef>
              <a:spcAft>
                <a:spcPts val="0"/>
              </a:spcAft>
              <a:buNone/>
            </a:pPr>
            <a:r>
              <a:rPr lang="en-US"/>
              <a:t>December	                     4132	                  2648                           </a:t>
            </a:r>
            <a:endParaRPr/>
          </a:p>
          <a:p>
            <a:pPr indent="0" lvl="0" marL="0" rtl="0" algn="l">
              <a:spcBef>
                <a:spcPts val="0"/>
              </a:spcBef>
              <a:spcAft>
                <a:spcPts val="0"/>
              </a:spcAft>
              <a:buNone/>
            </a:pPr>
            <a:r>
              <a:rPr lang="en-US"/>
              <a:t>February	                     4965	                  3103</a:t>
            </a:r>
            <a:endParaRPr/>
          </a:p>
          <a:p>
            <a:pPr indent="0" lvl="0" marL="0" rtl="0" algn="l">
              <a:spcBef>
                <a:spcPts val="0"/>
              </a:spcBef>
              <a:spcAft>
                <a:spcPts val="0"/>
              </a:spcAft>
              <a:buNone/>
            </a:pPr>
            <a:r>
              <a:rPr lang="en-US"/>
              <a:t>January	                     3736	                  2193</a:t>
            </a:r>
            <a:endParaRPr/>
          </a:p>
          <a:p>
            <a:pPr indent="0" lvl="0" marL="0" rtl="0" algn="l">
              <a:spcBef>
                <a:spcPts val="0"/>
              </a:spcBef>
              <a:spcAft>
                <a:spcPts val="0"/>
              </a:spcAft>
              <a:buNone/>
            </a:pPr>
            <a:r>
              <a:rPr lang="en-US"/>
              <a:t>July	                              8088	                  4573</a:t>
            </a:r>
            <a:endParaRPr/>
          </a:p>
          <a:p>
            <a:pPr indent="0" lvl="0" marL="0" rtl="0" algn="l">
              <a:spcBef>
                <a:spcPts val="0"/>
              </a:spcBef>
              <a:spcAft>
                <a:spcPts val="0"/>
              </a:spcAft>
              <a:buNone/>
            </a:pPr>
            <a:r>
              <a:rPr lang="en-US"/>
              <a:t>June	                              7894	                  3045</a:t>
            </a:r>
            <a:endParaRPr/>
          </a:p>
          <a:p>
            <a:pPr indent="0" lvl="0" marL="0" rtl="0" algn="l">
              <a:spcBef>
                <a:spcPts val="0"/>
              </a:spcBef>
              <a:spcAft>
                <a:spcPts val="0"/>
              </a:spcAft>
              <a:buNone/>
            </a:pPr>
            <a:r>
              <a:rPr lang="en-US"/>
              <a:t>March	                     6458	                  3336</a:t>
            </a:r>
            <a:endParaRPr/>
          </a:p>
          <a:p>
            <a:pPr indent="0" lvl="0" marL="0" rtl="0" algn="l">
              <a:spcBef>
                <a:spcPts val="0"/>
              </a:spcBef>
              <a:spcAft>
                <a:spcPts val="0"/>
              </a:spcAft>
              <a:buNone/>
            </a:pPr>
            <a:r>
              <a:rPr lang="en-US"/>
              <a:t>May	                              8232	                  3559</a:t>
            </a:r>
            <a:endParaRPr/>
          </a:p>
          <a:p>
            <a:pPr indent="0" lvl="0" marL="0" rtl="0" algn="l">
              <a:spcBef>
                <a:spcPts val="0"/>
              </a:spcBef>
              <a:spcAft>
                <a:spcPts val="0"/>
              </a:spcAft>
              <a:buNone/>
            </a:pPr>
            <a:r>
              <a:rPr lang="en-US"/>
              <a:t>November	                     4357	                  2437</a:t>
            </a:r>
            <a:endParaRPr/>
          </a:p>
          <a:p>
            <a:pPr indent="0" lvl="0" marL="0" rtl="0" algn="l">
              <a:spcBef>
                <a:spcPts val="0"/>
              </a:spcBef>
              <a:spcAft>
                <a:spcPts val="0"/>
              </a:spcAft>
              <a:buNone/>
            </a:pPr>
            <a:r>
              <a:rPr lang="en-US"/>
              <a:t>October	                     7605	                  3555</a:t>
            </a:r>
            <a:endParaRPr/>
          </a:p>
          <a:p>
            <a:pPr indent="0" lvl="0" marL="0" rtl="0" algn="l">
              <a:spcBef>
                <a:spcPts val="0"/>
              </a:spcBef>
              <a:spcAft>
                <a:spcPts val="0"/>
              </a:spcAft>
              <a:buNone/>
            </a:pPr>
            <a:r>
              <a:rPr lang="en-US"/>
              <a:t>September	                     7400	                  3108</a:t>
            </a:r>
            <a:endParaRPr/>
          </a:p>
        </p:txBody>
      </p:sp>
      <p:cxnSp>
        <p:nvCxnSpPr>
          <p:cNvPr id="136" name="Google Shape;136;p11"/>
          <p:cNvCxnSpPr/>
          <p:nvPr/>
        </p:nvCxnSpPr>
        <p:spPr>
          <a:xfrm>
            <a:off x="229225" y="1919850"/>
            <a:ext cx="4384200" cy="43200"/>
          </a:xfrm>
          <a:prstGeom prst="straightConnector1">
            <a:avLst/>
          </a:prstGeom>
          <a:noFill/>
          <a:ln cap="flat" cmpd="sng" w="19050">
            <a:solidFill>
              <a:srgbClr val="111111"/>
            </a:solidFill>
            <a:prstDash val="solid"/>
            <a:round/>
            <a:headEnd len="med" w="med" type="diamond"/>
            <a:tailEnd len="med" w="med" type="diamond"/>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nvSpPr>
        <p:spPr>
          <a:xfrm>
            <a:off x="213360" y="144780"/>
            <a:ext cx="762762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2" name="Google Shape;142;p12"/>
          <p:cNvPicPr preferRelativeResize="0"/>
          <p:nvPr/>
        </p:nvPicPr>
        <p:blipFill rotWithShape="1">
          <a:blip r:embed="rId3">
            <a:alphaModFix/>
          </a:blip>
          <a:srcRect b="0" l="0" r="0" t="0"/>
          <a:stretch/>
        </p:blipFill>
        <p:spPr>
          <a:xfrm>
            <a:off x="213360" y="525780"/>
            <a:ext cx="8496300" cy="2938760"/>
          </a:xfrm>
          <a:prstGeom prst="rect">
            <a:avLst/>
          </a:prstGeom>
          <a:noFill/>
          <a:ln>
            <a:noFill/>
          </a:ln>
        </p:spPr>
      </p:pic>
      <p:sp>
        <p:nvSpPr>
          <p:cNvPr id="143" name="Google Shape;143;p12"/>
          <p:cNvSpPr txBox="1"/>
          <p:nvPr/>
        </p:nvSpPr>
        <p:spPr>
          <a:xfrm>
            <a:off x="213360" y="3558540"/>
            <a:ext cx="8496300" cy="132343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In each &amp; every month, bookings of ‘City hotel’ is more than that of bookings of ‘Resort hotel’.</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Both ‘City hotel’ &amp; ‘Resort hotel’ has got the maximum bookings in August &amp; minimum bookings in January.</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nvSpPr>
        <p:spPr>
          <a:xfrm>
            <a:off x="190500" y="68580"/>
            <a:ext cx="81915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Hotel preference (Yearly basis)</a:t>
            </a:r>
            <a:endParaRPr b="1" i="0" sz="3600" u="sng" cap="none" strike="noStrike">
              <a:solidFill>
                <a:schemeClr val="dk1"/>
              </a:solidFill>
              <a:latin typeface="Overlock"/>
              <a:ea typeface="Overlock"/>
              <a:cs typeface="Overlock"/>
              <a:sym typeface="Overlock"/>
            </a:endParaRPr>
          </a:p>
        </p:txBody>
      </p:sp>
      <p:sp>
        <p:nvSpPr>
          <p:cNvPr id="149" name="Google Shape;149;p13"/>
          <p:cNvSpPr/>
          <p:nvPr/>
        </p:nvSpPr>
        <p:spPr>
          <a:xfrm>
            <a:off x="190500" y="1402318"/>
            <a:ext cx="2956560" cy="274082"/>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13"/>
          <p:cNvSpPr/>
          <p:nvPr/>
        </p:nvSpPr>
        <p:spPr>
          <a:xfrm>
            <a:off x="190500" y="1676400"/>
            <a:ext cx="632460" cy="89535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3"/>
          <p:cNvSpPr/>
          <p:nvPr/>
        </p:nvSpPr>
        <p:spPr>
          <a:xfrm>
            <a:off x="1127760" y="1676400"/>
            <a:ext cx="861060" cy="89533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13"/>
          <p:cNvSpPr/>
          <p:nvPr/>
        </p:nvSpPr>
        <p:spPr>
          <a:xfrm>
            <a:off x="1988820" y="1676400"/>
            <a:ext cx="1158240" cy="89533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13"/>
          <p:cNvSpPr txBox="1"/>
          <p:nvPr/>
        </p:nvSpPr>
        <p:spPr>
          <a:xfrm>
            <a:off x="190500" y="1402318"/>
            <a:ext cx="3207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Hotel		City Hotel	Resort hotel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Years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2015		13682		8314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2016		38140		18567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2017		27508		13179</a:t>
            </a:r>
            <a:endParaRPr b="0" i="0" sz="1400" u="none" cap="none" strike="noStrike">
              <a:solidFill>
                <a:srgbClr val="000000"/>
              </a:solidFill>
              <a:latin typeface="Arial"/>
              <a:ea typeface="Arial"/>
              <a:cs typeface="Arial"/>
              <a:sym typeface="Arial"/>
            </a:endParaRPr>
          </a:p>
        </p:txBody>
      </p:sp>
      <p:cxnSp>
        <p:nvCxnSpPr>
          <p:cNvPr id="154" name="Google Shape;154;p13"/>
          <p:cNvCxnSpPr/>
          <p:nvPr/>
        </p:nvCxnSpPr>
        <p:spPr>
          <a:xfrm>
            <a:off x="190500" y="1851660"/>
            <a:ext cx="632460" cy="0"/>
          </a:xfrm>
          <a:prstGeom prst="straightConnector1">
            <a:avLst/>
          </a:prstGeom>
          <a:noFill/>
          <a:ln cap="flat" cmpd="sng" w="19050">
            <a:solidFill>
              <a:schemeClr val="accent2"/>
            </a:solidFill>
            <a:prstDash val="solid"/>
            <a:round/>
            <a:headEnd len="sm" w="sm" type="none"/>
            <a:tailEnd len="sm" w="sm" type="none"/>
          </a:ln>
        </p:spPr>
      </p:cxnSp>
      <p:cxnSp>
        <p:nvCxnSpPr>
          <p:cNvPr id="155" name="Google Shape;155;p13"/>
          <p:cNvCxnSpPr/>
          <p:nvPr/>
        </p:nvCxnSpPr>
        <p:spPr>
          <a:xfrm>
            <a:off x="822960" y="2571730"/>
            <a:ext cx="464820" cy="0"/>
          </a:xfrm>
          <a:prstGeom prst="straightConnector1">
            <a:avLst/>
          </a:prstGeom>
          <a:noFill/>
          <a:ln cap="flat" cmpd="sng" w="19050">
            <a:solidFill>
              <a:schemeClr val="accent2"/>
            </a:solidFill>
            <a:prstDash val="solid"/>
            <a:round/>
            <a:headEnd len="sm" w="sm" type="none"/>
            <a:tailEnd len="sm" w="sm" type="none"/>
          </a:ln>
        </p:spPr>
      </p:cxnSp>
      <p:pic>
        <p:nvPicPr>
          <p:cNvPr id="156" name="Google Shape;156;p13"/>
          <p:cNvPicPr preferRelativeResize="0"/>
          <p:nvPr/>
        </p:nvPicPr>
        <p:blipFill rotWithShape="1">
          <a:blip r:embed="rId3">
            <a:alphaModFix/>
          </a:blip>
          <a:srcRect b="0" l="0" r="0" t="0"/>
          <a:stretch/>
        </p:blipFill>
        <p:spPr>
          <a:xfrm>
            <a:off x="3954781" y="1851660"/>
            <a:ext cx="4930140" cy="3177535"/>
          </a:xfrm>
          <a:prstGeom prst="rect">
            <a:avLst/>
          </a:prstGeom>
          <a:noFill/>
          <a:ln>
            <a:noFill/>
          </a:ln>
        </p:spPr>
      </p:pic>
      <p:sp>
        <p:nvSpPr>
          <p:cNvPr id="157" name="Google Shape;157;p13"/>
          <p:cNvSpPr txBox="1"/>
          <p:nvPr/>
        </p:nvSpPr>
        <p:spPr>
          <a:xfrm>
            <a:off x="3360420" y="1266885"/>
            <a:ext cx="560832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Just as the previous one this time, I grouped along with yearly booking data.</a:t>
            </a:r>
            <a:endParaRPr b="1" i="0" sz="1600" u="none" cap="none" strike="noStrike">
              <a:solidFill>
                <a:schemeClr val="accent2"/>
              </a:solidFill>
              <a:latin typeface="Overlock"/>
              <a:ea typeface="Overlock"/>
              <a:cs typeface="Overlock"/>
              <a:sym typeface="Overlock"/>
            </a:endParaRPr>
          </a:p>
        </p:txBody>
      </p:sp>
      <p:sp>
        <p:nvSpPr>
          <p:cNvPr id="158" name="Google Shape;158;p13"/>
          <p:cNvSpPr txBox="1"/>
          <p:nvPr/>
        </p:nvSpPr>
        <p:spPr>
          <a:xfrm>
            <a:off x="190500" y="2887980"/>
            <a:ext cx="3680462" cy="206210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‘City hotel’ bookings &gt; ‘Resort hotel bookings in each year.</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Both the hotels have witnessed maximum booking in 2016.</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Fall in the number of bookings can be spotted for both the hotels after 2016.</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nvSpPr>
        <p:spPr>
          <a:xfrm>
            <a:off x="144780" y="53340"/>
            <a:ext cx="8374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Cancellation of bookings </a:t>
            </a:r>
            <a:endParaRPr b="1" i="0" sz="3600" u="sng" cap="none" strike="noStrike">
              <a:solidFill>
                <a:schemeClr val="dk1"/>
              </a:solidFill>
              <a:latin typeface="Overlock"/>
              <a:ea typeface="Overlock"/>
              <a:cs typeface="Overlock"/>
              <a:sym typeface="Overlock"/>
            </a:endParaRPr>
          </a:p>
        </p:txBody>
      </p:sp>
      <p:sp>
        <p:nvSpPr>
          <p:cNvPr id="164" name="Google Shape;164;p14"/>
          <p:cNvSpPr txBox="1"/>
          <p:nvPr/>
        </p:nvSpPr>
        <p:spPr>
          <a:xfrm>
            <a:off x="144780" y="800100"/>
            <a:ext cx="884682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This particular analysis is based upon the number cancellation of bookings in ‘City hotel’ &amp; ‘Resort hotel’. Upon grouping the cancellation data along with hotel data, I got the total counts of booking being cancelled and total counts of bookings not cancelled. </a:t>
            </a:r>
            <a:endParaRPr b="1" i="0" sz="1600" u="none" cap="none" strike="noStrike">
              <a:solidFill>
                <a:schemeClr val="accent2"/>
              </a:solidFill>
              <a:latin typeface="Overlock"/>
              <a:ea typeface="Overlock"/>
              <a:cs typeface="Overlock"/>
              <a:sym typeface="Overlock"/>
            </a:endParaRPr>
          </a:p>
        </p:txBody>
      </p:sp>
      <p:sp>
        <p:nvSpPr>
          <p:cNvPr id="165" name="Google Shape;165;p14"/>
          <p:cNvSpPr txBox="1"/>
          <p:nvPr/>
        </p:nvSpPr>
        <p:spPr>
          <a:xfrm>
            <a:off x="4724400" y="2202180"/>
            <a:ext cx="4267200" cy="584775"/>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graphicFrame>
        <p:nvGraphicFramePr>
          <p:cNvPr id="166" name="Google Shape;166;p14"/>
          <p:cNvGraphicFramePr/>
          <p:nvPr/>
        </p:nvGraphicFramePr>
        <p:xfrm>
          <a:off x="276858" y="2921824"/>
          <a:ext cx="3000000" cy="3000000"/>
        </p:xfrm>
        <a:graphic>
          <a:graphicData uri="http://schemas.openxmlformats.org/drawingml/2006/table">
            <a:tbl>
              <a:tblPr>
                <a:noFill/>
                <a:tableStyleId>{3657A589-5C1D-4160-8E25-3F537096A4C9}</a:tableStyleId>
              </a:tblPr>
              <a:tblGrid>
                <a:gridCol w="2843950"/>
                <a:gridCol w="2843950"/>
                <a:gridCol w="2843950"/>
              </a:tblGrid>
              <a:tr h="415175">
                <a:tc>
                  <a:txBody>
                    <a:bodyPr/>
                    <a:lstStyle/>
                    <a:p>
                      <a:pPr indent="0" lvl="0" marL="0" marR="0" rtl="0" algn="l">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5175">
                <a:tc>
                  <a:txBody>
                    <a:bodyPr/>
                    <a:lstStyle/>
                    <a:p>
                      <a:pPr indent="0" lvl="0" marL="0" marR="0" rtl="0" algn="l">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5175">
                <a:tc>
                  <a:txBody>
                    <a:bodyPr/>
                    <a:lstStyle/>
                    <a:p>
                      <a:pPr indent="0" lvl="0" marL="0" marR="0" rtl="0" algn="l">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5175">
                <a:tc>
                  <a:txBody>
                    <a:bodyPr/>
                    <a:lstStyle/>
                    <a:p>
                      <a:pPr indent="0" lvl="0" marL="0" marR="0" rtl="0" algn="l">
                        <a:lnSpc>
                          <a:spcPct val="100000"/>
                        </a:lnSpc>
                        <a:spcBef>
                          <a:spcPts val="0"/>
                        </a:spcBef>
                        <a:spcAft>
                          <a:spcPts val="0"/>
                        </a:spcAft>
                        <a:buNone/>
                      </a:pPr>
                      <a:r>
                        <a:t/>
                      </a:r>
                      <a:endParaRPr b="1"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1400" u="none" cap="none" strike="noStrike">
                        <a:solidFill>
                          <a:schemeClr val="accent2"/>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67" name="Google Shape;167;p14"/>
          <p:cNvPicPr preferRelativeResize="0"/>
          <p:nvPr/>
        </p:nvPicPr>
        <p:blipFill rotWithShape="1">
          <a:blip r:embed="rId3">
            <a:alphaModFix/>
          </a:blip>
          <a:srcRect b="0" l="0" r="0" t="0"/>
          <a:stretch/>
        </p:blipFill>
        <p:spPr>
          <a:xfrm>
            <a:off x="152401" y="1765966"/>
            <a:ext cx="4107180" cy="3164173"/>
          </a:xfrm>
          <a:prstGeom prst="rect">
            <a:avLst/>
          </a:prstGeom>
          <a:noFill/>
          <a:ln>
            <a:noFill/>
          </a:ln>
        </p:spPr>
      </p:pic>
      <p:sp>
        <p:nvSpPr>
          <p:cNvPr id="168" name="Google Shape;168;p14"/>
          <p:cNvSpPr txBox="1"/>
          <p:nvPr/>
        </p:nvSpPr>
        <p:spPr>
          <a:xfrm>
            <a:off x="4465320" y="2026920"/>
            <a:ext cx="4267200"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Here,</a:t>
            </a:r>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0 = Booking is not cancelled.</a:t>
            </a:r>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1 = Booking is cancelled.</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Bookings as well as cancellation rate both is higher in ‘City hotels’ than ‘Resort hotels’.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nvSpPr>
        <p:spPr>
          <a:xfrm>
            <a:off x="205740" y="83820"/>
            <a:ext cx="49453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p:txBody>
      </p:sp>
      <p:pic>
        <p:nvPicPr>
          <p:cNvPr id="174" name="Google Shape;174;p15"/>
          <p:cNvPicPr preferRelativeResize="0"/>
          <p:nvPr/>
        </p:nvPicPr>
        <p:blipFill rotWithShape="1">
          <a:blip r:embed="rId3">
            <a:alphaModFix/>
          </a:blip>
          <a:srcRect b="0" l="0" r="0" t="0"/>
          <a:stretch/>
        </p:blipFill>
        <p:spPr>
          <a:xfrm>
            <a:off x="716280" y="518161"/>
            <a:ext cx="3733800" cy="3512820"/>
          </a:xfrm>
          <a:prstGeom prst="rect">
            <a:avLst/>
          </a:prstGeom>
          <a:noFill/>
          <a:ln>
            <a:noFill/>
          </a:ln>
        </p:spPr>
      </p:pic>
      <p:pic>
        <p:nvPicPr>
          <p:cNvPr id="175" name="Google Shape;175;p15"/>
          <p:cNvPicPr preferRelativeResize="0"/>
          <p:nvPr/>
        </p:nvPicPr>
        <p:blipFill rotWithShape="1">
          <a:blip r:embed="rId4">
            <a:alphaModFix/>
          </a:blip>
          <a:srcRect b="0" l="0" r="0" t="0"/>
          <a:stretch/>
        </p:blipFill>
        <p:spPr>
          <a:xfrm>
            <a:off x="4503420" y="518161"/>
            <a:ext cx="3787140" cy="3649979"/>
          </a:xfrm>
          <a:prstGeom prst="rect">
            <a:avLst/>
          </a:prstGeom>
          <a:noFill/>
          <a:ln>
            <a:noFill/>
          </a:ln>
        </p:spPr>
      </p:pic>
      <p:sp>
        <p:nvSpPr>
          <p:cNvPr id="176" name="Google Shape;176;p15"/>
          <p:cNvSpPr txBox="1"/>
          <p:nvPr/>
        </p:nvSpPr>
        <p:spPr>
          <a:xfrm>
            <a:off x="217170" y="3861704"/>
            <a:ext cx="8709660" cy="1077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In ‘City hotel’ 41.7% of total bookings is cancelled whereas 58.3% of total bookings is not cancelled.</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In ‘Resort hotel’ 27.8% of total bookings is cancelled whereas 72.2% of total bookings is not cancelled.</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nvSpPr>
        <p:spPr>
          <a:xfrm>
            <a:off x="152400" y="76200"/>
            <a:ext cx="84201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Analysis on the basis of market segment</a:t>
            </a:r>
            <a:endParaRPr b="1" i="0" sz="3600" u="sng" cap="none" strike="noStrike">
              <a:solidFill>
                <a:schemeClr val="dk1"/>
              </a:solidFill>
              <a:latin typeface="Overlock"/>
              <a:ea typeface="Overlock"/>
              <a:cs typeface="Overlock"/>
              <a:sym typeface="Overlock"/>
            </a:endParaRPr>
          </a:p>
        </p:txBody>
      </p:sp>
      <p:sp>
        <p:nvSpPr>
          <p:cNvPr id="182" name="Google Shape;182;p16"/>
          <p:cNvSpPr/>
          <p:nvPr/>
        </p:nvSpPr>
        <p:spPr>
          <a:xfrm>
            <a:off x="312420" y="952259"/>
            <a:ext cx="2674620" cy="2232901"/>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16"/>
          <p:cNvSpPr txBox="1"/>
          <p:nvPr/>
        </p:nvSpPr>
        <p:spPr>
          <a:xfrm>
            <a:off x="312420" y="1296768"/>
            <a:ext cx="36195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Online TA              	56477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Offline TA/TO        	24219</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Groups                  	19811</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Direct                    	12606</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Corporate              	5295</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Complementary     	743</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Aviation                  	237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Undefined              	2</a:t>
            </a:r>
            <a:endParaRPr b="0" i="0" sz="1400" u="none" cap="none" strike="noStrike">
              <a:solidFill>
                <a:srgbClr val="000000"/>
              </a:solidFill>
              <a:latin typeface="Arial"/>
              <a:ea typeface="Arial"/>
              <a:cs typeface="Arial"/>
              <a:sym typeface="Arial"/>
            </a:endParaRPr>
          </a:p>
        </p:txBody>
      </p:sp>
      <p:sp>
        <p:nvSpPr>
          <p:cNvPr id="184" name="Google Shape;184;p16"/>
          <p:cNvSpPr txBox="1"/>
          <p:nvPr/>
        </p:nvSpPr>
        <p:spPr>
          <a:xfrm>
            <a:off x="312420" y="988990"/>
            <a:ext cx="27660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Market segments        Counts</a:t>
            </a:r>
            <a:endParaRPr b="1" i="0" sz="1400" u="none" cap="none" strike="noStrike">
              <a:solidFill>
                <a:schemeClr val="accent2"/>
              </a:solidFill>
              <a:latin typeface="Arial"/>
              <a:ea typeface="Arial"/>
              <a:cs typeface="Arial"/>
              <a:sym typeface="Arial"/>
            </a:endParaRPr>
          </a:p>
        </p:txBody>
      </p:sp>
      <p:cxnSp>
        <p:nvCxnSpPr>
          <p:cNvPr id="185" name="Google Shape;185;p16"/>
          <p:cNvCxnSpPr/>
          <p:nvPr/>
        </p:nvCxnSpPr>
        <p:spPr>
          <a:xfrm>
            <a:off x="312420" y="1296767"/>
            <a:ext cx="2674620" cy="0"/>
          </a:xfrm>
          <a:prstGeom prst="straightConnector1">
            <a:avLst/>
          </a:prstGeom>
          <a:noFill/>
          <a:ln cap="flat" cmpd="sng" w="12700">
            <a:solidFill>
              <a:srgbClr val="202020"/>
            </a:solidFill>
            <a:prstDash val="solid"/>
            <a:round/>
            <a:headEnd len="sm" w="sm" type="none"/>
            <a:tailEnd len="sm" w="sm" type="none"/>
          </a:ln>
        </p:spPr>
      </p:cxnSp>
      <p:cxnSp>
        <p:nvCxnSpPr>
          <p:cNvPr id="186" name="Google Shape;186;p16"/>
          <p:cNvCxnSpPr/>
          <p:nvPr/>
        </p:nvCxnSpPr>
        <p:spPr>
          <a:xfrm>
            <a:off x="2049780" y="952259"/>
            <a:ext cx="0" cy="2232901"/>
          </a:xfrm>
          <a:prstGeom prst="straightConnector1">
            <a:avLst/>
          </a:prstGeom>
          <a:noFill/>
          <a:ln cap="flat" cmpd="sng" w="12700">
            <a:solidFill>
              <a:schemeClr val="accent2"/>
            </a:solidFill>
            <a:prstDash val="solid"/>
            <a:round/>
            <a:headEnd len="sm" w="sm" type="none"/>
            <a:tailEnd len="sm" w="sm" type="none"/>
          </a:ln>
        </p:spPr>
      </p:cxnSp>
      <p:pic>
        <p:nvPicPr>
          <p:cNvPr id="187" name="Google Shape;187;p16"/>
          <p:cNvPicPr preferRelativeResize="0"/>
          <p:nvPr/>
        </p:nvPicPr>
        <p:blipFill rotWithShape="1">
          <a:blip r:embed="rId3">
            <a:alphaModFix/>
          </a:blip>
          <a:srcRect b="0" l="0" r="0" t="0"/>
          <a:stretch/>
        </p:blipFill>
        <p:spPr>
          <a:xfrm>
            <a:off x="3208020" y="952258"/>
            <a:ext cx="5623560" cy="2651991"/>
          </a:xfrm>
          <a:prstGeom prst="rect">
            <a:avLst/>
          </a:prstGeom>
          <a:noFill/>
          <a:ln>
            <a:noFill/>
          </a:ln>
        </p:spPr>
      </p:pic>
      <p:sp>
        <p:nvSpPr>
          <p:cNvPr id="188" name="Google Shape;188;p16"/>
          <p:cNvSpPr txBox="1"/>
          <p:nvPr/>
        </p:nvSpPr>
        <p:spPr>
          <a:xfrm>
            <a:off x="247654" y="3954413"/>
            <a:ext cx="8648700" cy="58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From the counts table, </a:t>
            </a:r>
            <a:r>
              <a:rPr b="1" lang="en-US" sz="1600">
                <a:solidFill>
                  <a:schemeClr val="accent2"/>
                </a:solidFill>
                <a:latin typeface="Overlock"/>
                <a:ea typeface="Overlock"/>
                <a:cs typeface="Overlock"/>
                <a:sym typeface="Overlock"/>
              </a:rPr>
              <a:t>it's</a:t>
            </a:r>
            <a:r>
              <a:rPr b="1" i="0" lang="en-US" sz="1600" u="none" cap="none" strike="noStrike">
                <a:solidFill>
                  <a:schemeClr val="accent2"/>
                </a:solidFill>
                <a:latin typeface="Overlock"/>
                <a:ea typeface="Overlock"/>
                <a:cs typeface="Overlock"/>
                <a:sym typeface="Overlock"/>
              </a:rPr>
              <a:t> clear that in market segment ‘Online TA’ has the highest counts out of all so, it can be stated that ‘Online TA’ brings the maximum number of bookings.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nvSpPr>
        <p:spPr>
          <a:xfrm>
            <a:off x="175260" y="114300"/>
            <a:ext cx="83896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ADR (Average Daily Rate)</a:t>
            </a:r>
            <a:endParaRPr b="1" i="0" sz="3600" u="sng" cap="none" strike="noStrike">
              <a:solidFill>
                <a:schemeClr val="dk1"/>
              </a:solidFill>
              <a:latin typeface="Overlock"/>
              <a:ea typeface="Overlock"/>
              <a:cs typeface="Overlock"/>
              <a:sym typeface="Overlock"/>
            </a:endParaRPr>
          </a:p>
        </p:txBody>
      </p:sp>
      <p:sp>
        <p:nvSpPr>
          <p:cNvPr id="194" name="Google Shape;194;p17"/>
          <p:cNvSpPr txBox="1"/>
          <p:nvPr/>
        </p:nvSpPr>
        <p:spPr>
          <a:xfrm>
            <a:off x="167640" y="845820"/>
            <a:ext cx="867156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‘Average Daily Rate’ (ADR) is one of the key performance indicator (KPI) of the industry. Its used to measure the average price customers are paying per room per night on a given period of time. </a:t>
            </a:r>
            <a:endParaRPr b="1" i="0" sz="1600" u="none" cap="none" strike="noStrike">
              <a:solidFill>
                <a:schemeClr val="accent2"/>
              </a:solidFill>
              <a:latin typeface="Overlock"/>
              <a:ea typeface="Overlock"/>
              <a:cs typeface="Overlock"/>
              <a:sym typeface="Overlock"/>
            </a:endParaRPr>
          </a:p>
        </p:txBody>
      </p:sp>
      <p:pic>
        <p:nvPicPr>
          <p:cNvPr id="195" name="Google Shape;195;p17"/>
          <p:cNvPicPr preferRelativeResize="0"/>
          <p:nvPr/>
        </p:nvPicPr>
        <p:blipFill rotWithShape="1">
          <a:blip r:embed="rId3">
            <a:alphaModFix/>
          </a:blip>
          <a:srcRect b="0" l="0" r="0" t="0"/>
          <a:stretch/>
        </p:blipFill>
        <p:spPr>
          <a:xfrm>
            <a:off x="316721" y="1762006"/>
            <a:ext cx="3043699" cy="3000494"/>
          </a:xfrm>
          <a:prstGeom prst="rect">
            <a:avLst/>
          </a:prstGeom>
          <a:noFill/>
          <a:ln>
            <a:noFill/>
          </a:ln>
        </p:spPr>
      </p:pic>
      <p:sp>
        <p:nvSpPr>
          <p:cNvPr id="196" name="Google Shape;196;p17"/>
          <p:cNvSpPr txBox="1"/>
          <p:nvPr/>
        </p:nvSpPr>
        <p:spPr>
          <a:xfrm>
            <a:off x="3631421" y="1829217"/>
            <a:ext cx="5207779"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The higher the ADR, the better.</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A rising ADR suggests that a hotel is renting out there rooms more often and scaling up there revenue. To increase the ADR, hotels should look into ways to boost price per room. </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rgbClr val="111111"/>
                </a:solidFill>
                <a:latin typeface="Overlock"/>
                <a:ea typeface="Overlock"/>
                <a:cs typeface="Overlock"/>
                <a:sym typeface="Overlock"/>
              </a:rPr>
              <a:t>Hotel operators seek to increase ADR by focusing on pricing strategies. This includes upselling, promotions, and complimentary offers.</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nvSpPr>
        <p:spPr>
          <a:xfrm>
            <a:off x="152400" y="114300"/>
            <a:ext cx="82981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2" name="Google Shape;202;p18"/>
          <p:cNvPicPr preferRelativeResize="0"/>
          <p:nvPr/>
        </p:nvPicPr>
        <p:blipFill rotWithShape="1">
          <a:blip r:embed="rId3">
            <a:alphaModFix/>
          </a:blip>
          <a:srcRect b="0" l="0" r="0" t="0"/>
          <a:stretch/>
        </p:blipFill>
        <p:spPr>
          <a:xfrm>
            <a:off x="4572000" y="472440"/>
            <a:ext cx="4419601" cy="4556760"/>
          </a:xfrm>
          <a:prstGeom prst="rect">
            <a:avLst/>
          </a:prstGeom>
          <a:noFill/>
          <a:ln>
            <a:noFill/>
          </a:ln>
        </p:spPr>
      </p:pic>
      <p:sp>
        <p:nvSpPr>
          <p:cNvPr id="203" name="Google Shape;203;p18"/>
          <p:cNvSpPr txBox="1"/>
          <p:nvPr/>
        </p:nvSpPr>
        <p:spPr>
          <a:xfrm>
            <a:off x="152400" y="800100"/>
            <a:ext cx="4351020"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This histogram shows the distribution of ADR values of the hotel data in this dataset.</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1" i="0" sz="1600" u="none" cap="none" strike="noStrike">
              <a:solidFill>
                <a:srgbClr val="000000"/>
              </a:solidFill>
              <a:latin typeface="Overlock"/>
              <a:ea typeface="Overlock"/>
              <a:cs typeface="Overlock"/>
              <a:sym typeface="Overlock"/>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1" i="0" sz="1600" u="none" cap="none" strike="noStrike">
              <a:solidFill>
                <a:srgbClr val="000000"/>
              </a:solidFill>
              <a:latin typeface="Overlock"/>
              <a:ea typeface="Overlock"/>
              <a:cs typeface="Overlock"/>
              <a:sym typeface="Overlock"/>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The dotted line marks the average ADR value which is approximately 100.</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1" i="0" sz="1600" u="none" cap="none" strike="noStrike">
              <a:solidFill>
                <a:srgbClr val="000000"/>
              </a:solidFill>
              <a:latin typeface="Overlock"/>
              <a:ea typeface="Overlock"/>
              <a:cs typeface="Overlock"/>
              <a:sym typeface="Overlock"/>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 Most of the hotels have the ADR values in between 90 to 120.</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Very few hotels have ADR above 150.</a:t>
            </a:r>
            <a:endParaRPr b="1" i="0" sz="1600" u="none" cap="none" strike="noStrike">
              <a:solidFill>
                <a:srgbClr val="000000"/>
              </a:solidFill>
              <a:latin typeface="Overlock"/>
              <a:ea typeface="Overlock"/>
              <a:cs typeface="Overlock"/>
              <a:sym typeface="Overlo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nvSpPr>
        <p:spPr>
          <a:xfrm>
            <a:off x="144780" y="121920"/>
            <a:ext cx="82981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19"/>
          <p:cNvSpPr txBox="1"/>
          <p:nvPr/>
        </p:nvSpPr>
        <p:spPr>
          <a:xfrm>
            <a:off x="144780" y="612100"/>
            <a:ext cx="867918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Let’s have a look at the average ADR of two different types of hotels present in the dataset which are ‘City hotel’ &amp; ‘Resort hotel’. </a:t>
            </a:r>
            <a:endParaRPr b="1" i="0" sz="1600" u="none" cap="none" strike="noStrike">
              <a:solidFill>
                <a:schemeClr val="accent2"/>
              </a:solidFill>
              <a:latin typeface="Overlock"/>
              <a:ea typeface="Overlock"/>
              <a:cs typeface="Overlock"/>
              <a:sym typeface="Overlock"/>
            </a:endParaRPr>
          </a:p>
        </p:txBody>
      </p:sp>
      <p:sp>
        <p:nvSpPr>
          <p:cNvPr id="210" name="Google Shape;210;p19"/>
          <p:cNvSpPr/>
          <p:nvPr/>
        </p:nvSpPr>
        <p:spPr>
          <a:xfrm>
            <a:off x="266700" y="1409700"/>
            <a:ext cx="3215640" cy="92202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19"/>
          <p:cNvSpPr txBox="1"/>
          <p:nvPr/>
        </p:nvSpPr>
        <p:spPr>
          <a:xfrm>
            <a:off x="259080" y="1393656"/>
            <a:ext cx="45720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Hotel                             Average ADR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City Hotel      	             105.304465</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Resort Hotel     	             94.952930</a:t>
            </a:r>
            <a:endParaRPr b="0" i="0" sz="1400" u="none" cap="none" strike="noStrike">
              <a:solidFill>
                <a:srgbClr val="000000"/>
              </a:solidFill>
              <a:latin typeface="Arial"/>
              <a:ea typeface="Arial"/>
              <a:cs typeface="Arial"/>
              <a:sym typeface="Arial"/>
            </a:endParaRPr>
          </a:p>
        </p:txBody>
      </p:sp>
      <p:cxnSp>
        <p:nvCxnSpPr>
          <p:cNvPr id="212" name="Google Shape;212;p19"/>
          <p:cNvCxnSpPr/>
          <p:nvPr/>
        </p:nvCxnSpPr>
        <p:spPr>
          <a:xfrm>
            <a:off x="266700" y="1687055"/>
            <a:ext cx="3215640" cy="0"/>
          </a:xfrm>
          <a:prstGeom prst="straightConnector1">
            <a:avLst/>
          </a:prstGeom>
          <a:noFill/>
          <a:ln cap="flat" cmpd="sng" w="19050">
            <a:solidFill>
              <a:schemeClr val="accent2"/>
            </a:solidFill>
            <a:prstDash val="solid"/>
            <a:round/>
            <a:headEnd len="sm" w="sm" type="none"/>
            <a:tailEnd len="sm" w="sm" type="none"/>
          </a:ln>
        </p:spPr>
      </p:cxnSp>
      <p:cxnSp>
        <p:nvCxnSpPr>
          <p:cNvPr id="213" name="Google Shape;213;p19"/>
          <p:cNvCxnSpPr/>
          <p:nvPr/>
        </p:nvCxnSpPr>
        <p:spPr>
          <a:xfrm>
            <a:off x="1722120" y="1409700"/>
            <a:ext cx="0" cy="922020"/>
          </a:xfrm>
          <a:prstGeom prst="straightConnector1">
            <a:avLst/>
          </a:prstGeom>
          <a:noFill/>
          <a:ln cap="flat" cmpd="sng" w="19050">
            <a:solidFill>
              <a:schemeClr val="accent2"/>
            </a:solidFill>
            <a:prstDash val="solid"/>
            <a:round/>
            <a:headEnd len="sm" w="sm" type="none"/>
            <a:tailEnd len="sm" w="sm" type="none"/>
          </a:ln>
        </p:spPr>
      </p:cxnSp>
      <p:pic>
        <p:nvPicPr>
          <p:cNvPr id="214" name="Google Shape;214;p19"/>
          <p:cNvPicPr preferRelativeResize="0"/>
          <p:nvPr/>
        </p:nvPicPr>
        <p:blipFill rotWithShape="1">
          <a:blip r:embed="rId3">
            <a:alphaModFix/>
          </a:blip>
          <a:srcRect b="0" l="0" r="0" t="0"/>
          <a:stretch/>
        </p:blipFill>
        <p:spPr>
          <a:xfrm>
            <a:off x="3878581" y="1393656"/>
            <a:ext cx="4945371" cy="3513624"/>
          </a:xfrm>
          <a:prstGeom prst="rect">
            <a:avLst/>
          </a:prstGeom>
          <a:noFill/>
          <a:ln>
            <a:noFill/>
          </a:ln>
        </p:spPr>
      </p:pic>
      <p:sp>
        <p:nvSpPr>
          <p:cNvPr id="215" name="Google Shape;215;p19"/>
          <p:cNvSpPr txBox="1"/>
          <p:nvPr/>
        </p:nvSpPr>
        <p:spPr>
          <a:xfrm>
            <a:off x="259080" y="2906137"/>
            <a:ext cx="3467100" cy="2062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from the table above &amp; the horizontal bar chart on the right </a:t>
            </a:r>
            <a:r>
              <a:rPr b="1" lang="en-US" sz="1600">
                <a:solidFill>
                  <a:schemeClr val="accent2"/>
                </a:solidFill>
                <a:latin typeface="Overlock"/>
                <a:ea typeface="Overlock"/>
                <a:cs typeface="Overlock"/>
                <a:sym typeface="Overlock"/>
              </a:rPr>
              <a:t>it's</a:t>
            </a:r>
            <a:r>
              <a:rPr b="1" i="0" lang="en-US" sz="1600" u="none" cap="none" strike="noStrike">
                <a:solidFill>
                  <a:schemeClr val="accent2"/>
                </a:solidFill>
                <a:latin typeface="Overlock"/>
                <a:ea typeface="Overlock"/>
                <a:cs typeface="Overlock"/>
                <a:sym typeface="Overlock"/>
              </a:rPr>
              <a:t> clear that average ADR of ‘City hotel’ is more than ‘Resort hotel’ though by a minute margin of only 10.35 approximately. </a:t>
            </a:r>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5" name="Google Shape;55;p2"/>
          <p:cNvSpPr txBox="1"/>
          <p:nvPr/>
        </p:nvSpPr>
        <p:spPr>
          <a:xfrm>
            <a:off x="315750" y="113780"/>
            <a:ext cx="78376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Synopsis</a:t>
            </a:r>
            <a:endParaRPr b="1" i="0" sz="3600" u="sng" cap="none" strike="noStrike">
              <a:solidFill>
                <a:schemeClr val="dk1"/>
              </a:solidFill>
              <a:latin typeface="Overlock"/>
              <a:ea typeface="Overlock"/>
              <a:cs typeface="Overlock"/>
              <a:sym typeface="Overlock"/>
            </a:endParaRPr>
          </a:p>
        </p:txBody>
      </p:sp>
      <p:sp>
        <p:nvSpPr>
          <p:cNvPr id="56" name="Google Shape;56;p2"/>
          <p:cNvSpPr txBox="1"/>
          <p:nvPr/>
        </p:nvSpPr>
        <p:spPr>
          <a:xfrm>
            <a:off x="315750" y="1036320"/>
            <a:ext cx="8512500" cy="3294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Who does not like to travel and spend some quality vacation in a good &amp; snuggly hotel ? Surely, maximum people out there would love to go for a vacation and enjoy their stay in a good hotel.  So, basically hotels play an essential part in the overall vacation experience. </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With the growth in travel and tourism, ‘Hotel Industry’ which comes under ‘Hospitality Industry’ is also scaling up and of course a large number of factors remain responsible for the success of this industry and one of those are the booking pattern of hotels.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here I have a dataset regarding the data of hotel bookings and related information. With all this data, I managed to analyze and extract some meaningful insights from it.</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a:t>
            </a:r>
            <a:r>
              <a:rPr b="1" lang="en-US" sz="1600">
                <a:solidFill>
                  <a:schemeClr val="accent2"/>
                </a:solidFill>
                <a:latin typeface="Overlock"/>
                <a:ea typeface="Overlock"/>
                <a:cs typeface="Overlock"/>
                <a:sym typeface="Overlock"/>
              </a:rPr>
              <a:t>let's</a:t>
            </a:r>
            <a:r>
              <a:rPr b="1" i="0" lang="en-US" sz="1600" u="none" cap="none" strike="noStrike">
                <a:solidFill>
                  <a:schemeClr val="accent2"/>
                </a:solidFill>
                <a:latin typeface="Overlock"/>
                <a:ea typeface="Overlock"/>
                <a:cs typeface="Overlock"/>
                <a:sym typeface="Overlock"/>
              </a:rPr>
              <a:t> get straight into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nvSpPr>
        <p:spPr>
          <a:xfrm>
            <a:off x="137160" y="129540"/>
            <a:ext cx="83972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21" name="Google Shape;221;p20"/>
          <p:cNvPicPr preferRelativeResize="0"/>
          <p:nvPr/>
        </p:nvPicPr>
        <p:blipFill rotWithShape="1">
          <a:blip r:embed="rId3">
            <a:alphaModFix/>
          </a:blip>
          <a:srcRect b="0" l="0" r="0" t="0"/>
          <a:stretch/>
        </p:blipFill>
        <p:spPr>
          <a:xfrm>
            <a:off x="137160" y="498573"/>
            <a:ext cx="8755380" cy="3126641"/>
          </a:xfrm>
          <a:prstGeom prst="rect">
            <a:avLst/>
          </a:prstGeom>
          <a:noFill/>
          <a:ln>
            <a:noFill/>
          </a:ln>
        </p:spPr>
      </p:pic>
      <p:sp>
        <p:nvSpPr>
          <p:cNvPr id="222" name="Google Shape;222;p20"/>
          <p:cNvSpPr txBox="1"/>
          <p:nvPr/>
        </p:nvSpPr>
        <p:spPr>
          <a:xfrm>
            <a:off x="320040" y="3625214"/>
            <a:ext cx="8572500"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This bar chart shows the country having the best ADR. I have only considered the top 10 countries with high ADR values.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DJI(Djibouti) tops the list with a value of 273 approximately.</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67640" y="160020"/>
            <a:ext cx="83667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Overlock"/>
                <a:ea typeface="Overlock"/>
                <a:cs typeface="Overlock"/>
                <a:sym typeface="Overlock"/>
              </a:rPr>
              <a:t>Continued……………………………..</a:t>
            </a:r>
            <a:endParaRPr b="1" i="0" sz="1400" u="none" cap="none" strike="noStrike">
              <a:solidFill>
                <a:schemeClr val="dk1"/>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28" name="Google Shape;228;p21"/>
          <p:cNvPicPr preferRelativeResize="0"/>
          <p:nvPr/>
        </p:nvPicPr>
        <p:blipFill rotWithShape="1">
          <a:blip r:embed="rId3">
            <a:alphaModFix/>
          </a:blip>
          <a:srcRect b="0" l="0" r="0" t="0"/>
          <a:stretch/>
        </p:blipFill>
        <p:spPr>
          <a:xfrm>
            <a:off x="320040" y="494515"/>
            <a:ext cx="8214360" cy="2439185"/>
          </a:xfrm>
          <a:prstGeom prst="rect">
            <a:avLst/>
          </a:prstGeom>
          <a:noFill/>
          <a:ln>
            <a:noFill/>
          </a:ln>
        </p:spPr>
      </p:pic>
      <p:sp>
        <p:nvSpPr>
          <p:cNvPr id="229" name="Google Shape;229;p21"/>
          <p:cNvSpPr txBox="1"/>
          <p:nvPr/>
        </p:nvSpPr>
        <p:spPr>
          <a:xfrm>
            <a:off x="373380" y="3070860"/>
            <a:ext cx="8442960"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This line chart shows ADR values of each month for 3 different years, which are 2015, 2016, &amp; 2017. </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In each year ‘August’ has witnessed highest ADR values.</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‘June’ to ‘August’ timeframe has seen rise in hotel business compared to other months.</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Average ADR is rising every year which affirms that hotel business is scaling up significantly each year.</a:t>
            </a:r>
            <a:endParaRPr b="1" i="0" sz="1600" u="none" cap="none" strike="noStrike">
              <a:solidFill>
                <a:srgbClr val="000000"/>
              </a:solidFill>
              <a:latin typeface="Overlock"/>
              <a:ea typeface="Overlock"/>
              <a:cs typeface="Overlock"/>
              <a:sym typeface="Overlo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nvSpPr>
        <p:spPr>
          <a:xfrm>
            <a:off x="152400" y="83820"/>
            <a:ext cx="83210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Meal analysis</a:t>
            </a:r>
            <a:endParaRPr b="1" i="0" sz="3600" u="sng" cap="none" strike="noStrike">
              <a:solidFill>
                <a:schemeClr val="dk1"/>
              </a:solidFill>
              <a:latin typeface="Overlock"/>
              <a:ea typeface="Overlock"/>
              <a:cs typeface="Overlock"/>
              <a:sym typeface="Overlock"/>
            </a:endParaRPr>
          </a:p>
        </p:txBody>
      </p:sp>
      <p:pic>
        <p:nvPicPr>
          <p:cNvPr id="235" name="Google Shape;235;p22"/>
          <p:cNvPicPr preferRelativeResize="0"/>
          <p:nvPr/>
        </p:nvPicPr>
        <p:blipFill rotWithShape="1">
          <a:blip r:embed="rId3">
            <a:alphaModFix/>
          </a:blip>
          <a:srcRect b="0" l="0" r="0" t="0"/>
          <a:stretch/>
        </p:blipFill>
        <p:spPr>
          <a:xfrm>
            <a:off x="289047" y="883920"/>
            <a:ext cx="4343913" cy="3901440"/>
          </a:xfrm>
          <a:prstGeom prst="rect">
            <a:avLst/>
          </a:prstGeom>
          <a:noFill/>
          <a:ln>
            <a:noFill/>
          </a:ln>
        </p:spPr>
      </p:pic>
      <p:sp>
        <p:nvSpPr>
          <p:cNvPr id="236" name="Google Shape;236;p22"/>
          <p:cNvSpPr txBox="1"/>
          <p:nvPr/>
        </p:nvSpPr>
        <p:spPr>
          <a:xfrm>
            <a:off x="3429000" y="1181100"/>
            <a:ext cx="536448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sp>
        <p:nvSpPr>
          <p:cNvPr id="237" name="Google Shape;237;p22"/>
          <p:cNvSpPr txBox="1"/>
          <p:nvPr/>
        </p:nvSpPr>
        <p:spPr>
          <a:xfrm>
            <a:off x="4869180" y="883920"/>
            <a:ext cx="4069080" cy="375487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Almost 77.3% of customers prefer BB (Bed &amp; Breakfast).</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A Bed &amp; Breakfast or BB is an  accommodation  type which provides an overnight stay as well as the first meal of the day included in the price.</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it can be said that customers mainly preferred to take breakfast at their respective hotel &amp; rest meals outside their hotel. So, people like to explore more in the city at different places.</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nvSpPr>
        <p:spPr>
          <a:xfrm>
            <a:off x="243840" y="0"/>
            <a:ext cx="825246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Car parking analysis</a:t>
            </a:r>
            <a:endParaRPr b="1" i="0" sz="3600" u="sng" cap="none" strike="noStrike">
              <a:solidFill>
                <a:schemeClr val="dk1"/>
              </a:solidFill>
              <a:latin typeface="Overlock"/>
              <a:ea typeface="Overlock"/>
              <a:cs typeface="Overlock"/>
              <a:sym typeface="Overlock"/>
            </a:endParaRPr>
          </a:p>
        </p:txBody>
      </p:sp>
      <p:pic>
        <p:nvPicPr>
          <p:cNvPr id="243" name="Google Shape;243;p23"/>
          <p:cNvPicPr preferRelativeResize="0"/>
          <p:nvPr/>
        </p:nvPicPr>
        <p:blipFill rotWithShape="1">
          <a:blip r:embed="rId3">
            <a:alphaModFix/>
          </a:blip>
          <a:srcRect b="0" l="0" r="0" t="0"/>
          <a:stretch/>
        </p:blipFill>
        <p:spPr>
          <a:xfrm>
            <a:off x="342900" y="868680"/>
            <a:ext cx="8488680" cy="3177540"/>
          </a:xfrm>
          <a:prstGeom prst="rect">
            <a:avLst/>
          </a:prstGeom>
          <a:noFill/>
          <a:ln>
            <a:noFill/>
          </a:ln>
        </p:spPr>
      </p:pic>
      <p:sp>
        <p:nvSpPr>
          <p:cNvPr id="244" name="Google Shape;244;p23"/>
          <p:cNvSpPr txBox="1"/>
          <p:nvPr/>
        </p:nvSpPr>
        <p:spPr>
          <a:xfrm>
            <a:off x="342900" y="4114800"/>
            <a:ext cx="832104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From the line chart above, its intelligible that most of the hotels have 0 to 1 car parking space available, which indicates that most of the people like to use public transport facilities.</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nvSpPr>
        <p:spPr>
          <a:xfrm>
            <a:off x="198120" y="114300"/>
            <a:ext cx="82372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Repetition of guests</a:t>
            </a:r>
            <a:endParaRPr b="1" i="0" sz="3600" u="sng" cap="none" strike="noStrike">
              <a:solidFill>
                <a:schemeClr val="dk1"/>
              </a:solidFill>
              <a:latin typeface="Overlock"/>
              <a:ea typeface="Overlock"/>
              <a:cs typeface="Overlock"/>
              <a:sym typeface="Overlock"/>
            </a:endParaRPr>
          </a:p>
        </p:txBody>
      </p:sp>
      <p:pic>
        <p:nvPicPr>
          <p:cNvPr id="250" name="Google Shape;250;p24"/>
          <p:cNvPicPr preferRelativeResize="0"/>
          <p:nvPr/>
        </p:nvPicPr>
        <p:blipFill rotWithShape="1">
          <a:blip r:embed="rId3">
            <a:alphaModFix/>
          </a:blip>
          <a:srcRect b="0" l="0" r="0" t="0"/>
          <a:stretch/>
        </p:blipFill>
        <p:spPr>
          <a:xfrm>
            <a:off x="4572000" y="876300"/>
            <a:ext cx="4244339" cy="4023360"/>
          </a:xfrm>
          <a:prstGeom prst="rect">
            <a:avLst/>
          </a:prstGeom>
          <a:noFill/>
          <a:ln>
            <a:noFill/>
          </a:ln>
        </p:spPr>
      </p:pic>
      <p:sp>
        <p:nvSpPr>
          <p:cNvPr id="251" name="Google Shape;251;p24"/>
          <p:cNvSpPr txBox="1"/>
          <p:nvPr/>
        </p:nvSpPr>
        <p:spPr>
          <a:xfrm>
            <a:off x="342900" y="1287775"/>
            <a:ext cx="4244400" cy="280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Here, 0 = Guests did not repeat their  </a:t>
            </a:r>
            <a:r>
              <a:rPr b="1" lang="en-US" sz="1600">
                <a:solidFill>
                  <a:schemeClr val="accent2"/>
                </a:solidFill>
                <a:latin typeface="Overlock"/>
                <a:ea typeface="Overlock"/>
                <a:cs typeface="Overlock"/>
                <a:sym typeface="Overlock"/>
              </a:rPr>
              <a:t>bookings</a:t>
            </a:r>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          1  = Guests repeated their bookings.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it can be said that most of the guests did not repeat their bookings &amp; maximum are first time guests.</a:t>
            </a:r>
            <a:endParaRPr/>
          </a:p>
          <a:p>
            <a:pPr indent="0" lvl="0" marL="0" marR="0" rtl="0" algn="just">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So, hotel management may come with a marketing tactic to increase the bookings of their repeated guests also.</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nvSpPr>
        <p:spPr>
          <a:xfrm>
            <a:off x="243840" y="68580"/>
            <a:ext cx="821436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Analysis on night stays </a:t>
            </a:r>
            <a:endParaRPr b="1" i="0" sz="3600" u="sng" cap="none" strike="noStrike">
              <a:solidFill>
                <a:schemeClr val="dk1"/>
              </a:solidFill>
              <a:latin typeface="Overlock"/>
              <a:ea typeface="Overlock"/>
              <a:cs typeface="Overlock"/>
              <a:sym typeface="Overlock"/>
            </a:endParaRPr>
          </a:p>
        </p:txBody>
      </p:sp>
      <p:pic>
        <p:nvPicPr>
          <p:cNvPr id="257" name="Google Shape;257;p25"/>
          <p:cNvPicPr preferRelativeResize="0"/>
          <p:nvPr/>
        </p:nvPicPr>
        <p:blipFill rotWithShape="1">
          <a:blip r:embed="rId3">
            <a:alphaModFix/>
          </a:blip>
          <a:srcRect b="0" l="0" r="0" t="0"/>
          <a:stretch/>
        </p:blipFill>
        <p:spPr>
          <a:xfrm>
            <a:off x="312425" y="803899"/>
            <a:ext cx="8351525" cy="3086175"/>
          </a:xfrm>
          <a:prstGeom prst="rect">
            <a:avLst/>
          </a:prstGeom>
          <a:noFill/>
          <a:ln>
            <a:noFill/>
          </a:ln>
        </p:spPr>
      </p:pic>
      <p:sp>
        <p:nvSpPr>
          <p:cNvPr id="258" name="Google Shape;258;p25"/>
          <p:cNvSpPr txBox="1"/>
          <p:nvPr/>
        </p:nvSpPr>
        <p:spPr>
          <a:xfrm>
            <a:off x="415288" y="4267336"/>
            <a:ext cx="831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Here, </a:t>
            </a:r>
            <a:r>
              <a:rPr b="1" lang="en-US" sz="1600">
                <a:solidFill>
                  <a:schemeClr val="accent2"/>
                </a:solidFill>
                <a:latin typeface="Overlock"/>
                <a:ea typeface="Overlock"/>
                <a:cs typeface="Overlock"/>
                <a:sym typeface="Overlock"/>
              </a:rPr>
              <a:t>it's</a:t>
            </a:r>
            <a:r>
              <a:rPr b="1" i="0" lang="en-US" sz="1600" u="none" cap="none" strike="noStrike">
                <a:solidFill>
                  <a:schemeClr val="accent2"/>
                </a:solidFill>
                <a:latin typeface="Overlock"/>
                <a:ea typeface="Overlock"/>
                <a:cs typeface="Overlock"/>
                <a:sym typeface="Overlock"/>
              </a:rPr>
              <a:t> clearly visible that most of the guest stayed in the hotel for 1, 2, 3, 4, 5 &amp; 7 nights</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nvSpPr>
        <p:spPr>
          <a:xfrm>
            <a:off x="213360" y="114300"/>
            <a:ext cx="82829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Conclusion</a:t>
            </a:r>
            <a:endParaRPr b="1" i="0" sz="3600" u="sng" cap="none" strike="noStrike">
              <a:solidFill>
                <a:schemeClr val="dk1"/>
              </a:solidFill>
              <a:latin typeface="Overlock"/>
              <a:ea typeface="Overlock"/>
              <a:cs typeface="Overlock"/>
              <a:sym typeface="Overlock"/>
            </a:endParaRPr>
          </a:p>
        </p:txBody>
      </p:sp>
      <p:sp>
        <p:nvSpPr>
          <p:cNvPr id="264" name="Google Shape;264;p26"/>
          <p:cNvSpPr txBox="1"/>
          <p:nvPr/>
        </p:nvSpPr>
        <p:spPr>
          <a:xfrm>
            <a:off x="213360" y="914400"/>
            <a:ext cx="8648700" cy="5509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Most preferred hotel by customer is ‘City hotel’.</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Maximum bookings took place in ‘August’ &amp; minimum in ‘January’.</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‘Portugal’ is the most preferred place for tourism with highest number of bookings.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2016 witnessed highest number of bookings.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Along with the highest bookings in ‘City hotel’ it also has highest cancellation rate.</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‘Online TA’ brings maximum bookings.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Average ADR of hotel is approximately 100.</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‘City hotel’ also leads in the case of average ADR in comparison with ‘Resort hotel’.</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Again, ‘August’ is more favourable for hotel business with highest ADR in all 3 years.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‘Djibouti’ has got the highest ADR value out of all countries.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Each year hotel business is scaling up with the increase in average ADR every year.</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Most of the guest prefers ‘Bed &amp; Breakfast’(almost 77.3%).</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Most of the hotels have 0 to 1 car parking space.</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Hotels are more booked by new guests rather than repeated guests.</a:t>
            </a:r>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Most of the guest stays for 1, 2, 3, 4, 5 &amp; 7 nights in the hotel.</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3307895" y="1328310"/>
            <a:ext cx="30327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6000" u="none" cap="none" strike="noStrike">
                <a:solidFill>
                  <a:schemeClr val="dk1"/>
                </a:solidFill>
                <a:latin typeface="Overlock"/>
                <a:ea typeface="Overlock"/>
                <a:cs typeface="Overlock"/>
                <a:sym typeface="Overlock"/>
              </a:rPr>
              <a:t>THANK</a:t>
            </a:r>
            <a:br>
              <a:rPr b="1" i="0" lang="en-US" sz="6000" u="none" cap="none" strike="noStrike">
                <a:solidFill>
                  <a:schemeClr val="dk1"/>
                </a:solidFill>
                <a:latin typeface="Overlock"/>
                <a:ea typeface="Overlock"/>
                <a:cs typeface="Overlock"/>
                <a:sym typeface="Overlock"/>
              </a:rPr>
            </a:br>
            <a:r>
              <a:rPr b="1" i="0" lang="en-US" sz="6000" u="none" cap="none" strike="noStrike">
                <a:solidFill>
                  <a:schemeClr val="dk1"/>
                </a:solidFill>
                <a:latin typeface="Overlock"/>
                <a:ea typeface="Overlock"/>
                <a:cs typeface="Overlock"/>
                <a:sym typeface="Overlock"/>
              </a:rPr>
              <a:t>  YOU</a:t>
            </a:r>
            <a:endParaRPr b="1" i="0" sz="6000" u="none" cap="none" strike="noStrike">
              <a:solidFill>
                <a:schemeClr val="dk1"/>
              </a:solidFill>
              <a:latin typeface="Overlock"/>
              <a:ea typeface="Overlock"/>
              <a:cs typeface="Overlock"/>
              <a:sym typeface="Overlo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nvSpPr>
        <p:spPr>
          <a:xfrm>
            <a:off x="190500" y="129540"/>
            <a:ext cx="82219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Data Briefing</a:t>
            </a:r>
            <a:endParaRPr b="1" i="0" sz="3600" u="sng" cap="none" strike="noStrike">
              <a:solidFill>
                <a:schemeClr val="dk1"/>
              </a:solidFill>
              <a:latin typeface="Overlock"/>
              <a:ea typeface="Overlock"/>
              <a:cs typeface="Overlock"/>
              <a:sym typeface="Overlock"/>
            </a:endParaRPr>
          </a:p>
        </p:txBody>
      </p:sp>
      <p:sp>
        <p:nvSpPr>
          <p:cNvPr id="62" name="Google Shape;62;p3"/>
          <p:cNvSpPr txBox="1"/>
          <p:nvPr/>
        </p:nvSpPr>
        <p:spPr>
          <a:xfrm>
            <a:off x="190500" y="1036320"/>
            <a:ext cx="87401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sp>
        <p:nvSpPr>
          <p:cNvPr id="63" name="Google Shape;63;p3"/>
          <p:cNvSpPr txBox="1"/>
          <p:nvPr/>
        </p:nvSpPr>
        <p:spPr>
          <a:xfrm>
            <a:off x="190500" y="975360"/>
            <a:ext cx="8740140" cy="47705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The dataset is quite large and upon using the “shape” method I am able to find the initial number of rows and columns present in the dataset.</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Initially the dataset had 119390 rows and 32 columns (119390,32).</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Now, regarding the extraction of the data information from the dataset, I used “info()” method which gave me the information about data types(dtypes), count of non-null values &amp; memory usage by the dataset.</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There were 4 columns with float64 dtypes, 12 columns with object dtypes &amp; 16 columns with int64 dtypes.</a:t>
            </a:r>
            <a:endParaRPr b="1" i="0" sz="1600" u="none" cap="none" strike="noStrike">
              <a:solidFill>
                <a:srgbClr val="000000"/>
              </a:solidFill>
              <a:latin typeface="Overlock"/>
              <a:ea typeface="Overlock"/>
              <a:cs typeface="Overlock"/>
              <a:sym typeface="Overlock"/>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I used “column” method to get the list of all the column label names and used “isnull()” method to get the count of null values if any in the dataset.</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4 null values found in ‘children’ column.</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488 null values found in ‘country’ column.</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16340 null values found in ‘agent’ column.</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112593 null values found in ‘company’ column.</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rgbClr val="000000"/>
              </a:solidFill>
              <a:latin typeface="Overlock"/>
              <a:ea typeface="Overlock"/>
              <a:cs typeface="Overlock"/>
              <a:sym typeface="Overlock"/>
            </a:endParaRPr>
          </a:p>
          <a:p>
            <a:pPr indent="-184150" lvl="0" marL="285750" marR="0" rtl="0" algn="l">
              <a:lnSpc>
                <a:spcPct val="100000"/>
              </a:lnSpc>
              <a:spcBef>
                <a:spcPts val="0"/>
              </a:spcBef>
              <a:spcAft>
                <a:spcPts val="0"/>
              </a:spcAft>
              <a:buClr>
                <a:srgbClr val="000000"/>
              </a:buClr>
              <a:buSzPts val="1600"/>
              <a:buFont typeface="Noto Sans Symbols"/>
              <a:buNone/>
            </a:pPr>
            <a:r>
              <a:t/>
            </a:r>
            <a:endParaRPr b="1" i="0" sz="1600" u="none" cap="none" strike="noStrike">
              <a:solidFill>
                <a:srgbClr val="000000"/>
              </a:solidFill>
              <a:latin typeface="Overlock"/>
              <a:ea typeface="Overlock"/>
              <a:cs typeface="Overlock"/>
              <a:sym typeface="Overlo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nvSpPr>
        <p:spPr>
          <a:xfrm>
            <a:off x="205740" y="45720"/>
            <a:ext cx="8298180" cy="6629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Steps involved in analysis</a:t>
            </a:r>
            <a:endParaRPr b="1" i="0" sz="3600" u="sng" cap="none" strike="noStrike">
              <a:solidFill>
                <a:schemeClr val="dk1"/>
              </a:solidFill>
              <a:latin typeface="Overlock"/>
              <a:ea typeface="Overlock"/>
              <a:cs typeface="Overlock"/>
              <a:sym typeface="Overlock"/>
            </a:endParaRPr>
          </a:p>
        </p:txBody>
      </p:sp>
      <p:sp>
        <p:nvSpPr>
          <p:cNvPr id="69" name="Google Shape;69;p4"/>
          <p:cNvSpPr/>
          <p:nvPr/>
        </p:nvSpPr>
        <p:spPr>
          <a:xfrm>
            <a:off x="1280979" y="1009725"/>
            <a:ext cx="2255520" cy="472440"/>
          </a:xfrm>
          <a:prstGeom prst="flowChartAlternateProcess">
            <a:avLst/>
          </a:prstGeom>
          <a:gradFill>
            <a:gsLst>
              <a:gs pos="0">
                <a:srgbClr val="BBBBBB"/>
              </a:gs>
              <a:gs pos="35000">
                <a:srgbClr val="CFCFCF"/>
              </a:gs>
              <a:gs pos="100000">
                <a:srgbClr val="EDEDED"/>
              </a:gs>
            </a:gsLst>
            <a:lin ang="16200000" scaled="0"/>
          </a:gradFill>
          <a:ln cap="flat" cmpd="sng" w="9525">
            <a:solidFill>
              <a:schemeClr val="accen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rgbClr val="A6A6A6"/>
              </a:solidFill>
              <a:latin typeface="Arial"/>
              <a:ea typeface="Arial"/>
              <a:cs typeface="Arial"/>
              <a:sym typeface="Arial"/>
            </a:endParaRPr>
          </a:p>
        </p:txBody>
      </p:sp>
      <p:sp>
        <p:nvSpPr>
          <p:cNvPr id="70" name="Google Shape;70;p4"/>
          <p:cNvSpPr txBox="1"/>
          <p:nvPr/>
        </p:nvSpPr>
        <p:spPr>
          <a:xfrm>
            <a:off x="1500464" y="1072783"/>
            <a:ext cx="2133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Framing Questions</a:t>
            </a:r>
            <a:endParaRPr b="1" i="0" sz="1600" u="none" cap="none" strike="noStrike">
              <a:solidFill>
                <a:schemeClr val="accent2"/>
              </a:solidFill>
              <a:latin typeface="Overlock"/>
              <a:ea typeface="Overlock"/>
              <a:cs typeface="Overlock"/>
              <a:sym typeface="Overlock"/>
            </a:endParaRPr>
          </a:p>
        </p:txBody>
      </p:sp>
      <p:sp>
        <p:nvSpPr>
          <p:cNvPr id="71" name="Google Shape;71;p4"/>
          <p:cNvSpPr/>
          <p:nvPr/>
        </p:nvSpPr>
        <p:spPr>
          <a:xfrm>
            <a:off x="4981575" y="964125"/>
            <a:ext cx="2179320" cy="472440"/>
          </a:xfrm>
          <a:prstGeom prst="flowChartAlternateProcess">
            <a:avLst/>
          </a:prstGeom>
          <a:gradFill>
            <a:gsLst>
              <a:gs pos="0">
                <a:srgbClr val="BBBBBB"/>
              </a:gs>
              <a:gs pos="35000">
                <a:srgbClr val="CFCFCF"/>
              </a:gs>
              <a:gs pos="100000">
                <a:srgbClr val="EDEDED"/>
              </a:gs>
            </a:gsLst>
            <a:lin ang="16200000" scaled="0"/>
          </a:gradFill>
          <a:ln cap="flat" cmpd="sng" w="9525">
            <a:solidFill>
              <a:srgbClr val="20202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2" name="Google Shape;72;p4"/>
          <p:cNvSpPr txBox="1"/>
          <p:nvPr/>
        </p:nvSpPr>
        <p:spPr>
          <a:xfrm>
            <a:off x="5057775" y="1009725"/>
            <a:ext cx="21374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Shaping out the ideas</a:t>
            </a:r>
            <a:endParaRPr b="1" i="0" sz="1600" u="none" cap="none" strike="noStrike">
              <a:solidFill>
                <a:srgbClr val="000000"/>
              </a:solidFill>
              <a:latin typeface="Overlock"/>
              <a:ea typeface="Overlock"/>
              <a:cs typeface="Overlock"/>
              <a:sym typeface="Overlock"/>
            </a:endParaRPr>
          </a:p>
        </p:txBody>
      </p:sp>
      <p:sp>
        <p:nvSpPr>
          <p:cNvPr id="73" name="Google Shape;73;p4"/>
          <p:cNvSpPr/>
          <p:nvPr/>
        </p:nvSpPr>
        <p:spPr>
          <a:xfrm>
            <a:off x="3801294" y="1129933"/>
            <a:ext cx="845820" cy="224254"/>
          </a:xfrm>
          <a:prstGeom prst="rightArrow">
            <a:avLst>
              <a:gd fmla="val 50000" name="adj1"/>
              <a:gd fmla="val 50000" name="adj2"/>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4"/>
          <p:cNvSpPr/>
          <p:nvPr/>
        </p:nvSpPr>
        <p:spPr>
          <a:xfrm rot="5400000">
            <a:off x="7383778" y="1240587"/>
            <a:ext cx="731523" cy="439787"/>
          </a:xfrm>
          <a:prstGeom prst="bentArrow">
            <a:avLst>
              <a:gd fmla="val 25000" name="adj1"/>
              <a:gd fmla="val 25000" name="adj2"/>
              <a:gd fmla="val 25000" name="adj3"/>
              <a:gd fmla="val 43750" name="adj4"/>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5" name="Google Shape;75;p4"/>
          <p:cNvSpPr/>
          <p:nvPr/>
        </p:nvSpPr>
        <p:spPr>
          <a:xfrm>
            <a:off x="7033260" y="2016536"/>
            <a:ext cx="1623060" cy="472440"/>
          </a:xfrm>
          <a:prstGeom prst="roundRect">
            <a:avLst>
              <a:gd fmla="val 16667" name="adj"/>
            </a:avLst>
          </a:prstGeom>
          <a:gradFill>
            <a:gsLst>
              <a:gs pos="0">
                <a:srgbClr val="BBBBBB"/>
              </a:gs>
              <a:gs pos="35000">
                <a:srgbClr val="CFCFCF"/>
              </a:gs>
              <a:gs pos="100000">
                <a:srgbClr val="EDEDED"/>
              </a:gs>
            </a:gsLst>
            <a:lin ang="16200000" scaled="0"/>
          </a:gradFill>
          <a:ln cap="flat" cmpd="sng" w="9525">
            <a:solidFill>
              <a:srgbClr val="20202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6" name="Google Shape;76;p4"/>
          <p:cNvSpPr txBox="1"/>
          <p:nvPr/>
        </p:nvSpPr>
        <p:spPr>
          <a:xfrm>
            <a:off x="7090410" y="2083479"/>
            <a:ext cx="282702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Data Cleaning</a:t>
            </a:r>
            <a:endParaRPr b="1" i="0" sz="1600" u="none" cap="none" strike="noStrike">
              <a:solidFill>
                <a:srgbClr val="000000"/>
              </a:solidFill>
              <a:latin typeface="Overlock"/>
              <a:ea typeface="Overlock"/>
              <a:cs typeface="Overlock"/>
              <a:sym typeface="Overlock"/>
            </a:endParaRPr>
          </a:p>
        </p:txBody>
      </p:sp>
      <p:sp>
        <p:nvSpPr>
          <p:cNvPr id="77" name="Google Shape;77;p4"/>
          <p:cNvSpPr/>
          <p:nvPr/>
        </p:nvSpPr>
        <p:spPr>
          <a:xfrm rot="10800000">
            <a:off x="5966459" y="2158551"/>
            <a:ext cx="813432" cy="263481"/>
          </a:xfrm>
          <a:prstGeom prst="rightArrow">
            <a:avLst>
              <a:gd fmla="val 50000" name="adj1"/>
              <a:gd fmla="val 50000" name="adj2"/>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 name="Google Shape;78;p4"/>
          <p:cNvSpPr/>
          <p:nvPr/>
        </p:nvSpPr>
        <p:spPr>
          <a:xfrm>
            <a:off x="2947035" y="2083479"/>
            <a:ext cx="2705100" cy="472440"/>
          </a:xfrm>
          <a:prstGeom prst="roundRect">
            <a:avLst>
              <a:gd fmla="val 16667" name="adj"/>
            </a:avLst>
          </a:prstGeom>
          <a:gradFill>
            <a:gsLst>
              <a:gs pos="0">
                <a:srgbClr val="BBBBBB"/>
              </a:gs>
              <a:gs pos="35000">
                <a:srgbClr val="CFCFCF"/>
              </a:gs>
              <a:gs pos="100000">
                <a:srgbClr val="EDEDED"/>
              </a:gs>
            </a:gsLst>
            <a:lin ang="16200000" scaled="0"/>
          </a:gradFill>
          <a:ln cap="flat" cmpd="sng" w="9525">
            <a:solidFill>
              <a:srgbClr val="20202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9" name="Google Shape;79;p4"/>
          <p:cNvSpPr txBox="1"/>
          <p:nvPr/>
        </p:nvSpPr>
        <p:spPr>
          <a:xfrm>
            <a:off x="3054124" y="2124558"/>
            <a:ext cx="24871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Exploratory Data Analysis</a:t>
            </a:r>
            <a:endParaRPr b="1" i="0" sz="1600" u="none" cap="none" strike="noStrike">
              <a:solidFill>
                <a:srgbClr val="000000"/>
              </a:solidFill>
              <a:latin typeface="Overlock"/>
              <a:ea typeface="Overlock"/>
              <a:cs typeface="Overlock"/>
              <a:sym typeface="Overlock"/>
            </a:endParaRPr>
          </a:p>
        </p:txBody>
      </p:sp>
      <p:sp>
        <p:nvSpPr>
          <p:cNvPr id="80" name="Google Shape;80;p4"/>
          <p:cNvSpPr/>
          <p:nvPr/>
        </p:nvSpPr>
        <p:spPr>
          <a:xfrm flipH="1" rot="-5400000">
            <a:off x="2056612" y="2470302"/>
            <a:ext cx="787330" cy="432026"/>
          </a:xfrm>
          <a:prstGeom prst="bentArrow">
            <a:avLst>
              <a:gd fmla="val 25000" name="adj1"/>
              <a:gd fmla="val 25000" name="adj2"/>
              <a:gd fmla="val 25000" name="adj3"/>
              <a:gd fmla="val 43750" name="adj4"/>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1" name="Google Shape;81;p4"/>
          <p:cNvSpPr/>
          <p:nvPr/>
        </p:nvSpPr>
        <p:spPr>
          <a:xfrm>
            <a:off x="1158240" y="3347650"/>
            <a:ext cx="2475824" cy="472440"/>
          </a:xfrm>
          <a:prstGeom prst="roundRect">
            <a:avLst>
              <a:gd fmla="val 16667" name="adj"/>
            </a:avLst>
          </a:prstGeom>
          <a:gradFill>
            <a:gsLst>
              <a:gs pos="0">
                <a:srgbClr val="BBBBBB"/>
              </a:gs>
              <a:gs pos="35000">
                <a:srgbClr val="CFCFCF"/>
              </a:gs>
              <a:gs pos="100000">
                <a:srgbClr val="EDEDED"/>
              </a:gs>
            </a:gsLst>
            <a:lin ang="16200000" scaled="0"/>
          </a:gradFill>
          <a:ln cap="flat" cmpd="sng" w="9525">
            <a:solidFill>
              <a:srgbClr val="20202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2" name="Google Shape;82;p4"/>
          <p:cNvSpPr txBox="1"/>
          <p:nvPr/>
        </p:nvSpPr>
        <p:spPr>
          <a:xfrm>
            <a:off x="1265873" y="3401349"/>
            <a:ext cx="225552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Visualization of Insights</a:t>
            </a:r>
            <a:endParaRPr b="1" i="0" sz="1600" u="none" cap="none" strike="noStrike">
              <a:solidFill>
                <a:srgbClr val="000000"/>
              </a:solidFill>
              <a:latin typeface="Overlock"/>
              <a:ea typeface="Overlock"/>
              <a:cs typeface="Overlock"/>
              <a:sym typeface="Overlock"/>
            </a:endParaRPr>
          </a:p>
        </p:txBody>
      </p:sp>
      <p:sp>
        <p:nvSpPr>
          <p:cNvPr id="83" name="Google Shape;83;p4"/>
          <p:cNvSpPr/>
          <p:nvPr/>
        </p:nvSpPr>
        <p:spPr>
          <a:xfrm>
            <a:off x="3901440" y="3466573"/>
            <a:ext cx="929373" cy="273329"/>
          </a:xfrm>
          <a:prstGeom prst="rightArrow">
            <a:avLst>
              <a:gd fmla="val 50000" name="adj1"/>
              <a:gd fmla="val 50000" name="adj2"/>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4"/>
          <p:cNvSpPr/>
          <p:nvPr/>
        </p:nvSpPr>
        <p:spPr>
          <a:xfrm>
            <a:off x="5180645" y="3334405"/>
            <a:ext cx="1395956" cy="472440"/>
          </a:xfrm>
          <a:prstGeom prst="roundRect">
            <a:avLst>
              <a:gd fmla="val 16667" name="adj"/>
            </a:avLst>
          </a:prstGeom>
          <a:gradFill>
            <a:gsLst>
              <a:gs pos="0">
                <a:srgbClr val="BBBBBB"/>
              </a:gs>
              <a:gs pos="35000">
                <a:srgbClr val="CFCFCF"/>
              </a:gs>
              <a:gs pos="100000">
                <a:srgbClr val="EDEDED"/>
              </a:gs>
            </a:gsLst>
            <a:lin ang="16200000" scaled="0"/>
          </a:gradFill>
          <a:ln cap="flat" cmpd="sng" w="9525">
            <a:solidFill>
              <a:srgbClr val="20202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5" name="Google Shape;85;p4"/>
          <p:cNvSpPr txBox="1"/>
          <p:nvPr/>
        </p:nvSpPr>
        <p:spPr>
          <a:xfrm>
            <a:off x="5300866" y="3401348"/>
            <a:ext cx="133118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Conclusion</a:t>
            </a:r>
            <a:endParaRPr b="1" i="0" sz="1600" u="none" cap="none" strike="noStrike">
              <a:solidFill>
                <a:srgbClr val="000000"/>
              </a:solidFill>
              <a:latin typeface="Overlock"/>
              <a:ea typeface="Overlock"/>
              <a:cs typeface="Overlock"/>
              <a:sym typeface="Overlo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p:nvPr/>
        </p:nvSpPr>
        <p:spPr>
          <a:xfrm>
            <a:off x="2819400" y="1461825"/>
            <a:ext cx="3417300" cy="1714500"/>
          </a:xfrm>
          <a:prstGeom prst="roundRect">
            <a:avLst>
              <a:gd fmla="val 16667" name="adj"/>
            </a:avLst>
          </a:prstGeom>
          <a:solidFill>
            <a:schemeClr val="dk1">
              <a:alpha val="49803"/>
            </a:schemeClr>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txBox="1"/>
          <p:nvPr/>
        </p:nvSpPr>
        <p:spPr>
          <a:xfrm>
            <a:off x="3032760" y="1421993"/>
            <a:ext cx="47016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5400" u="none" cap="none" strike="noStrike">
                <a:solidFill>
                  <a:schemeClr val="accent2"/>
                </a:solidFill>
                <a:latin typeface="Overlock"/>
                <a:ea typeface="Overlock"/>
                <a:cs typeface="Overlock"/>
                <a:sym typeface="Overlock"/>
              </a:rPr>
              <a:t>ANALYSIS </a:t>
            </a:r>
            <a:endParaRPr/>
          </a:p>
          <a:p>
            <a:pPr indent="0" lvl="0" marL="0" marR="0" rtl="0" algn="l">
              <a:lnSpc>
                <a:spcPct val="100000"/>
              </a:lnSpc>
              <a:spcBef>
                <a:spcPts val="0"/>
              </a:spcBef>
              <a:spcAft>
                <a:spcPts val="0"/>
              </a:spcAft>
              <a:buNone/>
            </a:pPr>
            <a:r>
              <a:rPr b="1" i="0" lang="en-US" sz="5400" u="none" cap="none" strike="noStrike">
                <a:solidFill>
                  <a:schemeClr val="accent2"/>
                </a:solidFill>
                <a:latin typeface="Overlock"/>
                <a:ea typeface="Overlock"/>
                <a:cs typeface="Overlock"/>
                <a:sym typeface="Overlock"/>
              </a:rPr>
              <a:t>  REPORT</a:t>
            </a:r>
            <a:endParaRPr b="1" i="0" sz="5400" u="none" cap="none" strike="noStrike">
              <a:solidFill>
                <a:schemeClr val="accent2"/>
              </a:solidFill>
              <a:latin typeface="Overlock"/>
              <a:ea typeface="Overlock"/>
              <a:cs typeface="Overlock"/>
              <a:sym typeface="Overlo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220980" y="99060"/>
            <a:ext cx="809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Hotel types &amp; preferences</a:t>
            </a:r>
            <a:endParaRPr b="1" i="0" sz="3600" u="sng" cap="none" strike="noStrike">
              <a:solidFill>
                <a:schemeClr val="dk1"/>
              </a:solidFill>
              <a:latin typeface="Overlock"/>
              <a:ea typeface="Overlock"/>
              <a:cs typeface="Overlock"/>
              <a:sym typeface="Overlock"/>
            </a:endParaRPr>
          </a:p>
        </p:txBody>
      </p:sp>
      <p:sp>
        <p:nvSpPr>
          <p:cNvPr id="97" name="Google Shape;97;p6"/>
          <p:cNvSpPr txBox="1"/>
          <p:nvPr/>
        </p:nvSpPr>
        <p:spPr>
          <a:xfrm>
            <a:off x="220980" y="944880"/>
            <a:ext cx="873252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In the dataset, we have two types of hotel that is ‘City hotel’ &amp; ‘Resort hotel’. Upon using the “value_counts()” method, I managed to find out the total counts of each type of hotel.</a:t>
            </a:r>
            <a:endParaRPr b="1" i="0" sz="1600" u="none" cap="none" strike="noStrike">
              <a:solidFill>
                <a:srgbClr val="000000"/>
              </a:solidFill>
              <a:latin typeface="Overlock"/>
              <a:ea typeface="Overlock"/>
              <a:cs typeface="Overlock"/>
              <a:sym typeface="Overlock"/>
            </a:endParaRPr>
          </a:p>
        </p:txBody>
      </p:sp>
      <p:pic>
        <p:nvPicPr>
          <p:cNvPr id="98" name="Google Shape;98;p6"/>
          <p:cNvPicPr preferRelativeResize="0"/>
          <p:nvPr/>
        </p:nvPicPr>
        <p:blipFill rotWithShape="1">
          <a:blip r:embed="rId3">
            <a:alphaModFix/>
          </a:blip>
          <a:srcRect b="0" l="0" r="0" t="0"/>
          <a:stretch/>
        </p:blipFill>
        <p:spPr>
          <a:xfrm>
            <a:off x="5471162" y="1729144"/>
            <a:ext cx="3322320" cy="3230879"/>
          </a:xfrm>
          <a:prstGeom prst="rect">
            <a:avLst/>
          </a:prstGeom>
          <a:noFill/>
          <a:ln>
            <a:noFill/>
          </a:ln>
        </p:spPr>
      </p:pic>
      <p:sp>
        <p:nvSpPr>
          <p:cNvPr id="99" name="Google Shape;99;p6"/>
          <p:cNvSpPr txBox="1"/>
          <p:nvPr/>
        </p:nvSpPr>
        <p:spPr>
          <a:xfrm>
            <a:off x="220980" y="1760637"/>
            <a:ext cx="4892040" cy="280076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Count of ‘City hotel’ is 79330 which is 66.4% of total count.</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Overlock"/>
                <a:ea typeface="Overlock"/>
                <a:cs typeface="Overlock"/>
                <a:sym typeface="Overlock"/>
              </a:rPr>
              <a:t>Count of ‘Resort hotel’ is 40060 which is 33.6% of total count.</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Above data can be clearly visualized by this pie chart which shows the percentage share of each hotel.</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Here, it seems that out of these two hotels, ‘City hotel’ is more preferred by the customers as compared to the ‘Resort hotel’. </a:t>
            </a:r>
            <a:endParaRPr b="1" i="0" sz="1600" u="none" cap="none" strike="noStrike">
              <a:solidFill>
                <a:srgbClr val="000000"/>
              </a:solidFill>
              <a:latin typeface="Overlock"/>
              <a:ea typeface="Overlock"/>
              <a:cs typeface="Overlock"/>
              <a:sym typeface="Overlo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nvSpPr>
        <p:spPr>
          <a:xfrm>
            <a:off x="243840" y="68580"/>
            <a:ext cx="813816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Year-wise bookings</a:t>
            </a:r>
            <a:endParaRPr b="1" i="0" sz="3600" u="sng" cap="none" strike="noStrike">
              <a:solidFill>
                <a:schemeClr val="dk1"/>
              </a:solidFill>
              <a:latin typeface="Overlock"/>
              <a:ea typeface="Overlock"/>
              <a:cs typeface="Overlock"/>
              <a:sym typeface="Overlock"/>
            </a:endParaRPr>
          </a:p>
        </p:txBody>
      </p:sp>
      <p:sp>
        <p:nvSpPr>
          <p:cNvPr id="105" name="Google Shape;105;p7"/>
          <p:cNvSpPr txBox="1"/>
          <p:nvPr/>
        </p:nvSpPr>
        <p:spPr>
          <a:xfrm>
            <a:off x="243840" y="906780"/>
            <a:ext cx="868680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Similarly, I found out the different year data which is present in the dataset. Dataset have booking data of 3 years and those are 2015, 2016 &amp; 2017.</a:t>
            </a:r>
            <a:endParaRPr b="1" i="0" sz="1600" u="none" cap="none" strike="noStrike">
              <a:solidFill>
                <a:schemeClr val="accent2"/>
              </a:solidFill>
              <a:latin typeface="Overlock"/>
              <a:ea typeface="Overlock"/>
              <a:cs typeface="Overlock"/>
              <a:sym typeface="Overlock"/>
            </a:endParaRPr>
          </a:p>
        </p:txBody>
      </p:sp>
      <p:pic>
        <p:nvPicPr>
          <p:cNvPr id="106" name="Google Shape;106;p7"/>
          <p:cNvPicPr preferRelativeResize="0"/>
          <p:nvPr/>
        </p:nvPicPr>
        <p:blipFill rotWithShape="1">
          <a:blip r:embed="rId3">
            <a:alphaModFix/>
          </a:blip>
          <a:srcRect b="0" l="0" r="0" t="0"/>
          <a:stretch/>
        </p:blipFill>
        <p:spPr>
          <a:xfrm>
            <a:off x="441960" y="1722120"/>
            <a:ext cx="3970020" cy="3086100"/>
          </a:xfrm>
          <a:prstGeom prst="rect">
            <a:avLst/>
          </a:prstGeom>
          <a:noFill/>
          <a:ln>
            <a:noFill/>
          </a:ln>
        </p:spPr>
      </p:pic>
      <p:sp>
        <p:nvSpPr>
          <p:cNvPr id="107" name="Google Shape;107;p7"/>
          <p:cNvSpPr txBox="1"/>
          <p:nvPr/>
        </p:nvSpPr>
        <p:spPr>
          <a:xfrm>
            <a:off x="4792980" y="1661160"/>
            <a:ext cx="4038600" cy="304698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Total booking that took place in 2015 was 21996.</a:t>
            </a:r>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Total booking that took place in 2016 was 56707.</a:t>
            </a:r>
            <a:endParaRPr b="1" i="0" sz="1600" u="none" cap="none" strike="noStrike">
              <a:solidFill>
                <a:schemeClr val="accent2"/>
              </a:solidFill>
              <a:latin typeface="Overlock"/>
              <a:ea typeface="Overlock"/>
              <a:cs typeface="Overlock"/>
              <a:sym typeface="Overlock"/>
            </a:endParaRPr>
          </a:p>
          <a:p>
            <a:pPr indent="-2857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Overlock"/>
                <a:ea typeface="Overlock"/>
                <a:cs typeface="Overlock"/>
                <a:sym typeface="Overlock"/>
              </a:rPr>
              <a:t>Total booking that took place in 2017 was 40687.</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1" i="0" sz="1600" u="none" cap="none" strike="noStrike">
              <a:solidFill>
                <a:schemeClr val="accent2"/>
              </a:solidFill>
              <a:latin typeface="Overlock"/>
              <a:ea typeface="Overlock"/>
              <a:cs typeface="Overlock"/>
              <a:sym typeface="Overlock"/>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From this bar chart, it can be said that most hotel booking took place in the year 2016 whereas 2015 has witnessed least bookings among the 3 years.</a:t>
            </a:r>
            <a:endParaRPr b="1" i="0" sz="1600" u="none" cap="none" strike="noStrike">
              <a:solidFill>
                <a:schemeClr val="accent2"/>
              </a:solidFill>
              <a:latin typeface="Overlock"/>
              <a:ea typeface="Overlock"/>
              <a:cs typeface="Overlock"/>
              <a:sym typeface="Overlock"/>
            </a:endParaRPr>
          </a:p>
          <a:p>
            <a:pPr indent="0" lvl="0" marL="0" marR="0" rtl="0" algn="l">
              <a:lnSpc>
                <a:spcPct val="100000"/>
              </a:lnSpc>
              <a:spcBef>
                <a:spcPts val="0"/>
              </a:spcBef>
              <a:spcAft>
                <a:spcPts val="0"/>
              </a:spcAft>
              <a:buNone/>
            </a:pPr>
            <a:r>
              <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nvSpPr>
        <p:spPr>
          <a:xfrm>
            <a:off x="236220" y="60960"/>
            <a:ext cx="829056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Month-wise bookings</a:t>
            </a:r>
            <a:endParaRPr b="1" i="0" sz="3600" u="sng" cap="none" strike="noStrike">
              <a:solidFill>
                <a:schemeClr val="dk1"/>
              </a:solidFill>
              <a:latin typeface="Overlock"/>
              <a:ea typeface="Overlock"/>
              <a:cs typeface="Overlock"/>
              <a:sym typeface="Overlock"/>
            </a:endParaRPr>
          </a:p>
        </p:txBody>
      </p:sp>
      <p:pic>
        <p:nvPicPr>
          <p:cNvPr id="113" name="Google Shape;113;p8"/>
          <p:cNvPicPr preferRelativeResize="0"/>
          <p:nvPr/>
        </p:nvPicPr>
        <p:blipFill rotWithShape="1">
          <a:blip r:embed="rId3">
            <a:alphaModFix/>
          </a:blip>
          <a:srcRect b="0" l="0" r="0" t="0"/>
          <a:stretch/>
        </p:blipFill>
        <p:spPr>
          <a:xfrm>
            <a:off x="144780" y="887729"/>
            <a:ext cx="8763000" cy="2901315"/>
          </a:xfrm>
          <a:prstGeom prst="rect">
            <a:avLst/>
          </a:prstGeom>
          <a:noFill/>
          <a:ln>
            <a:noFill/>
          </a:ln>
        </p:spPr>
      </p:pic>
      <p:sp>
        <p:nvSpPr>
          <p:cNvPr id="114" name="Google Shape;114;p8"/>
          <p:cNvSpPr txBox="1"/>
          <p:nvPr/>
        </p:nvSpPr>
        <p:spPr>
          <a:xfrm>
            <a:off x="144780" y="3969482"/>
            <a:ext cx="885444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Here, the data of 12 months are given and its prominent enough that ‘August’ has got the highest number of hotel bookings whereas ‘January’ has got the least number of hotel bookings.</a:t>
            </a:r>
            <a:endParaRPr/>
          </a:p>
          <a:p>
            <a:pPr indent="0" lvl="0" marL="0" marR="0" rtl="0" algn="just">
              <a:lnSpc>
                <a:spcPct val="100000"/>
              </a:lnSpc>
              <a:spcBef>
                <a:spcPts val="0"/>
              </a:spcBef>
              <a:spcAft>
                <a:spcPts val="0"/>
              </a:spcAft>
              <a:buNone/>
            </a:pPr>
            <a:r>
              <a:rPr b="1" i="0" lang="en-US" sz="1600" u="none" cap="none" strike="noStrike">
                <a:solidFill>
                  <a:schemeClr val="accent2"/>
                </a:solidFill>
                <a:latin typeface="Overlock"/>
                <a:ea typeface="Overlock"/>
                <a:cs typeface="Overlock"/>
                <a:sym typeface="Overlock"/>
              </a:rPr>
              <a:t>Therefore, it can be said that customers prefer ‘August’ very often for tourism purpose.</a:t>
            </a:r>
            <a:endParaRPr b="1" i="0" sz="1600" u="none" cap="none" strike="noStrike">
              <a:solidFill>
                <a:schemeClr val="accent2"/>
              </a:solidFill>
              <a:latin typeface="Overlock"/>
              <a:ea typeface="Overlock"/>
              <a:cs typeface="Overlock"/>
              <a:sym typeface="Overlo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236220" y="45720"/>
            <a:ext cx="82981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chemeClr val="dk1"/>
                </a:solidFill>
                <a:latin typeface="Overlock"/>
                <a:ea typeface="Overlock"/>
                <a:cs typeface="Overlock"/>
                <a:sym typeface="Overlock"/>
              </a:rPr>
              <a:t>Country preference</a:t>
            </a:r>
            <a:endParaRPr b="1" i="0" sz="3600" u="sng" cap="none" strike="noStrike">
              <a:solidFill>
                <a:schemeClr val="dk1"/>
              </a:solidFill>
              <a:latin typeface="Overlock"/>
              <a:ea typeface="Overlock"/>
              <a:cs typeface="Overlock"/>
              <a:sym typeface="Overlock"/>
            </a:endParaRPr>
          </a:p>
        </p:txBody>
      </p:sp>
      <p:sp>
        <p:nvSpPr>
          <p:cNvPr id="120" name="Google Shape;120;p9"/>
          <p:cNvSpPr txBox="1"/>
          <p:nvPr/>
        </p:nvSpPr>
        <p:spPr>
          <a:xfrm>
            <a:off x="236220" y="815340"/>
            <a:ext cx="856488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Overlock"/>
                <a:ea typeface="Overlock"/>
                <a:cs typeface="Overlock"/>
                <a:sym typeface="Overlock"/>
              </a:rPr>
              <a:t>While analyzing on the different types of countries and total count of bookings in each of them, I observed that there were a lot of countries so, I decided to analyze only on the basis of top 10 countries with maximum bookings.</a:t>
            </a:r>
            <a:endParaRPr b="1" i="0" sz="1600" u="none" cap="none" strike="noStrike">
              <a:solidFill>
                <a:srgbClr val="000000"/>
              </a:solidFill>
              <a:latin typeface="Overlock"/>
              <a:ea typeface="Overlock"/>
              <a:cs typeface="Overlock"/>
              <a:sym typeface="Overlock"/>
            </a:endParaRPr>
          </a:p>
        </p:txBody>
      </p:sp>
      <p:pic>
        <p:nvPicPr>
          <p:cNvPr id="121" name="Google Shape;121;p9"/>
          <p:cNvPicPr preferRelativeResize="0"/>
          <p:nvPr/>
        </p:nvPicPr>
        <p:blipFill rotWithShape="1">
          <a:blip r:embed="rId3">
            <a:alphaModFix/>
          </a:blip>
          <a:srcRect b="0" l="0" r="0" t="0"/>
          <a:stretch/>
        </p:blipFill>
        <p:spPr>
          <a:xfrm>
            <a:off x="236220" y="1646337"/>
            <a:ext cx="8671560" cy="33676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