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5143500" type="screen16x9"/>
  <p:notesSz cx="6858000" cy="9144000"/>
  <p:embeddedFontLst>
    <p:embeddedFont>
      <p:font typeface="Maiandra GD" panose="020E0502030308020204" pitchFamily="34" charset="0"/>
      <p:regular r:id="rId30"/>
    </p:embeddedFont>
    <p:embeddedFont>
      <p:font typeface="Montserrat" panose="00000500000000000000" pitchFamily="2" charset="0"/>
      <p:regular r:id="rId31"/>
      <p:bold r:id="rId32"/>
      <p:italic r:id="rId33"/>
      <p:boldItalic r:id="rId34"/>
    </p:embeddedFont>
    <p:embeddedFont>
      <p:font typeface="Segoe UI Black" panose="020B0A02040204020203" pitchFamily="34" charset="0"/>
      <p:bold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snapToGrid="0">
      <p:cViewPr varScale="1">
        <p:scale>
          <a:sx n="84" d="100"/>
          <a:sy n="84" d="100"/>
        </p:scale>
        <p:origin x="6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6000" b="1" dirty="0">
                <a:solidFill>
                  <a:srgbClr val="CC0000"/>
                </a:solidFill>
                <a:latin typeface="Montserrat"/>
                <a:ea typeface="Montserrat"/>
                <a:cs typeface="Montserrat"/>
                <a:sym typeface="Montserrat"/>
              </a:rPr>
              <a:t>Capstone Project</a:t>
            </a:r>
            <a:endParaRPr sz="60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4000" b="1" dirty="0">
                <a:solidFill>
                  <a:schemeClr val="lt1"/>
                </a:solidFill>
                <a:latin typeface="Montserrat"/>
                <a:ea typeface="Montserrat"/>
                <a:cs typeface="Montserrat"/>
                <a:sym typeface="Montserrat"/>
              </a:rPr>
              <a:t>Hotel Booking Analysis(EDA)</a:t>
            </a:r>
            <a:br>
              <a:rPr lang="en-GB" sz="4000" b="1" dirty="0">
                <a:solidFill>
                  <a:schemeClr val="lt1"/>
                </a:solidFill>
                <a:latin typeface="Montserrat"/>
                <a:ea typeface="Montserrat"/>
                <a:cs typeface="Montserrat"/>
                <a:sym typeface="Montserrat"/>
              </a:rPr>
            </a:br>
            <a:br>
              <a:rPr lang="en-GB" sz="4000" b="1" dirty="0">
                <a:solidFill>
                  <a:schemeClr val="lt1"/>
                </a:solidFill>
                <a:latin typeface="Montserrat"/>
                <a:ea typeface="Montserrat"/>
                <a:cs typeface="Montserrat"/>
                <a:sym typeface="Montserrat"/>
              </a:rPr>
            </a:br>
            <a:r>
              <a:rPr lang="en-GB" sz="2000" b="1" dirty="0">
                <a:solidFill>
                  <a:schemeClr val="accent2"/>
                </a:solidFill>
                <a:latin typeface="Montserrat"/>
                <a:ea typeface="Montserrat"/>
                <a:cs typeface="Montserrat"/>
                <a:sym typeface="Montserrat"/>
              </a:rPr>
              <a:t>by </a:t>
            </a:r>
            <a:r>
              <a:rPr lang="en-GB" sz="2000" b="1" u="sng" dirty="0">
                <a:solidFill>
                  <a:schemeClr val="accent2"/>
                </a:solidFill>
                <a:latin typeface="Segoe UI Black" panose="020B0A02040204020203" pitchFamily="34" charset="0"/>
                <a:ea typeface="Segoe UI Black" panose="020B0A02040204020203" pitchFamily="34" charset="0"/>
                <a:cs typeface="Montserrat"/>
                <a:sym typeface="Montserrat"/>
              </a:rPr>
              <a:t>Sayan Bandopadhyay</a:t>
            </a:r>
            <a:endParaRPr sz="3600" b="1" u="sng" dirty="0">
              <a:solidFill>
                <a:schemeClr val="lt1"/>
              </a:solidFill>
              <a:latin typeface="Segoe UI Black" panose="020B0A02040204020203" pitchFamily="34" charset="0"/>
              <a:ea typeface="Segoe UI Black" panose="020B0A02040204020203" pitchFamily="34" charset="0"/>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1EE629-C5DE-4C35-9EED-508838927569}"/>
              </a:ext>
            </a:extLst>
          </p:cNvPr>
          <p:cNvSpPr txBox="1"/>
          <p:nvPr/>
        </p:nvSpPr>
        <p:spPr>
          <a:xfrm>
            <a:off x="160020" y="525780"/>
            <a:ext cx="8732520" cy="5509200"/>
          </a:xfrm>
          <a:prstGeom prst="rect">
            <a:avLst/>
          </a:prstGeom>
          <a:noFill/>
        </p:spPr>
        <p:txBody>
          <a:bodyPr wrap="square" rtlCol="0">
            <a:spAutoFit/>
          </a:bodyPr>
          <a:lstStyle/>
          <a:p>
            <a:r>
              <a:rPr lang="en-US" sz="1600" b="1" dirty="0">
                <a:solidFill>
                  <a:schemeClr val="accent2"/>
                </a:solidFill>
                <a:latin typeface="Maiandra GD" panose="020E0502030308020204" pitchFamily="34" charset="0"/>
              </a:rPr>
              <a:t>The top 10 countries with maximum bookings are as follows :-</a:t>
            </a:r>
          </a:p>
          <a:p>
            <a:pPr marL="342900" indent="-342900">
              <a:buFont typeface="+mj-lt"/>
              <a:buAutoNum type="arabicPeriod"/>
            </a:pPr>
            <a:r>
              <a:rPr lang="en-US" sz="1600" b="1" dirty="0">
                <a:solidFill>
                  <a:schemeClr val="accent2"/>
                </a:solidFill>
                <a:latin typeface="Maiandra GD" panose="020E0502030308020204" pitchFamily="34" charset="0"/>
              </a:rPr>
              <a:t>PRT (Portugal)					</a:t>
            </a:r>
          </a:p>
          <a:p>
            <a:pPr marL="342900" indent="-342900">
              <a:buFont typeface="+mj-lt"/>
              <a:buAutoNum type="arabicPeriod"/>
            </a:pPr>
            <a:r>
              <a:rPr lang="en-US" sz="1600" b="1" dirty="0">
                <a:solidFill>
                  <a:schemeClr val="accent2"/>
                </a:solidFill>
                <a:latin typeface="Maiandra GD" panose="020E0502030308020204" pitchFamily="34" charset="0"/>
              </a:rPr>
              <a:t>GBR (Great Britain)</a:t>
            </a:r>
          </a:p>
          <a:p>
            <a:pPr marL="342900" indent="-342900">
              <a:buFont typeface="+mj-lt"/>
              <a:buAutoNum type="arabicPeriod"/>
            </a:pPr>
            <a:r>
              <a:rPr lang="en-US" sz="1600" b="1" dirty="0">
                <a:solidFill>
                  <a:schemeClr val="accent2"/>
                </a:solidFill>
                <a:latin typeface="Maiandra GD" panose="020E0502030308020204" pitchFamily="34" charset="0"/>
              </a:rPr>
              <a:t>FRA (France)</a:t>
            </a:r>
          </a:p>
          <a:p>
            <a:pPr marL="342900" indent="-342900">
              <a:buFont typeface="+mj-lt"/>
              <a:buAutoNum type="arabicPeriod"/>
            </a:pPr>
            <a:r>
              <a:rPr lang="en-US" sz="1600" b="1" dirty="0">
                <a:solidFill>
                  <a:schemeClr val="accent2"/>
                </a:solidFill>
                <a:latin typeface="Maiandra GD" panose="020E0502030308020204" pitchFamily="34" charset="0"/>
              </a:rPr>
              <a:t>ESP (Spain)</a:t>
            </a:r>
          </a:p>
          <a:p>
            <a:pPr marL="342900" indent="-342900">
              <a:buFont typeface="+mj-lt"/>
              <a:buAutoNum type="arabicPeriod"/>
            </a:pPr>
            <a:r>
              <a:rPr lang="en-US" sz="1600" b="1" dirty="0">
                <a:solidFill>
                  <a:schemeClr val="accent2"/>
                </a:solidFill>
                <a:latin typeface="Maiandra GD" panose="020E0502030308020204" pitchFamily="34" charset="0"/>
              </a:rPr>
              <a:t>DEU (Germany)</a:t>
            </a:r>
          </a:p>
          <a:p>
            <a:pPr marL="342900" indent="-342900">
              <a:buFont typeface="+mj-lt"/>
              <a:buAutoNum type="arabicPeriod"/>
            </a:pPr>
            <a:r>
              <a:rPr lang="en-US" sz="1600" b="1" dirty="0">
                <a:solidFill>
                  <a:schemeClr val="accent2"/>
                </a:solidFill>
                <a:latin typeface="Maiandra GD" panose="020E0502030308020204" pitchFamily="34" charset="0"/>
              </a:rPr>
              <a:t>ITA (Italy)</a:t>
            </a:r>
          </a:p>
          <a:p>
            <a:pPr marL="342900" indent="-342900">
              <a:buFont typeface="+mj-lt"/>
              <a:buAutoNum type="arabicPeriod"/>
            </a:pPr>
            <a:r>
              <a:rPr lang="en-US" sz="1600" b="1" dirty="0">
                <a:solidFill>
                  <a:schemeClr val="accent2"/>
                </a:solidFill>
                <a:latin typeface="Maiandra GD" panose="020E0502030308020204" pitchFamily="34" charset="0"/>
              </a:rPr>
              <a:t>IRL (Ireland)</a:t>
            </a:r>
          </a:p>
          <a:p>
            <a:pPr marL="342900" indent="-342900">
              <a:buFont typeface="+mj-lt"/>
              <a:buAutoNum type="arabicPeriod"/>
            </a:pPr>
            <a:r>
              <a:rPr lang="en-US" sz="1600" b="1" dirty="0">
                <a:solidFill>
                  <a:schemeClr val="accent2"/>
                </a:solidFill>
                <a:latin typeface="Maiandra GD" panose="020E0502030308020204" pitchFamily="34" charset="0"/>
              </a:rPr>
              <a:t>BEL (Belgium)</a:t>
            </a:r>
          </a:p>
          <a:p>
            <a:pPr marL="342900" indent="-342900">
              <a:buFont typeface="+mj-lt"/>
              <a:buAutoNum type="arabicPeriod"/>
            </a:pPr>
            <a:r>
              <a:rPr lang="en-US" sz="1600" b="1" dirty="0">
                <a:solidFill>
                  <a:schemeClr val="accent2"/>
                </a:solidFill>
                <a:latin typeface="Maiandra GD" panose="020E0502030308020204" pitchFamily="34" charset="0"/>
              </a:rPr>
              <a:t>BRA (Brazil)</a:t>
            </a:r>
          </a:p>
          <a:p>
            <a:pPr marL="342900" indent="-342900">
              <a:buFont typeface="+mj-lt"/>
              <a:buAutoNum type="arabicPeriod"/>
            </a:pPr>
            <a:r>
              <a:rPr lang="en-US" sz="1600" b="1" dirty="0">
                <a:solidFill>
                  <a:schemeClr val="accent2"/>
                </a:solidFill>
                <a:latin typeface="Maiandra GD" panose="020E0502030308020204" pitchFamily="34" charset="0"/>
              </a:rPr>
              <a:t>NLD (Netherlands)</a:t>
            </a:r>
          </a:p>
          <a:p>
            <a:pPr algn="just"/>
            <a:endParaRPr lang="en-US" sz="1600" b="1" dirty="0">
              <a:solidFill>
                <a:schemeClr val="accent2"/>
              </a:solidFill>
              <a:latin typeface="Maiandra GD" panose="020E0502030308020204" pitchFamily="34" charset="0"/>
            </a:endParaRPr>
          </a:p>
          <a:p>
            <a:pPr algn="just"/>
            <a:r>
              <a:rPr lang="en-US" sz="1600" b="1" dirty="0">
                <a:solidFill>
                  <a:schemeClr val="accent2"/>
                </a:solidFill>
                <a:latin typeface="Maiandra GD" panose="020E0502030308020204" pitchFamily="34" charset="0"/>
              </a:rPr>
              <a:t>Out of these 10 countries, PRT(Portugal) has got the highest number of bookings that is 48590.</a:t>
            </a:r>
          </a:p>
          <a:p>
            <a:pPr algn="just"/>
            <a:r>
              <a:rPr lang="en-US" sz="1600" b="1" dirty="0">
                <a:solidFill>
                  <a:schemeClr val="accent2"/>
                </a:solidFill>
                <a:latin typeface="Maiandra GD" panose="020E0502030308020204" pitchFamily="34" charset="0"/>
              </a:rPr>
              <a:t>Because, of its beauty and landscape diversity people loves to travel to Portugal more, hence leading to more and more hotel bookings.</a:t>
            </a:r>
          </a:p>
          <a:p>
            <a:endParaRPr lang="en-US" sz="1600" b="1" dirty="0">
              <a:solidFill>
                <a:schemeClr val="accent2"/>
              </a:solidFill>
              <a:latin typeface="Maiandra GD" panose="020E0502030308020204" pitchFamily="34" charset="0"/>
            </a:endParaRPr>
          </a:p>
          <a:p>
            <a:endParaRPr lang="en-US" sz="1600" b="1" dirty="0">
              <a:solidFill>
                <a:schemeClr val="accent2"/>
              </a:solidFill>
              <a:latin typeface="Maiandra GD" panose="020E0502030308020204" pitchFamily="34" charset="0"/>
            </a:endParaRPr>
          </a:p>
          <a:p>
            <a:endParaRPr lang="en-US" sz="1600" b="1" dirty="0">
              <a:solidFill>
                <a:schemeClr val="accent2"/>
              </a:solidFill>
              <a:latin typeface="Maiandra GD" panose="020E0502030308020204" pitchFamily="34" charset="0"/>
            </a:endParaRPr>
          </a:p>
          <a:p>
            <a:pPr marL="342900" indent="-342900">
              <a:buFont typeface="+mj-lt"/>
              <a:buAutoNum type="arabicPeriod"/>
            </a:pPr>
            <a:endParaRPr lang="en-US" sz="1600" b="1" dirty="0">
              <a:solidFill>
                <a:schemeClr val="accent2"/>
              </a:solidFill>
              <a:latin typeface="Maiandra GD" panose="020E0502030308020204" pitchFamily="34" charset="0"/>
            </a:endParaRPr>
          </a:p>
          <a:p>
            <a:pPr marL="342900" indent="-342900">
              <a:buFont typeface="+mj-lt"/>
              <a:buAutoNum type="arabicPeriod"/>
            </a:pPr>
            <a:endParaRPr lang="en-US" sz="1600" b="1" dirty="0">
              <a:solidFill>
                <a:schemeClr val="accent2"/>
              </a:solidFill>
              <a:latin typeface="Maiandra GD" panose="020E0502030308020204" pitchFamily="34" charset="0"/>
            </a:endParaRPr>
          </a:p>
          <a:p>
            <a:pPr marL="342900" indent="-342900">
              <a:buFont typeface="+mj-lt"/>
              <a:buAutoNum type="arabicPeriod"/>
            </a:pPr>
            <a:endParaRPr lang="en-US" sz="1600" b="1" dirty="0">
              <a:solidFill>
                <a:schemeClr val="accent2"/>
              </a:solidFill>
              <a:latin typeface="Maiandra GD" panose="020E0502030308020204" pitchFamily="34" charset="0"/>
            </a:endParaRPr>
          </a:p>
          <a:p>
            <a:pPr marL="342900" indent="-342900">
              <a:buFont typeface="+mj-lt"/>
              <a:buAutoNum type="arabicPeriod"/>
            </a:pPr>
            <a:endParaRPr lang="en-US" sz="1600" b="1" dirty="0">
              <a:solidFill>
                <a:schemeClr val="accent2"/>
              </a:solidFill>
              <a:latin typeface="Maiandra GD" panose="020E0502030308020204" pitchFamily="34" charset="0"/>
            </a:endParaRPr>
          </a:p>
        </p:txBody>
      </p:sp>
      <p:sp>
        <p:nvSpPr>
          <p:cNvPr id="7" name="TextBox 6">
            <a:extLst>
              <a:ext uri="{FF2B5EF4-FFF2-40B4-BE49-F238E27FC236}">
                <a16:creationId xmlns:a16="http://schemas.microsoft.com/office/drawing/2014/main" id="{3E3E6DD2-3C19-4780-9F88-6FC828E4E037}"/>
              </a:ext>
            </a:extLst>
          </p:cNvPr>
          <p:cNvSpPr txBox="1"/>
          <p:nvPr/>
        </p:nvSpPr>
        <p:spPr>
          <a:xfrm>
            <a:off x="160020" y="114300"/>
            <a:ext cx="7520940" cy="338554"/>
          </a:xfrm>
          <a:prstGeom prst="rect">
            <a:avLst/>
          </a:prstGeom>
          <a:noFill/>
        </p:spPr>
        <p:txBody>
          <a:bodyPr wrap="square" rtlCol="0">
            <a:spAutoFit/>
          </a:bodyPr>
          <a:lstStyle/>
          <a:p>
            <a:r>
              <a:rPr lang="en-US" sz="1600" b="1" dirty="0">
                <a:solidFill>
                  <a:schemeClr val="tx1"/>
                </a:solidFill>
                <a:latin typeface="Maiandra GD" panose="020E0502030308020204" pitchFamily="34" charset="0"/>
              </a:rPr>
              <a:t>Continued……………………………..</a:t>
            </a:r>
            <a:endParaRPr lang="en-IN" sz="1600" b="1" dirty="0">
              <a:solidFill>
                <a:schemeClr val="tx1"/>
              </a:solidFill>
              <a:latin typeface="Maiandra GD" panose="020E0502030308020204" pitchFamily="34" charset="0"/>
            </a:endParaRPr>
          </a:p>
        </p:txBody>
      </p:sp>
    </p:spTree>
    <p:extLst>
      <p:ext uri="{BB962C8B-B14F-4D97-AF65-F5344CB8AC3E}">
        <p14:creationId xmlns:p14="http://schemas.microsoft.com/office/powerpoint/2010/main" val="3641074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78CD4A-2C44-4DB6-B5E5-7164ECABDC17}"/>
              </a:ext>
            </a:extLst>
          </p:cNvPr>
          <p:cNvSpPr txBox="1"/>
          <p:nvPr/>
        </p:nvSpPr>
        <p:spPr>
          <a:xfrm>
            <a:off x="327660" y="144780"/>
            <a:ext cx="8168640" cy="646331"/>
          </a:xfrm>
          <a:prstGeom prst="rect">
            <a:avLst/>
          </a:prstGeom>
          <a:noFill/>
        </p:spPr>
        <p:txBody>
          <a:bodyPr wrap="square" rtlCol="0">
            <a:spAutoFit/>
          </a:bodyPr>
          <a:lstStyle/>
          <a:p>
            <a:r>
              <a:rPr lang="en-US" sz="3600" b="1" u="sng" dirty="0">
                <a:solidFill>
                  <a:schemeClr val="tx1"/>
                </a:solidFill>
                <a:latin typeface="Maiandra GD" panose="020E0502030308020204" pitchFamily="34" charset="0"/>
              </a:rPr>
              <a:t>Hotel preference (Monthly basis)</a:t>
            </a:r>
            <a:endParaRPr lang="en-IN" sz="3600" b="1" u="sng" dirty="0">
              <a:solidFill>
                <a:schemeClr val="tx1"/>
              </a:solidFill>
              <a:latin typeface="Maiandra GD" panose="020E0502030308020204" pitchFamily="34" charset="0"/>
            </a:endParaRPr>
          </a:p>
        </p:txBody>
      </p:sp>
      <p:sp>
        <p:nvSpPr>
          <p:cNvPr id="7" name="TextBox 6">
            <a:extLst>
              <a:ext uri="{FF2B5EF4-FFF2-40B4-BE49-F238E27FC236}">
                <a16:creationId xmlns:a16="http://schemas.microsoft.com/office/drawing/2014/main" id="{7355FF43-C8EA-46E2-885E-72840DDB9C87}"/>
              </a:ext>
            </a:extLst>
          </p:cNvPr>
          <p:cNvSpPr txBox="1"/>
          <p:nvPr/>
        </p:nvSpPr>
        <p:spPr>
          <a:xfrm>
            <a:off x="327660" y="1051560"/>
            <a:ext cx="8633460" cy="584775"/>
          </a:xfrm>
          <a:prstGeom prst="rect">
            <a:avLst/>
          </a:prstGeom>
          <a:noFill/>
        </p:spPr>
        <p:txBody>
          <a:bodyPr wrap="square" rtlCol="0">
            <a:spAutoFit/>
          </a:bodyPr>
          <a:lstStyle/>
          <a:p>
            <a:pPr algn="just"/>
            <a:r>
              <a:rPr lang="en-US" sz="1600" b="1" dirty="0">
                <a:solidFill>
                  <a:schemeClr val="accent2"/>
                </a:solidFill>
                <a:latin typeface="Maiandra GD" panose="020E0502030308020204" pitchFamily="34" charset="0"/>
              </a:rPr>
              <a:t>Grouping the hotel types along with monthly booking data by using the “groupby()” method, I got the count of bookings in different months of different types of hotels.</a:t>
            </a:r>
            <a:endParaRPr lang="en-IN" sz="1600" b="1" dirty="0">
              <a:solidFill>
                <a:schemeClr val="accent2"/>
              </a:solidFill>
              <a:latin typeface="Maiandra GD" panose="020E0502030308020204" pitchFamily="34" charset="0"/>
            </a:endParaRPr>
          </a:p>
        </p:txBody>
      </p:sp>
      <p:sp>
        <p:nvSpPr>
          <p:cNvPr id="10" name="Rectangle 9">
            <a:extLst>
              <a:ext uri="{FF2B5EF4-FFF2-40B4-BE49-F238E27FC236}">
                <a16:creationId xmlns:a16="http://schemas.microsoft.com/office/drawing/2014/main" id="{BBD06C28-6636-4F4F-A899-C05CD32D2F0B}"/>
              </a:ext>
            </a:extLst>
          </p:cNvPr>
          <p:cNvSpPr/>
          <p:nvPr/>
        </p:nvSpPr>
        <p:spPr>
          <a:xfrm>
            <a:off x="472440" y="1805940"/>
            <a:ext cx="3840480" cy="2133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26DB004-7BE5-4C57-86E5-6AC7E4960258}"/>
              </a:ext>
            </a:extLst>
          </p:cNvPr>
          <p:cNvSpPr/>
          <p:nvPr/>
        </p:nvSpPr>
        <p:spPr>
          <a:xfrm>
            <a:off x="472440" y="2019300"/>
            <a:ext cx="1303020" cy="283824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3731EA7-9A53-4453-AD70-A5DE7BCDE84E}"/>
              </a:ext>
            </a:extLst>
          </p:cNvPr>
          <p:cNvSpPr/>
          <p:nvPr/>
        </p:nvSpPr>
        <p:spPr>
          <a:xfrm>
            <a:off x="2316480" y="2019300"/>
            <a:ext cx="815340" cy="283821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F98583E9-B6C6-4A84-9448-1FE52592E39C}"/>
              </a:ext>
            </a:extLst>
          </p:cNvPr>
          <p:cNvSpPr/>
          <p:nvPr/>
        </p:nvSpPr>
        <p:spPr>
          <a:xfrm>
            <a:off x="3131820" y="2019273"/>
            <a:ext cx="1181100" cy="283824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105A328-FF95-4321-9E1C-997A6808EC4E}"/>
              </a:ext>
            </a:extLst>
          </p:cNvPr>
          <p:cNvSpPr txBox="1"/>
          <p:nvPr/>
        </p:nvSpPr>
        <p:spPr>
          <a:xfrm>
            <a:off x="434340" y="1748999"/>
            <a:ext cx="8382000" cy="3108543"/>
          </a:xfrm>
          <a:prstGeom prst="rect">
            <a:avLst/>
          </a:prstGeom>
          <a:noFill/>
        </p:spPr>
        <p:txBody>
          <a:bodyPr wrap="square">
            <a:spAutoFit/>
          </a:bodyPr>
          <a:lstStyle/>
          <a:p>
            <a:r>
              <a:rPr lang="en-US" dirty="0"/>
              <a:t>Hotels		City Hotel	Resort Hotel</a:t>
            </a:r>
          </a:p>
          <a:p>
            <a:r>
              <a:rPr lang="en-US" dirty="0"/>
              <a:t>Months		</a:t>
            </a:r>
          </a:p>
          <a:p>
            <a:r>
              <a:rPr lang="en-US" dirty="0"/>
              <a:t>April		7480	3609</a:t>
            </a:r>
          </a:p>
          <a:p>
            <a:r>
              <a:rPr lang="en-US" dirty="0"/>
              <a:t>August		8983	4894</a:t>
            </a:r>
          </a:p>
          <a:p>
            <a:r>
              <a:rPr lang="en-US" dirty="0"/>
              <a:t>December		4132	2648</a:t>
            </a:r>
          </a:p>
          <a:p>
            <a:r>
              <a:rPr lang="en-US" dirty="0"/>
              <a:t>February		4965	3103</a:t>
            </a:r>
          </a:p>
          <a:p>
            <a:r>
              <a:rPr lang="en-US" dirty="0"/>
              <a:t>January		3736	2193</a:t>
            </a:r>
          </a:p>
          <a:p>
            <a:r>
              <a:rPr lang="en-US" dirty="0"/>
              <a:t>July		8088	4573</a:t>
            </a:r>
          </a:p>
          <a:p>
            <a:r>
              <a:rPr lang="en-US" dirty="0"/>
              <a:t>June		7894	3045</a:t>
            </a:r>
          </a:p>
          <a:p>
            <a:r>
              <a:rPr lang="en-US" dirty="0"/>
              <a:t>March		6458	3336</a:t>
            </a:r>
          </a:p>
          <a:p>
            <a:r>
              <a:rPr lang="en-US" dirty="0"/>
              <a:t>May		8232	3559</a:t>
            </a:r>
          </a:p>
          <a:p>
            <a:r>
              <a:rPr lang="en-US" dirty="0"/>
              <a:t>November		4357	2437</a:t>
            </a:r>
          </a:p>
          <a:p>
            <a:r>
              <a:rPr lang="en-US" dirty="0"/>
              <a:t>October		7605	3555</a:t>
            </a:r>
          </a:p>
          <a:p>
            <a:r>
              <a:rPr lang="en-US" dirty="0"/>
              <a:t>September		7400	3108</a:t>
            </a:r>
            <a:endParaRPr lang="en-IN" dirty="0"/>
          </a:p>
        </p:txBody>
      </p:sp>
      <p:cxnSp>
        <p:nvCxnSpPr>
          <p:cNvPr id="13" name="Straight Connector 12">
            <a:extLst>
              <a:ext uri="{FF2B5EF4-FFF2-40B4-BE49-F238E27FC236}">
                <a16:creationId xmlns:a16="http://schemas.microsoft.com/office/drawing/2014/main" id="{095CDD4D-1A5B-4C39-A107-7C7A939C07C2}"/>
              </a:ext>
            </a:extLst>
          </p:cNvPr>
          <p:cNvCxnSpPr/>
          <p:nvPr/>
        </p:nvCxnSpPr>
        <p:spPr>
          <a:xfrm>
            <a:off x="472440" y="2232660"/>
            <a:ext cx="130302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CCBF0E3-27E8-4CC7-9B1D-EFC2780EFE65}"/>
              </a:ext>
            </a:extLst>
          </p:cNvPr>
          <p:cNvCxnSpPr/>
          <p:nvPr/>
        </p:nvCxnSpPr>
        <p:spPr>
          <a:xfrm>
            <a:off x="1706880" y="4857487"/>
            <a:ext cx="81534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C99176E-3A67-4D20-A404-3F8C05C118B8}"/>
              </a:ext>
            </a:extLst>
          </p:cNvPr>
          <p:cNvSpPr txBox="1"/>
          <p:nvPr/>
        </p:nvSpPr>
        <p:spPr>
          <a:xfrm>
            <a:off x="4572000" y="2080260"/>
            <a:ext cx="3985260" cy="1815882"/>
          </a:xfrm>
          <a:prstGeom prst="rect">
            <a:avLst/>
          </a:prstGeom>
          <a:noFill/>
        </p:spPr>
        <p:txBody>
          <a:bodyPr wrap="square" rtlCol="0">
            <a:spAutoFit/>
          </a:bodyPr>
          <a:lstStyle/>
          <a:p>
            <a:pPr algn="just"/>
            <a:r>
              <a:rPr lang="en-US" sz="1600" b="1" dirty="0">
                <a:solidFill>
                  <a:schemeClr val="accent2"/>
                </a:solidFill>
                <a:latin typeface="Maiandra GD" panose="020E0502030308020204" pitchFamily="34" charset="0"/>
              </a:rPr>
              <a:t>These are the counts of total bookings of ‘City hotel’ &amp; ‘Resort hotel’ in various months.</a:t>
            </a:r>
          </a:p>
          <a:p>
            <a:pPr algn="just"/>
            <a:endParaRPr lang="en-US" sz="1600" b="1" dirty="0">
              <a:solidFill>
                <a:schemeClr val="accent2"/>
              </a:solidFill>
              <a:latin typeface="Maiandra GD" panose="020E0502030308020204" pitchFamily="34" charset="0"/>
            </a:endParaRPr>
          </a:p>
          <a:p>
            <a:pPr algn="just"/>
            <a:endParaRPr lang="en-US" sz="1600" b="1" dirty="0">
              <a:solidFill>
                <a:schemeClr val="accent2"/>
              </a:solidFill>
              <a:latin typeface="Maiandra GD" panose="020E0502030308020204" pitchFamily="34" charset="0"/>
            </a:endParaRPr>
          </a:p>
          <a:p>
            <a:pPr algn="just"/>
            <a:r>
              <a:rPr lang="en-US" sz="1600" b="1" dirty="0">
                <a:solidFill>
                  <a:schemeClr val="accent2"/>
                </a:solidFill>
                <a:latin typeface="Maiandra GD" panose="020E0502030308020204" pitchFamily="34" charset="0"/>
              </a:rPr>
              <a:t>Visualization of this data will make it more trouble-free to understand. </a:t>
            </a:r>
          </a:p>
        </p:txBody>
      </p:sp>
    </p:spTree>
    <p:extLst>
      <p:ext uri="{BB962C8B-B14F-4D97-AF65-F5344CB8AC3E}">
        <p14:creationId xmlns:p14="http://schemas.microsoft.com/office/powerpoint/2010/main" val="619896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0BF040-7CAE-4837-872D-D7FE60937A88}"/>
              </a:ext>
            </a:extLst>
          </p:cNvPr>
          <p:cNvSpPr txBox="1"/>
          <p:nvPr/>
        </p:nvSpPr>
        <p:spPr>
          <a:xfrm>
            <a:off x="213360" y="144780"/>
            <a:ext cx="7627620" cy="523220"/>
          </a:xfrm>
          <a:prstGeom prst="rect">
            <a:avLst/>
          </a:prstGeom>
          <a:noFill/>
        </p:spPr>
        <p:txBody>
          <a:bodyPr wrap="square" rtlCol="0">
            <a:spAutoFit/>
          </a:bodyPr>
          <a:lstStyle/>
          <a:p>
            <a:r>
              <a:rPr lang="en-US" sz="1400" b="1" dirty="0">
                <a:solidFill>
                  <a:schemeClr val="tx1"/>
                </a:solidFill>
                <a:latin typeface="Maiandra GD" panose="020E0502030308020204" pitchFamily="34" charset="0"/>
              </a:rPr>
              <a:t>Continued……………………………..</a:t>
            </a:r>
            <a:endParaRPr lang="en-IN" sz="1400" b="1" dirty="0">
              <a:solidFill>
                <a:schemeClr val="tx1"/>
              </a:solidFill>
              <a:latin typeface="Maiandra GD" panose="020E0502030308020204" pitchFamily="34" charset="0"/>
            </a:endParaRPr>
          </a:p>
          <a:p>
            <a:endParaRPr lang="en-IN" dirty="0"/>
          </a:p>
        </p:txBody>
      </p:sp>
      <p:pic>
        <p:nvPicPr>
          <p:cNvPr id="3" name="Picture 2">
            <a:extLst>
              <a:ext uri="{FF2B5EF4-FFF2-40B4-BE49-F238E27FC236}">
                <a16:creationId xmlns:a16="http://schemas.microsoft.com/office/drawing/2014/main" id="{3FDB6657-B0A8-4FCD-B045-4C6D388567A9}"/>
              </a:ext>
            </a:extLst>
          </p:cNvPr>
          <p:cNvPicPr>
            <a:picLocks noChangeAspect="1"/>
          </p:cNvPicPr>
          <p:nvPr/>
        </p:nvPicPr>
        <p:blipFill>
          <a:blip r:embed="rId2"/>
          <a:stretch>
            <a:fillRect/>
          </a:stretch>
        </p:blipFill>
        <p:spPr>
          <a:xfrm>
            <a:off x="213360" y="525780"/>
            <a:ext cx="8496300" cy="2938760"/>
          </a:xfrm>
          <a:prstGeom prst="rect">
            <a:avLst/>
          </a:prstGeom>
        </p:spPr>
      </p:pic>
      <p:sp>
        <p:nvSpPr>
          <p:cNvPr id="4" name="TextBox 3">
            <a:extLst>
              <a:ext uri="{FF2B5EF4-FFF2-40B4-BE49-F238E27FC236}">
                <a16:creationId xmlns:a16="http://schemas.microsoft.com/office/drawing/2014/main" id="{5E0EC88F-A982-4645-94D7-2BD6A351FCC8}"/>
              </a:ext>
            </a:extLst>
          </p:cNvPr>
          <p:cNvSpPr txBox="1"/>
          <p:nvPr/>
        </p:nvSpPr>
        <p:spPr>
          <a:xfrm>
            <a:off x="213360" y="3558540"/>
            <a:ext cx="8496300" cy="1323439"/>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solidFill>
                  <a:schemeClr val="accent2"/>
                </a:solidFill>
                <a:latin typeface="Maiandra GD" panose="020E0502030308020204" pitchFamily="34" charset="0"/>
              </a:rPr>
              <a:t>In each &amp; every month, bookings of ‘City hotel’ is more than that of bookings of ‘Resort hotel’.</a:t>
            </a:r>
          </a:p>
          <a:p>
            <a:pPr marL="285750" indent="-285750" algn="just">
              <a:buFont typeface="Wingdings" panose="05000000000000000000" pitchFamily="2" charset="2"/>
              <a:buChar char="Ø"/>
            </a:pPr>
            <a:r>
              <a:rPr lang="en-US" sz="1600" b="1" dirty="0">
                <a:solidFill>
                  <a:schemeClr val="accent2"/>
                </a:solidFill>
                <a:latin typeface="Maiandra GD" panose="020E0502030308020204" pitchFamily="34" charset="0"/>
              </a:rPr>
              <a:t>Both ‘City hotel’ &amp; ‘Resort hotel’ has got the maximum bookings in August &amp; minimum bookings in January.</a:t>
            </a:r>
          </a:p>
          <a:p>
            <a:pPr marL="285750" indent="-285750" algn="just">
              <a:buFont typeface="Wingdings" panose="05000000000000000000" pitchFamily="2" charset="2"/>
              <a:buChar char="Ø"/>
            </a:pPr>
            <a:endParaRPr lang="en-US" sz="1600" b="1" dirty="0">
              <a:solidFill>
                <a:schemeClr val="accent2"/>
              </a:solidFill>
              <a:latin typeface="Maiandra GD" panose="020E0502030308020204" pitchFamily="34" charset="0"/>
            </a:endParaRPr>
          </a:p>
        </p:txBody>
      </p:sp>
    </p:spTree>
    <p:extLst>
      <p:ext uri="{BB962C8B-B14F-4D97-AF65-F5344CB8AC3E}">
        <p14:creationId xmlns:p14="http://schemas.microsoft.com/office/powerpoint/2010/main" val="3267588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AE378C-E51B-47D7-9674-C0E1FD8C237C}"/>
              </a:ext>
            </a:extLst>
          </p:cNvPr>
          <p:cNvSpPr txBox="1"/>
          <p:nvPr/>
        </p:nvSpPr>
        <p:spPr>
          <a:xfrm>
            <a:off x="190500" y="68580"/>
            <a:ext cx="8191500" cy="646331"/>
          </a:xfrm>
          <a:prstGeom prst="rect">
            <a:avLst/>
          </a:prstGeom>
          <a:noFill/>
        </p:spPr>
        <p:txBody>
          <a:bodyPr wrap="square" rtlCol="0">
            <a:spAutoFit/>
          </a:bodyPr>
          <a:lstStyle/>
          <a:p>
            <a:r>
              <a:rPr lang="en-US" sz="3600" b="1" u="sng" dirty="0">
                <a:solidFill>
                  <a:schemeClr val="tx1"/>
                </a:solidFill>
                <a:latin typeface="Maiandra GD" panose="020E0502030308020204" pitchFamily="34" charset="0"/>
              </a:rPr>
              <a:t>Hotel preference (Yearly basis)</a:t>
            </a:r>
            <a:endParaRPr lang="en-IN" sz="3600" b="1" u="sng" dirty="0">
              <a:solidFill>
                <a:schemeClr val="tx1"/>
              </a:solidFill>
              <a:latin typeface="Maiandra GD" panose="020E0502030308020204" pitchFamily="34" charset="0"/>
            </a:endParaRPr>
          </a:p>
        </p:txBody>
      </p:sp>
      <p:sp>
        <p:nvSpPr>
          <p:cNvPr id="9" name="Rectangle 8">
            <a:extLst>
              <a:ext uri="{FF2B5EF4-FFF2-40B4-BE49-F238E27FC236}">
                <a16:creationId xmlns:a16="http://schemas.microsoft.com/office/drawing/2014/main" id="{B1FC493A-772D-49D5-B73B-F3D92E1D785B}"/>
              </a:ext>
            </a:extLst>
          </p:cNvPr>
          <p:cNvSpPr/>
          <p:nvPr/>
        </p:nvSpPr>
        <p:spPr>
          <a:xfrm>
            <a:off x="190500" y="1402318"/>
            <a:ext cx="2956560" cy="27408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CD290B7-3BE7-4B9C-B8B4-3BA58090C829}"/>
              </a:ext>
            </a:extLst>
          </p:cNvPr>
          <p:cNvSpPr/>
          <p:nvPr/>
        </p:nvSpPr>
        <p:spPr>
          <a:xfrm>
            <a:off x="190500" y="1676400"/>
            <a:ext cx="632460" cy="8953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43529E5-A942-486A-BC8B-E632600F6A28}"/>
              </a:ext>
            </a:extLst>
          </p:cNvPr>
          <p:cNvSpPr/>
          <p:nvPr/>
        </p:nvSpPr>
        <p:spPr>
          <a:xfrm>
            <a:off x="1127760" y="1676400"/>
            <a:ext cx="861060" cy="89533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FD831F59-50C0-4FAE-9F28-64C442D3B08C}"/>
              </a:ext>
            </a:extLst>
          </p:cNvPr>
          <p:cNvSpPr/>
          <p:nvPr/>
        </p:nvSpPr>
        <p:spPr>
          <a:xfrm>
            <a:off x="1988820" y="1676400"/>
            <a:ext cx="1158240" cy="89533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2E51D56D-6CC6-4CE7-996B-5C9819FFABE6}"/>
              </a:ext>
            </a:extLst>
          </p:cNvPr>
          <p:cNvSpPr txBox="1"/>
          <p:nvPr/>
        </p:nvSpPr>
        <p:spPr>
          <a:xfrm>
            <a:off x="190500" y="1402318"/>
            <a:ext cx="3208020" cy="1169551"/>
          </a:xfrm>
          <a:prstGeom prst="rect">
            <a:avLst/>
          </a:prstGeom>
          <a:noFill/>
        </p:spPr>
        <p:txBody>
          <a:bodyPr wrap="square">
            <a:spAutoFit/>
          </a:bodyPr>
          <a:lstStyle/>
          <a:p>
            <a:r>
              <a:rPr lang="en-US" dirty="0"/>
              <a:t>Hotel	City Hotel	Resort Hotel</a:t>
            </a:r>
          </a:p>
          <a:p>
            <a:r>
              <a:rPr lang="en-US" dirty="0"/>
              <a:t>Years		</a:t>
            </a:r>
          </a:p>
          <a:p>
            <a:r>
              <a:rPr lang="en-US" dirty="0"/>
              <a:t>2015	13682	8314</a:t>
            </a:r>
          </a:p>
          <a:p>
            <a:r>
              <a:rPr lang="en-US" dirty="0"/>
              <a:t>2016	38140	18567</a:t>
            </a:r>
          </a:p>
          <a:p>
            <a:r>
              <a:rPr lang="en-US" dirty="0"/>
              <a:t>2017	27508	13179</a:t>
            </a:r>
            <a:endParaRPr lang="en-IN" dirty="0"/>
          </a:p>
        </p:txBody>
      </p:sp>
      <p:cxnSp>
        <p:nvCxnSpPr>
          <p:cNvPr id="12" name="Straight Connector 11">
            <a:extLst>
              <a:ext uri="{FF2B5EF4-FFF2-40B4-BE49-F238E27FC236}">
                <a16:creationId xmlns:a16="http://schemas.microsoft.com/office/drawing/2014/main" id="{1EA807E5-E15F-47F8-98E7-BE814C696803}"/>
              </a:ext>
            </a:extLst>
          </p:cNvPr>
          <p:cNvCxnSpPr/>
          <p:nvPr/>
        </p:nvCxnSpPr>
        <p:spPr>
          <a:xfrm>
            <a:off x="190500" y="1851660"/>
            <a:ext cx="63246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CD406A-2B55-4690-9CCB-754C7CCCE6B2}"/>
              </a:ext>
            </a:extLst>
          </p:cNvPr>
          <p:cNvCxnSpPr/>
          <p:nvPr/>
        </p:nvCxnSpPr>
        <p:spPr>
          <a:xfrm>
            <a:off x="822960" y="2571730"/>
            <a:ext cx="46482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D54E1FDD-EE83-4E08-8CF9-997521380126}"/>
              </a:ext>
            </a:extLst>
          </p:cNvPr>
          <p:cNvPicPr>
            <a:picLocks noChangeAspect="1"/>
          </p:cNvPicPr>
          <p:nvPr/>
        </p:nvPicPr>
        <p:blipFill>
          <a:blip r:embed="rId2"/>
          <a:stretch>
            <a:fillRect/>
          </a:stretch>
        </p:blipFill>
        <p:spPr>
          <a:xfrm>
            <a:off x="3954781" y="1851660"/>
            <a:ext cx="4930140" cy="3177535"/>
          </a:xfrm>
          <a:prstGeom prst="rect">
            <a:avLst/>
          </a:prstGeom>
        </p:spPr>
      </p:pic>
      <p:sp>
        <p:nvSpPr>
          <p:cNvPr id="19" name="TextBox 18">
            <a:extLst>
              <a:ext uri="{FF2B5EF4-FFF2-40B4-BE49-F238E27FC236}">
                <a16:creationId xmlns:a16="http://schemas.microsoft.com/office/drawing/2014/main" id="{847EFBC9-D7E8-4B66-9846-517E4B54A56E}"/>
              </a:ext>
            </a:extLst>
          </p:cNvPr>
          <p:cNvSpPr txBox="1"/>
          <p:nvPr/>
        </p:nvSpPr>
        <p:spPr>
          <a:xfrm>
            <a:off x="3360420" y="1266885"/>
            <a:ext cx="5608320" cy="584775"/>
          </a:xfrm>
          <a:prstGeom prst="rect">
            <a:avLst/>
          </a:prstGeom>
          <a:noFill/>
        </p:spPr>
        <p:txBody>
          <a:bodyPr wrap="square" rtlCol="0">
            <a:spAutoFit/>
          </a:bodyPr>
          <a:lstStyle/>
          <a:p>
            <a:pPr algn="just"/>
            <a:r>
              <a:rPr lang="en-US" sz="1600" b="1" dirty="0">
                <a:solidFill>
                  <a:schemeClr val="accent2"/>
                </a:solidFill>
                <a:latin typeface="Maiandra GD" panose="020E0502030308020204" pitchFamily="34" charset="0"/>
              </a:rPr>
              <a:t>Just as the previous one this time, I grouped along with yearly booking data.</a:t>
            </a:r>
            <a:endParaRPr lang="en-IN" sz="1600" b="1" dirty="0">
              <a:solidFill>
                <a:schemeClr val="accent2"/>
              </a:solidFill>
              <a:latin typeface="Maiandra GD" panose="020E0502030308020204" pitchFamily="34" charset="0"/>
            </a:endParaRPr>
          </a:p>
        </p:txBody>
      </p:sp>
      <p:sp>
        <p:nvSpPr>
          <p:cNvPr id="20" name="TextBox 19">
            <a:extLst>
              <a:ext uri="{FF2B5EF4-FFF2-40B4-BE49-F238E27FC236}">
                <a16:creationId xmlns:a16="http://schemas.microsoft.com/office/drawing/2014/main" id="{E071AE6A-8322-4A0F-A285-A629477C491F}"/>
              </a:ext>
            </a:extLst>
          </p:cNvPr>
          <p:cNvSpPr txBox="1"/>
          <p:nvPr/>
        </p:nvSpPr>
        <p:spPr>
          <a:xfrm>
            <a:off x="190500" y="2887980"/>
            <a:ext cx="3680462" cy="2062103"/>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solidFill>
                  <a:schemeClr val="accent2"/>
                </a:solidFill>
                <a:latin typeface="Maiandra GD" panose="020E0502030308020204" pitchFamily="34" charset="0"/>
              </a:rPr>
              <a:t>‘City hotel’ bookings &gt; ‘Resort hotel bookings in each year.</a:t>
            </a:r>
          </a:p>
          <a:p>
            <a:pPr marL="285750" indent="-285750">
              <a:buFont typeface="Wingdings" panose="05000000000000000000" pitchFamily="2" charset="2"/>
              <a:buChar char="Ø"/>
            </a:pPr>
            <a:r>
              <a:rPr lang="en-US" sz="1600" b="1" dirty="0">
                <a:solidFill>
                  <a:schemeClr val="accent2"/>
                </a:solidFill>
                <a:latin typeface="Maiandra GD" panose="020E0502030308020204" pitchFamily="34" charset="0"/>
              </a:rPr>
              <a:t>Both the hotels have witnessed maximum booking in 2016.</a:t>
            </a:r>
          </a:p>
          <a:p>
            <a:pPr marL="285750" indent="-285750">
              <a:buFont typeface="Wingdings" panose="05000000000000000000" pitchFamily="2" charset="2"/>
              <a:buChar char="Ø"/>
            </a:pPr>
            <a:r>
              <a:rPr lang="en-US" sz="1600" b="1" dirty="0">
                <a:solidFill>
                  <a:schemeClr val="accent2"/>
                </a:solidFill>
                <a:latin typeface="Maiandra GD" panose="020E0502030308020204" pitchFamily="34" charset="0"/>
              </a:rPr>
              <a:t>Fall in the number of bookings can be spotted for both the hotels after 2016.</a:t>
            </a:r>
          </a:p>
          <a:p>
            <a:pPr marL="285750" indent="-285750">
              <a:buFont typeface="Wingdings" panose="05000000000000000000" pitchFamily="2" charset="2"/>
              <a:buChar char="Ø"/>
            </a:pPr>
            <a:endParaRPr lang="en-IN" sz="1600" b="1" dirty="0">
              <a:solidFill>
                <a:schemeClr val="accent2"/>
              </a:solidFill>
              <a:latin typeface="Maiandra GD" panose="020E0502030308020204" pitchFamily="34" charset="0"/>
            </a:endParaRPr>
          </a:p>
        </p:txBody>
      </p:sp>
    </p:spTree>
    <p:extLst>
      <p:ext uri="{BB962C8B-B14F-4D97-AF65-F5344CB8AC3E}">
        <p14:creationId xmlns:p14="http://schemas.microsoft.com/office/powerpoint/2010/main" val="3660769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FA9DDF-CBA0-4D10-8520-4AC77D6CBD59}"/>
              </a:ext>
            </a:extLst>
          </p:cNvPr>
          <p:cNvSpPr txBox="1"/>
          <p:nvPr/>
        </p:nvSpPr>
        <p:spPr>
          <a:xfrm>
            <a:off x="144780" y="53340"/>
            <a:ext cx="8374380" cy="646331"/>
          </a:xfrm>
          <a:prstGeom prst="rect">
            <a:avLst/>
          </a:prstGeom>
          <a:noFill/>
        </p:spPr>
        <p:txBody>
          <a:bodyPr wrap="square" rtlCol="0">
            <a:spAutoFit/>
          </a:bodyPr>
          <a:lstStyle/>
          <a:p>
            <a:r>
              <a:rPr lang="en-US" sz="3600" b="1" u="sng" dirty="0">
                <a:solidFill>
                  <a:schemeClr val="tx1"/>
                </a:solidFill>
                <a:latin typeface="Maiandra GD" panose="020E0502030308020204" pitchFamily="34" charset="0"/>
              </a:rPr>
              <a:t>Cancellation of bookings </a:t>
            </a:r>
            <a:endParaRPr lang="en-IN" sz="3600" b="1" u="sng" dirty="0">
              <a:solidFill>
                <a:schemeClr val="tx1"/>
              </a:solidFill>
              <a:latin typeface="Maiandra GD" panose="020E0502030308020204" pitchFamily="34" charset="0"/>
            </a:endParaRPr>
          </a:p>
        </p:txBody>
      </p:sp>
      <p:sp>
        <p:nvSpPr>
          <p:cNvPr id="2" name="TextBox 1">
            <a:extLst>
              <a:ext uri="{FF2B5EF4-FFF2-40B4-BE49-F238E27FC236}">
                <a16:creationId xmlns:a16="http://schemas.microsoft.com/office/drawing/2014/main" id="{EDA5A1FE-E3AB-4E3B-A151-3BD46559DFCA}"/>
              </a:ext>
            </a:extLst>
          </p:cNvPr>
          <p:cNvSpPr txBox="1"/>
          <p:nvPr/>
        </p:nvSpPr>
        <p:spPr>
          <a:xfrm>
            <a:off x="144780" y="800100"/>
            <a:ext cx="8846820" cy="830997"/>
          </a:xfrm>
          <a:prstGeom prst="rect">
            <a:avLst/>
          </a:prstGeom>
          <a:noFill/>
        </p:spPr>
        <p:txBody>
          <a:bodyPr wrap="square" rtlCol="0">
            <a:spAutoFit/>
          </a:bodyPr>
          <a:lstStyle/>
          <a:p>
            <a:pPr algn="just"/>
            <a:r>
              <a:rPr lang="en-US" sz="1600" b="1" dirty="0">
                <a:solidFill>
                  <a:schemeClr val="accent2"/>
                </a:solidFill>
                <a:latin typeface="Maiandra GD" panose="020E0502030308020204" pitchFamily="34" charset="0"/>
              </a:rPr>
              <a:t>This particular analysis is based upon the number cancellation of bookings in ‘City hotel’ &amp; ‘Resort hotel’. Upon grouping the cancellation data along with hotel data, I got the total counts of booking being cancelled and total counts of bookings not cancelled. </a:t>
            </a:r>
            <a:endParaRPr lang="en-IN" sz="1600" b="1" dirty="0">
              <a:solidFill>
                <a:schemeClr val="accent2"/>
              </a:solidFill>
              <a:latin typeface="Maiandra GD" panose="020E0502030308020204" pitchFamily="34" charset="0"/>
            </a:endParaRPr>
          </a:p>
        </p:txBody>
      </p:sp>
      <p:sp>
        <p:nvSpPr>
          <p:cNvPr id="5" name="TextBox 4">
            <a:extLst>
              <a:ext uri="{FF2B5EF4-FFF2-40B4-BE49-F238E27FC236}">
                <a16:creationId xmlns:a16="http://schemas.microsoft.com/office/drawing/2014/main" id="{8D158BAA-4365-41AC-B464-FDA80905C8B8}"/>
              </a:ext>
            </a:extLst>
          </p:cNvPr>
          <p:cNvSpPr txBox="1"/>
          <p:nvPr/>
        </p:nvSpPr>
        <p:spPr>
          <a:xfrm>
            <a:off x="4724400" y="2202180"/>
            <a:ext cx="4267200" cy="584775"/>
          </a:xfrm>
          <a:prstGeom prst="rect">
            <a:avLst/>
          </a:prstGeom>
          <a:noFill/>
        </p:spPr>
        <p:txBody>
          <a:bodyPr wrap="square" rtlCol="0">
            <a:spAutoFit/>
          </a:bodyPr>
          <a:lstStyle/>
          <a:p>
            <a:pPr marL="285750" indent="-285750">
              <a:buFont typeface="Wingdings" panose="05000000000000000000" pitchFamily="2" charset="2"/>
              <a:buChar char="Ø"/>
            </a:pPr>
            <a:endParaRPr lang="en-IN" sz="1600" b="1" dirty="0">
              <a:solidFill>
                <a:schemeClr val="accent2"/>
              </a:solidFill>
              <a:latin typeface="Maiandra GD" panose="020E0502030308020204" pitchFamily="34" charset="0"/>
            </a:endParaRPr>
          </a:p>
          <a:p>
            <a:endParaRPr lang="en-US" sz="1600" b="1" dirty="0">
              <a:solidFill>
                <a:schemeClr val="accent2"/>
              </a:solidFill>
              <a:latin typeface="Maiandra GD" panose="020E0502030308020204" pitchFamily="34" charset="0"/>
            </a:endParaRPr>
          </a:p>
        </p:txBody>
      </p:sp>
      <p:graphicFrame>
        <p:nvGraphicFramePr>
          <p:cNvPr id="6" name="Table 5">
            <a:extLst>
              <a:ext uri="{FF2B5EF4-FFF2-40B4-BE49-F238E27FC236}">
                <a16:creationId xmlns:a16="http://schemas.microsoft.com/office/drawing/2014/main" id="{5EB80979-0D36-4A8F-B8D7-0F1DA802AF39}"/>
              </a:ext>
            </a:extLst>
          </p:cNvPr>
          <p:cNvGraphicFramePr>
            <a:graphicFrameLocks noGrp="1"/>
          </p:cNvGraphicFramePr>
          <p:nvPr>
            <p:extLst>
              <p:ext uri="{D42A27DB-BD31-4B8C-83A1-F6EECF244321}">
                <p14:modId xmlns:p14="http://schemas.microsoft.com/office/powerpoint/2010/main" val="1291856874"/>
              </p:ext>
            </p:extLst>
          </p:nvPr>
        </p:nvGraphicFramePr>
        <p:xfrm>
          <a:off x="276858" y="2921824"/>
          <a:ext cx="8531862" cy="1660744"/>
        </p:xfrm>
        <a:graphic>
          <a:graphicData uri="http://schemas.openxmlformats.org/drawingml/2006/table">
            <a:tbl>
              <a:tblPr/>
              <a:tblGrid>
                <a:gridCol w="2843954">
                  <a:extLst>
                    <a:ext uri="{9D8B030D-6E8A-4147-A177-3AD203B41FA5}">
                      <a16:colId xmlns:a16="http://schemas.microsoft.com/office/drawing/2014/main" val="638246378"/>
                    </a:ext>
                  </a:extLst>
                </a:gridCol>
                <a:gridCol w="2843954">
                  <a:extLst>
                    <a:ext uri="{9D8B030D-6E8A-4147-A177-3AD203B41FA5}">
                      <a16:colId xmlns:a16="http://schemas.microsoft.com/office/drawing/2014/main" val="2339237201"/>
                    </a:ext>
                  </a:extLst>
                </a:gridCol>
                <a:gridCol w="2843954">
                  <a:extLst>
                    <a:ext uri="{9D8B030D-6E8A-4147-A177-3AD203B41FA5}">
                      <a16:colId xmlns:a16="http://schemas.microsoft.com/office/drawing/2014/main" val="4151943158"/>
                    </a:ext>
                  </a:extLst>
                </a:gridCol>
              </a:tblGrid>
              <a:tr h="415186">
                <a:tc>
                  <a:txBody>
                    <a:bodyPr/>
                    <a:lstStyle/>
                    <a:p>
                      <a:pPr algn="l"/>
                      <a:endParaRPr lang="en-IN" sz="1400" b="1" dirty="0">
                        <a:solidFill>
                          <a:schemeClr val="accent2"/>
                        </a:solidFill>
                        <a:effectLst/>
                      </a:endParaRPr>
                    </a:p>
                  </a:txBody>
                  <a:tcPr anchor="ctr">
                    <a:lnL>
                      <a:noFill/>
                    </a:lnL>
                    <a:lnR>
                      <a:noFill/>
                    </a:lnR>
                    <a:lnT>
                      <a:noFill/>
                    </a:lnT>
                    <a:lnB>
                      <a:noFill/>
                    </a:lnB>
                  </a:tcPr>
                </a:tc>
                <a:tc>
                  <a:txBody>
                    <a:bodyPr/>
                    <a:lstStyle/>
                    <a:p>
                      <a:pPr algn="r"/>
                      <a:endParaRPr lang="en-IN" sz="1400" b="1" dirty="0">
                        <a:solidFill>
                          <a:schemeClr val="accent2"/>
                        </a:solidFill>
                        <a:effectLst/>
                      </a:endParaRPr>
                    </a:p>
                  </a:txBody>
                  <a:tcPr anchor="ctr">
                    <a:lnL>
                      <a:noFill/>
                    </a:lnL>
                    <a:lnR>
                      <a:noFill/>
                    </a:lnR>
                    <a:lnT>
                      <a:noFill/>
                    </a:lnT>
                    <a:lnB>
                      <a:noFill/>
                    </a:lnB>
                  </a:tcPr>
                </a:tc>
                <a:tc>
                  <a:txBody>
                    <a:bodyPr/>
                    <a:lstStyle/>
                    <a:p>
                      <a:pPr algn="r"/>
                      <a:endParaRPr lang="en-IN" sz="1400" b="1" dirty="0">
                        <a:solidFill>
                          <a:schemeClr val="accent2"/>
                        </a:solidFill>
                        <a:effectLst/>
                      </a:endParaRPr>
                    </a:p>
                  </a:txBody>
                  <a:tcPr anchor="ctr">
                    <a:lnL>
                      <a:noFill/>
                    </a:lnL>
                    <a:lnR>
                      <a:noFill/>
                    </a:lnR>
                    <a:lnT>
                      <a:noFill/>
                    </a:lnT>
                    <a:lnB>
                      <a:noFill/>
                    </a:lnB>
                  </a:tcPr>
                </a:tc>
                <a:extLst>
                  <a:ext uri="{0D108BD9-81ED-4DB2-BD59-A6C34878D82A}">
                    <a16:rowId xmlns:a16="http://schemas.microsoft.com/office/drawing/2014/main" val="1743349663"/>
                  </a:ext>
                </a:extLst>
              </a:tr>
              <a:tr h="415186">
                <a:tc>
                  <a:txBody>
                    <a:bodyPr/>
                    <a:lstStyle/>
                    <a:p>
                      <a:pPr algn="l"/>
                      <a:endParaRPr lang="en-IN" sz="1400" b="1" dirty="0">
                        <a:solidFill>
                          <a:schemeClr val="accent2"/>
                        </a:solidFill>
                        <a:effectLst/>
                      </a:endParaRPr>
                    </a:p>
                  </a:txBody>
                  <a:tcPr anchor="ctr">
                    <a:lnL>
                      <a:noFill/>
                    </a:lnL>
                    <a:lnR>
                      <a:noFill/>
                    </a:lnR>
                    <a:lnT>
                      <a:noFill/>
                    </a:lnT>
                    <a:lnB>
                      <a:noFill/>
                    </a:lnB>
                  </a:tcPr>
                </a:tc>
                <a:tc>
                  <a:txBody>
                    <a:bodyPr/>
                    <a:lstStyle/>
                    <a:p>
                      <a:pPr algn="r"/>
                      <a:endParaRPr lang="en-IN" sz="1400" b="1" dirty="0">
                        <a:solidFill>
                          <a:schemeClr val="accent2"/>
                        </a:solidFill>
                        <a:effectLst/>
                      </a:endParaRPr>
                    </a:p>
                  </a:txBody>
                  <a:tcPr anchor="ctr">
                    <a:lnL>
                      <a:noFill/>
                    </a:lnL>
                    <a:lnR>
                      <a:noFill/>
                    </a:lnR>
                    <a:lnT>
                      <a:noFill/>
                    </a:lnT>
                    <a:lnB>
                      <a:noFill/>
                    </a:lnB>
                  </a:tcPr>
                </a:tc>
                <a:tc>
                  <a:txBody>
                    <a:bodyPr/>
                    <a:lstStyle/>
                    <a:p>
                      <a:pPr algn="r"/>
                      <a:endParaRPr lang="en-IN" sz="1400" b="1" dirty="0">
                        <a:solidFill>
                          <a:schemeClr val="accent2"/>
                        </a:solidFill>
                        <a:effectLst/>
                      </a:endParaRPr>
                    </a:p>
                  </a:txBody>
                  <a:tcPr anchor="ctr">
                    <a:lnL>
                      <a:noFill/>
                    </a:lnL>
                    <a:lnR>
                      <a:noFill/>
                    </a:lnR>
                    <a:lnT>
                      <a:noFill/>
                    </a:lnT>
                    <a:lnB>
                      <a:noFill/>
                    </a:lnB>
                  </a:tcPr>
                </a:tc>
                <a:extLst>
                  <a:ext uri="{0D108BD9-81ED-4DB2-BD59-A6C34878D82A}">
                    <a16:rowId xmlns:a16="http://schemas.microsoft.com/office/drawing/2014/main" val="2959002838"/>
                  </a:ext>
                </a:extLst>
              </a:tr>
              <a:tr h="415186">
                <a:tc>
                  <a:txBody>
                    <a:bodyPr/>
                    <a:lstStyle/>
                    <a:p>
                      <a:pPr fontAlgn="ctr"/>
                      <a:endParaRPr lang="en-IN" sz="1400" b="1" dirty="0">
                        <a:solidFill>
                          <a:schemeClr val="accent2"/>
                        </a:solidFill>
                        <a:effectLst/>
                      </a:endParaRPr>
                    </a:p>
                  </a:txBody>
                  <a:tcPr anchor="ctr">
                    <a:lnL>
                      <a:noFill/>
                    </a:lnL>
                    <a:lnR>
                      <a:noFill/>
                    </a:lnR>
                    <a:lnT>
                      <a:noFill/>
                    </a:lnT>
                    <a:lnB>
                      <a:noFill/>
                    </a:lnB>
                  </a:tcPr>
                </a:tc>
                <a:tc>
                  <a:txBody>
                    <a:bodyPr/>
                    <a:lstStyle/>
                    <a:p>
                      <a:pPr algn="r"/>
                      <a:endParaRPr lang="en-IN" sz="1400" dirty="0">
                        <a:solidFill>
                          <a:schemeClr val="accent2"/>
                        </a:solidFill>
                        <a:effectLst/>
                      </a:endParaRPr>
                    </a:p>
                  </a:txBody>
                  <a:tcPr anchor="ctr">
                    <a:lnL>
                      <a:noFill/>
                    </a:lnL>
                    <a:lnR>
                      <a:noFill/>
                    </a:lnR>
                    <a:lnT>
                      <a:noFill/>
                    </a:lnT>
                    <a:lnB>
                      <a:noFill/>
                    </a:lnB>
                  </a:tcPr>
                </a:tc>
                <a:tc>
                  <a:txBody>
                    <a:bodyPr/>
                    <a:lstStyle/>
                    <a:p>
                      <a:pPr algn="r"/>
                      <a:endParaRPr lang="en-IN" sz="1400" dirty="0">
                        <a:solidFill>
                          <a:schemeClr val="accent2"/>
                        </a:solidFill>
                        <a:effectLst/>
                      </a:endParaRPr>
                    </a:p>
                  </a:txBody>
                  <a:tcPr anchor="ctr">
                    <a:lnL>
                      <a:noFill/>
                    </a:lnL>
                    <a:lnR>
                      <a:noFill/>
                    </a:lnR>
                    <a:lnT>
                      <a:noFill/>
                    </a:lnT>
                    <a:lnB>
                      <a:noFill/>
                    </a:lnB>
                  </a:tcPr>
                </a:tc>
                <a:extLst>
                  <a:ext uri="{0D108BD9-81ED-4DB2-BD59-A6C34878D82A}">
                    <a16:rowId xmlns:a16="http://schemas.microsoft.com/office/drawing/2014/main" val="1828706096"/>
                  </a:ext>
                </a:extLst>
              </a:tr>
              <a:tr h="415186">
                <a:tc>
                  <a:txBody>
                    <a:bodyPr/>
                    <a:lstStyle/>
                    <a:p>
                      <a:pPr fontAlgn="ctr"/>
                      <a:endParaRPr lang="en-IN" sz="1400" b="1" dirty="0">
                        <a:solidFill>
                          <a:schemeClr val="accent2"/>
                        </a:solidFill>
                        <a:effectLst/>
                      </a:endParaRPr>
                    </a:p>
                  </a:txBody>
                  <a:tcPr anchor="ctr">
                    <a:lnL>
                      <a:noFill/>
                    </a:lnL>
                    <a:lnR>
                      <a:noFill/>
                    </a:lnR>
                    <a:lnT>
                      <a:noFill/>
                    </a:lnT>
                    <a:lnB>
                      <a:noFill/>
                    </a:lnB>
                  </a:tcPr>
                </a:tc>
                <a:tc>
                  <a:txBody>
                    <a:bodyPr/>
                    <a:lstStyle/>
                    <a:p>
                      <a:pPr algn="r"/>
                      <a:endParaRPr lang="en-IN" sz="1400" dirty="0">
                        <a:solidFill>
                          <a:schemeClr val="accent2"/>
                        </a:solidFill>
                        <a:effectLst/>
                      </a:endParaRPr>
                    </a:p>
                  </a:txBody>
                  <a:tcPr anchor="ctr">
                    <a:lnL>
                      <a:noFill/>
                    </a:lnL>
                    <a:lnR>
                      <a:noFill/>
                    </a:lnR>
                    <a:lnT>
                      <a:noFill/>
                    </a:lnT>
                    <a:lnB>
                      <a:noFill/>
                    </a:lnB>
                  </a:tcPr>
                </a:tc>
                <a:tc>
                  <a:txBody>
                    <a:bodyPr/>
                    <a:lstStyle/>
                    <a:p>
                      <a:pPr algn="r"/>
                      <a:endParaRPr lang="en-IN" sz="1400" dirty="0">
                        <a:solidFill>
                          <a:schemeClr val="accent2"/>
                        </a:solidFill>
                        <a:effectLst/>
                      </a:endParaRPr>
                    </a:p>
                  </a:txBody>
                  <a:tcPr anchor="ctr">
                    <a:lnL>
                      <a:noFill/>
                    </a:lnL>
                    <a:lnR>
                      <a:noFill/>
                    </a:lnR>
                    <a:lnT>
                      <a:noFill/>
                    </a:lnT>
                    <a:lnB>
                      <a:noFill/>
                    </a:lnB>
                  </a:tcPr>
                </a:tc>
                <a:extLst>
                  <a:ext uri="{0D108BD9-81ED-4DB2-BD59-A6C34878D82A}">
                    <a16:rowId xmlns:a16="http://schemas.microsoft.com/office/drawing/2014/main" val="2999593477"/>
                  </a:ext>
                </a:extLst>
              </a:tr>
            </a:tbl>
          </a:graphicData>
        </a:graphic>
      </p:graphicFrame>
      <p:pic>
        <p:nvPicPr>
          <p:cNvPr id="4" name="Picture 3">
            <a:extLst>
              <a:ext uri="{FF2B5EF4-FFF2-40B4-BE49-F238E27FC236}">
                <a16:creationId xmlns:a16="http://schemas.microsoft.com/office/drawing/2014/main" id="{83626343-F402-45BF-BB48-F3D7B5BA66C6}"/>
              </a:ext>
            </a:extLst>
          </p:cNvPr>
          <p:cNvPicPr>
            <a:picLocks noChangeAspect="1"/>
          </p:cNvPicPr>
          <p:nvPr/>
        </p:nvPicPr>
        <p:blipFill>
          <a:blip r:embed="rId2"/>
          <a:stretch>
            <a:fillRect/>
          </a:stretch>
        </p:blipFill>
        <p:spPr>
          <a:xfrm>
            <a:off x="152401" y="1765966"/>
            <a:ext cx="4107180" cy="3164173"/>
          </a:xfrm>
          <a:prstGeom prst="rect">
            <a:avLst/>
          </a:prstGeom>
        </p:spPr>
      </p:pic>
      <p:sp>
        <p:nvSpPr>
          <p:cNvPr id="10" name="TextBox 9">
            <a:extLst>
              <a:ext uri="{FF2B5EF4-FFF2-40B4-BE49-F238E27FC236}">
                <a16:creationId xmlns:a16="http://schemas.microsoft.com/office/drawing/2014/main" id="{35634A63-961B-4319-BFB3-0D3DAC8551F2}"/>
              </a:ext>
            </a:extLst>
          </p:cNvPr>
          <p:cNvSpPr txBox="1"/>
          <p:nvPr/>
        </p:nvSpPr>
        <p:spPr>
          <a:xfrm>
            <a:off x="4465320" y="2026920"/>
            <a:ext cx="4267200" cy="2554545"/>
          </a:xfrm>
          <a:prstGeom prst="rect">
            <a:avLst/>
          </a:prstGeom>
          <a:noFill/>
        </p:spPr>
        <p:txBody>
          <a:bodyPr wrap="square" rtlCol="0">
            <a:spAutoFit/>
          </a:bodyPr>
          <a:lstStyle/>
          <a:p>
            <a:pPr algn="just"/>
            <a:r>
              <a:rPr lang="en-US" sz="1600" b="1" dirty="0">
                <a:solidFill>
                  <a:schemeClr val="accent2"/>
                </a:solidFill>
                <a:latin typeface="Maiandra GD" panose="020E0502030308020204" pitchFamily="34" charset="0"/>
              </a:rPr>
              <a:t>Here,</a:t>
            </a:r>
          </a:p>
          <a:p>
            <a:pPr algn="just"/>
            <a:r>
              <a:rPr lang="en-US" sz="1600" b="1" dirty="0">
                <a:solidFill>
                  <a:schemeClr val="accent2"/>
                </a:solidFill>
                <a:latin typeface="Maiandra GD" panose="020E0502030308020204" pitchFamily="34" charset="0"/>
              </a:rPr>
              <a:t>0 = Booking is not cancelled.</a:t>
            </a:r>
          </a:p>
          <a:p>
            <a:pPr algn="just"/>
            <a:r>
              <a:rPr lang="en-US" sz="1600" b="1" dirty="0">
                <a:solidFill>
                  <a:schemeClr val="accent2"/>
                </a:solidFill>
                <a:latin typeface="Maiandra GD" panose="020E0502030308020204" pitchFamily="34" charset="0"/>
              </a:rPr>
              <a:t>1 = Booking is cancelled.</a:t>
            </a:r>
          </a:p>
          <a:p>
            <a:pPr algn="just"/>
            <a:endParaRPr lang="en-US" sz="1600" b="1" dirty="0">
              <a:solidFill>
                <a:schemeClr val="accent2"/>
              </a:solidFill>
              <a:latin typeface="Maiandra GD" panose="020E0502030308020204" pitchFamily="34" charset="0"/>
            </a:endParaRPr>
          </a:p>
          <a:p>
            <a:pPr algn="just"/>
            <a:endParaRPr lang="en-US" sz="1600" b="1" dirty="0">
              <a:solidFill>
                <a:schemeClr val="accent2"/>
              </a:solidFill>
              <a:latin typeface="Maiandra GD" panose="020E0502030308020204" pitchFamily="34" charset="0"/>
            </a:endParaRPr>
          </a:p>
          <a:p>
            <a:pPr algn="just"/>
            <a:r>
              <a:rPr lang="en-US" sz="1600" b="1" dirty="0">
                <a:solidFill>
                  <a:schemeClr val="accent2"/>
                </a:solidFill>
                <a:latin typeface="Maiandra GD" panose="020E0502030308020204" pitchFamily="34" charset="0"/>
              </a:rPr>
              <a:t>Bookings as well as cancellation rate both is higher in ‘City hotels’ than ‘Resort hotels’.</a:t>
            </a:r>
          </a:p>
          <a:p>
            <a:pPr algn="just"/>
            <a:endParaRPr lang="en-US" sz="1600" b="1" dirty="0">
              <a:solidFill>
                <a:schemeClr val="accent2"/>
              </a:solidFill>
              <a:latin typeface="Maiandra GD" panose="020E0502030308020204" pitchFamily="34" charset="0"/>
            </a:endParaRPr>
          </a:p>
          <a:p>
            <a:pPr algn="just"/>
            <a:endParaRPr lang="en-US" sz="1600" b="1" dirty="0">
              <a:solidFill>
                <a:schemeClr val="accent2"/>
              </a:solidFill>
              <a:latin typeface="Maiandra GD" panose="020E0502030308020204" pitchFamily="34" charset="0"/>
            </a:endParaRPr>
          </a:p>
          <a:p>
            <a:pPr algn="just"/>
            <a:endParaRPr lang="en-IN" sz="1600" b="1" dirty="0">
              <a:solidFill>
                <a:schemeClr val="accent2"/>
              </a:solidFill>
              <a:latin typeface="Maiandra GD" panose="020E0502030308020204" pitchFamily="34" charset="0"/>
            </a:endParaRPr>
          </a:p>
        </p:txBody>
      </p:sp>
    </p:spTree>
    <p:extLst>
      <p:ext uri="{BB962C8B-B14F-4D97-AF65-F5344CB8AC3E}">
        <p14:creationId xmlns:p14="http://schemas.microsoft.com/office/powerpoint/2010/main" val="198552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EF89E7-738D-4A86-8E33-32EC16888F77}"/>
              </a:ext>
            </a:extLst>
          </p:cNvPr>
          <p:cNvSpPr txBox="1"/>
          <p:nvPr/>
        </p:nvSpPr>
        <p:spPr>
          <a:xfrm>
            <a:off x="205740" y="83820"/>
            <a:ext cx="4945380" cy="307777"/>
          </a:xfrm>
          <a:prstGeom prst="rect">
            <a:avLst/>
          </a:prstGeom>
          <a:noFill/>
        </p:spPr>
        <p:txBody>
          <a:bodyPr wrap="square" rtlCol="0">
            <a:spAutoFit/>
          </a:bodyPr>
          <a:lstStyle/>
          <a:p>
            <a:r>
              <a:rPr lang="en-US" sz="1400" b="1" dirty="0">
                <a:solidFill>
                  <a:schemeClr val="tx1"/>
                </a:solidFill>
                <a:latin typeface="Maiandra GD" panose="020E0502030308020204" pitchFamily="34" charset="0"/>
              </a:rPr>
              <a:t>Continued……………………………..</a:t>
            </a:r>
            <a:endParaRPr lang="en-IN" sz="1400" b="1" dirty="0">
              <a:solidFill>
                <a:schemeClr val="tx1"/>
              </a:solidFill>
              <a:latin typeface="Maiandra GD" panose="020E0502030308020204" pitchFamily="34" charset="0"/>
            </a:endParaRPr>
          </a:p>
        </p:txBody>
      </p:sp>
      <p:pic>
        <p:nvPicPr>
          <p:cNvPr id="3" name="Picture 2">
            <a:extLst>
              <a:ext uri="{FF2B5EF4-FFF2-40B4-BE49-F238E27FC236}">
                <a16:creationId xmlns:a16="http://schemas.microsoft.com/office/drawing/2014/main" id="{B5E6643C-1D46-4DDF-8127-729B8D710368}"/>
              </a:ext>
            </a:extLst>
          </p:cNvPr>
          <p:cNvPicPr>
            <a:picLocks noChangeAspect="1"/>
          </p:cNvPicPr>
          <p:nvPr/>
        </p:nvPicPr>
        <p:blipFill>
          <a:blip r:embed="rId2"/>
          <a:stretch>
            <a:fillRect/>
          </a:stretch>
        </p:blipFill>
        <p:spPr>
          <a:xfrm>
            <a:off x="716280" y="518161"/>
            <a:ext cx="3733800" cy="3512820"/>
          </a:xfrm>
          <a:prstGeom prst="rect">
            <a:avLst/>
          </a:prstGeom>
        </p:spPr>
      </p:pic>
      <p:pic>
        <p:nvPicPr>
          <p:cNvPr id="6" name="Picture 5">
            <a:extLst>
              <a:ext uri="{FF2B5EF4-FFF2-40B4-BE49-F238E27FC236}">
                <a16:creationId xmlns:a16="http://schemas.microsoft.com/office/drawing/2014/main" id="{52DE6C6E-35D1-4F5B-97D5-637195856C6E}"/>
              </a:ext>
            </a:extLst>
          </p:cNvPr>
          <p:cNvPicPr>
            <a:picLocks noChangeAspect="1"/>
          </p:cNvPicPr>
          <p:nvPr/>
        </p:nvPicPr>
        <p:blipFill>
          <a:blip r:embed="rId3"/>
          <a:stretch>
            <a:fillRect/>
          </a:stretch>
        </p:blipFill>
        <p:spPr>
          <a:xfrm>
            <a:off x="4503420" y="518161"/>
            <a:ext cx="3787140" cy="3649979"/>
          </a:xfrm>
          <a:prstGeom prst="rect">
            <a:avLst/>
          </a:prstGeom>
        </p:spPr>
      </p:pic>
      <p:sp>
        <p:nvSpPr>
          <p:cNvPr id="8" name="TextBox 7">
            <a:extLst>
              <a:ext uri="{FF2B5EF4-FFF2-40B4-BE49-F238E27FC236}">
                <a16:creationId xmlns:a16="http://schemas.microsoft.com/office/drawing/2014/main" id="{0D7FC4A9-9591-41BA-9DC0-2FCCDA5612A4}"/>
              </a:ext>
            </a:extLst>
          </p:cNvPr>
          <p:cNvSpPr txBox="1"/>
          <p:nvPr/>
        </p:nvSpPr>
        <p:spPr>
          <a:xfrm>
            <a:off x="217170" y="3861704"/>
            <a:ext cx="8709660" cy="1077218"/>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solidFill>
                  <a:schemeClr val="accent2"/>
                </a:solidFill>
                <a:latin typeface="Maiandra GD" panose="020E0502030308020204" pitchFamily="34" charset="0"/>
              </a:rPr>
              <a:t>In ‘City hotel’ 41.7% of total bookings is cancelled whereas 58.3% of total bookings is not cancelled.</a:t>
            </a:r>
          </a:p>
          <a:p>
            <a:pPr marL="285750" indent="-285750">
              <a:buFont typeface="Wingdings" panose="05000000000000000000" pitchFamily="2" charset="2"/>
              <a:buChar char="Ø"/>
            </a:pPr>
            <a:r>
              <a:rPr lang="en-US" sz="1600" b="1" dirty="0">
                <a:solidFill>
                  <a:schemeClr val="accent2"/>
                </a:solidFill>
                <a:latin typeface="Maiandra GD" panose="020E0502030308020204" pitchFamily="34" charset="0"/>
              </a:rPr>
              <a:t>In ‘Resort hotel’ 27.8% of total bookings is cancelled whereas 72.2% of total bookings is not cancelled.</a:t>
            </a:r>
            <a:endParaRPr lang="en-IN" sz="1600" b="1" dirty="0">
              <a:solidFill>
                <a:schemeClr val="accent2"/>
              </a:solidFill>
              <a:latin typeface="Maiandra GD" panose="020E0502030308020204" pitchFamily="34" charset="0"/>
            </a:endParaRPr>
          </a:p>
        </p:txBody>
      </p:sp>
    </p:spTree>
    <p:extLst>
      <p:ext uri="{BB962C8B-B14F-4D97-AF65-F5344CB8AC3E}">
        <p14:creationId xmlns:p14="http://schemas.microsoft.com/office/powerpoint/2010/main" val="91121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BE19AD-674E-4A56-86CD-079431B79CEA}"/>
              </a:ext>
            </a:extLst>
          </p:cNvPr>
          <p:cNvSpPr txBox="1"/>
          <p:nvPr/>
        </p:nvSpPr>
        <p:spPr>
          <a:xfrm>
            <a:off x="152400" y="76200"/>
            <a:ext cx="8420100" cy="646331"/>
          </a:xfrm>
          <a:prstGeom prst="rect">
            <a:avLst/>
          </a:prstGeom>
          <a:noFill/>
        </p:spPr>
        <p:txBody>
          <a:bodyPr wrap="square" rtlCol="0">
            <a:spAutoFit/>
          </a:bodyPr>
          <a:lstStyle/>
          <a:p>
            <a:r>
              <a:rPr lang="en-US" sz="3600" b="1" u="sng" dirty="0">
                <a:solidFill>
                  <a:schemeClr val="tx1"/>
                </a:solidFill>
                <a:latin typeface="Maiandra GD" panose="020E0502030308020204" pitchFamily="34" charset="0"/>
              </a:rPr>
              <a:t>Analysis on the basis of market segment</a:t>
            </a:r>
            <a:endParaRPr lang="en-IN" sz="3600" b="1" u="sng" dirty="0">
              <a:solidFill>
                <a:schemeClr val="tx1"/>
              </a:solidFill>
              <a:latin typeface="Maiandra GD" panose="020E0502030308020204" pitchFamily="34" charset="0"/>
            </a:endParaRPr>
          </a:p>
        </p:txBody>
      </p:sp>
      <p:sp>
        <p:nvSpPr>
          <p:cNvPr id="7" name="Rectangle 6">
            <a:extLst>
              <a:ext uri="{FF2B5EF4-FFF2-40B4-BE49-F238E27FC236}">
                <a16:creationId xmlns:a16="http://schemas.microsoft.com/office/drawing/2014/main" id="{48956F93-7E41-468E-A72E-485D884B2B04}"/>
              </a:ext>
            </a:extLst>
          </p:cNvPr>
          <p:cNvSpPr/>
          <p:nvPr/>
        </p:nvSpPr>
        <p:spPr>
          <a:xfrm>
            <a:off x="312420" y="952259"/>
            <a:ext cx="2674620" cy="223290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1715B96-954F-46A2-8F03-14B5279DFC57}"/>
              </a:ext>
            </a:extLst>
          </p:cNvPr>
          <p:cNvSpPr txBox="1"/>
          <p:nvPr/>
        </p:nvSpPr>
        <p:spPr>
          <a:xfrm>
            <a:off x="312420" y="1296768"/>
            <a:ext cx="3619500" cy="1815882"/>
          </a:xfrm>
          <a:prstGeom prst="rect">
            <a:avLst/>
          </a:prstGeom>
          <a:noFill/>
        </p:spPr>
        <p:txBody>
          <a:bodyPr wrap="square">
            <a:spAutoFit/>
          </a:bodyPr>
          <a:lstStyle/>
          <a:p>
            <a:r>
              <a:rPr lang="en-US" dirty="0"/>
              <a:t>Online TA              	56477</a:t>
            </a:r>
          </a:p>
          <a:p>
            <a:r>
              <a:rPr lang="en-US" dirty="0"/>
              <a:t>Offline TA/TO        	24219</a:t>
            </a:r>
          </a:p>
          <a:p>
            <a:r>
              <a:rPr lang="en-US" dirty="0"/>
              <a:t>Groups                  	19811</a:t>
            </a:r>
          </a:p>
          <a:p>
            <a:r>
              <a:rPr lang="en-US" dirty="0"/>
              <a:t>Direct                    	12606</a:t>
            </a:r>
          </a:p>
          <a:p>
            <a:r>
              <a:rPr lang="en-US" dirty="0"/>
              <a:t>Corporate              	5295</a:t>
            </a:r>
          </a:p>
          <a:p>
            <a:r>
              <a:rPr lang="en-US" dirty="0"/>
              <a:t>Complementary     	743</a:t>
            </a:r>
          </a:p>
          <a:p>
            <a:r>
              <a:rPr lang="en-US" dirty="0"/>
              <a:t>Aviation                  	237</a:t>
            </a:r>
          </a:p>
          <a:p>
            <a:r>
              <a:rPr lang="en-US" dirty="0"/>
              <a:t>Undefined              	2</a:t>
            </a:r>
            <a:endParaRPr lang="en-IN" dirty="0"/>
          </a:p>
        </p:txBody>
      </p:sp>
      <p:sp>
        <p:nvSpPr>
          <p:cNvPr id="6" name="TextBox 5">
            <a:extLst>
              <a:ext uri="{FF2B5EF4-FFF2-40B4-BE49-F238E27FC236}">
                <a16:creationId xmlns:a16="http://schemas.microsoft.com/office/drawing/2014/main" id="{80E50281-0C15-42AA-B5C2-5BDBE0249615}"/>
              </a:ext>
            </a:extLst>
          </p:cNvPr>
          <p:cNvSpPr txBox="1"/>
          <p:nvPr/>
        </p:nvSpPr>
        <p:spPr>
          <a:xfrm>
            <a:off x="312420" y="988990"/>
            <a:ext cx="2766060" cy="307777"/>
          </a:xfrm>
          <a:prstGeom prst="rect">
            <a:avLst/>
          </a:prstGeom>
          <a:noFill/>
        </p:spPr>
        <p:txBody>
          <a:bodyPr wrap="square" rtlCol="0">
            <a:spAutoFit/>
          </a:bodyPr>
          <a:lstStyle/>
          <a:p>
            <a:r>
              <a:rPr lang="en-US" b="1" dirty="0">
                <a:solidFill>
                  <a:schemeClr val="accent2"/>
                </a:solidFill>
                <a:latin typeface="+mn-lt"/>
              </a:rPr>
              <a:t>Market segments        Counts</a:t>
            </a:r>
            <a:endParaRPr lang="en-IN" b="1" dirty="0">
              <a:solidFill>
                <a:schemeClr val="accent2"/>
              </a:solidFill>
              <a:latin typeface="+mn-lt"/>
            </a:endParaRPr>
          </a:p>
        </p:txBody>
      </p:sp>
      <p:cxnSp>
        <p:nvCxnSpPr>
          <p:cNvPr id="9" name="Straight Connector 8">
            <a:extLst>
              <a:ext uri="{FF2B5EF4-FFF2-40B4-BE49-F238E27FC236}">
                <a16:creationId xmlns:a16="http://schemas.microsoft.com/office/drawing/2014/main" id="{17FD4A46-FDBE-46D7-894E-5414F789736C}"/>
              </a:ext>
            </a:extLst>
          </p:cNvPr>
          <p:cNvCxnSpPr/>
          <p:nvPr/>
        </p:nvCxnSpPr>
        <p:spPr>
          <a:xfrm>
            <a:off x="312420" y="1296767"/>
            <a:ext cx="2674620"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B389CC3D-1E01-4C8A-850C-152F3FC62A78}"/>
              </a:ext>
            </a:extLst>
          </p:cNvPr>
          <p:cNvCxnSpPr>
            <a:cxnSpLocks/>
          </p:cNvCxnSpPr>
          <p:nvPr/>
        </p:nvCxnSpPr>
        <p:spPr>
          <a:xfrm>
            <a:off x="2049780" y="952259"/>
            <a:ext cx="0" cy="223290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475191B-AC7C-48FE-BF97-0638A691DB89}"/>
              </a:ext>
            </a:extLst>
          </p:cNvPr>
          <p:cNvPicPr>
            <a:picLocks noChangeAspect="1"/>
          </p:cNvPicPr>
          <p:nvPr/>
        </p:nvPicPr>
        <p:blipFill>
          <a:blip r:embed="rId2"/>
          <a:stretch>
            <a:fillRect/>
          </a:stretch>
        </p:blipFill>
        <p:spPr>
          <a:xfrm>
            <a:off x="3208020" y="952258"/>
            <a:ext cx="5623560" cy="2651991"/>
          </a:xfrm>
          <a:prstGeom prst="rect">
            <a:avLst/>
          </a:prstGeom>
        </p:spPr>
      </p:pic>
      <p:sp>
        <p:nvSpPr>
          <p:cNvPr id="14" name="TextBox 13">
            <a:extLst>
              <a:ext uri="{FF2B5EF4-FFF2-40B4-BE49-F238E27FC236}">
                <a16:creationId xmlns:a16="http://schemas.microsoft.com/office/drawing/2014/main" id="{D54D854D-D345-4D85-A33D-D99985DC810D}"/>
              </a:ext>
            </a:extLst>
          </p:cNvPr>
          <p:cNvSpPr txBox="1"/>
          <p:nvPr/>
        </p:nvSpPr>
        <p:spPr>
          <a:xfrm>
            <a:off x="247654" y="3954413"/>
            <a:ext cx="8648693" cy="584775"/>
          </a:xfrm>
          <a:prstGeom prst="rect">
            <a:avLst/>
          </a:prstGeom>
          <a:noFill/>
        </p:spPr>
        <p:txBody>
          <a:bodyPr wrap="square" rtlCol="0">
            <a:spAutoFit/>
          </a:bodyPr>
          <a:lstStyle/>
          <a:p>
            <a:pPr algn="just"/>
            <a:r>
              <a:rPr lang="en-US" sz="1600" b="1" dirty="0">
                <a:solidFill>
                  <a:schemeClr val="accent2"/>
                </a:solidFill>
                <a:latin typeface="Maiandra GD" panose="020E0502030308020204" pitchFamily="34" charset="0"/>
              </a:rPr>
              <a:t>From the counts table, its clear that in market segment ‘Online TA’ has the highest counts out of all so, it can be stated that ‘Online TA’ brings the maximum number of bookings.</a:t>
            </a:r>
          </a:p>
        </p:txBody>
      </p:sp>
    </p:spTree>
    <p:extLst>
      <p:ext uri="{BB962C8B-B14F-4D97-AF65-F5344CB8AC3E}">
        <p14:creationId xmlns:p14="http://schemas.microsoft.com/office/powerpoint/2010/main" val="1539079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7C7F51-4FD5-4FBC-8415-661450A17AD6}"/>
              </a:ext>
            </a:extLst>
          </p:cNvPr>
          <p:cNvSpPr txBox="1"/>
          <p:nvPr/>
        </p:nvSpPr>
        <p:spPr>
          <a:xfrm>
            <a:off x="175260" y="114300"/>
            <a:ext cx="8389620" cy="646331"/>
          </a:xfrm>
          <a:prstGeom prst="rect">
            <a:avLst/>
          </a:prstGeom>
          <a:noFill/>
        </p:spPr>
        <p:txBody>
          <a:bodyPr wrap="square" rtlCol="0">
            <a:spAutoFit/>
          </a:bodyPr>
          <a:lstStyle/>
          <a:p>
            <a:r>
              <a:rPr lang="en-US" sz="3600" b="1" u="sng" dirty="0">
                <a:solidFill>
                  <a:schemeClr val="tx1"/>
                </a:solidFill>
                <a:latin typeface="Maiandra GD" panose="020E0502030308020204" pitchFamily="34" charset="0"/>
              </a:rPr>
              <a:t>ADR (Average Daily Rate)</a:t>
            </a:r>
            <a:endParaRPr lang="en-IN" sz="3600" b="1" u="sng" dirty="0">
              <a:solidFill>
                <a:schemeClr val="tx1"/>
              </a:solidFill>
              <a:latin typeface="Maiandra GD" panose="020E0502030308020204" pitchFamily="34" charset="0"/>
            </a:endParaRPr>
          </a:p>
        </p:txBody>
      </p:sp>
      <p:sp>
        <p:nvSpPr>
          <p:cNvPr id="3" name="TextBox 2">
            <a:extLst>
              <a:ext uri="{FF2B5EF4-FFF2-40B4-BE49-F238E27FC236}">
                <a16:creationId xmlns:a16="http://schemas.microsoft.com/office/drawing/2014/main" id="{C8162C81-E26C-4BFB-9B78-1253E291732E}"/>
              </a:ext>
            </a:extLst>
          </p:cNvPr>
          <p:cNvSpPr txBox="1"/>
          <p:nvPr/>
        </p:nvSpPr>
        <p:spPr>
          <a:xfrm>
            <a:off x="167640" y="845820"/>
            <a:ext cx="8671560" cy="830997"/>
          </a:xfrm>
          <a:prstGeom prst="rect">
            <a:avLst/>
          </a:prstGeom>
          <a:noFill/>
        </p:spPr>
        <p:txBody>
          <a:bodyPr wrap="square" rtlCol="0">
            <a:spAutoFit/>
          </a:bodyPr>
          <a:lstStyle/>
          <a:p>
            <a:pPr algn="just"/>
            <a:r>
              <a:rPr lang="en-US" sz="1600" b="1" dirty="0">
                <a:solidFill>
                  <a:schemeClr val="accent2"/>
                </a:solidFill>
                <a:latin typeface="Maiandra GD" panose="020E0502030308020204" pitchFamily="34" charset="0"/>
              </a:rPr>
              <a:t>‘Average Daily Rate’ (ADR) is one of the key performance indicator (KPI) of the industry. Its used to measure the average price customers are paying per room per night on a given period of time. </a:t>
            </a:r>
            <a:endParaRPr lang="en-IN" sz="1600" b="1" dirty="0">
              <a:solidFill>
                <a:schemeClr val="accent2"/>
              </a:solidFill>
              <a:latin typeface="Maiandra GD" panose="020E0502030308020204" pitchFamily="34" charset="0"/>
            </a:endParaRPr>
          </a:p>
        </p:txBody>
      </p:sp>
      <p:pic>
        <p:nvPicPr>
          <p:cNvPr id="4" name="Picture 3">
            <a:extLst>
              <a:ext uri="{FF2B5EF4-FFF2-40B4-BE49-F238E27FC236}">
                <a16:creationId xmlns:a16="http://schemas.microsoft.com/office/drawing/2014/main" id="{7D953E8F-B86A-4C75-95C4-381AD93DD2FD}"/>
              </a:ext>
            </a:extLst>
          </p:cNvPr>
          <p:cNvPicPr>
            <a:picLocks noChangeAspect="1"/>
          </p:cNvPicPr>
          <p:nvPr/>
        </p:nvPicPr>
        <p:blipFill>
          <a:blip r:embed="rId2"/>
          <a:stretch>
            <a:fillRect/>
          </a:stretch>
        </p:blipFill>
        <p:spPr>
          <a:xfrm>
            <a:off x="316721" y="1762006"/>
            <a:ext cx="3043699" cy="3000494"/>
          </a:xfrm>
          <a:prstGeom prst="rect">
            <a:avLst/>
          </a:prstGeom>
        </p:spPr>
      </p:pic>
      <p:sp>
        <p:nvSpPr>
          <p:cNvPr id="5" name="TextBox 4">
            <a:extLst>
              <a:ext uri="{FF2B5EF4-FFF2-40B4-BE49-F238E27FC236}">
                <a16:creationId xmlns:a16="http://schemas.microsoft.com/office/drawing/2014/main" id="{7743BE45-6F64-45CE-B2B7-E5E4D571A14C}"/>
              </a:ext>
            </a:extLst>
          </p:cNvPr>
          <p:cNvSpPr txBox="1"/>
          <p:nvPr/>
        </p:nvSpPr>
        <p:spPr>
          <a:xfrm>
            <a:off x="3631421" y="1829217"/>
            <a:ext cx="5207779" cy="2554545"/>
          </a:xfrm>
          <a:prstGeom prst="rect">
            <a:avLst/>
          </a:prstGeom>
          <a:noFill/>
        </p:spPr>
        <p:txBody>
          <a:bodyPr wrap="square" rtlCol="0">
            <a:spAutoFit/>
          </a:bodyPr>
          <a:lstStyle/>
          <a:p>
            <a:pPr algn="just"/>
            <a:r>
              <a:rPr lang="en-US" sz="1600" b="1" dirty="0">
                <a:solidFill>
                  <a:schemeClr val="accent2"/>
                </a:solidFill>
                <a:latin typeface="Maiandra GD" panose="020E0502030308020204" pitchFamily="34" charset="0"/>
              </a:rPr>
              <a:t>The higher the ADR, the better.</a:t>
            </a:r>
          </a:p>
          <a:p>
            <a:pPr algn="just"/>
            <a:endParaRPr lang="en-US" sz="1600" b="1" dirty="0">
              <a:solidFill>
                <a:schemeClr val="accent2"/>
              </a:solidFill>
              <a:latin typeface="Maiandra GD" panose="020E0502030308020204" pitchFamily="34" charset="0"/>
            </a:endParaRPr>
          </a:p>
          <a:p>
            <a:pPr algn="just"/>
            <a:r>
              <a:rPr lang="en-US" sz="1600" b="1" dirty="0">
                <a:solidFill>
                  <a:schemeClr val="accent2"/>
                </a:solidFill>
                <a:latin typeface="Maiandra GD" panose="020E0502030308020204" pitchFamily="34" charset="0"/>
              </a:rPr>
              <a:t>A rising ADR suggests that a hotel is renting out there rooms more often and scaling up there revenue. To increase the ADR, hotels should look into ways to boost price per room. </a:t>
            </a:r>
          </a:p>
          <a:p>
            <a:pPr algn="just"/>
            <a:endParaRPr lang="en-US" sz="1600" b="1" dirty="0">
              <a:solidFill>
                <a:schemeClr val="accent2"/>
              </a:solidFill>
              <a:latin typeface="Maiandra GD" panose="020E0502030308020204" pitchFamily="34" charset="0"/>
            </a:endParaRPr>
          </a:p>
          <a:p>
            <a:pPr algn="just"/>
            <a:r>
              <a:rPr lang="en-US" sz="1600" b="1" i="0" dirty="0">
                <a:solidFill>
                  <a:srgbClr val="111111"/>
                </a:solidFill>
                <a:effectLst/>
                <a:latin typeface="Maiandra GD" panose="020E0502030308020204" pitchFamily="34" charset="0"/>
              </a:rPr>
              <a:t>Hotel operators seek to increase ADR by focusing on pricing strategies. This includes upselling, promotions, and complimentary offers.</a:t>
            </a:r>
            <a:endParaRPr lang="en-IN" sz="1600" b="1" dirty="0">
              <a:solidFill>
                <a:schemeClr val="accent2"/>
              </a:solidFill>
              <a:latin typeface="Maiandra GD" panose="020E0502030308020204" pitchFamily="34" charset="0"/>
            </a:endParaRPr>
          </a:p>
        </p:txBody>
      </p:sp>
    </p:spTree>
    <p:extLst>
      <p:ext uri="{BB962C8B-B14F-4D97-AF65-F5344CB8AC3E}">
        <p14:creationId xmlns:p14="http://schemas.microsoft.com/office/powerpoint/2010/main" val="1964829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221F30-E215-4988-BEAA-3AA34750105B}"/>
              </a:ext>
            </a:extLst>
          </p:cNvPr>
          <p:cNvSpPr txBox="1"/>
          <p:nvPr/>
        </p:nvSpPr>
        <p:spPr>
          <a:xfrm>
            <a:off x="152400" y="114300"/>
            <a:ext cx="8298180" cy="523220"/>
          </a:xfrm>
          <a:prstGeom prst="rect">
            <a:avLst/>
          </a:prstGeom>
          <a:noFill/>
        </p:spPr>
        <p:txBody>
          <a:bodyPr wrap="square" rtlCol="0">
            <a:spAutoFit/>
          </a:bodyPr>
          <a:lstStyle/>
          <a:p>
            <a:r>
              <a:rPr lang="en-US" sz="1400" b="1" dirty="0">
                <a:solidFill>
                  <a:schemeClr val="tx1"/>
                </a:solidFill>
                <a:latin typeface="Maiandra GD" panose="020E0502030308020204" pitchFamily="34" charset="0"/>
              </a:rPr>
              <a:t>Continued……………………………..</a:t>
            </a:r>
            <a:endParaRPr lang="en-IN" sz="1400" b="1" dirty="0">
              <a:solidFill>
                <a:schemeClr val="tx1"/>
              </a:solidFill>
              <a:latin typeface="Maiandra GD" panose="020E0502030308020204" pitchFamily="34" charset="0"/>
            </a:endParaRPr>
          </a:p>
          <a:p>
            <a:endParaRPr lang="en-IN" dirty="0"/>
          </a:p>
        </p:txBody>
      </p:sp>
      <p:pic>
        <p:nvPicPr>
          <p:cNvPr id="4" name="Picture 3">
            <a:extLst>
              <a:ext uri="{FF2B5EF4-FFF2-40B4-BE49-F238E27FC236}">
                <a16:creationId xmlns:a16="http://schemas.microsoft.com/office/drawing/2014/main" id="{798CE45B-2A3C-455E-9879-BB61C121D0FF}"/>
              </a:ext>
            </a:extLst>
          </p:cNvPr>
          <p:cNvPicPr>
            <a:picLocks noChangeAspect="1"/>
          </p:cNvPicPr>
          <p:nvPr/>
        </p:nvPicPr>
        <p:blipFill>
          <a:blip r:embed="rId2"/>
          <a:stretch>
            <a:fillRect/>
          </a:stretch>
        </p:blipFill>
        <p:spPr>
          <a:xfrm>
            <a:off x="4572000" y="472440"/>
            <a:ext cx="4419601" cy="4556760"/>
          </a:xfrm>
          <a:prstGeom prst="rect">
            <a:avLst/>
          </a:prstGeom>
        </p:spPr>
      </p:pic>
      <p:sp>
        <p:nvSpPr>
          <p:cNvPr id="6" name="TextBox 5">
            <a:extLst>
              <a:ext uri="{FF2B5EF4-FFF2-40B4-BE49-F238E27FC236}">
                <a16:creationId xmlns:a16="http://schemas.microsoft.com/office/drawing/2014/main" id="{E6769FD8-AB23-4942-957D-584F91E3C6D0}"/>
              </a:ext>
            </a:extLst>
          </p:cNvPr>
          <p:cNvSpPr txBox="1"/>
          <p:nvPr/>
        </p:nvSpPr>
        <p:spPr>
          <a:xfrm>
            <a:off x="152400" y="800100"/>
            <a:ext cx="4351020" cy="3046988"/>
          </a:xfrm>
          <a:prstGeom prst="rect">
            <a:avLst/>
          </a:prstGeom>
          <a:noFill/>
        </p:spPr>
        <p:txBody>
          <a:bodyPr wrap="square" rtlCol="0">
            <a:spAutoFit/>
          </a:bodyPr>
          <a:lstStyle/>
          <a:p>
            <a:pPr algn="just"/>
            <a:r>
              <a:rPr lang="en-US" sz="1600" b="1" dirty="0">
                <a:latin typeface="Maiandra GD" panose="020E0502030308020204" pitchFamily="34" charset="0"/>
              </a:rPr>
              <a:t>This histogram shows the distribution of ADR values of the hotel data in this dataset.</a:t>
            </a:r>
          </a:p>
          <a:p>
            <a:pPr algn="just"/>
            <a:endParaRPr lang="en-US" sz="1600" b="1" dirty="0">
              <a:latin typeface="Maiandra GD" panose="020E0502030308020204" pitchFamily="34" charset="0"/>
            </a:endParaRPr>
          </a:p>
          <a:p>
            <a:pPr marL="285750" indent="-285750" algn="just">
              <a:buFont typeface="Wingdings" panose="05000000000000000000" pitchFamily="2" charset="2"/>
              <a:buChar char="Ø"/>
            </a:pPr>
            <a:endParaRPr lang="en-US" sz="1600" b="1" dirty="0">
              <a:latin typeface="Maiandra GD" panose="020E0502030308020204" pitchFamily="34" charset="0"/>
            </a:endParaRPr>
          </a:p>
          <a:p>
            <a:pPr marL="285750" indent="-285750" algn="just">
              <a:buFont typeface="Wingdings" panose="05000000000000000000" pitchFamily="2" charset="2"/>
              <a:buChar char="Ø"/>
            </a:pPr>
            <a:endParaRPr lang="en-US" sz="1600" b="1" dirty="0">
              <a:latin typeface="Maiandra GD" panose="020E0502030308020204" pitchFamily="34" charset="0"/>
            </a:endParaRPr>
          </a:p>
          <a:p>
            <a:pPr marL="285750" indent="-285750" algn="just">
              <a:buFont typeface="Wingdings" panose="05000000000000000000" pitchFamily="2" charset="2"/>
              <a:buChar char="Ø"/>
            </a:pPr>
            <a:r>
              <a:rPr lang="en-US" sz="1600" b="1" dirty="0">
                <a:latin typeface="Maiandra GD" panose="020E0502030308020204" pitchFamily="34" charset="0"/>
              </a:rPr>
              <a:t>The dotted line marks the average ADR value which is approximately 100.</a:t>
            </a:r>
          </a:p>
          <a:p>
            <a:pPr marL="285750" indent="-285750" algn="just">
              <a:buFont typeface="Wingdings" panose="05000000000000000000" pitchFamily="2" charset="2"/>
              <a:buChar char="Ø"/>
            </a:pPr>
            <a:endParaRPr lang="en-US" sz="1600" b="1" dirty="0">
              <a:latin typeface="Maiandra GD" panose="020E0502030308020204" pitchFamily="34" charset="0"/>
            </a:endParaRPr>
          </a:p>
          <a:p>
            <a:pPr marL="285750" indent="-285750" algn="just">
              <a:buFont typeface="Wingdings" panose="05000000000000000000" pitchFamily="2" charset="2"/>
              <a:buChar char="Ø"/>
            </a:pPr>
            <a:r>
              <a:rPr lang="en-US" sz="1600" b="1" dirty="0">
                <a:latin typeface="Maiandra GD" panose="020E0502030308020204" pitchFamily="34" charset="0"/>
              </a:rPr>
              <a:t> Most of the hotels have the ADR values in between 90 to 120.</a:t>
            </a:r>
          </a:p>
          <a:p>
            <a:pPr algn="just"/>
            <a:endParaRPr lang="en-IN" sz="1600" b="1" dirty="0">
              <a:latin typeface="Maiandra GD" panose="020E0502030308020204" pitchFamily="34" charset="0"/>
            </a:endParaRPr>
          </a:p>
          <a:p>
            <a:pPr marL="285750" indent="-285750" algn="just">
              <a:buFont typeface="Wingdings" panose="05000000000000000000" pitchFamily="2" charset="2"/>
              <a:buChar char="Ø"/>
            </a:pPr>
            <a:r>
              <a:rPr lang="en-IN" sz="1600" b="1" dirty="0">
                <a:latin typeface="Maiandra GD" panose="020E0502030308020204" pitchFamily="34" charset="0"/>
              </a:rPr>
              <a:t>Very few hotels have ADR above 150.</a:t>
            </a:r>
            <a:endParaRPr lang="en-US" sz="1600" b="1" dirty="0">
              <a:latin typeface="Maiandra GD" panose="020E0502030308020204" pitchFamily="34" charset="0"/>
            </a:endParaRPr>
          </a:p>
        </p:txBody>
      </p:sp>
    </p:spTree>
    <p:extLst>
      <p:ext uri="{BB962C8B-B14F-4D97-AF65-F5344CB8AC3E}">
        <p14:creationId xmlns:p14="http://schemas.microsoft.com/office/powerpoint/2010/main" val="3534773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3356FB-0C19-49F9-A262-1AE8DD485E2F}"/>
              </a:ext>
            </a:extLst>
          </p:cNvPr>
          <p:cNvSpPr txBox="1"/>
          <p:nvPr/>
        </p:nvSpPr>
        <p:spPr>
          <a:xfrm>
            <a:off x="144780" y="121920"/>
            <a:ext cx="8298180" cy="523220"/>
          </a:xfrm>
          <a:prstGeom prst="rect">
            <a:avLst/>
          </a:prstGeom>
          <a:noFill/>
        </p:spPr>
        <p:txBody>
          <a:bodyPr wrap="square" rtlCol="0">
            <a:spAutoFit/>
          </a:bodyPr>
          <a:lstStyle/>
          <a:p>
            <a:r>
              <a:rPr lang="en-US" sz="1400" b="1" dirty="0">
                <a:solidFill>
                  <a:schemeClr val="tx1"/>
                </a:solidFill>
                <a:latin typeface="Maiandra GD" panose="020E0502030308020204" pitchFamily="34" charset="0"/>
              </a:rPr>
              <a:t>Continued……………………………..</a:t>
            </a:r>
            <a:endParaRPr lang="en-IN" sz="1400" b="1" dirty="0">
              <a:solidFill>
                <a:schemeClr val="tx1"/>
              </a:solidFill>
              <a:latin typeface="Maiandra GD" panose="020E0502030308020204" pitchFamily="34" charset="0"/>
            </a:endParaRPr>
          </a:p>
          <a:p>
            <a:endParaRPr lang="en-IN" dirty="0"/>
          </a:p>
        </p:txBody>
      </p:sp>
      <p:sp>
        <p:nvSpPr>
          <p:cNvPr id="3" name="TextBox 2">
            <a:extLst>
              <a:ext uri="{FF2B5EF4-FFF2-40B4-BE49-F238E27FC236}">
                <a16:creationId xmlns:a16="http://schemas.microsoft.com/office/drawing/2014/main" id="{DC23AE23-3F12-4494-8DDB-93B39740AE03}"/>
              </a:ext>
            </a:extLst>
          </p:cNvPr>
          <p:cNvSpPr txBox="1"/>
          <p:nvPr/>
        </p:nvSpPr>
        <p:spPr>
          <a:xfrm>
            <a:off x="144780" y="612100"/>
            <a:ext cx="8679180" cy="584775"/>
          </a:xfrm>
          <a:prstGeom prst="rect">
            <a:avLst/>
          </a:prstGeom>
          <a:noFill/>
        </p:spPr>
        <p:txBody>
          <a:bodyPr wrap="square" rtlCol="0">
            <a:spAutoFit/>
          </a:bodyPr>
          <a:lstStyle/>
          <a:p>
            <a:pPr algn="just"/>
            <a:r>
              <a:rPr lang="en-US" sz="1600" b="1" dirty="0">
                <a:solidFill>
                  <a:schemeClr val="accent2"/>
                </a:solidFill>
                <a:latin typeface="Maiandra GD" panose="020E0502030308020204" pitchFamily="34" charset="0"/>
              </a:rPr>
              <a:t>Let’s have a look at the average ADR of two different types of hotels present in the dataset which are ‘City hotel’ &amp; ‘Resort hotel’. </a:t>
            </a:r>
            <a:endParaRPr lang="en-IN" sz="1600" b="1" dirty="0">
              <a:solidFill>
                <a:schemeClr val="accent2"/>
              </a:solidFill>
              <a:latin typeface="Maiandra GD" panose="020E0502030308020204" pitchFamily="34" charset="0"/>
            </a:endParaRPr>
          </a:p>
        </p:txBody>
      </p:sp>
      <p:sp>
        <p:nvSpPr>
          <p:cNvPr id="6" name="Rectangle 5">
            <a:extLst>
              <a:ext uri="{FF2B5EF4-FFF2-40B4-BE49-F238E27FC236}">
                <a16:creationId xmlns:a16="http://schemas.microsoft.com/office/drawing/2014/main" id="{C1A1613D-615E-4F4A-85A4-9BCAF204D9BF}"/>
              </a:ext>
            </a:extLst>
          </p:cNvPr>
          <p:cNvSpPr/>
          <p:nvPr/>
        </p:nvSpPr>
        <p:spPr>
          <a:xfrm>
            <a:off x="266700" y="1409700"/>
            <a:ext cx="3215640" cy="922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0495B40-DFB4-493C-8600-1015D3724552}"/>
              </a:ext>
            </a:extLst>
          </p:cNvPr>
          <p:cNvSpPr txBox="1"/>
          <p:nvPr/>
        </p:nvSpPr>
        <p:spPr>
          <a:xfrm>
            <a:off x="259080" y="1393656"/>
            <a:ext cx="4572000" cy="954107"/>
          </a:xfrm>
          <a:prstGeom prst="rect">
            <a:avLst/>
          </a:prstGeom>
          <a:noFill/>
        </p:spPr>
        <p:txBody>
          <a:bodyPr wrap="square">
            <a:spAutoFit/>
          </a:bodyPr>
          <a:lstStyle/>
          <a:p>
            <a:r>
              <a:rPr lang="en-US" dirty="0"/>
              <a:t>Hotel                             Average ADR</a:t>
            </a:r>
          </a:p>
          <a:p>
            <a:endParaRPr lang="en-US" dirty="0"/>
          </a:p>
          <a:p>
            <a:r>
              <a:rPr lang="en-US" dirty="0"/>
              <a:t>City Hotel      	105.304465</a:t>
            </a:r>
          </a:p>
          <a:p>
            <a:r>
              <a:rPr lang="en-US" dirty="0"/>
              <a:t>Resort Hotel     	94.952930</a:t>
            </a:r>
            <a:endParaRPr lang="en-IN" dirty="0"/>
          </a:p>
        </p:txBody>
      </p:sp>
      <p:cxnSp>
        <p:nvCxnSpPr>
          <p:cNvPr id="8" name="Straight Connector 7">
            <a:extLst>
              <a:ext uri="{FF2B5EF4-FFF2-40B4-BE49-F238E27FC236}">
                <a16:creationId xmlns:a16="http://schemas.microsoft.com/office/drawing/2014/main" id="{586D5085-9EEE-4814-A3C3-4499FBE0CD3E}"/>
              </a:ext>
            </a:extLst>
          </p:cNvPr>
          <p:cNvCxnSpPr/>
          <p:nvPr/>
        </p:nvCxnSpPr>
        <p:spPr>
          <a:xfrm>
            <a:off x="266700" y="1687055"/>
            <a:ext cx="321564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B581A33-A93B-4BE8-AB5D-41C4C41349F3}"/>
              </a:ext>
            </a:extLst>
          </p:cNvPr>
          <p:cNvCxnSpPr/>
          <p:nvPr/>
        </p:nvCxnSpPr>
        <p:spPr>
          <a:xfrm>
            <a:off x="1722120" y="1409700"/>
            <a:ext cx="0" cy="92202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6874F9A-4B78-4C20-9B57-8EFC39041F29}"/>
              </a:ext>
            </a:extLst>
          </p:cNvPr>
          <p:cNvPicPr>
            <a:picLocks noChangeAspect="1"/>
          </p:cNvPicPr>
          <p:nvPr/>
        </p:nvPicPr>
        <p:blipFill>
          <a:blip r:embed="rId2"/>
          <a:stretch>
            <a:fillRect/>
          </a:stretch>
        </p:blipFill>
        <p:spPr>
          <a:xfrm>
            <a:off x="3878581" y="1393656"/>
            <a:ext cx="4945371" cy="3513624"/>
          </a:xfrm>
          <a:prstGeom prst="rect">
            <a:avLst/>
          </a:prstGeom>
        </p:spPr>
      </p:pic>
      <p:sp>
        <p:nvSpPr>
          <p:cNvPr id="12" name="TextBox 11">
            <a:extLst>
              <a:ext uri="{FF2B5EF4-FFF2-40B4-BE49-F238E27FC236}">
                <a16:creationId xmlns:a16="http://schemas.microsoft.com/office/drawing/2014/main" id="{9F83F391-FC8C-461A-AEF7-84ACB83EC15A}"/>
              </a:ext>
            </a:extLst>
          </p:cNvPr>
          <p:cNvSpPr txBox="1"/>
          <p:nvPr/>
        </p:nvSpPr>
        <p:spPr>
          <a:xfrm>
            <a:off x="259080" y="2906137"/>
            <a:ext cx="3467100" cy="2062103"/>
          </a:xfrm>
          <a:prstGeom prst="rect">
            <a:avLst/>
          </a:prstGeom>
          <a:noFill/>
        </p:spPr>
        <p:txBody>
          <a:bodyPr wrap="square" rtlCol="0">
            <a:spAutoFit/>
          </a:bodyPr>
          <a:lstStyle/>
          <a:p>
            <a:pPr algn="just"/>
            <a:r>
              <a:rPr lang="en-US" sz="1600" b="1" dirty="0">
                <a:solidFill>
                  <a:schemeClr val="accent2"/>
                </a:solidFill>
                <a:latin typeface="Maiandra GD" panose="020E0502030308020204" pitchFamily="34" charset="0"/>
              </a:rPr>
              <a:t>So, from the table above &amp; the horizontal bar chart on the right its clear that average ADR of ‘City hotel’ is more than ‘Resort hotel’</a:t>
            </a:r>
            <a:r>
              <a:rPr lang="en-IN" sz="1600" b="1" dirty="0">
                <a:solidFill>
                  <a:schemeClr val="accent2"/>
                </a:solidFill>
                <a:latin typeface="Maiandra GD" panose="020E0502030308020204" pitchFamily="34" charset="0"/>
              </a:rPr>
              <a:t> though by a minute margin of only 10.35 approximately. </a:t>
            </a:r>
          </a:p>
          <a:p>
            <a:endParaRPr lang="en-IN" sz="1600" b="1" dirty="0">
              <a:solidFill>
                <a:schemeClr val="accent2"/>
              </a:solidFill>
              <a:latin typeface="Maiandra GD" panose="020E0502030308020204" pitchFamily="34" charset="0"/>
            </a:endParaRPr>
          </a:p>
          <a:p>
            <a:endParaRPr lang="en-US" sz="1600" b="1" dirty="0">
              <a:solidFill>
                <a:schemeClr val="accent2"/>
              </a:solidFill>
              <a:latin typeface="Maiandra GD" panose="020E0502030308020204" pitchFamily="34" charset="0"/>
            </a:endParaRPr>
          </a:p>
        </p:txBody>
      </p:sp>
    </p:spTree>
    <p:extLst>
      <p:ext uri="{BB962C8B-B14F-4D97-AF65-F5344CB8AC3E}">
        <p14:creationId xmlns:p14="http://schemas.microsoft.com/office/powerpoint/2010/main" val="3550726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1AFABC3B-1046-4D8A-93E2-B736E5D1E039}"/>
              </a:ext>
            </a:extLst>
          </p:cNvPr>
          <p:cNvSpPr txBox="1"/>
          <p:nvPr/>
        </p:nvSpPr>
        <p:spPr>
          <a:xfrm>
            <a:off x="315750" y="113780"/>
            <a:ext cx="7837650" cy="646331"/>
          </a:xfrm>
          <a:prstGeom prst="rect">
            <a:avLst/>
          </a:prstGeom>
          <a:noFill/>
        </p:spPr>
        <p:txBody>
          <a:bodyPr wrap="square" rtlCol="0">
            <a:spAutoFit/>
          </a:bodyPr>
          <a:lstStyle/>
          <a:p>
            <a:r>
              <a:rPr lang="en-US" sz="3600" b="1" u="sng" dirty="0">
                <a:solidFill>
                  <a:schemeClr val="tx1"/>
                </a:solidFill>
                <a:latin typeface="Maiandra GD" panose="020E0502030308020204" pitchFamily="34" charset="0"/>
                <a:ea typeface="Segoe UI Black" panose="020B0A02040204020203" pitchFamily="34" charset="0"/>
              </a:rPr>
              <a:t>Synopsis</a:t>
            </a:r>
            <a:endParaRPr lang="en-IN" sz="3600" b="1" u="sng" dirty="0">
              <a:solidFill>
                <a:schemeClr val="tx1"/>
              </a:solidFill>
              <a:latin typeface="Maiandra GD" panose="020E0502030308020204"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4E6D4139-365A-4BD4-94F4-DBA007CC5807}"/>
              </a:ext>
            </a:extLst>
          </p:cNvPr>
          <p:cNvSpPr txBox="1"/>
          <p:nvPr/>
        </p:nvSpPr>
        <p:spPr>
          <a:xfrm>
            <a:off x="315750" y="1036320"/>
            <a:ext cx="8512500" cy="3293209"/>
          </a:xfrm>
          <a:prstGeom prst="rect">
            <a:avLst/>
          </a:prstGeom>
          <a:noFill/>
        </p:spPr>
        <p:txBody>
          <a:bodyPr wrap="square" rtlCol="0">
            <a:spAutoFit/>
          </a:bodyPr>
          <a:lstStyle/>
          <a:p>
            <a:pPr algn="just"/>
            <a:r>
              <a:rPr lang="en-US" sz="1600" b="1" dirty="0">
                <a:solidFill>
                  <a:schemeClr val="accent2"/>
                </a:solidFill>
                <a:latin typeface="Maiandra GD" panose="020E0502030308020204" pitchFamily="34" charset="0"/>
              </a:rPr>
              <a:t>Who does not like to travel and spend some quality vacation in a good &amp; snuggly hotel ? Surely, maximum people out there would love to go for a vacation and enjoy their stay in a good hotel.  So, basically hotels play an essential part in the overall vacation experience. </a:t>
            </a:r>
          </a:p>
          <a:p>
            <a:pPr algn="just"/>
            <a:endParaRPr lang="en-US" sz="1600" b="1" dirty="0">
              <a:solidFill>
                <a:schemeClr val="accent2"/>
              </a:solidFill>
              <a:latin typeface="Maiandra GD" panose="020E0502030308020204" pitchFamily="34" charset="0"/>
            </a:endParaRPr>
          </a:p>
          <a:p>
            <a:pPr algn="just"/>
            <a:r>
              <a:rPr lang="en-US" sz="1600" b="1" dirty="0">
                <a:solidFill>
                  <a:schemeClr val="accent2"/>
                </a:solidFill>
                <a:latin typeface="Maiandra GD" panose="020E0502030308020204" pitchFamily="34" charset="0"/>
              </a:rPr>
              <a:t>With the growth in travel and tourism, ‘Hotel Industry’ which comes under ‘Hospitality Industry’ is also scaling up and of course a large number of factors remain responsible for the success of this industry and one of those are the booking pattern of hotels.</a:t>
            </a:r>
          </a:p>
          <a:p>
            <a:pPr algn="just"/>
            <a:endParaRPr lang="en-US" sz="1600" b="1" dirty="0">
              <a:solidFill>
                <a:schemeClr val="accent2"/>
              </a:solidFill>
              <a:latin typeface="Maiandra GD" panose="020E0502030308020204" pitchFamily="34" charset="0"/>
            </a:endParaRPr>
          </a:p>
          <a:p>
            <a:pPr algn="just"/>
            <a:r>
              <a:rPr lang="en-US" sz="1600" b="1" dirty="0">
                <a:solidFill>
                  <a:schemeClr val="accent2"/>
                </a:solidFill>
                <a:latin typeface="Maiandra GD" panose="020E0502030308020204" pitchFamily="34" charset="0"/>
              </a:rPr>
              <a:t>So, here I have a dataset regarding the data of hotel bookings and related information. With all this data, I managed to analyze and extract some meaningful insights from it.</a:t>
            </a:r>
          </a:p>
          <a:p>
            <a:pPr algn="just"/>
            <a:endParaRPr lang="en-US" sz="1600" b="1" dirty="0">
              <a:solidFill>
                <a:schemeClr val="accent2"/>
              </a:solidFill>
              <a:latin typeface="Maiandra GD" panose="020E0502030308020204" pitchFamily="34" charset="0"/>
            </a:endParaRPr>
          </a:p>
          <a:p>
            <a:pPr algn="just"/>
            <a:endParaRPr lang="en-US" sz="1600" b="1" dirty="0">
              <a:solidFill>
                <a:schemeClr val="accent2"/>
              </a:solidFill>
              <a:latin typeface="Maiandra GD" panose="020E0502030308020204" pitchFamily="34" charset="0"/>
            </a:endParaRPr>
          </a:p>
          <a:p>
            <a:pPr algn="just"/>
            <a:r>
              <a:rPr lang="en-US" sz="1600" b="1" dirty="0">
                <a:solidFill>
                  <a:schemeClr val="accent2"/>
                </a:solidFill>
                <a:latin typeface="Maiandra GD" panose="020E0502030308020204" pitchFamily="34" charset="0"/>
              </a:rPr>
              <a:t>So, lets get straight into 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17AF4-DC89-48F7-813B-F651AFF8AAD5}"/>
              </a:ext>
            </a:extLst>
          </p:cNvPr>
          <p:cNvSpPr txBox="1"/>
          <p:nvPr/>
        </p:nvSpPr>
        <p:spPr>
          <a:xfrm>
            <a:off x="137160" y="129540"/>
            <a:ext cx="8397240" cy="523220"/>
          </a:xfrm>
          <a:prstGeom prst="rect">
            <a:avLst/>
          </a:prstGeom>
          <a:noFill/>
        </p:spPr>
        <p:txBody>
          <a:bodyPr wrap="square" rtlCol="0">
            <a:spAutoFit/>
          </a:bodyPr>
          <a:lstStyle/>
          <a:p>
            <a:r>
              <a:rPr lang="en-US" sz="1400" b="1" dirty="0">
                <a:solidFill>
                  <a:schemeClr val="tx1"/>
                </a:solidFill>
                <a:latin typeface="Maiandra GD" panose="020E0502030308020204" pitchFamily="34" charset="0"/>
              </a:rPr>
              <a:t>Continued……………………………..</a:t>
            </a:r>
            <a:endParaRPr lang="en-IN" sz="1400" b="1" dirty="0">
              <a:solidFill>
                <a:schemeClr val="tx1"/>
              </a:solidFill>
              <a:latin typeface="Maiandra GD" panose="020E0502030308020204" pitchFamily="34" charset="0"/>
            </a:endParaRPr>
          </a:p>
          <a:p>
            <a:endParaRPr lang="en-IN" dirty="0"/>
          </a:p>
        </p:txBody>
      </p:sp>
      <p:pic>
        <p:nvPicPr>
          <p:cNvPr id="4" name="Picture 3">
            <a:extLst>
              <a:ext uri="{FF2B5EF4-FFF2-40B4-BE49-F238E27FC236}">
                <a16:creationId xmlns:a16="http://schemas.microsoft.com/office/drawing/2014/main" id="{C7BFDCD5-F3D5-4BFB-ACA7-970153BC095C}"/>
              </a:ext>
            </a:extLst>
          </p:cNvPr>
          <p:cNvPicPr>
            <a:picLocks noChangeAspect="1"/>
          </p:cNvPicPr>
          <p:nvPr/>
        </p:nvPicPr>
        <p:blipFill>
          <a:blip r:embed="rId2"/>
          <a:stretch>
            <a:fillRect/>
          </a:stretch>
        </p:blipFill>
        <p:spPr>
          <a:xfrm>
            <a:off x="137160" y="498573"/>
            <a:ext cx="8755380" cy="3126641"/>
          </a:xfrm>
          <a:prstGeom prst="rect">
            <a:avLst/>
          </a:prstGeom>
        </p:spPr>
      </p:pic>
      <p:sp>
        <p:nvSpPr>
          <p:cNvPr id="5" name="TextBox 4">
            <a:extLst>
              <a:ext uri="{FF2B5EF4-FFF2-40B4-BE49-F238E27FC236}">
                <a16:creationId xmlns:a16="http://schemas.microsoft.com/office/drawing/2014/main" id="{D173EE4C-D36C-4085-BBE3-4CED61796484}"/>
              </a:ext>
            </a:extLst>
          </p:cNvPr>
          <p:cNvSpPr txBox="1"/>
          <p:nvPr/>
        </p:nvSpPr>
        <p:spPr>
          <a:xfrm>
            <a:off x="320040" y="3625214"/>
            <a:ext cx="8572500" cy="1077218"/>
          </a:xfrm>
          <a:prstGeom prst="rect">
            <a:avLst/>
          </a:prstGeom>
          <a:noFill/>
        </p:spPr>
        <p:txBody>
          <a:bodyPr wrap="square" rtlCol="0">
            <a:spAutoFit/>
          </a:bodyPr>
          <a:lstStyle/>
          <a:p>
            <a:pPr algn="just"/>
            <a:r>
              <a:rPr lang="en-US" sz="1600" b="1" dirty="0">
                <a:solidFill>
                  <a:schemeClr val="accent2"/>
                </a:solidFill>
                <a:latin typeface="Maiandra GD" panose="020E0502030308020204" pitchFamily="34" charset="0"/>
              </a:rPr>
              <a:t>This bar chart shows the country having the best ADR. I have only considered the top 10 countries with high ADR values.</a:t>
            </a:r>
          </a:p>
          <a:p>
            <a:pPr algn="just"/>
            <a:endParaRPr lang="en-US" sz="1600" b="1" dirty="0">
              <a:solidFill>
                <a:schemeClr val="accent2"/>
              </a:solidFill>
              <a:latin typeface="Maiandra GD" panose="020E0502030308020204" pitchFamily="34" charset="0"/>
            </a:endParaRPr>
          </a:p>
          <a:p>
            <a:pPr algn="just"/>
            <a:r>
              <a:rPr lang="en-US" sz="1600" b="1" dirty="0">
                <a:solidFill>
                  <a:schemeClr val="accent2"/>
                </a:solidFill>
                <a:latin typeface="Maiandra GD" panose="020E0502030308020204" pitchFamily="34" charset="0"/>
              </a:rPr>
              <a:t>DJI(Djibouti) tops the list with a value of 273 approximately.</a:t>
            </a:r>
            <a:endParaRPr lang="en-IN" sz="1600" b="1" dirty="0">
              <a:solidFill>
                <a:schemeClr val="accent2"/>
              </a:solidFill>
              <a:latin typeface="Maiandra GD" panose="020E0502030308020204" pitchFamily="34" charset="0"/>
            </a:endParaRPr>
          </a:p>
        </p:txBody>
      </p:sp>
    </p:spTree>
    <p:extLst>
      <p:ext uri="{BB962C8B-B14F-4D97-AF65-F5344CB8AC3E}">
        <p14:creationId xmlns:p14="http://schemas.microsoft.com/office/powerpoint/2010/main" val="384820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97DF58-3BE0-47DA-8AEE-0444F26DEBBB}"/>
              </a:ext>
            </a:extLst>
          </p:cNvPr>
          <p:cNvSpPr txBox="1"/>
          <p:nvPr/>
        </p:nvSpPr>
        <p:spPr>
          <a:xfrm>
            <a:off x="167640" y="160020"/>
            <a:ext cx="8366760" cy="523220"/>
          </a:xfrm>
          <a:prstGeom prst="rect">
            <a:avLst/>
          </a:prstGeom>
          <a:noFill/>
        </p:spPr>
        <p:txBody>
          <a:bodyPr wrap="square" rtlCol="0">
            <a:spAutoFit/>
          </a:bodyPr>
          <a:lstStyle/>
          <a:p>
            <a:r>
              <a:rPr lang="en-US" sz="1400" b="1" dirty="0">
                <a:solidFill>
                  <a:schemeClr val="tx1"/>
                </a:solidFill>
                <a:latin typeface="Maiandra GD" panose="020E0502030308020204" pitchFamily="34" charset="0"/>
              </a:rPr>
              <a:t>Continued……………………………..</a:t>
            </a:r>
            <a:endParaRPr lang="en-IN" sz="1400" b="1" dirty="0">
              <a:solidFill>
                <a:schemeClr val="tx1"/>
              </a:solidFill>
              <a:latin typeface="Maiandra GD" panose="020E0502030308020204" pitchFamily="34" charset="0"/>
            </a:endParaRPr>
          </a:p>
          <a:p>
            <a:endParaRPr lang="en-IN" dirty="0"/>
          </a:p>
        </p:txBody>
      </p:sp>
      <p:pic>
        <p:nvPicPr>
          <p:cNvPr id="5" name="Picture 4">
            <a:extLst>
              <a:ext uri="{FF2B5EF4-FFF2-40B4-BE49-F238E27FC236}">
                <a16:creationId xmlns:a16="http://schemas.microsoft.com/office/drawing/2014/main" id="{9361E6DD-E2B8-4E84-934D-45D072E411A9}"/>
              </a:ext>
            </a:extLst>
          </p:cNvPr>
          <p:cNvPicPr>
            <a:picLocks noChangeAspect="1"/>
          </p:cNvPicPr>
          <p:nvPr/>
        </p:nvPicPr>
        <p:blipFill>
          <a:blip r:embed="rId2"/>
          <a:stretch>
            <a:fillRect/>
          </a:stretch>
        </p:blipFill>
        <p:spPr>
          <a:xfrm>
            <a:off x="320040" y="494515"/>
            <a:ext cx="8214360" cy="2439185"/>
          </a:xfrm>
          <a:prstGeom prst="rect">
            <a:avLst/>
          </a:prstGeom>
        </p:spPr>
      </p:pic>
      <p:sp>
        <p:nvSpPr>
          <p:cNvPr id="6" name="TextBox 5">
            <a:extLst>
              <a:ext uri="{FF2B5EF4-FFF2-40B4-BE49-F238E27FC236}">
                <a16:creationId xmlns:a16="http://schemas.microsoft.com/office/drawing/2014/main" id="{9B74C90A-6593-44D9-8F56-303F850CB57E}"/>
              </a:ext>
            </a:extLst>
          </p:cNvPr>
          <p:cNvSpPr txBox="1"/>
          <p:nvPr/>
        </p:nvSpPr>
        <p:spPr>
          <a:xfrm>
            <a:off x="373380" y="3070860"/>
            <a:ext cx="8442960" cy="1569660"/>
          </a:xfrm>
          <a:prstGeom prst="rect">
            <a:avLst/>
          </a:prstGeom>
          <a:noFill/>
        </p:spPr>
        <p:txBody>
          <a:bodyPr wrap="square" rtlCol="0">
            <a:spAutoFit/>
          </a:bodyPr>
          <a:lstStyle/>
          <a:p>
            <a:pPr algn="just"/>
            <a:r>
              <a:rPr lang="en-US" sz="1600" b="1" dirty="0">
                <a:latin typeface="Maiandra GD" panose="020E0502030308020204" pitchFamily="34" charset="0"/>
              </a:rPr>
              <a:t>This line chart shows ADR values of each month for 3 different years, which are 2015, 2016, &amp; 2017. </a:t>
            </a:r>
          </a:p>
          <a:p>
            <a:pPr marL="285750" indent="-285750" algn="just">
              <a:buFont typeface="Wingdings" panose="05000000000000000000" pitchFamily="2" charset="2"/>
              <a:buChar char="Ø"/>
            </a:pPr>
            <a:r>
              <a:rPr lang="en-US" sz="1600" b="1" dirty="0">
                <a:latin typeface="Maiandra GD" panose="020E0502030308020204" pitchFamily="34" charset="0"/>
              </a:rPr>
              <a:t>In each year ‘August’ has witnessed highest ADR values.</a:t>
            </a:r>
          </a:p>
          <a:p>
            <a:pPr marL="285750" indent="-285750" algn="just">
              <a:buFont typeface="Wingdings" panose="05000000000000000000" pitchFamily="2" charset="2"/>
              <a:buChar char="Ø"/>
            </a:pPr>
            <a:r>
              <a:rPr lang="en-US" sz="1600" b="1" dirty="0">
                <a:latin typeface="Maiandra GD" panose="020E0502030308020204" pitchFamily="34" charset="0"/>
              </a:rPr>
              <a:t>‘June’ to ‘August’ timeframe has seen rise in hotel business compared to other months.</a:t>
            </a:r>
          </a:p>
          <a:p>
            <a:pPr marL="285750" indent="-285750" algn="just">
              <a:buFont typeface="Wingdings" panose="05000000000000000000" pitchFamily="2" charset="2"/>
              <a:buChar char="Ø"/>
            </a:pPr>
            <a:r>
              <a:rPr lang="en-US" sz="1600" b="1" dirty="0">
                <a:latin typeface="Maiandra GD" panose="020E0502030308020204" pitchFamily="34" charset="0"/>
              </a:rPr>
              <a:t>Average ADR is rising every year which affirms that hotel business is scaling up significantly each year.</a:t>
            </a:r>
            <a:endParaRPr lang="en-IN" sz="1600" b="1" dirty="0">
              <a:latin typeface="Maiandra GD" panose="020E0502030308020204" pitchFamily="34" charset="0"/>
            </a:endParaRPr>
          </a:p>
        </p:txBody>
      </p:sp>
    </p:spTree>
    <p:extLst>
      <p:ext uri="{BB962C8B-B14F-4D97-AF65-F5344CB8AC3E}">
        <p14:creationId xmlns:p14="http://schemas.microsoft.com/office/powerpoint/2010/main" val="1470271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A4D0F-E06A-4209-8C3A-99A6A7C6B286}"/>
              </a:ext>
            </a:extLst>
          </p:cNvPr>
          <p:cNvSpPr txBox="1"/>
          <p:nvPr/>
        </p:nvSpPr>
        <p:spPr>
          <a:xfrm>
            <a:off x="152400" y="83820"/>
            <a:ext cx="8321040" cy="646331"/>
          </a:xfrm>
          <a:prstGeom prst="rect">
            <a:avLst/>
          </a:prstGeom>
          <a:noFill/>
        </p:spPr>
        <p:txBody>
          <a:bodyPr wrap="square" rtlCol="0">
            <a:spAutoFit/>
          </a:bodyPr>
          <a:lstStyle/>
          <a:p>
            <a:r>
              <a:rPr lang="en-US" sz="3600" b="1" u="sng" dirty="0">
                <a:solidFill>
                  <a:schemeClr val="tx1"/>
                </a:solidFill>
                <a:latin typeface="Maiandra GD" panose="020E0502030308020204" pitchFamily="34" charset="0"/>
              </a:rPr>
              <a:t>Meal analysis</a:t>
            </a:r>
            <a:endParaRPr lang="en-IN" sz="3600" b="1" u="sng" dirty="0">
              <a:solidFill>
                <a:schemeClr val="tx1"/>
              </a:solidFill>
              <a:latin typeface="Maiandra GD" panose="020E0502030308020204" pitchFamily="34" charset="0"/>
            </a:endParaRPr>
          </a:p>
        </p:txBody>
      </p:sp>
      <p:pic>
        <p:nvPicPr>
          <p:cNvPr id="4" name="Picture 3">
            <a:extLst>
              <a:ext uri="{FF2B5EF4-FFF2-40B4-BE49-F238E27FC236}">
                <a16:creationId xmlns:a16="http://schemas.microsoft.com/office/drawing/2014/main" id="{081D3DE4-B0C0-4D49-86F5-1420CD6D512A}"/>
              </a:ext>
            </a:extLst>
          </p:cNvPr>
          <p:cNvPicPr>
            <a:picLocks noChangeAspect="1"/>
          </p:cNvPicPr>
          <p:nvPr/>
        </p:nvPicPr>
        <p:blipFill>
          <a:blip r:embed="rId2"/>
          <a:stretch>
            <a:fillRect/>
          </a:stretch>
        </p:blipFill>
        <p:spPr>
          <a:xfrm>
            <a:off x="289047" y="883920"/>
            <a:ext cx="4343913" cy="3901440"/>
          </a:xfrm>
          <a:prstGeom prst="rect">
            <a:avLst/>
          </a:prstGeom>
        </p:spPr>
      </p:pic>
      <p:sp>
        <p:nvSpPr>
          <p:cNvPr id="6" name="TextBox 5">
            <a:extLst>
              <a:ext uri="{FF2B5EF4-FFF2-40B4-BE49-F238E27FC236}">
                <a16:creationId xmlns:a16="http://schemas.microsoft.com/office/drawing/2014/main" id="{4B95992D-0780-4262-9E64-F0F7683A0DCB}"/>
              </a:ext>
            </a:extLst>
          </p:cNvPr>
          <p:cNvSpPr txBox="1"/>
          <p:nvPr/>
        </p:nvSpPr>
        <p:spPr>
          <a:xfrm>
            <a:off x="3429000" y="1181100"/>
            <a:ext cx="5364480" cy="584775"/>
          </a:xfrm>
          <a:prstGeom prst="rect">
            <a:avLst/>
          </a:prstGeom>
          <a:noFill/>
        </p:spPr>
        <p:txBody>
          <a:bodyPr wrap="square" rtlCol="0">
            <a:spAutoFit/>
          </a:bodyPr>
          <a:lstStyle/>
          <a:p>
            <a:pPr algn="just"/>
            <a:endParaRPr lang="en-US" sz="1600" b="1" dirty="0">
              <a:solidFill>
                <a:schemeClr val="accent2"/>
              </a:solidFill>
              <a:latin typeface="Maiandra GD" panose="020E0502030308020204" pitchFamily="34" charset="0"/>
            </a:endParaRPr>
          </a:p>
          <a:p>
            <a:pPr algn="just"/>
            <a:endParaRPr lang="en-IN" sz="1600" b="1" dirty="0">
              <a:solidFill>
                <a:schemeClr val="accent2"/>
              </a:solidFill>
              <a:latin typeface="Maiandra GD" panose="020E0502030308020204" pitchFamily="34" charset="0"/>
            </a:endParaRPr>
          </a:p>
        </p:txBody>
      </p:sp>
      <p:sp>
        <p:nvSpPr>
          <p:cNvPr id="7" name="TextBox 6">
            <a:extLst>
              <a:ext uri="{FF2B5EF4-FFF2-40B4-BE49-F238E27FC236}">
                <a16:creationId xmlns:a16="http://schemas.microsoft.com/office/drawing/2014/main" id="{B1C37713-145B-49F1-9E56-F4F18D81249D}"/>
              </a:ext>
            </a:extLst>
          </p:cNvPr>
          <p:cNvSpPr txBox="1"/>
          <p:nvPr/>
        </p:nvSpPr>
        <p:spPr>
          <a:xfrm>
            <a:off x="4869180" y="883920"/>
            <a:ext cx="4069080" cy="3754874"/>
          </a:xfrm>
          <a:prstGeom prst="rect">
            <a:avLst/>
          </a:prstGeom>
          <a:noFill/>
        </p:spPr>
        <p:txBody>
          <a:bodyPr wrap="square" rtlCol="0">
            <a:spAutoFit/>
          </a:bodyPr>
          <a:lstStyle/>
          <a:p>
            <a:pPr algn="just"/>
            <a:r>
              <a:rPr lang="en-US" sz="1600" b="1" dirty="0">
                <a:solidFill>
                  <a:schemeClr val="accent2"/>
                </a:solidFill>
                <a:latin typeface="Maiandra GD" panose="020E0502030308020204" pitchFamily="34" charset="0"/>
              </a:rPr>
              <a:t>Almost 77.3% of customers prefer BB (Bed &amp; Breakfast).</a:t>
            </a:r>
          </a:p>
          <a:p>
            <a:pPr algn="just"/>
            <a:endParaRPr lang="en-US" sz="1600" b="1" dirty="0">
              <a:solidFill>
                <a:schemeClr val="accent2"/>
              </a:solidFill>
              <a:latin typeface="Maiandra GD" panose="020E0502030308020204" pitchFamily="34" charset="0"/>
            </a:endParaRPr>
          </a:p>
          <a:p>
            <a:pPr algn="just"/>
            <a:r>
              <a:rPr lang="en-US" sz="1600" b="1" i="0" dirty="0">
                <a:solidFill>
                  <a:schemeClr val="accent2"/>
                </a:solidFill>
                <a:effectLst/>
                <a:latin typeface="Maiandra GD" panose="020E0502030308020204" pitchFamily="34" charset="0"/>
              </a:rPr>
              <a:t>A Bed &amp; Breakfast or BB is an  accommodation  type which provides an overnight stay as well as the first meal of the day included in the price.</a:t>
            </a:r>
          </a:p>
          <a:p>
            <a:pPr algn="just"/>
            <a:endParaRPr lang="en-US" sz="1600" b="1" dirty="0">
              <a:solidFill>
                <a:schemeClr val="accent2"/>
              </a:solidFill>
              <a:latin typeface="Maiandra GD" panose="020E0502030308020204" pitchFamily="34" charset="0"/>
            </a:endParaRPr>
          </a:p>
          <a:p>
            <a:pPr algn="just"/>
            <a:endParaRPr lang="en-US" sz="1600" b="1" i="0" dirty="0">
              <a:solidFill>
                <a:schemeClr val="accent2"/>
              </a:solidFill>
              <a:effectLst/>
              <a:latin typeface="Maiandra GD" panose="020E0502030308020204" pitchFamily="34" charset="0"/>
            </a:endParaRPr>
          </a:p>
          <a:p>
            <a:pPr algn="just"/>
            <a:r>
              <a:rPr lang="en-US" sz="1600" b="1" dirty="0">
                <a:solidFill>
                  <a:schemeClr val="accent2"/>
                </a:solidFill>
                <a:latin typeface="Maiandra GD" panose="020E0502030308020204" pitchFamily="34" charset="0"/>
              </a:rPr>
              <a:t>So, it can be said that customers mainly preferred to take breakfast at their respective hotel &amp; rest meals outside their hotel. So, people like to explore more in the city at different places.</a:t>
            </a:r>
            <a:endParaRPr lang="en-US" sz="1600" b="1" i="0" dirty="0">
              <a:solidFill>
                <a:schemeClr val="accent2"/>
              </a:solidFill>
              <a:effectLst/>
              <a:latin typeface="Maiandra GD" panose="020E0502030308020204" pitchFamily="34" charset="0"/>
            </a:endParaRPr>
          </a:p>
          <a:p>
            <a:endParaRPr lang="en-IN" dirty="0"/>
          </a:p>
        </p:txBody>
      </p:sp>
    </p:spTree>
    <p:extLst>
      <p:ext uri="{BB962C8B-B14F-4D97-AF65-F5344CB8AC3E}">
        <p14:creationId xmlns:p14="http://schemas.microsoft.com/office/powerpoint/2010/main" val="3102851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B157B9-F19F-49BC-B278-B1092956A4B8}"/>
              </a:ext>
            </a:extLst>
          </p:cNvPr>
          <p:cNvSpPr txBox="1"/>
          <p:nvPr/>
        </p:nvSpPr>
        <p:spPr>
          <a:xfrm>
            <a:off x="243840" y="0"/>
            <a:ext cx="8252460" cy="646331"/>
          </a:xfrm>
          <a:prstGeom prst="rect">
            <a:avLst/>
          </a:prstGeom>
          <a:noFill/>
        </p:spPr>
        <p:txBody>
          <a:bodyPr wrap="square" rtlCol="0">
            <a:spAutoFit/>
          </a:bodyPr>
          <a:lstStyle/>
          <a:p>
            <a:r>
              <a:rPr lang="en-US" sz="3600" b="1" u="sng" dirty="0">
                <a:solidFill>
                  <a:schemeClr val="tx1"/>
                </a:solidFill>
                <a:latin typeface="Maiandra GD" panose="020E0502030308020204" pitchFamily="34" charset="0"/>
              </a:rPr>
              <a:t>Car parking analysis</a:t>
            </a:r>
            <a:endParaRPr lang="en-IN" sz="3600" b="1" u="sng" dirty="0">
              <a:solidFill>
                <a:schemeClr val="tx1"/>
              </a:solidFill>
              <a:latin typeface="Maiandra GD" panose="020E0502030308020204" pitchFamily="34" charset="0"/>
            </a:endParaRPr>
          </a:p>
        </p:txBody>
      </p:sp>
      <p:pic>
        <p:nvPicPr>
          <p:cNvPr id="3" name="Picture 2">
            <a:extLst>
              <a:ext uri="{FF2B5EF4-FFF2-40B4-BE49-F238E27FC236}">
                <a16:creationId xmlns:a16="http://schemas.microsoft.com/office/drawing/2014/main" id="{A49E31D3-A1E0-4539-BB62-3DD460521238}"/>
              </a:ext>
            </a:extLst>
          </p:cNvPr>
          <p:cNvPicPr>
            <a:picLocks noChangeAspect="1"/>
          </p:cNvPicPr>
          <p:nvPr/>
        </p:nvPicPr>
        <p:blipFill>
          <a:blip r:embed="rId2"/>
          <a:stretch>
            <a:fillRect/>
          </a:stretch>
        </p:blipFill>
        <p:spPr>
          <a:xfrm>
            <a:off x="342900" y="868680"/>
            <a:ext cx="8488680" cy="3177540"/>
          </a:xfrm>
          <a:prstGeom prst="rect">
            <a:avLst/>
          </a:prstGeom>
        </p:spPr>
      </p:pic>
      <p:sp>
        <p:nvSpPr>
          <p:cNvPr id="4" name="TextBox 3">
            <a:extLst>
              <a:ext uri="{FF2B5EF4-FFF2-40B4-BE49-F238E27FC236}">
                <a16:creationId xmlns:a16="http://schemas.microsoft.com/office/drawing/2014/main" id="{1549EA41-45EE-47ED-8DF3-E95A80090DD4}"/>
              </a:ext>
            </a:extLst>
          </p:cNvPr>
          <p:cNvSpPr txBox="1"/>
          <p:nvPr/>
        </p:nvSpPr>
        <p:spPr>
          <a:xfrm>
            <a:off x="342900" y="4114800"/>
            <a:ext cx="8321040" cy="830997"/>
          </a:xfrm>
          <a:prstGeom prst="rect">
            <a:avLst/>
          </a:prstGeom>
          <a:noFill/>
        </p:spPr>
        <p:txBody>
          <a:bodyPr wrap="square" rtlCol="0">
            <a:spAutoFit/>
          </a:bodyPr>
          <a:lstStyle/>
          <a:p>
            <a:pPr algn="just"/>
            <a:r>
              <a:rPr lang="en-US" sz="1600" b="1" dirty="0">
                <a:solidFill>
                  <a:schemeClr val="accent2"/>
                </a:solidFill>
                <a:latin typeface="Maiandra GD" panose="020E0502030308020204" pitchFamily="34" charset="0"/>
              </a:rPr>
              <a:t>From the line chart above, its intelligible that most of the hotels have 0 to 1 car parking space available, which indicates that most of the people like to use public transport facilities.</a:t>
            </a:r>
            <a:endParaRPr lang="en-IN" sz="1600" b="1" dirty="0">
              <a:solidFill>
                <a:schemeClr val="accent2"/>
              </a:solidFill>
              <a:latin typeface="Maiandra GD" panose="020E0502030308020204" pitchFamily="34" charset="0"/>
            </a:endParaRPr>
          </a:p>
        </p:txBody>
      </p:sp>
    </p:spTree>
    <p:extLst>
      <p:ext uri="{BB962C8B-B14F-4D97-AF65-F5344CB8AC3E}">
        <p14:creationId xmlns:p14="http://schemas.microsoft.com/office/powerpoint/2010/main" val="1906135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106472-E8E4-43EE-8A3F-A50CA904D70B}"/>
              </a:ext>
            </a:extLst>
          </p:cNvPr>
          <p:cNvSpPr txBox="1"/>
          <p:nvPr/>
        </p:nvSpPr>
        <p:spPr>
          <a:xfrm>
            <a:off x="198120" y="114300"/>
            <a:ext cx="8237220" cy="646331"/>
          </a:xfrm>
          <a:prstGeom prst="rect">
            <a:avLst/>
          </a:prstGeom>
          <a:noFill/>
        </p:spPr>
        <p:txBody>
          <a:bodyPr wrap="square" rtlCol="0">
            <a:spAutoFit/>
          </a:bodyPr>
          <a:lstStyle/>
          <a:p>
            <a:r>
              <a:rPr lang="en-US" sz="3600" b="1" u="sng" dirty="0">
                <a:solidFill>
                  <a:schemeClr val="tx1"/>
                </a:solidFill>
                <a:latin typeface="Maiandra GD" panose="020E0502030308020204" pitchFamily="34" charset="0"/>
              </a:rPr>
              <a:t>Repetition of guests</a:t>
            </a:r>
            <a:endParaRPr lang="en-IN" sz="3600" b="1" u="sng" dirty="0">
              <a:solidFill>
                <a:schemeClr val="tx1"/>
              </a:solidFill>
              <a:latin typeface="Maiandra GD" panose="020E0502030308020204" pitchFamily="34" charset="0"/>
            </a:endParaRPr>
          </a:p>
        </p:txBody>
      </p:sp>
      <p:pic>
        <p:nvPicPr>
          <p:cNvPr id="3" name="Picture 2">
            <a:extLst>
              <a:ext uri="{FF2B5EF4-FFF2-40B4-BE49-F238E27FC236}">
                <a16:creationId xmlns:a16="http://schemas.microsoft.com/office/drawing/2014/main" id="{5647A4C0-11F9-43C2-9237-A1B0D9EE0522}"/>
              </a:ext>
            </a:extLst>
          </p:cNvPr>
          <p:cNvPicPr>
            <a:picLocks noChangeAspect="1"/>
          </p:cNvPicPr>
          <p:nvPr/>
        </p:nvPicPr>
        <p:blipFill>
          <a:blip r:embed="rId2"/>
          <a:stretch>
            <a:fillRect/>
          </a:stretch>
        </p:blipFill>
        <p:spPr>
          <a:xfrm>
            <a:off x="4572000" y="876300"/>
            <a:ext cx="4244339" cy="4023360"/>
          </a:xfrm>
          <a:prstGeom prst="rect">
            <a:avLst/>
          </a:prstGeom>
        </p:spPr>
      </p:pic>
      <p:sp>
        <p:nvSpPr>
          <p:cNvPr id="4" name="TextBox 3">
            <a:extLst>
              <a:ext uri="{FF2B5EF4-FFF2-40B4-BE49-F238E27FC236}">
                <a16:creationId xmlns:a16="http://schemas.microsoft.com/office/drawing/2014/main" id="{33E45DE3-0802-4437-91E6-C4B58B1F0A20}"/>
              </a:ext>
            </a:extLst>
          </p:cNvPr>
          <p:cNvSpPr txBox="1"/>
          <p:nvPr/>
        </p:nvSpPr>
        <p:spPr>
          <a:xfrm>
            <a:off x="342900" y="1287780"/>
            <a:ext cx="4099560" cy="3046988"/>
          </a:xfrm>
          <a:prstGeom prst="rect">
            <a:avLst/>
          </a:prstGeom>
          <a:noFill/>
        </p:spPr>
        <p:txBody>
          <a:bodyPr wrap="square" rtlCol="0">
            <a:spAutoFit/>
          </a:bodyPr>
          <a:lstStyle/>
          <a:p>
            <a:pPr algn="just"/>
            <a:r>
              <a:rPr lang="en-US" sz="1600" b="1" dirty="0">
                <a:solidFill>
                  <a:schemeClr val="accent2"/>
                </a:solidFill>
                <a:latin typeface="Maiandra GD" panose="020E0502030308020204" pitchFamily="34" charset="0"/>
              </a:rPr>
              <a:t>Here, 0 = Guests did not repeat their        	bookings.</a:t>
            </a:r>
          </a:p>
          <a:p>
            <a:pPr algn="just"/>
            <a:r>
              <a:rPr lang="en-US" sz="1600" b="1" dirty="0">
                <a:solidFill>
                  <a:schemeClr val="accent2"/>
                </a:solidFill>
                <a:latin typeface="Maiandra GD" panose="020E0502030308020204" pitchFamily="34" charset="0"/>
              </a:rPr>
              <a:t>          1  = Guests repeated their bookings.</a:t>
            </a:r>
          </a:p>
          <a:p>
            <a:pPr algn="just"/>
            <a:endParaRPr lang="en-US" sz="1600" b="1" dirty="0">
              <a:solidFill>
                <a:schemeClr val="accent2"/>
              </a:solidFill>
              <a:latin typeface="Maiandra GD" panose="020E0502030308020204" pitchFamily="34" charset="0"/>
            </a:endParaRPr>
          </a:p>
          <a:p>
            <a:pPr algn="just"/>
            <a:endParaRPr lang="en-US" sz="1600" b="1" dirty="0">
              <a:solidFill>
                <a:schemeClr val="accent2"/>
              </a:solidFill>
              <a:latin typeface="Maiandra GD" panose="020E0502030308020204" pitchFamily="34" charset="0"/>
            </a:endParaRPr>
          </a:p>
          <a:p>
            <a:pPr algn="just"/>
            <a:r>
              <a:rPr lang="en-US" sz="1600" b="1" dirty="0">
                <a:solidFill>
                  <a:schemeClr val="accent2"/>
                </a:solidFill>
                <a:latin typeface="Maiandra GD" panose="020E0502030308020204" pitchFamily="34" charset="0"/>
              </a:rPr>
              <a:t>So, it can be said that most of the guests did not repeat their bookings &amp; maximum are first time guests.</a:t>
            </a:r>
          </a:p>
          <a:p>
            <a:pPr algn="just"/>
            <a:endParaRPr lang="en-US" sz="1600" b="1" dirty="0">
              <a:solidFill>
                <a:schemeClr val="accent2"/>
              </a:solidFill>
              <a:latin typeface="Maiandra GD" panose="020E0502030308020204" pitchFamily="34" charset="0"/>
            </a:endParaRPr>
          </a:p>
          <a:p>
            <a:pPr algn="just"/>
            <a:r>
              <a:rPr lang="en-US" sz="1600" b="1" dirty="0">
                <a:solidFill>
                  <a:schemeClr val="accent2"/>
                </a:solidFill>
                <a:latin typeface="Maiandra GD" panose="020E0502030308020204" pitchFamily="34" charset="0"/>
              </a:rPr>
              <a:t>So, hotel management may come with a marketing tactic to increase the bookings of their repeated guests also.</a:t>
            </a:r>
            <a:endParaRPr lang="en-IN" sz="1600" b="1" dirty="0">
              <a:solidFill>
                <a:schemeClr val="accent2"/>
              </a:solidFill>
              <a:latin typeface="Maiandra GD" panose="020E0502030308020204" pitchFamily="34" charset="0"/>
            </a:endParaRPr>
          </a:p>
        </p:txBody>
      </p:sp>
    </p:spTree>
    <p:extLst>
      <p:ext uri="{BB962C8B-B14F-4D97-AF65-F5344CB8AC3E}">
        <p14:creationId xmlns:p14="http://schemas.microsoft.com/office/powerpoint/2010/main" val="216376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45FB46-61E7-4CF8-8875-EAF8E5157F8B}"/>
              </a:ext>
            </a:extLst>
          </p:cNvPr>
          <p:cNvSpPr txBox="1"/>
          <p:nvPr/>
        </p:nvSpPr>
        <p:spPr>
          <a:xfrm>
            <a:off x="243840" y="68580"/>
            <a:ext cx="8214360" cy="646331"/>
          </a:xfrm>
          <a:prstGeom prst="rect">
            <a:avLst/>
          </a:prstGeom>
          <a:noFill/>
        </p:spPr>
        <p:txBody>
          <a:bodyPr wrap="square" rtlCol="0">
            <a:spAutoFit/>
          </a:bodyPr>
          <a:lstStyle/>
          <a:p>
            <a:r>
              <a:rPr lang="en-US" sz="3600" b="1" u="sng" dirty="0">
                <a:solidFill>
                  <a:schemeClr val="tx1"/>
                </a:solidFill>
                <a:latin typeface="Maiandra GD" panose="020E0502030308020204" pitchFamily="34" charset="0"/>
              </a:rPr>
              <a:t>Analysis on night stays </a:t>
            </a:r>
            <a:endParaRPr lang="en-IN" sz="3600" b="1" u="sng" dirty="0">
              <a:solidFill>
                <a:schemeClr val="tx1"/>
              </a:solidFill>
              <a:latin typeface="Maiandra GD" panose="020E0502030308020204" pitchFamily="34" charset="0"/>
            </a:endParaRPr>
          </a:p>
        </p:txBody>
      </p:sp>
      <p:pic>
        <p:nvPicPr>
          <p:cNvPr id="3" name="Picture 2">
            <a:extLst>
              <a:ext uri="{FF2B5EF4-FFF2-40B4-BE49-F238E27FC236}">
                <a16:creationId xmlns:a16="http://schemas.microsoft.com/office/drawing/2014/main" id="{588A22E1-248B-46A1-915F-5D1EDF7EAA60}"/>
              </a:ext>
            </a:extLst>
          </p:cNvPr>
          <p:cNvPicPr>
            <a:picLocks noChangeAspect="1"/>
          </p:cNvPicPr>
          <p:nvPr/>
        </p:nvPicPr>
        <p:blipFill>
          <a:blip r:embed="rId2"/>
          <a:stretch>
            <a:fillRect/>
          </a:stretch>
        </p:blipFill>
        <p:spPr>
          <a:xfrm>
            <a:off x="312420" y="803910"/>
            <a:ext cx="8351520" cy="2735580"/>
          </a:xfrm>
          <a:prstGeom prst="rect">
            <a:avLst/>
          </a:prstGeom>
        </p:spPr>
      </p:pic>
      <p:sp>
        <p:nvSpPr>
          <p:cNvPr id="5" name="TextBox 4">
            <a:extLst>
              <a:ext uri="{FF2B5EF4-FFF2-40B4-BE49-F238E27FC236}">
                <a16:creationId xmlns:a16="http://schemas.microsoft.com/office/drawing/2014/main" id="{56ADE358-C8DC-4165-A581-BCA4C627B988}"/>
              </a:ext>
            </a:extLst>
          </p:cNvPr>
          <p:cNvSpPr txBox="1"/>
          <p:nvPr/>
        </p:nvSpPr>
        <p:spPr>
          <a:xfrm>
            <a:off x="419100" y="4001036"/>
            <a:ext cx="8313420" cy="338554"/>
          </a:xfrm>
          <a:prstGeom prst="rect">
            <a:avLst/>
          </a:prstGeom>
          <a:noFill/>
        </p:spPr>
        <p:txBody>
          <a:bodyPr wrap="square" rtlCol="0">
            <a:spAutoFit/>
          </a:bodyPr>
          <a:lstStyle/>
          <a:p>
            <a:r>
              <a:rPr lang="en-US" sz="1600" b="1" dirty="0">
                <a:solidFill>
                  <a:schemeClr val="accent2"/>
                </a:solidFill>
                <a:latin typeface="Maiandra GD" panose="020E0502030308020204" pitchFamily="34" charset="0"/>
              </a:rPr>
              <a:t>Here, its clearly visible that most of the guest stayed in the hotel for 1, 2, 3, 4, 5 &amp; 7 nights</a:t>
            </a:r>
            <a:endParaRPr lang="en-IN" sz="1600" b="1" dirty="0">
              <a:solidFill>
                <a:schemeClr val="accent2"/>
              </a:solidFill>
              <a:latin typeface="Maiandra GD" panose="020E0502030308020204" pitchFamily="34" charset="0"/>
            </a:endParaRPr>
          </a:p>
        </p:txBody>
      </p:sp>
    </p:spTree>
    <p:extLst>
      <p:ext uri="{BB962C8B-B14F-4D97-AF65-F5344CB8AC3E}">
        <p14:creationId xmlns:p14="http://schemas.microsoft.com/office/powerpoint/2010/main" val="432061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D17EFA-A60F-4EAA-A02B-D4169317378D}"/>
              </a:ext>
            </a:extLst>
          </p:cNvPr>
          <p:cNvSpPr txBox="1"/>
          <p:nvPr/>
        </p:nvSpPr>
        <p:spPr>
          <a:xfrm>
            <a:off x="213360" y="114300"/>
            <a:ext cx="8282940" cy="646331"/>
          </a:xfrm>
          <a:prstGeom prst="rect">
            <a:avLst/>
          </a:prstGeom>
          <a:noFill/>
        </p:spPr>
        <p:txBody>
          <a:bodyPr wrap="square" rtlCol="0">
            <a:spAutoFit/>
          </a:bodyPr>
          <a:lstStyle/>
          <a:p>
            <a:r>
              <a:rPr lang="en-US" sz="3600" b="1" u="sng" dirty="0">
                <a:solidFill>
                  <a:schemeClr val="tx1"/>
                </a:solidFill>
                <a:latin typeface="Maiandra GD" panose="020E0502030308020204" pitchFamily="34" charset="0"/>
              </a:rPr>
              <a:t>Conclusion</a:t>
            </a:r>
            <a:endParaRPr lang="en-IN" sz="3600" b="1" u="sng" dirty="0">
              <a:solidFill>
                <a:schemeClr val="tx1"/>
              </a:solidFill>
              <a:latin typeface="Maiandra GD" panose="020E0502030308020204" pitchFamily="34" charset="0"/>
            </a:endParaRPr>
          </a:p>
        </p:txBody>
      </p:sp>
      <p:sp>
        <p:nvSpPr>
          <p:cNvPr id="4" name="TextBox 3">
            <a:extLst>
              <a:ext uri="{FF2B5EF4-FFF2-40B4-BE49-F238E27FC236}">
                <a16:creationId xmlns:a16="http://schemas.microsoft.com/office/drawing/2014/main" id="{C8C03B8B-586F-44D6-8831-3A5AEC08A748}"/>
              </a:ext>
            </a:extLst>
          </p:cNvPr>
          <p:cNvSpPr txBox="1"/>
          <p:nvPr/>
        </p:nvSpPr>
        <p:spPr>
          <a:xfrm>
            <a:off x="213360" y="914400"/>
            <a:ext cx="8648700" cy="5509200"/>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solidFill>
                  <a:schemeClr val="accent2"/>
                </a:solidFill>
                <a:latin typeface="Maiandra GD" panose="020E0502030308020204" pitchFamily="34" charset="0"/>
              </a:rPr>
              <a:t>Most preferred hotel by customer is ‘City hotel’.</a:t>
            </a:r>
          </a:p>
          <a:p>
            <a:pPr marL="285750" indent="-285750">
              <a:buFont typeface="Wingdings" panose="05000000000000000000" pitchFamily="2" charset="2"/>
              <a:buChar char="Ø"/>
            </a:pPr>
            <a:r>
              <a:rPr lang="en-US" sz="1600" b="1" dirty="0">
                <a:solidFill>
                  <a:schemeClr val="accent2"/>
                </a:solidFill>
                <a:latin typeface="Maiandra GD" panose="020E0502030308020204" pitchFamily="34" charset="0"/>
              </a:rPr>
              <a:t>Maximum bookings took place in ‘August’ &amp; minimum in ‘January’.</a:t>
            </a:r>
          </a:p>
          <a:p>
            <a:pPr marL="285750" indent="-285750">
              <a:buFont typeface="Wingdings" panose="05000000000000000000" pitchFamily="2" charset="2"/>
              <a:buChar char="Ø"/>
            </a:pPr>
            <a:r>
              <a:rPr lang="en-US" sz="1600" b="1" dirty="0">
                <a:solidFill>
                  <a:schemeClr val="accent2"/>
                </a:solidFill>
                <a:latin typeface="Maiandra GD" panose="020E0502030308020204" pitchFamily="34" charset="0"/>
              </a:rPr>
              <a:t>‘Portugal’ is the most preferred place for tourism with highest number of bookings.</a:t>
            </a:r>
          </a:p>
          <a:p>
            <a:pPr marL="285750" indent="-285750">
              <a:buFont typeface="Wingdings" panose="05000000000000000000" pitchFamily="2" charset="2"/>
              <a:buChar char="Ø"/>
            </a:pPr>
            <a:r>
              <a:rPr lang="en-US" sz="1600" b="1" dirty="0">
                <a:solidFill>
                  <a:schemeClr val="accent2"/>
                </a:solidFill>
                <a:latin typeface="Maiandra GD" panose="020E0502030308020204" pitchFamily="34" charset="0"/>
              </a:rPr>
              <a:t>2016 witnessed highest number of bookings.</a:t>
            </a:r>
          </a:p>
          <a:p>
            <a:pPr marL="285750" indent="-285750">
              <a:buFont typeface="Wingdings" panose="05000000000000000000" pitchFamily="2" charset="2"/>
              <a:buChar char="Ø"/>
            </a:pPr>
            <a:r>
              <a:rPr lang="en-US" sz="1600" b="1" dirty="0">
                <a:solidFill>
                  <a:schemeClr val="accent2"/>
                </a:solidFill>
                <a:latin typeface="Maiandra GD" panose="020E0502030308020204" pitchFamily="34" charset="0"/>
              </a:rPr>
              <a:t>Along with the highest bookings in ‘City hotel’ it also has highest cancellation rate.</a:t>
            </a:r>
          </a:p>
          <a:p>
            <a:pPr marL="285750" indent="-285750">
              <a:buFont typeface="Wingdings" panose="05000000000000000000" pitchFamily="2" charset="2"/>
              <a:buChar char="Ø"/>
            </a:pPr>
            <a:r>
              <a:rPr lang="en-US" sz="1600" b="1" dirty="0">
                <a:solidFill>
                  <a:schemeClr val="accent2"/>
                </a:solidFill>
                <a:latin typeface="Maiandra GD" panose="020E0502030308020204" pitchFamily="34" charset="0"/>
              </a:rPr>
              <a:t>‘Online TA’ brings maximum bookings.</a:t>
            </a:r>
          </a:p>
          <a:p>
            <a:pPr marL="285750" indent="-285750">
              <a:buFont typeface="Wingdings" panose="05000000000000000000" pitchFamily="2" charset="2"/>
              <a:buChar char="Ø"/>
            </a:pPr>
            <a:r>
              <a:rPr lang="en-US" sz="1600" b="1" dirty="0">
                <a:solidFill>
                  <a:schemeClr val="accent2"/>
                </a:solidFill>
                <a:latin typeface="Maiandra GD" panose="020E0502030308020204" pitchFamily="34" charset="0"/>
              </a:rPr>
              <a:t>Average ADR of hotel is approximately 100.</a:t>
            </a:r>
          </a:p>
          <a:p>
            <a:pPr marL="285750" indent="-285750">
              <a:buFont typeface="Wingdings" panose="05000000000000000000" pitchFamily="2" charset="2"/>
              <a:buChar char="Ø"/>
            </a:pPr>
            <a:r>
              <a:rPr lang="en-US" sz="1600" b="1" dirty="0">
                <a:solidFill>
                  <a:schemeClr val="accent2"/>
                </a:solidFill>
                <a:latin typeface="Maiandra GD" panose="020E0502030308020204" pitchFamily="34" charset="0"/>
              </a:rPr>
              <a:t>‘City hotel’ also leads in the case of average ADR in comparison with ‘Resort hotel’.</a:t>
            </a:r>
          </a:p>
          <a:p>
            <a:pPr marL="285750" indent="-285750">
              <a:buFont typeface="Wingdings" panose="05000000000000000000" pitchFamily="2" charset="2"/>
              <a:buChar char="Ø"/>
            </a:pPr>
            <a:r>
              <a:rPr lang="en-US" sz="1600" b="1" dirty="0">
                <a:solidFill>
                  <a:schemeClr val="accent2"/>
                </a:solidFill>
                <a:latin typeface="Maiandra GD" panose="020E0502030308020204" pitchFamily="34" charset="0"/>
              </a:rPr>
              <a:t>Again, ‘August’ is more favourable for hotel business with highest ADR in all 3 years.</a:t>
            </a:r>
          </a:p>
          <a:p>
            <a:pPr marL="285750" indent="-285750">
              <a:buFont typeface="Wingdings" panose="05000000000000000000" pitchFamily="2" charset="2"/>
              <a:buChar char="Ø"/>
            </a:pPr>
            <a:r>
              <a:rPr lang="en-US" sz="1600" b="1" dirty="0">
                <a:solidFill>
                  <a:schemeClr val="accent2"/>
                </a:solidFill>
                <a:latin typeface="Maiandra GD" panose="020E0502030308020204" pitchFamily="34" charset="0"/>
              </a:rPr>
              <a:t>‘Djibouti’ has got the highest ADR value out of all countries.</a:t>
            </a:r>
          </a:p>
          <a:p>
            <a:pPr marL="285750" indent="-285750">
              <a:buFont typeface="Wingdings" panose="05000000000000000000" pitchFamily="2" charset="2"/>
              <a:buChar char="Ø"/>
            </a:pPr>
            <a:r>
              <a:rPr lang="en-US" sz="1600" b="1" dirty="0">
                <a:solidFill>
                  <a:schemeClr val="accent2"/>
                </a:solidFill>
                <a:latin typeface="Maiandra GD" panose="020E0502030308020204" pitchFamily="34" charset="0"/>
              </a:rPr>
              <a:t>Each year hotel business is scaling up with the increase in average ADR every year.</a:t>
            </a:r>
          </a:p>
          <a:p>
            <a:pPr marL="285750" indent="-285750">
              <a:buFont typeface="Wingdings" panose="05000000000000000000" pitchFamily="2" charset="2"/>
              <a:buChar char="Ø"/>
            </a:pPr>
            <a:r>
              <a:rPr lang="en-US" sz="1600" b="1" dirty="0">
                <a:solidFill>
                  <a:schemeClr val="accent2"/>
                </a:solidFill>
                <a:latin typeface="Maiandra GD" panose="020E0502030308020204" pitchFamily="34" charset="0"/>
              </a:rPr>
              <a:t>Most of the guest prefers ‘Bed &amp; Breakfast’(almost 77.3%).</a:t>
            </a:r>
          </a:p>
          <a:p>
            <a:pPr marL="285750" indent="-285750">
              <a:buFont typeface="Wingdings" panose="05000000000000000000" pitchFamily="2" charset="2"/>
              <a:buChar char="Ø"/>
            </a:pPr>
            <a:r>
              <a:rPr lang="en-US" sz="1600" b="1" dirty="0">
                <a:solidFill>
                  <a:schemeClr val="accent2"/>
                </a:solidFill>
                <a:latin typeface="Maiandra GD" panose="020E0502030308020204" pitchFamily="34" charset="0"/>
              </a:rPr>
              <a:t>Most of the hotels have 0 to 1 car parking space.</a:t>
            </a:r>
          </a:p>
          <a:p>
            <a:pPr marL="285750" indent="-285750">
              <a:buFont typeface="Wingdings" panose="05000000000000000000" pitchFamily="2" charset="2"/>
              <a:buChar char="Ø"/>
            </a:pPr>
            <a:r>
              <a:rPr lang="en-US" sz="1600" b="1" dirty="0">
                <a:solidFill>
                  <a:schemeClr val="accent2"/>
                </a:solidFill>
                <a:latin typeface="Maiandra GD" panose="020E0502030308020204" pitchFamily="34" charset="0"/>
              </a:rPr>
              <a:t>Hotels are more booked by new guests rather than repeated guests.</a:t>
            </a:r>
          </a:p>
          <a:p>
            <a:pPr marL="285750" indent="-285750">
              <a:buFont typeface="Wingdings" panose="05000000000000000000" pitchFamily="2" charset="2"/>
              <a:buChar char="Ø"/>
            </a:pPr>
            <a:r>
              <a:rPr lang="en-US" sz="1600" b="1" dirty="0">
                <a:solidFill>
                  <a:schemeClr val="accent2"/>
                </a:solidFill>
                <a:latin typeface="Maiandra GD" panose="020E0502030308020204" pitchFamily="34" charset="0"/>
              </a:rPr>
              <a:t>Most of the guest stays for 1, 2, 3, 4, 5 &amp; 7 nights in the hotel.</a:t>
            </a:r>
          </a:p>
          <a:p>
            <a:pPr marL="285750" indent="-285750">
              <a:buFont typeface="Wingdings" panose="05000000000000000000" pitchFamily="2" charset="2"/>
              <a:buChar char="Ø"/>
            </a:pPr>
            <a:endParaRPr lang="en-US" sz="1600" b="1" dirty="0">
              <a:solidFill>
                <a:schemeClr val="accent2"/>
              </a:solidFill>
              <a:latin typeface="Maiandra GD" panose="020E0502030308020204" pitchFamily="34" charset="0"/>
            </a:endParaRPr>
          </a:p>
          <a:p>
            <a:pPr marL="285750" indent="-285750">
              <a:buFont typeface="Wingdings" panose="05000000000000000000" pitchFamily="2" charset="2"/>
              <a:buChar char="Ø"/>
            </a:pPr>
            <a:endParaRPr lang="en-US" sz="1600" b="1" dirty="0">
              <a:solidFill>
                <a:schemeClr val="accent2"/>
              </a:solidFill>
              <a:latin typeface="Maiandra GD" panose="020E0502030308020204" pitchFamily="34" charset="0"/>
            </a:endParaRPr>
          </a:p>
          <a:p>
            <a:pPr marL="285750" indent="-285750">
              <a:buFont typeface="Wingdings" panose="05000000000000000000" pitchFamily="2" charset="2"/>
              <a:buChar char="Ø"/>
            </a:pPr>
            <a:endParaRPr lang="en-US" sz="1600" b="1" dirty="0">
              <a:solidFill>
                <a:schemeClr val="accent2"/>
              </a:solidFill>
              <a:latin typeface="Maiandra GD" panose="020E0502030308020204" pitchFamily="34" charset="0"/>
            </a:endParaRPr>
          </a:p>
          <a:p>
            <a:pPr marL="285750" indent="-285750">
              <a:buFont typeface="Wingdings" panose="05000000000000000000" pitchFamily="2" charset="2"/>
              <a:buChar char="Ø"/>
            </a:pPr>
            <a:endParaRPr lang="en-US" sz="1600" b="1" dirty="0">
              <a:solidFill>
                <a:schemeClr val="accent2"/>
              </a:solidFill>
              <a:latin typeface="Maiandra GD" panose="020E0502030308020204" pitchFamily="34" charset="0"/>
            </a:endParaRPr>
          </a:p>
          <a:p>
            <a:pPr marL="285750" indent="-285750">
              <a:buFont typeface="Wingdings" panose="05000000000000000000" pitchFamily="2" charset="2"/>
              <a:buChar char="Ø"/>
            </a:pPr>
            <a:endParaRPr lang="en-US" sz="1600" b="1" dirty="0">
              <a:solidFill>
                <a:schemeClr val="accent2"/>
              </a:solidFill>
              <a:latin typeface="Maiandra GD" panose="020E0502030308020204" pitchFamily="34" charset="0"/>
            </a:endParaRPr>
          </a:p>
          <a:p>
            <a:pPr marL="285750" indent="-285750">
              <a:buFont typeface="Wingdings" panose="05000000000000000000" pitchFamily="2" charset="2"/>
              <a:buChar char="Ø"/>
            </a:pPr>
            <a:endParaRPr lang="en-US" sz="1600" b="1" dirty="0">
              <a:solidFill>
                <a:schemeClr val="accent2"/>
              </a:solidFill>
              <a:latin typeface="Maiandra GD" panose="020E0502030308020204" pitchFamily="34" charset="0"/>
            </a:endParaRPr>
          </a:p>
          <a:p>
            <a:pPr marL="285750" indent="-285750">
              <a:buFont typeface="Wingdings" panose="05000000000000000000" pitchFamily="2" charset="2"/>
              <a:buChar char="Ø"/>
            </a:pPr>
            <a:endParaRPr lang="en-IN" sz="1600" b="1" dirty="0">
              <a:solidFill>
                <a:schemeClr val="accent2"/>
              </a:solidFill>
              <a:latin typeface="Maiandra GD" panose="020E0502030308020204" pitchFamily="34" charset="0"/>
            </a:endParaRPr>
          </a:p>
        </p:txBody>
      </p:sp>
    </p:spTree>
    <p:extLst>
      <p:ext uri="{BB962C8B-B14F-4D97-AF65-F5344CB8AC3E}">
        <p14:creationId xmlns:p14="http://schemas.microsoft.com/office/powerpoint/2010/main" val="4199801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5D53AA-B881-411F-86E5-50CE7FC3CE36}"/>
              </a:ext>
            </a:extLst>
          </p:cNvPr>
          <p:cNvSpPr txBox="1"/>
          <p:nvPr/>
        </p:nvSpPr>
        <p:spPr>
          <a:xfrm>
            <a:off x="3055620" y="1356360"/>
            <a:ext cx="3032760" cy="1938992"/>
          </a:xfrm>
          <a:prstGeom prst="rect">
            <a:avLst/>
          </a:prstGeom>
          <a:noFill/>
        </p:spPr>
        <p:txBody>
          <a:bodyPr wrap="square" rtlCol="0">
            <a:spAutoFit/>
          </a:bodyPr>
          <a:lstStyle/>
          <a:p>
            <a:r>
              <a:rPr lang="en-US" sz="6000" b="1" dirty="0">
                <a:solidFill>
                  <a:schemeClr val="tx1"/>
                </a:solidFill>
                <a:latin typeface="Maiandra GD" panose="020E0502030308020204" pitchFamily="34" charset="0"/>
              </a:rPr>
              <a:t>THANK</a:t>
            </a:r>
            <a:br>
              <a:rPr lang="en-US" sz="6000" b="1" dirty="0">
                <a:solidFill>
                  <a:schemeClr val="tx1"/>
                </a:solidFill>
                <a:latin typeface="Maiandra GD" panose="020E0502030308020204" pitchFamily="34" charset="0"/>
              </a:rPr>
            </a:br>
            <a:r>
              <a:rPr lang="en-US" sz="6000" b="1" dirty="0">
                <a:solidFill>
                  <a:schemeClr val="tx1"/>
                </a:solidFill>
                <a:latin typeface="Maiandra GD" panose="020E0502030308020204" pitchFamily="34" charset="0"/>
              </a:rPr>
              <a:t>  YOU</a:t>
            </a:r>
            <a:endParaRPr lang="en-IN" sz="6000" b="1" dirty="0">
              <a:solidFill>
                <a:schemeClr val="tx1"/>
              </a:solidFill>
              <a:latin typeface="Maiandra GD" panose="020E0502030308020204" pitchFamily="34" charset="0"/>
            </a:endParaRPr>
          </a:p>
        </p:txBody>
      </p:sp>
    </p:spTree>
    <p:extLst>
      <p:ext uri="{BB962C8B-B14F-4D97-AF65-F5344CB8AC3E}">
        <p14:creationId xmlns:p14="http://schemas.microsoft.com/office/powerpoint/2010/main" val="142639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B29AA6-11B2-43D9-952E-F104D4A9C33C}"/>
              </a:ext>
            </a:extLst>
          </p:cNvPr>
          <p:cNvSpPr txBox="1"/>
          <p:nvPr/>
        </p:nvSpPr>
        <p:spPr>
          <a:xfrm>
            <a:off x="190500" y="129540"/>
            <a:ext cx="8221980" cy="646331"/>
          </a:xfrm>
          <a:prstGeom prst="rect">
            <a:avLst/>
          </a:prstGeom>
          <a:noFill/>
        </p:spPr>
        <p:txBody>
          <a:bodyPr wrap="square" rtlCol="0">
            <a:spAutoFit/>
          </a:bodyPr>
          <a:lstStyle/>
          <a:p>
            <a:r>
              <a:rPr lang="en-US" sz="3600" b="1" u="sng" dirty="0">
                <a:solidFill>
                  <a:schemeClr val="tx1"/>
                </a:solidFill>
                <a:latin typeface="Maiandra GD" panose="020E0502030308020204" pitchFamily="34" charset="0"/>
              </a:rPr>
              <a:t>Data Briefing</a:t>
            </a:r>
            <a:endParaRPr lang="en-IN" sz="3600" b="1" u="sng" dirty="0">
              <a:solidFill>
                <a:schemeClr val="tx1"/>
              </a:solidFill>
              <a:latin typeface="Maiandra GD" panose="020E0502030308020204" pitchFamily="34" charset="0"/>
            </a:endParaRPr>
          </a:p>
        </p:txBody>
      </p:sp>
      <p:sp>
        <p:nvSpPr>
          <p:cNvPr id="7" name="TextBox 6">
            <a:extLst>
              <a:ext uri="{FF2B5EF4-FFF2-40B4-BE49-F238E27FC236}">
                <a16:creationId xmlns:a16="http://schemas.microsoft.com/office/drawing/2014/main" id="{1272C816-D0F7-4976-B4A6-97435070EC37}"/>
              </a:ext>
            </a:extLst>
          </p:cNvPr>
          <p:cNvSpPr txBox="1"/>
          <p:nvPr/>
        </p:nvSpPr>
        <p:spPr>
          <a:xfrm>
            <a:off x="190500" y="1036320"/>
            <a:ext cx="8740140" cy="338554"/>
          </a:xfrm>
          <a:prstGeom prst="rect">
            <a:avLst/>
          </a:prstGeom>
          <a:noFill/>
        </p:spPr>
        <p:txBody>
          <a:bodyPr wrap="square" rtlCol="0">
            <a:spAutoFit/>
          </a:bodyPr>
          <a:lstStyle/>
          <a:p>
            <a:endParaRPr lang="en-IN" sz="1600" b="1" dirty="0">
              <a:solidFill>
                <a:schemeClr val="accent2"/>
              </a:solidFill>
              <a:latin typeface="Maiandra GD" panose="020E0502030308020204" pitchFamily="34" charset="0"/>
            </a:endParaRPr>
          </a:p>
        </p:txBody>
      </p:sp>
      <p:sp>
        <p:nvSpPr>
          <p:cNvPr id="2" name="TextBox 1">
            <a:extLst>
              <a:ext uri="{FF2B5EF4-FFF2-40B4-BE49-F238E27FC236}">
                <a16:creationId xmlns:a16="http://schemas.microsoft.com/office/drawing/2014/main" id="{70BA9E1C-A13E-453E-930E-DC214A79BB05}"/>
              </a:ext>
            </a:extLst>
          </p:cNvPr>
          <p:cNvSpPr txBox="1"/>
          <p:nvPr/>
        </p:nvSpPr>
        <p:spPr>
          <a:xfrm>
            <a:off x="190500" y="975360"/>
            <a:ext cx="8740140" cy="4770537"/>
          </a:xfrm>
          <a:prstGeom prst="rect">
            <a:avLst/>
          </a:prstGeom>
          <a:noFill/>
        </p:spPr>
        <p:txBody>
          <a:bodyPr wrap="square" rtlCol="0">
            <a:spAutoFit/>
          </a:bodyPr>
          <a:lstStyle/>
          <a:p>
            <a:pPr algn="just"/>
            <a:r>
              <a:rPr lang="en-US" sz="1600" b="1" dirty="0">
                <a:latin typeface="Maiandra GD" panose="020E0502030308020204" pitchFamily="34" charset="0"/>
              </a:rPr>
              <a:t>The dataset is quite large and upon using the “shape” method I am able to find the initial number of rows and columns present in the dataset.</a:t>
            </a:r>
          </a:p>
          <a:p>
            <a:pPr marL="285750" indent="-285750" algn="just">
              <a:buFont typeface="Wingdings" panose="05000000000000000000" pitchFamily="2" charset="2"/>
              <a:buChar char="Ø"/>
            </a:pPr>
            <a:r>
              <a:rPr lang="en-US" sz="1600" b="1" dirty="0">
                <a:latin typeface="Maiandra GD" panose="020E0502030308020204" pitchFamily="34" charset="0"/>
              </a:rPr>
              <a:t>Initially the dataset had 119390 rows and 32 columns (119390,32).</a:t>
            </a:r>
          </a:p>
          <a:p>
            <a:pPr algn="just"/>
            <a:endParaRPr lang="en-US" sz="1600" b="1" dirty="0">
              <a:latin typeface="Maiandra GD" panose="020E0502030308020204" pitchFamily="34" charset="0"/>
            </a:endParaRPr>
          </a:p>
          <a:p>
            <a:pPr algn="just"/>
            <a:r>
              <a:rPr lang="en-US" sz="1600" b="1" dirty="0">
                <a:latin typeface="Maiandra GD" panose="020E0502030308020204" pitchFamily="34" charset="0"/>
              </a:rPr>
              <a:t>Now, regarding the extraction of the data information</a:t>
            </a:r>
            <a:r>
              <a:rPr lang="en-IN" sz="1600" b="1" dirty="0">
                <a:latin typeface="Maiandra GD" panose="020E0502030308020204" pitchFamily="34" charset="0"/>
              </a:rPr>
              <a:t> from the dataset, I used “info()” method which gave me the information about data types(dtypes), count of non-null values &amp; memory usage by the dataset.</a:t>
            </a:r>
          </a:p>
          <a:p>
            <a:pPr marL="285750" indent="-285750" algn="just">
              <a:buFont typeface="Wingdings" panose="05000000000000000000" pitchFamily="2" charset="2"/>
              <a:buChar char="Ø"/>
            </a:pPr>
            <a:r>
              <a:rPr lang="en-IN" sz="1600" b="1" dirty="0">
                <a:latin typeface="Maiandra GD" panose="020E0502030308020204" pitchFamily="34" charset="0"/>
              </a:rPr>
              <a:t>There were 4 columns with float64 dtypes, 12 columns with object dtypes &amp; 16 columns with int64 dtypes.</a:t>
            </a:r>
            <a:endParaRPr lang="en-US" sz="1600" b="1" dirty="0">
              <a:latin typeface="Maiandra GD" panose="020E0502030308020204" pitchFamily="34" charset="0"/>
            </a:endParaRPr>
          </a:p>
          <a:p>
            <a:pPr algn="just"/>
            <a:endParaRPr lang="en-US" sz="1600" b="1" dirty="0">
              <a:latin typeface="Maiandra GD" panose="020E0502030308020204" pitchFamily="34" charset="0"/>
            </a:endParaRPr>
          </a:p>
          <a:p>
            <a:pPr algn="just"/>
            <a:r>
              <a:rPr lang="en-US" sz="1600" b="1" dirty="0">
                <a:latin typeface="Maiandra GD" panose="020E0502030308020204" pitchFamily="34" charset="0"/>
              </a:rPr>
              <a:t>I used “column” method to get the list of all the column label names and used “isnull()” method to get the count of null values if any in the dataset.</a:t>
            </a:r>
          </a:p>
          <a:p>
            <a:pPr marL="285750" indent="-285750" algn="just">
              <a:buFont typeface="Wingdings" panose="05000000000000000000" pitchFamily="2" charset="2"/>
              <a:buChar char="Ø"/>
            </a:pPr>
            <a:r>
              <a:rPr lang="en-US" sz="1600" b="1" dirty="0">
                <a:solidFill>
                  <a:schemeClr val="accent2"/>
                </a:solidFill>
                <a:effectLst/>
                <a:latin typeface="Maiandra GD" panose="020E0502030308020204" pitchFamily="34" charset="0"/>
              </a:rPr>
              <a:t>4 null values found in ‘children’ column.</a:t>
            </a:r>
          </a:p>
          <a:p>
            <a:pPr marL="285750" indent="-285750" algn="just">
              <a:buFont typeface="Wingdings" panose="05000000000000000000" pitchFamily="2" charset="2"/>
              <a:buChar char="Ø"/>
            </a:pPr>
            <a:r>
              <a:rPr lang="en-US" sz="1600" b="1" dirty="0">
                <a:solidFill>
                  <a:schemeClr val="accent2"/>
                </a:solidFill>
                <a:latin typeface="Maiandra GD" panose="020E0502030308020204" pitchFamily="34" charset="0"/>
              </a:rPr>
              <a:t>488 null values found in ‘country’ column.</a:t>
            </a:r>
          </a:p>
          <a:p>
            <a:pPr marL="285750" indent="-285750" algn="just">
              <a:buFont typeface="Wingdings" panose="05000000000000000000" pitchFamily="2" charset="2"/>
              <a:buChar char="Ø"/>
            </a:pPr>
            <a:r>
              <a:rPr lang="en-US" sz="1600" b="1" dirty="0">
                <a:solidFill>
                  <a:schemeClr val="accent2"/>
                </a:solidFill>
                <a:effectLst/>
                <a:latin typeface="Maiandra GD" panose="020E0502030308020204" pitchFamily="34" charset="0"/>
              </a:rPr>
              <a:t>16340 null values found in ‘agent’ column.</a:t>
            </a:r>
          </a:p>
          <a:p>
            <a:pPr marL="285750" indent="-285750" algn="just">
              <a:buFont typeface="Wingdings" panose="05000000000000000000" pitchFamily="2" charset="2"/>
              <a:buChar char="Ø"/>
            </a:pPr>
            <a:r>
              <a:rPr lang="en-US" sz="1600" b="1" dirty="0">
                <a:solidFill>
                  <a:schemeClr val="accent2"/>
                </a:solidFill>
                <a:latin typeface="Maiandra GD" panose="020E0502030308020204" pitchFamily="34" charset="0"/>
              </a:rPr>
              <a:t>112593 null values found in ‘company’ column.</a:t>
            </a:r>
            <a:endParaRPr lang="en-US" sz="1600" b="1" dirty="0">
              <a:solidFill>
                <a:schemeClr val="accent2"/>
              </a:solidFill>
              <a:effectLst/>
              <a:latin typeface="Maiandra GD" panose="020E0502030308020204" pitchFamily="34" charset="0"/>
            </a:endParaRPr>
          </a:p>
          <a:p>
            <a:pPr marL="285750" indent="-285750">
              <a:buFont typeface="Wingdings" panose="05000000000000000000" pitchFamily="2" charset="2"/>
              <a:buChar char="Ø"/>
            </a:pPr>
            <a:endParaRPr lang="en-US" sz="1600" b="1" dirty="0">
              <a:solidFill>
                <a:schemeClr val="accent2"/>
              </a:solidFill>
              <a:effectLst/>
              <a:latin typeface="Maiandra GD" panose="020E0502030308020204" pitchFamily="34" charset="0"/>
            </a:endParaRPr>
          </a:p>
          <a:p>
            <a:pPr marL="285750" indent="-285750">
              <a:buFont typeface="Wingdings" panose="05000000000000000000" pitchFamily="2" charset="2"/>
              <a:buChar char="Ø"/>
            </a:pPr>
            <a:endParaRPr lang="en-US" sz="1600" b="1" dirty="0">
              <a:latin typeface="Maiandra GD" panose="020E0502030308020204" pitchFamily="34" charset="0"/>
            </a:endParaRPr>
          </a:p>
          <a:p>
            <a:pPr marL="285750" indent="-285750">
              <a:buFont typeface="Wingdings" panose="05000000000000000000" pitchFamily="2" charset="2"/>
              <a:buChar char="Ø"/>
            </a:pPr>
            <a:endParaRPr lang="en-US" sz="1600" b="1" dirty="0">
              <a:latin typeface="Maiandra GD" panose="020E0502030308020204" pitchFamily="34" charset="0"/>
            </a:endParaRPr>
          </a:p>
        </p:txBody>
      </p:sp>
    </p:spTree>
    <p:extLst>
      <p:ext uri="{BB962C8B-B14F-4D97-AF65-F5344CB8AC3E}">
        <p14:creationId xmlns:p14="http://schemas.microsoft.com/office/powerpoint/2010/main" val="278748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CD2A50-BB0F-4A10-A379-6C2EB0DC858D}"/>
              </a:ext>
            </a:extLst>
          </p:cNvPr>
          <p:cNvSpPr txBox="1"/>
          <p:nvPr/>
        </p:nvSpPr>
        <p:spPr>
          <a:xfrm>
            <a:off x="205740" y="45720"/>
            <a:ext cx="8298180" cy="662940"/>
          </a:xfrm>
          <a:prstGeom prst="rect">
            <a:avLst/>
          </a:prstGeom>
          <a:noFill/>
        </p:spPr>
        <p:txBody>
          <a:bodyPr wrap="square" rtlCol="0">
            <a:spAutoFit/>
          </a:bodyPr>
          <a:lstStyle/>
          <a:p>
            <a:r>
              <a:rPr lang="en-US" sz="3600" b="1" u="sng" dirty="0">
                <a:solidFill>
                  <a:schemeClr val="tx1"/>
                </a:solidFill>
                <a:latin typeface="Maiandra GD" panose="020E0502030308020204" pitchFamily="34" charset="0"/>
              </a:rPr>
              <a:t>Steps involved in analysis</a:t>
            </a:r>
            <a:endParaRPr lang="en-IN" sz="3600" b="1" u="sng" dirty="0">
              <a:solidFill>
                <a:schemeClr val="tx1"/>
              </a:solidFill>
              <a:latin typeface="Maiandra GD" panose="020E0502030308020204" pitchFamily="34" charset="0"/>
            </a:endParaRPr>
          </a:p>
        </p:txBody>
      </p:sp>
      <p:sp>
        <p:nvSpPr>
          <p:cNvPr id="5" name="Flowchart: Alternate Process 4">
            <a:extLst>
              <a:ext uri="{FF2B5EF4-FFF2-40B4-BE49-F238E27FC236}">
                <a16:creationId xmlns:a16="http://schemas.microsoft.com/office/drawing/2014/main" id="{50C0FE9F-4DA4-4B51-AF70-ECED38C21855}"/>
              </a:ext>
            </a:extLst>
          </p:cNvPr>
          <p:cNvSpPr/>
          <p:nvPr/>
        </p:nvSpPr>
        <p:spPr>
          <a:xfrm>
            <a:off x="1280979" y="1009725"/>
            <a:ext cx="2255520" cy="472440"/>
          </a:xfrm>
          <a:prstGeom prst="flowChartAlternateProcess">
            <a:avLst/>
          </a:prstGeom>
          <a:ln>
            <a:solidFill>
              <a:schemeClr val="accent2"/>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6" name="TextBox 5">
            <a:extLst>
              <a:ext uri="{FF2B5EF4-FFF2-40B4-BE49-F238E27FC236}">
                <a16:creationId xmlns:a16="http://schemas.microsoft.com/office/drawing/2014/main" id="{37182075-248A-4999-8F87-0AB0EFF88996}"/>
              </a:ext>
            </a:extLst>
          </p:cNvPr>
          <p:cNvSpPr txBox="1"/>
          <p:nvPr/>
        </p:nvSpPr>
        <p:spPr>
          <a:xfrm>
            <a:off x="1500464" y="1072783"/>
            <a:ext cx="2133600" cy="338554"/>
          </a:xfrm>
          <a:prstGeom prst="rect">
            <a:avLst/>
          </a:prstGeom>
          <a:noFill/>
        </p:spPr>
        <p:txBody>
          <a:bodyPr wrap="square" rtlCol="0">
            <a:spAutoFit/>
          </a:bodyPr>
          <a:lstStyle/>
          <a:p>
            <a:r>
              <a:rPr lang="en-US" sz="1600" b="1" dirty="0">
                <a:solidFill>
                  <a:schemeClr val="accent2"/>
                </a:solidFill>
                <a:latin typeface="Maiandra GD" panose="020E0502030308020204" pitchFamily="34" charset="0"/>
              </a:rPr>
              <a:t>Framing Questions</a:t>
            </a:r>
            <a:endParaRPr lang="en-IN" sz="1600" b="1" dirty="0">
              <a:solidFill>
                <a:schemeClr val="accent2"/>
              </a:solidFill>
              <a:latin typeface="Maiandra GD" panose="020E0502030308020204" pitchFamily="34" charset="0"/>
            </a:endParaRPr>
          </a:p>
        </p:txBody>
      </p:sp>
      <p:sp>
        <p:nvSpPr>
          <p:cNvPr id="8" name="Flowchart: Alternate Process 7">
            <a:extLst>
              <a:ext uri="{FF2B5EF4-FFF2-40B4-BE49-F238E27FC236}">
                <a16:creationId xmlns:a16="http://schemas.microsoft.com/office/drawing/2014/main" id="{16BDA29B-565A-42A6-8BBB-260915167617}"/>
              </a:ext>
            </a:extLst>
          </p:cNvPr>
          <p:cNvSpPr/>
          <p:nvPr/>
        </p:nvSpPr>
        <p:spPr>
          <a:xfrm>
            <a:off x="4981575" y="964125"/>
            <a:ext cx="2179320" cy="472440"/>
          </a:xfrm>
          <a:prstGeom prst="flowChartAlternateProcess">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9" name="TextBox 8">
            <a:extLst>
              <a:ext uri="{FF2B5EF4-FFF2-40B4-BE49-F238E27FC236}">
                <a16:creationId xmlns:a16="http://schemas.microsoft.com/office/drawing/2014/main" id="{D9297D34-FBB0-4FA9-8922-61B8A800C3E1}"/>
              </a:ext>
            </a:extLst>
          </p:cNvPr>
          <p:cNvSpPr txBox="1"/>
          <p:nvPr/>
        </p:nvSpPr>
        <p:spPr>
          <a:xfrm>
            <a:off x="5057775" y="1009725"/>
            <a:ext cx="2137410" cy="338554"/>
          </a:xfrm>
          <a:prstGeom prst="rect">
            <a:avLst/>
          </a:prstGeom>
          <a:noFill/>
        </p:spPr>
        <p:txBody>
          <a:bodyPr wrap="square" rtlCol="0">
            <a:spAutoFit/>
          </a:bodyPr>
          <a:lstStyle/>
          <a:p>
            <a:r>
              <a:rPr lang="en-US" sz="1600" b="1" dirty="0">
                <a:latin typeface="Maiandra GD" panose="020E0502030308020204" pitchFamily="34" charset="0"/>
              </a:rPr>
              <a:t>Shaping out the ideas</a:t>
            </a:r>
            <a:endParaRPr lang="en-IN" sz="1600" b="1" dirty="0">
              <a:latin typeface="Maiandra GD" panose="020E0502030308020204" pitchFamily="34" charset="0"/>
            </a:endParaRPr>
          </a:p>
        </p:txBody>
      </p:sp>
      <p:sp>
        <p:nvSpPr>
          <p:cNvPr id="12" name="Arrow: Right 11">
            <a:extLst>
              <a:ext uri="{FF2B5EF4-FFF2-40B4-BE49-F238E27FC236}">
                <a16:creationId xmlns:a16="http://schemas.microsoft.com/office/drawing/2014/main" id="{C0AE8EE4-616B-4C32-9C20-3C1A0624868B}"/>
              </a:ext>
            </a:extLst>
          </p:cNvPr>
          <p:cNvSpPr/>
          <p:nvPr/>
        </p:nvSpPr>
        <p:spPr>
          <a:xfrm>
            <a:off x="3801294" y="1129933"/>
            <a:ext cx="845820" cy="224254"/>
          </a:xfrm>
          <a:prstGeom prst="rightArrow">
            <a:avLst/>
          </a:prstGeom>
          <a:solidFill>
            <a:schemeClr val="tx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Bent 12">
            <a:extLst>
              <a:ext uri="{FF2B5EF4-FFF2-40B4-BE49-F238E27FC236}">
                <a16:creationId xmlns:a16="http://schemas.microsoft.com/office/drawing/2014/main" id="{8C61672B-8A27-4C6E-BE90-E0E151DA89D4}"/>
              </a:ext>
            </a:extLst>
          </p:cNvPr>
          <p:cNvSpPr/>
          <p:nvPr/>
        </p:nvSpPr>
        <p:spPr>
          <a:xfrm rot="5400000">
            <a:off x="7383778" y="1240587"/>
            <a:ext cx="731523" cy="439787"/>
          </a:xfrm>
          <a:prstGeom prst="bentArrow">
            <a:avLst/>
          </a:prstGeom>
          <a:solidFill>
            <a:schemeClr val="tx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Rectangle: Rounded Corners 13">
            <a:extLst>
              <a:ext uri="{FF2B5EF4-FFF2-40B4-BE49-F238E27FC236}">
                <a16:creationId xmlns:a16="http://schemas.microsoft.com/office/drawing/2014/main" id="{70B9F0FD-4E96-4E62-9B77-10579C9544DF}"/>
              </a:ext>
            </a:extLst>
          </p:cNvPr>
          <p:cNvSpPr/>
          <p:nvPr/>
        </p:nvSpPr>
        <p:spPr>
          <a:xfrm>
            <a:off x="7033260" y="2016536"/>
            <a:ext cx="1623060" cy="47244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F69114DF-0597-407F-9A70-B7C43EBDB22B}"/>
              </a:ext>
            </a:extLst>
          </p:cNvPr>
          <p:cNvSpPr txBox="1"/>
          <p:nvPr/>
        </p:nvSpPr>
        <p:spPr>
          <a:xfrm>
            <a:off x="7090410" y="2083479"/>
            <a:ext cx="2827020" cy="338554"/>
          </a:xfrm>
          <a:prstGeom prst="rect">
            <a:avLst/>
          </a:prstGeom>
          <a:noFill/>
        </p:spPr>
        <p:txBody>
          <a:bodyPr wrap="square" rtlCol="0">
            <a:spAutoFit/>
          </a:bodyPr>
          <a:lstStyle/>
          <a:p>
            <a:r>
              <a:rPr lang="en-US" sz="1600" b="1" dirty="0">
                <a:latin typeface="Maiandra GD" panose="020E0502030308020204" pitchFamily="34" charset="0"/>
              </a:rPr>
              <a:t>Data Cleaning</a:t>
            </a:r>
            <a:endParaRPr lang="en-IN" sz="1600" b="1" dirty="0">
              <a:latin typeface="Maiandra GD" panose="020E0502030308020204" pitchFamily="34" charset="0"/>
            </a:endParaRPr>
          </a:p>
        </p:txBody>
      </p:sp>
      <p:sp>
        <p:nvSpPr>
          <p:cNvPr id="16" name="Arrow: Right 15">
            <a:extLst>
              <a:ext uri="{FF2B5EF4-FFF2-40B4-BE49-F238E27FC236}">
                <a16:creationId xmlns:a16="http://schemas.microsoft.com/office/drawing/2014/main" id="{522AE104-4C98-492D-8558-DCABEAC2B020}"/>
              </a:ext>
            </a:extLst>
          </p:cNvPr>
          <p:cNvSpPr/>
          <p:nvPr/>
        </p:nvSpPr>
        <p:spPr>
          <a:xfrm rot="10800000">
            <a:off x="5966459" y="2158551"/>
            <a:ext cx="813432" cy="263481"/>
          </a:xfrm>
          <a:prstGeom prst="rightArrow">
            <a:avLst/>
          </a:prstGeom>
          <a:solidFill>
            <a:schemeClr val="tx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DB7CB6A9-168D-451F-A9F1-76F0DF19C700}"/>
              </a:ext>
            </a:extLst>
          </p:cNvPr>
          <p:cNvSpPr/>
          <p:nvPr/>
        </p:nvSpPr>
        <p:spPr>
          <a:xfrm>
            <a:off x="2947035" y="2083479"/>
            <a:ext cx="2705100" cy="47244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8" name="TextBox 17">
            <a:extLst>
              <a:ext uri="{FF2B5EF4-FFF2-40B4-BE49-F238E27FC236}">
                <a16:creationId xmlns:a16="http://schemas.microsoft.com/office/drawing/2014/main" id="{CB010B1A-A2A3-4D8F-9089-AEDAD378A3D2}"/>
              </a:ext>
            </a:extLst>
          </p:cNvPr>
          <p:cNvSpPr txBox="1"/>
          <p:nvPr/>
        </p:nvSpPr>
        <p:spPr>
          <a:xfrm>
            <a:off x="3054124" y="2124558"/>
            <a:ext cx="2487111" cy="338554"/>
          </a:xfrm>
          <a:prstGeom prst="rect">
            <a:avLst/>
          </a:prstGeom>
          <a:noFill/>
        </p:spPr>
        <p:txBody>
          <a:bodyPr wrap="square" rtlCol="0">
            <a:spAutoFit/>
          </a:bodyPr>
          <a:lstStyle/>
          <a:p>
            <a:r>
              <a:rPr lang="en-US" sz="1600" b="1" dirty="0">
                <a:latin typeface="Maiandra GD" panose="020E0502030308020204" pitchFamily="34" charset="0"/>
              </a:rPr>
              <a:t>Exploratory Data Analysis</a:t>
            </a:r>
            <a:endParaRPr lang="en-IN" sz="1600" b="1" dirty="0">
              <a:latin typeface="Maiandra GD" panose="020E0502030308020204" pitchFamily="34" charset="0"/>
            </a:endParaRPr>
          </a:p>
        </p:txBody>
      </p:sp>
      <p:sp>
        <p:nvSpPr>
          <p:cNvPr id="20" name="Arrow: Bent 19">
            <a:extLst>
              <a:ext uri="{FF2B5EF4-FFF2-40B4-BE49-F238E27FC236}">
                <a16:creationId xmlns:a16="http://schemas.microsoft.com/office/drawing/2014/main" id="{1FD38E04-08E7-417E-A835-F777CC4E6847}"/>
              </a:ext>
            </a:extLst>
          </p:cNvPr>
          <p:cNvSpPr/>
          <p:nvPr/>
        </p:nvSpPr>
        <p:spPr>
          <a:xfrm rot="5400000" flipV="1">
            <a:off x="2056612" y="2470302"/>
            <a:ext cx="787330" cy="432026"/>
          </a:xfrm>
          <a:prstGeom prst="bentArrow">
            <a:avLst/>
          </a:prstGeom>
          <a:solidFill>
            <a:schemeClr val="tx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Rectangle: Rounded Corners 20">
            <a:extLst>
              <a:ext uri="{FF2B5EF4-FFF2-40B4-BE49-F238E27FC236}">
                <a16:creationId xmlns:a16="http://schemas.microsoft.com/office/drawing/2014/main" id="{4827F3FD-0E16-4A7F-98A0-DFB2556CFF1E}"/>
              </a:ext>
            </a:extLst>
          </p:cNvPr>
          <p:cNvSpPr/>
          <p:nvPr/>
        </p:nvSpPr>
        <p:spPr>
          <a:xfrm>
            <a:off x="1158240" y="3347650"/>
            <a:ext cx="2475824" cy="47244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2" name="TextBox 21">
            <a:extLst>
              <a:ext uri="{FF2B5EF4-FFF2-40B4-BE49-F238E27FC236}">
                <a16:creationId xmlns:a16="http://schemas.microsoft.com/office/drawing/2014/main" id="{B6F2995A-5E63-4E9F-BF09-2F1554CBE25F}"/>
              </a:ext>
            </a:extLst>
          </p:cNvPr>
          <p:cNvSpPr txBox="1"/>
          <p:nvPr/>
        </p:nvSpPr>
        <p:spPr>
          <a:xfrm>
            <a:off x="1265873" y="3401349"/>
            <a:ext cx="2255520" cy="338554"/>
          </a:xfrm>
          <a:prstGeom prst="rect">
            <a:avLst/>
          </a:prstGeom>
          <a:noFill/>
        </p:spPr>
        <p:txBody>
          <a:bodyPr wrap="square" rtlCol="0">
            <a:spAutoFit/>
          </a:bodyPr>
          <a:lstStyle/>
          <a:p>
            <a:r>
              <a:rPr lang="en-US" sz="1600" b="1" dirty="0">
                <a:latin typeface="Maiandra GD" panose="020E0502030308020204" pitchFamily="34" charset="0"/>
              </a:rPr>
              <a:t>Visualization of Insights</a:t>
            </a:r>
            <a:endParaRPr lang="en-IN" sz="1600" b="1" dirty="0">
              <a:latin typeface="Maiandra GD" panose="020E0502030308020204" pitchFamily="34" charset="0"/>
            </a:endParaRPr>
          </a:p>
        </p:txBody>
      </p:sp>
      <p:sp>
        <p:nvSpPr>
          <p:cNvPr id="24" name="Arrow: Right 23">
            <a:extLst>
              <a:ext uri="{FF2B5EF4-FFF2-40B4-BE49-F238E27FC236}">
                <a16:creationId xmlns:a16="http://schemas.microsoft.com/office/drawing/2014/main" id="{A863E60B-F3B8-4B0D-B578-0D3A4BF5B274}"/>
              </a:ext>
            </a:extLst>
          </p:cNvPr>
          <p:cNvSpPr/>
          <p:nvPr/>
        </p:nvSpPr>
        <p:spPr>
          <a:xfrm>
            <a:off x="3901440" y="3466573"/>
            <a:ext cx="929373" cy="273329"/>
          </a:xfrm>
          <a:prstGeom prst="rightArrow">
            <a:avLst/>
          </a:prstGeom>
          <a:solidFill>
            <a:schemeClr val="tx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1C497330-2C78-47ED-A7B0-8C2AC5646CBD}"/>
              </a:ext>
            </a:extLst>
          </p:cNvPr>
          <p:cNvSpPr/>
          <p:nvPr/>
        </p:nvSpPr>
        <p:spPr>
          <a:xfrm>
            <a:off x="5180645" y="3334405"/>
            <a:ext cx="1395956" cy="47244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6" name="TextBox 25">
            <a:extLst>
              <a:ext uri="{FF2B5EF4-FFF2-40B4-BE49-F238E27FC236}">
                <a16:creationId xmlns:a16="http://schemas.microsoft.com/office/drawing/2014/main" id="{EF1A9F86-364B-4FBF-822E-A438DE9EC2EA}"/>
              </a:ext>
            </a:extLst>
          </p:cNvPr>
          <p:cNvSpPr txBox="1"/>
          <p:nvPr/>
        </p:nvSpPr>
        <p:spPr>
          <a:xfrm>
            <a:off x="5300866" y="3401348"/>
            <a:ext cx="1331186" cy="338554"/>
          </a:xfrm>
          <a:prstGeom prst="rect">
            <a:avLst/>
          </a:prstGeom>
          <a:noFill/>
        </p:spPr>
        <p:txBody>
          <a:bodyPr wrap="square" rtlCol="0">
            <a:spAutoFit/>
          </a:bodyPr>
          <a:lstStyle/>
          <a:p>
            <a:r>
              <a:rPr lang="en-US" sz="1600" b="1" dirty="0">
                <a:latin typeface="Maiandra GD" panose="020E0502030308020204" pitchFamily="34" charset="0"/>
              </a:rPr>
              <a:t>Conclusion</a:t>
            </a:r>
            <a:endParaRPr lang="en-IN" sz="1600" b="1" dirty="0">
              <a:latin typeface="Maiandra GD" panose="020E0502030308020204" pitchFamily="34" charset="0"/>
            </a:endParaRPr>
          </a:p>
        </p:txBody>
      </p:sp>
    </p:spTree>
    <p:extLst>
      <p:ext uri="{BB962C8B-B14F-4D97-AF65-F5344CB8AC3E}">
        <p14:creationId xmlns:p14="http://schemas.microsoft.com/office/powerpoint/2010/main" val="1988603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E34C204E-E4F6-42E0-B102-F3155AF195C0}"/>
              </a:ext>
            </a:extLst>
          </p:cNvPr>
          <p:cNvSpPr/>
          <p:nvPr/>
        </p:nvSpPr>
        <p:spPr>
          <a:xfrm>
            <a:off x="2819400" y="1461819"/>
            <a:ext cx="3634740" cy="1714500"/>
          </a:xfrm>
          <a:prstGeom prst="roundRect">
            <a:avLst/>
          </a:prstGeom>
          <a:solidFill>
            <a:schemeClr val="dk1">
              <a:alpha val="50000"/>
            </a:schemeClr>
          </a:solidFill>
          <a:ln>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E18B409A-30EC-444E-A423-C1910EC22298}"/>
              </a:ext>
            </a:extLst>
          </p:cNvPr>
          <p:cNvSpPr txBox="1"/>
          <p:nvPr/>
        </p:nvSpPr>
        <p:spPr>
          <a:xfrm>
            <a:off x="3032760" y="1421993"/>
            <a:ext cx="4701540" cy="1754326"/>
          </a:xfrm>
          <a:prstGeom prst="rect">
            <a:avLst/>
          </a:prstGeom>
          <a:noFill/>
        </p:spPr>
        <p:txBody>
          <a:bodyPr wrap="square" rtlCol="0">
            <a:spAutoFit/>
          </a:bodyPr>
          <a:lstStyle/>
          <a:p>
            <a:r>
              <a:rPr lang="en-US" sz="5400" b="1" dirty="0">
                <a:solidFill>
                  <a:schemeClr val="accent2"/>
                </a:solidFill>
                <a:latin typeface="Maiandra GD" panose="020E0502030308020204" pitchFamily="34" charset="0"/>
              </a:rPr>
              <a:t>ANALYSIS </a:t>
            </a:r>
          </a:p>
          <a:p>
            <a:r>
              <a:rPr lang="en-US" sz="5400" b="1" dirty="0">
                <a:solidFill>
                  <a:schemeClr val="accent2"/>
                </a:solidFill>
                <a:latin typeface="Maiandra GD" panose="020E0502030308020204" pitchFamily="34" charset="0"/>
              </a:rPr>
              <a:t> REPORT</a:t>
            </a:r>
            <a:endParaRPr lang="en-IN" sz="5400" b="1" dirty="0">
              <a:solidFill>
                <a:schemeClr val="accent2"/>
              </a:solidFill>
              <a:latin typeface="Maiandra GD" panose="020E0502030308020204" pitchFamily="34" charset="0"/>
            </a:endParaRPr>
          </a:p>
        </p:txBody>
      </p:sp>
    </p:spTree>
    <p:extLst>
      <p:ext uri="{BB962C8B-B14F-4D97-AF65-F5344CB8AC3E}">
        <p14:creationId xmlns:p14="http://schemas.microsoft.com/office/powerpoint/2010/main" val="418616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461983-ACF5-43C3-A853-FD1C257732D8}"/>
              </a:ext>
            </a:extLst>
          </p:cNvPr>
          <p:cNvSpPr txBox="1"/>
          <p:nvPr/>
        </p:nvSpPr>
        <p:spPr>
          <a:xfrm>
            <a:off x="220980" y="99060"/>
            <a:ext cx="8092440" cy="646331"/>
          </a:xfrm>
          <a:prstGeom prst="rect">
            <a:avLst/>
          </a:prstGeom>
          <a:noFill/>
        </p:spPr>
        <p:txBody>
          <a:bodyPr wrap="square" rtlCol="0">
            <a:spAutoFit/>
          </a:bodyPr>
          <a:lstStyle/>
          <a:p>
            <a:r>
              <a:rPr lang="en-US" sz="3600" b="1" u="sng" dirty="0">
                <a:solidFill>
                  <a:schemeClr val="tx1"/>
                </a:solidFill>
                <a:latin typeface="Maiandra GD" panose="020E0502030308020204" pitchFamily="34" charset="0"/>
              </a:rPr>
              <a:t>Hotel types &amp; there preferences</a:t>
            </a:r>
            <a:endParaRPr lang="en-IN" sz="3600" b="1" u="sng" dirty="0">
              <a:solidFill>
                <a:schemeClr val="tx1"/>
              </a:solidFill>
              <a:latin typeface="Maiandra GD" panose="020E0502030308020204" pitchFamily="34" charset="0"/>
            </a:endParaRPr>
          </a:p>
        </p:txBody>
      </p:sp>
      <p:sp>
        <p:nvSpPr>
          <p:cNvPr id="4" name="TextBox 3">
            <a:extLst>
              <a:ext uri="{FF2B5EF4-FFF2-40B4-BE49-F238E27FC236}">
                <a16:creationId xmlns:a16="http://schemas.microsoft.com/office/drawing/2014/main" id="{7362370B-9893-44B6-99AD-4AEAA2F201A4}"/>
              </a:ext>
            </a:extLst>
          </p:cNvPr>
          <p:cNvSpPr txBox="1"/>
          <p:nvPr/>
        </p:nvSpPr>
        <p:spPr>
          <a:xfrm>
            <a:off x="220980" y="944880"/>
            <a:ext cx="8732520" cy="584775"/>
          </a:xfrm>
          <a:prstGeom prst="rect">
            <a:avLst/>
          </a:prstGeom>
          <a:noFill/>
        </p:spPr>
        <p:txBody>
          <a:bodyPr wrap="square" rtlCol="0">
            <a:spAutoFit/>
          </a:bodyPr>
          <a:lstStyle/>
          <a:p>
            <a:pPr algn="just"/>
            <a:r>
              <a:rPr lang="en-US" sz="1600" b="1" dirty="0">
                <a:latin typeface="Maiandra GD" panose="020E0502030308020204" pitchFamily="34" charset="0"/>
              </a:rPr>
              <a:t>In the dataset, we have two types of hotel that is ‘City hotel’ &amp; ‘Resort hotel’. Upon using the “value_counts()” method, I managed to find out the total counts of each type of hotel.</a:t>
            </a:r>
            <a:endParaRPr lang="en-IN" sz="1600" b="1" dirty="0">
              <a:latin typeface="Maiandra GD" panose="020E0502030308020204" pitchFamily="34" charset="0"/>
            </a:endParaRPr>
          </a:p>
        </p:txBody>
      </p:sp>
      <p:pic>
        <p:nvPicPr>
          <p:cNvPr id="5" name="Picture 4">
            <a:extLst>
              <a:ext uri="{FF2B5EF4-FFF2-40B4-BE49-F238E27FC236}">
                <a16:creationId xmlns:a16="http://schemas.microsoft.com/office/drawing/2014/main" id="{00FB169F-3840-4BFE-97DF-E20A8FB385A7}"/>
              </a:ext>
            </a:extLst>
          </p:cNvPr>
          <p:cNvPicPr>
            <a:picLocks noChangeAspect="1"/>
          </p:cNvPicPr>
          <p:nvPr/>
        </p:nvPicPr>
        <p:blipFill>
          <a:blip r:embed="rId2"/>
          <a:stretch>
            <a:fillRect/>
          </a:stretch>
        </p:blipFill>
        <p:spPr>
          <a:xfrm>
            <a:off x="5471162" y="1729144"/>
            <a:ext cx="3322320" cy="3230879"/>
          </a:xfrm>
          <a:prstGeom prst="rect">
            <a:avLst/>
          </a:prstGeom>
        </p:spPr>
      </p:pic>
      <p:sp>
        <p:nvSpPr>
          <p:cNvPr id="8" name="TextBox 7">
            <a:extLst>
              <a:ext uri="{FF2B5EF4-FFF2-40B4-BE49-F238E27FC236}">
                <a16:creationId xmlns:a16="http://schemas.microsoft.com/office/drawing/2014/main" id="{5B629718-4D6F-4250-938B-74C3938E783C}"/>
              </a:ext>
            </a:extLst>
          </p:cNvPr>
          <p:cNvSpPr txBox="1"/>
          <p:nvPr/>
        </p:nvSpPr>
        <p:spPr>
          <a:xfrm>
            <a:off x="220980" y="1760637"/>
            <a:ext cx="4892040" cy="2800767"/>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latin typeface="Maiandra GD" panose="020E0502030308020204" pitchFamily="34" charset="0"/>
              </a:rPr>
              <a:t>Count of ‘City hotel’ is 79330 which is 66.4% of total count.</a:t>
            </a:r>
          </a:p>
          <a:p>
            <a:pPr marL="285750" indent="-285750" algn="just">
              <a:buFont typeface="Wingdings" panose="05000000000000000000" pitchFamily="2" charset="2"/>
              <a:buChar char="Ø"/>
            </a:pPr>
            <a:r>
              <a:rPr lang="en-US" sz="1600" b="1" dirty="0">
                <a:latin typeface="Maiandra GD" panose="020E0502030308020204" pitchFamily="34" charset="0"/>
              </a:rPr>
              <a:t>Count of ‘Resort hotel’ is 40060 which is 33.6% of total count.</a:t>
            </a:r>
          </a:p>
          <a:p>
            <a:pPr algn="just"/>
            <a:endParaRPr lang="en-US" sz="1600" b="1" dirty="0">
              <a:latin typeface="Maiandra GD" panose="020E0502030308020204" pitchFamily="34" charset="0"/>
            </a:endParaRPr>
          </a:p>
          <a:p>
            <a:pPr algn="just"/>
            <a:r>
              <a:rPr lang="en-US" sz="1600" b="1" dirty="0">
                <a:latin typeface="Maiandra GD" panose="020E0502030308020204" pitchFamily="34" charset="0"/>
              </a:rPr>
              <a:t>Above data can be clearly visualized by this pie chart which shows the percentage share of each hotel.</a:t>
            </a:r>
          </a:p>
          <a:p>
            <a:pPr algn="just"/>
            <a:endParaRPr lang="en-US" sz="1600" b="1" dirty="0">
              <a:latin typeface="Maiandra GD" panose="020E0502030308020204" pitchFamily="34" charset="0"/>
            </a:endParaRPr>
          </a:p>
          <a:p>
            <a:pPr algn="just"/>
            <a:r>
              <a:rPr lang="en-US" sz="1600" b="1" dirty="0">
                <a:latin typeface="Maiandra GD" panose="020E0502030308020204" pitchFamily="34" charset="0"/>
              </a:rPr>
              <a:t>Here, it seems that out of these two hotels, ‘City hotel’ is more preferred by the customers as compared to the ‘Resort hotel’. </a:t>
            </a:r>
            <a:endParaRPr lang="en-IN" sz="1600" b="1" dirty="0">
              <a:latin typeface="Maiandra GD" panose="020E0502030308020204" pitchFamily="34" charset="0"/>
            </a:endParaRPr>
          </a:p>
        </p:txBody>
      </p:sp>
    </p:spTree>
    <p:extLst>
      <p:ext uri="{BB962C8B-B14F-4D97-AF65-F5344CB8AC3E}">
        <p14:creationId xmlns:p14="http://schemas.microsoft.com/office/powerpoint/2010/main" val="3994150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0A25C6-63D1-4FC6-85A1-AE9E88CFE5A6}"/>
              </a:ext>
            </a:extLst>
          </p:cNvPr>
          <p:cNvSpPr txBox="1"/>
          <p:nvPr/>
        </p:nvSpPr>
        <p:spPr>
          <a:xfrm>
            <a:off x="243840" y="68580"/>
            <a:ext cx="8138160" cy="646331"/>
          </a:xfrm>
          <a:prstGeom prst="rect">
            <a:avLst/>
          </a:prstGeom>
          <a:noFill/>
        </p:spPr>
        <p:txBody>
          <a:bodyPr wrap="square" rtlCol="0">
            <a:spAutoFit/>
          </a:bodyPr>
          <a:lstStyle/>
          <a:p>
            <a:r>
              <a:rPr lang="en-US" sz="3600" b="1" u="sng" dirty="0">
                <a:solidFill>
                  <a:schemeClr val="tx1"/>
                </a:solidFill>
                <a:latin typeface="Maiandra GD" panose="020E0502030308020204" pitchFamily="34" charset="0"/>
              </a:rPr>
              <a:t>Year-wise bookings</a:t>
            </a:r>
            <a:endParaRPr lang="en-IN" sz="3600" b="1" u="sng" dirty="0">
              <a:solidFill>
                <a:schemeClr val="tx1"/>
              </a:solidFill>
              <a:latin typeface="Maiandra GD" panose="020E0502030308020204" pitchFamily="34" charset="0"/>
            </a:endParaRPr>
          </a:p>
        </p:txBody>
      </p:sp>
      <p:sp>
        <p:nvSpPr>
          <p:cNvPr id="4" name="TextBox 3">
            <a:extLst>
              <a:ext uri="{FF2B5EF4-FFF2-40B4-BE49-F238E27FC236}">
                <a16:creationId xmlns:a16="http://schemas.microsoft.com/office/drawing/2014/main" id="{4E05F53C-A88F-4F86-85CF-58B8F8B49DCC}"/>
              </a:ext>
            </a:extLst>
          </p:cNvPr>
          <p:cNvSpPr txBox="1"/>
          <p:nvPr/>
        </p:nvSpPr>
        <p:spPr>
          <a:xfrm>
            <a:off x="243840" y="906780"/>
            <a:ext cx="8686800" cy="584775"/>
          </a:xfrm>
          <a:prstGeom prst="rect">
            <a:avLst/>
          </a:prstGeom>
          <a:noFill/>
        </p:spPr>
        <p:txBody>
          <a:bodyPr wrap="square" rtlCol="0">
            <a:spAutoFit/>
          </a:bodyPr>
          <a:lstStyle/>
          <a:p>
            <a:pPr algn="just"/>
            <a:r>
              <a:rPr lang="en-US" sz="1600" b="1" dirty="0">
                <a:solidFill>
                  <a:schemeClr val="accent2"/>
                </a:solidFill>
                <a:latin typeface="Maiandra GD" panose="020E0502030308020204" pitchFamily="34" charset="0"/>
              </a:rPr>
              <a:t>Similarly, I found out the different year data which is present in the dataset. Dataset have booking data of 3 years and those are 2015, 2016 &amp; 2017.</a:t>
            </a:r>
            <a:endParaRPr lang="en-IN" sz="1600" b="1" dirty="0">
              <a:solidFill>
                <a:schemeClr val="accent2"/>
              </a:solidFill>
              <a:latin typeface="Maiandra GD" panose="020E0502030308020204" pitchFamily="34" charset="0"/>
            </a:endParaRPr>
          </a:p>
        </p:txBody>
      </p:sp>
      <p:pic>
        <p:nvPicPr>
          <p:cNvPr id="5" name="Picture 4">
            <a:extLst>
              <a:ext uri="{FF2B5EF4-FFF2-40B4-BE49-F238E27FC236}">
                <a16:creationId xmlns:a16="http://schemas.microsoft.com/office/drawing/2014/main" id="{0484DC2F-F7D4-4E09-99A1-DB43F292A824}"/>
              </a:ext>
            </a:extLst>
          </p:cNvPr>
          <p:cNvPicPr>
            <a:picLocks noChangeAspect="1"/>
          </p:cNvPicPr>
          <p:nvPr/>
        </p:nvPicPr>
        <p:blipFill>
          <a:blip r:embed="rId2"/>
          <a:stretch>
            <a:fillRect/>
          </a:stretch>
        </p:blipFill>
        <p:spPr>
          <a:xfrm>
            <a:off x="441960" y="1722120"/>
            <a:ext cx="3970020" cy="3086100"/>
          </a:xfrm>
          <a:prstGeom prst="rect">
            <a:avLst/>
          </a:prstGeom>
        </p:spPr>
      </p:pic>
      <p:sp>
        <p:nvSpPr>
          <p:cNvPr id="7" name="TextBox 6">
            <a:extLst>
              <a:ext uri="{FF2B5EF4-FFF2-40B4-BE49-F238E27FC236}">
                <a16:creationId xmlns:a16="http://schemas.microsoft.com/office/drawing/2014/main" id="{AD0CF481-5FCF-4842-94D6-E208CE554B1B}"/>
              </a:ext>
            </a:extLst>
          </p:cNvPr>
          <p:cNvSpPr txBox="1"/>
          <p:nvPr/>
        </p:nvSpPr>
        <p:spPr>
          <a:xfrm>
            <a:off x="4792980" y="1661160"/>
            <a:ext cx="4038600" cy="3046988"/>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solidFill>
                  <a:schemeClr val="accent2"/>
                </a:solidFill>
                <a:latin typeface="Maiandra GD" panose="020E0502030308020204" pitchFamily="34" charset="0"/>
              </a:rPr>
              <a:t>Total booking that took place in 2015 was 21996.</a:t>
            </a:r>
          </a:p>
          <a:p>
            <a:pPr marL="285750" indent="-285750" algn="just">
              <a:buFont typeface="Wingdings" panose="05000000000000000000" pitchFamily="2" charset="2"/>
              <a:buChar char="Ø"/>
            </a:pPr>
            <a:r>
              <a:rPr lang="en-US" sz="1600" b="1" dirty="0">
                <a:solidFill>
                  <a:schemeClr val="accent2"/>
                </a:solidFill>
                <a:latin typeface="Maiandra GD" panose="020E0502030308020204" pitchFamily="34" charset="0"/>
              </a:rPr>
              <a:t>Total booking that took place in 2016 was 56707.</a:t>
            </a:r>
            <a:endParaRPr lang="en-IN" sz="1600" b="1" dirty="0">
              <a:solidFill>
                <a:schemeClr val="accent2"/>
              </a:solidFill>
              <a:latin typeface="Maiandra GD" panose="020E0502030308020204" pitchFamily="34" charset="0"/>
            </a:endParaRPr>
          </a:p>
          <a:p>
            <a:pPr marL="285750" indent="-285750" algn="just">
              <a:buFont typeface="Wingdings" panose="05000000000000000000" pitchFamily="2" charset="2"/>
              <a:buChar char="Ø"/>
            </a:pPr>
            <a:r>
              <a:rPr lang="en-US" sz="1600" b="1" dirty="0">
                <a:solidFill>
                  <a:schemeClr val="accent2"/>
                </a:solidFill>
                <a:latin typeface="Maiandra GD" panose="020E0502030308020204" pitchFamily="34" charset="0"/>
              </a:rPr>
              <a:t>Total booking that took place in 2017 was 40687.</a:t>
            </a:r>
          </a:p>
          <a:p>
            <a:pPr marL="285750" indent="-285750" algn="just">
              <a:buFont typeface="Wingdings" panose="05000000000000000000" pitchFamily="2" charset="2"/>
              <a:buChar char="Ø"/>
            </a:pPr>
            <a:endParaRPr lang="en-US" sz="1600" b="1" dirty="0">
              <a:solidFill>
                <a:schemeClr val="accent2"/>
              </a:solidFill>
              <a:latin typeface="Maiandra GD" panose="020E0502030308020204" pitchFamily="34" charset="0"/>
            </a:endParaRPr>
          </a:p>
          <a:p>
            <a:pPr algn="just"/>
            <a:r>
              <a:rPr lang="en-US" sz="1600" b="1" dirty="0">
                <a:solidFill>
                  <a:schemeClr val="accent2"/>
                </a:solidFill>
                <a:latin typeface="Maiandra GD" panose="020E0502030308020204" pitchFamily="34" charset="0"/>
              </a:rPr>
              <a:t>From this bar chart, it can be said that most hotel booking took place in the year 2016 whereas 2015 has witnessed least bookings among the 3 years.</a:t>
            </a:r>
            <a:endParaRPr lang="en-IN" sz="1600" b="1" dirty="0">
              <a:solidFill>
                <a:schemeClr val="accent2"/>
              </a:solidFill>
              <a:latin typeface="Maiandra GD" panose="020E0502030308020204" pitchFamily="34" charset="0"/>
            </a:endParaRPr>
          </a:p>
          <a:p>
            <a:endParaRPr lang="en-IN" sz="1600" b="1" dirty="0">
              <a:solidFill>
                <a:schemeClr val="accent2"/>
              </a:solidFill>
              <a:latin typeface="Maiandra GD" panose="020E0502030308020204" pitchFamily="34" charset="0"/>
            </a:endParaRPr>
          </a:p>
        </p:txBody>
      </p:sp>
    </p:spTree>
    <p:extLst>
      <p:ext uri="{BB962C8B-B14F-4D97-AF65-F5344CB8AC3E}">
        <p14:creationId xmlns:p14="http://schemas.microsoft.com/office/powerpoint/2010/main" val="147613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0714BD-198E-4D85-BB57-D24B40638148}"/>
              </a:ext>
            </a:extLst>
          </p:cNvPr>
          <p:cNvSpPr txBox="1"/>
          <p:nvPr/>
        </p:nvSpPr>
        <p:spPr>
          <a:xfrm>
            <a:off x="236220" y="60960"/>
            <a:ext cx="8290560" cy="646331"/>
          </a:xfrm>
          <a:prstGeom prst="rect">
            <a:avLst/>
          </a:prstGeom>
          <a:noFill/>
        </p:spPr>
        <p:txBody>
          <a:bodyPr wrap="square" rtlCol="0">
            <a:spAutoFit/>
          </a:bodyPr>
          <a:lstStyle/>
          <a:p>
            <a:r>
              <a:rPr lang="en-US" sz="3600" b="1" u="sng" dirty="0">
                <a:solidFill>
                  <a:schemeClr val="tx1"/>
                </a:solidFill>
                <a:latin typeface="Maiandra GD" panose="020E0502030308020204" pitchFamily="34" charset="0"/>
              </a:rPr>
              <a:t>Month-wise bookings</a:t>
            </a:r>
            <a:endParaRPr lang="en-IN" sz="3600" b="1" u="sng" dirty="0">
              <a:solidFill>
                <a:schemeClr val="tx1"/>
              </a:solidFill>
              <a:latin typeface="Maiandra GD" panose="020E0502030308020204" pitchFamily="34" charset="0"/>
            </a:endParaRPr>
          </a:p>
        </p:txBody>
      </p:sp>
      <p:pic>
        <p:nvPicPr>
          <p:cNvPr id="3" name="Picture 2">
            <a:extLst>
              <a:ext uri="{FF2B5EF4-FFF2-40B4-BE49-F238E27FC236}">
                <a16:creationId xmlns:a16="http://schemas.microsoft.com/office/drawing/2014/main" id="{6634DA9A-5ADB-43C3-A95C-2A8984651ABA}"/>
              </a:ext>
            </a:extLst>
          </p:cNvPr>
          <p:cNvPicPr>
            <a:picLocks noChangeAspect="1"/>
          </p:cNvPicPr>
          <p:nvPr/>
        </p:nvPicPr>
        <p:blipFill>
          <a:blip r:embed="rId2"/>
          <a:stretch>
            <a:fillRect/>
          </a:stretch>
        </p:blipFill>
        <p:spPr>
          <a:xfrm>
            <a:off x="144780" y="887729"/>
            <a:ext cx="8763000" cy="2901315"/>
          </a:xfrm>
          <a:prstGeom prst="rect">
            <a:avLst/>
          </a:prstGeom>
        </p:spPr>
      </p:pic>
      <p:sp>
        <p:nvSpPr>
          <p:cNvPr id="5" name="TextBox 4">
            <a:extLst>
              <a:ext uri="{FF2B5EF4-FFF2-40B4-BE49-F238E27FC236}">
                <a16:creationId xmlns:a16="http://schemas.microsoft.com/office/drawing/2014/main" id="{FD6209F0-8991-4021-8EF4-41A60195674A}"/>
              </a:ext>
            </a:extLst>
          </p:cNvPr>
          <p:cNvSpPr txBox="1"/>
          <p:nvPr/>
        </p:nvSpPr>
        <p:spPr>
          <a:xfrm>
            <a:off x="144780" y="3969482"/>
            <a:ext cx="8854440" cy="830997"/>
          </a:xfrm>
          <a:prstGeom prst="rect">
            <a:avLst/>
          </a:prstGeom>
          <a:noFill/>
        </p:spPr>
        <p:txBody>
          <a:bodyPr wrap="square" rtlCol="0">
            <a:spAutoFit/>
          </a:bodyPr>
          <a:lstStyle/>
          <a:p>
            <a:pPr algn="just"/>
            <a:r>
              <a:rPr lang="en-US" sz="1600" b="1" dirty="0">
                <a:solidFill>
                  <a:schemeClr val="accent2"/>
                </a:solidFill>
                <a:latin typeface="Maiandra GD" panose="020E0502030308020204" pitchFamily="34" charset="0"/>
              </a:rPr>
              <a:t>Here, the data of 12 months are given and its prominent enough that ‘August’ has got the highest number of hotel bookings whereas ‘January’ has got the least number of hotel bookings.</a:t>
            </a:r>
          </a:p>
          <a:p>
            <a:pPr algn="just"/>
            <a:r>
              <a:rPr lang="en-US" sz="1600" b="1" dirty="0">
                <a:solidFill>
                  <a:schemeClr val="accent2"/>
                </a:solidFill>
                <a:latin typeface="Maiandra GD" panose="020E0502030308020204" pitchFamily="34" charset="0"/>
              </a:rPr>
              <a:t>Therefore, it can be said that customers prefer ‘August’ very often for tourism purpose.</a:t>
            </a:r>
            <a:endParaRPr lang="en-IN" sz="1600" b="1" dirty="0">
              <a:solidFill>
                <a:schemeClr val="accent2"/>
              </a:solidFill>
              <a:latin typeface="Maiandra GD" panose="020E0502030308020204" pitchFamily="34" charset="0"/>
            </a:endParaRPr>
          </a:p>
        </p:txBody>
      </p:sp>
    </p:spTree>
    <p:extLst>
      <p:ext uri="{BB962C8B-B14F-4D97-AF65-F5344CB8AC3E}">
        <p14:creationId xmlns:p14="http://schemas.microsoft.com/office/powerpoint/2010/main" val="310126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545C8F-DF9D-47CE-8F3A-BDFA8E2A16F4}"/>
              </a:ext>
            </a:extLst>
          </p:cNvPr>
          <p:cNvSpPr txBox="1"/>
          <p:nvPr/>
        </p:nvSpPr>
        <p:spPr>
          <a:xfrm>
            <a:off x="236220" y="45720"/>
            <a:ext cx="8298180" cy="646331"/>
          </a:xfrm>
          <a:prstGeom prst="rect">
            <a:avLst/>
          </a:prstGeom>
          <a:noFill/>
        </p:spPr>
        <p:txBody>
          <a:bodyPr wrap="square" rtlCol="0">
            <a:spAutoFit/>
          </a:bodyPr>
          <a:lstStyle/>
          <a:p>
            <a:r>
              <a:rPr lang="en-US" sz="3600" b="1" u="sng" dirty="0">
                <a:solidFill>
                  <a:schemeClr val="tx1"/>
                </a:solidFill>
                <a:latin typeface="Maiandra GD" panose="020E0502030308020204" pitchFamily="34" charset="0"/>
              </a:rPr>
              <a:t>Country preference</a:t>
            </a:r>
            <a:endParaRPr lang="en-IN" sz="3600" b="1" u="sng" dirty="0">
              <a:solidFill>
                <a:schemeClr val="tx1"/>
              </a:solidFill>
              <a:latin typeface="Maiandra GD" panose="020E0502030308020204" pitchFamily="34" charset="0"/>
            </a:endParaRPr>
          </a:p>
        </p:txBody>
      </p:sp>
      <p:sp>
        <p:nvSpPr>
          <p:cNvPr id="4" name="TextBox 3">
            <a:extLst>
              <a:ext uri="{FF2B5EF4-FFF2-40B4-BE49-F238E27FC236}">
                <a16:creationId xmlns:a16="http://schemas.microsoft.com/office/drawing/2014/main" id="{D5482F93-06B8-470F-87BD-3E37F5E1E093}"/>
              </a:ext>
            </a:extLst>
          </p:cNvPr>
          <p:cNvSpPr txBox="1"/>
          <p:nvPr/>
        </p:nvSpPr>
        <p:spPr>
          <a:xfrm>
            <a:off x="236220" y="815340"/>
            <a:ext cx="8564880" cy="830997"/>
          </a:xfrm>
          <a:prstGeom prst="rect">
            <a:avLst/>
          </a:prstGeom>
          <a:noFill/>
        </p:spPr>
        <p:txBody>
          <a:bodyPr wrap="square" rtlCol="0">
            <a:spAutoFit/>
          </a:bodyPr>
          <a:lstStyle/>
          <a:p>
            <a:pPr algn="just"/>
            <a:r>
              <a:rPr lang="en-US" sz="1600" b="1" dirty="0">
                <a:latin typeface="Maiandra GD" panose="020E0502030308020204" pitchFamily="34" charset="0"/>
              </a:rPr>
              <a:t>While analyzing on the different types of countries and total count of bookings in each of them, I observed that there were a lot of countries so, I decided to analyze only on the basis of top 10 countries with maximum bookings.</a:t>
            </a:r>
            <a:endParaRPr lang="en-IN" sz="1600" b="1" dirty="0">
              <a:latin typeface="Maiandra GD" panose="020E0502030308020204" pitchFamily="34" charset="0"/>
            </a:endParaRPr>
          </a:p>
        </p:txBody>
      </p:sp>
      <p:pic>
        <p:nvPicPr>
          <p:cNvPr id="5" name="Picture 4">
            <a:extLst>
              <a:ext uri="{FF2B5EF4-FFF2-40B4-BE49-F238E27FC236}">
                <a16:creationId xmlns:a16="http://schemas.microsoft.com/office/drawing/2014/main" id="{95AAC1C4-1FB6-4702-BD92-A96090D1943A}"/>
              </a:ext>
            </a:extLst>
          </p:cNvPr>
          <p:cNvPicPr>
            <a:picLocks noChangeAspect="1"/>
          </p:cNvPicPr>
          <p:nvPr/>
        </p:nvPicPr>
        <p:blipFill>
          <a:blip r:embed="rId2"/>
          <a:stretch>
            <a:fillRect/>
          </a:stretch>
        </p:blipFill>
        <p:spPr>
          <a:xfrm>
            <a:off x="236220" y="1646337"/>
            <a:ext cx="8671560" cy="3367623"/>
          </a:xfrm>
          <a:prstGeom prst="rect">
            <a:avLst/>
          </a:prstGeom>
        </p:spPr>
      </p:pic>
    </p:spTree>
    <p:extLst>
      <p:ext uri="{BB962C8B-B14F-4D97-AF65-F5344CB8AC3E}">
        <p14:creationId xmlns:p14="http://schemas.microsoft.com/office/powerpoint/2010/main" val="1479853082"/>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1295</TotalTime>
  <Words>2090</Words>
  <Application>Microsoft Office PowerPoint</Application>
  <PresentationFormat>On-screen Show (16:9)</PresentationFormat>
  <Paragraphs>206</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Segoe UI Black</vt:lpstr>
      <vt:lpstr>Wingdings</vt:lpstr>
      <vt:lpstr>Montserrat</vt:lpstr>
      <vt:lpstr>Maiandra GD</vt:lpstr>
      <vt:lpstr>Simple Light</vt:lpstr>
      <vt:lpstr>    Capstone Project Hotel Booking Analysis(EDA)  by Sayan Bandopadhyay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Hotel Booking Analysis(EDA)  by Sayan Bandopadhyay   </dc:title>
  <cp:lastModifiedBy>Sayan Banerjee</cp:lastModifiedBy>
  <cp:revision>8</cp:revision>
  <dcterms:modified xsi:type="dcterms:W3CDTF">2021-09-29T11:35:44Z</dcterms:modified>
</cp:coreProperties>
</file>