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57" r:id="rId4"/>
    <p:sldId id="276" r:id="rId5"/>
    <p:sldId id="259" r:id="rId6"/>
    <p:sldId id="261" r:id="rId7"/>
    <p:sldId id="262" r:id="rId8"/>
    <p:sldId id="263" r:id="rId9"/>
    <p:sldId id="264" r:id="rId10"/>
    <p:sldId id="265" r:id="rId11"/>
    <p:sldId id="277" r:id="rId12"/>
    <p:sldId id="278" r:id="rId13"/>
    <p:sldId id="279" r:id="rId14"/>
    <p:sldId id="280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5741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5" Type="http://schemas.openxmlformats.org/officeDocument/2006/relationships/slide" Target="slides/slide15.xml"/><Relationship Id="rId4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#1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CAEE6A-D8FA-1A4E-8E6A-4450A6DD048D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/>
      <dgm:spPr/>
      <dgm:t>
        <a:bodyPr/>
        <a:lstStyle/>
        <a:p>
          <a:pPr rtl="0"/>
          <a:r>
            <a:rPr lang="en-US" dirty="0" smtClean="0"/>
            <a:t>Attributes of a system visible to the programmer</a:t>
          </a:r>
          <a:endParaRPr lang="en-US" dirty="0"/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/>
      <dgm:spPr/>
      <dgm:t>
        <a:bodyPr/>
        <a:lstStyle/>
        <a:p>
          <a:pPr rtl="0"/>
          <a:r>
            <a:rPr lang="en-US" dirty="0" smtClean="0"/>
            <a:t>Have a direct impact on the logical execution of a program</a:t>
          </a:r>
          <a:endParaRPr lang="en-US" dirty="0"/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/>
      <dgm:spPr/>
      <dgm:t>
        <a:bodyPr/>
        <a:lstStyle/>
        <a:p>
          <a:pPr rtl="0"/>
          <a:r>
            <a:rPr lang="en-US" dirty="0" smtClean="0"/>
            <a:t>Instruction set, number of bits used to represent various data types,   I/O mechanisms, techniques for addressing memory</a:t>
          </a:r>
          <a:endParaRPr lang="en-US" dirty="0"/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/>
      <dgm:spPr/>
      <dgm:t>
        <a:bodyPr/>
        <a:lstStyle/>
        <a:p>
          <a:pPr rtl="0"/>
          <a:r>
            <a:rPr lang="en-US" dirty="0" smtClean="0"/>
            <a:t>The operational units and their interconnections that realize the architectural specifications</a:t>
          </a:r>
          <a:endParaRPr lang="en-US" dirty="0"/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601FD3FE-0540-834F-BCAB-697B63FDDAF5}">
      <dgm:prSet/>
      <dgm:spPr/>
      <dgm:t>
        <a:bodyPr/>
        <a:lstStyle/>
        <a:p>
          <a:pPr rtl="0"/>
          <a:r>
            <a:rPr lang="en-US" dirty="0" smtClean="0"/>
            <a:t>Hardware details transparent to the programmer, control signals, interfaces between the computer and peripherals, memory technology used</a:t>
          </a:r>
          <a:endParaRPr lang="en-US" dirty="0"/>
        </a:p>
      </dgm:t>
    </dgm:pt>
    <dgm:pt modelId="{7AC73AAD-48BD-0141-801C-7F03F555A865}" type="parTrans" cxnId="{1014AC31-BFCA-4C40-9E55-38A36284F8BC}">
      <dgm:prSet/>
      <dgm:spPr/>
      <dgm:t>
        <a:bodyPr/>
        <a:lstStyle/>
        <a:p>
          <a:endParaRPr lang="en-US"/>
        </a:p>
      </dgm:t>
    </dgm:pt>
    <dgm:pt modelId="{2B5FD2A9-EFF7-224B-968B-602AA09A0E4E}" type="sibTrans" cxnId="{1014AC31-BFCA-4C40-9E55-38A36284F8BC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/>
      <dgm:spPr/>
      <dgm:t>
        <a:bodyPr/>
        <a:lstStyle/>
        <a:p>
          <a:endParaRPr lang="en-US"/>
        </a:p>
      </dgm:t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/>
      <dgm:spPr/>
      <dgm:t>
        <a:bodyPr/>
        <a:lstStyle/>
        <a:p>
          <a:endParaRPr lang="en-US"/>
        </a:p>
      </dgm:t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LinFactNeighborX="11105" custLinFactNeighborY="568"/>
      <dgm:spPr/>
      <dgm:t>
        <a:bodyPr/>
        <a:lstStyle/>
        <a:p>
          <a:endParaRPr lang="en-US"/>
        </a:p>
      </dgm:t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/>
      <dgm:spPr/>
      <dgm:t>
        <a:bodyPr/>
        <a:lstStyle/>
        <a:p>
          <a:endParaRPr lang="en-US"/>
        </a:p>
      </dgm:t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1014AC31-BFCA-4C40-9E55-38A36284F8BC}" srcId="{54AC2B3A-9757-C341-B161-89A6E0CA9575}" destId="{601FD3FE-0540-834F-BCAB-697B63FDDAF5}" srcOrd="0" destOrd="0" parTransId="{7AC73AAD-48BD-0141-801C-7F03F555A865}" sibTransId="{2B5FD2A9-EFF7-224B-968B-602AA09A0E4E}"/>
    <dgm:cxn modelId="{6CB4A252-48D8-A94C-B5E1-F54449DF1DFD}" type="presOf" srcId="{B0CAEE6A-D8FA-1A4E-8E6A-4450A6DD048D}" destId="{0995DE62-81B9-0E4E-9982-90865C30B506}" srcOrd="0" destOrd="0" presId="urn:microsoft.com/office/officeart/2005/8/layout/cycle4#1"/>
    <dgm:cxn modelId="{E7A4ADFA-B474-C14B-8A27-965FB71E5D8D}" type="presOf" srcId="{28315CB9-8304-2142-842C-3463531B3569}" destId="{8DC48612-CC3B-434C-BDCA-2D368136FE30}" srcOrd="1" destOrd="0" presId="urn:microsoft.com/office/officeart/2005/8/layout/cycle4#1"/>
    <dgm:cxn modelId="{65823B6C-C9F6-D147-988F-D9D117570779}" type="presOf" srcId="{21A469AC-73E4-2148-8557-29B0050DEDC0}" destId="{EAF475D4-71BA-AC4A-A978-8E1A58675943}" srcOrd="0" destOrd="1" presId="urn:microsoft.com/office/officeart/2005/8/layout/cycle4#1"/>
    <dgm:cxn modelId="{2FF7D623-05EC-C341-AE4E-3E9FCAB5123F}" type="presOf" srcId="{54AC2B3A-9757-C341-B161-89A6E0CA9575}" destId="{84C6FD03-EE72-914E-B7C9-68870374A795}" srcOrd="0" destOrd="0" presId="urn:microsoft.com/office/officeart/2005/8/layout/cycle4#1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28A35006-6EB0-C244-B998-FFFD23D91384}" type="presOf" srcId="{21A469AC-73E4-2148-8557-29B0050DEDC0}" destId="{8DC48612-CC3B-434C-BDCA-2D368136FE30}" srcOrd="1" destOrd="1" presId="urn:microsoft.com/office/officeart/2005/8/layout/cycle4#1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FD56FF05-D7A2-584A-8ABF-2D3821A1E937}" type="presOf" srcId="{601FD3FE-0540-834F-BCAB-697B63FDDAF5}" destId="{946504B0-6F32-CA4D-B160-51F1CA3B2486}" srcOrd="1" destOrd="0" presId="urn:microsoft.com/office/officeart/2005/8/layout/cycle4#1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369DE2B8-1C60-D342-8E38-EC0EB138C6CF}" type="presOf" srcId="{74536227-6FB9-EA42-B0D1-89175BB10E79}" destId="{48FC8C78-AEC8-1E4B-9265-AE1BCBD2AB12}" srcOrd="0" destOrd="0" presId="urn:microsoft.com/office/officeart/2005/8/layout/cycle4#1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DEC79734-5731-0947-807E-E0BA6FB7738D}" type="presOf" srcId="{CE5F8666-70FC-564C-8B7D-337BE33E4106}" destId="{D6EE7FF3-03D5-1248-B164-AC203683EA31}" srcOrd="0" destOrd="0" presId="urn:microsoft.com/office/officeart/2005/8/layout/cycle4#1"/>
    <dgm:cxn modelId="{644EB4B2-C2D8-7446-B13E-0BDB42040D15}" type="presOf" srcId="{601FD3FE-0540-834F-BCAB-697B63FDDAF5}" destId="{82886FAE-83A2-704D-92D1-F4CC571A92A1}" srcOrd="0" destOrd="0" presId="urn:microsoft.com/office/officeart/2005/8/layout/cycle4#1"/>
    <dgm:cxn modelId="{936663A7-F3F1-544C-BB00-A6B8712F5F75}" type="presOf" srcId="{28315CB9-8304-2142-842C-3463531B3569}" destId="{EAF475D4-71BA-AC4A-A978-8E1A58675943}" srcOrd="0" destOrd="0" presId="urn:microsoft.com/office/officeart/2005/8/layout/cycle4#1"/>
    <dgm:cxn modelId="{50C3899A-CA77-A647-B562-3E414DB1DB38}" type="presOf" srcId="{308789E6-82F7-DB43-B928-143FCBCCB864}" destId="{E56301CE-27B0-6744-BFE7-3637DF690F07}" srcOrd="0" destOrd="0" presId="urn:microsoft.com/office/officeart/2005/8/layout/cycle4#1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4B6F0975-8F18-3744-BB40-DFA5A827FB65}" type="presOf" srcId="{4ABB395C-A2BC-EB46-8166-8924AE293271}" destId="{28FF47C2-252F-AD4F-9FFC-C7380D031906}" srcOrd="1" destOrd="0" presId="urn:microsoft.com/office/officeart/2005/8/layout/cycle4#1"/>
    <dgm:cxn modelId="{1C7F9834-53D8-D447-AFDE-406FAFE9AA01}" type="presOf" srcId="{CE5F8666-70FC-564C-8B7D-337BE33E4106}" destId="{7378E5CD-5D97-4946-88A6-1649F23BF4FB}" srcOrd="1" destOrd="0" presId="urn:microsoft.com/office/officeart/2005/8/layout/cycle4#1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E1272249-4E69-894D-8DDC-98388B0A56AB}" type="presOf" srcId="{4ABB395C-A2BC-EB46-8166-8924AE293271}" destId="{F4B243E3-6A78-9746-BEE9-84ACAEA02E36}" srcOrd="0" destOrd="0" presId="urn:microsoft.com/office/officeart/2005/8/layout/cycle4#1"/>
    <dgm:cxn modelId="{578AC43C-622E-8A4D-8989-0B9965ECC139}" type="presOf" srcId="{218CF26C-3B9E-EC4D-B017-A6EDD2D78F18}" destId="{CDA0A06D-0FB6-1E45-90C3-5F07AC6489BF}" srcOrd="0" destOrd="0" presId="urn:microsoft.com/office/officeart/2005/8/layout/cycle4#1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699078D6-31A2-0B41-B5B3-4D3C3092B897}" type="presParOf" srcId="{CDA0A06D-0FB6-1E45-90C3-5F07AC6489BF}" destId="{AE230A46-0396-8548-BFE6-7DE77B7F5698}" srcOrd="0" destOrd="0" presId="urn:microsoft.com/office/officeart/2005/8/layout/cycle4#1"/>
    <dgm:cxn modelId="{51036B94-27D6-6442-B7E8-4BD19D5092C3}" type="presParOf" srcId="{AE230A46-0396-8548-BFE6-7DE77B7F5698}" destId="{9355E2DA-ED4B-FF45-A420-CEC2FAD4F47F}" srcOrd="0" destOrd="0" presId="urn:microsoft.com/office/officeart/2005/8/layout/cycle4#1"/>
    <dgm:cxn modelId="{5CEFC4B6-D27A-F64A-9614-3E4A00A63D41}" type="presParOf" srcId="{9355E2DA-ED4B-FF45-A420-CEC2FAD4F47F}" destId="{EAF475D4-71BA-AC4A-A978-8E1A58675943}" srcOrd="0" destOrd="0" presId="urn:microsoft.com/office/officeart/2005/8/layout/cycle4#1"/>
    <dgm:cxn modelId="{F695AE92-91AF-1640-8C0C-BF1FD554B2BE}" type="presParOf" srcId="{9355E2DA-ED4B-FF45-A420-CEC2FAD4F47F}" destId="{8DC48612-CC3B-434C-BDCA-2D368136FE30}" srcOrd="1" destOrd="0" presId="urn:microsoft.com/office/officeart/2005/8/layout/cycle4#1"/>
    <dgm:cxn modelId="{FECF91CB-3E6A-F14A-93BB-0814B430D767}" type="presParOf" srcId="{AE230A46-0396-8548-BFE6-7DE77B7F5698}" destId="{36650470-D0B6-4E4B-B2CF-C9FC9D98A3AF}" srcOrd="1" destOrd="0" presId="urn:microsoft.com/office/officeart/2005/8/layout/cycle4#1"/>
    <dgm:cxn modelId="{2033105B-7235-A441-BCD4-1C23395F17D1}" type="presParOf" srcId="{36650470-D0B6-4E4B-B2CF-C9FC9D98A3AF}" destId="{D6EE7FF3-03D5-1248-B164-AC203683EA31}" srcOrd="0" destOrd="0" presId="urn:microsoft.com/office/officeart/2005/8/layout/cycle4#1"/>
    <dgm:cxn modelId="{53B6DDD3-7071-314D-8F65-2945B82F0920}" type="presParOf" srcId="{36650470-D0B6-4E4B-B2CF-C9FC9D98A3AF}" destId="{7378E5CD-5D97-4946-88A6-1649F23BF4FB}" srcOrd="1" destOrd="0" presId="urn:microsoft.com/office/officeart/2005/8/layout/cycle4#1"/>
    <dgm:cxn modelId="{0A0EA159-BE72-504D-AF89-D51A7FA317C4}" type="presParOf" srcId="{AE230A46-0396-8548-BFE6-7DE77B7F5698}" destId="{079BE95B-2F90-7845-93AC-93020A91204D}" srcOrd="2" destOrd="0" presId="urn:microsoft.com/office/officeart/2005/8/layout/cycle4#1"/>
    <dgm:cxn modelId="{6FBAA814-9EDF-874C-B162-98D6DFEA4453}" type="presParOf" srcId="{079BE95B-2F90-7845-93AC-93020A91204D}" destId="{F4B243E3-6A78-9746-BEE9-84ACAEA02E36}" srcOrd="0" destOrd="0" presId="urn:microsoft.com/office/officeart/2005/8/layout/cycle4#1"/>
    <dgm:cxn modelId="{3B12EC53-267E-804F-9CA2-2CFD8BBE1C98}" type="presParOf" srcId="{079BE95B-2F90-7845-93AC-93020A91204D}" destId="{28FF47C2-252F-AD4F-9FFC-C7380D031906}" srcOrd="1" destOrd="0" presId="urn:microsoft.com/office/officeart/2005/8/layout/cycle4#1"/>
    <dgm:cxn modelId="{8E16598D-E657-2440-8FF9-F797A1DC2AB2}" type="presParOf" srcId="{AE230A46-0396-8548-BFE6-7DE77B7F5698}" destId="{857D66DE-4C1F-C044-A0CF-897ECE7AFBB6}" srcOrd="3" destOrd="0" presId="urn:microsoft.com/office/officeart/2005/8/layout/cycle4#1"/>
    <dgm:cxn modelId="{2F4564CF-B1C8-474E-A73E-211CD6C602FF}" type="presParOf" srcId="{857D66DE-4C1F-C044-A0CF-897ECE7AFBB6}" destId="{82886FAE-83A2-704D-92D1-F4CC571A92A1}" srcOrd="0" destOrd="0" presId="urn:microsoft.com/office/officeart/2005/8/layout/cycle4#1"/>
    <dgm:cxn modelId="{361FFEEA-B37D-DD4B-90FD-8019974C51CE}" type="presParOf" srcId="{857D66DE-4C1F-C044-A0CF-897ECE7AFBB6}" destId="{946504B0-6F32-CA4D-B160-51F1CA3B2486}" srcOrd="1" destOrd="0" presId="urn:microsoft.com/office/officeart/2005/8/layout/cycle4#1"/>
    <dgm:cxn modelId="{39AC28DA-B93C-FF4B-938E-E2902348EF70}" type="presParOf" srcId="{AE230A46-0396-8548-BFE6-7DE77B7F5698}" destId="{B36011C0-D512-5B43-AFFF-B5EF3477E6BC}" srcOrd="4" destOrd="0" presId="urn:microsoft.com/office/officeart/2005/8/layout/cycle4#1"/>
    <dgm:cxn modelId="{A20B9968-9E67-7142-A408-85D07AD8F89D}" type="presParOf" srcId="{CDA0A06D-0FB6-1E45-90C3-5F07AC6489BF}" destId="{0176A4A2-93EB-3B4F-8E44-E15DD76601A9}" srcOrd="1" destOrd="0" presId="urn:microsoft.com/office/officeart/2005/8/layout/cycle4#1"/>
    <dgm:cxn modelId="{68023DFC-2968-F643-9CE0-8363C792C624}" type="presParOf" srcId="{0176A4A2-93EB-3B4F-8E44-E15DD76601A9}" destId="{0995DE62-81B9-0E4E-9982-90865C30B506}" srcOrd="0" destOrd="0" presId="urn:microsoft.com/office/officeart/2005/8/layout/cycle4#1"/>
    <dgm:cxn modelId="{232F2B00-0E40-5244-AE96-43E53DC4C21B}" type="presParOf" srcId="{0176A4A2-93EB-3B4F-8E44-E15DD76601A9}" destId="{E56301CE-27B0-6744-BFE7-3637DF690F07}" srcOrd="1" destOrd="0" presId="urn:microsoft.com/office/officeart/2005/8/layout/cycle4#1"/>
    <dgm:cxn modelId="{64C1EE4B-7E4E-7F40-88F6-574C1472E73D}" type="presParOf" srcId="{0176A4A2-93EB-3B4F-8E44-E15DD76601A9}" destId="{48FC8C78-AEC8-1E4B-9265-AE1BCBD2AB12}" srcOrd="2" destOrd="0" presId="urn:microsoft.com/office/officeart/2005/8/layout/cycle4#1"/>
    <dgm:cxn modelId="{B9555833-A8E3-984C-A0CD-48531905E914}" type="presParOf" srcId="{0176A4A2-93EB-3B4F-8E44-E15DD76601A9}" destId="{84C6FD03-EE72-914E-B7C9-68870374A795}" srcOrd="3" destOrd="0" presId="urn:microsoft.com/office/officeart/2005/8/layout/cycle4#1"/>
    <dgm:cxn modelId="{C8E47CC9-F756-8D48-907D-F6D6F2C5F303}" type="presParOf" srcId="{0176A4A2-93EB-3B4F-8E44-E15DD76601A9}" destId="{D6826F6B-04DC-E742-8F5F-D9B2D824E236}" srcOrd="4" destOrd="0" presId="urn:microsoft.com/office/officeart/2005/8/layout/cycle4#1"/>
    <dgm:cxn modelId="{565B3FCF-A28D-E347-8015-2F2DE1DBE44D}" type="presParOf" srcId="{CDA0A06D-0FB6-1E45-90C3-5F07AC6489BF}" destId="{1A971C7A-02BC-2144-9C44-48A4E03337B1}" srcOrd="2" destOrd="0" presId="urn:microsoft.com/office/officeart/2005/8/layout/cycle4#1"/>
    <dgm:cxn modelId="{5BBB7B46-0562-E844-809D-68B34867AC01}" type="presParOf" srcId="{CDA0A06D-0FB6-1E45-90C3-5F07AC6489BF}" destId="{290E4CF8-E8EE-584A-BC6F-814759FDAB7A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334000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The operational units and their interconnections that realize the architectural specifications</a:t>
          </a:r>
          <a:endParaRPr lang="en-US" sz="1000" kern="1200" dirty="0"/>
        </a:p>
      </dsp:txBody>
      <dsp:txXfrm>
        <a:off x="6114680" y="3857543"/>
        <a:ext cx="1668393" cy="1136304"/>
      </dsp:txXfrm>
    </dsp:sp>
    <dsp:sp modelId="{82886FAE-83A2-704D-92D1-F4CC571A92A1}">
      <dsp:nvSpPr>
        <dsp:cNvPr id="0" name=""/>
        <dsp:cNvSpPr/>
      </dsp:nvSpPr>
      <dsp:spPr>
        <a:xfrm>
          <a:off x="1004570" y="3419855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Hardware details transparent to the programmer, control signals, interfaces between the computer and peripherals, memory technology used</a:t>
          </a:r>
          <a:endParaRPr lang="en-US" sz="1000" kern="1200" dirty="0"/>
        </a:p>
      </dsp:txBody>
      <dsp:txXfrm>
        <a:off x="1039922" y="3857543"/>
        <a:ext cx="1668393" cy="1136304"/>
      </dsp:txXfrm>
    </dsp:sp>
    <dsp:sp modelId="{D6EE7FF3-03D5-1248-B164-AC203683EA31}">
      <dsp:nvSpPr>
        <dsp:cNvPr id="0" name=""/>
        <dsp:cNvSpPr/>
      </dsp:nvSpPr>
      <dsp:spPr>
        <a:xfrm>
          <a:off x="5058105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Instruction set, number of bits used to represent various data types,   I/O mechanisms, techniques for addressing memory</a:t>
          </a:r>
          <a:endParaRPr lang="en-US" sz="1000" kern="1200" dirty="0"/>
        </a:p>
      </dsp:txBody>
      <dsp:txXfrm>
        <a:off x="5838784" y="35352"/>
        <a:ext cx="1668393" cy="1136304"/>
      </dsp:txXfrm>
    </dsp:sp>
    <dsp:sp modelId="{EAF475D4-71BA-AC4A-A978-8E1A58675943}">
      <dsp:nvSpPr>
        <dsp:cNvPr id="0" name=""/>
        <dsp:cNvSpPr/>
      </dsp:nvSpPr>
      <dsp:spPr>
        <a:xfrm>
          <a:off x="1004570" y="0"/>
          <a:ext cx="2484424" cy="1609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Attributes of a system visible to the programmer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Have a direct impact on the logical execution of a program</a:t>
          </a:r>
          <a:endParaRPr lang="en-US" sz="1000" kern="1200" dirty="0"/>
        </a:p>
      </dsp:txBody>
      <dsp:txXfrm>
        <a:off x="1039922" y="35352"/>
        <a:ext cx="1668393" cy="1136304"/>
      </dsp:txXfrm>
    </dsp:sp>
    <dsp:sp modelId="{0995DE62-81B9-0E4E-9982-90865C30B506}">
      <dsp:nvSpPr>
        <dsp:cNvPr id="0" name=""/>
        <dsp:cNvSpPr/>
      </dsp:nvSpPr>
      <dsp:spPr>
        <a:xfrm>
          <a:off x="2045614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Architecture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83431" y="924481"/>
        <a:ext cx="1539826" cy="1539826"/>
      </dsp:txXfrm>
    </dsp:sp>
    <dsp:sp modelId="{E56301CE-27B0-6744-BFE7-3637DF690F07}">
      <dsp:nvSpPr>
        <dsp:cNvPr id="0" name=""/>
        <dsp:cNvSpPr/>
      </dsp:nvSpPr>
      <dsp:spPr>
        <a:xfrm rot="5400000">
          <a:off x="4323842" y="286664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4323842" y="924481"/>
        <a:ext cx="1539826" cy="1539826"/>
      </dsp:txXfrm>
    </dsp:sp>
    <dsp:sp modelId="{48FC8C78-AEC8-1E4B-9265-AE1BCBD2AB12}">
      <dsp:nvSpPr>
        <dsp:cNvPr id="0" name=""/>
        <dsp:cNvSpPr/>
      </dsp:nvSpPr>
      <dsp:spPr>
        <a:xfrm rot="10800000">
          <a:off x="4323842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4323842" y="2564892"/>
        <a:ext cx="1539826" cy="1539826"/>
      </dsp:txXfrm>
    </dsp:sp>
    <dsp:sp modelId="{84C6FD03-EE72-914E-B7C9-68870374A795}">
      <dsp:nvSpPr>
        <dsp:cNvPr id="0" name=""/>
        <dsp:cNvSpPr/>
      </dsp:nvSpPr>
      <dsp:spPr>
        <a:xfrm rot="16200000">
          <a:off x="2045614" y="2564892"/>
          <a:ext cx="2177643" cy="217764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683431" y="2564892"/>
        <a:ext cx="1539826" cy="1539826"/>
      </dsp:txXfrm>
    </dsp:sp>
    <dsp:sp modelId="{1A971C7A-02BC-2144-9C44-48A4E03337B1}">
      <dsp:nvSpPr>
        <dsp:cNvPr id="0" name=""/>
        <dsp:cNvSpPr/>
      </dsp:nvSpPr>
      <dsp:spPr>
        <a:xfrm>
          <a:off x="3897617" y="206197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3897617" y="2313432"/>
          <a:ext cx="751865" cy="653795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4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9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1 “Introduction”.</a:t>
            </a: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809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56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7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8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0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3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 summary.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253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Internet resources.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88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This book is about the structure and function of computers. Its purpose is to present,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 clearly and completely as possible, the nature and characteristics of modern-day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computers. This task is a challenging one for two reasons.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First, there is a tremendous variety of products, from single-chip microcomputers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costing a few dollars to supercomputers costing tens of millions of dollars,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rightly claim the name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is exhibited not only in cost, but also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size, performance, and application. Second, the rapid pace of change that has always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characterized computer technology continues with no letup. These changes cover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aspects of computer technology, from the underlying integrated circuit technology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construct computer components to the increasing use of parallel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in combining those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spite of the variety and pace of change in the computer field, certain fundamental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apply consistently throughout. To be sure, the application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concepts depends on the current state of technology and the price/performance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objectives of the designer. The intent of this book is to provide a thorough discussion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 fundamentals of computer organization and architecture and to relate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contemporary computer design issues. This chapter introduces the descriptive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to be taken.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5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109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5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891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20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another.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195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20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49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1/19/2020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1/19/2020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1/19/2020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1/19/2020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1/19/2020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1/19/2020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1/19/2020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1/19/2020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1/19/2020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1/19/2020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1/19/2020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William Stallings </a:t>
            </a:r>
            <a:br>
              <a:rPr lang="en-GB" dirty="0" smtClean="0"/>
            </a:br>
            <a:r>
              <a:rPr lang="en-GB" dirty="0"/>
              <a:t>Computer Organization </a:t>
            </a:r>
            <a:br>
              <a:rPr lang="en-GB" dirty="0"/>
            </a:br>
            <a:r>
              <a:rPr lang="en-GB" dirty="0"/>
              <a:t>and Architecture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81520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 smtClean="0"/>
              <a:t>Operations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 (</a:t>
            </a:r>
            <a:r>
              <a:rPr lang="en-GB" dirty="0"/>
              <a:t>d)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Control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438400"/>
            <a:ext cx="7556500" cy="1116012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4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7059" t="4545" r="3529" b="5455"/>
              <a:stretch>
                <a:fillRect/>
              </a:stretch>
            </p:blipFill>
          </mc:Choice>
          <mc:Fallback>
            <p:blipFill>
              <a:blip r:embed="rId4"/>
              <a:srcRect l="7059" t="4545" r="3529" b="5455"/>
              <a:stretch>
                <a:fillRect/>
              </a:stretch>
            </p:blipFill>
          </mc:Fallback>
        </mc:AlternateContent>
        <p:spPr>
          <a:xfrm>
            <a:off x="3048000" y="0"/>
            <a:ext cx="5340911" cy="6957178"/>
          </a:xfrm>
          <a:prstGeom prst="rect">
            <a:avLst/>
          </a:prstGeom>
        </p:spPr>
      </p:pic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CPU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Main Memory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I/O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System Interconnection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of the computer: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Arithmetic and </a:t>
            </a:r>
            <a:r>
              <a:rPr lang="en-US" smtClean="0">
                <a:solidFill>
                  <a:srgbClr val="000000"/>
                </a:solidFill>
              </a:rPr>
              <a:t>Logic Unit </a:t>
            </a:r>
            <a:r>
              <a:rPr lang="en-US" dirty="0" smtClean="0">
                <a:solidFill>
                  <a:srgbClr val="000000"/>
                </a:solidFill>
              </a:rPr>
              <a:t>(ALU)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 smtClean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Computer Organization</a:t>
            </a:r>
          </a:p>
          <a:p>
            <a:r>
              <a:rPr lang="en-US" dirty="0" smtClean="0"/>
              <a:t>Computer Architecture</a:t>
            </a:r>
          </a:p>
          <a:p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Data movement</a:t>
            </a:r>
          </a:p>
          <a:p>
            <a:pPr lvl="1"/>
            <a:r>
              <a:rPr lang="en-US" dirty="0" smtClean="0"/>
              <a:t>Control</a:t>
            </a:r>
          </a:p>
          <a:p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/>
              <a:t>CPU structural components</a:t>
            </a:r>
          </a:p>
          <a:p>
            <a:pPr lvl="1"/>
            <a:r>
              <a:rPr lang="en-US" sz="1765" dirty="0" smtClean="0"/>
              <a:t>Control unit</a:t>
            </a:r>
          </a:p>
          <a:p>
            <a:pPr lvl="1"/>
            <a:r>
              <a:rPr lang="en-US" sz="1765" dirty="0" smtClean="0"/>
              <a:t>ALU</a:t>
            </a:r>
          </a:p>
          <a:p>
            <a:pPr lvl="1"/>
            <a:r>
              <a:rPr lang="en-US" sz="1765" dirty="0" smtClean="0"/>
              <a:t>Registers</a:t>
            </a:r>
          </a:p>
          <a:p>
            <a:pPr lvl="1"/>
            <a:r>
              <a:rPr lang="en-US" sz="1765" dirty="0" smtClean="0"/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r>
              <a:rPr lang="en-US" dirty="0" smtClean="0"/>
              <a:t>    </a:t>
            </a:r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en-US" dirty="0" smtClean="0">
                <a:solidFill>
                  <a:srgbClr val="6666CC"/>
                </a:solidFill>
              </a:rPr>
              <a:t>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</a:t>
            </a:r>
            <a:r>
              <a:rPr lang="en-US" sz="2400" dirty="0" smtClean="0">
                <a:hlinkClick r:id="rId3"/>
              </a:rPr>
              <a:t>COA9e</a:t>
            </a:r>
            <a:r>
              <a:rPr lang="en-US" sz="2400" dirty="0">
                <a:hlinkClick r:id="rId3"/>
              </a:rPr>
              <a:t>.html</a:t>
            </a:r>
            <a:endParaRPr lang="en-US" sz="2400" dirty="0" smtClean="0"/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inks </a:t>
            </a:r>
            <a:r>
              <a:rPr lang="en-US" sz="2000" dirty="0"/>
              <a:t>to sites of interest</a:t>
            </a:r>
            <a:endParaRPr lang="en-US" sz="2000" dirty="0" smtClean="0"/>
          </a:p>
          <a:p>
            <a:pPr lvl="1"/>
            <a:r>
              <a:rPr lang="en-US" sz="2000" dirty="0"/>
              <a:t>L</a:t>
            </a:r>
            <a:r>
              <a:rPr lang="en-US" sz="2000" dirty="0" smtClean="0"/>
              <a:t>inks </a:t>
            </a:r>
            <a:r>
              <a:rPr lang="en-US" sz="2000" dirty="0"/>
              <a:t>to sites for courses that use the book</a:t>
            </a:r>
            <a:endParaRPr lang="en-US" sz="2000" dirty="0" smtClean="0"/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rrata </a:t>
            </a:r>
            <a:r>
              <a:rPr lang="en-US" sz="2000" dirty="0"/>
              <a:t>list for book</a:t>
            </a:r>
            <a:endParaRPr lang="en-US" sz="2000" dirty="0" smtClean="0"/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nformation </a:t>
            </a:r>
            <a:r>
              <a:rPr lang="en-US" sz="2000" dirty="0"/>
              <a:t>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/>
              <a:t>Math</a:t>
            </a:r>
          </a:p>
          <a:p>
            <a:pPr lvl="1"/>
            <a:r>
              <a:rPr lang="en-US" sz="2000" dirty="0"/>
              <a:t>How-to</a:t>
            </a:r>
          </a:p>
          <a:p>
            <a:pPr lvl="1"/>
            <a:r>
              <a:rPr lang="en-US" sz="2000" dirty="0"/>
              <a:t>Research resources</a:t>
            </a:r>
          </a:p>
          <a:p>
            <a:pPr lvl="1"/>
            <a:r>
              <a:rPr lang="en-US" sz="2000" dirty="0"/>
              <a:t>Misc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995362"/>
          </a:xfrm>
        </p:spPr>
        <p:txBody>
          <a:bodyPr>
            <a:norm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304800" y="1600200"/>
          <a:ext cx="85471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ext Placeholder 29"/>
          <p:cNvSpPr>
            <a:spLocks noGrp="1"/>
          </p:cNvSpPr>
          <p:nvPr>
            <p:ph type="body" sz="half" idx="4294967295"/>
          </p:nvPr>
        </p:nvSpPr>
        <p:spPr>
          <a:xfrm>
            <a:off x="1219200" y="838200"/>
            <a:ext cx="7559675" cy="774700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IBM System/370 architecture</a:t>
            </a:r>
          </a:p>
          <a:p>
            <a:pPr lvl="1"/>
            <a:r>
              <a:rPr lang="en-GB" sz="1638" dirty="0" smtClean="0"/>
              <a:t>Was introduced in 1970</a:t>
            </a:r>
          </a:p>
          <a:p>
            <a:pPr lvl="1"/>
            <a:r>
              <a:rPr lang="en-GB" sz="1638" dirty="0" smtClean="0"/>
              <a:t>Included a number of models</a:t>
            </a:r>
          </a:p>
          <a:p>
            <a:pPr lvl="1"/>
            <a:r>
              <a:rPr lang="en-GB" sz="1638" dirty="0" smtClean="0"/>
              <a:t>Could upgrade to a more expensive, faster model without having to abandon original software</a:t>
            </a:r>
          </a:p>
          <a:p>
            <a:pPr lvl="1"/>
            <a:r>
              <a:rPr lang="en-GB" sz="1638" dirty="0" smtClean="0"/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sz="1638" dirty="0" smtClean="0"/>
              <a:t>Architecture has survived to this day as the architecture of IBM’s mainframe product line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half" idx="4294967295"/>
          </p:nvPr>
        </p:nvSpPr>
        <p:spPr>
          <a:xfrm>
            <a:off x="-1066800" y="914400"/>
            <a:ext cx="7559675" cy="774700"/>
          </a:xfrm>
        </p:spPr>
        <p:txBody>
          <a:bodyPr>
            <a:normAutofit/>
          </a:bodyPr>
          <a:lstStyle/>
          <a:p>
            <a:pPr algn="r">
              <a:spcBef>
                <a:spcPct val="0"/>
              </a:spcBef>
              <a:buNone/>
            </a:pPr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370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Structure and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Hierarchical system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Set of interrelated subsystems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876800" y="2133600"/>
            <a:ext cx="3657600" cy="33528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Structure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way in which components relate to each other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Function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181600"/>
            <a:ext cx="1371600" cy="1450731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3255264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 smtClean="0"/>
              <a:t>A computer can perform four basic functions:</a:t>
            </a:r>
            <a:endParaRPr lang="en-US" sz="900" dirty="0" smtClean="0"/>
          </a:p>
          <a:p>
            <a:pPr marL="228600" indent="-228600">
              <a:buFont typeface="Wingdings" pitchFamily="2" charset="2"/>
              <a:buChar char="n"/>
            </a:pPr>
            <a:endParaRPr lang="en-US" sz="600" dirty="0" smtClean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/>
              <a:t>  </a:t>
            </a:r>
            <a:r>
              <a:rPr lang="en-US" sz="1600" dirty="0" smtClean="0">
                <a:solidFill>
                  <a:srgbClr val="FFFFFF"/>
                </a:solidFill>
              </a:rPr>
              <a:t>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Control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8824" t="10000" r="16471" b="2727"/>
              <a:stretch>
                <a:fillRect/>
              </a:stretch>
            </p:blipFill>
          </mc:Choice>
          <mc:Fallback>
            <p:blipFill>
              <a:blip r:embed="rId4"/>
              <a:srcRect l="18824" t="10000" r="16471" b="2727"/>
              <a:stretch>
                <a:fillRect/>
              </a:stretch>
            </p:blipFill>
          </mc:Fallback>
        </mc:AlternateContent>
        <p:spPr>
          <a:xfrm>
            <a:off x="4648200" y="0"/>
            <a:ext cx="3962400" cy="6916225"/>
          </a:xfrm>
          <a:prstGeom prst="rect">
            <a:avLst/>
          </a:prstGeom>
        </p:spPr>
      </p:pic>
      <p:sp>
        <p:nvSpPr>
          <p:cNvPr id="12" name="Minus 11"/>
          <p:cNvSpPr/>
          <p:nvPr/>
        </p:nvSpPr>
        <p:spPr>
          <a:xfrm>
            <a:off x="228600" y="1600200"/>
            <a:ext cx="1828800" cy="137160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(</a:t>
            </a:r>
            <a:r>
              <a:rPr lang="en-GB" dirty="0"/>
              <a:t>a)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   Data </a:t>
            </a:r>
            <a:r>
              <a:rPr lang="en-GB" dirty="0" smtClean="0"/>
              <a:t>process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3733800" y="-609600"/>
            <a:ext cx="5638800" cy="78078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876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676400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(</a:t>
            </a:r>
            <a:r>
              <a:rPr lang="en-GB" dirty="0"/>
              <a:t>b</a:t>
            </a:r>
            <a:r>
              <a:rPr lang="en-GB" dirty="0" smtClean="0"/>
              <a:t>) </a:t>
            </a:r>
            <a:br>
              <a:rPr lang="en-GB" dirty="0" smtClean="0"/>
            </a:br>
            <a:r>
              <a:rPr lang="en-GB" dirty="0" smtClean="0"/>
              <a:t>      Data storage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1066800"/>
            <a:ext cx="3255264" cy="3048000"/>
          </a:xfrm>
          <a:noFill/>
        </p:spPr>
        <p:txBody>
          <a:bodyPr>
            <a:normAutofit fontScale="90000"/>
          </a:bodyPr>
          <a:lstStyle/>
          <a:p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Operations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               (</a:t>
            </a:r>
            <a:r>
              <a:rPr lang="en-GB" sz="2889" dirty="0"/>
              <a:t>c)</a:t>
            </a:r>
            <a:r>
              <a:rPr lang="en-GB" sz="2889" dirty="0" smtClean="0"/>
              <a:t> </a:t>
            </a:r>
            <a:br>
              <a:rPr lang="en-GB" sz="2889" dirty="0" smtClean="0"/>
            </a:br>
            <a:r>
              <a:rPr lang="en-GB" sz="2889" dirty="0" smtClean="0"/>
              <a:t>    Data movement</a:t>
            </a:r>
            <a:endParaRPr lang="en-GB" sz="2889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2860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7251</TotalTime>
  <Words>2315</Words>
  <Application>Microsoft Office PowerPoint</Application>
  <PresentationFormat>On-screen Show (4:3)</PresentationFormat>
  <Paragraphs>294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Lucida Grande</vt:lpstr>
      <vt:lpstr>Rockwell</vt:lpstr>
      <vt:lpstr>Times New Roman</vt:lpstr>
      <vt:lpstr>Wingdings</vt:lpstr>
      <vt:lpstr>Advantage</vt:lpstr>
      <vt:lpstr>William Stallings  Computer Organization  and Architecture 9th Edition</vt:lpstr>
      <vt:lpstr>Chapter 1</vt:lpstr>
      <vt:lpstr>Computer Architecture</vt:lpstr>
      <vt:lpstr>IBM System</vt:lpstr>
      <vt:lpstr>Structure and Function</vt:lpstr>
      <vt:lpstr>Function</vt:lpstr>
      <vt:lpstr>Operations        (a)     Data process</vt:lpstr>
      <vt:lpstr>Operations        (b)        Data storage</vt:lpstr>
      <vt:lpstr>            Operations                    (c)      Data movement</vt:lpstr>
      <vt:lpstr>Operations        (d)  Control</vt:lpstr>
      <vt:lpstr>The  Computer </vt:lpstr>
      <vt:lpstr>Structure</vt:lpstr>
      <vt:lpstr>PowerPoint Presentation</vt:lpstr>
      <vt:lpstr>CPU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CMATER</cp:lastModifiedBy>
  <cp:revision>107</cp:revision>
  <dcterms:created xsi:type="dcterms:W3CDTF">2012-06-10T02:41:24Z</dcterms:created>
  <dcterms:modified xsi:type="dcterms:W3CDTF">2020-01-18T19:46:16Z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