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23"/>
  </p:notesMasterIdLst>
  <p:handoutMasterIdLst>
    <p:handoutMasterId r:id="rId24"/>
  </p:handoutMasterIdLst>
  <p:sldIdLst>
    <p:sldId id="354" r:id="rId2"/>
    <p:sldId id="355" r:id="rId3"/>
    <p:sldId id="269" r:id="rId4"/>
    <p:sldId id="280" r:id="rId5"/>
    <p:sldId id="270" r:id="rId6"/>
    <p:sldId id="281" r:id="rId7"/>
    <p:sldId id="273" r:id="rId8"/>
    <p:sldId id="274" r:id="rId9"/>
    <p:sldId id="333" r:id="rId10"/>
    <p:sldId id="334" r:id="rId11"/>
    <p:sldId id="335" r:id="rId12"/>
    <p:sldId id="284" r:id="rId13"/>
    <p:sldId id="302" r:id="rId14"/>
    <p:sldId id="303" r:id="rId15"/>
    <p:sldId id="295" r:id="rId16"/>
    <p:sldId id="296" r:id="rId17"/>
    <p:sldId id="298" r:id="rId18"/>
    <p:sldId id="316" r:id="rId19"/>
    <p:sldId id="323" r:id="rId20"/>
    <p:sldId id="326" r:id="rId21"/>
    <p:sldId id="353" r:id="rId2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8000FF"/>
    <a:srgbClr val="6666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6" autoAdjust="0"/>
    <p:restoredTop sz="94434" autoAdjust="0"/>
  </p:normalViewPr>
  <p:slideViewPr>
    <p:cSldViewPr>
      <p:cViewPr varScale="1">
        <p:scale>
          <a:sx n="70" d="100"/>
          <a:sy n="70" d="100"/>
        </p:scale>
        <p:origin x="117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3" Type="http://schemas.openxmlformats.org/officeDocument/2006/relationships/slide" Target="slides/slide4.xml"/><Relationship Id="rId7" Type="http://schemas.openxmlformats.org/officeDocument/2006/relationships/slide" Target="slides/slide13.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2.xml"/><Relationship Id="rId11" Type="http://schemas.openxmlformats.org/officeDocument/2006/relationships/slide" Target="slides/slide17.xml"/><Relationship Id="rId5" Type="http://schemas.openxmlformats.org/officeDocument/2006/relationships/slide" Target="slides/slide7.xml"/><Relationship Id="rId10" Type="http://schemas.openxmlformats.org/officeDocument/2006/relationships/slide" Target="slides/slide16.xml"/><Relationship Id="rId4" Type="http://schemas.openxmlformats.org/officeDocument/2006/relationships/slide" Target="slides/slide5.xml"/><Relationship Id="rId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Weighed </a:t>
          </a:r>
        </a:p>
        <a:p>
          <a:pPr rtl="0"/>
          <a:r>
            <a:rPr lang="en-US" sz="1050" b="1" dirty="0" smtClean="0">
              <a:effectLst>
                <a:outerShdw blurRad="38100" dist="38100" dir="2700000" algn="tl">
                  <a:srgbClr val="000000">
                    <a:alpha val="43137"/>
                  </a:srgbClr>
                </a:outerShdw>
              </a:effectLst>
            </a:rPr>
            <a:t>30 </a:t>
          </a:r>
        </a:p>
        <a:p>
          <a:pPr rtl="0"/>
          <a:r>
            <a:rPr lang="en-US" sz="1050" b="1" dirty="0" smtClean="0">
              <a:effectLst>
                <a:outerShdw blurRad="38100" dist="38100" dir="2700000" algn="tl">
                  <a:srgbClr val="000000">
                    <a:alpha val="43137"/>
                  </a:srgbClr>
                </a:outerShdw>
              </a:effectLst>
            </a:rPr>
            <a:t>tons</a:t>
          </a:r>
          <a:endParaRPr lang="en-US" sz="1050" b="1" dirty="0">
            <a:effectLst>
              <a:outerShdw blurRad="38100" dist="38100" dir="2700000" algn="tl">
                <a:srgbClr val="000000">
                  <a:alpha val="43137"/>
                </a:srgbClr>
              </a:outerShdw>
            </a:effectLst>
          </a:endParaRP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Occupied </a:t>
          </a:r>
        </a:p>
        <a:p>
          <a:pPr rtl="0"/>
          <a:r>
            <a:rPr lang="en-US" sz="1050" b="1" dirty="0" smtClean="0">
              <a:effectLst>
                <a:outerShdw blurRad="38100" dist="38100" dir="2700000" algn="tl">
                  <a:srgbClr val="000000">
                    <a:alpha val="43137"/>
                  </a:srgbClr>
                </a:outerShdw>
              </a:effectLst>
            </a:rPr>
            <a:t>1500 </a:t>
          </a:r>
        </a:p>
        <a:p>
          <a:pPr rtl="0"/>
          <a:r>
            <a:rPr lang="en-US" sz="1050" b="1" dirty="0" smtClean="0">
              <a:effectLst>
                <a:outerShdw blurRad="38100" dist="38100" dir="2700000" algn="tl">
                  <a:srgbClr val="000000">
                    <a:alpha val="43137"/>
                  </a:srgbClr>
                </a:outerShdw>
              </a:effectLst>
            </a:rPr>
            <a:t>square</a:t>
          </a:r>
        </a:p>
        <a:p>
          <a:pPr rtl="0"/>
          <a:r>
            <a:rPr lang="en-US" sz="1050" b="1" dirty="0" smtClean="0">
              <a:effectLst>
                <a:outerShdw blurRad="38100" dist="38100" dir="2700000" algn="tl">
                  <a:srgbClr val="000000">
                    <a:alpha val="43137"/>
                  </a:srgbClr>
                </a:outerShdw>
              </a:effectLst>
            </a:rPr>
            <a:t> feet </a:t>
          </a:r>
        </a:p>
        <a:p>
          <a:pPr rtl="0"/>
          <a:r>
            <a:rPr lang="en-US" sz="1050" b="1" dirty="0" smtClean="0">
              <a:effectLst>
                <a:outerShdw blurRad="38100" dist="38100" dir="2700000" algn="tl">
                  <a:srgbClr val="000000">
                    <a:alpha val="43137"/>
                  </a:srgbClr>
                </a:outerShdw>
              </a:effectLst>
            </a:rPr>
            <a:t>of</a:t>
          </a:r>
        </a:p>
        <a:p>
          <a:pPr rtl="0"/>
          <a:r>
            <a:rPr lang="en-US" sz="1050" b="1" dirty="0" smtClean="0">
              <a:effectLst>
                <a:outerShdw blurRad="38100" dist="38100" dir="2700000" algn="tl">
                  <a:srgbClr val="000000">
                    <a:alpha val="43137"/>
                  </a:srgbClr>
                </a:outerShdw>
              </a:effectLst>
            </a:rPr>
            <a:t> floor </a:t>
          </a:r>
        </a:p>
        <a:p>
          <a:pPr rtl="0"/>
          <a:r>
            <a:rPr lang="en-US" sz="1050" b="1" dirty="0" smtClean="0">
              <a:effectLst>
                <a:outerShdw blurRad="38100" dist="38100" dir="2700000" algn="tl">
                  <a:srgbClr val="000000">
                    <a:alpha val="43137"/>
                  </a:srgbClr>
                </a:outerShdw>
              </a:effectLst>
            </a:rPr>
            <a:t>space</a:t>
          </a:r>
          <a:endParaRPr lang="en-US" sz="1050" b="1" dirty="0">
            <a:effectLst>
              <a:outerShdw blurRad="38100" dist="38100" dir="2700000" algn="tl">
                <a:srgbClr val="000000">
                  <a:alpha val="43137"/>
                </a:srgbClr>
              </a:outerShdw>
            </a:effectLst>
          </a:endParaRP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Contained</a:t>
          </a:r>
        </a:p>
        <a:p>
          <a:pPr rtl="0"/>
          <a:r>
            <a:rPr lang="en-US" sz="1050" b="1" dirty="0" smtClean="0">
              <a:effectLst>
                <a:outerShdw blurRad="38100" dist="38100" dir="2700000" algn="tl">
                  <a:srgbClr val="000000">
                    <a:alpha val="43137"/>
                  </a:srgbClr>
                </a:outerShdw>
              </a:effectLst>
            </a:rPr>
            <a:t>more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18,000 </a:t>
          </a:r>
        </a:p>
        <a:p>
          <a:pPr rtl="0"/>
          <a:r>
            <a:rPr lang="en-US" sz="1050" b="1" dirty="0" smtClean="0">
              <a:effectLst>
                <a:outerShdw blurRad="38100" dist="38100" dir="2700000" algn="tl">
                  <a:srgbClr val="000000">
                    <a:alpha val="43137"/>
                  </a:srgbClr>
                </a:outerShdw>
              </a:effectLst>
            </a:rPr>
            <a:t>vacuum</a:t>
          </a:r>
        </a:p>
        <a:p>
          <a:pPr rtl="0"/>
          <a:r>
            <a:rPr lang="en-US" sz="1050" b="1" dirty="0" smtClean="0">
              <a:effectLst>
                <a:outerShdw blurRad="38100" dist="38100" dir="2700000" algn="tl">
                  <a:srgbClr val="000000">
                    <a:alpha val="43137"/>
                  </a:srgbClr>
                </a:outerShdw>
              </a:effectLst>
            </a:rPr>
            <a:t> tubes</a:t>
          </a:r>
          <a:endParaRPr lang="en-US" sz="1050" b="1" dirty="0">
            <a:effectLst>
              <a:outerShdw blurRad="38100" dist="38100" dir="2700000" algn="tl">
                <a:srgbClr val="000000">
                  <a:alpha val="43137"/>
                </a:srgbClr>
              </a:outerShdw>
            </a:effectLst>
          </a:endParaRP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140 kW </a:t>
          </a:r>
        </a:p>
        <a:p>
          <a:pPr rtl="0"/>
          <a:r>
            <a:rPr lang="en-US" sz="1050" b="1" dirty="0" smtClean="0">
              <a:effectLst>
                <a:outerShdw blurRad="38100" dist="38100" dir="2700000" algn="tl">
                  <a:srgbClr val="000000">
                    <a:alpha val="43137"/>
                  </a:srgbClr>
                </a:outerShdw>
              </a:effectLst>
            </a:rPr>
            <a:t>Power</a:t>
          </a:r>
        </a:p>
        <a:p>
          <a:pPr rtl="0"/>
          <a:r>
            <a:rPr lang="en-US" sz="1050" b="1" dirty="0" smtClean="0">
              <a:effectLst>
                <a:outerShdw blurRad="38100" dist="38100" dir="2700000" algn="tl">
                  <a:srgbClr val="000000">
                    <a:alpha val="43137"/>
                  </a:srgbClr>
                </a:outerShdw>
              </a:effectLst>
            </a:rPr>
            <a:t>consumption</a:t>
          </a:r>
          <a:endParaRPr lang="en-US" sz="1050" b="1" dirty="0">
            <a:effectLst>
              <a:outerShdw blurRad="38100" dist="38100" dir="2700000" algn="tl">
                <a:srgbClr val="000000">
                  <a:alpha val="43137"/>
                </a:srgbClr>
              </a:outerShdw>
            </a:effectLst>
          </a:endParaRP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Capable</a:t>
          </a:r>
        </a:p>
        <a:p>
          <a:pPr rtl="0"/>
          <a:r>
            <a:rPr lang="en-US" sz="1050" b="1" dirty="0" smtClean="0">
              <a:effectLst>
                <a:outerShdw blurRad="38100" dist="38100" dir="2700000" algn="tl">
                  <a:srgbClr val="000000">
                    <a:alpha val="43137"/>
                  </a:srgbClr>
                </a:outerShdw>
              </a:effectLst>
            </a:rPr>
            <a:t> of</a:t>
          </a:r>
        </a:p>
        <a:p>
          <a:pPr rtl="0"/>
          <a:r>
            <a:rPr lang="en-US" sz="1050" b="1" dirty="0" smtClean="0">
              <a:effectLst>
                <a:outerShdw blurRad="38100" dist="38100" dir="2700000" algn="tl">
                  <a:srgbClr val="000000">
                    <a:alpha val="43137"/>
                  </a:srgbClr>
                </a:outerShdw>
              </a:effectLst>
            </a:rPr>
            <a:t> 5000</a:t>
          </a:r>
        </a:p>
        <a:p>
          <a:pPr rtl="0"/>
          <a:r>
            <a:rPr lang="en-US" sz="1050" b="1" dirty="0" smtClean="0">
              <a:effectLst>
                <a:outerShdw blurRad="38100" dist="38100" dir="2700000" algn="tl">
                  <a:srgbClr val="000000">
                    <a:alpha val="43137"/>
                  </a:srgbClr>
                </a:outerShdw>
              </a:effectLst>
            </a:rPr>
            <a:t> additions </a:t>
          </a:r>
        </a:p>
        <a:p>
          <a:pPr rtl="0"/>
          <a:r>
            <a:rPr lang="en-US" sz="1050" b="1" dirty="0" smtClean="0">
              <a:effectLst>
                <a:outerShdw blurRad="38100" dist="38100" dir="2700000" algn="tl">
                  <a:srgbClr val="000000">
                    <a:alpha val="43137"/>
                  </a:srgbClr>
                </a:outerShdw>
              </a:effectLst>
            </a:rPr>
            <a:t>per </a:t>
          </a:r>
        </a:p>
        <a:p>
          <a:pPr rtl="0"/>
          <a:r>
            <a:rPr lang="en-US" sz="1050" b="1" dirty="0" smtClean="0">
              <a:effectLst>
                <a:outerShdw blurRad="38100" dist="38100" dir="2700000" algn="tl">
                  <a:srgbClr val="000000">
                    <a:alpha val="43137"/>
                  </a:srgbClr>
                </a:outerShdw>
              </a:effectLst>
            </a:rPr>
            <a:t>second</a:t>
          </a:r>
          <a:endParaRPr lang="en-US" sz="1050" b="1" dirty="0">
            <a:effectLst>
              <a:outerShdw blurRad="38100" dist="38100" dir="2700000" algn="tl">
                <a:srgbClr val="000000">
                  <a:alpha val="43137"/>
                </a:srgbClr>
              </a:outerShdw>
            </a:effectLst>
          </a:endParaRP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Decimal </a:t>
          </a:r>
        </a:p>
        <a:p>
          <a:pPr rtl="0"/>
          <a:r>
            <a:rPr lang="en-US" sz="1050" b="1" dirty="0" smtClean="0">
              <a:effectLst>
                <a:outerShdw blurRad="38100" dist="38100" dir="2700000" algn="tl">
                  <a:srgbClr val="000000">
                    <a:alpha val="43137"/>
                  </a:srgbClr>
                </a:outerShdw>
              </a:effectLst>
            </a:rPr>
            <a:t>rather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binary </a:t>
          </a:r>
        </a:p>
        <a:p>
          <a:pPr rtl="0"/>
          <a:r>
            <a:rPr lang="en-US" sz="1050" b="1" dirty="0" smtClean="0">
              <a:effectLst>
                <a:outerShdw blurRad="38100" dist="38100" dir="2700000" algn="tl">
                  <a:srgbClr val="000000">
                    <a:alpha val="43137"/>
                  </a:srgbClr>
                </a:outerShdw>
              </a:effectLst>
            </a:rPr>
            <a:t>machine</a:t>
          </a:r>
          <a:endParaRPr lang="en-US" sz="1050" b="1" dirty="0">
            <a:effectLst>
              <a:outerShdw blurRad="38100" dist="38100" dir="2700000" algn="tl">
                <a:srgbClr val="000000">
                  <a:alpha val="43137"/>
                </a:srgbClr>
              </a:outerShdw>
            </a:effectLst>
          </a:endParaRP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Memory </a:t>
          </a:r>
        </a:p>
        <a:p>
          <a:pPr rtl="0"/>
          <a:r>
            <a:rPr lang="en-US" sz="1050" b="1" dirty="0" smtClean="0">
              <a:effectLst>
                <a:outerShdw blurRad="38100" dist="38100" dir="2700000" algn="tl">
                  <a:srgbClr val="000000">
                    <a:alpha val="43137"/>
                  </a:srgbClr>
                </a:outerShdw>
              </a:effectLst>
            </a:rPr>
            <a:t>consisted </a:t>
          </a:r>
        </a:p>
        <a:p>
          <a:pPr rtl="0"/>
          <a:r>
            <a:rPr lang="en-US" sz="1050" b="1" dirty="0" smtClean="0">
              <a:effectLst>
                <a:outerShdw blurRad="38100" dist="38100" dir="2700000" algn="tl">
                  <a:srgbClr val="000000">
                    <a:alpha val="43137"/>
                  </a:srgbClr>
                </a:outerShdw>
              </a:effectLst>
            </a:rPr>
            <a:t>of  20 accumulators, </a:t>
          </a:r>
        </a:p>
        <a:p>
          <a:pPr rtl="0"/>
          <a:r>
            <a:rPr lang="en-US" sz="1050" b="1" dirty="0" smtClean="0">
              <a:effectLst>
                <a:outerShdw blurRad="38100" dist="38100" dir="2700000" algn="tl">
                  <a:srgbClr val="000000">
                    <a:alpha val="43137"/>
                  </a:srgbClr>
                </a:outerShdw>
              </a:effectLst>
            </a:rPr>
            <a:t>each</a:t>
          </a:r>
        </a:p>
        <a:p>
          <a:pPr rtl="0"/>
          <a:r>
            <a:rPr lang="en-US" sz="1050" b="1" dirty="0" smtClean="0">
              <a:effectLst>
                <a:outerShdw blurRad="38100" dist="38100" dir="2700000" algn="tl">
                  <a:srgbClr val="000000">
                    <a:alpha val="43137"/>
                  </a:srgbClr>
                </a:outerShdw>
              </a:effectLst>
            </a:rPr>
            <a:t> capable</a:t>
          </a:r>
        </a:p>
        <a:p>
          <a:pPr rtl="0"/>
          <a:r>
            <a:rPr lang="en-US" sz="1050" b="1" dirty="0" smtClean="0">
              <a:effectLst>
                <a:outerShdw blurRad="38100" dist="38100" dir="2700000" algn="tl">
                  <a:srgbClr val="000000">
                    <a:alpha val="43137"/>
                  </a:srgbClr>
                </a:outerShdw>
              </a:effectLst>
            </a:rPr>
            <a:t> of </a:t>
          </a:r>
        </a:p>
        <a:p>
          <a:pPr rtl="0"/>
          <a:r>
            <a:rPr lang="en-US" sz="1050" b="1" dirty="0" smtClean="0">
              <a:effectLst>
                <a:outerShdw blurRad="38100" dist="38100" dir="2700000" algn="tl">
                  <a:srgbClr val="000000">
                    <a:alpha val="43137"/>
                  </a:srgbClr>
                </a:outerShdw>
              </a:effectLst>
            </a:rPr>
            <a:t>holding </a:t>
          </a:r>
        </a:p>
        <a:p>
          <a:pPr rtl="0"/>
          <a:r>
            <a:rPr lang="en-US" sz="1050" b="1" dirty="0" smtClean="0">
              <a:effectLst>
                <a:outerShdw blurRad="38100" dist="38100" dir="2700000" algn="tl">
                  <a:srgbClr val="000000">
                    <a:alpha val="43137"/>
                  </a:srgbClr>
                </a:outerShdw>
              </a:effectLst>
            </a:rPr>
            <a:t>a </a:t>
          </a:r>
        </a:p>
        <a:p>
          <a:pPr rtl="0"/>
          <a:r>
            <a:rPr lang="en-US" sz="1050" b="1" dirty="0" smtClean="0">
              <a:effectLst>
                <a:outerShdw blurRad="38100" dist="38100" dir="2700000" algn="tl">
                  <a:srgbClr val="000000">
                    <a:alpha val="43137"/>
                  </a:srgbClr>
                </a:outerShdw>
              </a:effectLst>
            </a:rPr>
            <a:t>10 digit </a:t>
          </a:r>
        </a:p>
        <a:p>
          <a:pPr rtl="0"/>
          <a:r>
            <a:rPr lang="en-US" sz="1050" b="1" dirty="0" smtClean="0">
              <a:effectLst>
                <a:outerShdw blurRad="38100" dist="38100" dir="2700000" algn="tl">
                  <a:srgbClr val="000000">
                    <a:alpha val="43137"/>
                  </a:srgbClr>
                </a:outerShdw>
              </a:effectLst>
            </a:rPr>
            <a:t>number</a:t>
          </a:r>
          <a:endParaRPr lang="en-US" sz="1050" b="1" dirty="0">
            <a:effectLst>
              <a:outerShdw blurRad="38100" dist="38100" dir="2700000" algn="tl">
                <a:srgbClr val="000000">
                  <a:alpha val="43137"/>
                </a:srgbClr>
              </a:outerShdw>
            </a:effectLst>
          </a:endParaRP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t>
        <a:bodyPr/>
        <a:lstStyle/>
        <a:p>
          <a:endParaRPr lang="en-US"/>
        </a:p>
      </dgm:t>
    </dgm:pt>
    <dgm:pt modelId="{87B18C8D-A7AF-7D4C-97BE-7296A4D1F7E4}" type="pres">
      <dgm:prSet presAssocID="{F70BA48B-2A3D-B54F-B09E-5121C16CAC75}" presName="node" presStyleLbl="node1" presStyleIdx="0" presStyleCnt="8" custScaleX="83100">
        <dgm:presLayoutVars>
          <dgm:bulletEnabled val="1"/>
        </dgm:presLayoutVars>
      </dgm:prSet>
      <dgm:spPr/>
      <dgm:t>
        <a:bodyPr/>
        <a:lstStyle/>
        <a:p>
          <a:endParaRPr lang="en-US"/>
        </a:p>
      </dgm:t>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t>
        <a:bodyPr/>
        <a:lstStyle/>
        <a:p>
          <a:endParaRPr lang="en-US"/>
        </a:p>
      </dgm:t>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t>
        <a:bodyPr/>
        <a:lstStyle/>
        <a:p>
          <a:endParaRPr lang="en-US"/>
        </a:p>
      </dgm:t>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t>
        <a:bodyPr/>
        <a:lstStyle/>
        <a:p>
          <a:endParaRPr lang="en-US"/>
        </a:p>
      </dgm:t>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t>
        <a:bodyPr/>
        <a:lstStyle/>
        <a:p>
          <a:endParaRPr lang="en-US"/>
        </a:p>
      </dgm:t>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t>
        <a:bodyPr/>
        <a:lstStyle/>
        <a:p>
          <a:endParaRPr lang="en-US"/>
        </a:p>
      </dgm:t>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t>
        <a:bodyPr/>
        <a:lstStyle/>
        <a:p>
          <a:endParaRPr lang="en-US"/>
        </a:p>
      </dgm:t>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t>
        <a:bodyPr/>
        <a:lstStyle/>
        <a:p>
          <a:endParaRPr lang="en-US"/>
        </a:p>
      </dgm:t>
    </dgm:pt>
  </dgm:ptLst>
  <dgm:cxnLst>
    <dgm:cxn modelId="{D7DB1010-1ED4-9B48-BE61-95293BF8F9C0}" srcId="{E3628641-2417-B341-BDCC-47285D1F6C68}" destId="{30E0722D-81DE-C34D-AE26-4717CC2CCBCB}" srcOrd="5" destOrd="0" parTransId="{E64ECDC3-E646-3B4F-8EB5-37CC0BDE8520}" sibTransId="{04808F15-F678-3540-80D3-F78C312C53DF}"/>
    <dgm:cxn modelId="{05C8DF49-FFDE-8A45-9AB9-B0194BD0B45F}" type="presOf" srcId="{30E0722D-81DE-C34D-AE26-4717CC2CCBCB}" destId="{8F6F069F-3B2A-D04B-83E9-79D44DE162D7}" srcOrd="0" destOrd="0" presId="urn:microsoft.com/office/officeart/2005/8/layout/hList6"/>
    <dgm:cxn modelId="{3E7F59A8-B541-6646-8798-9DCE0A0C43E3}" type="presOf" srcId="{E3628641-2417-B341-BDCC-47285D1F6C68}" destId="{654DFD37-2367-B448-A2F8-71AB755166DE}"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0E5ACF81-4A1D-6249-B137-A162D87EE525}" srcId="{E3628641-2417-B341-BDCC-47285D1F6C68}" destId="{C34CFD14-EBA2-3041-8306-270926D48E88}" srcOrd="3" destOrd="0" parTransId="{E98D93E2-224E-7F45-BFD9-AAFA046C98FE}" sibTransId="{D8721CE7-86F7-B141-BDD2-907DFA14A225}"/>
    <dgm:cxn modelId="{BE549E63-B706-6F47-A515-A2F0A3C50E3A}" srcId="{E3628641-2417-B341-BDCC-47285D1F6C68}" destId="{0253558E-FCA9-8244-A643-348797FAB9E4}" srcOrd="6" destOrd="0" parTransId="{32B013DD-780D-6142-B7B9-D80382F3EBF1}" sibTransId="{2267D7AE-C262-7943-AF02-1BDB495502E5}"/>
    <dgm:cxn modelId="{1576CD29-641A-C042-A365-A05A940DFFC0}" type="presOf" srcId="{0253558E-FCA9-8244-A643-348797FAB9E4}" destId="{38248C2E-AE25-8144-AD90-E1533BA57C3B}"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13A273BE-EA6C-0B4B-B31D-AE26A4E4E6A7}" type="presOf" srcId="{94375650-C888-3A44-A0C6-7E577AB21A98}" destId="{E3383C09-73C1-5D40-A98D-98CD09DF88CC}" srcOrd="0" destOrd="0" presId="urn:microsoft.com/office/officeart/2005/8/layout/hList6"/>
    <dgm:cxn modelId="{5B1F0076-2E5D-B04F-A8FE-BD1DC77FB8C0}" type="presOf" srcId="{F70BA48B-2A3D-B54F-B09E-5121C16CAC75}" destId="{87B18C8D-A7AF-7D4C-97BE-7296A4D1F7E4}" srcOrd="0" destOrd="0" presId="urn:microsoft.com/office/officeart/2005/8/layout/hList6"/>
    <dgm:cxn modelId="{E57A694F-2826-224D-946E-1E66E42165E8}" srcId="{E3628641-2417-B341-BDCC-47285D1F6C68}" destId="{BD2465CE-1FFF-C24D-ADD5-6AFD3AC52BFE}" srcOrd="4" destOrd="0" parTransId="{166ED6B4-7F12-1A44-AE3F-E07A5FAC738B}" sibTransId="{FFE0DE03-0A1F-AC41-B842-664E9CE4606B}"/>
    <dgm:cxn modelId="{AD3D2F6B-2355-1A43-B3E8-10256B76F36D}" srcId="{E3628641-2417-B341-BDCC-47285D1F6C68}" destId="{F02483DA-7CF6-2E44-B9CE-17FFE286BC6E}" srcOrd="1" destOrd="0" parTransId="{1BEAAD57-4C0C-594A-96F5-EB1F0052E708}" sibTransId="{D7E2CAD3-7F92-3441-A93E-93633E8CD6F7}"/>
    <dgm:cxn modelId="{01ED5E8F-98C3-E44D-BE17-291A0A6ADE5F}" type="presOf" srcId="{BD2465CE-1FFF-C24D-ADD5-6AFD3AC52BFE}" destId="{28CF9760-770D-BC43-BCBB-3E054F62DF7E}" srcOrd="0" destOrd="0" presId="urn:microsoft.com/office/officeart/2005/8/layout/hList6"/>
    <dgm:cxn modelId="{F988A990-C572-764C-A4F7-04A9E4A2BE4C}" srcId="{E3628641-2417-B341-BDCC-47285D1F6C68}" destId="{94375650-C888-3A44-A0C6-7E577AB21A98}" srcOrd="2" destOrd="0" parTransId="{AB8ABD81-94F4-824A-86CD-571263EC2F8B}" sibTransId="{6D5215AC-4037-BD4A-A1F9-9AE39D954339}"/>
    <dgm:cxn modelId="{A336BB50-EDC7-7144-8652-E93A817AC929}" type="presOf" srcId="{C34CFD14-EBA2-3041-8306-270926D48E88}" destId="{41D4DD1D-B174-8F49-80E9-D6E0DD13203C}" srcOrd="0" destOrd="0" presId="urn:microsoft.com/office/officeart/2005/8/layout/hList6"/>
    <dgm:cxn modelId="{B8AC1A0F-531D-1F46-B6F6-15A34CA8B806}" type="presOf" srcId="{F02483DA-7CF6-2E44-B9CE-17FFE286BC6E}" destId="{11D6AB6E-035D-1F42-9027-7BD2139C4CDA}" srcOrd="0" destOrd="0" presId="urn:microsoft.com/office/officeart/2005/8/layout/hList6"/>
    <dgm:cxn modelId="{BAFFEA74-A6C3-2945-860F-8E6FD5A45DD8}" srcId="{E3628641-2417-B341-BDCC-47285D1F6C68}" destId="{DB6AC2BA-0B75-684B-94ED-1AE2D9C9F707}" srcOrd="7" destOrd="0" parTransId="{2AEA05D9-338A-E245-9FDB-3CAAE51AEF73}" sibTransId="{71ED023E-4DCF-C34D-98EA-406EFD2ACB04}"/>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E09AF2-9AE1-FB41-99AF-0443389F04C5}"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17663F6C-82B1-D142-9476-2B6261508F49}">
      <dgm:prSet/>
      <dgm:spPr/>
      <dgm:t>
        <a:bodyPr/>
        <a:lstStyle/>
        <a:p>
          <a:pPr rtl="0"/>
          <a:r>
            <a:rPr lang="en-US" b="1" dirty="0" smtClean="0">
              <a:effectLst>
                <a:outerShdw blurRad="38100" dist="38100" dir="2700000" algn="tl">
                  <a:srgbClr val="000000">
                    <a:alpha val="43137"/>
                  </a:srgbClr>
                </a:outerShdw>
              </a:effectLst>
            </a:rPr>
            <a:t>Memory buffer register (MBR)</a:t>
          </a:r>
          <a:endParaRPr lang="en-US" b="1" dirty="0">
            <a:effectLst>
              <a:outerShdw blurRad="38100" dist="38100" dir="2700000" algn="tl">
                <a:srgbClr val="000000">
                  <a:alpha val="43137"/>
                </a:srgbClr>
              </a:outerShdw>
            </a:effectLst>
          </a:endParaRPr>
        </a:p>
      </dgm:t>
    </dgm:pt>
    <dgm:pt modelId="{F7F3C479-91A8-6343-812B-A5D68BB7EB3D}" type="parTrans" cxnId="{FDA980E1-7003-774D-9832-CEF2C362D91A}">
      <dgm:prSet/>
      <dgm:spPr/>
      <dgm:t>
        <a:bodyPr/>
        <a:lstStyle/>
        <a:p>
          <a:endParaRPr lang="en-US"/>
        </a:p>
      </dgm:t>
    </dgm:pt>
    <dgm:pt modelId="{497FA11D-1D25-7E45-9B30-00E372145D41}" type="sibTrans" cxnId="{FDA980E1-7003-774D-9832-CEF2C362D91A}">
      <dgm:prSet/>
      <dgm:spPr/>
      <dgm:t>
        <a:bodyPr/>
        <a:lstStyle/>
        <a:p>
          <a:endParaRPr lang="en-US"/>
        </a:p>
      </dgm:t>
    </dgm:pt>
    <dgm:pt modelId="{983D0763-390C-1C4D-A956-8AEA364C7DE4}">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Contains a word to be stored in memory or sent to the  I/O unit</a:t>
          </a:r>
          <a:endParaRPr lang="en-US" dirty="0">
            <a:effectLst>
              <a:outerShdw blurRad="38100" dist="38100" dir="2700000" algn="tl">
                <a:srgbClr val="000000">
                  <a:alpha val="43137"/>
                </a:srgbClr>
              </a:outerShdw>
            </a:effectLst>
          </a:endParaRPr>
        </a:p>
      </dgm:t>
    </dgm:pt>
    <dgm:pt modelId="{EE4788FB-E46E-BE4B-8992-71A0B078B764}" type="parTrans" cxnId="{08E7F7BD-EA38-EB41-A1C0-17C62086F05B}">
      <dgm:prSet/>
      <dgm:spPr/>
      <dgm:t>
        <a:bodyPr/>
        <a:lstStyle/>
        <a:p>
          <a:endParaRPr lang="en-US"/>
        </a:p>
      </dgm:t>
    </dgm:pt>
    <dgm:pt modelId="{7AD71A3B-9582-2745-866A-023ECE006DF2}" type="sibTrans" cxnId="{08E7F7BD-EA38-EB41-A1C0-17C62086F05B}">
      <dgm:prSet/>
      <dgm:spPr/>
      <dgm:t>
        <a:bodyPr/>
        <a:lstStyle/>
        <a:p>
          <a:endParaRPr lang="en-US"/>
        </a:p>
      </dgm:t>
    </dgm:pt>
    <dgm:pt modelId="{EBCDBAEC-FCC4-1F43-9879-98177D2FB990}">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Or is used to receive a word from memory or from the I/O unit</a:t>
          </a:r>
          <a:endParaRPr lang="en-US" dirty="0">
            <a:effectLst>
              <a:outerShdw blurRad="38100" dist="38100" dir="2700000" algn="tl">
                <a:srgbClr val="000000">
                  <a:alpha val="43137"/>
                </a:srgbClr>
              </a:outerShdw>
            </a:effectLst>
          </a:endParaRPr>
        </a:p>
      </dgm:t>
    </dgm:pt>
    <dgm:pt modelId="{0CE74277-13BA-C24D-9106-859B38F32026}" type="parTrans" cxnId="{1F0C1B89-F833-274F-A1B1-F35D07B3BE4F}">
      <dgm:prSet/>
      <dgm:spPr/>
      <dgm:t>
        <a:bodyPr/>
        <a:lstStyle/>
        <a:p>
          <a:endParaRPr lang="en-US"/>
        </a:p>
      </dgm:t>
    </dgm:pt>
    <dgm:pt modelId="{76CDBA38-D372-8348-AD06-9299B96E50A3}" type="sibTrans" cxnId="{1F0C1B89-F833-274F-A1B1-F35D07B3BE4F}">
      <dgm:prSet/>
      <dgm:spPr/>
      <dgm:t>
        <a:bodyPr/>
        <a:lstStyle/>
        <a:p>
          <a:endParaRPr lang="en-US"/>
        </a:p>
      </dgm:t>
    </dgm:pt>
    <dgm:pt modelId="{65983CE6-E863-7C48-99C7-7D9C6DCD1E26}">
      <dgm:prSet/>
      <dgm:spPr/>
      <dgm:t>
        <a:bodyPr/>
        <a:lstStyle/>
        <a:p>
          <a:pPr rtl="0"/>
          <a:r>
            <a:rPr lang="en-US" b="1" dirty="0" smtClean="0">
              <a:effectLst>
                <a:outerShdw blurRad="38100" dist="38100" dir="2700000" algn="tl">
                  <a:srgbClr val="000000">
                    <a:alpha val="43137"/>
                  </a:srgbClr>
                </a:outerShdw>
              </a:effectLst>
            </a:rPr>
            <a:t>Memory address register (MAR)</a:t>
          </a:r>
        </a:p>
      </dgm:t>
    </dgm:pt>
    <dgm:pt modelId="{7AE7A4AC-1A04-6E47-8627-B9021F173F90}" type="parTrans" cxnId="{10A33F33-74B3-4040-98B8-BE15B3151552}">
      <dgm:prSet/>
      <dgm:spPr/>
      <dgm:t>
        <a:bodyPr/>
        <a:lstStyle/>
        <a:p>
          <a:endParaRPr lang="en-US"/>
        </a:p>
      </dgm:t>
    </dgm:pt>
    <dgm:pt modelId="{340EC2BD-814D-D843-B40C-D5053956DF63}" type="sibTrans" cxnId="{10A33F33-74B3-4040-98B8-BE15B3151552}">
      <dgm:prSet/>
      <dgm:spPr/>
      <dgm:t>
        <a:bodyPr/>
        <a:lstStyle/>
        <a:p>
          <a:endParaRPr lang="en-US"/>
        </a:p>
      </dgm:t>
    </dgm:pt>
    <dgm:pt modelId="{6A46E06D-ACF8-DE45-9687-3C2546649AAB}">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Specifies the address in memory of the word to be written from or read into the MBR</a:t>
          </a:r>
          <a:endParaRPr lang="en-US" dirty="0">
            <a:effectLst>
              <a:outerShdw blurRad="38100" dist="38100" dir="2700000" algn="tl">
                <a:srgbClr val="000000">
                  <a:alpha val="43137"/>
                </a:srgbClr>
              </a:outerShdw>
            </a:effectLst>
          </a:endParaRPr>
        </a:p>
      </dgm:t>
    </dgm:pt>
    <dgm:pt modelId="{D82528B5-3955-C540-9DDC-D8765259A89C}" type="parTrans" cxnId="{F29E6208-4985-6247-84EE-AD50F5FC8F52}">
      <dgm:prSet/>
      <dgm:spPr/>
      <dgm:t>
        <a:bodyPr/>
        <a:lstStyle/>
        <a:p>
          <a:endParaRPr lang="en-US"/>
        </a:p>
      </dgm:t>
    </dgm:pt>
    <dgm:pt modelId="{8EFE98E7-8548-494B-83E9-019F8064BB10}" type="sibTrans" cxnId="{F29E6208-4985-6247-84EE-AD50F5FC8F52}">
      <dgm:prSet/>
      <dgm:spPr/>
      <dgm:t>
        <a:bodyPr/>
        <a:lstStyle/>
        <a:p>
          <a:endParaRPr lang="en-US"/>
        </a:p>
      </dgm:t>
    </dgm:pt>
    <dgm:pt modelId="{1790E50B-3ECE-FA4C-9CD5-C678A681856F}">
      <dgm:prSet/>
      <dgm:spPr/>
      <dgm:t>
        <a:bodyPr/>
        <a:lstStyle/>
        <a:p>
          <a:pPr rtl="0"/>
          <a:r>
            <a:rPr lang="en-US" b="1" dirty="0" smtClean="0">
              <a:effectLst>
                <a:outerShdw blurRad="38100" dist="38100" dir="2700000" algn="tl">
                  <a:srgbClr val="000000">
                    <a:alpha val="43137"/>
                  </a:srgbClr>
                </a:outerShdw>
              </a:effectLst>
            </a:rPr>
            <a:t>Instruction register (IR)</a:t>
          </a:r>
        </a:p>
      </dgm:t>
    </dgm:pt>
    <dgm:pt modelId="{16BE0251-3AEA-DB4B-83D3-3AD38714267D}" type="parTrans" cxnId="{C5D9F764-9323-0544-A014-3A1E8EE5C726}">
      <dgm:prSet/>
      <dgm:spPr/>
      <dgm:t>
        <a:bodyPr/>
        <a:lstStyle/>
        <a:p>
          <a:endParaRPr lang="en-US"/>
        </a:p>
      </dgm:t>
    </dgm:pt>
    <dgm:pt modelId="{BD587779-CA08-6140-AB0D-B1FFC658BAB2}" type="sibTrans" cxnId="{C5D9F764-9323-0544-A014-3A1E8EE5C726}">
      <dgm:prSet/>
      <dgm:spPr/>
      <dgm:t>
        <a:bodyPr/>
        <a:lstStyle/>
        <a:p>
          <a:endParaRPr lang="en-US"/>
        </a:p>
      </dgm:t>
    </dgm:pt>
    <dgm:pt modelId="{89D18AA2-6D08-0743-BA5E-F2FD7939C801}">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Contains the 8-bit opcode instruction being executed</a:t>
          </a:r>
          <a:endParaRPr lang="en-US" dirty="0">
            <a:effectLst>
              <a:outerShdw blurRad="38100" dist="38100" dir="2700000" algn="tl">
                <a:srgbClr val="000000">
                  <a:alpha val="43137"/>
                </a:srgbClr>
              </a:outerShdw>
            </a:effectLst>
          </a:endParaRPr>
        </a:p>
      </dgm:t>
    </dgm:pt>
    <dgm:pt modelId="{4EE7EC46-950C-C74C-94A6-B246D0944B66}" type="parTrans" cxnId="{A4C0DEF0-87B7-1947-A9C4-AB9C9CEE975A}">
      <dgm:prSet/>
      <dgm:spPr/>
      <dgm:t>
        <a:bodyPr/>
        <a:lstStyle/>
        <a:p>
          <a:endParaRPr lang="en-US"/>
        </a:p>
      </dgm:t>
    </dgm:pt>
    <dgm:pt modelId="{00E0C177-D917-3F44-883A-04D47388BA7A}" type="sibTrans" cxnId="{A4C0DEF0-87B7-1947-A9C4-AB9C9CEE975A}">
      <dgm:prSet/>
      <dgm:spPr/>
      <dgm:t>
        <a:bodyPr/>
        <a:lstStyle/>
        <a:p>
          <a:endParaRPr lang="en-US"/>
        </a:p>
      </dgm:t>
    </dgm:pt>
    <dgm:pt modelId="{E9E65EFC-4C94-B645-AAEE-FFCAAC6C9A28}">
      <dgm:prSet/>
      <dgm:spPr/>
      <dgm:t>
        <a:bodyPr/>
        <a:lstStyle/>
        <a:p>
          <a:pPr rtl="0"/>
          <a:r>
            <a:rPr lang="en-US" b="1" dirty="0" smtClean="0">
              <a:effectLst>
                <a:outerShdw blurRad="38100" dist="38100" dir="2700000" algn="tl">
                  <a:srgbClr val="000000">
                    <a:alpha val="43137"/>
                  </a:srgbClr>
                </a:outerShdw>
              </a:effectLst>
            </a:rPr>
            <a:t>Instruction buffer register (IBR)</a:t>
          </a:r>
        </a:p>
      </dgm:t>
    </dgm:pt>
    <dgm:pt modelId="{3B1C56A8-0A47-EB4D-8013-1000A12914AB}" type="parTrans" cxnId="{07060C6A-8EF2-6E41-89E6-28DADE83DE91}">
      <dgm:prSet/>
      <dgm:spPr/>
      <dgm:t>
        <a:bodyPr/>
        <a:lstStyle/>
        <a:p>
          <a:endParaRPr lang="en-US"/>
        </a:p>
      </dgm:t>
    </dgm:pt>
    <dgm:pt modelId="{33B8FBE5-5405-6A4E-B288-3F6059E81AD0}" type="sibTrans" cxnId="{07060C6A-8EF2-6E41-89E6-28DADE83DE91}">
      <dgm:prSet/>
      <dgm:spPr/>
      <dgm:t>
        <a:bodyPr/>
        <a:lstStyle/>
        <a:p>
          <a:endParaRPr lang="en-US"/>
        </a:p>
      </dgm:t>
    </dgm:pt>
    <dgm:pt modelId="{A7F141B5-D8A4-504D-B823-062804224018}">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Employed to temporarily hold the right-hand instruction from a word in memory</a:t>
          </a:r>
          <a:endParaRPr lang="en-US" dirty="0">
            <a:effectLst>
              <a:outerShdw blurRad="38100" dist="38100" dir="2700000" algn="tl">
                <a:srgbClr val="000000">
                  <a:alpha val="43137"/>
                </a:srgbClr>
              </a:outerShdw>
            </a:effectLst>
          </a:endParaRPr>
        </a:p>
      </dgm:t>
    </dgm:pt>
    <dgm:pt modelId="{12F84BD8-822E-9B4F-B9D1-68D7A33E13DC}" type="parTrans" cxnId="{6C4E03BD-0B2B-374A-9E02-B09294541E32}">
      <dgm:prSet/>
      <dgm:spPr/>
      <dgm:t>
        <a:bodyPr/>
        <a:lstStyle/>
        <a:p>
          <a:endParaRPr lang="en-US"/>
        </a:p>
      </dgm:t>
    </dgm:pt>
    <dgm:pt modelId="{DF788E86-A164-2342-A854-BED1A303BD1C}" type="sibTrans" cxnId="{6C4E03BD-0B2B-374A-9E02-B09294541E32}">
      <dgm:prSet/>
      <dgm:spPr/>
      <dgm:t>
        <a:bodyPr/>
        <a:lstStyle/>
        <a:p>
          <a:endParaRPr lang="en-US"/>
        </a:p>
      </dgm:t>
    </dgm:pt>
    <dgm:pt modelId="{96EAA1B5-377E-014F-986A-0459C28D9531}">
      <dgm:prSet/>
      <dgm:spPr/>
      <dgm:t>
        <a:bodyPr/>
        <a:lstStyle/>
        <a:p>
          <a:pPr rtl="0"/>
          <a:r>
            <a:rPr lang="en-US" b="1" dirty="0" smtClean="0">
              <a:effectLst>
                <a:outerShdw blurRad="38100" dist="38100" dir="2700000" algn="tl">
                  <a:srgbClr val="000000">
                    <a:alpha val="43137"/>
                  </a:srgbClr>
                </a:outerShdw>
              </a:effectLst>
            </a:rPr>
            <a:t>Program counter (PC)</a:t>
          </a:r>
        </a:p>
      </dgm:t>
    </dgm:pt>
    <dgm:pt modelId="{68FFE1C2-1A9A-FA42-822C-0BC214C544E8}" type="parTrans" cxnId="{4DEE51A1-A22B-CD46-B99B-D8ECA28E273B}">
      <dgm:prSet/>
      <dgm:spPr/>
      <dgm:t>
        <a:bodyPr/>
        <a:lstStyle/>
        <a:p>
          <a:endParaRPr lang="en-US"/>
        </a:p>
      </dgm:t>
    </dgm:pt>
    <dgm:pt modelId="{CA59F1BF-2709-2F45-A412-5E1D8FB26738}" type="sibTrans" cxnId="{4DEE51A1-A22B-CD46-B99B-D8ECA28E273B}">
      <dgm:prSet/>
      <dgm:spPr/>
      <dgm:t>
        <a:bodyPr/>
        <a:lstStyle/>
        <a:p>
          <a:endParaRPr lang="en-US"/>
        </a:p>
      </dgm:t>
    </dgm:pt>
    <dgm:pt modelId="{0691804E-C818-D34C-BC8F-31C9E94EA9CD}">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Contains the address of the next instruction pair to be fetched from memory</a:t>
          </a:r>
          <a:endParaRPr lang="en-US" dirty="0">
            <a:effectLst>
              <a:outerShdw blurRad="38100" dist="38100" dir="2700000" algn="tl">
                <a:srgbClr val="000000">
                  <a:alpha val="43137"/>
                </a:srgbClr>
              </a:outerShdw>
            </a:effectLst>
          </a:endParaRPr>
        </a:p>
      </dgm:t>
    </dgm:pt>
    <dgm:pt modelId="{7FA9B53A-DB94-324F-B03B-9719CB6A2347}" type="parTrans" cxnId="{EB199F31-13D3-9246-83DC-4F2EA27A2A94}">
      <dgm:prSet/>
      <dgm:spPr/>
      <dgm:t>
        <a:bodyPr/>
        <a:lstStyle/>
        <a:p>
          <a:endParaRPr lang="en-US"/>
        </a:p>
      </dgm:t>
    </dgm:pt>
    <dgm:pt modelId="{12B1F7C8-20A0-5C42-B2CE-17BE33A35B1F}" type="sibTrans" cxnId="{EB199F31-13D3-9246-83DC-4F2EA27A2A94}">
      <dgm:prSet/>
      <dgm:spPr/>
      <dgm:t>
        <a:bodyPr/>
        <a:lstStyle/>
        <a:p>
          <a:endParaRPr lang="en-US"/>
        </a:p>
      </dgm:t>
    </dgm:pt>
    <dgm:pt modelId="{04DEC0A9-8D36-F645-B1D5-DAE358DAAFBA}">
      <dgm:prSet/>
      <dgm:spPr/>
      <dgm:t>
        <a:bodyPr/>
        <a:lstStyle/>
        <a:p>
          <a:pPr rtl="0"/>
          <a:r>
            <a:rPr lang="en-US" b="1" dirty="0" smtClean="0">
              <a:effectLst>
                <a:outerShdw blurRad="38100" dist="38100" dir="2700000" algn="tl">
                  <a:srgbClr val="000000">
                    <a:alpha val="43137"/>
                  </a:srgbClr>
                </a:outerShdw>
              </a:effectLst>
            </a:rPr>
            <a:t>Accumulator (AC) and multiplier quotient (MQ)</a:t>
          </a:r>
        </a:p>
      </dgm:t>
    </dgm:pt>
    <dgm:pt modelId="{631A0EA5-0494-B24E-9403-4527B0F85C7E}" type="parTrans" cxnId="{38603506-379B-B046-8B2D-497BE42F1DCB}">
      <dgm:prSet/>
      <dgm:spPr/>
      <dgm:t>
        <a:bodyPr/>
        <a:lstStyle/>
        <a:p>
          <a:endParaRPr lang="en-US"/>
        </a:p>
      </dgm:t>
    </dgm:pt>
    <dgm:pt modelId="{564ECAF2-DC7F-414C-9921-AF6E8F5E40B9}" type="sibTrans" cxnId="{38603506-379B-B046-8B2D-497BE42F1DCB}">
      <dgm:prSet/>
      <dgm:spPr/>
      <dgm:t>
        <a:bodyPr/>
        <a:lstStyle/>
        <a:p>
          <a:endParaRPr lang="en-US"/>
        </a:p>
      </dgm:t>
    </dgm:pt>
    <dgm:pt modelId="{D05D06A4-74D4-6242-9110-9720EF8306B6}">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Employed to temporarily hold operands and results of ALU operations</a:t>
          </a:r>
          <a:endParaRPr lang="en-US" dirty="0">
            <a:effectLst>
              <a:outerShdw blurRad="38100" dist="38100" dir="2700000" algn="tl">
                <a:srgbClr val="000000">
                  <a:alpha val="43137"/>
                </a:srgbClr>
              </a:outerShdw>
            </a:effectLst>
          </a:endParaRPr>
        </a:p>
      </dgm:t>
    </dgm:pt>
    <dgm:pt modelId="{C5FEEFDB-C11A-684A-8A54-FD58D085F0FD}" type="parTrans" cxnId="{A0BCFF7B-CEFE-A443-A0AD-DB297EA7C2DD}">
      <dgm:prSet/>
      <dgm:spPr/>
      <dgm:t>
        <a:bodyPr/>
        <a:lstStyle/>
        <a:p>
          <a:endParaRPr lang="en-US"/>
        </a:p>
      </dgm:t>
    </dgm:pt>
    <dgm:pt modelId="{E7DDEF07-E714-B04F-9AA8-6F74D0592852}" type="sibTrans" cxnId="{A0BCFF7B-CEFE-A443-A0AD-DB297EA7C2DD}">
      <dgm:prSet/>
      <dgm:spPr/>
      <dgm:t>
        <a:bodyPr/>
        <a:lstStyle/>
        <a:p>
          <a:endParaRPr lang="en-US"/>
        </a:p>
      </dgm:t>
    </dgm:pt>
    <dgm:pt modelId="{BA5A99DF-215D-904F-A6D0-65BB379826CF}" type="pres">
      <dgm:prSet presAssocID="{FEE09AF2-9AE1-FB41-99AF-0443389F04C5}" presName="Name0" presStyleCnt="0">
        <dgm:presLayoutVars>
          <dgm:dir/>
          <dgm:animLvl val="lvl"/>
          <dgm:resizeHandles val="exact"/>
        </dgm:presLayoutVars>
      </dgm:prSet>
      <dgm:spPr/>
      <dgm:t>
        <a:bodyPr/>
        <a:lstStyle/>
        <a:p>
          <a:endParaRPr lang="en-US"/>
        </a:p>
      </dgm:t>
    </dgm:pt>
    <dgm:pt modelId="{979424FD-12D2-C64F-89D9-5113633F291B}" type="pres">
      <dgm:prSet presAssocID="{17663F6C-82B1-D142-9476-2B6261508F49}" presName="linNode" presStyleCnt="0"/>
      <dgm:spPr/>
    </dgm:pt>
    <dgm:pt modelId="{0CFA3958-9CCA-714D-80C2-D920A4C3B568}" type="pres">
      <dgm:prSet presAssocID="{17663F6C-82B1-D142-9476-2B6261508F49}" presName="parentText" presStyleLbl="node1" presStyleIdx="0" presStyleCnt="6">
        <dgm:presLayoutVars>
          <dgm:chMax val="1"/>
          <dgm:bulletEnabled val="1"/>
        </dgm:presLayoutVars>
      </dgm:prSet>
      <dgm:spPr/>
      <dgm:t>
        <a:bodyPr/>
        <a:lstStyle/>
        <a:p>
          <a:endParaRPr lang="en-US"/>
        </a:p>
      </dgm:t>
    </dgm:pt>
    <dgm:pt modelId="{CC497F74-E56D-D54A-A32A-EBB4F6B3EB59}" type="pres">
      <dgm:prSet presAssocID="{17663F6C-82B1-D142-9476-2B6261508F49}" presName="descendantText" presStyleLbl="alignAccFollowNode1" presStyleIdx="0" presStyleCnt="6">
        <dgm:presLayoutVars>
          <dgm:bulletEnabled val="1"/>
        </dgm:presLayoutVars>
      </dgm:prSet>
      <dgm:spPr/>
      <dgm:t>
        <a:bodyPr/>
        <a:lstStyle/>
        <a:p>
          <a:endParaRPr lang="en-US"/>
        </a:p>
      </dgm:t>
    </dgm:pt>
    <dgm:pt modelId="{E9077E51-2E5E-A740-8614-DF8126403F15}" type="pres">
      <dgm:prSet presAssocID="{497FA11D-1D25-7E45-9B30-00E372145D41}" presName="sp" presStyleCnt="0"/>
      <dgm:spPr/>
    </dgm:pt>
    <dgm:pt modelId="{27D68538-4B83-8F42-AF07-241E95CB5C6D}" type="pres">
      <dgm:prSet presAssocID="{65983CE6-E863-7C48-99C7-7D9C6DCD1E26}" presName="linNode" presStyleCnt="0"/>
      <dgm:spPr/>
    </dgm:pt>
    <dgm:pt modelId="{48A8FEC9-0511-B347-8FBE-EBA2B7357690}" type="pres">
      <dgm:prSet presAssocID="{65983CE6-E863-7C48-99C7-7D9C6DCD1E26}" presName="parentText" presStyleLbl="node1" presStyleIdx="1" presStyleCnt="6">
        <dgm:presLayoutVars>
          <dgm:chMax val="1"/>
          <dgm:bulletEnabled val="1"/>
        </dgm:presLayoutVars>
      </dgm:prSet>
      <dgm:spPr/>
      <dgm:t>
        <a:bodyPr/>
        <a:lstStyle/>
        <a:p>
          <a:endParaRPr lang="en-US"/>
        </a:p>
      </dgm:t>
    </dgm:pt>
    <dgm:pt modelId="{BE17F6E8-5455-3B44-880E-E877A6004AF4}" type="pres">
      <dgm:prSet presAssocID="{65983CE6-E863-7C48-99C7-7D9C6DCD1E26}" presName="descendantText" presStyleLbl="alignAccFollowNode1" presStyleIdx="1" presStyleCnt="6">
        <dgm:presLayoutVars>
          <dgm:bulletEnabled val="1"/>
        </dgm:presLayoutVars>
      </dgm:prSet>
      <dgm:spPr/>
      <dgm:t>
        <a:bodyPr/>
        <a:lstStyle/>
        <a:p>
          <a:endParaRPr lang="en-US"/>
        </a:p>
      </dgm:t>
    </dgm:pt>
    <dgm:pt modelId="{7C393D1B-F0BC-DF4B-99B0-228A5CFC1779}" type="pres">
      <dgm:prSet presAssocID="{340EC2BD-814D-D843-B40C-D5053956DF63}" presName="sp" presStyleCnt="0"/>
      <dgm:spPr/>
    </dgm:pt>
    <dgm:pt modelId="{AD72A645-2D90-A54D-BAB3-E0B09A1E9178}" type="pres">
      <dgm:prSet presAssocID="{1790E50B-3ECE-FA4C-9CD5-C678A681856F}" presName="linNode" presStyleCnt="0"/>
      <dgm:spPr/>
    </dgm:pt>
    <dgm:pt modelId="{7766074F-B532-BA4A-B509-BE407CA8E0EF}" type="pres">
      <dgm:prSet presAssocID="{1790E50B-3ECE-FA4C-9CD5-C678A681856F}" presName="parentText" presStyleLbl="node1" presStyleIdx="2" presStyleCnt="6">
        <dgm:presLayoutVars>
          <dgm:chMax val="1"/>
          <dgm:bulletEnabled val="1"/>
        </dgm:presLayoutVars>
      </dgm:prSet>
      <dgm:spPr/>
      <dgm:t>
        <a:bodyPr/>
        <a:lstStyle/>
        <a:p>
          <a:endParaRPr lang="en-US"/>
        </a:p>
      </dgm:t>
    </dgm:pt>
    <dgm:pt modelId="{7153501E-395B-E940-A6F0-A2B38B4DD9DA}" type="pres">
      <dgm:prSet presAssocID="{1790E50B-3ECE-FA4C-9CD5-C678A681856F}" presName="descendantText" presStyleLbl="alignAccFollowNode1" presStyleIdx="2" presStyleCnt="6">
        <dgm:presLayoutVars>
          <dgm:bulletEnabled val="1"/>
        </dgm:presLayoutVars>
      </dgm:prSet>
      <dgm:spPr/>
      <dgm:t>
        <a:bodyPr/>
        <a:lstStyle/>
        <a:p>
          <a:endParaRPr lang="en-US"/>
        </a:p>
      </dgm:t>
    </dgm:pt>
    <dgm:pt modelId="{85EDF9B2-00BB-9F40-BD8C-4DFDFF48F423}" type="pres">
      <dgm:prSet presAssocID="{BD587779-CA08-6140-AB0D-B1FFC658BAB2}" presName="sp" presStyleCnt="0"/>
      <dgm:spPr/>
    </dgm:pt>
    <dgm:pt modelId="{BB7B410C-BD9D-4047-A944-A7711B586696}" type="pres">
      <dgm:prSet presAssocID="{E9E65EFC-4C94-B645-AAEE-FFCAAC6C9A28}" presName="linNode" presStyleCnt="0"/>
      <dgm:spPr/>
    </dgm:pt>
    <dgm:pt modelId="{D62165FB-07F8-BB41-AD94-3FC196D4B89A}" type="pres">
      <dgm:prSet presAssocID="{E9E65EFC-4C94-B645-AAEE-FFCAAC6C9A28}" presName="parentText" presStyleLbl="node1" presStyleIdx="3" presStyleCnt="6">
        <dgm:presLayoutVars>
          <dgm:chMax val="1"/>
          <dgm:bulletEnabled val="1"/>
        </dgm:presLayoutVars>
      </dgm:prSet>
      <dgm:spPr/>
      <dgm:t>
        <a:bodyPr/>
        <a:lstStyle/>
        <a:p>
          <a:endParaRPr lang="en-US"/>
        </a:p>
      </dgm:t>
    </dgm:pt>
    <dgm:pt modelId="{5DCB971D-C09B-EE4E-84F5-7EF86105255A}" type="pres">
      <dgm:prSet presAssocID="{E9E65EFC-4C94-B645-AAEE-FFCAAC6C9A28}" presName="descendantText" presStyleLbl="alignAccFollowNode1" presStyleIdx="3" presStyleCnt="6">
        <dgm:presLayoutVars>
          <dgm:bulletEnabled val="1"/>
        </dgm:presLayoutVars>
      </dgm:prSet>
      <dgm:spPr/>
      <dgm:t>
        <a:bodyPr/>
        <a:lstStyle/>
        <a:p>
          <a:endParaRPr lang="en-US"/>
        </a:p>
      </dgm:t>
    </dgm:pt>
    <dgm:pt modelId="{2C1EFBE5-6ED6-5B41-B6EF-602E0DE42527}" type="pres">
      <dgm:prSet presAssocID="{33B8FBE5-5405-6A4E-B288-3F6059E81AD0}" presName="sp" presStyleCnt="0"/>
      <dgm:spPr/>
    </dgm:pt>
    <dgm:pt modelId="{4ECF73A2-6A4C-2C43-B448-6FC917CB42E4}" type="pres">
      <dgm:prSet presAssocID="{96EAA1B5-377E-014F-986A-0459C28D9531}" presName="linNode" presStyleCnt="0"/>
      <dgm:spPr/>
    </dgm:pt>
    <dgm:pt modelId="{5184DBB6-5A0C-6745-8BDB-B2A811578BEF}" type="pres">
      <dgm:prSet presAssocID="{96EAA1B5-377E-014F-986A-0459C28D9531}" presName="parentText" presStyleLbl="node1" presStyleIdx="4" presStyleCnt="6">
        <dgm:presLayoutVars>
          <dgm:chMax val="1"/>
          <dgm:bulletEnabled val="1"/>
        </dgm:presLayoutVars>
      </dgm:prSet>
      <dgm:spPr/>
      <dgm:t>
        <a:bodyPr/>
        <a:lstStyle/>
        <a:p>
          <a:endParaRPr lang="en-US"/>
        </a:p>
      </dgm:t>
    </dgm:pt>
    <dgm:pt modelId="{99C0F29E-E6D4-594F-87A8-EF664CEC31E3}" type="pres">
      <dgm:prSet presAssocID="{96EAA1B5-377E-014F-986A-0459C28D9531}" presName="descendantText" presStyleLbl="alignAccFollowNode1" presStyleIdx="4" presStyleCnt="6">
        <dgm:presLayoutVars>
          <dgm:bulletEnabled val="1"/>
        </dgm:presLayoutVars>
      </dgm:prSet>
      <dgm:spPr/>
      <dgm:t>
        <a:bodyPr/>
        <a:lstStyle/>
        <a:p>
          <a:endParaRPr lang="en-US"/>
        </a:p>
      </dgm:t>
    </dgm:pt>
    <dgm:pt modelId="{9B1C6B72-5A04-D44C-859A-B47ED4C24702}" type="pres">
      <dgm:prSet presAssocID="{CA59F1BF-2709-2F45-A412-5E1D8FB26738}" presName="sp" presStyleCnt="0"/>
      <dgm:spPr/>
    </dgm:pt>
    <dgm:pt modelId="{BC3A5F91-4D23-5240-A069-1C426B2B7B52}" type="pres">
      <dgm:prSet presAssocID="{04DEC0A9-8D36-F645-B1D5-DAE358DAAFBA}" presName="linNode" presStyleCnt="0"/>
      <dgm:spPr/>
    </dgm:pt>
    <dgm:pt modelId="{5D289608-FBD2-6445-968F-32CDE3AA653D}" type="pres">
      <dgm:prSet presAssocID="{04DEC0A9-8D36-F645-B1D5-DAE358DAAFBA}" presName="parentText" presStyleLbl="node1" presStyleIdx="5" presStyleCnt="6">
        <dgm:presLayoutVars>
          <dgm:chMax val="1"/>
          <dgm:bulletEnabled val="1"/>
        </dgm:presLayoutVars>
      </dgm:prSet>
      <dgm:spPr/>
      <dgm:t>
        <a:bodyPr/>
        <a:lstStyle/>
        <a:p>
          <a:endParaRPr lang="en-US"/>
        </a:p>
      </dgm:t>
    </dgm:pt>
    <dgm:pt modelId="{7951A7FF-1A7B-4147-A464-EEADD31946FA}" type="pres">
      <dgm:prSet presAssocID="{04DEC0A9-8D36-F645-B1D5-DAE358DAAFBA}" presName="descendantText" presStyleLbl="alignAccFollowNode1" presStyleIdx="5" presStyleCnt="6">
        <dgm:presLayoutVars>
          <dgm:bulletEnabled val="1"/>
        </dgm:presLayoutVars>
      </dgm:prSet>
      <dgm:spPr/>
      <dgm:t>
        <a:bodyPr/>
        <a:lstStyle/>
        <a:p>
          <a:endParaRPr lang="en-US"/>
        </a:p>
      </dgm:t>
    </dgm:pt>
  </dgm:ptLst>
  <dgm:cxnLst>
    <dgm:cxn modelId="{BACD1C75-F1D1-554B-9DAC-9B0ED02AE51A}" type="presOf" srcId="{A7F141B5-D8A4-504D-B823-062804224018}" destId="{5DCB971D-C09B-EE4E-84F5-7EF86105255A}" srcOrd="0" destOrd="0" presId="urn:microsoft.com/office/officeart/2005/8/layout/vList5"/>
    <dgm:cxn modelId="{FDA980E1-7003-774D-9832-CEF2C362D91A}" srcId="{FEE09AF2-9AE1-FB41-99AF-0443389F04C5}" destId="{17663F6C-82B1-D142-9476-2B6261508F49}" srcOrd="0" destOrd="0" parTransId="{F7F3C479-91A8-6343-812B-A5D68BB7EB3D}" sibTransId="{497FA11D-1D25-7E45-9B30-00E372145D41}"/>
    <dgm:cxn modelId="{8E12C1D3-65B9-4442-B8E0-FB60FDB1B42F}" type="presOf" srcId="{D05D06A4-74D4-6242-9110-9720EF8306B6}" destId="{7951A7FF-1A7B-4147-A464-EEADD31946FA}" srcOrd="0" destOrd="0" presId="urn:microsoft.com/office/officeart/2005/8/layout/vList5"/>
    <dgm:cxn modelId="{267C559A-CE86-0043-9C3A-7D4790E50CE8}" type="presOf" srcId="{17663F6C-82B1-D142-9476-2B6261508F49}" destId="{0CFA3958-9CCA-714D-80C2-D920A4C3B568}" srcOrd="0" destOrd="0" presId="urn:microsoft.com/office/officeart/2005/8/layout/vList5"/>
    <dgm:cxn modelId="{3CB8EE45-A3BB-B24F-8902-1BB87AEFAE7E}" type="presOf" srcId="{6A46E06D-ACF8-DE45-9687-3C2546649AAB}" destId="{BE17F6E8-5455-3B44-880E-E877A6004AF4}" srcOrd="0" destOrd="0" presId="urn:microsoft.com/office/officeart/2005/8/layout/vList5"/>
    <dgm:cxn modelId="{3A65A208-65A9-0E40-9751-1E2B5E2BF594}" type="presOf" srcId="{FEE09AF2-9AE1-FB41-99AF-0443389F04C5}" destId="{BA5A99DF-215D-904F-A6D0-65BB379826CF}" srcOrd="0" destOrd="0" presId="urn:microsoft.com/office/officeart/2005/8/layout/vList5"/>
    <dgm:cxn modelId="{C5D9F764-9323-0544-A014-3A1E8EE5C726}" srcId="{FEE09AF2-9AE1-FB41-99AF-0443389F04C5}" destId="{1790E50B-3ECE-FA4C-9CD5-C678A681856F}" srcOrd="2" destOrd="0" parTransId="{16BE0251-3AEA-DB4B-83D3-3AD38714267D}" sibTransId="{BD587779-CA08-6140-AB0D-B1FFC658BAB2}"/>
    <dgm:cxn modelId="{87CEFB80-9B73-1944-A09A-F3D303BC7F13}" type="presOf" srcId="{89D18AA2-6D08-0743-BA5E-F2FD7939C801}" destId="{7153501E-395B-E940-A6F0-A2B38B4DD9DA}" srcOrd="0" destOrd="0" presId="urn:microsoft.com/office/officeart/2005/8/layout/vList5"/>
    <dgm:cxn modelId="{07060C6A-8EF2-6E41-89E6-28DADE83DE91}" srcId="{FEE09AF2-9AE1-FB41-99AF-0443389F04C5}" destId="{E9E65EFC-4C94-B645-AAEE-FFCAAC6C9A28}" srcOrd="3" destOrd="0" parTransId="{3B1C56A8-0A47-EB4D-8013-1000A12914AB}" sibTransId="{33B8FBE5-5405-6A4E-B288-3F6059E81AD0}"/>
    <dgm:cxn modelId="{6C4E03BD-0B2B-374A-9E02-B09294541E32}" srcId="{E9E65EFC-4C94-B645-AAEE-FFCAAC6C9A28}" destId="{A7F141B5-D8A4-504D-B823-062804224018}" srcOrd="0" destOrd="0" parTransId="{12F84BD8-822E-9B4F-B9D1-68D7A33E13DC}" sibTransId="{DF788E86-A164-2342-A854-BED1A303BD1C}"/>
    <dgm:cxn modelId="{4DEE51A1-A22B-CD46-B99B-D8ECA28E273B}" srcId="{FEE09AF2-9AE1-FB41-99AF-0443389F04C5}" destId="{96EAA1B5-377E-014F-986A-0459C28D9531}" srcOrd="4" destOrd="0" parTransId="{68FFE1C2-1A9A-FA42-822C-0BC214C544E8}" sibTransId="{CA59F1BF-2709-2F45-A412-5E1D8FB26738}"/>
    <dgm:cxn modelId="{EB199F31-13D3-9246-83DC-4F2EA27A2A94}" srcId="{96EAA1B5-377E-014F-986A-0459C28D9531}" destId="{0691804E-C818-D34C-BC8F-31C9E94EA9CD}" srcOrd="0" destOrd="0" parTransId="{7FA9B53A-DB94-324F-B03B-9719CB6A2347}" sibTransId="{12B1F7C8-20A0-5C42-B2CE-17BE33A35B1F}"/>
    <dgm:cxn modelId="{F03A1D4E-EAFF-9D4E-8B25-5FB1AE29BAED}" type="presOf" srcId="{0691804E-C818-D34C-BC8F-31C9E94EA9CD}" destId="{99C0F29E-E6D4-594F-87A8-EF664CEC31E3}" srcOrd="0" destOrd="0" presId="urn:microsoft.com/office/officeart/2005/8/layout/vList5"/>
    <dgm:cxn modelId="{12E8E8D7-8195-EE49-961F-2CED05ACE54D}" type="presOf" srcId="{1790E50B-3ECE-FA4C-9CD5-C678A681856F}" destId="{7766074F-B532-BA4A-B509-BE407CA8E0EF}" srcOrd="0" destOrd="0" presId="urn:microsoft.com/office/officeart/2005/8/layout/vList5"/>
    <dgm:cxn modelId="{1F0C1B89-F833-274F-A1B1-F35D07B3BE4F}" srcId="{17663F6C-82B1-D142-9476-2B6261508F49}" destId="{EBCDBAEC-FCC4-1F43-9879-98177D2FB990}" srcOrd="1" destOrd="0" parTransId="{0CE74277-13BA-C24D-9106-859B38F32026}" sibTransId="{76CDBA38-D372-8348-AD06-9299B96E50A3}"/>
    <dgm:cxn modelId="{38603506-379B-B046-8B2D-497BE42F1DCB}" srcId="{FEE09AF2-9AE1-FB41-99AF-0443389F04C5}" destId="{04DEC0A9-8D36-F645-B1D5-DAE358DAAFBA}" srcOrd="5" destOrd="0" parTransId="{631A0EA5-0494-B24E-9403-4527B0F85C7E}" sibTransId="{564ECAF2-DC7F-414C-9921-AF6E8F5E40B9}"/>
    <dgm:cxn modelId="{B6961342-5465-8748-BFAF-577AE556F238}" type="presOf" srcId="{65983CE6-E863-7C48-99C7-7D9C6DCD1E26}" destId="{48A8FEC9-0511-B347-8FBE-EBA2B7357690}" srcOrd="0" destOrd="0" presId="urn:microsoft.com/office/officeart/2005/8/layout/vList5"/>
    <dgm:cxn modelId="{A0BCFF7B-CEFE-A443-A0AD-DB297EA7C2DD}" srcId="{04DEC0A9-8D36-F645-B1D5-DAE358DAAFBA}" destId="{D05D06A4-74D4-6242-9110-9720EF8306B6}" srcOrd="0" destOrd="0" parTransId="{C5FEEFDB-C11A-684A-8A54-FD58D085F0FD}" sibTransId="{E7DDEF07-E714-B04F-9AA8-6F74D0592852}"/>
    <dgm:cxn modelId="{C257DB3F-80FE-574A-971B-BABF4EFA41B1}" type="presOf" srcId="{04DEC0A9-8D36-F645-B1D5-DAE358DAAFBA}" destId="{5D289608-FBD2-6445-968F-32CDE3AA653D}" srcOrd="0" destOrd="0" presId="urn:microsoft.com/office/officeart/2005/8/layout/vList5"/>
    <dgm:cxn modelId="{90F13BDA-61BA-8F4F-B7AD-D7D47FEAB3A6}" type="presOf" srcId="{96EAA1B5-377E-014F-986A-0459C28D9531}" destId="{5184DBB6-5A0C-6745-8BDB-B2A811578BEF}" srcOrd="0" destOrd="0" presId="urn:microsoft.com/office/officeart/2005/8/layout/vList5"/>
    <dgm:cxn modelId="{A4C0DEF0-87B7-1947-A9C4-AB9C9CEE975A}" srcId="{1790E50B-3ECE-FA4C-9CD5-C678A681856F}" destId="{89D18AA2-6D08-0743-BA5E-F2FD7939C801}" srcOrd="0" destOrd="0" parTransId="{4EE7EC46-950C-C74C-94A6-B246D0944B66}" sibTransId="{00E0C177-D917-3F44-883A-04D47388BA7A}"/>
    <dgm:cxn modelId="{F29E6208-4985-6247-84EE-AD50F5FC8F52}" srcId="{65983CE6-E863-7C48-99C7-7D9C6DCD1E26}" destId="{6A46E06D-ACF8-DE45-9687-3C2546649AAB}" srcOrd="0" destOrd="0" parTransId="{D82528B5-3955-C540-9DDC-D8765259A89C}" sibTransId="{8EFE98E7-8548-494B-83E9-019F8064BB10}"/>
    <dgm:cxn modelId="{10A33F33-74B3-4040-98B8-BE15B3151552}" srcId="{FEE09AF2-9AE1-FB41-99AF-0443389F04C5}" destId="{65983CE6-E863-7C48-99C7-7D9C6DCD1E26}" srcOrd="1" destOrd="0" parTransId="{7AE7A4AC-1A04-6E47-8627-B9021F173F90}" sibTransId="{340EC2BD-814D-D843-B40C-D5053956DF63}"/>
    <dgm:cxn modelId="{2CF4AEDE-B152-2640-900A-BB2C4031AE65}" type="presOf" srcId="{983D0763-390C-1C4D-A956-8AEA364C7DE4}" destId="{CC497F74-E56D-D54A-A32A-EBB4F6B3EB59}" srcOrd="0" destOrd="0" presId="urn:microsoft.com/office/officeart/2005/8/layout/vList5"/>
    <dgm:cxn modelId="{D496E9F0-DFC4-4748-B590-B90F6C010D7C}" type="presOf" srcId="{E9E65EFC-4C94-B645-AAEE-FFCAAC6C9A28}" destId="{D62165FB-07F8-BB41-AD94-3FC196D4B89A}" srcOrd="0" destOrd="0" presId="urn:microsoft.com/office/officeart/2005/8/layout/vList5"/>
    <dgm:cxn modelId="{08E7F7BD-EA38-EB41-A1C0-17C62086F05B}" srcId="{17663F6C-82B1-D142-9476-2B6261508F49}" destId="{983D0763-390C-1C4D-A956-8AEA364C7DE4}" srcOrd="0" destOrd="0" parTransId="{EE4788FB-E46E-BE4B-8992-71A0B078B764}" sibTransId="{7AD71A3B-9582-2745-866A-023ECE006DF2}"/>
    <dgm:cxn modelId="{639B5FBC-5D83-4D43-B90E-D7FAB66398C1}" type="presOf" srcId="{EBCDBAEC-FCC4-1F43-9879-98177D2FB990}" destId="{CC497F74-E56D-D54A-A32A-EBB4F6B3EB59}" srcOrd="0" destOrd="1" presId="urn:microsoft.com/office/officeart/2005/8/layout/vList5"/>
    <dgm:cxn modelId="{01370128-7808-6442-BC1A-F747C20C3FD9}" type="presParOf" srcId="{BA5A99DF-215D-904F-A6D0-65BB379826CF}" destId="{979424FD-12D2-C64F-89D9-5113633F291B}" srcOrd="0" destOrd="0" presId="urn:microsoft.com/office/officeart/2005/8/layout/vList5"/>
    <dgm:cxn modelId="{6680066D-277C-414C-96B7-796D9D806626}" type="presParOf" srcId="{979424FD-12D2-C64F-89D9-5113633F291B}" destId="{0CFA3958-9CCA-714D-80C2-D920A4C3B568}" srcOrd="0" destOrd="0" presId="urn:microsoft.com/office/officeart/2005/8/layout/vList5"/>
    <dgm:cxn modelId="{7BF44F59-2DFC-0E4F-A128-F540456A8634}" type="presParOf" srcId="{979424FD-12D2-C64F-89D9-5113633F291B}" destId="{CC497F74-E56D-D54A-A32A-EBB4F6B3EB59}" srcOrd="1" destOrd="0" presId="urn:microsoft.com/office/officeart/2005/8/layout/vList5"/>
    <dgm:cxn modelId="{CBFE1121-59B8-334E-BC48-7F411A5911AE}" type="presParOf" srcId="{BA5A99DF-215D-904F-A6D0-65BB379826CF}" destId="{E9077E51-2E5E-A740-8614-DF8126403F15}" srcOrd="1" destOrd="0" presId="urn:microsoft.com/office/officeart/2005/8/layout/vList5"/>
    <dgm:cxn modelId="{C0C69C66-3A81-D64B-BFD0-5812794EDB19}" type="presParOf" srcId="{BA5A99DF-215D-904F-A6D0-65BB379826CF}" destId="{27D68538-4B83-8F42-AF07-241E95CB5C6D}" srcOrd="2" destOrd="0" presId="urn:microsoft.com/office/officeart/2005/8/layout/vList5"/>
    <dgm:cxn modelId="{358FCB39-07C1-6145-924D-B18F88F67878}" type="presParOf" srcId="{27D68538-4B83-8F42-AF07-241E95CB5C6D}" destId="{48A8FEC9-0511-B347-8FBE-EBA2B7357690}" srcOrd="0" destOrd="0" presId="urn:microsoft.com/office/officeart/2005/8/layout/vList5"/>
    <dgm:cxn modelId="{9C4D088E-4967-1748-8889-05B5E7356E30}" type="presParOf" srcId="{27D68538-4B83-8F42-AF07-241E95CB5C6D}" destId="{BE17F6E8-5455-3B44-880E-E877A6004AF4}" srcOrd="1" destOrd="0" presId="urn:microsoft.com/office/officeart/2005/8/layout/vList5"/>
    <dgm:cxn modelId="{54007797-F278-6649-907F-300E1BD72978}" type="presParOf" srcId="{BA5A99DF-215D-904F-A6D0-65BB379826CF}" destId="{7C393D1B-F0BC-DF4B-99B0-228A5CFC1779}" srcOrd="3" destOrd="0" presId="urn:microsoft.com/office/officeart/2005/8/layout/vList5"/>
    <dgm:cxn modelId="{6359C34F-CF7A-3642-BEE1-43AA72D2FEEF}" type="presParOf" srcId="{BA5A99DF-215D-904F-A6D0-65BB379826CF}" destId="{AD72A645-2D90-A54D-BAB3-E0B09A1E9178}" srcOrd="4" destOrd="0" presId="urn:microsoft.com/office/officeart/2005/8/layout/vList5"/>
    <dgm:cxn modelId="{7ABEE68C-D5F5-0D48-8C0E-3A3F04CB5C31}" type="presParOf" srcId="{AD72A645-2D90-A54D-BAB3-E0B09A1E9178}" destId="{7766074F-B532-BA4A-B509-BE407CA8E0EF}" srcOrd="0" destOrd="0" presId="urn:microsoft.com/office/officeart/2005/8/layout/vList5"/>
    <dgm:cxn modelId="{CB91A965-2736-D844-A888-E49B3F1A9406}" type="presParOf" srcId="{AD72A645-2D90-A54D-BAB3-E0B09A1E9178}" destId="{7153501E-395B-E940-A6F0-A2B38B4DD9DA}" srcOrd="1" destOrd="0" presId="urn:microsoft.com/office/officeart/2005/8/layout/vList5"/>
    <dgm:cxn modelId="{F58340A5-0F0B-B84F-AE87-4EFB8B3F2D71}" type="presParOf" srcId="{BA5A99DF-215D-904F-A6D0-65BB379826CF}" destId="{85EDF9B2-00BB-9F40-BD8C-4DFDFF48F423}" srcOrd="5" destOrd="0" presId="urn:microsoft.com/office/officeart/2005/8/layout/vList5"/>
    <dgm:cxn modelId="{32C0C39D-D062-9C40-9D48-6BFFFF4F89B3}" type="presParOf" srcId="{BA5A99DF-215D-904F-A6D0-65BB379826CF}" destId="{BB7B410C-BD9D-4047-A944-A7711B586696}" srcOrd="6" destOrd="0" presId="urn:microsoft.com/office/officeart/2005/8/layout/vList5"/>
    <dgm:cxn modelId="{52AF244B-C8BB-F544-A558-009279B2647B}" type="presParOf" srcId="{BB7B410C-BD9D-4047-A944-A7711B586696}" destId="{D62165FB-07F8-BB41-AD94-3FC196D4B89A}" srcOrd="0" destOrd="0" presId="urn:microsoft.com/office/officeart/2005/8/layout/vList5"/>
    <dgm:cxn modelId="{2CB5AEA3-3FE1-8B4C-947B-02257172A764}" type="presParOf" srcId="{BB7B410C-BD9D-4047-A944-A7711B586696}" destId="{5DCB971D-C09B-EE4E-84F5-7EF86105255A}" srcOrd="1" destOrd="0" presId="urn:microsoft.com/office/officeart/2005/8/layout/vList5"/>
    <dgm:cxn modelId="{8B4BA479-1DEB-E844-A153-9A0ED0EF862F}" type="presParOf" srcId="{BA5A99DF-215D-904F-A6D0-65BB379826CF}" destId="{2C1EFBE5-6ED6-5B41-B6EF-602E0DE42527}" srcOrd="7" destOrd="0" presId="urn:microsoft.com/office/officeart/2005/8/layout/vList5"/>
    <dgm:cxn modelId="{F2900CBF-EC1C-D04A-B63B-9E98153A0E83}" type="presParOf" srcId="{BA5A99DF-215D-904F-A6D0-65BB379826CF}" destId="{4ECF73A2-6A4C-2C43-B448-6FC917CB42E4}" srcOrd="8" destOrd="0" presId="urn:microsoft.com/office/officeart/2005/8/layout/vList5"/>
    <dgm:cxn modelId="{5EF0EC3C-A0F3-6D41-88A7-1B667F59760B}" type="presParOf" srcId="{4ECF73A2-6A4C-2C43-B448-6FC917CB42E4}" destId="{5184DBB6-5A0C-6745-8BDB-B2A811578BEF}" srcOrd="0" destOrd="0" presId="urn:microsoft.com/office/officeart/2005/8/layout/vList5"/>
    <dgm:cxn modelId="{B0071783-F6C9-D54B-B99E-BF3646500754}" type="presParOf" srcId="{4ECF73A2-6A4C-2C43-B448-6FC917CB42E4}" destId="{99C0F29E-E6D4-594F-87A8-EF664CEC31E3}" srcOrd="1" destOrd="0" presId="urn:microsoft.com/office/officeart/2005/8/layout/vList5"/>
    <dgm:cxn modelId="{E842A61B-76B2-D342-9B3B-F49E8C469146}" type="presParOf" srcId="{BA5A99DF-215D-904F-A6D0-65BB379826CF}" destId="{9B1C6B72-5A04-D44C-859A-B47ED4C24702}" srcOrd="9" destOrd="0" presId="urn:microsoft.com/office/officeart/2005/8/layout/vList5"/>
    <dgm:cxn modelId="{A111B1EE-FCB0-DD43-B96A-083AC1E71A32}" type="presParOf" srcId="{BA5A99DF-215D-904F-A6D0-65BB379826CF}" destId="{BC3A5F91-4D23-5240-A069-1C426B2B7B52}" srcOrd="10" destOrd="0" presId="urn:microsoft.com/office/officeart/2005/8/layout/vList5"/>
    <dgm:cxn modelId="{CCCB770E-AE85-C84B-B445-A51F850643C1}" type="presParOf" srcId="{BC3A5F91-4D23-5240-A069-1C426B2B7B52}" destId="{5D289608-FBD2-6445-968F-32CDE3AA653D}" srcOrd="0" destOrd="0" presId="urn:microsoft.com/office/officeart/2005/8/layout/vList5"/>
    <dgm:cxn modelId="{C454E531-44C9-2D40-A68B-1BC7BD3683A8}" type="presParOf" srcId="{BC3A5F91-4D23-5240-A069-1C426B2B7B52}" destId="{7951A7FF-1A7B-4147-A464-EEADD31946F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EFA566-17A9-FD48-A829-90562E3C364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65202D0-D028-2C41-AFFD-C903E5280C10}">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Pentium</a:t>
          </a:r>
        </a:p>
      </dgm:t>
    </dgm:pt>
    <dgm:pt modelId="{19E40B97-217D-9542-A42F-7A0819291CA5}" type="parTrans" cxnId="{83186716-1E79-5E4E-956A-2C334D180E61}">
      <dgm:prSet/>
      <dgm:spPr/>
      <dgm:t>
        <a:bodyPr/>
        <a:lstStyle/>
        <a:p>
          <a:endParaRPr lang="en-US"/>
        </a:p>
      </dgm:t>
    </dgm:pt>
    <dgm:pt modelId="{B27F23E4-0632-4D43-93FF-9B021F9B6998}" type="sibTrans" cxnId="{83186716-1E79-5E4E-956A-2C334D180E61}">
      <dgm:prSet/>
      <dgm:spPr/>
      <dgm:t>
        <a:bodyPr/>
        <a:lstStyle/>
        <a:p>
          <a:endParaRPr lang="en-US"/>
        </a:p>
      </dgm:t>
    </dgm:pt>
    <dgm:pt modelId="{C9D1FC3C-EC75-7941-BE92-DA58E9F560DF}">
      <dgm:prSet/>
      <dgm:spPr/>
      <dgm:t>
        <a:bodyPr/>
        <a:lstStyle/>
        <a:p>
          <a:pPr rtl="0"/>
          <a:r>
            <a:rPr lang="en-US" dirty="0" smtClean="0"/>
            <a:t>Superscalar</a:t>
          </a:r>
          <a:endParaRPr lang="en-US" dirty="0"/>
        </a:p>
      </dgm:t>
    </dgm:pt>
    <dgm:pt modelId="{6D00887B-DEE3-EF4A-8F49-00CD47051876}" type="parTrans" cxnId="{911E13EE-7F71-FA48-9790-036DD7563746}">
      <dgm:prSet/>
      <dgm:spPr/>
      <dgm:t>
        <a:bodyPr/>
        <a:lstStyle/>
        <a:p>
          <a:endParaRPr lang="en-US"/>
        </a:p>
      </dgm:t>
    </dgm:pt>
    <dgm:pt modelId="{54150A20-0496-B344-BCFC-15AC24376D88}" type="sibTrans" cxnId="{911E13EE-7F71-FA48-9790-036DD7563746}">
      <dgm:prSet/>
      <dgm:spPr/>
      <dgm:t>
        <a:bodyPr/>
        <a:lstStyle/>
        <a:p>
          <a:endParaRPr lang="en-US"/>
        </a:p>
      </dgm:t>
    </dgm:pt>
    <dgm:pt modelId="{0C8B901A-41D8-9D42-83FD-1DFAB30506D2}">
      <dgm:prSet/>
      <dgm:spPr/>
      <dgm:t>
        <a:bodyPr/>
        <a:lstStyle/>
        <a:p>
          <a:pPr rtl="0"/>
          <a:r>
            <a:rPr lang="en-US" dirty="0" smtClean="0"/>
            <a:t>Multiple instructions executed in parallel</a:t>
          </a:r>
          <a:endParaRPr lang="en-US" dirty="0"/>
        </a:p>
      </dgm:t>
    </dgm:pt>
    <dgm:pt modelId="{46815EB1-5224-0843-AD8B-8A09D31EDEAD}" type="parTrans" cxnId="{20EFDB89-2F05-AB41-9B47-5F1E5485D2E0}">
      <dgm:prSet/>
      <dgm:spPr/>
      <dgm:t>
        <a:bodyPr/>
        <a:lstStyle/>
        <a:p>
          <a:endParaRPr lang="en-US"/>
        </a:p>
      </dgm:t>
    </dgm:pt>
    <dgm:pt modelId="{4219AB5F-A2C3-FC4B-BCD7-8549199A1F4C}" type="sibTrans" cxnId="{20EFDB89-2F05-AB41-9B47-5F1E5485D2E0}">
      <dgm:prSet/>
      <dgm:spPr/>
      <dgm:t>
        <a:bodyPr/>
        <a:lstStyle/>
        <a:p>
          <a:endParaRPr lang="en-US"/>
        </a:p>
      </dgm:t>
    </dgm:pt>
    <dgm:pt modelId="{348D0B25-6326-DD4A-89DB-CDBE3ABB4E92}">
      <dgm:prSet/>
      <dgm:spPr/>
      <dgm:t>
        <a:bodyPr/>
        <a:lstStyle/>
        <a:p>
          <a:pPr rtl="0"/>
          <a:r>
            <a:rPr lang="en-US" b="1" dirty="0" smtClean="0">
              <a:effectLst>
                <a:outerShdw blurRad="38100" dist="38100" dir="2700000" algn="tl">
                  <a:srgbClr val="000000">
                    <a:alpha val="43137"/>
                  </a:srgbClr>
                </a:outerShdw>
              </a:effectLst>
            </a:rPr>
            <a:t>Pentium Pro</a:t>
          </a:r>
          <a:endParaRPr lang="en-US" b="1" dirty="0">
            <a:effectLst>
              <a:outerShdw blurRad="38100" dist="38100" dir="2700000" algn="tl">
                <a:srgbClr val="000000">
                  <a:alpha val="43137"/>
                </a:srgbClr>
              </a:outerShdw>
            </a:effectLst>
          </a:endParaRPr>
        </a:p>
      </dgm:t>
    </dgm:pt>
    <dgm:pt modelId="{BAB028A2-A2B6-8E4F-ABF8-CCA14A9CA29C}" type="parTrans" cxnId="{601E5B22-1273-AE4B-AC2D-A3BAF0B044C3}">
      <dgm:prSet/>
      <dgm:spPr/>
      <dgm:t>
        <a:bodyPr/>
        <a:lstStyle/>
        <a:p>
          <a:endParaRPr lang="en-US"/>
        </a:p>
      </dgm:t>
    </dgm:pt>
    <dgm:pt modelId="{C47EB907-1334-3C41-94B1-45F37DD82D15}" type="sibTrans" cxnId="{601E5B22-1273-AE4B-AC2D-A3BAF0B044C3}">
      <dgm:prSet/>
      <dgm:spPr/>
      <dgm:t>
        <a:bodyPr/>
        <a:lstStyle/>
        <a:p>
          <a:endParaRPr lang="en-US"/>
        </a:p>
      </dgm:t>
    </dgm:pt>
    <dgm:pt modelId="{E82A457F-5875-DF4A-A425-24C92DEF59C5}">
      <dgm:prSet/>
      <dgm:spPr/>
      <dgm:t>
        <a:bodyPr/>
        <a:lstStyle/>
        <a:p>
          <a:pPr rtl="0"/>
          <a:r>
            <a:rPr lang="en-US" dirty="0" smtClean="0"/>
            <a:t>Increased superscalar organization</a:t>
          </a:r>
          <a:endParaRPr lang="en-US" dirty="0"/>
        </a:p>
      </dgm:t>
    </dgm:pt>
    <dgm:pt modelId="{619D8F5F-A6D7-1F4D-882D-838CC9EAE7CD}" type="parTrans" cxnId="{968E268A-99FD-D047-BFAB-8AC4D66010C4}">
      <dgm:prSet/>
      <dgm:spPr/>
      <dgm:t>
        <a:bodyPr/>
        <a:lstStyle/>
        <a:p>
          <a:endParaRPr lang="en-US"/>
        </a:p>
      </dgm:t>
    </dgm:pt>
    <dgm:pt modelId="{44768EA1-26BA-F14A-BD6C-81698F85A35E}" type="sibTrans" cxnId="{968E268A-99FD-D047-BFAB-8AC4D66010C4}">
      <dgm:prSet/>
      <dgm:spPr/>
      <dgm:t>
        <a:bodyPr/>
        <a:lstStyle/>
        <a:p>
          <a:endParaRPr lang="en-US"/>
        </a:p>
      </dgm:t>
    </dgm:pt>
    <dgm:pt modelId="{4A2FC05A-0DFC-854A-ACEE-D2CDE8A136AA}">
      <dgm:prSet/>
      <dgm:spPr/>
      <dgm:t>
        <a:bodyPr/>
        <a:lstStyle/>
        <a:p>
          <a:pPr rtl="0"/>
          <a:r>
            <a:rPr lang="en-GB" dirty="0" smtClean="0"/>
            <a:t>Aggressive register renaming</a:t>
          </a:r>
          <a:endParaRPr lang="en-GB" dirty="0"/>
        </a:p>
      </dgm:t>
    </dgm:pt>
    <dgm:pt modelId="{35E83A3E-A957-DE4D-85C8-B68F299BE3D4}" type="parTrans" cxnId="{25AB77AE-B1AE-0540-8B22-77C36033963C}">
      <dgm:prSet/>
      <dgm:spPr/>
      <dgm:t>
        <a:bodyPr/>
        <a:lstStyle/>
        <a:p>
          <a:endParaRPr lang="en-US"/>
        </a:p>
      </dgm:t>
    </dgm:pt>
    <dgm:pt modelId="{CA4B4826-3F3A-374C-AB77-4168ED5ADE9B}" type="sibTrans" cxnId="{25AB77AE-B1AE-0540-8B22-77C36033963C}">
      <dgm:prSet/>
      <dgm:spPr/>
      <dgm:t>
        <a:bodyPr/>
        <a:lstStyle/>
        <a:p>
          <a:endParaRPr lang="en-US"/>
        </a:p>
      </dgm:t>
    </dgm:pt>
    <dgm:pt modelId="{1F44FC6D-B871-EB4E-A600-A035A10BBA0F}">
      <dgm:prSet/>
      <dgm:spPr/>
      <dgm:t>
        <a:bodyPr/>
        <a:lstStyle/>
        <a:p>
          <a:pPr rtl="0"/>
          <a:r>
            <a:rPr lang="en-GB" dirty="0" smtClean="0"/>
            <a:t>Branch prediction</a:t>
          </a:r>
          <a:endParaRPr lang="en-GB" dirty="0"/>
        </a:p>
      </dgm:t>
    </dgm:pt>
    <dgm:pt modelId="{9CD30976-CF1B-734E-A26B-2607ABD9D796}" type="parTrans" cxnId="{401123D5-82DC-704F-A4AC-509C48E641C4}">
      <dgm:prSet/>
      <dgm:spPr/>
      <dgm:t>
        <a:bodyPr/>
        <a:lstStyle/>
        <a:p>
          <a:endParaRPr lang="en-US"/>
        </a:p>
      </dgm:t>
    </dgm:pt>
    <dgm:pt modelId="{56F19561-7DB1-544A-B52D-13607DF85FD1}" type="sibTrans" cxnId="{401123D5-82DC-704F-A4AC-509C48E641C4}">
      <dgm:prSet/>
      <dgm:spPr/>
      <dgm:t>
        <a:bodyPr/>
        <a:lstStyle/>
        <a:p>
          <a:endParaRPr lang="en-US"/>
        </a:p>
      </dgm:t>
    </dgm:pt>
    <dgm:pt modelId="{FDE8AE7C-D9D1-1148-81DD-4E89A37C93B6}">
      <dgm:prSet/>
      <dgm:spPr/>
      <dgm:t>
        <a:bodyPr/>
        <a:lstStyle/>
        <a:p>
          <a:pPr rtl="0"/>
          <a:r>
            <a:rPr lang="en-GB" dirty="0" smtClean="0"/>
            <a:t>Data flow analysis</a:t>
          </a:r>
          <a:endParaRPr lang="en-GB" dirty="0"/>
        </a:p>
      </dgm:t>
    </dgm:pt>
    <dgm:pt modelId="{8E6A4A46-4A5F-6240-9722-07B4887D5A86}" type="parTrans" cxnId="{5AF82AD0-A0A6-2240-9957-1A7C13199623}">
      <dgm:prSet/>
      <dgm:spPr/>
      <dgm:t>
        <a:bodyPr/>
        <a:lstStyle/>
        <a:p>
          <a:endParaRPr lang="en-US"/>
        </a:p>
      </dgm:t>
    </dgm:pt>
    <dgm:pt modelId="{CC846DFC-CC4F-C249-8E47-38D728A4D758}" type="sibTrans" cxnId="{5AF82AD0-A0A6-2240-9957-1A7C13199623}">
      <dgm:prSet/>
      <dgm:spPr/>
      <dgm:t>
        <a:bodyPr/>
        <a:lstStyle/>
        <a:p>
          <a:endParaRPr lang="en-US"/>
        </a:p>
      </dgm:t>
    </dgm:pt>
    <dgm:pt modelId="{E7E38A67-942C-F34D-B3D6-66E3854BE617}">
      <dgm:prSet/>
      <dgm:spPr/>
      <dgm:t>
        <a:bodyPr/>
        <a:lstStyle/>
        <a:p>
          <a:pPr rtl="0"/>
          <a:r>
            <a:rPr lang="en-US" dirty="0" smtClean="0"/>
            <a:t>Speculative execution</a:t>
          </a:r>
          <a:endParaRPr lang="en-US" dirty="0"/>
        </a:p>
      </dgm:t>
    </dgm:pt>
    <dgm:pt modelId="{46BB9218-CB30-5C41-AE60-A9B43ED756D7}" type="parTrans" cxnId="{D496E2D1-9410-D747-9743-9D08B2E5FF37}">
      <dgm:prSet/>
      <dgm:spPr/>
      <dgm:t>
        <a:bodyPr/>
        <a:lstStyle/>
        <a:p>
          <a:endParaRPr lang="en-US"/>
        </a:p>
      </dgm:t>
    </dgm:pt>
    <dgm:pt modelId="{EAC10DA1-A8F0-8649-B6F1-B4B2C7DD4B3B}" type="sibTrans" cxnId="{D496E2D1-9410-D747-9743-9D08B2E5FF37}">
      <dgm:prSet/>
      <dgm:spPr/>
      <dgm:t>
        <a:bodyPr/>
        <a:lstStyle/>
        <a:p>
          <a:endParaRPr lang="en-US"/>
        </a:p>
      </dgm:t>
    </dgm:pt>
    <dgm:pt modelId="{629BAF70-4264-8942-A8B1-FFC0BF0F459F}">
      <dgm:prSet/>
      <dgm:spPr/>
      <dgm:t>
        <a:bodyPr/>
        <a:lstStyle/>
        <a:p>
          <a:pPr rtl="0"/>
          <a:r>
            <a:rPr lang="en-GB" b="1" dirty="0" smtClean="0">
              <a:effectLst>
                <a:outerShdw blurRad="38100" dist="38100" dir="2700000" algn="tl">
                  <a:srgbClr val="000000">
                    <a:alpha val="43137"/>
                  </a:srgbClr>
                </a:outerShdw>
              </a:effectLst>
            </a:rPr>
            <a:t>Pentium II</a:t>
          </a:r>
        </a:p>
      </dgm:t>
    </dgm:pt>
    <dgm:pt modelId="{0EAF3BE4-3CBE-3844-AF37-92601C9B3515}" type="parTrans" cxnId="{07426261-972F-7D4B-A067-820B63CBB0E8}">
      <dgm:prSet/>
      <dgm:spPr/>
      <dgm:t>
        <a:bodyPr/>
        <a:lstStyle/>
        <a:p>
          <a:endParaRPr lang="en-US"/>
        </a:p>
      </dgm:t>
    </dgm:pt>
    <dgm:pt modelId="{2BEC612C-2F18-EC42-B458-BFD8397C1271}" type="sibTrans" cxnId="{07426261-972F-7D4B-A067-820B63CBB0E8}">
      <dgm:prSet/>
      <dgm:spPr/>
      <dgm:t>
        <a:bodyPr/>
        <a:lstStyle/>
        <a:p>
          <a:endParaRPr lang="en-US"/>
        </a:p>
      </dgm:t>
    </dgm:pt>
    <dgm:pt modelId="{51075342-860F-C64C-AA29-C3BA22E30E7A}">
      <dgm:prSet/>
      <dgm:spPr/>
      <dgm:t>
        <a:bodyPr/>
        <a:lstStyle/>
        <a:p>
          <a:pPr rtl="0"/>
          <a:r>
            <a:rPr lang="en-US" dirty="0" smtClean="0"/>
            <a:t>MMX technology</a:t>
          </a:r>
          <a:endParaRPr lang="en-US" dirty="0"/>
        </a:p>
      </dgm:t>
    </dgm:pt>
    <dgm:pt modelId="{C62109CC-FDE5-534F-9AC0-6D51C0DA489E}" type="parTrans" cxnId="{47D50B92-3BFD-FC4F-85FE-CB52D20FCC3B}">
      <dgm:prSet/>
      <dgm:spPr/>
      <dgm:t>
        <a:bodyPr/>
        <a:lstStyle/>
        <a:p>
          <a:endParaRPr lang="en-US"/>
        </a:p>
      </dgm:t>
    </dgm:pt>
    <dgm:pt modelId="{106F7D0B-0CFC-C24E-A410-97C14DD1E7BC}" type="sibTrans" cxnId="{47D50B92-3BFD-FC4F-85FE-CB52D20FCC3B}">
      <dgm:prSet/>
      <dgm:spPr/>
      <dgm:t>
        <a:bodyPr/>
        <a:lstStyle/>
        <a:p>
          <a:endParaRPr lang="en-US"/>
        </a:p>
      </dgm:t>
    </dgm:pt>
    <dgm:pt modelId="{5F22814F-AE37-864D-A0A1-5F17205E6823}">
      <dgm:prSet/>
      <dgm:spPr/>
      <dgm:t>
        <a:bodyPr/>
        <a:lstStyle/>
        <a:p>
          <a:pPr rtl="0"/>
          <a:r>
            <a:rPr lang="en-US" dirty="0" smtClean="0"/>
            <a:t>Designed specifically to process video, audio, and graphics data</a:t>
          </a:r>
          <a:endParaRPr lang="en-US" dirty="0"/>
        </a:p>
      </dgm:t>
    </dgm:pt>
    <dgm:pt modelId="{D2FFF8C1-8019-3242-A642-D7FFA8412A37}" type="parTrans" cxnId="{5AC1648A-BDF7-604C-93D8-7BF71B4B0698}">
      <dgm:prSet/>
      <dgm:spPr/>
      <dgm:t>
        <a:bodyPr/>
        <a:lstStyle/>
        <a:p>
          <a:endParaRPr lang="en-US"/>
        </a:p>
      </dgm:t>
    </dgm:pt>
    <dgm:pt modelId="{7E0ED2C9-6DF5-4A44-BF6B-AFFA6A64DDAA}" type="sibTrans" cxnId="{5AC1648A-BDF7-604C-93D8-7BF71B4B0698}">
      <dgm:prSet/>
      <dgm:spPr/>
      <dgm:t>
        <a:bodyPr/>
        <a:lstStyle/>
        <a:p>
          <a:endParaRPr lang="en-US"/>
        </a:p>
      </dgm:t>
    </dgm:pt>
    <dgm:pt modelId="{E9C56EDA-2CFC-094F-A6E0-B3345F53CA6B}">
      <dgm:prSet/>
      <dgm:spPr/>
      <dgm:t>
        <a:bodyPr/>
        <a:lstStyle/>
        <a:p>
          <a:pPr rtl="0"/>
          <a:r>
            <a:rPr lang="en-US" b="1" dirty="0" smtClean="0">
              <a:effectLst>
                <a:outerShdw blurRad="38100" dist="38100" dir="2700000" algn="tl">
                  <a:srgbClr val="000000">
                    <a:alpha val="43137"/>
                  </a:srgbClr>
                </a:outerShdw>
              </a:effectLst>
            </a:rPr>
            <a:t>Pentium III</a:t>
          </a:r>
        </a:p>
      </dgm:t>
    </dgm:pt>
    <dgm:pt modelId="{FE61F3EE-D483-6A4C-B4DA-10FA03FAA516}" type="parTrans" cxnId="{21F76BC1-2A48-4F4A-BC68-4A4DEEE6E805}">
      <dgm:prSet/>
      <dgm:spPr/>
      <dgm:t>
        <a:bodyPr/>
        <a:lstStyle/>
        <a:p>
          <a:endParaRPr lang="en-US"/>
        </a:p>
      </dgm:t>
    </dgm:pt>
    <dgm:pt modelId="{03EC3829-26A7-4A41-94F6-69B44130F60F}" type="sibTrans" cxnId="{21F76BC1-2A48-4F4A-BC68-4A4DEEE6E805}">
      <dgm:prSet/>
      <dgm:spPr/>
      <dgm:t>
        <a:bodyPr/>
        <a:lstStyle/>
        <a:p>
          <a:endParaRPr lang="en-US"/>
        </a:p>
      </dgm:t>
    </dgm:pt>
    <dgm:pt modelId="{C76921A1-9CAE-624D-8AFE-DDB11A80B191}">
      <dgm:prSet/>
      <dgm:spPr/>
      <dgm:t>
        <a:bodyPr/>
        <a:lstStyle/>
        <a:p>
          <a:pPr rtl="0"/>
          <a:r>
            <a:rPr lang="en-US" dirty="0" smtClean="0"/>
            <a:t>Additional floating-point instructions to support 3D graphics software</a:t>
          </a:r>
          <a:endParaRPr lang="en-US" dirty="0"/>
        </a:p>
      </dgm:t>
    </dgm:pt>
    <dgm:pt modelId="{2B8A5762-9222-D843-AD10-ED5B022B70FF}" type="parTrans" cxnId="{5E22BEDD-B15C-C847-988B-01536421FDD2}">
      <dgm:prSet/>
      <dgm:spPr/>
      <dgm:t>
        <a:bodyPr/>
        <a:lstStyle/>
        <a:p>
          <a:endParaRPr lang="en-US"/>
        </a:p>
      </dgm:t>
    </dgm:pt>
    <dgm:pt modelId="{D47ABD0C-1E89-7C40-9255-C7BF3A11B3BE}" type="sibTrans" cxnId="{5E22BEDD-B15C-C847-988B-01536421FDD2}">
      <dgm:prSet/>
      <dgm:spPr/>
      <dgm:t>
        <a:bodyPr/>
        <a:lstStyle/>
        <a:p>
          <a:endParaRPr lang="en-US"/>
        </a:p>
      </dgm:t>
    </dgm:pt>
    <dgm:pt modelId="{9C1E1CAA-C6FF-0246-B7B6-BA531B91BD4D}">
      <dgm:prSet/>
      <dgm:spPr/>
      <dgm:t>
        <a:bodyPr/>
        <a:lstStyle/>
        <a:p>
          <a:pPr rtl="0"/>
          <a:r>
            <a:rPr lang="en-US" b="1" dirty="0" smtClean="0">
              <a:effectLst>
                <a:outerShdw blurRad="38100" dist="38100" dir="2700000" algn="tl">
                  <a:srgbClr val="000000">
                    <a:alpha val="43137"/>
                  </a:srgbClr>
                </a:outerShdw>
              </a:effectLst>
            </a:rPr>
            <a:t>Pentium 4</a:t>
          </a:r>
        </a:p>
      </dgm:t>
    </dgm:pt>
    <dgm:pt modelId="{C97F85AB-C050-894C-9363-BAD09C8B5132}" type="parTrans" cxnId="{BD5FDA3E-8F92-E142-9980-9BDAB021AD55}">
      <dgm:prSet/>
      <dgm:spPr/>
      <dgm:t>
        <a:bodyPr/>
        <a:lstStyle/>
        <a:p>
          <a:endParaRPr lang="en-US"/>
        </a:p>
      </dgm:t>
    </dgm:pt>
    <dgm:pt modelId="{A437D23C-4EF7-514B-A8A5-82F3C60C1858}" type="sibTrans" cxnId="{BD5FDA3E-8F92-E142-9980-9BDAB021AD55}">
      <dgm:prSet/>
      <dgm:spPr/>
      <dgm:t>
        <a:bodyPr/>
        <a:lstStyle/>
        <a:p>
          <a:endParaRPr lang="en-US"/>
        </a:p>
      </dgm:t>
    </dgm:pt>
    <dgm:pt modelId="{FC1F3B0F-DB2B-204D-B7F7-68ABC334317F}">
      <dgm:prSet/>
      <dgm:spPr/>
      <dgm:t>
        <a:bodyPr/>
        <a:lstStyle/>
        <a:p>
          <a:pPr rtl="0"/>
          <a:r>
            <a:rPr lang="en-GB" dirty="0" smtClean="0"/>
            <a:t>Includes additional floating-point and other enhancements for multimedia</a:t>
          </a:r>
          <a:endParaRPr lang="en-GB" dirty="0"/>
        </a:p>
      </dgm:t>
    </dgm:pt>
    <dgm:pt modelId="{E816EA8C-60C4-4E4C-9A83-B6BE091F5BC9}" type="parTrans" cxnId="{933C44CF-8D1F-D14A-B8A7-AE3DD0414C18}">
      <dgm:prSet/>
      <dgm:spPr/>
      <dgm:t>
        <a:bodyPr/>
        <a:lstStyle/>
        <a:p>
          <a:endParaRPr lang="en-US"/>
        </a:p>
      </dgm:t>
    </dgm:pt>
    <dgm:pt modelId="{2D6C2159-DEA6-1B48-AF00-7AAE1429541A}" type="sibTrans" cxnId="{933C44CF-8D1F-D14A-B8A7-AE3DD0414C18}">
      <dgm:prSet/>
      <dgm:spPr/>
      <dgm:t>
        <a:bodyPr/>
        <a:lstStyle/>
        <a:p>
          <a:endParaRPr lang="en-US"/>
        </a:p>
      </dgm:t>
    </dgm:pt>
    <dgm:pt modelId="{04B52BB2-D597-D240-BA27-C82DE81C89F1}">
      <dgm:prSet/>
      <dgm:spPr/>
      <dgm:t>
        <a:bodyPr/>
        <a:lstStyle/>
        <a:p>
          <a:pPr rtl="0"/>
          <a:endParaRPr lang="en-GB" dirty="0"/>
        </a:p>
      </dgm:t>
    </dgm:pt>
    <dgm:pt modelId="{1E434A49-2613-6742-A3F1-E344FC6A2218}" type="parTrans" cxnId="{5E5ABDB0-9391-364B-A2E3-997729A39A85}">
      <dgm:prSet/>
      <dgm:spPr/>
      <dgm:t>
        <a:bodyPr/>
        <a:lstStyle/>
        <a:p>
          <a:endParaRPr lang="en-US"/>
        </a:p>
      </dgm:t>
    </dgm:pt>
    <dgm:pt modelId="{0FEF84C4-9011-EC49-BC85-C85CAF1392C6}" type="sibTrans" cxnId="{5E5ABDB0-9391-364B-A2E3-997729A39A85}">
      <dgm:prSet/>
      <dgm:spPr/>
      <dgm:t>
        <a:bodyPr/>
        <a:lstStyle/>
        <a:p>
          <a:endParaRPr lang="en-US"/>
        </a:p>
      </dgm:t>
    </dgm:pt>
    <dgm:pt modelId="{EFF3BAC4-4887-B948-B5FE-2E4D013DF518}" type="pres">
      <dgm:prSet presAssocID="{02EFA566-17A9-FD48-A829-90562E3C3647}" presName="Name0" presStyleCnt="0">
        <dgm:presLayoutVars>
          <dgm:dir/>
          <dgm:animLvl val="lvl"/>
          <dgm:resizeHandles val="exact"/>
        </dgm:presLayoutVars>
      </dgm:prSet>
      <dgm:spPr/>
      <dgm:t>
        <a:bodyPr/>
        <a:lstStyle/>
        <a:p>
          <a:endParaRPr lang="en-US"/>
        </a:p>
      </dgm:t>
    </dgm:pt>
    <dgm:pt modelId="{7F79652F-AD2D-6F4E-A6AC-59D43B4BA2AD}" type="pres">
      <dgm:prSet presAssocID="{C65202D0-D028-2C41-AFFD-C903E5280C10}" presName="composite" presStyleCnt="0"/>
      <dgm:spPr/>
    </dgm:pt>
    <dgm:pt modelId="{E4AE9B18-635E-AC4B-BCCB-361E1904AC54}" type="pres">
      <dgm:prSet presAssocID="{C65202D0-D028-2C41-AFFD-C903E5280C10}" presName="parTx" presStyleLbl="alignNode1" presStyleIdx="0" presStyleCnt="5">
        <dgm:presLayoutVars>
          <dgm:chMax val="0"/>
          <dgm:chPref val="0"/>
          <dgm:bulletEnabled val="1"/>
        </dgm:presLayoutVars>
      </dgm:prSet>
      <dgm:spPr/>
      <dgm:t>
        <a:bodyPr/>
        <a:lstStyle/>
        <a:p>
          <a:endParaRPr lang="en-US"/>
        </a:p>
      </dgm:t>
    </dgm:pt>
    <dgm:pt modelId="{239AF670-EF77-4B40-B874-00EAAB89D08E}" type="pres">
      <dgm:prSet presAssocID="{C65202D0-D028-2C41-AFFD-C903E5280C10}" presName="desTx" presStyleLbl="alignAccFollowNode1" presStyleIdx="0" presStyleCnt="5">
        <dgm:presLayoutVars>
          <dgm:bulletEnabled val="1"/>
        </dgm:presLayoutVars>
      </dgm:prSet>
      <dgm:spPr/>
      <dgm:t>
        <a:bodyPr/>
        <a:lstStyle/>
        <a:p>
          <a:endParaRPr lang="en-US"/>
        </a:p>
      </dgm:t>
    </dgm:pt>
    <dgm:pt modelId="{93C929EB-830E-1140-96AC-37E915A851A3}" type="pres">
      <dgm:prSet presAssocID="{B27F23E4-0632-4D43-93FF-9B021F9B6998}" presName="space" presStyleCnt="0"/>
      <dgm:spPr/>
    </dgm:pt>
    <dgm:pt modelId="{572C6216-F33A-E141-AF14-3FDE0005D633}" type="pres">
      <dgm:prSet presAssocID="{348D0B25-6326-DD4A-89DB-CDBE3ABB4E92}" presName="composite" presStyleCnt="0"/>
      <dgm:spPr/>
    </dgm:pt>
    <dgm:pt modelId="{80304123-D914-FD43-9B95-034E07248611}" type="pres">
      <dgm:prSet presAssocID="{348D0B25-6326-DD4A-89DB-CDBE3ABB4E92}" presName="parTx" presStyleLbl="alignNode1" presStyleIdx="1" presStyleCnt="5">
        <dgm:presLayoutVars>
          <dgm:chMax val="0"/>
          <dgm:chPref val="0"/>
          <dgm:bulletEnabled val="1"/>
        </dgm:presLayoutVars>
      </dgm:prSet>
      <dgm:spPr/>
      <dgm:t>
        <a:bodyPr/>
        <a:lstStyle/>
        <a:p>
          <a:endParaRPr lang="en-US"/>
        </a:p>
      </dgm:t>
    </dgm:pt>
    <dgm:pt modelId="{56924772-18B6-994C-98FA-7F601FDFEE1B}" type="pres">
      <dgm:prSet presAssocID="{348D0B25-6326-DD4A-89DB-CDBE3ABB4E92}" presName="desTx" presStyleLbl="alignAccFollowNode1" presStyleIdx="1" presStyleCnt="5">
        <dgm:presLayoutVars>
          <dgm:bulletEnabled val="1"/>
        </dgm:presLayoutVars>
      </dgm:prSet>
      <dgm:spPr/>
      <dgm:t>
        <a:bodyPr/>
        <a:lstStyle/>
        <a:p>
          <a:endParaRPr lang="en-US"/>
        </a:p>
      </dgm:t>
    </dgm:pt>
    <dgm:pt modelId="{904BF4E8-B167-354F-A716-806747DC3623}" type="pres">
      <dgm:prSet presAssocID="{C47EB907-1334-3C41-94B1-45F37DD82D15}" presName="space" presStyleCnt="0"/>
      <dgm:spPr/>
    </dgm:pt>
    <dgm:pt modelId="{87BB4961-755C-164B-8FC1-882A6A61CEE8}" type="pres">
      <dgm:prSet presAssocID="{629BAF70-4264-8942-A8B1-FFC0BF0F459F}" presName="composite" presStyleCnt="0"/>
      <dgm:spPr/>
    </dgm:pt>
    <dgm:pt modelId="{FF4F7E1A-AE63-274B-A4C6-EB571D1564FB}" type="pres">
      <dgm:prSet presAssocID="{629BAF70-4264-8942-A8B1-FFC0BF0F459F}" presName="parTx" presStyleLbl="alignNode1" presStyleIdx="2" presStyleCnt="5">
        <dgm:presLayoutVars>
          <dgm:chMax val="0"/>
          <dgm:chPref val="0"/>
          <dgm:bulletEnabled val="1"/>
        </dgm:presLayoutVars>
      </dgm:prSet>
      <dgm:spPr/>
      <dgm:t>
        <a:bodyPr/>
        <a:lstStyle/>
        <a:p>
          <a:endParaRPr lang="en-US"/>
        </a:p>
      </dgm:t>
    </dgm:pt>
    <dgm:pt modelId="{FBF14E39-A656-9542-ADFE-9B55470FF288}" type="pres">
      <dgm:prSet presAssocID="{629BAF70-4264-8942-A8B1-FFC0BF0F459F}" presName="desTx" presStyleLbl="alignAccFollowNode1" presStyleIdx="2" presStyleCnt="5">
        <dgm:presLayoutVars>
          <dgm:bulletEnabled val="1"/>
        </dgm:presLayoutVars>
      </dgm:prSet>
      <dgm:spPr/>
      <dgm:t>
        <a:bodyPr/>
        <a:lstStyle/>
        <a:p>
          <a:endParaRPr lang="en-US"/>
        </a:p>
      </dgm:t>
    </dgm:pt>
    <dgm:pt modelId="{F2F42C7F-67F7-6C44-ABA1-02E40F2E8C1F}" type="pres">
      <dgm:prSet presAssocID="{2BEC612C-2F18-EC42-B458-BFD8397C1271}" presName="space" presStyleCnt="0"/>
      <dgm:spPr/>
    </dgm:pt>
    <dgm:pt modelId="{3ACE73A1-B8BF-BA47-B346-BEC57FC59355}" type="pres">
      <dgm:prSet presAssocID="{E9C56EDA-2CFC-094F-A6E0-B3345F53CA6B}" presName="composite" presStyleCnt="0"/>
      <dgm:spPr/>
    </dgm:pt>
    <dgm:pt modelId="{AC9F0307-D23A-AD4D-A53E-820FC22698F4}" type="pres">
      <dgm:prSet presAssocID="{E9C56EDA-2CFC-094F-A6E0-B3345F53CA6B}" presName="parTx" presStyleLbl="alignNode1" presStyleIdx="3" presStyleCnt="5">
        <dgm:presLayoutVars>
          <dgm:chMax val="0"/>
          <dgm:chPref val="0"/>
          <dgm:bulletEnabled val="1"/>
        </dgm:presLayoutVars>
      </dgm:prSet>
      <dgm:spPr/>
      <dgm:t>
        <a:bodyPr/>
        <a:lstStyle/>
        <a:p>
          <a:endParaRPr lang="en-US"/>
        </a:p>
      </dgm:t>
    </dgm:pt>
    <dgm:pt modelId="{FABCC956-1A2E-554B-9D18-D1AFC85AA163}" type="pres">
      <dgm:prSet presAssocID="{E9C56EDA-2CFC-094F-A6E0-B3345F53CA6B}" presName="desTx" presStyleLbl="alignAccFollowNode1" presStyleIdx="3" presStyleCnt="5">
        <dgm:presLayoutVars>
          <dgm:bulletEnabled val="1"/>
        </dgm:presLayoutVars>
      </dgm:prSet>
      <dgm:spPr/>
      <dgm:t>
        <a:bodyPr/>
        <a:lstStyle/>
        <a:p>
          <a:endParaRPr lang="en-US"/>
        </a:p>
      </dgm:t>
    </dgm:pt>
    <dgm:pt modelId="{CB0EFEDF-4531-A14B-91F9-DFA8666B8262}" type="pres">
      <dgm:prSet presAssocID="{03EC3829-26A7-4A41-94F6-69B44130F60F}" presName="space" presStyleCnt="0"/>
      <dgm:spPr/>
    </dgm:pt>
    <dgm:pt modelId="{CB3968CD-64F0-5E46-B182-77A9D3585A76}" type="pres">
      <dgm:prSet presAssocID="{9C1E1CAA-C6FF-0246-B7B6-BA531B91BD4D}" presName="composite" presStyleCnt="0"/>
      <dgm:spPr/>
    </dgm:pt>
    <dgm:pt modelId="{24D4775D-5021-0A4C-9096-E19268624406}" type="pres">
      <dgm:prSet presAssocID="{9C1E1CAA-C6FF-0246-B7B6-BA531B91BD4D}" presName="parTx" presStyleLbl="alignNode1" presStyleIdx="4" presStyleCnt="5">
        <dgm:presLayoutVars>
          <dgm:chMax val="0"/>
          <dgm:chPref val="0"/>
          <dgm:bulletEnabled val="1"/>
        </dgm:presLayoutVars>
      </dgm:prSet>
      <dgm:spPr/>
      <dgm:t>
        <a:bodyPr/>
        <a:lstStyle/>
        <a:p>
          <a:endParaRPr lang="en-US"/>
        </a:p>
      </dgm:t>
    </dgm:pt>
    <dgm:pt modelId="{E61E2309-C606-7C4D-BF94-1DE972488DFD}" type="pres">
      <dgm:prSet presAssocID="{9C1E1CAA-C6FF-0246-B7B6-BA531B91BD4D}" presName="desTx" presStyleLbl="alignAccFollowNode1" presStyleIdx="4" presStyleCnt="5" custLinFactNeighborX="2051" custLinFactNeighborY="1150">
        <dgm:presLayoutVars>
          <dgm:bulletEnabled val="1"/>
        </dgm:presLayoutVars>
      </dgm:prSet>
      <dgm:spPr/>
      <dgm:t>
        <a:bodyPr/>
        <a:lstStyle/>
        <a:p>
          <a:endParaRPr lang="en-US"/>
        </a:p>
      </dgm:t>
    </dgm:pt>
  </dgm:ptLst>
  <dgm:cxnLst>
    <dgm:cxn modelId="{6054E8FD-5DE7-4E4E-99FD-B8EA3E3A6BE5}" type="presOf" srcId="{5F22814F-AE37-864D-A0A1-5F17205E6823}" destId="{FBF14E39-A656-9542-ADFE-9B55470FF288}" srcOrd="0" destOrd="1" presId="urn:microsoft.com/office/officeart/2005/8/layout/hList1"/>
    <dgm:cxn modelId="{41909CF1-29AB-8840-A73D-8A957F175B09}" type="presOf" srcId="{1F44FC6D-B871-EB4E-A600-A035A10BBA0F}" destId="{56924772-18B6-994C-98FA-7F601FDFEE1B}" srcOrd="0" destOrd="2" presId="urn:microsoft.com/office/officeart/2005/8/layout/hList1"/>
    <dgm:cxn modelId="{A81BBD17-7CEF-2045-8D62-AE296DD4B0BC}" type="presOf" srcId="{4A2FC05A-0DFC-854A-ACEE-D2CDE8A136AA}" destId="{56924772-18B6-994C-98FA-7F601FDFEE1B}" srcOrd="0" destOrd="1" presId="urn:microsoft.com/office/officeart/2005/8/layout/hList1"/>
    <dgm:cxn modelId="{FDEE0258-8FEF-7744-835F-C46B3C8240E2}" type="presOf" srcId="{C65202D0-D028-2C41-AFFD-C903E5280C10}" destId="{E4AE9B18-635E-AC4B-BCCB-361E1904AC54}" srcOrd="0" destOrd="0" presId="urn:microsoft.com/office/officeart/2005/8/layout/hList1"/>
    <dgm:cxn modelId="{5AC1648A-BDF7-604C-93D8-7BF71B4B0698}" srcId="{629BAF70-4264-8942-A8B1-FFC0BF0F459F}" destId="{5F22814F-AE37-864D-A0A1-5F17205E6823}" srcOrd="1" destOrd="0" parTransId="{D2FFF8C1-8019-3242-A642-D7FFA8412A37}" sibTransId="{7E0ED2C9-6DF5-4A44-BF6B-AFFA6A64DDAA}"/>
    <dgm:cxn modelId="{401123D5-82DC-704F-A4AC-509C48E641C4}" srcId="{348D0B25-6326-DD4A-89DB-CDBE3ABB4E92}" destId="{1F44FC6D-B871-EB4E-A600-A035A10BBA0F}" srcOrd="2" destOrd="0" parTransId="{9CD30976-CF1B-734E-A26B-2607ABD9D796}" sibTransId="{56F19561-7DB1-544A-B52D-13607DF85FD1}"/>
    <dgm:cxn modelId="{6EAB5383-CB96-514A-9E62-88BA7860D4D8}" type="presOf" srcId="{04B52BB2-D597-D240-BA27-C82DE81C89F1}" destId="{E61E2309-C606-7C4D-BF94-1DE972488DFD}" srcOrd="0" destOrd="1" presId="urn:microsoft.com/office/officeart/2005/8/layout/hList1"/>
    <dgm:cxn modelId="{3E808455-71B5-C948-87F2-A6A120573E0D}" type="presOf" srcId="{51075342-860F-C64C-AA29-C3BA22E30E7A}" destId="{FBF14E39-A656-9542-ADFE-9B55470FF288}" srcOrd="0" destOrd="0" presId="urn:microsoft.com/office/officeart/2005/8/layout/hList1"/>
    <dgm:cxn modelId="{07426261-972F-7D4B-A067-820B63CBB0E8}" srcId="{02EFA566-17A9-FD48-A829-90562E3C3647}" destId="{629BAF70-4264-8942-A8B1-FFC0BF0F459F}" srcOrd="2" destOrd="0" parTransId="{0EAF3BE4-3CBE-3844-AF37-92601C9B3515}" sibTransId="{2BEC612C-2F18-EC42-B458-BFD8397C1271}"/>
    <dgm:cxn modelId="{8AB9B3A4-D90F-874B-8726-B1A0A578E765}" type="presOf" srcId="{FC1F3B0F-DB2B-204D-B7F7-68ABC334317F}" destId="{E61E2309-C606-7C4D-BF94-1DE972488DFD}" srcOrd="0" destOrd="0" presId="urn:microsoft.com/office/officeart/2005/8/layout/hList1"/>
    <dgm:cxn modelId="{601E5B22-1273-AE4B-AC2D-A3BAF0B044C3}" srcId="{02EFA566-17A9-FD48-A829-90562E3C3647}" destId="{348D0B25-6326-DD4A-89DB-CDBE3ABB4E92}" srcOrd="1" destOrd="0" parTransId="{BAB028A2-A2B6-8E4F-ABF8-CCA14A9CA29C}" sibTransId="{C47EB907-1334-3C41-94B1-45F37DD82D15}"/>
    <dgm:cxn modelId="{BD5FDA3E-8F92-E142-9980-9BDAB021AD55}" srcId="{02EFA566-17A9-FD48-A829-90562E3C3647}" destId="{9C1E1CAA-C6FF-0246-B7B6-BA531B91BD4D}" srcOrd="4" destOrd="0" parTransId="{C97F85AB-C050-894C-9363-BAD09C8B5132}" sibTransId="{A437D23C-4EF7-514B-A8A5-82F3C60C1858}"/>
    <dgm:cxn modelId="{D496E2D1-9410-D747-9743-9D08B2E5FF37}" srcId="{348D0B25-6326-DD4A-89DB-CDBE3ABB4E92}" destId="{E7E38A67-942C-F34D-B3D6-66E3854BE617}" srcOrd="4" destOrd="0" parTransId="{46BB9218-CB30-5C41-AE60-A9B43ED756D7}" sibTransId="{EAC10DA1-A8F0-8649-B6F1-B4B2C7DD4B3B}"/>
    <dgm:cxn modelId="{5AF82AD0-A0A6-2240-9957-1A7C13199623}" srcId="{348D0B25-6326-DD4A-89DB-CDBE3ABB4E92}" destId="{FDE8AE7C-D9D1-1148-81DD-4E89A37C93B6}" srcOrd="3" destOrd="0" parTransId="{8E6A4A46-4A5F-6240-9722-07B4887D5A86}" sibTransId="{CC846DFC-CC4F-C249-8E47-38D728A4D758}"/>
    <dgm:cxn modelId="{C09FDD8C-E544-C944-9F37-1AA05301F3EC}" type="presOf" srcId="{02EFA566-17A9-FD48-A829-90562E3C3647}" destId="{EFF3BAC4-4887-B948-B5FE-2E4D013DF518}" srcOrd="0" destOrd="0" presId="urn:microsoft.com/office/officeart/2005/8/layout/hList1"/>
    <dgm:cxn modelId="{5E22BEDD-B15C-C847-988B-01536421FDD2}" srcId="{E9C56EDA-2CFC-094F-A6E0-B3345F53CA6B}" destId="{C76921A1-9CAE-624D-8AFE-DDB11A80B191}" srcOrd="0" destOrd="0" parTransId="{2B8A5762-9222-D843-AD10-ED5B022B70FF}" sibTransId="{D47ABD0C-1E89-7C40-9255-C7BF3A11B3BE}"/>
    <dgm:cxn modelId="{968E268A-99FD-D047-BFAB-8AC4D66010C4}" srcId="{348D0B25-6326-DD4A-89DB-CDBE3ABB4E92}" destId="{E82A457F-5875-DF4A-A425-24C92DEF59C5}" srcOrd="0" destOrd="0" parTransId="{619D8F5F-A6D7-1F4D-882D-838CC9EAE7CD}" sibTransId="{44768EA1-26BA-F14A-BD6C-81698F85A35E}"/>
    <dgm:cxn modelId="{5E5ABDB0-9391-364B-A2E3-997729A39A85}" srcId="{9C1E1CAA-C6FF-0246-B7B6-BA531B91BD4D}" destId="{04B52BB2-D597-D240-BA27-C82DE81C89F1}" srcOrd="1" destOrd="0" parTransId="{1E434A49-2613-6742-A3F1-E344FC6A2218}" sibTransId="{0FEF84C4-9011-EC49-BC85-C85CAF1392C6}"/>
    <dgm:cxn modelId="{DB350255-FC09-8A45-A451-DA6D25BD880B}" type="presOf" srcId="{E9C56EDA-2CFC-094F-A6E0-B3345F53CA6B}" destId="{AC9F0307-D23A-AD4D-A53E-820FC22698F4}" srcOrd="0" destOrd="0" presId="urn:microsoft.com/office/officeart/2005/8/layout/hList1"/>
    <dgm:cxn modelId="{41BE4B01-95B3-C148-93A0-164C8A77EF7A}" type="presOf" srcId="{9C1E1CAA-C6FF-0246-B7B6-BA531B91BD4D}" destId="{24D4775D-5021-0A4C-9096-E19268624406}" srcOrd="0" destOrd="0" presId="urn:microsoft.com/office/officeart/2005/8/layout/hList1"/>
    <dgm:cxn modelId="{911E13EE-7F71-FA48-9790-036DD7563746}" srcId="{C65202D0-D028-2C41-AFFD-C903E5280C10}" destId="{C9D1FC3C-EC75-7941-BE92-DA58E9F560DF}" srcOrd="0" destOrd="0" parTransId="{6D00887B-DEE3-EF4A-8F49-00CD47051876}" sibTransId="{54150A20-0496-B344-BCFC-15AC24376D88}"/>
    <dgm:cxn modelId="{79B6DE71-6ABD-BF40-BFCD-3359B98E9B42}" type="presOf" srcId="{629BAF70-4264-8942-A8B1-FFC0BF0F459F}" destId="{FF4F7E1A-AE63-274B-A4C6-EB571D1564FB}" srcOrd="0" destOrd="0" presId="urn:microsoft.com/office/officeart/2005/8/layout/hList1"/>
    <dgm:cxn modelId="{E4E6644C-D421-BD42-9E95-2DE97392C52C}" type="presOf" srcId="{0C8B901A-41D8-9D42-83FD-1DFAB30506D2}" destId="{239AF670-EF77-4B40-B874-00EAAB89D08E}" srcOrd="0" destOrd="1" presId="urn:microsoft.com/office/officeart/2005/8/layout/hList1"/>
    <dgm:cxn modelId="{6478D117-5C3D-1147-A563-7896406351F6}" type="presOf" srcId="{348D0B25-6326-DD4A-89DB-CDBE3ABB4E92}" destId="{80304123-D914-FD43-9B95-034E07248611}" srcOrd="0" destOrd="0" presId="urn:microsoft.com/office/officeart/2005/8/layout/hList1"/>
    <dgm:cxn modelId="{47D50B92-3BFD-FC4F-85FE-CB52D20FCC3B}" srcId="{629BAF70-4264-8942-A8B1-FFC0BF0F459F}" destId="{51075342-860F-C64C-AA29-C3BA22E30E7A}" srcOrd="0" destOrd="0" parTransId="{C62109CC-FDE5-534F-9AC0-6D51C0DA489E}" sibTransId="{106F7D0B-0CFC-C24E-A410-97C14DD1E7BC}"/>
    <dgm:cxn modelId="{933C44CF-8D1F-D14A-B8A7-AE3DD0414C18}" srcId="{9C1E1CAA-C6FF-0246-B7B6-BA531B91BD4D}" destId="{FC1F3B0F-DB2B-204D-B7F7-68ABC334317F}" srcOrd="0" destOrd="0" parTransId="{E816EA8C-60C4-4E4C-9A83-B6BE091F5BC9}" sibTransId="{2D6C2159-DEA6-1B48-AF00-7AAE1429541A}"/>
    <dgm:cxn modelId="{83186716-1E79-5E4E-956A-2C334D180E61}" srcId="{02EFA566-17A9-FD48-A829-90562E3C3647}" destId="{C65202D0-D028-2C41-AFFD-C903E5280C10}" srcOrd="0" destOrd="0" parTransId="{19E40B97-217D-9542-A42F-7A0819291CA5}" sibTransId="{B27F23E4-0632-4D43-93FF-9B021F9B6998}"/>
    <dgm:cxn modelId="{13C5EFE1-7429-8C47-829B-FAD8DA160E38}" type="presOf" srcId="{E82A457F-5875-DF4A-A425-24C92DEF59C5}" destId="{56924772-18B6-994C-98FA-7F601FDFEE1B}" srcOrd="0" destOrd="0" presId="urn:microsoft.com/office/officeart/2005/8/layout/hList1"/>
    <dgm:cxn modelId="{20EFDB89-2F05-AB41-9B47-5F1E5485D2E0}" srcId="{C65202D0-D028-2C41-AFFD-C903E5280C10}" destId="{0C8B901A-41D8-9D42-83FD-1DFAB30506D2}" srcOrd="1" destOrd="0" parTransId="{46815EB1-5224-0843-AD8B-8A09D31EDEAD}" sibTransId="{4219AB5F-A2C3-FC4B-BCD7-8549199A1F4C}"/>
    <dgm:cxn modelId="{5FCD3873-CA01-EF42-BCF1-6D73B4F1D72B}" type="presOf" srcId="{C76921A1-9CAE-624D-8AFE-DDB11A80B191}" destId="{FABCC956-1A2E-554B-9D18-D1AFC85AA163}" srcOrd="0" destOrd="0" presId="urn:microsoft.com/office/officeart/2005/8/layout/hList1"/>
    <dgm:cxn modelId="{A2D0E89E-3CB6-F145-9925-AFF95AC08D03}" type="presOf" srcId="{FDE8AE7C-D9D1-1148-81DD-4E89A37C93B6}" destId="{56924772-18B6-994C-98FA-7F601FDFEE1B}" srcOrd="0" destOrd="3" presId="urn:microsoft.com/office/officeart/2005/8/layout/hList1"/>
    <dgm:cxn modelId="{C5A10E76-16D2-AA41-863C-8773AACE8752}" type="presOf" srcId="{E7E38A67-942C-F34D-B3D6-66E3854BE617}" destId="{56924772-18B6-994C-98FA-7F601FDFEE1B}" srcOrd="0" destOrd="4" presId="urn:microsoft.com/office/officeart/2005/8/layout/hList1"/>
    <dgm:cxn modelId="{AFCB4B8A-1B7B-CF48-AD74-F2E4333C90B7}" type="presOf" srcId="{C9D1FC3C-EC75-7941-BE92-DA58E9F560DF}" destId="{239AF670-EF77-4B40-B874-00EAAB89D08E}" srcOrd="0" destOrd="0" presId="urn:microsoft.com/office/officeart/2005/8/layout/hList1"/>
    <dgm:cxn modelId="{21F76BC1-2A48-4F4A-BC68-4A4DEEE6E805}" srcId="{02EFA566-17A9-FD48-A829-90562E3C3647}" destId="{E9C56EDA-2CFC-094F-A6E0-B3345F53CA6B}" srcOrd="3" destOrd="0" parTransId="{FE61F3EE-D483-6A4C-B4DA-10FA03FAA516}" sibTransId="{03EC3829-26A7-4A41-94F6-69B44130F60F}"/>
    <dgm:cxn modelId="{25AB77AE-B1AE-0540-8B22-77C36033963C}" srcId="{348D0B25-6326-DD4A-89DB-CDBE3ABB4E92}" destId="{4A2FC05A-0DFC-854A-ACEE-D2CDE8A136AA}" srcOrd="1" destOrd="0" parTransId="{35E83A3E-A957-DE4D-85C8-B68F299BE3D4}" sibTransId="{CA4B4826-3F3A-374C-AB77-4168ED5ADE9B}"/>
    <dgm:cxn modelId="{C1F6D325-369E-2744-B3DE-5E20268FFBB0}" type="presParOf" srcId="{EFF3BAC4-4887-B948-B5FE-2E4D013DF518}" destId="{7F79652F-AD2D-6F4E-A6AC-59D43B4BA2AD}" srcOrd="0" destOrd="0" presId="urn:microsoft.com/office/officeart/2005/8/layout/hList1"/>
    <dgm:cxn modelId="{C7E6927A-F975-9D4A-BE3D-D3C846CDEB37}" type="presParOf" srcId="{7F79652F-AD2D-6F4E-A6AC-59D43B4BA2AD}" destId="{E4AE9B18-635E-AC4B-BCCB-361E1904AC54}" srcOrd="0" destOrd="0" presId="urn:microsoft.com/office/officeart/2005/8/layout/hList1"/>
    <dgm:cxn modelId="{97659E44-86CE-574B-89B5-E285D5029C15}" type="presParOf" srcId="{7F79652F-AD2D-6F4E-A6AC-59D43B4BA2AD}" destId="{239AF670-EF77-4B40-B874-00EAAB89D08E}" srcOrd="1" destOrd="0" presId="urn:microsoft.com/office/officeart/2005/8/layout/hList1"/>
    <dgm:cxn modelId="{C693F51F-102A-4540-9F1F-9D465184C911}" type="presParOf" srcId="{EFF3BAC4-4887-B948-B5FE-2E4D013DF518}" destId="{93C929EB-830E-1140-96AC-37E915A851A3}" srcOrd="1" destOrd="0" presId="urn:microsoft.com/office/officeart/2005/8/layout/hList1"/>
    <dgm:cxn modelId="{F898DE3A-E2F5-8148-86FB-3961CDF2A915}" type="presParOf" srcId="{EFF3BAC4-4887-B948-B5FE-2E4D013DF518}" destId="{572C6216-F33A-E141-AF14-3FDE0005D633}" srcOrd="2" destOrd="0" presId="urn:microsoft.com/office/officeart/2005/8/layout/hList1"/>
    <dgm:cxn modelId="{0AE4A537-24A2-8C48-A6F1-C129076C536B}" type="presParOf" srcId="{572C6216-F33A-E141-AF14-3FDE0005D633}" destId="{80304123-D914-FD43-9B95-034E07248611}" srcOrd="0" destOrd="0" presId="urn:microsoft.com/office/officeart/2005/8/layout/hList1"/>
    <dgm:cxn modelId="{11875806-B7C2-2B41-B3E6-71198880B6CD}" type="presParOf" srcId="{572C6216-F33A-E141-AF14-3FDE0005D633}" destId="{56924772-18B6-994C-98FA-7F601FDFEE1B}" srcOrd="1" destOrd="0" presId="urn:microsoft.com/office/officeart/2005/8/layout/hList1"/>
    <dgm:cxn modelId="{714DF5F3-02AF-3345-8900-87BFB0C65A2F}" type="presParOf" srcId="{EFF3BAC4-4887-B948-B5FE-2E4D013DF518}" destId="{904BF4E8-B167-354F-A716-806747DC3623}" srcOrd="3" destOrd="0" presId="urn:microsoft.com/office/officeart/2005/8/layout/hList1"/>
    <dgm:cxn modelId="{1C3FC7F5-3EFA-B64F-94BD-BD1CDBCAE7AA}" type="presParOf" srcId="{EFF3BAC4-4887-B948-B5FE-2E4D013DF518}" destId="{87BB4961-755C-164B-8FC1-882A6A61CEE8}" srcOrd="4" destOrd="0" presId="urn:microsoft.com/office/officeart/2005/8/layout/hList1"/>
    <dgm:cxn modelId="{DA8EE48C-B3D7-9040-BB84-9C4487CBD0B5}" type="presParOf" srcId="{87BB4961-755C-164B-8FC1-882A6A61CEE8}" destId="{FF4F7E1A-AE63-274B-A4C6-EB571D1564FB}" srcOrd="0" destOrd="0" presId="urn:microsoft.com/office/officeart/2005/8/layout/hList1"/>
    <dgm:cxn modelId="{0615D107-5A35-A947-A294-240917EBAFF5}" type="presParOf" srcId="{87BB4961-755C-164B-8FC1-882A6A61CEE8}" destId="{FBF14E39-A656-9542-ADFE-9B55470FF288}" srcOrd="1" destOrd="0" presId="urn:microsoft.com/office/officeart/2005/8/layout/hList1"/>
    <dgm:cxn modelId="{4FA32593-EAC6-724E-AE38-1AB421879B0A}" type="presParOf" srcId="{EFF3BAC4-4887-B948-B5FE-2E4D013DF518}" destId="{F2F42C7F-67F7-6C44-ABA1-02E40F2E8C1F}" srcOrd="5" destOrd="0" presId="urn:microsoft.com/office/officeart/2005/8/layout/hList1"/>
    <dgm:cxn modelId="{B72CCD4F-07F8-F14C-9097-3C6B918565D1}" type="presParOf" srcId="{EFF3BAC4-4887-B948-B5FE-2E4D013DF518}" destId="{3ACE73A1-B8BF-BA47-B346-BEC57FC59355}" srcOrd="6" destOrd="0" presId="urn:microsoft.com/office/officeart/2005/8/layout/hList1"/>
    <dgm:cxn modelId="{F5C43B47-3A39-DB44-B6DC-A77FD0236438}" type="presParOf" srcId="{3ACE73A1-B8BF-BA47-B346-BEC57FC59355}" destId="{AC9F0307-D23A-AD4D-A53E-820FC22698F4}" srcOrd="0" destOrd="0" presId="urn:microsoft.com/office/officeart/2005/8/layout/hList1"/>
    <dgm:cxn modelId="{F1274A49-E55D-B542-90AB-5E14A9FE4B93}" type="presParOf" srcId="{3ACE73A1-B8BF-BA47-B346-BEC57FC59355}" destId="{FABCC956-1A2E-554B-9D18-D1AFC85AA163}" srcOrd="1" destOrd="0" presId="urn:microsoft.com/office/officeart/2005/8/layout/hList1"/>
    <dgm:cxn modelId="{83942096-32A4-F74D-95DC-AC9894230F7C}" type="presParOf" srcId="{EFF3BAC4-4887-B948-B5FE-2E4D013DF518}" destId="{CB0EFEDF-4531-A14B-91F9-DFA8666B8262}" srcOrd="7" destOrd="0" presId="urn:microsoft.com/office/officeart/2005/8/layout/hList1"/>
    <dgm:cxn modelId="{DDCD3300-95EB-324B-9E6B-E9162A04C1A0}" type="presParOf" srcId="{EFF3BAC4-4887-B948-B5FE-2E4D013DF518}" destId="{CB3968CD-64F0-5E46-B182-77A9D3585A76}" srcOrd="8" destOrd="0" presId="urn:microsoft.com/office/officeart/2005/8/layout/hList1"/>
    <dgm:cxn modelId="{6148B03B-7333-4A44-9362-92382936C9EA}" type="presParOf" srcId="{CB3968CD-64F0-5E46-B182-77A9D3585A76}" destId="{24D4775D-5021-0A4C-9096-E19268624406}" srcOrd="0" destOrd="0" presId="urn:microsoft.com/office/officeart/2005/8/layout/hList1"/>
    <dgm:cxn modelId="{F01C3BFA-974F-964E-843A-D771A52A6349}" type="presParOf" srcId="{CB3968CD-64F0-5E46-B182-77A9D3585A76}" destId="{E61E2309-C606-7C4D-BF94-1DE972488DF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E4437A-A18B-2D4C-8157-A4E645A8A0AE}" type="doc">
      <dgm:prSet loTypeId="urn:microsoft.com/office/officeart/2005/8/layout/venn2" loCatId="relationship" qsTypeId="urn:microsoft.com/office/officeart/2005/8/quickstyle/simple4" qsCatId="simple" csTypeId="urn:microsoft.com/office/officeart/2005/8/colors/accent1_2" csCatId="accent1" phldr="1"/>
      <dgm:spPr/>
      <dgm:t>
        <a:bodyPr/>
        <a:lstStyle/>
        <a:p>
          <a:endParaRPr lang="en-US"/>
        </a:p>
      </dgm:t>
    </dgm:pt>
    <dgm:pt modelId="{F6CB65CA-AD4A-3748-824A-C686644EFA99}">
      <dgm:prSet custT="1"/>
      <dgm:spPr>
        <a:ln>
          <a:solidFill>
            <a:schemeClr val="accent3"/>
          </a:solidFill>
        </a:ln>
      </dgm:spPr>
      <dgm:t>
        <a:bodyPr/>
        <a:lstStyle/>
        <a:p>
          <a:pPr rtl="0"/>
          <a:endParaRPr lang="en-US" sz="1400" dirty="0" smtClean="0"/>
        </a:p>
        <a:p>
          <a:pPr rtl="0"/>
          <a:r>
            <a:rPr lang="en-US" sz="1600" dirty="0" smtClean="0"/>
            <a:t>Instruction set architecture is backward compatible with earlier versions</a:t>
          </a:r>
          <a:endParaRPr lang="en-US" sz="1600" dirty="0"/>
        </a:p>
      </dgm:t>
    </dgm:pt>
    <dgm:pt modelId="{62819EB6-78A3-C449-B34C-BB430CB4FBBA}" type="parTrans" cxnId="{10EB4328-8EC3-C345-B352-2B60322258CB}">
      <dgm:prSet/>
      <dgm:spPr/>
      <dgm:t>
        <a:bodyPr/>
        <a:lstStyle/>
        <a:p>
          <a:endParaRPr lang="en-US"/>
        </a:p>
      </dgm:t>
    </dgm:pt>
    <dgm:pt modelId="{97432E85-7609-B343-BAAD-5B768B8131C7}" type="sibTrans" cxnId="{10EB4328-8EC3-C345-B352-2B60322258CB}">
      <dgm:prSet/>
      <dgm:spPr/>
      <dgm:t>
        <a:bodyPr/>
        <a:lstStyle/>
        <a:p>
          <a:endParaRPr lang="en-US"/>
        </a:p>
      </dgm:t>
    </dgm:pt>
    <dgm:pt modelId="{BD4099BB-3BCC-AA42-94B8-1D12A2477307}">
      <dgm:prSet custT="1"/>
      <dgm:spPr/>
      <dgm:t>
        <a:bodyPr/>
        <a:lstStyle/>
        <a:p>
          <a:pPr rtl="0"/>
          <a:endParaRPr lang="en-US" sz="1600" b="1" dirty="0" smtClean="0"/>
        </a:p>
        <a:p>
          <a:pPr rtl="0"/>
          <a:r>
            <a:rPr lang="en-US" sz="1600" b="1" dirty="0" smtClean="0"/>
            <a:t>X86 architecture continues to dominate the processor market outside of embedded systems</a:t>
          </a:r>
        </a:p>
      </dgm:t>
    </dgm:pt>
    <dgm:pt modelId="{268482DF-C1C9-0E4A-9182-24A9185F6EA4}" type="parTrans" cxnId="{3F008BE9-7BF0-CF4B-88B0-EE4B2A1E5F41}">
      <dgm:prSet/>
      <dgm:spPr/>
      <dgm:t>
        <a:bodyPr/>
        <a:lstStyle/>
        <a:p>
          <a:endParaRPr lang="en-US"/>
        </a:p>
      </dgm:t>
    </dgm:pt>
    <dgm:pt modelId="{9CA4E98F-B562-0642-A721-CB74012494F6}" type="sibTrans" cxnId="{3F008BE9-7BF0-CF4B-88B0-EE4B2A1E5F41}">
      <dgm:prSet/>
      <dgm:spPr/>
      <dgm:t>
        <a:bodyPr/>
        <a:lstStyle/>
        <a:p>
          <a:endParaRPr lang="en-US"/>
        </a:p>
      </dgm:t>
    </dgm:pt>
    <dgm:pt modelId="{DA75B808-4965-7D4A-8231-BFD12EA91572}" type="pres">
      <dgm:prSet presAssocID="{EEE4437A-A18B-2D4C-8157-A4E645A8A0AE}" presName="Name0" presStyleCnt="0">
        <dgm:presLayoutVars>
          <dgm:chMax val="7"/>
          <dgm:resizeHandles val="exact"/>
        </dgm:presLayoutVars>
      </dgm:prSet>
      <dgm:spPr/>
      <dgm:t>
        <a:bodyPr/>
        <a:lstStyle/>
        <a:p>
          <a:endParaRPr lang="en-US"/>
        </a:p>
      </dgm:t>
    </dgm:pt>
    <dgm:pt modelId="{21CC7EF5-9E02-A84D-BF8A-2F9246BA80A6}" type="pres">
      <dgm:prSet presAssocID="{EEE4437A-A18B-2D4C-8157-A4E645A8A0AE}" presName="comp1" presStyleCnt="0"/>
      <dgm:spPr/>
    </dgm:pt>
    <dgm:pt modelId="{ABB18BAD-6B2F-0B49-9064-A333E009DA08}" type="pres">
      <dgm:prSet presAssocID="{EEE4437A-A18B-2D4C-8157-A4E645A8A0AE}" presName="circle1" presStyleLbl="node1" presStyleIdx="0" presStyleCnt="2" custScaleX="99755" custScaleY="100000"/>
      <dgm:spPr/>
      <dgm:t>
        <a:bodyPr/>
        <a:lstStyle/>
        <a:p>
          <a:endParaRPr lang="en-US"/>
        </a:p>
      </dgm:t>
    </dgm:pt>
    <dgm:pt modelId="{C190DFE3-1440-2347-8A2E-62183D701FC8}" type="pres">
      <dgm:prSet presAssocID="{EEE4437A-A18B-2D4C-8157-A4E645A8A0AE}" presName="c1text" presStyleLbl="node1" presStyleIdx="0" presStyleCnt="2">
        <dgm:presLayoutVars>
          <dgm:bulletEnabled val="1"/>
        </dgm:presLayoutVars>
      </dgm:prSet>
      <dgm:spPr/>
      <dgm:t>
        <a:bodyPr/>
        <a:lstStyle/>
        <a:p>
          <a:endParaRPr lang="en-US"/>
        </a:p>
      </dgm:t>
    </dgm:pt>
    <dgm:pt modelId="{1FD26FCA-5ED6-0747-889D-46D658B1DE00}" type="pres">
      <dgm:prSet presAssocID="{EEE4437A-A18B-2D4C-8157-A4E645A8A0AE}" presName="comp2" presStyleCnt="0"/>
      <dgm:spPr/>
    </dgm:pt>
    <dgm:pt modelId="{4BA0AB6B-C25B-4540-8488-1BA61590016E}" type="pres">
      <dgm:prSet presAssocID="{EEE4437A-A18B-2D4C-8157-A4E645A8A0AE}" presName="circle2" presStyleLbl="node1" presStyleIdx="1" presStyleCnt="2" custScaleX="85947" custScaleY="83007" custLinFactNeighborX="327" custLinFactNeighborY="5229"/>
      <dgm:spPr/>
      <dgm:t>
        <a:bodyPr/>
        <a:lstStyle/>
        <a:p>
          <a:endParaRPr lang="en-US"/>
        </a:p>
      </dgm:t>
    </dgm:pt>
    <dgm:pt modelId="{C4C527A4-345B-1643-AC84-1667AD4B8A66}" type="pres">
      <dgm:prSet presAssocID="{EEE4437A-A18B-2D4C-8157-A4E645A8A0AE}" presName="c2text" presStyleLbl="node1" presStyleIdx="1" presStyleCnt="2">
        <dgm:presLayoutVars>
          <dgm:bulletEnabled val="1"/>
        </dgm:presLayoutVars>
      </dgm:prSet>
      <dgm:spPr/>
      <dgm:t>
        <a:bodyPr/>
        <a:lstStyle/>
        <a:p>
          <a:endParaRPr lang="en-US"/>
        </a:p>
      </dgm:t>
    </dgm:pt>
  </dgm:ptLst>
  <dgm:cxnLst>
    <dgm:cxn modelId="{0B7F128D-D40D-C548-9EF8-880FD0FDE148}" type="presOf" srcId="{EEE4437A-A18B-2D4C-8157-A4E645A8A0AE}" destId="{DA75B808-4965-7D4A-8231-BFD12EA91572}" srcOrd="0" destOrd="0" presId="urn:microsoft.com/office/officeart/2005/8/layout/venn2"/>
    <dgm:cxn modelId="{3F008BE9-7BF0-CF4B-88B0-EE4B2A1E5F41}" srcId="{EEE4437A-A18B-2D4C-8157-A4E645A8A0AE}" destId="{BD4099BB-3BCC-AA42-94B8-1D12A2477307}" srcOrd="1" destOrd="0" parTransId="{268482DF-C1C9-0E4A-9182-24A9185F6EA4}" sibTransId="{9CA4E98F-B562-0642-A721-CB74012494F6}"/>
    <dgm:cxn modelId="{601C7E68-3FD2-3C49-8954-D78A62BBC08B}" type="presOf" srcId="{BD4099BB-3BCC-AA42-94B8-1D12A2477307}" destId="{C4C527A4-345B-1643-AC84-1667AD4B8A66}" srcOrd="1" destOrd="0" presId="urn:microsoft.com/office/officeart/2005/8/layout/venn2"/>
    <dgm:cxn modelId="{ABF24E10-E41E-D944-8207-6399C8B616D8}" type="presOf" srcId="{BD4099BB-3BCC-AA42-94B8-1D12A2477307}" destId="{4BA0AB6B-C25B-4540-8488-1BA61590016E}" srcOrd="0" destOrd="0" presId="urn:microsoft.com/office/officeart/2005/8/layout/venn2"/>
    <dgm:cxn modelId="{5993BDE0-8800-C247-A931-F31F81B57720}" type="presOf" srcId="{F6CB65CA-AD4A-3748-824A-C686644EFA99}" destId="{C190DFE3-1440-2347-8A2E-62183D701FC8}" srcOrd="1" destOrd="0" presId="urn:microsoft.com/office/officeart/2005/8/layout/venn2"/>
    <dgm:cxn modelId="{0D30E307-047A-FD4D-A22B-C13F284FCB19}" type="presOf" srcId="{F6CB65CA-AD4A-3748-824A-C686644EFA99}" destId="{ABB18BAD-6B2F-0B49-9064-A333E009DA08}" srcOrd="0" destOrd="0" presId="urn:microsoft.com/office/officeart/2005/8/layout/venn2"/>
    <dgm:cxn modelId="{10EB4328-8EC3-C345-B352-2B60322258CB}" srcId="{EEE4437A-A18B-2D4C-8157-A4E645A8A0AE}" destId="{F6CB65CA-AD4A-3748-824A-C686644EFA99}" srcOrd="0" destOrd="0" parTransId="{62819EB6-78A3-C449-B34C-BB430CB4FBBA}" sibTransId="{97432E85-7609-B343-BAAD-5B768B8131C7}"/>
    <dgm:cxn modelId="{1B4C283F-10CD-8346-AEF5-D2E704895C9B}" type="presParOf" srcId="{DA75B808-4965-7D4A-8231-BFD12EA91572}" destId="{21CC7EF5-9E02-A84D-BF8A-2F9246BA80A6}" srcOrd="0" destOrd="0" presId="urn:microsoft.com/office/officeart/2005/8/layout/venn2"/>
    <dgm:cxn modelId="{03C2F39D-037B-7148-A8FB-24B65F4B2A26}" type="presParOf" srcId="{21CC7EF5-9E02-A84D-BF8A-2F9246BA80A6}" destId="{ABB18BAD-6B2F-0B49-9064-A333E009DA08}" srcOrd="0" destOrd="0" presId="urn:microsoft.com/office/officeart/2005/8/layout/venn2"/>
    <dgm:cxn modelId="{7AE3A318-E9DB-9645-A227-7DBF4931F8AD}" type="presParOf" srcId="{21CC7EF5-9E02-A84D-BF8A-2F9246BA80A6}" destId="{C190DFE3-1440-2347-8A2E-62183D701FC8}" srcOrd="1" destOrd="0" presId="urn:microsoft.com/office/officeart/2005/8/layout/venn2"/>
    <dgm:cxn modelId="{38C64FB0-3B46-CE4E-A505-386783B23BDB}" type="presParOf" srcId="{DA75B808-4965-7D4A-8231-BFD12EA91572}" destId="{1FD26FCA-5ED6-0747-889D-46D658B1DE00}" srcOrd="1" destOrd="0" presId="urn:microsoft.com/office/officeart/2005/8/layout/venn2"/>
    <dgm:cxn modelId="{7D4B6389-DDC8-A348-9F10-0811E82579A9}" type="presParOf" srcId="{1FD26FCA-5ED6-0747-889D-46D658B1DE00}" destId="{4BA0AB6B-C25B-4540-8488-1BA61590016E}" srcOrd="0" destOrd="0" presId="urn:microsoft.com/office/officeart/2005/8/layout/venn2"/>
    <dgm:cxn modelId="{9E2CE5B2-B42B-9943-BF84-0BC3BB72F808}" type="presParOf" srcId="{1FD26FCA-5ED6-0747-889D-46D658B1DE00}" destId="{C4C527A4-345B-1643-AC84-1667AD4B8A66}"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Weighed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30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tons</a:t>
          </a:r>
          <a:endParaRPr lang="en-US" sz="1050" b="1" kern="1200" dirty="0">
            <a:effectLst>
              <a:outerShdw blurRad="38100" dist="38100" dir="2700000" algn="tl">
                <a:srgbClr val="000000">
                  <a:alpha val="43137"/>
                </a:srgbClr>
              </a:outerShdw>
            </a:effectLst>
          </a:endParaRPr>
        </a:p>
      </dsp:txBody>
      <dsp:txXfrm rot="5400000">
        <a:off x="1463" y="1097280"/>
        <a:ext cx="835679" cy="3291840"/>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Occupied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1500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square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feet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floor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space</a:t>
          </a:r>
          <a:endParaRPr lang="en-US" sz="1050" b="1" kern="1200" dirty="0">
            <a:effectLst>
              <a:outerShdw blurRad="38100" dist="38100" dir="2700000" algn="tl">
                <a:srgbClr val="000000">
                  <a:alpha val="43137"/>
                </a:srgbClr>
              </a:outerShdw>
            </a:effectLst>
          </a:endParaRPr>
        </a:p>
      </dsp:txBody>
      <dsp:txXfrm rot="5400000">
        <a:off x="912566" y="1097280"/>
        <a:ext cx="1005631" cy="3291840"/>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Contained</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more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18,000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vacuum</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tubes</a:t>
          </a:r>
          <a:endParaRPr lang="en-US" sz="1050" b="1" kern="1200" dirty="0">
            <a:effectLst>
              <a:outerShdw blurRad="38100" dist="38100" dir="2700000" algn="tl">
                <a:srgbClr val="000000">
                  <a:alpha val="43137"/>
                </a:srgbClr>
              </a:outerShdw>
            </a:effectLst>
          </a:endParaRPr>
        </a:p>
      </dsp:txBody>
      <dsp:txXfrm rot="5400000">
        <a:off x="1993620" y="1097280"/>
        <a:ext cx="1005631" cy="3291840"/>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140 kW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Power</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consumption</a:t>
          </a:r>
          <a:endParaRPr lang="en-US" sz="1050" b="1" kern="1200" dirty="0">
            <a:effectLst>
              <a:outerShdw blurRad="38100" dist="38100" dir="2700000" algn="tl">
                <a:srgbClr val="000000">
                  <a:alpha val="43137"/>
                </a:srgbClr>
              </a:outerShdw>
            </a:effectLst>
          </a:endParaRPr>
        </a:p>
      </dsp:txBody>
      <dsp:txXfrm rot="5400000">
        <a:off x="3074673" y="1097280"/>
        <a:ext cx="1005631" cy="3291840"/>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5000</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additions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second</a:t>
          </a:r>
          <a:endParaRPr lang="en-US" sz="1050" b="1" kern="1200" dirty="0">
            <a:effectLst>
              <a:outerShdw blurRad="38100" dist="38100" dir="2700000" algn="tl">
                <a:srgbClr val="000000">
                  <a:alpha val="43137"/>
                </a:srgbClr>
              </a:outerShdw>
            </a:effectLst>
          </a:endParaRPr>
        </a:p>
      </dsp:txBody>
      <dsp:txXfrm rot="5400000">
        <a:off x="4155727" y="1097280"/>
        <a:ext cx="1005631" cy="3291840"/>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Decimal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rather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binary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machine</a:t>
          </a:r>
          <a:endParaRPr lang="en-US" sz="1050" b="1" kern="1200" dirty="0">
            <a:effectLst>
              <a:outerShdw blurRad="38100" dist="38100" dir="2700000" algn="tl">
                <a:srgbClr val="000000">
                  <a:alpha val="43137"/>
                </a:srgbClr>
              </a:outerShdw>
            </a:effectLst>
          </a:endParaRPr>
        </a:p>
      </dsp:txBody>
      <dsp:txXfrm rot="5400000">
        <a:off x="5236781" y="1097280"/>
        <a:ext cx="1005631" cy="3291840"/>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Memory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consisted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  20 accumulators,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each</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holding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a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10 digit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number</a:t>
          </a:r>
          <a:endParaRPr lang="en-US" sz="1050" b="1" kern="1200" dirty="0">
            <a:effectLst>
              <a:outerShdw blurRad="38100" dist="38100" dir="2700000" algn="tl">
                <a:srgbClr val="000000">
                  <a:alpha val="43137"/>
                </a:srgbClr>
              </a:outerShdw>
            </a:effectLst>
          </a:endParaRPr>
        </a:p>
      </dsp:txBody>
      <dsp:txXfrm rot="5400000">
        <a:off x="6317835" y="1097279"/>
        <a:ext cx="1252896" cy="3291840"/>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Major</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drawback </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was the need</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 for manual programming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by setting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switches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and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plugging/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unplugging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5400000">
        <a:off x="7646154" y="1097279"/>
        <a:ext cx="1191582" cy="329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97F74-E56D-D54A-A32A-EBB4F6B3EB59}">
      <dsp:nvSpPr>
        <dsp:cNvPr id="0" name=""/>
        <dsp:cNvSpPr/>
      </dsp:nvSpPr>
      <dsp:spPr>
        <a:xfrm rot="5400000">
          <a:off x="4746527" y="-1973908"/>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Contains a word to be stored in memory or sent to the  I/O unit</a:t>
          </a:r>
          <a:endParaRPr lang="en-US" sz="1200" kern="1200" dirty="0">
            <a:effectLst>
              <a:outerShdw blurRad="38100" dist="38100" dir="2700000" algn="tl">
                <a:srgbClr val="000000">
                  <a:alpha val="43137"/>
                </a:srgbClr>
              </a:outerShdw>
            </a:effectLst>
          </a:endParaRPr>
        </a:p>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Or is used to receive a word from memory or from the I/O unit</a:t>
          </a:r>
          <a:endParaRPr lang="en-US" sz="1200" kern="1200" dirty="0">
            <a:effectLst>
              <a:outerShdw blurRad="38100" dist="38100" dir="2700000" algn="tl">
                <a:srgbClr val="000000">
                  <a:alpha val="43137"/>
                </a:srgbClr>
              </a:outerShdw>
            </a:effectLst>
          </a:endParaRPr>
        </a:p>
      </dsp:txBody>
      <dsp:txXfrm rot="-5400000">
        <a:off x="2688336" y="116642"/>
        <a:ext cx="4746905" cy="598162"/>
      </dsp:txXfrm>
    </dsp:sp>
    <dsp:sp modelId="{0CFA3958-9CCA-714D-80C2-D920A4C3B568}">
      <dsp:nvSpPr>
        <dsp:cNvPr id="0" name=""/>
        <dsp:cNvSpPr/>
      </dsp:nvSpPr>
      <dsp:spPr>
        <a:xfrm>
          <a:off x="0" y="1423"/>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Memory buffer register (MBR)</a:t>
          </a:r>
          <a:endParaRPr lang="en-US" sz="1600" b="1" kern="1200" dirty="0">
            <a:effectLst>
              <a:outerShdw blurRad="38100" dist="38100" dir="2700000" algn="tl">
                <a:srgbClr val="000000">
                  <a:alpha val="43137"/>
                </a:srgbClr>
              </a:outerShdw>
            </a:effectLst>
          </a:endParaRPr>
        </a:p>
      </dsp:txBody>
      <dsp:txXfrm>
        <a:off x="40449" y="41872"/>
        <a:ext cx="2607438" cy="747702"/>
      </dsp:txXfrm>
    </dsp:sp>
    <dsp:sp modelId="{BE17F6E8-5455-3B44-880E-E877A6004AF4}">
      <dsp:nvSpPr>
        <dsp:cNvPr id="0" name=""/>
        <dsp:cNvSpPr/>
      </dsp:nvSpPr>
      <dsp:spPr>
        <a:xfrm rot="5400000">
          <a:off x="4746527" y="-1103877"/>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Specifies the address in memory of the word to be written from or read into the MBR</a:t>
          </a:r>
          <a:endParaRPr lang="en-US" sz="1200" kern="1200" dirty="0">
            <a:effectLst>
              <a:outerShdw blurRad="38100" dist="38100" dir="2700000" algn="tl">
                <a:srgbClr val="000000">
                  <a:alpha val="43137"/>
                </a:srgbClr>
              </a:outerShdw>
            </a:effectLst>
          </a:endParaRPr>
        </a:p>
      </dsp:txBody>
      <dsp:txXfrm rot="-5400000">
        <a:off x="2688336" y="986673"/>
        <a:ext cx="4746905" cy="598162"/>
      </dsp:txXfrm>
    </dsp:sp>
    <dsp:sp modelId="{48A8FEC9-0511-B347-8FBE-EBA2B7357690}">
      <dsp:nvSpPr>
        <dsp:cNvPr id="0" name=""/>
        <dsp:cNvSpPr/>
      </dsp:nvSpPr>
      <dsp:spPr>
        <a:xfrm>
          <a:off x="0" y="871453"/>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Memory address register (MAR)</a:t>
          </a:r>
        </a:p>
      </dsp:txBody>
      <dsp:txXfrm>
        <a:off x="40449" y="911902"/>
        <a:ext cx="2607438" cy="747702"/>
      </dsp:txXfrm>
    </dsp:sp>
    <dsp:sp modelId="{7153501E-395B-E940-A6F0-A2B38B4DD9DA}">
      <dsp:nvSpPr>
        <dsp:cNvPr id="0" name=""/>
        <dsp:cNvSpPr/>
      </dsp:nvSpPr>
      <dsp:spPr>
        <a:xfrm rot="5400000">
          <a:off x="4746527" y="-233847"/>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Contains the 8-bit opcode instruction being executed</a:t>
          </a:r>
          <a:endParaRPr lang="en-US" sz="1200" kern="1200" dirty="0">
            <a:effectLst>
              <a:outerShdw blurRad="38100" dist="38100" dir="2700000" algn="tl">
                <a:srgbClr val="000000">
                  <a:alpha val="43137"/>
                </a:srgbClr>
              </a:outerShdw>
            </a:effectLst>
          </a:endParaRPr>
        </a:p>
      </dsp:txBody>
      <dsp:txXfrm rot="-5400000">
        <a:off x="2688336" y="1856703"/>
        <a:ext cx="4746905" cy="598162"/>
      </dsp:txXfrm>
    </dsp:sp>
    <dsp:sp modelId="{7766074F-B532-BA4A-B509-BE407CA8E0EF}">
      <dsp:nvSpPr>
        <dsp:cNvPr id="0" name=""/>
        <dsp:cNvSpPr/>
      </dsp:nvSpPr>
      <dsp:spPr>
        <a:xfrm>
          <a:off x="0" y="1741484"/>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Instruction register (IR)</a:t>
          </a:r>
        </a:p>
      </dsp:txBody>
      <dsp:txXfrm>
        <a:off x="40449" y="1781933"/>
        <a:ext cx="2607438" cy="747702"/>
      </dsp:txXfrm>
    </dsp:sp>
    <dsp:sp modelId="{5DCB971D-C09B-EE4E-84F5-7EF86105255A}">
      <dsp:nvSpPr>
        <dsp:cNvPr id="0" name=""/>
        <dsp:cNvSpPr/>
      </dsp:nvSpPr>
      <dsp:spPr>
        <a:xfrm rot="5400000">
          <a:off x="4746527" y="636183"/>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Employed to temporarily hold the right-hand instruction from a word in memory</a:t>
          </a:r>
          <a:endParaRPr lang="en-US" sz="1200" kern="1200" dirty="0">
            <a:effectLst>
              <a:outerShdw blurRad="38100" dist="38100" dir="2700000" algn="tl">
                <a:srgbClr val="000000">
                  <a:alpha val="43137"/>
                </a:srgbClr>
              </a:outerShdw>
            </a:effectLst>
          </a:endParaRPr>
        </a:p>
      </dsp:txBody>
      <dsp:txXfrm rot="-5400000">
        <a:off x="2688336" y="2726734"/>
        <a:ext cx="4746905" cy="598162"/>
      </dsp:txXfrm>
    </dsp:sp>
    <dsp:sp modelId="{D62165FB-07F8-BB41-AD94-3FC196D4B89A}">
      <dsp:nvSpPr>
        <dsp:cNvPr id="0" name=""/>
        <dsp:cNvSpPr/>
      </dsp:nvSpPr>
      <dsp:spPr>
        <a:xfrm>
          <a:off x="0" y="2611515"/>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Instruction buffer register (IBR)</a:t>
          </a:r>
        </a:p>
      </dsp:txBody>
      <dsp:txXfrm>
        <a:off x="40449" y="2651964"/>
        <a:ext cx="2607438" cy="747702"/>
      </dsp:txXfrm>
    </dsp:sp>
    <dsp:sp modelId="{99C0F29E-E6D4-594F-87A8-EF664CEC31E3}">
      <dsp:nvSpPr>
        <dsp:cNvPr id="0" name=""/>
        <dsp:cNvSpPr/>
      </dsp:nvSpPr>
      <dsp:spPr>
        <a:xfrm rot="5400000">
          <a:off x="4746527" y="1506213"/>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Contains the address of the next instruction pair to be fetched from memory</a:t>
          </a:r>
          <a:endParaRPr lang="en-US" sz="1200" kern="1200" dirty="0">
            <a:effectLst>
              <a:outerShdw blurRad="38100" dist="38100" dir="2700000" algn="tl">
                <a:srgbClr val="000000">
                  <a:alpha val="43137"/>
                </a:srgbClr>
              </a:outerShdw>
            </a:effectLst>
          </a:endParaRPr>
        </a:p>
      </dsp:txBody>
      <dsp:txXfrm rot="-5400000">
        <a:off x="2688336" y="3596764"/>
        <a:ext cx="4746905" cy="598162"/>
      </dsp:txXfrm>
    </dsp:sp>
    <dsp:sp modelId="{5184DBB6-5A0C-6745-8BDB-B2A811578BEF}">
      <dsp:nvSpPr>
        <dsp:cNvPr id="0" name=""/>
        <dsp:cNvSpPr/>
      </dsp:nvSpPr>
      <dsp:spPr>
        <a:xfrm>
          <a:off x="0" y="3481545"/>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Program counter (PC)</a:t>
          </a:r>
        </a:p>
      </dsp:txBody>
      <dsp:txXfrm>
        <a:off x="40449" y="3521994"/>
        <a:ext cx="2607438" cy="747702"/>
      </dsp:txXfrm>
    </dsp:sp>
    <dsp:sp modelId="{7951A7FF-1A7B-4147-A464-EEADD31946FA}">
      <dsp:nvSpPr>
        <dsp:cNvPr id="0" name=""/>
        <dsp:cNvSpPr/>
      </dsp:nvSpPr>
      <dsp:spPr>
        <a:xfrm rot="5400000">
          <a:off x="4746527" y="2376244"/>
          <a:ext cx="662880" cy="4779264"/>
        </a:xfrm>
        <a:prstGeom prst="round2Same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smtClean="0">
              <a:effectLst>
                <a:outerShdw blurRad="38100" dist="38100" dir="2700000" algn="tl">
                  <a:srgbClr val="000000">
                    <a:alpha val="43137"/>
                  </a:srgbClr>
                </a:outerShdw>
              </a:effectLst>
            </a:rPr>
            <a:t>Employed to temporarily hold operands and results of ALU operations</a:t>
          </a:r>
          <a:endParaRPr lang="en-US" sz="1200" kern="1200" dirty="0">
            <a:effectLst>
              <a:outerShdw blurRad="38100" dist="38100" dir="2700000" algn="tl">
                <a:srgbClr val="000000">
                  <a:alpha val="43137"/>
                </a:srgbClr>
              </a:outerShdw>
            </a:effectLst>
          </a:endParaRPr>
        </a:p>
      </dsp:txBody>
      <dsp:txXfrm rot="-5400000">
        <a:off x="2688336" y="4466795"/>
        <a:ext cx="4746905" cy="598162"/>
      </dsp:txXfrm>
    </dsp:sp>
    <dsp:sp modelId="{5D289608-FBD2-6445-968F-32CDE3AA653D}">
      <dsp:nvSpPr>
        <dsp:cNvPr id="0" name=""/>
        <dsp:cNvSpPr/>
      </dsp:nvSpPr>
      <dsp:spPr>
        <a:xfrm>
          <a:off x="0" y="4351576"/>
          <a:ext cx="2688336" cy="82860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Accumulator (AC) and multiplier quotient (MQ)</a:t>
          </a:r>
        </a:p>
      </dsp:txBody>
      <dsp:txXfrm>
        <a:off x="40449" y="4392025"/>
        <a:ext cx="2607438" cy="747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E9B18-635E-AC4B-BCCB-361E1904AC54}">
      <dsp:nvSpPr>
        <dsp:cNvPr id="0" name=""/>
        <dsp:cNvSpPr/>
      </dsp:nvSpPr>
      <dsp:spPr>
        <a:xfrm>
          <a:off x="3643" y="1407758"/>
          <a:ext cx="1396603" cy="37440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rtl="0">
            <a:lnSpc>
              <a:spcPct val="90000"/>
            </a:lnSpc>
            <a:spcBef>
              <a:spcPct val="0"/>
            </a:spcBef>
            <a:spcAft>
              <a:spcPct val="35000"/>
            </a:spcAft>
          </a:pPr>
          <a:r>
            <a:rPr lang="en-US" sz="1300" b="1" kern="1200" dirty="0" smtClean="0">
              <a:effectLst>
                <a:outerShdw blurRad="38100" dist="38100" dir="2700000" algn="tl">
                  <a:srgbClr val="000000">
                    <a:alpha val="43137"/>
                  </a:srgbClr>
                </a:outerShdw>
              </a:effectLst>
            </a:rPr>
            <a:t>Pentium</a:t>
          </a:r>
        </a:p>
      </dsp:txBody>
      <dsp:txXfrm>
        <a:off x="3643" y="1407758"/>
        <a:ext cx="1396603" cy="374400"/>
      </dsp:txXfrm>
    </dsp:sp>
    <dsp:sp modelId="{239AF670-EF77-4B40-B874-00EAAB89D08E}">
      <dsp:nvSpPr>
        <dsp:cNvPr id="0" name=""/>
        <dsp:cNvSpPr/>
      </dsp:nvSpPr>
      <dsp:spPr>
        <a:xfrm>
          <a:off x="3643" y="1782158"/>
          <a:ext cx="1396603" cy="24488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Superscalar</a:t>
          </a:r>
          <a:endParaRPr lang="en-US" sz="1300" kern="1200" dirty="0"/>
        </a:p>
        <a:p>
          <a:pPr marL="114300" lvl="1" indent="-114300" algn="l" defTabSz="577850" rtl="0">
            <a:lnSpc>
              <a:spcPct val="90000"/>
            </a:lnSpc>
            <a:spcBef>
              <a:spcPct val="0"/>
            </a:spcBef>
            <a:spcAft>
              <a:spcPct val="15000"/>
            </a:spcAft>
            <a:buChar char="••"/>
          </a:pPr>
          <a:r>
            <a:rPr lang="en-US" sz="1300" kern="1200" dirty="0" smtClean="0"/>
            <a:t>Multiple instructions executed in parallel</a:t>
          </a:r>
          <a:endParaRPr lang="en-US" sz="1300" kern="1200" dirty="0"/>
        </a:p>
      </dsp:txBody>
      <dsp:txXfrm>
        <a:off x="3643" y="1782158"/>
        <a:ext cx="1396603" cy="2448883"/>
      </dsp:txXfrm>
    </dsp:sp>
    <dsp:sp modelId="{80304123-D914-FD43-9B95-034E07248611}">
      <dsp:nvSpPr>
        <dsp:cNvPr id="0" name=""/>
        <dsp:cNvSpPr/>
      </dsp:nvSpPr>
      <dsp:spPr>
        <a:xfrm>
          <a:off x="1595770" y="1407758"/>
          <a:ext cx="1396603" cy="37440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rtl="0">
            <a:lnSpc>
              <a:spcPct val="90000"/>
            </a:lnSpc>
            <a:spcBef>
              <a:spcPct val="0"/>
            </a:spcBef>
            <a:spcAft>
              <a:spcPct val="35000"/>
            </a:spcAft>
          </a:pPr>
          <a:r>
            <a:rPr lang="en-US" sz="1300" b="1" kern="1200" dirty="0" smtClean="0">
              <a:effectLst>
                <a:outerShdw blurRad="38100" dist="38100" dir="2700000" algn="tl">
                  <a:srgbClr val="000000">
                    <a:alpha val="43137"/>
                  </a:srgbClr>
                </a:outerShdw>
              </a:effectLst>
            </a:rPr>
            <a:t>Pentium Pro</a:t>
          </a:r>
          <a:endParaRPr lang="en-US" sz="1300" b="1" kern="1200" dirty="0">
            <a:effectLst>
              <a:outerShdw blurRad="38100" dist="38100" dir="2700000" algn="tl">
                <a:srgbClr val="000000">
                  <a:alpha val="43137"/>
                </a:srgbClr>
              </a:outerShdw>
            </a:effectLst>
          </a:endParaRPr>
        </a:p>
      </dsp:txBody>
      <dsp:txXfrm>
        <a:off x="1595770" y="1407758"/>
        <a:ext cx="1396603" cy="374400"/>
      </dsp:txXfrm>
    </dsp:sp>
    <dsp:sp modelId="{56924772-18B6-994C-98FA-7F601FDFEE1B}">
      <dsp:nvSpPr>
        <dsp:cNvPr id="0" name=""/>
        <dsp:cNvSpPr/>
      </dsp:nvSpPr>
      <dsp:spPr>
        <a:xfrm>
          <a:off x="1595770" y="1782158"/>
          <a:ext cx="1396603" cy="24488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Increased superscalar organization</a:t>
          </a:r>
          <a:endParaRPr lang="en-US" sz="1300" kern="1200" dirty="0"/>
        </a:p>
        <a:p>
          <a:pPr marL="114300" lvl="1" indent="-114300" algn="l" defTabSz="577850" rtl="0">
            <a:lnSpc>
              <a:spcPct val="90000"/>
            </a:lnSpc>
            <a:spcBef>
              <a:spcPct val="0"/>
            </a:spcBef>
            <a:spcAft>
              <a:spcPct val="15000"/>
            </a:spcAft>
            <a:buChar char="••"/>
          </a:pPr>
          <a:r>
            <a:rPr lang="en-GB" sz="1300" kern="1200" dirty="0" smtClean="0"/>
            <a:t>Aggressive register renaming</a:t>
          </a:r>
          <a:endParaRPr lang="en-GB" sz="1300" kern="1200" dirty="0"/>
        </a:p>
        <a:p>
          <a:pPr marL="114300" lvl="1" indent="-114300" algn="l" defTabSz="577850" rtl="0">
            <a:lnSpc>
              <a:spcPct val="90000"/>
            </a:lnSpc>
            <a:spcBef>
              <a:spcPct val="0"/>
            </a:spcBef>
            <a:spcAft>
              <a:spcPct val="15000"/>
            </a:spcAft>
            <a:buChar char="••"/>
          </a:pPr>
          <a:r>
            <a:rPr lang="en-GB" sz="1300" kern="1200" dirty="0" smtClean="0"/>
            <a:t>Branch prediction</a:t>
          </a:r>
          <a:endParaRPr lang="en-GB" sz="1300" kern="1200" dirty="0"/>
        </a:p>
        <a:p>
          <a:pPr marL="114300" lvl="1" indent="-114300" algn="l" defTabSz="577850" rtl="0">
            <a:lnSpc>
              <a:spcPct val="90000"/>
            </a:lnSpc>
            <a:spcBef>
              <a:spcPct val="0"/>
            </a:spcBef>
            <a:spcAft>
              <a:spcPct val="15000"/>
            </a:spcAft>
            <a:buChar char="••"/>
          </a:pPr>
          <a:r>
            <a:rPr lang="en-GB" sz="1300" kern="1200" dirty="0" smtClean="0"/>
            <a:t>Data flow analysis</a:t>
          </a:r>
          <a:endParaRPr lang="en-GB" sz="1300" kern="1200" dirty="0"/>
        </a:p>
        <a:p>
          <a:pPr marL="114300" lvl="1" indent="-114300" algn="l" defTabSz="577850" rtl="0">
            <a:lnSpc>
              <a:spcPct val="90000"/>
            </a:lnSpc>
            <a:spcBef>
              <a:spcPct val="0"/>
            </a:spcBef>
            <a:spcAft>
              <a:spcPct val="15000"/>
            </a:spcAft>
            <a:buChar char="••"/>
          </a:pPr>
          <a:r>
            <a:rPr lang="en-US" sz="1300" kern="1200" dirty="0" smtClean="0"/>
            <a:t>Speculative execution</a:t>
          </a:r>
          <a:endParaRPr lang="en-US" sz="1300" kern="1200" dirty="0"/>
        </a:p>
      </dsp:txBody>
      <dsp:txXfrm>
        <a:off x="1595770" y="1782158"/>
        <a:ext cx="1396603" cy="2448883"/>
      </dsp:txXfrm>
    </dsp:sp>
    <dsp:sp modelId="{FF4F7E1A-AE63-274B-A4C6-EB571D1564FB}">
      <dsp:nvSpPr>
        <dsp:cNvPr id="0" name=""/>
        <dsp:cNvSpPr/>
      </dsp:nvSpPr>
      <dsp:spPr>
        <a:xfrm>
          <a:off x="3187898" y="1407758"/>
          <a:ext cx="1396603" cy="37440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rtl="0">
            <a:lnSpc>
              <a:spcPct val="90000"/>
            </a:lnSpc>
            <a:spcBef>
              <a:spcPct val="0"/>
            </a:spcBef>
            <a:spcAft>
              <a:spcPct val="35000"/>
            </a:spcAft>
          </a:pPr>
          <a:r>
            <a:rPr lang="en-GB" sz="1300" b="1" kern="1200" dirty="0" smtClean="0">
              <a:effectLst>
                <a:outerShdw blurRad="38100" dist="38100" dir="2700000" algn="tl">
                  <a:srgbClr val="000000">
                    <a:alpha val="43137"/>
                  </a:srgbClr>
                </a:outerShdw>
              </a:effectLst>
            </a:rPr>
            <a:t>Pentium II</a:t>
          </a:r>
        </a:p>
      </dsp:txBody>
      <dsp:txXfrm>
        <a:off x="3187898" y="1407758"/>
        <a:ext cx="1396603" cy="374400"/>
      </dsp:txXfrm>
    </dsp:sp>
    <dsp:sp modelId="{FBF14E39-A656-9542-ADFE-9B55470FF288}">
      <dsp:nvSpPr>
        <dsp:cNvPr id="0" name=""/>
        <dsp:cNvSpPr/>
      </dsp:nvSpPr>
      <dsp:spPr>
        <a:xfrm>
          <a:off x="3187898" y="1782158"/>
          <a:ext cx="1396603" cy="24488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MMX technology</a:t>
          </a:r>
          <a:endParaRPr lang="en-US" sz="1300" kern="1200" dirty="0"/>
        </a:p>
        <a:p>
          <a:pPr marL="114300" lvl="1" indent="-114300" algn="l" defTabSz="577850" rtl="0">
            <a:lnSpc>
              <a:spcPct val="90000"/>
            </a:lnSpc>
            <a:spcBef>
              <a:spcPct val="0"/>
            </a:spcBef>
            <a:spcAft>
              <a:spcPct val="15000"/>
            </a:spcAft>
            <a:buChar char="••"/>
          </a:pPr>
          <a:r>
            <a:rPr lang="en-US" sz="1300" kern="1200" dirty="0" smtClean="0"/>
            <a:t>Designed specifically to process video, audio, and graphics data</a:t>
          </a:r>
          <a:endParaRPr lang="en-US" sz="1300" kern="1200" dirty="0"/>
        </a:p>
      </dsp:txBody>
      <dsp:txXfrm>
        <a:off x="3187898" y="1782158"/>
        <a:ext cx="1396603" cy="2448883"/>
      </dsp:txXfrm>
    </dsp:sp>
    <dsp:sp modelId="{AC9F0307-D23A-AD4D-A53E-820FC22698F4}">
      <dsp:nvSpPr>
        <dsp:cNvPr id="0" name=""/>
        <dsp:cNvSpPr/>
      </dsp:nvSpPr>
      <dsp:spPr>
        <a:xfrm>
          <a:off x="4780026" y="1407758"/>
          <a:ext cx="1396603" cy="37440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rtl="0">
            <a:lnSpc>
              <a:spcPct val="90000"/>
            </a:lnSpc>
            <a:spcBef>
              <a:spcPct val="0"/>
            </a:spcBef>
            <a:spcAft>
              <a:spcPct val="35000"/>
            </a:spcAft>
          </a:pPr>
          <a:r>
            <a:rPr lang="en-US" sz="1300" b="1" kern="1200" dirty="0" smtClean="0">
              <a:effectLst>
                <a:outerShdw blurRad="38100" dist="38100" dir="2700000" algn="tl">
                  <a:srgbClr val="000000">
                    <a:alpha val="43137"/>
                  </a:srgbClr>
                </a:outerShdw>
              </a:effectLst>
            </a:rPr>
            <a:t>Pentium III</a:t>
          </a:r>
        </a:p>
      </dsp:txBody>
      <dsp:txXfrm>
        <a:off x="4780026" y="1407758"/>
        <a:ext cx="1396603" cy="374400"/>
      </dsp:txXfrm>
    </dsp:sp>
    <dsp:sp modelId="{FABCC956-1A2E-554B-9D18-D1AFC85AA163}">
      <dsp:nvSpPr>
        <dsp:cNvPr id="0" name=""/>
        <dsp:cNvSpPr/>
      </dsp:nvSpPr>
      <dsp:spPr>
        <a:xfrm>
          <a:off x="4780026" y="1782158"/>
          <a:ext cx="1396603" cy="24488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smtClean="0"/>
            <a:t>Additional floating-point instructions to support 3D graphics software</a:t>
          </a:r>
          <a:endParaRPr lang="en-US" sz="1300" kern="1200" dirty="0"/>
        </a:p>
      </dsp:txBody>
      <dsp:txXfrm>
        <a:off x="4780026" y="1782158"/>
        <a:ext cx="1396603" cy="2448883"/>
      </dsp:txXfrm>
    </dsp:sp>
    <dsp:sp modelId="{24D4775D-5021-0A4C-9096-E19268624406}">
      <dsp:nvSpPr>
        <dsp:cNvPr id="0" name=""/>
        <dsp:cNvSpPr/>
      </dsp:nvSpPr>
      <dsp:spPr>
        <a:xfrm>
          <a:off x="6372153" y="1407758"/>
          <a:ext cx="1396603" cy="37440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rtl="0">
            <a:lnSpc>
              <a:spcPct val="90000"/>
            </a:lnSpc>
            <a:spcBef>
              <a:spcPct val="0"/>
            </a:spcBef>
            <a:spcAft>
              <a:spcPct val="35000"/>
            </a:spcAft>
          </a:pPr>
          <a:r>
            <a:rPr lang="en-US" sz="1300" b="1" kern="1200" dirty="0" smtClean="0">
              <a:effectLst>
                <a:outerShdw blurRad="38100" dist="38100" dir="2700000" algn="tl">
                  <a:srgbClr val="000000">
                    <a:alpha val="43137"/>
                  </a:srgbClr>
                </a:outerShdw>
              </a:effectLst>
            </a:rPr>
            <a:t>Pentium 4</a:t>
          </a:r>
        </a:p>
      </dsp:txBody>
      <dsp:txXfrm>
        <a:off x="6372153" y="1407758"/>
        <a:ext cx="1396603" cy="374400"/>
      </dsp:txXfrm>
    </dsp:sp>
    <dsp:sp modelId="{E61E2309-C606-7C4D-BF94-1DE972488DFD}">
      <dsp:nvSpPr>
        <dsp:cNvPr id="0" name=""/>
        <dsp:cNvSpPr/>
      </dsp:nvSpPr>
      <dsp:spPr>
        <a:xfrm>
          <a:off x="6375796" y="1810320"/>
          <a:ext cx="1396603" cy="244888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GB" sz="1300" kern="1200" dirty="0" smtClean="0"/>
            <a:t>Includes additional floating-point and other enhancements for multimedia</a:t>
          </a:r>
          <a:endParaRPr lang="en-GB" sz="1300" kern="1200" dirty="0"/>
        </a:p>
        <a:p>
          <a:pPr marL="114300" lvl="1" indent="-114300" algn="l" defTabSz="577850" rtl="0">
            <a:lnSpc>
              <a:spcPct val="90000"/>
            </a:lnSpc>
            <a:spcBef>
              <a:spcPct val="0"/>
            </a:spcBef>
            <a:spcAft>
              <a:spcPct val="15000"/>
            </a:spcAft>
            <a:buChar char="••"/>
          </a:pPr>
          <a:endParaRPr lang="en-GB" sz="1300" kern="1200" dirty="0"/>
        </a:p>
      </dsp:txBody>
      <dsp:txXfrm>
        <a:off x="6375796" y="1810320"/>
        <a:ext cx="1396603" cy="24488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18BAD-6B2F-0B49-9064-A333E009DA08}">
      <dsp:nvSpPr>
        <dsp:cNvPr id="0" name=""/>
        <dsp:cNvSpPr/>
      </dsp:nvSpPr>
      <dsp:spPr>
        <a:xfrm>
          <a:off x="457198" y="0"/>
          <a:ext cx="3876678" cy="38862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endParaRPr lang="en-US" sz="1400" kern="1200" dirty="0" smtClean="0"/>
        </a:p>
        <a:p>
          <a:pPr lvl="0" algn="ctr" defTabSz="622300" rtl="0">
            <a:lnSpc>
              <a:spcPct val="90000"/>
            </a:lnSpc>
            <a:spcBef>
              <a:spcPct val="0"/>
            </a:spcBef>
            <a:spcAft>
              <a:spcPct val="35000"/>
            </a:spcAft>
          </a:pPr>
          <a:r>
            <a:rPr lang="en-US" sz="1600" kern="1200" dirty="0" smtClean="0"/>
            <a:t>Instruction set architecture is backward compatible with earlier versions</a:t>
          </a:r>
          <a:endParaRPr lang="en-US" sz="1600" kern="1200" dirty="0"/>
        </a:p>
      </dsp:txBody>
      <dsp:txXfrm>
        <a:off x="1377909" y="291465"/>
        <a:ext cx="2035256" cy="660654"/>
      </dsp:txXfrm>
    </dsp:sp>
    <dsp:sp modelId="{4BA0AB6B-C25B-4540-8488-1BA61590016E}">
      <dsp:nvSpPr>
        <dsp:cNvPr id="0" name=""/>
        <dsp:cNvSpPr/>
      </dsp:nvSpPr>
      <dsp:spPr>
        <a:xfrm>
          <a:off x="1152541" y="1371600"/>
          <a:ext cx="2505054" cy="2419363"/>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endParaRPr lang="en-US" sz="1600" b="1" kern="1200" dirty="0" smtClean="0"/>
        </a:p>
        <a:p>
          <a:pPr lvl="0" algn="ctr" defTabSz="711200" rtl="0">
            <a:lnSpc>
              <a:spcPct val="90000"/>
            </a:lnSpc>
            <a:spcBef>
              <a:spcPct val="0"/>
            </a:spcBef>
            <a:spcAft>
              <a:spcPct val="35000"/>
            </a:spcAft>
          </a:pPr>
          <a:r>
            <a:rPr lang="en-US" sz="1600" b="1" kern="1200" dirty="0" smtClean="0"/>
            <a:t>X86 architecture continues to dominate the processor market outside of embedded systems</a:t>
          </a:r>
        </a:p>
      </dsp:txBody>
      <dsp:txXfrm>
        <a:off x="1519397" y="1976441"/>
        <a:ext cx="1771340" cy="120968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extLst>
      <p:ext uri="{BB962C8B-B14F-4D97-AF65-F5344CB8AC3E}">
        <p14:creationId xmlns:p14="http://schemas.microsoft.com/office/powerpoint/2010/main" val="286129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extLst>
      <p:ext uri="{BB962C8B-B14F-4D97-AF65-F5344CB8AC3E}">
        <p14:creationId xmlns:p14="http://schemas.microsoft.com/office/powerpoint/2010/main" val="40572026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2 “Computer</a:t>
            </a:r>
            <a:r>
              <a:rPr lang="en-US" baseline="0" dirty="0" smtClean="0">
                <a:latin typeface="Times New Roman" pitchFamily="-110" charset="0"/>
              </a:rPr>
              <a:t> Evolution and Performance</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2743211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The IAS operates by repetitively performing an </a:t>
            </a:r>
            <a:r>
              <a:rPr kumimoji="1" lang="en-US" sz="1200" b="1" kern="1200" baseline="0" dirty="0" smtClean="0">
                <a:solidFill>
                  <a:schemeClr val="tx1"/>
                </a:solidFill>
                <a:latin typeface="Times New Roman" pitchFamily="-110" charset="0"/>
                <a:ea typeface="+mn-ea"/>
                <a:cs typeface="+mn-cs"/>
              </a:rPr>
              <a:t>instruction cycle, </a:t>
            </a:r>
            <a:r>
              <a:rPr kumimoji="1" lang="en-US" sz="1200" b="0" kern="1200" baseline="0" dirty="0" smtClean="0">
                <a:solidFill>
                  <a:schemeClr val="tx1"/>
                </a:solidFill>
                <a:latin typeface="Times New Roman" pitchFamily="-110" charset="0"/>
                <a:ea typeface="+mn-ea"/>
                <a:cs typeface="+mn-cs"/>
              </a:rPr>
              <a:t>as shown in</a:t>
            </a:r>
          </a:p>
          <a:p>
            <a:r>
              <a:rPr kumimoji="1" lang="en-US" sz="1200" kern="1200" baseline="0" dirty="0" smtClean="0">
                <a:solidFill>
                  <a:schemeClr val="tx1"/>
                </a:solidFill>
                <a:latin typeface="Times New Roman" pitchFamily="-110" charset="0"/>
                <a:ea typeface="+mn-ea"/>
                <a:cs typeface="+mn-cs"/>
              </a:rPr>
              <a:t>Figure 2.4. Each instruction cycle consists of two sub-cycles. During the </a:t>
            </a:r>
            <a:r>
              <a:rPr kumimoji="1" lang="en-US" sz="1200" b="1" kern="1200" baseline="0" dirty="0" smtClean="0">
                <a:solidFill>
                  <a:schemeClr val="tx1"/>
                </a:solidFill>
                <a:latin typeface="Times New Roman" pitchFamily="-110" charset="0"/>
                <a:ea typeface="+mn-ea"/>
                <a:cs typeface="+mn-cs"/>
              </a:rPr>
              <a:t>fetch cycle,</a:t>
            </a:r>
          </a:p>
          <a:p>
            <a:r>
              <a:rPr kumimoji="1" lang="en-US" sz="1200" kern="1200" baseline="0" dirty="0" smtClean="0">
                <a:solidFill>
                  <a:schemeClr val="tx1"/>
                </a:solidFill>
                <a:latin typeface="Times New Roman" pitchFamily="-110" charset="0"/>
                <a:ea typeface="+mn-ea"/>
                <a:cs typeface="+mn-cs"/>
              </a:rPr>
              <a:t>the opcode of the next instruction is loaded into the IR and the address portion is</a:t>
            </a:r>
          </a:p>
          <a:p>
            <a:r>
              <a:rPr kumimoji="1" lang="en-US" sz="1200" kern="1200" baseline="0" dirty="0" smtClean="0">
                <a:solidFill>
                  <a:schemeClr val="tx1"/>
                </a:solidFill>
                <a:latin typeface="Times New Roman" pitchFamily="-110" charset="0"/>
                <a:ea typeface="+mn-ea"/>
                <a:cs typeface="+mn-cs"/>
              </a:rPr>
              <a:t>loaded into the MAR. This instruction may be taken from the IBR, or it can be</a:t>
            </a:r>
          </a:p>
          <a:p>
            <a:r>
              <a:rPr kumimoji="1" lang="en-US" sz="1200" kern="1200" baseline="0" dirty="0" smtClean="0">
                <a:solidFill>
                  <a:schemeClr val="tx1"/>
                </a:solidFill>
                <a:latin typeface="Times New Roman" pitchFamily="-110" charset="0"/>
                <a:ea typeface="+mn-ea"/>
                <a:cs typeface="+mn-cs"/>
              </a:rPr>
              <a:t>obtained from memory by loading a word into the MBR, and then down to the IBR,</a:t>
            </a:r>
          </a:p>
          <a:p>
            <a:r>
              <a:rPr kumimoji="1" lang="en-US" sz="1200" kern="1200" baseline="0" dirty="0" smtClean="0">
                <a:solidFill>
                  <a:schemeClr val="tx1"/>
                </a:solidFill>
                <a:latin typeface="Times New Roman" pitchFamily="-110" charset="0"/>
                <a:ea typeface="+mn-ea"/>
                <a:cs typeface="+mn-cs"/>
              </a:rPr>
              <a:t>IR, and MAR.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Why the indirection? These operations are controlled by electronic circuitry</a:t>
            </a:r>
          </a:p>
          <a:p>
            <a:r>
              <a:rPr kumimoji="1" lang="en-US" sz="1200" kern="1200" baseline="0" dirty="0" smtClean="0">
                <a:solidFill>
                  <a:schemeClr val="tx1"/>
                </a:solidFill>
                <a:latin typeface="Times New Roman" pitchFamily="-110" charset="0"/>
                <a:ea typeface="+mn-ea"/>
                <a:cs typeface="+mn-cs"/>
              </a:rPr>
              <a:t>and result in the use of data paths. To simplify the electronics, there is only one</a:t>
            </a:r>
          </a:p>
          <a:p>
            <a:r>
              <a:rPr kumimoji="1" lang="en-US" sz="1200" kern="1200" baseline="0" dirty="0" smtClean="0">
                <a:solidFill>
                  <a:schemeClr val="tx1"/>
                </a:solidFill>
                <a:latin typeface="Times New Roman" pitchFamily="-110" charset="0"/>
                <a:ea typeface="+mn-ea"/>
                <a:cs typeface="+mn-cs"/>
              </a:rPr>
              <a:t>register that is used to specify the address in memory for a read or write and only</a:t>
            </a:r>
          </a:p>
          <a:p>
            <a:r>
              <a:rPr kumimoji="1" lang="en-US" sz="1200" kern="1200" baseline="0" dirty="0" smtClean="0">
                <a:solidFill>
                  <a:schemeClr val="tx1"/>
                </a:solidFill>
                <a:latin typeface="Times New Roman" pitchFamily="-110" charset="0"/>
                <a:ea typeface="+mn-ea"/>
                <a:cs typeface="+mn-cs"/>
              </a:rPr>
              <a:t>one register used for the source or destination.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Once the opcode is in the IR, the </a:t>
            </a:r>
            <a:r>
              <a:rPr kumimoji="1" lang="en-US" sz="1200" b="1" kern="1200" baseline="0" dirty="0" smtClean="0">
                <a:solidFill>
                  <a:schemeClr val="tx1"/>
                </a:solidFill>
                <a:latin typeface="Times New Roman" pitchFamily="-110" charset="0"/>
                <a:ea typeface="+mn-ea"/>
                <a:cs typeface="+mn-cs"/>
              </a:rPr>
              <a:t>execute cycle </a:t>
            </a:r>
            <a:r>
              <a:rPr kumimoji="1" lang="en-US" sz="1200" b="0" kern="1200" baseline="0" dirty="0" smtClean="0">
                <a:solidFill>
                  <a:schemeClr val="tx1"/>
                </a:solidFill>
                <a:latin typeface="Times New Roman" pitchFamily="-110" charset="0"/>
                <a:ea typeface="+mn-ea"/>
                <a:cs typeface="+mn-cs"/>
              </a:rPr>
              <a:t>is performed</a:t>
            </a:r>
            <a:r>
              <a:rPr kumimoji="1" lang="en-US" sz="1200" b="1" kern="1200" baseline="0" dirty="0" smtClean="0">
                <a:solidFill>
                  <a:schemeClr val="tx1"/>
                </a:solidFill>
                <a:latin typeface="Times New Roman" pitchFamily="-110" charset="0"/>
                <a:ea typeface="+mn-ea"/>
                <a:cs typeface="+mn-cs"/>
              </a:rPr>
              <a:t>. Control circuitry</a:t>
            </a:r>
          </a:p>
          <a:p>
            <a:r>
              <a:rPr kumimoji="1" lang="en-US" sz="1200" kern="1200" baseline="0" dirty="0" smtClean="0">
                <a:solidFill>
                  <a:schemeClr val="tx1"/>
                </a:solidFill>
                <a:latin typeface="Times New Roman" pitchFamily="-110" charset="0"/>
                <a:ea typeface="+mn-ea"/>
                <a:cs typeface="+mn-cs"/>
              </a:rPr>
              <a:t>interprets the opcode and executes the instruction by sending out the appropriate</a:t>
            </a:r>
          </a:p>
          <a:p>
            <a:r>
              <a:rPr kumimoji="1" lang="en-US" sz="1200" kern="1200" baseline="0" dirty="0" smtClean="0">
                <a:solidFill>
                  <a:schemeClr val="tx1"/>
                </a:solidFill>
                <a:latin typeface="Times New Roman" pitchFamily="-110" charset="0"/>
                <a:ea typeface="+mn-ea"/>
                <a:cs typeface="+mn-cs"/>
              </a:rPr>
              <a:t>control signals to cause data to be moved or an operation to be performed by the</a:t>
            </a:r>
          </a:p>
          <a:p>
            <a:r>
              <a:rPr kumimoji="1" lang="en-US" sz="1200" kern="1200" baseline="0" dirty="0" smtClean="0">
                <a:solidFill>
                  <a:schemeClr val="tx1"/>
                </a:solidFill>
                <a:latin typeface="Times New Roman" pitchFamily="-110" charset="0"/>
                <a:ea typeface="+mn-ea"/>
                <a:cs typeface="+mn-cs"/>
              </a:rPr>
              <a:t>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Figure 2.4 shows several examples of instruction execution by the control unit.</a:t>
            </a:r>
          </a:p>
          <a:p>
            <a:r>
              <a:rPr kumimoji="1" lang="en-US" sz="1200" kern="1200" baseline="0" dirty="0" smtClean="0">
                <a:solidFill>
                  <a:schemeClr val="tx1"/>
                </a:solidFill>
                <a:latin typeface="Times New Roman" pitchFamily="-110" charset="0"/>
                <a:ea typeface="+mn-ea"/>
                <a:cs typeface="+mn-cs"/>
              </a:rPr>
              <a:t>Note that each operation requires several steps. Some of these are quite elaborate.</a:t>
            </a:r>
          </a:p>
          <a:p>
            <a:r>
              <a:rPr kumimoji="1" lang="en-US" sz="1200" kern="1200" baseline="0" dirty="0" smtClean="0">
                <a:solidFill>
                  <a:schemeClr val="tx1"/>
                </a:solidFill>
                <a:latin typeface="Times New Roman" pitchFamily="-110" charset="0"/>
                <a:ea typeface="+mn-ea"/>
                <a:cs typeface="+mn-cs"/>
              </a:rPr>
              <a:t>The multiplication operation requires 39 suboperations, one for each bit position</a:t>
            </a:r>
          </a:p>
          <a:p>
            <a:r>
              <a:rPr kumimoji="1" lang="en-US" sz="1200" kern="1200" baseline="0" dirty="0" smtClean="0">
                <a:solidFill>
                  <a:schemeClr val="tx1"/>
                </a:solidFill>
                <a:latin typeface="Times New Roman" pitchFamily="-110" charset="0"/>
                <a:ea typeface="+mn-ea"/>
                <a:cs typeface="+mn-cs"/>
              </a:rPr>
              <a:t>except that of the sign bit.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10</a:t>
            </a:fld>
            <a:endParaRPr lang="en-US" dirty="0"/>
          </a:p>
        </p:txBody>
      </p:sp>
    </p:spTree>
    <p:extLst>
      <p:ext uri="{BB962C8B-B14F-4D97-AF65-F5344CB8AC3E}">
        <p14:creationId xmlns:p14="http://schemas.microsoft.com/office/powerpoint/2010/main" val="1019373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smtClean="0">
                <a:solidFill>
                  <a:schemeClr val="tx1"/>
                </a:solidFill>
                <a:latin typeface="Times New Roman" pitchFamily="-110" charset="0"/>
                <a:ea typeface="+mn-ea"/>
                <a:cs typeface="+mn-cs"/>
              </a:rPr>
              <a:t>These can be grouped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transfer: </a:t>
            </a:r>
            <a:r>
              <a:rPr kumimoji="1" lang="en-US" sz="1200" b="0" kern="1200" baseline="0" dirty="0" smtClean="0">
                <a:solidFill>
                  <a:schemeClr val="tx1"/>
                </a:solidFill>
                <a:latin typeface="Times New Roman" pitchFamily="-110" charset="0"/>
                <a:ea typeface="+mn-ea"/>
                <a:cs typeface="+mn-cs"/>
              </a:rPr>
              <a:t>Move data between memory and ALU registers or between</a:t>
            </a:r>
          </a:p>
          <a:p>
            <a:r>
              <a:rPr kumimoji="1" lang="en-US" sz="1200" kern="1200" baseline="0" dirty="0" smtClean="0">
                <a:solidFill>
                  <a:schemeClr val="tx1"/>
                </a:solidFill>
                <a:latin typeface="Times New Roman" pitchFamily="-110" charset="0"/>
                <a:ea typeface="+mn-ea"/>
                <a:cs typeface="+mn-cs"/>
              </a:rPr>
              <a:t>two ALU registers.</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Unconditional branch: </a:t>
            </a:r>
            <a:r>
              <a:rPr kumimoji="1" lang="en-US" sz="1200" b="0" kern="1200" baseline="0" dirty="0" smtClean="0">
                <a:solidFill>
                  <a:schemeClr val="tx1"/>
                </a:solidFill>
                <a:latin typeface="Times New Roman" pitchFamily="-110" charset="0"/>
                <a:ea typeface="+mn-ea"/>
                <a:cs typeface="+mn-cs"/>
              </a:rPr>
              <a:t>Normally, the control unit executes instructions in</a:t>
            </a:r>
          </a:p>
          <a:p>
            <a:r>
              <a:rPr kumimoji="1" lang="en-US" sz="1200" kern="1200" baseline="0" dirty="0" smtClean="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smtClean="0">
                <a:solidFill>
                  <a:schemeClr val="tx1"/>
                </a:solidFill>
                <a:latin typeface="Times New Roman" pitchFamily="-110" charset="0"/>
                <a:ea typeface="+mn-ea"/>
                <a:cs typeface="+mn-cs"/>
              </a:rPr>
              <a:t>which facilitates repetitive operations.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Conditional branch: </a:t>
            </a:r>
            <a:r>
              <a:rPr kumimoji="1" lang="en-US" sz="1200" b="0" kern="1200" baseline="0" dirty="0" smtClean="0">
                <a:solidFill>
                  <a:schemeClr val="tx1"/>
                </a:solidFill>
                <a:latin typeface="Times New Roman" pitchFamily="-110" charset="0"/>
                <a:ea typeface="+mn-ea"/>
                <a:cs typeface="+mn-cs"/>
              </a:rPr>
              <a:t>The branch can be made dependent on a condition, thus</a:t>
            </a:r>
          </a:p>
          <a:p>
            <a:r>
              <a:rPr kumimoji="1" lang="en-US" sz="1200" kern="1200" baseline="0" dirty="0" smtClean="0">
                <a:solidFill>
                  <a:schemeClr val="tx1"/>
                </a:solidFill>
                <a:latin typeface="Times New Roman" pitchFamily="-110" charset="0"/>
                <a:ea typeface="+mn-ea"/>
                <a:cs typeface="+mn-cs"/>
              </a:rPr>
              <a:t>allowing decision points.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Arithmetic: </a:t>
            </a:r>
            <a:r>
              <a:rPr kumimoji="1" lang="en-US" sz="1200" b="0" kern="1200" baseline="0" dirty="0" smtClean="0">
                <a:solidFill>
                  <a:schemeClr val="tx1"/>
                </a:solidFill>
                <a:latin typeface="Times New Roman" pitchFamily="-110" charset="0"/>
                <a:ea typeface="+mn-ea"/>
                <a:cs typeface="+mn-cs"/>
              </a:rPr>
              <a:t>Operations performed by the 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Address modify: </a:t>
            </a:r>
            <a:r>
              <a:rPr kumimoji="1" lang="en-US" sz="1200" b="0" kern="1200" baseline="0" dirty="0" smtClean="0">
                <a:solidFill>
                  <a:schemeClr val="tx1"/>
                </a:solidFill>
                <a:latin typeface="Times New Roman" pitchFamily="-110" charset="0"/>
                <a:ea typeface="+mn-ea"/>
                <a:cs typeface="+mn-cs"/>
              </a:rPr>
              <a:t>Permits addresses to be computed in the ALU and then</a:t>
            </a:r>
          </a:p>
          <a:p>
            <a:r>
              <a:rPr kumimoji="1" lang="en-US" sz="1200" kern="1200" baseline="0" dirty="0" smtClean="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smtClean="0">
                <a:solidFill>
                  <a:schemeClr val="tx1"/>
                </a:solidFill>
                <a:latin typeface="Times New Roman" pitchFamily="-110" charset="0"/>
                <a:ea typeface="+mn-ea"/>
                <a:cs typeface="+mn-cs"/>
              </a:rPr>
              <a:t>addressing flexibility.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2.1 presents instructions in a symbolic, easy-to-read form. Actually,</a:t>
            </a:r>
          </a:p>
          <a:p>
            <a:r>
              <a:rPr kumimoji="1" lang="en-US" sz="1200" kern="1200" baseline="0" dirty="0" smtClean="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smtClean="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smtClean="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smtClean="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11</a:t>
            </a:fld>
            <a:endParaRPr lang="en-US" dirty="0"/>
          </a:p>
        </p:txBody>
      </p:sp>
    </p:spTree>
    <p:extLst>
      <p:ext uri="{BB962C8B-B14F-4D97-AF65-F5344CB8AC3E}">
        <p14:creationId xmlns:p14="http://schemas.microsoft.com/office/powerpoint/2010/main" val="57592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C87B7E-A7A7-0248-A667-EB469C7EC785}" type="slidenum">
              <a:rPr lang="en-US"/>
              <a:pPr/>
              <a:t>12</a:t>
            </a:fld>
            <a:endParaRPr lang="en-US" dirty="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It has become widely accepted to classify computers into generations based on the fundamental</a:t>
            </a:r>
          </a:p>
          <a:p>
            <a:r>
              <a:rPr kumimoji="1" lang="en-US" sz="1200" kern="1200" baseline="0" dirty="0" smtClean="0">
                <a:solidFill>
                  <a:schemeClr val="tx1"/>
                </a:solidFill>
                <a:latin typeface="Times New Roman" pitchFamily="-110" charset="0"/>
                <a:ea typeface="+mn-ea"/>
                <a:cs typeface="+mn-cs"/>
              </a:rPr>
              <a:t>hardware technology employed (Table 2.2). Each new generation is characterized</a:t>
            </a:r>
          </a:p>
          <a:p>
            <a:r>
              <a:rPr kumimoji="1" lang="en-US" sz="1200" kern="1200" baseline="0" dirty="0" smtClean="0">
                <a:solidFill>
                  <a:schemeClr val="tx1"/>
                </a:solidFill>
                <a:latin typeface="Times New Roman" pitchFamily="-110" charset="0"/>
                <a:ea typeface="+mn-ea"/>
                <a:cs typeface="+mn-cs"/>
              </a:rPr>
              <a:t>by greater processing performance, larger memory capacity, and smaller</a:t>
            </a:r>
          </a:p>
          <a:p>
            <a:r>
              <a:rPr kumimoji="1" lang="en-US" sz="1200" kern="1200" baseline="0" dirty="0" smtClean="0">
                <a:solidFill>
                  <a:schemeClr val="tx1"/>
                </a:solidFill>
                <a:latin typeface="Times New Roman" pitchFamily="-110" charset="0"/>
                <a:ea typeface="+mn-ea"/>
                <a:cs typeface="+mn-cs"/>
              </a:rPr>
              <a:t>size than the previous one.</a:t>
            </a:r>
          </a:p>
          <a:p>
            <a:endParaRPr kumimoji="1" lang="en-US" sz="1200" kern="1200" baseline="0" dirty="0" smtClean="0">
              <a:solidFill>
                <a:schemeClr val="tx1"/>
              </a:solidFill>
              <a:latin typeface="Times New Roman" pitchFamily="-110" charset="0"/>
              <a:ea typeface="+mn-ea"/>
              <a:cs typeface="+mn-cs"/>
            </a:endParaRPr>
          </a:p>
          <a:p>
            <a:endParaRPr lang="en-GB" dirty="0"/>
          </a:p>
        </p:txBody>
      </p:sp>
    </p:spTree>
    <p:extLst>
      <p:ext uri="{BB962C8B-B14F-4D97-AF65-F5344CB8AC3E}">
        <p14:creationId xmlns:p14="http://schemas.microsoft.com/office/powerpoint/2010/main" val="3525184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smtClean="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smtClean="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smtClean="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smtClean="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smtClean="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smtClean="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smtClean="0">
                <a:solidFill>
                  <a:schemeClr val="tx1"/>
                </a:solidFill>
                <a:latin typeface="Times New Roman" pitchFamily="-110" charset="0"/>
                <a:ea typeface="+mn-ea"/>
                <a:cs typeface="+mn-cs"/>
              </a:rPr>
              <a:t>means that individual operations are executed more rapidly.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smtClean="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smtClean="0">
                <a:solidFill>
                  <a:schemeClr val="tx1"/>
                </a:solidFill>
                <a:latin typeface="Times New Roman" pitchFamily="-110" charset="0"/>
                <a:ea typeface="+mn-ea"/>
                <a:cs typeface="+mn-cs"/>
              </a:rPr>
              <a:t>chip itself to the cache, cache access times drop significantly.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smtClean="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smtClean="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13</a:t>
            </a:fld>
            <a:endParaRPr lang="en-US" dirty="0"/>
          </a:p>
        </p:txBody>
      </p:sp>
    </p:spTree>
    <p:extLst>
      <p:ext uri="{BB962C8B-B14F-4D97-AF65-F5344CB8AC3E}">
        <p14:creationId xmlns:p14="http://schemas.microsoft.com/office/powerpoint/2010/main" val="1708125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smtClean="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smtClean="0">
                <a:solidFill>
                  <a:schemeClr val="tx1"/>
                </a:solidFill>
                <a:latin typeface="Times New Roman" pitchFamily="-110" charset="0"/>
                <a:ea typeface="+mn-ea"/>
                <a:cs typeface="+mn-cs"/>
              </a:rPr>
              <a:t>increase, a number of obstacles become more significant [INTE04b]:</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Power: </a:t>
            </a:r>
            <a:r>
              <a:rPr kumimoji="1" lang="en-US" sz="1200" b="0" kern="1200" baseline="0" dirty="0" smtClean="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smtClean="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smtClean="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smtClean="0">
                <a:solidFill>
                  <a:schemeClr val="tx1"/>
                </a:solidFill>
                <a:latin typeface="Times New Roman" pitchFamily="-110" charset="0"/>
                <a:ea typeface="+mn-ea"/>
                <a:cs typeface="+mn-cs"/>
              </a:rPr>
              <a:t>BORK03].</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RC delay: </a:t>
            </a:r>
            <a:r>
              <a:rPr kumimoji="1" lang="en-US" sz="1200" b="0" kern="1200" baseline="0" dirty="0" smtClean="0">
                <a:solidFill>
                  <a:schemeClr val="tx1"/>
                </a:solidFill>
                <a:latin typeface="Times New Roman" pitchFamily="-110" charset="0"/>
                <a:ea typeface="+mn-ea"/>
                <a:cs typeface="+mn-cs"/>
              </a:rPr>
              <a:t>The speed at which electrons can flow on a chip between transistors</a:t>
            </a:r>
          </a:p>
          <a:p>
            <a:r>
              <a:rPr kumimoji="1" lang="en-US" sz="1200" kern="1200" baseline="0" dirty="0" smtClean="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smtClean="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smtClean="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smtClean="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Memory latency: </a:t>
            </a:r>
            <a:r>
              <a:rPr kumimoji="1" lang="en-US" sz="1200" b="0" kern="1200" baseline="0" dirty="0" smtClean="0">
                <a:solidFill>
                  <a:schemeClr val="tx1"/>
                </a:solidFill>
                <a:latin typeface="Times New Roman" pitchFamily="-110" charset="0"/>
                <a:ea typeface="+mn-ea"/>
                <a:cs typeface="+mn-cs"/>
              </a:rPr>
              <a:t>Memory speeds lag processor speeds, as previously discussed.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smtClean="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14</a:t>
            </a:fld>
            <a:endParaRPr lang="en-US" dirty="0"/>
          </a:p>
        </p:txBody>
      </p:sp>
    </p:spTree>
    <p:extLst>
      <p:ext uri="{BB962C8B-B14F-4D97-AF65-F5344CB8AC3E}">
        <p14:creationId xmlns:p14="http://schemas.microsoft.com/office/powerpoint/2010/main" val="4281216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kern="1200" baseline="0" dirty="0" smtClean="0">
                <a:solidFill>
                  <a:schemeClr val="tx1"/>
                </a:solidFill>
                <a:latin typeface="Times New Roman" pitchFamily="-110" charset="0"/>
                <a:ea typeface="+mn-ea"/>
                <a:cs typeface="+mn-cs"/>
              </a:rPr>
              <a:t>It is worthwhile to list some of the highlights of the evolution of the Intel</a:t>
            </a:r>
          </a:p>
          <a:p>
            <a:r>
              <a:rPr kumimoji="1" lang="en-US" sz="1200" kern="1200" baseline="0" dirty="0" smtClean="0">
                <a:solidFill>
                  <a:schemeClr val="tx1"/>
                </a:solidFill>
                <a:latin typeface="Times New Roman" pitchFamily="-110" charset="0"/>
                <a:ea typeface="+mn-ea"/>
                <a:cs typeface="+mn-cs"/>
              </a:rPr>
              <a:t>product line: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8080: </a:t>
            </a:r>
            <a:r>
              <a:rPr kumimoji="1" lang="en-US" sz="1200" b="0" kern="1200" baseline="0" dirty="0" smtClean="0">
                <a:solidFill>
                  <a:schemeClr val="tx1"/>
                </a:solidFill>
                <a:latin typeface="Times New Roman" pitchFamily="-110" charset="0"/>
                <a:ea typeface="+mn-ea"/>
                <a:cs typeface="+mn-cs"/>
              </a:rPr>
              <a:t>The world’s first general-purpose microprocessor. This was an 8-bit</a:t>
            </a:r>
          </a:p>
          <a:p>
            <a:r>
              <a:rPr kumimoji="1" lang="en-US" sz="1200" kern="1200" baseline="0" dirty="0" smtClean="0">
                <a:solidFill>
                  <a:schemeClr val="tx1"/>
                </a:solidFill>
                <a:latin typeface="Times New Roman" pitchFamily="-110" charset="0"/>
                <a:ea typeface="+mn-ea"/>
                <a:cs typeface="+mn-cs"/>
              </a:rPr>
              <a:t>machine, with an 8-bit data path to memory. The 8080 was used in the first</a:t>
            </a:r>
          </a:p>
          <a:p>
            <a:r>
              <a:rPr kumimoji="1" lang="en-US" sz="1200" kern="1200" baseline="0" dirty="0" smtClean="0">
                <a:solidFill>
                  <a:schemeClr val="tx1"/>
                </a:solidFill>
                <a:latin typeface="Times New Roman" pitchFamily="-110" charset="0"/>
                <a:ea typeface="+mn-ea"/>
                <a:cs typeface="+mn-cs"/>
              </a:rPr>
              <a:t>personal computer, the Altair.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8086: </a:t>
            </a:r>
            <a:r>
              <a:rPr kumimoji="1" lang="en-US" sz="1200" b="0" kern="1200" baseline="0" dirty="0" smtClean="0">
                <a:solidFill>
                  <a:schemeClr val="tx1"/>
                </a:solidFill>
                <a:latin typeface="Times New Roman" pitchFamily="-110" charset="0"/>
                <a:ea typeface="+mn-ea"/>
                <a:cs typeface="+mn-cs"/>
              </a:rPr>
              <a:t>A far more powerful, 16-bit machine. In addition to a wider data path</a:t>
            </a:r>
          </a:p>
          <a:p>
            <a:r>
              <a:rPr kumimoji="1" lang="en-US" sz="1200" kern="1200" baseline="0" dirty="0" smtClean="0">
                <a:solidFill>
                  <a:schemeClr val="tx1"/>
                </a:solidFill>
                <a:latin typeface="Times New Roman" pitchFamily="-110" charset="0"/>
                <a:ea typeface="+mn-ea"/>
                <a:cs typeface="+mn-cs"/>
              </a:rPr>
              <a:t>and larger registers, the 8086 sported an instruction cache, or queue, that</a:t>
            </a:r>
          </a:p>
          <a:p>
            <a:r>
              <a:rPr kumimoji="1" lang="en-US" sz="1200" kern="1200" baseline="0" dirty="0" smtClean="0">
                <a:solidFill>
                  <a:schemeClr val="tx1"/>
                </a:solidFill>
                <a:latin typeface="Times New Roman" pitchFamily="-110" charset="0"/>
                <a:ea typeface="+mn-ea"/>
                <a:cs typeface="+mn-cs"/>
              </a:rPr>
              <a:t>prefetches a few instructions before they are executed. A variant of this</a:t>
            </a:r>
          </a:p>
          <a:p>
            <a:r>
              <a:rPr kumimoji="1" lang="en-US" sz="1200" kern="1200" baseline="0" dirty="0" smtClean="0">
                <a:solidFill>
                  <a:schemeClr val="tx1"/>
                </a:solidFill>
                <a:latin typeface="Times New Roman" pitchFamily="-110" charset="0"/>
                <a:ea typeface="+mn-ea"/>
                <a:cs typeface="+mn-cs"/>
              </a:rPr>
              <a:t>processor, the 8088, was used in IBM’s first personal computer, securing the</a:t>
            </a:r>
          </a:p>
          <a:p>
            <a:r>
              <a:rPr kumimoji="1" lang="en-US" sz="1200" kern="1200" baseline="0" dirty="0" smtClean="0">
                <a:solidFill>
                  <a:schemeClr val="tx1"/>
                </a:solidFill>
                <a:latin typeface="Times New Roman" pitchFamily="-110" charset="0"/>
                <a:ea typeface="+mn-ea"/>
                <a:cs typeface="+mn-cs"/>
              </a:rPr>
              <a:t>success of Intel. The 8086 is the first appearance of the x86 architecture.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80286: </a:t>
            </a:r>
            <a:r>
              <a:rPr kumimoji="1" lang="en-US" sz="1200" b="0" kern="1200" baseline="0" dirty="0" smtClean="0">
                <a:solidFill>
                  <a:schemeClr val="tx1"/>
                </a:solidFill>
                <a:latin typeface="Times New Roman" pitchFamily="-110" charset="0"/>
                <a:ea typeface="+mn-ea"/>
                <a:cs typeface="+mn-cs"/>
              </a:rPr>
              <a:t>This extension of the 8086 enabled addressing a 16-MByte memory</a:t>
            </a:r>
          </a:p>
          <a:p>
            <a:r>
              <a:rPr kumimoji="1" lang="en-US" sz="1200" kern="1200" baseline="0" dirty="0" smtClean="0">
                <a:solidFill>
                  <a:schemeClr val="tx1"/>
                </a:solidFill>
                <a:latin typeface="Times New Roman" pitchFamily="-110" charset="0"/>
                <a:ea typeface="+mn-ea"/>
                <a:cs typeface="+mn-cs"/>
              </a:rPr>
              <a:t>instead of just 1 MByte.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80386: </a:t>
            </a:r>
            <a:r>
              <a:rPr kumimoji="1" lang="en-US" sz="1200" b="0" kern="1200" baseline="0" dirty="0" smtClean="0">
                <a:solidFill>
                  <a:schemeClr val="tx1"/>
                </a:solidFill>
                <a:latin typeface="Times New Roman" pitchFamily="-110" charset="0"/>
                <a:ea typeface="+mn-ea"/>
                <a:cs typeface="+mn-cs"/>
              </a:rPr>
              <a:t>Intel’s first 32-bit machine, and a major overhaul of the product.</a:t>
            </a:r>
          </a:p>
          <a:p>
            <a:r>
              <a:rPr kumimoji="1" lang="en-US" sz="1200" kern="1200" baseline="0" dirty="0" smtClean="0">
                <a:solidFill>
                  <a:schemeClr val="tx1"/>
                </a:solidFill>
                <a:latin typeface="Times New Roman" pitchFamily="-110" charset="0"/>
                <a:ea typeface="+mn-ea"/>
                <a:cs typeface="+mn-cs"/>
              </a:rPr>
              <a:t>With a 32-bit architecture, the 80386 rivaled the complexity and power of</a:t>
            </a:r>
          </a:p>
          <a:p>
            <a:r>
              <a:rPr kumimoji="1" lang="en-US" sz="1200" kern="1200" baseline="0" dirty="0" smtClean="0">
                <a:solidFill>
                  <a:schemeClr val="tx1"/>
                </a:solidFill>
                <a:latin typeface="Times New Roman" pitchFamily="-110" charset="0"/>
                <a:ea typeface="+mn-ea"/>
                <a:cs typeface="+mn-cs"/>
              </a:rPr>
              <a:t>minicomputers and mainframes introduced just a few years earlier. This was</a:t>
            </a:r>
          </a:p>
          <a:p>
            <a:r>
              <a:rPr kumimoji="1" lang="en-US" sz="1200" kern="1200" baseline="0" dirty="0" smtClean="0">
                <a:solidFill>
                  <a:schemeClr val="tx1"/>
                </a:solidFill>
                <a:latin typeface="Times New Roman" pitchFamily="-110" charset="0"/>
                <a:ea typeface="+mn-ea"/>
                <a:cs typeface="+mn-cs"/>
              </a:rPr>
              <a:t>the first Intel processor to support multitasking, meaning it could run multiple</a:t>
            </a:r>
          </a:p>
          <a:p>
            <a:r>
              <a:rPr kumimoji="1" lang="en-US" sz="1200" kern="1200" baseline="0" dirty="0" smtClean="0">
                <a:solidFill>
                  <a:schemeClr val="tx1"/>
                </a:solidFill>
                <a:latin typeface="Times New Roman" pitchFamily="-110" charset="0"/>
                <a:ea typeface="+mn-ea"/>
                <a:cs typeface="+mn-cs"/>
              </a:rPr>
              <a:t>programs at the same time.</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80486: </a:t>
            </a:r>
            <a:r>
              <a:rPr kumimoji="1" lang="en-US" sz="1200" b="0" kern="1200" baseline="0" dirty="0" smtClean="0">
                <a:solidFill>
                  <a:schemeClr val="tx1"/>
                </a:solidFill>
                <a:latin typeface="Times New Roman" pitchFamily="-110" charset="0"/>
                <a:ea typeface="+mn-ea"/>
                <a:cs typeface="+mn-cs"/>
              </a:rPr>
              <a:t>The 80486 introduced the use of much more sophisticated and powerful</a:t>
            </a:r>
          </a:p>
          <a:p>
            <a:r>
              <a:rPr kumimoji="1" lang="en-US" sz="1200" kern="1200" baseline="0" dirty="0" smtClean="0">
                <a:solidFill>
                  <a:schemeClr val="tx1"/>
                </a:solidFill>
                <a:latin typeface="Times New Roman" pitchFamily="-110" charset="0"/>
                <a:ea typeface="+mn-ea"/>
                <a:cs typeface="+mn-cs"/>
              </a:rPr>
              <a:t>cache technology and sophisticated instruction pipelining. The 80486 also</a:t>
            </a:r>
          </a:p>
          <a:p>
            <a:r>
              <a:rPr kumimoji="1" lang="en-US" sz="1200" kern="1200" baseline="0" dirty="0" smtClean="0">
                <a:solidFill>
                  <a:schemeClr val="tx1"/>
                </a:solidFill>
                <a:latin typeface="Times New Roman" pitchFamily="-110" charset="0"/>
                <a:ea typeface="+mn-ea"/>
                <a:cs typeface="+mn-cs"/>
              </a:rPr>
              <a:t>offered a built-in math coprocessor, offloading complex math operations from</a:t>
            </a:r>
          </a:p>
          <a:p>
            <a:r>
              <a:rPr kumimoji="1" lang="en-US" sz="1200" kern="1200" baseline="0" dirty="0" smtClean="0">
                <a:solidFill>
                  <a:schemeClr val="tx1"/>
                </a:solidFill>
                <a:latin typeface="Times New Roman" pitchFamily="-110" charset="0"/>
                <a:ea typeface="+mn-ea"/>
                <a:cs typeface="+mn-cs"/>
              </a:rPr>
              <a:t>the main CPU.</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15</a:t>
            </a:fld>
            <a:endParaRPr lang="en-US" dirty="0"/>
          </a:p>
        </p:txBody>
      </p:sp>
    </p:spTree>
    <p:extLst>
      <p:ext uri="{BB962C8B-B14F-4D97-AF65-F5344CB8AC3E}">
        <p14:creationId xmlns:p14="http://schemas.microsoft.com/office/powerpoint/2010/main" val="1213332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Pentium: </a:t>
            </a:r>
            <a:r>
              <a:rPr kumimoji="1" lang="en-US" sz="1200" b="0" kern="1200" baseline="0" dirty="0" smtClean="0">
                <a:solidFill>
                  <a:schemeClr val="tx1"/>
                </a:solidFill>
                <a:latin typeface="Times New Roman" pitchFamily="-110" charset="0"/>
                <a:ea typeface="+mn-ea"/>
                <a:cs typeface="+mn-cs"/>
              </a:rPr>
              <a:t>With the Pentium, Intel introduced the use of superscalar techniques,</a:t>
            </a:r>
          </a:p>
          <a:p>
            <a:r>
              <a:rPr kumimoji="1" lang="en-US" sz="1200" b="0" kern="1200" baseline="0" dirty="0" smtClean="0">
                <a:solidFill>
                  <a:schemeClr val="tx1"/>
                </a:solidFill>
                <a:latin typeface="Times New Roman" pitchFamily="-110" charset="0"/>
                <a:ea typeface="+mn-ea"/>
                <a:cs typeface="+mn-cs"/>
              </a:rPr>
              <a:t>which allow multiple instructions to execute in parallel.</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Pentium Pro: </a:t>
            </a:r>
            <a:r>
              <a:rPr kumimoji="1" lang="en-US" sz="1200" b="0" kern="1200" baseline="0" dirty="0" smtClean="0">
                <a:solidFill>
                  <a:schemeClr val="tx1"/>
                </a:solidFill>
                <a:latin typeface="Times New Roman" pitchFamily="-110" charset="0"/>
                <a:ea typeface="+mn-ea"/>
                <a:cs typeface="+mn-cs"/>
              </a:rPr>
              <a:t>The Pentium Pro continued the move into superscalar organization</a:t>
            </a:r>
          </a:p>
          <a:p>
            <a:r>
              <a:rPr kumimoji="1" lang="en-US" sz="1200" kern="1200" baseline="0" dirty="0" smtClean="0">
                <a:solidFill>
                  <a:schemeClr val="tx1"/>
                </a:solidFill>
                <a:latin typeface="Times New Roman" pitchFamily="-110" charset="0"/>
                <a:ea typeface="+mn-ea"/>
                <a:cs typeface="+mn-cs"/>
              </a:rPr>
              <a:t>begun with the Pentium, with aggressive use of register renaming, branch</a:t>
            </a:r>
          </a:p>
          <a:p>
            <a:r>
              <a:rPr kumimoji="1" lang="en-US" sz="1200" kern="1200" baseline="0" dirty="0" smtClean="0">
                <a:solidFill>
                  <a:schemeClr val="tx1"/>
                </a:solidFill>
                <a:latin typeface="Times New Roman" pitchFamily="-110" charset="0"/>
                <a:ea typeface="+mn-ea"/>
                <a:cs typeface="+mn-cs"/>
              </a:rPr>
              <a:t>prediction, data flow analysis, and speculative execution.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Pentium II : </a:t>
            </a:r>
            <a:r>
              <a:rPr kumimoji="1" lang="en-US" sz="1200" b="0" kern="1200" baseline="0" dirty="0" smtClean="0">
                <a:solidFill>
                  <a:schemeClr val="tx1"/>
                </a:solidFill>
                <a:latin typeface="Times New Roman" pitchFamily="-110" charset="0"/>
                <a:ea typeface="+mn-ea"/>
                <a:cs typeface="+mn-cs"/>
              </a:rPr>
              <a:t>The Pentium II incorporated Intel MMX technology, which is</a:t>
            </a:r>
          </a:p>
          <a:p>
            <a:r>
              <a:rPr kumimoji="1" lang="en-US" sz="1200" b="0" kern="1200" baseline="0" dirty="0" smtClean="0">
                <a:solidFill>
                  <a:schemeClr val="tx1"/>
                </a:solidFill>
                <a:latin typeface="Times New Roman" pitchFamily="-110" charset="0"/>
                <a:ea typeface="+mn-ea"/>
                <a:cs typeface="+mn-cs"/>
              </a:rPr>
              <a:t>designed specifically to process video, audio, and graphics data efficiently.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Pentium III : </a:t>
            </a:r>
            <a:r>
              <a:rPr kumimoji="1" lang="en-US" sz="1200" b="0" kern="1200" baseline="0" dirty="0" smtClean="0">
                <a:solidFill>
                  <a:schemeClr val="tx1"/>
                </a:solidFill>
                <a:latin typeface="Times New Roman" pitchFamily="-110" charset="0"/>
                <a:ea typeface="+mn-ea"/>
                <a:cs typeface="+mn-cs"/>
              </a:rPr>
              <a:t>The Pentium III incorporates additional floating-point instructions</a:t>
            </a:r>
          </a:p>
          <a:p>
            <a:r>
              <a:rPr kumimoji="1" lang="en-US" sz="1200" b="0" kern="1200" baseline="0" dirty="0" smtClean="0">
                <a:solidFill>
                  <a:schemeClr val="tx1"/>
                </a:solidFill>
                <a:latin typeface="Times New Roman" pitchFamily="-110" charset="0"/>
                <a:ea typeface="+mn-ea"/>
                <a:cs typeface="+mn-cs"/>
              </a:rPr>
              <a:t>to support 3D graphics software.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Pentium 4: </a:t>
            </a:r>
            <a:r>
              <a:rPr kumimoji="1" lang="en-US" sz="1200" b="0" kern="1200" baseline="0" dirty="0" smtClean="0">
                <a:solidFill>
                  <a:schemeClr val="tx1"/>
                </a:solidFill>
                <a:latin typeface="Times New Roman" pitchFamily="-110" charset="0"/>
                <a:ea typeface="+mn-ea"/>
                <a:cs typeface="+mn-cs"/>
              </a:rPr>
              <a:t>The Pentium 4 includes additional floating-point and other</a:t>
            </a:r>
          </a:p>
          <a:p>
            <a:r>
              <a:rPr kumimoji="1" lang="en-US" sz="1200" kern="1200" baseline="0" dirty="0" smtClean="0">
                <a:solidFill>
                  <a:schemeClr val="tx1"/>
                </a:solidFill>
                <a:latin typeface="Times New Roman" pitchFamily="-110" charset="0"/>
                <a:ea typeface="+mn-ea"/>
                <a:cs typeface="+mn-cs"/>
              </a:rPr>
              <a:t>enhancements for multimedia.</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16</a:t>
            </a:fld>
            <a:endParaRPr lang="en-US" dirty="0"/>
          </a:p>
        </p:txBody>
      </p:sp>
    </p:spTree>
    <p:extLst>
      <p:ext uri="{BB962C8B-B14F-4D97-AF65-F5344CB8AC3E}">
        <p14:creationId xmlns:p14="http://schemas.microsoft.com/office/powerpoint/2010/main" val="3705168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b="1" kern="1200" baseline="0" dirty="0" smtClean="0">
                <a:solidFill>
                  <a:schemeClr val="tx1"/>
                </a:solidFill>
                <a:latin typeface="Times New Roman" pitchFamily="-110" charset="0"/>
                <a:ea typeface="+mn-ea"/>
                <a:cs typeface="+mn-cs"/>
              </a:rPr>
              <a:t>Core: </a:t>
            </a:r>
            <a:r>
              <a:rPr kumimoji="1" lang="en-US" sz="1200" b="0" kern="1200" baseline="0" dirty="0" smtClean="0">
                <a:solidFill>
                  <a:schemeClr val="tx1"/>
                </a:solidFill>
                <a:latin typeface="Times New Roman" pitchFamily="-110" charset="0"/>
                <a:ea typeface="+mn-ea"/>
                <a:cs typeface="+mn-cs"/>
              </a:rPr>
              <a:t>This is the first Intel x86 microprocessor with a dual core, referring to</a:t>
            </a:r>
          </a:p>
          <a:p>
            <a:r>
              <a:rPr kumimoji="1" lang="en-US" sz="1200" kern="1200" baseline="0" dirty="0" smtClean="0">
                <a:solidFill>
                  <a:schemeClr val="tx1"/>
                </a:solidFill>
                <a:latin typeface="Times New Roman" pitchFamily="-110" charset="0"/>
                <a:ea typeface="+mn-ea"/>
                <a:cs typeface="+mn-cs"/>
              </a:rPr>
              <a:t>the implementation of two processors on a single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Core 2: </a:t>
            </a:r>
            <a:r>
              <a:rPr kumimoji="1" lang="en-US" sz="1200" b="0" kern="1200" baseline="0" dirty="0" smtClean="0">
                <a:solidFill>
                  <a:schemeClr val="tx1"/>
                </a:solidFill>
                <a:latin typeface="Times New Roman" pitchFamily="-110" charset="0"/>
                <a:ea typeface="+mn-ea"/>
                <a:cs typeface="+mn-cs"/>
              </a:rPr>
              <a:t>The Core 2 extends the architecture to 64 bits. The Core 2 Quad provides</a:t>
            </a:r>
          </a:p>
          <a:p>
            <a:r>
              <a:rPr kumimoji="1" lang="en-US" sz="1200" kern="1200" baseline="0" dirty="0" smtClean="0">
                <a:solidFill>
                  <a:schemeClr val="tx1"/>
                </a:solidFill>
                <a:latin typeface="Times New Roman" pitchFamily="-110" charset="0"/>
                <a:ea typeface="+mn-ea"/>
                <a:cs typeface="+mn-cs"/>
              </a:rPr>
              <a:t>four processors on a single chip. More recent Core offerings have up to</a:t>
            </a:r>
          </a:p>
          <a:p>
            <a:r>
              <a:rPr kumimoji="1" lang="en-US" sz="1200" kern="1200" baseline="0" dirty="0" smtClean="0">
                <a:solidFill>
                  <a:schemeClr val="tx1"/>
                </a:solidFill>
                <a:latin typeface="Times New Roman" pitchFamily="-110" charset="0"/>
                <a:ea typeface="+mn-ea"/>
                <a:cs typeface="+mn-cs"/>
              </a:rPr>
              <a:t>10 processors per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Over 30 years after its introduction in 1978, the x86 architecture continues to</a:t>
            </a:r>
          </a:p>
          <a:p>
            <a:r>
              <a:rPr kumimoji="1" lang="en-US" sz="1200" kern="1200" baseline="0" dirty="0" smtClean="0">
                <a:solidFill>
                  <a:schemeClr val="tx1"/>
                </a:solidFill>
                <a:latin typeface="Times New Roman" pitchFamily="-110" charset="0"/>
                <a:ea typeface="+mn-ea"/>
                <a:cs typeface="+mn-cs"/>
              </a:rPr>
              <a:t>dominate the processor market outside of embedded systems. Although the organization</a:t>
            </a:r>
          </a:p>
          <a:p>
            <a:r>
              <a:rPr kumimoji="1" lang="en-US" sz="1200" kern="1200" baseline="0" dirty="0" smtClean="0">
                <a:solidFill>
                  <a:schemeClr val="tx1"/>
                </a:solidFill>
                <a:latin typeface="Times New Roman" pitchFamily="-110" charset="0"/>
                <a:ea typeface="+mn-ea"/>
                <a:cs typeface="+mn-cs"/>
              </a:rPr>
              <a:t>and technology of the x86 machines have changed dramatically over the decades,</a:t>
            </a:r>
          </a:p>
          <a:p>
            <a:r>
              <a:rPr kumimoji="1" lang="en-US" sz="1200" kern="1200" baseline="0" dirty="0" smtClean="0">
                <a:solidFill>
                  <a:schemeClr val="tx1"/>
                </a:solidFill>
                <a:latin typeface="Times New Roman" pitchFamily="-110" charset="0"/>
                <a:ea typeface="+mn-ea"/>
                <a:cs typeface="+mn-cs"/>
              </a:rPr>
              <a:t>the instruction set architecture has evolved to remain backward compatible</a:t>
            </a:r>
          </a:p>
          <a:p>
            <a:r>
              <a:rPr kumimoji="1" lang="en-US" sz="1200" kern="1200" baseline="0" dirty="0" smtClean="0">
                <a:solidFill>
                  <a:schemeClr val="tx1"/>
                </a:solidFill>
                <a:latin typeface="Times New Roman" pitchFamily="-110" charset="0"/>
                <a:ea typeface="+mn-ea"/>
                <a:cs typeface="+mn-cs"/>
              </a:rPr>
              <a:t>with earlier versions. Thus, any program written on an older version of the x86 architecture</a:t>
            </a:r>
          </a:p>
          <a:p>
            <a:r>
              <a:rPr kumimoji="1" lang="en-US" sz="1200" kern="1200" baseline="0" dirty="0" smtClean="0">
                <a:solidFill>
                  <a:schemeClr val="tx1"/>
                </a:solidFill>
                <a:latin typeface="Times New Roman" pitchFamily="-110" charset="0"/>
                <a:ea typeface="+mn-ea"/>
                <a:cs typeface="+mn-cs"/>
              </a:rPr>
              <a:t>can execute on newer versions. All changes to the instruction set architecture</a:t>
            </a:r>
          </a:p>
          <a:p>
            <a:r>
              <a:rPr kumimoji="1" lang="en-US" sz="1200" kern="1200" baseline="0" dirty="0" smtClean="0">
                <a:solidFill>
                  <a:schemeClr val="tx1"/>
                </a:solidFill>
                <a:latin typeface="Times New Roman" pitchFamily="-110" charset="0"/>
                <a:ea typeface="+mn-ea"/>
                <a:cs typeface="+mn-cs"/>
              </a:rPr>
              <a:t>have involved additions to the instruction set, with no subtractions. The rate of</a:t>
            </a:r>
          </a:p>
          <a:p>
            <a:r>
              <a:rPr kumimoji="1" lang="en-US" sz="1200" kern="1200" baseline="0" dirty="0" smtClean="0">
                <a:solidFill>
                  <a:schemeClr val="tx1"/>
                </a:solidFill>
                <a:latin typeface="Times New Roman" pitchFamily="-110" charset="0"/>
                <a:ea typeface="+mn-ea"/>
                <a:cs typeface="+mn-cs"/>
              </a:rPr>
              <a:t>change has been the addition of roughly one instruction per month added to the</a:t>
            </a:r>
          </a:p>
          <a:p>
            <a:r>
              <a:rPr kumimoji="1" lang="en-US" sz="1200" kern="1200" baseline="0" dirty="0" smtClean="0">
                <a:solidFill>
                  <a:schemeClr val="tx1"/>
                </a:solidFill>
                <a:latin typeface="Times New Roman" pitchFamily="-110" charset="0"/>
                <a:ea typeface="+mn-ea"/>
                <a:cs typeface="+mn-cs"/>
              </a:rPr>
              <a:t>architecture over the 30 years [ANTH08], so that there are now over 500 instructions</a:t>
            </a:r>
          </a:p>
          <a:p>
            <a:r>
              <a:rPr kumimoji="1" lang="en-US" sz="1200" kern="1200" baseline="0" dirty="0" smtClean="0">
                <a:solidFill>
                  <a:schemeClr val="tx1"/>
                </a:solidFill>
                <a:latin typeface="Times New Roman" pitchFamily="-110" charset="0"/>
                <a:ea typeface="+mn-ea"/>
                <a:cs typeface="+mn-cs"/>
              </a:rPr>
              <a:t>in the instruction set.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x86 provides an excellent illustration of the advances in computer</a:t>
            </a:r>
          </a:p>
          <a:p>
            <a:r>
              <a:rPr kumimoji="1" lang="en-US" sz="1200" kern="1200" baseline="0" dirty="0" smtClean="0">
                <a:solidFill>
                  <a:schemeClr val="tx1"/>
                </a:solidFill>
                <a:latin typeface="Times New Roman" pitchFamily="-110" charset="0"/>
                <a:ea typeface="+mn-ea"/>
                <a:cs typeface="+mn-cs"/>
              </a:rPr>
              <a:t>hardware over the past 30 years. The 1978 8086 was introduced with a clock speed</a:t>
            </a:r>
          </a:p>
          <a:p>
            <a:r>
              <a:rPr kumimoji="1" lang="en-US" sz="1200" kern="1200" baseline="0" dirty="0" smtClean="0">
                <a:solidFill>
                  <a:schemeClr val="tx1"/>
                </a:solidFill>
                <a:latin typeface="Times New Roman" pitchFamily="-110" charset="0"/>
                <a:ea typeface="+mn-ea"/>
                <a:cs typeface="+mn-cs"/>
              </a:rPr>
              <a:t>of 5 MHz and had 29,000 transistors. A quad-core Intel Core 2 introduced in 2008</a:t>
            </a:r>
          </a:p>
          <a:p>
            <a:r>
              <a:rPr kumimoji="1" lang="en-US" sz="1200" kern="1200" baseline="0" dirty="0" smtClean="0">
                <a:solidFill>
                  <a:schemeClr val="tx1"/>
                </a:solidFill>
                <a:latin typeface="Times New Roman" pitchFamily="-110" charset="0"/>
                <a:ea typeface="+mn-ea"/>
                <a:cs typeface="+mn-cs"/>
              </a:rPr>
              <a:t>operates at 3 GHz, a speedup of a factor of 600, and has 820 million transistors,</a:t>
            </a:r>
          </a:p>
          <a:p>
            <a:r>
              <a:rPr kumimoji="1" lang="en-US" sz="1200" kern="1200" baseline="0" dirty="0" smtClean="0">
                <a:solidFill>
                  <a:schemeClr val="tx1"/>
                </a:solidFill>
                <a:latin typeface="Times New Roman" pitchFamily="-110" charset="0"/>
                <a:ea typeface="+mn-ea"/>
                <a:cs typeface="+mn-cs"/>
              </a:rPr>
              <a:t>about 28,000 times as many as the 8086. Yet the Core 2 is in only a slightly larger</a:t>
            </a:r>
          </a:p>
          <a:p>
            <a:r>
              <a:rPr kumimoji="1" lang="en-US" sz="1200" kern="1200" baseline="0" dirty="0" smtClean="0">
                <a:solidFill>
                  <a:schemeClr val="tx1"/>
                </a:solidFill>
                <a:latin typeface="Times New Roman" pitchFamily="-110" charset="0"/>
                <a:ea typeface="+mn-ea"/>
                <a:cs typeface="+mn-cs"/>
              </a:rPr>
              <a:t>package than the 8086 and has a comparable cost.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17</a:t>
            </a:fld>
            <a:endParaRPr lang="en-US" dirty="0"/>
          </a:p>
        </p:txBody>
      </p:sp>
    </p:spTree>
    <p:extLst>
      <p:ext uri="{BB962C8B-B14F-4D97-AF65-F5344CB8AC3E}">
        <p14:creationId xmlns:p14="http://schemas.microsoft.com/office/powerpoint/2010/main" val="3469628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The term </a:t>
            </a:r>
            <a:r>
              <a:rPr kumimoji="1" lang="en-US" sz="1200" i="1" kern="1200" baseline="0" dirty="0" smtClean="0">
                <a:solidFill>
                  <a:schemeClr val="tx1"/>
                </a:solidFill>
                <a:latin typeface="Times New Roman" pitchFamily="-110" charset="0"/>
                <a:ea typeface="+mn-ea"/>
                <a:cs typeface="+mn-cs"/>
              </a:rPr>
              <a:t>embedded system </a:t>
            </a:r>
            <a:r>
              <a:rPr kumimoji="1" lang="en-US" sz="1200" i="0" kern="1200" baseline="0" dirty="0" smtClean="0">
                <a:solidFill>
                  <a:schemeClr val="tx1"/>
                </a:solidFill>
                <a:latin typeface="Times New Roman" pitchFamily="-110" charset="0"/>
                <a:ea typeface="+mn-ea"/>
                <a:cs typeface="+mn-cs"/>
              </a:rPr>
              <a:t>refers to the use of </a:t>
            </a:r>
            <a:r>
              <a:rPr kumimoji="1" lang="en-US" sz="1200" i="1" kern="1200" baseline="0" dirty="0" smtClean="0">
                <a:solidFill>
                  <a:schemeClr val="tx1"/>
                </a:solidFill>
                <a:latin typeface="Times New Roman" pitchFamily="-110" charset="0"/>
                <a:ea typeface="+mn-ea"/>
                <a:cs typeface="+mn-cs"/>
              </a:rPr>
              <a:t>electronics and software within a</a:t>
            </a:r>
          </a:p>
          <a:p>
            <a:r>
              <a:rPr kumimoji="1" lang="en-US" sz="1200" kern="1200" baseline="0" dirty="0" smtClean="0">
                <a:solidFill>
                  <a:schemeClr val="tx1"/>
                </a:solidFill>
                <a:latin typeface="Times New Roman" pitchFamily="-110" charset="0"/>
                <a:ea typeface="+mn-ea"/>
                <a:cs typeface="+mn-cs"/>
              </a:rPr>
              <a:t>product, as opposed to a general-purpose computer, such as a laptop or desktop</a:t>
            </a:r>
          </a:p>
          <a:p>
            <a:r>
              <a:rPr kumimoji="1" lang="en-US" sz="1200" kern="1200" baseline="0" dirty="0" smtClean="0">
                <a:solidFill>
                  <a:schemeClr val="tx1"/>
                </a:solidFill>
                <a:latin typeface="Times New Roman" pitchFamily="-110" charset="0"/>
                <a:ea typeface="+mn-ea"/>
                <a:cs typeface="+mn-cs"/>
              </a:rPr>
              <a:t>system. The following is a good general definition:</a:t>
            </a:r>
          </a:p>
          <a:p>
            <a:endParaRPr kumimoji="1" lang="en-US" sz="1200" b="1"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Embedded system. </a:t>
            </a:r>
            <a:r>
              <a:rPr kumimoji="1" lang="en-US" sz="1200" b="0" kern="1200" baseline="0" dirty="0" smtClean="0">
                <a:solidFill>
                  <a:schemeClr val="tx1"/>
                </a:solidFill>
                <a:latin typeface="Times New Roman" pitchFamily="-110" charset="0"/>
                <a:ea typeface="+mn-ea"/>
                <a:cs typeface="+mn-cs"/>
              </a:rPr>
              <a:t>A combination of computer hardware and software, and perhaps</a:t>
            </a:r>
          </a:p>
          <a:p>
            <a:r>
              <a:rPr kumimoji="1" lang="en-US" sz="1200" b="0" kern="1200" baseline="0" dirty="0" smtClean="0">
                <a:solidFill>
                  <a:schemeClr val="tx1"/>
                </a:solidFill>
                <a:latin typeface="Times New Roman" pitchFamily="-110" charset="0"/>
                <a:ea typeface="+mn-ea"/>
                <a:cs typeface="+mn-cs"/>
              </a:rPr>
              <a:t>additional mechanical or other parts, designed to perform a dedicated function. In many</a:t>
            </a:r>
          </a:p>
          <a:p>
            <a:r>
              <a:rPr kumimoji="1" lang="en-US" sz="1200" kern="1200" baseline="0" dirty="0" smtClean="0">
                <a:solidFill>
                  <a:schemeClr val="tx1"/>
                </a:solidFill>
                <a:latin typeface="Times New Roman" pitchFamily="-110" charset="0"/>
                <a:ea typeface="+mn-ea"/>
                <a:cs typeface="+mn-cs"/>
              </a:rPr>
              <a:t>cases, embedded systems are part of a larger system or product, as in the case of an antilock</a:t>
            </a:r>
          </a:p>
          <a:p>
            <a:r>
              <a:rPr kumimoji="1" lang="en-US" sz="1200" kern="1200" baseline="0" dirty="0" smtClean="0">
                <a:solidFill>
                  <a:schemeClr val="tx1"/>
                </a:solidFill>
                <a:latin typeface="Times New Roman" pitchFamily="-110" charset="0"/>
                <a:ea typeface="+mn-ea"/>
                <a:cs typeface="+mn-cs"/>
              </a:rPr>
              <a:t>braking system in a car.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18</a:t>
            </a:fld>
            <a:endParaRPr lang="en-US" dirty="0"/>
          </a:p>
        </p:txBody>
      </p:sp>
    </p:spTree>
    <p:extLst>
      <p:ext uri="{BB962C8B-B14F-4D97-AF65-F5344CB8AC3E}">
        <p14:creationId xmlns:p14="http://schemas.microsoft.com/office/powerpoint/2010/main" val="2154345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smtClean="0">
                <a:solidFill>
                  <a:schemeClr val="tx1"/>
                </a:solidFill>
                <a:latin typeface="Times New Roman" pitchFamily="-110" charset="0"/>
                <a:ea typeface="+mn-ea"/>
                <a:cs typeface="+mn-cs"/>
              </a:rPr>
              <a:t>ways to improve performance by improvement in technology or change in</a:t>
            </a:r>
          </a:p>
          <a:p>
            <a:r>
              <a:rPr kumimoji="1" lang="en-US" sz="1200" kern="1200" baseline="0" dirty="0" smtClean="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smtClean="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smtClean="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smtClean="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smtClean="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smtClean="0">
                <a:solidFill>
                  <a:schemeClr val="tx1"/>
                </a:solidFill>
                <a:latin typeface="Times New Roman" pitchFamily="-110" charset="0"/>
                <a:ea typeface="+mn-ea"/>
                <a:cs typeface="+mn-cs"/>
              </a:rPr>
              <a:t>expressed by Amdahl’s law.</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was first proposed by Gene Amdahl in [AMDA67] and deals</a:t>
            </a:r>
          </a:p>
          <a:p>
            <a:r>
              <a:rPr kumimoji="1" lang="en-US" sz="1200" kern="1200" baseline="0" dirty="0" smtClean="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smtClean="0">
                <a:solidFill>
                  <a:schemeClr val="tx1"/>
                </a:solidFill>
                <a:latin typeface="Times New Roman" pitchFamily="-110" charset="0"/>
                <a:ea typeface="+mn-ea"/>
                <a:cs typeface="+mn-cs"/>
              </a:rPr>
              <a:t>single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smtClean="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smtClean="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smtClean="0">
                <a:solidFill>
                  <a:schemeClr val="tx1"/>
                </a:solidFill>
                <a:latin typeface="Times New Roman" pitchFamily="-110" charset="0"/>
                <a:ea typeface="+mn-ea"/>
                <a:cs typeface="+mn-cs"/>
              </a:rPr>
              <a:t>power of parallel processing.</a:t>
            </a:r>
            <a:endParaRPr lang="en-US" sz="1200" baseline="0" dirty="0" smtClean="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Tree>
    <p:extLst>
      <p:ext uri="{BB962C8B-B14F-4D97-AF65-F5344CB8AC3E}">
        <p14:creationId xmlns:p14="http://schemas.microsoft.com/office/powerpoint/2010/main" val="1211665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We begin our study of computers with a brief history. This history is itself interesting</a:t>
            </a:r>
          </a:p>
          <a:p>
            <a:r>
              <a:rPr kumimoji="1" lang="en-US" sz="1200" kern="1200" baseline="0" dirty="0" smtClean="0">
                <a:solidFill>
                  <a:schemeClr val="tx1"/>
                </a:solidFill>
                <a:latin typeface="Times New Roman" pitchFamily="-110" charset="0"/>
                <a:ea typeface="+mn-ea"/>
                <a:cs typeface="+mn-cs"/>
              </a:rPr>
              <a:t>and also serves the purpose of providing an overview of computer structure</a:t>
            </a:r>
          </a:p>
          <a:p>
            <a:r>
              <a:rPr kumimoji="1" lang="en-US" sz="1200" kern="1200" baseline="0" dirty="0" smtClean="0">
                <a:solidFill>
                  <a:schemeClr val="tx1"/>
                </a:solidFill>
                <a:latin typeface="Times New Roman" pitchFamily="-110" charset="0"/>
                <a:ea typeface="+mn-ea"/>
                <a:cs typeface="+mn-cs"/>
              </a:rPr>
              <a:t>and function. Next, we address the issue of performance. A consideration of the</a:t>
            </a:r>
          </a:p>
          <a:p>
            <a:r>
              <a:rPr kumimoji="1" lang="en-US" sz="1200" kern="1200" baseline="0" dirty="0" smtClean="0">
                <a:solidFill>
                  <a:schemeClr val="tx1"/>
                </a:solidFill>
                <a:latin typeface="Times New Roman" pitchFamily="-110" charset="0"/>
                <a:ea typeface="+mn-ea"/>
                <a:cs typeface="+mn-cs"/>
              </a:rPr>
              <a:t>need for balanced utilization of computer resources provides a context that is useful</a:t>
            </a:r>
          </a:p>
          <a:p>
            <a:r>
              <a:rPr kumimoji="1" lang="en-US" sz="1200" kern="1200" baseline="0" dirty="0" smtClean="0">
                <a:solidFill>
                  <a:schemeClr val="tx1"/>
                </a:solidFill>
                <a:latin typeface="Times New Roman" pitchFamily="-110" charset="0"/>
                <a:ea typeface="+mn-ea"/>
                <a:cs typeface="+mn-cs"/>
              </a:rPr>
              <a:t>throughout the book. Finally, we look briefly at the evolution of the two systems</a:t>
            </a:r>
          </a:p>
          <a:p>
            <a:r>
              <a:rPr kumimoji="1" lang="en-US" sz="1200" kern="1200" baseline="0" dirty="0" smtClean="0">
                <a:solidFill>
                  <a:schemeClr val="tx1"/>
                </a:solidFill>
                <a:latin typeface="Times New Roman" pitchFamily="-110" charset="0"/>
                <a:ea typeface="+mn-ea"/>
                <a:cs typeface="+mn-cs"/>
              </a:rPr>
              <a:t>that serve as key examples throughout the book: the Intel x86 and ARM processor</a:t>
            </a:r>
          </a:p>
          <a:p>
            <a:r>
              <a:rPr kumimoji="1" lang="en-US" sz="1200" kern="1200" baseline="0" dirty="0" smtClean="0">
                <a:solidFill>
                  <a:schemeClr val="tx1"/>
                </a:solidFill>
                <a:latin typeface="Times New Roman" pitchFamily="-110" charset="0"/>
                <a:ea typeface="+mn-ea"/>
                <a:cs typeface="+mn-cs"/>
              </a:rPr>
              <a:t>families.</a:t>
            </a:r>
            <a:endParaRPr lang="en-US" dirty="0" smtClean="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Tree>
    <p:extLst>
      <p:ext uri="{BB962C8B-B14F-4D97-AF65-F5344CB8AC3E}">
        <p14:creationId xmlns:p14="http://schemas.microsoft.com/office/powerpoint/2010/main" val="1439281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Consider a program running on a single processor such that a fraction</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0" kern="1200" baseline="0" dirty="0" smtClean="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smtClean="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Let </a:t>
            </a:r>
            <a:r>
              <a:rPr kumimoji="1" lang="en-US" sz="1200" i="1" kern="1200" baseline="0" dirty="0" smtClean="0">
                <a:solidFill>
                  <a:schemeClr val="tx1"/>
                </a:solidFill>
                <a:latin typeface="Times New Roman" pitchFamily="-110" charset="0"/>
                <a:ea typeface="+mn-ea"/>
                <a:cs typeface="+mn-cs"/>
              </a:rPr>
              <a:t>T </a:t>
            </a:r>
            <a:r>
              <a:rPr kumimoji="1" lang="en-US" sz="1200" i="0" kern="1200" baseline="0" dirty="0" smtClean="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smtClean="0">
                <a:solidFill>
                  <a:schemeClr val="tx1"/>
                </a:solidFill>
                <a:latin typeface="Times New Roman" pitchFamily="-110" charset="0"/>
                <a:ea typeface="+mn-ea"/>
                <a:cs typeface="+mn-cs"/>
              </a:rPr>
              <a:t>speedup using a parallel processor with </a:t>
            </a:r>
            <a:r>
              <a:rPr kumimoji="1" lang="en-US" sz="1200" i="1" kern="1200" baseline="0" dirty="0" smtClean="0">
                <a:solidFill>
                  <a:schemeClr val="tx1"/>
                </a:solidFill>
                <a:latin typeface="Times New Roman" pitchFamily="-110" charset="0"/>
                <a:ea typeface="+mn-ea"/>
                <a:cs typeface="+mn-cs"/>
              </a:rPr>
              <a:t>N </a:t>
            </a:r>
            <a:r>
              <a:rPr kumimoji="1" lang="en-US" sz="1200" i="0" kern="1200" baseline="0" dirty="0" smtClean="0">
                <a:solidFill>
                  <a:schemeClr val="tx1"/>
                </a:solidFill>
                <a:latin typeface="Times New Roman" pitchFamily="-110" charset="0"/>
                <a:ea typeface="+mn-ea"/>
                <a:cs typeface="+mn-cs"/>
              </a:rPr>
              <a:t>processors that fully exploits the parallel</a:t>
            </a:r>
          </a:p>
          <a:p>
            <a:r>
              <a:rPr kumimoji="1" lang="en-US" sz="1200" kern="1200" baseline="0" dirty="0" smtClean="0">
                <a:solidFill>
                  <a:schemeClr val="tx1"/>
                </a:solidFill>
                <a:latin typeface="Times New Roman" pitchFamily="-110" charset="0"/>
                <a:ea typeface="+mn-ea"/>
                <a:cs typeface="+mn-cs"/>
              </a:rPr>
              <a:t>portion of the program is as follows:</a:t>
            </a:r>
          </a:p>
          <a:p>
            <a:r>
              <a:rPr kumimoji="1" lang="en-US" sz="1200" kern="1200" baseline="0" dirty="0" smtClean="0">
                <a:solidFill>
                  <a:schemeClr val="tx1"/>
                </a:solidFill>
                <a:latin typeface="Times New Roman" pitchFamily="-110" charset="0"/>
                <a:ea typeface="+mn-ea"/>
                <a:cs typeface="+mn-cs"/>
              </a:rPr>
              <a:t>Speedup =</a:t>
            </a:r>
          </a:p>
          <a:p>
            <a:r>
              <a:rPr kumimoji="1" lang="en-US" sz="1200" u="sng" kern="1200" baseline="0" dirty="0" smtClean="0">
                <a:solidFill>
                  <a:schemeClr val="tx1"/>
                </a:solidFill>
                <a:latin typeface="Times New Roman" pitchFamily="-110" charset="0"/>
                <a:ea typeface="+mn-ea"/>
                <a:cs typeface="+mn-cs"/>
              </a:rPr>
              <a:t>Time to execute program on a single processor</a:t>
            </a:r>
          </a:p>
          <a:p>
            <a:r>
              <a:rPr kumimoji="1" lang="en-US" sz="1200" kern="1200" baseline="0" dirty="0" smtClean="0">
                <a:solidFill>
                  <a:schemeClr val="tx1"/>
                </a:solidFill>
                <a:latin typeface="Times New Roman" pitchFamily="-110" charset="0"/>
                <a:ea typeface="+mn-ea"/>
                <a:cs typeface="+mn-cs"/>
              </a:rPr>
              <a:t>Time to execute program on </a:t>
            </a:r>
            <a:r>
              <a:rPr kumimoji="1" lang="en-US" sz="1200" i="1" kern="1200" baseline="0" dirty="0" smtClean="0">
                <a:solidFill>
                  <a:schemeClr val="tx1"/>
                </a:solidFill>
                <a:latin typeface="Times New Roman" pitchFamily="-110" charset="0"/>
                <a:ea typeface="+mn-ea"/>
                <a:cs typeface="+mn-cs"/>
              </a:rPr>
              <a:t>N parallel processors</a:t>
            </a:r>
          </a:p>
          <a:p>
            <a:r>
              <a:rPr kumimoji="1" lang="en-US" sz="1200" kern="1200" baseline="0" dirty="0" smtClean="0">
                <a:solidFill>
                  <a:schemeClr val="tx1"/>
                </a:solidFill>
                <a:latin typeface="Times New Roman" pitchFamily="-110" charset="0"/>
                <a:ea typeface="+mn-ea"/>
                <a:cs typeface="+mn-cs"/>
              </a:rPr>
              <a:t>=</a:t>
            </a:r>
            <a:r>
              <a:rPr kumimoji="1" lang="en-US" sz="1200" i="1" u="sng" kern="1200" baseline="0" dirty="0" smtClean="0">
                <a:solidFill>
                  <a:schemeClr val="tx1"/>
                </a:solidFill>
                <a:latin typeface="Times New Roman" pitchFamily="-110" charset="0"/>
                <a:ea typeface="+mn-ea"/>
                <a:cs typeface="+mn-cs"/>
              </a:rPr>
              <a:t>T(1 - f) + Tf</a:t>
            </a:r>
          </a:p>
          <a:p>
            <a:r>
              <a:rPr kumimoji="1" lang="en-US" sz="1200" i="1" kern="1200" baseline="0" dirty="0" smtClean="0">
                <a:solidFill>
                  <a:schemeClr val="tx1"/>
                </a:solidFill>
                <a:latin typeface="Times New Roman" pitchFamily="-110" charset="0"/>
                <a:ea typeface="+mn-ea"/>
                <a:cs typeface="+mn-cs"/>
              </a:rPr>
              <a:t>T(1 - f) +</a:t>
            </a:r>
            <a:r>
              <a:rPr kumimoji="1" lang="en-US" sz="1200" i="1" u="sng" kern="1200" baseline="0" dirty="0" smtClean="0">
                <a:solidFill>
                  <a:schemeClr val="tx1"/>
                </a:solidFill>
                <a:latin typeface="Times New Roman" pitchFamily="-110" charset="0"/>
                <a:ea typeface="+mn-ea"/>
                <a:cs typeface="+mn-cs"/>
              </a:rPr>
              <a:t>Tf</a:t>
            </a:r>
          </a:p>
          <a:p>
            <a:r>
              <a:rPr kumimoji="1" lang="en-US" sz="1200" i="1" kern="1200" baseline="0" dirty="0" smtClean="0">
                <a:solidFill>
                  <a:schemeClr val="tx1"/>
                </a:solidFill>
                <a:latin typeface="Times New Roman" pitchFamily="-110" charset="0"/>
                <a:ea typeface="+mn-ea"/>
                <a:cs typeface="+mn-cs"/>
              </a:rPr>
              <a:t>              N</a:t>
            </a:r>
          </a:p>
          <a:p>
            <a:r>
              <a:rPr kumimoji="1" lang="en-US" sz="1200" kern="1200" baseline="0" dirty="0" smtClean="0">
                <a:solidFill>
                  <a:schemeClr val="tx1"/>
                </a:solidFill>
                <a:latin typeface="Times New Roman" pitchFamily="-110" charset="0"/>
                <a:ea typeface="+mn-ea"/>
                <a:cs typeface="+mn-cs"/>
              </a:rPr>
              <a:t>=  </a:t>
            </a:r>
            <a:r>
              <a:rPr kumimoji="1" lang="en-US" sz="1200" u="sng" kern="1200" baseline="0" dirty="0" smtClean="0">
                <a:solidFill>
                  <a:schemeClr val="tx1"/>
                </a:solidFill>
                <a:latin typeface="Times New Roman" pitchFamily="-110" charset="0"/>
                <a:ea typeface="+mn-ea"/>
                <a:cs typeface="+mn-cs"/>
              </a:rPr>
              <a:t>   1          </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1" u="sng" kern="1200" baseline="0" dirty="0" smtClean="0">
                <a:solidFill>
                  <a:schemeClr val="tx1"/>
                </a:solidFill>
                <a:latin typeface="Times New Roman" pitchFamily="-110" charset="0"/>
                <a:ea typeface="+mn-ea"/>
                <a:cs typeface="+mn-cs"/>
              </a:rPr>
              <a:t>f</a:t>
            </a:r>
          </a:p>
          <a:p>
            <a:r>
              <a:rPr kumimoji="1" lang="en-US" sz="1200" i="1" kern="1200" baseline="0" dirty="0" smtClean="0">
                <a:solidFill>
                  <a:schemeClr val="tx1"/>
                </a:solidFill>
                <a:latin typeface="Times New Roman" pitchFamily="-110" charset="0"/>
                <a:ea typeface="+mn-ea"/>
                <a:cs typeface="+mn-cs"/>
              </a:rPr>
              <a:t>          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smtClean="0">
                <a:solidFill>
                  <a:schemeClr val="tx1"/>
                </a:solidFill>
                <a:latin typeface="Times New Roman" pitchFamily="-110" charset="0"/>
                <a:ea typeface="+mn-ea"/>
                <a:cs typeface="+mn-cs"/>
              </a:rPr>
              <a:t>drawn:</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When </a:t>
            </a:r>
            <a:r>
              <a:rPr kumimoji="1" lang="en-US" sz="1200" b="0" i="1" kern="1200" baseline="0" dirty="0" smtClean="0">
                <a:solidFill>
                  <a:schemeClr val="tx1"/>
                </a:solidFill>
                <a:latin typeface="Times New Roman" pitchFamily="-110" charset="0"/>
                <a:ea typeface="+mn-ea"/>
                <a:cs typeface="+mn-cs"/>
              </a:rPr>
              <a:t>f is small, the use of parallel processors has little effect.</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As </a:t>
            </a:r>
            <a:r>
              <a:rPr kumimoji="1" lang="en-US" sz="1200" b="0" i="1" kern="1200" baseline="0" dirty="0" smtClean="0">
                <a:solidFill>
                  <a:schemeClr val="tx1"/>
                </a:solidFill>
                <a:latin typeface="Times New Roman" pitchFamily="-110" charset="0"/>
                <a:ea typeface="+mn-ea"/>
                <a:cs typeface="+mn-cs"/>
              </a:rPr>
              <a:t>N approaches infinity, speedup is bound by 1/(1 – f), so that there are</a:t>
            </a:r>
          </a:p>
          <a:p>
            <a:r>
              <a:rPr kumimoji="1" lang="en-US" sz="1200" kern="1200" baseline="0" dirty="0" smtClean="0">
                <a:solidFill>
                  <a:schemeClr val="tx1"/>
                </a:solidFill>
                <a:latin typeface="Times New Roman" pitchFamily="-110" charset="0"/>
                <a:ea typeface="+mn-ea"/>
                <a:cs typeface="+mn-cs"/>
              </a:rPr>
              <a:t>diminishing returns for using more processors.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smtClean="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smtClean="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smtClean="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smtClean="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Tree>
    <p:extLst>
      <p:ext uri="{BB962C8B-B14F-4D97-AF65-F5344CB8AC3E}">
        <p14:creationId xmlns:p14="http://schemas.microsoft.com/office/powerpoint/2010/main" val="2288230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smtClean="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smtClean="0">
                <a:solidFill>
                  <a:schemeClr val="tx1"/>
                </a:solidFill>
                <a:latin typeface="Times New Roman" pitchFamily="-110" charset="0"/>
                <a:ea typeface="+mn-ea"/>
                <a:cs typeface="+mn-cs"/>
              </a:rPr>
              <a:t>steady state, and in which there is no leakage.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smtClean="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smtClean="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smtClean="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smtClean="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smtClean="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smtClean="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smtClean="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smtClean="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smtClean="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smtClean="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smtClean="0">
                <a:solidFill>
                  <a:schemeClr val="tx1"/>
                </a:solidFill>
                <a:latin typeface="Times New Roman" pitchFamily="-110" charset="0"/>
                <a:ea typeface="+mn-ea"/>
                <a:cs typeface="+mn-cs"/>
              </a:rPr>
              <a:t>or write service for I/O requests.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smtClean="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smtClean="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smtClean="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smtClean="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21</a:t>
            </a:fld>
            <a:endParaRPr lang="en-US" dirty="0"/>
          </a:p>
        </p:txBody>
      </p:sp>
    </p:spTree>
    <p:extLst>
      <p:ext uri="{BB962C8B-B14F-4D97-AF65-F5344CB8AC3E}">
        <p14:creationId xmlns:p14="http://schemas.microsoft.com/office/powerpoint/2010/main" val="427570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extLst>
      <p:ext uri="{BB962C8B-B14F-4D97-AF65-F5344CB8AC3E}">
        <p14:creationId xmlns:p14="http://schemas.microsoft.com/office/powerpoint/2010/main" val="2678596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4</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smtClean="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smtClean="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smtClean="0">
                <a:solidFill>
                  <a:schemeClr val="tx1"/>
                </a:solidFill>
                <a:latin typeface="Times New Roman" pitchFamily="-110" charset="0"/>
                <a:ea typeface="+mn-ea"/>
                <a:cs typeface="+mn-cs"/>
              </a:rPr>
              <a:t>computer, capable of 5000 additions per second.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a decimal rather than a binary machine. That is, numbers</a:t>
            </a:r>
          </a:p>
          <a:p>
            <a:r>
              <a:rPr kumimoji="1" lang="en-US" sz="1200" kern="1200" baseline="0" dirty="0" smtClean="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smtClean="0">
                <a:solidFill>
                  <a:schemeClr val="tx1"/>
                </a:solidFill>
                <a:latin typeface="Times New Roman" pitchFamily="-110" charset="0"/>
                <a:ea typeface="+mn-ea"/>
                <a:cs typeface="+mn-cs"/>
              </a:rPr>
              <a:t>system. Its memory consisted of 20 </a:t>
            </a:r>
            <a:r>
              <a:rPr kumimoji="1" lang="en-US" sz="1200" i="1" kern="1200" baseline="0" dirty="0" smtClean="0">
                <a:solidFill>
                  <a:schemeClr val="tx1"/>
                </a:solidFill>
                <a:latin typeface="Times New Roman" pitchFamily="-110" charset="0"/>
                <a:ea typeface="+mn-ea"/>
                <a:cs typeface="+mn-cs"/>
              </a:rPr>
              <a:t>accumulators, </a:t>
            </a:r>
            <a:r>
              <a:rPr kumimoji="1" lang="en-US" sz="1200" i="0" kern="1200" baseline="0" dirty="0" smtClean="0">
                <a:solidFill>
                  <a:schemeClr val="tx1"/>
                </a:solidFill>
                <a:latin typeface="Times New Roman" pitchFamily="-110" charset="0"/>
                <a:ea typeface="+mn-ea"/>
                <a:cs typeface="+mn-cs"/>
              </a:rPr>
              <a:t>each capable of holding a 10-digit</a:t>
            </a:r>
          </a:p>
          <a:p>
            <a:r>
              <a:rPr kumimoji="1" lang="en-US" sz="1200" kern="1200" baseline="0" dirty="0" smtClean="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smtClean="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smtClean="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smtClean="0">
                <a:solidFill>
                  <a:schemeClr val="tx1"/>
                </a:solidFill>
                <a:latin typeface="Times New Roman" pitchFamily="-110" charset="0"/>
                <a:ea typeface="+mn-ea"/>
                <a:cs typeface="+mn-cs"/>
              </a:rPr>
              <a:t>setting switches and plugging and unplugging cables.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completed in 1946, too late to be used in the war effort.</a:t>
            </a:r>
          </a:p>
          <a:p>
            <a:r>
              <a:rPr kumimoji="1" lang="en-US" sz="1200" kern="1200" baseline="0" dirty="0" smtClean="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smtClean="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smtClean="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smtClean="0">
                <a:solidFill>
                  <a:schemeClr val="tx1"/>
                </a:solidFill>
                <a:latin typeface="Times New Roman" pitchFamily="-110" charset="0"/>
                <a:ea typeface="+mn-ea"/>
                <a:cs typeface="+mn-cs"/>
              </a:rPr>
              <a:t>nature. The ENIAC continued to operate under BRL management until 1955,</a:t>
            </a:r>
          </a:p>
          <a:p>
            <a:r>
              <a:rPr kumimoji="1" lang="en-US" sz="1200" kern="1200" baseline="0" dirty="0" smtClean="0">
                <a:solidFill>
                  <a:schemeClr val="tx1"/>
                </a:solidFill>
                <a:latin typeface="Times New Roman" pitchFamily="-110" charset="0"/>
                <a:ea typeface="+mn-ea"/>
                <a:cs typeface="+mn-cs"/>
              </a:rPr>
              <a:t>when it was disassembled.</a:t>
            </a:r>
            <a:endParaRPr lang="en-GB" dirty="0" smtClean="0"/>
          </a:p>
          <a:p>
            <a:endParaRPr lang="en-GB" dirty="0"/>
          </a:p>
        </p:txBody>
      </p:sp>
    </p:spTree>
    <p:extLst>
      <p:ext uri="{BB962C8B-B14F-4D97-AF65-F5344CB8AC3E}">
        <p14:creationId xmlns:p14="http://schemas.microsoft.com/office/powerpoint/2010/main" val="4278353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5</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smtClean="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smtClean="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smtClean="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idea, known as the </a:t>
            </a:r>
            <a:r>
              <a:rPr kumimoji="1" lang="en-US" sz="1200" b="1" kern="1200" baseline="0" dirty="0" smtClean="0">
                <a:solidFill>
                  <a:schemeClr val="tx1"/>
                </a:solidFill>
                <a:latin typeface="Times New Roman" pitchFamily="-110" charset="0"/>
                <a:ea typeface="+mn-ea"/>
                <a:cs typeface="+mn-cs"/>
              </a:rPr>
              <a:t>stored-program concept, </a:t>
            </a:r>
            <a:r>
              <a:rPr kumimoji="1" lang="en-US" sz="1200" b="0" kern="1200" baseline="0" dirty="0" smtClean="0">
                <a:solidFill>
                  <a:schemeClr val="tx1"/>
                </a:solidFill>
                <a:latin typeface="Times New Roman" pitchFamily="-110" charset="0"/>
                <a:ea typeface="+mn-ea"/>
                <a:cs typeface="+mn-cs"/>
              </a:rPr>
              <a:t>is usually attributed to the</a:t>
            </a:r>
          </a:p>
          <a:p>
            <a:r>
              <a:rPr kumimoji="1" lang="en-US" sz="1200" kern="1200" baseline="0" dirty="0" smtClean="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smtClean="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smtClean="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smtClean="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1946, von Neumann and his colleagues began the design of a new stored program</a:t>
            </a:r>
          </a:p>
          <a:p>
            <a:r>
              <a:rPr kumimoji="1" lang="en-US" sz="1200" kern="1200" baseline="0" dirty="0" smtClean="0">
                <a:solidFill>
                  <a:schemeClr val="tx1"/>
                </a:solidFill>
                <a:latin typeface="Times New Roman" pitchFamily="-110" charset="0"/>
                <a:ea typeface="+mn-ea"/>
                <a:cs typeface="+mn-cs"/>
              </a:rPr>
              <a:t>computer, referred to as the IAS computer, at the Princeton Institute for</a:t>
            </a:r>
          </a:p>
          <a:p>
            <a:r>
              <a:rPr kumimoji="1" lang="en-US" sz="1200" kern="1200" baseline="0" dirty="0" smtClean="0">
                <a:solidFill>
                  <a:schemeClr val="tx1"/>
                </a:solidFill>
                <a:latin typeface="Times New Roman" pitchFamily="-110" charset="0"/>
                <a:ea typeface="+mn-ea"/>
                <a:cs typeface="+mn-cs"/>
              </a:rPr>
              <a:t>Advanced Studies. The IAS computer, although not completed until 1952, is the</a:t>
            </a:r>
          </a:p>
          <a:p>
            <a:r>
              <a:rPr kumimoji="1" lang="en-US" sz="1200" kern="1200" baseline="0" dirty="0" smtClean="0">
                <a:solidFill>
                  <a:schemeClr val="tx1"/>
                </a:solidFill>
                <a:latin typeface="Times New Roman" pitchFamily="-110" charset="0"/>
                <a:ea typeface="+mn-ea"/>
                <a:cs typeface="+mn-cs"/>
              </a:rPr>
              <a:t>prototype of all subsequent general-purpose computers.</a:t>
            </a:r>
            <a:endParaRPr lang="en-GB" dirty="0"/>
          </a:p>
        </p:txBody>
      </p:sp>
    </p:spTree>
    <p:extLst>
      <p:ext uri="{BB962C8B-B14F-4D97-AF65-F5344CB8AC3E}">
        <p14:creationId xmlns:p14="http://schemas.microsoft.com/office/powerpoint/2010/main" val="166197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6</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smtClean="0">
                <a:solidFill>
                  <a:schemeClr val="tx1"/>
                </a:solidFill>
                <a:latin typeface="Times New Roman" pitchFamily="-110" charset="0"/>
                <a:ea typeface="+mn-ea"/>
                <a:cs typeface="+mn-cs"/>
              </a:rPr>
              <a:t>portion of Figure 1.4). It consists of</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main memory, </a:t>
            </a:r>
            <a:r>
              <a:rPr kumimoji="1" lang="en-US" sz="1200" b="0" kern="1200" baseline="0" dirty="0" smtClean="0">
                <a:solidFill>
                  <a:schemeClr val="tx1"/>
                </a:solidFill>
                <a:latin typeface="Times New Roman" pitchFamily="-110" charset="0"/>
                <a:ea typeface="+mn-ea"/>
                <a:cs typeface="+mn-cs"/>
              </a:rPr>
              <a:t>which stores both data and instructions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An </a:t>
            </a:r>
            <a:r>
              <a:rPr kumimoji="1" lang="en-US" sz="1200" b="1" kern="1200" baseline="0" dirty="0" smtClean="0">
                <a:solidFill>
                  <a:schemeClr val="tx1"/>
                </a:solidFill>
                <a:latin typeface="Times New Roman" pitchFamily="-110" charset="0"/>
                <a:ea typeface="+mn-ea"/>
                <a:cs typeface="+mn-cs"/>
              </a:rPr>
              <a:t>arithmetic and logic unit (ALU) </a:t>
            </a:r>
            <a:r>
              <a:rPr kumimoji="1" lang="en-US" sz="1200" b="0" kern="1200" baseline="0" dirty="0" smtClean="0">
                <a:solidFill>
                  <a:schemeClr val="tx1"/>
                </a:solidFill>
                <a:latin typeface="Times New Roman" pitchFamily="-110" charset="0"/>
                <a:ea typeface="+mn-ea"/>
                <a:cs typeface="+mn-cs"/>
              </a:rPr>
              <a:t>capable of operating on binary data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control unit, </a:t>
            </a:r>
            <a:r>
              <a:rPr kumimoji="1" lang="en-US" sz="1200" b="0" kern="1200" baseline="0" dirty="0" smtClean="0">
                <a:solidFill>
                  <a:schemeClr val="tx1"/>
                </a:solidFill>
                <a:latin typeface="Times New Roman" pitchFamily="-110" charset="0"/>
                <a:ea typeface="+mn-ea"/>
                <a:cs typeface="+mn-cs"/>
              </a:rPr>
              <a:t>which interprets the instructions in memory and causes them</a:t>
            </a:r>
          </a:p>
          <a:p>
            <a:r>
              <a:rPr kumimoji="1" lang="en-US" sz="1200" kern="1200" baseline="0" dirty="0" smtClean="0">
                <a:solidFill>
                  <a:schemeClr val="tx1"/>
                </a:solidFill>
                <a:latin typeface="Times New Roman" pitchFamily="-110" charset="0"/>
                <a:ea typeface="+mn-ea"/>
                <a:cs typeface="+mn-cs"/>
              </a:rPr>
              <a:t>to be executed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Input/output (I/O) </a:t>
            </a:r>
            <a:r>
              <a:rPr kumimoji="1" lang="en-US" sz="1200" b="0" kern="1200" baseline="0" dirty="0" smtClean="0">
                <a:solidFill>
                  <a:schemeClr val="tx1"/>
                </a:solidFill>
                <a:latin typeface="Times New Roman" pitchFamily="-110" charset="0"/>
                <a:ea typeface="+mn-ea"/>
                <a:cs typeface="+mn-cs"/>
              </a:rPr>
              <a:t>equipment operated by the control unit</a:t>
            </a:r>
            <a:endParaRPr lang="en-GB" b="0" dirty="0"/>
          </a:p>
        </p:txBody>
      </p:sp>
    </p:spTree>
    <p:extLst>
      <p:ext uri="{BB962C8B-B14F-4D97-AF65-F5344CB8AC3E}">
        <p14:creationId xmlns:p14="http://schemas.microsoft.com/office/powerpoint/2010/main" val="2352736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memory of the IAS consists of 1000 storage locations, called </a:t>
            </a:r>
            <a:r>
              <a:rPr kumimoji="1" lang="en-US" sz="1200" b="1" kern="1200" baseline="0" dirty="0" smtClean="0">
                <a:solidFill>
                  <a:schemeClr val="tx1"/>
                </a:solidFill>
                <a:latin typeface="Times New Roman" pitchFamily="-110" charset="0"/>
                <a:ea typeface="+mn-ea"/>
                <a:cs typeface="+mn-cs"/>
              </a:rPr>
              <a:t>words,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smtClean="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smtClean="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smtClean="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smtClean="0">
                <a:solidFill>
                  <a:schemeClr val="tx1"/>
                </a:solidFill>
                <a:latin typeface="Times New Roman" pitchFamily="-110" charset="0"/>
                <a:ea typeface="+mn-ea"/>
                <a:cs typeface="+mn-cs"/>
              </a:rPr>
              <a:t>Consisting of an 8-bit operation code </a:t>
            </a:r>
            <a:r>
              <a:rPr kumimoji="1" lang="en-US" sz="1200" b="1" kern="1200" baseline="0" dirty="0" smtClean="0">
                <a:solidFill>
                  <a:schemeClr val="tx1"/>
                </a:solidFill>
                <a:latin typeface="Times New Roman" pitchFamily="-110" charset="0"/>
                <a:ea typeface="+mn-ea"/>
                <a:cs typeface="+mn-cs"/>
              </a:rPr>
              <a:t>(opcode) </a:t>
            </a:r>
            <a:r>
              <a:rPr kumimoji="1" lang="en-US" sz="1200" b="0" kern="1200" baseline="0" dirty="0" smtClean="0">
                <a:solidFill>
                  <a:schemeClr val="tx1"/>
                </a:solidFill>
                <a:latin typeface="Times New Roman" pitchFamily="-110" charset="0"/>
                <a:ea typeface="+mn-ea"/>
                <a:cs typeface="+mn-cs"/>
              </a:rPr>
              <a:t>specifying the operation to be</a:t>
            </a:r>
          </a:p>
          <a:p>
            <a:r>
              <a:rPr kumimoji="1" lang="en-US" sz="1200" kern="1200" baseline="0" dirty="0" smtClean="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smtClean="0">
                <a:solidFill>
                  <a:schemeClr val="tx1"/>
                </a:solidFill>
                <a:latin typeface="Times New Roman" pitchFamily="-110" charset="0"/>
                <a:ea typeface="+mn-ea"/>
                <a:cs typeface="+mn-cs"/>
              </a:rPr>
              <a:t>from 0 to 999).</a:t>
            </a:r>
          </a:p>
          <a:p>
            <a:endParaRPr kumimoji="1" lang="en-US" sz="1200" kern="1200" baseline="0" dirty="0" smtClean="0">
              <a:solidFill>
                <a:schemeClr val="tx1"/>
              </a:solidFill>
              <a:latin typeface="Times New Roman" pitchFamily="-110" charset="0"/>
              <a:ea typeface="+mn-ea"/>
              <a:cs typeface="+mn-cs"/>
            </a:endParaRPr>
          </a:p>
        </p:txBody>
      </p:sp>
    </p:spTree>
    <p:extLst>
      <p:ext uri="{BB962C8B-B14F-4D97-AF65-F5344CB8AC3E}">
        <p14:creationId xmlns:p14="http://schemas.microsoft.com/office/powerpoint/2010/main" val="2956716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8</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smtClean="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smtClean="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smtClean="0">
                <a:solidFill>
                  <a:schemeClr val="tx1"/>
                </a:solidFill>
                <a:latin typeface="Times New Roman" pitchFamily="-110" charset="0"/>
                <a:ea typeface="+mn-ea"/>
                <a:cs typeface="+mn-cs"/>
              </a:rPr>
              <a:t>the ALU contain storage locations, called </a:t>
            </a:r>
            <a:r>
              <a:rPr kumimoji="1" lang="en-US" sz="1200" i="1" kern="1200" baseline="0" dirty="0" smtClean="0">
                <a:solidFill>
                  <a:schemeClr val="tx1"/>
                </a:solidFill>
                <a:latin typeface="Times New Roman" pitchFamily="-110" charset="0"/>
                <a:ea typeface="+mn-ea"/>
                <a:cs typeface="+mn-cs"/>
              </a:rPr>
              <a:t>registers.</a:t>
            </a:r>
            <a:endParaRPr lang="en-GB" dirty="0"/>
          </a:p>
        </p:txBody>
      </p:sp>
    </p:spTree>
    <p:extLst>
      <p:ext uri="{BB962C8B-B14F-4D97-AF65-F5344CB8AC3E}">
        <p14:creationId xmlns:p14="http://schemas.microsoft.com/office/powerpoint/2010/main" val="3947608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 </a:t>
            </a:r>
            <a:r>
              <a:rPr kumimoji="1" lang="en-US" sz="1200" b="1" kern="1200" baseline="0" dirty="0" smtClean="0">
                <a:solidFill>
                  <a:schemeClr val="tx1"/>
                </a:solidFill>
                <a:latin typeface="Times New Roman" pitchFamily="-110" charset="0"/>
                <a:ea typeface="+mn-ea"/>
                <a:cs typeface="+mn-cs"/>
              </a:rPr>
              <a:t>Memory buffer register (MBR): </a:t>
            </a:r>
            <a:r>
              <a:rPr kumimoji="1" lang="en-US" sz="1200" b="0" kern="1200" baseline="0" dirty="0" smtClean="0">
                <a:solidFill>
                  <a:schemeClr val="tx1"/>
                </a:solidFill>
                <a:latin typeface="Times New Roman" pitchFamily="-110" charset="0"/>
                <a:ea typeface="+mn-ea"/>
                <a:cs typeface="+mn-cs"/>
              </a:rPr>
              <a:t>Contains a word to be stored in memory or sent</a:t>
            </a:r>
          </a:p>
          <a:p>
            <a:r>
              <a:rPr kumimoji="1" lang="en-US" sz="1200" kern="1200" baseline="0" dirty="0" smtClean="0">
                <a:solidFill>
                  <a:schemeClr val="tx1"/>
                </a:solidFill>
                <a:latin typeface="Times New Roman" pitchFamily="-110" charset="0"/>
                <a:ea typeface="+mn-ea"/>
                <a:cs typeface="+mn-cs"/>
              </a:rPr>
              <a:t>to the I/O unit, or is used to receive a word from memory or from the I/O unit.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Memory address register (MAR): </a:t>
            </a:r>
            <a:r>
              <a:rPr kumimoji="1" lang="en-US" sz="1200" b="0" kern="1200" baseline="0" dirty="0" smtClean="0">
                <a:solidFill>
                  <a:schemeClr val="tx1"/>
                </a:solidFill>
                <a:latin typeface="Times New Roman" pitchFamily="-110" charset="0"/>
                <a:ea typeface="+mn-ea"/>
                <a:cs typeface="+mn-cs"/>
              </a:rPr>
              <a:t>Specifies the address in memory of the word</a:t>
            </a:r>
          </a:p>
          <a:p>
            <a:r>
              <a:rPr kumimoji="1" lang="en-US" sz="1200" kern="1200" baseline="0" dirty="0" smtClean="0">
                <a:solidFill>
                  <a:schemeClr val="tx1"/>
                </a:solidFill>
                <a:latin typeface="Times New Roman" pitchFamily="-110" charset="0"/>
                <a:ea typeface="+mn-ea"/>
                <a:cs typeface="+mn-cs"/>
              </a:rPr>
              <a:t>to be written from or read into the MBR.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Instruction register (IR ): </a:t>
            </a:r>
            <a:r>
              <a:rPr kumimoji="1" lang="en-US" sz="1200" b="0" kern="1200" baseline="0" dirty="0" smtClean="0">
                <a:solidFill>
                  <a:schemeClr val="tx1"/>
                </a:solidFill>
                <a:latin typeface="Times New Roman" pitchFamily="-110" charset="0"/>
                <a:ea typeface="+mn-ea"/>
                <a:cs typeface="+mn-cs"/>
              </a:rPr>
              <a:t>Contains the 8-bit opcode instruction being executed.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Instruction buffer register (IBR): </a:t>
            </a:r>
            <a:r>
              <a:rPr kumimoji="1" lang="en-US" sz="1200" b="0" kern="1200" baseline="0" dirty="0" smtClean="0">
                <a:solidFill>
                  <a:schemeClr val="tx1"/>
                </a:solidFill>
                <a:latin typeface="Times New Roman" pitchFamily="-110" charset="0"/>
                <a:ea typeface="+mn-ea"/>
                <a:cs typeface="+mn-cs"/>
              </a:rPr>
              <a:t>Employed to hold temporarily the right-hand</a:t>
            </a:r>
          </a:p>
          <a:p>
            <a:r>
              <a:rPr kumimoji="1" lang="en-US" sz="1200" kern="1200" baseline="0" dirty="0" smtClean="0">
                <a:solidFill>
                  <a:schemeClr val="tx1"/>
                </a:solidFill>
                <a:latin typeface="Times New Roman" pitchFamily="-110" charset="0"/>
                <a:ea typeface="+mn-ea"/>
                <a:cs typeface="+mn-cs"/>
              </a:rPr>
              <a:t>instruction from a word in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Program counter (PC): </a:t>
            </a:r>
            <a:r>
              <a:rPr kumimoji="1" lang="en-US" sz="1200" b="0" kern="1200" baseline="0" dirty="0" smtClean="0">
                <a:solidFill>
                  <a:schemeClr val="tx1"/>
                </a:solidFill>
                <a:latin typeface="Times New Roman" pitchFamily="-110" charset="0"/>
                <a:ea typeface="+mn-ea"/>
                <a:cs typeface="+mn-cs"/>
              </a:rPr>
              <a:t>Contains the address of the next instruction pair to be</a:t>
            </a:r>
          </a:p>
          <a:p>
            <a:r>
              <a:rPr kumimoji="1" lang="en-US" sz="1200" kern="1200" baseline="0" dirty="0" smtClean="0">
                <a:solidFill>
                  <a:schemeClr val="tx1"/>
                </a:solidFill>
                <a:latin typeface="Times New Roman" pitchFamily="-110" charset="0"/>
                <a:ea typeface="+mn-ea"/>
                <a:cs typeface="+mn-cs"/>
              </a:rPr>
              <a:t>fetched from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Accumulator (AC) and multiplier quotient (MQ): </a:t>
            </a:r>
            <a:r>
              <a:rPr kumimoji="1" lang="en-US" sz="1200" b="0" kern="1200" baseline="0" dirty="0" smtClean="0">
                <a:solidFill>
                  <a:schemeClr val="tx1"/>
                </a:solidFill>
                <a:latin typeface="Times New Roman" pitchFamily="-110" charset="0"/>
                <a:ea typeface="+mn-ea"/>
                <a:cs typeface="+mn-cs"/>
              </a:rPr>
              <a:t>Employed to hold temporarily</a:t>
            </a:r>
          </a:p>
          <a:p>
            <a:r>
              <a:rPr kumimoji="1" lang="en-US" sz="1200" kern="1200" baseline="0" dirty="0" smtClean="0">
                <a:solidFill>
                  <a:schemeClr val="tx1"/>
                </a:solidFill>
                <a:latin typeface="Times New Roman" pitchFamily="-110" charset="0"/>
                <a:ea typeface="+mn-ea"/>
                <a:cs typeface="+mn-cs"/>
              </a:rPr>
              <a:t>operands and results of ALU operations. For example, the result of</a:t>
            </a:r>
          </a:p>
          <a:p>
            <a:r>
              <a:rPr kumimoji="1" lang="en-US" sz="1200" kern="1200" baseline="0" dirty="0" smtClean="0">
                <a:solidFill>
                  <a:schemeClr val="tx1"/>
                </a:solidFill>
                <a:latin typeface="Times New Roman" pitchFamily="-110" charset="0"/>
                <a:ea typeface="+mn-ea"/>
                <a:cs typeface="+mn-cs"/>
              </a:rPr>
              <a:t>multiplying two 40-bit numbers is an 80-bit number; the most significant 40 bits</a:t>
            </a:r>
          </a:p>
          <a:p>
            <a:r>
              <a:rPr kumimoji="1" lang="en-US" sz="1200" kern="1200" baseline="0" dirty="0" smtClean="0">
                <a:solidFill>
                  <a:schemeClr val="tx1"/>
                </a:solidFill>
                <a:latin typeface="Times New Roman" pitchFamily="-110" charset="0"/>
                <a:ea typeface="+mn-ea"/>
                <a:cs typeface="+mn-cs"/>
              </a:rPr>
              <a:t>are stored in the AC and the least significant in the MQ.</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9</a:t>
            </a:fld>
            <a:endParaRPr lang="en-US" dirty="0"/>
          </a:p>
        </p:txBody>
      </p:sp>
    </p:spTree>
    <p:extLst>
      <p:ext uri="{BB962C8B-B14F-4D97-AF65-F5344CB8AC3E}">
        <p14:creationId xmlns:p14="http://schemas.microsoft.com/office/powerpoint/2010/main" val="2682357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8/9/2019</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8/9/2019</a:t>
            </a:fld>
            <a:endParaRPr/>
          </a:p>
        </p:txBody>
      </p:sp>
      <p:sp>
        <p:nvSpPr>
          <p:cNvPr id="4" name="Footer Placeholder 3"/>
          <p:cNvSpPr>
            <a:spLocks noGrp="1"/>
          </p:cNvSpPr>
          <p:nvPr>
            <p:ph type="ftr" sz="quarter" idx="11"/>
          </p:nvPr>
        </p:nvSpPr>
        <p:spPr/>
        <p:txBody>
          <a:bodyPr/>
          <a:lstStyle/>
          <a:p>
            <a:r>
              <a:rP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8/9/2019</a:t>
            </a:fld>
            <a:endParaRPr/>
          </a:p>
        </p:txBody>
      </p:sp>
      <p:sp>
        <p:nvSpPr>
          <p:cNvPr id="3" name="Footer Placeholder 2"/>
          <p:cNvSpPr>
            <a:spLocks noGrp="1"/>
          </p:cNvSpPr>
          <p:nvPr>
            <p:ph type="ftr" sz="quarter" idx="11"/>
          </p:nvPr>
        </p:nvSpPr>
        <p:spPr/>
        <p:txBody>
          <a:bodyPr/>
          <a:lstStyle/>
          <a:p>
            <a:r>
              <a:rP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8/9/2019</a:t>
            </a:fld>
            <a:endParaRPr/>
          </a:p>
        </p:txBody>
      </p:sp>
      <p:sp>
        <p:nvSpPr>
          <p:cNvPr id="6" name="Footer Placeholder 5"/>
          <p:cNvSpPr>
            <a:spLocks noGrp="1"/>
          </p:cNvSpPr>
          <p:nvPr>
            <p:ph type="ftr" sz="quarter" idx="11"/>
          </p:nvPr>
        </p:nvSpPr>
        <p:spPr>
          <a:xfrm>
            <a:off x="3859305" y="6423585"/>
            <a:ext cx="3316941" cy="365125"/>
          </a:xfrm>
        </p:spPr>
        <p:txBody>
          <a:bodyPr/>
          <a:lstStyle/>
          <a:p>
            <a:r>
              <a:rP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8/9/2019</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8/9/2019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8/9/2019</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8/9/2019</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8/9/2019</a:t>
            </a:fld>
            <a:endParaRPr/>
          </a:p>
        </p:txBody>
      </p:sp>
      <p:sp>
        <p:nvSpPr>
          <p:cNvPr id="6" name="Footer Placeholder 5"/>
          <p:cNvSpPr>
            <a:spLocks noGrp="1"/>
          </p:cNvSpPr>
          <p:nvPr>
            <p:ph type="ftr" sz="quarter" idx="11"/>
          </p:nvPr>
        </p:nvSpPr>
        <p:spPr>
          <a:xfrm>
            <a:off x="4191000" y="6423585"/>
            <a:ext cx="3005138" cy="365125"/>
          </a:xfrm>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8/9/2019</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8/9/2019</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8/9/2019</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8/9/2019</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8/9/2019</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8/9/2019</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8/9/2019</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8/9/2019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8/9/2019</a:t>
            </a:fld>
            <a:endParaRPr/>
          </a:p>
        </p:txBody>
      </p:sp>
      <p:sp>
        <p:nvSpPr>
          <p:cNvPr id="6" name="Footer Placeholder 5"/>
          <p:cNvSpPr>
            <a:spLocks noGrp="1"/>
          </p:cNvSpPr>
          <p:nvPr>
            <p:ph type="ftr" sz="quarter" idx="11"/>
          </p:nvPr>
        </p:nvSpPr>
        <p:spPr/>
        <p:txBody>
          <a:bodyPr/>
          <a:lstStyle/>
          <a:p>
            <a:r>
              <a:rP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8/9/2019</a:t>
            </a:fld>
            <a:endParaRPr/>
          </a:p>
        </p:txBody>
      </p:sp>
      <p:sp>
        <p:nvSpPr>
          <p:cNvPr id="6" name="Footer Placeholder 5"/>
          <p:cNvSpPr>
            <a:spLocks noGrp="1"/>
          </p:cNvSpPr>
          <p:nvPr>
            <p:ph type="ftr" sz="quarter" idx="11"/>
          </p:nvPr>
        </p:nvSpPr>
        <p:spPr/>
        <p:txBody>
          <a:bodyPr/>
          <a:lstStyle/>
          <a:p>
            <a:r>
              <a:rP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8/9/2019</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Macintosh%20HD:Users:kevinmclaughlin:Desktop:COA9e%20PPT+TestBank:COA9e%20Tables:T02-Evolution.doc!OLE_LINK2" TargetMode="Externa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9</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6364" b="5455"/>
              <a:stretch>
                <a:fillRect/>
              </a:stretch>
            </p:blipFill>
          </mc:Choice>
          <mc:Fallback>
            <p:blipFill>
              <a:blip r:embed="rId4"/>
              <a:srcRect t="6364" b="5455"/>
              <a:stretch>
                <a:fillRect/>
              </a:stretch>
            </p:blipFill>
          </mc:Fallback>
        </mc:AlternateContent>
        <p:spPr>
          <a:xfrm>
            <a:off x="0" y="0"/>
            <a:ext cx="6009688" cy="6858000"/>
          </a:xfrm>
          <a:prstGeom prst="rect">
            <a:avLst/>
          </a:prstGeom>
        </p:spPr>
      </p:pic>
      <p:sp>
        <p:nvSpPr>
          <p:cNvPr id="12" name="Title 11"/>
          <p:cNvSpPr>
            <a:spLocks noGrp="1"/>
          </p:cNvSpPr>
          <p:nvPr>
            <p:ph type="title"/>
          </p:nvPr>
        </p:nvSpPr>
        <p:spPr>
          <a:xfrm>
            <a:off x="5867400" y="2590800"/>
            <a:ext cx="3276600" cy="1524000"/>
          </a:xfrm>
        </p:spPr>
        <p:txBody>
          <a:bodyPr/>
          <a:lstStyle/>
          <a:p>
            <a:pPr algn="ctr"/>
            <a:r>
              <a:rPr lang="en-US" dirty="0" smtClean="0">
                <a:solidFill>
                  <a:schemeClr val="tx2"/>
                </a:solidFill>
                <a:effectLst>
                  <a:outerShdw blurRad="38100" dist="38100" dir="2700000" algn="tl">
                    <a:srgbClr val="000000">
                      <a:alpha val="43137"/>
                    </a:srgbClr>
                  </a:outerShdw>
                </a:effectLst>
              </a:rPr>
              <a:t>IAS</a:t>
            </a:r>
            <a:br>
              <a:rPr lang="en-US" dirty="0" smtClean="0">
                <a:solidFill>
                  <a:schemeClr val="tx2"/>
                </a:solidFill>
                <a:effectLst>
                  <a:outerShdw blurRad="38100" dist="38100" dir="2700000" algn="tl">
                    <a:srgbClr val="000000">
                      <a:alpha val="43137"/>
                    </a:srgbClr>
                  </a:outerShdw>
                </a:effectLst>
              </a:rPr>
            </a:br>
            <a:r>
              <a:rPr lang="en-US" dirty="0" smtClean="0">
                <a:solidFill>
                  <a:schemeClr val="tx2"/>
                </a:solidFill>
                <a:effectLst>
                  <a:outerShdw blurRad="38100" dist="38100" dir="2700000" algn="tl">
                    <a:srgbClr val="000000">
                      <a:alpha val="43137"/>
                    </a:srgbClr>
                  </a:outerShdw>
                </a:effectLst>
              </a:rPr>
              <a:t>Operations</a:t>
            </a:r>
            <a:endParaRPr lang="en-US" dirty="0">
              <a:solidFill>
                <a:schemeClr val="tx2"/>
              </a:solidFill>
              <a:effectLst>
                <a:outerShdw blurRad="38100" dist="38100" dir="2700000" algn="tl">
                  <a:srgbClr val="000000">
                    <a:alpha val="43137"/>
                  </a:srgbClr>
                </a:outerShdw>
              </a:effectLst>
            </a:endParaRPr>
          </a:p>
        </p:txBody>
      </p:sp>
      <p:sp useBgFill="1">
        <p:nvSpPr>
          <p:cNvPr id="5" name="TextBox 4"/>
          <p:cNvSpPr txBox="1"/>
          <p:nvPr/>
        </p:nvSpPr>
        <p:spPr>
          <a:xfrm>
            <a:off x="0" y="0"/>
            <a:ext cx="609600" cy="685800"/>
          </a:xfrm>
          <a:prstGeom prst="rect">
            <a:avLst/>
          </a:prstGeom>
        </p:spPr>
        <p:txBody>
          <a:bodyPr wrap="square" rtlCol="0">
            <a:spAutoFit/>
          </a:bodyPr>
          <a:lstStyle/>
          <a:p>
            <a:endParaRPr lang="en-US" dirty="0"/>
          </a:p>
        </p:txBody>
      </p:sp>
    </p:spTree>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0" y="3505200"/>
            <a:ext cx="2971800" cy="3352800"/>
          </a:xfrm>
        </p:spPr>
        <p:txBody>
          <a:bodyPr>
            <a:normAutofit/>
          </a:bodyPr>
          <a:lstStyle/>
          <a:p>
            <a:pPr algn="ctr"/>
            <a:r>
              <a:rPr lang="en-US" dirty="0" smtClean="0">
                <a:effectLst>
                  <a:outerShdw blurRad="38100" dist="38100" dir="2700000" algn="tl">
                    <a:srgbClr val="000000">
                      <a:alpha val="43137"/>
                    </a:srgbClr>
                  </a:outerShdw>
                </a:effectLst>
              </a:rPr>
              <a:t>The IAS Instruction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Set</a:t>
            </a:r>
            <a:endParaRPr lang="en-US" dirty="0">
              <a:effectLst>
                <a:outerShdw blurRad="38100" dist="38100" dir="2700000" algn="tl">
                  <a:srgbClr val="000000">
                    <a:alpha val="43137"/>
                  </a:srgbClr>
                </a:outerShdw>
              </a:effectLst>
            </a:endParaRPr>
          </a:p>
        </p:txBody>
      </p:sp>
      <p:sp>
        <p:nvSpPr>
          <p:cNvPr id="55" name="TextBox 54"/>
          <p:cNvSpPr txBox="1"/>
          <p:nvPr/>
        </p:nvSpPr>
        <p:spPr>
          <a:xfrm>
            <a:off x="6400800" y="2362200"/>
            <a:ext cx="2362200" cy="646331"/>
          </a:xfrm>
          <a:prstGeom prst="rect">
            <a:avLst/>
          </a:prstGeom>
          <a:blipFill rotWithShape="1">
            <a:blip r:embed="rId4"/>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2.1</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extLst>
              <p:ext uri="{D42A27DB-BD31-4B8C-83A1-F6EECF244321}">
                <p14:modId xmlns:p14="http://schemas.microsoft.com/office/powerpoint/2010/main" val="2473934528"/>
              </p:ext>
            </p:extLst>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spid="_x0000_s182283" name="Document" r:id="rId5" imgW="6083300" imgH="6946900" progId="Word.Document.12">
                  <p:link updateAutomatic="1"/>
                </p:oleObj>
              </mc:Choice>
              <mc:Fallback>
                <p:oleObj name="Document" r:id="rId5" imgW="6083300" imgH="6946900" progId="Word.Document.12">
                  <p:link updateAutomatic="1"/>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533400" y="6550223"/>
            <a:ext cx="4876800" cy="307777"/>
          </a:xfrm>
          <a:prstGeom prst="rect">
            <a:avLst/>
          </a:prstGeom>
          <a:noFill/>
        </p:spPr>
        <p:txBody>
          <a:bodyPr wrap="square" rtlCol="0">
            <a:spAutoFit/>
          </a:bodyPr>
          <a:lstStyle/>
          <a:p>
            <a:pPr algn="ctr"/>
            <a:r>
              <a:rPr lang="en-US" sz="1400" dirty="0" smtClean="0">
                <a:latin typeface="+mn-lt"/>
              </a:rPr>
              <a:t>Table 2.1 The IAS Instruction Set</a:t>
            </a:r>
            <a:endParaRPr lang="en-US" sz="1400" dirty="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solidFill>
                  <a:schemeClr val="bg2"/>
                </a:solidFill>
              </a:rPr>
              <a:t>Computer Generations</a:t>
            </a:r>
            <a:endParaRPr lang="en-US" dirty="0">
              <a:solidFill>
                <a:schemeClr val="bg2"/>
              </a:solidFill>
            </a:endParaRPr>
          </a:p>
        </p:txBody>
      </p:sp>
      <p:sp>
        <p:nvSpPr>
          <p:cNvPr id="18" name="Text Placeholder 17"/>
          <p:cNvSpPr>
            <a:spLocks noGrp="1"/>
          </p:cNvSpPr>
          <p:nvPr>
            <p:ph type="body" idx="1"/>
          </p:nvPr>
        </p:nvSpPr>
        <p:spPr>
          <a:xfrm>
            <a:off x="990600" y="990600"/>
            <a:ext cx="7543800" cy="1195387"/>
          </a:xfrm>
        </p:spPr>
        <p:txBody>
          <a:bodyPr>
            <a:noAutofit/>
          </a:bodyPr>
          <a:lstStyle/>
          <a:p>
            <a:pPr algn="ctr"/>
            <a:r>
              <a:rPr lang="en-US" sz="3200" b="1" dirty="0" smtClean="0">
                <a:effectLst>
                  <a:outerShdw blurRad="38100" dist="38100" dir="2700000" algn="tl">
                    <a:srgbClr val="000000">
                      <a:alpha val="43137"/>
                    </a:srgbClr>
                  </a:outerShdw>
                </a:effectLst>
                <a:latin typeface="+mj-lt"/>
              </a:rPr>
              <a:t>Table 2.2  </a:t>
            </a:r>
          </a:p>
          <a:p>
            <a:pPr algn="ctr"/>
            <a:r>
              <a:rPr lang="en-US" sz="3200" b="1" dirty="0" smtClean="0">
                <a:effectLst>
                  <a:outerShdw blurRad="38100" dist="38100" dir="2700000" algn="tl">
                    <a:srgbClr val="000000">
                      <a:alpha val="43137"/>
                    </a:srgbClr>
                  </a:outerShdw>
                </a:effectLst>
                <a:latin typeface="+mj-lt"/>
              </a:rPr>
              <a:t>Computer Generations</a:t>
            </a:r>
            <a:r>
              <a:rPr lang="en-US" sz="3200" dirty="0" smtClean="0">
                <a:effectLst>
                  <a:outerShdw blurRad="38100" dist="38100" dir="2700000" algn="tl">
                    <a:srgbClr val="000000">
                      <a:alpha val="43137"/>
                    </a:srgbClr>
                  </a:outerShdw>
                </a:effectLst>
                <a:latin typeface="+mj-lt"/>
              </a:rPr>
              <a:t> </a:t>
            </a:r>
            <a:endParaRPr lang="en-US" sz="3200" dirty="0">
              <a:effectLst>
                <a:outerShdw blurRad="38100" dist="38100" dir="2700000" algn="tl">
                  <a:srgbClr val="000000">
                    <a:alpha val="43137"/>
                  </a:srgbClr>
                </a:outerShdw>
              </a:effectLst>
              <a:latin typeface="+mj-lt"/>
            </a:endParaRPr>
          </a:p>
        </p:txBody>
      </p:sp>
      <p:graphicFrame>
        <p:nvGraphicFramePr>
          <p:cNvPr id="46084" name="Object 4"/>
          <p:cNvGraphicFramePr>
            <a:graphicFrameLocks noChangeAspect="1"/>
          </p:cNvGraphicFramePr>
          <p:nvPr/>
        </p:nvGraphicFramePr>
        <p:xfrm>
          <a:off x="838200" y="2651125"/>
          <a:ext cx="7848600" cy="3162300"/>
        </p:xfrm>
        <a:graphic>
          <a:graphicData uri="http://schemas.openxmlformats.org/presentationml/2006/ole">
            <mc:AlternateContent xmlns:mc="http://schemas.openxmlformats.org/markup-compatibility/2006">
              <mc:Choice xmlns:v="urn:schemas-microsoft-com:vml" Requires="v">
                <p:oleObj spid="_x0000_s46086" name="Document" r:id="rId5" imgW="6096000" imgH="2374900" progId="Word.Document.12">
                  <p:embed/>
                </p:oleObj>
              </mc:Choice>
              <mc:Fallback>
                <p:oleObj name="Document" r:id="rId5" imgW="6096000" imgH="2374900" progId="Word.Document.12">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651125"/>
                        <a:ext cx="784860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p:txBody>
          <a:bodyPr/>
          <a:lstStyle/>
          <a:p>
            <a:r>
              <a:rPr lang="en-GB" dirty="0"/>
              <a:t>Increase hardware speed of processor</a:t>
            </a:r>
          </a:p>
          <a:p>
            <a:pPr lvl="1"/>
            <a:r>
              <a:rPr lang="en-GB" dirty="0"/>
              <a:t>Fundamentally due to shrinking logic gate size</a:t>
            </a:r>
          </a:p>
          <a:p>
            <a:pPr lvl="2"/>
            <a:r>
              <a:rPr lang="en-GB" dirty="0"/>
              <a:t>More gates, packed more tightly, increasing clock rate</a:t>
            </a:r>
          </a:p>
          <a:p>
            <a:pPr lvl="2"/>
            <a:r>
              <a:rPr lang="en-GB" dirty="0"/>
              <a:t>Propagation time for signals reduced</a:t>
            </a:r>
          </a:p>
          <a:p>
            <a:r>
              <a:rPr lang="en-GB" dirty="0"/>
              <a:t>Increase size and speed of caches</a:t>
            </a:r>
          </a:p>
          <a:p>
            <a:pPr lvl="1"/>
            <a:r>
              <a:rPr lang="en-GB" dirty="0"/>
              <a:t>Dedicating part of processor chip </a:t>
            </a:r>
          </a:p>
          <a:p>
            <a:pPr lvl="2"/>
            <a:r>
              <a:rPr lang="en-GB" dirty="0"/>
              <a:t>Cache access times drop significantly</a:t>
            </a:r>
          </a:p>
          <a:p>
            <a:r>
              <a:rPr lang="en-GB" dirty="0"/>
              <a:t>Change processor organization and architecture</a:t>
            </a:r>
          </a:p>
          <a:p>
            <a:pPr lvl="1"/>
            <a:r>
              <a:rPr lang="en-GB" dirty="0"/>
              <a:t>Increase effective speed of</a:t>
            </a:r>
            <a:r>
              <a:rPr lang="en-GB" dirty="0" smtClean="0"/>
              <a:t> instruction execution</a:t>
            </a:r>
            <a:endParaRPr lang="en-GB" dirty="0"/>
          </a:p>
          <a:p>
            <a:pPr lvl="1"/>
            <a:r>
              <a:rPr lang="en-GB" dirty="0"/>
              <a:t>Parallelism</a:t>
            </a:r>
          </a:p>
          <a:p>
            <a:pPr>
              <a:buFontTx/>
              <a:buNone/>
            </a:pP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and Login Density</a:t>
            </a:r>
          </a:p>
        </p:txBody>
      </p:sp>
      <p:sp>
        <p:nvSpPr>
          <p:cNvPr id="99333" name="Rectangle 5"/>
          <p:cNvSpPr>
            <a:spLocks noGrp="1" noChangeArrowheads="1"/>
          </p:cNvSpPr>
          <p:nvPr>
            <p:ph idx="1"/>
          </p:nvPr>
        </p:nvSpPr>
        <p:spPr>
          <a:xfrm>
            <a:off x="498474" y="1981200"/>
            <a:ext cx="7556313" cy="4343400"/>
          </a:xfrm>
        </p:spPr>
        <p:txBody>
          <a:bodyPr>
            <a:normAutofit fontScale="92500" lnSpcReduction="10000"/>
          </a:bodyPr>
          <a:lstStyle/>
          <a:p>
            <a:r>
              <a:rPr lang="en-GB" sz="2400" dirty="0"/>
              <a:t>Power</a:t>
            </a:r>
          </a:p>
          <a:p>
            <a:pPr lvl="1"/>
            <a:r>
              <a:rPr lang="en-GB" sz="2000" dirty="0"/>
              <a:t>Power density increases with density of logic and clock speed</a:t>
            </a:r>
          </a:p>
          <a:p>
            <a:pPr lvl="1"/>
            <a:r>
              <a:rPr lang="en-GB" sz="2000" dirty="0"/>
              <a:t>Dissipating heat</a:t>
            </a:r>
          </a:p>
          <a:p>
            <a:r>
              <a:rPr lang="en-GB" sz="2400" dirty="0"/>
              <a:t>RC delay</a:t>
            </a:r>
          </a:p>
          <a:p>
            <a:pPr lvl="1"/>
            <a:r>
              <a:rPr lang="en-GB" sz="2000" dirty="0"/>
              <a:t>Speed at which electrons flow limited by resistance and capacitance of metal wires connecting them</a:t>
            </a:r>
          </a:p>
          <a:p>
            <a:pPr lvl="1"/>
            <a:r>
              <a:rPr lang="en-GB" sz="2000" dirty="0"/>
              <a:t>Delay increases as RC product increases</a:t>
            </a:r>
          </a:p>
          <a:p>
            <a:pPr lvl="1"/>
            <a:r>
              <a:rPr lang="en-GB" sz="2000" dirty="0"/>
              <a:t>Wire interconnects thinner, increasing resistance</a:t>
            </a:r>
          </a:p>
          <a:p>
            <a:pPr lvl="1"/>
            <a:r>
              <a:rPr lang="en-GB" sz="2000" dirty="0"/>
              <a:t>Wires closer together, increasing capacitance</a:t>
            </a:r>
          </a:p>
          <a:p>
            <a:r>
              <a:rPr lang="en-GB" sz="2400" dirty="0"/>
              <a:t>Memory latency</a:t>
            </a:r>
          </a:p>
          <a:p>
            <a:pPr lvl="1"/>
            <a:r>
              <a:rPr lang="en-GB" sz="2000" dirty="0"/>
              <a:t>Memory speeds lag processor </a:t>
            </a:r>
            <a:r>
              <a:rPr lang="en-GB" sz="2000" dirty="0" smtClean="0"/>
              <a:t>speeds</a:t>
            </a:r>
            <a:endParaRPr lang="en-GB"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a:xfrm>
            <a:off x="0" y="2514600"/>
            <a:ext cx="3581400" cy="762000"/>
          </a:xfrm>
        </p:spPr>
        <p:txBody>
          <a:bodyPr>
            <a:normAutofit/>
          </a:bodyPr>
          <a:lstStyle/>
          <a:p>
            <a:pPr algn="ctr"/>
            <a:r>
              <a:rPr lang="en-GB" sz="3000" dirty="0"/>
              <a:t>x86 </a:t>
            </a:r>
            <a:r>
              <a:rPr lang="en-GB" sz="3000" dirty="0" smtClean="0"/>
              <a:t>Evolution</a:t>
            </a:r>
            <a:endParaRPr lang="en-GB" sz="3000" dirty="0"/>
          </a:p>
        </p:txBody>
      </p:sp>
      <p:sp>
        <p:nvSpPr>
          <p:cNvPr id="89091" name="Rectangle 1027"/>
          <p:cNvSpPr>
            <a:spLocks noGrp="1" noChangeArrowheads="1"/>
          </p:cNvSpPr>
          <p:nvPr>
            <p:ph type="body" sz="half" idx="2"/>
          </p:nvPr>
        </p:nvSpPr>
        <p:spPr>
          <a:xfrm>
            <a:off x="4038600" y="0"/>
            <a:ext cx="5105400" cy="6858000"/>
          </a:xfrm>
          <a:solidFill>
            <a:schemeClr val="accent1"/>
          </a:solidFill>
        </p:spPr>
        <p:txBody>
          <a:bodyPr>
            <a:normAutofit fontScale="85000" lnSpcReduction="20000"/>
          </a:bodyPr>
          <a:lstStyle/>
          <a:p>
            <a:pPr marL="228600" indent="-228600">
              <a:lnSpc>
                <a:spcPct val="90000"/>
              </a:lnSpc>
            </a:pPr>
            <a:endParaRPr lang="en-GB" sz="1200" dirty="0" smtClean="0">
              <a:solidFill>
                <a:schemeClr val="bg1"/>
              </a:solidFill>
            </a:endParaRPr>
          </a:p>
          <a:p>
            <a:pPr marL="228600" indent="-228600">
              <a:lnSpc>
                <a:spcPct val="90000"/>
              </a:lnSpc>
              <a:buFont typeface="Wingdings" pitchFamily="2" charset="2"/>
              <a:buChar char="n"/>
            </a:pPr>
            <a:r>
              <a:rPr lang="en-GB" sz="2118" dirty="0" smtClean="0">
                <a:solidFill>
                  <a:schemeClr val="bg1"/>
                </a:solidFill>
              </a:rPr>
              <a:t>8080</a:t>
            </a:r>
          </a:p>
          <a:p>
            <a:pPr marL="685800" lvl="1" indent="-228600">
              <a:lnSpc>
                <a:spcPct val="90000"/>
              </a:lnSpc>
              <a:buFont typeface="Wingdings" pitchFamily="2" charset="2"/>
              <a:buChar char="n"/>
            </a:pPr>
            <a:r>
              <a:rPr lang="en-GB" sz="1918" dirty="0" smtClean="0">
                <a:solidFill>
                  <a:schemeClr val="bg1"/>
                </a:solidFill>
              </a:rPr>
              <a:t>First general purpose microprocessor</a:t>
            </a:r>
          </a:p>
          <a:p>
            <a:pPr marL="685800" lvl="1" indent="-228600">
              <a:lnSpc>
                <a:spcPct val="90000"/>
              </a:lnSpc>
              <a:buFont typeface="Wingdings" pitchFamily="2" charset="2"/>
              <a:buChar char="n"/>
            </a:pPr>
            <a:r>
              <a:rPr lang="en-GB" sz="1918" dirty="0" smtClean="0">
                <a:solidFill>
                  <a:schemeClr val="bg1"/>
                </a:solidFill>
              </a:rPr>
              <a:t>8-bit machine with an 8-bit data path to memory</a:t>
            </a:r>
          </a:p>
          <a:p>
            <a:pPr marL="685800" lvl="1" indent="-228600">
              <a:lnSpc>
                <a:spcPct val="90000"/>
              </a:lnSpc>
              <a:buFont typeface="Wingdings" pitchFamily="2" charset="2"/>
              <a:buChar char="n"/>
            </a:pPr>
            <a:r>
              <a:rPr lang="en-GB" sz="1918" dirty="0" smtClean="0">
                <a:solidFill>
                  <a:schemeClr val="bg1"/>
                </a:solidFill>
              </a:rPr>
              <a:t>Used in the first personal computer (Altair)</a:t>
            </a:r>
          </a:p>
          <a:p>
            <a:pPr marL="228600" indent="-228600">
              <a:lnSpc>
                <a:spcPct val="90000"/>
              </a:lnSpc>
              <a:buFont typeface="Wingdings" pitchFamily="2" charset="2"/>
              <a:buChar char="n"/>
            </a:pPr>
            <a:r>
              <a:rPr lang="en-GB" sz="2162" dirty="0" smtClean="0">
                <a:solidFill>
                  <a:schemeClr val="bg1"/>
                </a:solidFill>
              </a:rPr>
              <a:t>8086</a:t>
            </a:r>
          </a:p>
          <a:p>
            <a:pPr marL="685800" lvl="1" indent="-228600">
              <a:buFont typeface="Wingdings" pitchFamily="2" charset="2"/>
              <a:buChar char="n"/>
            </a:pPr>
            <a:r>
              <a:rPr lang="en-GB" sz="1918" dirty="0" smtClean="0">
                <a:solidFill>
                  <a:schemeClr val="bg1"/>
                </a:solidFill>
              </a:rPr>
              <a:t>16-bit machine</a:t>
            </a:r>
          </a:p>
          <a:p>
            <a:pPr marL="685800" lvl="1" indent="-228600">
              <a:buFont typeface="Wingdings" pitchFamily="2" charset="2"/>
              <a:buChar char="n"/>
            </a:pPr>
            <a:r>
              <a:rPr lang="en-GB" sz="1918" dirty="0" smtClean="0">
                <a:solidFill>
                  <a:schemeClr val="bg1"/>
                </a:solidFill>
              </a:rPr>
              <a:t>Used an instruction cache, or queue</a:t>
            </a:r>
          </a:p>
          <a:p>
            <a:pPr marL="685800" lvl="1" indent="-228600">
              <a:buFont typeface="Wingdings" pitchFamily="2" charset="2"/>
              <a:buChar char="n"/>
            </a:pPr>
            <a:r>
              <a:rPr lang="en-GB" sz="1918" dirty="0" smtClean="0">
                <a:solidFill>
                  <a:schemeClr val="bg1"/>
                </a:solidFill>
              </a:rPr>
              <a:t>First appearance of the x86 architecture</a:t>
            </a:r>
          </a:p>
          <a:p>
            <a:pPr marL="228600" indent="-228600">
              <a:lnSpc>
                <a:spcPct val="90000"/>
              </a:lnSpc>
              <a:spcBef>
                <a:spcPts val="2500"/>
              </a:spcBef>
              <a:buFont typeface="Wingdings" pitchFamily="2" charset="2"/>
              <a:buChar char="n"/>
            </a:pPr>
            <a:r>
              <a:rPr lang="en-GB" sz="2118" dirty="0" smtClean="0">
                <a:solidFill>
                  <a:schemeClr val="bg1"/>
                </a:solidFill>
              </a:rPr>
              <a:t>8088</a:t>
            </a:r>
          </a:p>
          <a:p>
            <a:pPr marL="685800" lvl="1" indent="-228600">
              <a:lnSpc>
                <a:spcPct val="90000"/>
              </a:lnSpc>
              <a:spcBef>
                <a:spcPts val="700"/>
              </a:spcBef>
              <a:buFont typeface="Wingdings" pitchFamily="2" charset="2"/>
              <a:buChar char="n"/>
            </a:pPr>
            <a:r>
              <a:rPr lang="en-GB" sz="1882" dirty="0" smtClean="0">
                <a:solidFill>
                  <a:schemeClr val="bg1"/>
                </a:solidFill>
              </a:rPr>
              <a:t>used in IBM’s first personal computer</a:t>
            </a:r>
          </a:p>
          <a:p>
            <a:pPr marL="228600" indent="-228600">
              <a:lnSpc>
                <a:spcPct val="90000"/>
              </a:lnSpc>
              <a:spcBef>
                <a:spcPts val="2500"/>
              </a:spcBef>
              <a:buFont typeface="Wingdings" pitchFamily="2" charset="2"/>
              <a:buChar char="n"/>
            </a:pPr>
            <a:r>
              <a:rPr lang="en-GB" sz="2118" dirty="0" smtClean="0">
                <a:solidFill>
                  <a:schemeClr val="bg1"/>
                </a:solidFill>
              </a:rPr>
              <a:t>80286</a:t>
            </a:r>
          </a:p>
          <a:p>
            <a:pPr marL="685800" lvl="1" indent="-228600">
              <a:lnSpc>
                <a:spcPct val="90000"/>
              </a:lnSpc>
              <a:buFont typeface="Wingdings" pitchFamily="2" charset="2"/>
              <a:buChar char="n"/>
            </a:pPr>
            <a:r>
              <a:rPr lang="en-GB" sz="1882" dirty="0" smtClean="0">
                <a:solidFill>
                  <a:schemeClr val="bg1"/>
                </a:solidFill>
              </a:rPr>
              <a:t>Enabled addressing a 16-MByte memory instead of just 1 MByte</a:t>
            </a:r>
          </a:p>
          <a:p>
            <a:pPr marL="228600" indent="-228600">
              <a:lnSpc>
                <a:spcPct val="90000"/>
              </a:lnSpc>
              <a:spcBef>
                <a:spcPts val="2500"/>
              </a:spcBef>
              <a:buFont typeface="Wingdings" pitchFamily="2" charset="2"/>
              <a:buChar char="n"/>
            </a:pPr>
            <a:r>
              <a:rPr lang="en-GB" sz="2118" dirty="0" smtClean="0">
                <a:solidFill>
                  <a:schemeClr val="bg1"/>
                </a:solidFill>
              </a:rPr>
              <a:t>80386</a:t>
            </a:r>
          </a:p>
          <a:p>
            <a:pPr marL="685800" lvl="1" indent="-228600">
              <a:lnSpc>
                <a:spcPct val="90000"/>
              </a:lnSpc>
              <a:buFont typeface="Wingdings" pitchFamily="2" charset="2"/>
              <a:buChar char="n"/>
            </a:pPr>
            <a:r>
              <a:rPr lang="en-GB" sz="1882" dirty="0" smtClean="0">
                <a:solidFill>
                  <a:schemeClr val="bg1"/>
                </a:solidFill>
              </a:rPr>
              <a:t>Intel’s first 32-bit machine</a:t>
            </a:r>
          </a:p>
          <a:p>
            <a:pPr marL="685800" lvl="1" indent="-228600">
              <a:lnSpc>
                <a:spcPct val="90000"/>
              </a:lnSpc>
              <a:buFont typeface="Wingdings" pitchFamily="2" charset="2"/>
              <a:buChar char="n"/>
            </a:pPr>
            <a:r>
              <a:rPr lang="en-GB" sz="1882" dirty="0" smtClean="0">
                <a:solidFill>
                  <a:schemeClr val="bg1"/>
                </a:solidFill>
              </a:rPr>
              <a:t>First Intel processor to support multitasking</a:t>
            </a:r>
          </a:p>
          <a:p>
            <a:pPr marL="228600" indent="-228600">
              <a:lnSpc>
                <a:spcPct val="90000"/>
              </a:lnSpc>
              <a:spcBef>
                <a:spcPts val="2500"/>
              </a:spcBef>
              <a:buFont typeface="Wingdings" pitchFamily="2" charset="2"/>
              <a:buChar char="n"/>
            </a:pPr>
            <a:r>
              <a:rPr lang="en-GB" sz="2118" dirty="0" smtClean="0">
                <a:solidFill>
                  <a:schemeClr val="bg1"/>
                </a:solidFill>
              </a:rPr>
              <a:t>80486</a:t>
            </a:r>
          </a:p>
          <a:p>
            <a:pPr marL="685800" lvl="1" indent="-228600">
              <a:lnSpc>
                <a:spcPct val="90000"/>
              </a:lnSpc>
              <a:buFont typeface="Wingdings" pitchFamily="2" charset="2"/>
              <a:buChar char="n"/>
            </a:pPr>
            <a:r>
              <a:rPr lang="en-GB" sz="1882" dirty="0" smtClean="0">
                <a:solidFill>
                  <a:schemeClr val="bg1"/>
                </a:solidFill>
              </a:rPr>
              <a:t>More sophisticated cache technology and instruction pipelining</a:t>
            </a:r>
          </a:p>
          <a:p>
            <a:pPr marL="685800" lvl="1" indent="-228600">
              <a:lnSpc>
                <a:spcPct val="90000"/>
              </a:lnSpc>
              <a:buFont typeface="Wingdings" pitchFamily="2" charset="2"/>
              <a:buChar char="n"/>
            </a:pPr>
            <a:r>
              <a:rPr lang="en-GB" sz="1882" dirty="0" smtClean="0">
                <a:solidFill>
                  <a:schemeClr val="bg1"/>
                </a:solidFill>
              </a:rPr>
              <a:t>Built-in math coprocessor</a:t>
            </a:r>
            <a:endParaRPr lang="en-GB" sz="1682" dirty="0" smtClean="0">
              <a:solidFill>
                <a:schemeClr val="bg1"/>
              </a:solidFill>
            </a:endParaRPr>
          </a:p>
          <a:p>
            <a:pPr marL="685800" lvl="1" indent="-228600">
              <a:lnSpc>
                <a:spcPct val="90000"/>
              </a:lnSpc>
              <a:buFont typeface="Wingdings" pitchFamily="2" charset="2"/>
              <a:buChar char="n"/>
            </a:pPr>
            <a:endParaRPr lang="en-GB" sz="2035" dirty="0" smtClean="0"/>
          </a:p>
        </p:txBody>
      </p:sp>
      <p:pic>
        <p:nvPicPr>
          <p:cNvPr id="24" name="Picture 23"/>
          <p:cNvPicPr>
            <a:picLocks noChangeAspect="1"/>
          </p:cNvPicPr>
          <p:nvPr/>
        </p:nvPicPr>
        <p:blipFill>
          <a:blip r:embed="rId3"/>
          <a:stretch>
            <a:fillRect/>
          </a:stretch>
        </p:blipFill>
        <p:spPr>
          <a:xfrm>
            <a:off x="228600" y="3733800"/>
            <a:ext cx="2683403" cy="2662275"/>
          </a:xfrm>
          <a:prstGeom prst="rect">
            <a:avLst/>
          </a:prstGeom>
        </p:spPr>
      </p:pic>
      <p:pic>
        <p:nvPicPr>
          <p:cNvPr id="25" name="Picture 24"/>
          <p:cNvPicPr>
            <a:picLocks noChangeAspect="1"/>
          </p:cNvPicPr>
          <p:nvPr/>
        </p:nvPicPr>
        <p:blipFill>
          <a:blip r:embed="rId4"/>
          <a:stretch>
            <a:fillRect/>
          </a:stretch>
        </p:blipFill>
        <p:spPr>
          <a:xfrm rot="21012194">
            <a:off x="142238" y="142236"/>
            <a:ext cx="1828571" cy="1828571"/>
          </a:xfrm>
          <a:prstGeom prst="rect">
            <a:avLst/>
          </a:prstGeom>
        </p:spPr>
      </p:pic>
      <p:pic>
        <p:nvPicPr>
          <p:cNvPr id="26" name="Picture 25"/>
          <p:cNvPicPr>
            <a:picLocks noChangeAspect="1"/>
          </p:cNvPicPr>
          <p:nvPr/>
        </p:nvPicPr>
        <p:blipFill>
          <a:blip r:embed="rId5"/>
          <a:stretch>
            <a:fillRect/>
          </a:stretch>
        </p:blipFill>
        <p:spPr>
          <a:xfrm>
            <a:off x="1905000" y="914400"/>
            <a:ext cx="1612900" cy="16129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914400" y="533400"/>
            <a:ext cx="5638800" cy="990600"/>
          </a:xfrm>
        </p:spPr>
        <p:txBody>
          <a:bodyPr/>
          <a:lstStyle/>
          <a:p>
            <a:r>
              <a:rPr lang="en-GB" dirty="0"/>
              <a:t>x86 </a:t>
            </a:r>
            <a:r>
              <a:rPr lang="en-GB" dirty="0" smtClean="0"/>
              <a:t>Evolution - Pentium</a:t>
            </a:r>
            <a:endParaRPr lang="en-GB" dirty="0"/>
          </a:p>
        </p:txBody>
      </p:sp>
      <p:graphicFrame>
        <p:nvGraphicFramePr>
          <p:cNvPr id="36" name="Content Placeholder 35"/>
          <p:cNvGraphicFramePr>
            <a:graphicFrameLocks noGrp="1"/>
          </p:cNvGraphicFramePr>
          <p:nvPr>
            <p:ph idx="4294967295"/>
          </p:nvPr>
        </p:nvGraphicFramePr>
        <p:xfrm>
          <a:off x="914400" y="1219200"/>
          <a:ext cx="77724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2" name="Picture 41"/>
          <p:cNvPicPr>
            <a:picLocks noChangeAspect="1"/>
          </p:cNvPicPr>
          <p:nvPr/>
        </p:nvPicPr>
        <p:blipFill>
          <a:blip r:embed="rId8"/>
          <a:stretch>
            <a:fillRect/>
          </a:stretch>
        </p:blipFill>
        <p:spPr>
          <a:xfrm rot="577775">
            <a:off x="6318112" y="450712"/>
            <a:ext cx="1905000" cy="1905000"/>
          </a:xfrm>
          <a:prstGeom prst="rect">
            <a:avLst/>
          </a:prstGeom>
          <a:effectLst>
            <a:glow rad="101600">
              <a:schemeClr val="accent1">
                <a:alpha val="75000"/>
              </a:schemeClr>
            </a:glow>
            <a:outerShdw blurRad="50800" dist="38100" dir="2700000" algn="tl" rotWithShape="0">
              <a:srgbClr val="000000">
                <a:alpha val="43000"/>
              </a:srgbClr>
            </a:outerShdw>
          </a:effectLst>
          <a:scene3d>
            <a:camera prst="orthographicFront"/>
            <a:lightRig rig="threePt" dir="t"/>
          </a:scene3d>
          <a:sp3d>
            <a:bevelT prst="convex"/>
            <a:bevelB prst="convex"/>
          </a:sp3d>
        </p:spPr>
      </p:pic>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609600" y="685800"/>
            <a:ext cx="7861300" cy="1116013"/>
          </a:xfrm>
        </p:spPr>
        <p:txBody>
          <a:bodyPr/>
          <a:lstStyle/>
          <a:p>
            <a:r>
              <a:rPr lang="en-GB" dirty="0">
                <a:effectLst>
                  <a:outerShdw blurRad="38100" dist="38100" dir="2700000" algn="tl">
                    <a:srgbClr val="000000">
                      <a:alpha val="43137"/>
                    </a:srgbClr>
                  </a:outerShdw>
                </a:effectLst>
              </a:rPr>
              <a:t>x86 Evolution </a:t>
            </a:r>
            <a:r>
              <a:rPr lang="en-GB" sz="2800" dirty="0" smtClean="0"/>
              <a:t>(continued)</a:t>
            </a:r>
            <a:endParaRPr lang="en-GB" sz="2800" dirty="0"/>
          </a:p>
        </p:txBody>
      </p:sp>
      <p:sp>
        <p:nvSpPr>
          <p:cNvPr id="7" name="Text Placeholder 6"/>
          <p:cNvSpPr>
            <a:spLocks noGrp="1"/>
          </p:cNvSpPr>
          <p:nvPr>
            <p:ph sz="half" idx="4294967295"/>
          </p:nvPr>
        </p:nvSpPr>
        <p:spPr>
          <a:xfrm>
            <a:off x="5029200" y="1981200"/>
            <a:ext cx="3657600" cy="4191000"/>
          </a:xfrm>
        </p:spPr>
        <p:txBody>
          <a:bodyPr>
            <a:normAutofit/>
          </a:bodyPr>
          <a:lstStyle/>
          <a:p>
            <a:pPr marL="228600" lvl="1">
              <a:spcBef>
                <a:spcPts val="2000"/>
              </a:spcBef>
              <a:buClr>
                <a:schemeClr val="accent1"/>
              </a:buClr>
            </a:pPr>
            <a:r>
              <a:rPr lang="en-US" sz="1882" dirty="0" smtClean="0">
                <a:latin typeface="+mj-lt"/>
              </a:rPr>
              <a:t>Core</a:t>
            </a:r>
          </a:p>
          <a:p>
            <a:pPr marL="457200" lvl="2">
              <a:lnSpc>
                <a:spcPct val="120000"/>
              </a:lnSpc>
              <a:spcBef>
                <a:spcPts val="1200"/>
              </a:spcBef>
              <a:buClr>
                <a:schemeClr val="tx2">
                  <a:lumMod val="50000"/>
                  <a:lumOff val="50000"/>
                </a:schemeClr>
              </a:buClr>
            </a:pPr>
            <a:r>
              <a:rPr lang="en-US" sz="1730" dirty="0" smtClean="0"/>
              <a:t>First Intel x86 microprocessor with a dual core, referring to the implementation of two processors on a single chip</a:t>
            </a:r>
          </a:p>
          <a:p>
            <a:pPr marL="228600" lvl="1">
              <a:spcBef>
                <a:spcPts val="2000"/>
              </a:spcBef>
              <a:buClr>
                <a:schemeClr val="accent1"/>
              </a:buClr>
            </a:pPr>
            <a:r>
              <a:rPr lang="en-US" sz="1882" dirty="0" smtClean="0">
                <a:latin typeface="+mj-lt"/>
              </a:rPr>
              <a:t>Core 2</a:t>
            </a:r>
          </a:p>
          <a:p>
            <a:pPr marL="457200" lvl="2">
              <a:spcBef>
                <a:spcPts val="800"/>
              </a:spcBef>
              <a:buClr>
                <a:schemeClr val="tx2">
                  <a:lumMod val="50000"/>
                  <a:lumOff val="50000"/>
                </a:schemeClr>
              </a:buClr>
            </a:pPr>
            <a:r>
              <a:rPr lang="en-US" sz="1714" dirty="0" smtClean="0"/>
              <a:t>Extends the architecture to 64 bits</a:t>
            </a:r>
          </a:p>
          <a:p>
            <a:pPr marL="457200" lvl="2">
              <a:spcBef>
                <a:spcPts val="800"/>
              </a:spcBef>
              <a:buClr>
                <a:schemeClr val="tx2">
                  <a:lumMod val="50000"/>
                  <a:lumOff val="50000"/>
                </a:schemeClr>
              </a:buClr>
            </a:pPr>
            <a:r>
              <a:rPr lang="en-US" sz="1714" dirty="0" smtClean="0"/>
              <a:t>Recent Core offerings have up to 10 processors per chip</a:t>
            </a:r>
          </a:p>
          <a:p>
            <a:pPr lvl="2"/>
            <a:endParaRPr lang="en-US" dirty="0"/>
          </a:p>
        </p:txBody>
      </p:sp>
      <p:graphicFrame>
        <p:nvGraphicFramePr>
          <p:cNvPr id="18" name="Content Placeholder 17"/>
          <p:cNvGraphicFramePr>
            <a:graphicFrameLocks noGrp="1"/>
          </p:cNvGraphicFramePr>
          <p:nvPr>
            <p:ph sz="half" idx="4294967295"/>
          </p:nvPr>
        </p:nvGraphicFramePr>
        <p:xfrm>
          <a:off x="0" y="2667000"/>
          <a:ext cx="4791075"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half" idx="2"/>
          </p:nvPr>
        </p:nvSpPr>
        <p:spPr>
          <a:xfrm>
            <a:off x="457200" y="990600"/>
            <a:ext cx="5867400" cy="5410200"/>
          </a:xfrm>
        </p:spPr>
        <p:txBody>
          <a:bodyPr>
            <a:normAutofit/>
          </a:bodyPr>
          <a:lstStyle/>
          <a:p>
            <a:r>
              <a:rPr lang="en-US" sz="2700" dirty="0" smtClean="0">
                <a:solidFill>
                  <a:schemeClr val="tx2"/>
                </a:solidFill>
              </a:rPr>
              <a:t>General definition:</a:t>
            </a:r>
          </a:p>
          <a:p>
            <a:endParaRPr lang="en-US" sz="2700" dirty="0" smtClean="0"/>
          </a:p>
          <a:p>
            <a:r>
              <a:rPr lang="en-US" sz="2700" dirty="0" smtClean="0"/>
              <a:t>“A combination of computer </a:t>
            </a:r>
          </a:p>
          <a:p>
            <a:r>
              <a:rPr lang="en-US" sz="2700" dirty="0" smtClean="0"/>
              <a:t>hardware and software, and perhaps additional mechanical or other parts, designed to perform a dedicated function. In many cases, embedded systems are part of a larger system or product, as in the case of an antilock braking system in a car.”</a:t>
            </a:r>
            <a:endParaRPr lang="en-US" sz="2700" dirty="0"/>
          </a:p>
        </p:txBody>
      </p:sp>
      <p:sp>
        <p:nvSpPr>
          <p:cNvPr id="4" name="Rectangle 3"/>
          <p:cNvSpPr/>
          <p:nvPr/>
        </p:nvSpPr>
        <p:spPr>
          <a:xfrm>
            <a:off x="6781800" y="990600"/>
            <a:ext cx="2168946" cy="553998"/>
          </a:xfrm>
          <a:prstGeom prst="rect">
            <a:avLst/>
          </a:prstGeom>
        </p:spPr>
        <p:txBody>
          <a:bodyPr wrap="none">
            <a:spAutoFit/>
          </a:bodyPr>
          <a:lstStyle/>
          <a:p>
            <a:r>
              <a:rPr lang="en-GB" sz="3000" dirty="0" smtClean="0">
                <a:solidFill>
                  <a:schemeClr val="bg1"/>
                </a:solidFill>
                <a:latin typeface="+mj-lt"/>
                <a:ea typeface="+mj-ea"/>
                <a:cs typeface="+mj-cs"/>
              </a:rPr>
              <a:t>Embedded</a:t>
            </a:r>
            <a:r>
              <a:rPr lang="en-GB" dirty="0" smtClean="0">
                <a:solidFill>
                  <a:schemeClr val="bg1"/>
                </a:solidFill>
              </a:rPr>
              <a:t> </a:t>
            </a:r>
            <a:endParaRPr lang="en-US" dirty="0">
              <a:solidFill>
                <a:schemeClr val="bg1"/>
              </a:solidFill>
            </a:endParaRPr>
          </a:p>
        </p:txBody>
      </p:sp>
      <p:sp>
        <p:nvSpPr>
          <p:cNvPr id="5" name="Rectangle 4"/>
          <p:cNvSpPr/>
          <p:nvPr/>
        </p:nvSpPr>
        <p:spPr>
          <a:xfrm>
            <a:off x="6858000" y="3124200"/>
            <a:ext cx="1981200" cy="553998"/>
          </a:xfrm>
          <a:prstGeom prst="rect">
            <a:avLst/>
          </a:prstGeom>
        </p:spPr>
        <p:txBody>
          <a:bodyPr wrap="square">
            <a:spAutoFit/>
          </a:bodyPr>
          <a:lstStyle/>
          <a:p>
            <a:pPr algn="ctr"/>
            <a:r>
              <a:rPr lang="en-GB" sz="3000" dirty="0" smtClean="0">
                <a:solidFill>
                  <a:srgbClr val="FFFFFF"/>
                </a:solidFill>
                <a:latin typeface="+mj-lt"/>
                <a:ea typeface="+mj-ea"/>
                <a:cs typeface="+mj-cs"/>
              </a:rPr>
              <a:t>Systems</a:t>
            </a:r>
            <a:endParaRPr lang="en-US" sz="3000" dirty="0" smtClean="0">
              <a:solidFill>
                <a:srgbClr val="FFFFFF"/>
              </a:solidFill>
              <a:latin typeface="+mj-lt"/>
              <a:ea typeface="+mj-ea"/>
              <a:cs typeface="+mj-cs"/>
            </a:endParaRPr>
          </a:p>
        </p:txBody>
      </p:sp>
      <p:sp useBgFill="1">
        <p:nvSpPr>
          <p:cNvPr id="6" name="TextBox 5"/>
          <p:cNvSpPr txBox="1"/>
          <p:nvPr/>
        </p:nvSpPr>
        <p:spPr>
          <a:xfrm>
            <a:off x="228600" y="4648200"/>
            <a:ext cx="332817" cy="461665"/>
          </a:xfrm>
          <a:prstGeom prst="rect">
            <a:avLst/>
          </a:prstGeom>
        </p:spPr>
        <p:txBody>
          <a:bodyPr wrap="square" rtlCol="0">
            <a:spAutoFit/>
          </a:bodyPr>
          <a:lstStyle/>
          <a:p>
            <a:endParaRPr lang="en-US" dirty="0"/>
          </a:p>
        </p:txBody>
      </p:sp>
      <p:pic>
        <p:nvPicPr>
          <p:cNvPr id="8" name="Picture 7"/>
          <p:cNvPicPr>
            <a:picLocks noChangeAspect="1"/>
          </p:cNvPicPr>
          <p:nvPr/>
        </p:nvPicPr>
        <p:blipFill>
          <a:blip r:embed="rId3"/>
          <a:stretch>
            <a:fillRect/>
          </a:stretch>
        </p:blipFill>
        <p:spPr>
          <a:xfrm>
            <a:off x="6781800" y="4495800"/>
            <a:ext cx="2133600" cy="21336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dirty="0">
                <a:effectLst>
                  <a:outerShdw blurRad="38100" dist="38100" dir="2700000" algn="tl">
                    <a:srgbClr val="000000">
                      <a:alpha val="43137"/>
                    </a:srgbClr>
                  </a:outerShdw>
                </a:effectLst>
              </a:rPr>
              <a:t>Amdahl’s Law</a:t>
            </a:r>
          </a:p>
        </p:txBody>
      </p:sp>
      <p:sp>
        <p:nvSpPr>
          <p:cNvPr id="120835" name="Rectangle 3"/>
          <p:cNvSpPr>
            <a:spLocks noGrp="1" noChangeArrowheads="1"/>
          </p:cNvSpPr>
          <p:nvPr>
            <p:ph idx="1"/>
          </p:nvPr>
        </p:nvSpPr>
        <p:spPr>
          <a:xfrm>
            <a:off x="4168775" y="457200"/>
            <a:ext cx="4597399" cy="6096000"/>
          </a:xfrm>
        </p:spPr>
        <p:txBody>
          <a:bodyPr>
            <a:normAutofit/>
          </a:bodyPr>
          <a:lstStyle/>
          <a:p>
            <a:r>
              <a:rPr lang="en-GB" dirty="0"/>
              <a:t>Gene Amdahl [AMDA67]</a:t>
            </a:r>
            <a:endParaRPr lang="en-GB" dirty="0" smtClean="0"/>
          </a:p>
          <a:p>
            <a:r>
              <a:rPr lang="en-GB" dirty="0" smtClean="0"/>
              <a:t>Deals with the potential speedup of a program using multiple processors compared to a single processor</a:t>
            </a:r>
          </a:p>
          <a:p>
            <a:r>
              <a:rPr lang="en-GB" dirty="0" smtClean="0"/>
              <a:t>Illustrates the problems facing industry in the development of multi-core machines</a:t>
            </a:r>
          </a:p>
          <a:p>
            <a:pPr lvl="1"/>
            <a:r>
              <a:rPr lang="en-GB" dirty="0" smtClean="0"/>
              <a:t>Software must be adapted to a highly parallel execution environment to exploit the power of parallel processing</a:t>
            </a:r>
          </a:p>
          <a:p>
            <a:r>
              <a:rPr lang="en-GB" dirty="0" smtClean="0"/>
              <a:t>Can be generalized to evaluate and design technical improvement in a computer system</a:t>
            </a:r>
          </a:p>
          <a:p>
            <a:endParaRPr lang="en-GB" dirty="0" smtClean="0"/>
          </a:p>
          <a:p>
            <a:endParaRPr lang="en-GB" dirty="0" smtClean="0"/>
          </a:p>
          <a:p>
            <a:endParaRPr lang="en-GB" dirty="0" smtClean="0"/>
          </a:p>
          <a:p>
            <a:endParaRPr lang="en-GB" dirty="0" smtClean="0"/>
          </a:p>
          <a:p>
            <a:endParaRPr lang="en-GB" dirty="0" smtClean="0"/>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3400" y="4495800"/>
            <a:ext cx="6191157" cy="833718"/>
          </a:xfrm>
        </p:spPr>
        <p:txBody>
          <a:bodyPr>
            <a:noAutofit/>
          </a:bodyPr>
          <a:lstStyle/>
          <a:p>
            <a:r>
              <a:rPr lang="en-US" sz="5400" dirty="0" smtClean="0">
                <a:effectLst>
                  <a:outerShdw blurRad="38100" dist="38100" dir="2700000" algn="tl">
                    <a:srgbClr val="000000">
                      <a:alpha val="43137"/>
                    </a:srgbClr>
                  </a:outerShdw>
                </a:effectLst>
              </a:rPr>
              <a:t>Chapter 2</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304801" y="5486400"/>
            <a:ext cx="8610600" cy="838200"/>
          </a:xfrm>
        </p:spPr>
        <p:txBody>
          <a:bodyPr>
            <a:normAutofit fontScale="85000" lnSpcReduction="10000"/>
          </a:bodyPr>
          <a:lstStyle/>
          <a:p>
            <a:r>
              <a:rPr lang="en-US" sz="4400" dirty="0" smtClean="0"/>
              <a:t>Computer Evolution and Performance</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457200"/>
            <a:ext cx="7556313" cy="1116106"/>
          </a:xfrm>
        </p:spPr>
        <p:txBody>
          <a:bodyPr/>
          <a:lstStyle/>
          <a:p>
            <a:r>
              <a:rPr lang="en-GB" dirty="0">
                <a:effectLst>
                  <a:outerShdw blurRad="38100" dist="38100" dir="2700000" algn="tl">
                    <a:srgbClr val="000000">
                      <a:alpha val="43137"/>
                    </a:srgbClr>
                  </a:outerShdw>
                </a:effectLst>
              </a:rPr>
              <a:t>Amdahl’s </a:t>
            </a:r>
            <a:r>
              <a:rPr lang="en-GB" dirty="0" smtClean="0">
                <a:effectLst>
                  <a:outerShdw blurRad="38100" dist="38100" dir="2700000" algn="tl">
                    <a:srgbClr val="000000">
                      <a:alpha val="43137"/>
                    </a:srgbClr>
                  </a:outerShdw>
                </a:effectLst>
              </a:rPr>
              <a:t>Law</a:t>
            </a:r>
            <a:endParaRPr lang="en-GB" dirty="0">
              <a:effectLst>
                <a:outerShdw blurRad="38100" dist="38100" dir="2700000" algn="tl">
                  <a:srgbClr val="000000">
                    <a:alpha val="43137"/>
                  </a:srgbClr>
                </a:outerShdw>
              </a:effectLst>
            </a:endParaRPr>
          </a:p>
        </p:txBody>
      </p:sp>
      <p:pic>
        <p:nvPicPr>
          <p:cNvPr id="9" name="Picture 8"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1818" b="15455"/>
              <a:stretch>
                <a:fillRect/>
              </a:stretch>
            </p:blipFill>
          </mc:Choice>
          <mc:Fallback>
            <p:blipFill>
              <a:blip r:embed="rId4"/>
              <a:srcRect l="-4706" t="21818" b="15455"/>
              <a:stretch>
                <a:fillRect/>
              </a:stretch>
            </p:blipFill>
          </mc:Fallback>
        </mc:AlternateContent>
        <p:spPr>
          <a:xfrm>
            <a:off x="762000" y="1057378"/>
            <a:ext cx="7088913" cy="5495822"/>
          </a:xfrm>
          <a:prstGeom prst="rect">
            <a:avLst/>
          </a:prstGeom>
        </p:spPr>
      </p:pic>
    </p:spTree>
  </p:cSld>
  <p:clrMapOvr>
    <a:masterClrMapping/>
  </p:clrMapOvr>
  <p:transition spd="med">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556313" cy="1116106"/>
          </a:xfrm>
        </p:spPr>
        <p:txBody>
          <a:bodyPr/>
          <a:lstStyle/>
          <a:p>
            <a:r>
              <a:rPr lang="en-US" dirty="0" smtClean="0">
                <a:effectLst>
                  <a:outerShdw blurRad="38100" dist="38100" dir="2700000" algn="tl">
                    <a:srgbClr val="000000">
                      <a:alpha val="43137"/>
                    </a:srgbClr>
                  </a:outerShdw>
                </a:effectLst>
              </a:rPr>
              <a:t>Little’s Law</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447800"/>
            <a:ext cx="7556313" cy="5105400"/>
          </a:xfrm>
        </p:spPr>
        <p:txBody>
          <a:bodyPr>
            <a:normAutofit lnSpcReduction="10000"/>
          </a:bodyPr>
          <a:lstStyle/>
          <a:p>
            <a:r>
              <a:rPr lang="en-US" dirty="0" smtClean="0"/>
              <a:t>Fundamental and simple relation with broad applications</a:t>
            </a:r>
          </a:p>
          <a:p>
            <a:r>
              <a:rPr lang="en-US" dirty="0" smtClean="0"/>
              <a:t>Can be applied to almost any system that is statistically in steady state, and in which there is no leakage</a:t>
            </a:r>
          </a:p>
          <a:p>
            <a:r>
              <a:rPr lang="en-US" dirty="0" smtClean="0"/>
              <a:t>Queuing system</a:t>
            </a:r>
          </a:p>
          <a:p>
            <a:pPr lvl="1"/>
            <a:r>
              <a:rPr lang="en-US" dirty="0" smtClean="0"/>
              <a:t>If server is idle an item is served immediately, otherwise an arriving item joins a queue</a:t>
            </a:r>
          </a:p>
          <a:p>
            <a:pPr lvl="1"/>
            <a:r>
              <a:rPr lang="en-US" dirty="0" smtClean="0"/>
              <a:t>There can be a single queue for a single server or for multiple servers, or multiples queues with one being for each of multiple servers</a:t>
            </a:r>
          </a:p>
          <a:p>
            <a:r>
              <a:rPr lang="en-US" sz="2054" dirty="0" smtClean="0"/>
              <a:t>Average number of items in a queuing system equals the average rate at which items arrive multiplied by the  time that an item spends in the system</a:t>
            </a:r>
          </a:p>
          <a:p>
            <a:pPr lvl="1"/>
            <a:r>
              <a:rPr lang="en-US" dirty="0" smtClean="0"/>
              <a:t>Relationship requires very few assumptions</a:t>
            </a:r>
          </a:p>
          <a:p>
            <a:pPr lvl="1"/>
            <a:r>
              <a:rPr lang="en-US" dirty="0" smtClean="0"/>
              <a:t>Because of its simplicity and generality it is extremely useful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History of Computers</a:t>
            </a: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p:txBody>
          <a:bodyPr>
            <a:normAutofit fontScale="70000" lnSpcReduction="20000"/>
          </a:bodyPr>
          <a:lstStyle/>
          <a:p>
            <a:r>
              <a:rPr lang="en-GB" dirty="0" smtClean="0"/>
              <a:t>ENIAC</a:t>
            </a:r>
          </a:p>
          <a:p>
            <a:pPr lvl="1">
              <a:spcBef>
                <a:spcPts val="1200"/>
              </a:spcBef>
            </a:pPr>
            <a:r>
              <a:rPr lang="en-GB" dirty="0" smtClean="0"/>
              <a:t>Electronic Numerical Integrator And Computer</a:t>
            </a:r>
          </a:p>
          <a:p>
            <a:pPr>
              <a:spcBef>
                <a:spcPts val="1200"/>
              </a:spcBef>
            </a:pPr>
            <a:r>
              <a:rPr lang="en-GB" dirty="0" smtClean="0"/>
              <a:t>Designed and constructed at the University of Pennsylvania</a:t>
            </a:r>
          </a:p>
          <a:p>
            <a:pPr lvl="1"/>
            <a:r>
              <a:rPr lang="en-GB" dirty="0" smtClean="0"/>
              <a:t>Started in 1943 – completed in 1946</a:t>
            </a:r>
          </a:p>
          <a:p>
            <a:pPr lvl="1"/>
            <a:r>
              <a:rPr lang="en-GB" dirty="0" smtClean="0"/>
              <a:t>By John Mauchly and John Eckert</a:t>
            </a:r>
          </a:p>
          <a:p>
            <a:r>
              <a:rPr lang="en-GB" dirty="0" smtClean="0"/>
              <a:t>World’s first general purpose electronic digital computer</a:t>
            </a:r>
          </a:p>
          <a:p>
            <a:pPr lvl="1">
              <a:lnSpc>
                <a:spcPct val="120000"/>
              </a:lnSpc>
            </a:pPr>
            <a:r>
              <a:rPr lang="en-GB" dirty="0" smtClean="0"/>
              <a:t>Army’s Ballistics Research Laboratory (BRL) needed a way to supply trajectory tables for new weapons accurately and within a reasonable time frame</a:t>
            </a:r>
          </a:p>
          <a:p>
            <a:pPr lvl="1">
              <a:lnSpc>
                <a:spcPct val="120000"/>
              </a:lnSpc>
            </a:pPr>
            <a:r>
              <a:rPr lang="en-GB" dirty="0" smtClean="0"/>
              <a:t>Was not finished in time to be used in the war effort</a:t>
            </a:r>
          </a:p>
          <a:p>
            <a:pPr marL="228600" lvl="1">
              <a:lnSpc>
                <a:spcPct val="120000"/>
              </a:lnSpc>
              <a:spcBef>
                <a:spcPts val="2000"/>
              </a:spcBef>
              <a:buClr>
                <a:schemeClr val="accent1"/>
              </a:buClr>
            </a:pPr>
            <a:r>
              <a:rPr lang="en-GB" sz="2000" dirty="0" smtClean="0"/>
              <a:t>Its first task was to perform a series of calculations that were used to help determine the feasibility of the hydrogen bomb</a:t>
            </a:r>
          </a:p>
          <a:p>
            <a:pPr marL="228600" lvl="1">
              <a:lnSpc>
                <a:spcPct val="120000"/>
              </a:lnSpc>
              <a:spcBef>
                <a:spcPts val="2000"/>
              </a:spcBef>
              <a:buClr>
                <a:schemeClr val="accent1"/>
              </a:buClr>
            </a:pPr>
            <a:r>
              <a:rPr lang="en-GB" sz="2000" dirty="0" smtClean="0"/>
              <a:t>Continued to operate under BRL management until 1955 when it was disassembled</a:t>
            </a:r>
          </a:p>
        </p:txBody>
      </p:sp>
      <p:sp>
        <p:nvSpPr>
          <p:cNvPr id="6" name="Text Placeholder 5"/>
          <p:cNvSpPr>
            <a:spLocks noGrp="1"/>
          </p:cNvSpPr>
          <p:nvPr>
            <p:ph type="body" sz="half" idx="4294967295"/>
          </p:nvPr>
        </p:nvSpPr>
        <p:spPr>
          <a:xfrm>
            <a:off x="1066800" y="1143000"/>
            <a:ext cx="7143750" cy="774700"/>
          </a:xfrm>
        </p:spPr>
        <p:txBody>
          <a:bodyPr>
            <a:normAutofit/>
          </a:bodyPr>
          <a:lstStyle/>
          <a:p>
            <a:pPr>
              <a:spcBef>
                <a:spcPct val="0"/>
              </a:spcBef>
              <a:buNone/>
            </a:pPr>
            <a:r>
              <a:rPr lang="en-US" sz="3600" dirty="0" smtClean="0">
                <a:solidFill>
                  <a:schemeClr val="accent1"/>
                </a:solidFill>
                <a:effectLst>
                  <a:outerShdw blurRad="38100" dist="38100" dir="2700000" algn="tl">
                    <a:srgbClr val="000000">
                      <a:alpha val="43137"/>
                    </a:srgbClr>
                  </a:outerShdw>
                </a:effectLst>
              </a:rPr>
              <a:t>First Generation:  Vacuum Tubes</a:t>
            </a:r>
          </a:p>
        </p:txBody>
      </p:sp>
      <p:pic>
        <p:nvPicPr>
          <p:cNvPr id="5" name="Picture 4"/>
          <p:cNvPicPr>
            <a:picLocks noChangeAspect="1"/>
          </p:cNvPicPr>
          <p:nvPr/>
        </p:nvPicPr>
        <p:blipFill>
          <a:blip r:embed="rId3">
            <a:alphaModFix amt="87000"/>
            <a:lum/>
          </a:blip>
          <a:stretch>
            <a:fillRect/>
          </a:stretch>
        </p:blipFill>
        <p:spPr>
          <a:xfrm>
            <a:off x="6324600" y="2133600"/>
            <a:ext cx="2514600" cy="1722501"/>
          </a:xfrm>
          <a:prstGeom prst="rect">
            <a:avLst/>
          </a:prstGeom>
          <a:effectLst>
            <a:softEdge rad="2794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smtClean="0">
                <a:effectLst>
                  <a:outerShdw blurRad="38100" dist="38100" dir="2700000" algn="tl">
                    <a:srgbClr val="000000">
                      <a:alpha val="43137"/>
                    </a:srgbClr>
                  </a:outerShdw>
                </a:effectLst>
              </a:rPr>
              <a:t>ENIAC</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dirty="0" smtClean="0"/>
              <a:t>John von Neumann</a:t>
            </a:r>
            <a:endParaRPr lang="en-GB" dirty="0"/>
          </a:p>
        </p:txBody>
      </p:sp>
      <p:sp>
        <p:nvSpPr>
          <p:cNvPr id="19459" name="Rectangle 3"/>
          <p:cNvSpPr>
            <a:spLocks noGrp="1" noChangeArrowheads="1"/>
          </p:cNvSpPr>
          <p:nvPr>
            <p:ph idx="1"/>
          </p:nvPr>
        </p:nvSpPr>
        <p:spPr/>
        <p:txBody>
          <a:bodyPr>
            <a:normAutofit/>
          </a:bodyPr>
          <a:lstStyle/>
          <a:p>
            <a:r>
              <a:rPr lang="en-GB" dirty="0" smtClean="0"/>
              <a:t>First publication of the idea was in 1945</a:t>
            </a:r>
          </a:p>
          <a:p>
            <a:r>
              <a:rPr lang="en-GB" dirty="0" smtClean="0"/>
              <a:t>Stored program concept</a:t>
            </a:r>
          </a:p>
          <a:p>
            <a:pPr lvl="1"/>
            <a:r>
              <a:rPr lang="en-GB" dirty="0" smtClean="0"/>
              <a:t>Attributed to ENIAC designers, most notably the mathematician John von Neumann</a:t>
            </a:r>
          </a:p>
          <a:p>
            <a:pPr lvl="1"/>
            <a:r>
              <a:rPr lang="en-GB" dirty="0" smtClean="0"/>
              <a:t>Program represented in a form suitable for storing in memory alongside the data</a:t>
            </a:r>
          </a:p>
          <a:p>
            <a:pPr marL="228600" lvl="1">
              <a:spcBef>
                <a:spcPts val="2000"/>
              </a:spcBef>
              <a:buClr>
                <a:schemeClr val="accent1"/>
              </a:buClr>
            </a:pPr>
            <a:r>
              <a:rPr lang="en-GB" sz="2000" dirty="0" smtClean="0"/>
              <a:t>IAS computer</a:t>
            </a:r>
          </a:p>
          <a:p>
            <a:pPr lvl="1"/>
            <a:r>
              <a:rPr lang="en-GB" dirty="0" smtClean="0"/>
              <a:t>Princeton Institute for Advanced Studies</a:t>
            </a:r>
          </a:p>
          <a:p>
            <a:pPr lvl="1"/>
            <a:r>
              <a:rPr lang="en-GB" dirty="0" smtClean="0"/>
              <a:t>Prototype of all subsequent general-purpose computers</a:t>
            </a:r>
          </a:p>
          <a:p>
            <a:pPr lvl="1"/>
            <a:r>
              <a:rPr lang="en-GB" dirty="0" smtClean="0"/>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smtClean="0">
                <a:solidFill>
                  <a:schemeClr val="accent1"/>
                </a:solidFill>
              </a:rPr>
              <a:t>EDVAC (Electronic Discrete Variable Computer)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smtClean="0">
                <a:effectLst>
                  <a:outerShdw blurRad="38100" dist="38100" dir="2700000" algn="tl">
                    <a:srgbClr val="000000">
                      <a:alpha val="43137"/>
                    </a:srgbClr>
                  </a:outerShdw>
                </a:effectLst>
              </a:rPr>
              <a:t>Structure of von Neumann Machine</a:t>
            </a:r>
            <a:endParaRPr lang="en-GB"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762000" y="762000"/>
            <a:ext cx="7238949" cy="6387350"/>
          </a:xfrm>
          <a:prstGeom prst="rect">
            <a:avLst/>
          </a:prstGeom>
        </p:spPr>
      </p:pic>
    </p:spTree>
  </p:cSld>
  <p:clrMapOvr>
    <a:masterClrMapping/>
  </p:clrMapOvr>
  <mc:AlternateContent xmlns:mc="http://schemas.openxmlformats.org/markup-compatibility/2006">
    <mc:Choice xmlns="" xmlns:mv="urn:schemas-microsoft-com:mac:vml" xmlns:mp="http://schemas.microsoft.com/office/mac/powerpoint/2008/main" Requires="mp">
      <mp:transition spd="med">
        <mp:cube dir="r"/>
      </mp:transition>
    </mc:Choice>
    <mc:Fallback>
      <p:transition spd="med">
        <p:cover dir="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IAS Memory Formats</a:t>
            </a:r>
            <a:endParaRPr lang="en-GB" dirty="0">
              <a:effectLst>
                <a:outerShdw blurRad="38100" dist="38100" dir="2700000" algn="tl">
                  <a:srgbClr val="000000">
                    <a:alpha val="43137"/>
                  </a:srgbClr>
                </a:outerShdw>
              </a:effectLst>
            </a:endParaRPr>
          </a:p>
        </p:txBody>
      </p:sp>
      <p:sp>
        <p:nvSpPr>
          <p:cNvPr id="22531" name="Rectangle 3"/>
          <p:cNvSpPr>
            <a:spLocks noGrp="1" noChangeArrowheads="1"/>
          </p:cNvSpPr>
          <p:nvPr>
            <p:ph idx="1"/>
          </p:nvPr>
        </p:nvSpPr>
        <p:spPr>
          <a:xfrm>
            <a:off x="4038600" y="1219200"/>
            <a:ext cx="3962400" cy="1600200"/>
          </a:xfrm>
        </p:spPr>
        <p:txBody>
          <a:bodyPr>
            <a:noAutofit/>
          </a:bodyPr>
          <a:lstStyle/>
          <a:p>
            <a:pPr marL="228600" lvl="1">
              <a:lnSpc>
                <a:spcPct val="90000"/>
              </a:lnSpc>
              <a:spcBef>
                <a:spcPts val="2000"/>
              </a:spcBef>
              <a:buClr>
                <a:schemeClr val="accent1"/>
              </a:buClr>
            </a:pPr>
            <a:r>
              <a:rPr lang="en-US" dirty="0" smtClean="0"/>
              <a:t>Both data and instructions are stored there </a:t>
            </a:r>
          </a:p>
          <a:p>
            <a:pPr marL="228600" lvl="1">
              <a:lnSpc>
                <a:spcPct val="90000"/>
              </a:lnSpc>
              <a:spcBef>
                <a:spcPts val="2000"/>
              </a:spcBef>
              <a:buClr>
                <a:schemeClr val="accent1"/>
              </a:buClr>
            </a:pPr>
            <a:r>
              <a:rPr lang="en-US" dirty="0" smtClean="0"/>
              <a:t>Numbers are represented in binary form and each instruction is a binary code</a:t>
            </a:r>
          </a:p>
          <a:p>
            <a:pPr>
              <a:lnSpc>
                <a:spcPct val="90000"/>
              </a:lnSpc>
            </a:pPr>
            <a:endParaRPr lang="en-GB" dirty="0" smtClean="0"/>
          </a:p>
        </p:txBody>
      </p:sp>
      <p:sp>
        <p:nvSpPr>
          <p:cNvPr id="29" name="Content Placeholder 28"/>
          <p:cNvSpPr>
            <a:spLocks noGrp="1"/>
          </p:cNvSpPr>
          <p:nvPr>
            <p:ph sz="half" idx="4294967295"/>
          </p:nvPr>
        </p:nvSpPr>
        <p:spPr>
          <a:xfrm>
            <a:off x="304800" y="1371600"/>
            <a:ext cx="3779838" cy="1965325"/>
          </a:xfrm>
        </p:spPr>
        <p:txBody>
          <a:bodyPr>
            <a:normAutofit/>
          </a:bodyPr>
          <a:lstStyle/>
          <a:p>
            <a:r>
              <a:rPr lang="en-US" dirty="0" smtClean="0"/>
              <a:t>The memory of the IAS consists of 1000 storage locations (called </a:t>
            </a:r>
            <a:r>
              <a:rPr lang="en-US" b="1" i="1" dirty="0" smtClean="0"/>
              <a:t>words</a:t>
            </a:r>
            <a:r>
              <a:rPr lang="en-US" dirty="0" smtClean="0"/>
              <a:t>) of 40 bits each</a:t>
            </a:r>
          </a:p>
        </p:txBody>
      </p:sp>
      <p:pic>
        <p:nvPicPr>
          <p:cNvPr id="32" name="Picture 31"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2727" b="28182"/>
              <a:stretch>
                <a:fillRect/>
              </a:stretch>
            </p:blipFill>
          </mc:Choice>
          <mc:Fallback>
            <p:blipFill>
              <a:blip r:embed="rId4"/>
              <a:srcRect t="22727" b="28182"/>
              <a:stretch>
                <a:fillRect/>
              </a:stretch>
            </p:blipFill>
          </mc:Fallback>
        </mc:AlternateContent>
        <p:spPr>
          <a:xfrm>
            <a:off x="1371600" y="2819400"/>
            <a:ext cx="6357032" cy="4038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1143000"/>
            <a:ext cx="3255264" cy="3048000"/>
          </a:xfrm>
        </p:spPr>
        <p:txBody>
          <a:bodyPr>
            <a:noAutofit/>
          </a:bodyPr>
          <a:lstStyle/>
          <a:p>
            <a:pPr algn="ctr"/>
            <a:r>
              <a:rPr lang="en-GB" sz="4000" dirty="0" smtClean="0">
                <a:effectLst>
                  <a:outerShdw blurRad="38100" dist="38100" dir="2700000" algn="tl">
                    <a:srgbClr val="000000">
                      <a:alpha val="43137"/>
                    </a:srgbClr>
                  </a:outerShdw>
                </a:effectLst>
              </a:rPr>
              <a:t>Structure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of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IAS</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Computer</a:t>
            </a:r>
            <a:endParaRPr lang="en-GB" sz="4000"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4118" t="8182" r="5882" b="3636"/>
              <a:stretch>
                <a:fillRect/>
              </a:stretch>
            </p:blipFill>
          </mc:Choice>
          <mc:Fallback>
            <p:blipFill>
              <a:blip r:embed="rId4"/>
              <a:srcRect l="14118" t="8182" r="5882" b="3636"/>
              <a:stretch>
                <a:fillRect/>
              </a:stretch>
            </p:blipFill>
          </mc:Fallback>
        </mc:AlternateContent>
        <p:spPr>
          <a:xfrm>
            <a:off x="4114800" y="0"/>
            <a:ext cx="4864992" cy="6939675"/>
          </a:xfrm>
          <a:prstGeom prst="rect">
            <a:avLst/>
          </a:prstGeom>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5749925" cy="1116106"/>
          </a:xfrm>
        </p:spPr>
        <p:txBody>
          <a:bodyPr vert="horz"/>
          <a:lstStyle/>
          <a:p>
            <a:pPr algn="r"/>
            <a:r>
              <a:rPr lang="en-US" sz="4400" kern="2200" dirty="0" smtClean="0">
                <a:solidFill>
                  <a:schemeClr val="accent3"/>
                </a:solidFill>
              </a:rPr>
              <a:t>Registers</a:t>
            </a:r>
            <a:endParaRPr lang="en-US" sz="4400" kern="2200" dirty="0">
              <a:solidFill>
                <a:schemeClr val="accent3"/>
              </a:solidFill>
            </a:endParaRPr>
          </a:p>
        </p:txBody>
      </p:sp>
      <p:graphicFrame>
        <p:nvGraphicFramePr>
          <p:cNvPr id="8" name="Content Placeholder 7"/>
          <p:cNvGraphicFramePr>
            <a:graphicFrameLocks noGrp="1"/>
          </p:cNvGraphicFramePr>
          <p:nvPr>
            <p:ph idx="1"/>
          </p:nvPr>
        </p:nvGraphicFramePr>
        <p:xfrm>
          <a:off x="381000" y="1219200"/>
          <a:ext cx="7467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34308</TotalTime>
  <Words>4518</Words>
  <Application>Microsoft Office PowerPoint</Application>
  <PresentationFormat>On-screen Show (4:3)</PresentationFormat>
  <Paragraphs>546</Paragraphs>
  <Slides>21</Slides>
  <Notes>21</Notes>
  <HiddenSlides>0</HiddenSlides>
  <MMClips>0</MMClips>
  <ScaleCrop>false</ScaleCrop>
  <HeadingPairs>
    <vt:vector size="10" baseType="variant">
      <vt:variant>
        <vt:lpstr>Fonts Used</vt:lpstr>
      </vt:variant>
      <vt:variant>
        <vt:i4>6</vt:i4>
      </vt: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ＭＳ Ｐゴシック</vt:lpstr>
      <vt:lpstr>Arial</vt:lpstr>
      <vt:lpstr>Rockwell</vt:lpstr>
      <vt:lpstr>Times New Roman</vt:lpstr>
      <vt:lpstr>TimesTen-Roman</vt:lpstr>
      <vt:lpstr>Wingdings</vt:lpstr>
      <vt:lpstr>Advantage</vt:lpstr>
      <vt:lpstr>Macintosh HD:Users:kevinmclaughlin:Desktop:COA9e PPT+TestBank:COA9e Tables:T02-Evolution.doc!OLE_LINK2</vt:lpstr>
      <vt:lpstr>Document</vt:lpstr>
      <vt:lpstr>William Stallings  Computer Organization  and Architecture 9th Edition</vt:lpstr>
      <vt:lpstr>Chapter 2</vt:lpstr>
      <vt:lpstr>History of Computers</vt:lpstr>
      <vt:lpstr>ENIAC</vt:lpstr>
      <vt:lpstr>John von Neumann</vt:lpstr>
      <vt:lpstr>Structure of von Neumann Machine</vt:lpstr>
      <vt:lpstr>IAS Memory Formats</vt:lpstr>
      <vt:lpstr>Structure  of  IAS Computer</vt:lpstr>
      <vt:lpstr>Registers</vt:lpstr>
      <vt:lpstr>IAS Operations</vt:lpstr>
      <vt:lpstr>The IAS Instruction  Set</vt:lpstr>
      <vt:lpstr>Computer Generations</vt:lpstr>
      <vt:lpstr>Improvements in Chip Organization and Architecture</vt:lpstr>
      <vt:lpstr>Problems with Clock Speed and Login Density</vt:lpstr>
      <vt:lpstr>x86 Evolution</vt:lpstr>
      <vt:lpstr>x86 Evolution - Pentium</vt:lpstr>
      <vt:lpstr>x86 Evolution (continued)</vt:lpstr>
      <vt:lpstr>PowerPoint Presentation</vt:lpstr>
      <vt:lpstr>Amdahl’s Law</vt:lpstr>
      <vt:lpstr>Amdahl’s Law</vt:lpstr>
      <vt:lpstr>Little’s Law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Windows User</cp:lastModifiedBy>
  <cp:revision>242</cp:revision>
  <dcterms:created xsi:type="dcterms:W3CDTF">2012-06-10T04:05:19Z</dcterms:created>
  <dcterms:modified xsi:type="dcterms:W3CDTF">2019-08-09T03:02:37Z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