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A060-8174-4A65-AB4B-2499A2442A2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CF29A-27B9-4C05-8F89-83C55A4351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1CAA3A5-FC47-4067-BA5F-872758A086E8}" type="slidenum">
              <a:rPr lang="en-US" altLang="en-US" sz="1300">
                <a:latin typeface="Helvetica" pitchFamily="-84" charset="0"/>
              </a:rPr>
              <a:pPr defTabSz="913674"/>
              <a:t>2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380C5883-682B-463A-9D13-56AEB94750B8}" type="slidenum">
              <a:rPr lang="en-US" altLang="en-US" sz="1300">
                <a:latin typeface="Helvetica" pitchFamily="-84" charset="0"/>
              </a:rPr>
              <a:pPr defTabSz="913674"/>
              <a:t>3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6730F18C-12EB-42AE-92A8-007413AC97AB}" type="slidenum">
              <a:rPr lang="en-US" altLang="en-US" sz="1300">
                <a:latin typeface="Helvetica" pitchFamily="-84" charset="0"/>
              </a:rPr>
              <a:pPr defTabSz="913674"/>
              <a:t>4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6F15160-E7F1-450C-A7C3-F5446587AEDB}" type="slidenum">
              <a:rPr lang="en-US" altLang="en-US" sz="1300">
                <a:latin typeface="Helvetica" pitchFamily="-84" charset="0"/>
              </a:rPr>
              <a:pPr defTabSz="913674"/>
              <a:t>5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5C28CF97-8170-4282-9EE2-87C55303139F}" type="slidenum">
              <a:rPr lang="en-US" altLang="en-US" sz="1300">
                <a:latin typeface="Helvetica" pitchFamily="-84" charset="0"/>
              </a:rPr>
              <a:pPr defTabSz="913674"/>
              <a:t>6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CFC55B3E-CB7D-468F-BBE0-4F167761327E}" type="slidenum">
              <a:rPr lang="en-US" altLang="en-US" sz="1300">
                <a:latin typeface="Helvetica" pitchFamily="-84" charset="0"/>
              </a:rPr>
              <a:pPr defTabSz="913674"/>
              <a:t>7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CC063929-072B-4003-A8EB-F7FBD89FDCFA}" type="slidenum">
              <a:rPr lang="en-US" altLang="en-US" sz="1300">
                <a:latin typeface="Helvetica" pitchFamily="-84" charset="0"/>
              </a:rPr>
              <a:pPr defTabSz="913674"/>
              <a:t>8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1869D0E6-2A68-466B-ABD7-A30715825E51}" type="slidenum">
              <a:rPr lang="en-US" altLang="en-US" sz="1300">
                <a:latin typeface="Helvetica" pitchFamily="-84" charset="0"/>
              </a:rPr>
              <a:pPr defTabSz="913674"/>
              <a:t>9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98048FDD-6B88-4AA7-B66C-AE7CCA0D1416}" type="slidenum">
              <a:rPr lang="en-US" altLang="en-US" sz="1300">
                <a:latin typeface="Helvetica" pitchFamily="-84" charset="0"/>
              </a:rPr>
              <a:pPr defTabSz="913674"/>
              <a:t>10</a:t>
            </a:fld>
            <a:endParaRPr lang="en-US" altLang="en-US" sz="1300" dirty="0">
              <a:latin typeface="Helvetica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B604F-0F61-4A9F-BF8F-D954538327B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B24E-E882-4A50-A24F-48296A259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14300"/>
            <a:ext cx="7975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Cryptography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165225"/>
            <a:ext cx="6672263" cy="4530725"/>
          </a:xfrm>
        </p:spPr>
        <p:txBody>
          <a:bodyPr/>
          <a:lstStyle/>
          <a:p>
            <a:r>
              <a:rPr lang="en-US" altLang="en-US" smtClean="0"/>
              <a:t>Note symmetric cryptography based on transformations, asymmetric based on mathematical functions</a:t>
            </a:r>
          </a:p>
          <a:p>
            <a:pPr lvl="1"/>
            <a:r>
              <a:rPr lang="en-US" altLang="en-US" smtClean="0"/>
              <a:t>Asymmetric much more compute intensive</a:t>
            </a:r>
          </a:p>
          <a:p>
            <a:pPr lvl="1"/>
            <a:r>
              <a:rPr lang="en-US" altLang="en-US" smtClean="0"/>
              <a:t>Typically not used for bulk data encryption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Encryption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71563"/>
            <a:ext cx="7081838" cy="51736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Constrains the set of possible receivers of a message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Encryption</a:t>
            </a:r>
            <a:r>
              <a:rPr lang="en-US" altLang="en-US" smtClean="0"/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Set </a:t>
            </a:r>
            <a:r>
              <a:rPr lang="en-US" altLang="en-US" i="1" smtClean="0"/>
              <a:t>K</a:t>
            </a:r>
            <a:r>
              <a:rPr lang="en-US" altLang="en-US" smtClean="0"/>
              <a:t> of keys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Set </a:t>
            </a:r>
            <a:r>
              <a:rPr lang="en-US" altLang="en-US" i="1" smtClean="0"/>
              <a:t>M</a:t>
            </a:r>
            <a:r>
              <a:rPr lang="en-US" altLang="en-US" smtClean="0"/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Set </a:t>
            </a:r>
            <a:r>
              <a:rPr lang="en-US" altLang="en-US" i="1" smtClean="0"/>
              <a:t>C</a:t>
            </a:r>
            <a:r>
              <a:rPr lang="en-US" altLang="en-US" smtClean="0"/>
              <a:t> of ciphertexts (encrypted messages)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function </a:t>
            </a:r>
            <a:r>
              <a:rPr lang="en-US" altLang="en-US" i="1" smtClean="0"/>
              <a:t>E </a:t>
            </a:r>
            <a:r>
              <a:rPr lang="en-US" altLang="en-US" smtClean="0"/>
              <a:t>: </a:t>
            </a:r>
            <a:r>
              <a:rPr lang="en-US" altLang="en-US" i="1" smtClean="0"/>
              <a:t>K </a:t>
            </a:r>
            <a:r>
              <a:rPr lang="en-US" altLang="en-US" smtClean="0"/>
              <a:t>→ (</a:t>
            </a:r>
            <a:r>
              <a:rPr lang="en-US" altLang="en-US" i="1" smtClean="0"/>
              <a:t>M</a:t>
            </a:r>
            <a:r>
              <a:rPr lang="en-US" altLang="en-US" smtClean="0"/>
              <a:t>→</a:t>
            </a:r>
            <a:r>
              <a:rPr lang="en-US" altLang="en-US" i="1" smtClean="0"/>
              <a:t>C</a:t>
            </a:r>
            <a:r>
              <a:rPr lang="en-US" altLang="en-US" smtClean="0"/>
              <a:t>). That is, for each </a:t>
            </a:r>
            <a:r>
              <a:rPr lang="en-US" altLang="en-US" i="1" smtClean="0"/>
              <a:t>k </a:t>
            </a:r>
            <a:r>
              <a:rPr lang="en-US" altLang="en-US" smtClean="0">
                <a:sym typeface="Symbol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K</a:t>
            </a:r>
            <a:r>
              <a:rPr lang="en-US" altLang="en-US" smtClean="0"/>
              <a:t>,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k</a:t>
            </a:r>
            <a:r>
              <a:rPr lang="en-US" altLang="en-US" i="1" smtClean="0"/>
              <a:t> </a:t>
            </a:r>
            <a:r>
              <a:rPr lang="en-US" altLang="en-US" smtClean="0"/>
              <a:t>is a function for generating ciphertexts from messages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Both </a:t>
            </a:r>
            <a:r>
              <a:rPr lang="en-US" altLang="en-US" i="1" smtClean="0"/>
              <a:t>E </a:t>
            </a:r>
            <a:r>
              <a:rPr lang="en-US" altLang="en-US" smtClean="0"/>
              <a:t>and </a:t>
            </a:r>
            <a:r>
              <a:rPr lang="en-US" altLang="en-US" i="1" smtClean="0"/>
              <a:t>E</a:t>
            </a:r>
            <a:r>
              <a:rPr lang="en-US" altLang="en-US" baseline="-25000" smtClean="0"/>
              <a:t>k</a:t>
            </a:r>
            <a:r>
              <a:rPr lang="en-US" altLang="en-US" smtClean="0"/>
              <a:t> for any </a:t>
            </a:r>
            <a:r>
              <a:rPr lang="en-US" altLang="en-US" i="1" smtClean="0"/>
              <a:t>k </a:t>
            </a:r>
            <a:r>
              <a:rPr lang="en-US" altLang="en-US" smtClean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function </a:t>
            </a:r>
            <a:r>
              <a:rPr lang="en-US" altLang="en-US" i="1" smtClean="0"/>
              <a:t>D </a:t>
            </a:r>
            <a:r>
              <a:rPr lang="en-US" altLang="en-US" smtClean="0"/>
              <a:t>: </a:t>
            </a:r>
            <a:r>
              <a:rPr lang="en-US" altLang="en-US" i="1" smtClean="0"/>
              <a:t>K </a:t>
            </a:r>
            <a:r>
              <a:rPr lang="en-US" altLang="en-US" smtClean="0"/>
              <a:t>→ (</a:t>
            </a:r>
            <a:r>
              <a:rPr lang="en-US" altLang="en-US" i="1" smtClean="0"/>
              <a:t>C </a:t>
            </a:r>
            <a:r>
              <a:rPr lang="en-US" altLang="en-US" smtClean="0"/>
              <a:t>→ </a:t>
            </a:r>
            <a:r>
              <a:rPr lang="en-US" altLang="en-US" i="1" smtClean="0"/>
              <a:t>M</a:t>
            </a:r>
            <a:r>
              <a:rPr lang="en-US" altLang="en-US" smtClean="0"/>
              <a:t>). That is, for each </a:t>
            </a:r>
            <a:r>
              <a:rPr lang="en-US" altLang="en-US" i="1" smtClean="0"/>
              <a:t>k </a:t>
            </a:r>
            <a:r>
              <a:rPr lang="en-US" altLang="en-US" i="1" smtClean="0">
                <a:sym typeface="Symbol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K</a:t>
            </a:r>
            <a:r>
              <a:rPr lang="en-US" altLang="en-US" smtClean="0"/>
              <a:t>,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k</a:t>
            </a:r>
            <a:r>
              <a:rPr lang="en-US" altLang="en-US" smtClean="0"/>
              <a:t> is a function for generating messages from ciphertexts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Both </a:t>
            </a:r>
            <a:r>
              <a:rPr lang="en-US" altLang="en-US" i="1" smtClean="0"/>
              <a:t>D </a:t>
            </a:r>
            <a:r>
              <a:rPr lang="en-US" altLang="en-US" smtClean="0"/>
              <a:t>and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k</a:t>
            </a:r>
            <a:r>
              <a:rPr lang="en-US" altLang="en-US" smtClean="0"/>
              <a:t> for any </a:t>
            </a:r>
            <a:r>
              <a:rPr lang="en-US" altLang="en-US" i="1" smtClean="0"/>
              <a:t>k </a:t>
            </a:r>
            <a:r>
              <a:rPr lang="en-US" altLang="en-US" smtClean="0"/>
              <a:t>should be efficiently computable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Encryption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1563"/>
            <a:ext cx="6673850" cy="5173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An encryption algorithm must provide this essential property: Given a ciphertext c </a:t>
            </a:r>
            <a:r>
              <a:rPr lang="en-US" altLang="en-US" smtClean="0">
                <a:sym typeface="Symbol" pitchFamily="18" charset="2"/>
              </a:rPr>
              <a:t> </a:t>
            </a:r>
            <a:r>
              <a:rPr lang="en-US" altLang="en-US" smtClean="0"/>
              <a:t>C, a computer can compute m such that E</a:t>
            </a:r>
            <a:r>
              <a:rPr lang="en-US" altLang="en-US" baseline="-25000" smtClean="0"/>
              <a:t>k</a:t>
            </a:r>
            <a:r>
              <a:rPr lang="en-US" altLang="en-US" smtClean="0"/>
              <a:t>(m) = c only if it possesses </a:t>
            </a:r>
            <a:r>
              <a:rPr lang="en-US" altLang="en-US" i="1" smtClean="0"/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Thus, a computer holding </a:t>
            </a:r>
            <a:r>
              <a:rPr lang="en-US" altLang="en-US" i="1" smtClean="0"/>
              <a:t>k </a:t>
            </a:r>
            <a:r>
              <a:rPr lang="en-US" altLang="en-US" smtClean="0"/>
              <a:t>can decrypt ciphertexts to the plaintexts used to produce them, but a computer not holding </a:t>
            </a:r>
            <a:r>
              <a:rPr lang="en-US" altLang="en-US" i="1" smtClean="0"/>
              <a:t>k </a:t>
            </a:r>
            <a:r>
              <a:rPr lang="en-US" altLang="en-US" smtClean="0"/>
              <a:t>cannot decrypt ciphertexts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Since ciphertexts are generally exposed (for example, sent on the network), it is important that it be infeasible to derive </a:t>
            </a:r>
            <a:r>
              <a:rPr lang="en-US" altLang="en-US" i="1" smtClean="0"/>
              <a:t>k</a:t>
            </a:r>
            <a:r>
              <a:rPr lang="en-US" altLang="en-US" smtClean="0"/>
              <a:t> from the ciphertexts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Symmetric Encryption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42988"/>
            <a:ext cx="7696200" cy="4530725"/>
          </a:xfrm>
        </p:spPr>
        <p:txBody>
          <a:bodyPr/>
          <a:lstStyle/>
          <a:p>
            <a:r>
              <a:rPr lang="en-US" altLang="en-US" sz="1600" smtClean="0"/>
              <a:t>Same key used to encrypt and decrypt</a:t>
            </a:r>
          </a:p>
          <a:p>
            <a:pPr lvl="1"/>
            <a:r>
              <a:rPr lang="en-US" altLang="en-US" sz="1600" smtClean="0"/>
              <a:t>Therefore </a:t>
            </a:r>
            <a:r>
              <a:rPr lang="en-US" altLang="en-US" sz="1600" i="1" smtClean="0"/>
              <a:t>k</a:t>
            </a:r>
            <a:r>
              <a:rPr lang="en-US" altLang="en-US" sz="1600" smtClean="0"/>
              <a:t> must be kept secret</a:t>
            </a:r>
          </a:p>
          <a:p>
            <a:r>
              <a:rPr lang="en-US" altLang="en-US" sz="1600" smtClean="0"/>
              <a:t>DES was most commonly used symmetric block-encryption algorithm (created by US Govt)</a:t>
            </a:r>
          </a:p>
          <a:p>
            <a:pPr lvl="1"/>
            <a:r>
              <a:rPr lang="en-US" altLang="en-US" sz="1600" smtClean="0"/>
              <a:t>Encrypts a block of data at a time</a:t>
            </a:r>
          </a:p>
          <a:p>
            <a:pPr lvl="1"/>
            <a:r>
              <a:rPr lang="en-US" altLang="en-US" sz="1600" smtClean="0"/>
              <a:t>Keys too short so now considered insecure</a:t>
            </a:r>
          </a:p>
          <a:p>
            <a:r>
              <a:rPr lang="en-US" altLang="en-US" sz="1600" smtClean="0"/>
              <a:t>Triple-DES considered more secure</a:t>
            </a:r>
          </a:p>
          <a:p>
            <a:pPr lvl="1"/>
            <a:r>
              <a:rPr lang="en-US" altLang="en-US" sz="1600" smtClean="0"/>
              <a:t>Algorithm used 3 times using 2 or 3 keys</a:t>
            </a:r>
          </a:p>
          <a:p>
            <a:pPr lvl="1"/>
            <a:r>
              <a:rPr lang="en-US" altLang="en-US" sz="1600" smtClean="0"/>
              <a:t>For example </a:t>
            </a:r>
          </a:p>
          <a:p>
            <a:r>
              <a:rPr lang="en-US" altLang="en-US" sz="1600" smtClean="0"/>
              <a:t>2001 NIST adopted new block cipher - Advanced Encryption Standard (</a:t>
            </a:r>
            <a:r>
              <a:rPr lang="en-US" altLang="en-US" sz="1600" b="1" smtClean="0">
                <a:solidFill>
                  <a:srgbClr val="3366FF"/>
                </a:solidFill>
              </a:rPr>
              <a:t>AES</a:t>
            </a:r>
            <a:r>
              <a:rPr lang="en-US" altLang="en-US" sz="1600" smtClean="0"/>
              <a:t>)</a:t>
            </a:r>
          </a:p>
          <a:p>
            <a:pPr lvl="1"/>
            <a:r>
              <a:rPr lang="en-US" altLang="en-US" sz="1600" smtClean="0"/>
              <a:t>Keys of 128, 192, or 256 bits, works on 128 bit blocks</a:t>
            </a:r>
          </a:p>
          <a:p>
            <a:r>
              <a:rPr lang="en-US" altLang="en-US" sz="1600" smtClean="0"/>
              <a:t>RC4 is most common symmetric stream cipher, but known to have vulnerabilities</a:t>
            </a:r>
          </a:p>
          <a:p>
            <a:pPr lvl="1"/>
            <a:r>
              <a:rPr lang="en-US" altLang="en-US" sz="1600" smtClean="0"/>
              <a:t>Encrypts/decrypts a stream of bytes (i.e., wireless transmission)</a:t>
            </a:r>
          </a:p>
          <a:p>
            <a:pPr lvl="1"/>
            <a:r>
              <a:rPr lang="en-US" altLang="en-US" sz="1600" smtClean="0"/>
              <a:t>Key is a input to pseudo-random-bit generator</a:t>
            </a:r>
          </a:p>
          <a:p>
            <a:pPr lvl="2"/>
            <a:r>
              <a:rPr lang="en-US" altLang="en-US" sz="1600" smtClean="0"/>
              <a:t>Generates an infinite </a:t>
            </a:r>
            <a:r>
              <a:rPr lang="en-US" altLang="en-US" sz="1600" b="1" smtClean="0">
                <a:solidFill>
                  <a:srgbClr val="3366FF"/>
                </a:solidFill>
              </a:rPr>
              <a:t>keystream</a:t>
            </a:r>
          </a:p>
        </p:txBody>
      </p:sp>
      <p:pic>
        <p:nvPicPr>
          <p:cNvPr id="21508" name="Picture 1" descr="Screen Shot 2013-02-18 at 5.34.27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8163" y="3608388"/>
            <a:ext cx="155733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177800"/>
            <a:ext cx="8053387" cy="449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400" smtClean="0"/>
              <a:t>Secure Communication over Insecure Medium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925" y="1065213"/>
            <a:ext cx="5005388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Asymmetric Encryption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82675"/>
            <a:ext cx="6837362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Public-key encryption </a:t>
            </a:r>
            <a:r>
              <a:rPr lang="en-US" altLang="en-US" smtClean="0"/>
              <a:t>based on each user having two keys: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public key </a:t>
            </a:r>
            <a:r>
              <a:rPr lang="en-US" altLang="en-US" smtClean="0"/>
              <a:t>– published key used to encrypt data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private key </a:t>
            </a:r>
            <a:r>
              <a:rPr lang="en-US" altLang="en-US" smtClean="0"/>
              <a:t>– key known only to individual user used to decrypt data</a:t>
            </a:r>
          </a:p>
          <a:p>
            <a:r>
              <a:rPr lang="en-US" altLang="en-US" smtClean="0"/>
              <a:t>Must be an encryption scheme that can be made public without making it easy to figure out the decryption scheme</a:t>
            </a:r>
          </a:p>
          <a:p>
            <a:pPr lvl="1"/>
            <a:r>
              <a:rPr lang="en-US" altLang="en-US" smtClean="0"/>
              <a:t>Most common is </a:t>
            </a:r>
            <a:r>
              <a:rPr lang="en-US" altLang="en-US" b="1" smtClean="0">
                <a:solidFill>
                  <a:srgbClr val="3366FF"/>
                </a:solidFill>
              </a:rPr>
              <a:t>RSA</a:t>
            </a:r>
            <a:r>
              <a:rPr lang="en-US" altLang="en-US" smtClean="0"/>
              <a:t> block cipher</a:t>
            </a:r>
          </a:p>
          <a:p>
            <a:pPr lvl="1"/>
            <a:r>
              <a:rPr lang="en-US" altLang="en-US" smtClean="0"/>
              <a:t>Efficient algorithm for testing whether or not a number is prime</a:t>
            </a:r>
          </a:p>
          <a:p>
            <a:pPr lvl="1"/>
            <a:r>
              <a:rPr lang="en-US" altLang="en-US" smtClean="0"/>
              <a:t>No efficient algorithm is know for finding the prime factors of a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412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Asymmetric Encryption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082675"/>
            <a:ext cx="687705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Formally, it is computationally infeasible to derive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d,N</a:t>
            </a:r>
            <a:r>
              <a:rPr lang="en-US" altLang="en-US" smtClean="0"/>
              <a:t> from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e,N</a:t>
            </a:r>
            <a:r>
              <a:rPr lang="en-US" altLang="en-US" smtClean="0"/>
              <a:t>, and so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 </a:t>
            </a:r>
            <a:r>
              <a:rPr lang="en-US" altLang="en-US" smtClean="0"/>
              <a:t> need not be kept secret and can be widely disseminated</a:t>
            </a:r>
          </a:p>
          <a:p>
            <a:pPr lvl="1"/>
            <a:r>
              <a:rPr lang="en-US" altLang="en-US" i="1" smtClean="0"/>
              <a:t>k</a:t>
            </a:r>
            <a:r>
              <a:rPr lang="en-US" altLang="en-US" i="1" baseline="-25000" smtClean="0"/>
              <a:t>e</a:t>
            </a:r>
            <a:r>
              <a:rPr lang="en-US" altLang="en-US" smtClean="0"/>
              <a:t> is the </a:t>
            </a:r>
            <a:r>
              <a:rPr lang="en-US" altLang="en-US" b="1" smtClean="0">
                <a:solidFill>
                  <a:srgbClr val="3366FF"/>
                </a:solidFill>
              </a:rPr>
              <a:t>public key</a:t>
            </a:r>
          </a:p>
          <a:p>
            <a:pPr lvl="1"/>
            <a:r>
              <a:rPr lang="en-US" altLang="en-US" i="1" smtClean="0"/>
              <a:t>k</a:t>
            </a:r>
            <a:r>
              <a:rPr lang="en-US" altLang="en-US" i="1" baseline="-25000" smtClean="0"/>
              <a:t>d</a:t>
            </a:r>
            <a:r>
              <a:rPr lang="en-US" altLang="en-US" smtClean="0"/>
              <a:t> is the </a:t>
            </a:r>
            <a:r>
              <a:rPr lang="en-US" altLang="en-US" b="1" smtClean="0">
                <a:solidFill>
                  <a:srgbClr val="3366FF"/>
                </a:solidFill>
              </a:rPr>
              <a:t>private key</a:t>
            </a:r>
          </a:p>
          <a:p>
            <a:pPr lvl="1"/>
            <a:r>
              <a:rPr lang="en-US" altLang="en-US" i="1" smtClean="0"/>
              <a:t>N </a:t>
            </a:r>
            <a:r>
              <a:rPr lang="en-US" altLang="en-US" smtClean="0"/>
              <a:t>is the product of two large, randomly chosen prime numbers </a:t>
            </a:r>
            <a:r>
              <a:rPr lang="en-US" altLang="en-US" i="1" smtClean="0"/>
              <a:t>p </a:t>
            </a:r>
            <a:r>
              <a:rPr lang="en-US" altLang="en-US" smtClean="0"/>
              <a:t>and </a:t>
            </a:r>
            <a:r>
              <a:rPr lang="en-US" altLang="en-US" i="1" smtClean="0"/>
              <a:t>q </a:t>
            </a:r>
            <a:r>
              <a:rPr lang="en-US" altLang="en-US" smtClean="0"/>
              <a:t>(for example, </a:t>
            </a:r>
            <a:r>
              <a:rPr lang="en-US" altLang="en-US" i="1" smtClean="0"/>
              <a:t>p </a:t>
            </a:r>
            <a:r>
              <a:rPr lang="en-US" altLang="en-US" smtClean="0"/>
              <a:t>and </a:t>
            </a:r>
            <a:r>
              <a:rPr lang="en-US" altLang="en-US" i="1" smtClean="0"/>
              <a:t>q </a:t>
            </a:r>
            <a:r>
              <a:rPr lang="en-US" altLang="en-US" smtClean="0"/>
              <a:t>are 512 bits each)</a:t>
            </a:r>
          </a:p>
          <a:p>
            <a:pPr lvl="1"/>
            <a:r>
              <a:rPr lang="en-US" altLang="en-US" smtClean="0"/>
              <a:t>Encryption algorithm is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ke,N</a:t>
            </a:r>
            <a:r>
              <a:rPr lang="en-US" altLang="en-US" smtClean="0"/>
              <a:t>(</a:t>
            </a:r>
            <a:r>
              <a:rPr lang="en-US" altLang="en-US" i="1" smtClean="0"/>
              <a:t>m</a:t>
            </a:r>
            <a:r>
              <a:rPr lang="en-US" altLang="en-US" smtClean="0"/>
              <a:t>) = </a:t>
            </a:r>
            <a:r>
              <a:rPr lang="en-US" altLang="en-US" i="1" smtClean="0"/>
              <a:t>m</a:t>
            </a:r>
            <a:r>
              <a:rPr lang="en-US" altLang="en-US" i="1" baseline="30000" smtClean="0"/>
              <a:t>k</a:t>
            </a:r>
            <a:r>
              <a:rPr lang="en-US" altLang="en-US" i="1" baseline="12000" smtClean="0"/>
              <a:t>e</a:t>
            </a:r>
            <a:r>
              <a:rPr lang="en-US" altLang="en-US" i="1" smtClean="0"/>
              <a:t> </a:t>
            </a:r>
            <a:r>
              <a:rPr lang="en-US" altLang="en-US" smtClean="0"/>
              <a:t>mod </a:t>
            </a:r>
            <a:r>
              <a:rPr lang="en-US" altLang="en-US" i="1" smtClean="0"/>
              <a:t>N</a:t>
            </a:r>
            <a:r>
              <a:rPr lang="en-US" altLang="en-US" smtClean="0"/>
              <a:t>, where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</a:t>
            </a:r>
            <a:r>
              <a:rPr lang="en-US" altLang="en-US" i="1" smtClean="0"/>
              <a:t> </a:t>
            </a:r>
            <a:r>
              <a:rPr lang="en-US" altLang="en-US" smtClean="0"/>
              <a:t>satisfies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d </a:t>
            </a:r>
            <a:r>
              <a:rPr lang="en-US" altLang="en-US" smtClean="0"/>
              <a:t>mod (</a:t>
            </a:r>
            <a:r>
              <a:rPr lang="en-US" altLang="en-US" i="1" smtClean="0"/>
              <a:t>p</a:t>
            </a:r>
            <a:r>
              <a:rPr lang="en-US" altLang="en-US" smtClean="0"/>
              <a:t>−1)(</a:t>
            </a:r>
            <a:r>
              <a:rPr lang="en-US" altLang="en-US" i="1" smtClean="0"/>
              <a:t>q </a:t>
            </a:r>
            <a:r>
              <a:rPr lang="en-US" altLang="en-US" smtClean="0"/>
              <a:t>−1) = 1</a:t>
            </a:r>
          </a:p>
          <a:p>
            <a:pPr lvl="1"/>
            <a:r>
              <a:rPr lang="en-US" altLang="en-US" smtClean="0"/>
              <a:t>The decryption algorithm is then </a:t>
            </a:r>
            <a:r>
              <a:rPr lang="en-US" altLang="en-US" i="1" smtClean="0"/>
              <a:t>D</a:t>
            </a:r>
            <a:r>
              <a:rPr lang="en-US" altLang="en-US" i="1" baseline="-25000" smtClean="0"/>
              <a:t>kd,N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 = </a:t>
            </a:r>
            <a:r>
              <a:rPr lang="en-US" altLang="en-US" i="1" smtClean="0"/>
              <a:t>c</a:t>
            </a:r>
            <a:r>
              <a:rPr lang="en-US" altLang="en-US" i="1" baseline="30000" smtClean="0"/>
              <a:t>k</a:t>
            </a:r>
            <a:r>
              <a:rPr lang="en-US" altLang="en-US" i="1" baseline="12000" smtClean="0"/>
              <a:t>d</a:t>
            </a:r>
            <a:r>
              <a:rPr lang="en-US" altLang="en-US" i="1" smtClean="0"/>
              <a:t> </a:t>
            </a:r>
            <a:r>
              <a:rPr lang="en-US" altLang="en-US" smtClean="0"/>
              <a:t>mod </a:t>
            </a:r>
            <a:r>
              <a:rPr lang="en-US" altLang="en-US" i="1" smtClean="0"/>
              <a:t>N</a:t>
            </a: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55575"/>
            <a:ext cx="7440613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Asymmetric Encryption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65213"/>
            <a:ext cx="7027863" cy="542766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For example. make </a:t>
            </a:r>
            <a:r>
              <a:rPr lang="en-US" altLang="en-US" i="1" smtClean="0"/>
              <a:t>p </a:t>
            </a:r>
            <a:r>
              <a:rPr lang="en-US" altLang="en-US" smtClean="0"/>
              <a:t>= 7and </a:t>
            </a:r>
            <a:r>
              <a:rPr lang="en-US" altLang="en-US" i="1" smtClean="0"/>
              <a:t>q </a:t>
            </a:r>
            <a:r>
              <a:rPr lang="en-US" altLang="en-US" smtClean="0"/>
              <a:t>= 13</a:t>
            </a:r>
            <a:endParaRPr lang="en-US" altLang="en-US" sz="800" smtClean="0"/>
          </a:p>
          <a:p>
            <a:r>
              <a:rPr lang="en-US" altLang="en-US" smtClean="0"/>
              <a:t>We then calculate </a:t>
            </a:r>
            <a:r>
              <a:rPr lang="en-US" altLang="en-US" i="1" smtClean="0"/>
              <a:t>N </a:t>
            </a:r>
            <a:r>
              <a:rPr lang="en-US" altLang="en-US" smtClean="0"/>
              <a:t>= 7∗13 = 91 and (</a:t>
            </a:r>
            <a:r>
              <a:rPr lang="en-US" altLang="en-US" i="1" smtClean="0"/>
              <a:t>p</a:t>
            </a:r>
            <a:r>
              <a:rPr lang="en-US" altLang="en-US" smtClean="0"/>
              <a:t>−1)(</a:t>
            </a:r>
            <a:r>
              <a:rPr lang="en-US" altLang="en-US" i="1" smtClean="0"/>
              <a:t>q</a:t>
            </a:r>
            <a:r>
              <a:rPr lang="en-US" altLang="en-US" smtClean="0"/>
              <a:t>−1) = 72</a:t>
            </a:r>
            <a:endParaRPr lang="en-US" altLang="en-US" sz="800" smtClean="0"/>
          </a:p>
          <a:p>
            <a:r>
              <a:rPr lang="en-US" altLang="en-US" smtClean="0"/>
              <a:t>We next select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</a:t>
            </a:r>
            <a:r>
              <a:rPr lang="en-US" altLang="en-US" i="1" smtClean="0"/>
              <a:t> </a:t>
            </a:r>
            <a:r>
              <a:rPr lang="en-US" altLang="en-US" smtClean="0"/>
              <a:t>relatively prime to 72 and</a:t>
            </a:r>
            <a:r>
              <a:rPr lang="en-US" altLang="en-US" i="1" smtClean="0"/>
              <a:t>&lt; </a:t>
            </a:r>
            <a:r>
              <a:rPr lang="en-US" altLang="en-US" smtClean="0"/>
              <a:t>72, yielding 5</a:t>
            </a:r>
            <a:endParaRPr lang="en-US" altLang="en-US" sz="800" smtClean="0"/>
          </a:p>
          <a:p>
            <a:r>
              <a:rPr lang="en-US" altLang="en-US" smtClean="0"/>
              <a:t>Finally, we calculate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d</a:t>
            </a:r>
            <a:r>
              <a:rPr lang="en-US" altLang="en-US" i="1" smtClean="0"/>
              <a:t> </a:t>
            </a:r>
            <a:r>
              <a:rPr lang="en-US" altLang="en-US" smtClean="0"/>
              <a:t>such that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d</a:t>
            </a:r>
            <a:r>
              <a:rPr lang="en-US" altLang="en-US" i="1" smtClean="0"/>
              <a:t> </a:t>
            </a:r>
            <a:r>
              <a:rPr lang="en-US" altLang="en-US" smtClean="0"/>
              <a:t>mod 72 = 1, yielding 29</a:t>
            </a:r>
            <a:endParaRPr lang="en-US" altLang="en-US" sz="800" smtClean="0"/>
          </a:p>
          <a:p>
            <a:r>
              <a:rPr lang="en-US" altLang="en-US" smtClean="0"/>
              <a:t>We how have our keys</a:t>
            </a:r>
          </a:p>
          <a:p>
            <a:pPr lvl="1"/>
            <a:r>
              <a:rPr lang="en-US" altLang="en-US" smtClean="0"/>
              <a:t>Public key,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e,N</a:t>
            </a:r>
            <a:r>
              <a:rPr lang="en-US" altLang="en-US" i="1" smtClean="0"/>
              <a:t> </a:t>
            </a:r>
            <a:r>
              <a:rPr lang="en-US" altLang="en-US" smtClean="0"/>
              <a:t>= 5</a:t>
            </a:r>
            <a:r>
              <a:rPr lang="en-US" altLang="en-US" i="1" smtClean="0"/>
              <a:t>, </a:t>
            </a:r>
            <a:r>
              <a:rPr lang="en-US" altLang="en-US" smtClean="0"/>
              <a:t>91</a:t>
            </a:r>
          </a:p>
          <a:p>
            <a:pPr lvl="1"/>
            <a:r>
              <a:rPr lang="en-US" altLang="en-US" smtClean="0"/>
              <a:t>Private key,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d,N</a:t>
            </a:r>
            <a:r>
              <a:rPr lang="en-US" altLang="en-US" i="1" smtClean="0"/>
              <a:t> </a:t>
            </a:r>
            <a:r>
              <a:rPr lang="en-US" altLang="en-US" smtClean="0"/>
              <a:t>= 29</a:t>
            </a:r>
            <a:r>
              <a:rPr lang="en-US" altLang="en-US" i="1" smtClean="0"/>
              <a:t>, </a:t>
            </a:r>
            <a:r>
              <a:rPr lang="en-US" altLang="en-US" smtClean="0"/>
              <a:t>91</a:t>
            </a:r>
            <a:endParaRPr lang="en-US" altLang="en-US" sz="800" smtClean="0"/>
          </a:p>
          <a:p>
            <a:r>
              <a:rPr lang="en-US" altLang="en-US" smtClean="0"/>
              <a:t> Encrypting the message 69 with the public key results in the cyphertext 62</a:t>
            </a:r>
            <a:endParaRPr lang="en-US" altLang="en-US" sz="800" smtClean="0"/>
          </a:p>
          <a:p>
            <a:r>
              <a:rPr lang="en-US" altLang="en-US" smtClean="0"/>
              <a:t>Cyphertext can be decoded with the private key</a:t>
            </a:r>
          </a:p>
          <a:p>
            <a:pPr lvl="1"/>
            <a:r>
              <a:rPr lang="en-US" altLang="en-US" smtClean="0"/>
              <a:t>Public key can be distributed in cleartext to anyone who wants to communicate with holder of public key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1438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Encryption using RSA Asymmetric Cryptography</a:t>
            </a: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413" y="1012825"/>
            <a:ext cx="264477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684</Words>
  <Application>Microsoft Office PowerPoint</Application>
  <PresentationFormat>On-screen Show (4:3)</PresentationFormat>
  <Paragraphs>71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Cryptosystem</vt:lpstr>
      <vt:lpstr>Encryption</vt:lpstr>
      <vt:lpstr>Encryption (Cont.)</vt:lpstr>
      <vt:lpstr>Symmetric Encryption</vt:lpstr>
      <vt:lpstr>Secure Communication over Insecure Medium</vt:lpstr>
      <vt:lpstr>Asymmetric Encryption</vt:lpstr>
      <vt:lpstr>Asymmetric Encryption (Cont.)</vt:lpstr>
      <vt:lpstr>Asymmetric Encryption Example</vt:lpstr>
      <vt:lpstr>Encryption using RSA Asymmetric Cryptography</vt:lpstr>
      <vt:lpstr>Cryptography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Cryptosystem</dc:title>
  <dc:creator>hp</dc:creator>
  <cp:lastModifiedBy>hp</cp:lastModifiedBy>
  <cp:revision>1</cp:revision>
  <dcterms:created xsi:type="dcterms:W3CDTF">2018-11-10T10:12:58Z</dcterms:created>
  <dcterms:modified xsi:type="dcterms:W3CDTF">2018-11-10T10:16:24Z</dcterms:modified>
</cp:coreProperties>
</file>