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9" r:id="rId2"/>
    <p:sldMasterId id="2147483692" r:id="rId3"/>
    <p:sldMasterId id="2147483705" r:id="rId4"/>
    <p:sldMasterId id="2147483719" r:id="rId5"/>
    <p:sldMasterId id="2147483731" r:id="rId6"/>
    <p:sldMasterId id="2147483743" r:id="rId7"/>
    <p:sldMasterId id="2147483755" r:id="rId8"/>
    <p:sldMasterId id="2147483757" r:id="rId9"/>
    <p:sldMasterId id="2147483769" r:id="rId10"/>
    <p:sldMasterId id="2147483781" r:id="rId11"/>
    <p:sldMasterId id="2147483794" r:id="rId12"/>
  </p:sldMasterIdLst>
  <p:sldIdLst>
    <p:sldId id="256" r:id="rId13"/>
    <p:sldId id="257" r:id="rId14"/>
    <p:sldId id="258" r:id="rId15"/>
    <p:sldId id="259" r:id="rId16"/>
    <p:sldId id="260" r:id="rId17"/>
    <p:sldId id="318" r:id="rId18"/>
    <p:sldId id="319" r:id="rId19"/>
    <p:sldId id="32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321" r:id="rId35"/>
    <p:sldId id="322" r:id="rId36"/>
    <p:sldId id="325" r:id="rId37"/>
    <p:sldId id="323" r:id="rId38"/>
    <p:sldId id="324" r:id="rId39"/>
    <p:sldId id="326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327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31" r:id="rId79"/>
    <p:sldId id="328" r:id="rId80"/>
    <p:sldId id="329" r:id="rId81"/>
    <p:sldId id="312" r:id="rId82"/>
    <p:sldId id="330" r:id="rId83"/>
    <p:sldId id="313" r:id="rId84"/>
    <p:sldId id="314" r:id="rId85"/>
    <p:sldId id="315" r:id="rId86"/>
    <p:sldId id="316" r:id="rId87"/>
    <p:sldId id="317" r:id="rId88"/>
    <p:sldId id="332" r:id="rId89"/>
    <p:sldId id="333" r:id="rId90"/>
    <p:sldId id="334" r:id="rId9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44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16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8.xml"/><Relationship Id="rId95" Type="http://schemas.openxmlformats.org/officeDocument/2006/relationships/tableStyles" Target="tableStyles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91" Type="http://schemas.openxmlformats.org/officeDocument/2006/relationships/slide" Target="slides/slide7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4" Type="http://schemas.openxmlformats.org/officeDocument/2006/relationships/slide" Target="slides/slide12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66" Type="http://schemas.openxmlformats.org/officeDocument/2006/relationships/slide" Target="slides/slide54.xml"/><Relationship Id="rId87" Type="http://schemas.openxmlformats.org/officeDocument/2006/relationships/slide" Target="slides/slide7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56" Type="http://schemas.openxmlformats.org/officeDocument/2006/relationships/slide" Target="slides/slide44.xml"/><Relationship Id="rId7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6"/>
            <a:ext cx="9223058" cy="314593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73"/>
            <a:ext cx="9223058" cy="165437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6753FFB7-F8E4-4F8C-829A-DAEEF5F4C9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49510340-B4D5-4112-AE8A-612CB5099A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7"/>
            <a:ext cx="9223058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7" y="1853949"/>
            <a:ext cx="4523809" cy="9085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7" y="2762541"/>
            <a:ext cx="452380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4DE43F4A-7CB6-421B-83DB-87BDD9288E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134F5B7E-2A78-4223-95BA-DF4ACD6BC9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812A6F3B-D5DB-4412-92C6-DF994FECDA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5"/>
            <a:ext cx="5413534" cy="53745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DC78B460-C840-4704-BEC0-947666DB61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088" y="1088925"/>
            <a:ext cx="5413534" cy="53745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2DCBBDD-E359-439C-8DDB-97BCC9717D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6AF7A2AF-20E5-4A29-AAD6-57E7E243E1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94B9F02D-2AAA-43E8-A827-7F8837698F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1BB670C-F07B-4339-9791-1F9604C793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10562981-3D5D-4FF2-B50E-EA2EF258A3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7"/>
            <a:ext cx="9223058" cy="31459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74"/>
            <a:ext cx="9223058" cy="16543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9D889DCF-46C1-4F8A-95C8-192FC4DA3E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99AE7A16-D18D-4C63-872D-F1761BE326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8"/>
            <a:ext cx="9223058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8" y="1853949"/>
            <a:ext cx="4523809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8" y="2762541"/>
            <a:ext cx="452380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EC2AEC50-1A99-408A-8A68-547DD7457A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B516239-CFB9-40AE-8852-D817D7A854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91E9F1D-4830-449E-BAFF-72B5C1C0FA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7"/>
            <a:ext cx="5413534" cy="5374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E55EE65-C426-4335-8450-B36367F8E0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27"/>
            <a:ext cx="5413534" cy="5374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AF4359A1-025B-42FF-8D1A-B165CC7040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DAEDBB1-48B5-4336-A34E-F97ADCBF4A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9C955B8-9F11-47D7-B9CD-B18FEF0A04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34566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788686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042806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34566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788686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042806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8651" y="0"/>
            <a:ext cx="6934750" cy="7562850"/>
          </a:xfrm>
          <a:custGeom>
            <a:avLst/>
            <a:gdLst>
              <a:gd name="connsiteX0" fmla="*/ 2879677 w 7906602"/>
              <a:gd name="connsiteY0" fmla="*/ 0 h 6858000"/>
              <a:gd name="connsiteX1" fmla="*/ 7906602 w 7906602"/>
              <a:gd name="connsiteY1" fmla="*/ 0 h 6858000"/>
              <a:gd name="connsiteX2" fmla="*/ 7906602 w 7906602"/>
              <a:gd name="connsiteY2" fmla="*/ 6858000 h 6858000"/>
              <a:gd name="connsiteX3" fmla="*/ 0 w 79066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6602" h="6858000">
                <a:moveTo>
                  <a:pt x="2879677" y="0"/>
                </a:moveTo>
                <a:lnTo>
                  <a:pt x="7906602" y="0"/>
                </a:lnTo>
                <a:lnTo>
                  <a:pt x="79066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809E1513-86EF-404B-8A9F-38D7FFEE01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6679" y="2520950"/>
            <a:ext cx="8822055" cy="12604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6679" y="3781425"/>
            <a:ext cx="8822055" cy="193272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70754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33662-B3BE-464F-967D-E5E17F7C7F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558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9833"/>
            <a:ext cx="9089390" cy="15020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5474"/>
            <a:ext cx="9089390" cy="16543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367F2-EE09-498B-9E07-3F294206B2EB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CEA01-235B-A94D-859D-5086F453EA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7787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451" y="2184823"/>
            <a:ext cx="4411028" cy="4537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7702" y="2184823"/>
            <a:ext cx="4411028" cy="4537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A0322-962D-4C7B-B1E5-112766719C51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5948-295C-0642-AED6-A7FCCDCA3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370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68"/>
            <a:ext cx="9624060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84" y="1692892"/>
            <a:ext cx="4724775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84" y="2398408"/>
            <a:ext cx="4724775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14" y="1692892"/>
            <a:ext cx="4726631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14" y="2398408"/>
            <a:ext cx="4726631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D1E16-41C5-4F0F-858D-E102BC7A5C30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F469-A16C-564D-B21A-F47098EA1B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021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E1D93-4AF5-4CC1-887A-E57E8C8ECCED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3EEE-6C7D-3E46-A2D0-32D3755324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79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02506-7ACC-4D0E-9E3C-92D2323FE67D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ADF25-610F-4B4B-8FE6-537501B6B3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8237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301113"/>
            <a:ext cx="3518055" cy="12814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131"/>
            <a:ext cx="5977908" cy="6454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3" y="1582598"/>
            <a:ext cx="3518055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72BB-82C0-4C90-9DA9-3C2A5832A261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FD-543F-E54F-9EB6-38F7AB6E86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713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3995"/>
            <a:ext cx="6416040" cy="6249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755"/>
            <a:ext cx="6416040" cy="45377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8981"/>
            <a:ext cx="6416040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8D165-C96F-4DD3-B305-D64828D96DEB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79E4-A270-9740-B606-30ABDECA5B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0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45459-10CE-48FF-BDA6-53660B6030FC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923C6-8AA7-BB41-AEA0-D96EB17477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7645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8660" y="924348"/>
            <a:ext cx="2250070" cy="57981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455" y="924348"/>
            <a:ext cx="6571985" cy="57981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ABCC1-C78F-4836-AD91-0AF43BAAFD05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EC6AF-8A9B-B446-9EA6-85065E0B6A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34568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788688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42808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34568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788688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42808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34569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788689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042809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34569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788689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042809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34570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788690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042810" y="1769429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34570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788690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042810" y="4060516"/>
            <a:ext cx="3098771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944426" y="0"/>
            <a:ext cx="3892083" cy="7562850"/>
          </a:xfrm>
          <a:custGeom>
            <a:avLst/>
            <a:gdLst>
              <a:gd name="connsiteX0" fmla="*/ 0 w 4437529"/>
              <a:gd name="connsiteY0" fmla="*/ 0 h 6858000"/>
              <a:gd name="connsiteX1" fmla="*/ 4437529 w 4437529"/>
              <a:gd name="connsiteY1" fmla="*/ 0 h 6858000"/>
              <a:gd name="connsiteX2" fmla="*/ 4437529 w 4437529"/>
              <a:gd name="connsiteY2" fmla="*/ 6858000 h 6858000"/>
              <a:gd name="connsiteX3" fmla="*/ 0 w 44375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7529" h="6858000">
                <a:moveTo>
                  <a:pt x="0" y="0"/>
                </a:moveTo>
                <a:lnTo>
                  <a:pt x="4437529" y="0"/>
                </a:lnTo>
                <a:lnTo>
                  <a:pt x="44375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40B9-B040-43BB-A9D9-0FD5BE8B18B7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264448-2F0F-4BCC-9F4B-F57A638C6F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rot="16200000">
            <a:off x="-2055356" y="4485416"/>
            <a:ext cx="4537710" cy="3202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942189" y="4313406"/>
            <a:ext cx="809022" cy="571239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" name="Google Shape;11;p2"/>
          <p:cNvSpPr/>
          <p:nvPr/>
        </p:nvSpPr>
        <p:spPr>
          <a:xfrm>
            <a:off x="-29" y="0"/>
            <a:ext cx="10693400" cy="45937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80848" y="947360"/>
            <a:ext cx="9685807" cy="3101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80848" y="4996686"/>
            <a:ext cx="9685807" cy="1853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304585"/>
            <a:ext cx="10693400" cy="295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03797" y="2778562"/>
            <a:ext cx="9685807" cy="2229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01926" y="1875570"/>
            <a:ext cx="7181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64516" y="2159716"/>
            <a:ext cx="9964368" cy="4558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01926" y="1875570"/>
            <a:ext cx="7181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4518" y="2159716"/>
            <a:ext cx="4677661" cy="4558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1223" y="2159716"/>
            <a:ext cx="4677661" cy="4558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9617" y="2143487"/>
            <a:ext cx="7181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64516" y="928981"/>
            <a:ext cx="3283800" cy="1111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64516" y="2379361"/>
            <a:ext cx="3283800" cy="433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573327" y="777679"/>
            <a:ext cx="6640223" cy="6007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5346700" y="257"/>
            <a:ext cx="5346700" cy="7562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cxnSp>
        <p:nvCxnSpPr>
          <p:cNvPr id="43" name="Google Shape;43;p9"/>
          <p:cNvCxnSpPr/>
          <p:nvPr/>
        </p:nvCxnSpPr>
        <p:spPr>
          <a:xfrm>
            <a:off x="5881925" y="6610050"/>
            <a:ext cx="67500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0487" y="1586167"/>
            <a:ext cx="4730637" cy="2630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5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10487" y="4295541"/>
            <a:ext cx="4730637" cy="197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5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5776471" y="1064842"/>
            <a:ext cx="4487158" cy="5433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64520" y="6220517"/>
            <a:ext cx="7015263" cy="889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83305" y="4393871"/>
            <a:ext cx="106477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64516" y="1626413"/>
            <a:ext cx="9964368" cy="2887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64516" y="4634938"/>
            <a:ext cx="9964368" cy="1912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34565" y="301720"/>
            <a:ext cx="9623744" cy="58533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 panose="020B0604020202020204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158452" y="6890597"/>
            <a:ext cx="2227792" cy="5041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64468" y="6890597"/>
            <a:ext cx="5614035" cy="5041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33662-B3BE-464F-967D-E5E17F7C7F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558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4374" y="3898099"/>
            <a:ext cx="10504652" cy="3546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68211" y="388876"/>
            <a:ext cx="9570383" cy="2166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68211" y="2555618"/>
            <a:ext cx="9570383" cy="1265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94374" y="3898099"/>
            <a:ext cx="10504652" cy="3546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68211" y="2520950"/>
            <a:ext cx="9570383" cy="1155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64516" y="1694566"/>
            <a:ext cx="9964368" cy="502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64518" y="1694566"/>
            <a:ext cx="4677661" cy="502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651223" y="1694566"/>
            <a:ext cx="4677661" cy="502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64516" y="816941"/>
            <a:ext cx="3283800" cy="1111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64516" y="2043226"/>
            <a:ext cx="3283800" cy="467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573320" y="773935"/>
            <a:ext cx="6553567" cy="6014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5422480" y="118659"/>
            <a:ext cx="5176546" cy="7325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cxnSp>
        <p:nvCxnSpPr>
          <p:cNvPr id="39" name="Google Shape;39;p9"/>
          <p:cNvCxnSpPr/>
          <p:nvPr/>
        </p:nvCxnSpPr>
        <p:spPr>
          <a:xfrm>
            <a:off x="5881925" y="6610050"/>
            <a:ext cx="54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0487" y="1737537"/>
            <a:ext cx="4730637" cy="2254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10487" y="4071459"/>
            <a:ext cx="4730637" cy="197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5776471" y="1064842"/>
            <a:ext cx="4487158" cy="5433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64520" y="6220517"/>
            <a:ext cx="7015263" cy="889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374" y="3898099"/>
            <a:ext cx="10504652" cy="3546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64516" y="1092490"/>
            <a:ext cx="9964368" cy="2950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64516" y="4183471"/>
            <a:ext cx="9964368" cy="1912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200" lvl="1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800" lvl="2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400" lvl="3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8000" lvl="4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600" lvl="5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200" lvl="6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800" lvl="7" indent="-423545" algn="ctr"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400" lvl="8" indent="-423545" algn="ctr"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086C-7200-46D9-A97F-9AE25ABF103D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C3A-6241-4834-AA9B-B799AD2B080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3"/>
            <a:ext cx="9223058" cy="31459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69"/>
            <a:ext cx="9223058" cy="16543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DFC3-B185-4653-8F27-92079B91C7C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6C6C-11B5-4608-AA6C-2A4747A7B33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4"/>
            <a:ext cx="9223058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4" y="1853949"/>
            <a:ext cx="4523809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4" y="2762541"/>
            <a:ext cx="452380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91F5-E127-4D50-B6F3-58B5F399F128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7350-BCF2-4F3D-9AEF-4D4FB3081C28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465948" y="4060516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2563-6A26-42D1-8C41-F2FF3228CFD5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2"/>
            <a:ext cx="5413534" cy="5374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F479-CF08-4C74-BE07-E887C6AC3C88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22"/>
            <a:ext cx="5413534" cy="5374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191D-1AB0-40B3-952E-5DE1534C973E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B910-3B29-4661-AA5B-8959B27D7755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5C44-3787-4F84-AE5F-FA10A07B6483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D279-BB9B-4AFB-BB78-A5AF527E2A4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DFF-3191-4306-888E-5D4045C39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7350-BCF2-4F3D-9AEF-4D4FB3081C28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A35-8EE7-4C64-9B46-66C3318DB6DE}" type="datetime1">
              <a:rPr lang="en-US" smtClean="0"/>
              <a:t>12/12/2023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A7C9-C776-4E99-9B32-B9BA9793FCF8}" type="datetime1">
              <a:rPr lang="en-US" smtClean="0"/>
              <a:t>12/12/2023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75"/>
            <a:ext cx="9223058" cy="31459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72"/>
            <a:ext cx="9223058" cy="16543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147D-0CB9-4D7F-BD31-B2ADAF823903}" type="datetime1">
              <a:rPr lang="en-US" smtClean="0"/>
              <a:t>12/12/2023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34565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465948" y="1769429"/>
            <a:ext cx="4696150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34565" y="4060516"/>
            <a:ext cx="9623744" cy="20917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6" y="2013263"/>
            <a:ext cx="4544695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752-77DF-4BF9-9DAC-B54FDB014B93}" type="datetime1">
              <a:rPr lang="en-US" smtClean="0"/>
              <a:t>12/12/2023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6" y="402666"/>
            <a:ext cx="9223058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76" y="1853949"/>
            <a:ext cx="4523809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76" y="2762541"/>
            <a:ext cx="452380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00DF-C0D1-428A-8F6E-23B26A82BCB9}" type="datetime1">
              <a:rPr lang="en-US" smtClean="0"/>
              <a:t>12/12/2023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7504-10E7-4896-BD03-7E1D990FBD5A}" type="datetime1">
              <a:rPr lang="en-US" smtClean="0"/>
              <a:t>12/12/2023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4C7-1735-4A2F-A60B-AF965342E731}" type="datetime1">
              <a:rPr lang="en-US" smtClean="0"/>
              <a:t>12/12/2023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24"/>
            <a:ext cx="5413534" cy="5374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9F5-D607-4D60-BE4D-22E2BDE3522A}" type="datetime1">
              <a:rPr lang="en-US" smtClean="0"/>
              <a:t>12/12/2023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24"/>
            <a:ext cx="5413534" cy="5374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0AE-3103-42E2-98D8-6BA550E2C204}" type="datetime1">
              <a:rPr lang="en-US" smtClean="0"/>
              <a:t>12/12/2023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D521-7FBA-4058-A3BF-59B1408C7A09}" type="datetime1">
              <a:rPr lang="en-US" smtClean="0"/>
              <a:t>12/12/2023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AF9-15C9-4721-9894-7AB536CC0F30}" type="datetime1">
              <a:rPr lang="en-US" smtClean="0"/>
              <a:t>12/12/2023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78CDD068-D045-4FEF-ABBA-3F49564B23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6F59D5AB-4EB7-4D41-956D-0013096A52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1441" y="440670"/>
            <a:ext cx="4763405" cy="960343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95959"/>
                </a:solidFill>
                <a:latin typeface="Arial" panose="020B0604020202020204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331441" y="1586015"/>
            <a:ext cx="4763405" cy="636788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331441" y="2525317"/>
            <a:ext cx="4763405" cy="1079443"/>
          </a:xfrm>
          <a:prstGeom prst="rect">
            <a:avLst/>
          </a:prstGeom>
        </p:spPr>
        <p:txBody>
          <a:bodyPr lIns="0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885580" y="3929109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885580" y="4567088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885580" y="5205464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5885580" y="5843840"/>
            <a:ext cx="4209263" cy="711424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885580" y="6786318"/>
            <a:ext cx="4209263" cy="406925"/>
          </a:xfrm>
          <a:prstGeom prst="rect">
            <a:avLst/>
          </a:prstGeom>
        </p:spPr>
        <p:txBody>
          <a:bodyPr lIns="0" anchor="ctr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400" b="1" strike="noStrike" spc="-1">
                <a:solidFill>
                  <a:srgbClr val="595959"/>
                </a:solidFill>
                <a:latin typeface="Arial" panose="020B0604020202020204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6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76C87539-E286-46EB-A531-0F5F7FF082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200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7590C996-7255-4D0B-BFC4-5D3E13F7E5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7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7883228E-FA6C-422D-B87D-34FB2F2B9A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201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5646B194-B919-4560-9212-7CCAFF8B2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58452" y="924348"/>
            <a:ext cx="900027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8452" y="2184823"/>
            <a:ext cx="9000278" cy="453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8452" y="6890597"/>
            <a:ext cx="2227792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B7B4169-685D-4CAD-9ECC-EFF7444A190E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4468" y="6890597"/>
            <a:ext cx="5614035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6729" y="6890597"/>
            <a:ext cx="802005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79998E-F010-894A-8F8D-AF770998081C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7" descr="UiO_A_ENG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6460" y="252111"/>
            <a:ext cx="2569387" cy="20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52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36570" y="1237846"/>
            <a:ext cx="8019734" cy="2632507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735066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7731411-082F-4C10-A380-F9F70E8455A0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12/12/2023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542083" y="7009829"/>
            <a:ext cx="3608707" cy="402161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7552110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7FF445-E7B0-4738-BD79-2A9B0A36EB1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dt"/>
          </p:nvPr>
        </p:nvSpPr>
        <p:spPr>
          <a:xfrm>
            <a:off x="735066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6670635-F6C4-4428-A2AA-E7D376C2A4E3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12/12/2023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/>
          </p:nvPr>
        </p:nvSpPr>
        <p:spPr>
          <a:xfrm>
            <a:off x="3542083" y="7009829"/>
            <a:ext cx="3608707" cy="402161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46" y="146493"/>
            <a:ext cx="1625165" cy="1531229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sldNum"/>
          </p:nvPr>
        </p:nvSpPr>
        <p:spPr>
          <a:xfrm>
            <a:off x="7552110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7308CF-9302-4115-A2BB-EA5877605F1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dt"/>
          </p:nvPr>
        </p:nvSpPr>
        <p:spPr>
          <a:xfrm>
            <a:off x="735066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15F489F-EF2A-4906-B7A0-A17959E3C277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12/12/2023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/>
          </p:nvPr>
        </p:nvSpPr>
        <p:spPr>
          <a:xfrm>
            <a:off x="3542083" y="7009829"/>
            <a:ext cx="3608707" cy="402161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7552110" y="7009829"/>
            <a:ext cx="2405699" cy="402161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13D55D-AA2D-499F-B874-EA57669FB08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534565" y="301720"/>
            <a:ext cx="9623744" cy="12624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34565" y="1769429"/>
            <a:ext cx="9623744" cy="43860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/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516" y="547713"/>
            <a:ext cx="9964368" cy="10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516" y="2159716"/>
            <a:ext cx="9964368" cy="455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1219200" lvl="1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828800" lvl="2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2438400" lvl="3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3048000" lvl="4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3657600" lvl="5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4267200" lvl="6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4876800" lvl="7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5486400" lvl="8" indent="-423545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8069" y="6856656"/>
            <a:ext cx="641674" cy="57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5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808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516" y="654353"/>
            <a:ext cx="9964368" cy="91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516" y="1694566"/>
            <a:ext cx="9964368" cy="502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200" lvl="1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800" lvl="2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400" lvl="3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8000" lvl="4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600" lvl="5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200" lvl="6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800" lvl="7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400" lvl="8" indent="-423545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37938" y="6894213"/>
            <a:ext cx="641674" cy="57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35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806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5BA3-3F12-4991-9B70-F238741E0AF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97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CA60-B3EE-407E-88B0-CB9948BA8C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057" y="155484"/>
            <a:ext cx="9315288" cy="506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057" y="931361"/>
            <a:ext cx="9315288" cy="58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693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1B39-22DF-449C-92F1-831F2A93E325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7150117"/>
            <a:ext cx="224875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96383" y="7304072"/>
            <a:ext cx="668338" cy="2660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ADFF-3191-4306-888E-5D4045C397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rapezoid 7"/>
          <p:cNvSpPr/>
          <p:nvPr/>
        </p:nvSpPr>
        <p:spPr>
          <a:xfrm flipV="1">
            <a:off x="1368130" y="-255"/>
            <a:ext cx="7957148" cy="87761"/>
          </a:xfrm>
          <a:prstGeom prst="trapezoid">
            <a:avLst>
              <a:gd name="adj" fmla="val 1006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1368130" y="7475348"/>
            <a:ext cx="7957148" cy="87761"/>
          </a:xfrm>
          <a:prstGeom prst="trapezoid">
            <a:avLst>
              <a:gd name="adj" fmla="val 1006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18275" y="7318901"/>
            <a:ext cx="1242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No.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807" r:id="rId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5" y="402665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5" y="2013263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7DD1-B196-4BD3-B7DA-A83B7BEE3141}" type="datetime1">
              <a:rPr lang="en-US" smtClean="0"/>
              <a:t>12/12/2023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99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6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190C-0831-4E52-8631-BB6DC8DC2E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5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5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5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25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25.png"/><Relationship Id="rId7" Type="http://schemas.openxmlformats.org/officeDocument/2006/relationships/image" Target="../media/image1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25.png"/><Relationship Id="rId7" Type="http://schemas.openxmlformats.org/officeDocument/2006/relationships/image" Target="../media/image172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5.png"/><Relationship Id="rId7" Type="http://schemas.openxmlformats.org/officeDocument/2006/relationships/image" Target="../media/image226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image" Target="../media/image228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79.png"/><Relationship Id="rId7" Type="http://schemas.openxmlformats.org/officeDocument/2006/relationships/image" Target="../media/image283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6.png"/><Relationship Id="rId7" Type="http://schemas.openxmlformats.org/officeDocument/2006/relationships/image" Target="../media/image290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89.png"/><Relationship Id="rId5" Type="http://schemas.openxmlformats.org/officeDocument/2006/relationships/image" Target="../media/image288.png"/><Relationship Id="rId4" Type="http://schemas.openxmlformats.org/officeDocument/2006/relationships/image" Target="../media/image28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3" Type="http://schemas.openxmlformats.org/officeDocument/2006/relationships/image" Target="../media/image300.png"/><Relationship Id="rId7" Type="http://schemas.openxmlformats.org/officeDocument/2006/relationships/image" Target="../media/image304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03.png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307.png"/><Relationship Id="rId7" Type="http://schemas.openxmlformats.org/officeDocument/2006/relationships/image" Target="../media/image311.png"/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10.png"/><Relationship Id="rId5" Type="http://schemas.openxmlformats.org/officeDocument/2006/relationships/image" Target="../media/image309.png"/><Relationship Id="rId4" Type="http://schemas.openxmlformats.org/officeDocument/2006/relationships/image" Target="../media/image30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25.png"/><Relationship Id="rId7" Type="http://schemas.openxmlformats.org/officeDocument/2006/relationships/image" Target="../media/image317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327.png"/><Relationship Id="rId7" Type="http://schemas.openxmlformats.org/officeDocument/2006/relationships/image" Target="../media/image331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30.png"/><Relationship Id="rId5" Type="http://schemas.openxmlformats.org/officeDocument/2006/relationships/image" Target="../media/image329.png"/><Relationship Id="rId4" Type="http://schemas.openxmlformats.org/officeDocument/2006/relationships/image" Target="../media/image32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3" Type="http://schemas.openxmlformats.org/officeDocument/2006/relationships/image" Target="../media/image25.png"/><Relationship Id="rId7" Type="http://schemas.openxmlformats.org/officeDocument/2006/relationships/image" Target="../media/image337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36.png"/><Relationship Id="rId5" Type="http://schemas.openxmlformats.org/officeDocument/2006/relationships/image" Target="../media/image335.png"/><Relationship Id="rId4" Type="http://schemas.openxmlformats.org/officeDocument/2006/relationships/image" Target="../media/image33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png"/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png"/><Relationship Id="rId3" Type="http://schemas.openxmlformats.org/officeDocument/2006/relationships/image" Target="../media/image354.png"/><Relationship Id="rId7" Type="http://schemas.openxmlformats.org/officeDocument/2006/relationships/image" Target="../media/image255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57.png"/><Relationship Id="rId5" Type="http://schemas.openxmlformats.org/officeDocument/2006/relationships/image" Target="../media/image356.png"/><Relationship Id="rId4" Type="http://schemas.openxmlformats.org/officeDocument/2006/relationships/image" Target="../media/image35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png"/><Relationship Id="rId3" Type="http://schemas.openxmlformats.org/officeDocument/2006/relationships/image" Target="../media/image360.png"/><Relationship Id="rId7" Type="http://schemas.openxmlformats.org/officeDocument/2006/relationships/image" Target="../media/image364.png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63.png"/><Relationship Id="rId5" Type="http://schemas.openxmlformats.org/officeDocument/2006/relationships/image" Target="../media/image362.png"/><Relationship Id="rId4" Type="http://schemas.openxmlformats.org/officeDocument/2006/relationships/image" Target="../media/image3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png"/><Relationship Id="rId3" Type="http://schemas.openxmlformats.org/officeDocument/2006/relationships/image" Target="../media/image367.png"/><Relationship Id="rId7" Type="http://schemas.openxmlformats.org/officeDocument/2006/relationships/image" Target="../media/image371.png"/><Relationship Id="rId2" Type="http://schemas.openxmlformats.org/officeDocument/2006/relationships/image" Target="../media/image36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70.png"/><Relationship Id="rId5" Type="http://schemas.openxmlformats.org/officeDocument/2006/relationships/image" Target="../media/image369.png"/><Relationship Id="rId4" Type="http://schemas.openxmlformats.org/officeDocument/2006/relationships/image" Target="../media/image3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4" Type="http://schemas.openxmlformats.org/officeDocument/2006/relationships/image" Target="../media/image37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png"/><Relationship Id="rId3" Type="http://schemas.openxmlformats.org/officeDocument/2006/relationships/image" Target="../media/image381.png"/><Relationship Id="rId7" Type="http://schemas.openxmlformats.org/officeDocument/2006/relationships/image" Target="../media/image385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84.png"/><Relationship Id="rId5" Type="http://schemas.openxmlformats.org/officeDocument/2006/relationships/image" Target="../media/image383.png"/><Relationship Id="rId4" Type="http://schemas.openxmlformats.org/officeDocument/2006/relationships/image" Target="../media/image38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png"/><Relationship Id="rId3" Type="http://schemas.openxmlformats.org/officeDocument/2006/relationships/image" Target="../media/image388.png"/><Relationship Id="rId7" Type="http://schemas.openxmlformats.org/officeDocument/2006/relationships/image" Target="../media/image392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91.png"/><Relationship Id="rId5" Type="http://schemas.openxmlformats.org/officeDocument/2006/relationships/image" Target="../media/image390.png"/><Relationship Id="rId4" Type="http://schemas.openxmlformats.org/officeDocument/2006/relationships/image" Target="../media/image38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png"/><Relationship Id="rId3" Type="http://schemas.openxmlformats.org/officeDocument/2006/relationships/image" Target="../media/image149.png"/><Relationship Id="rId7" Type="http://schemas.openxmlformats.org/officeDocument/2006/relationships/image" Target="../media/image397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96.png"/><Relationship Id="rId5" Type="http://schemas.openxmlformats.org/officeDocument/2006/relationships/image" Target="../media/image6.png"/><Relationship Id="rId4" Type="http://schemas.openxmlformats.org/officeDocument/2006/relationships/image" Target="../media/image39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png"/><Relationship Id="rId3" Type="http://schemas.openxmlformats.org/officeDocument/2006/relationships/image" Target="../media/image400.png"/><Relationship Id="rId7" Type="http://schemas.openxmlformats.org/officeDocument/2006/relationships/image" Target="../media/image404.png"/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03.png"/><Relationship Id="rId5" Type="http://schemas.openxmlformats.org/officeDocument/2006/relationships/image" Target="../media/image402.png"/><Relationship Id="rId4" Type="http://schemas.openxmlformats.org/officeDocument/2006/relationships/image" Target="../media/image40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3" Type="http://schemas.openxmlformats.org/officeDocument/2006/relationships/image" Target="../media/image407.png"/><Relationship Id="rId7" Type="http://schemas.openxmlformats.org/officeDocument/2006/relationships/image" Target="../media/image411.png"/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10.png"/><Relationship Id="rId5" Type="http://schemas.openxmlformats.org/officeDocument/2006/relationships/image" Target="../media/image409.png"/><Relationship Id="rId4" Type="http://schemas.openxmlformats.org/officeDocument/2006/relationships/image" Target="../media/image40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6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6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png"/><Relationship Id="rId3" Type="http://schemas.openxmlformats.org/officeDocument/2006/relationships/image" Target="../media/image418.png"/><Relationship Id="rId7" Type="http://schemas.openxmlformats.org/officeDocument/2006/relationships/image" Target="../media/image422.png"/><Relationship Id="rId2" Type="http://schemas.openxmlformats.org/officeDocument/2006/relationships/image" Target="../media/image417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21.png"/><Relationship Id="rId5" Type="http://schemas.openxmlformats.org/officeDocument/2006/relationships/image" Target="../media/image420.png"/><Relationship Id="rId4" Type="http://schemas.openxmlformats.org/officeDocument/2006/relationships/image" Target="../media/image4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6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25.png"/><Relationship Id="rId7" Type="http://schemas.openxmlformats.org/officeDocument/2006/relationships/image" Target="../media/image429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28.png"/><Relationship Id="rId5" Type="http://schemas.openxmlformats.org/officeDocument/2006/relationships/image" Target="../media/image427.png"/><Relationship Id="rId4" Type="http://schemas.openxmlformats.org/officeDocument/2006/relationships/image" Target="../media/image42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png"/><Relationship Id="rId3" Type="http://schemas.openxmlformats.org/officeDocument/2006/relationships/image" Target="../media/image432.png"/><Relationship Id="rId7" Type="http://schemas.openxmlformats.org/officeDocument/2006/relationships/image" Target="../media/image436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35.png"/><Relationship Id="rId5" Type="http://schemas.openxmlformats.org/officeDocument/2006/relationships/image" Target="../media/image434.png"/><Relationship Id="rId4" Type="http://schemas.openxmlformats.org/officeDocument/2006/relationships/image" Target="../media/image43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png"/><Relationship Id="rId3" Type="http://schemas.openxmlformats.org/officeDocument/2006/relationships/image" Target="../media/image439.png"/><Relationship Id="rId7" Type="http://schemas.openxmlformats.org/officeDocument/2006/relationships/image" Target="../media/image443.png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42.png"/><Relationship Id="rId5" Type="http://schemas.openxmlformats.org/officeDocument/2006/relationships/image" Target="../media/image441.png"/><Relationship Id="rId4" Type="http://schemas.openxmlformats.org/officeDocument/2006/relationships/image" Target="../media/image44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446.png"/><Relationship Id="rId7" Type="http://schemas.openxmlformats.org/officeDocument/2006/relationships/image" Target="../media/image450.png"/><Relationship Id="rId2" Type="http://schemas.openxmlformats.org/officeDocument/2006/relationships/image" Target="../media/image44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49.png"/><Relationship Id="rId5" Type="http://schemas.openxmlformats.org/officeDocument/2006/relationships/image" Target="../media/image448.png"/><Relationship Id="rId4" Type="http://schemas.openxmlformats.org/officeDocument/2006/relationships/image" Target="../media/image44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png"/><Relationship Id="rId3" Type="http://schemas.openxmlformats.org/officeDocument/2006/relationships/image" Target="../media/image25.png"/><Relationship Id="rId7" Type="http://schemas.openxmlformats.org/officeDocument/2006/relationships/image" Target="../media/image456.png"/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55.png"/><Relationship Id="rId5" Type="http://schemas.openxmlformats.org/officeDocument/2006/relationships/image" Target="../media/image454.png"/><Relationship Id="rId4" Type="http://schemas.openxmlformats.org/officeDocument/2006/relationships/image" Target="../media/image45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8.png"/><Relationship Id="rId1" Type="http://schemas.openxmlformats.org/officeDocument/2006/relationships/slideLayout" Target="../slideLayouts/slideLayout6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png"/><Relationship Id="rId1" Type="http://schemas.openxmlformats.org/officeDocument/2006/relationships/slideLayout" Target="../slideLayouts/slideLayout6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1206248"/>
            <a:ext cx="9145270" cy="3429000"/>
            <a:chOff x="774191" y="1206246"/>
            <a:chExt cx="9145270" cy="3429000"/>
          </a:xfrm>
        </p:grpSpPr>
        <p:sp>
          <p:nvSpPr>
            <p:cNvPr id="3" name="object 3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191" y="2062734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1969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33893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17675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44937" y="2300733"/>
            <a:ext cx="4622165" cy="19218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35"/>
              </a:spcBef>
              <a:tabLst>
                <a:tab pos="901065" algn="l"/>
              </a:tabLst>
            </a:pP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System Software </a:t>
            </a:r>
            <a:r>
              <a:rPr sz="360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by	Leland</a:t>
            </a:r>
            <a:r>
              <a:rPr sz="3600" spc="-5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L.</a:t>
            </a:r>
            <a:r>
              <a:rPr sz="3600" spc="-5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009A9A"/>
                </a:solidFill>
                <a:latin typeface="Arial Black"/>
                <a:cs typeface="Arial Black"/>
              </a:rPr>
              <a:t>Beck </a:t>
            </a:r>
            <a:r>
              <a:rPr sz="3600" spc="-118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Arial Black"/>
                <a:cs typeface="Arial Black"/>
              </a:rPr>
              <a:t>Chapter 2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41" y="4635248"/>
            <a:ext cx="1015365" cy="2571749"/>
            <a:chOff x="774839" y="4635246"/>
            <a:chExt cx="1015365" cy="25717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7303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04664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14979" cy="8572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715633" y="6854443"/>
            <a:ext cx="12446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4937" y="1212123"/>
            <a:ext cx="26231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5" dirty="0"/>
              <a:t>Assemblers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667736"/>
            <a:ext cx="6104890" cy="475065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500" b="1" spc="-5" dirty="0">
                <a:solidFill>
                  <a:srgbClr val="009A9A"/>
                </a:solidFill>
                <a:latin typeface="Arial"/>
                <a:cs typeface="Arial"/>
              </a:rPr>
              <a:t>Pseudo-Instructions</a:t>
            </a:r>
            <a:endParaRPr sz="25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translated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Providing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information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assembler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Basic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directives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START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BYTE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WORD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RESB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RESW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2595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Assemble</a:t>
            </a:r>
            <a:r>
              <a:rPr spc="-280" dirty="0"/>
              <a:t>r</a:t>
            </a:r>
            <a:r>
              <a:rPr spc="-220" dirty="0"/>
              <a:t> </a:t>
            </a:r>
            <a:r>
              <a:rPr spc="-350" dirty="0"/>
              <a:t>Directives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pSp>
        <p:nvGrpSpPr>
          <p:cNvPr id="14" name="object 14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5" name="object 15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63937" y="1819913"/>
            <a:ext cx="6876415" cy="4680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Convert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mnemonic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operation codes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to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their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language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equivalents</a:t>
            </a:r>
            <a:endParaRPr sz="2800">
              <a:latin typeface="Arial"/>
              <a:cs typeface="Arial"/>
            </a:endParaRPr>
          </a:p>
          <a:p>
            <a:pPr marL="354965" marR="51943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Convert</a:t>
            </a:r>
            <a:r>
              <a:rPr sz="28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symbolic </a:t>
            </a:r>
            <a:r>
              <a:rPr sz="28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operands</a:t>
            </a:r>
            <a:r>
              <a:rPr sz="2800" b="1" u="heavy" spc="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their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equivalent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addresses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9A65"/>
                </a:solidFill>
                <a:latin typeface="Wingdings"/>
                <a:cs typeface="Wingdings"/>
              </a:rPr>
              <a:t></a:t>
            </a:r>
            <a:endParaRPr sz="2800">
              <a:latin typeface="Wingdings"/>
              <a:cs typeface="Wingdings"/>
            </a:endParaRPr>
          </a:p>
          <a:p>
            <a:pPr marL="355600" marR="26543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Build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instructions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proper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format</a:t>
            </a:r>
            <a:endParaRPr sz="2800">
              <a:latin typeface="Arial"/>
              <a:cs typeface="Arial"/>
            </a:endParaRPr>
          </a:p>
          <a:p>
            <a:pPr marL="354965" marR="9906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Convert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data</a:t>
            </a:r>
            <a:r>
              <a:rPr sz="28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constants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to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internal </a:t>
            </a:r>
            <a:r>
              <a:rPr sz="2800" b="1" spc="-7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representations</a:t>
            </a:r>
            <a:endParaRPr sz="2800">
              <a:latin typeface="Arial"/>
              <a:cs typeface="Arial"/>
            </a:endParaRPr>
          </a:p>
          <a:p>
            <a:pPr marL="355600" marR="93726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Write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object</a:t>
            </a:r>
            <a:r>
              <a:rPr sz="2800" b="1" u="heavy" spc="-1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program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800" b="1" spc="-7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assembly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4" y="806103"/>
            <a:ext cx="44919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Assemble</a:t>
            </a:r>
            <a:r>
              <a:rPr spc="-280" dirty="0"/>
              <a:t>r</a:t>
            </a:r>
            <a:r>
              <a:rPr spc="-204" dirty="0"/>
              <a:t>’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365" dirty="0"/>
              <a:t>functions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4" name="object 1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4049" y="2351023"/>
            <a:ext cx="804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STCH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595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445" dirty="0"/>
              <a:t>o</a:t>
            </a:r>
            <a:r>
              <a:rPr spc="-240" dirty="0"/>
              <a:t>f</a:t>
            </a:r>
            <a:r>
              <a:rPr spc="-215" dirty="0"/>
              <a:t> </a:t>
            </a:r>
            <a:r>
              <a:rPr spc="-335" dirty="0"/>
              <a:t>Instructio</a:t>
            </a:r>
            <a:r>
              <a:rPr spc="-440" dirty="0"/>
              <a:t>n</a:t>
            </a:r>
            <a:r>
              <a:rPr spc="-215" dirty="0"/>
              <a:t> </a:t>
            </a:r>
            <a:r>
              <a:rPr spc="-430" dirty="0"/>
              <a:t>Assemble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003398" y="2351023"/>
            <a:ext cx="1473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BUFFER,X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6773" y="2352547"/>
            <a:ext cx="939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549039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7105" y="3017529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083" y="3017529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5279" y="3017529"/>
            <a:ext cx="2559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65948" y="3313559"/>
          <a:ext cx="8300720" cy="305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opcode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74841" y="3777996"/>
            <a:ext cx="983615" cy="1714500"/>
            <a:chOff x="774839" y="3777996"/>
            <a:chExt cx="983615" cy="17145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660264" y="3952747"/>
            <a:ext cx="940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(039)</a:t>
            </a:r>
            <a:r>
              <a:rPr sz="2400" b="1" spc="-7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16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5275" y="3630178"/>
            <a:ext cx="2165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2337" y="3952748"/>
            <a:ext cx="388492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100"/>
              </a:spcBef>
              <a:tabLst>
                <a:tab pos="2753995" algn="l"/>
                <a:tab pos="3058795" algn="l"/>
              </a:tabLst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(54)</a:t>
            </a:r>
            <a:r>
              <a:rPr sz="2400" b="1" spc="-7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16	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(001)</a:t>
            </a:r>
            <a:r>
              <a:rPr sz="2400" b="1" spc="-7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262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Forward</a:t>
            </a:r>
            <a:r>
              <a:rPr sz="2800" b="1" spc="-1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21137" y="1743713"/>
            <a:ext cx="768921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Forward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reference: reference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to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label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that </a:t>
            </a:r>
            <a:r>
              <a:rPr sz="2800" b="1" spc="-7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defined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later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3669665" algn="l"/>
                <a:tab pos="5498465" algn="l"/>
              </a:tabLst>
            </a:pPr>
            <a:r>
              <a:rPr sz="2200" b="1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Loc</a:t>
            </a:r>
            <a:r>
              <a:rPr sz="2200" b="1" spc="-5" dirty="0">
                <a:solidFill>
                  <a:srgbClr val="009A9A"/>
                </a:solidFill>
                <a:latin typeface="Arial"/>
                <a:cs typeface="Arial"/>
              </a:rPr>
              <a:t>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Label</a:t>
            </a:r>
            <a:r>
              <a:rPr sz="2200" b="1" spc="-5" dirty="0">
                <a:solidFill>
                  <a:srgbClr val="009A9A"/>
                </a:solidFill>
                <a:latin typeface="Arial"/>
                <a:cs typeface="Arial"/>
              </a:rPr>
              <a:t>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Operator</a:t>
            </a:r>
            <a:r>
              <a:rPr sz="2200" b="1" spc="-5" dirty="0">
                <a:solidFill>
                  <a:srgbClr val="009A9A"/>
                </a:solidFill>
                <a:latin typeface="Arial"/>
                <a:cs typeface="Arial"/>
              </a:rPr>
              <a:t>	</a:t>
            </a:r>
            <a:r>
              <a:rPr sz="22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Operand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R="248285" algn="ctr">
              <a:lnSpc>
                <a:spcPct val="100000"/>
              </a:lnSpc>
              <a:spcBef>
                <a:spcPts val="5"/>
              </a:spcBef>
              <a:tabLst>
                <a:tab pos="914400" algn="l"/>
                <a:tab pos="2743200" algn="l"/>
                <a:tab pos="4572000" algn="l"/>
              </a:tabLst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1000	FIRST	STL	RETADR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61785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Difficulties:</a:t>
            </a:r>
            <a:r>
              <a:rPr spc="-225" dirty="0"/>
              <a:t> </a:t>
            </a:r>
            <a:r>
              <a:rPr spc="-409" dirty="0"/>
              <a:t>Forward</a:t>
            </a:r>
            <a:r>
              <a:rPr spc="-225" dirty="0"/>
              <a:t> </a:t>
            </a:r>
            <a:r>
              <a:rPr spc="-395" dirty="0"/>
              <a:t>Reference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39" y="3996691"/>
            <a:ext cx="2003425" cy="3210560"/>
            <a:chOff x="774839" y="3996690"/>
            <a:chExt cx="2003425" cy="3210560"/>
          </a:xfrm>
        </p:grpSpPr>
        <p:sp>
          <p:nvSpPr>
            <p:cNvPr id="12" name="object 12"/>
            <p:cNvSpPr/>
            <p:nvPr/>
          </p:nvSpPr>
          <p:spPr>
            <a:xfrm>
              <a:off x="2072500" y="3996702"/>
              <a:ext cx="620395" cy="638810"/>
            </a:xfrm>
            <a:custGeom>
              <a:avLst/>
              <a:gdLst/>
              <a:ahLst/>
              <a:cxnLst/>
              <a:rect l="l" t="t" r="r" b="b"/>
              <a:pathLst>
                <a:path w="620394" h="638810">
                  <a:moveTo>
                    <a:pt x="617245" y="20574"/>
                  </a:moveTo>
                  <a:lnTo>
                    <a:pt x="526567" y="67818"/>
                  </a:lnTo>
                  <a:lnTo>
                    <a:pt x="479336" y="113004"/>
                  </a:lnTo>
                  <a:lnTo>
                    <a:pt x="433679" y="157175"/>
                  </a:lnTo>
                  <a:lnTo>
                    <a:pt x="389610" y="200367"/>
                  </a:lnTo>
                  <a:lnTo>
                    <a:pt x="347141" y="242595"/>
                  </a:lnTo>
                  <a:lnTo>
                    <a:pt x="306273" y="283921"/>
                  </a:lnTo>
                  <a:lnTo>
                    <a:pt x="267030" y="324383"/>
                  </a:lnTo>
                  <a:lnTo>
                    <a:pt x="229400" y="363994"/>
                  </a:lnTo>
                  <a:lnTo>
                    <a:pt x="193421" y="402818"/>
                  </a:lnTo>
                  <a:lnTo>
                    <a:pt x="159067" y="440880"/>
                  </a:lnTo>
                  <a:lnTo>
                    <a:pt x="126377" y="478218"/>
                  </a:lnTo>
                  <a:lnTo>
                    <a:pt x="95351" y="514870"/>
                  </a:lnTo>
                  <a:lnTo>
                    <a:pt x="66001" y="550875"/>
                  </a:lnTo>
                  <a:lnTo>
                    <a:pt x="38341" y="586270"/>
                  </a:lnTo>
                  <a:lnTo>
                    <a:pt x="12369" y="621080"/>
                  </a:lnTo>
                  <a:lnTo>
                    <a:pt x="0" y="638556"/>
                  </a:lnTo>
                  <a:lnTo>
                    <a:pt x="34836" y="638556"/>
                  </a:lnTo>
                  <a:lnTo>
                    <a:pt x="58496" y="606755"/>
                  </a:lnTo>
                  <a:lnTo>
                    <a:pt x="85915" y="571652"/>
                  </a:lnTo>
                  <a:lnTo>
                    <a:pt x="115049" y="535889"/>
                  </a:lnTo>
                  <a:lnTo>
                    <a:pt x="145910" y="499452"/>
                  </a:lnTo>
                  <a:lnTo>
                    <a:pt x="178460" y="462292"/>
                  </a:lnTo>
                  <a:lnTo>
                    <a:pt x="212712" y="424357"/>
                  </a:lnTo>
                  <a:lnTo>
                    <a:pt x="248640" y="385610"/>
                  </a:lnTo>
                  <a:lnTo>
                    <a:pt x="286245" y="346024"/>
                  </a:lnTo>
                  <a:lnTo>
                    <a:pt x="325501" y="305549"/>
                  </a:lnTo>
                  <a:lnTo>
                    <a:pt x="366420" y="264134"/>
                  </a:lnTo>
                  <a:lnTo>
                    <a:pt x="408965" y="221754"/>
                  </a:lnTo>
                  <a:lnTo>
                    <a:pt x="453148" y="178371"/>
                  </a:lnTo>
                  <a:lnTo>
                    <a:pt x="498957" y="133921"/>
                  </a:lnTo>
                  <a:lnTo>
                    <a:pt x="617245" y="20574"/>
                  </a:lnTo>
                  <a:close/>
                </a:path>
                <a:path w="620394" h="638810">
                  <a:moveTo>
                    <a:pt x="620293" y="619506"/>
                  </a:moveTo>
                  <a:lnTo>
                    <a:pt x="580796" y="638556"/>
                  </a:lnTo>
                  <a:lnTo>
                    <a:pt x="616445" y="638556"/>
                  </a:lnTo>
                  <a:lnTo>
                    <a:pt x="620293" y="619506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04619" y="4635258"/>
              <a:ext cx="873760" cy="857250"/>
            </a:xfrm>
            <a:custGeom>
              <a:avLst/>
              <a:gdLst/>
              <a:ahLst/>
              <a:cxnLst/>
              <a:rect l="l" t="t" r="r" b="b"/>
              <a:pathLst>
                <a:path w="873760" h="857250">
                  <a:moveTo>
                    <a:pt x="202717" y="0"/>
                  </a:moveTo>
                  <a:lnTo>
                    <a:pt x="167881" y="0"/>
                  </a:lnTo>
                  <a:lnTo>
                    <a:pt x="155981" y="16814"/>
                  </a:lnTo>
                  <a:lnTo>
                    <a:pt x="133426" y="50596"/>
                  </a:lnTo>
                  <a:lnTo>
                    <a:pt x="112585" y="83921"/>
                  </a:lnTo>
                  <a:lnTo>
                    <a:pt x="76136" y="149339"/>
                  </a:lnTo>
                  <a:lnTo>
                    <a:pt x="46697" y="213372"/>
                  </a:lnTo>
                  <a:lnTo>
                    <a:pt x="24345" y="276301"/>
                  </a:lnTo>
                  <a:lnTo>
                    <a:pt x="9156" y="338442"/>
                  </a:lnTo>
                  <a:lnTo>
                    <a:pt x="1231" y="400075"/>
                  </a:lnTo>
                  <a:lnTo>
                    <a:pt x="0" y="430809"/>
                  </a:lnTo>
                  <a:lnTo>
                    <a:pt x="622" y="461530"/>
                  </a:lnTo>
                  <a:lnTo>
                    <a:pt x="7416" y="523087"/>
                  </a:lnTo>
                  <a:lnTo>
                    <a:pt x="21691" y="585050"/>
                  </a:lnTo>
                  <a:lnTo>
                    <a:pt x="43535" y="647725"/>
                  </a:lnTo>
                  <a:lnTo>
                    <a:pt x="73025" y="711403"/>
                  </a:lnTo>
                  <a:lnTo>
                    <a:pt x="110223" y="776376"/>
                  </a:lnTo>
                  <a:lnTo>
                    <a:pt x="131749" y="809459"/>
                  </a:lnTo>
                  <a:lnTo>
                    <a:pt x="155232" y="842962"/>
                  </a:lnTo>
                  <a:lnTo>
                    <a:pt x="165925" y="857250"/>
                  </a:lnTo>
                  <a:lnTo>
                    <a:pt x="201409" y="857250"/>
                  </a:lnTo>
                  <a:lnTo>
                    <a:pt x="200304" y="855853"/>
                  </a:lnTo>
                  <a:lnTo>
                    <a:pt x="175272" y="822172"/>
                  </a:lnTo>
                  <a:lnTo>
                    <a:pt x="152260" y="788987"/>
                  </a:lnTo>
                  <a:lnTo>
                    <a:pt x="131241" y="756272"/>
                  </a:lnTo>
                  <a:lnTo>
                    <a:pt x="95186" y="692048"/>
                  </a:lnTo>
                  <a:lnTo>
                    <a:pt x="67005" y="629183"/>
                  </a:lnTo>
                  <a:lnTo>
                    <a:pt x="46634" y="567334"/>
                  </a:lnTo>
                  <a:lnTo>
                    <a:pt x="33972" y="506171"/>
                  </a:lnTo>
                  <a:lnTo>
                    <a:pt x="28956" y="445389"/>
                  </a:lnTo>
                  <a:lnTo>
                    <a:pt x="29286" y="415036"/>
                  </a:lnTo>
                  <a:lnTo>
                    <a:pt x="35560" y="354190"/>
                  </a:lnTo>
                  <a:lnTo>
                    <a:pt x="49276" y="292887"/>
                  </a:lnTo>
                  <a:lnTo>
                    <a:pt x="70332" y="230809"/>
                  </a:lnTo>
                  <a:lnTo>
                    <a:pt x="98653" y="167640"/>
                  </a:lnTo>
                  <a:lnTo>
                    <a:pt x="134150" y="103022"/>
                  </a:lnTo>
                  <a:lnTo>
                    <a:pt x="154571" y="70078"/>
                  </a:lnTo>
                  <a:lnTo>
                    <a:pt x="176758" y="36652"/>
                  </a:lnTo>
                  <a:lnTo>
                    <a:pt x="200698" y="2705"/>
                  </a:lnTo>
                  <a:lnTo>
                    <a:pt x="202717" y="0"/>
                  </a:lnTo>
                  <a:close/>
                </a:path>
                <a:path w="873760" h="857250">
                  <a:moveTo>
                    <a:pt x="873518" y="732282"/>
                  </a:moveTo>
                  <a:lnTo>
                    <a:pt x="846848" y="708660"/>
                  </a:lnTo>
                  <a:lnTo>
                    <a:pt x="819416" y="685038"/>
                  </a:lnTo>
                  <a:lnTo>
                    <a:pt x="786015" y="654850"/>
                  </a:lnTo>
                  <a:lnTo>
                    <a:pt x="749071" y="620941"/>
                  </a:lnTo>
                  <a:lnTo>
                    <a:pt x="710793" y="583869"/>
                  </a:lnTo>
                  <a:lnTo>
                    <a:pt x="673341" y="544220"/>
                  </a:lnTo>
                  <a:lnTo>
                    <a:pt x="638898" y="502539"/>
                  </a:lnTo>
                  <a:lnTo>
                    <a:pt x="609676" y="459409"/>
                  </a:lnTo>
                  <a:lnTo>
                    <a:pt x="587832" y="415404"/>
                  </a:lnTo>
                  <a:lnTo>
                    <a:pt x="575576" y="371094"/>
                  </a:lnTo>
                  <a:lnTo>
                    <a:pt x="573290" y="355092"/>
                  </a:lnTo>
                  <a:lnTo>
                    <a:pt x="578739" y="313867"/>
                  </a:lnTo>
                  <a:lnTo>
                    <a:pt x="594931" y="270065"/>
                  </a:lnTo>
                  <a:lnTo>
                    <a:pt x="618998" y="225348"/>
                  </a:lnTo>
                  <a:lnTo>
                    <a:pt x="648042" y="181343"/>
                  </a:lnTo>
                  <a:lnTo>
                    <a:pt x="679196" y="139700"/>
                  </a:lnTo>
                  <a:lnTo>
                    <a:pt x="709599" y="102069"/>
                  </a:lnTo>
                  <a:lnTo>
                    <a:pt x="736358" y="70104"/>
                  </a:lnTo>
                  <a:lnTo>
                    <a:pt x="746264" y="57721"/>
                  </a:lnTo>
                  <a:lnTo>
                    <a:pt x="755408" y="64795"/>
                  </a:lnTo>
                  <a:lnTo>
                    <a:pt x="769124" y="75438"/>
                  </a:lnTo>
                  <a:lnTo>
                    <a:pt x="784326" y="0"/>
                  </a:lnTo>
                  <a:lnTo>
                    <a:pt x="748677" y="0"/>
                  </a:lnTo>
                  <a:lnTo>
                    <a:pt x="701306" y="22860"/>
                  </a:lnTo>
                  <a:lnTo>
                    <a:pt x="723595" y="40132"/>
                  </a:lnTo>
                  <a:lnTo>
                    <a:pt x="714260" y="51816"/>
                  </a:lnTo>
                  <a:lnTo>
                    <a:pt x="685266" y="86855"/>
                  </a:lnTo>
                  <a:lnTo>
                    <a:pt x="652360" y="127965"/>
                  </a:lnTo>
                  <a:lnTo>
                    <a:pt x="618883" y="173418"/>
                  </a:lnTo>
                  <a:lnTo>
                    <a:pt x="588149" y="221500"/>
                  </a:lnTo>
                  <a:lnTo>
                    <a:pt x="563511" y="270471"/>
                  </a:lnTo>
                  <a:lnTo>
                    <a:pt x="548309" y="318617"/>
                  </a:lnTo>
                  <a:lnTo>
                    <a:pt x="545858" y="364236"/>
                  </a:lnTo>
                  <a:lnTo>
                    <a:pt x="547382" y="377190"/>
                  </a:lnTo>
                  <a:lnTo>
                    <a:pt x="565124" y="434949"/>
                  </a:lnTo>
                  <a:lnTo>
                    <a:pt x="588594" y="479361"/>
                  </a:lnTo>
                  <a:lnTo>
                    <a:pt x="618337" y="522338"/>
                  </a:lnTo>
                  <a:lnTo>
                    <a:pt x="652614" y="563626"/>
                  </a:lnTo>
                  <a:lnTo>
                    <a:pt x="689686" y="602932"/>
                  </a:lnTo>
                  <a:lnTo>
                    <a:pt x="727824" y="640003"/>
                  </a:lnTo>
                  <a:lnTo>
                    <a:pt x="765302" y="674573"/>
                  </a:lnTo>
                  <a:lnTo>
                    <a:pt x="800366" y="706374"/>
                  </a:lnTo>
                  <a:lnTo>
                    <a:pt x="827798" y="729996"/>
                  </a:lnTo>
                  <a:lnTo>
                    <a:pt x="855230" y="754380"/>
                  </a:lnTo>
                  <a:lnTo>
                    <a:pt x="873518" y="732282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70546" y="5492496"/>
              <a:ext cx="609600" cy="571500"/>
            </a:xfrm>
            <a:custGeom>
              <a:avLst/>
              <a:gdLst/>
              <a:ahLst/>
              <a:cxnLst/>
              <a:rect l="l" t="t" r="r" b="b"/>
              <a:pathLst>
                <a:path w="609600" h="571500">
                  <a:moveTo>
                    <a:pt x="553436" y="505432"/>
                  </a:moveTo>
                  <a:lnTo>
                    <a:pt x="495442" y="456721"/>
                  </a:lnTo>
                  <a:lnTo>
                    <a:pt x="445461" y="413840"/>
                  </a:lnTo>
                  <a:lnTo>
                    <a:pt x="397615" y="371951"/>
                  </a:lnTo>
                  <a:lnTo>
                    <a:pt x="351895" y="331013"/>
                  </a:lnTo>
                  <a:lnTo>
                    <a:pt x="308291" y="290985"/>
                  </a:lnTo>
                  <a:lnTo>
                    <a:pt x="266793" y="251825"/>
                  </a:lnTo>
                  <a:lnTo>
                    <a:pt x="227389" y="213494"/>
                  </a:lnTo>
                  <a:lnTo>
                    <a:pt x="190070" y="175950"/>
                  </a:lnTo>
                  <a:lnTo>
                    <a:pt x="154825" y="139152"/>
                  </a:lnTo>
                  <a:lnTo>
                    <a:pt x="121645" y="103059"/>
                  </a:lnTo>
                  <a:lnTo>
                    <a:pt x="90518" y="67631"/>
                  </a:lnTo>
                  <a:lnTo>
                    <a:pt x="61434" y="32827"/>
                  </a:lnTo>
                  <a:lnTo>
                    <a:pt x="35485" y="0"/>
                  </a:lnTo>
                  <a:lnTo>
                    <a:pt x="0" y="0"/>
                  </a:lnTo>
                  <a:lnTo>
                    <a:pt x="42188" y="54214"/>
                  </a:lnTo>
                  <a:lnTo>
                    <a:pt x="71606" y="89268"/>
                  </a:lnTo>
                  <a:lnTo>
                    <a:pt x="103023" y="124911"/>
                  </a:lnTo>
                  <a:lnTo>
                    <a:pt x="136448" y="161180"/>
                  </a:lnTo>
                  <a:lnTo>
                    <a:pt x="171892" y="198113"/>
                  </a:lnTo>
                  <a:lnTo>
                    <a:pt x="209364" y="235747"/>
                  </a:lnTo>
                  <a:lnTo>
                    <a:pt x="248874" y="274120"/>
                  </a:lnTo>
                  <a:lnTo>
                    <a:pt x="290432" y="313269"/>
                  </a:lnTo>
                  <a:lnTo>
                    <a:pt x="334047" y="353232"/>
                  </a:lnTo>
                  <a:lnTo>
                    <a:pt x="379730" y="394046"/>
                  </a:lnTo>
                  <a:lnTo>
                    <a:pt x="427491" y="435749"/>
                  </a:lnTo>
                  <a:lnTo>
                    <a:pt x="477338" y="478377"/>
                  </a:lnTo>
                  <a:lnTo>
                    <a:pt x="529283" y="521970"/>
                  </a:lnTo>
                  <a:lnTo>
                    <a:pt x="534996" y="526904"/>
                  </a:lnTo>
                  <a:lnTo>
                    <a:pt x="553436" y="505432"/>
                  </a:lnTo>
                  <a:close/>
                </a:path>
                <a:path w="609600" h="571500">
                  <a:moveTo>
                    <a:pt x="564335" y="560444"/>
                  </a:moveTo>
                  <a:lnTo>
                    <a:pt x="564335" y="514350"/>
                  </a:lnTo>
                  <a:lnTo>
                    <a:pt x="546047" y="536448"/>
                  </a:lnTo>
                  <a:lnTo>
                    <a:pt x="534996" y="526904"/>
                  </a:lnTo>
                  <a:lnTo>
                    <a:pt x="516329" y="548640"/>
                  </a:lnTo>
                  <a:lnTo>
                    <a:pt x="564335" y="560444"/>
                  </a:lnTo>
                  <a:close/>
                </a:path>
                <a:path w="609600" h="571500">
                  <a:moveTo>
                    <a:pt x="564335" y="514350"/>
                  </a:moveTo>
                  <a:lnTo>
                    <a:pt x="553436" y="505432"/>
                  </a:lnTo>
                  <a:lnTo>
                    <a:pt x="534996" y="526904"/>
                  </a:lnTo>
                  <a:lnTo>
                    <a:pt x="546047" y="536448"/>
                  </a:lnTo>
                  <a:lnTo>
                    <a:pt x="564335" y="514350"/>
                  </a:lnTo>
                  <a:close/>
                </a:path>
                <a:path w="609600" h="571500">
                  <a:moveTo>
                    <a:pt x="609293" y="571500"/>
                  </a:moveTo>
                  <a:lnTo>
                    <a:pt x="571955" y="483870"/>
                  </a:lnTo>
                  <a:lnTo>
                    <a:pt x="553436" y="505432"/>
                  </a:lnTo>
                  <a:lnTo>
                    <a:pt x="564335" y="514350"/>
                  </a:lnTo>
                  <a:lnTo>
                    <a:pt x="564335" y="560444"/>
                  </a:lnTo>
                  <a:lnTo>
                    <a:pt x="609293" y="57150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236343" y="4758183"/>
            <a:ext cx="26733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36330" y="5399024"/>
            <a:ext cx="26733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5535" y="4468624"/>
            <a:ext cx="1945639" cy="1615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1003	</a:t>
            </a: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CLOOP</a:t>
            </a:r>
            <a:endParaRPr sz="19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  <a:tabLst>
                <a:tab pos="1059815" algn="l"/>
              </a:tabLst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	…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1012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1059815" algn="l"/>
              </a:tabLst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	…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103</a:t>
            </a: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3	</a:t>
            </a: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RETADR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8068" y="4468624"/>
            <a:ext cx="749935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JSUB</a:t>
            </a:r>
            <a:endParaRPr sz="1900">
              <a:latin typeface="Arial"/>
              <a:cs typeface="Arial"/>
            </a:endParaRPr>
          </a:p>
          <a:p>
            <a:pPr marL="13970" marR="487680" indent="-1270">
              <a:lnSpc>
                <a:spcPct val="10000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 J</a:t>
            </a:r>
            <a:endParaRPr sz="1900">
              <a:latin typeface="Arial"/>
              <a:cs typeface="Arial"/>
            </a:endParaRPr>
          </a:p>
          <a:p>
            <a:pPr marL="12700" marR="5080" indent="635">
              <a:lnSpc>
                <a:spcPts val="288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</a:t>
            </a:r>
            <a:r>
              <a:rPr sz="19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RESW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07115" y="4468624"/>
            <a:ext cx="885825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009A9A"/>
                </a:solidFill>
                <a:latin typeface="Arial"/>
                <a:cs typeface="Arial"/>
              </a:rPr>
              <a:t>RDREC</a:t>
            </a:r>
            <a:endParaRPr sz="1900">
              <a:latin typeface="Arial"/>
              <a:cs typeface="Arial"/>
            </a:endParaRPr>
          </a:p>
          <a:p>
            <a:pPr marL="13335" marR="5080" indent="-1270">
              <a:lnSpc>
                <a:spcPct val="10000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</a:t>
            </a:r>
            <a:r>
              <a:rPr sz="19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CLOOP</a:t>
            </a:r>
            <a:endParaRPr sz="1900">
              <a:latin typeface="Arial"/>
              <a:cs typeface="Arial"/>
            </a:endParaRPr>
          </a:p>
          <a:p>
            <a:pPr marL="12700" marR="622935">
              <a:lnSpc>
                <a:spcPts val="2880"/>
              </a:lnSpc>
            </a:pPr>
            <a:r>
              <a:rPr sz="1900" b="1" dirty="0">
                <a:solidFill>
                  <a:srgbClr val="009A9A"/>
                </a:solidFill>
                <a:latin typeface="Arial"/>
                <a:cs typeface="Arial"/>
              </a:rPr>
              <a:t>…  1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21135" y="1655863"/>
            <a:ext cx="7593330" cy="4283627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Assign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addresses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statements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Save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all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labels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use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Perform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some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processing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directives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Assemble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instructions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Generate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values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defined by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BYTE,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WORD</a:t>
            </a:r>
            <a:endParaRPr sz="22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Perform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processing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directives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done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Write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assembly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listing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41916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Tw</a:t>
            </a:r>
            <a:r>
              <a:rPr spc="-440" dirty="0"/>
              <a:t>o</a:t>
            </a:r>
            <a:r>
              <a:rPr spc="-210" dirty="0"/>
              <a:t> 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10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21135" y="1657748"/>
            <a:ext cx="5231130" cy="100732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Read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from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input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LABEL,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OPCODE,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1922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Tw</a:t>
            </a:r>
            <a:r>
              <a:rPr spc="-440" dirty="0"/>
              <a:t>o</a:t>
            </a:r>
            <a:r>
              <a:rPr spc="-210" dirty="0"/>
              <a:t> 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10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grpSp>
        <p:nvGrpSpPr>
          <p:cNvPr id="9" name="object 9"/>
          <p:cNvGrpSpPr/>
          <p:nvPr/>
        </p:nvGrpSpPr>
        <p:grpSpPr>
          <a:xfrm>
            <a:off x="774839" y="2920745"/>
            <a:ext cx="6864984" cy="1714500"/>
            <a:chOff x="774839" y="2920745"/>
            <a:chExt cx="6864984" cy="17145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92743" y="3390899"/>
              <a:ext cx="927735" cy="387350"/>
            </a:xfrm>
            <a:custGeom>
              <a:avLst/>
              <a:gdLst/>
              <a:ahLst/>
              <a:cxnLst/>
              <a:rect l="l" t="t" r="r" b="b"/>
              <a:pathLst>
                <a:path w="927735" h="387350">
                  <a:moveTo>
                    <a:pt x="927354" y="387096"/>
                  </a:moveTo>
                  <a:lnTo>
                    <a:pt x="927354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096" y="387096"/>
                  </a:lnTo>
                  <a:lnTo>
                    <a:pt x="6096" y="12954"/>
                  </a:lnTo>
                  <a:lnTo>
                    <a:pt x="12953" y="6096"/>
                  </a:lnTo>
                  <a:lnTo>
                    <a:pt x="12953" y="12954"/>
                  </a:lnTo>
                  <a:lnTo>
                    <a:pt x="914400" y="12953"/>
                  </a:lnTo>
                  <a:lnTo>
                    <a:pt x="914400" y="6095"/>
                  </a:lnTo>
                  <a:lnTo>
                    <a:pt x="920496" y="12953"/>
                  </a:lnTo>
                  <a:lnTo>
                    <a:pt x="920496" y="387096"/>
                  </a:lnTo>
                  <a:lnTo>
                    <a:pt x="927354" y="387096"/>
                  </a:lnTo>
                  <a:close/>
                </a:path>
                <a:path w="927735" h="387350">
                  <a:moveTo>
                    <a:pt x="12953" y="12954"/>
                  </a:moveTo>
                  <a:lnTo>
                    <a:pt x="12953" y="6096"/>
                  </a:lnTo>
                  <a:lnTo>
                    <a:pt x="6096" y="12954"/>
                  </a:lnTo>
                  <a:lnTo>
                    <a:pt x="12953" y="12954"/>
                  </a:lnTo>
                  <a:close/>
                </a:path>
                <a:path w="927735" h="387350">
                  <a:moveTo>
                    <a:pt x="12953" y="387096"/>
                  </a:moveTo>
                  <a:lnTo>
                    <a:pt x="12953" y="12954"/>
                  </a:lnTo>
                  <a:lnTo>
                    <a:pt x="6096" y="12954"/>
                  </a:lnTo>
                  <a:lnTo>
                    <a:pt x="6096" y="387096"/>
                  </a:lnTo>
                  <a:lnTo>
                    <a:pt x="12953" y="387096"/>
                  </a:lnTo>
                  <a:close/>
                </a:path>
                <a:path w="927735" h="387350">
                  <a:moveTo>
                    <a:pt x="920496" y="12953"/>
                  </a:moveTo>
                  <a:lnTo>
                    <a:pt x="914400" y="6095"/>
                  </a:lnTo>
                  <a:lnTo>
                    <a:pt x="914400" y="12953"/>
                  </a:lnTo>
                  <a:lnTo>
                    <a:pt x="920496" y="12953"/>
                  </a:lnTo>
                  <a:close/>
                </a:path>
                <a:path w="927735" h="387350">
                  <a:moveTo>
                    <a:pt x="920496" y="387096"/>
                  </a:moveTo>
                  <a:lnTo>
                    <a:pt x="920496" y="12953"/>
                  </a:lnTo>
                  <a:lnTo>
                    <a:pt x="914400" y="12953"/>
                  </a:lnTo>
                  <a:lnTo>
                    <a:pt x="914400" y="387096"/>
                  </a:lnTo>
                  <a:lnTo>
                    <a:pt x="920496" y="387096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4143" y="4305312"/>
              <a:ext cx="5575935" cy="330200"/>
            </a:xfrm>
            <a:custGeom>
              <a:avLst/>
              <a:gdLst/>
              <a:ahLst/>
              <a:cxnLst/>
              <a:rect l="l" t="t" r="r" b="b"/>
              <a:pathLst>
                <a:path w="5575934" h="330200">
                  <a:moveTo>
                    <a:pt x="1460754" y="152400"/>
                  </a:moveTo>
                  <a:lnTo>
                    <a:pt x="0" y="152400"/>
                  </a:lnTo>
                  <a:lnTo>
                    <a:pt x="0" y="329946"/>
                  </a:lnTo>
                  <a:lnTo>
                    <a:pt x="6096" y="329946"/>
                  </a:lnTo>
                  <a:lnTo>
                    <a:pt x="12954" y="329946"/>
                  </a:lnTo>
                  <a:lnTo>
                    <a:pt x="12954" y="165354"/>
                  </a:lnTo>
                  <a:lnTo>
                    <a:pt x="1447800" y="165354"/>
                  </a:lnTo>
                  <a:lnTo>
                    <a:pt x="1447800" y="329946"/>
                  </a:lnTo>
                  <a:lnTo>
                    <a:pt x="1453896" y="329946"/>
                  </a:lnTo>
                  <a:lnTo>
                    <a:pt x="1460754" y="329946"/>
                  </a:lnTo>
                  <a:lnTo>
                    <a:pt x="1460754" y="152400"/>
                  </a:lnTo>
                  <a:close/>
                </a:path>
                <a:path w="5575934" h="330200">
                  <a:moveTo>
                    <a:pt x="3739896" y="12598"/>
                  </a:moveTo>
                  <a:lnTo>
                    <a:pt x="3724656" y="12954"/>
                  </a:lnTo>
                  <a:lnTo>
                    <a:pt x="3661435" y="12954"/>
                  </a:lnTo>
                  <a:lnTo>
                    <a:pt x="3621646" y="29146"/>
                  </a:lnTo>
                  <a:lnTo>
                    <a:pt x="3583673" y="52400"/>
                  </a:lnTo>
                  <a:lnTo>
                    <a:pt x="3549561" y="81114"/>
                  </a:lnTo>
                  <a:lnTo>
                    <a:pt x="3519436" y="114490"/>
                  </a:lnTo>
                  <a:lnTo>
                    <a:pt x="3493427" y="151726"/>
                  </a:lnTo>
                  <a:lnTo>
                    <a:pt x="3471659" y="191985"/>
                  </a:lnTo>
                  <a:lnTo>
                    <a:pt x="3454285" y="234492"/>
                  </a:lnTo>
                  <a:lnTo>
                    <a:pt x="3441420" y="278409"/>
                  </a:lnTo>
                  <a:lnTo>
                    <a:pt x="3433203" y="322948"/>
                  </a:lnTo>
                  <a:lnTo>
                    <a:pt x="3432657" y="329946"/>
                  </a:lnTo>
                  <a:lnTo>
                    <a:pt x="3445116" y="329946"/>
                  </a:lnTo>
                  <a:lnTo>
                    <a:pt x="3451098" y="293370"/>
                  </a:lnTo>
                  <a:lnTo>
                    <a:pt x="3460242" y="258318"/>
                  </a:lnTo>
                  <a:lnTo>
                    <a:pt x="3465576" y="240792"/>
                  </a:lnTo>
                  <a:lnTo>
                    <a:pt x="3465576" y="241554"/>
                  </a:lnTo>
                  <a:lnTo>
                    <a:pt x="3477768" y="208026"/>
                  </a:lnTo>
                  <a:lnTo>
                    <a:pt x="3477768" y="208788"/>
                  </a:lnTo>
                  <a:lnTo>
                    <a:pt x="3485388" y="192786"/>
                  </a:lnTo>
                  <a:lnTo>
                    <a:pt x="3493008" y="177546"/>
                  </a:lnTo>
                  <a:lnTo>
                    <a:pt x="3501390" y="162306"/>
                  </a:lnTo>
                  <a:lnTo>
                    <a:pt x="3501390" y="163068"/>
                  </a:lnTo>
                  <a:lnTo>
                    <a:pt x="3510534" y="148590"/>
                  </a:lnTo>
                  <a:lnTo>
                    <a:pt x="3519678" y="134874"/>
                  </a:lnTo>
                  <a:lnTo>
                    <a:pt x="3529584" y="121920"/>
                  </a:lnTo>
                  <a:lnTo>
                    <a:pt x="3550920" y="97536"/>
                  </a:lnTo>
                  <a:lnTo>
                    <a:pt x="3550920" y="98298"/>
                  </a:lnTo>
                  <a:lnTo>
                    <a:pt x="3562350" y="86868"/>
                  </a:lnTo>
                  <a:lnTo>
                    <a:pt x="3573780" y="76200"/>
                  </a:lnTo>
                  <a:lnTo>
                    <a:pt x="3585972" y="66294"/>
                  </a:lnTo>
                  <a:lnTo>
                    <a:pt x="3585972" y="67056"/>
                  </a:lnTo>
                  <a:lnTo>
                    <a:pt x="3598164" y="58445"/>
                  </a:lnTo>
                  <a:lnTo>
                    <a:pt x="3598926" y="57912"/>
                  </a:lnTo>
                  <a:lnTo>
                    <a:pt x="3598164" y="57912"/>
                  </a:lnTo>
                  <a:lnTo>
                    <a:pt x="3611118" y="49987"/>
                  </a:lnTo>
                  <a:lnTo>
                    <a:pt x="3611880" y="49530"/>
                  </a:lnTo>
                  <a:lnTo>
                    <a:pt x="3611118" y="49530"/>
                  </a:lnTo>
                  <a:lnTo>
                    <a:pt x="3624072" y="42329"/>
                  </a:lnTo>
                  <a:lnTo>
                    <a:pt x="3624834" y="41910"/>
                  </a:lnTo>
                  <a:lnTo>
                    <a:pt x="3624072" y="41910"/>
                  </a:lnTo>
                  <a:lnTo>
                    <a:pt x="3637788" y="35407"/>
                  </a:lnTo>
                  <a:lnTo>
                    <a:pt x="3638550" y="35052"/>
                  </a:lnTo>
                  <a:lnTo>
                    <a:pt x="3637788" y="35052"/>
                  </a:lnTo>
                  <a:lnTo>
                    <a:pt x="3651504" y="29997"/>
                  </a:lnTo>
                  <a:lnTo>
                    <a:pt x="3652266" y="29718"/>
                  </a:lnTo>
                  <a:lnTo>
                    <a:pt x="3651504" y="29718"/>
                  </a:lnTo>
                  <a:lnTo>
                    <a:pt x="3665982" y="24384"/>
                  </a:lnTo>
                  <a:lnTo>
                    <a:pt x="3694938" y="16764"/>
                  </a:lnTo>
                  <a:lnTo>
                    <a:pt x="3709416" y="14592"/>
                  </a:lnTo>
                  <a:lnTo>
                    <a:pt x="3710178" y="14478"/>
                  </a:lnTo>
                  <a:lnTo>
                    <a:pt x="3709416" y="14478"/>
                  </a:lnTo>
                  <a:lnTo>
                    <a:pt x="3725418" y="12954"/>
                  </a:lnTo>
                  <a:lnTo>
                    <a:pt x="3739896" y="12954"/>
                  </a:lnTo>
                  <a:lnTo>
                    <a:pt x="3739896" y="12598"/>
                  </a:lnTo>
                  <a:close/>
                </a:path>
                <a:path w="5575934" h="330200">
                  <a:moveTo>
                    <a:pt x="3790950" y="0"/>
                  </a:moveTo>
                  <a:lnTo>
                    <a:pt x="3739896" y="0"/>
                  </a:lnTo>
                  <a:lnTo>
                    <a:pt x="2215896" y="0"/>
                  </a:lnTo>
                  <a:lnTo>
                    <a:pt x="2199894" y="762"/>
                  </a:lnTo>
                  <a:lnTo>
                    <a:pt x="2152485" y="8331"/>
                  </a:lnTo>
                  <a:lnTo>
                    <a:pt x="2108708" y="23736"/>
                  </a:lnTo>
                  <a:lnTo>
                    <a:pt x="2068728" y="46075"/>
                  </a:lnTo>
                  <a:lnTo>
                    <a:pt x="2032711" y="74447"/>
                  </a:lnTo>
                  <a:lnTo>
                    <a:pt x="2000821" y="107975"/>
                  </a:lnTo>
                  <a:lnTo>
                    <a:pt x="1973237" y="145757"/>
                  </a:lnTo>
                  <a:lnTo>
                    <a:pt x="1950123" y="186905"/>
                  </a:lnTo>
                  <a:lnTo>
                    <a:pt x="1931657" y="230517"/>
                  </a:lnTo>
                  <a:lnTo>
                    <a:pt x="1917992" y="275717"/>
                  </a:lnTo>
                  <a:lnTo>
                    <a:pt x="1909305" y="321602"/>
                  </a:lnTo>
                  <a:lnTo>
                    <a:pt x="1908657" y="329946"/>
                  </a:lnTo>
                  <a:lnTo>
                    <a:pt x="1921116" y="329946"/>
                  </a:lnTo>
                  <a:lnTo>
                    <a:pt x="1927098" y="293370"/>
                  </a:lnTo>
                  <a:lnTo>
                    <a:pt x="1936242" y="258318"/>
                  </a:lnTo>
                  <a:lnTo>
                    <a:pt x="1941576" y="240792"/>
                  </a:lnTo>
                  <a:lnTo>
                    <a:pt x="1941576" y="241554"/>
                  </a:lnTo>
                  <a:lnTo>
                    <a:pt x="1953768" y="208026"/>
                  </a:lnTo>
                  <a:lnTo>
                    <a:pt x="1953768" y="208788"/>
                  </a:lnTo>
                  <a:lnTo>
                    <a:pt x="1961388" y="192786"/>
                  </a:lnTo>
                  <a:lnTo>
                    <a:pt x="1969008" y="177546"/>
                  </a:lnTo>
                  <a:lnTo>
                    <a:pt x="1977390" y="162306"/>
                  </a:lnTo>
                  <a:lnTo>
                    <a:pt x="1977390" y="163068"/>
                  </a:lnTo>
                  <a:lnTo>
                    <a:pt x="1986534" y="148590"/>
                  </a:lnTo>
                  <a:lnTo>
                    <a:pt x="1995678" y="134874"/>
                  </a:lnTo>
                  <a:lnTo>
                    <a:pt x="2005584" y="121920"/>
                  </a:lnTo>
                  <a:lnTo>
                    <a:pt x="2026920" y="97536"/>
                  </a:lnTo>
                  <a:lnTo>
                    <a:pt x="2026920" y="98298"/>
                  </a:lnTo>
                  <a:lnTo>
                    <a:pt x="2038350" y="86868"/>
                  </a:lnTo>
                  <a:lnTo>
                    <a:pt x="2049780" y="76200"/>
                  </a:lnTo>
                  <a:lnTo>
                    <a:pt x="2061972" y="66294"/>
                  </a:lnTo>
                  <a:lnTo>
                    <a:pt x="2061972" y="67056"/>
                  </a:lnTo>
                  <a:lnTo>
                    <a:pt x="2074164" y="58445"/>
                  </a:lnTo>
                  <a:lnTo>
                    <a:pt x="2074926" y="57912"/>
                  </a:lnTo>
                  <a:lnTo>
                    <a:pt x="2074164" y="57912"/>
                  </a:lnTo>
                  <a:lnTo>
                    <a:pt x="2087118" y="49987"/>
                  </a:lnTo>
                  <a:lnTo>
                    <a:pt x="2087880" y="49530"/>
                  </a:lnTo>
                  <a:lnTo>
                    <a:pt x="2087118" y="49530"/>
                  </a:lnTo>
                  <a:lnTo>
                    <a:pt x="2100072" y="42329"/>
                  </a:lnTo>
                  <a:lnTo>
                    <a:pt x="2100834" y="41910"/>
                  </a:lnTo>
                  <a:lnTo>
                    <a:pt x="2100072" y="41910"/>
                  </a:lnTo>
                  <a:lnTo>
                    <a:pt x="2113788" y="35407"/>
                  </a:lnTo>
                  <a:lnTo>
                    <a:pt x="2114550" y="35052"/>
                  </a:lnTo>
                  <a:lnTo>
                    <a:pt x="2113788" y="35052"/>
                  </a:lnTo>
                  <a:lnTo>
                    <a:pt x="2127504" y="29997"/>
                  </a:lnTo>
                  <a:lnTo>
                    <a:pt x="2128266" y="29718"/>
                  </a:lnTo>
                  <a:lnTo>
                    <a:pt x="2127504" y="29718"/>
                  </a:lnTo>
                  <a:lnTo>
                    <a:pt x="2141982" y="24384"/>
                  </a:lnTo>
                  <a:lnTo>
                    <a:pt x="2170938" y="16764"/>
                  </a:lnTo>
                  <a:lnTo>
                    <a:pt x="2185416" y="14592"/>
                  </a:lnTo>
                  <a:lnTo>
                    <a:pt x="2186178" y="14478"/>
                  </a:lnTo>
                  <a:lnTo>
                    <a:pt x="2185416" y="14478"/>
                  </a:lnTo>
                  <a:lnTo>
                    <a:pt x="2200656" y="13017"/>
                  </a:lnTo>
                  <a:lnTo>
                    <a:pt x="2201418" y="12954"/>
                  </a:lnTo>
                  <a:lnTo>
                    <a:pt x="3661435" y="12954"/>
                  </a:lnTo>
                  <a:lnTo>
                    <a:pt x="3725418" y="12928"/>
                  </a:lnTo>
                  <a:lnTo>
                    <a:pt x="3739896" y="12598"/>
                  </a:lnTo>
                  <a:lnTo>
                    <a:pt x="3790950" y="11430"/>
                  </a:lnTo>
                  <a:lnTo>
                    <a:pt x="3790950" y="0"/>
                  </a:lnTo>
                  <a:close/>
                </a:path>
                <a:path w="5575934" h="330200">
                  <a:moveTo>
                    <a:pt x="5575554" y="152400"/>
                  </a:moveTo>
                  <a:lnTo>
                    <a:pt x="4114800" y="152400"/>
                  </a:lnTo>
                  <a:lnTo>
                    <a:pt x="4114800" y="329946"/>
                  </a:lnTo>
                  <a:lnTo>
                    <a:pt x="4120896" y="329946"/>
                  </a:lnTo>
                  <a:lnTo>
                    <a:pt x="4127754" y="329946"/>
                  </a:lnTo>
                  <a:lnTo>
                    <a:pt x="4127754" y="165354"/>
                  </a:lnTo>
                  <a:lnTo>
                    <a:pt x="5562600" y="165354"/>
                  </a:lnTo>
                  <a:lnTo>
                    <a:pt x="5562600" y="329946"/>
                  </a:lnTo>
                  <a:lnTo>
                    <a:pt x="5568683" y="329946"/>
                  </a:lnTo>
                  <a:lnTo>
                    <a:pt x="5575554" y="329946"/>
                  </a:lnTo>
                  <a:lnTo>
                    <a:pt x="5575554" y="15240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06373" y="4336034"/>
            <a:ext cx="130683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Times New Roman"/>
                <a:cs typeface="Times New Roman"/>
              </a:rPr>
              <a:t>Intermediate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8973" y="4451097"/>
            <a:ext cx="634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A9A"/>
                </a:solidFill>
                <a:latin typeface="Times New Roman"/>
                <a:cs typeface="Times New Roman"/>
              </a:rPr>
              <a:t>Object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7573" y="3422396"/>
            <a:ext cx="800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9A"/>
                </a:solidFill>
                <a:latin typeface="Times New Roman"/>
                <a:cs typeface="Times New Roman"/>
              </a:rPr>
              <a:t>Source </a:t>
            </a:r>
            <a:r>
              <a:rPr sz="18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009A9A"/>
                </a:solidFill>
                <a:latin typeface="Times New Roman"/>
                <a:cs typeface="Times New Roman"/>
              </a:rPr>
              <a:t>rogram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4839" y="3777996"/>
            <a:ext cx="9144000" cy="1714500"/>
            <a:chOff x="774839" y="3777996"/>
            <a:chExt cx="9144000" cy="1714500"/>
          </a:xfrm>
        </p:grpSpPr>
        <p:sp>
          <p:nvSpPr>
            <p:cNvPr id="18" name="object 18"/>
            <p:cNvSpPr/>
            <p:nvPr/>
          </p:nvSpPr>
          <p:spPr>
            <a:xfrm>
              <a:off x="2292743" y="3778008"/>
              <a:ext cx="6718934" cy="857250"/>
            </a:xfrm>
            <a:custGeom>
              <a:avLst/>
              <a:gdLst/>
              <a:ahLst/>
              <a:cxnLst/>
              <a:rect l="l" t="t" r="r" b="b"/>
              <a:pathLst>
                <a:path w="6718934" h="857250">
                  <a:moveTo>
                    <a:pt x="327660" y="359752"/>
                  </a:moveTo>
                  <a:lnTo>
                    <a:pt x="303276" y="362712"/>
                  </a:lnTo>
                  <a:lnTo>
                    <a:pt x="277368" y="364998"/>
                  </a:lnTo>
                  <a:lnTo>
                    <a:pt x="250698" y="364998"/>
                  </a:lnTo>
                  <a:lnTo>
                    <a:pt x="249936" y="364972"/>
                  </a:lnTo>
                  <a:lnTo>
                    <a:pt x="221742" y="364236"/>
                  </a:lnTo>
                  <a:lnTo>
                    <a:pt x="177901" y="360553"/>
                  </a:lnTo>
                  <a:lnTo>
                    <a:pt x="134950" y="354418"/>
                  </a:lnTo>
                  <a:lnTo>
                    <a:pt x="92329" y="346138"/>
                  </a:lnTo>
                  <a:lnTo>
                    <a:pt x="49530" y="336042"/>
                  </a:lnTo>
                  <a:lnTo>
                    <a:pt x="12954" y="325882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336042"/>
                  </a:lnTo>
                  <a:lnTo>
                    <a:pt x="8382" y="338239"/>
                  </a:lnTo>
                  <a:lnTo>
                    <a:pt x="12954" y="339432"/>
                  </a:lnTo>
                  <a:lnTo>
                    <a:pt x="46482" y="348234"/>
                  </a:lnTo>
                  <a:lnTo>
                    <a:pt x="106057" y="361886"/>
                  </a:lnTo>
                  <a:lnTo>
                    <a:pt x="160477" y="371411"/>
                  </a:lnTo>
                  <a:lnTo>
                    <a:pt x="210934" y="376821"/>
                  </a:lnTo>
                  <a:lnTo>
                    <a:pt x="258597" y="378180"/>
                  </a:lnTo>
                  <a:lnTo>
                    <a:pt x="278130" y="377050"/>
                  </a:lnTo>
                  <a:lnTo>
                    <a:pt x="304685" y="375513"/>
                  </a:lnTo>
                  <a:lnTo>
                    <a:pt x="327660" y="372160"/>
                  </a:lnTo>
                  <a:lnTo>
                    <a:pt x="327660" y="360426"/>
                  </a:lnTo>
                  <a:lnTo>
                    <a:pt x="327660" y="359752"/>
                  </a:lnTo>
                  <a:close/>
                </a:path>
                <a:path w="6718934" h="857250">
                  <a:moveTo>
                    <a:pt x="425196" y="609600"/>
                  </a:moveTo>
                  <a:lnTo>
                    <a:pt x="393954" y="609600"/>
                  </a:lnTo>
                  <a:lnTo>
                    <a:pt x="393954" y="381000"/>
                  </a:lnTo>
                  <a:lnTo>
                    <a:pt x="381000" y="381000"/>
                  </a:lnTo>
                  <a:lnTo>
                    <a:pt x="381000" y="609600"/>
                  </a:lnTo>
                  <a:lnTo>
                    <a:pt x="348996" y="609600"/>
                  </a:lnTo>
                  <a:lnTo>
                    <a:pt x="381000" y="673608"/>
                  </a:lnTo>
                  <a:lnTo>
                    <a:pt x="387096" y="685800"/>
                  </a:lnTo>
                  <a:lnTo>
                    <a:pt x="393954" y="672084"/>
                  </a:lnTo>
                  <a:lnTo>
                    <a:pt x="425196" y="609600"/>
                  </a:lnTo>
                  <a:close/>
                </a:path>
                <a:path w="6718934" h="857250">
                  <a:moveTo>
                    <a:pt x="914400" y="224129"/>
                  </a:moveTo>
                  <a:lnTo>
                    <a:pt x="827836" y="227482"/>
                  </a:lnTo>
                  <a:lnTo>
                    <a:pt x="779119" y="232435"/>
                  </a:lnTo>
                  <a:lnTo>
                    <a:pt x="732574" y="239560"/>
                  </a:lnTo>
                  <a:lnTo>
                    <a:pt x="687514" y="248793"/>
                  </a:lnTo>
                  <a:lnTo>
                    <a:pt x="643305" y="260096"/>
                  </a:lnTo>
                  <a:lnTo>
                    <a:pt x="599274" y="273380"/>
                  </a:lnTo>
                  <a:lnTo>
                    <a:pt x="554774" y="288607"/>
                  </a:lnTo>
                  <a:lnTo>
                    <a:pt x="509155" y="305701"/>
                  </a:lnTo>
                  <a:lnTo>
                    <a:pt x="461772" y="324612"/>
                  </a:lnTo>
                  <a:lnTo>
                    <a:pt x="418338" y="339090"/>
                  </a:lnTo>
                  <a:lnTo>
                    <a:pt x="419100" y="339090"/>
                  </a:lnTo>
                  <a:lnTo>
                    <a:pt x="374904" y="351282"/>
                  </a:lnTo>
                  <a:lnTo>
                    <a:pt x="352044" y="355854"/>
                  </a:lnTo>
                  <a:lnTo>
                    <a:pt x="328422" y="360286"/>
                  </a:lnTo>
                  <a:lnTo>
                    <a:pt x="328422" y="372059"/>
                  </a:lnTo>
                  <a:lnTo>
                    <a:pt x="396900" y="358267"/>
                  </a:lnTo>
                  <a:lnTo>
                    <a:pt x="445401" y="343776"/>
                  </a:lnTo>
                  <a:lnTo>
                    <a:pt x="497116" y="325437"/>
                  </a:lnTo>
                  <a:lnTo>
                    <a:pt x="553212" y="303276"/>
                  </a:lnTo>
                  <a:lnTo>
                    <a:pt x="576072" y="295160"/>
                  </a:lnTo>
                  <a:lnTo>
                    <a:pt x="576834" y="294894"/>
                  </a:lnTo>
                  <a:lnTo>
                    <a:pt x="576072" y="294894"/>
                  </a:lnTo>
                  <a:lnTo>
                    <a:pt x="624840" y="278130"/>
                  </a:lnTo>
                  <a:lnTo>
                    <a:pt x="624840" y="278892"/>
                  </a:lnTo>
                  <a:lnTo>
                    <a:pt x="651510" y="270510"/>
                  </a:lnTo>
                  <a:lnTo>
                    <a:pt x="650748" y="271272"/>
                  </a:lnTo>
                  <a:lnTo>
                    <a:pt x="707136" y="257556"/>
                  </a:lnTo>
                  <a:lnTo>
                    <a:pt x="769620" y="246989"/>
                  </a:lnTo>
                  <a:lnTo>
                    <a:pt x="770382" y="246888"/>
                  </a:lnTo>
                  <a:lnTo>
                    <a:pt x="769620" y="246888"/>
                  </a:lnTo>
                  <a:lnTo>
                    <a:pt x="803910" y="242404"/>
                  </a:lnTo>
                  <a:lnTo>
                    <a:pt x="804672" y="242316"/>
                  </a:lnTo>
                  <a:lnTo>
                    <a:pt x="803910" y="242316"/>
                  </a:lnTo>
                  <a:lnTo>
                    <a:pt x="840486" y="239268"/>
                  </a:lnTo>
                  <a:lnTo>
                    <a:pt x="879348" y="237744"/>
                  </a:lnTo>
                  <a:lnTo>
                    <a:pt x="914400" y="237185"/>
                  </a:lnTo>
                  <a:lnTo>
                    <a:pt x="914400" y="230124"/>
                  </a:lnTo>
                  <a:lnTo>
                    <a:pt x="914400" y="224129"/>
                  </a:lnTo>
                  <a:close/>
                </a:path>
                <a:path w="6718934" h="857250">
                  <a:moveTo>
                    <a:pt x="927354" y="0"/>
                  </a:moveTo>
                  <a:lnTo>
                    <a:pt x="914400" y="0"/>
                  </a:lnTo>
                  <a:lnTo>
                    <a:pt x="914400" y="224129"/>
                  </a:lnTo>
                  <a:lnTo>
                    <a:pt x="920496" y="224028"/>
                  </a:lnTo>
                  <a:lnTo>
                    <a:pt x="920496" y="237083"/>
                  </a:lnTo>
                  <a:lnTo>
                    <a:pt x="927354" y="236982"/>
                  </a:lnTo>
                  <a:lnTo>
                    <a:pt x="927354" y="0"/>
                  </a:lnTo>
                  <a:close/>
                </a:path>
                <a:path w="6718934" h="857250">
                  <a:moveTo>
                    <a:pt x="6718554" y="603504"/>
                  </a:moveTo>
                  <a:lnTo>
                    <a:pt x="5791200" y="603504"/>
                  </a:lnTo>
                  <a:lnTo>
                    <a:pt x="5791200" y="857250"/>
                  </a:lnTo>
                  <a:lnTo>
                    <a:pt x="5797296" y="857250"/>
                  </a:lnTo>
                  <a:lnTo>
                    <a:pt x="5804154" y="857250"/>
                  </a:lnTo>
                  <a:lnTo>
                    <a:pt x="5804154" y="616458"/>
                  </a:lnTo>
                  <a:lnTo>
                    <a:pt x="6705600" y="616458"/>
                  </a:lnTo>
                  <a:lnTo>
                    <a:pt x="6705600" y="857250"/>
                  </a:lnTo>
                  <a:lnTo>
                    <a:pt x="6711696" y="857250"/>
                  </a:lnTo>
                  <a:lnTo>
                    <a:pt x="6718554" y="857250"/>
                  </a:lnTo>
                  <a:lnTo>
                    <a:pt x="6718554" y="603504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64143" y="4635246"/>
              <a:ext cx="1461135" cy="245110"/>
            </a:xfrm>
            <a:custGeom>
              <a:avLst/>
              <a:gdLst/>
              <a:ahLst/>
              <a:cxnLst/>
              <a:rect l="l" t="t" r="r" b="b"/>
              <a:pathLst>
                <a:path w="1461135" h="245110">
                  <a:moveTo>
                    <a:pt x="12953" y="232409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244601"/>
                  </a:lnTo>
                  <a:lnTo>
                    <a:pt x="6095" y="244601"/>
                  </a:lnTo>
                  <a:lnTo>
                    <a:pt x="6095" y="232409"/>
                  </a:lnTo>
                  <a:lnTo>
                    <a:pt x="12953" y="232409"/>
                  </a:lnTo>
                  <a:close/>
                </a:path>
                <a:path w="1461135" h="245110">
                  <a:moveTo>
                    <a:pt x="1453895" y="232409"/>
                  </a:moveTo>
                  <a:lnTo>
                    <a:pt x="6095" y="232409"/>
                  </a:lnTo>
                  <a:lnTo>
                    <a:pt x="12953" y="238505"/>
                  </a:lnTo>
                  <a:lnTo>
                    <a:pt x="12953" y="244601"/>
                  </a:lnTo>
                  <a:lnTo>
                    <a:pt x="1447799" y="244601"/>
                  </a:lnTo>
                  <a:lnTo>
                    <a:pt x="1447799" y="238505"/>
                  </a:lnTo>
                  <a:lnTo>
                    <a:pt x="1453895" y="232409"/>
                  </a:lnTo>
                  <a:close/>
                </a:path>
                <a:path w="1461135" h="245110">
                  <a:moveTo>
                    <a:pt x="12953" y="244601"/>
                  </a:moveTo>
                  <a:lnTo>
                    <a:pt x="12953" y="238505"/>
                  </a:lnTo>
                  <a:lnTo>
                    <a:pt x="6095" y="232409"/>
                  </a:lnTo>
                  <a:lnTo>
                    <a:pt x="6095" y="244601"/>
                  </a:lnTo>
                  <a:lnTo>
                    <a:pt x="12953" y="244601"/>
                  </a:lnTo>
                  <a:close/>
                </a:path>
                <a:path w="1461135" h="245110">
                  <a:moveTo>
                    <a:pt x="1460753" y="244601"/>
                  </a:moveTo>
                  <a:lnTo>
                    <a:pt x="1460753" y="0"/>
                  </a:lnTo>
                  <a:lnTo>
                    <a:pt x="1447799" y="0"/>
                  </a:lnTo>
                  <a:lnTo>
                    <a:pt x="1447799" y="232409"/>
                  </a:lnTo>
                  <a:lnTo>
                    <a:pt x="1453895" y="232409"/>
                  </a:lnTo>
                  <a:lnTo>
                    <a:pt x="1453895" y="244601"/>
                  </a:lnTo>
                  <a:lnTo>
                    <a:pt x="1460753" y="244601"/>
                  </a:lnTo>
                  <a:close/>
                </a:path>
                <a:path w="1461135" h="245110">
                  <a:moveTo>
                    <a:pt x="1453895" y="244601"/>
                  </a:moveTo>
                  <a:lnTo>
                    <a:pt x="1453895" y="232409"/>
                  </a:lnTo>
                  <a:lnTo>
                    <a:pt x="1447799" y="238505"/>
                  </a:lnTo>
                  <a:lnTo>
                    <a:pt x="1447799" y="244601"/>
                  </a:lnTo>
                  <a:lnTo>
                    <a:pt x="1453895" y="244601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60633" y="4488434"/>
            <a:ext cx="6661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0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78943" y="4635246"/>
            <a:ext cx="1461135" cy="245110"/>
          </a:xfrm>
          <a:custGeom>
            <a:avLst/>
            <a:gdLst/>
            <a:ahLst/>
            <a:cxnLst/>
            <a:rect l="l" t="t" r="r" b="b"/>
            <a:pathLst>
              <a:path w="1461134" h="245110">
                <a:moveTo>
                  <a:pt x="12953" y="232409"/>
                </a:moveTo>
                <a:lnTo>
                  <a:pt x="12953" y="0"/>
                </a:lnTo>
                <a:lnTo>
                  <a:pt x="0" y="0"/>
                </a:lnTo>
                <a:lnTo>
                  <a:pt x="0" y="244601"/>
                </a:lnTo>
                <a:lnTo>
                  <a:pt x="6096" y="244601"/>
                </a:lnTo>
                <a:lnTo>
                  <a:pt x="6096" y="232409"/>
                </a:lnTo>
                <a:lnTo>
                  <a:pt x="12953" y="232409"/>
                </a:lnTo>
                <a:close/>
              </a:path>
              <a:path w="1461134" h="245110">
                <a:moveTo>
                  <a:pt x="1453883" y="232409"/>
                </a:moveTo>
                <a:lnTo>
                  <a:pt x="6096" y="232409"/>
                </a:lnTo>
                <a:lnTo>
                  <a:pt x="12953" y="238505"/>
                </a:lnTo>
                <a:lnTo>
                  <a:pt x="12953" y="244601"/>
                </a:lnTo>
                <a:lnTo>
                  <a:pt x="1447799" y="244601"/>
                </a:lnTo>
                <a:lnTo>
                  <a:pt x="1447799" y="238505"/>
                </a:lnTo>
                <a:lnTo>
                  <a:pt x="1453883" y="232409"/>
                </a:lnTo>
                <a:close/>
              </a:path>
              <a:path w="1461134" h="245110">
                <a:moveTo>
                  <a:pt x="12953" y="244601"/>
                </a:moveTo>
                <a:lnTo>
                  <a:pt x="12953" y="238505"/>
                </a:lnTo>
                <a:lnTo>
                  <a:pt x="6096" y="232409"/>
                </a:lnTo>
                <a:lnTo>
                  <a:pt x="6096" y="244601"/>
                </a:lnTo>
                <a:lnTo>
                  <a:pt x="12953" y="244601"/>
                </a:lnTo>
                <a:close/>
              </a:path>
              <a:path w="1461134" h="245110">
                <a:moveTo>
                  <a:pt x="1460754" y="244601"/>
                </a:moveTo>
                <a:lnTo>
                  <a:pt x="1460754" y="0"/>
                </a:lnTo>
                <a:lnTo>
                  <a:pt x="1447799" y="0"/>
                </a:lnTo>
                <a:lnTo>
                  <a:pt x="1447799" y="232409"/>
                </a:lnTo>
                <a:lnTo>
                  <a:pt x="1453883" y="232409"/>
                </a:lnTo>
                <a:lnTo>
                  <a:pt x="1453883" y="244601"/>
                </a:lnTo>
                <a:lnTo>
                  <a:pt x="1460754" y="244601"/>
                </a:lnTo>
                <a:close/>
              </a:path>
              <a:path w="1461134" h="245110">
                <a:moveTo>
                  <a:pt x="1453883" y="244601"/>
                </a:moveTo>
                <a:lnTo>
                  <a:pt x="1453883" y="232409"/>
                </a:lnTo>
                <a:lnTo>
                  <a:pt x="1447799" y="238505"/>
                </a:lnTo>
                <a:lnTo>
                  <a:pt x="1447799" y="244601"/>
                </a:lnTo>
                <a:lnTo>
                  <a:pt x="1453883" y="24460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75431" y="4488434"/>
            <a:ext cx="6661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0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8041" y="4635258"/>
            <a:ext cx="2337435" cy="445134"/>
          </a:xfrm>
          <a:custGeom>
            <a:avLst/>
            <a:gdLst/>
            <a:ahLst/>
            <a:cxnLst/>
            <a:rect l="l" t="t" r="r" b="b"/>
            <a:pathLst>
              <a:path w="2337435" h="445135">
                <a:moveTo>
                  <a:pt x="467220" y="0"/>
                </a:moveTo>
                <a:lnTo>
                  <a:pt x="467106" y="762"/>
                </a:lnTo>
                <a:lnTo>
                  <a:pt x="467220" y="0"/>
                </a:lnTo>
                <a:close/>
              </a:path>
              <a:path w="2337435" h="445135">
                <a:moveTo>
                  <a:pt x="1991220" y="0"/>
                </a:moveTo>
                <a:lnTo>
                  <a:pt x="1991106" y="762"/>
                </a:lnTo>
                <a:lnTo>
                  <a:pt x="1991220" y="0"/>
                </a:lnTo>
                <a:close/>
              </a:path>
              <a:path w="2337435" h="445135">
                <a:moveTo>
                  <a:pt x="2271522" y="431292"/>
                </a:moveTo>
                <a:lnTo>
                  <a:pt x="2270760" y="431253"/>
                </a:lnTo>
                <a:lnTo>
                  <a:pt x="2271522" y="431292"/>
                </a:lnTo>
                <a:close/>
              </a:path>
              <a:path w="2337435" h="445135">
                <a:moveTo>
                  <a:pt x="2337054" y="433578"/>
                </a:moveTo>
                <a:lnTo>
                  <a:pt x="2270760" y="431292"/>
                </a:lnTo>
                <a:lnTo>
                  <a:pt x="2269998" y="431215"/>
                </a:lnTo>
                <a:lnTo>
                  <a:pt x="2255520" y="430530"/>
                </a:lnTo>
                <a:lnTo>
                  <a:pt x="2256282" y="430530"/>
                </a:lnTo>
                <a:lnTo>
                  <a:pt x="2241042" y="427482"/>
                </a:lnTo>
                <a:lnTo>
                  <a:pt x="2241042" y="428244"/>
                </a:lnTo>
                <a:lnTo>
                  <a:pt x="2212086" y="420624"/>
                </a:lnTo>
                <a:lnTo>
                  <a:pt x="2197608" y="415290"/>
                </a:lnTo>
                <a:lnTo>
                  <a:pt x="2198370" y="415290"/>
                </a:lnTo>
                <a:lnTo>
                  <a:pt x="2183892" y="409194"/>
                </a:lnTo>
                <a:lnTo>
                  <a:pt x="2184654" y="409956"/>
                </a:lnTo>
                <a:lnTo>
                  <a:pt x="2170176" y="403098"/>
                </a:lnTo>
                <a:lnTo>
                  <a:pt x="2170938" y="403098"/>
                </a:lnTo>
                <a:lnTo>
                  <a:pt x="2157222" y="395478"/>
                </a:lnTo>
                <a:lnTo>
                  <a:pt x="2157984" y="395478"/>
                </a:lnTo>
                <a:lnTo>
                  <a:pt x="2144268" y="387096"/>
                </a:lnTo>
                <a:lnTo>
                  <a:pt x="2145030" y="387096"/>
                </a:lnTo>
                <a:lnTo>
                  <a:pt x="2132076" y="377952"/>
                </a:lnTo>
                <a:lnTo>
                  <a:pt x="2132076" y="378714"/>
                </a:lnTo>
                <a:lnTo>
                  <a:pt x="2119884" y="368808"/>
                </a:lnTo>
                <a:lnTo>
                  <a:pt x="2108454" y="358140"/>
                </a:lnTo>
                <a:lnTo>
                  <a:pt x="2097024" y="346710"/>
                </a:lnTo>
                <a:lnTo>
                  <a:pt x="2097024" y="347472"/>
                </a:lnTo>
                <a:lnTo>
                  <a:pt x="2075688" y="323088"/>
                </a:lnTo>
                <a:lnTo>
                  <a:pt x="2065782" y="310134"/>
                </a:lnTo>
                <a:lnTo>
                  <a:pt x="2056638" y="296418"/>
                </a:lnTo>
                <a:lnTo>
                  <a:pt x="2047494" y="281940"/>
                </a:lnTo>
                <a:lnTo>
                  <a:pt x="2047494" y="282702"/>
                </a:lnTo>
                <a:lnTo>
                  <a:pt x="2039112" y="267462"/>
                </a:lnTo>
                <a:lnTo>
                  <a:pt x="2031492" y="252222"/>
                </a:lnTo>
                <a:lnTo>
                  <a:pt x="2023872" y="236220"/>
                </a:lnTo>
                <a:lnTo>
                  <a:pt x="2023872" y="236982"/>
                </a:lnTo>
                <a:lnTo>
                  <a:pt x="2011680" y="203454"/>
                </a:lnTo>
                <a:lnTo>
                  <a:pt x="2011680" y="204216"/>
                </a:lnTo>
                <a:lnTo>
                  <a:pt x="2006346" y="186690"/>
                </a:lnTo>
                <a:lnTo>
                  <a:pt x="1997202" y="151638"/>
                </a:lnTo>
                <a:lnTo>
                  <a:pt x="1991106" y="114300"/>
                </a:lnTo>
                <a:lnTo>
                  <a:pt x="1991106" y="115062"/>
                </a:lnTo>
                <a:lnTo>
                  <a:pt x="1988058" y="76962"/>
                </a:lnTo>
                <a:lnTo>
                  <a:pt x="1988058" y="38100"/>
                </a:lnTo>
                <a:lnTo>
                  <a:pt x="1991106" y="0"/>
                </a:lnTo>
                <a:lnTo>
                  <a:pt x="1978761" y="0"/>
                </a:lnTo>
                <a:lnTo>
                  <a:pt x="1975866" y="37338"/>
                </a:lnTo>
                <a:lnTo>
                  <a:pt x="1975104" y="57150"/>
                </a:lnTo>
                <a:lnTo>
                  <a:pt x="1975866" y="77724"/>
                </a:lnTo>
                <a:lnTo>
                  <a:pt x="1979295" y="122059"/>
                </a:lnTo>
                <a:lnTo>
                  <a:pt x="1987511" y="166585"/>
                </a:lnTo>
                <a:lnTo>
                  <a:pt x="1988058" y="168427"/>
                </a:lnTo>
                <a:lnTo>
                  <a:pt x="2000377" y="210489"/>
                </a:lnTo>
                <a:lnTo>
                  <a:pt x="2017763" y="252984"/>
                </a:lnTo>
                <a:lnTo>
                  <a:pt x="2039531" y="293243"/>
                </a:lnTo>
                <a:lnTo>
                  <a:pt x="2065553" y="330466"/>
                </a:lnTo>
                <a:lnTo>
                  <a:pt x="2095690" y="363842"/>
                </a:lnTo>
                <a:lnTo>
                  <a:pt x="2129815" y="392557"/>
                </a:lnTo>
                <a:lnTo>
                  <a:pt x="2144268" y="401408"/>
                </a:lnTo>
                <a:lnTo>
                  <a:pt x="2157222" y="409346"/>
                </a:lnTo>
                <a:lnTo>
                  <a:pt x="2167788" y="415810"/>
                </a:lnTo>
                <a:lnTo>
                  <a:pt x="2170176" y="416788"/>
                </a:lnTo>
                <a:lnTo>
                  <a:pt x="2184654" y="422681"/>
                </a:lnTo>
                <a:lnTo>
                  <a:pt x="2197608" y="427964"/>
                </a:lnTo>
                <a:lnTo>
                  <a:pt x="2207615" y="432054"/>
                </a:lnTo>
                <a:lnTo>
                  <a:pt x="747522" y="432054"/>
                </a:lnTo>
                <a:lnTo>
                  <a:pt x="746760" y="431977"/>
                </a:lnTo>
                <a:lnTo>
                  <a:pt x="731520" y="430530"/>
                </a:lnTo>
                <a:lnTo>
                  <a:pt x="732282" y="430530"/>
                </a:lnTo>
                <a:lnTo>
                  <a:pt x="717042" y="427482"/>
                </a:lnTo>
                <a:lnTo>
                  <a:pt x="717042" y="428244"/>
                </a:lnTo>
                <a:lnTo>
                  <a:pt x="688086" y="420624"/>
                </a:lnTo>
                <a:lnTo>
                  <a:pt x="673608" y="415290"/>
                </a:lnTo>
                <a:lnTo>
                  <a:pt x="674370" y="415290"/>
                </a:lnTo>
                <a:lnTo>
                  <a:pt x="659892" y="409194"/>
                </a:lnTo>
                <a:lnTo>
                  <a:pt x="660654" y="409956"/>
                </a:lnTo>
                <a:lnTo>
                  <a:pt x="646176" y="403098"/>
                </a:lnTo>
                <a:lnTo>
                  <a:pt x="646938" y="403098"/>
                </a:lnTo>
                <a:lnTo>
                  <a:pt x="633222" y="395478"/>
                </a:lnTo>
                <a:lnTo>
                  <a:pt x="633984" y="395478"/>
                </a:lnTo>
                <a:lnTo>
                  <a:pt x="620268" y="387096"/>
                </a:lnTo>
                <a:lnTo>
                  <a:pt x="621030" y="387096"/>
                </a:lnTo>
                <a:lnTo>
                  <a:pt x="608076" y="377952"/>
                </a:lnTo>
                <a:lnTo>
                  <a:pt x="608076" y="378714"/>
                </a:lnTo>
                <a:lnTo>
                  <a:pt x="595884" y="368808"/>
                </a:lnTo>
                <a:lnTo>
                  <a:pt x="584454" y="358140"/>
                </a:lnTo>
                <a:lnTo>
                  <a:pt x="573024" y="346710"/>
                </a:lnTo>
                <a:lnTo>
                  <a:pt x="573024" y="347472"/>
                </a:lnTo>
                <a:lnTo>
                  <a:pt x="551688" y="323088"/>
                </a:lnTo>
                <a:lnTo>
                  <a:pt x="541782" y="310134"/>
                </a:lnTo>
                <a:lnTo>
                  <a:pt x="532638" y="296418"/>
                </a:lnTo>
                <a:lnTo>
                  <a:pt x="523494" y="281940"/>
                </a:lnTo>
                <a:lnTo>
                  <a:pt x="523494" y="282702"/>
                </a:lnTo>
                <a:lnTo>
                  <a:pt x="515112" y="267462"/>
                </a:lnTo>
                <a:lnTo>
                  <a:pt x="507492" y="252222"/>
                </a:lnTo>
                <a:lnTo>
                  <a:pt x="499872" y="236220"/>
                </a:lnTo>
                <a:lnTo>
                  <a:pt x="499872" y="236982"/>
                </a:lnTo>
                <a:lnTo>
                  <a:pt x="487680" y="203454"/>
                </a:lnTo>
                <a:lnTo>
                  <a:pt x="487680" y="204216"/>
                </a:lnTo>
                <a:lnTo>
                  <a:pt x="482346" y="186690"/>
                </a:lnTo>
                <a:lnTo>
                  <a:pt x="473202" y="151638"/>
                </a:lnTo>
                <a:lnTo>
                  <a:pt x="467106" y="114300"/>
                </a:lnTo>
                <a:lnTo>
                  <a:pt x="467106" y="115062"/>
                </a:lnTo>
                <a:lnTo>
                  <a:pt x="464058" y="76962"/>
                </a:lnTo>
                <a:lnTo>
                  <a:pt x="464058" y="38100"/>
                </a:lnTo>
                <a:lnTo>
                  <a:pt x="467106" y="0"/>
                </a:lnTo>
                <a:lnTo>
                  <a:pt x="454761" y="0"/>
                </a:lnTo>
                <a:lnTo>
                  <a:pt x="451866" y="37338"/>
                </a:lnTo>
                <a:lnTo>
                  <a:pt x="451218" y="54165"/>
                </a:lnTo>
                <a:lnTo>
                  <a:pt x="381000" y="19050"/>
                </a:lnTo>
                <a:lnTo>
                  <a:pt x="381000" y="51054"/>
                </a:lnTo>
                <a:lnTo>
                  <a:pt x="0" y="51054"/>
                </a:lnTo>
                <a:lnTo>
                  <a:pt x="0" y="64008"/>
                </a:lnTo>
                <a:lnTo>
                  <a:pt x="381000" y="64008"/>
                </a:lnTo>
                <a:lnTo>
                  <a:pt x="381000" y="95250"/>
                </a:lnTo>
                <a:lnTo>
                  <a:pt x="393954" y="88773"/>
                </a:lnTo>
                <a:lnTo>
                  <a:pt x="451218" y="60147"/>
                </a:lnTo>
                <a:lnTo>
                  <a:pt x="451866" y="76962"/>
                </a:lnTo>
                <a:lnTo>
                  <a:pt x="455307" y="122694"/>
                </a:lnTo>
                <a:lnTo>
                  <a:pt x="463931" y="168656"/>
                </a:lnTo>
                <a:lnTo>
                  <a:pt x="464058" y="169049"/>
                </a:lnTo>
                <a:lnTo>
                  <a:pt x="477558" y="213931"/>
                </a:lnTo>
                <a:lnTo>
                  <a:pt x="496011" y="257632"/>
                </a:lnTo>
                <a:lnTo>
                  <a:pt x="519125" y="298856"/>
                </a:lnTo>
                <a:lnTo>
                  <a:pt x="546735" y="336727"/>
                </a:lnTo>
                <a:lnTo>
                  <a:pt x="578637" y="370319"/>
                </a:lnTo>
                <a:lnTo>
                  <a:pt x="614705" y="398767"/>
                </a:lnTo>
                <a:lnTo>
                  <a:pt x="620268" y="401878"/>
                </a:lnTo>
                <a:lnTo>
                  <a:pt x="633222" y="409130"/>
                </a:lnTo>
                <a:lnTo>
                  <a:pt x="646176" y="416382"/>
                </a:lnTo>
                <a:lnTo>
                  <a:pt x="654723" y="421170"/>
                </a:lnTo>
                <a:lnTo>
                  <a:pt x="660654" y="423265"/>
                </a:lnTo>
                <a:lnTo>
                  <a:pt x="673608" y="427824"/>
                </a:lnTo>
                <a:lnTo>
                  <a:pt x="698550" y="436626"/>
                </a:lnTo>
                <a:lnTo>
                  <a:pt x="731520" y="441921"/>
                </a:lnTo>
                <a:lnTo>
                  <a:pt x="745998" y="444246"/>
                </a:lnTo>
                <a:lnTo>
                  <a:pt x="762000" y="445008"/>
                </a:lnTo>
                <a:lnTo>
                  <a:pt x="2286000" y="445008"/>
                </a:lnTo>
                <a:lnTo>
                  <a:pt x="2337054" y="445008"/>
                </a:lnTo>
                <a:lnTo>
                  <a:pt x="2337054" y="433578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77291" y="4640834"/>
            <a:ext cx="3651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9A9A"/>
                </a:solidFill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51639" y="4654308"/>
            <a:ext cx="2438400" cy="76200"/>
          </a:xfrm>
          <a:custGeom>
            <a:avLst/>
            <a:gdLst/>
            <a:ahLst/>
            <a:cxnLst/>
            <a:rect l="l" t="t" r="r" b="b"/>
            <a:pathLst>
              <a:path w="2438400" h="76200">
                <a:moveTo>
                  <a:pt x="457200" y="38100"/>
                </a:moveTo>
                <a:lnTo>
                  <a:pt x="381000" y="0"/>
                </a:lnTo>
                <a:lnTo>
                  <a:pt x="381000" y="32004"/>
                </a:lnTo>
                <a:lnTo>
                  <a:pt x="0" y="32004"/>
                </a:lnTo>
                <a:lnTo>
                  <a:pt x="0" y="44958"/>
                </a:lnTo>
                <a:lnTo>
                  <a:pt x="381000" y="44958"/>
                </a:lnTo>
                <a:lnTo>
                  <a:pt x="381000" y="76200"/>
                </a:lnTo>
                <a:lnTo>
                  <a:pt x="393954" y="69723"/>
                </a:lnTo>
                <a:lnTo>
                  <a:pt x="457200" y="38100"/>
                </a:lnTo>
                <a:close/>
              </a:path>
              <a:path w="2438400" h="76200">
                <a:moveTo>
                  <a:pt x="2438387" y="38100"/>
                </a:moveTo>
                <a:lnTo>
                  <a:pt x="2362187" y="0"/>
                </a:lnTo>
                <a:lnTo>
                  <a:pt x="2362187" y="32004"/>
                </a:lnTo>
                <a:lnTo>
                  <a:pt x="1981187" y="32004"/>
                </a:lnTo>
                <a:lnTo>
                  <a:pt x="1981187" y="44958"/>
                </a:lnTo>
                <a:lnTo>
                  <a:pt x="2362187" y="44958"/>
                </a:lnTo>
                <a:lnTo>
                  <a:pt x="2362187" y="76200"/>
                </a:lnTo>
                <a:lnTo>
                  <a:pt x="2375141" y="69723"/>
                </a:lnTo>
                <a:lnTo>
                  <a:pt x="2438387" y="381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28979" y="4725418"/>
            <a:ext cx="546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9A9A"/>
                </a:solidFill>
                <a:latin typeface="Times New Roman"/>
                <a:cs typeface="Times New Roman"/>
              </a:rPr>
              <a:t>codes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4543" y="4635260"/>
            <a:ext cx="7557134" cy="857250"/>
          </a:xfrm>
          <a:custGeom>
            <a:avLst/>
            <a:gdLst/>
            <a:ahLst/>
            <a:cxnLst/>
            <a:rect l="l" t="t" r="r" b="b"/>
            <a:pathLst>
              <a:path w="7557134" h="857250">
                <a:moveTo>
                  <a:pt x="927354" y="584454"/>
                </a:moveTo>
                <a:lnTo>
                  <a:pt x="0" y="584454"/>
                </a:lnTo>
                <a:lnTo>
                  <a:pt x="0" y="857250"/>
                </a:lnTo>
                <a:lnTo>
                  <a:pt x="6096" y="857250"/>
                </a:lnTo>
                <a:lnTo>
                  <a:pt x="12954" y="857250"/>
                </a:lnTo>
                <a:lnTo>
                  <a:pt x="12954" y="597408"/>
                </a:lnTo>
                <a:lnTo>
                  <a:pt x="914400" y="597408"/>
                </a:lnTo>
                <a:lnTo>
                  <a:pt x="914400" y="857250"/>
                </a:lnTo>
                <a:lnTo>
                  <a:pt x="920496" y="857250"/>
                </a:lnTo>
                <a:lnTo>
                  <a:pt x="927354" y="857250"/>
                </a:lnTo>
                <a:lnTo>
                  <a:pt x="927354" y="584454"/>
                </a:lnTo>
                <a:close/>
              </a:path>
              <a:path w="7557134" h="857250">
                <a:moveTo>
                  <a:pt x="1280160" y="268986"/>
                </a:moveTo>
                <a:lnTo>
                  <a:pt x="1269492" y="262128"/>
                </a:lnTo>
                <a:lnTo>
                  <a:pt x="991362" y="701802"/>
                </a:lnTo>
                <a:lnTo>
                  <a:pt x="1002792" y="708660"/>
                </a:lnTo>
                <a:lnTo>
                  <a:pt x="1280160" y="268986"/>
                </a:lnTo>
                <a:close/>
              </a:path>
              <a:path w="7557134" h="857250">
                <a:moveTo>
                  <a:pt x="6957060" y="493102"/>
                </a:moveTo>
                <a:lnTo>
                  <a:pt x="6932676" y="496062"/>
                </a:lnTo>
                <a:lnTo>
                  <a:pt x="6906768" y="498348"/>
                </a:lnTo>
                <a:lnTo>
                  <a:pt x="6880098" y="498348"/>
                </a:lnTo>
                <a:lnTo>
                  <a:pt x="6879336" y="498322"/>
                </a:lnTo>
                <a:lnTo>
                  <a:pt x="6851142" y="497586"/>
                </a:lnTo>
                <a:lnTo>
                  <a:pt x="6807301" y="493903"/>
                </a:lnTo>
                <a:lnTo>
                  <a:pt x="6764350" y="487768"/>
                </a:lnTo>
                <a:lnTo>
                  <a:pt x="6721729" y="479488"/>
                </a:lnTo>
                <a:lnTo>
                  <a:pt x="6678930" y="469392"/>
                </a:lnTo>
                <a:lnTo>
                  <a:pt x="6642354" y="459232"/>
                </a:lnTo>
                <a:lnTo>
                  <a:pt x="6642354" y="0"/>
                </a:lnTo>
                <a:lnTo>
                  <a:pt x="6629400" y="0"/>
                </a:lnTo>
                <a:lnTo>
                  <a:pt x="6629400" y="469392"/>
                </a:lnTo>
                <a:lnTo>
                  <a:pt x="6637782" y="471589"/>
                </a:lnTo>
                <a:lnTo>
                  <a:pt x="6642354" y="472782"/>
                </a:lnTo>
                <a:lnTo>
                  <a:pt x="6675882" y="481584"/>
                </a:lnTo>
                <a:lnTo>
                  <a:pt x="6735470" y="495249"/>
                </a:lnTo>
                <a:lnTo>
                  <a:pt x="6789890" y="504761"/>
                </a:lnTo>
                <a:lnTo>
                  <a:pt x="6840334" y="510184"/>
                </a:lnTo>
                <a:lnTo>
                  <a:pt x="6888010" y="511530"/>
                </a:lnTo>
                <a:lnTo>
                  <a:pt x="6907530" y="510400"/>
                </a:lnTo>
                <a:lnTo>
                  <a:pt x="6934098" y="508863"/>
                </a:lnTo>
                <a:lnTo>
                  <a:pt x="6957060" y="505523"/>
                </a:lnTo>
                <a:lnTo>
                  <a:pt x="6957060" y="493776"/>
                </a:lnTo>
                <a:lnTo>
                  <a:pt x="6957060" y="493102"/>
                </a:lnTo>
                <a:close/>
              </a:path>
              <a:path w="7557134" h="857250">
                <a:moveTo>
                  <a:pt x="7543800" y="357479"/>
                </a:moveTo>
                <a:lnTo>
                  <a:pt x="7457237" y="360832"/>
                </a:lnTo>
                <a:lnTo>
                  <a:pt x="7408532" y="365785"/>
                </a:lnTo>
                <a:lnTo>
                  <a:pt x="7361974" y="372910"/>
                </a:lnTo>
                <a:lnTo>
                  <a:pt x="7316914" y="382143"/>
                </a:lnTo>
                <a:lnTo>
                  <a:pt x="7272706" y="393446"/>
                </a:lnTo>
                <a:lnTo>
                  <a:pt x="7228675" y="406730"/>
                </a:lnTo>
                <a:lnTo>
                  <a:pt x="7184174" y="421957"/>
                </a:lnTo>
                <a:lnTo>
                  <a:pt x="7138556" y="439051"/>
                </a:lnTo>
                <a:lnTo>
                  <a:pt x="7091172" y="457962"/>
                </a:lnTo>
                <a:lnTo>
                  <a:pt x="7047738" y="472440"/>
                </a:lnTo>
                <a:lnTo>
                  <a:pt x="7048500" y="472440"/>
                </a:lnTo>
                <a:lnTo>
                  <a:pt x="7004304" y="484632"/>
                </a:lnTo>
                <a:lnTo>
                  <a:pt x="6981444" y="489204"/>
                </a:lnTo>
                <a:lnTo>
                  <a:pt x="6957822" y="493636"/>
                </a:lnTo>
                <a:lnTo>
                  <a:pt x="6957822" y="505409"/>
                </a:lnTo>
                <a:lnTo>
                  <a:pt x="7026300" y="491617"/>
                </a:lnTo>
                <a:lnTo>
                  <a:pt x="7074802" y="477126"/>
                </a:lnTo>
                <a:lnTo>
                  <a:pt x="7126516" y="458787"/>
                </a:lnTo>
                <a:lnTo>
                  <a:pt x="7182612" y="436626"/>
                </a:lnTo>
                <a:lnTo>
                  <a:pt x="7205472" y="428510"/>
                </a:lnTo>
                <a:lnTo>
                  <a:pt x="7206234" y="428244"/>
                </a:lnTo>
                <a:lnTo>
                  <a:pt x="7205472" y="428244"/>
                </a:lnTo>
                <a:lnTo>
                  <a:pt x="7254240" y="411480"/>
                </a:lnTo>
                <a:lnTo>
                  <a:pt x="7254240" y="412242"/>
                </a:lnTo>
                <a:lnTo>
                  <a:pt x="7280910" y="403860"/>
                </a:lnTo>
                <a:lnTo>
                  <a:pt x="7280148" y="404622"/>
                </a:lnTo>
                <a:lnTo>
                  <a:pt x="7336536" y="390906"/>
                </a:lnTo>
                <a:lnTo>
                  <a:pt x="7399020" y="380339"/>
                </a:lnTo>
                <a:lnTo>
                  <a:pt x="7399782" y="380238"/>
                </a:lnTo>
                <a:lnTo>
                  <a:pt x="7399020" y="380238"/>
                </a:lnTo>
                <a:lnTo>
                  <a:pt x="7433310" y="375754"/>
                </a:lnTo>
                <a:lnTo>
                  <a:pt x="7434072" y="375666"/>
                </a:lnTo>
                <a:lnTo>
                  <a:pt x="7433310" y="375666"/>
                </a:lnTo>
                <a:lnTo>
                  <a:pt x="7469886" y="372618"/>
                </a:lnTo>
                <a:lnTo>
                  <a:pt x="7508748" y="371094"/>
                </a:lnTo>
                <a:lnTo>
                  <a:pt x="7543800" y="370535"/>
                </a:lnTo>
                <a:lnTo>
                  <a:pt x="7543800" y="363474"/>
                </a:lnTo>
                <a:lnTo>
                  <a:pt x="7543800" y="357479"/>
                </a:lnTo>
                <a:close/>
              </a:path>
              <a:path w="7557134" h="857250">
                <a:moveTo>
                  <a:pt x="7556754" y="0"/>
                </a:moveTo>
                <a:lnTo>
                  <a:pt x="7543800" y="0"/>
                </a:lnTo>
                <a:lnTo>
                  <a:pt x="7543800" y="357479"/>
                </a:lnTo>
                <a:lnTo>
                  <a:pt x="7549896" y="357378"/>
                </a:lnTo>
                <a:lnTo>
                  <a:pt x="7549896" y="370433"/>
                </a:lnTo>
                <a:lnTo>
                  <a:pt x="7556754" y="370332"/>
                </a:lnTo>
                <a:lnTo>
                  <a:pt x="7556754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79759" y="5251960"/>
            <a:ext cx="6756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OP</a:t>
            </a:r>
            <a:r>
              <a:rPr sz="1600" spc="-13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40039" y="4894340"/>
            <a:ext cx="1435735" cy="598170"/>
          </a:xfrm>
          <a:custGeom>
            <a:avLst/>
            <a:gdLst/>
            <a:ahLst/>
            <a:cxnLst/>
            <a:rect l="l" t="t" r="r" b="b"/>
            <a:pathLst>
              <a:path w="1435735" h="598170">
                <a:moveTo>
                  <a:pt x="250698" y="442722"/>
                </a:moveTo>
                <a:lnTo>
                  <a:pt x="10668" y="0"/>
                </a:lnTo>
                <a:lnTo>
                  <a:pt x="0" y="6096"/>
                </a:lnTo>
                <a:lnTo>
                  <a:pt x="239268" y="448818"/>
                </a:lnTo>
                <a:lnTo>
                  <a:pt x="250698" y="442722"/>
                </a:lnTo>
                <a:close/>
              </a:path>
              <a:path w="1435735" h="598170">
                <a:moveTo>
                  <a:pt x="1435608" y="325374"/>
                </a:moveTo>
                <a:lnTo>
                  <a:pt x="314706" y="325374"/>
                </a:lnTo>
                <a:lnTo>
                  <a:pt x="314706" y="598170"/>
                </a:lnTo>
                <a:lnTo>
                  <a:pt x="320802" y="598170"/>
                </a:lnTo>
                <a:lnTo>
                  <a:pt x="327660" y="598170"/>
                </a:lnTo>
                <a:lnTo>
                  <a:pt x="327660" y="338328"/>
                </a:lnTo>
                <a:lnTo>
                  <a:pt x="1422654" y="338328"/>
                </a:lnTo>
                <a:lnTo>
                  <a:pt x="1422654" y="598170"/>
                </a:lnTo>
                <a:lnTo>
                  <a:pt x="1429512" y="598170"/>
                </a:lnTo>
                <a:lnTo>
                  <a:pt x="1435608" y="598170"/>
                </a:lnTo>
                <a:lnTo>
                  <a:pt x="1435608" y="325374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86819" y="5251960"/>
            <a:ext cx="856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SYM</a:t>
            </a:r>
            <a:r>
              <a:rPr sz="1600" spc="-13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AB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27356" y="4870716"/>
            <a:ext cx="1482090" cy="622300"/>
          </a:xfrm>
          <a:custGeom>
            <a:avLst/>
            <a:gdLst/>
            <a:ahLst/>
            <a:cxnLst/>
            <a:rect l="l" t="t" r="r" b="b"/>
            <a:pathLst>
              <a:path w="1482090" h="622300">
                <a:moveTo>
                  <a:pt x="297180" y="466344"/>
                </a:moveTo>
                <a:lnTo>
                  <a:pt x="11430" y="0"/>
                </a:lnTo>
                <a:lnTo>
                  <a:pt x="0" y="6096"/>
                </a:lnTo>
                <a:lnTo>
                  <a:pt x="285750" y="473202"/>
                </a:lnTo>
                <a:lnTo>
                  <a:pt x="297180" y="466344"/>
                </a:lnTo>
                <a:close/>
              </a:path>
              <a:path w="1482090" h="622300">
                <a:moveTo>
                  <a:pt x="1482077" y="348996"/>
                </a:moveTo>
                <a:lnTo>
                  <a:pt x="361188" y="348996"/>
                </a:lnTo>
                <a:lnTo>
                  <a:pt x="361188" y="621792"/>
                </a:lnTo>
                <a:lnTo>
                  <a:pt x="367271" y="621792"/>
                </a:lnTo>
                <a:lnTo>
                  <a:pt x="374129" y="621792"/>
                </a:lnTo>
                <a:lnTo>
                  <a:pt x="374129" y="361950"/>
                </a:lnTo>
                <a:lnTo>
                  <a:pt x="1469136" y="361950"/>
                </a:lnTo>
                <a:lnTo>
                  <a:pt x="1469136" y="621792"/>
                </a:lnTo>
                <a:lnTo>
                  <a:pt x="1475981" y="621792"/>
                </a:lnTo>
                <a:lnTo>
                  <a:pt x="1482077" y="621792"/>
                </a:lnTo>
                <a:lnTo>
                  <a:pt x="1482077" y="34899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20619" y="5251960"/>
            <a:ext cx="856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SYM</a:t>
            </a:r>
            <a:r>
              <a:rPr sz="1600" spc="-13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9A9A"/>
                </a:solidFill>
                <a:latin typeface="Times New Roman"/>
                <a:cs typeface="Times New Roman"/>
              </a:rPr>
              <a:t>AB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4839" y="5491734"/>
            <a:ext cx="9144000" cy="1715770"/>
            <a:chOff x="774839" y="5491734"/>
            <a:chExt cx="9144000" cy="1715770"/>
          </a:xfrm>
        </p:grpSpPr>
        <p:sp>
          <p:nvSpPr>
            <p:cNvPr id="36" name="object 3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54543" y="5492508"/>
              <a:ext cx="6455410" cy="89535"/>
            </a:xfrm>
            <a:custGeom>
              <a:avLst/>
              <a:gdLst/>
              <a:ahLst/>
              <a:cxnLst/>
              <a:rect l="l" t="t" r="r" b="b"/>
              <a:pathLst>
                <a:path w="6455409" h="89535">
                  <a:moveTo>
                    <a:pt x="927354" y="0"/>
                  </a:moveTo>
                  <a:lnTo>
                    <a:pt x="914400" y="0"/>
                  </a:lnTo>
                  <a:lnTo>
                    <a:pt x="914400" y="76200"/>
                  </a:lnTo>
                  <a:lnTo>
                    <a:pt x="12954" y="76200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6096" y="89154"/>
                  </a:lnTo>
                  <a:lnTo>
                    <a:pt x="12954" y="89154"/>
                  </a:lnTo>
                  <a:lnTo>
                    <a:pt x="914400" y="89154"/>
                  </a:lnTo>
                  <a:lnTo>
                    <a:pt x="920496" y="89154"/>
                  </a:lnTo>
                  <a:lnTo>
                    <a:pt x="927354" y="89154"/>
                  </a:lnTo>
                  <a:lnTo>
                    <a:pt x="927354" y="0"/>
                  </a:lnTo>
                  <a:close/>
                </a:path>
                <a:path w="6455409" h="89535">
                  <a:moveTo>
                    <a:pt x="2721102" y="0"/>
                  </a:moveTo>
                  <a:lnTo>
                    <a:pt x="2708148" y="0"/>
                  </a:lnTo>
                  <a:lnTo>
                    <a:pt x="2708148" y="76200"/>
                  </a:lnTo>
                  <a:lnTo>
                    <a:pt x="1613154" y="76200"/>
                  </a:lnTo>
                  <a:lnTo>
                    <a:pt x="1613154" y="0"/>
                  </a:lnTo>
                  <a:lnTo>
                    <a:pt x="1600200" y="0"/>
                  </a:lnTo>
                  <a:lnTo>
                    <a:pt x="1600200" y="89154"/>
                  </a:lnTo>
                  <a:lnTo>
                    <a:pt x="1606296" y="89154"/>
                  </a:lnTo>
                  <a:lnTo>
                    <a:pt x="1613154" y="89154"/>
                  </a:lnTo>
                  <a:lnTo>
                    <a:pt x="2708148" y="89154"/>
                  </a:lnTo>
                  <a:lnTo>
                    <a:pt x="2715006" y="89154"/>
                  </a:lnTo>
                  <a:lnTo>
                    <a:pt x="2721102" y="89154"/>
                  </a:lnTo>
                  <a:lnTo>
                    <a:pt x="2721102" y="0"/>
                  </a:lnTo>
                  <a:close/>
                </a:path>
                <a:path w="6455409" h="89535">
                  <a:moveTo>
                    <a:pt x="6454889" y="0"/>
                  </a:moveTo>
                  <a:lnTo>
                    <a:pt x="6441948" y="0"/>
                  </a:lnTo>
                  <a:lnTo>
                    <a:pt x="6441948" y="76200"/>
                  </a:lnTo>
                  <a:lnTo>
                    <a:pt x="5346941" y="76200"/>
                  </a:lnTo>
                  <a:lnTo>
                    <a:pt x="5346941" y="0"/>
                  </a:lnTo>
                  <a:lnTo>
                    <a:pt x="5334000" y="0"/>
                  </a:lnTo>
                  <a:lnTo>
                    <a:pt x="5334000" y="89154"/>
                  </a:lnTo>
                  <a:lnTo>
                    <a:pt x="5340083" y="89154"/>
                  </a:lnTo>
                  <a:lnTo>
                    <a:pt x="5346941" y="89154"/>
                  </a:lnTo>
                  <a:lnTo>
                    <a:pt x="6441948" y="89154"/>
                  </a:lnTo>
                  <a:lnTo>
                    <a:pt x="6448793" y="89154"/>
                  </a:lnTo>
                  <a:lnTo>
                    <a:pt x="6454889" y="89154"/>
                  </a:lnTo>
                  <a:lnTo>
                    <a:pt x="6454889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40137" y="1963472"/>
            <a:ext cx="5647690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Operation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Code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Table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(OPTAB)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Symbol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Table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(SYMTAB)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Location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Counter(LOCCTR)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31248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Dat</a:t>
            </a:r>
            <a:r>
              <a:rPr spc="-400" dirty="0"/>
              <a:t>a</a:t>
            </a:r>
            <a:r>
              <a:rPr spc="-220" dirty="0"/>
              <a:t> </a:t>
            </a:r>
            <a:r>
              <a:rPr spc="-365" dirty="0"/>
              <a:t>Structures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74841" y="3777996"/>
            <a:ext cx="1026160" cy="3429000"/>
            <a:chOff x="774839" y="3777996"/>
            <a:chExt cx="1026160" cy="3429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40135" y="1886347"/>
            <a:ext cx="7362190" cy="34028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menmonic,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(instruction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format,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length)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etc.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Characteristic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static</a:t>
            </a:r>
            <a:r>
              <a:rPr sz="2600" spc="-6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array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hash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table,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easy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search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5942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OPTA</a:t>
            </a:r>
            <a:r>
              <a:rPr spc="-520" dirty="0"/>
              <a:t>B</a:t>
            </a:r>
            <a:r>
              <a:rPr spc="-204" dirty="0"/>
              <a:t> </a:t>
            </a:r>
            <a:r>
              <a:rPr spc="-350" dirty="0"/>
              <a:t>(operatio</a:t>
            </a:r>
            <a:r>
              <a:rPr spc="-440" dirty="0"/>
              <a:t>n</a:t>
            </a:r>
            <a:r>
              <a:rPr spc="-229" dirty="0"/>
              <a:t> </a:t>
            </a:r>
            <a:r>
              <a:rPr spc="-434" dirty="0"/>
              <a:t>cod</a:t>
            </a:r>
            <a:r>
              <a:rPr spc="-400" dirty="0"/>
              <a:t>e</a:t>
            </a:r>
            <a:r>
              <a:rPr spc="-204" dirty="0"/>
              <a:t> </a:t>
            </a:r>
            <a:r>
              <a:rPr spc="-325" dirty="0"/>
              <a:t>table)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21135" y="1743710"/>
            <a:ext cx="17125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4718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SYMTA</a:t>
            </a:r>
            <a:r>
              <a:rPr spc="-520" dirty="0"/>
              <a:t>B</a:t>
            </a:r>
            <a:r>
              <a:rPr spc="-220" dirty="0"/>
              <a:t> </a:t>
            </a:r>
            <a:r>
              <a:rPr spc="-434" dirty="0"/>
              <a:t>(symbo</a:t>
            </a:r>
            <a:r>
              <a:rPr spc="-200" dirty="0"/>
              <a:t>l</a:t>
            </a:r>
            <a:r>
              <a:rPr spc="-220" dirty="0"/>
              <a:t> </a:t>
            </a:r>
            <a:r>
              <a:rPr spc="-325" dirty="0"/>
              <a:t>table)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774839" y="1868425"/>
            <a:ext cx="9144000" cy="1052830"/>
            <a:chOff x="774839" y="1868423"/>
            <a:chExt cx="9144000" cy="1052830"/>
          </a:xfrm>
        </p:grpSpPr>
        <p:sp>
          <p:nvSpPr>
            <p:cNvPr id="8" name="object 8"/>
            <p:cNvSpPr/>
            <p:nvPr/>
          </p:nvSpPr>
          <p:spPr>
            <a:xfrm>
              <a:off x="6790067" y="1868423"/>
              <a:ext cx="2597785" cy="195580"/>
            </a:xfrm>
            <a:custGeom>
              <a:avLst/>
              <a:gdLst/>
              <a:ahLst/>
              <a:cxnLst/>
              <a:rect l="l" t="t" r="r" b="b"/>
              <a:pathLst>
                <a:path w="2597784" h="195580">
                  <a:moveTo>
                    <a:pt x="2597657" y="195071"/>
                  </a:moveTo>
                  <a:lnTo>
                    <a:pt x="2597657" y="0"/>
                  </a:lnTo>
                  <a:lnTo>
                    <a:pt x="0" y="0"/>
                  </a:lnTo>
                  <a:lnTo>
                    <a:pt x="0" y="195071"/>
                  </a:lnTo>
                  <a:lnTo>
                    <a:pt x="4559" y="195071"/>
                  </a:lnTo>
                  <a:lnTo>
                    <a:pt x="4559" y="9906"/>
                  </a:lnTo>
                  <a:lnTo>
                    <a:pt x="9893" y="4572"/>
                  </a:lnTo>
                  <a:lnTo>
                    <a:pt x="9893" y="9906"/>
                  </a:lnTo>
                  <a:lnTo>
                    <a:pt x="2587752" y="9906"/>
                  </a:lnTo>
                  <a:lnTo>
                    <a:pt x="2587752" y="4571"/>
                  </a:lnTo>
                  <a:lnTo>
                    <a:pt x="2592324" y="9906"/>
                  </a:lnTo>
                  <a:lnTo>
                    <a:pt x="2592324" y="195071"/>
                  </a:lnTo>
                  <a:lnTo>
                    <a:pt x="2597657" y="195071"/>
                  </a:lnTo>
                  <a:close/>
                </a:path>
                <a:path w="2597784" h="195580">
                  <a:moveTo>
                    <a:pt x="9893" y="9906"/>
                  </a:moveTo>
                  <a:lnTo>
                    <a:pt x="9893" y="4572"/>
                  </a:lnTo>
                  <a:lnTo>
                    <a:pt x="4559" y="9906"/>
                  </a:lnTo>
                  <a:lnTo>
                    <a:pt x="9893" y="9906"/>
                  </a:lnTo>
                  <a:close/>
                </a:path>
                <a:path w="2597784" h="195580">
                  <a:moveTo>
                    <a:pt x="9893" y="195071"/>
                  </a:moveTo>
                  <a:lnTo>
                    <a:pt x="9893" y="9906"/>
                  </a:lnTo>
                  <a:lnTo>
                    <a:pt x="4559" y="9906"/>
                  </a:lnTo>
                  <a:lnTo>
                    <a:pt x="4559" y="195071"/>
                  </a:lnTo>
                  <a:lnTo>
                    <a:pt x="9893" y="195071"/>
                  </a:lnTo>
                  <a:close/>
                </a:path>
                <a:path w="2597784" h="195580">
                  <a:moveTo>
                    <a:pt x="2592324" y="9906"/>
                  </a:moveTo>
                  <a:lnTo>
                    <a:pt x="2587752" y="4571"/>
                  </a:lnTo>
                  <a:lnTo>
                    <a:pt x="2587752" y="9906"/>
                  </a:lnTo>
                  <a:lnTo>
                    <a:pt x="2592324" y="9906"/>
                  </a:lnTo>
                  <a:close/>
                </a:path>
                <a:path w="2597784" h="195580">
                  <a:moveTo>
                    <a:pt x="2592324" y="195071"/>
                  </a:moveTo>
                  <a:lnTo>
                    <a:pt x="2592324" y="9906"/>
                  </a:lnTo>
                  <a:lnTo>
                    <a:pt x="2587752" y="9906"/>
                  </a:lnTo>
                  <a:lnTo>
                    <a:pt x="2587752" y="195071"/>
                  </a:lnTo>
                  <a:lnTo>
                    <a:pt x="2592324" y="195071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9528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21595" y="2294396"/>
            <a:ext cx="200469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e, length)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etc.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90069" y="2062735"/>
            <a:ext cx="2597785" cy="858519"/>
            <a:chOff x="6790067" y="2062733"/>
            <a:chExt cx="2597785" cy="858519"/>
          </a:xfrm>
        </p:grpSpPr>
        <p:sp>
          <p:nvSpPr>
            <p:cNvPr id="13" name="object 13"/>
            <p:cNvSpPr/>
            <p:nvPr/>
          </p:nvSpPr>
          <p:spPr>
            <a:xfrm>
              <a:off x="6794627" y="2062733"/>
              <a:ext cx="2588260" cy="858519"/>
            </a:xfrm>
            <a:custGeom>
              <a:avLst/>
              <a:gdLst/>
              <a:ahLst/>
              <a:cxnLst/>
              <a:rect l="l" t="t" r="r" b="b"/>
              <a:pathLst>
                <a:path w="2588259" h="858519">
                  <a:moveTo>
                    <a:pt x="2587752" y="858011"/>
                  </a:moveTo>
                  <a:lnTo>
                    <a:pt x="258775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2587752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0068" y="206350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8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80" y="857250"/>
                  </a:lnTo>
                  <a:lnTo>
                    <a:pt x="9880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73375" y="1902969"/>
            <a:ext cx="7435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9A65"/>
                </a:solidFill>
                <a:latin typeface="Times New Roman"/>
                <a:cs typeface="Times New Roman"/>
              </a:rPr>
              <a:t>COPY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2935" y="2250439"/>
            <a:ext cx="531939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323850" algn="l"/>
                <a:tab pos="453263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name,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flag,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(typ	</a:t>
            </a:r>
            <a:r>
              <a:rPr sz="3000" b="1" spc="-7" baseline="26388" dirty="0">
                <a:solidFill>
                  <a:srgbClr val="FF9A65"/>
                </a:solidFill>
                <a:latin typeface="Times New Roman"/>
                <a:cs typeface="Times New Roman"/>
              </a:rPr>
              <a:t>FIRST</a:t>
            </a:r>
            <a:endParaRPr sz="3000" baseline="26388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839" y="2920746"/>
            <a:ext cx="842712" cy="8572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21137" y="2731262"/>
            <a:ext cx="27444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Characteristic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4754" y="3281946"/>
            <a:ext cx="147129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e,</a:t>
            </a:r>
            <a:r>
              <a:rPr sz="26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search)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90069" y="2919985"/>
            <a:ext cx="2597785" cy="858519"/>
            <a:chOff x="6790067" y="2919983"/>
            <a:chExt cx="2597785" cy="858519"/>
          </a:xfrm>
        </p:grpSpPr>
        <p:sp>
          <p:nvSpPr>
            <p:cNvPr id="21" name="object 21"/>
            <p:cNvSpPr/>
            <p:nvPr/>
          </p:nvSpPr>
          <p:spPr>
            <a:xfrm>
              <a:off x="6794627" y="2919983"/>
              <a:ext cx="2588260" cy="858519"/>
            </a:xfrm>
            <a:custGeom>
              <a:avLst/>
              <a:gdLst/>
              <a:ahLst/>
              <a:cxnLst/>
              <a:rect l="l" t="t" r="r" b="b"/>
              <a:pathLst>
                <a:path w="2588259" h="858520">
                  <a:moveTo>
                    <a:pt x="2587752" y="858012"/>
                  </a:moveTo>
                  <a:lnTo>
                    <a:pt x="258775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2587752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90068" y="292075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93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93" y="857250"/>
                  </a:lnTo>
                  <a:lnTo>
                    <a:pt x="9893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73373" y="2512567"/>
            <a:ext cx="9842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CLOOP </a:t>
            </a:r>
            <a:r>
              <a:rPr sz="2000" b="1" spc="-484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9A65"/>
                </a:solidFill>
                <a:latin typeface="Times New Roman"/>
                <a:cs typeface="Times New Roman"/>
              </a:rPr>
              <a:t>ENDF</a:t>
            </a:r>
            <a:r>
              <a:rPr sz="2000" b="1" dirty="0">
                <a:solidFill>
                  <a:srgbClr val="FF9A65"/>
                </a:solidFill>
                <a:latin typeface="Times New Roman"/>
                <a:cs typeface="Times New Roman"/>
              </a:rPr>
              <a:t>I</a:t>
            </a: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2173" y="1902970"/>
            <a:ext cx="53467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1000</a:t>
            </a: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1000</a:t>
            </a: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1003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1015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4839" y="3777998"/>
            <a:ext cx="927354" cy="85725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921136" y="3159287"/>
            <a:ext cx="4716780" cy="101245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7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dynamic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(insert,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delet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6346" y="4269498"/>
            <a:ext cx="257302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s,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hashing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functio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90069" y="3777236"/>
            <a:ext cx="2597785" cy="858519"/>
            <a:chOff x="6790067" y="3777234"/>
            <a:chExt cx="2597785" cy="858519"/>
          </a:xfrm>
        </p:grpSpPr>
        <p:sp>
          <p:nvSpPr>
            <p:cNvPr id="29" name="object 29"/>
            <p:cNvSpPr/>
            <p:nvPr/>
          </p:nvSpPr>
          <p:spPr>
            <a:xfrm>
              <a:off x="6794627" y="3777234"/>
              <a:ext cx="2588260" cy="858519"/>
            </a:xfrm>
            <a:custGeom>
              <a:avLst/>
              <a:gdLst/>
              <a:ahLst/>
              <a:cxnLst/>
              <a:rect l="l" t="t" r="r" b="b"/>
              <a:pathLst>
                <a:path w="2588259" h="858520">
                  <a:moveTo>
                    <a:pt x="2587752" y="858012"/>
                  </a:moveTo>
                  <a:lnTo>
                    <a:pt x="2587752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2587752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90068" y="377800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93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93" y="857250"/>
                  </a:lnTo>
                  <a:lnTo>
                    <a:pt x="9893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73373" y="3122170"/>
            <a:ext cx="9144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EOF </a:t>
            </a:r>
            <a:r>
              <a:rPr sz="2000" b="1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THREE  ZERO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02725" y="3122170"/>
            <a:ext cx="5905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1024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102D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73373" y="4036568"/>
            <a:ext cx="10801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RE</a:t>
            </a:r>
            <a:r>
              <a:rPr sz="2000" b="1" spc="-160" dirty="0">
                <a:solidFill>
                  <a:srgbClr val="FF9A65"/>
                </a:solidFill>
                <a:latin typeface="Times New Roman"/>
                <a:cs typeface="Times New Roman"/>
              </a:rPr>
              <a:t>T</a:t>
            </a: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ADR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02599" y="4036568"/>
            <a:ext cx="53467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52935" y="4225544"/>
            <a:ext cx="565785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3238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hash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non-random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key</a:t>
            </a:r>
            <a:r>
              <a:rPr sz="2600" spc="1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3000" b="1" spc="-7" baseline="-8333" dirty="0">
                <a:solidFill>
                  <a:srgbClr val="FF9A65"/>
                </a:solidFill>
                <a:latin typeface="Times New Roman"/>
                <a:cs typeface="Times New Roman"/>
              </a:rPr>
              <a:t>LENGTH</a:t>
            </a:r>
            <a:endParaRPr sz="3000" baseline="-833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77878" y="4265169"/>
            <a:ext cx="89281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1036</a:t>
            </a:r>
            <a:r>
              <a:rPr sz="2000" b="1" spc="415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3900" spc="-7" baseline="6410" dirty="0">
                <a:solidFill>
                  <a:srgbClr val="009A9A"/>
                </a:solidFill>
                <a:latin typeface="Arial MT"/>
                <a:cs typeface="Arial MT"/>
              </a:rPr>
              <a:t>n</a:t>
            </a:r>
            <a:endParaRPr sz="3900" baseline="641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38" name="object 38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90067" y="4635258"/>
              <a:ext cx="2597785" cy="857250"/>
            </a:xfrm>
            <a:custGeom>
              <a:avLst/>
              <a:gdLst/>
              <a:ahLst/>
              <a:cxnLst/>
              <a:rect l="l" t="t" r="r" b="b"/>
              <a:pathLst>
                <a:path w="2597784" h="857250">
                  <a:moveTo>
                    <a:pt x="9893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9893" y="857250"/>
                  </a:lnTo>
                  <a:lnTo>
                    <a:pt x="9893" y="0"/>
                  </a:lnTo>
                  <a:close/>
                </a:path>
                <a:path w="2597784" h="857250">
                  <a:moveTo>
                    <a:pt x="2597645" y="0"/>
                  </a:moveTo>
                  <a:lnTo>
                    <a:pt x="2587752" y="0"/>
                  </a:lnTo>
                  <a:lnTo>
                    <a:pt x="2587752" y="857250"/>
                  </a:lnTo>
                  <a:lnTo>
                    <a:pt x="2597645" y="857250"/>
                  </a:lnTo>
                  <a:lnTo>
                    <a:pt x="259764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73375" y="4646167"/>
            <a:ext cx="10420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BUFFER  RDREC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02651" y="4646167"/>
            <a:ext cx="53467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1039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9A65"/>
                </a:solidFill>
                <a:latin typeface="Times New Roman"/>
                <a:cs typeface="Times New Roman"/>
              </a:rPr>
              <a:t>2039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74839" y="5492496"/>
            <a:ext cx="8613140" cy="1714500"/>
            <a:chOff x="774839" y="5492496"/>
            <a:chExt cx="8613140" cy="1714500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90067" y="5492496"/>
              <a:ext cx="2597785" cy="144780"/>
            </a:xfrm>
            <a:custGeom>
              <a:avLst/>
              <a:gdLst/>
              <a:ahLst/>
              <a:cxnLst/>
              <a:rect l="l" t="t" r="r" b="b"/>
              <a:pathLst>
                <a:path w="2597784" h="144779">
                  <a:moveTo>
                    <a:pt x="9893" y="135636"/>
                  </a:moveTo>
                  <a:lnTo>
                    <a:pt x="9893" y="0"/>
                  </a:lnTo>
                  <a:lnTo>
                    <a:pt x="0" y="0"/>
                  </a:lnTo>
                  <a:lnTo>
                    <a:pt x="0" y="144779"/>
                  </a:lnTo>
                  <a:lnTo>
                    <a:pt x="4559" y="144779"/>
                  </a:lnTo>
                  <a:lnTo>
                    <a:pt x="4559" y="135636"/>
                  </a:lnTo>
                  <a:lnTo>
                    <a:pt x="9893" y="135636"/>
                  </a:lnTo>
                  <a:close/>
                </a:path>
                <a:path w="2597784" h="144779">
                  <a:moveTo>
                    <a:pt x="2592324" y="135636"/>
                  </a:moveTo>
                  <a:lnTo>
                    <a:pt x="4559" y="135636"/>
                  </a:lnTo>
                  <a:lnTo>
                    <a:pt x="9893" y="140207"/>
                  </a:lnTo>
                  <a:lnTo>
                    <a:pt x="9893" y="144779"/>
                  </a:lnTo>
                  <a:lnTo>
                    <a:pt x="2587752" y="144779"/>
                  </a:lnTo>
                  <a:lnTo>
                    <a:pt x="2587752" y="140207"/>
                  </a:lnTo>
                  <a:lnTo>
                    <a:pt x="2592324" y="135636"/>
                  </a:lnTo>
                  <a:close/>
                </a:path>
                <a:path w="2597784" h="144779">
                  <a:moveTo>
                    <a:pt x="9893" y="144779"/>
                  </a:moveTo>
                  <a:lnTo>
                    <a:pt x="9893" y="140207"/>
                  </a:lnTo>
                  <a:lnTo>
                    <a:pt x="4559" y="135636"/>
                  </a:lnTo>
                  <a:lnTo>
                    <a:pt x="4559" y="144779"/>
                  </a:lnTo>
                  <a:lnTo>
                    <a:pt x="9893" y="144779"/>
                  </a:lnTo>
                  <a:close/>
                </a:path>
                <a:path w="2597784" h="144779">
                  <a:moveTo>
                    <a:pt x="2597657" y="144779"/>
                  </a:moveTo>
                  <a:lnTo>
                    <a:pt x="2597657" y="0"/>
                  </a:lnTo>
                  <a:lnTo>
                    <a:pt x="2587752" y="0"/>
                  </a:lnTo>
                  <a:lnTo>
                    <a:pt x="2587752" y="135636"/>
                  </a:lnTo>
                  <a:lnTo>
                    <a:pt x="2592324" y="135636"/>
                  </a:lnTo>
                  <a:lnTo>
                    <a:pt x="2592324" y="144779"/>
                  </a:lnTo>
                  <a:lnTo>
                    <a:pt x="2597657" y="144779"/>
                  </a:lnTo>
                  <a:close/>
                </a:path>
                <a:path w="2597784" h="144779">
                  <a:moveTo>
                    <a:pt x="2592324" y="144779"/>
                  </a:moveTo>
                  <a:lnTo>
                    <a:pt x="2592324" y="135636"/>
                  </a:lnTo>
                  <a:lnTo>
                    <a:pt x="2587752" y="140207"/>
                  </a:lnTo>
                  <a:lnTo>
                    <a:pt x="2587752" y="144779"/>
                  </a:lnTo>
                  <a:lnTo>
                    <a:pt x="2592324" y="144779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40135" y="1351053"/>
            <a:ext cx="1575435" cy="122629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4965" marR="5080" indent="-354965">
              <a:lnSpc>
                <a:spcPct val="109200"/>
              </a:lnSpc>
              <a:spcBef>
                <a:spcPts val="14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Header 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Col.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7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2~7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3148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Objec</a:t>
            </a:r>
            <a:r>
              <a:rPr spc="-240" dirty="0"/>
              <a:t>t</a:t>
            </a:r>
            <a:r>
              <a:rPr spc="-220" dirty="0"/>
              <a:t> </a:t>
            </a:r>
            <a:r>
              <a:rPr spc="-430" dirty="0"/>
              <a:t>Program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368675" y="1825550"/>
            <a:ext cx="1875155" cy="76174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H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-6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839" y="2919985"/>
            <a:ext cx="9144000" cy="858519"/>
            <a:chOff x="774839" y="2919983"/>
            <a:chExt cx="9144000" cy="858519"/>
          </a:xfrm>
        </p:grpSpPr>
        <p:sp>
          <p:nvSpPr>
            <p:cNvPr id="11" name="object 11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40137" y="2563163"/>
            <a:ext cx="6721475" cy="12311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360"/>
              </a:spcBef>
              <a:tabLst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8~13	Starting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14-19</a:t>
            </a:r>
            <a:r>
              <a:rPr sz="22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bytes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841" y="3777998"/>
            <a:ext cx="1015365" cy="2571749"/>
            <a:chOff x="774839" y="3777996"/>
            <a:chExt cx="1015365" cy="257175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97335" y="3770174"/>
            <a:ext cx="1073785" cy="1130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Col.1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Col.2~7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9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8~9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8788" y="3770174"/>
            <a:ext cx="6136005" cy="113877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this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r>
              <a:rPr sz="22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bytes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0135" y="4878322"/>
            <a:ext cx="6845934" cy="85279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10~69Object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(69-10+1)/6=10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8872" y="5714798"/>
            <a:ext cx="5387975" cy="76174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first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executable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(hex)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23" name="object 23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997337" y="5714798"/>
            <a:ext cx="997585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Col.1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~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8937" y="6485636"/>
            <a:ext cx="277558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(END</a:t>
            </a:r>
            <a:r>
              <a:rPr sz="2200" spc="-9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program_name)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15703" y="2581147"/>
            <a:ext cx="917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9A9A"/>
                </a:solidFill>
                <a:latin typeface="Times New Roman"/>
                <a:cs typeface="Times New Roman"/>
              </a:rPr>
              <a:t>Source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3677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Rol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445" dirty="0"/>
              <a:t>o</a:t>
            </a:r>
            <a:r>
              <a:rPr spc="-240" dirty="0"/>
              <a:t>f</a:t>
            </a:r>
            <a:r>
              <a:rPr spc="-215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grpSp>
        <p:nvGrpSpPr>
          <p:cNvPr id="8" name="object 8"/>
          <p:cNvGrpSpPr/>
          <p:nvPr/>
        </p:nvGrpSpPr>
        <p:grpSpPr>
          <a:xfrm>
            <a:off x="2827667" y="2401823"/>
            <a:ext cx="1534160" cy="519430"/>
            <a:chOff x="2827667" y="2401823"/>
            <a:chExt cx="1534160" cy="519430"/>
          </a:xfrm>
        </p:grpSpPr>
        <p:sp>
          <p:nvSpPr>
            <p:cNvPr id="9" name="object 9"/>
            <p:cNvSpPr/>
            <p:nvPr/>
          </p:nvSpPr>
          <p:spPr>
            <a:xfrm>
              <a:off x="2832239" y="2406395"/>
              <a:ext cx="1524000" cy="514350"/>
            </a:xfrm>
            <a:custGeom>
              <a:avLst/>
              <a:gdLst/>
              <a:ahLst/>
              <a:cxnLst/>
              <a:rect l="l" t="t" r="r" b="b"/>
              <a:pathLst>
                <a:path w="1524000" h="514350">
                  <a:moveTo>
                    <a:pt x="1524000" y="514349"/>
                  </a:moveTo>
                  <a:lnTo>
                    <a:pt x="1524000" y="203453"/>
                  </a:lnTo>
                  <a:lnTo>
                    <a:pt x="1518650" y="156914"/>
                  </a:lnTo>
                  <a:lnTo>
                    <a:pt x="1503410" y="114133"/>
                  </a:lnTo>
                  <a:lnTo>
                    <a:pt x="1479492" y="76351"/>
                  </a:lnTo>
                  <a:lnTo>
                    <a:pt x="1448111" y="44806"/>
                  </a:lnTo>
                  <a:lnTo>
                    <a:pt x="1410477" y="20740"/>
                  </a:lnTo>
                  <a:lnTo>
                    <a:pt x="1367805" y="5391"/>
                  </a:lnTo>
                  <a:lnTo>
                    <a:pt x="1321308" y="0"/>
                  </a:lnTo>
                  <a:lnTo>
                    <a:pt x="203454" y="0"/>
                  </a:lnTo>
                  <a:lnTo>
                    <a:pt x="156914" y="5391"/>
                  </a:lnTo>
                  <a:lnTo>
                    <a:pt x="114133" y="20740"/>
                  </a:lnTo>
                  <a:lnTo>
                    <a:pt x="76351" y="44806"/>
                  </a:lnTo>
                  <a:lnTo>
                    <a:pt x="44806" y="76351"/>
                  </a:lnTo>
                  <a:lnTo>
                    <a:pt x="20740" y="114133"/>
                  </a:lnTo>
                  <a:lnTo>
                    <a:pt x="5391" y="156914"/>
                  </a:lnTo>
                  <a:lnTo>
                    <a:pt x="0" y="203453"/>
                  </a:lnTo>
                  <a:lnTo>
                    <a:pt x="0" y="514349"/>
                  </a:lnTo>
                  <a:lnTo>
                    <a:pt x="1524000" y="51434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7667" y="2401823"/>
              <a:ext cx="1534160" cy="519430"/>
            </a:xfrm>
            <a:custGeom>
              <a:avLst/>
              <a:gdLst/>
              <a:ahLst/>
              <a:cxnLst/>
              <a:rect l="l" t="t" r="r" b="b"/>
              <a:pathLst>
                <a:path w="1534160" h="519430">
                  <a:moveTo>
                    <a:pt x="1533906" y="518921"/>
                  </a:moveTo>
                  <a:lnTo>
                    <a:pt x="1533906" y="208025"/>
                  </a:lnTo>
                  <a:lnTo>
                    <a:pt x="1532382" y="186689"/>
                  </a:lnTo>
                  <a:lnTo>
                    <a:pt x="1521612" y="138291"/>
                  </a:lnTo>
                  <a:lnTo>
                    <a:pt x="1499867" y="94688"/>
                  </a:lnTo>
                  <a:lnTo>
                    <a:pt x="1468816" y="57507"/>
                  </a:lnTo>
                  <a:lnTo>
                    <a:pt x="1430132" y="28374"/>
                  </a:lnTo>
                  <a:lnTo>
                    <a:pt x="1385486" y="8917"/>
                  </a:lnTo>
                  <a:lnTo>
                    <a:pt x="1336548" y="761"/>
                  </a:lnTo>
                  <a:lnTo>
                    <a:pt x="1325880" y="0"/>
                  </a:lnTo>
                  <a:lnTo>
                    <a:pt x="208026" y="0"/>
                  </a:lnTo>
                  <a:lnTo>
                    <a:pt x="157941" y="6422"/>
                  </a:lnTo>
                  <a:lnTo>
                    <a:pt x="112355" y="23658"/>
                  </a:lnTo>
                  <a:lnTo>
                    <a:pt x="72632" y="50511"/>
                  </a:lnTo>
                  <a:lnTo>
                    <a:pt x="40137" y="85781"/>
                  </a:lnTo>
                  <a:lnTo>
                    <a:pt x="16233" y="128271"/>
                  </a:lnTo>
                  <a:lnTo>
                    <a:pt x="2285" y="176783"/>
                  </a:lnTo>
                  <a:lnTo>
                    <a:pt x="0" y="208025"/>
                  </a:lnTo>
                  <a:lnTo>
                    <a:pt x="0" y="518922"/>
                  </a:lnTo>
                  <a:lnTo>
                    <a:pt x="9906" y="518922"/>
                  </a:lnTo>
                  <a:lnTo>
                    <a:pt x="9906" y="198119"/>
                  </a:lnTo>
                  <a:lnTo>
                    <a:pt x="10667" y="187451"/>
                  </a:lnTo>
                  <a:lnTo>
                    <a:pt x="10667" y="188213"/>
                  </a:lnTo>
                  <a:lnTo>
                    <a:pt x="12191" y="177545"/>
                  </a:lnTo>
                  <a:lnTo>
                    <a:pt x="12191" y="178307"/>
                  </a:lnTo>
                  <a:lnTo>
                    <a:pt x="13715" y="168401"/>
                  </a:lnTo>
                  <a:lnTo>
                    <a:pt x="16001" y="158495"/>
                  </a:lnTo>
                  <a:lnTo>
                    <a:pt x="18287" y="149351"/>
                  </a:lnTo>
                  <a:lnTo>
                    <a:pt x="21336" y="141427"/>
                  </a:lnTo>
                  <a:lnTo>
                    <a:pt x="21336" y="140207"/>
                  </a:lnTo>
                  <a:lnTo>
                    <a:pt x="28955" y="121919"/>
                  </a:lnTo>
                  <a:lnTo>
                    <a:pt x="33527" y="113537"/>
                  </a:lnTo>
                  <a:lnTo>
                    <a:pt x="38099" y="106353"/>
                  </a:lnTo>
                  <a:lnTo>
                    <a:pt x="38099" y="105155"/>
                  </a:lnTo>
                  <a:lnTo>
                    <a:pt x="43433" y="96773"/>
                  </a:lnTo>
                  <a:lnTo>
                    <a:pt x="43433" y="97535"/>
                  </a:lnTo>
                  <a:lnTo>
                    <a:pt x="48767" y="90201"/>
                  </a:lnTo>
                  <a:lnTo>
                    <a:pt x="48767" y="89153"/>
                  </a:lnTo>
                  <a:lnTo>
                    <a:pt x="54863" y="81533"/>
                  </a:lnTo>
                  <a:lnTo>
                    <a:pt x="54863" y="82295"/>
                  </a:lnTo>
                  <a:lnTo>
                    <a:pt x="60959" y="75522"/>
                  </a:lnTo>
                  <a:lnTo>
                    <a:pt x="60959" y="74675"/>
                  </a:lnTo>
                  <a:lnTo>
                    <a:pt x="74675" y="60959"/>
                  </a:lnTo>
                  <a:lnTo>
                    <a:pt x="74675" y="61721"/>
                  </a:lnTo>
                  <a:lnTo>
                    <a:pt x="81533" y="55549"/>
                  </a:lnTo>
                  <a:lnTo>
                    <a:pt x="81533" y="54863"/>
                  </a:lnTo>
                  <a:lnTo>
                    <a:pt x="89153" y="48767"/>
                  </a:lnTo>
                  <a:lnTo>
                    <a:pt x="89153" y="49529"/>
                  </a:lnTo>
                  <a:lnTo>
                    <a:pt x="96773" y="43988"/>
                  </a:lnTo>
                  <a:lnTo>
                    <a:pt x="96773" y="43433"/>
                  </a:lnTo>
                  <a:lnTo>
                    <a:pt x="105155" y="38099"/>
                  </a:lnTo>
                  <a:lnTo>
                    <a:pt x="105155" y="38861"/>
                  </a:lnTo>
                  <a:lnTo>
                    <a:pt x="113538" y="33527"/>
                  </a:lnTo>
                  <a:lnTo>
                    <a:pt x="121920" y="28955"/>
                  </a:lnTo>
                  <a:lnTo>
                    <a:pt x="140207" y="21335"/>
                  </a:lnTo>
                  <a:lnTo>
                    <a:pt x="140207" y="21804"/>
                  </a:lnTo>
                  <a:lnTo>
                    <a:pt x="149351" y="18287"/>
                  </a:lnTo>
                  <a:lnTo>
                    <a:pt x="158495" y="16001"/>
                  </a:lnTo>
                  <a:lnTo>
                    <a:pt x="168401" y="13715"/>
                  </a:lnTo>
                  <a:lnTo>
                    <a:pt x="177545" y="12309"/>
                  </a:lnTo>
                  <a:lnTo>
                    <a:pt x="187451" y="10776"/>
                  </a:lnTo>
                  <a:lnTo>
                    <a:pt x="198119" y="9905"/>
                  </a:lnTo>
                  <a:lnTo>
                    <a:pt x="1336548" y="9960"/>
                  </a:lnTo>
                  <a:lnTo>
                    <a:pt x="1346454" y="10667"/>
                  </a:lnTo>
                  <a:lnTo>
                    <a:pt x="1356360" y="12191"/>
                  </a:lnTo>
                  <a:lnTo>
                    <a:pt x="1365504" y="13715"/>
                  </a:lnTo>
                  <a:lnTo>
                    <a:pt x="1375410" y="16001"/>
                  </a:lnTo>
                  <a:lnTo>
                    <a:pt x="1384554" y="18287"/>
                  </a:lnTo>
                  <a:lnTo>
                    <a:pt x="1393698" y="21804"/>
                  </a:lnTo>
                  <a:lnTo>
                    <a:pt x="1393698" y="21335"/>
                  </a:lnTo>
                  <a:lnTo>
                    <a:pt x="1411986" y="28955"/>
                  </a:lnTo>
                  <a:lnTo>
                    <a:pt x="1420368" y="33527"/>
                  </a:lnTo>
                  <a:lnTo>
                    <a:pt x="1428750" y="38861"/>
                  </a:lnTo>
                  <a:lnTo>
                    <a:pt x="1428750" y="38099"/>
                  </a:lnTo>
                  <a:lnTo>
                    <a:pt x="1437132" y="43433"/>
                  </a:lnTo>
                  <a:lnTo>
                    <a:pt x="1437132" y="43988"/>
                  </a:lnTo>
                  <a:lnTo>
                    <a:pt x="1443990" y="48975"/>
                  </a:lnTo>
                  <a:lnTo>
                    <a:pt x="1443990" y="48767"/>
                  </a:lnTo>
                  <a:lnTo>
                    <a:pt x="1452372" y="54863"/>
                  </a:lnTo>
                  <a:lnTo>
                    <a:pt x="1452372" y="55473"/>
                  </a:lnTo>
                  <a:lnTo>
                    <a:pt x="1459230" y="60959"/>
                  </a:lnTo>
                  <a:lnTo>
                    <a:pt x="1472946" y="74675"/>
                  </a:lnTo>
                  <a:lnTo>
                    <a:pt x="1472946" y="75522"/>
                  </a:lnTo>
                  <a:lnTo>
                    <a:pt x="1479042" y="82295"/>
                  </a:lnTo>
                  <a:lnTo>
                    <a:pt x="1479042" y="81533"/>
                  </a:lnTo>
                  <a:lnTo>
                    <a:pt x="1485138" y="89153"/>
                  </a:lnTo>
                  <a:lnTo>
                    <a:pt x="1485138" y="90201"/>
                  </a:lnTo>
                  <a:lnTo>
                    <a:pt x="1490472" y="97535"/>
                  </a:lnTo>
                  <a:lnTo>
                    <a:pt x="1490472" y="96773"/>
                  </a:lnTo>
                  <a:lnTo>
                    <a:pt x="1495806" y="105155"/>
                  </a:lnTo>
                  <a:lnTo>
                    <a:pt x="1495806" y="106353"/>
                  </a:lnTo>
                  <a:lnTo>
                    <a:pt x="1500378" y="113537"/>
                  </a:lnTo>
                  <a:lnTo>
                    <a:pt x="1504950" y="121919"/>
                  </a:lnTo>
                  <a:lnTo>
                    <a:pt x="1504950" y="123443"/>
                  </a:lnTo>
                  <a:lnTo>
                    <a:pt x="1508760" y="131063"/>
                  </a:lnTo>
                  <a:lnTo>
                    <a:pt x="1511808" y="140207"/>
                  </a:lnTo>
                  <a:lnTo>
                    <a:pt x="1511808" y="139445"/>
                  </a:lnTo>
                  <a:lnTo>
                    <a:pt x="1515618" y="149351"/>
                  </a:lnTo>
                  <a:lnTo>
                    <a:pt x="1515618" y="151637"/>
                  </a:lnTo>
                  <a:lnTo>
                    <a:pt x="1517904" y="158495"/>
                  </a:lnTo>
                  <a:lnTo>
                    <a:pt x="1520190" y="168401"/>
                  </a:lnTo>
                  <a:lnTo>
                    <a:pt x="1521714" y="178307"/>
                  </a:lnTo>
                  <a:lnTo>
                    <a:pt x="1521714" y="177545"/>
                  </a:lnTo>
                  <a:lnTo>
                    <a:pt x="1523238" y="188213"/>
                  </a:lnTo>
                  <a:lnTo>
                    <a:pt x="1523238" y="187451"/>
                  </a:lnTo>
                  <a:lnTo>
                    <a:pt x="1524000" y="198119"/>
                  </a:lnTo>
                  <a:lnTo>
                    <a:pt x="1524000" y="518921"/>
                  </a:lnTo>
                  <a:lnTo>
                    <a:pt x="1533906" y="518921"/>
                  </a:lnTo>
                  <a:close/>
                </a:path>
                <a:path w="1534160" h="519430">
                  <a:moveTo>
                    <a:pt x="22097" y="139445"/>
                  </a:moveTo>
                  <a:lnTo>
                    <a:pt x="21336" y="140207"/>
                  </a:lnTo>
                  <a:lnTo>
                    <a:pt x="21336" y="141427"/>
                  </a:lnTo>
                  <a:lnTo>
                    <a:pt x="22097" y="139445"/>
                  </a:lnTo>
                  <a:close/>
                </a:path>
                <a:path w="1534160" h="519430">
                  <a:moveTo>
                    <a:pt x="38861" y="105155"/>
                  </a:moveTo>
                  <a:lnTo>
                    <a:pt x="38099" y="105155"/>
                  </a:lnTo>
                  <a:lnTo>
                    <a:pt x="38099" y="106353"/>
                  </a:lnTo>
                  <a:lnTo>
                    <a:pt x="38861" y="105155"/>
                  </a:lnTo>
                  <a:close/>
                </a:path>
                <a:path w="1534160" h="519430">
                  <a:moveTo>
                    <a:pt x="49529" y="89153"/>
                  </a:moveTo>
                  <a:lnTo>
                    <a:pt x="48767" y="89153"/>
                  </a:lnTo>
                  <a:lnTo>
                    <a:pt x="48767" y="90201"/>
                  </a:lnTo>
                  <a:lnTo>
                    <a:pt x="49529" y="89153"/>
                  </a:lnTo>
                  <a:close/>
                </a:path>
                <a:path w="1534160" h="519430">
                  <a:moveTo>
                    <a:pt x="61721" y="74675"/>
                  </a:moveTo>
                  <a:lnTo>
                    <a:pt x="60959" y="74675"/>
                  </a:lnTo>
                  <a:lnTo>
                    <a:pt x="60959" y="75522"/>
                  </a:lnTo>
                  <a:lnTo>
                    <a:pt x="61721" y="74675"/>
                  </a:lnTo>
                  <a:close/>
                </a:path>
                <a:path w="1534160" h="519430">
                  <a:moveTo>
                    <a:pt x="82296" y="54863"/>
                  </a:moveTo>
                  <a:lnTo>
                    <a:pt x="81533" y="54863"/>
                  </a:lnTo>
                  <a:lnTo>
                    <a:pt x="81533" y="55549"/>
                  </a:lnTo>
                  <a:lnTo>
                    <a:pt x="82296" y="54863"/>
                  </a:lnTo>
                  <a:close/>
                </a:path>
                <a:path w="1534160" h="519430">
                  <a:moveTo>
                    <a:pt x="97535" y="43433"/>
                  </a:moveTo>
                  <a:lnTo>
                    <a:pt x="96773" y="43433"/>
                  </a:lnTo>
                  <a:lnTo>
                    <a:pt x="96773" y="43988"/>
                  </a:lnTo>
                  <a:lnTo>
                    <a:pt x="97535" y="43433"/>
                  </a:lnTo>
                  <a:close/>
                </a:path>
                <a:path w="1534160" h="519430">
                  <a:moveTo>
                    <a:pt x="140207" y="21804"/>
                  </a:moveTo>
                  <a:lnTo>
                    <a:pt x="140207" y="21335"/>
                  </a:lnTo>
                  <a:lnTo>
                    <a:pt x="139445" y="22097"/>
                  </a:lnTo>
                  <a:lnTo>
                    <a:pt x="140207" y="21804"/>
                  </a:lnTo>
                  <a:close/>
                </a:path>
                <a:path w="1534160" h="519430">
                  <a:moveTo>
                    <a:pt x="178307" y="12191"/>
                  </a:moveTo>
                  <a:lnTo>
                    <a:pt x="177545" y="12191"/>
                  </a:lnTo>
                  <a:lnTo>
                    <a:pt x="178307" y="12191"/>
                  </a:lnTo>
                  <a:close/>
                </a:path>
                <a:path w="1534160" h="519430">
                  <a:moveTo>
                    <a:pt x="188213" y="10667"/>
                  </a:moveTo>
                  <a:lnTo>
                    <a:pt x="187451" y="10667"/>
                  </a:lnTo>
                  <a:lnTo>
                    <a:pt x="188213" y="10667"/>
                  </a:lnTo>
                  <a:close/>
                </a:path>
                <a:path w="1534160" h="519430">
                  <a:moveTo>
                    <a:pt x="1346454" y="10776"/>
                  </a:moveTo>
                  <a:lnTo>
                    <a:pt x="1345692" y="10667"/>
                  </a:lnTo>
                  <a:lnTo>
                    <a:pt x="1346454" y="10776"/>
                  </a:lnTo>
                  <a:close/>
                </a:path>
                <a:path w="1534160" h="519430">
                  <a:moveTo>
                    <a:pt x="1356360" y="12309"/>
                  </a:moveTo>
                  <a:lnTo>
                    <a:pt x="1355598" y="12191"/>
                  </a:lnTo>
                  <a:lnTo>
                    <a:pt x="1356360" y="12309"/>
                  </a:lnTo>
                  <a:close/>
                </a:path>
                <a:path w="1534160" h="519430">
                  <a:moveTo>
                    <a:pt x="1394460" y="22097"/>
                  </a:moveTo>
                  <a:lnTo>
                    <a:pt x="1393698" y="21335"/>
                  </a:lnTo>
                  <a:lnTo>
                    <a:pt x="1393698" y="21804"/>
                  </a:lnTo>
                  <a:lnTo>
                    <a:pt x="1394460" y="22097"/>
                  </a:lnTo>
                  <a:close/>
                </a:path>
                <a:path w="1534160" h="519430">
                  <a:moveTo>
                    <a:pt x="1437132" y="43988"/>
                  </a:moveTo>
                  <a:lnTo>
                    <a:pt x="1437132" y="43433"/>
                  </a:lnTo>
                  <a:lnTo>
                    <a:pt x="1436370" y="43433"/>
                  </a:lnTo>
                  <a:lnTo>
                    <a:pt x="1437132" y="43988"/>
                  </a:lnTo>
                  <a:close/>
                </a:path>
                <a:path w="1534160" h="519430">
                  <a:moveTo>
                    <a:pt x="1444752" y="49529"/>
                  </a:moveTo>
                  <a:lnTo>
                    <a:pt x="1443990" y="48767"/>
                  </a:lnTo>
                  <a:lnTo>
                    <a:pt x="1443990" y="48975"/>
                  </a:lnTo>
                  <a:lnTo>
                    <a:pt x="1444752" y="49529"/>
                  </a:lnTo>
                  <a:close/>
                </a:path>
                <a:path w="1534160" h="519430">
                  <a:moveTo>
                    <a:pt x="1452372" y="55473"/>
                  </a:moveTo>
                  <a:lnTo>
                    <a:pt x="1452372" y="54863"/>
                  </a:lnTo>
                  <a:lnTo>
                    <a:pt x="1451610" y="54863"/>
                  </a:lnTo>
                  <a:lnTo>
                    <a:pt x="1452372" y="55473"/>
                  </a:lnTo>
                  <a:close/>
                </a:path>
                <a:path w="1534160" h="519430">
                  <a:moveTo>
                    <a:pt x="1472946" y="75522"/>
                  </a:moveTo>
                  <a:lnTo>
                    <a:pt x="1472946" y="74675"/>
                  </a:lnTo>
                  <a:lnTo>
                    <a:pt x="1472184" y="74675"/>
                  </a:lnTo>
                  <a:lnTo>
                    <a:pt x="1472946" y="75522"/>
                  </a:lnTo>
                  <a:close/>
                </a:path>
                <a:path w="1534160" h="519430">
                  <a:moveTo>
                    <a:pt x="1485138" y="90201"/>
                  </a:moveTo>
                  <a:lnTo>
                    <a:pt x="1485138" y="89153"/>
                  </a:lnTo>
                  <a:lnTo>
                    <a:pt x="1484376" y="89153"/>
                  </a:lnTo>
                  <a:lnTo>
                    <a:pt x="1485138" y="90201"/>
                  </a:lnTo>
                  <a:close/>
                </a:path>
                <a:path w="1534160" h="519430">
                  <a:moveTo>
                    <a:pt x="1495806" y="106353"/>
                  </a:moveTo>
                  <a:lnTo>
                    <a:pt x="1495806" y="105155"/>
                  </a:lnTo>
                  <a:lnTo>
                    <a:pt x="1495044" y="105155"/>
                  </a:lnTo>
                  <a:lnTo>
                    <a:pt x="1495806" y="106353"/>
                  </a:lnTo>
                  <a:close/>
                </a:path>
                <a:path w="1534160" h="519430">
                  <a:moveTo>
                    <a:pt x="1504950" y="123443"/>
                  </a:moveTo>
                  <a:lnTo>
                    <a:pt x="1504950" y="121919"/>
                  </a:lnTo>
                  <a:lnTo>
                    <a:pt x="1504188" y="121919"/>
                  </a:lnTo>
                  <a:lnTo>
                    <a:pt x="1504950" y="123443"/>
                  </a:lnTo>
                  <a:close/>
                </a:path>
                <a:path w="1534160" h="519430">
                  <a:moveTo>
                    <a:pt x="1515618" y="151637"/>
                  </a:moveTo>
                  <a:lnTo>
                    <a:pt x="1515618" y="149351"/>
                  </a:lnTo>
                  <a:lnTo>
                    <a:pt x="1514856" y="149351"/>
                  </a:lnTo>
                  <a:lnTo>
                    <a:pt x="1515618" y="151637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41297" y="2504949"/>
            <a:ext cx="9067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39" y="2478024"/>
            <a:ext cx="9144000" cy="1300480"/>
            <a:chOff x="774839" y="2478023"/>
            <a:chExt cx="9144000" cy="1300480"/>
          </a:xfrm>
        </p:grpSpPr>
        <p:sp>
          <p:nvSpPr>
            <p:cNvPr id="13" name="object 13"/>
            <p:cNvSpPr/>
            <p:nvPr/>
          </p:nvSpPr>
          <p:spPr>
            <a:xfrm>
              <a:off x="6108839" y="2482595"/>
              <a:ext cx="1447800" cy="438150"/>
            </a:xfrm>
            <a:custGeom>
              <a:avLst/>
              <a:gdLst/>
              <a:ahLst/>
              <a:cxnLst/>
              <a:rect l="l" t="t" r="r" b="b"/>
              <a:pathLst>
                <a:path w="1447800" h="438150">
                  <a:moveTo>
                    <a:pt x="1447800" y="438149"/>
                  </a:moveTo>
                  <a:lnTo>
                    <a:pt x="1447800" y="190499"/>
                  </a:lnTo>
                  <a:lnTo>
                    <a:pt x="1442805" y="146837"/>
                  </a:lnTo>
                  <a:lnTo>
                    <a:pt x="1428561" y="106746"/>
                  </a:lnTo>
                  <a:lnTo>
                    <a:pt x="1406172" y="71374"/>
                  </a:lnTo>
                  <a:lnTo>
                    <a:pt x="1376745" y="41867"/>
                  </a:lnTo>
                  <a:lnTo>
                    <a:pt x="1341386" y="19372"/>
                  </a:lnTo>
                  <a:lnTo>
                    <a:pt x="1301202" y="5034"/>
                  </a:lnTo>
                  <a:lnTo>
                    <a:pt x="1257300" y="0"/>
                  </a:lnTo>
                  <a:lnTo>
                    <a:pt x="190499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438149"/>
                  </a:lnTo>
                  <a:lnTo>
                    <a:pt x="1447800" y="43814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4267" y="2478023"/>
              <a:ext cx="1457960" cy="443230"/>
            </a:xfrm>
            <a:custGeom>
              <a:avLst/>
              <a:gdLst/>
              <a:ahLst/>
              <a:cxnLst/>
              <a:rect l="l" t="t" r="r" b="b"/>
              <a:pathLst>
                <a:path w="1457959" h="443230">
                  <a:moveTo>
                    <a:pt x="1457706" y="442721"/>
                  </a:moveTo>
                  <a:lnTo>
                    <a:pt x="1457706" y="195072"/>
                  </a:lnTo>
                  <a:lnTo>
                    <a:pt x="1456182" y="175260"/>
                  </a:lnTo>
                  <a:lnTo>
                    <a:pt x="1446399" y="129938"/>
                  </a:lnTo>
                  <a:lnTo>
                    <a:pt x="1426071" y="88939"/>
                  </a:lnTo>
                  <a:lnTo>
                    <a:pt x="1396860" y="53892"/>
                  </a:lnTo>
                  <a:lnTo>
                    <a:pt x="1360426" y="26427"/>
                  </a:lnTo>
                  <a:lnTo>
                    <a:pt x="1318432" y="8173"/>
                  </a:lnTo>
                  <a:lnTo>
                    <a:pt x="1272540" y="762"/>
                  </a:lnTo>
                  <a:lnTo>
                    <a:pt x="1262634" y="0"/>
                  </a:lnTo>
                  <a:lnTo>
                    <a:pt x="195071" y="0"/>
                  </a:lnTo>
                  <a:lnTo>
                    <a:pt x="148470" y="5677"/>
                  </a:lnTo>
                  <a:lnTo>
                    <a:pt x="105697" y="21818"/>
                  </a:lnTo>
                  <a:lnTo>
                    <a:pt x="68222" y="47139"/>
                  </a:lnTo>
                  <a:lnTo>
                    <a:pt x="37515" y="80357"/>
                  </a:lnTo>
                  <a:lnTo>
                    <a:pt x="15046" y="120189"/>
                  </a:lnTo>
                  <a:lnTo>
                    <a:pt x="2285" y="165354"/>
                  </a:lnTo>
                  <a:lnTo>
                    <a:pt x="0" y="195072"/>
                  </a:lnTo>
                  <a:lnTo>
                    <a:pt x="0" y="442721"/>
                  </a:lnTo>
                  <a:lnTo>
                    <a:pt x="9906" y="442721"/>
                  </a:lnTo>
                  <a:lnTo>
                    <a:pt x="9906" y="185928"/>
                  </a:lnTo>
                  <a:lnTo>
                    <a:pt x="10667" y="176022"/>
                  </a:lnTo>
                  <a:lnTo>
                    <a:pt x="10667" y="176784"/>
                  </a:lnTo>
                  <a:lnTo>
                    <a:pt x="11429" y="171831"/>
                  </a:lnTo>
                  <a:lnTo>
                    <a:pt x="11429" y="166878"/>
                  </a:lnTo>
                  <a:lnTo>
                    <a:pt x="13715" y="157734"/>
                  </a:lnTo>
                  <a:lnTo>
                    <a:pt x="13715" y="158496"/>
                  </a:lnTo>
                  <a:lnTo>
                    <a:pt x="15239" y="148590"/>
                  </a:lnTo>
                  <a:lnTo>
                    <a:pt x="15239" y="149352"/>
                  </a:lnTo>
                  <a:lnTo>
                    <a:pt x="18287" y="140208"/>
                  </a:lnTo>
                  <a:lnTo>
                    <a:pt x="20574" y="133921"/>
                  </a:lnTo>
                  <a:lnTo>
                    <a:pt x="20574" y="131826"/>
                  </a:lnTo>
                  <a:lnTo>
                    <a:pt x="24383" y="122682"/>
                  </a:lnTo>
                  <a:lnTo>
                    <a:pt x="24383" y="123444"/>
                  </a:lnTo>
                  <a:lnTo>
                    <a:pt x="32003" y="106680"/>
                  </a:lnTo>
                  <a:lnTo>
                    <a:pt x="41148" y="91440"/>
                  </a:lnTo>
                  <a:lnTo>
                    <a:pt x="46481" y="84582"/>
                  </a:lnTo>
                  <a:lnTo>
                    <a:pt x="51815" y="76962"/>
                  </a:lnTo>
                  <a:lnTo>
                    <a:pt x="51815" y="77724"/>
                  </a:lnTo>
                  <a:lnTo>
                    <a:pt x="64007" y="64008"/>
                  </a:lnTo>
                  <a:lnTo>
                    <a:pt x="70103" y="58589"/>
                  </a:lnTo>
                  <a:lnTo>
                    <a:pt x="70103" y="57912"/>
                  </a:lnTo>
                  <a:lnTo>
                    <a:pt x="76961" y="52425"/>
                  </a:lnTo>
                  <a:lnTo>
                    <a:pt x="76961" y="51816"/>
                  </a:lnTo>
                  <a:lnTo>
                    <a:pt x="84581" y="46482"/>
                  </a:lnTo>
                  <a:lnTo>
                    <a:pt x="91439" y="41148"/>
                  </a:lnTo>
                  <a:lnTo>
                    <a:pt x="106680" y="32004"/>
                  </a:lnTo>
                  <a:lnTo>
                    <a:pt x="122682" y="24730"/>
                  </a:lnTo>
                  <a:lnTo>
                    <a:pt x="122682" y="24384"/>
                  </a:lnTo>
                  <a:lnTo>
                    <a:pt x="131826" y="20574"/>
                  </a:lnTo>
                  <a:lnTo>
                    <a:pt x="131826" y="21336"/>
                  </a:lnTo>
                  <a:lnTo>
                    <a:pt x="140208" y="18288"/>
                  </a:lnTo>
                  <a:lnTo>
                    <a:pt x="148590" y="15494"/>
                  </a:lnTo>
                  <a:lnTo>
                    <a:pt x="148590" y="15240"/>
                  </a:lnTo>
                  <a:lnTo>
                    <a:pt x="157734" y="13833"/>
                  </a:lnTo>
                  <a:lnTo>
                    <a:pt x="166878" y="11430"/>
                  </a:lnTo>
                  <a:lnTo>
                    <a:pt x="166878" y="12192"/>
                  </a:lnTo>
                  <a:lnTo>
                    <a:pt x="176021" y="10785"/>
                  </a:lnTo>
                  <a:lnTo>
                    <a:pt x="185927" y="9906"/>
                  </a:lnTo>
                  <a:lnTo>
                    <a:pt x="1272540" y="9964"/>
                  </a:lnTo>
                  <a:lnTo>
                    <a:pt x="1281684" y="10668"/>
                  </a:lnTo>
                  <a:lnTo>
                    <a:pt x="1290066" y="12074"/>
                  </a:lnTo>
                  <a:lnTo>
                    <a:pt x="1290066" y="11430"/>
                  </a:lnTo>
                  <a:lnTo>
                    <a:pt x="1299972" y="13716"/>
                  </a:lnTo>
                  <a:lnTo>
                    <a:pt x="1309116" y="15240"/>
                  </a:lnTo>
                  <a:lnTo>
                    <a:pt x="1309116" y="15494"/>
                  </a:lnTo>
                  <a:lnTo>
                    <a:pt x="1317498" y="18288"/>
                  </a:lnTo>
                  <a:lnTo>
                    <a:pt x="1325880" y="21336"/>
                  </a:lnTo>
                  <a:lnTo>
                    <a:pt x="1325880" y="20574"/>
                  </a:lnTo>
                  <a:lnTo>
                    <a:pt x="1334262" y="24384"/>
                  </a:lnTo>
                  <a:lnTo>
                    <a:pt x="1344490" y="28969"/>
                  </a:lnTo>
                  <a:lnTo>
                    <a:pt x="1354507" y="34032"/>
                  </a:lnTo>
                  <a:lnTo>
                    <a:pt x="1364117" y="39796"/>
                  </a:lnTo>
                  <a:lnTo>
                    <a:pt x="1373124" y="46482"/>
                  </a:lnTo>
                  <a:lnTo>
                    <a:pt x="1380744" y="51816"/>
                  </a:lnTo>
                  <a:lnTo>
                    <a:pt x="1380744" y="52493"/>
                  </a:lnTo>
                  <a:lnTo>
                    <a:pt x="1393698" y="64008"/>
                  </a:lnTo>
                  <a:lnTo>
                    <a:pt x="1399794" y="70866"/>
                  </a:lnTo>
                  <a:lnTo>
                    <a:pt x="1399794" y="70104"/>
                  </a:lnTo>
                  <a:lnTo>
                    <a:pt x="1405890" y="77724"/>
                  </a:lnTo>
                  <a:lnTo>
                    <a:pt x="1405890" y="77914"/>
                  </a:lnTo>
                  <a:lnTo>
                    <a:pt x="1411224" y="84582"/>
                  </a:lnTo>
                  <a:lnTo>
                    <a:pt x="1416558" y="91440"/>
                  </a:lnTo>
                  <a:lnTo>
                    <a:pt x="1425702" y="106680"/>
                  </a:lnTo>
                  <a:lnTo>
                    <a:pt x="1433322" y="123444"/>
                  </a:lnTo>
                  <a:lnTo>
                    <a:pt x="1433322" y="122682"/>
                  </a:lnTo>
                  <a:lnTo>
                    <a:pt x="1436370" y="131826"/>
                  </a:lnTo>
                  <a:lnTo>
                    <a:pt x="1439418" y="140208"/>
                  </a:lnTo>
                  <a:lnTo>
                    <a:pt x="1442466" y="149352"/>
                  </a:lnTo>
                  <a:lnTo>
                    <a:pt x="1442466" y="148590"/>
                  </a:lnTo>
                  <a:lnTo>
                    <a:pt x="1443990" y="158496"/>
                  </a:lnTo>
                  <a:lnTo>
                    <a:pt x="1443990" y="157734"/>
                  </a:lnTo>
                  <a:lnTo>
                    <a:pt x="1445514" y="166878"/>
                  </a:lnTo>
                  <a:lnTo>
                    <a:pt x="1447038" y="176784"/>
                  </a:lnTo>
                  <a:lnTo>
                    <a:pt x="1447038" y="176022"/>
                  </a:lnTo>
                  <a:lnTo>
                    <a:pt x="1447800" y="185928"/>
                  </a:lnTo>
                  <a:lnTo>
                    <a:pt x="1447800" y="442721"/>
                  </a:lnTo>
                  <a:lnTo>
                    <a:pt x="1457706" y="442721"/>
                  </a:lnTo>
                  <a:close/>
                </a:path>
                <a:path w="1457959" h="443230">
                  <a:moveTo>
                    <a:pt x="12191" y="166878"/>
                  </a:moveTo>
                  <a:lnTo>
                    <a:pt x="11429" y="166878"/>
                  </a:lnTo>
                  <a:lnTo>
                    <a:pt x="11429" y="171831"/>
                  </a:lnTo>
                  <a:lnTo>
                    <a:pt x="12191" y="166878"/>
                  </a:lnTo>
                  <a:close/>
                </a:path>
                <a:path w="1457959" h="443230">
                  <a:moveTo>
                    <a:pt x="21336" y="131826"/>
                  </a:moveTo>
                  <a:lnTo>
                    <a:pt x="20574" y="131826"/>
                  </a:lnTo>
                  <a:lnTo>
                    <a:pt x="20574" y="133921"/>
                  </a:lnTo>
                  <a:lnTo>
                    <a:pt x="21336" y="131826"/>
                  </a:lnTo>
                  <a:close/>
                </a:path>
                <a:path w="1457959" h="443230">
                  <a:moveTo>
                    <a:pt x="70865" y="57912"/>
                  </a:moveTo>
                  <a:lnTo>
                    <a:pt x="70103" y="57912"/>
                  </a:lnTo>
                  <a:lnTo>
                    <a:pt x="70103" y="58589"/>
                  </a:lnTo>
                  <a:lnTo>
                    <a:pt x="70865" y="57912"/>
                  </a:lnTo>
                  <a:close/>
                </a:path>
                <a:path w="1457959" h="443230">
                  <a:moveTo>
                    <a:pt x="77723" y="51816"/>
                  </a:moveTo>
                  <a:lnTo>
                    <a:pt x="76961" y="51816"/>
                  </a:lnTo>
                  <a:lnTo>
                    <a:pt x="76961" y="52425"/>
                  </a:lnTo>
                  <a:lnTo>
                    <a:pt x="77723" y="51816"/>
                  </a:lnTo>
                  <a:close/>
                </a:path>
                <a:path w="1457959" h="443230">
                  <a:moveTo>
                    <a:pt x="123444" y="24384"/>
                  </a:moveTo>
                  <a:lnTo>
                    <a:pt x="122682" y="24384"/>
                  </a:lnTo>
                  <a:lnTo>
                    <a:pt x="122682" y="24730"/>
                  </a:lnTo>
                  <a:lnTo>
                    <a:pt x="123444" y="24384"/>
                  </a:lnTo>
                  <a:close/>
                </a:path>
                <a:path w="1457959" h="443230">
                  <a:moveTo>
                    <a:pt x="149352" y="15240"/>
                  </a:moveTo>
                  <a:lnTo>
                    <a:pt x="148590" y="15240"/>
                  </a:lnTo>
                  <a:lnTo>
                    <a:pt x="148590" y="15494"/>
                  </a:lnTo>
                  <a:lnTo>
                    <a:pt x="149352" y="15240"/>
                  </a:lnTo>
                  <a:close/>
                </a:path>
                <a:path w="1457959" h="443230">
                  <a:moveTo>
                    <a:pt x="158496" y="13716"/>
                  </a:moveTo>
                  <a:lnTo>
                    <a:pt x="157734" y="13716"/>
                  </a:lnTo>
                  <a:lnTo>
                    <a:pt x="158496" y="13716"/>
                  </a:lnTo>
                  <a:close/>
                </a:path>
                <a:path w="1457959" h="443230">
                  <a:moveTo>
                    <a:pt x="176783" y="10668"/>
                  </a:moveTo>
                  <a:lnTo>
                    <a:pt x="176021" y="10668"/>
                  </a:lnTo>
                  <a:lnTo>
                    <a:pt x="176783" y="10668"/>
                  </a:lnTo>
                  <a:close/>
                </a:path>
                <a:path w="1457959" h="443230">
                  <a:moveTo>
                    <a:pt x="1281684" y="10785"/>
                  </a:moveTo>
                  <a:lnTo>
                    <a:pt x="1280922" y="10668"/>
                  </a:lnTo>
                  <a:lnTo>
                    <a:pt x="1281684" y="10785"/>
                  </a:lnTo>
                  <a:close/>
                </a:path>
                <a:path w="1457959" h="443230">
                  <a:moveTo>
                    <a:pt x="1290828" y="12192"/>
                  </a:moveTo>
                  <a:lnTo>
                    <a:pt x="1290066" y="11430"/>
                  </a:lnTo>
                  <a:lnTo>
                    <a:pt x="1290066" y="12074"/>
                  </a:lnTo>
                  <a:lnTo>
                    <a:pt x="1290828" y="12192"/>
                  </a:lnTo>
                  <a:close/>
                </a:path>
                <a:path w="1457959" h="443230">
                  <a:moveTo>
                    <a:pt x="1299972" y="13833"/>
                  </a:moveTo>
                  <a:lnTo>
                    <a:pt x="1299210" y="13716"/>
                  </a:lnTo>
                  <a:lnTo>
                    <a:pt x="1299972" y="13833"/>
                  </a:lnTo>
                  <a:close/>
                </a:path>
                <a:path w="1457959" h="443230">
                  <a:moveTo>
                    <a:pt x="1309116" y="15494"/>
                  </a:moveTo>
                  <a:lnTo>
                    <a:pt x="1309116" y="15240"/>
                  </a:lnTo>
                  <a:lnTo>
                    <a:pt x="1308354" y="15240"/>
                  </a:lnTo>
                  <a:lnTo>
                    <a:pt x="1309116" y="15494"/>
                  </a:lnTo>
                  <a:close/>
                </a:path>
                <a:path w="1457959" h="443230">
                  <a:moveTo>
                    <a:pt x="1380744" y="52493"/>
                  </a:moveTo>
                  <a:lnTo>
                    <a:pt x="1380744" y="51816"/>
                  </a:lnTo>
                  <a:lnTo>
                    <a:pt x="1379982" y="51816"/>
                  </a:lnTo>
                  <a:lnTo>
                    <a:pt x="1380744" y="52493"/>
                  </a:lnTo>
                  <a:close/>
                </a:path>
                <a:path w="1457959" h="443230">
                  <a:moveTo>
                    <a:pt x="1405890" y="77914"/>
                  </a:moveTo>
                  <a:lnTo>
                    <a:pt x="1405890" y="77724"/>
                  </a:lnTo>
                  <a:lnTo>
                    <a:pt x="1405128" y="76962"/>
                  </a:lnTo>
                  <a:lnTo>
                    <a:pt x="1405890" y="77914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80827" y="3129788"/>
            <a:ext cx="1188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r>
              <a:rPr sz="2400" b="1" spc="-40" dirty="0">
                <a:solidFill>
                  <a:srgbClr val="009A9A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ogram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27667" y="2920747"/>
            <a:ext cx="1534160" cy="710565"/>
            <a:chOff x="2827667" y="2920745"/>
            <a:chExt cx="1534160" cy="710565"/>
          </a:xfrm>
        </p:grpSpPr>
        <p:sp>
          <p:nvSpPr>
            <p:cNvPr id="19" name="object 19"/>
            <p:cNvSpPr/>
            <p:nvPr/>
          </p:nvSpPr>
          <p:spPr>
            <a:xfrm>
              <a:off x="2832239" y="2920745"/>
              <a:ext cx="1524000" cy="704850"/>
            </a:xfrm>
            <a:custGeom>
              <a:avLst/>
              <a:gdLst/>
              <a:ahLst/>
              <a:cxnLst/>
              <a:rect l="l" t="t" r="r" b="b"/>
              <a:pathLst>
                <a:path w="1524000" h="704850">
                  <a:moveTo>
                    <a:pt x="1524000" y="502157"/>
                  </a:moveTo>
                  <a:lnTo>
                    <a:pt x="1524000" y="0"/>
                  </a:lnTo>
                  <a:lnTo>
                    <a:pt x="0" y="0"/>
                  </a:lnTo>
                  <a:lnTo>
                    <a:pt x="0" y="502157"/>
                  </a:lnTo>
                  <a:lnTo>
                    <a:pt x="5391" y="548655"/>
                  </a:lnTo>
                  <a:lnTo>
                    <a:pt x="20740" y="591327"/>
                  </a:lnTo>
                  <a:lnTo>
                    <a:pt x="44806" y="628961"/>
                  </a:lnTo>
                  <a:lnTo>
                    <a:pt x="76351" y="660342"/>
                  </a:lnTo>
                  <a:lnTo>
                    <a:pt x="114133" y="684260"/>
                  </a:lnTo>
                  <a:lnTo>
                    <a:pt x="156914" y="699500"/>
                  </a:lnTo>
                  <a:lnTo>
                    <a:pt x="203454" y="704849"/>
                  </a:lnTo>
                  <a:lnTo>
                    <a:pt x="1321308" y="704849"/>
                  </a:lnTo>
                  <a:lnTo>
                    <a:pt x="1367805" y="699500"/>
                  </a:lnTo>
                  <a:lnTo>
                    <a:pt x="1410477" y="684260"/>
                  </a:lnTo>
                  <a:lnTo>
                    <a:pt x="1448111" y="660342"/>
                  </a:lnTo>
                  <a:lnTo>
                    <a:pt x="1479492" y="628961"/>
                  </a:lnTo>
                  <a:lnTo>
                    <a:pt x="1503410" y="591327"/>
                  </a:lnTo>
                  <a:lnTo>
                    <a:pt x="1518650" y="548655"/>
                  </a:lnTo>
                  <a:lnTo>
                    <a:pt x="1524000" y="50215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7667" y="2920745"/>
              <a:ext cx="1534160" cy="710565"/>
            </a:xfrm>
            <a:custGeom>
              <a:avLst/>
              <a:gdLst/>
              <a:ahLst/>
              <a:cxnLst/>
              <a:rect l="l" t="t" r="r" b="b"/>
              <a:pathLst>
                <a:path w="1534160" h="710564">
                  <a:moveTo>
                    <a:pt x="22098" y="570737"/>
                  </a:moveTo>
                  <a:lnTo>
                    <a:pt x="18288" y="560831"/>
                  </a:lnTo>
                  <a:lnTo>
                    <a:pt x="16002" y="551687"/>
                  </a:lnTo>
                  <a:lnTo>
                    <a:pt x="13716" y="541781"/>
                  </a:lnTo>
                  <a:lnTo>
                    <a:pt x="12192" y="531875"/>
                  </a:lnTo>
                  <a:lnTo>
                    <a:pt x="12192" y="532637"/>
                  </a:lnTo>
                  <a:lnTo>
                    <a:pt x="10668" y="521969"/>
                  </a:lnTo>
                  <a:lnTo>
                    <a:pt x="10668" y="522731"/>
                  </a:lnTo>
                  <a:lnTo>
                    <a:pt x="9906" y="512063"/>
                  </a:lnTo>
                  <a:lnTo>
                    <a:pt x="9906" y="0"/>
                  </a:lnTo>
                  <a:lnTo>
                    <a:pt x="0" y="0"/>
                  </a:lnTo>
                  <a:lnTo>
                    <a:pt x="0" y="502157"/>
                  </a:lnTo>
                  <a:lnTo>
                    <a:pt x="4572" y="544067"/>
                  </a:lnTo>
                  <a:lnTo>
                    <a:pt x="21336" y="591813"/>
                  </a:lnTo>
                  <a:lnTo>
                    <a:pt x="21336" y="569975"/>
                  </a:lnTo>
                  <a:lnTo>
                    <a:pt x="22098" y="570737"/>
                  </a:lnTo>
                  <a:close/>
                </a:path>
                <a:path w="1534160" h="710564">
                  <a:moveTo>
                    <a:pt x="38862" y="605027"/>
                  </a:moveTo>
                  <a:lnTo>
                    <a:pt x="33528" y="596645"/>
                  </a:lnTo>
                  <a:lnTo>
                    <a:pt x="28956" y="588263"/>
                  </a:lnTo>
                  <a:lnTo>
                    <a:pt x="21336" y="569975"/>
                  </a:lnTo>
                  <a:lnTo>
                    <a:pt x="21336" y="591813"/>
                  </a:lnTo>
                  <a:lnTo>
                    <a:pt x="27646" y="605213"/>
                  </a:lnTo>
                  <a:lnTo>
                    <a:pt x="38100" y="620533"/>
                  </a:lnTo>
                  <a:lnTo>
                    <a:pt x="38100" y="605027"/>
                  </a:lnTo>
                  <a:lnTo>
                    <a:pt x="38862" y="605027"/>
                  </a:lnTo>
                  <a:close/>
                </a:path>
                <a:path w="1534160" h="710564">
                  <a:moveTo>
                    <a:pt x="49530" y="621029"/>
                  </a:moveTo>
                  <a:lnTo>
                    <a:pt x="43434" y="612647"/>
                  </a:lnTo>
                  <a:lnTo>
                    <a:pt x="43434" y="613409"/>
                  </a:lnTo>
                  <a:lnTo>
                    <a:pt x="38100" y="605027"/>
                  </a:lnTo>
                  <a:lnTo>
                    <a:pt x="38100" y="620533"/>
                  </a:lnTo>
                  <a:lnTo>
                    <a:pt x="45957" y="632048"/>
                  </a:lnTo>
                  <a:lnTo>
                    <a:pt x="48768" y="635034"/>
                  </a:lnTo>
                  <a:lnTo>
                    <a:pt x="48768" y="620267"/>
                  </a:lnTo>
                  <a:lnTo>
                    <a:pt x="49530" y="621029"/>
                  </a:lnTo>
                  <a:close/>
                </a:path>
                <a:path w="1534160" h="710564">
                  <a:moveTo>
                    <a:pt x="82296" y="655319"/>
                  </a:moveTo>
                  <a:lnTo>
                    <a:pt x="74676" y="648461"/>
                  </a:lnTo>
                  <a:lnTo>
                    <a:pt x="74676" y="649223"/>
                  </a:lnTo>
                  <a:lnTo>
                    <a:pt x="60960" y="635507"/>
                  </a:lnTo>
                  <a:lnTo>
                    <a:pt x="54864" y="627887"/>
                  </a:lnTo>
                  <a:lnTo>
                    <a:pt x="54864" y="628649"/>
                  </a:lnTo>
                  <a:lnTo>
                    <a:pt x="48768" y="620267"/>
                  </a:lnTo>
                  <a:lnTo>
                    <a:pt x="48768" y="635034"/>
                  </a:lnTo>
                  <a:lnTo>
                    <a:pt x="68580" y="656081"/>
                  </a:lnTo>
                  <a:lnTo>
                    <a:pt x="81534" y="666445"/>
                  </a:lnTo>
                  <a:lnTo>
                    <a:pt x="81534" y="655319"/>
                  </a:lnTo>
                  <a:lnTo>
                    <a:pt x="82296" y="655319"/>
                  </a:lnTo>
                  <a:close/>
                </a:path>
                <a:path w="1534160" h="710564">
                  <a:moveTo>
                    <a:pt x="97536" y="666749"/>
                  </a:moveTo>
                  <a:lnTo>
                    <a:pt x="89154" y="660653"/>
                  </a:lnTo>
                  <a:lnTo>
                    <a:pt x="89154" y="661415"/>
                  </a:lnTo>
                  <a:lnTo>
                    <a:pt x="81534" y="655319"/>
                  </a:lnTo>
                  <a:lnTo>
                    <a:pt x="81534" y="666445"/>
                  </a:lnTo>
                  <a:lnTo>
                    <a:pt x="83820" y="668273"/>
                  </a:lnTo>
                  <a:lnTo>
                    <a:pt x="96774" y="676621"/>
                  </a:lnTo>
                  <a:lnTo>
                    <a:pt x="96774" y="666749"/>
                  </a:lnTo>
                  <a:lnTo>
                    <a:pt x="97536" y="666749"/>
                  </a:lnTo>
                  <a:close/>
                </a:path>
                <a:path w="1534160" h="710564">
                  <a:moveTo>
                    <a:pt x="140208" y="688085"/>
                  </a:moveTo>
                  <a:lnTo>
                    <a:pt x="131064" y="685037"/>
                  </a:lnTo>
                  <a:lnTo>
                    <a:pt x="121920" y="680465"/>
                  </a:lnTo>
                  <a:lnTo>
                    <a:pt x="121920" y="681227"/>
                  </a:lnTo>
                  <a:lnTo>
                    <a:pt x="113538" y="676655"/>
                  </a:lnTo>
                  <a:lnTo>
                    <a:pt x="105156" y="671321"/>
                  </a:lnTo>
                  <a:lnTo>
                    <a:pt x="105156" y="672083"/>
                  </a:lnTo>
                  <a:lnTo>
                    <a:pt x="96774" y="666749"/>
                  </a:lnTo>
                  <a:lnTo>
                    <a:pt x="96774" y="676621"/>
                  </a:lnTo>
                  <a:lnTo>
                    <a:pt x="111833" y="686325"/>
                  </a:lnTo>
                  <a:lnTo>
                    <a:pt x="139446" y="697991"/>
                  </a:lnTo>
                  <a:lnTo>
                    <a:pt x="139446" y="688085"/>
                  </a:lnTo>
                  <a:lnTo>
                    <a:pt x="140208" y="688085"/>
                  </a:lnTo>
                  <a:close/>
                </a:path>
                <a:path w="1534160" h="710564">
                  <a:moveTo>
                    <a:pt x="1346454" y="708714"/>
                  </a:moveTo>
                  <a:lnTo>
                    <a:pt x="1346454" y="699515"/>
                  </a:lnTo>
                  <a:lnTo>
                    <a:pt x="1335786" y="700277"/>
                  </a:lnTo>
                  <a:lnTo>
                    <a:pt x="198120" y="700277"/>
                  </a:lnTo>
                  <a:lnTo>
                    <a:pt x="187452" y="699515"/>
                  </a:lnTo>
                  <a:lnTo>
                    <a:pt x="177546" y="697991"/>
                  </a:lnTo>
                  <a:lnTo>
                    <a:pt x="168402" y="696467"/>
                  </a:lnTo>
                  <a:lnTo>
                    <a:pt x="158496" y="694181"/>
                  </a:lnTo>
                  <a:lnTo>
                    <a:pt x="149352" y="691133"/>
                  </a:lnTo>
                  <a:lnTo>
                    <a:pt x="149352" y="691895"/>
                  </a:lnTo>
                  <a:lnTo>
                    <a:pt x="139446" y="688085"/>
                  </a:lnTo>
                  <a:lnTo>
                    <a:pt x="139446" y="697991"/>
                  </a:lnTo>
                  <a:lnTo>
                    <a:pt x="142479" y="699273"/>
                  </a:lnTo>
                  <a:lnTo>
                    <a:pt x="174847" y="707198"/>
                  </a:lnTo>
                  <a:lnTo>
                    <a:pt x="208026" y="710183"/>
                  </a:lnTo>
                  <a:lnTo>
                    <a:pt x="1325880" y="710183"/>
                  </a:lnTo>
                  <a:lnTo>
                    <a:pt x="1346454" y="708714"/>
                  </a:lnTo>
                  <a:close/>
                </a:path>
                <a:path w="1534160" h="710564">
                  <a:moveTo>
                    <a:pt x="178308" y="697991"/>
                  </a:moveTo>
                  <a:lnTo>
                    <a:pt x="177546" y="697874"/>
                  </a:lnTo>
                  <a:lnTo>
                    <a:pt x="178308" y="697991"/>
                  </a:lnTo>
                  <a:close/>
                </a:path>
                <a:path w="1534160" h="710564">
                  <a:moveTo>
                    <a:pt x="188214" y="699515"/>
                  </a:moveTo>
                  <a:lnTo>
                    <a:pt x="187452" y="699407"/>
                  </a:lnTo>
                  <a:lnTo>
                    <a:pt x="188214" y="699515"/>
                  </a:lnTo>
                  <a:close/>
                </a:path>
                <a:path w="1534160" h="710564">
                  <a:moveTo>
                    <a:pt x="1356360" y="706621"/>
                  </a:moveTo>
                  <a:lnTo>
                    <a:pt x="1356360" y="697991"/>
                  </a:lnTo>
                  <a:lnTo>
                    <a:pt x="1345692" y="699515"/>
                  </a:lnTo>
                  <a:lnTo>
                    <a:pt x="1346454" y="699515"/>
                  </a:lnTo>
                  <a:lnTo>
                    <a:pt x="1346454" y="708714"/>
                  </a:lnTo>
                  <a:lnTo>
                    <a:pt x="1347216" y="708659"/>
                  </a:lnTo>
                  <a:lnTo>
                    <a:pt x="1356360" y="706621"/>
                  </a:lnTo>
                  <a:close/>
                </a:path>
                <a:path w="1534160" h="710564">
                  <a:moveTo>
                    <a:pt x="1394460" y="698130"/>
                  </a:moveTo>
                  <a:lnTo>
                    <a:pt x="1394460" y="688085"/>
                  </a:lnTo>
                  <a:lnTo>
                    <a:pt x="1384554" y="691895"/>
                  </a:lnTo>
                  <a:lnTo>
                    <a:pt x="1384554" y="691133"/>
                  </a:lnTo>
                  <a:lnTo>
                    <a:pt x="1375410" y="694181"/>
                  </a:lnTo>
                  <a:lnTo>
                    <a:pt x="1365504" y="696467"/>
                  </a:lnTo>
                  <a:lnTo>
                    <a:pt x="1355598" y="697991"/>
                  </a:lnTo>
                  <a:lnTo>
                    <a:pt x="1356360" y="697991"/>
                  </a:lnTo>
                  <a:lnTo>
                    <a:pt x="1356360" y="706621"/>
                  </a:lnTo>
                  <a:lnTo>
                    <a:pt x="1394460" y="698130"/>
                  </a:lnTo>
                  <a:close/>
                </a:path>
                <a:path w="1534160" h="710564">
                  <a:moveTo>
                    <a:pt x="1437132" y="677165"/>
                  </a:moveTo>
                  <a:lnTo>
                    <a:pt x="1437132" y="666749"/>
                  </a:lnTo>
                  <a:lnTo>
                    <a:pt x="1428750" y="672083"/>
                  </a:lnTo>
                  <a:lnTo>
                    <a:pt x="1428750" y="671321"/>
                  </a:lnTo>
                  <a:lnTo>
                    <a:pt x="1420368" y="676655"/>
                  </a:lnTo>
                  <a:lnTo>
                    <a:pt x="1411986" y="681227"/>
                  </a:lnTo>
                  <a:lnTo>
                    <a:pt x="1411986" y="680465"/>
                  </a:lnTo>
                  <a:lnTo>
                    <a:pt x="1402842" y="685037"/>
                  </a:lnTo>
                  <a:lnTo>
                    <a:pt x="1393698" y="688085"/>
                  </a:lnTo>
                  <a:lnTo>
                    <a:pt x="1394460" y="688085"/>
                  </a:lnTo>
                  <a:lnTo>
                    <a:pt x="1394460" y="698130"/>
                  </a:lnTo>
                  <a:lnTo>
                    <a:pt x="1395641" y="697866"/>
                  </a:lnTo>
                  <a:lnTo>
                    <a:pt x="1437132" y="677165"/>
                  </a:lnTo>
                  <a:close/>
                </a:path>
                <a:path w="1534160" h="710564">
                  <a:moveTo>
                    <a:pt x="1452372" y="665137"/>
                  </a:moveTo>
                  <a:lnTo>
                    <a:pt x="1452372" y="655319"/>
                  </a:lnTo>
                  <a:lnTo>
                    <a:pt x="1444752" y="661415"/>
                  </a:lnTo>
                  <a:lnTo>
                    <a:pt x="1444752" y="660653"/>
                  </a:lnTo>
                  <a:lnTo>
                    <a:pt x="1436370" y="666749"/>
                  </a:lnTo>
                  <a:lnTo>
                    <a:pt x="1437132" y="666749"/>
                  </a:lnTo>
                  <a:lnTo>
                    <a:pt x="1437132" y="677165"/>
                  </a:lnTo>
                  <a:lnTo>
                    <a:pt x="1439228" y="676119"/>
                  </a:lnTo>
                  <a:lnTo>
                    <a:pt x="1452372" y="665137"/>
                  </a:lnTo>
                  <a:close/>
                </a:path>
                <a:path w="1534160" h="710564">
                  <a:moveTo>
                    <a:pt x="1485138" y="633436"/>
                  </a:moveTo>
                  <a:lnTo>
                    <a:pt x="1485138" y="621029"/>
                  </a:lnTo>
                  <a:lnTo>
                    <a:pt x="1479042" y="628649"/>
                  </a:lnTo>
                  <a:lnTo>
                    <a:pt x="1479042" y="627887"/>
                  </a:lnTo>
                  <a:lnTo>
                    <a:pt x="1472946" y="635507"/>
                  </a:lnTo>
                  <a:lnTo>
                    <a:pt x="1459230" y="649223"/>
                  </a:lnTo>
                  <a:lnTo>
                    <a:pt x="1451610" y="655319"/>
                  </a:lnTo>
                  <a:lnTo>
                    <a:pt x="1452372" y="655319"/>
                  </a:lnTo>
                  <a:lnTo>
                    <a:pt x="1452372" y="665137"/>
                  </a:lnTo>
                  <a:lnTo>
                    <a:pt x="1476374" y="645080"/>
                  </a:lnTo>
                  <a:lnTo>
                    <a:pt x="1485138" y="633436"/>
                  </a:lnTo>
                  <a:close/>
                </a:path>
                <a:path w="1534160" h="710564">
                  <a:moveTo>
                    <a:pt x="1495806" y="619262"/>
                  </a:moveTo>
                  <a:lnTo>
                    <a:pt x="1495806" y="605027"/>
                  </a:lnTo>
                  <a:lnTo>
                    <a:pt x="1490472" y="613409"/>
                  </a:lnTo>
                  <a:lnTo>
                    <a:pt x="1490472" y="612647"/>
                  </a:lnTo>
                  <a:lnTo>
                    <a:pt x="1484376" y="621029"/>
                  </a:lnTo>
                  <a:lnTo>
                    <a:pt x="1485138" y="621029"/>
                  </a:lnTo>
                  <a:lnTo>
                    <a:pt x="1485138" y="633436"/>
                  </a:lnTo>
                  <a:lnTo>
                    <a:pt x="1495806" y="619262"/>
                  </a:lnTo>
                  <a:close/>
                </a:path>
                <a:path w="1534160" h="710564">
                  <a:moveTo>
                    <a:pt x="1504950" y="607112"/>
                  </a:moveTo>
                  <a:lnTo>
                    <a:pt x="1504950" y="588263"/>
                  </a:lnTo>
                  <a:lnTo>
                    <a:pt x="1500378" y="596645"/>
                  </a:lnTo>
                  <a:lnTo>
                    <a:pt x="1495044" y="605027"/>
                  </a:lnTo>
                  <a:lnTo>
                    <a:pt x="1495806" y="605027"/>
                  </a:lnTo>
                  <a:lnTo>
                    <a:pt x="1495806" y="619262"/>
                  </a:lnTo>
                  <a:lnTo>
                    <a:pt x="1504950" y="607112"/>
                  </a:lnTo>
                  <a:close/>
                </a:path>
                <a:path w="1534160" h="710564">
                  <a:moveTo>
                    <a:pt x="1515618" y="583147"/>
                  </a:moveTo>
                  <a:lnTo>
                    <a:pt x="1515618" y="560831"/>
                  </a:lnTo>
                  <a:lnTo>
                    <a:pt x="1511808" y="570737"/>
                  </a:lnTo>
                  <a:lnTo>
                    <a:pt x="1511808" y="569975"/>
                  </a:lnTo>
                  <a:lnTo>
                    <a:pt x="1508760" y="579119"/>
                  </a:lnTo>
                  <a:lnTo>
                    <a:pt x="1504188" y="588263"/>
                  </a:lnTo>
                  <a:lnTo>
                    <a:pt x="1504950" y="588263"/>
                  </a:lnTo>
                  <a:lnTo>
                    <a:pt x="1504950" y="607112"/>
                  </a:lnTo>
                  <a:lnTo>
                    <a:pt x="1505477" y="606410"/>
                  </a:lnTo>
                  <a:lnTo>
                    <a:pt x="1515618" y="583147"/>
                  </a:lnTo>
                  <a:close/>
                </a:path>
                <a:path w="1534160" h="710564">
                  <a:moveTo>
                    <a:pt x="1533906" y="502157"/>
                  </a:moveTo>
                  <a:lnTo>
                    <a:pt x="1533906" y="0"/>
                  </a:lnTo>
                  <a:lnTo>
                    <a:pt x="1524000" y="0"/>
                  </a:lnTo>
                  <a:lnTo>
                    <a:pt x="1524000" y="512063"/>
                  </a:lnTo>
                  <a:lnTo>
                    <a:pt x="1523238" y="522731"/>
                  </a:lnTo>
                  <a:lnTo>
                    <a:pt x="1523238" y="521969"/>
                  </a:lnTo>
                  <a:lnTo>
                    <a:pt x="1521714" y="532637"/>
                  </a:lnTo>
                  <a:lnTo>
                    <a:pt x="1521714" y="531875"/>
                  </a:lnTo>
                  <a:lnTo>
                    <a:pt x="1520190" y="541781"/>
                  </a:lnTo>
                  <a:lnTo>
                    <a:pt x="1517904" y="551687"/>
                  </a:lnTo>
                  <a:lnTo>
                    <a:pt x="1514856" y="560831"/>
                  </a:lnTo>
                  <a:lnTo>
                    <a:pt x="1515618" y="560831"/>
                  </a:lnTo>
                  <a:lnTo>
                    <a:pt x="1515618" y="583147"/>
                  </a:lnTo>
                  <a:lnTo>
                    <a:pt x="1524934" y="561772"/>
                  </a:lnTo>
                  <a:lnTo>
                    <a:pt x="1533144" y="512825"/>
                  </a:lnTo>
                  <a:lnTo>
                    <a:pt x="1533906" y="502157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95735" y="2809749"/>
            <a:ext cx="1397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Assembler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2643" y="3053588"/>
            <a:ext cx="702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9A9A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75041" y="2920747"/>
            <a:ext cx="5187315" cy="710565"/>
            <a:chOff x="2375039" y="2920745"/>
            <a:chExt cx="5187315" cy="710565"/>
          </a:xfrm>
        </p:grpSpPr>
        <p:sp>
          <p:nvSpPr>
            <p:cNvPr id="24" name="object 24"/>
            <p:cNvSpPr/>
            <p:nvPr/>
          </p:nvSpPr>
          <p:spPr>
            <a:xfrm>
              <a:off x="2375039" y="3054108"/>
              <a:ext cx="3733800" cy="76200"/>
            </a:xfrm>
            <a:custGeom>
              <a:avLst/>
              <a:gdLst/>
              <a:ahLst/>
              <a:cxnLst/>
              <a:rect l="l" t="t" r="r" b="b"/>
              <a:pathLst>
                <a:path w="3733800" h="76200">
                  <a:moveTo>
                    <a:pt x="457200" y="38100"/>
                  </a:moveTo>
                  <a:lnTo>
                    <a:pt x="381000" y="0"/>
                  </a:lnTo>
                  <a:lnTo>
                    <a:pt x="381000" y="32004"/>
                  </a:lnTo>
                  <a:lnTo>
                    <a:pt x="0" y="32004"/>
                  </a:lnTo>
                  <a:lnTo>
                    <a:pt x="0" y="44958"/>
                  </a:lnTo>
                  <a:lnTo>
                    <a:pt x="381000" y="44958"/>
                  </a:lnTo>
                  <a:lnTo>
                    <a:pt x="381000" y="76200"/>
                  </a:lnTo>
                  <a:lnTo>
                    <a:pt x="393954" y="69723"/>
                  </a:lnTo>
                  <a:lnTo>
                    <a:pt x="457200" y="38100"/>
                  </a:lnTo>
                  <a:close/>
                </a:path>
                <a:path w="3733800" h="76200">
                  <a:moveTo>
                    <a:pt x="2438400" y="38100"/>
                  </a:moveTo>
                  <a:lnTo>
                    <a:pt x="2362200" y="0"/>
                  </a:lnTo>
                  <a:lnTo>
                    <a:pt x="2362200" y="32004"/>
                  </a:lnTo>
                  <a:lnTo>
                    <a:pt x="1981200" y="32004"/>
                  </a:lnTo>
                  <a:lnTo>
                    <a:pt x="1981200" y="44958"/>
                  </a:lnTo>
                  <a:lnTo>
                    <a:pt x="2362200" y="44958"/>
                  </a:lnTo>
                  <a:lnTo>
                    <a:pt x="2362200" y="76200"/>
                  </a:lnTo>
                  <a:lnTo>
                    <a:pt x="2375154" y="69723"/>
                  </a:lnTo>
                  <a:lnTo>
                    <a:pt x="2438400" y="38100"/>
                  </a:lnTo>
                  <a:close/>
                </a:path>
                <a:path w="3733800" h="76200">
                  <a:moveTo>
                    <a:pt x="3733800" y="38100"/>
                  </a:moveTo>
                  <a:lnTo>
                    <a:pt x="3657600" y="0"/>
                  </a:lnTo>
                  <a:lnTo>
                    <a:pt x="3657600" y="32004"/>
                  </a:lnTo>
                  <a:lnTo>
                    <a:pt x="3352800" y="32004"/>
                  </a:lnTo>
                  <a:lnTo>
                    <a:pt x="3352800" y="44958"/>
                  </a:lnTo>
                  <a:lnTo>
                    <a:pt x="3657600" y="44958"/>
                  </a:lnTo>
                  <a:lnTo>
                    <a:pt x="3657600" y="76200"/>
                  </a:lnTo>
                  <a:lnTo>
                    <a:pt x="3670554" y="69723"/>
                  </a:lnTo>
                  <a:lnTo>
                    <a:pt x="3733800" y="3810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08839" y="2920745"/>
              <a:ext cx="1447800" cy="704850"/>
            </a:xfrm>
            <a:custGeom>
              <a:avLst/>
              <a:gdLst/>
              <a:ahLst/>
              <a:cxnLst/>
              <a:rect l="l" t="t" r="r" b="b"/>
              <a:pathLst>
                <a:path w="1447800" h="704850">
                  <a:moveTo>
                    <a:pt x="1447800" y="51435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5034" y="558252"/>
                  </a:lnTo>
                  <a:lnTo>
                    <a:pt x="19372" y="598436"/>
                  </a:lnTo>
                  <a:lnTo>
                    <a:pt x="41867" y="633795"/>
                  </a:lnTo>
                  <a:lnTo>
                    <a:pt x="71374" y="663222"/>
                  </a:lnTo>
                  <a:lnTo>
                    <a:pt x="106746" y="685611"/>
                  </a:lnTo>
                  <a:lnTo>
                    <a:pt x="146837" y="699856"/>
                  </a:lnTo>
                  <a:lnTo>
                    <a:pt x="190500" y="704850"/>
                  </a:lnTo>
                  <a:lnTo>
                    <a:pt x="1257300" y="704850"/>
                  </a:lnTo>
                  <a:lnTo>
                    <a:pt x="1301202" y="699856"/>
                  </a:lnTo>
                  <a:lnTo>
                    <a:pt x="1341386" y="685611"/>
                  </a:lnTo>
                  <a:lnTo>
                    <a:pt x="1376745" y="663222"/>
                  </a:lnTo>
                  <a:lnTo>
                    <a:pt x="1406172" y="633795"/>
                  </a:lnTo>
                  <a:lnTo>
                    <a:pt x="1428561" y="598436"/>
                  </a:lnTo>
                  <a:lnTo>
                    <a:pt x="1442805" y="558252"/>
                  </a:lnTo>
                  <a:lnTo>
                    <a:pt x="1447800" y="51435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04267" y="2920745"/>
              <a:ext cx="1457960" cy="710565"/>
            </a:xfrm>
            <a:custGeom>
              <a:avLst/>
              <a:gdLst/>
              <a:ahLst/>
              <a:cxnLst/>
              <a:rect l="l" t="t" r="r" b="b"/>
              <a:pathLst>
                <a:path w="1457959" h="710564">
                  <a:moveTo>
                    <a:pt x="12192" y="543306"/>
                  </a:moveTo>
                  <a:lnTo>
                    <a:pt x="10668" y="533400"/>
                  </a:lnTo>
                  <a:lnTo>
                    <a:pt x="10668" y="534162"/>
                  </a:lnTo>
                  <a:lnTo>
                    <a:pt x="9906" y="524256"/>
                  </a:lnTo>
                  <a:lnTo>
                    <a:pt x="9906" y="0"/>
                  </a:lnTo>
                  <a:lnTo>
                    <a:pt x="0" y="0"/>
                  </a:lnTo>
                  <a:lnTo>
                    <a:pt x="0" y="515112"/>
                  </a:lnTo>
                  <a:lnTo>
                    <a:pt x="762" y="525018"/>
                  </a:lnTo>
                  <a:lnTo>
                    <a:pt x="762" y="534924"/>
                  </a:lnTo>
                  <a:lnTo>
                    <a:pt x="2286" y="544068"/>
                  </a:lnTo>
                  <a:lnTo>
                    <a:pt x="3810" y="553974"/>
                  </a:lnTo>
                  <a:lnTo>
                    <a:pt x="11430" y="579909"/>
                  </a:lnTo>
                  <a:lnTo>
                    <a:pt x="11430" y="542544"/>
                  </a:lnTo>
                  <a:lnTo>
                    <a:pt x="12192" y="543306"/>
                  </a:lnTo>
                  <a:close/>
                </a:path>
                <a:path w="1457959" h="710564">
                  <a:moveTo>
                    <a:pt x="21336" y="578358"/>
                  </a:moveTo>
                  <a:lnTo>
                    <a:pt x="18288" y="569976"/>
                  </a:lnTo>
                  <a:lnTo>
                    <a:pt x="15240" y="560832"/>
                  </a:lnTo>
                  <a:lnTo>
                    <a:pt x="15240" y="561594"/>
                  </a:lnTo>
                  <a:lnTo>
                    <a:pt x="13716" y="551688"/>
                  </a:lnTo>
                  <a:lnTo>
                    <a:pt x="13716" y="552450"/>
                  </a:lnTo>
                  <a:lnTo>
                    <a:pt x="11430" y="542544"/>
                  </a:lnTo>
                  <a:lnTo>
                    <a:pt x="11430" y="579909"/>
                  </a:lnTo>
                  <a:lnTo>
                    <a:pt x="12489" y="583513"/>
                  </a:lnTo>
                  <a:lnTo>
                    <a:pt x="20574" y="600738"/>
                  </a:lnTo>
                  <a:lnTo>
                    <a:pt x="20574" y="578358"/>
                  </a:lnTo>
                  <a:lnTo>
                    <a:pt x="21336" y="578358"/>
                  </a:lnTo>
                  <a:close/>
                </a:path>
                <a:path w="1457959" h="710564">
                  <a:moveTo>
                    <a:pt x="77724" y="670712"/>
                  </a:moveTo>
                  <a:lnTo>
                    <a:pt x="77724" y="658368"/>
                  </a:lnTo>
                  <a:lnTo>
                    <a:pt x="64008" y="646176"/>
                  </a:lnTo>
                  <a:lnTo>
                    <a:pt x="51816" y="632460"/>
                  </a:lnTo>
                  <a:lnTo>
                    <a:pt x="51816" y="633222"/>
                  </a:lnTo>
                  <a:lnTo>
                    <a:pt x="46482" y="625602"/>
                  </a:lnTo>
                  <a:lnTo>
                    <a:pt x="39796" y="616595"/>
                  </a:lnTo>
                  <a:lnTo>
                    <a:pt x="34032" y="606985"/>
                  </a:lnTo>
                  <a:lnTo>
                    <a:pt x="28969" y="596968"/>
                  </a:lnTo>
                  <a:lnTo>
                    <a:pt x="20574" y="578358"/>
                  </a:lnTo>
                  <a:lnTo>
                    <a:pt x="20574" y="600738"/>
                  </a:lnTo>
                  <a:lnTo>
                    <a:pt x="25560" y="611362"/>
                  </a:lnTo>
                  <a:lnTo>
                    <a:pt x="42805" y="636805"/>
                  </a:lnTo>
                  <a:lnTo>
                    <a:pt x="64008" y="659130"/>
                  </a:lnTo>
                  <a:lnTo>
                    <a:pt x="70866" y="665226"/>
                  </a:lnTo>
                  <a:lnTo>
                    <a:pt x="77724" y="670712"/>
                  </a:lnTo>
                  <a:close/>
                </a:path>
                <a:path w="1457959" h="710564">
                  <a:moveTo>
                    <a:pt x="123444" y="685800"/>
                  </a:moveTo>
                  <a:lnTo>
                    <a:pt x="106680" y="678180"/>
                  </a:lnTo>
                  <a:lnTo>
                    <a:pt x="91440" y="669036"/>
                  </a:lnTo>
                  <a:lnTo>
                    <a:pt x="84582" y="663702"/>
                  </a:lnTo>
                  <a:lnTo>
                    <a:pt x="76962" y="657606"/>
                  </a:lnTo>
                  <a:lnTo>
                    <a:pt x="77724" y="658368"/>
                  </a:lnTo>
                  <a:lnTo>
                    <a:pt x="77724" y="670712"/>
                  </a:lnTo>
                  <a:lnTo>
                    <a:pt x="78486" y="671322"/>
                  </a:lnTo>
                  <a:lnTo>
                    <a:pt x="105680" y="688236"/>
                  </a:lnTo>
                  <a:lnTo>
                    <a:pt x="122682" y="695474"/>
                  </a:lnTo>
                  <a:lnTo>
                    <a:pt x="122682" y="685800"/>
                  </a:lnTo>
                  <a:lnTo>
                    <a:pt x="123444" y="685800"/>
                  </a:lnTo>
                  <a:close/>
                </a:path>
                <a:path w="1457959" h="710564">
                  <a:moveTo>
                    <a:pt x="149352" y="694944"/>
                  </a:moveTo>
                  <a:lnTo>
                    <a:pt x="140208" y="691896"/>
                  </a:lnTo>
                  <a:lnTo>
                    <a:pt x="131826" y="688848"/>
                  </a:lnTo>
                  <a:lnTo>
                    <a:pt x="122682" y="685800"/>
                  </a:lnTo>
                  <a:lnTo>
                    <a:pt x="122682" y="695474"/>
                  </a:lnTo>
                  <a:lnTo>
                    <a:pt x="133640" y="700140"/>
                  </a:lnTo>
                  <a:lnTo>
                    <a:pt x="148590" y="703790"/>
                  </a:lnTo>
                  <a:lnTo>
                    <a:pt x="148590" y="694944"/>
                  </a:lnTo>
                  <a:lnTo>
                    <a:pt x="149352" y="694944"/>
                  </a:lnTo>
                  <a:close/>
                </a:path>
                <a:path w="1457959" h="710564">
                  <a:moveTo>
                    <a:pt x="1281684" y="708718"/>
                  </a:moveTo>
                  <a:lnTo>
                    <a:pt x="1281684" y="699516"/>
                  </a:lnTo>
                  <a:lnTo>
                    <a:pt x="1271778" y="700278"/>
                  </a:lnTo>
                  <a:lnTo>
                    <a:pt x="185928" y="700278"/>
                  </a:lnTo>
                  <a:lnTo>
                    <a:pt x="176022" y="699516"/>
                  </a:lnTo>
                  <a:lnTo>
                    <a:pt x="166878" y="697992"/>
                  </a:lnTo>
                  <a:lnTo>
                    <a:pt x="157734" y="696468"/>
                  </a:lnTo>
                  <a:lnTo>
                    <a:pt x="148590" y="694944"/>
                  </a:lnTo>
                  <a:lnTo>
                    <a:pt x="148590" y="703790"/>
                  </a:lnTo>
                  <a:lnTo>
                    <a:pt x="163169" y="707349"/>
                  </a:lnTo>
                  <a:lnTo>
                    <a:pt x="195072" y="710184"/>
                  </a:lnTo>
                  <a:lnTo>
                    <a:pt x="1262634" y="710184"/>
                  </a:lnTo>
                  <a:lnTo>
                    <a:pt x="1281684" y="708718"/>
                  </a:lnTo>
                  <a:close/>
                </a:path>
                <a:path w="1457959" h="710564">
                  <a:moveTo>
                    <a:pt x="158496" y="696468"/>
                  </a:moveTo>
                  <a:lnTo>
                    <a:pt x="157734" y="696350"/>
                  </a:lnTo>
                  <a:lnTo>
                    <a:pt x="158496" y="696468"/>
                  </a:lnTo>
                  <a:close/>
                </a:path>
                <a:path w="1457959" h="710564">
                  <a:moveTo>
                    <a:pt x="176784" y="699516"/>
                  </a:moveTo>
                  <a:lnTo>
                    <a:pt x="176022" y="699398"/>
                  </a:lnTo>
                  <a:lnTo>
                    <a:pt x="176784" y="699516"/>
                  </a:lnTo>
                  <a:close/>
                </a:path>
                <a:path w="1457959" h="710564">
                  <a:moveTo>
                    <a:pt x="1290828" y="706849"/>
                  </a:moveTo>
                  <a:lnTo>
                    <a:pt x="1290828" y="697992"/>
                  </a:lnTo>
                  <a:lnTo>
                    <a:pt x="1280922" y="699516"/>
                  </a:lnTo>
                  <a:lnTo>
                    <a:pt x="1281684" y="699516"/>
                  </a:lnTo>
                  <a:lnTo>
                    <a:pt x="1281684" y="708718"/>
                  </a:lnTo>
                  <a:lnTo>
                    <a:pt x="1282446" y="708660"/>
                  </a:lnTo>
                  <a:lnTo>
                    <a:pt x="1290828" y="706849"/>
                  </a:lnTo>
                  <a:close/>
                </a:path>
                <a:path w="1457959" h="710564">
                  <a:moveTo>
                    <a:pt x="1299972" y="704874"/>
                  </a:moveTo>
                  <a:lnTo>
                    <a:pt x="1299972" y="696468"/>
                  </a:lnTo>
                  <a:lnTo>
                    <a:pt x="1290066" y="697992"/>
                  </a:lnTo>
                  <a:lnTo>
                    <a:pt x="1290828" y="697992"/>
                  </a:lnTo>
                  <a:lnTo>
                    <a:pt x="1290828" y="706849"/>
                  </a:lnTo>
                  <a:lnTo>
                    <a:pt x="1299972" y="704874"/>
                  </a:lnTo>
                  <a:close/>
                </a:path>
                <a:path w="1457959" h="710564">
                  <a:moveTo>
                    <a:pt x="1309116" y="702899"/>
                  </a:moveTo>
                  <a:lnTo>
                    <a:pt x="1309116" y="694944"/>
                  </a:lnTo>
                  <a:lnTo>
                    <a:pt x="1299210" y="696468"/>
                  </a:lnTo>
                  <a:lnTo>
                    <a:pt x="1299972" y="696468"/>
                  </a:lnTo>
                  <a:lnTo>
                    <a:pt x="1299972" y="704874"/>
                  </a:lnTo>
                  <a:lnTo>
                    <a:pt x="1309116" y="702899"/>
                  </a:lnTo>
                  <a:close/>
                </a:path>
                <a:path w="1457959" h="710564">
                  <a:moveTo>
                    <a:pt x="1380744" y="657606"/>
                  </a:moveTo>
                  <a:lnTo>
                    <a:pt x="1346601" y="680251"/>
                  </a:lnTo>
                  <a:lnTo>
                    <a:pt x="1308354" y="694944"/>
                  </a:lnTo>
                  <a:lnTo>
                    <a:pt x="1309116" y="694944"/>
                  </a:lnTo>
                  <a:lnTo>
                    <a:pt x="1309116" y="702899"/>
                  </a:lnTo>
                  <a:lnTo>
                    <a:pt x="1327844" y="698854"/>
                  </a:lnTo>
                  <a:lnTo>
                    <a:pt x="1368828" y="678518"/>
                  </a:lnTo>
                  <a:lnTo>
                    <a:pt x="1379982" y="669206"/>
                  </a:lnTo>
                  <a:lnTo>
                    <a:pt x="1379982" y="658368"/>
                  </a:lnTo>
                  <a:lnTo>
                    <a:pt x="1380744" y="657606"/>
                  </a:lnTo>
                  <a:close/>
                </a:path>
                <a:path w="1457959" h="710564">
                  <a:moveTo>
                    <a:pt x="1405890" y="646549"/>
                  </a:moveTo>
                  <a:lnTo>
                    <a:pt x="1405890" y="632460"/>
                  </a:lnTo>
                  <a:lnTo>
                    <a:pt x="1393698" y="646176"/>
                  </a:lnTo>
                  <a:lnTo>
                    <a:pt x="1379982" y="658368"/>
                  </a:lnTo>
                  <a:lnTo>
                    <a:pt x="1379982" y="669206"/>
                  </a:lnTo>
                  <a:lnTo>
                    <a:pt x="1403813" y="649309"/>
                  </a:lnTo>
                  <a:lnTo>
                    <a:pt x="1405890" y="646549"/>
                  </a:lnTo>
                  <a:close/>
                </a:path>
                <a:path w="1457959" h="710564">
                  <a:moveTo>
                    <a:pt x="1457706" y="515112"/>
                  </a:moveTo>
                  <a:lnTo>
                    <a:pt x="1457706" y="0"/>
                  </a:lnTo>
                  <a:lnTo>
                    <a:pt x="1447800" y="0"/>
                  </a:lnTo>
                  <a:lnTo>
                    <a:pt x="1447800" y="524256"/>
                  </a:lnTo>
                  <a:lnTo>
                    <a:pt x="1447038" y="534162"/>
                  </a:lnTo>
                  <a:lnTo>
                    <a:pt x="1447038" y="533400"/>
                  </a:lnTo>
                  <a:lnTo>
                    <a:pt x="1445514" y="543306"/>
                  </a:lnTo>
                  <a:lnTo>
                    <a:pt x="1445514" y="542544"/>
                  </a:lnTo>
                  <a:lnTo>
                    <a:pt x="1443990" y="552450"/>
                  </a:lnTo>
                  <a:lnTo>
                    <a:pt x="1443990" y="551688"/>
                  </a:lnTo>
                  <a:lnTo>
                    <a:pt x="1442466" y="561594"/>
                  </a:lnTo>
                  <a:lnTo>
                    <a:pt x="1442466" y="560832"/>
                  </a:lnTo>
                  <a:lnTo>
                    <a:pt x="1439418" y="569976"/>
                  </a:lnTo>
                  <a:lnTo>
                    <a:pt x="1434028" y="584688"/>
                  </a:lnTo>
                  <a:lnTo>
                    <a:pt x="1427773" y="599079"/>
                  </a:lnTo>
                  <a:lnTo>
                    <a:pt x="1420292" y="612826"/>
                  </a:lnTo>
                  <a:lnTo>
                    <a:pt x="1411224" y="625602"/>
                  </a:lnTo>
                  <a:lnTo>
                    <a:pt x="1405128" y="633222"/>
                  </a:lnTo>
                  <a:lnTo>
                    <a:pt x="1405890" y="632460"/>
                  </a:lnTo>
                  <a:lnTo>
                    <a:pt x="1405890" y="646549"/>
                  </a:lnTo>
                  <a:lnTo>
                    <a:pt x="1431216" y="612885"/>
                  </a:lnTo>
                  <a:lnTo>
                    <a:pt x="1449454" y="570902"/>
                  </a:lnTo>
                  <a:lnTo>
                    <a:pt x="1456944" y="525018"/>
                  </a:lnTo>
                  <a:lnTo>
                    <a:pt x="1457706" y="515112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71217" y="2847849"/>
            <a:ext cx="922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Linker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4839" y="3724275"/>
            <a:ext cx="9144000" cy="2724150"/>
            <a:chOff x="774839" y="3625596"/>
            <a:chExt cx="9144000" cy="2724150"/>
          </a:xfrm>
        </p:grpSpPr>
        <p:sp>
          <p:nvSpPr>
            <p:cNvPr id="29" name="object 29"/>
            <p:cNvSpPr/>
            <p:nvPr/>
          </p:nvSpPr>
          <p:spPr>
            <a:xfrm>
              <a:off x="6864743" y="3625596"/>
              <a:ext cx="13335" cy="152400"/>
            </a:xfrm>
            <a:custGeom>
              <a:avLst/>
              <a:gdLst/>
              <a:ahLst/>
              <a:cxnLst/>
              <a:rect l="l" t="t" r="r" b="b"/>
              <a:pathLst>
                <a:path w="13334" h="152400">
                  <a:moveTo>
                    <a:pt x="12953" y="0"/>
                  </a:moveTo>
                  <a:lnTo>
                    <a:pt x="12953" y="152400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32726" y="3777996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304800"/>
                  </a:moveTo>
                  <a:lnTo>
                    <a:pt x="0" y="304800"/>
                  </a:lnTo>
                  <a:lnTo>
                    <a:pt x="32016" y="368833"/>
                  </a:lnTo>
                  <a:lnTo>
                    <a:pt x="32016" y="317753"/>
                  </a:lnTo>
                  <a:lnTo>
                    <a:pt x="44970" y="317753"/>
                  </a:lnTo>
                  <a:lnTo>
                    <a:pt x="44970" y="367258"/>
                  </a:lnTo>
                  <a:lnTo>
                    <a:pt x="76200" y="304800"/>
                  </a:lnTo>
                  <a:close/>
                </a:path>
                <a:path w="76200" h="381000">
                  <a:moveTo>
                    <a:pt x="44970" y="304800"/>
                  </a:moveTo>
                  <a:lnTo>
                    <a:pt x="44970" y="0"/>
                  </a:lnTo>
                  <a:lnTo>
                    <a:pt x="32016" y="0"/>
                  </a:lnTo>
                  <a:lnTo>
                    <a:pt x="32016" y="304800"/>
                  </a:lnTo>
                  <a:lnTo>
                    <a:pt x="44970" y="304800"/>
                  </a:lnTo>
                  <a:close/>
                </a:path>
                <a:path w="76200" h="381000">
                  <a:moveTo>
                    <a:pt x="44970" y="367258"/>
                  </a:moveTo>
                  <a:lnTo>
                    <a:pt x="44970" y="317753"/>
                  </a:lnTo>
                  <a:lnTo>
                    <a:pt x="32016" y="317753"/>
                  </a:lnTo>
                  <a:lnTo>
                    <a:pt x="32016" y="368833"/>
                  </a:lnTo>
                  <a:lnTo>
                    <a:pt x="38100" y="381000"/>
                  </a:lnTo>
                  <a:lnTo>
                    <a:pt x="44970" y="367258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62941" y="5149596"/>
              <a:ext cx="1447800" cy="342900"/>
            </a:xfrm>
            <a:custGeom>
              <a:avLst/>
              <a:gdLst/>
              <a:ahLst/>
              <a:cxnLst/>
              <a:rect l="l" t="t" r="r" b="b"/>
              <a:pathLst>
                <a:path w="1447800" h="342900">
                  <a:moveTo>
                    <a:pt x="1447800" y="342900"/>
                  </a:moveTo>
                  <a:lnTo>
                    <a:pt x="1447800" y="190499"/>
                  </a:lnTo>
                  <a:lnTo>
                    <a:pt x="1442765" y="146837"/>
                  </a:lnTo>
                  <a:lnTo>
                    <a:pt x="1428427" y="106746"/>
                  </a:lnTo>
                  <a:lnTo>
                    <a:pt x="1405932" y="71374"/>
                  </a:lnTo>
                  <a:lnTo>
                    <a:pt x="1376425" y="41867"/>
                  </a:lnTo>
                  <a:lnTo>
                    <a:pt x="1341053" y="19372"/>
                  </a:lnTo>
                  <a:lnTo>
                    <a:pt x="1300962" y="5034"/>
                  </a:lnTo>
                  <a:lnTo>
                    <a:pt x="1257300" y="0"/>
                  </a:lnTo>
                  <a:lnTo>
                    <a:pt x="190499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342900"/>
                  </a:lnTo>
                  <a:lnTo>
                    <a:pt x="1447800" y="3429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8370" y="4692408"/>
              <a:ext cx="1457960" cy="800100"/>
            </a:xfrm>
            <a:custGeom>
              <a:avLst/>
              <a:gdLst/>
              <a:ahLst/>
              <a:cxnLst/>
              <a:rect l="l" t="t" r="r" b="b"/>
              <a:pathLst>
                <a:path w="1457959" h="800100">
                  <a:moveTo>
                    <a:pt x="1457706" y="647700"/>
                  </a:moveTo>
                  <a:lnTo>
                    <a:pt x="1446301" y="582650"/>
                  </a:lnTo>
                  <a:lnTo>
                    <a:pt x="1425930" y="541667"/>
                  </a:lnTo>
                  <a:lnTo>
                    <a:pt x="1396707" y="506590"/>
                  </a:lnTo>
                  <a:lnTo>
                    <a:pt x="1360297" y="479082"/>
                  </a:lnTo>
                  <a:lnTo>
                    <a:pt x="1318361" y="460794"/>
                  </a:lnTo>
                  <a:lnTo>
                    <a:pt x="1272540" y="453390"/>
                  </a:lnTo>
                  <a:lnTo>
                    <a:pt x="1261872" y="452628"/>
                  </a:lnTo>
                  <a:lnTo>
                    <a:pt x="714743" y="452628"/>
                  </a:lnTo>
                  <a:lnTo>
                    <a:pt x="719328" y="443458"/>
                  </a:lnTo>
                  <a:lnTo>
                    <a:pt x="750557" y="381000"/>
                  </a:lnTo>
                  <a:lnTo>
                    <a:pt x="719328" y="381000"/>
                  </a:lnTo>
                  <a:lnTo>
                    <a:pt x="719328" y="0"/>
                  </a:lnTo>
                  <a:lnTo>
                    <a:pt x="706374" y="0"/>
                  </a:lnTo>
                  <a:lnTo>
                    <a:pt x="706374" y="381000"/>
                  </a:lnTo>
                  <a:lnTo>
                    <a:pt x="674357" y="381000"/>
                  </a:lnTo>
                  <a:lnTo>
                    <a:pt x="706374" y="445033"/>
                  </a:lnTo>
                  <a:lnTo>
                    <a:pt x="710171" y="452628"/>
                  </a:lnTo>
                  <a:lnTo>
                    <a:pt x="195072" y="452628"/>
                  </a:lnTo>
                  <a:lnTo>
                    <a:pt x="148412" y="458304"/>
                  </a:lnTo>
                  <a:lnTo>
                    <a:pt x="105638" y="474433"/>
                  </a:lnTo>
                  <a:lnTo>
                    <a:pt x="68186" y="499745"/>
                  </a:lnTo>
                  <a:lnTo>
                    <a:pt x="37515" y="532955"/>
                  </a:lnTo>
                  <a:lnTo>
                    <a:pt x="15062" y="572795"/>
                  </a:lnTo>
                  <a:lnTo>
                    <a:pt x="2286" y="617982"/>
                  </a:lnTo>
                  <a:lnTo>
                    <a:pt x="0" y="637794"/>
                  </a:lnTo>
                  <a:lnTo>
                    <a:pt x="0" y="800100"/>
                  </a:lnTo>
                  <a:lnTo>
                    <a:pt x="9906" y="800100"/>
                  </a:lnTo>
                  <a:lnTo>
                    <a:pt x="9906" y="638556"/>
                  </a:lnTo>
                  <a:lnTo>
                    <a:pt x="10668" y="628650"/>
                  </a:lnTo>
                  <a:lnTo>
                    <a:pt x="10668" y="629412"/>
                  </a:lnTo>
                  <a:lnTo>
                    <a:pt x="11430" y="619506"/>
                  </a:lnTo>
                  <a:lnTo>
                    <a:pt x="12954" y="613410"/>
                  </a:lnTo>
                  <a:lnTo>
                    <a:pt x="13716" y="610362"/>
                  </a:lnTo>
                  <a:lnTo>
                    <a:pt x="12954" y="611124"/>
                  </a:lnTo>
                  <a:lnTo>
                    <a:pt x="15240" y="601218"/>
                  </a:lnTo>
                  <a:lnTo>
                    <a:pt x="15240" y="601980"/>
                  </a:lnTo>
                  <a:lnTo>
                    <a:pt x="18288" y="592836"/>
                  </a:lnTo>
                  <a:lnTo>
                    <a:pt x="20574" y="584454"/>
                  </a:lnTo>
                  <a:lnTo>
                    <a:pt x="24384" y="575310"/>
                  </a:lnTo>
                  <a:lnTo>
                    <a:pt x="24384" y="576072"/>
                  </a:lnTo>
                  <a:lnTo>
                    <a:pt x="32004" y="559308"/>
                  </a:lnTo>
                  <a:lnTo>
                    <a:pt x="41148" y="544068"/>
                  </a:lnTo>
                  <a:lnTo>
                    <a:pt x="46482" y="537210"/>
                  </a:lnTo>
                  <a:lnTo>
                    <a:pt x="51816" y="529590"/>
                  </a:lnTo>
                  <a:lnTo>
                    <a:pt x="51816" y="530352"/>
                  </a:lnTo>
                  <a:lnTo>
                    <a:pt x="64008" y="516636"/>
                  </a:lnTo>
                  <a:lnTo>
                    <a:pt x="70104" y="511213"/>
                  </a:lnTo>
                  <a:lnTo>
                    <a:pt x="70866" y="510540"/>
                  </a:lnTo>
                  <a:lnTo>
                    <a:pt x="70104" y="510540"/>
                  </a:lnTo>
                  <a:lnTo>
                    <a:pt x="76962" y="504444"/>
                  </a:lnTo>
                  <a:lnTo>
                    <a:pt x="83820" y="499643"/>
                  </a:lnTo>
                  <a:lnTo>
                    <a:pt x="84582" y="499110"/>
                  </a:lnTo>
                  <a:lnTo>
                    <a:pt x="83820" y="499110"/>
                  </a:lnTo>
                  <a:lnTo>
                    <a:pt x="91440" y="493776"/>
                  </a:lnTo>
                  <a:lnTo>
                    <a:pt x="106680" y="484632"/>
                  </a:lnTo>
                  <a:lnTo>
                    <a:pt x="122682" y="477354"/>
                  </a:lnTo>
                  <a:lnTo>
                    <a:pt x="123444" y="477012"/>
                  </a:lnTo>
                  <a:lnTo>
                    <a:pt x="122682" y="477012"/>
                  </a:lnTo>
                  <a:lnTo>
                    <a:pt x="131826" y="473202"/>
                  </a:lnTo>
                  <a:lnTo>
                    <a:pt x="131064" y="473964"/>
                  </a:lnTo>
                  <a:lnTo>
                    <a:pt x="131826" y="473710"/>
                  </a:lnTo>
                  <a:lnTo>
                    <a:pt x="148590" y="468122"/>
                  </a:lnTo>
                  <a:lnTo>
                    <a:pt x="149352" y="467868"/>
                  </a:lnTo>
                  <a:lnTo>
                    <a:pt x="148590" y="467868"/>
                  </a:lnTo>
                  <a:lnTo>
                    <a:pt x="157734" y="466344"/>
                  </a:lnTo>
                  <a:lnTo>
                    <a:pt x="166878" y="464058"/>
                  </a:lnTo>
                  <a:lnTo>
                    <a:pt x="166878" y="464820"/>
                  </a:lnTo>
                  <a:lnTo>
                    <a:pt x="176022" y="463410"/>
                  </a:lnTo>
                  <a:lnTo>
                    <a:pt x="176784" y="463296"/>
                  </a:lnTo>
                  <a:lnTo>
                    <a:pt x="176022" y="463296"/>
                  </a:lnTo>
                  <a:lnTo>
                    <a:pt x="185928" y="462534"/>
                  </a:lnTo>
                  <a:lnTo>
                    <a:pt x="1272540" y="462597"/>
                  </a:lnTo>
                  <a:lnTo>
                    <a:pt x="1280922" y="463296"/>
                  </a:lnTo>
                  <a:lnTo>
                    <a:pt x="1290066" y="464693"/>
                  </a:lnTo>
                  <a:lnTo>
                    <a:pt x="1290828" y="464820"/>
                  </a:lnTo>
                  <a:lnTo>
                    <a:pt x="1290066" y="464058"/>
                  </a:lnTo>
                  <a:lnTo>
                    <a:pt x="1299972" y="466344"/>
                  </a:lnTo>
                  <a:lnTo>
                    <a:pt x="1299210" y="466344"/>
                  </a:lnTo>
                  <a:lnTo>
                    <a:pt x="1299972" y="466471"/>
                  </a:lnTo>
                  <a:lnTo>
                    <a:pt x="1308354" y="467868"/>
                  </a:lnTo>
                  <a:lnTo>
                    <a:pt x="1317498" y="470916"/>
                  </a:lnTo>
                  <a:lnTo>
                    <a:pt x="1325880" y="473964"/>
                  </a:lnTo>
                  <a:lnTo>
                    <a:pt x="1325880" y="473202"/>
                  </a:lnTo>
                  <a:lnTo>
                    <a:pt x="1351026" y="484632"/>
                  </a:lnTo>
                  <a:lnTo>
                    <a:pt x="1350264" y="484632"/>
                  </a:lnTo>
                  <a:lnTo>
                    <a:pt x="1351026" y="485038"/>
                  </a:lnTo>
                  <a:lnTo>
                    <a:pt x="1358646" y="489204"/>
                  </a:lnTo>
                  <a:lnTo>
                    <a:pt x="1366266" y="493776"/>
                  </a:lnTo>
                  <a:lnTo>
                    <a:pt x="1365504" y="493776"/>
                  </a:lnTo>
                  <a:lnTo>
                    <a:pt x="1366266" y="494309"/>
                  </a:lnTo>
                  <a:lnTo>
                    <a:pt x="1373124" y="499110"/>
                  </a:lnTo>
                  <a:lnTo>
                    <a:pt x="1379982" y="504444"/>
                  </a:lnTo>
                  <a:lnTo>
                    <a:pt x="1393698" y="516636"/>
                  </a:lnTo>
                  <a:lnTo>
                    <a:pt x="1399794" y="523494"/>
                  </a:lnTo>
                  <a:lnTo>
                    <a:pt x="1399794" y="522732"/>
                  </a:lnTo>
                  <a:lnTo>
                    <a:pt x="1405128" y="530352"/>
                  </a:lnTo>
                  <a:lnTo>
                    <a:pt x="1405128" y="529590"/>
                  </a:lnTo>
                  <a:lnTo>
                    <a:pt x="1411224" y="537210"/>
                  </a:lnTo>
                  <a:lnTo>
                    <a:pt x="1416558" y="544068"/>
                  </a:lnTo>
                  <a:lnTo>
                    <a:pt x="1415796" y="544068"/>
                  </a:lnTo>
                  <a:lnTo>
                    <a:pt x="1416558" y="545147"/>
                  </a:lnTo>
                  <a:lnTo>
                    <a:pt x="1421130" y="551688"/>
                  </a:lnTo>
                  <a:lnTo>
                    <a:pt x="1425702" y="559308"/>
                  </a:lnTo>
                  <a:lnTo>
                    <a:pt x="1433322" y="576072"/>
                  </a:lnTo>
                  <a:lnTo>
                    <a:pt x="1433322" y="575310"/>
                  </a:lnTo>
                  <a:lnTo>
                    <a:pt x="1436370" y="584454"/>
                  </a:lnTo>
                  <a:lnTo>
                    <a:pt x="1439418" y="592836"/>
                  </a:lnTo>
                  <a:lnTo>
                    <a:pt x="1441704" y="601980"/>
                  </a:lnTo>
                  <a:lnTo>
                    <a:pt x="1441704" y="601218"/>
                  </a:lnTo>
                  <a:lnTo>
                    <a:pt x="1443990" y="611124"/>
                  </a:lnTo>
                  <a:lnTo>
                    <a:pt x="1443990" y="610362"/>
                  </a:lnTo>
                  <a:lnTo>
                    <a:pt x="1445514" y="619506"/>
                  </a:lnTo>
                  <a:lnTo>
                    <a:pt x="1447038" y="629412"/>
                  </a:lnTo>
                  <a:lnTo>
                    <a:pt x="1447038" y="628650"/>
                  </a:lnTo>
                  <a:lnTo>
                    <a:pt x="1447800" y="638556"/>
                  </a:lnTo>
                  <a:lnTo>
                    <a:pt x="1447800" y="800100"/>
                  </a:lnTo>
                  <a:lnTo>
                    <a:pt x="1457706" y="800100"/>
                  </a:lnTo>
                  <a:lnTo>
                    <a:pt x="1457706" y="64770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62941" y="5492496"/>
              <a:ext cx="1447800" cy="800100"/>
            </a:xfrm>
            <a:custGeom>
              <a:avLst/>
              <a:gdLst/>
              <a:ahLst/>
              <a:cxnLst/>
              <a:rect l="l" t="t" r="r" b="b"/>
              <a:pathLst>
                <a:path w="1447800" h="800100">
                  <a:moveTo>
                    <a:pt x="1447800" y="609599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609599"/>
                  </a:lnTo>
                  <a:lnTo>
                    <a:pt x="5034" y="653502"/>
                  </a:lnTo>
                  <a:lnTo>
                    <a:pt x="19372" y="693686"/>
                  </a:lnTo>
                  <a:lnTo>
                    <a:pt x="41867" y="729045"/>
                  </a:lnTo>
                  <a:lnTo>
                    <a:pt x="71374" y="758472"/>
                  </a:lnTo>
                  <a:lnTo>
                    <a:pt x="106746" y="780861"/>
                  </a:lnTo>
                  <a:lnTo>
                    <a:pt x="146837" y="795105"/>
                  </a:lnTo>
                  <a:lnTo>
                    <a:pt x="190500" y="800099"/>
                  </a:lnTo>
                  <a:lnTo>
                    <a:pt x="1257300" y="800099"/>
                  </a:lnTo>
                  <a:lnTo>
                    <a:pt x="1300962" y="795105"/>
                  </a:lnTo>
                  <a:lnTo>
                    <a:pt x="1341053" y="780861"/>
                  </a:lnTo>
                  <a:lnTo>
                    <a:pt x="1376425" y="758472"/>
                  </a:lnTo>
                  <a:lnTo>
                    <a:pt x="1405932" y="729045"/>
                  </a:lnTo>
                  <a:lnTo>
                    <a:pt x="1428427" y="693686"/>
                  </a:lnTo>
                  <a:lnTo>
                    <a:pt x="1442765" y="653502"/>
                  </a:lnTo>
                  <a:lnTo>
                    <a:pt x="1447800" y="6095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58369" y="5492496"/>
              <a:ext cx="1457960" cy="805815"/>
            </a:xfrm>
            <a:custGeom>
              <a:avLst/>
              <a:gdLst/>
              <a:ahLst/>
              <a:cxnLst/>
              <a:rect l="l" t="t" r="r" b="b"/>
              <a:pathLst>
                <a:path w="1457959" h="805814">
                  <a:moveTo>
                    <a:pt x="13716" y="647699"/>
                  </a:moveTo>
                  <a:lnTo>
                    <a:pt x="11430" y="637793"/>
                  </a:lnTo>
                  <a:lnTo>
                    <a:pt x="11430" y="638555"/>
                  </a:lnTo>
                  <a:lnTo>
                    <a:pt x="10668" y="628649"/>
                  </a:lnTo>
                  <a:lnTo>
                    <a:pt x="10668" y="629411"/>
                  </a:lnTo>
                  <a:lnTo>
                    <a:pt x="9906" y="619505"/>
                  </a:lnTo>
                  <a:lnTo>
                    <a:pt x="9906" y="0"/>
                  </a:lnTo>
                  <a:lnTo>
                    <a:pt x="0" y="0"/>
                  </a:lnTo>
                  <a:lnTo>
                    <a:pt x="0" y="620267"/>
                  </a:lnTo>
                  <a:lnTo>
                    <a:pt x="762" y="630173"/>
                  </a:lnTo>
                  <a:lnTo>
                    <a:pt x="2286" y="639317"/>
                  </a:lnTo>
                  <a:lnTo>
                    <a:pt x="3810" y="649223"/>
                  </a:lnTo>
                  <a:lnTo>
                    <a:pt x="12489" y="678763"/>
                  </a:lnTo>
                  <a:lnTo>
                    <a:pt x="12954" y="679753"/>
                  </a:lnTo>
                  <a:lnTo>
                    <a:pt x="12954" y="646937"/>
                  </a:lnTo>
                  <a:lnTo>
                    <a:pt x="13716" y="647699"/>
                  </a:lnTo>
                  <a:close/>
                </a:path>
                <a:path w="1457959" h="805814">
                  <a:moveTo>
                    <a:pt x="70866" y="747521"/>
                  </a:moveTo>
                  <a:lnTo>
                    <a:pt x="64008" y="741425"/>
                  </a:lnTo>
                  <a:lnTo>
                    <a:pt x="51816" y="727709"/>
                  </a:lnTo>
                  <a:lnTo>
                    <a:pt x="51816" y="728471"/>
                  </a:lnTo>
                  <a:lnTo>
                    <a:pt x="46482" y="720851"/>
                  </a:lnTo>
                  <a:lnTo>
                    <a:pt x="38161" y="709172"/>
                  </a:lnTo>
                  <a:lnTo>
                    <a:pt x="29898" y="694291"/>
                  </a:lnTo>
                  <a:lnTo>
                    <a:pt x="22879" y="678784"/>
                  </a:lnTo>
                  <a:lnTo>
                    <a:pt x="15240" y="656081"/>
                  </a:lnTo>
                  <a:lnTo>
                    <a:pt x="15240" y="656843"/>
                  </a:lnTo>
                  <a:lnTo>
                    <a:pt x="12954" y="646937"/>
                  </a:lnTo>
                  <a:lnTo>
                    <a:pt x="12954" y="679753"/>
                  </a:lnTo>
                  <a:lnTo>
                    <a:pt x="25560" y="706612"/>
                  </a:lnTo>
                  <a:lnTo>
                    <a:pt x="42805" y="732055"/>
                  </a:lnTo>
                  <a:lnTo>
                    <a:pt x="64008" y="754379"/>
                  </a:lnTo>
                  <a:lnTo>
                    <a:pt x="70104" y="759798"/>
                  </a:lnTo>
                  <a:lnTo>
                    <a:pt x="70104" y="747521"/>
                  </a:lnTo>
                  <a:lnTo>
                    <a:pt x="70866" y="747521"/>
                  </a:lnTo>
                  <a:close/>
                </a:path>
                <a:path w="1457959" h="805814">
                  <a:moveTo>
                    <a:pt x="84582" y="758951"/>
                  </a:moveTo>
                  <a:lnTo>
                    <a:pt x="76962" y="752855"/>
                  </a:lnTo>
                  <a:lnTo>
                    <a:pt x="76962" y="753617"/>
                  </a:lnTo>
                  <a:lnTo>
                    <a:pt x="70104" y="747521"/>
                  </a:lnTo>
                  <a:lnTo>
                    <a:pt x="70104" y="759798"/>
                  </a:lnTo>
                  <a:lnTo>
                    <a:pt x="70866" y="760475"/>
                  </a:lnTo>
                  <a:lnTo>
                    <a:pt x="78486" y="766571"/>
                  </a:lnTo>
                  <a:lnTo>
                    <a:pt x="83820" y="769920"/>
                  </a:lnTo>
                  <a:lnTo>
                    <a:pt x="83820" y="758951"/>
                  </a:lnTo>
                  <a:lnTo>
                    <a:pt x="84582" y="758951"/>
                  </a:lnTo>
                  <a:close/>
                </a:path>
                <a:path w="1457959" h="805814">
                  <a:moveTo>
                    <a:pt x="123444" y="781049"/>
                  </a:moveTo>
                  <a:lnTo>
                    <a:pt x="106680" y="773429"/>
                  </a:lnTo>
                  <a:lnTo>
                    <a:pt x="91440" y="764285"/>
                  </a:lnTo>
                  <a:lnTo>
                    <a:pt x="83820" y="758951"/>
                  </a:lnTo>
                  <a:lnTo>
                    <a:pt x="83820" y="769920"/>
                  </a:lnTo>
                  <a:lnTo>
                    <a:pt x="105292" y="783399"/>
                  </a:lnTo>
                  <a:lnTo>
                    <a:pt x="122682" y="790746"/>
                  </a:lnTo>
                  <a:lnTo>
                    <a:pt x="122682" y="781049"/>
                  </a:lnTo>
                  <a:lnTo>
                    <a:pt x="123444" y="781049"/>
                  </a:lnTo>
                  <a:close/>
                </a:path>
                <a:path w="1457959" h="805814">
                  <a:moveTo>
                    <a:pt x="131826" y="784097"/>
                  </a:moveTo>
                  <a:lnTo>
                    <a:pt x="122682" y="781049"/>
                  </a:lnTo>
                  <a:lnTo>
                    <a:pt x="122682" y="790746"/>
                  </a:lnTo>
                  <a:lnTo>
                    <a:pt x="131064" y="794287"/>
                  </a:lnTo>
                  <a:lnTo>
                    <a:pt x="131064" y="784097"/>
                  </a:lnTo>
                  <a:lnTo>
                    <a:pt x="131826" y="784097"/>
                  </a:lnTo>
                  <a:close/>
                </a:path>
                <a:path w="1457959" h="805814">
                  <a:moveTo>
                    <a:pt x="149352" y="790193"/>
                  </a:moveTo>
                  <a:lnTo>
                    <a:pt x="131064" y="784097"/>
                  </a:lnTo>
                  <a:lnTo>
                    <a:pt x="131064" y="794287"/>
                  </a:lnTo>
                  <a:lnTo>
                    <a:pt x="133616" y="795366"/>
                  </a:lnTo>
                  <a:lnTo>
                    <a:pt x="148590" y="799013"/>
                  </a:lnTo>
                  <a:lnTo>
                    <a:pt x="148590" y="790193"/>
                  </a:lnTo>
                  <a:lnTo>
                    <a:pt x="149352" y="790193"/>
                  </a:lnTo>
                  <a:close/>
                </a:path>
                <a:path w="1457959" h="805814">
                  <a:moveTo>
                    <a:pt x="1290828" y="802058"/>
                  </a:moveTo>
                  <a:lnTo>
                    <a:pt x="1290828" y="793241"/>
                  </a:lnTo>
                  <a:lnTo>
                    <a:pt x="1280922" y="794765"/>
                  </a:lnTo>
                  <a:lnTo>
                    <a:pt x="1272540" y="795464"/>
                  </a:lnTo>
                  <a:lnTo>
                    <a:pt x="185928" y="795527"/>
                  </a:lnTo>
                  <a:lnTo>
                    <a:pt x="176022" y="794765"/>
                  </a:lnTo>
                  <a:lnTo>
                    <a:pt x="166878" y="793241"/>
                  </a:lnTo>
                  <a:lnTo>
                    <a:pt x="148590" y="790193"/>
                  </a:lnTo>
                  <a:lnTo>
                    <a:pt x="148590" y="799013"/>
                  </a:lnTo>
                  <a:lnTo>
                    <a:pt x="163521" y="802651"/>
                  </a:lnTo>
                  <a:lnTo>
                    <a:pt x="195072" y="805433"/>
                  </a:lnTo>
                  <a:lnTo>
                    <a:pt x="1261872" y="805433"/>
                  </a:lnTo>
                  <a:lnTo>
                    <a:pt x="1272540" y="804671"/>
                  </a:lnTo>
                  <a:lnTo>
                    <a:pt x="1282446" y="803909"/>
                  </a:lnTo>
                  <a:lnTo>
                    <a:pt x="1290828" y="802058"/>
                  </a:lnTo>
                  <a:close/>
                </a:path>
                <a:path w="1457959" h="805814">
                  <a:moveTo>
                    <a:pt x="176784" y="794765"/>
                  </a:moveTo>
                  <a:lnTo>
                    <a:pt x="176022" y="794648"/>
                  </a:lnTo>
                  <a:lnTo>
                    <a:pt x="176784" y="794765"/>
                  </a:lnTo>
                  <a:close/>
                </a:path>
                <a:path w="1457959" h="805814">
                  <a:moveTo>
                    <a:pt x="1299972" y="800038"/>
                  </a:moveTo>
                  <a:lnTo>
                    <a:pt x="1299972" y="791717"/>
                  </a:lnTo>
                  <a:lnTo>
                    <a:pt x="1290066" y="793241"/>
                  </a:lnTo>
                  <a:lnTo>
                    <a:pt x="1290828" y="793241"/>
                  </a:lnTo>
                  <a:lnTo>
                    <a:pt x="1290828" y="802058"/>
                  </a:lnTo>
                  <a:lnTo>
                    <a:pt x="1299972" y="800038"/>
                  </a:lnTo>
                  <a:close/>
                </a:path>
                <a:path w="1457959" h="805814">
                  <a:moveTo>
                    <a:pt x="1351026" y="782448"/>
                  </a:moveTo>
                  <a:lnTo>
                    <a:pt x="1351026" y="773429"/>
                  </a:lnTo>
                  <a:lnTo>
                    <a:pt x="1334262" y="781049"/>
                  </a:lnTo>
                  <a:lnTo>
                    <a:pt x="1317498" y="787145"/>
                  </a:lnTo>
                  <a:lnTo>
                    <a:pt x="1308354" y="790193"/>
                  </a:lnTo>
                  <a:lnTo>
                    <a:pt x="1299210" y="791717"/>
                  </a:lnTo>
                  <a:lnTo>
                    <a:pt x="1299972" y="791717"/>
                  </a:lnTo>
                  <a:lnTo>
                    <a:pt x="1299972" y="800038"/>
                  </a:lnTo>
                  <a:lnTo>
                    <a:pt x="1328044" y="793836"/>
                  </a:lnTo>
                  <a:lnTo>
                    <a:pt x="1351026" y="782448"/>
                  </a:lnTo>
                  <a:close/>
                </a:path>
                <a:path w="1457959" h="805814">
                  <a:moveTo>
                    <a:pt x="1366266" y="774896"/>
                  </a:moveTo>
                  <a:lnTo>
                    <a:pt x="1366266" y="764285"/>
                  </a:lnTo>
                  <a:lnTo>
                    <a:pt x="1358646" y="768857"/>
                  </a:lnTo>
                  <a:lnTo>
                    <a:pt x="1350264" y="773429"/>
                  </a:lnTo>
                  <a:lnTo>
                    <a:pt x="1351026" y="773429"/>
                  </a:lnTo>
                  <a:lnTo>
                    <a:pt x="1351026" y="782448"/>
                  </a:lnTo>
                  <a:lnTo>
                    <a:pt x="1366266" y="774896"/>
                  </a:lnTo>
                  <a:close/>
                </a:path>
                <a:path w="1457959" h="805814">
                  <a:moveTo>
                    <a:pt x="1405890" y="741728"/>
                  </a:moveTo>
                  <a:lnTo>
                    <a:pt x="1405890" y="727709"/>
                  </a:lnTo>
                  <a:lnTo>
                    <a:pt x="1393698" y="741425"/>
                  </a:lnTo>
                  <a:lnTo>
                    <a:pt x="1379982" y="753617"/>
                  </a:lnTo>
                  <a:lnTo>
                    <a:pt x="1379982" y="752855"/>
                  </a:lnTo>
                  <a:lnTo>
                    <a:pt x="1373124" y="758951"/>
                  </a:lnTo>
                  <a:lnTo>
                    <a:pt x="1365504" y="764285"/>
                  </a:lnTo>
                  <a:lnTo>
                    <a:pt x="1366266" y="764285"/>
                  </a:lnTo>
                  <a:lnTo>
                    <a:pt x="1366266" y="774896"/>
                  </a:lnTo>
                  <a:lnTo>
                    <a:pt x="1368958" y="773562"/>
                  </a:lnTo>
                  <a:lnTo>
                    <a:pt x="1403746" y="744578"/>
                  </a:lnTo>
                  <a:lnTo>
                    <a:pt x="1405890" y="741728"/>
                  </a:lnTo>
                  <a:close/>
                </a:path>
                <a:path w="1457959" h="805814">
                  <a:moveTo>
                    <a:pt x="1416558" y="727540"/>
                  </a:moveTo>
                  <a:lnTo>
                    <a:pt x="1416558" y="713993"/>
                  </a:lnTo>
                  <a:lnTo>
                    <a:pt x="1411224" y="720851"/>
                  </a:lnTo>
                  <a:lnTo>
                    <a:pt x="1405128" y="728471"/>
                  </a:lnTo>
                  <a:lnTo>
                    <a:pt x="1405890" y="727709"/>
                  </a:lnTo>
                  <a:lnTo>
                    <a:pt x="1405890" y="741728"/>
                  </a:lnTo>
                  <a:lnTo>
                    <a:pt x="1416558" y="727540"/>
                  </a:lnTo>
                  <a:close/>
                </a:path>
                <a:path w="1457959" h="805814">
                  <a:moveTo>
                    <a:pt x="1457706" y="610361"/>
                  </a:moveTo>
                  <a:lnTo>
                    <a:pt x="1457706" y="0"/>
                  </a:lnTo>
                  <a:lnTo>
                    <a:pt x="1447800" y="0"/>
                  </a:lnTo>
                  <a:lnTo>
                    <a:pt x="1447800" y="619505"/>
                  </a:lnTo>
                  <a:lnTo>
                    <a:pt x="1447038" y="629411"/>
                  </a:lnTo>
                  <a:lnTo>
                    <a:pt x="1447038" y="628649"/>
                  </a:lnTo>
                  <a:lnTo>
                    <a:pt x="1445514" y="638555"/>
                  </a:lnTo>
                  <a:lnTo>
                    <a:pt x="1445514" y="637793"/>
                  </a:lnTo>
                  <a:lnTo>
                    <a:pt x="1443990" y="647699"/>
                  </a:lnTo>
                  <a:lnTo>
                    <a:pt x="1443990" y="646937"/>
                  </a:lnTo>
                  <a:lnTo>
                    <a:pt x="1441704" y="656843"/>
                  </a:lnTo>
                  <a:lnTo>
                    <a:pt x="1441704" y="656081"/>
                  </a:lnTo>
                  <a:lnTo>
                    <a:pt x="1439418" y="665225"/>
                  </a:lnTo>
                  <a:lnTo>
                    <a:pt x="1435662" y="675614"/>
                  </a:lnTo>
                  <a:lnTo>
                    <a:pt x="1431412" y="686366"/>
                  </a:lnTo>
                  <a:lnTo>
                    <a:pt x="1426593" y="696835"/>
                  </a:lnTo>
                  <a:lnTo>
                    <a:pt x="1421130" y="706373"/>
                  </a:lnTo>
                  <a:lnTo>
                    <a:pt x="1415796" y="713993"/>
                  </a:lnTo>
                  <a:lnTo>
                    <a:pt x="1416558" y="713993"/>
                  </a:lnTo>
                  <a:lnTo>
                    <a:pt x="1416558" y="727540"/>
                  </a:lnTo>
                  <a:lnTo>
                    <a:pt x="1430968" y="708374"/>
                  </a:lnTo>
                  <a:lnTo>
                    <a:pt x="1449181" y="666441"/>
                  </a:lnTo>
                  <a:lnTo>
                    <a:pt x="1456944" y="620267"/>
                  </a:lnTo>
                  <a:lnTo>
                    <a:pt x="1457706" y="610361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12135" y="4028947"/>
            <a:ext cx="1465580" cy="191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Executable  </a:t>
            </a:r>
            <a:r>
              <a:rPr sz="2400" b="1" spc="-10" dirty="0">
                <a:solidFill>
                  <a:srgbClr val="009A9A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Loader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9136" y="1609293"/>
            <a:ext cx="7997825" cy="261353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126490" algn="l"/>
              </a:tabLst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COPY	001000</a:t>
            </a:r>
            <a:r>
              <a:rPr sz="20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00107A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001000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1E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141033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482039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001036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281030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301015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482061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00101E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15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0C1036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482061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081044</a:t>
            </a:r>
            <a:r>
              <a:rPr sz="2000" b="1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4C0000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454F46</a:t>
            </a:r>
            <a:r>
              <a:rPr sz="2000" b="1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000003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000000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002039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1E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041030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001030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E0205D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30203F</a:t>
            </a:r>
            <a:r>
              <a:rPr sz="20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D8205D</a:t>
            </a:r>
            <a:r>
              <a:rPr sz="2000" b="1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281030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002057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1C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101036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4C0000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F1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001000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041030</a:t>
            </a:r>
            <a:r>
              <a:rPr sz="2000"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E02079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302064</a:t>
            </a:r>
            <a:r>
              <a:rPr sz="20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 002073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07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382064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4C0000</a:t>
            </a:r>
            <a:r>
              <a:rPr sz="20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E</a:t>
            </a:r>
            <a:r>
              <a:rPr sz="20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001000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1458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Fig</a:t>
            </a:r>
            <a:r>
              <a:rPr spc="-200" dirty="0"/>
              <a:t>.</a:t>
            </a:r>
            <a:r>
              <a:rPr spc="-215" dirty="0"/>
              <a:t> </a:t>
            </a:r>
            <a:r>
              <a:rPr spc="-340" dirty="0"/>
              <a:t>2.3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41" y="4635248"/>
            <a:ext cx="1026160" cy="2571749"/>
            <a:chOff x="774839" y="4635246"/>
            <a:chExt cx="1026160" cy="25717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21085" y="1676814"/>
          <a:ext cx="4807585" cy="432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380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ts val="2210"/>
                        </a:lnSpc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2210"/>
                        </a:lnSpc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4000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FIRST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LDX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ZERO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LDA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ZERO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LOOP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TABLE,X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TIX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JLT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LOOP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STA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RSUB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RESW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2000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RESW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ZERO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WORD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RESW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ts val="2325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END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2325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solidFill>
                            <a:srgbClr val="009A9A"/>
                          </a:solidFill>
                          <a:latin typeface="Arial"/>
                          <a:cs typeface="Arial"/>
                        </a:rPr>
                        <a:t>FIRST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27317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Homewor</a:t>
            </a:r>
            <a:r>
              <a:rPr spc="-400" dirty="0"/>
              <a:t>k</a:t>
            </a:r>
            <a:r>
              <a:rPr spc="-225" dirty="0"/>
              <a:t> </a:t>
            </a:r>
            <a:r>
              <a:rPr spc="-405" dirty="0"/>
              <a:t>#1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39" y="6133357"/>
            <a:ext cx="8846820" cy="1073785"/>
            <a:chOff x="774839" y="6133355"/>
            <a:chExt cx="8846820" cy="107378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8093" y="6133355"/>
              <a:ext cx="2623566" cy="5082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1137" y="1671318"/>
            <a:ext cx="6478270" cy="372153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4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Dependent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modes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relocation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Independent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literals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symbol-defining</a:t>
            </a:r>
            <a:r>
              <a:rPr sz="2200" spc="-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statements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expressions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 linking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36569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Assemble</a:t>
            </a:r>
            <a:r>
              <a:rPr spc="-280" dirty="0"/>
              <a:t>r</a:t>
            </a:r>
            <a:r>
              <a:rPr spc="-220" dirty="0"/>
              <a:t> </a:t>
            </a:r>
            <a:r>
              <a:rPr spc="-405" dirty="0"/>
              <a:t>Design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76225"/>
            <a:ext cx="55340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0" y="885825"/>
            <a:ext cx="485447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3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891338"/>
            <a:ext cx="2227263" cy="5032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835791"/>
            <a:ext cx="4567237" cy="24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9" y="3633473"/>
            <a:ext cx="4584701" cy="75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76225"/>
            <a:ext cx="40195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5000625"/>
            <a:ext cx="31432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3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04913"/>
            <a:ext cx="103346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49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76225"/>
            <a:ext cx="54768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3887605"/>
            <a:ext cx="6543675" cy="366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026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1038225"/>
            <a:ext cx="70961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28625"/>
            <a:ext cx="42767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8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200275"/>
            <a:ext cx="103441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6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191" y="1206246"/>
            <a:ext cx="9145270" cy="857250"/>
            <a:chOff x="774191" y="1206246"/>
            <a:chExt cx="914527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44935" y="1208787"/>
            <a:ext cx="44075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55" dirty="0">
                <a:solidFill>
                  <a:srgbClr val="33659A"/>
                </a:solidFill>
                <a:latin typeface="Arial"/>
                <a:cs typeface="Arial"/>
              </a:rPr>
              <a:t>Assembler</a:t>
            </a:r>
            <a:r>
              <a:rPr sz="4400" b="1" spc="-204" dirty="0">
                <a:solidFill>
                  <a:srgbClr val="33659A"/>
                </a:solidFill>
                <a:latin typeface="Arial"/>
                <a:cs typeface="Arial"/>
              </a:rPr>
              <a:t> </a:t>
            </a:r>
            <a:r>
              <a:rPr sz="4400" b="1" spc="-415" dirty="0">
                <a:solidFill>
                  <a:srgbClr val="33659A"/>
                </a:solidFill>
                <a:latin typeface="Arial"/>
                <a:cs typeface="Arial"/>
              </a:rPr>
              <a:t>Features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191" y="2062733"/>
            <a:ext cx="9145270" cy="5144770"/>
            <a:chOff x="774191" y="2062733"/>
            <a:chExt cx="9145270" cy="5144770"/>
          </a:xfrm>
        </p:grpSpPr>
        <p:sp>
          <p:nvSpPr>
            <p:cNvPr id="9" name="object 9"/>
            <p:cNvSpPr/>
            <p:nvPr/>
          </p:nvSpPr>
          <p:spPr>
            <a:xfrm>
              <a:off x="774191" y="2062733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1969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3389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17675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7303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04664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14979" cy="85725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5" y="675674"/>
            <a:ext cx="432435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45" dirty="0"/>
              <a:t>Machine-dependent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1844937" y="2343479"/>
            <a:ext cx="6091555" cy="12035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Sec.</a:t>
            </a:r>
            <a:r>
              <a:rPr sz="2400" spc="-4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2-2</a:t>
            </a:r>
            <a:endParaRPr sz="2400">
              <a:latin typeface="Arial Black"/>
              <a:cs typeface="Arial Black"/>
            </a:endParaRPr>
          </a:p>
          <a:p>
            <a:pPr marL="190500" indent="-178435">
              <a:lnSpc>
                <a:spcPct val="100000"/>
              </a:lnSpc>
              <a:spcBef>
                <a:spcPts val="5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191135" algn="l"/>
              </a:tabLst>
            </a:pP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Instruction</a:t>
            </a:r>
            <a:r>
              <a:rPr sz="2000" spc="1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formats</a:t>
            </a:r>
            <a:r>
              <a:rPr sz="2000" spc="2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and</a:t>
            </a:r>
            <a:r>
              <a:rPr sz="2000" spc="2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addressing</a:t>
            </a:r>
            <a:r>
              <a:rPr sz="2000" spc="1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modes</a:t>
            </a:r>
            <a:endParaRPr sz="2000">
              <a:latin typeface="Arial Black"/>
              <a:cs typeface="Arial Black"/>
            </a:endParaRPr>
          </a:p>
          <a:p>
            <a:pPr marL="190500" indent="-178435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191135" algn="l"/>
              </a:tabLst>
            </a:pPr>
            <a:r>
              <a:rPr sz="2000" spc="-5" dirty="0">
                <a:solidFill>
                  <a:srgbClr val="009A9A"/>
                </a:solidFill>
                <a:latin typeface="Arial Black"/>
                <a:cs typeface="Arial Black"/>
              </a:rPr>
              <a:t>Program relocation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16575" y="6871261"/>
            <a:ext cx="2235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20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21136" y="1658669"/>
            <a:ext cx="7532370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Basic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Machine-dependent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Machine-independent</a:t>
            </a:r>
            <a:r>
              <a:rPr sz="2800" b="1" spc="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Design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38874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Chapter</a:t>
            </a:r>
            <a:r>
              <a:rPr spc="-225" dirty="0"/>
              <a:t> </a:t>
            </a:r>
            <a:r>
              <a:rPr spc="-400" dirty="0"/>
              <a:t>2</a:t>
            </a:r>
            <a:r>
              <a:rPr spc="-204" dirty="0"/>
              <a:t> </a:t>
            </a:r>
            <a:r>
              <a:rPr spc="-245" dirty="0"/>
              <a:t>-</a:t>
            </a:r>
            <a:r>
              <a:rPr spc="-240" dirty="0"/>
              <a:t>-</a:t>
            </a:r>
            <a:r>
              <a:rPr spc="-215" dirty="0"/>
              <a:t> </a:t>
            </a:r>
            <a:r>
              <a:rPr spc="-355" dirty="0"/>
              <a:t>Outline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74841" y="3777996"/>
            <a:ext cx="1026160" cy="3429000"/>
            <a:chOff x="774839" y="3777996"/>
            <a:chExt cx="1026160" cy="3429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137" y="1896112"/>
            <a:ext cx="15347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SIC/XE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784911"/>
            <a:ext cx="73552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/>
              <a:t>Instruction</a:t>
            </a:r>
            <a:r>
              <a:rPr sz="3600" spc="-195" dirty="0"/>
              <a:t> </a:t>
            </a:r>
            <a:r>
              <a:rPr sz="3600" spc="-370" dirty="0"/>
              <a:t>Format</a:t>
            </a:r>
            <a:r>
              <a:rPr sz="3600" spc="-195" dirty="0"/>
              <a:t> </a:t>
            </a:r>
            <a:r>
              <a:rPr sz="3600" spc="-385" dirty="0"/>
              <a:t>and</a:t>
            </a:r>
            <a:r>
              <a:rPr sz="3600" spc="-195" dirty="0"/>
              <a:t> </a:t>
            </a:r>
            <a:r>
              <a:rPr sz="3600" spc="-360" dirty="0"/>
              <a:t>Addressing</a:t>
            </a:r>
            <a:r>
              <a:rPr sz="3600" spc="-195" dirty="0"/>
              <a:t> </a:t>
            </a:r>
            <a:r>
              <a:rPr sz="3600" spc="-425" dirty="0"/>
              <a:t>Mode</a:t>
            </a:r>
            <a:endParaRPr sz="36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grpSp>
        <p:nvGrpSpPr>
          <p:cNvPr id="8" name="object 8"/>
          <p:cNvGrpSpPr/>
          <p:nvPr/>
        </p:nvGrpSpPr>
        <p:grpSpPr>
          <a:xfrm>
            <a:off x="774841" y="2920745"/>
            <a:ext cx="927735" cy="1714500"/>
            <a:chOff x="774839" y="2920745"/>
            <a:chExt cx="927735" cy="17145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39786" y="2325423"/>
            <a:ext cx="93218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op m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op</a:t>
            </a:r>
            <a:r>
              <a:rPr sz="2200" spc="-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@m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op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#c</a:t>
            </a:r>
            <a:endParaRPr sz="2200">
              <a:latin typeface="Arial MT"/>
              <a:cs typeface="Arial MT"/>
            </a:endParaRPr>
          </a:p>
          <a:p>
            <a:pPr marL="12700" marR="72390" indent="635">
              <a:lnSpc>
                <a:spcPct val="120000"/>
              </a:lnSpc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+op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op</a:t>
            </a:r>
            <a:r>
              <a:rPr sz="22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m,x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3323" y="2209666"/>
            <a:ext cx="5253355" cy="243207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PC-relative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Base-relative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Indirect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2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Extended</a:t>
            </a:r>
            <a:r>
              <a:rPr sz="2200" spc="-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format:</a:t>
            </a:r>
            <a:endParaRPr sz="220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Index</a:t>
            </a:r>
            <a:r>
              <a:rPr sz="22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addressing:</a:t>
            </a:r>
            <a:endParaRPr sz="220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register-to-register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4839" y="4634484"/>
            <a:ext cx="9144000" cy="1715770"/>
            <a:chOff x="774839" y="4634484"/>
            <a:chExt cx="9144000" cy="1715770"/>
          </a:xfrm>
        </p:grpSpPr>
        <p:sp>
          <p:nvSpPr>
            <p:cNvPr id="14" name="object 14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40136" y="4740050"/>
            <a:ext cx="7888605" cy="126701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larger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memory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-&gt;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multi-programming (program</a:t>
            </a:r>
            <a:r>
              <a:rPr sz="22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allocation)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Example</a:t>
            </a:r>
            <a:r>
              <a:rPr sz="2400" b="1" u="heavy" spc="-3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program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200" spc="-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2.5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40135" y="1579662"/>
            <a:ext cx="7232650" cy="44999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Register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name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(A, X, L, B, S, T,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F,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PC, SW) and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their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(0,1, 2,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3, 4, 5,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6, 8, 9)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preloaded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SYMTAB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  <a:p>
            <a:pPr marL="755650" marR="608330" lvl="1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Most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register-memory instructions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use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counter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3: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12-bit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field</a:t>
            </a:r>
            <a:endParaRPr sz="22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base-relative:</a:t>
            </a:r>
            <a:r>
              <a:rPr sz="20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0~4095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pc-relative: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-2048~2047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Format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4: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20-bit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field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2713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Translation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137" y="2036863"/>
            <a:ext cx="247586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PC-relative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61785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PC</a:t>
            </a:r>
            <a:r>
              <a:rPr spc="-245" dirty="0"/>
              <a:t>-</a:t>
            </a:r>
            <a:r>
              <a:rPr spc="-345" dirty="0"/>
              <a:t>Relativ</a:t>
            </a:r>
            <a:r>
              <a:rPr spc="-400" dirty="0"/>
              <a:t>e</a:t>
            </a:r>
            <a:r>
              <a:rPr spc="-225" dirty="0"/>
              <a:t> </a:t>
            </a:r>
            <a:r>
              <a:rPr spc="-400" dirty="0"/>
              <a:t>Addressin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459" dirty="0"/>
              <a:t>Modes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283170" y="2620772"/>
            <a:ext cx="145288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FIRST</a:t>
            </a:r>
            <a:r>
              <a:rPr sz="2200" spc="15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STL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912" y="2620772"/>
            <a:ext cx="117475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RETADR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0207" y="2620772"/>
            <a:ext cx="100456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17202D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839" y="2919985"/>
            <a:ext cx="9144000" cy="858519"/>
            <a:chOff x="774839" y="2919983"/>
            <a:chExt cx="9144000" cy="858519"/>
          </a:xfrm>
        </p:grpSpPr>
        <p:sp>
          <p:nvSpPr>
            <p:cNvPr id="12" name="object 12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27058" y="3244216"/>
          <a:ext cx="644270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4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55660" y="5301617"/>
          <a:ext cx="643889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3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774841" y="3777996"/>
            <a:ext cx="1026160" cy="3429000"/>
            <a:chOff x="774839" y="3777996"/>
            <a:chExt cx="1026160" cy="34290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59235" y="3761642"/>
            <a:ext cx="7089140" cy="300338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620"/>
              </a:spcBef>
              <a:tabLst>
                <a:tab pos="2360930" algn="l"/>
                <a:tab pos="4164965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(14)</a:t>
            </a:r>
            <a:r>
              <a:rPr sz="2175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1 1 0 0 1 0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(02D)</a:t>
            </a:r>
            <a:r>
              <a:rPr sz="2200" spc="-3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  <a:p>
            <a:pPr marL="736600" indent="-2286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7366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displacement=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RETADR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PC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30-3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2D</a:t>
            </a:r>
            <a:endParaRPr sz="2400">
              <a:latin typeface="Arial MT"/>
              <a:cs typeface="Arial MT"/>
            </a:endParaRPr>
          </a:p>
          <a:p>
            <a:pPr marL="285750" marR="45720" indent="-285750" algn="r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85750" algn="l"/>
                <a:tab pos="1370965" algn="l"/>
                <a:tab pos="3199765" algn="l"/>
                <a:tab pos="4114165" algn="l"/>
                <a:tab pos="5943600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40	0017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J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CLOOP	3F2FEC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33659A"/>
              </a:buClr>
              <a:buFont typeface="Wingdings"/>
              <a:buChar char="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659A"/>
              </a:buClr>
              <a:buFont typeface="Wingdings"/>
              <a:buChar char=""/>
            </a:pPr>
            <a:endParaRPr sz="3500">
              <a:latin typeface="Arial MT"/>
              <a:cs typeface="Arial MT"/>
            </a:endParaRPr>
          </a:p>
          <a:p>
            <a:pPr marL="927735">
              <a:lnSpc>
                <a:spcPct val="100000"/>
              </a:lnSpc>
              <a:tabLst>
                <a:tab pos="2546985" algn="l"/>
                <a:tab pos="4165600" algn="l"/>
              </a:tabLst>
            </a:pP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(3C)</a:t>
            </a:r>
            <a:r>
              <a:rPr sz="2400" spc="-7" baseline="-20833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1 1</a:t>
            </a:r>
            <a:r>
              <a:rPr sz="24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4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4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9A65"/>
                </a:solidFill>
                <a:latin typeface="Arial MT"/>
                <a:cs typeface="Arial MT"/>
              </a:rPr>
              <a:t>1 0	(FEC)</a:t>
            </a:r>
            <a:r>
              <a:rPr sz="2400" spc="-4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400" spc="-7" baseline="-20833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400" baseline="-20833">
              <a:latin typeface="Arial MT"/>
              <a:cs typeface="Arial MT"/>
            </a:endParaRPr>
          </a:p>
          <a:p>
            <a:pPr marL="228600" marR="43180" lvl="1" indent="-228600" algn="r">
              <a:lnSpc>
                <a:spcPct val="100000"/>
              </a:lnSpc>
              <a:spcBef>
                <a:spcPts val="66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286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displacement=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CLOOP-PC=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6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1A=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-14=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FEC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40136" y="1732061"/>
            <a:ext cx="7221855" cy="13503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Base-relative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under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control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programmer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3669665" algn="l"/>
                <a:tab pos="45840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12	LDB	#LENGTH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Base-</a:t>
            </a:r>
            <a:r>
              <a:rPr spc="-345" dirty="0"/>
              <a:t>Relativ</a:t>
            </a:r>
            <a:r>
              <a:rPr spc="-400" dirty="0"/>
              <a:t>e</a:t>
            </a:r>
            <a:r>
              <a:rPr spc="-225" dirty="0"/>
              <a:t> </a:t>
            </a:r>
            <a:r>
              <a:rPr spc="-400" dirty="0"/>
              <a:t>Addressin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459" dirty="0"/>
              <a:t>Modes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997337" y="3053893"/>
            <a:ext cx="204978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13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104E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0935" y="3522980"/>
            <a:ext cx="100456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57C003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39" y="3777236"/>
            <a:ext cx="9144000" cy="858519"/>
            <a:chOff x="774839" y="3777234"/>
            <a:chExt cx="9144000" cy="858519"/>
          </a:xfrm>
        </p:grpSpPr>
        <p:sp>
          <p:nvSpPr>
            <p:cNvPr id="13" name="object 13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197639" y="3053892"/>
            <a:ext cx="239903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BASE	LENGTH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 STCH	BUFFER,</a:t>
            </a:r>
            <a:r>
              <a:rPr sz="2200" spc="-10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03260" y="4311017"/>
          <a:ext cx="643889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3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18" name="object 18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749175" y="4602274"/>
            <a:ext cx="937260" cy="94705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-3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54</a:t>
            </a:r>
            <a:r>
              <a:rPr sz="2200" spc="-3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(54)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279" y="4602274"/>
            <a:ext cx="4263390" cy="94705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  <a:tabLst>
                <a:tab pos="1781175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 1 1 1 0 0	(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003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  <a:p>
            <a:pPr marL="175260">
              <a:lnSpc>
                <a:spcPct val="100000"/>
              </a:lnSpc>
              <a:spcBef>
                <a:spcPts val="1010"/>
              </a:spcBef>
              <a:tabLst>
                <a:tab pos="188658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1 1 1 0 1 0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0036-1051=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-101B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839" y="5491734"/>
            <a:ext cx="9144000" cy="1715770"/>
            <a:chOff x="774839" y="5491734"/>
            <a:chExt cx="9144000" cy="1715770"/>
          </a:xfrm>
        </p:grpSpPr>
        <p:sp>
          <p:nvSpPr>
            <p:cNvPr id="23" name="object 2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97335" y="5539228"/>
            <a:ext cx="7652384" cy="119776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6985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displacement=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BUFFER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B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0036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0033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  <a:p>
            <a:pPr marL="298450" marR="5080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NOBASE is used to inform the assembler that the contents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base register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 longer be relied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upon for addressing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940430" y="2544573"/>
            <a:ext cx="95821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010003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2261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Immediate</a:t>
            </a:r>
            <a:r>
              <a:rPr spc="-215" dirty="0"/>
              <a:t> </a:t>
            </a:r>
            <a:r>
              <a:rPr spc="-420" dirty="0"/>
              <a:t>Addres</a:t>
            </a:r>
            <a:r>
              <a:rPr spc="-400" dirty="0"/>
              <a:t>s</a:t>
            </a:r>
            <a:r>
              <a:rPr spc="-215" dirty="0"/>
              <a:t> </a:t>
            </a:r>
            <a:r>
              <a:rPr spc="-360" dirty="0"/>
              <a:t>Translation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6086790" y="3349244"/>
            <a:ext cx="12484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30580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003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5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9460" y="2939416"/>
          <a:ext cx="644270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4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111912" y="4153917"/>
            <a:ext cx="80264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#4096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0487" y="4153917"/>
            <a:ext cx="12687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75101000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6637" y="1960661"/>
            <a:ext cx="4996815" cy="340375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Immediate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addressing</a:t>
            </a:r>
            <a:endParaRPr sz="2800">
              <a:latin typeface="Arial"/>
              <a:cs typeface="Arial"/>
            </a:endParaRPr>
          </a:p>
          <a:p>
            <a:pPr marL="81915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819150" algn="l"/>
                <a:tab pos="1904364" algn="l"/>
                <a:tab pos="3733165" algn="l"/>
                <a:tab pos="46475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55	0020	LDA	#3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659A"/>
              </a:buClr>
              <a:buFont typeface="Wingdings"/>
              <a:buChar char=""/>
            </a:pPr>
            <a:endParaRPr sz="3200">
              <a:latin typeface="Arial MT"/>
              <a:cs typeface="Arial MT"/>
            </a:endParaRPr>
          </a:p>
          <a:p>
            <a:pPr marL="695960" algn="ctr">
              <a:lnSpc>
                <a:spcPct val="100000"/>
              </a:lnSpc>
              <a:tabLst>
                <a:tab pos="2289810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  <a:p>
            <a:pPr marL="819150" marR="546100" lvl="1" indent="-819150">
              <a:lnSpc>
                <a:spcPct val="240000"/>
              </a:lnSpc>
              <a:buClr>
                <a:srgbClr val="33659A"/>
              </a:buClr>
              <a:buSzPct val="75000"/>
              <a:buFont typeface="Wingdings"/>
              <a:buChar char=""/>
              <a:tabLst>
                <a:tab pos="819150" algn="l"/>
                <a:tab pos="1904364" algn="l"/>
                <a:tab pos="2025650" algn="l"/>
                <a:tab pos="3007360" algn="l"/>
                <a:tab pos="3751579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13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3	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103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C	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+LDT 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74	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6936" y="4958588"/>
            <a:ext cx="14814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01000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679460" y="4539617"/>
          <a:ext cx="643889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3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disp(20)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137" y="1960663"/>
            <a:ext cx="4126229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Immediate</a:t>
            </a:r>
            <a:r>
              <a:rPr sz="2800" b="1" spc="-8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addressing</a:t>
            </a:r>
            <a:endParaRPr sz="2800">
              <a:latin typeface="Arial"/>
              <a:cs typeface="Arial"/>
            </a:endParaRPr>
          </a:p>
          <a:p>
            <a:pPr marL="1202055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1202690" algn="l"/>
                <a:tab pos="2287270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12	0003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795579"/>
            <a:ext cx="69297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60" dirty="0"/>
              <a:t>Immediate</a:t>
            </a:r>
            <a:r>
              <a:rPr sz="3600" spc="-185" dirty="0"/>
              <a:t> </a:t>
            </a:r>
            <a:r>
              <a:rPr sz="3600" spc="-375" dirty="0"/>
              <a:t>Address</a:t>
            </a:r>
            <a:r>
              <a:rPr sz="3600" spc="-180" dirty="0"/>
              <a:t> </a:t>
            </a:r>
            <a:r>
              <a:rPr sz="3600" spc="-320" dirty="0"/>
              <a:t>Translation</a:t>
            </a:r>
            <a:r>
              <a:rPr sz="3600" spc="-114" dirty="0"/>
              <a:t> </a:t>
            </a:r>
            <a:r>
              <a:rPr sz="3600" spc="-300" dirty="0"/>
              <a:t>(Cont.)</a:t>
            </a:r>
            <a:endParaRPr sz="36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644005" y="2544573"/>
            <a:ext cx="222885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LD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B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#LENGTH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989" y="2544573"/>
            <a:ext cx="100456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69202D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9460" y="2939416"/>
          <a:ext cx="6442709" cy="38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4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381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08104" y="3388435"/>
          <a:ext cx="6576695" cy="764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121">
                <a:tc>
                  <a:txBody>
                    <a:bodyPr/>
                    <a:lstStyle/>
                    <a:p>
                      <a:pPr marL="56515">
                        <a:lnSpc>
                          <a:spcPts val="243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3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68)</a:t>
                      </a:r>
                      <a:r>
                        <a:rPr sz="2200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243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2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43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2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02D</a:t>
                      </a:r>
                      <a:r>
                        <a:rPr sz="2200" spc="-2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21">
                <a:tc>
                  <a:txBody>
                    <a:bodyPr/>
                    <a:lstStyle/>
                    <a:p>
                      <a:pPr marL="31750">
                        <a:lnSpc>
                          <a:spcPts val="259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4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68)</a:t>
                      </a:r>
                      <a:r>
                        <a:rPr sz="2200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59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2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1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ts val="2595"/>
                        </a:lnSpc>
                      </a:pPr>
                      <a:r>
                        <a:rPr sz="2200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2200" spc="-3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033)</a:t>
                      </a:r>
                      <a:r>
                        <a:rPr sz="2200" spc="-7" baseline="-21072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 baseline="-21072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ts val="2595"/>
                        </a:lnSpc>
                      </a:pPr>
                      <a:r>
                        <a:rPr sz="2200" spc="-5" dirty="0">
                          <a:solidFill>
                            <a:srgbClr val="FF9A65"/>
                          </a:solidFill>
                          <a:latin typeface="Arial MT"/>
                          <a:cs typeface="Arial MT"/>
                        </a:rPr>
                        <a:t>690033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774839" y="2920745"/>
            <a:ext cx="9144000" cy="4286250"/>
            <a:chOff x="774839" y="2920745"/>
            <a:chExt cx="9144000" cy="42862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83273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15228" cy="8572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4839" y="6348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25647" cy="857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454536" y="4309364"/>
            <a:ext cx="6997700" cy="253338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endParaRPr sz="24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 this symbol LENGTH is loaded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into </a:t>
            </a:r>
            <a:r>
              <a:rPr sz="2400" spc="-6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B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LENGTH=0033=PC+displacement=0006+02D</a:t>
            </a:r>
            <a:endParaRPr sz="2400">
              <a:latin typeface="Arial MT"/>
              <a:cs typeface="Arial MT"/>
            </a:endParaRPr>
          </a:p>
          <a:p>
            <a:pPr marL="241300" marR="41910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if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4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mode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is specified,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target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address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becomes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2571749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21136" y="1657748"/>
            <a:ext cx="7390130" cy="22256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Indirect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addressing</a:t>
            </a:r>
            <a:endParaRPr sz="2800">
              <a:latin typeface="Arial"/>
              <a:cs typeface="Arial"/>
            </a:endParaRPr>
          </a:p>
          <a:p>
            <a:pPr marL="755650" marR="205740" lvl="1" indent="-285750">
              <a:lnSpc>
                <a:spcPct val="100499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target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computed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usual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(PC-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BASE-relative)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only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bit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3669665" algn="l"/>
                <a:tab pos="4584065" algn="l"/>
                <a:tab pos="6412865" algn="l"/>
              </a:tabLst>
            </a:pP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7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002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A	J	@RETADR	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3E2003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0" y="806103"/>
            <a:ext cx="56692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Indirec</a:t>
            </a:r>
            <a:r>
              <a:rPr spc="-240" dirty="0"/>
              <a:t>t</a:t>
            </a:r>
            <a:r>
              <a:rPr spc="-220" dirty="0"/>
              <a:t> </a:t>
            </a:r>
            <a:r>
              <a:rPr spc="-420" dirty="0"/>
              <a:t>Addres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360" dirty="0"/>
              <a:t>Translation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39" y="3777236"/>
            <a:ext cx="9144000" cy="858519"/>
            <a:chOff x="774839" y="3777234"/>
            <a:chExt cx="9144000" cy="858519"/>
          </a:xfrm>
        </p:grpSpPr>
        <p:sp>
          <p:nvSpPr>
            <p:cNvPr id="12" name="object 12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984258" y="4158615"/>
          <a:ext cx="6442709" cy="38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4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380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op(6)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disp(12)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841" y="4635248"/>
            <a:ext cx="983273" cy="8572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67939" y="4793997"/>
            <a:ext cx="117030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003</a:t>
            </a:r>
            <a:r>
              <a:rPr sz="2200" spc="-2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</a:t>
            </a:r>
            <a:endParaRPr sz="2175" baseline="-21072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0137" y="4716674"/>
            <a:ext cx="3293745" cy="8887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710"/>
              </a:spcBef>
              <a:tabLst>
                <a:tab pos="1919605" algn="l"/>
              </a:tabLst>
            </a:pP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( </a:t>
            </a:r>
            <a:r>
              <a:rPr sz="2200" spc="-5" dirty="0">
                <a:solidFill>
                  <a:srgbClr val="FF9A65"/>
                </a:solidFill>
                <a:latin typeface="Arial MT"/>
                <a:cs typeface="Arial MT"/>
              </a:rPr>
              <a:t>3C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9A65"/>
                </a:solidFill>
                <a:latin typeface="Arial MT"/>
                <a:cs typeface="Arial MT"/>
              </a:rPr>
              <a:t>)</a:t>
            </a:r>
            <a:r>
              <a:rPr sz="2175" spc="7" baseline="-21072" dirty="0">
                <a:solidFill>
                  <a:srgbClr val="FF9A65"/>
                </a:solidFill>
                <a:latin typeface="Arial MT"/>
                <a:cs typeface="Arial MT"/>
              </a:rPr>
              <a:t>16	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r>
              <a:rPr sz="2200" spc="-15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1</a:t>
            </a:r>
            <a:r>
              <a:rPr sz="2200" spc="-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9A65"/>
                </a:solidFill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  <a:p>
            <a:pPr marL="266700" indent="-228600">
              <a:lnSpc>
                <a:spcPct val="100000"/>
              </a:lnSpc>
              <a:spcBef>
                <a:spcPts val="66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66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TA=RETADR=0030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19" name="object 19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835537" y="5652772"/>
            <a:ext cx="3947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2413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TA=(PC)+disp=002D+0003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40137" y="1048148"/>
            <a:ext cx="7814945" cy="552651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40" dirty="0">
                <a:solidFill>
                  <a:srgbClr val="FF9A65"/>
                </a:solid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Fig.</a:t>
            </a:r>
            <a:r>
              <a:rPr sz="2800" b="1" u="heavy" spc="-40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2.1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i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Absolute</a:t>
            </a:r>
            <a:r>
              <a:rPr sz="2600" i="1" u="heavy" spc="2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600" i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program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,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starting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1000</a:t>
            </a:r>
            <a:endParaRPr sz="2600">
              <a:latin typeface="Arial MT"/>
              <a:cs typeface="Arial MT"/>
            </a:endParaRPr>
          </a:p>
          <a:p>
            <a:pPr marL="755015">
              <a:lnSpc>
                <a:spcPct val="100000"/>
              </a:lnSpc>
              <a:spcBef>
                <a:spcPts val="540"/>
              </a:spcBef>
              <a:tabLst>
                <a:tab pos="1840864" algn="l"/>
                <a:tab pos="3669665" algn="l"/>
                <a:tab pos="4584700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55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101B	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LDA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THREE	00102D</a:t>
            </a:r>
            <a:endParaRPr sz="2000">
              <a:latin typeface="Arial MT"/>
              <a:cs typeface="Arial MT"/>
            </a:endParaRPr>
          </a:p>
          <a:p>
            <a:pPr marL="755650" indent="-286385">
              <a:lnSpc>
                <a:spcPct val="100000"/>
              </a:lnSpc>
              <a:spcBef>
                <a:spcPts val="61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Relocate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2000</a:t>
            </a:r>
            <a:endParaRPr sz="2600">
              <a:latin typeface="Arial MT"/>
              <a:cs typeface="Arial MT"/>
            </a:endParaRPr>
          </a:p>
          <a:p>
            <a:pPr marL="755650">
              <a:lnSpc>
                <a:spcPct val="100000"/>
              </a:lnSpc>
              <a:spcBef>
                <a:spcPts val="545"/>
              </a:spcBef>
              <a:tabLst>
                <a:tab pos="1840864" algn="l"/>
                <a:tab pos="3669665" algn="l"/>
                <a:tab pos="4584700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55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101B	</a:t>
            </a:r>
            <a:r>
              <a:rPr sz="2000" spc="-5" dirty="0">
                <a:solidFill>
                  <a:srgbClr val="FF9A65"/>
                </a:solidFill>
                <a:latin typeface="Arial MT"/>
                <a:cs typeface="Arial MT"/>
              </a:rPr>
              <a:t>LDA	</a:t>
            </a:r>
            <a:r>
              <a:rPr sz="2000" spc="-10" dirty="0">
                <a:solidFill>
                  <a:srgbClr val="FF9A65"/>
                </a:solidFill>
                <a:latin typeface="Arial MT"/>
                <a:cs typeface="Arial MT"/>
              </a:rPr>
              <a:t>THREE	00202D</a:t>
            </a:r>
            <a:endParaRPr sz="20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60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600" spc="1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 MT"/>
                <a:cs typeface="Arial MT"/>
              </a:rPr>
              <a:t>Absolute</a:t>
            </a:r>
            <a:r>
              <a:rPr sz="2600" u="heavy" spc="30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 MT"/>
                <a:cs typeface="Arial MT"/>
              </a:rPr>
              <a:t>address</a:t>
            </a:r>
            <a:r>
              <a:rPr sz="2600" spc="20" dirty="0">
                <a:solidFill>
                  <a:srgbClr val="FF9A65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should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modified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35" dirty="0">
                <a:solidFill>
                  <a:srgbClr val="FF9A65"/>
                </a:solid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Fig.</a:t>
            </a:r>
            <a:r>
              <a:rPr sz="2800" b="1" u="heavy" spc="-3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2.5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5650" marR="226060" lvl="1" indent="-286385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Except</a:t>
            </a:r>
            <a:r>
              <a:rPr sz="2200" spc="-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 absolute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address,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rest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 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instructions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need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not be modified</a:t>
            </a:r>
            <a:endParaRPr sz="22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0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memory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(immediate</a:t>
            </a:r>
            <a:r>
              <a:rPr sz="20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addressing)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PC-relative,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Base-relative</a:t>
            </a:r>
            <a:endParaRPr sz="20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only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parts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require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modification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at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load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time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those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that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specify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direct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5" y="495208"/>
            <a:ext cx="39820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Progra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375" dirty="0"/>
              <a:t>Relocation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409700"/>
            <a:ext cx="105727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91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17392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839" y="1927098"/>
              <a:ext cx="8000238" cy="993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839" y="2920746"/>
              <a:ext cx="8000238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6839" y="3777996"/>
              <a:ext cx="800023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6839" y="4635246"/>
              <a:ext cx="800023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6839" y="5492496"/>
              <a:ext cx="8000238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6839" y="6349746"/>
              <a:ext cx="8000238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5" y="1657746"/>
            <a:ext cx="7713980" cy="37820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Fundamental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functions</a:t>
            </a:r>
            <a:endParaRPr sz="2800" dirty="0">
              <a:latin typeface="Arial"/>
              <a:cs typeface="Arial"/>
            </a:endParaRPr>
          </a:p>
          <a:p>
            <a:pPr marL="755650" marR="2603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translating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mnemonic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operation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codes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their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 language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equivalents</a:t>
            </a:r>
            <a:endParaRPr sz="2600" dirty="0">
              <a:latin typeface="Arial MT"/>
              <a:cs typeface="Arial MT"/>
            </a:endParaRPr>
          </a:p>
          <a:p>
            <a:pPr marL="755650" marR="850265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assigning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addresses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symbolic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labels</a:t>
            </a:r>
            <a:endParaRPr sz="26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659A"/>
              </a:buClr>
              <a:buFont typeface="Wingdings"/>
              <a:buChar char=""/>
            </a:pPr>
            <a:endParaRPr sz="40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Machine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dependency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different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machine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formats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4362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Introductio</a:t>
            </a:r>
            <a:r>
              <a:rPr spc="-440" dirty="0"/>
              <a:t>n</a:t>
            </a:r>
            <a:r>
              <a:rPr spc="-220" dirty="0"/>
              <a:t> </a:t>
            </a:r>
            <a:r>
              <a:rPr spc="-245" dirty="0"/>
              <a:t>t</a:t>
            </a:r>
            <a:r>
              <a:rPr spc="-440" dirty="0"/>
              <a:t>o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grpSp>
        <p:nvGrpSpPr>
          <p:cNvPr id="14" name="object 14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40135" y="2267348"/>
            <a:ext cx="7943850" cy="27615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Modification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Col 1	M</a:t>
            </a:r>
            <a:endParaRPr sz="2600" dirty="0">
              <a:latin typeface="Arial MT"/>
              <a:cs typeface="Arial MT"/>
            </a:endParaRPr>
          </a:p>
          <a:p>
            <a:pPr marL="755650" marR="17145" lvl="1" indent="-755650">
              <a:lnSpc>
                <a:spcPct val="117400"/>
              </a:lnSpc>
              <a:spcBef>
                <a:spcPts val="8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Col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2-7</a:t>
            </a:r>
            <a:r>
              <a:rPr sz="2600" spc="17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 location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 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 field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be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modified, relative to the beginning of the program</a:t>
            </a:r>
            <a:endParaRPr sz="2200" dirty="0">
              <a:latin typeface="Arial MT"/>
              <a:cs typeface="Arial MT"/>
            </a:endParaRPr>
          </a:p>
          <a:p>
            <a:pPr marL="755650" marR="5080" lvl="1" indent="-755650">
              <a:lnSpc>
                <a:spcPct val="117400"/>
              </a:lnSpc>
              <a:spcBef>
                <a:spcPts val="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Col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8-9</a:t>
            </a:r>
            <a:r>
              <a:rPr sz="2600" spc="-1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length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field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be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modified,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half-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bytes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1897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Relocatabl</a:t>
            </a:r>
            <a:r>
              <a:rPr spc="-400" dirty="0"/>
              <a:t>e</a:t>
            </a:r>
            <a:r>
              <a:rPr spc="-220" dirty="0"/>
              <a:t> </a:t>
            </a:r>
            <a:r>
              <a:rPr spc="-430" dirty="0"/>
              <a:t>Program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24758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Objec</a:t>
            </a:r>
            <a:r>
              <a:rPr spc="-240" dirty="0"/>
              <a:t>t</a:t>
            </a:r>
            <a:r>
              <a:rPr spc="-220" dirty="0"/>
              <a:t> </a:t>
            </a:r>
            <a:r>
              <a:rPr spc="-455" dirty="0"/>
              <a:t>Code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253996"/>
              <a:ext cx="9144000" cy="666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2920746"/>
              <a:ext cx="9144000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3777996"/>
              <a:ext cx="9144000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839" y="4635246"/>
              <a:ext cx="914400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4839" y="5492496"/>
              <a:ext cx="9143999" cy="85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9617" y="6133355"/>
              <a:ext cx="2633292" cy="2163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4839" y="6349746"/>
              <a:ext cx="9143999" cy="3688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98093" y="6349746"/>
              <a:ext cx="2640168" cy="2918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191" y="1206246"/>
            <a:ext cx="9145270" cy="857250"/>
            <a:chOff x="774191" y="1206246"/>
            <a:chExt cx="914527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44936" y="1208787"/>
            <a:ext cx="19342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20" dirty="0">
                <a:solidFill>
                  <a:srgbClr val="33659A"/>
                </a:solidFill>
                <a:latin typeface="Arial"/>
                <a:cs typeface="Arial"/>
              </a:rPr>
              <a:t>Features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191" y="2062733"/>
            <a:ext cx="9145270" cy="5144770"/>
            <a:chOff x="774191" y="2062733"/>
            <a:chExt cx="9145270" cy="5144770"/>
          </a:xfrm>
        </p:grpSpPr>
        <p:sp>
          <p:nvSpPr>
            <p:cNvPr id="9" name="object 9"/>
            <p:cNvSpPr/>
            <p:nvPr/>
          </p:nvSpPr>
          <p:spPr>
            <a:xfrm>
              <a:off x="774191" y="2062733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1969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3389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17675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73030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04664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14979" cy="85725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7" y="675674"/>
            <a:ext cx="720534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34" dirty="0"/>
              <a:t>Machine-Independent</a:t>
            </a:r>
            <a:r>
              <a:rPr sz="4400" spc="-200" dirty="0"/>
              <a:t> </a:t>
            </a:r>
            <a:r>
              <a:rPr sz="4400" spc="-455" dirty="0"/>
              <a:t>Assembler</a:t>
            </a:r>
            <a:endParaRPr sz="4400" dirty="0"/>
          </a:p>
        </p:txBody>
      </p:sp>
      <p:sp>
        <p:nvSpPr>
          <p:cNvPr id="16" name="object 16"/>
          <p:cNvSpPr txBox="1"/>
          <p:nvPr/>
        </p:nvSpPr>
        <p:spPr>
          <a:xfrm>
            <a:off x="1921137" y="2347213"/>
            <a:ext cx="5019040" cy="260417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Literals</a:t>
            </a:r>
            <a:endParaRPr sz="2400">
              <a:latin typeface="Arial Black"/>
              <a:cs typeface="Arial Black"/>
            </a:endParaRPr>
          </a:p>
          <a:p>
            <a:pPr marL="12700" marR="460375">
              <a:lnSpc>
                <a:spcPct val="120000"/>
              </a:lnSpc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Symbol Defining Statement </a:t>
            </a:r>
            <a:r>
              <a:rPr sz="2400" spc="-78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Expressions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Program</a:t>
            </a:r>
            <a:r>
              <a:rPr sz="2400" spc="-4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Blocks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Control</a:t>
            </a:r>
            <a:r>
              <a:rPr sz="2400" spc="-6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Sections</a:t>
            </a:r>
            <a:r>
              <a:rPr sz="2400" spc="-4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and</a:t>
            </a:r>
            <a:r>
              <a:rPr sz="2400" spc="-4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Program </a:t>
            </a:r>
            <a:r>
              <a:rPr sz="2400" spc="-78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Linking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16575" y="6871261"/>
            <a:ext cx="2235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44937" y="1200547"/>
            <a:ext cx="7567930" cy="39547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Design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idea</a:t>
            </a:r>
            <a:endParaRPr sz="2800">
              <a:latin typeface="Arial"/>
              <a:cs typeface="Arial"/>
            </a:endParaRPr>
          </a:p>
          <a:p>
            <a:pPr marL="755015" marR="15240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Let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programmers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able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write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constant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part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it.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avoids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having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constant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elsewhere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make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up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it.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u="heavy" spc="-5" dirty="0">
                <a:solidFill>
                  <a:srgbClr val="FF9A65"/>
                </a:solidFill>
                <a:uFill>
                  <a:solidFill>
                    <a:srgbClr val="FF9966"/>
                  </a:solidFill>
                </a:u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230" algn="l"/>
                <a:tab pos="2754630" algn="l"/>
                <a:tab pos="4583430" algn="l"/>
                <a:tab pos="6412865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45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001A	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ENDFILLDA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=C’EOF’	032010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7" y="495208"/>
            <a:ext cx="1508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Literals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pSp>
        <p:nvGrpSpPr>
          <p:cNvPr id="14" name="object 14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15" name="object 15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02135" y="5129581"/>
            <a:ext cx="242062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42010" indent="-829944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842010" algn="l"/>
                <a:tab pos="842644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93</a:t>
            </a:r>
            <a:endParaRPr sz="2200">
              <a:latin typeface="Arial MT"/>
              <a:cs typeface="Arial MT"/>
            </a:endParaRPr>
          </a:p>
          <a:p>
            <a:pPr marL="842010" indent="-829944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842010" algn="l"/>
                <a:tab pos="842644" algn="l"/>
                <a:tab pos="22980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002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D	*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2384" y="5129581"/>
            <a:ext cx="108966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LTORG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=C’EOF’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2137" y="5995671"/>
            <a:ext cx="19602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030" algn="l"/>
              </a:tabLst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e.g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.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21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5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1062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7099" y="5995671"/>
            <a:ext cx="96964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WLOOP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5899" y="5995671"/>
            <a:ext cx="3638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TD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0476" y="5995671"/>
            <a:ext cx="7372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=X’05’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44822" y="5530980"/>
            <a:ext cx="974090" cy="79188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454F46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E32011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657748"/>
            <a:ext cx="7571105" cy="410048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Immediate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Operands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part</a:t>
            </a:r>
            <a:r>
              <a:rPr sz="2600" u="heavy" spc="1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of</a:t>
            </a:r>
            <a:r>
              <a:rPr sz="2600" u="heavy" spc="1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machine</a:t>
            </a:r>
            <a:r>
              <a:rPr sz="26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instruction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4584065" algn="l"/>
                <a:tab pos="5498465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55	0020	LDA	#3	010003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Literals</a:t>
            </a:r>
            <a:endParaRPr sz="2800">
              <a:latin typeface="Arial"/>
              <a:cs typeface="Arial"/>
            </a:endParaRPr>
          </a:p>
          <a:p>
            <a:pPr marL="755650" marR="1193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90703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generates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specified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constant	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at</a:t>
            </a:r>
            <a:r>
              <a:rPr sz="2600" u="heavy" spc="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some</a:t>
            </a:r>
            <a:r>
              <a:rPr sz="2600" u="heavy" spc="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other</a:t>
            </a:r>
            <a:r>
              <a:rPr sz="2600" u="heavy" spc="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memory</a:t>
            </a:r>
            <a:r>
              <a:rPr sz="26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location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230" algn="l"/>
                <a:tab pos="2754630" algn="l"/>
                <a:tab pos="4583430" algn="l"/>
                <a:tab pos="6412865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45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001A	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ENDFILLDA	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=C’EOF’	032010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Compare</a:t>
            </a:r>
            <a:r>
              <a:rPr sz="2800" b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(Fig.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2.6)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55" y="709328"/>
            <a:ext cx="64382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Literal</a:t>
            </a:r>
            <a:r>
              <a:rPr spc="-400" dirty="0"/>
              <a:t>s</a:t>
            </a:r>
            <a:r>
              <a:rPr spc="-210" dirty="0"/>
              <a:t> </a:t>
            </a:r>
            <a:r>
              <a:rPr spc="-405" dirty="0"/>
              <a:t>vs</a:t>
            </a:r>
            <a:r>
              <a:rPr spc="-200" dirty="0"/>
              <a:t>.</a:t>
            </a:r>
            <a:r>
              <a:rPr spc="-210" dirty="0"/>
              <a:t> </a:t>
            </a:r>
            <a:r>
              <a:rPr spc="-400" dirty="0"/>
              <a:t>Immediate</a:t>
            </a:r>
            <a:r>
              <a:rPr spc="-210" dirty="0"/>
              <a:t> </a:t>
            </a:r>
            <a:r>
              <a:rPr spc="-550" dirty="0"/>
              <a:t>O</a:t>
            </a:r>
            <a:r>
              <a:rPr spc="-445" dirty="0"/>
              <a:t>p</a:t>
            </a:r>
            <a:r>
              <a:rPr spc="-400" dirty="0"/>
              <a:t>erands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7622166" y="6216978"/>
            <a:ext cx="69913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  <a:tabLst>
                <a:tab pos="63690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’	’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7" name="object 17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59287" y="5814642"/>
          <a:ext cx="6955789" cy="739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381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35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e.g.</a:t>
                      </a:r>
                      <a:r>
                        <a:rPr sz="2200" spc="-4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001A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ENDFIL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LDA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EOF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435"/>
                        </a:lnSpc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032010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53">
                <a:tc>
                  <a:txBody>
                    <a:bodyPr/>
                    <a:lstStyle/>
                    <a:p>
                      <a:pPr marL="861060" indent="-829944">
                        <a:lnSpc>
                          <a:spcPts val="2565"/>
                        </a:lnSpc>
                        <a:spcBef>
                          <a:spcPts val="145"/>
                        </a:spcBef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861060" algn="l"/>
                          <a:tab pos="861694" algn="l"/>
                        </a:tabLst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002D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EOF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BYTE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2200" spc="-12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2200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565"/>
                        </a:lnSpc>
                        <a:spcBef>
                          <a:spcPts val="145"/>
                        </a:spcBef>
                      </a:pPr>
                      <a:r>
                        <a:rPr sz="2200" spc="-5" dirty="0">
                          <a:solidFill>
                            <a:srgbClr val="009A9A"/>
                          </a:solidFill>
                          <a:latin typeface="Arial MT"/>
                          <a:cs typeface="Arial MT"/>
                        </a:rPr>
                        <a:t>454F46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21135" y="1657746"/>
            <a:ext cx="7518400" cy="43618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Literal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pools</a:t>
            </a:r>
            <a:endParaRPr sz="2800">
              <a:latin typeface="Arial"/>
              <a:cs typeface="Arial"/>
            </a:endParaRPr>
          </a:p>
          <a:p>
            <a:pPr marL="755650" marR="23241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Normally literals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placed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pool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see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2.10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(END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statement)</a:t>
            </a:r>
            <a:endParaRPr sz="2400">
              <a:latin typeface="Arial MT"/>
              <a:cs typeface="Arial MT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some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cases,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desirable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place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literals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 into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pool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some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location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directive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LTORG</a:t>
            </a:r>
            <a:endParaRPr sz="2400">
              <a:latin typeface="Arial MT"/>
              <a:cs typeface="Arial MT"/>
            </a:endParaRPr>
          </a:p>
          <a:p>
            <a:pPr marL="1155700" marR="423545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reason: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keep the literal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operand</a:t>
            </a:r>
            <a:r>
              <a:rPr sz="24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close to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623" y="806103"/>
            <a:ext cx="56927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Litera</a:t>
            </a:r>
            <a:r>
              <a:rPr spc="-200" dirty="0"/>
              <a:t>l</a:t>
            </a:r>
            <a:r>
              <a:rPr spc="-210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380" dirty="0"/>
              <a:t>Implementatio</a:t>
            </a:r>
            <a:r>
              <a:rPr spc="-440" dirty="0"/>
              <a:t>n</a:t>
            </a:r>
            <a:r>
              <a:rPr spc="-225" dirty="0"/>
              <a:t> </a:t>
            </a:r>
            <a:r>
              <a:rPr spc="-305" dirty="0"/>
              <a:t>(1/3)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41" y="1206246"/>
            <a:ext cx="531981" cy="857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47640" y="1913396"/>
            <a:ext cx="51371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  <a:tabLst>
                <a:tab pos="44005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’	’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37" y="533307"/>
            <a:ext cx="5693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Litera</a:t>
            </a:r>
            <a:r>
              <a:rPr spc="-200" dirty="0"/>
              <a:t>l</a:t>
            </a:r>
            <a:r>
              <a:rPr spc="-215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204" dirty="0"/>
              <a:t>I</a:t>
            </a:r>
            <a:r>
              <a:rPr spc="-395" dirty="0"/>
              <a:t>mplementatio</a:t>
            </a:r>
            <a:r>
              <a:rPr spc="-440" dirty="0"/>
              <a:t>n</a:t>
            </a:r>
            <a:r>
              <a:rPr spc="-204" dirty="0"/>
              <a:t> </a:t>
            </a:r>
            <a:r>
              <a:rPr spc="-305" dirty="0"/>
              <a:t>(2/3)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774839" y="2062735"/>
            <a:ext cx="9144000" cy="858519"/>
            <a:chOff x="774839" y="2062733"/>
            <a:chExt cx="9144000" cy="858519"/>
          </a:xfrm>
        </p:grpSpPr>
        <p:sp>
          <p:nvSpPr>
            <p:cNvPr id="6" name="object 6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5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21936" y="1869439"/>
            <a:ext cx="87884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=X</a:t>
            </a:r>
            <a:r>
              <a:rPr sz="2600" spc="-1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05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137" y="1276747"/>
            <a:ext cx="6062345" cy="148438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Duplicate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literals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755265" algn="l"/>
                <a:tab pos="3669665" algn="l"/>
                <a:tab pos="549846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215	1062	WLOOP	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TD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755900" algn="l"/>
                <a:tab pos="549910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e.g.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230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	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106B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	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1867" y="2344927"/>
            <a:ext cx="9525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=X’05’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839" y="2920745"/>
            <a:ext cx="9144000" cy="4286250"/>
            <a:chOff x="774839" y="2920745"/>
            <a:chExt cx="9144000" cy="42862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83273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15228" cy="857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25647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378336" y="2820416"/>
            <a:ext cx="7201534" cy="3772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19050" indent="-285750">
              <a:lnSpc>
                <a:spcPct val="100000"/>
              </a:lnSpc>
              <a:spcBef>
                <a:spcPts val="9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should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recognize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duplicate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literals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store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only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copy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specified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6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6985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Comparison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defining</a:t>
            </a:r>
            <a:r>
              <a:rPr sz="24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expression</a:t>
            </a:r>
            <a:endParaRPr sz="2400">
              <a:latin typeface="Arial MT"/>
              <a:cs typeface="Arial MT"/>
            </a:endParaRPr>
          </a:p>
          <a:p>
            <a:pPr marL="1155065" marR="1242060" lvl="2" indent="-228600">
              <a:lnSpc>
                <a:spcPct val="100000"/>
              </a:lnSpc>
              <a:spcBef>
                <a:spcPts val="490"/>
              </a:spcBef>
              <a:buClr>
                <a:srgbClr val="33659A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Same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literal</a:t>
            </a:r>
            <a:r>
              <a:rPr sz="20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name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0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different</a:t>
            </a:r>
            <a:r>
              <a:rPr sz="20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value,</a:t>
            </a:r>
            <a:r>
              <a:rPr sz="20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e.g. </a:t>
            </a:r>
            <a:r>
              <a:rPr sz="2000" spc="-5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LOCCTR=*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56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6985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Comparison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generated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4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1155065" marR="5080" lvl="2" indent="-228600" algn="just">
              <a:lnSpc>
                <a:spcPct val="100000"/>
              </a:lnSpc>
              <a:spcBef>
                <a:spcPts val="490"/>
              </a:spcBef>
              <a:buClr>
                <a:srgbClr val="33659A"/>
              </a:buClr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benefits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of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using generate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data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are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usually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 not great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enough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justify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additional complexity in </a:t>
            </a:r>
            <a:r>
              <a:rPr sz="2000" spc="-5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40137" y="1440432"/>
            <a:ext cx="7571105" cy="51193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LITTAB</a:t>
            </a:r>
            <a:endParaRPr sz="2400">
              <a:latin typeface="Times New Roman"/>
              <a:cs typeface="Times New Roman"/>
            </a:endParaRPr>
          </a:p>
          <a:p>
            <a:pPr marL="755650" marR="723265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name,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length,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assigned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400" b="1" spc="-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755650" marR="174625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build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LITTAB</a:t>
            </a:r>
            <a:r>
              <a:rPr sz="2200" spc="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with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name,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length,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leaving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unassigned</a:t>
            </a:r>
            <a:endParaRPr sz="22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when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LTORG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statement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encountered,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assign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each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not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yet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assigned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Times New Roman"/>
                <a:cs typeface="Times New Roman"/>
              </a:rPr>
              <a:t>Pass</a:t>
            </a:r>
            <a:r>
              <a:rPr sz="2400" b="1" spc="-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search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LITTAB</a:t>
            </a:r>
            <a:r>
              <a:rPr sz="2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for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each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operand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encountered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generate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data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values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using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BYTE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or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WORD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statements</a:t>
            </a:r>
            <a:endParaRPr sz="2200">
              <a:latin typeface="Times New Roman"/>
              <a:cs typeface="Times New Roman"/>
            </a:endParaRPr>
          </a:p>
          <a:p>
            <a:pPr marL="755650" marR="434975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generate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modification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record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for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literals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that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represent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program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633129"/>
            <a:ext cx="5693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Litera</a:t>
            </a:r>
            <a:r>
              <a:rPr spc="-200" dirty="0"/>
              <a:t>l</a:t>
            </a:r>
            <a:r>
              <a:rPr spc="-215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204" dirty="0"/>
              <a:t>I</a:t>
            </a:r>
            <a:r>
              <a:rPr spc="-395" dirty="0"/>
              <a:t>mplementatio</a:t>
            </a:r>
            <a:r>
              <a:rPr spc="-440" dirty="0"/>
              <a:t>n</a:t>
            </a:r>
            <a:r>
              <a:rPr spc="-204" dirty="0"/>
              <a:t> </a:t>
            </a:r>
            <a:r>
              <a:rPr spc="-305" dirty="0"/>
              <a:t>(3/3)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6" y="1657746"/>
            <a:ext cx="7405370" cy="463652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Labels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instructions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or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data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areas</a:t>
            </a:r>
            <a:endParaRPr sz="2800">
              <a:latin typeface="Arial"/>
              <a:cs typeface="Arial"/>
            </a:endParaRPr>
          </a:p>
          <a:p>
            <a:pPr marL="755650" marR="922019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such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Defining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75526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-409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EQU	value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be: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Wingdings"/>
                <a:cs typeface="Wingdings"/>
              </a:rPr>
              <a:t></a:t>
            </a:r>
            <a:r>
              <a:rPr sz="2600" spc="7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constant,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Wingdings"/>
                <a:cs typeface="Wingdings"/>
              </a:rPr>
              <a:t></a:t>
            </a:r>
            <a:r>
              <a:rPr sz="2600" spc="7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Wingdings"/>
                <a:cs typeface="Wingdings"/>
              </a:rPr>
              <a:t></a:t>
            </a:r>
            <a:endParaRPr sz="2600">
              <a:latin typeface="Wingdings"/>
              <a:cs typeface="Wingdings"/>
            </a:endParaRPr>
          </a:p>
          <a:p>
            <a:pPr marL="755650">
              <a:lnSpc>
                <a:spcPct val="100000"/>
              </a:lnSpc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expression</a:t>
            </a:r>
            <a:endParaRPr sz="2600">
              <a:latin typeface="Arial MT"/>
              <a:cs typeface="Arial MT"/>
            </a:endParaRPr>
          </a:p>
          <a:p>
            <a:pPr marL="755650" marR="125730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making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source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easier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understand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6921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4" dirty="0"/>
              <a:t>Symbo</a:t>
            </a:r>
            <a:r>
              <a:rPr spc="-200" dirty="0"/>
              <a:t>l</a:t>
            </a:r>
            <a:r>
              <a:rPr spc="-245" dirty="0"/>
              <a:t>-</a:t>
            </a:r>
            <a:r>
              <a:rPr spc="-355" dirty="0"/>
              <a:t>Definin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395" dirty="0"/>
              <a:t>Statements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33837" y="1655863"/>
            <a:ext cx="210248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429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MAXLEN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6921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4" dirty="0"/>
              <a:t>Symbo</a:t>
            </a:r>
            <a:r>
              <a:rPr spc="-200" dirty="0"/>
              <a:t>l</a:t>
            </a:r>
            <a:r>
              <a:rPr spc="-245" dirty="0"/>
              <a:t>-</a:t>
            </a:r>
            <a:r>
              <a:rPr spc="-355" dirty="0"/>
              <a:t>Definin</a:t>
            </a:r>
            <a:r>
              <a:rPr spc="-440" dirty="0"/>
              <a:t>g</a:t>
            </a:r>
            <a:r>
              <a:rPr spc="-225" dirty="0"/>
              <a:t> </a:t>
            </a:r>
            <a:r>
              <a:rPr spc="-395" dirty="0"/>
              <a:t>Statements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1037" y="2712211"/>
            <a:ext cx="20701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659A"/>
                </a:solidFill>
                <a:latin typeface="Wingdings"/>
                <a:cs typeface="Wingdings"/>
              </a:rPr>
              <a:t>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3779" y="2173023"/>
            <a:ext cx="2246630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EQU	4096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9271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+LD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	#MAXLEN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3344" y="2628902"/>
            <a:ext cx="2609850" cy="292100"/>
          </a:xfrm>
          <a:custGeom>
            <a:avLst/>
            <a:gdLst/>
            <a:ahLst/>
            <a:cxnLst/>
            <a:rect l="l" t="t" r="r" b="b"/>
            <a:pathLst>
              <a:path w="2609850" h="292100">
                <a:moveTo>
                  <a:pt x="2609850" y="291845"/>
                </a:moveTo>
                <a:lnTo>
                  <a:pt x="2609850" y="0"/>
                </a:lnTo>
                <a:lnTo>
                  <a:pt x="0" y="0"/>
                </a:lnTo>
                <a:lnTo>
                  <a:pt x="0" y="291846"/>
                </a:lnTo>
                <a:lnTo>
                  <a:pt x="6083" y="291846"/>
                </a:lnTo>
                <a:lnTo>
                  <a:pt x="6083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2596883" y="12954"/>
                </a:lnTo>
                <a:lnTo>
                  <a:pt x="2596883" y="6095"/>
                </a:lnTo>
                <a:lnTo>
                  <a:pt x="2603754" y="12954"/>
                </a:lnTo>
                <a:lnTo>
                  <a:pt x="2603754" y="291845"/>
                </a:lnTo>
                <a:lnTo>
                  <a:pt x="2609850" y="291845"/>
                </a:lnTo>
                <a:close/>
              </a:path>
              <a:path w="2609850" h="292100">
                <a:moveTo>
                  <a:pt x="12954" y="12954"/>
                </a:moveTo>
                <a:lnTo>
                  <a:pt x="12954" y="6096"/>
                </a:lnTo>
                <a:lnTo>
                  <a:pt x="6083" y="12954"/>
                </a:lnTo>
                <a:lnTo>
                  <a:pt x="12954" y="12954"/>
                </a:lnTo>
                <a:close/>
              </a:path>
              <a:path w="2609850" h="292100">
                <a:moveTo>
                  <a:pt x="12954" y="291846"/>
                </a:moveTo>
                <a:lnTo>
                  <a:pt x="12954" y="12954"/>
                </a:lnTo>
                <a:lnTo>
                  <a:pt x="6083" y="12954"/>
                </a:lnTo>
                <a:lnTo>
                  <a:pt x="6083" y="291846"/>
                </a:lnTo>
                <a:lnTo>
                  <a:pt x="12954" y="291846"/>
                </a:lnTo>
                <a:close/>
              </a:path>
              <a:path w="2609850" h="292100">
                <a:moveTo>
                  <a:pt x="2603754" y="12954"/>
                </a:moveTo>
                <a:lnTo>
                  <a:pt x="2596883" y="6095"/>
                </a:lnTo>
                <a:lnTo>
                  <a:pt x="2596883" y="12954"/>
                </a:lnTo>
                <a:lnTo>
                  <a:pt x="2603754" y="12954"/>
                </a:lnTo>
                <a:close/>
              </a:path>
              <a:path w="2609850" h="292100">
                <a:moveTo>
                  <a:pt x="2603754" y="291845"/>
                </a:moveTo>
                <a:lnTo>
                  <a:pt x="2603754" y="12954"/>
                </a:lnTo>
                <a:lnTo>
                  <a:pt x="2596883" y="12954"/>
                </a:lnTo>
                <a:lnTo>
                  <a:pt x="2596883" y="291845"/>
                </a:lnTo>
                <a:lnTo>
                  <a:pt x="2603754" y="291845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2575" y="2660398"/>
            <a:ext cx="5988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A9A"/>
                </a:solidFill>
                <a:latin typeface="Times New Roman"/>
                <a:cs typeface="Times New Roman"/>
              </a:rPr>
              <a:t>+LDT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7093" y="2660398"/>
            <a:ext cx="5975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A9A"/>
                </a:solidFill>
                <a:latin typeface="Times New Roman"/>
                <a:cs typeface="Times New Roman"/>
              </a:rPr>
              <a:t>#4096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839" y="2919984"/>
            <a:ext cx="9144000" cy="1715770"/>
            <a:chOff x="774839" y="2919983"/>
            <a:chExt cx="9144000" cy="1715770"/>
          </a:xfrm>
        </p:grpSpPr>
        <p:sp>
          <p:nvSpPr>
            <p:cNvPr id="15" name="object 15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93343" y="2920745"/>
              <a:ext cx="2609850" cy="100965"/>
            </a:xfrm>
            <a:custGeom>
              <a:avLst/>
              <a:gdLst/>
              <a:ahLst/>
              <a:cxnLst/>
              <a:rect l="l" t="t" r="r" b="b"/>
              <a:pathLst>
                <a:path w="2609850" h="100964">
                  <a:moveTo>
                    <a:pt x="12954" y="87630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100584"/>
                  </a:lnTo>
                  <a:lnTo>
                    <a:pt x="6083" y="100584"/>
                  </a:lnTo>
                  <a:lnTo>
                    <a:pt x="6083" y="87630"/>
                  </a:lnTo>
                  <a:lnTo>
                    <a:pt x="12954" y="87630"/>
                  </a:lnTo>
                  <a:close/>
                </a:path>
                <a:path w="2609850" h="100964">
                  <a:moveTo>
                    <a:pt x="2603754" y="87629"/>
                  </a:moveTo>
                  <a:lnTo>
                    <a:pt x="6083" y="87630"/>
                  </a:lnTo>
                  <a:lnTo>
                    <a:pt x="12954" y="93726"/>
                  </a:lnTo>
                  <a:lnTo>
                    <a:pt x="12954" y="100584"/>
                  </a:lnTo>
                  <a:lnTo>
                    <a:pt x="2596883" y="100583"/>
                  </a:lnTo>
                  <a:lnTo>
                    <a:pt x="2596883" y="93725"/>
                  </a:lnTo>
                  <a:lnTo>
                    <a:pt x="2603754" y="87629"/>
                  </a:lnTo>
                  <a:close/>
                </a:path>
                <a:path w="2609850" h="100964">
                  <a:moveTo>
                    <a:pt x="12954" y="100584"/>
                  </a:moveTo>
                  <a:lnTo>
                    <a:pt x="12954" y="93726"/>
                  </a:lnTo>
                  <a:lnTo>
                    <a:pt x="6083" y="87630"/>
                  </a:lnTo>
                  <a:lnTo>
                    <a:pt x="6083" y="100584"/>
                  </a:lnTo>
                  <a:lnTo>
                    <a:pt x="12954" y="100584"/>
                  </a:lnTo>
                  <a:close/>
                </a:path>
                <a:path w="2609850" h="100964">
                  <a:moveTo>
                    <a:pt x="2609850" y="100583"/>
                  </a:moveTo>
                  <a:lnTo>
                    <a:pt x="2609850" y="0"/>
                  </a:lnTo>
                  <a:lnTo>
                    <a:pt x="2596883" y="0"/>
                  </a:lnTo>
                  <a:lnTo>
                    <a:pt x="2596883" y="87629"/>
                  </a:lnTo>
                  <a:lnTo>
                    <a:pt x="2603754" y="87629"/>
                  </a:lnTo>
                  <a:lnTo>
                    <a:pt x="2603754" y="100583"/>
                  </a:lnTo>
                  <a:lnTo>
                    <a:pt x="2609850" y="100583"/>
                  </a:lnTo>
                  <a:close/>
                </a:path>
                <a:path w="2609850" h="100964">
                  <a:moveTo>
                    <a:pt x="2603754" y="100583"/>
                  </a:moveTo>
                  <a:lnTo>
                    <a:pt x="2603754" y="87629"/>
                  </a:lnTo>
                  <a:lnTo>
                    <a:pt x="2596883" y="93725"/>
                  </a:lnTo>
                  <a:lnTo>
                    <a:pt x="2596883" y="100583"/>
                  </a:lnTo>
                  <a:lnTo>
                    <a:pt x="2603754" y="100583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839" y="37772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33837" y="2972597"/>
            <a:ext cx="3113405" cy="175304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285750" marR="5080" lvl="1" indent="-285750" algn="r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85750" algn="l"/>
                <a:tab pos="1370965" algn="l"/>
                <a:tab pos="22853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BASE	EQU	R1</a:t>
            </a:r>
            <a:endParaRPr sz="2200">
              <a:latin typeface="Arial MT"/>
              <a:cs typeface="Arial MT"/>
            </a:endParaRPr>
          </a:p>
          <a:p>
            <a:pPr marL="285750" marR="5080" lvl="1" indent="-285750" algn="r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85750" algn="l"/>
                <a:tab pos="22860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COUNT</a:t>
            </a:r>
            <a:r>
              <a:rPr sz="2200" spc="1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EQU	R2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R3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22" name="object 2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664337" y="5275580"/>
            <a:ext cx="330136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	BUFEND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BUFFER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26" name="object 2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921136" y="4296146"/>
            <a:ext cx="2459990" cy="135357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INDEX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EQU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MAXLEN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8"/>
            <a:ext cx="9144000" cy="3429000"/>
            <a:chOff x="774839" y="120624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40137" y="2038746"/>
            <a:ext cx="7516495" cy="236154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Purpose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reads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from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input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device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(code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F1)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copies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them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output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device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(code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05)</a:t>
            </a:r>
            <a:endParaRPr sz="2600">
              <a:latin typeface="Arial MT"/>
              <a:cs typeface="Arial MT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file,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writes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output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device,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RSUB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operating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390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395" dirty="0"/>
              <a:t>Progra</a:t>
            </a:r>
            <a:r>
              <a:rPr spc="-640" dirty="0"/>
              <a:t>m</a:t>
            </a:r>
            <a:r>
              <a:rPr spc="-215" dirty="0"/>
              <a:t> </a:t>
            </a:r>
            <a:r>
              <a:rPr spc="-335" dirty="0"/>
              <a:t>(Fig</a:t>
            </a:r>
            <a:r>
              <a:rPr spc="-200" dirty="0"/>
              <a:t>.</a:t>
            </a:r>
            <a:r>
              <a:rPr spc="-215" dirty="0"/>
              <a:t> </a:t>
            </a:r>
            <a:r>
              <a:rPr spc="-315" dirty="0"/>
              <a:t>2.1)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774841" y="4635248"/>
            <a:ext cx="1026160" cy="2571749"/>
            <a:chOff x="774839" y="4635246"/>
            <a:chExt cx="1026160" cy="25717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21135" y="1672082"/>
            <a:ext cx="7374890" cy="481606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Indirectly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assign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values to</a:t>
            </a:r>
            <a:r>
              <a:rPr sz="24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symbols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Reset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location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counter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to the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specified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90"/>
              </a:spcBef>
              <a:buClr>
                <a:srgbClr val="FF9A65"/>
              </a:buClr>
              <a:buSzPct val="65000"/>
              <a:buFont typeface="Wingdings"/>
              <a:buChar char="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 MT"/>
                <a:cs typeface="Arial MT"/>
              </a:rPr>
              <a:t>ORG</a:t>
            </a:r>
            <a:r>
              <a:rPr sz="2000" spc="2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can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be: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Wingdings"/>
                <a:cs typeface="Wingdings"/>
              </a:rPr>
              <a:t></a:t>
            </a:r>
            <a:r>
              <a:rPr sz="2400" spc="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constant,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Wingdings"/>
                <a:cs typeface="Wingdings"/>
              </a:rPr>
              <a:t></a:t>
            </a:r>
            <a:r>
              <a:rPr sz="2400" spc="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other symbol,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Wingdings"/>
                <a:cs typeface="Wingdings"/>
              </a:rPr>
              <a:t></a:t>
            </a:r>
            <a:endParaRPr sz="2400">
              <a:latin typeface="Wingdings"/>
              <a:cs typeface="Wingdings"/>
            </a:endParaRPr>
          </a:p>
          <a:p>
            <a:pPr marL="355600">
              <a:lnSpc>
                <a:spcPct val="100000"/>
              </a:lnSpc>
            </a:pP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forward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SYMBOL: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6bytes</a:t>
            </a:r>
            <a:endParaRPr sz="26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VALUE:</a:t>
            </a:r>
            <a:r>
              <a:rPr sz="26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1word</a:t>
            </a:r>
            <a:endParaRPr sz="26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FLAGS: 2bytes</a:t>
            </a:r>
            <a:endParaRPr sz="26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54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LDA	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VALUE,</a:t>
            </a:r>
            <a:r>
              <a:rPr sz="2200" spc="-7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523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ORG</a:t>
            </a:r>
            <a:r>
              <a:rPr spc="-225" dirty="0"/>
              <a:t> </a:t>
            </a:r>
            <a:r>
              <a:rPr spc="-310" dirty="0"/>
              <a:t>(origin)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18239" y="5073015"/>
          <a:ext cx="4786630" cy="183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FLAGS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STAB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8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(100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entries)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60"/>
                        </a:lnSpc>
                        <a:spcBef>
                          <a:spcPts val="103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60"/>
                        </a:lnSpc>
                        <a:spcBef>
                          <a:spcPts val="103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60"/>
                        </a:lnSpc>
                        <a:spcBef>
                          <a:spcPts val="103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84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21137" y="1655863"/>
            <a:ext cx="420433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Using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EQU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27552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STAB	RESB	1100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8028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ORG</a:t>
            </a:r>
            <a:r>
              <a:rPr spc="-225" dirty="0"/>
              <a:t> </a:t>
            </a:r>
            <a:r>
              <a:rPr spc="-425" dirty="0"/>
              <a:t>Example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grpSp>
        <p:nvGrpSpPr>
          <p:cNvPr id="9" name="object 9"/>
          <p:cNvGrpSpPr/>
          <p:nvPr/>
        </p:nvGrpSpPr>
        <p:grpSpPr>
          <a:xfrm>
            <a:off x="774839" y="2919985"/>
            <a:ext cx="9144000" cy="858519"/>
            <a:chOff x="774839" y="2919983"/>
            <a:chExt cx="9144000" cy="858519"/>
          </a:xfrm>
        </p:grpSpPr>
        <p:sp>
          <p:nvSpPr>
            <p:cNvPr id="10" name="object 10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78337" y="2575357"/>
            <a:ext cx="3956685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2298065" algn="l"/>
                <a:tab pos="32124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	STAB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	EQU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8335" y="3446780"/>
            <a:ext cx="20034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FLA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G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EQU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4227" y="2977692"/>
            <a:ext cx="1075055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STAB+6  S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TAB+9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839" y="3777236"/>
            <a:ext cx="9144000" cy="858519"/>
            <a:chOff x="774839" y="3777234"/>
            <a:chExt cx="9144000" cy="858519"/>
          </a:xfrm>
        </p:grpSpPr>
        <p:sp>
          <p:nvSpPr>
            <p:cNvPr id="16" name="object 16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21137" y="3777271"/>
            <a:ext cx="4243705" cy="947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Using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ORG</a:t>
            </a:r>
            <a:r>
              <a:rPr sz="28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27552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STAB	RESB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1100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20" name="object 2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391037" y="4833619"/>
            <a:ext cx="20701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659A"/>
                </a:solidFill>
                <a:latin typeface="Wingdings"/>
                <a:cs typeface="Wingdings"/>
              </a:rPr>
              <a:t>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8335" y="5165852"/>
            <a:ext cx="14776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9936" y="4696765"/>
            <a:ext cx="2009775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ORG	STAB</a:t>
            </a:r>
            <a:endParaRPr sz="22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  <a:tabLst>
                <a:tab pos="18415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ESB	6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26" name="object 2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378337" y="5501439"/>
            <a:ext cx="2466975" cy="821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36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	RESW</a:t>
            </a:r>
            <a:r>
              <a:rPr sz="22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298450" algn="l"/>
                <a:tab pos="1384300" algn="l"/>
                <a:tab pos="229870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FLAGS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ESB	2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378337" y="6442961"/>
            <a:ext cx="23241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659A"/>
                </a:solidFill>
                <a:latin typeface="Wingdings"/>
                <a:cs typeface="Wingdings"/>
              </a:rPr>
              <a:t>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49937" y="6372858"/>
            <a:ext cx="24555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ORG	STAB+1100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745236"/>
            <a:ext cx="7604759" cy="42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681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Expressions can be classified as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absolute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expressions</a:t>
            </a:r>
            <a:r>
              <a:rPr sz="24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or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relative</a:t>
            </a:r>
            <a:r>
              <a:rPr sz="2400" b="1" u="heavy" spc="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3669665" algn="l"/>
                <a:tab pos="4584065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MAXLEN	EQU	BUFEND-BUFFER</a:t>
            </a:r>
            <a:endParaRPr sz="2200">
              <a:latin typeface="Arial MT"/>
              <a:cs typeface="Arial MT"/>
            </a:endParaRPr>
          </a:p>
          <a:p>
            <a:pPr marL="755650" marR="101600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BUFEND and BUFFER both are relative terms,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representing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addresses within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However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expression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BUFEND-BUFFER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represents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absolute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value</a:t>
            </a:r>
            <a:endParaRPr sz="2200">
              <a:latin typeface="Arial MT"/>
              <a:cs typeface="Arial MT"/>
            </a:endParaRPr>
          </a:p>
          <a:p>
            <a:pPr marL="355600" marR="116839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When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relative terms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 are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paired with opposite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signs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, the dependency on the program starting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address is canceled out; the result is an absolute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25038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Expressions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17862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SYMTAB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1158452" y="2184823"/>
            <a:ext cx="9000278" cy="3942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9253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None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u="heavy" spc="-5" dirty="0">
                <a:uFill>
                  <a:solidFill>
                    <a:srgbClr val="009999"/>
                  </a:solidFill>
                </a:uFill>
              </a:rPr>
              <a:t>relative</a:t>
            </a:r>
            <a:r>
              <a:rPr u="heavy" spc="10" dirty="0">
                <a:uFill>
                  <a:solidFill>
                    <a:srgbClr val="009999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9999"/>
                  </a:solidFill>
                </a:uFill>
              </a:rPr>
              <a:t>terms</a:t>
            </a:r>
            <a:r>
              <a:rPr dirty="0"/>
              <a:t> </a:t>
            </a:r>
            <a:r>
              <a:rPr spc="-5" dirty="0"/>
              <a:t>may enter</a:t>
            </a:r>
            <a:r>
              <a:rPr spc="10" dirty="0"/>
              <a:t> </a:t>
            </a:r>
            <a:r>
              <a:rPr spc="-5" dirty="0"/>
              <a:t>into</a:t>
            </a:r>
            <a:r>
              <a:rPr spc="-15" dirty="0"/>
              <a:t> </a:t>
            </a:r>
            <a:r>
              <a:rPr spc="-5" dirty="0"/>
              <a:t>a </a:t>
            </a:r>
            <a:r>
              <a:rPr spc="-650" dirty="0"/>
              <a:t> </a:t>
            </a:r>
            <a:r>
              <a:rPr spc="-5" dirty="0"/>
              <a:t>multiplication</a:t>
            </a:r>
            <a:r>
              <a:rPr spc="-25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division</a:t>
            </a:r>
            <a:r>
              <a:rPr spc="-25" dirty="0"/>
              <a:t> </a:t>
            </a:r>
            <a:r>
              <a:rPr spc="-5" dirty="0"/>
              <a:t>operation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Errors:</a:t>
            </a: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BUFEND+BUFFER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100-BUFFER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3*BUFFER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type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an</a:t>
            </a:r>
            <a:r>
              <a:rPr spc="-20" dirty="0"/>
              <a:t> </a:t>
            </a:r>
            <a:r>
              <a:rPr spc="-5" dirty="0"/>
              <a:t>expression</a:t>
            </a:r>
          </a:p>
          <a:p>
            <a:pPr marL="755650" marR="5080" lvl="1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keep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track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types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all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37241" y="5225417"/>
          <a:ext cx="3001010" cy="1526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1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Symbol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33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RETADR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BUFFER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1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BUFEND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1036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MAXLEN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74839" y="5491734"/>
            <a:ext cx="9144000" cy="1715770"/>
            <a:chOff x="774839" y="5491734"/>
            <a:chExt cx="9144000" cy="1715770"/>
          </a:xfrm>
        </p:grpSpPr>
        <p:sp>
          <p:nvSpPr>
            <p:cNvPr id="15" name="object 15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16335" y="2050034"/>
            <a:ext cx="1311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SYMTAB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2432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340" dirty="0"/>
              <a:t>2.9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5273569" y="2050034"/>
            <a:ext cx="1108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LITTAB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46839" y="2482214"/>
          <a:ext cx="3565524" cy="61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2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C'EOF'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454F46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002D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X'05'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84260" y="1948814"/>
          <a:ext cx="1957069" cy="4786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03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COPY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FIRST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7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CLOOP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ENDFIL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1A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7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RETADR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4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BUFFER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BUFEND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1036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27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MAXLEN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RDREC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1036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8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RLOOP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1040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EXIT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1056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105C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WREC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105D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15" dirty="0">
                          <a:latin typeface="Times New Roman"/>
                          <a:cs typeface="Times New Roman"/>
                        </a:rPr>
                        <a:t>WLOOP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1062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774839" y="2920745"/>
            <a:ext cx="9144000" cy="4286250"/>
            <a:chOff x="774839" y="2920745"/>
            <a:chExt cx="9144000" cy="42862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5"/>
              <a:ext cx="842712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5"/>
              <a:ext cx="927354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5"/>
              <a:ext cx="983273" cy="857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5"/>
              <a:ext cx="1015228" cy="8572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4839" y="6348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5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1137" y="1352948"/>
            <a:ext cx="7440295" cy="539314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Program</a:t>
            </a:r>
            <a:r>
              <a:rPr sz="2800" b="1" spc="-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blocks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segments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rearranged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within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single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unit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USE	</a:t>
            </a:r>
            <a:r>
              <a:rPr sz="2600" b="1" spc="-10" dirty="0">
                <a:solidFill>
                  <a:srgbClr val="009A9A"/>
                </a:solidFill>
                <a:latin typeface="Arial"/>
                <a:cs typeface="Arial"/>
              </a:rPr>
              <a:t>[blockname]</a:t>
            </a:r>
            <a:endParaRPr sz="2600">
              <a:latin typeface="Arial"/>
              <a:cs typeface="Arial"/>
            </a:endParaRPr>
          </a:p>
          <a:p>
            <a:pPr marL="755650" marR="11303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beginning,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assumed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part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unnamed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(default)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endParaRPr sz="2600">
              <a:latin typeface="Arial MT"/>
              <a:cs typeface="Arial MT"/>
            </a:endParaRPr>
          </a:p>
          <a:p>
            <a:pPr marL="755650" marR="95885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statements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included,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entire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belongs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single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Example: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2.11</a:t>
            </a:r>
            <a:endParaRPr sz="2600">
              <a:latin typeface="Arial MT"/>
              <a:cs typeface="Arial MT"/>
            </a:endParaRPr>
          </a:p>
          <a:p>
            <a:pPr marL="755650" marR="651510" lvl="1" indent="-285750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 program block may actually contain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several separate segments of the source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43" y="658275"/>
            <a:ext cx="32188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Pr</a:t>
            </a:r>
            <a:r>
              <a:rPr spc="-445" dirty="0"/>
              <a:t>og</a:t>
            </a:r>
            <a:r>
              <a:rPr spc="-345" dirty="0"/>
              <a:t>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400" dirty="0"/>
              <a:t>Blocks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40135" y="1595118"/>
            <a:ext cx="7594600" cy="46089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400" b="1" spc="-9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has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separate</a:t>
            </a:r>
            <a:r>
              <a:rPr sz="2200" u="heavy" spc="-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location</a:t>
            </a:r>
            <a:r>
              <a:rPr sz="2200" u="heavy" spc="-1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counter</a:t>
            </a:r>
            <a:endParaRPr sz="2200">
              <a:latin typeface="Arial MT"/>
              <a:cs typeface="Arial MT"/>
            </a:endParaRPr>
          </a:p>
          <a:p>
            <a:pPr marL="755650" marR="3810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label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200" u="heavy" spc="-2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address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that is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200" spc="-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of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the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block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contains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endParaRPr sz="22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at the end of Pass 1, the latest value of the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location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counter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 each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block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indicates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the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length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of</a:t>
            </a:r>
            <a:r>
              <a:rPr sz="2200" u="heavy" spc="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that</a:t>
            </a:r>
            <a:r>
              <a:rPr sz="22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block</a:t>
            </a:r>
            <a:endParaRPr sz="2200">
              <a:latin typeface="Arial MT"/>
              <a:cs typeface="Arial MT"/>
            </a:endParaRPr>
          </a:p>
          <a:p>
            <a:pPr marL="755650" marR="84455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can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object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Pass</a:t>
            </a:r>
            <a:r>
              <a:rPr sz="2400" b="1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755650" marR="51943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address of each symbol can be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computed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by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adding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assigned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starting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address of the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 that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block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665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Progra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400" dirty="0"/>
              <a:t>Blocks</a:t>
            </a:r>
            <a:r>
              <a:rPr spc="-204" dirty="0"/>
              <a:t> </a:t>
            </a:r>
            <a:r>
              <a:rPr spc="-240" dirty="0"/>
              <a:t>-</a:t>
            </a:r>
            <a:r>
              <a:rPr spc="-210" dirty="0"/>
              <a:t> </a:t>
            </a:r>
            <a:r>
              <a:rPr spc="-385" dirty="0"/>
              <a:t>Implementation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1714500"/>
            <a:chOff x="774839" y="1206246"/>
            <a:chExt cx="9144000" cy="1714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87735" y="1743710"/>
            <a:ext cx="77273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Each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source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line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is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given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relative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assigned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 block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22231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Figur</a:t>
            </a:r>
            <a:r>
              <a:rPr spc="-400" dirty="0"/>
              <a:t>e</a:t>
            </a:r>
            <a:r>
              <a:rPr spc="-220" dirty="0"/>
              <a:t> </a:t>
            </a:r>
            <a:r>
              <a:rPr spc="-355" dirty="0"/>
              <a:t>2.12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50858" y="2787017"/>
          <a:ext cx="4337049" cy="1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b="1" spc="-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b="1" spc="-1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b="1" spc="-4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85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1500" b="1" spc="-1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00" b="1" spc="-8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-7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b="1" spc="-7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90" dirty="0">
                          <a:latin typeface="Times New Roman"/>
                          <a:cs typeface="Times New Roman"/>
                        </a:rPr>
                        <a:t>(default)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0066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100" dirty="0">
                          <a:latin typeface="Times New Roman"/>
                          <a:cs typeface="Times New Roman"/>
                        </a:rPr>
                        <a:t>CDATA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0066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000B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89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CBLKS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0071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839" y="2920746"/>
            <a:ext cx="842712" cy="85725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74839" y="3777234"/>
            <a:ext cx="9144000" cy="3430270"/>
            <a:chOff x="774839" y="3777234"/>
            <a:chExt cx="9144000" cy="3430270"/>
          </a:xfrm>
        </p:grpSpPr>
        <p:sp>
          <p:nvSpPr>
            <p:cNvPr id="12" name="object 12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87735" y="4132723"/>
            <a:ext cx="8277225" cy="266162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absolute</a:t>
            </a:r>
            <a:r>
              <a:rPr sz="28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symbol, there is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no block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line</a:t>
            </a:r>
            <a:r>
              <a:rPr sz="26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107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  <a:tab pos="2755265" algn="l"/>
                <a:tab pos="3669665" algn="l"/>
                <a:tab pos="4584065" algn="l"/>
                <a:tab pos="6412865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20	0006	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0	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LDA	LENGTH	032060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LENGTH=(Block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1)+0003=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0066+0003=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0069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LOCCTR=(Block</a:t>
            </a:r>
            <a:r>
              <a:rPr sz="2200" spc="-4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0)+0009= 0009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41" y="1206246"/>
            <a:ext cx="1026160" cy="6000750"/>
            <a:chOff x="774839" y="1206246"/>
            <a:chExt cx="102616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21137" y="1352946"/>
            <a:ext cx="7701915" cy="50366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Program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readability</a:t>
            </a:r>
            <a:endParaRPr sz="2800">
              <a:latin typeface="Arial"/>
              <a:cs typeface="Arial"/>
            </a:endParaRPr>
          </a:p>
          <a:p>
            <a:pPr marL="755650" marR="486409" lvl="1" indent="-286385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 extended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format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lines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15,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35,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65</a:t>
            </a:r>
            <a:endParaRPr sz="2600">
              <a:latin typeface="Arial MT"/>
              <a:cs typeface="Arial MT"/>
            </a:endParaRPr>
          </a:p>
          <a:p>
            <a:pPr marL="755650" marR="101600" lvl="1" indent="-286385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needs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base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addressing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(line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13,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14)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LTORG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make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literals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placed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ahead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large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areas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(line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253)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Object</a:t>
            </a:r>
            <a:r>
              <a:rPr sz="28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755650" marR="30353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necessary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physically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rearrange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generated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see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2.13,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2.14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571407"/>
            <a:ext cx="40747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Progra</a:t>
            </a:r>
            <a:r>
              <a:rPr spc="-640" dirty="0"/>
              <a:t>m</a:t>
            </a:r>
            <a:r>
              <a:rPr spc="-225" dirty="0"/>
              <a:t> </a:t>
            </a:r>
            <a:r>
              <a:rPr spc="-355" dirty="0"/>
              <a:t>Readability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276748"/>
            <a:ext cx="7442200" cy="54213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8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endParaRPr sz="2800">
              <a:latin typeface="Arial MT"/>
              <a:cs typeface="Arial MT"/>
            </a:endParaRPr>
          </a:p>
          <a:p>
            <a:pPr marL="755650" marR="245110" lvl="1" indent="-286385" algn="just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 most often used for subroutines or other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logical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subdivisions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755015" marR="593725" lvl="1" indent="-285750" algn="just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programmer can assemble, load, and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manipulate each of these control sections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separately</a:t>
            </a:r>
            <a:endParaRPr sz="2600">
              <a:latin typeface="Arial MT"/>
              <a:cs typeface="Arial MT"/>
            </a:endParaRPr>
          </a:p>
          <a:p>
            <a:pPr marL="755015" marR="25400" lvl="1" indent="-285750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 in one control section may need to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 to instructions or data located in another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endParaRPr sz="2600">
              <a:latin typeface="Arial MT"/>
              <a:cs typeface="Arial MT"/>
            </a:endParaRPr>
          </a:p>
          <a:p>
            <a:pPr marL="755650" marR="5080" lvl="1" indent="-286385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because of this,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there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should be some means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linking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together</a:t>
            </a:r>
            <a:endParaRPr sz="2600">
              <a:latin typeface="Arial MT"/>
              <a:cs typeface="Arial MT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Fig.</a:t>
            </a:r>
            <a:r>
              <a:rPr sz="26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2.15, 2.16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588316"/>
            <a:ext cx="6891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0" dirty="0"/>
              <a:t>Control</a:t>
            </a:r>
            <a:r>
              <a:rPr sz="3600" spc="-190" dirty="0"/>
              <a:t> </a:t>
            </a:r>
            <a:r>
              <a:rPr sz="3600" spc="-340" dirty="0"/>
              <a:t>Sections</a:t>
            </a:r>
            <a:r>
              <a:rPr sz="3600" spc="-110" dirty="0"/>
              <a:t> </a:t>
            </a:r>
            <a:r>
              <a:rPr sz="3600" spc="-385" dirty="0"/>
              <a:t>and</a:t>
            </a:r>
            <a:r>
              <a:rPr sz="3600" spc="-190" dirty="0"/>
              <a:t> </a:t>
            </a:r>
            <a:r>
              <a:rPr sz="3600" spc="-385" dirty="0"/>
              <a:t>Program</a:t>
            </a:r>
            <a:r>
              <a:rPr sz="3600" spc="-190" dirty="0"/>
              <a:t> </a:t>
            </a:r>
            <a:r>
              <a:rPr sz="3600" spc="-330" dirty="0"/>
              <a:t>Linking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23825"/>
            <a:ext cx="7010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019425"/>
            <a:ext cx="702945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014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40135" y="1200610"/>
            <a:ext cx="8120380" cy="391902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External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definition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847340" algn="l"/>
              </a:tabLst>
            </a:pP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EXTDEF	name</a:t>
            </a:r>
            <a:r>
              <a:rPr sz="26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[,</a:t>
            </a:r>
            <a:r>
              <a:rPr sz="26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name]</a:t>
            </a:r>
            <a:endParaRPr sz="2600">
              <a:latin typeface="Arial"/>
              <a:cs typeface="Arial"/>
            </a:endParaRPr>
          </a:p>
          <a:p>
            <a:pPr marL="755015" marR="5080" lvl="1" indent="-285750">
              <a:lnSpc>
                <a:spcPts val="2810"/>
              </a:lnSpc>
              <a:spcBef>
                <a:spcPts val="6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EXTDEF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may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External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2242185" algn="l"/>
              </a:tabLst>
            </a:pP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EXTREF	name</a:t>
            </a:r>
            <a:r>
              <a:rPr sz="26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9A9A"/>
                </a:solidFill>
                <a:latin typeface="Arial"/>
                <a:cs typeface="Arial"/>
              </a:rPr>
              <a:t>[,name]</a:t>
            </a:r>
            <a:endParaRPr sz="2600">
              <a:latin typeface="Arial"/>
              <a:cs typeface="Arial"/>
            </a:endParaRPr>
          </a:p>
          <a:p>
            <a:pPr marL="755650" marR="687070" lvl="1" indent="-285750">
              <a:lnSpc>
                <a:spcPts val="2810"/>
              </a:lnSpc>
              <a:spcBef>
                <a:spcPts val="66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EXTREF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elsewhere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7" y="484538"/>
            <a:ext cx="6918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Externa</a:t>
            </a:r>
            <a:r>
              <a:rPr spc="-200" dirty="0"/>
              <a:t>l</a:t>
            </a:r>
            <a:r>
              <a:rPr spc="-220" dirty="0"/>
              <a:t> </a:t>
            </a:r>
            <a:r>
              <a:rPr spc="-325" dirty="0"/>
              <a:t>Definitio</a:t>
            </a:r>
            <a:r>
              <a:rPr spc="-440" dirty="0"/>
              <a:t>n</a:t>
            </a:r>
            <a:r>
              <a:rPr spc="-220" dirty="0"/>
              <a:t> </a:t>
            </a:r>
            <a:r>
              <a:rPr spc="-425" dirty="0"/>
              <a:t>an</a:t>
            </a:r>
            <a:r>
              <a:rPr spc="-440" dirty="0"/>
              <a:t>d</a:t>
            </a:r>
            <a:r>
              <a:rPr spc="-220" dirty="0"/>
              <a:t> </a:t>
            </a:r>
            <a:r>
              <a:rPr spc="-395" dirty="0"/>
              <a:t>References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78285" y="5142710"/>
          <a:ext cx="7762874" cy="107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251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00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400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0003</a:t>
                      </a:r>
                      <a:r>
                        <a:rPr sz="2200" spc="-6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CLOOP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2400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+JSUB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2400"/>
                        </a:lnSpc>
                        <a:tabLst>
                          <a:tab pos="215265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RDREC	4B100000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635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160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635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0017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2635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+STCH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2635"/>
                        </a:lnSpc>
                        <a:tabLst>
                          <a:tab pos="2248535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BUFFER,X	57900000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37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570"/>
                        </a:lnSpc>
                        <a:buClr>
                          <a:srgbClr val="33659A"/>
                        </a:buClr>
                        <a:buSzPct val="75000"/>
                        <a:buFont typeface="Wingdings"/>
                        <a:buChar char=""/>
                        <a:tabLst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190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570"/>
                        </a:lnSpc>
                        <a:tabLst>
                          <a:tab pos="730885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0028	MAXLEN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570"/>
                        </a:lnSpc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WORD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570"/>
                        </a:lnSpc>
                        <a:tabLst>
                          <a:tab pos="2680970" algn="l"/>
                        </a:tabLst>
                      </a:pPr>
                      <a:r>
                        <a:rPr sz="2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BUFEND-BUFFER	000000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11535" y="1669033"/>
            <a:ext cx="8676005" cy="4832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 assembler must include information in the object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program that will cause the loader to insert proper values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where they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are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required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Define</a:t>
            </a:r>
            <a:r>
              <a:rPr sz="24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1	D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2-7	Name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defined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8-13</a:t>
            </a:r>
            <a:r>
              <a:rPr sz="2200" spc="-3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Relative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within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(hexadeccimal)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Col.14-73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Repeat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information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 in Col.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2-13 for</a:t>
            </a:r>
            <a:r>
              <a:rPr sz="2200" spc="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other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Refer</a:t>
            </a:r>
            <a:r>
              <a:rPr sz="24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1	R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150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2-7	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Name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referred</a:t>
            </a:r>
            <a:r>
              <a:rPr sz="2200" spc="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8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73</a:t>
            </a:r>
            <a:r>
              <a:rPr sz="2200" spc="-3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of other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eference symbols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31038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Implementation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3935" y="1292775"/>
            <a:ext cx="7898765" cy="505202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Modification</a:t>
            </a:r>
            <a:r>
              <a:rPr sz="2400" b="1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record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1	M</a:t>
            </a:r>
            <a:endParaRPr sz="2200">
              <a:latin typeface="Times New Roman"/>
              <a:cs typeface="Times New Roman"/>
            </a:endParaRPr>
          </a:p>
          <a:p>
            <a:pPr marL="755015" marR="1257935" lvl="1" indent="-285750">
              <a:lnSpc>
                <a:spcPts val="2380"/>
              </a:lnSpc>
              <a:spcBef>
                <a:spcPts val="56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150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2-7	Starting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address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field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modified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(hexiadecimal)</a:t>
            </a:r>
            <a:endParaRPr sz="2200">
              <a:latin typeface="Times New Roman"/>
              <a:cs typeface="Times New Roman"/>
            </a:endParaRPr>
          </a:p>
          <a:p>
            <a:pPr marL="755650" marR="713740" lvl="1" indent="-286385">
              <a:lnSpc>
                <a:spcPts val="2380"/>
              </a:lnSpc>
              <a:spcBef>
                <a:spcPts val="5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  <a:tab pos="1840864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8-9	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Length of the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field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 be modified, in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half-bytes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(hexadeccimal)</a:t>
            </a:r>
            <a:endParaRPr sz="2200">
              <a:latin typeface="Times New Roman"/>
              <a:cs typeface="Times New Roman"/>
            </a:endParaRPr>
          </a:p>
          <a:p>
            <a:pPr marL="755650" marR="441959" lvl="1" indent="-285750">
              <a:lnSpc>
                <a:spcPts val="2380"/>
              </a:lnSpc>
              <a:spcBef>
                <a:spcPts val="5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Col.11-16</a:t>
            </a:r>
            <a:r>
              <a:rPr sz="2200" spc="-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whose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value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added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or </a:t>
            </a:r>
            <a:r>
              <a:rPr sz="2200" spc="-5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subtracted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from</a:t>
            </a:r>
            <a:r>
              <a:rPr sz="2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indicated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field</a:t>
            </a:r>
            <a:endParaRPr sz="22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510"/>
              </a:lnSpc>
              <a:spcBef>
                <a:spcPts val="2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Note: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control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section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name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automatically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an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external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symbol,</a:t>
            </a:r>
            <a:endParaRPr sz="2200">
              <a:latin typeface="Times New Roman"/>
              <a:cs typeface="Times New Roman"/>
            </a:endParaRPr>
          </a:p>
          <a:p>
            <a:pPr marL="755650">
              <a:lnSpc>
                <a:spcPts val="2510"/>
              </a:lnSpc>
            </a:pP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i.e.</a:t>
            </a:r>
            <a:r>
              <a:rPr sz="2200" spc="-2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it</a:t>
            </a:r>
            <a:r>
              <a:rPr sz="2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available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use</a:t>
            </a:r>
            <a:r>
              <a:rPr sz="2200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Modification</a:t>
            </a:r>
            <a:r>
              <a:rPr sz="22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9A9A"/>
                </a:solidFill>
                <a:latin typeface="Times New Roman"/>
                <a:cs typeface="Times New Roman"/>
              </a:rPr>
              <a:t>records.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200" spc="-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2.17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M00000405+RDREC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M00000705+COPY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135" y="633129"/>
            <a:ext cx="40284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Modification</a:t>
            </a:r>
            <a:r>
              <a:rPr spc="-225" dirty="0"/>
              <a:t> </a:t>
            </a:r>
            <a:r>
              <a:rPr spc="-415" dirty="0"/>
              <a:t>Record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40137" y="1126875"/>
            <a:ext cx="7531100" cy="530086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Earlier</a:t>
            </a:r>
            <a:r>
              <a:rPr sz="2800" b="1" spc="-7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definitions</a:t>
            </a:r>
            <a:endParaRPr sz="2800">
              <a:latin typeface="Arial"/>
              <a:cs typeface="Arial"/>
            </a:endParaRPr>
          </a:p>
          <a:p>
            <a:pPr marL="755015" marR="494030" lvl="1" indent="-285750">
              <a:lnSpc>
                <a:spcPts val="2810"/>
              </a:lnSpc>
              <a:spcBef>
                <a:spcPts val="65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10" dirty="0">
                <a:solidFill>
                  <a:srgbClr val="009A9A"/>
                </a:solidFill>
                <a:latin typeface="Times New Roman"/>
                <a:cs typeface="Times New Roman"/>
              </a:rPr>
              <a:t>required</a:t>
            </a:r>
            <a:r>
              <a:rPr sz="26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all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of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the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Times New Roman"/>
                <a:cs typeface="Times New Roman"/>
              </a:rPr>
              <a:t>relative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terms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paired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in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Times New Roman"/>
                <a:cs typeface="Times New Roman"/>
              </a:rPr>
              <a:t>an </a:t>
            </a:r>
            <a:r>
              <a:rPr sz="2600" spc="-6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expression</a:t>
            </a:r>
            <a:r>
              <a:rPr sz="2600" spc="-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(an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absolute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expression),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or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that</a:t>
            </a:r>
            <a:r>
              <a:rPr sz="26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all 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except one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be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paired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(a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relative</a:t>
            </a:r>
            <a:r>
              <a:rPr sz="2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Times New Roman"/>
                <a:cs typeface="Times New Roman"/>
              </a:rPr>
              <a:t>expression)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New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restriction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2810"/>
              </a:lnSpc>
              <a:spcBef>
                <a:spcPts val="6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Both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terms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pair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must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relative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within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same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control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section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Ex:</a:t>
            </a:r>
            <a:r>
              <a:rPr sz="2200" spc="-6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BUFEND-BUFFER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Ex:</a:t>
            </a:r>
            <a:r>
              <a:rPr sz="2200" spc="-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RDREC-COPY</a:t>
            </a:r>
            <a:endParaRPr sz="2200">
              <a:latin typeface="Arial MT"/>
              <a:cs typeface="Arial MT"/>
            </a:endParaRPr>
          </a:p>
          <a:p>
            <a:pPr marL="354965" marR="519430" indent="-342900">
              <a:lnSpc>
                <a:spcPct val="91000"/>
              </a:lnSpc>
              <a:spcBef>
                <a:spcPts val="98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general,</a:t>
            </a:r>
            <a:r>
              <a:rPr sz="24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 assembler</a:t>
            </a:r>
            <a:r>
              <a:rPr sz="24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cannot</a:t>
            </a:r>
            <a:r>
              <a:rPr sz="2400" b="1" spc="10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determine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whether or not the expression is legal at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assembly time. This work will be handled by a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linking</a:t>
            </a:r>
            <a:r>
              <a:rPr sz="24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loader.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532958"/>
            <a:ext cx="90002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Externa</a:t>
            </a:r>
            <a:r>
              <a:rPr spc="-200" dirty="0"/>
              <a:t>l</a:t>
            </a:r>
            <a:r>
              <a:rPr spc="-215" dirty="0"/>
              <a:t> </a:t>
            </a:r>
            <a:r>
              <a:rPr spc="-395" dirty="0"/>
              <a:t>Reference</a:t>
            </a:r>
            <a:r>
              <a:rPr spc="-400" dirty="0"/>
              <a:t>s</a:t>
            </a:r>
            <a:r>
              <a:rPr spc="-215" dirty="0"/>
              <a:t> </a:t>
            </a:r>
            <a:r>
              <a:rPr spc="-204" dirty="0"/>
              <a:t>i</a:t>
            </a:r>
            <a:r>
              <a:rPr spc="-440" dirty="0"/>
              <a:t>n</a:t>
            </a:r>
            <a:r>
              <a:rPr spc="-215" dirty="0"/>
              <a:t> </a:t>
            </a:r>
            <a:r>
              <a:rPr spc="-395" dirty="0"/>
              <a:t>Expression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1206246"/>
            <a:ext cx="9145270" cy="5143500"/>
            <a:chOff x="774191" y="1206246"/>
            <a:chExt cx="9145270" cy="5143500"/>
          </a:xfrm>
        </p:grpSpPr>
        <p:sp>
          <p:nvSpPr>
            <p:cNvPr id="3" name="object 3"/>
            <p:cNvSpPr/>
            <p:nvPr/>
          </p:nvSpPr>
          <p:spPr>
            <a:xfrm>
              <a:off x="774191" y="2051304"/>
              <a:ext cx="9145270" cy="12700"/>
            </a:xfrm>
            <a:custGeom>
              <a:avLst/>
              <a:gdLst/>
              <a:ahLst/>
              <a:cxnLst/>
              <a:rect l="l" t="t" r="r" b="b"/>
              <a:pathLst>
                <a:path w="9145270" h="12700">
                  <a:moveTo>
                    <a:pt x="9144762" y="1219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9144762" y="1219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26359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191" y="2062734"/>
              <a:ext cx="9145270" cy="1270"/>
            </a:xfrm>
            <a:custGeom>
              <a:avLst/>
              <a:gdLst/>
              <a:ahLst/>
              <a:cxnLst/>
              <a:rect l="l" t="t" r="r" b="b"/>
              <a:pathLst>
                <a:path w="9145270" h="1269">
                  <a:moveTo>
                    <a:pt x="9144762" y="761"/>
                  </a:moveTo>
                  <a:lnTo>
                    <a:pt x="9144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9144762" y="761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1969" cy="857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33893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17675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73030" cy="857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04664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16535" y="4252214"/>
            <a:ext cx="5591810" cy="1714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785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One-pass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assemblers </a:t>
            </a:r>
            <a:r>
              <a:rPr sz="2400" spc="5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Multi-pass</a:t>
            </a:r>
            <a:r>
              <a:rPr sz="2400" spc="-8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9A9A"/>
                </a:solidFill>
                <a:latin typeface="Arial Black"/>
                <a:cs typeface="Arial Black"/>
              </a:rPr>
              <a:t>assemblers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Two-pass assembler with overlay </a:t>
            </a:r>
            <a:r>
              <a:rPr sz="2400" spc="-790" dirty="0">
                <a:solidFill>
                  <a:srgbClr val="009A9A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Black"/>
                <a:cs typeface="Arial Black"/>
              </a:rPr>
              <a:t>structure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41" y="6349746"/>
            <a:ext cx="1014979" cy="8572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616575" y="6854443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9A65"/>
                </a:solidFill>
                <a:latin typeface="Arial MT"/>
                <a:cs typeface="Arial MT"/>
              </a:rPr>
              <a:t>54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44935" y="1212123"/>
            <a:ext cx="58826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5" dirty="0"/>
              <a:t>Assembler</a:t>
            </a:r>
            <a:r>
              <a:rPr sz="4400" spc="-210" dirty="0"/>
              <a:t> </a:t>
            </a:r>
            <a:r>
              <a:rPr sz="4400" spc="-445" dirty="0"/>
              <a:t>Design</a:t>
            </a:r>
            <a:r>
              <a:rPr sz="4400" spc="-210" dirty="0"/>
              <a:t> </a:t>
            </a:r>
            <a:r>
              <a:rPr sz="4400" spc="-430" dirty="0"/>
              <a:t>Options</a:t>
            </a:r>
            <a:endParaRPr sz="4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7" y="1657746"/>
            <a:ext cx="7168515" cy="454675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small</a:t>
            </a:r>
            <a:r>
              <a:rPr sz="2800" b="1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never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required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same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time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three</a:t>
            </a:r>
            <a:r>
              <a:rPr sz="26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segments</a:t>
            </a:r>
            <a:endParaRPr sz="2600">
              <a:latin typeface="Arial MT"/>
              <a:cs typeface="Arial MT"/>
            </a:endParaRPr>
          </a:p>
          <a:p>
            <a:pPr marL="1155700" marR="22542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root:</a:t>
            </a:r>
            <a:r>
              <a:rPr sz="24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driver</a:t>
            </a:r>
            <a:r>
              <a:rPr sz="24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program and shared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tables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and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subroutines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4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400" spc="-1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tree</a:t>
            </a:r>
            <a:r>
              <a:rPr sz="26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structure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overlay</a:t>
            </a:r>
            <a:r>
              <a:rPr sz="26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84559" y="591140"/>
            <a:ext cx="6131560" cy="954492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sz="3600" spc="-434" dirty="0"/>
              <a:t>Two</a:t>
            </a:r>
            <a:r>
              <a:rPr sz="3600" spc="-220" dirty="0"/>
              <a:t>-</a:t>
            </a:r>
            <a:r>
              <a:rPr sz="3600" spc="-380" dirty="0"/>
              <a:t>Pass</a:t>
            </a:r>
            <a:r>
              <a:rPr sz="3600" spc="-200" dirty="0"/>
              <a:t> </a:t>
            </a:r>
            <a:r>
              <a:rPr sz="3600" spc="-370" dirty="0"/>
              <a:t>Assembler</a:t>
            </a:r>
            <a:r>
              <a:rPr sz="3600" spc="-200" dirty="0"/>
              <a:t> </a:t>
            </a:r>
            <a:r>
              <a:rPr sz="3600" spc="-325" dirty="0"/>
              <a:t>with</a:t>
            </a:r>
            <a:r>
              <a:rPr sz="3600" spc="-175" dirty="0"/>
              <a:t> </a:t>
            </a:r>
            <a:r>
              <a:rPr sz="3600" spc="-305" dirty="0"/>
              <a:t>Overlay  </a:t>
            </a:r>
            <a:r>
              <a:rPr sz="3600" spc="-320" dirty="0"/>
              <a:t>Structure</a:t>
            </a:r>
            <a:endParaRPr sz="3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21137" y="1657748"/>
            <a:ext cx="7273925" cy="377475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Main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references</a:t>
            </a:r>
            <a:endParaRPr sz="26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4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items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labels on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items: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require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all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such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areas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before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they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referenced</a:t>
            </a:r>
            <a:endParaRPr sz="26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labels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instructions: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good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solution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424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On</a:t>
            </a:r>
            <a:r>
              <a:rPr spc="-405" dirty="0"/>
              <a:t>e</a:t>
            </a:r>
            <a:r>
              <a:rPr spc="-245" dirty="0"/>
              <a:t>-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grpSp>
        <p:nvGrpSpPr>
          <p:cNvPr id="12" name="object 12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74" y="13897"/>
            <a:ext cx="6059774" cy="754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3933825"/>
            <a:ext cx="4660900" cy="362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5257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07480"/>
            <a:ext cx="8966078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98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747713"/>
            <a:ext cx="8974381" cy="62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8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842963"/>
            <a:ext cx="69246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265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4" y="1266825"/>
            <a:ext cx="8607165" cy="626774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Main</a:t>
            </a:r>
            <a:r>
              <a:rPr sz="2800" b="1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Problem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</a:t>
            </a:r>
            <a:endParaRPr sz="2600" dirty="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data</a:t>
            </a:r>
            <a:r>
              <a:rPr sz="24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items</a:t>
            </a:r>
            <a:endParaRPr sz="2400" dirty="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labels on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instructions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Two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types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one-pass</a:t>
            </a:r>
            <a:r>
              <a:rPr sz="28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assembler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load-and-go</a:t>
            </a:r>
            <a:endParaRPr sz="2600" dirty="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produces object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code directly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in memory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400" spc="-65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immediate</a:t>
            </a:r>
            <a:r>
              <a:rPr sz="24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execution</a:t>
            </a:r>
            <a:endParaRPr sz="24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other</a:t>
            </a:r>
            <a:endParaRPr sz="2600" dirty="0">
              <a:latin typeface="Arial MT"/>
              <a:cs typeface="Arial MT"/>
            </a:endParaRPr>
          </a:p>
          <a:p>
            <a:pPr marL="1155700" marR="9080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produces usual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kind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of object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code</a:t>
            </a:r>
            <a:r>
              <a:rPr sz="24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for </a:t>
            </a:r>
            <a:r>
              <a:rPr sz="2400" spc="-10" dirty="0">
                <a:solidFill>
                  <a:srgbClr val="009A9A"/>
                </a:solidFill>
                <a:latin typeface="Arial MT"/>
                <a:cs typeface="Arial MT"/>
              </a:rPr>
              <a:t>later </a:t>
            </a:r>
            <a:r>
              <a:rPr sz="2400" spc="-65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 MT"/>
                <a:cs typeface="Arial MT"/>
              </a:rPr>
              <a:t>execution</a:t>
            </a:r>
            <a:endParaRPr lang="en-US" sz="2400" spc="-5" dirty="0">
              <a:solidFill>
                <a:srgbClr val="009A9A"/>
              </a:solidFill>
              <a:latin typeface="Arial MT"/>
              <a:cs typeface="Arial MT"/>
            </a:endParaRPr>
          </a:p>
          <a:p>
            <a:pPr marL="1155700" marR="9080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lang="en-US" sz="2400" spc="-5" dirty="0">
                <a:solidFill>
                  <a:srgbClr val="009A9A"/>
                </a:solidFill>
                <a:latin typeface="Arial MT"/>
                <a:cs typeface="Arial MT"/>
              </a:rPr>
              <a:t>Forward references are written as part of a TEXT RECORD in object program.</a:t>
            </a:r>
          </a:p>
          <a:p>
            <a:pPr marL="1155700" marR="90805" lvl="2" indent="-2286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4583"/>
              <a:buFont typeface="Wingdings"/>
              <a:buChar char=""/>
              <a:tabLst>
                <a:tab pos="1155700" algn="l"/>
              </a:tabLst>
            </a:pPr>
            <a:r>
              <a:rPr lang="en-US" sz="2400" spc="-5" dirty="0">
                <a:solidFill>
                  <a:srgbClr val="009A9A"/>
                </a:solidFill>
                <a:latin typeface="Arial MT"/>
                <a:cs typeface="Arial MT"/>
              </a:rPr>
              <a:t>This correct operand address will be inserted into instruction by loader at load time.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424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On</a:t>
            </a:r>
            <a:r>
              <a:rPr spc="-405" dirty="0"/>
              <a:t>e</a:t>
            </a:r>
            <a:r>
              <a:rPr spc="-245" dirty="0"/>
              <a:t>-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2" y="428625"/>
            <a:ext cx="9806438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4500" y="1114425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2700" y="809625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7700" y="1343025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94700" y="263842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 of ENDFIL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51100" y="2823091"/>
            <a:ext cx="6019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462" y="5762625"/>
            <a:ext cx="9806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When program is loaded 2024 will replace previous 0000.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Other forward references will be handled similar way.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Literals not allowed.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Only actual (not relative) addresses in operands.</a:t>
            </a:r>
          </a:p>
        </p:txBody>
      </p:sp>
    </p:spTree>
    <p:extLst>
      <p:ext uri="{BB962C8B-B14F-4D97-AF65-F5344CB8AC3E}">
        <p14:creationId xmlns:p14="http://schemas.microsoft.com/office/powerpoint/2010/main" val="16745770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21135" y="1657748"/>
            <a:ext cx="7498080" cy="491608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Characteristics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Useful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program</a:t>
            </a:r>
            <a:r>
              <a:rPr sz="2600" u="heavy" spc="2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development</a:t>
            </a:r>
            <a:r>
              <a:rPr sz="2600" u="heavy" spc="2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and</a:t>
            </a:r>
            <a:r>
              <a:rPr sz="2600" u="heavy" spc="20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2600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testing</a:t>
            </a:r>
            <a:endParaRPr sz="2600">
              <a:latin typeface="Arial MT"/>
              <a:cs typeface="Arial MT"/>
            </a:endParaRPr>
          </a:p>
          <a:p>
            <a:pPr marL="755015" marR="779145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Avoids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overhead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writing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object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out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reading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it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back</a:t>
            </a:r>
            <a:endParaRPr sz="2600">
              <a:latin typeface="Arial MT"/>
              <a:cs typeface="Arial MT"/>
            </a:endParaRPr>
          </a:p>
          <a:p>
            <a:pPr marL="755015" marR="13716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Both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one-pass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two-pass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designed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load-and-go.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However one-pass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also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avoids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head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additional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over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source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  <a:p>
            <a:pPr marL="755650" marR="64135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load-and-go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assembler,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actual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must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known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assembly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time,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absolute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program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47885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Load</a:t>
            </a:r>
            <a:r>
              <a:rPr spc="-245" dirty="0"/>
              <a:t>-</a:t>
            </a:r>
            <a:r>
              <a:rPr spc="-425" dirty="0"/>
              <a:t>an</a:t>
            </a:r>
            <a:r>
              <a:rPr spc="-450" dirty="0"/>
              <a:t>d</a:t>
            </a:r>
            <a:r>
              <a:rPr spc="-245" dirty="0"/>
              <a:t>-</a:t>
            </a:r>
            <a:r>
              <a:rPr spc="-445" dirty="0"/>
              <a:t>g</a:t>
            </a:r>
            <a:r>
              <a:rPr spc="-440" dirty="0"/>
              <a:t>o</a:t>
            </a:r>
            <a:r>
              <a:rPr spc="-229" dirty="0"/>
              <a:t> </a:t>
            </a:r>
            <a:r>
              <a:rPr spc="-415" dirty="0"/>
              <a:t>Assembler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320039"/>
            <a:ext cx="7592059" cy="523326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936625" indent="-342900">
              <a:lnSpc>
                <a:spcPts val="3020"/>
              </a:lnSpc>
              <a:spcBef>
                <a:spcPts val="484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any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symbol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that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has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not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yet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been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defined</a:t>
            </a:r>
            <a:endParaRPr sz="2800">
              <a:latin typeface="Arial"/>
              <a:cs typeface="Arial"/>
            </a:endParaRPr>
          </a:p>
          <a:p>
            <a:pPr marL="838200" lvl="1" indent="-36893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83883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omit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translation</a:t>
            </a:r>
            <a:endParaRPr sz="2600">
              <a:latin typeface="Arial MT"/>
              <a:cs typeface="Arial MT"/>
            </a:endParaRPr>
          </a:p>
          <a:p>
            <a:pPr marL="755650" marR="5080" lvl="1" indent="-285750">
              <a:lnSpc>
                <a:spcPts val="2810"/>
              </a:lnSpc>
              <a:spcBef>
                <a:spcPts val="665"/>
              </a:spcBef>
              <a:buAutoNum type="arabicPeriod"/>
              <a:tabLst>
                <a:tab pos="83756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insert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SYMTAB,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mark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</a:t>
            </a:r>
            <a:endParaRPr sz="2600">
              <a:latin typeface="Arial MT"/>
              <a:cs typeface="Arial MT"/>
            </a:endParaRPr>
          </a:p>
          <a:p>
            <a:pPr marL="755650" marR="85725" lvl="1" indent="-286385">
              <a:lnSpc>
                <a:spcPts val="2810"/>
              </a:lnSpc>
              <a:spcBef>
                <a:spcPts val="615"/>
              </a:spcBef>
              <a:buAutoNum type="arabicPeriod"/>
              <a:tabLst>
                <a:tab pos="83883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list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associated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table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entry</a:t>
            </a:r>
            <a:endParaRPr sz="2600">
              <a:latin typeface="Arial MT"/>
              <a:cs typeface="Arial MT"/>
            </a:endParaRPr>
          </a:p>
          <a:p>
            <a:pPr marL="755650" marR="356870" lvl="1" indent="-285750">
              <a:lnSpc>
                <a:spcPts val="2810"/>
              </a:lnSpc>
              <a:spcBef>
                <a:spcPts val="620"/>
              </a:spcBef>
              <a:buAutoNum type="arabicPeriod"/>
              <a:tabLst>
                <a:tab pos="838835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when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definition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 is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encountered,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proper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inserted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into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any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instructions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previous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generated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according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list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716191"/>
            <a:ext cx="68402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30" dirty="0"/>
              <a:t>Forward</a:t>
            </a:r>
            <a:r>
              <a:rPr sz="3200" spc="-170" dirty="0"/>
              <a:t> </a:t>
            </a:r>
            <a:r>
              <a:rPr sz="3200" spc="-315" dirty="0"/>
              <a:t>Reference</a:t>
            </a:r>
            <a:r>
              <a:rPr sz="3200" spc="-150" dirty="0"/>
              <a:t> </a:t>
            </a:r>
            <a:r>
              <a:rPr sz="3200" spc="-260" dirty="0"/>
              <a:t>in</a:t>
            </a:r>
            <a:r>
              <a:rPr sz="3200" spc="-170" dirty="0"/>
              <a:t> </a:t>
            </a:r>
            <a:r>
              <a:rPr sz="3200" spc="-330" dirty="0"/>
              <a:t>One-pass</a:t>
            </a:r>
            <a:r>
              <a:rPr sz="3200" spc="-155" dirty="0"/>
              <a:t> </a:t>
            </a:r>
            <a:r>
              <a:rPr sz="3200" spc="-330" dirty="0"/>
              <a:t>Assembler</a:t>
            </a:r>
            <a:endParaRPr sz="32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  <p:grpSp>
        <p:nvGrpSpPr>
          <p:cNvPr id="15" name="object 1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16" name="object 1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657746"/>
            <a:ext cx="7714615" cy="448520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At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end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any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SYMTAB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entries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that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still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marked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*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indicate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</a:t>
            </a:r>
            <a:endParaRPr sz="2600">
              <a:latin typeface="Arial MT"/>
              <a:cs typeface="Arial MT"/>
            </a:endParaRPr>
          </a:p>
          <a:p>
            <a:pPr marL="755015" marR="33528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search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SYMTAB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named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statement</a:t>
            </a:r>
            <a:r>
              <a:rPr sz="2600" spc="3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jump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location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 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begin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execution</a:t>
            </a:r>
            <a:endParaRPr sz="2600">
              <a:latin typeface="Arial MT"/>
              <a:cs typeface="Arial MT"/>
            </a:endParaRPr>
          </a:p>
          <a:p>
            <a:pPr marL="355600" marR="1256665" indent="-343535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actual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starting</a:t>
            </a:r>
            <a:r>
              <a:rPr sz="28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address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must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be </a:t>
            </a:r>
            <a:r>
              <a:rPr sz="2800" b="1" spc="-7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specified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at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assembly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Figure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2.18,</a:t>
            </a:r>
            <a:r>
              <a:rPr sz="2200" spc="-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2.19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6242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Load-and-go</a:t>
            </a:r>
            <a:r>
              <a:rPr spc="-220" dirty="0"/>
              <a:t> </a:t>
            </a:r>
            <a:r>
              <a:rPr spc="-415" dirty="0"/>
              <a:t>Assembler</a:t>
            </a:r>
            <a:r>
              <a:rPr spc="-220" dirty="0"/>
              <a:t> </a:t>
            </a:r>
            <a:r>
              <a:rPr spc="-340" dirty="0"/>
              <a:t>(Cont.)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21137" y="1440434"/>
            <a:ext cx="7548880" cy="4575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4544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When </a:t>
            </a: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external working-storage devices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 are not </a:t>
            </a:r>
            <a:r>
              <a:rPr sz="2400" b="1" spc="-6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available or too slow (for the intermediate file </a:t>
            </a:r>
            <a:r>
              <a:rPr sz="24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between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the two 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passes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755650" marR="144780" lvl="1" indent="-285750">
              <a:lnSpc>
                <a:spcPct val="100000"/>
              </a:lnSpc>
              <a:spcBef>
                <a:spcPts val="53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When definition of a symbol is encountered, the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must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generate another Tex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record with</a:t>
            </a:r>
            <a:r>
              <a:rPr sz="2200" spc="-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correct operand</a:t>
            </a:r>
            <a:r>
              <a:rPr sz="22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address</a:t>
            </a:r>
            <a:endParaRPr sz="2200">
              <a:latin typeface="Arial MT"/>
              <a:cs typeface="Arial MT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loader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complete</a:t>
            </a:r>
            <a:r>
              <a:rPr sz="2200" spc="-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references that </a:t>
            </a:r>
            <a:r>
              <a:rPr sz="2200" spc="-59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could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not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handled by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assembler</a:t>
            </a:r>
            <a:endParaRPr sz="2200">
              <a:latin typeface="Arial MT"/>
              <a:cs typeface="Arial MT"/>
            </a:endParaRPr>
          </a:p>
          <a:p>
            <a:pPr marL="755650" marR="361950" lvl="1" indent="-285750">
              <a:lnSpc>
                <a:spcPct val="100000"/>
              </a:lnSpc>
              <a:spcBef>
                <a:spcPts val="5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The object program records must be kept in their 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original</a:t>
            </a:r>
            <a:r>
              <a:rPr sz="2200" spc="-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order</a:t>
            </a:r>
            <a:r>
              <a:rPr sz="22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when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they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presented</a:t>
            </a:r>
            <a:r>
              <a:rPr sz="22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 MT"/>
                <a:cs typeface="Arial MT"/>
              </a:rPr>
              <a:t>loader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Example:</a:t>
            </a:r>
            <a:r>
              <a:rPr sz="24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Figure</a:t>
            </a:r>
            <a:r>
              <a:rPr sz="2000" b="1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2.20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48" y="658275"/>
            <a:ext cx="4650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Produci</a:t>
            </a:r>
            <a:r>
              <a:rPr spc="-445" dirty="0"/>
              <a:t>n</a:t>
            </a:r>
            <a:r>
              <a:rPr spc="-440" dirty="0"/>
              <a:t>g</a:t>
            </a:r>
            <a:r>
              <a:rPr spc="-235" dirty="0"/>
              <a:t> </a:t>
            </a:r>
            <a:r>
              <a:rPr spc="-560" dirty="0"/>
              <a:t>O</a:t>
            </a:r>
            <a:r>
              <a:rPr spc="-445" dirty="0"/>
              <a:t>b</a:t>
            </a:r>
            <a:r>
              <a:rPr spc="-204" dirty="0"/>
              <a:t>j</a:t>
            </a:r>
            <a:r>
              <a:rPr spc="-405" dirty="0"/>
              <a:t>ec</a:t>
            </a:r>
            <a:r>
              <a:rPr spc="-240" dirty="0"/>
              <a:t>t</a:t>
            </a:r>
            <a:r>
              <a:rPr spc="-215" dirty="0"/>
              <a:t> </a:t>
            </a:r>
            <a:r>
              <a:rPr spc="-455" dirty="0"/>
              <a:t>Code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1137" y="1657746"/>
            <a:ext cx="7031355" cy="33259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Restriction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on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EQU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ORG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forward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reference,</a:t>
            </a:r>
            <a:r>
              <a:rPr sz="2600" spc="3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since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symbols’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can’t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defined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during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first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pass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755650" marR="31496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 link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list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keep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track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whose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value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depend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an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undefined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symbol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Figure</a:t>
            </a:r>
            <a:r>
              <a:rPr sz="2800" b="1" spc="-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2.21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59" y="806103"/>
            <a:ext cx="45859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Multi</a:t>
            </a:r>
            <a:r>
              <a:rPr spc="-245" dirty="0"/>
              <a:t>-</a:t>
            </a:r>
            <a:r>
              <a:rPr spc="-434" dirty="0"/>
              <a:t>Pas</a:t>
            </a:r>
            <a:r>
              <a:rPr spc="-400" dirty="0"/>
              <a:t>s</a:t>
            </a:r>
            <a:r>
              <a:rPr spc="-220" dirty="0"/>
              <a:t> </a:t>
            </a:r>
            <a:r>
              <a:rPr spc="-415" dirty="0"/>
              <a:t>Assemblers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76</a:t>
            </a:fld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774841" y="5492496"/>
            <a:ext cx="1026160" cy="1714500"/>
            <a:chOff x="774839" y="5492496"/>
            <a:chExt cx="1026160" cy="17145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839" y="6349746"/>
              <a:ext cx="1025647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16" y="3871624"/>
            <a:ext cx="9964368" cy="4558001"/>
          </a:xfrm>
        </p:spPr>
        <p:txBody>
          <a:bodyPr/>
          <a:lstStyle/>
          <a:p>
            <a:r>
              <a:rPr lang="en-US" dirty="0"/>
              <a:t>Solution – Forward reference portions are saved in pass 1.</a:t>
            </a:r>
          </a:p>
          <a:p>
            <a:r>
              <a:rPr lang="en-US" dirty="0"/>
              <a:t>Additional passes add these </a:t>
            </a:r>
            <a:r>
              <a:rPr lang="en-US" dirty="0" err="1"/>
              <a:t>informations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657225"/>
            <a:ext cx="883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1043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3" y="742949"/>
            <a:ext cx="6910387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2394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8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C591D-A5B3-400E-9E3C-FCCA35DBBBCA}" type="datetime1">
              <a:rPr lang="en-US" smtClean="0">
                <a:solidFill>
                  <a:srgbClr val="000000"/>
                </a:solidFill>
              </a:rPr>
              <a:t>12/12/2023</a:t>
            </a:fld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3662-B3BE-464F-967D-E5E17F7C7F4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11" y="504825"/>
            <a:ext cx="69818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4162425"/>
            <a:ext cx="69246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9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1206246"/>
              <a:ext cx="531981" cy="857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839" y="2062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39" y="2063496"/>
              <a:ext cx="719528" cy="857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39" y="2920746"/>
              <a:ext cx="842712" cy="857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39" y="3777996"/>
              <a:ext cx="927354" cy="8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39" y="4635246"/>
              <a:ext cx="983273" cy="857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839" y="5492496"/>
              <a:ext cx="1015228" cy="8572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54435" y="1581545"/>
            <a:ext cx="7593965" cy="475667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75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Data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transfer</a:t>
            </a:r>
            <a:r>
              <a:rPr sz="2800" b="1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(RD,</a:t>
            </a:r>
            <a:r>
              <a:rPr sz="2800" b="1" spc="-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WD)</a:t>
            </a:r>
            <a:endParaRPr sz="280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63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buffer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used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store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endParaRPr sz="2600">
              <a:latin typeface="Arial MT"/>
              <a:cs typeface="Arial MT"/>
            </a:endParaRPr>
          </a:p>
          <a:p>
            <a:pPr marL="793750" lvl="1" indent="-285750">
              <a:lnSpc>
                <a:spcPct val="100000"/>
              </a:lnSpc>
              <a:spcBef>
                <a:spcPts val="620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buffering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necessary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for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different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I/O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rates</a:t>
            </a:r>
            <a:endParaRPr sz="2600">
              <a:latin typeface="Arial MT"/>
              <a:cs typeface="Arial MT"/>
            </a:endParaRPr>
          </a:p>
          <a:p>
            <a:pPr marL="793750" marR="39497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each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marked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with</a:t>
            </a:r>
            <a:r>
              <a:rPr sz="2600" spc="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null </a:t>
            </a:r>
            <a:r>
              <a:rPr sz="2600" spc="-70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character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(00</a:t>
            </a:r>
            <a:r>
              <a:rPr sz="2550" baseline="-21241" dirty="0">
                <a:solidFill>
                  <a:srgbClr val="009A9A"/>
                </a:solidFill>
                <a:latin typeface="Arial MT"/>
                <a:cs typeface="Arial MT"/>
              </a:rPr>
              <a:t>16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marL="793750" marR="4318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end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the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file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is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indicated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by</a:t>
            </a:r>
            <a:r>
              <a:rPr sz="2600" spc="1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a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zero-length </a:t>
            </a:r>
            <a:r>
              <a:rPr sz="2600" spc="-71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record</a:t>
            </a:r>
            <a:endParaRPr sz="26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670"/>
              </a:spcBef>
              <a:buClr>
                <a:srgbClr val="FF9A65"/>
              </a:buClr>
              <a:buSzPct val="5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Subroutines</a:t>
            </a:r>
            <a:r>
              <a:rPr sz="2800" b="1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(JSUB,</a:t>
            </a:r>
            <a:r>
              <a:rPr sz="2800" b="1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RSUB)</a:t>
            </a:r>
            <a:endParaRPr sz="280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RDREC,</a:t>
            </a:r>
            <a:r>
              <a:rPr sz="2600" spc="-4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WRREC</a:t>
            </a:r>
            <a:endParaRPr sz="2600">
              <a:latin typeface="Arial MT"/>
              <a:cs typeface="Arial MT"/>
            </a:endParaRPr>
          </a:p>
          <a:p>
            <a:pPr marL="793750" lvl="1" indent="-285750">
              <a:lnSpc>
                <a:spcPct val="100000"/>
              </a:lnSpc>
              <a:spcBef>
                <a:spcPts val="625"/>
              </a:spcBef>
              <a:buClr>
                <a:srgbClr val="33659A"/>
              </a:buClr>
              <a:buSzPct val="75000"/>
              <a:buFont typeface="Wingdings"/>
              <a:buChar char=""/>
              <a:tabLst>
                <a:tab pos="793750" algn="l"/>
              </a:tabLst>
            </a:pP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save</a:t>
            </a:r>
            <a:r>
              <a:rPr sz="2600" spc="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link</a:t>
            </a:r>
            <a:r>
              <a:rPr sz="260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register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first</a:t>
            </a:r>
            <a:r>
              <a:rPr sz="2600" spc="25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before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nested</a:t>
            </a:r>
            <a:r>
              <a:rPr sz="2600" spc="20" dirty="0">
                <a:solidFill>
                  <a:srgbClr val="009A9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 MT"/>
                <a:cs typeface="Arial MT"/>
              </a:rPr>
              <a:t>jump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61" y="806103"/>
            <a:ext cx="53905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Exampl</a:t>
            </a:r>
            <a:r>
              <a:rPr spc="-400" dirty="0"/>
              <a:t>e</a:t>
            </a:r>
            <a:r>
              <a:rPr spc="-215" dirty="0"/>
              <a:t> </a:t>
            </a:r>
            <a:r>
              <a:rPr spc="-395" dirty="0"/>
              <a:t>Progra</a:t>
            </a:r>
            <a:r>
              <a:rPr spc="-640" dirty="0"/>
              <a:t>m</a:t>
            </a:r>
            <a:r>
              <a:rPr spc="-215" dirty="0"/>
              <a:t> </a:t>
            </a:r>
            <a:r>
              <a:rPr spc="-335" dirty="0"/>
              <a:t>(Fig</a:t>
            </a:r>
            <a:r>
              <a:rPr spc="-200" dirty="0"/>
              <a:t>.</a:t>
            </a:r>
            <a:r>
              <a:rPr spc="-215" dirty="0"/>
              <a:t> </a:t>
            </a:r>
            <a:r>
              <a:rPr spc="-315" dirty="0"/>
              <a:t>2.1)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0" y="6870702"/>
            <a:ext cx="27463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839" y="6349746"/>
            <a:ext cx="1025647" cy="85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_project_plan_template_eng.pptx.potx" id="{6FC5CFE8-1580-4C5C-8421-811A1D12646A}" vid="{EDA8C2DA-CFE9-4030-956A-5C6EE1E9B0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CCCC"/>
      </a:dk2>
      <a:lt2>
        <a:srgbClr val="F7F6F5"/>
      </a:lt2>
      <a:accent1>
        <a:srgbClr val="C20012"/>
      </a:accent1>
      <a:accent2>
        <a:srgbClr val="DCD9DA"/>
      </a:accent2>
      <a:accent3>
        <a:srgbClr val="525E66"/>
      </a:accent3>
      <a:accent4>
        <a:srgbClr val="4F4F4F"/>
      </a:accent4>
      <a:accent5>
        <a:srgbClr val="CCCCCC"/>
      </a:accent5>
      <a:accent6>
        <a:srgbClr val="F2F2F2"/>
      </a:accent6>
      <a:hlink>
        <a:srgbClr val="C20012"/>
      </a:hlink>
      <a:folHlink>
        <a:srgbClr val="C2001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Theme">
  <a:themeElements>
    <a:clrScheme name="Custom 10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DC416"/>
      </a:accent1>
      <a:accent2>
        <a:srgbClr val="BBC0C3"/>
      </a:accent2>
      <a:accent3>
        <a:srgbClr val="6B7278"/>
      </a:accent3>
      <a:accent4>
        <a:srgbClr val="333A42"/>
      </a:accent4>
      <a:accent5>
        <a:srgbClr val="434343"/>
      </a:accent5>
      <a:accent6>
        <a:srgbClr val="2C2C2C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Theme111</Template>
  <TotalTime>1160</TotalTime>
  <Words>3670</Words>
  <Application>Microsoft Office PowerPoint</Application>
  <PresentationFormat>Custom</PresentationFormat>
  <Paragraphs>865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79</vt:i4>
      </vt:variant>
    </vt:vector>
  </HeadingPairs>
  <TitlesOfParts>
    <vt:vector size="103" baseType="lpstr">
      <vt:lpstr>Arial</vt:lpstr>
      <vt:lpstr>Arial Black</vt:lpstr>
      <vt:lpstr>Arial MT</vt:lpstr>
      <vt:lpstr>Calibri</vt:lpstr>
      <vt:lpstr>Calibri Light</vt:lpstr>
      <vt:lpstr>Oswald</vt:lpstr>
      <vt:lpstr>Raleway</vt:lpstr>
      <vt:lpstr>Source Code Pro</vt:lpstr>
      <vt:lpstr>Source Sans Pro</vt:lpstr>
      <vt:lpstr>Symbol</vt:lpstr>
      <vt:lpstr>Times New Roman</vt:lpstr>
      <vt:lpstr>Wingdings</vt:lpstr>
      <vt:lpstr>Theme111</vt:lpstr>
      <vt:lpstr>Office Theme</vt:lpstr>
      <vt:lpstr>1_Office Theme</vt:lpstr>
      <vt:lpstr>2_Office Theme</vt:lpstr>
      <vt:lpstr>Modern Writer</vt:lpstr>
      <vt:lpstr>Plum</vt:lpstr>
      <vt:lpstr>3_Office Theme</vt:lpstr>
      <vt:lpstr>4_Office Theme</vt:lpstr>
      <vt:lpstr>5_Office Theme</vt:lpstr>
      <vt:lpstr>6_Office Theme</vt:lpstr>
      <vt:lpstr>7_Office Theme</vt:lpstr>
      <vt:lpstr>Blank Presentation</vt:lpstr>
      <vt:lpstr>Assemblers</vt:lpstr>
      <vt:lpstr>Role of Assembler</vt:lpstr>
      <vt:lpstr>Chapter 2 -- Outline</vt:lpstr>
      <vt:lpstr>Introduction to Assemblers</vt:lpstr>
      <vt:lpstr>Example Program (Fig. 2.1)</vt:lpstr>
      <vt:lpstr>PowerPoint Presentation</vt:lpstr>
      <vt:lpstr>PowerPoint Presentation</vt:lpstr>
      <vt:lpstr>PowerPoint Presentation</vt:lpstr>
      <vt:lpstr>Example Program (Fig. 2.1)</vt:lpstr>
      <vt:lpstr>Assembler Directives</vt:lpstr>
      <vt:lpstr>Assembler’s functions</vt:lpstr>
      <vt:lpstr>Example of Instruction Assemble</vt:lpstr>
      <vt:lpstr>Difficulties: Forward Reference</vt:lpstr>
      <vt:lpstr>Two Pass Assembler</vt:lpstr>
      <vt:lpstr>Two Pass Assembler</vt:lpstr>
      <vt:lpstr>Data Structures</vt:lpstr>
      <vt:lpstr>OPTAB (operation code table)</vt:lpstr>
      <vt:lpstr>SYMTAB (symbol table)</vt:lpstr>
      <vt:lpstr>Object Program</vt:lpstr>
      <vt:lpstr>Fig. 2.3</vt:lpstr>
      <vt:lpstr>Homework #1</vt:lpstr>
      <vt:lpstr>Assembler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Machine-dependent</vt:lpstr>
      <vt:lpstr>Instruction Format and Addressing Mode</vt:lpstr>
      <vt:lpstr>Translation</vt:lpstr>
      <vt:lpstr>PC-Relative Addressing Modes</vt:lpstr>
      <vt:lpstr>Base-Relative Addressing Modes</vt:lpstr>
      <vt:lpstr>Immediate Address Translation</vt:lpstr>
      <vt:lpstr>Immediate Address Translation (Cont.)</vt:lpstr>
      <vt:lpstr>Indirect Address Translation</vt:lpstr>
      <vt:lpstr>Program Relocation</vt:lpstr>
      <vt:lpstr>PowerPoint Presentation</vt:lpstr>
      <vt:lpstr>Example</vt:lpstr>
      <vt:lpstr>Relocatable Program</vt:lpstr>
      <vt:lpstr>Object Code</vt:lpstr>
      <vt:lpstr>Machine-Independent Assembler</vt:lpstr>
      <vt:lpstr>Literals</vt:lpstr>
      <vt:lpstr>Literals vs. Immediate Operands</vt:lpstr>
      <vt:lpstr>Literal - Implementation (1/3)</vt:lpstr>
      <vt:lpstr>Literal - Implementation (2/3)</vt:lpstr>
      <vt:lpstr>Literal - Implementation (3/3)</vt:lpstr>
      <vt:lpstr>Symbol-Defining Statements</vt:lpstr>
      <vt:lpstr>Symbol-Defining Statements</vt:lpstr>
      <vt:lpstr>ORG (origin)</vt:lpstr>
      <vt:lpstr>ORG Example</vt:lpstr>
      <vt:lpstr>Expressions</vt:lpstr>
      <vt:lpstr>SYMTAB</vt:lpstr>
      <vt:lpstr>Example 2.9</vt:lpstr>
      <vt:lpstr>Program Blocks</vt:lpstr>
      <vt:lpstr>Program Blocks - Implementation</vt:lpstr>
      <vt:lpstr>Figure 2.12</vt:lpstr>
      <vt:lpstr>Program Readability</vt:lpstr>
      <vt:lpstr>Control Sections and Program Linking</vt:lpstr>
      <vt:lpstr>External Definition and References</vt:lpstr>
      <vt:lpstr>Implementation</vt:lpstr>
      <vt:lpstr>Modification Record</vt:lpstr>
      <vt:lpstr>External References in Expression</vt:lpstr>
      <vt:lpstr>Assembler Design Options</vt:lpstr>
      <vt:lpstr>Two-Pass Assembler with Overlay  Structure</vt:lpstr>
      <vt:lpstr>One-Pass Assemblers</vt:lpstr>
      <vt:lpstr>PowerPoint Presentation</vt:lpstr>
      <vt:lpstr>PowerPoint Presentation</vt:lpstr>
      <vt:lpstr>PowerPoint Presentation</vt:lpstr>
      <vt:lpstr>One-Pass Assemblers</vt:lpstr>
      <vt:lpstr>PowerPoint Presentation</vt:lpstr>
      <vt:lpstr>Load-and-go Assembler</vt:lpstr>
      <vt:lpstr>Forward Reference in One-pass Assembler</vt:lpstr>
      <vt:lpstr>Load-and-go Assembler (Cont.)</vt:lpstr>
      <vt:lpstr>Producing Object Code</vt:lpstr>
      <vt:lpstr>Multi-Pass Assemblers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Chapter2 [相容模式]</dc:title>
  <dc:creator>ghhwang</dc:creator>
  <cp:lastModifiedBy>Arkajyoti Naskar</cp:lastModifiedBy>
  <cp:revision>33</cp:revision>
  <dcterms:created xsi:type="dcterms:W3CDTF">2021-09-03T02:38:20Z</dcterms:created>
  <dcterms:modified xsi:type="dcterms:W3CDTF">2023-12-12T14:48:15Z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2009-09-17T00:00:00Z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2021-09-03T00:00:00Z</vt:filetime>
  </property>
</Properties>
</file>