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1" r:id="rId4"/>
    <p:sldId id="258" r:id="rId5"/>
    <p:sldId id="259" r:id="rId6"/>
    <p:sldId id="272" r:id="rId7"/>
    <p:sldId id="260" r:id="rId8"/>
    <p:sldId id="261" r:id="rId9"/>
    <p:sldId id="262" r:id="rId10"/>
    <p:sldId id="273" r:id="rId11"/>
    <p:sldId id="263" r:id="rId12"/>
    <p:sldId id="264" r:id="rId13"/>
    <p:sldId id="265" r:id="rId14"/>
    <p:sldId id="266" r:id="rId15"/>
    <p:sldId id="267" r:id="rId16"/>
    <p:sldId id="268"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1824"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group of yellow figures and a red figure on the other side">
            <a:extLst>
              <a:ext uri="{FF2B5EF4-FFF2-40B4-BE49-F238E27FC236}">
                <a16:creationId xmlns:a16="http://schemas.microsoft.com/office/drawing/2014/main" id="{05F447E5-A17B-75C7-F334-FA939F96AD04}"/>
              </a:ext>
            </a:extLst>
          </p:cNvPr>
          <p:cNvPicPr>
            <a:picLocks noChangeAspect="1"/>
          </p:cNvPicPr>
          <p:nvPr/>
        </p:nvPicPr>
        <p:blipFill>
          <a:blip r:embed="rId2">
            <a:alphaModFix/>
          </a:blip>
          <a:srcRect l="11000" r="-1" b="-1"/>
          <a:stretch/>
        </p:blipFill>
        <p:spPr>
          <a:xfrm>
            <a:off x="20" y="10"/>
            <a:ext cx="9143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19465" y="-2819458"/>
            <a:ext cx="3512260" cy="9151192"/>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1500" y="1137434"/>
            <a:ext cx="5850495" cy="1520987"/>
          </a:xfrm>
        </p:spPr>
        <p:txBody>
          <a:bodyPr anchor="t">
            <a:normAutofit/>
          </a:bodyPr>
          <a:lstStyle/>
          <a:p>
            <a:pPr algn="l">
              <a:lnSpc>
                <a:spcPct val="90000"/>
              </a:lnSpc>
            </a:pPr>
            <a:r>
              <a:rPr lang="en-US" sz="3200">
                <a:solidFill>
                  <a:srgbClr val="FFFFFF"/>
                </a:solidFill>
              </a:rPr>
              <a:t>Customer Churn Prediction: Model Development and Evaluation</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355769" y="1075816"/>
            <a:ext cx="2425271" cy="9151191"/>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28650" y="4293441"/>
            <a:ext cx="4721499" cy="1588514"/>
          </a:xfrm>
        </p:spPr>
        <p:txBody>
          <a:bodyPr anchor="b">
            <a:normAutofit/>
          </a:bodyPr>
          <a:lstStyle/>
          <a:p>
            <a:pPr algn="l"/>
            <a:endParaRPr lang="en-GB" sz="1600">
              <a:solidFill>
                <a:srgbClr val="FFFFFF"/>
              </a:solidFill>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vert="horz" lIns="91440" tIns="45720" rIns="91440" bIns="45720" rtlCol="0" anchor="ctr">
            <a:normAutofit/>
          </a:bodyPr>
          <a:lstStyle/>
          <a:p>
            <a:pPr defTabSz="914400"/>
            <a:r>
              <a:rPr lang="en-US" sz="4200" kern="1200">
                <a:latin typeface="+mj-lt"/>
                <a:ea typeface="+mj-ea"/>
                <a:cs typeface="+mj-cs"/>
              </a:rPr>
              <a:t>Model Implementation</a:t>
            </a:r>
          </a:p>
        </p:txBody>
      </p:sp>
      <p:sp>
        <p:nvSpPr>
          <p:cNvPr id="3" name="Content Placeholder 2"/>
          <p:cNvSpPr>
            <a:spLocks noGrp="1"/>
          </p:cNvSpPr>
          <p:nvPr>
            <p:ph idx="1"/>
          </p:nvPr>
        </p:nvSpPr>
        <p:spPr>
          <a:xfrm>
            <a:off x="783771" y="3017522"/>
            <a:ext cx="7455989" cy="3124658"/>
          </a:xfrm>
        </p:spPr>
        <p:txBody>
          <a:bodyPr vert="horz" lIns="91440" tIns="45720" rIns="91440" bIns="45720" rtlCol="0" anchor="ctr">
            <a:normAutofit/>
          </a:bodyPr>
          <a:lstStyle/>
          <a:p>
            <a:pPr marL="0" indent="0" defTabSz="914400">
              <a:spcBef>
                <a:spcPts val="1000"/>
              </a:spcBef>
              <a:buNone/>
            </a:pPr>
            <a:r>
              <a:rPr lang="en-US" sz="2100" kern="1200">
                <a:latin typeface="+mn-lt"/>
                <a:ea typeface="+mn-ea"/>
                <a:cs typeface="+mn-cs"/>
              </a:rPr>
              <a:t>Final Feature Set: NumOfProducts, IsActiveMember, Age, Balance</a:t>
            </a:r>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86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Faulty Row Identification</a:t>
            </a:r>
          </a:p>
        </p:txBody>
      </p:sp>
      <p:sp>
        <p:nvSpPr>
          <p:cNvPr id="3" name="Content Placeholder 2"/>
          <p:cNvSpPr>
            <a:spLocks noGrp="1"/>
          </p:cNvSpPr>
          <p:nvPr>
            <p:ph idx="1"/>
          </p:nvPr>
        </p:nvSpPr>
        <p:spPr>
          <a:xfrm>
            <a:off x="963930" y="2969469"/>
            <a:ext cx="6056111" cy="2800395"/>
          </a:xfrm>
        </p:spPr>
        <p:txBody>
          <a:bodyPr anchor="t">
            <a:normAutofit/>
          </a:bodyPr>
          <a:lstStyle/>
          <a:p>
            <a:r>
              <a:rPr lang="en-US" sz="2100"/>
              <a:t>Faulty rows were identified based on misclassifications from the initial Random Forest model. These rows were removed to clean the dataset, improving model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GB" sz="4200"/>
              <a:t>Final Model Training</a:t>
            </a:r>
          </a:p>
        </p:txBody>
      </p:sp>
      <p:sp>
        <p:nvSpPr>
          <p:cNvPr id="3" name="Content Placeholder 2"/>
          <p:cNvSpPr>
            <a:spLocks noGrp="1"/>
          </p:cNvSpPr>
          <p:nvPr>
            <p:ph idx="1"/>
          </p:nvPr>
        </p:nvSpPr>
        <p:spPr>
          <a:xfrm>
            <a:off x="783771" y="3017522"/>
            <a:ext cx="7455989" cy="3124658"/>
          </a:xfrm>
        </p:spPr>
        <p:txBody>
          <a:bodyPr anchor="ctr">
            <a:normAutofit/>
          </a:bodyPr>
          <a:lstStyle/>
          <a:p>
            <a:r>
              <a:rPr lang="en-US" sz="2100"/>
              <a:t>The Random Forest model was retrained on the cleaned dataset (after removing faulty rows). This model was then evaluated on the test set to ensure its robustness and accuracy.</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GB" sz="4200"/>
              <a:t>Model Evaluation</a:t>
            </a:r>
          </a:p>
        </p:txBody>
      </p:sp>
      <p:sp>
        <p:nvSpPr>
          <p:cNvPr id="3" name="Content Placeholder 2"/>
          <p:cNvSpPr>
            <a:spLocks noGrp="1"/>
          </p:cNvSpPr>
          <p:nvPr>
            <p:ph idx="1"/>
          </p:nvPr>
        </p:nvSpPr>
        <p:spPr>
          <a:xfrm>
            <a:off x="783771" y="3017522"/>
            <a:ext cx="7455989" cy="3124658"/>
          </a:xfrm>
        </p:spPr>
        <p:txBody>
          <a:bodyPr anchor="ctr">
            <a:normAutofit/>
          </a:bodyPr>
          <a:lstStyle/>
          <a:p>
            <a:pPr>
              <a:buFont typeface="Wingdings" panose="05000000000000000000" pitchFamily="2" charset="2"/>
              <a:buChar char="§"/>
            </a:pPr>
            <a:r>
              <a:rPr lang="en-US" sz="2100"/>
              <a:t>The final Random Forest model's performance was evaluated using the following metrics:</a:t>
            </a:r>
          </a:p>
          <a:p>
            <a:pPr lvl="1">
              <a:buFont typeface="Arial" panose="020B0604020202020204" pitchFamily="34" charset="0"/>
              <a:buChar char="•"/>
            </a:pPr>
            <a:r>
              <a:rPr lang="en-US" sz="2100"/>
              <a:t> Accuracy</a:t>
            </a:r>
          </a:p>
          <a:p>
            <a:pPr lvl="1">
              <a:buFont typeface="Arial" panose="020B0604020202020204" pitchFamily="34" charset="0"/>
              <a:buChar char="•"/>
            </a:pPr>
            <a:r>
              <a:rPr lang="en-US" sz="2100"/>
              <a:t> Confusion Matrix</a:t>
            </a:r>
          </a:p>
          <a:p>
            <a:pPr lvl="1">
              <a:buFont typeface="Arial" panose="020B0604020202020204" pitchFamily="34" charset="0"/>
              <a:buChar char="•"/>
            </a:pPr>
            <a:r>
              <a:rPr lang="en-US" sz="2100"/>
              <a:t> ROC AUC Score</a:t>
            </a:r>
          </a:p>
          <a:p>
            <a:pPr lvl="1">
              <a:buFont typeface="Arial" panose="020B0604020202020204" pitchFamily="34" charset="0"/>
              <a:buChar char="•"/>
            </a:pPr>
            <a:r>
              <a:rPr lang="en-US" sz="2100"/>
              <a:t> Classification Report</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2960716"/>
            <a:ext cx="3027251" cy="2387600"/>
          </a:xfrm>
        </p:spPr>
        <p:txBody>
          <a:bodyPr vert="horz" lIns="91440" tIns="45720" rIns="91440" bIns="45720" rtlCol="0" anchor="t">
            <a:normAutofit/>
          </a:bodyPr>
          <a:lstStyle/>
          <a:p>
            <a:pPr algn="l" defTabSz="914400">
              <a:lnSpc>
                <a:spcPct val="90000"/>
              </a:lnSpc>
            </a:pPr>
            <a:r>
              <a:rPr lang="en-US" sz="4300" kern="1200">
                <a:solidFill>
                  <a:schemeClr val="tx1"/>
                </a:solidFill>
                <a:latin typeface="+mj-lt"/>
                <a:ea typeface="+mj-ea"/>
                <a:cs typeface="+mj-cs"/>
              </a:rPr>
              <a:t>Confusion Matrix Visualization</a:t>
            </a:r>
          </a:p>
        </p:txBody>
      </p:sp>
      <p:grpSp>
        <p:nvGrpSpPr>
          <p:cNvPr id="25" name="Group 24">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onfusion_matrix_heatmap.png"/>
          <p:cNvPicPr>
            <a:picLocks noChangeAspect="1"/>
          </p:cNvPicPr>
          <p:nvPr/>
        </p:nvPicPr>
        <p:blipFill>
          <a:blip r:embed="rId2"/>
          <a:stretch>
            <a:fillRect/>
          </a:stretch>
        </p:blipFill>
        <p:spPr>
          <a:xfrm>
            <a:off x="4441869" y="1842623"/>
            <a:ext cx="4152000" cy="3114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2960716"/>
            <a:ext cx="3027251" cy="2387600"/>
          </a:xfrm>
        </p:spPr>
        <p:txBody>
          <a:bodyPr vert="horz" lIns="91440" tIns="45720" rIns="91440" bIns="45720" rtlCol="0" anchor="t">
            <a:normAutofit/>
          </a:bodyPr>
          <a:lstStyle/>
          <a:p>
            <a:pPr algn="l" defTabSz="914400">
              <a:lnSpc>
                <a:spcPct val="90000"/>
              </a:lnSpc>
            </a:pPr>
            <a:r>
              <a:rPr lang="en-US" sz="4300" kern="1200">
                <a:solidFill>
                  <a:schemeClr val="tx1"/>
                </a:solidFill>
                <a:latin typeface="+mj-lt"/>
                <a:ea typeface="+mj-ea"/>
                <a:cs typeface="+mj-cs"/>
              </a:rPr>
              <a:t>ROC Curve Visualization</a:t>
            </a:r>
          </a:p>
        </p:txBody>
      </p:sp>
      <p:grpSp>
        <p:nvGrpSpPr>
          <p:cNvPr id="24" name="Group 2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roc_curve.png"/>
          <p:cNvPicPr>
            <a:picLocks noChangeAspect="1"/>
          </p:cNvPicPr>
          <p:nvPr/>
        </p:nvPicPr>
        <p:blipFill>
          <a:blip r:embed="rId2"/>
          <a:stretch>
            <a:fillRect/>
          </a:stretch>
        </p:blipFill>
        <p:spPr>
          <a:xfrm>
            <a:off x="4441869" y="1842623"/>
            <a:ext cx="4152000" cy="3114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5357" y="2960716"/>
            <a:ext cx="3027251" cy="2387600"/>
          </a:xfrm>
        </p:spPr>
        <p:txBody>
          <a:bodyPr vert="horz" lIns="91440" tIns="45720" rIns="91440" bIns="45720" rtlCol="0" anchor="t">
            <a:normAutofit/>
          </a:bodyPr>
          <a:lstStyle/>
          <a:p>
            <a:pPr algn="l" defTabSz="914400">
              <a:lnSpc>
                <a:spcPct val="90000"/>
              </a:lnSpc>
            </a:pPr>
            <a:r>
              <a:rPr lang="en-US" sz="4300" kern="1200">
                <a:solidFill>
                  <a:schemeClr val="tx1"/>
                </a:solidFill>
                <a:latin typeface="+mj-lt"/>
                <a:ea typeface="+mj-ea"/>
                <a:cs typeface="+mj-cs"/>
              </a:rPr>
              <a:t>Feature Importance Visualization</a:t>
            </a:r>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feature_importance.png"/>
          <p:cNvPicPr>
            <a:picLocks noChangeAspect="1"/>
          </p:cNvPicPr>
          <p:nvPr/>
        </p:nvPicPr>
        <p:blipFill>
          <a:blip r:embed="rId2"/>
          <a:stretch>
            <a:fillRect/>
          </a:stretch>
        </p:blipFill>
        <p:spPr>
          <a:xfrm>
            <a:off x="4441869" y="1842623"/>
            <a:ext cx="4152000" cy="311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5" y="1188637"/>
            <a:ext cx="2356072" cy="4480726"/>
          </a:xfrm>
        </p:spPr>
        <p:txBody>
          <a:bodyPr>
            <a:normAutofit/>
          </a:bodyPr>
          <a:lstStyle/>
          <a:p>
            <a:pPr algn="r"/>
            <a:r>
              <a:rPr lang="en-GB" sz="3600"/>
              <a:t>Conclusion</a:t>
            </a: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54196" y="1338729"/>
            <a:ext cx="3596688" cy="4180542"/>
          </a:xfrm>
        </p:spPr>
        <p:txBody>
          <a:bodyPr anchor="ctr">
            <a:normAutofit/>
          </a:bodyPr>
          <a:lstStyle/>
          <a:p>
            <a:pPr marL="0" indent="0" algn="ctr">
              <a:buNone/>
            </a:pPr>
            <a:r>
              <a:rPr lang="en-US" sz="2100" dirty="0"/>
              <a:t>The Random Forest model, after removing faulty rows, demonstrated improved accuracy and robustness. The model evaluation metrics indicate that the model is well suited for predicting customer churn. The final model has been saved for future deployment and use.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GB" sz="4200"/>
              <a:t>Introduction</a:t>
            </a:r>
          </a:p>
        </p:txBody>
      </p:sp>
      <p:sp>
        <p:nvSpPr>
          <p:cNvPr id="3" name="Content Placeholder 2"/>
          <p:cNvSpPr>
            <a:spLocks noGrp="1"/>
          </p:cNvSpPr>
          <p:nvPr>
            <p:ph idx="1"/>
          </p:nvPr>
        </p:nvSpPr>
        <p:spPr>
          <a:xfrm>
            <a:off x="783771" y="3017522"/>
            <a:ext cx="7455989" cy="3124658"/>
          </a:xfrm>
        </p:spPr>
        <p:txBody>
          <a:bodyPr anchor="ctr">
            <a:normAutofit/>
          </a:bodyPr>
          <a:lstStyle/>
          <a:p>
            <a:r>
              <a:rPr lang="en-US" sz="2100"/>
              <a:t>Objective: Predict customer churn using various features from a banking dataset to improve retention strategies.</a:t>
            </a:r>
          </a:p>
          <a:p>
            <a:r>
              <a:rPr lang="en-US" sz="2100"/>
              <a:t>Dataset Overview: Includes customer profiles and banking behavior attributes.</a:t>
            </a:r>
          </a:p>
          <a:p>
            <a:endParaRPr lang="en-US" sz="21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457037" cy="1554480"/>
          </a:xfrm>
        </p:spPr>
        <p:txBody>
          <a:bodyPr anchor="ctr">
            <a:normAutofit/>
          </a:bodyPr>
          <a:lstStyle/>
          <a:p>
            <a:r>
              <a:rPr lang="en-GB" sz="4200"/>
              <a:t>Dataset Overview</a:t>
            </a:r>
          </a:p>
        </p:txBody>
      </p:sp>
      <p:sp>
        <p:nvSpPr>
          <p:cNvPr id="3" name="Content Placeholder 2"/>
          <p:cNvSpPr>
            <a:spLocks noGrp="1"/>
          </p:cNvSpPr>
          <p:nvPr>
            <p:ph idx="1"/>
          </p:nvPr>
        </p:nvSpPr>
        <p:spPr>
          <a:xfrm>
            <a:off x="783771" y="2560322"/>
            <a:ext cx="7955214" cy="3581858"/>
          </a:xfrm>
        </p:spPr>
        <p:txBody>
          <a:bodyPr anchor="ctr">
            <a:normAutofit fontScale="92500" lnSpcReduction="20000"/>
          </a:bodyPr>
          <a:lstStyle/>
          <a:p>
            <a:pPr>
              <a:lnSpc>
                <a:spcPct val="90000"/>
              </a:lnSpc>
              <a:buFont typeface="Wingdings" panose="05000000000000000000" pitchFamily="2" charset="2"/>
              <a:buChar char="§"/>
            </a:pPr>
            <a:r>
              <a:rPr lang="en-US" sz="1400" b="1" dirty="0"/>
              <a:t>Fields in the Dataset:</a:t>
            </a:r>
            <a:endParaRPr lang="en-US" sz="1400" dirty="0"/>
          </a:p>
          <a:p>
            <a:pPr lvl="1">
              <a:lnSpc>
                <a:spcPct val="90000"/>
              </a:lnSpc>
              <a:buFont typeface="Arial" panose="020B0604020202020204" pitchFamily="34" charset="0"/>
              <a:buChar char="•"/>
            </a:pPr>
            <a:r>
              <a:rPr lang="en-US" sz="1400" b="1" dirty="0" err="1"/>
              <a:t>CustomerId</a:t>
            </a:r>
            <a:r>
              <a:rPr lang="en-US" sz="1400" b="1" dirty="0"/>
              <a:t>:</a:t>
            </a:r>
            <a:r>
              <a:rPr lang="en-US" sz="1400" dirty="0"/>
              <a:t> Unique identifier for each customer</a:t>
            </a:r>
          </a:p>
          <a:p>
            <a:pPr lvl="1">
              <a:lnSpc>
                <a:spcPct val="90000"/>
              </a:lnSpc>
              <a:buFont typeface="Arial" panose="020B0604020202020204" pitchFamily="34" charset="0"/>
              <a:buChar char="•"/>
            </a:pPr>
            <a:r>
              <a:rPr lang="en-US" sz="1400" b="1" dirty="0"/>
              <a:t>Surname:</a:t>
            </a:r>
            <a:r>
              <a:rPr lang="en-US" sz="1400" dirty="0"/>
              <a:t> Customers last name</a:t>
            </a:r>
          </a:p>
          <a:p>
            <a:pPr lvl="1">
              <a:lnSpc>
                <a:spcPct val="90000"/>
              </a:lnSpc>
              <a:buFont typeface="Arial" panose="020B0604020202020204" pitchFamily="34" charset="0"/>
              <a:buChar char="•"/>
            </a:pPr>
            <a:r>
              <a:rPr lang="en-US" sz="1400" b="1" dirty="0" err="1"/>
              <a:t>CreditScore</a:t>
            </a:r>
            <a:r>
              <a:rPr lang="en-US" sz="1400" b="1" dirty="0"/>
              <a:t>:</a:t>
            </a:r>
            <a:r>
              <a:rPr lang="en-US" sz="1400" dirty="0"/>
              <a:t> Numerical value representing the customers credit score</a:t>
            </a:r>
          </a:p>
          <a:p>
            <a:pPr lvl="1">
              <a:lnSpc>
                <a:spcPct val="90000"/>
              </a:lnSpc>
              <a:buFont typeface="Arial" panose="020B0604020202020204" pitchFamily="34" charset="0"/>
              <a:buChar char="•"/>
            </a:pPr>
            <a:r>
              <a:rPr lang="en-US" sz="1400" b="1" dirty="0"/>
              <a:t>Geography:</a:t>
            </a:r>
            <a:r>
              <a:rPr lang="en-US" sz="1400" dirty="0"/>
              <a:t> Country where the customer resides (France, Spain, Germany)</a:t>
            </a:r>
          </a:p>
          <a:p>
            <a:pPr lvl="1">
              <a:lnSpc>
                <a:spcPct val="90000"/>
              </a:lnSpc>
              <a:buFont typeface="Arial" panose="020B0604020202020204" pitchFamily="34" charset="0"/>
              <a:buChar char="•"/>
            </a:pPr>
            <a:r>
              <a:rPr lang="en-US" sz="1400" b="1" dirty="0"/>
              <a:t>Gender:</a:t>
            </a:r>
            <a:r>
              <a:rPr lang="en-US" sz="1400" dirty="0"/>
              <a:t> Customers gender (Male, Female)</a:t>
            </a:r>
          </a:p>
          <a:p>
            <a:pPr lvl="1">
              <a:lnSpc>
                <a:spcPct val="90000"/>
              </a:lnSpc>
              <a:buFont typeface="Arial" panose="020B0604020202020204" pitchFamily="34" charset="0"/>
              <a:buChar char="•"/>
            </a:pPr>
            <a:r>
              <a:rPr lang="en-US" sz="1400" b="1" dirty="0"/>
              <a:t>Age:</a:t>
            </a:r>
            <a:r>
              <a:rPr lang="en-US" sz="1400" dirty="0"/>
              <a:t> Customers age</a:t>
            </a:r>
          </a:p>
          <a:p>
            <a:pPr lvl="1">
              <a:lnSpc>
                <a:spcPct val="90000"/>
              </a:lnSpc>
              <a:buFont typeface="Arial" panose="020B0604020202020204" pitchFamily="34" charset="0"/>
              <a:buChar char="•"/>
            </a:pPr>
            <a:r>
              <a:rPr lang="en-US" sz="1400" b="1" dirty="0"/>
              <a:t>Tenure:</a:t>
            </a:r>
            <a:r>
              <a:rPr lang="en-US" sz="1400" dirty="0"/>
              <a:t> Number of years the customer has been with the bank</a:t>
            </a:r>
          </a:p>
          <a:p>
            <a:pPr lvl="1">
              <a:lnSpc>
                <a:spcPct val="90000"/>
              </a:lnSpc>
              <a:buFont typeface="Arial" panose="020B0604020202020204" pitchFamily="34" charset="0"/>
              <a:buChar char="•"/>
            </a:pPr>
            <a:r>
              <a:rPr lang="en-US" sz="1400" b="1" dirty="0"/>
              <a:t>Balance:</a:t>
            </a:r>
            <a:r>
              <a:rPr lang="en-US" sz="1400" dirty="0"/>
              <a:t> Customers account balance</a:t>
            </a:r>
          </a:p>
          <a:p>
            <a:pPr lvl="1">
              <a:lnSpc>
                <a:spcPct val="90000"/>
              </a:lnSpc>
              <a:buFont typeface="Arial" panose="020B0604020202020204" pitchFamily="34" charset="0"/>
              <a:buChar char="•"/>
            </a:pPr>
            <a:r>
              <a:rPr lang="en-US" sz="1400" b="1" dirty="0" err="1"/>
              <a:t>NumOfProducts</a:t>
            </a:r>
            <a:r>
              <a:rPr lang="en-US" sz="1400" b="1" dirty="0"/>
              <a:t>:</a:t>
            </a:r>
            <a:r>
              <a:rPr lang="en-US" sz="1400" dirty="0"/>
              <a:t> Number of bank products the customer uses</a:t>
            </a:r>
          </a:p>
          <a:p>
            <a:pPr lvl="1">
              <a:lnSpc>
                <a:spcPct val="90000"/>
              </a:lnSpc>
              <a:buFont typeface="Arial" panose="020B0604020202020204" pitchFamily="34" charset="0"/>
              <a:buChar char="•"/>
            </a:pPr>
            <a:r>
              <a:rPr lang="en-US" sz="1400" b="1" dirty="0" err="1"/>
              <a:t>HasCrCard</a:t>
            </a:r>
            <a:r>
              <a:rPr lang="en-US" sz="1400" b="1" dirty="0"/>
              <a:t>:</a:t>
            </a:r>
            <a:r>
              <a:rPr lang="en-US" sz="1400" dirty="0"/>
              <a:t> Whether the customer has a credit card (1 = yes, 0 = no)</a:t>
            </a:r>
          </a:p>
          <a:p>
            <a:pPr lvl="1">
              <a:lnSpc>
                <a:spcPct val="90000"/>
              </a:lnSpc>
              <a:buFont typeface="Arial" panose="020B0604020202020204" pitchFamily="34" charset="0"/>
              <a:buChar char="•"/>
            </a:pPr>
            <a:r>
              <a:rPr lang="en-US" sz="1400" b="1" dirty="0" err="1"/>
              <a:t>IsActiveMember</a:t>
            </a:r>
            <a:r>
              <a:rPr lang="en-US" sz="1400" b="1" dirty="0"/>
              <a:t>:</a:t>
            </a:r>
            <a:r>
              <a:rPr lang="en-US" sz="1400" dirty="0"/>
              <a:t> Whether the customer is an active member (1 = yes, 0 = no)</a:t>
            </a:r>
          </a:p>
          <a:p>
            <a:pPr lvl="1">
              <a:lnSpc>
                <a:spcPct val="90000"/>
              </a:lnSpc>
              <a:buFont typeface="Arial" panose="020B0604020202020204" pitchFamily="34" charset="0"/>
              <a:buChar char="•"/>
            </a:pPr>
            <a:r>
              <a:rPr lang="en-US" sz="1400" b="1" dirty="0" err="1"/>
              <a:t>EstimatedSalary</a:t>
            </a:r>
            <a:r>
              <a:rPr lang="en-US" sz="1400" b="1" dirty="0"/>
              <a:t>:</a:t>
            </a:r>
            <a:r>
              <a:rPr lang="en-US" sz="1400" dirty="0"/>
              <a:t> Estimated salary of the customer</a:t>
            </a:r>
          </a:p>
          <a:p>
            <a:pPr lvl="1">
              <a:lnSpc>
                <a:spcPct val="90000"/>
              </a:lnSpc>
              <a:buFont typeface="Arial" panose="020B0604020202020204" pitchFamily="34" charset="0"/>
              <a:buChar char="•"/>
            </a:pPr>
            <a:r>
              <a:rPr lang="en-US" sz="1400" b="1" dirty="0"/>
              <a:t>Exited:</a:t>
            </a:r>
            <a:r>
              <a:rPr lang="en-US" sz="1400" dirty="0"/>
              <a:t> Whether the customer has churned (1 = yes, 0 = no)</a:t>
            </a:r>
          </a:p>
          <a:p>
            <a:pPr lvl="1">
              <a:lnSpc>
                <a:spcPct val="90000"/>
              </a:lnSpc>
              <a:buFont typeface="Arial" panose="020B0604020202020204" pitchFamily="34" charset="0"/>
              <a:buChar char="•"/>
            </a:pPr>
            <a:endParaRPr lang="en-US" sz="1400" dirty="0"/>
          </a:p>
          <a:p>
            <a:pPr>
              <a:lnSpc>
                <a:spcPct val="90000"/>
              </a:lnSpc>
              <a:buFont typeface="Wingdings" panose="05000000000000000000" pitchFamily="2" charset="2"/>
              <a:buChar char="§"/>
            </a:pPr>
            <a:r>
              <a:rPr lang="en-US" sz="1400" b="1" dirty="0"/>
              <a:t>Fields Rejected:</a:t>
            </a:r>
            <a:endParaRPr lang="en-US" sz="1400" dirty="0"/>
          </a:p>
          <a:p>
            <a:pPr lvl="1">
              <a:lnSpc>
                <a:spcPct val="90000"/>
              </a:lnSpc>
              <a:buFont typeface="Arial" panose="020B0604020202020204" pitchFamily="34" charset="0"/>
              <a:buChar char="•"/>
            </a:pPr>
            <a:r>
              <a:rPr lang="en-US" sz="1400" b="1" dirty="0" err="1"/>
              <a:t>CustomerId</a:t>
            </a:r>
            <a:endParaRPr lang="en-US" sz="1400" dirty="0"/>
          </a:p>
          <a:p>
            <a:pPr lvl="1">
              <a:lnSpc>
                <a:spcPct val="90000"/>
              </a:lnSpc>
              <a:buFont typeface="Arial" panose="020B0604020202020204" pitchFamily="34" charset="0"/>
              <a:buChar char="•"/>
            </a:pPr>
            <a:r>
              <a:rPr lang="en-US" sz="1400" b="1" dirty="0"/>
              <a:t>Surname</a:t>
            </a:r>
            <a:r>
              <a:rPr lang="en-US" sz="1400" dirty="0"/>
              <a:t> (Reason: Qualitative data with no predictive value)</a:t>
            </a:r>
          </a:p>
          <a:p>
            <a:pPr marL="0" indent="0">
              <a:lnSpc>
                <a:spcPct val="90000"/>
              </a:lnSpc>
              <a:buNone/>
            </a:pPr>
            <a:endParaRPr lang="en-US" sz="14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885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Exploratory Data Analysis (EDA)</a:t>
            </a:r>
          </a:p>
        </p:txBody>
      </p:sp>
      <p:sp>
        <p:nvSpPr>
          <p:cNvPr id="3" name="Content Placeholder 2"/>
          <p:cNvSpPr>
            <a:spLocks noGrp="1"/>
          </p:cNvSpPr>
          <p:nvPr>
            <p:ph idx="1"/>
          </p:nvPr>
        </p:nvSpPr>
        <p:spPr>
          <a:xfrm>
            <a:off x="963930" y="2969469"/>
            <a:ext cx="6056111" cy="2800395"/>
          </a:xfrm>
        </p:spPr>
        <p:txBody>
          <a:bodyPr anchor="t">
            <a:normAutofit/>
          </a:bodyPr>
          <a:lstStyle/>
          <a:p>
            <a:pPr>
              <a:buFont typeface="Wingdings" panose="05000000000000000000" pitchFamily="2" charset="2"/>
              <a:buChar char="§"/>
            </a:pPr>
            <a:r>
              <a:rPr lang="en-US" sz="2100"/>
              <a:t>Key steps in EDA:</a:t>
            </a:r>
          </a:p>
          <a:p>
            <a:pPr lvl="1">
              <a:buFont typeface="Arial" panose="020B0604020202020204" pitchFamily="34" charset="0"/>
              <a:buChar char="•"/>
            </a:pPr>
            <a:r>
              <a:rPr lang="en-US" sz="2100"/>
              <a:t>Analyzed the distribution of continuous variables (e.g., Age, Balance).</a:t>
            </a:r>
          </a:p>
          <a:p>
            <a:pPr lvl="1">
              <a:buFont typeface="Arial" panose="020B0604020202020204" pitchFamily="34" charset="0"/>
              <a:buChar char="•"/>
            </a:pPr>
            <a:r>
              <a:rPr lang="en-US" sz="2100"/>
              <a:t>Checked for missing values and outliers.</a:t>
            </a:r>
          </a:p>
          <a:p>
            <a:pPr lvl="1">
              <a:buFont typeface="Arial" panose="020B0604020202020204" pitchFamily="34" charset="0"/>
              <a:buChar char="•"/>
            </a:pPr>
            <a:r>
              <a:rPr lang="en-US" sz="2100"/>
              <a:t>Identified categorical variables and their distribution.</a:t>
            </a:r>
          </a:p>
          <a:p>
            <a:endParaRPr lang="en-US"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Statistical Tests and Feature Selection</a:t>
            </a:r>
          </a:p>
        </p:txBody>
      </p:sp>
      <p:sp>
        <p:nvSpPr>
          <p:cNvPr id="3" name="Content Placeholder 2"/>
          <p:cNvSpPr>
            <a:spLocks noGrp="1"/>
          </p:cNvSpPr>
          <p:nvPr>
            <p:ph idx="1"/>
          </p:nvPr>
        </p:nvSpPr>
        <p:spPr>
          <a:xfrm>
            <a:off x="963930" y="2969469"/>
            <a:ext cx="6056111" cy="2800395"/>
          </a:xfrm>
        </p:spPr>
        <p:txBody>
          <a:bodyPr anchor="t">
            <a:normAutofit/>
          </a:bodyPr>
          <a:lstStyle/>
          <a:p>
            <a:pPr>
              <a:buFont typeface="Wingdings" panose="05000000000000000000" pitchFamily="2" charset="2"/>
              <a:buChar char="§"/>
            </a:pPr>
            <a:r>
              <a:rPr lang="en-US" sz="2100"/>
              <a:t>Performed the following statistical tests:</a:t>
            </a:r>
          </a:p>
          <a:p>
            <a:pPr lvl="1">
              <a:buFont typeface="Arial" panose="020B0604020202020204" pitchFamily="34" charset="0"/>
              <a:buChar char="•"/>
            </a:pPr>
            <a:r>
              <a:rPr lang="en-US" sz="2100"/>
              <a:t>ANOVA: Used to identify significant continuous variables.</a:t>
            </a:r>
          </a:p>
          <a:p>
            <a:pPr lvl="1">
              <a:buFont typeface="Arial" panose="020B0604020202020204" pitchFamily="34" charset="0"/>
              <a:buChar char="•"/>
            </a:pPr>
            <a:r>
              <a:rPr lang="en-US" sz="2100"/>
              <a:t>ChiSquare Test: Used to assess the relationship between categorical variables and the target.</a:t>
            </a:r>
          </a:p>
          <a:p>
            <a:pPr lvl="1">
              <a:buFont typeface="Arial" panose="020B0604020202020204" pitchFamily="34" charset="0"/>
              <a:buChar char="•"/>
            </a:pPr>
            <a:r>
              <a:rPr lang="en-US" sz="2100"/>
              <a:t>Selected final features: NumOfProducts, IsActiveMember, Age, Balance.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Model Development</a:t>
            </a:r>
          </a:p>
        </p:txBody>
      </p:sp>
      <p:sp>
        <p:nvSpPr>
          <p:cNvPr id="3" name="Content Placeholder 2"/>
          <p:cNvSpPr>
            <a:spLocks noGrp="1"/>
          </p:cNvSpPr>
          <p:nvPr>
            <p:ph idx="1"/>
          </p:nvPr>
        </p:nvSpPr>
        <p:spPr>
          <a:xfrm>
            <a:off x="963930" y="2969469"/>
            <a:ext cx="6056111" cy="2800395"/>
          </a:xfrm>
        </p:spPr>
        <p:txBody>
          <a:bodyPr anchor="t">
            <a:normAutofit/>
          </a:bodyPr>
          <a:lstStyle/>
          <a:p>
            <a:pPr>
              <a:buFont typeface="Wingdings" panose="05000000000000000000" pitchFamily="2" charset="2"/>
              <a:buChar char="§"/>
            </a:pPr>
            <a:r>
              <a:rPr lang="en-US" sz="2100"/>
              <a:t>Train-Test Split: 70% training, 30% testing.</a:t>
            </a:r>
          </a:p>
          <a:p>
            <a:endParaRPr lang="en-US" sz="2100"/>
          </a:p>
          <a:p>
            <a:pPr>
              <a:buFont typeface="Wingdings" panose="05000000000000000000" pitchFamily="2" charset="2"/>
              <a:buChar char="§"/>
            </a:pPr>
            <a:r>
              <a:rPr lang="en-US" sz="2100"/>
              <a:t>Models Evaluated:</a:t>
            </a:r>
          </a:p>
          <a:p>
            <a:pPr lvl="1">
              <a:buFont typeface="Arial" panose="020B0604020202020204" pitchFamily="34" charset="0"/>
              <a:buChar char="•"/>
            </a:pPr>
            <a:r>
              <a:rPr lang="en-US" sz="2100"/>
              <a:t>Logistic Regression</a:t>
            </a:r>
          </a:p>
          <a:p>
            <a:pPr lvl="1">
              <a:buFont typeface="Arial" panose="020B0604020202020204" pitchFamily="34" charset="0"/>
              <a:buChar char="•"/>
            </a:pPr>
            <a:r>
              <a:rPr lang="en-US" sz="2100"/>
              <a:t>Decision Tree Classifier</a:t>
            </a:r>
          </a:p>
          <a:p>
            <a:pPr lvl="1">
              <a:buFont typeface="Arial" panose="020B0604020202020204" pitchFamily="34" charset="0"/>
              <a:buChar char="•"/>
            </a:pPr>
            <a:r>
              <a:rPr lang="en-US" sz="2100"/>
              <a:t>Random Forest Classifier</a:t>
            </a:r>
          </a:p>
        </p:txBody>
      </p:sp>
    </p:spTree>
    <p:extLst>
      <p:ext uri="{BB962C8B-B14F-4D97-AF65-F5344CB8AC3E}">
        <p14:creationId xmlns:p14="http://schemas.microsoft.com/office/powerpoint/2010/main" val="11614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Triangle 16">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Logistic Regression Results</a:t>
            </a:r>
          </a:p>
        </p:txBody>
      </p:sp>
      <p:sp>
        <p:nvSpPr>
          <p:cNvPr id="3" name="Content Placeholder 2"/>
          <p:cNvSpPr>
            <a:spLocks noGrp="1"/>
          </p:cNvSpPr>
          <p:nvPr>
            <p:ph idx="1"/>
          </p:nvPr>
        </p:nvSpPr>
        <p:spPr>
          <a:xfrm>
            <a:off x="963930" y="2969469"/>
            <a:ext cx="6056111" cy="2800395"/>
          </a:xfrm>
        </p:spPr>
        <p:txBody>
          <a:bodyPr anchor="t">
            <a:normAutofit/>
          </a:bodyPr>
          <a:lstStyle/>
          <a:p>
            <a:pPr>
              <a:buFont typeface="Wingdings" panose="05000000000000000000" pitchFamily="2" charset="2"/>
              <a:buChar char="§"/>
            </a:pPr>
            <a:r>
              <a:rPr lang="en-US" sz="2100"/>
              <a:t>The Logistic Regression model was developed to establish a baseline for predicting customer churn.</a:t>
            </a:r>
          </a:p>
          <a:p>
            <a:pPr>
              <a:buFont typeface="Wingdings" panose="05000000000000000000" pitchFamily="2" charset="2"/>
              <a:buChar char="§"/>
            </a:pPr>
            <a:r>
              <a:rPr lang="en-US" sz="2100"/>
              <a:t>Key Metrics:</a:t>
            </a:r>
          </a:p>
          <a:p>
            <a:pPr lvl="1">
              <a:buFont typeface="Arial" panose="020B0604020202020204" pitchFamily="34" charset="0"/>
              <a:buChar char="•"/>
            </a:pPr>
            <a:r>
              <a:rPr lang="en-US" sz="2100"/>
              <a:t>Accuracy: 77%</a:t>
            </a:r>
          </a:p>
          <a:p>
            <a:pPr lvl="1">
              <a:buFont typeface="Arial" panose="020B0604020202020204" pitchFamily="34" charset="0"/>
              <a:buChar char="•"/>
            </a:pPr>
            <a:r>
              <a:rPr lang="en-US" sz="2100"/>
              <a:t>Precision: 0.83 (Class 0), 0.61 (Class 1)</a:t>
            </a:r>
          </a:p>
          <a:p>
            <a:pPr lvl="1">
              <a:buFont typeface="Arial" panose="020B0604020202020204" pitchFamily="34" charset="0"/>
              <a:buChar char="•"/>
            </a:pPr>
            <a:r>
              <a:rPr lang="en-US" sz="2100"/>
              <a:t>Recall: 0.97 (Class 0), 0.21 (Class 1)</a:t>
            </a:r>
          </a:p>
          <a:p>
            <a:pPr lvl="1">
              <a:buFont typeface="Arial" panose="020B0604020202020204" pitchFamily="34" charset="0"/>
              <a:buChar char="•"/>
            </a:pPr>
            <a:r>
              <a:rPr lang="en-US" sz="2100"/>
              <a:t>F1Score: 0.89 (Class 0), 0.32 (Class 1)</a:t>
            </a:r>
          </a:p>
          <a:p>
            <a:endParaRPr 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Decision Tree Results</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buFont typeface="Wingdings" panose="05000000000000000000" pitchFamily="2" charset="2"/>
              <a:buChar char="§"/>
            </a:pPr>
            <a:r>
              <a:rPr lang="en-US" sz="2100"/>
              <a:t>The Decision Tree model was developed to provide more interpretability and feature importance analysis.</a:t>
            </a:r>
          </a:p>
          <a:p>
            <a:pPr>
              <a:lnSpc>
                <a:spcPct val="90000"/>
              </a:lnSpc>
              <a:buFont typeface="Wingdings" panose="05000000000000000000" pitchFamily="2" charset="2"/>
              <a:buChar char="§"/>
            </a:pPr>
            <a:r>
              <a:rPr lang="en-US" sz="2100"/>
              <a:t>Key Metrics:</a:t>
            </a:r>
          </a:p>
          <a:p>
            <a:pPr lvl="1">
              <a:lnSpc>
                <a:spcPct val="90000"/>
              </a:lnSpc>
              <a:buFont typeface="Arial" panose="020B0604020202020204" pitchFamily="34" charset="0"/>
              <a:buChar char="•"/>
            </a:pPr>
            <a:r>
              <a:rPr lang="en-US" sz="2100"/>
              <a:t>Accuracy: 79%</a:t>
            </a:r>
          </a:p>
          <a:p>
            <a:pPr lvl="1">
              <a:lnSpc>
                <a:spcPct val="90000"/>
              </a:lnSpc>
              <a:buFont typeface="Arial" panose="020B0604020202020204" pitchFamily="34" charset="0"/>
              <a:buChar char="•"/>
            </a:pPr>
            <a:r>
              <a:rPr lang="en-US" sz="2100"/>
              <a:t>Precision: 0.83 (Class 0), 0.86 (Class 1)</a:t>
            </a:r>
          </a:p>
          <a:p>
            <a:pPr lvl="1">
              <a:lnSpc>
                <a:spcPct val="90000"/>
              </a:lnSpc>
              <a:buFont typeface="Arial" panose="020B0604020202020204" pitchFamily="34" charset="0"/>
              <a:buChar char="•"/>
            </a:pPr>
            <a:r>
              <a:rPr lang="en-US" sz="2100"/>
              <a:t>Recall: 0.99 (Class 0), 0.24 (Class 1)</a:t>
            </a:r>
          </a:p>
          <a:p>
            <a:pPr lvl="1">
              <a:lnSpc>
                <a:spcPct val="90000"/>
              </a:lnSpc>
              <a:buFont typeface="Arial" panose="020B0604020202020204" pitchFamily="34" charset="0"/>
              <a:buChar char="•"/>
            </a:pPr>
            <a:r>
              <a:rPr lang="en-US" sz="2100"/>
              <a:t>F1Score: 0.90 (Class 0), 0.37 (Class 1)</a:t>
            </a:r>
          </a:p>
          <a:p>
            <a:pPr>
              <a:lnSpc>
                <a:spcPct val="90000"/>
              </a:lnSpc>
            </a:pPr>
            <a:endParaRPr lang="en-US" sz="2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GB" sz="5400"/>
              <a:t>Random Forest Results</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buFont typeface="Wingdings" panose="05000000000000000000" pitchFamily="2" charset="2"/>
              <a:buChar char="§"/>
            </a:pPr>
            <a:r>
              <a:rPr lang="en-US" sz="2100"/>
              <a:t>The Random Forest model was developed to leverage ensemble learning and improve prediction accuracy.</a:t>
            </a:r>
          </a:p>
          <a:p>
            <a:pPr>
              <a:lnSpc>
                <a:spcPct val="90000"/>
              </a:lnSpc>
              <a:buFont typeface="Wingdings" panose="05000000000000000000" pitchFamily="2" charset="2"/>
              <a:buChar char="§"/>
            </a:pPr>
            <a:r>
              <a:rPr lang="en-US" sz="2100"/>
              <a:t>Key Metrics:</a:t>
            </a:r>
          </a:p>
          <a:p>
            <a:pPr lvl="1">
              <a:lnSpc>
                <a:spcPct val="90000"/>
              </a:lnSpc>
              <a:buFont typeface="Arial" panose="020B0604020202020204" pitchFamily="34" charset="0"/>
              <a:buChar char="•"/>
            </a:pPr>
            <a:r>
              <a:rPr lang="en-US" sz="2100"/>
              <a:t> Accuracy: 82%</a:t>
            </a:r>
          </a:p>
          <a:p>
            <a:pPr lvl="1">
              <a:lnSpc>
                <a:spcPct val="90000"/>
              </a:lnSpc>
              <a:buFont typeface="Arial" panose="020B0604020202020204" pitchFamily="34" charset="0"/>
              <a:buChar char="•"/>
            </a:pPr>
            <a:r>
              <a:rPr lang="en-US" sz="2100"/>
              <a:t> Precision: 0.85 (Class 0), 0.73 (Class 1)</a:t>
            </a:r>
          </a:p>
          <a:p>
            <a:pPr lvl="1">
              <a:lnSpc>
                <a:spcPct val="90000"/>
              </a:lnSpc>
              <a:buFont typeface="Arial" panose="020B0604020202020204" pitchFamily="34" charset="0"/>
              <a:buChar char="•"/>
            </a:pPr>
            <a:r>
              <a:rPr lang="en-US" sz="2100"/>
              <a:t> Recall: 0.86 (Class 0), 0.69 (Class 1)</a:t>
            </a:r>
          </a:p>
          <a:p>
            <a:pPr lvl="1">
              <a:lnSpc>
                <a:spcPct val="90000"/>
              </a:lnSpc>
              <a:buFont typeface="Arial" panose="020B0604020202020204" pitchFamily="34" charset="0"/>
              <a:buChar char="•"/>
            </a:pPr>
            <a:r>
              <a:rPr lang="en-US" sz="2100"/>
              <a:t> F1Score: 0.85 (Class 0), 0.71 (Class 1)</a:t>
            </a:r>
          </a:p>
          <a:p>
            <a:pPr>
              <a:lnSpc>
                <a:spcPct val="90000"/>
              </a:lnSpc>
            </a:pPr>
            <a:endParaRPr lang="en-US" sz="21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20</TotalTime>
  <Words>649</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Customer Churn Prediction: Model Development and Evaluation</vt:lpstr>
      <vt:lpstr>Introduction</vt:lpstr>
      <vt:lpstr>Dataset Overview</vt:lpstr>
      <vt:lpstr>Exploratory Data Analysis (EDA)</vt:lpstr>
      <vt:lpstr>Statistical Tests and Feature Selection</vt:lpstr>
      <vt:lpstr>Model Development</vt:lpstr>
      <vt:lpstr>Logistic Regression Results</vt:lpstr>
      <vt:lpstr>Decision Tree Results</vt:lpstr>
      <vt:lpstr>Random Forest Results</vt:lpstr>
      <vt:lpstr>Model Implementation</vt:lpstr>
      <vt:lpstr>Faulty Row Identification</vt:lpstr>
      <vt:lpstr>Final Model Training</vt:lpstr>
      <vt:lpstr>Model Evaluation</vt:lpstr>
      <vt:lpstr>Confusion Matrix Visualization</vt:lpstr>
      <vt:lpstr>ROC Curve Visualization</vt:lpstr>
      <vt:lpstr>Feature Importance Visualization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Arka Santara</dc:creator>
  <cp:keywords/>
  <dc:description>generated using python-pptx</dc:description>
  <cp:lastModifiedBy>Arka Santara</cp:lastModifiedBy>
  <cp:revision>2</cp:revision>
  <dcterms:created xsi:type="dcterms:W3CDTF">2013-01-27T09:14:16Z</dcterms:created>
  <dcterms:modified xsi:type="dcterms:W3CDTF">2024-08-22T18:34:13Z</dcterms:modified>
  <cp:category/>
</cp:coreProperties>
</file>