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91" r:id="rId12"/>
    <p:sldId id="265" r:id="rId13"/>
    <p:sldId id="268" r:id="rId14"/>
    <p:sldId id="267" r:id="rId15"/>
    <p:sldId id="287" r:id="rId16"/>
    <p:sldId id="269" r:id="rId17"/>
    <p:sldId id="290" r:id="rId18"/>
    <p:sldId id="270" r:id="rId19"/>
    <p:sldId id="271" r:id="rId20"/>
    <p:sldId id="272" r:id="rId21"/>
    <p:sldId id="275" r:id="rId22"/>
    <p:sldId id="276" r:id="rId23"/>
    <p:sldId id="277" r:id="rId24"/>
    <p:sldId id="288" r:id="rId25"/>
    <p:sldId id="279" r:id="rId26"/>
    <p:sldId id="278" r:id="rId27"/>
    <p:sldId id="280" r:id="rId28"/>
    <p:sldId id="289" r:id="rId29"/>
    <p:sldId id="281" r:id="rId30"/>
    <p:sldId id="282" r:id="rId31"/>
    <p:sldId id="283" r:id="rId32"/>
    <p:sldId id="285" r:id="rId33"/>
    <p:sldId id="284" r:id="rId34"/>
    <p:sldId id="292" r:id="rId35"/>
    <p:sldId id="293" r:id="rId36"/>
    <p:sldId id="286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68668D-93FC-4300-AEBF-5FC51A35CA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91"/>
            <p14:sldId id="265"/>
            <p14:sldId id="268"/>
            <p14:sldId id="267"/>
            <p14:sldId id="287"/>
            <p14:sldId id="269"/>
            <p14:sldId id="290"/>
            <p14:sldId id="270"/>
            <p14:sldId id="271"/>
            <p14:sldId id="272"/>
            <p14:sldId id="275"/>
            <p14:sldId id="276"/>
            <p14:sldId id="277"/>
            <p14:sldId id="288"/>
            <p14:sldId id="279"/>
            <p14:sldId id="278"/>
            <p14:sldId id="280"/>
            <p14:sldId id="289"/>
            <p14:sldId id="281"/>
            <p14:sldId id="282"/>
            <p14:sldId id="283"/>
            <p14:sldId id="285"/>
            <p14:sldId id="284"/>
            <p14:sldId id="292"/>
            <p14:sldId id="293"/>
            <p14:sldId id="28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99" d="100"/>
          <a:sy n="99" d="100"/>
        </p:scale>
        <p:origin x="9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48F02-F6A5-4D3D-AE36-BF3A30757B9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484F1A-331F-4BAE-9764-13B2B52412D1}">
      <dgm:prSet/>
      <dgm:spPr/>
      <dgm:t>
        <a:bodyPr/>
        <a:lstStyle/>
        <a:p>
          <a:r>
            <a:rPr lang="en-US" b="1"/>
            <a:t>Arrest Demographics</a:t>
          </a:r>
          <a:endParaRPr lang="en-US"/>
        </a:p>
      </dgm:t>
    </dgm:pt>
    <dgm:pt modelId="{FD246BEC-0FA7-48DE-AD21-61841DE00CB6}" type="parTrans" cxnId="{C18F4FAB-C346-4258-9A48-FB143AD76891}">
      <dgm:prSet/>
      <dgm:spPr/>
      <dgm:t>
        <a:bodyPr/>
        <a:lstStyle/>
        <a:p>
          <a:endParaRPr lang="en-US"/>
        </a:p>
      </dgm:t>
    </dgm:pt>
    <dgm:pt modelId="{D70363E6-951D-4F0B-A5F5-344175B70E95}" type="sibTrans" cxnId="{C18F4FAB-C346-4258-9A48-FB143AD76891}">
      <dgm:prSet/>
      <dgm:spPr/>
      <dgm:t>
        <a:bodyPr/>
        <a:lstStyle/>
        <a:p>
          <a:endParaRPr lang="en-US"/>
        </a:p>
      </dgm:t>
    </dgm:pt>
    <dgm:pt modelId="{9F8B48B4-6F1F-4785-946C-052B3A869DEE}">
      <dgm:prSet/>
      <dgm:spPr/>
      <dgm:t>
        <a:bodyPr/>
        <a:lstStyle/>
        <a:p>
          <a:r>
            <a:rPr lang="en-US"/>
            <a:t>This category focuses on the characteristics of the individuals who were arrested.</a:t>
          </a:r>
        </a:p>
      </dgm:t>
    </dgm:pt>
    <dgm:pt modelId="{916E33DE-3538-4878-AC9A-D77DF0F624D0}" type="parTrans" cxnId="{17B66E54-73F5-4D4F-A292-9CEC1C0C38D7}">
      <dgm:prSet/>
      <dgm:spPr/>
      <dgm:t>
        <a:bodyPr/>
        <a:lstStyle/>
        <a:p>
          <a:endParaRPr lang="en-US"/>
        </a:p>
      </dgm:t>
    </dgm:pt>
    <dgm:pt modelId="{488A20EC-8A7F-4233-856E-D128B37B135D}" type="sibTrans" cxnId="{17B66E54-73F5-4D4F-A292-9CEC1C0C38D7}">
      <dgm:prSet/>
      <dgm:spPr/>
      <dgm:t>
        <a:bodyPr/>
        <a:lstStyle/>
        <a:p>
          <a:endParaRPr lang="en-US"/>
        </a:p>
      </dgm:t>
    </dgm:pt>
    <dgm:pt modelId="{440B389E-ACFB-4641-875E-F7D910538ADF}" type="pres">
      <dgm:prSet presAssocID="{26448F02-F6A5-4D3D-AE36-BF3A30757B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A12AF7-BBDD-4A7B-9EDF-10E982D85E49}" type="pres">
      <dgm:prSet presAssocID="{03484F1A-331F-4BAE-9764-13B2B52412D1}" presName="hierRoot1" presStyleCnt="0"/>
      <dgm:spPr/>
    </dgm:pt>
    <dgm:pt modelId="{79B9E45C-67F2-40EE-BCF5-E57599D9DC8E}" type="pres">
      <dgm:prSet presAssocID="{03484F1A-331F-4BAE-9764-13B2B52412D1}" presName="composite" presStyleCnt="0"/>
      <dgm:spPr/>
    </dgm:pt>
    <dgm:pt modelId="{8422E67D-0BF3-45C5-A9CF-6F3DAB7E1FE8}" type="pres">
      <dgm:prSet presAssocID="{03484F1A-331F-4BAE-9764-13B2B52412D1}" presName="background" presStyleLbl="node0" presStyleIdx="0" presStyleCnt="2"/>
      <dgm:spPr/>
    </dgm:pt>
    <dgm:pt modelId="{FE1DB9EC-B9B2-4C08-9556-8D7A627DF362}" type="pres">
      <dgm:prSet presAssocID="{03484F1A-331F-4BAE-9764-13B2B52412D1}" presName="text" presStyleLbl="fgAcc0" presStyleIdx="0" presStyleCnt="2">
        <dgm:presLayoutVars>
          <dgm:chPref val="3"/>
        </dgm:presLayoutVars>
      </dgm:prSet>
      <dgm:spPr/>
    </dgm:pt>
    <dgm:pt modelId="{8DF3F033-BD58-42AB-945C-7DEDA95A312C}" type="pres">
      <dgm:prSet presAssocID="{03484F1A-331F-4BAE-9764-13B2B52412D1}" presName="hierChild2" presStyleCnt="0"/>
      <dgm:spPr/>
    </dgm:pt>
    <dgm:pt modelId="{02147C12-8125-4155-B262-B8CFD635C5BD}" type="pres">
      <dgm:prSet presAssocID="{9F8B48B4-6F1F-4785-946C-052B3A869DEE}" presName="hierRoot1" presStyleCnt="0"/>
      <dgm:spPr/>
    </dgm:pt>
    <dgm:pt modelId="{EC97A9D6-75C1-43BC-9CB5-5C593D778ADE}" type="pres">
      <dgm:prSet presAssocID="{9F8B48B4-6F1F-4785-946C-052B3A869DEE}" presName="composite" presStyleCnt="0"/>
      <dgm:spPr/>
    </dgm:pt>
    <dgm:pt modelId="{9852CEEE-461F-47CB-BF23-BF6F75989450}" type="pres">
      <dgm:prSet presAssocID="{9F8B48B4-6F1F-4785-946C-052B3A869DEE}" presName="background" presStyleLbl="node0" presStyleIdx="1" presStyleCnt="2"/>
      <dgm:spPr/>
    </dgm:pt>
    <dgm:pt modelId="{25C1C9A6-46CC-4845-A735-DCF7C4B270A4}" type="pres">
      <dgm:prSet presAssocID="{9F8B48B4-6F1F-4785-946C-052B3A869DEE}" presName="text" presStyleLbl="fgAcc0" presStyleIdx="1" presStyleCnt="2">
        <dgm:presLayoutVars>
          <dgm:chPref val="3"/>
        </dgm:presLayoutVars>
      </dgm:prSet>
      <dgm:spPr/>
    </dgm:pt>
    <dgm:pt modelId="{FEC84B09-FCF6-4109-87F2-8F11209F5052}" type="pres">
      <dgm:prSet presAssocID="{9F8B48B4-6F1F-4785-946C-052B3A869DEE}" presName="hierChild2" presStyleCnt="0"/>
      <dgm:spPr/>
    </dgm:pt>
  </dgm:ptLst>
  <dgm:cxnLst>
    <dgm:cxn modelId="{5E3A9F17-E5A9-4CD4-A030-060B7F8932DA}" type="presOf" srcId="{26448F02-F6A5-4D3D-AE36-BF3A30757B96}" destId="{440B389E-ACFB-4641-875E-F7D910538ADF}" srcOrd="0" destOrd="0" presId="urn:microsoft.com/office/officeart/2005/8/layout/hierarchy1"/>
    <dgm:cxn modelId="{17B66E54-73F5-4D4F-A292-9CEC1C0C38D7}" srcId="{26448F02-F6A5-4D3D-AE36-BF3A30757B96}" destId="{9F8B48B4-6F1F-4785-946C-052B3A869DEE}" srcOrd="1" destOrd="0" parTransId="{916E33DE-3538-4878-AC9A-D77DF0F624D0}" sibTransId="{488A20EC-8A7F-4233-856E-D128B37B135D}"/>
    <dgm:cxn modelId="{00EFF19D-04DC-4133-9E93-9B38AD080211}" type="presOf" srcId="{03484F1A-331F-4BAE-9764-13B2B52412D1}" destId="{FE1DB9EC-B9B2-4C08-9556-8D7A627DF362}" srcOrd="0" destOrd="0" presId="urn:microsoft.com/office/officeart/2005/8/layout/hierarchy1"/>
    <dgm:cxn modelId="{C18F4FAB-C346-4258-9A48-FB143AD76891}" srcId="{26448F02-F6A5-4D3D-AE36-BF3A30757B96}" destId="{03484F1A-331F-4BAE-9764-13B2B52412D1}" srcOrd="0" destOrd="0" parTransId="{FD246BEC-0FA7-48DE-AD21-61841DE00CB6}" sibTransId="{D70363E6-951D-4F0B-A5F5-344175B70E95}"/>
    <dgm:cxn modelId="{4CDA79E3-F7CE-49AD-B374-0D5C621F79D6}" type="presOf" srcId="{9F8B48B4-6F1F-4785-946C-052B3A869DEE}" destId="{25C1C9A6-46CC-4845-A735-DCF7C4B270A4}" srcOrd="0" destOrd="0" presId="urn:microsoft.com/office/officeart/2005/8/layout/hierarchy1"/>
    <dgm:cxn modelId="{AC1701ED-63F9-4E68-98B5-171177C5918E}" type="presParOf" srcId="{440B389E-ACFB-4641-875E-F7D910538ADF}" destId="{F5A12AF7-BBDD-4A7B-9EDF-10E982D85E49}" srcOrd="0" destOrd="0" presId="urn:microsoft.com/office/officeart/2005/8/layout/hierarchy1"/>
    <dgm:cxn modelId="{3B2FB719-8388-4C08-9AD4-2E3A2D4A6B18}" type="presParOf" srcId="{F5A12AF7-BBDD-4A7B-9EDF-10E982D85E49}" destId="{79B9E45C-67F2-40EE-BCF5-E57599D9DC8E}" srcOrd="0" destOrd="0" presId="urn:microsoft.com/office/officeart/2005/8/layout/hierarchy1"/>
    <dgm:cxn modelId="{231775EF-963A-4B64-BCA4-659505F17DB3}" type="presParOf" srcId="{79B9E45C-67F2-40EE-BCF5-E57599D9DC8E}" destId="{8422E67D-0BF3-45C5-A9CF-6F3DAB7E1FE8}" srcOrd="0" destOrd="0" presId="urn:microsoft.com/office/officeart/2005/8/layout/hierarchy1"/>
    <dgm:cxn modelId="{3E300BCA-0E52-4132-B45A-433FE4F680A0}" type="presParOf" srcId="{79B9E45C-67F2-40EE-BCF5-E57599D9DC8E}" destId="{FE1DB9EC-B9B2-4C08-9556-8D7A627DF362}" srcOrd="1" destOrd="0" presId="urn:microsoft.com/office/officeart/2005/8/layout/hierarchy1"/>
    <dgm:cxn modelId="{F5B3568A-A16D-4A60-9781-DBC588BA8491}" type="presParOf" srcId="{F5A12AF7-BBDD-4A7B-9EDF-10E982D85E49}" destId="{8DF3F033-BD58-42AB-945C-7DEDA95A312C}" srcOrd="1" destOrd="0" presId="urn:microsoft.com/office/officeart/2005/8/layout/hierarchy1"/>
    <dgm:cxn modelId="{E4544877-C540-4E9F-94CF-ED92351BA99E}" type="presParOf" srcId="{440B389E-ACFB-4641-875E-F7D910538ADF}" destId="{02147C12-8125-4155-B262-B8CFD635C5BD}" srcOrd="1" destOrd="0" presId="urn:microsoft.com/office/officeart/2005/8/layout/hierarchy1"/>
    <dgm:cxn modelId="{1C9521DA-8E36-4CBE-B4A6-BC73EDA85637}" type="presParOf" srcId="{02147C12-8125-4155-B262-B8CFD635C5BD}" destId="{EC97A9D6-75C1-43BC-9CB5-5C593D778ADE}" srcOrd="0" destOrd="0" presId="urn:microsoft.com/office/officeart/2005/8/layout/hierarchy1"/>
    <dgm:cxn modelId="{4ACE9CC3-84F6-4974-B50D-C0967D70F795}" type="presParOf" srcId="{EC97A9D6-75C1-43BC-9CB5-5C593D778ADE}" destId="{9852CEEE-461F-47CB-BF23-BF6F75989450}" srcOrd="0" destOrd="0" presId="urn:microsoft.com/office/officeart/2005/8/layout/hierarchy1"/>
    <dgm:cxn modelId="{A775D741-7FEF-4B75-A9C3-F5D1114672F5}" type="presParOf" srcId="{EC97A9D6-75C1-43BC-9CB5-5C593D778ADE}" destId="{25C1C9A6-46CC-4845-A735-DCF7C4B270A4}" srcOrd="1" destOrd="0" presId="urn:microsoft.com/office/officeart/2005/8/layout/hierarchy1"/>
    <dgm:cxn modelId="{BE84C7A8-8ED7-4888-AF83-361E472BFE7F}" type="presParOf" srcId="{02147C12-8125-4155-B262-B8CFD635C5BD}" destId="{FEC84B09-FCF6-4109-87F2-8F11209F50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E7678-EB92-4EE3-87FB-5701BC4AB22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E410C4-9294-4122-8DF0-A790F54B3A70}">
      <dgm:prSet/>
      <dgm:spPr/>
      <dgm:t>
        <a:bodyPr/>
        <a:lstStyle/>
        <a:p>
          <a:r>
            <a:rPr lang="en-US" b="1" dirty="0"/>
            <a:t> Crime Details</a:t>
          </a:r>
          <a:endParaRPr lang="en-US" dirty="0"/>
        </a:p>
      </dgm:t>
    </dgm:pt>
    <dgm:pt modelId="{F80ED794-1AD5-4799-80CB-9A9F78673179}" type="parTrans" cxnId="{00CAC4ED-8CB7-4B39-855E-8E8993761D2C}">
      <dgm:prSet/>
      <dgm:spPr/>
      <dgm:t>
        <a:bodyPr/>
        <a:lstStyle/>
        <a:p>
          <a:endParaRPr lang="en-US"/>
        </a:p>
      </dgm:t>
    </dgm:pt>
    <dgm:pt modelId="{A21AA4C0-1060-43B9-975A-5BB240B605A1}" type="sibTrans" cxnId="{00CAC4ED-8CB7-4B39-855E-8E8993761D2C}">
      <dgm:prSet/>
      <dgm:spPr/>
      <dgm:t>
        <a:bodyPr/>
        <a:lstStyle/>
        <a:p>
          <a:endParaRPr lang="en-US"/>
        </a:p>
      </dgm:t>
    </dgm:pt>
    <dgm:pt modelId="{AB62F578-9D2F-4DD8-9D51-AF8D7C3B6BF7}">
      <dgm:prSet/>
      <dgm:spPr/>
      <dgm:t>
        <a:bodyPr/>
        <a:lstStyle/>
        <a:p>
          <a:r>
            <a:rPr lang="en-GB"/>
            <a:t>This category focuses on the specifics of the crimes that were committed.</a:t>
          </a:r>
          <a:endParaRPr lang="en-US"/>
        </a:p>
      </dgm:t>
    </dgm:pt>
    <dgm:pt modelId="{9409ECD7-A000-4C0D-8508-89F193B6C627}" type="parTrans" cxnId="{BF093B83-C292-489F-8CCC-BC4C28A48530}">
      <dgm:prSet/>
      <dgm:spPr/>
      <dgm:t>
        <a:bodyPr/>
        <a:lstStyle/>
        <a:p>
          <a:endParaRPr lang="en-US"/>
        </a:p>
      </dgm:t>
    </dgm:pt>
    <dgm:pt modelId="{42A37EE3-EE46-435B-97B3-F1CDC81B0267}" type="sibTrans" cxnId="{BF093B83-C292-489F-8CCC-BC4C28A48530}">
      <dgm:prSet/>
      <dgm:spPr/>
      <dgm:t>
        <a:bodyPr/>
        <a:lstStyle/>
        <a:p>
          <a:endParaRPr lang="en-US"/>
        </a:p>
      </dgm:t>
    </dgm:pt>
    <dgm:pt modelId="{1759DA67-46C2-41D7-889E-A05C602016E9}" type="pres">
      <dgm:prSet presAssocID="{60AE7678-EB92-4EE3-87FB-5701BC4AB2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A85E5-426B-41A9-8BEE-C62453583C7D}" type="pres">
      <dgm:prSet presAssocID="{2EE410C4-9294-4122-8DF0-A790F54B3A70}" presName="hierRoot1" presStyleCnt="0"/>
      <dgm:spPr/>
    </dgm:pt>
    <dgm:pt modelId="{E660BE64-C657-4BCA-B939-5F9F1FAE475A}" type="pres">
      <dgm:prSet presAssocID="{2EE410C4-9294-4122-8DF0-A790F54B3A70}" presName="composite" presStyleCnt="0"/>
      <dgm:spPr/>
    </dgm:pt>
    <dgm:pt modelId="{DF403581-D1E7-4E6B-AC83-A134B0014E23}" type="pres">
      <dgm:prSet presAssocID="{2EE410C4-9294-4122-8DF0-A790F54B3A70}" presName="background" presStyleLbl="node0" presStyleIdx="0" presStyleCnt="2"/>
      <dgm:spPr/>
    </dgm:pt>
    <dgm:pt modelId="{D198DD42-29D5-4673-B011-3D8912D05AD3}" type="pres">
      <dgm:prSet presAssocID="{2EE410C4-9294-4122-8DF0-A790F54B3A70}" presName="text" presStyleLbl="fgAcc0" presStyleIdx="0" presStyleCnt="2">
        <dgm:presLayoutVars>
          <dgm:chPref val="3"/>
        </dgm:presLayoutVars>
      </dgm:prSet>
      <dgm:spPr/>
    </dgm:pt>
    <dgm:pt modelId="{A32E3ADF-8CDE-4BA1-AB87-04B029F2130E}" type="pres">
      <dgm:prSet presAssocID="{2EE410C4-9294-4122-8DF0-A790F54B3A70}" presName="hierChild2" presStyleCnt="0"/>
      <dgm:spPr/>
    </dgm:pt>
    <dgm:pt modelId="{63E026A0-593C-4CBB-B4E2-985A9B6E5FB0}" type="pres">
      <dgm:prSet presAssocID="{AB62F578-9D2F-4DD8-9D51-AF8D7C3B6BF7}" presName="hierRoot1" presStyleCnt="0"/>
      <dgm:spPr/>
    </dgm:pt>
    <dgm:pt modelId="{95D52F9D-D1A2-49C3-9AFE-4641403786E1}" type="pres">
      <dgm:prSet presAssocID="{AB62F578-9D2F-4DD8-9D51-AF8D7C3B6BF7}" presName="composite" presStyleCnt="0"/>
      <dgm:spPr/>
    </dgm:pt>
    <dgm:pt modelId="{43ED7669-1ADD-47E5-9A70-30276683D94B}" type="pres">
      <dgm:prSet presAssocID="{AB62F578-9D2F-4DD8-9D51-AF8D7C3B6BF7}" presName="background" presStyleLbl="node0" presStyleIdx="1" presStyleCnt="2"/>
      <dgm:spPr/>
    </dgm:pt>
    <dgm:pt modelId="{57832864-9259-4C07-9874-416877051291}" type="pres">
      <dgm:prSet presAssocID="{AB62F578-9D2F-4DD8-9D51-AF8D7C3B6BF7}" presName="text" presStyleLbl="fgAcc0" presStyleIdx="1" presStyleCnt="2">
        <dgm:presLayoutVars>
          <dgm:chPref val="3"/>
        </dgm:presLayoutVars>
      </dgm:prSet>
      <dgm:spPr/>
    </dgm:pt>
    <dgm:pt modelId="{3D41631C-C72E-458E-9888-0D371A348028}" type="pres">
      <dgm:prSet presAssocID="{AB62F578-9D2F-4DD8-9D51-AF8D7C3B6BF7}" presName="hierChild2" presStyleCnt="0"/>
      <dgm:spPr/>
    </dgm:pt>
  </dgm:ptLst>
  <dgm:cxnLst>
    <dgm:cxn modelId="{34CD8811-CCA8-42B6-A177-BDBB012A3677}" type="presOf" srcId="{AB62F578-9D2F-4DD8-9D51-AF8D7C3B6BF7}" destId="{57832864-9259-4C07-9874-416877051291}" srcOrd="0" destOrd="0" presId="urn:microsoft.com/office/officeart/2005/8/layout/hierarchy1"/>
    <dgm:cxn modelId="{C51D4C12-E782-4AC3-B84E-DCA82561E84F}" type="presOf" srcId="{2EE410C4-9294-4122-8DF0-A790F54B3A70}" destId="{D198DD42-29D5-4673-B011-3D8912D05AD3}" srcOrd="0" destOrd="0" presId="urn:microsoft.com/office/officeart/2005/8/layout/hierarchy1"/>
    <dgm:cxn modelId="{A4AE116E-E161-484C-9E91-93CDDE07C3E9}" type="presOf" srcId="{60AE7678-EB92-4EE3-87FB-5701BC4AB22B}" destId="{1759DA67-46C2-41D7-889E-A05C602016E9}" srcOrd="0" destOrd="0" presId="urn:microsoft.com/office/officeart/2005/8/layout/hierarchy1"/>
    <dgm:cxn modelId="{BF093B83-C292-489F-8CCC-BC4C28A48530}" srcId="{60AE7678-EB92-4EE3-87FB-5701BC4AB22B}" destId="{AB62F578-9D2F-4DD8-9D51-AF8D7C3B6BF7}" srcOrd="1" destOrd="0" parTransId="{9409ECD7-A000-4C0D-8508-89F193B6C627}" sibTransId="{42A37EE3-EE46-435B-97B3-F1CDC81B0267}"/>
    <dgm:cxn modelId="{00CAC4ED-8CB7-4B39-855E-8E8993761D2C}" srcId="{60AE7678-EB92-4EE3-87FB-5701BC4AB22B}" destId="{2EE410C4-9294-4122-8DF0-A790F54B3A70}" srcOrd="0" destOrd="0" parTransId="{F80ED794-1AD5-4799-80CB-9A9F78673179}" sibTransId="{A21AA4C0-1060-43B9-975A-5BB240B605A1}"/>
    <dgm:cxn modelId="{97271A6E-3E4F-4DEC-94E1-636CABF1FD28}" type="presParOf" srcId="{1759DA67-46C2-41D7-889E-A05C602016E9}" destId="{940A85E5-426B-41A9-8BEE-C62453583C7D}" srcOrd="0" destOrd="0" presId="urn:microsoft.com/office/officeart/2005/8/layout/hierarchy1"/>
    <dgm:cxn modelId="{A0189969-3659-4ACF-BECE-DF405AFE059E}" type="presParOf" srcId="{940A85E5-426B-41A9-8BEE-C62453583C7D}" destId="{E660BE64-C657-4BCA-B939-5F9F1FAE475A}" srcOrd="0" destOrd="0" presId="urn:microsoft.com/office/officeart/2005/8/layout/hierarchy1"/>
    <dgm:cxn modelId="{D3750D1D-E3F5-40EB-B49E-973AC0E2B69F}" type="presParOf" srcId="{E660BE64-C657-4BCA-B939-5F9F1FAE475A}" destId="{DF403581-D1E7-4E6B-AC83-A134B0014E23}" srcOrd="0" destOrd="0" presId="urn:microsoft.com/office/officeart/2005/8/layout/hierarchy1"/>
    <dgm:cxn modelId="{A6E9A571-0D4B-42E1-91BB-AF88C72DE231}" type="presParOf" srcId="{E660BE64-C657-4BCA-B939-5F9F1FAE475A}" destId="{D198DD42-29D5-4673-B011-3D8912D05AD3}" srcOrd="1" destOrd="0" presId="urn:microsoft.com/office/officeart/2005/8/layout/hierarchy1"/>
    <dgm:cxn modelId="{BE089E0A-C864-4A50-BCAE-EA4CC99FD3CF}" type="presParOf" srcId="{940A85E5-426B-41A9-8BEE-C62453583C7D}" destId="{A32E3ADF-8CDE-4BA1-AB87-04B029F2130E}" srcOrd="1" destOrd="0" presId="urn:microsoft.com/office/officeart/2005/8/layout/hierarchy1"/>
    <dgm:cxn modelId="{A7F62034-9EC3-49A3-B58E-CA4D0B1443F3}" type="presParOf" srcId="{1759DA67-46C2-41D7-889E-A05C602016E9}" destId="{63E026A0-593C-4CBB-B4E2-985A9B6E5FB0}" srcOrd="1" destOrd="0" presId="urn:microsoft.com/office/officeart/2005/8/layout/hierarchy1"/>
    <dgm:cxn modelId="{EB0DE0B6-BD05-4BA8-9650-F55F446E83B9}" type="presParOf" srcId="{63E026A0-593C-4CBB-B4E2-985A9B6E5FB0}" destId="{95D52F9D-D1A2-49C3-9AFE-4641403786E1}" srcOrd="0" destOrd="0" presId="urn:microsoft.com/office/officeart/2005/8/layout/hierarchy1"/>
    <dgm:cxn modelId="{3E2C2511-BD8B-47C4-8B4C-F501D3753F5B}" type="presParOf" srcId="{95D52F9D-D1A2-49C3-9AFE-4641403786E1}" destId="{43ED7669-1ADD-47E5-9A70-30276683D94B}" srcOrd="0" destOrd="0" presId="urn:microsoft.com/office/officeart/2005/8/layout/hierarchy1"/>
    <dgm:cxn modelId="{338D470B-827B-4F23-B41A-5A53A85F00AA}" type="presParOf" srcId="{95D52F9D-D1A2-49C3-9AFE-4641403786E1}" destId="{57832864-9259-4C07-9874-416877051291}" srcOrd="1" destOrd="0" presId="urn:microsoft.com/office/officeart/2005/8/layout/hierarchy1"/>
    <dgm:cxn modelId="{FBF9301C-03AA-423F-8392-786C834ABCFA}" type="presParOf" srcId="{63E026A0-593C-4CBB-B4E2-985A9B6E5FB0}" destId="{3D41631C-C72E-458E-9888-0D371A3480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E266C-F7D1-4530-A252-D697BB92835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AA754E-B77D-4350-B832-8A8CE51BE360}">
      <dgm:prSet/>
      <dgm:spPr/>
      <dgm:t>
        <a:bodyPr/>
        <a:lstStyle/>
        <a:p>
          <a:r>
            <a:rPr lang="en-US" b="1" dirty="0"/>
            <a:t> Temporal Analysis</a:t>
          </a:r>
          <a:endParaRPr lang="en-US" dirty="0"/>
        </a:p>
      </dgm:t>
    </dgm:pt>
    <dgm:pt modelId="{3366F0D0-B0FE-4B11-9554-353D33D494BA}" type="parTrans" cxnId="{BA851EBE-EB1E-47F2-89E3-00E5B8CE8DD9}">
      <dgm:prSet/>
      <dgm:spPr/>
      <dgm:t>
        <a:bodyPr/>
        <a:lstStyle/>
        <a:p>
          <a:endParaRPr lang="en-US"/>
        </a:p>
      </dgm:t>
    </dgm:pt>
    <dgm:pt modelId="{68AECF0F-63F8-4692-9B2D-71E0FE7211B4}" type="sibTrans" cxnId="{BA851EBE-EB1E-47F2-89E3-00E5B8CE8DD9}">
      <dgm:prSet/>
      <dgm:spPr/>
      <dgm:t>
        <a:bodyPr/>
        <a:lstStyle/>
        <a:p>
          <a:endParaRPr lang="en-US"/>
        </a:p>
      </dgm:t>
    </dgm:pt>
    <dgm:pt modelId="{E729B970-6A2A-404E-9464-A9C30E584DFD}">
      <dgm:prSet/>
      <dgm:spPr/>
      <dgm:t>
        <a:bodyPr/>
        <a:lstStyle/>
        <a:p>
          <a:r>
            <a:rPr lang="en-GB"/>
            <a:t>This category focuses on the timing of the crimes.</a:t>
          </a:r>
          <a:endParaRPr lang="en-US"/>
        </a:p>
      </dgm:t>
    </dgm:pt>
    <dgm:pt modelId="{0AF2BE21-7CDA-45A7-8352-BD9C31FACACF}" type="parTrans" cxnId="{E0E04D08-242B-4027-807C-C29974C6301C}">
      <dgm:prSet/>
      <dgm:spPr/>
      <dgm:t>
        <a:bodyPr/>
        <a:lstStyle/>
        <a:p>
          <a:endParaRPr lang="en-US"/>
        </a:p>
      </dgm:t>
    </dgm:pt>
    <dgm:pt modelId="{DB8B1FBD-C0D2-412F-AC45-5E0809A082AA}" type="sibTrans" cxnId="{E0E04D08-242B-4027-807C-C29974C6301C}">
      <dgm:prSet/>
      <dgm:spPr/>
      <dgm:t>
        <a:bodyPr/>
        <a:lstStyle/>
        <a:p>
          <a:endParaRPr lang="en-US"/>
        </a:p>
      </dgm:t>
    </dgm:pt>
    <dgm:pt modelId="{B6320408-5DA2-40C7-AFE6-F712A07ADE38}" type="pres">
      <dgm:prSet presAssocID="{CFFE266C-F7D1-4530-A252-D697BB9283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A91E72-BFE0-4BE2-99A3-F1B9137DC64C}" type="pres">
      <dgm:prSet presAssocID="{C1AA754E-B77D-4350-B832-8A8CE51BE360}" presName="hierRoot1" presStyleCnt="0"/>
      <dgm:spPr/>
    </dgm:pt>
    <dgm:pt modelId="{C71E1240-87B7-4A95-B7E6-796054C2608D}" type="pres">
      <dgm:prSet presAssocID="{C1AA754E-B77D-4350-B832-8A8CE51BE360}" presName="composite" presStyleCnt="0"/>
      <dgm:spPr/>
    </dgm:pt>
    <dgm:pt modelId="{719AA5C6-51D9-40D3-801E-EBFD2B584B17}" type="pres">
      <dgm:prSet presAssocID="{C1AA754E-B77D-4350-B832-8A8CE51BE360}" presName="background" presStyleLbl="node0" presStyleIdx="0" presStyleCnt="2"/>
      <dgm:spPr/>
    </dgm:pt>
    <dgm:pt modelId="{F0BA9B83-C6A3-40C7-BB38-ED4446A95025}" type="pres">
      <dgm:prSet presAssocID="{C1AA754E-B77D-4350-B832-8A8CE51BE360}" presName="text" presStyleLbl="fgAcc0" presStyleIdx="0" presStyleCnt="2" custLinFactNeighborX="-28" custLinFactNeighborY="968">
        <dgm:presLayoutVars>
          <dgm:chPref val="3"/>
        </dgm:presLayoutVars>
      </dgm:prSet>
      <dgm:spPr/>
    </dgm:pt>
    <dgm:pt modelId="{4D543B9B-B7AC-4328-871A-0F28A0F76D1A}" type="pres">
      <dgm:prSet presAssocID="{C1AA754E-B77D-4350-B832-8A8CE51BE360}" presName="hierChild2" presStyleCnt="0"/>
      <dgm:spPr/>
    </dgm:pt>
    <dgm:pt modelId="{C7919C3D-1FF9-45DD-AC5F-A64D359DD32F}" type="pres">
      <dgm:prSet presAssocID="{E729B970-6A2A-404E-9464-A9C30E584DFD}" presName="hierRoot1" presStyleCnt="0"/>
      <dgm:spPr/>
    </dgm:pt>
    <dgm:pt modelId="{88F8C31A-2534-4295-B75E-4E69ADE54AE3}" type="pres">
      <dgm:prSet presAssocID="{E729B970-6A2A-404E-9464-A9C30E584DFD}" presName="composite" presStyleCnt="0"/>
      <dgm:spPr/>
    </dgm:pt>
    <dgm:pt modelId="{8CE2CFE1-7470-42A7-A4B1-7C7F3AD9914D}" type="pres">
      <dgm:prSet presAssocID="{E729B970-6A2A-404E-9464-A9C30E584DFD}" presName="background" presStyleLbl="node0" presStyleIdx="1" presStyleCnt="2"/>
      <dgm:spPr/>
    </dgm:pt>
    <dgm:pt modelId="{04287B7A-E71E-490D-A789-19E1C16E43D9}" type="pres">
      <dgm:prSet presAssocID="{E729B970-6A2A-404E-9464-A9C30E584DFD}" presName="text" presStyleLbl="fgAcc0" presStyleIdx="1" presStyleCnt="2">
        <dgm:presLayoutVars>
          <dgm:chPref val="3"/>
        </dgm:presLayoutVars>
      </dgm:prSet>
      <dgm:spPr/>
    </dgm:pt>
    <dgm:pt modelId="{B296C1F2-4C89-4C6D-9CC0-0E1626B71060}" type="pres">
      <dgm:prSet presAssocID="{E729B970-6A2A-404E-9464-A9C30E584DFD}" presName="hierChild2" presStyleCnt="0"/>
      <dgm:spPr/>
    </dgm:pt>
  </dgm:ptLst>
  <dgm:cxnLst>
    <dgm:cxn modelId="{E0E04D08-242B-4027-807C-C29974C6301C}" srcId="{CFFE266C-F7D1-4530-A252-D697BB928359}" destId="{E729B970-6A2A-404E-9464-A9C30E584DFD}" srcOrd="1" destOrd="0" parTransId="{0AF2BE21-7CDA-45A7-8352-BD9C31FACACF}" sibTransId="{DB8B1FBD-C0D2-412F-AC45-5E0809A082AA}"/>
    <dgm:cxn modelId="{CBA6834D-1235-4B73-BBA8-A82E9EB1B46D}" type="presOf" srcId="{C1AA754E-B77D-4350-B832-8A8CE51BE360}" destId="{F0BA9B83-C6A3-40C7-BB38-ED4446A95025}" srcOrd="0" destOrd="0" presId="urn:microsoft.com/office/officeart/2005/8/layout/hierarchy1"/>
    <dgm:cxn modelId="{714DEDA8-3CF5-441C-8BC3-95E57A5A32E2}" type="presOf" srcId="{CFFE266C-F7D1-4530-A252-D697BB928359}" destId="{B6320408-5DA2-40C7-AFE6-F712A07ADE38}" srcOrd="0" destOrd="0" presId="urn:microsoft.com/office/officeart/2005/8/layout/hierarchy1"/>
    <dgm:cxn modelId="{BA851EBE-EB1E-47F2-89E3-00E5B8CE8DD9}" srcId="{CFFE266C-F7D1-4530-A252-D697BB928359}" destId="{C1AA754E-B77D-4350-B832-8A8CE51BE360}" srcOrd="0" destOrd="0" parTransId="{3366F0D0-B0FE-4B11-9554-353D33D494BA}" sibTransId="{68AECF0F-63F8-4692-9B2D-71E0FE7211B4}"/>
    <dgm:cxn modelId="{7646DCF1-4400-4DC9-AAE8-E51A060040E5}" type="presOf" srcId="{E729B970-6A2A-404E-9464-A9C30E584DFD}" destId="{04287B7A-E71E-490D-A789-19E1C16E43D9}" srcOrd="0" destOrd="0" presId="urn:microsoft.com/office/officeart/2005/8/layout/hierarchy1"/>
    <dgm:cxn modelId="{80B74CED-C7EC-410C-8F0A-880255691EBE}" type="presParOf" srcId="{B6320408-5DA2-40C7-AFE6-F712A07ADE38}" destId="{9AA91E72-BFE0-4BE2-99A3-F1B9137DC64C}" srcOrd="0" destOrd="0" presId="urn:microsoft.com/office/officeart/2005/8/layout/hierarchy1"/>
    <dgm:cxn modelId="{F3063938-BFA3-45C4-A4E0-63590F0B8589}" type="presParOf" srcId="{9AA91E72-BFE0-4BE2-99A3-F1B9137DC64C}" destId="{C71E1240-87B7-4A95-B7E6-796054C2608D}" srcOrd="0" destOrd="0" presId="urn:microsoft.com/office/officeart/2005/8/layout/hierarchy1"/>
    <dgm:cxn modelId="{02BB50F4-7306-4759-B734-097D1AFFB453}" type="presParOf" srcId="{C71E1240-87B7-4A95-B7E6-796054C2608D}" destId="{719AA5C6-51D9-40D3-801E-EBFD2B584B17}" srcOrd="0" destOrd="0" presId="urn:microsoft.com/office/officeart/2005/8/layout/hierarchy1"/>
    <dgm:cxn modelId="{9B4F8955-73B8-4C51-9E86-9184A6CE0999}" type="presParOf" srcId="{C71E1240-87B7-4A95-B7E6-796054C2608D}" destId="{F0BA9B83-C6A3-40C7-BB38-ED4446A95025}" srcOrd="1" destOrd="0" presId="urn:microsoft.com/office/officeart/2005/8/layout/hierarchy1"/>
    <dgm:cxn modelId="{456B7667-762C-4C75-86BC-B1A883DB3EF2}" type="presParOf" srcId="{9AA91E72-BFE0-4BE2-99A3-F1B9137DC64C}" destId="{4D543B9B-B7AC-4328-871A-0F28A0F76D1A}" srcOrd="1" destOrd="0" presId="urn:microsoft.com/office/officeart/2005/8/layout/hierarchy1"/>
    <dgm:cxn modelId="{2C6C429A-AE8A-4D2F-8B6E-2C81250FF115}" type="presParOf" srcId="{B6320408-5DA2-40C7-AFE6-F712A07ADE38}" destId="{C7919C3D-1FF9-45DD-AC5F-A64D359DD32F}" srcOrd="1" destOrd="0" presId="urn:microsoft.com/office/officeart/2005/8/layout/hierarchy1"/>
    <dgm:cxn modelId="{79872859-221C-430B-8E2E-159D8E50AA94}" type="presParOf" srcId="{C7919C3D-1FF9-45DD-AC5F-A64D359DD32F}" destId="{88F8C31A-2534-4295-B75E-4E69ADE54AE3}" srcOrd="0" destOrd="0" presId="urn:microsoft.com/office/officeart/2005/8/layout/hierarchy1"/>
    <dgm:cxn modelId="{4E40E77F-4190-442F-BD1F-3C60C325DCE7}" type="presParOf" srcId="{88F8C31A-2534-4295-B75E-4E69ADE54AE3}" destId="{8CE2CFE1-7470-42A7-A4B1-7C7F3AD9914D}" srcOrd="0" destOrd="0" presId="urn:microsoft.com/office/officeart/2005/8/layout/hierarchy1"/>
    <dgm:cxn modelId="{5543EA33-264E-417F-B6FC-C52F77A3E113}" type="presParOf" srcId="{88F8C31A-2534-4295-B75E-4E69ADE54AE3}" destId="{04287B7A-E71E-490D-A789-19E1C16E43D9}" srcOrd="1" destOrd="0" presId="urn:microsoft.com/office/officeart/2005/8/layout/hierarchy1"/>
    <dgm:cxn modelId="{34944C0B-A913-4DCE-8AAC-B1FA49675551}" type="presParOf" srcId="{C7919C3D-1FF9-45DD-AC5F-A64D359DD32F}" destId="{B296C1F2-4C89-4C6D-9CC0-0E1626B710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47916A-3C97-4034-B428-CCA90011912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060FB-BC75-4D92-BA77-9D829AD4993C}">
      <dgm:prSet/>
      <dgm:spPr/>
      <dgm:t>
        <a:bodyPr/>
        <a:lstStyle/>
        <a:p>
          <a:r>
            <a:rPr lang="en-US" b="1" dirty="0"/>
            <a:t> Geographical Analysis</a:t>
          </a:r>
          <a:endParaRPr lang="en-US" dirty="0"/>
        </a:p>
      </dgm:t>
    </dgm:pt>
    <dgm:pt modelId="{5316EC85-4110-43E9-9E03-84313B3AE439}" type="parTrans" cxnId="{FB728206-AC74-4F49-85BB-00DD39C1525D}">
      <dgm:prSet/>
      <dgm:spPr/>
      <dgm:t>
        <a:bodyPr/>
        <a:lstStyle/>
        <a:p>
          <a:endParaRPr lang="en-US"/>
        </a:p>
      </dgm:t>
    </dgm:pt>
    <dgm:pt modelId="{4BC75F2C-B74B-4C72-94F7-1B07E0387F16}" type="sibTrans" cxnId="{FB728206-AC74-4F49-85BB-00DD39C1525D}">
      <dgm:prSet/>
      <dgm:spPr/>
      <dgm:t>
        <a:bodyPr/>
        <a:lstStyle/>
        <a:p>
          <a:endParaRPr lang="en-US"/>
        </a:p>
      </dgm:t>
    </dgm:pt>
    <dgm:pt modelId="{824819CB-0A6B-4D67-8E00-F8CD1937E8C4}">
      <dgm:prSet/>
      <dgm:spPr/>
      <dgm:t>
        <a:bodyPr/>
        <a:lstStyle/>
        <a:p>
          <a:r>
            <a:rPr lang="en-GB"/>
            <a:t>This category focuses on the locations of the crimes.</a:t>
          </a:r>
          <a:endParaRPr lang="en-US"/>
        </a:p>
      </dgm:t>
    </dgm:pt>
    <dgm:pt modelId="{203B049F-B0CC-4DBB-8441-FAD1D0A133E0}" type="parTrans" cxnId="{5EF791C5-57B0-411B-91DE-9F0892297FAE}">
      <dgm:prSet/>
      <dgm:spPr/>
      <dgm:t>
        <a:bodyPr/>
        <a:lstStyle/>
        <a:p>
          <a:endParaRPr lang="en-US"/>
        </a:p>
      </dgm:t>
    </dgm:pt>
    <dgm:pt modelId="{20E57B6D-3EC7-42CD-86A6-FB5BCD977C94}" type="sibTrans" cxnId="{5EF791C5-57B0-411B-91DE-9F0892297FAE}">
      <dgm:prSet/>
      <dgm:spPr/>
      <dgm:t>
        <a:bodyPr/>
        <a:lstStyle/>
        <a:p>
          <a:endParaRPr lang="en-US"/>
        </a:p>
      </dgm:t>
    </dgm:pt>
    <dgm:pt modelId="{5B000237-41DF-499B-A352-43AA6FA48901}" type="pres">
      <dgm:prSet presAssocID="{F247916A-3C97-4034-B428-CCA9001191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8823D5-3570-44CE-B5C3-B4E0C2DC0AF2}" type="pres">
      <dgm:prSet presAssocID="{8A4060FB-BC75-4D92-BA77-9D829AD4993C}" presName="hierRoot1" presStyleCnt="0"/>
      <dgm:spPr/>
    </dgm:pt>
    <dgm:pt modelId="{E8E7B3CF-E77B-46EB-B419-06453D3A6339}" type="pres">
      <dgm:prSet presAssocID="{8A4060FB-BC75-4D92-BA77-9D829AD4993C}" presName="composite" presStyleCnt="0"/>
      <dgm:spPr/>
    </dgm:pt>
    <dgm:pt modelId="{B392D4D6-BD63-4997-AC5D-273C50E7FD22}" type="pres">
      <dgm:prSet presAssocID="{8A4060FB-BC75-4D92-BA77-9D829AD4993C}" presName="background" presStyleLbl="node0" presStyleIdx="0" presStyleCnt="2"/>
      <dgm:spPr/>
    </dgm:pt>
    <dgm:pt modelId="{E6B9D3AB-8207-4B5D-A72A-30EA676E1085}" type="pres">
      <dgm:prSet presAssocID="{8A4060FB-BC75-4D92-BA77-9D829AD4993C}" presName="text" presStyleLbl="fgAcc0" presStyleIdx="0" presStyleCnt="2">
        <dgm:presLayoutVars>
          <dgm:chPref val="3"/>
        </dgm:presLayoutVars>
      </dgm:prSet>
      <dgm:spPr/>
    </dgm:pt>
    <dgm:pt modelId="{0E8F6D83-D4F0-4AB2-A407-2333FABC38F8}" type="pres">
      <dgm:prSet presAssocID="{8A4060FB-BC75-4D92-BA77-9D829AD4993C}" presName="hierChild2" presStyleCnt="0"/>
      <dgm:spPr/>
    </dgm:pt>
    <dgm:pt modelId="{3964F6E1-C2BF-4101-BF5E-16ECCBEEA4F3}" type="pres">
      <dgm:prSet presAssocID="{824819CB-0A6B-4D67-8E00-F8CD1937E8C4}" presName="hierRoot1" presStyleCnt="0"/>
      <dgm:spPr/>
    </dgm:pt>
    <dgm:pt modelId="{2F04EBAF-5D68-4E6E-929A-CBB0187F6B39}" type="pres">
      <dgm:prSet presAssocID="{824819CB-0A6B-4D67-8E00-F8CD1937E8C4}" presName="composite" presStyleCnt="0"/>
      <dgm:spPr/>
    </dgm:pt>
    <dgm:pt modelId="{782D5B8C-A17E-4250-A8C5-4ED03D1A5BE1}" type="pres">
      <dgm:prSet presAssocID="{824819CB-0A6B-4D67-8E00-F8CD1937E8C4}" presName="background" presStyleLbl="node0" presStyleIdx="1" presStyleCnt="2"/>
      <dgm:spPr/>
    </dgm:pt>
    <dgm:pt modelId="{7C9A1425-6245-49A2-9E4B-979068CED2AD}" type="pres">
      <dgm:prSet presAssocID="{824819CB-0A6B-4D67-8E00-F8CD1937E8C4}" presName="text" presStyleLbl="fgAcc0" presStyleIdx="1" presStyleCnt="2">
        <dgm:presLayoutVars>
          <dgm:chPref val="3"/>
        </dgm:presLayoutVars>
      </dgm:prSet>
      <dgm:spPr/>
    </dgm:pt>
    <dgm:pt modelId="{A65983AD-2C20-4909-AE85-56BC865F26DB}" type="pres">
      <dgm:prSet presAssocID="{824819CB-0A6B-4D67-8E00-F8CD1937E8C4}" presName="hierChild2" presStyleCnt="0"/>
      <dgm:spPr/>
    </dgm:pt>
  </dgm:ptLst>
  <dgm:cxnLst>
    <dgm:cxn modelId="{FB728206-AC74-4F49-85BB-00DD39C1525D}" srcId="{F247916A-3C97-4034-B428-CCA900119125}" destId="{8A4060FB-BC75-4D92-BA77-9D829AD4993C}" srcOrd="0" destOrd="0" parTransId="{5316EC85-4110-43E9-9E03-84313B3AE439}" sibTransId="{4BC75F2C-B74B-4C72-94F7-1B07E0387F16}"/>
    <dgm:cxn modelId="{9AFD8309-8E3A-4EBB-AE23-EC6848B7469A}" type="presOf" srcId="{F247916A-3C97-4034-B428-CCA900119125}" destId="{5B000237-41DF-499B-A352-43AA6FA48901}" srcOrd="0" destOrd="0" presId="urn:microsoft.com/office/officeart/2005/8/layout/hierarchy1"/>
    <dgm:cxn modelId="{4033654D-4A7B-4479-B355-BE52930BF86F}" type="presOf" srcId="{824819CB-0A6B-4D67-8E00-F8CD1937E8C4}" destId="{7C9A1425-6245-49A2-9E4B-979068CED2AD}" srcOrd="0" destOrd="0" presId="urn:microsoft.com/office/officeart/2005/8/layout/hierarchy1"/>
    <dgm:cxn modelId="{5EF791C5-57B0-411B-91DE-9F0892297FAE}" srcId="{F247916A-3C97-4034-B428-CCA900119125}" destId="{824819CB-0A6B-4D67-8E00-F8CD1937E8C4}" srcOrd="1" destOrd="0" parTransId="{203B049F-B0CC-4DBB-8441-FAD1D0A133E0}" sibTransId="{20E57B6D-3EC7-42CD-86A6-FB5BCD977C94}"/>
    <dgm:cxn modelId="{1BC974F8-B552-4125-A39C-8533C414F092}" type="presOf" srcId="{8A4060FB-BC75-4D92-BA77-9D829AD4993C}" destId="{E6B9D3AB-8207-4B5D-A72A-30EA676E1085}" srcOrd="0" destOrd="0" presId="urn:microsoft.com/office/officeart/2005/8/layout/hierarchy1"/>
    <dgm:cxn modelId="{99D4744E-154C-4968-88F0-447C2A2309CE}" type="presParOf" srcId="{5B000237-41DF-499B-A352-43AA6FA48901}" destId="{6F8823D5-3570-44CE-B5C3-B4E0C2DC0AF2}" srcOrd="0" destOrd="0" presId="urn:microsoft.com/office/officeart/2005/8/layout/hierarchy1"/>
    <dgm:cxn modelId="{24382E01-B326-4A2C-AE66-D10E187B773D}" type="presParOf" srcId="{6F8823D5-3570-44CE-B5C3-B4E0C2DC0AF2}" destId="{E8E7B3CF-E77B-46EB-B419-06453D3A6339}" srcOrd="0" destOrd="0" presId="urn:microsoft.com/office/officeart/2005/8/layout/hierarchy1"/>
    <dgm:cxn modelId="{34571FEA-4F6A-43EA-9C4F-46595C43FCA1}" type="presParOf" srcId="{E8E7B3CF-E77B-46EB-B419-06453D3A6339}" destId="{B392D4D6-BD63-4997-AC5D-273C50E7FD22}" srcOrd="0" destOrd="0" presId="urn:microsoft.com/office/officeart/2005/8/layout/hierarchy1"/>
    <dgm:cxn modelId="{3D9116D4-FC9B-42DD-AF04-5EEF23C6731F}" type="presParOf" srcId="{E8E7B3CF-E77B-46EB-B419-06453D3A6339}" destId="{E6B9D3AB-8207-4B5D-A72A-30EA676E1085}" srcOrd="1" destOrd="0" presId="urn:microsoft.com/office/officeart/2005/8/layout/hierarchy1"/>
    <dgm:cxn modelId="{3EF9CA47-57CA-4A11-9899-E74E8216F09E}" type="presParOf" srcId="{6F8823D5-3570-44CE-B5C3-B4E0C2DC0AF2}" destId="{0E8F6D83-D4F0-4AB2-A407-2333FABC38F8}" srcOrd="1" destOrd="0" presId="urn:microsoft.com/office/officeart/2005/8/layout/hierarchy1"/>
    <dgm:cxn modelId="{FB7FD200-32C4-439A-B920-4F3ED2C5D3D9}" type="presParOf" srcId="{5B000237-41DF-499B-A352-43AA6FA48901}" destId="{3964F6E1-C2BF-4101-BF5E-16ECCBEEA4F3}" srcOrd="1" destOrd="0" presId="urn:microsoft.com/office/officeart/2005/8/layout/hierarchy1"/>
    <dgm:cxn modelId="{8E303219-F14C-4F5E-87DD-F8E22789FC8F}" type="presParOf" srcId="{3964F6E1-C2BF-4101-BF5E-16ECCBEEA4F3}" destId="{2F04EBAF-5D68-4E6E-929A-CBB0187F6B39}" srcOrd="0" destOrd="0" presId="urn:microsoft.com/office/officeart/2005/8/layout/hierarchy1"/>
    <dgm:cxn modelId="{8F30D022-23AB-4D31-974C-E7E3FB38ED8D}" type="presParOf" srcId="{2F04EBAF-5D68-4E6E-929A-CBB0187F6B39}" destId="{782D5B8C-A17E-4250-A8C5-4ED03D1A5BE1}" srcOrd="0" destOrd="0" presId="urn:microsoft.com/office/officeart/2005/8/layout/hierarchy1"/>
    <dgm:cxn modelId="{8B76D81A-DB2C-489E-AC9F-E1FB98FF9B12}" type="presParOf" srcId="{2F04EBAF-5D68-4E6E-929A-CBB0187F6B39}" destId="{7C9A1425-6245-49A2-9E4B-979068CED2AD}" srcOrd="1" destOrd="0" presId="urn:microsoft.com/office/officeart/2005/8/layout/hierarchy1"/>
    <dgm:cxn modelId="{28479722-AADC-44BA-95D9-9B676CDC970D}" type="presParOf" srcId="{3964F6E1-C2BF-4101-BF5E-16ECCBEEA4F3}" destId="{A65983AD-2C20-4909-AE85-56BC865F26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4B26A4-576D-4EF2-9BC2-0A1E7F1992B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B7D209-6C3D-469B-961A-4D876DE8F90D}">
      <dgm:prSet/>
      <dgm:spPr/>
      <dgm:t>
        <a:bodyPr/>
        <a:lstStyle/>
        <a:p>
          <a:r>
            <a:rPr lang="en-US" b="1" dirty="0"/>
            <a:t>  Geographical Analysis</a:t>
          </a:r>
          <a:endParaRPr lang="en-US" dirty="0"/>
        </a:p>
      </dgm:t>
    </dgm:pt>
    <dgm:pt modelId="{4F74862A-77C5-4B63-AE75-620A6254089F}" type="parTrans" cxnId="{763F88D8-F19C-4162-BA57-C7C54F10B7BA}">
      <dgm:prSet/>
      <dgm:spPr/>
      <dgm:t>
        <a:bodyPr/>
        <a:lstStyle/>
        <a:p>
          <a:endParaRPr lang="en-US"/>
        </a:p>
      </dgm:t>
    </dgm:pt>
    <dgm:pt modelId="{DA9629A2-0734-4625-844B-08754CAFD563}" type="sibTrans" cxnId="{763F88D8-F19C-4162-BA57-C7C54F10B7BA}">
      <dgm:prSet/>
      <dgm:spPr/>
      <dgm:t>
        <a:bodyPr/>
        <a:lstStyle/>
        <a:p>
          <a:endParaRPr lang="en-US"/>
        </a:p>
      </dgm:t>
    </dgm:pt>
    <dgm:pt modelId="{F9D0662B-78B8-4F13-9630-E8CD542832FC}">
      <dgm:prSet/>
      <dgm:spPr/>
      <dgm:t>
        <a:bodyPr/>
        <a:lstStyle/>
        <a:p>
          <a:r>
            <a:rPr lang="en-GB"/>
            <a:t>This category focuses on the jurisdiction of the crimes.</a:t>
          </a:r>
          <a:endParaRPr lang="en-US"/>
        </a:p>
      </dgm:t>
    </dgm:pt>
    <dgm:pt modelId="{A2F6F9F3-A00F-425E-96E5-2EB57D23C2D8}" type="parTrans" cxnId="{70E3CBBE-E3F3-4034-B6D9-5D9DDF901B40}">
      <dgm:prSet/>
      <dgm:spPr/>
      <dgm:t>
        <a:bodyPr/>
        <a:lstStyle/>
        <a:p>
          <a:endParaRPr lang="en-US"/>
        </a:p>
      </dgm:t>
    </dgm:pt>
    <dgm:pt modelId="{9328E05F-5D99-4125-AAFD-856411208887}" type="sibTrans" cxnId="{70E3CBBE-E3F3-4034-B6D9-5D9DDF901B40}">
      <dgm:prSet/>
      <dgm:spPr/>
      <dgm:t>
        <a:bodyPr/>
        <a:lstStyle/>
        <a:p>
          <a:endParaRPr lang="en-US"/>
        </a:p>
      </dgm:t>
    </dgm:pt>
    <dgm:pt modelId="{129D7870-272E-4ABF-98A9-85763FCC96F9}" type="pres">
      <dgm:prSet presAssocID="{864B26A4-576D-4EF2-9BC2-0A1E7F1992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EC71BB-25FC-4DD1-A728-2A8B2B48C674}" type="pres">
      <dgm:prSet presAssocID="{24B7D209-6C3D-469B-961A-4D876DE8F90D}" presName="hierRoot1" presStyleCnt="0"/>
      <dgm:spPr/>
    </dgm:pt>
    <dgm:pt modelId="{59D9F13A-7173-4DC0-93CF-3E428820676A}" type="pres">
      <dgm:prSet presAssocID="{24B7D209-6C3D-469B-961A-4D876DE8F90D}" presName="composite" presStyleCnt="0"/>
      <dgm:spPr/>
    </dgm:pt>
    <dgm:pt modelId="{26CA115D-D51E-4908-BD42-F9F5CA302B9F}" type="pres">
      <dgm:prSet presAssocID="{24B7D209-6C3D-469B-961A-4D876DE8F90D}" presName="background" presStyleLbl="node0" presStyleIdx="0" presStyleCnt="2"/>
      <dgm:spPr/>
    </dgm:pt>
    <dgm:pt modelId="{21FB2FBB-E7DD-4CD6-A3D9-D633AEAA3533}" type="pres">
      <dgm:prSet presAssocID="{24B7D209-6C3D-469B-961A-4D876DE8F90D}" presName="text" presStyleLbl="fgAcc0" presStyleIdx="0" presStyleCnt="2">
        <dgm:presLayoutVars>
          <dgm:chPref val="3"/>
        </dgm:presLayoutVars>
      </dgm:prSet>
      <dgm:spPr/>
    </dgm:pt>
    <dgm:pt modelId="{52349EC8-F399-47BA-B391-CB99F17CD0C4}" type="pres">
      <dgm:prSet presAssocID="{24B7D209-6C3D-469B-961A-4D876DE8F90D}" presName="hierChild2" presStyleCnt="0"/>
      <dgm:spPr/>
    </dgm:pt>
    <dgm:pt modelId="{6C185E57-F08C-497E-86C3-5F0D7CF48BC7}" type="pres">
      <dgm:prSet presAssocID="{F9D0662B-78B8-4F13-9630-E8CD542832FC}" presName="hierRoot1" presStyleCnt="0"/>
      <dgm:spPr/>
    </dgm:pt>
    <dgm:pt modelId="{4AC4AB2A-8731-4339-95C1-7FB78D4DFEB4}" type="pres">
      <dgm:prSet presAssocID="{F9D0662B-78B8-4F13-9630-E8CD542832FC}" presName="composite" presStyleCnt="0"/>
      <dgm:spPr/>
    </dgm:pt>
    <dgm:pt modelId="{A4DD6385-5973-4A35-B717-0788DE68C0E3}" type="pres">
      <dgm:prSet presAssocID="{F9D0662B-78B8-4F13-9630-E8CD542832FC}" presName="background" presStyleLbl="node0" presStyleIdx="1" presStyleCnt="2"/>
      <dgm:spPr/>
    </dgm:pt>
    <dgm:pt modelId="{1A34D231-534D-4F97-A06D-14F0E539FC82}" type="pres">
      <dgm:prSet presAssocID="{F9D0662B-78B8-4F13-9630-E8CD542832FC}" presName="text" presStyleLbl="fgAcc0" presStyleIdx="1" presStyleCnt="2">
        <dgm:presLayoutVars>
          <dgm:chPref val="3"/>
        </dgm:presLayoutVars>
      </dgm:prSet>
      <dgm:spPr/>
    </dgm:pt>
    <dgm:pt modelId="{755F5D91-1BE2-4971-9E66-AD6CF2FA9AED}" type="pres">
      <dgm:prSet presAssocID="{F9D0662B-78B8-4F13-9630-E8CD542832FC}" presName="hierChild2" presStyleCnt="0"/>
      <dgm:spPr/>
    </dgm:pt>
  </dgm:ptLst>
  <dgm:cxnLst>
    <dgm:cxn modelId="{240C3A68-51DC-453C-9EED-1874AA07C4E2}" type="presOf" srcId="{864B26A4-576D-4EF2-9BC2-0A1E7F1992B4}" destId="{129D7870-272E-4ABF-98A9-85763FCC96F9}" srcOrd="0" destOrd="0" presId="urn:microsoft.com/office/officeart/2005/8/layout/hierarchy1"/>
    <dgm:cxn modelId="{524B2772-54F1-40FC-9550-EC6C772E7640}" type="presOf" srcId="{24B7D209-6C3D-469B-961A-4D876DE8F90D}" destId="{21FB2FBB-E7DD-4CD6-A3D9-D633AEAA3533}" srcOrd="0" destOrd="0" presId="urn:microsoft.com/office/officeart/2005/8/layout/hierarchy1"/>
    <dgm:cxn modelId="{0D97CDA8-AAAA-4CDB-AECF-75A5631F8E76}" type="presOf" srcId="{F9D0662B-78B8-4F13-9630-E8CD542832FC}" destId="{1A34D231-534D-4F97-A06D-14F0E539FC82}" srcOrd="0" destOrd="0" presId="urn:microsoft.com/office/officeart/2005/8/layout/hierarchy1"/>
    <dgm:cxn modelId="{70E3CBBE-E3F3-4034-B6D9-5D9DDF901B40}" srcId="{864B26A4-576D-4EF2-9BC2-0A1E7F1992B4}" destId="{F9D0662B-78B8-4F13-9630-E8CD542832FC}" srcOrd="1" destOrd="0" parTransId="{A2F6F9F3-A00F-425E-96E5-2EB57D23C2D8}" sibTransId="{9328E05F-5D99-4125-AAFD-856411208887}"/>
    <dgm:cxn modelId="{763F88D8-F19C-4162-BA57-C7C54F10B7BA}" srcId="{864B26A4-576D-4EF2-9BC2-0A1E7F1992B4}" destId="{24B7D209-6C3D-469B-961A-4D876DE8F90D}" srcOrd="0" destOrd="0" parTransId="{4F74862A-77C5-4B63-AE75-620A6254089F}" sibTransId="{DA9629A2-0734-4625-844B-08754CAFD563}"/>
    <dgm:cxn modelId="{9D168919-145A-486A-B2EF-638769E3CDE2}" type="presParOf" srcId="{129D7870-272E-4ABF-98A9-85763FCC96F9}" destId="{1EEC71BB-25FC-4DD1-A728-2A8B2B48C674}" srcOrd="0" destOrd="0" presId="urn:microsoft.com/office/officeart/2005/8/layout/hierarchy1"/>
    <dgm:cxn modelId="{F5A1B1C4-956B-46CE-9C21-5D1AE815C066}" type="presParOf" srcId="{1EEC71BB-25FC-4DD1-A728-2A8B2B48C674}" destId="{59D9F13A-7173-4DC0-93CF-3E428820676A}" srcOrd="0" destOrd="0" presId="urn:microsoft.com/office/officeart/2005/8/layout/hierarchy1"/>
    <dgm:cxn modelId="{46721868-5EEE-4096-872D-098C072001B0}" type="presParOf" srcId="{59D9F13A-7173-4DC0-93CF-3E428820676A}" destId="{26CA115D-D51E-4908-BD42-F9F5CA302B9F}" srcOrd="0" destOrd="0" presId="urn:microsoft.com/office/officeart/2005/8/layout/hierarchy1"/>
    <dgm:cxn modelId="{07A7D6BB-C998-4A7B-8274-588A93AE3AE5}" type="presParOf" srcId="{59D9F13A-7173-4DC0-93CF-3E428820676A}" destId="{21FB2FBB-E7DD-4CD6-A3D9-D633AEAA3533}" srcOrd="1" destOrd="0" presId="urn:microsoft.com/office/officeart/2005/8/layout/hierarchy1"/>
    <dgm:cxn modelId="{112F32BA-926B-4947-85A9-9C4C4CE6C33B}" type="presParOf" srcId="{1EEC71BB-25FC-4DD1-A728-2A8B2B48C674}" destId="{52349EC8-F399-47BA-B391-CB99F17CD0C4}" srcOrd="1" destOrd="0" presId="urn:microsoft.com/office/officeart/2005/8/layout/hierarchy1"/>
    <dgm:cxn modelId="{FA972575-3935-4507-B462-C32A0921FE05}" type="presParOf" srcId="{129D7870-272E-4ABF-98A9-85763FCC96F9}" destId="{6C185E57-F08C-497E-86C3-5F0D7CF48BC7}" srcOrd="1" destOrd="0" presId="urn:microsoft.com/office/officeart/2005/8/layout/hierarchy1"/>
    <dgm:cxn modelId="{B1C7A65C-DA40-4C5D-A25F-C7A0733CBF09}" type="presParOf" srcId="{6C185E57-F08C-497E-86C3-5F0D7CF48BC7}" destId="{4AC4AB2A-8731-4339-95C1-7FB78D4DFEB4}" srcOrd="0" destOrd="0" presId="urn:microsoft.com/office/officeart/2005/8/layout/hierarchy1"/>
    <dgm:cxn modelId="{1EDBBE6B-C809-432E-831E-0EB72DA04E42}" type="presParOf" srcId="{4AC4AB2A-8731-4339-95C1-7FB78D4DFEB4}" destId="{A4DD6385-5973-4A35-B717-0788DE68C0E3}" srcOrd="0" destOrd="0" presId="urn:microsoft.com/office/officeart/2005/8/layout/hierarchy1"/>
    <dgm:cxn modelId="{1D95F9B0-F58B-4F0D-8F01-220CE136F94D}" type="presParOf" srcId="{4AC4AB2A-8731-4339-95C1-7FB78D4DFEB4}" destId="{1A34D231-534D-4F97-A06D-14F0E539FC82}" srcOrd="1" destOrd="0" presId="urn:microsoft.com/office/officeart/2005/8/layout/hierarchy1"/>
    <dgm:cxn modelId="{5DE425F1-4651-4D77-A2B7-69AE9A6D02A4}" type="presParOf" srcId="{6C185E57-F08C-497E-86C3-5F0D7CF48BC7}" destId="{755F5D91-1BE2-4971-9E66-AD6CF2FA9A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2E67D-0BF3-45C5-A9CF-6F3DAB7E1FE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DB9EC-B9B2-4C08-9556-8D7A627DF36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Arrest Demographics</a:t>
          </a:r>
          <a:endParaRPr lang="en-US" sz="3600" kern="1200"/>
        </a:p>
      </dsp:txBody>
      <dsp:txXfrm>
        <a:off x="608661" y="692298"/>
        <a:ext cx="4508047" cy="2799040"/>
      </dsp:txXfrm>
    </dsp:sp>
    <dsp:sp modelId="{9852CEEE-461F-47CB-BF23-BF6F7598945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1C9A6-46CC-4845-A735-DCF7C4B270A4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This category focuses on the characteristics of the individuals who were arrested.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03581-D1E7-4E6B-AC83-A134B0014E23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8DD42-29D5-4673-B011-3D8912D05AD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 Crime Details</a:t>
          </a:r>
          <a:endParaRPr lang="en-US" sz="3600" kern="1200" dirty="0"/>
        </a:p>
      </dsp:txBody>
      <dsp:txXfrm>
        <a:off x="608661" y="692298"/>
        <a:ext cx="4508047" cy="2799040"/>
      </dsp:txXfrm>
    </dsp:sp>
    <dsp:sp modelId="{43ED7669-1ADD-47E5-9A70-30276683D94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32864-9259-4C07-9874-416877051291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This category focuses on the specifics of the crimes that were committed.</a:t>
          </a:r>
          <a:endParaRPr lang="en-US" sz="3600" kern="1200"/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AA5C6-51D9-40D3-801E-EBFD2B584B17}">
      <dsp:nvSpPr>
        <dsp:cNvPr id="0" name=""/>
        <dsp:cNvSpPr/>
      </dsp:nvSpPr>
      <dsp:spPr>
        <a:xfrm>
          <a:off x="22" y="53564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A9B83-C6A3-40C7-BB38-ED4446A95025}">
      <dsp:nvSpPr>
        <dsp:cNvPr id="0" name=""/>
        <dsp:cNvSpPr/>
      </dsp:nvSpPr>
      <dsp:spPr>
        <a:xfrm>
          <a:off x="500642" y="101123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 Temporal Analysis</a:t>
          </a:r>
          <a:endParaRPr lang="en-US" sz="4200" kern="1200" dirty="0"/>
        </a:p>
      </dsp:txBody>
      <dsp:txXfrm>
        <a:off x="584439" y="1095035"/>
        <a:ext cx="4337991" cy="2693452"/>
      </dsp:txXfrm>
    </dsp:sp>
    <dsp:sp modelId="{8CE2CFE1-7470-42A7-A4B1-7C7F3AD9914D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87B7A-E71E-490D-A789-19E1C16E43D9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This category focuses on the timing of the crimes.</a:t>
          </a:r>
          <a:endParaRPr lang="en-US" sz="4200" kern="1200"/>
        </a:p>
      </dsp:txBody>
      <dsp:txXfrm>
        <a:off x="6092527" y="1067340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2D4D6-BD63-4997-AC5D-273C50E7FD22}">
      <dsp:nvSpPr>
        <dsp:cNvPr id="0" name=""/>
        <dsp:cNvSpPr/>
      </dsp:nvSpPr>
      <dsp:spPr>
        <a:xfrm>
          <a:off x="698806" y="170"/>
          <a:ext cx="3785244" cy="2403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9D3AB-8207-4B5D-A72A-30EA676E1085}">
      <dsp:nvSpPr>
        <dsp:cNvPr id="0" name=""/>
        <dsp:cNvSpPr/>
      </dsp:nvSpPr>
      <dsp:spPr>
        <a:xfrm>
          <a:off x="1119389" y="399724"/>
          <a:ext cx="3785244" cy="2403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 Geographical Analysis</a:t>
          </a:r>
          <a:endParaRPr lang="en-US" sz="3500" kern="1200" dirty="0"/>
        </a:p>
      </dsp:txBody>
      <dsp:txXfrm>
        <a:off x="1189789" y="470124"/>
        <a:ext cx="3644444" cy="2262830"/>
      </dsp:txXfrm>
    </dsp:sp>
    <dsp:sp modelId="{782D5B8C-A17E-4250-A8C5-4ED03D1A5BE1}">
      <dsp:nvSpPr>
        <dsp:cNvPr id="0" name=""/>
        <dsp:cNvSpPr/>
      </dsp:nvSpPr>
      <dsp:spPr>
        <a:xfrm>
          <a:off x="5325216" y="170"/>
          <a:ext cx="3785244" cy="2403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A1425-6245-49A2-9E4B-979068CED2AD}">
      <dsp:nvSpPr>
        <dsp:cNvPr id="0" name=""/>
        <dsp:cNvSpPr/>
      </dsp:nvSpPr>
      <dsp:spPr>
        <a:xfrm>
          <a:off x="5745799" y="399724"/>
          <a:ext cx="3785244" cy="2403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This category focuses on the locations of the crimes.</a:t>
          </a:r>
          <a:endParaRPr lang="en-US" sz="3500" kern="1200"/>
        </a:p>
      </dsp:txBody>
      <dsp:txXfrm>
        <a:off x="5816199" y="470124"/>
        <a:ext cx="3644444" cy="2262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A115D-D51E-4908-BD42-F9F5CA302B9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B2FBB-E7DD-4CD6-A3D9-D633AEAA353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  Geographical Analysis</a:t>
          </a:r>
          <a:endParaRPr lang="en-US" sz="4400" kern="1200" dirty="0"/>
        </a:p>
      </dsp:txBody>
      <dsp:txXfrm>
        <a:off x="608661" y="692298"/>
        <a:ext cx="4508047" cy="2799040"/>
      </dsp:txXfrm>
    </dsp:sp>
    <dsp:sp modelId="{A4DD6385-5973-4A35-B717-0788DE68C0E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4D231-534D-4F97-A06D-14F0E539FC8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This category focuses on the jurisdiction of the crimes.</a:t>
          </a:r>
          <a:endParaRPr lang="en-US" sz="44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2E97-4592-44B0-8F55-64D028F64D4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4EC67-B2E5-4F24-B72D-F08C8CA71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27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9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4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3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2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8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50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4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A6CB3-20F1-42C2-B3B1-FA02BF1AE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artcraft.com/explore/nypd-logo-blac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cave.com/nypd-wallpaper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up.com/604218/NEW_YORK_NYPD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up.com/604218/NEW_YORK_NYPD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ka-santar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xpal.com/main.php?o=contact&amp;lan=en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police badge&#10;&#10;Description automatically generated">
            <a:extLst>
              <a:ext uri="{FF2B5EF4-FFF2-40B4-BE49-F238E27FC236}">
                <a16:creationId xmlns:a16="http://schemas.microsoft.com/office/drawing/2014/main" id="{747947AD-A040-B0D6-530A-E8FA52579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24" t="3697" r="24120" b="53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F05E5-50D9-36B7-2F0A-86A49EB1A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47" y="834394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100" b="1" u="sng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Comprehensive Analysis of NYPD Arrests</a:t>
            </a:r>
            <a:endParaRPr lang="en-GB" sz="4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12657-29D5-C093-5EEC-F9933AA5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b="1" u="sng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A Deep Dive into Demographics, Crime Details, Temporal Trends, Geographical Patterns, and Jurisdictional Aspects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4E78736-52E5-CBB7-9865-A05CF8E060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2214716"/>
            <a:ext cx="5796116" cy="579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68D65-0928-4588-D375-42017FC6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5 Crimes committed by Males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414A-4EEA-5FF7-F9FA-C16258125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OFNS_DESC,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PERP_SEX =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'M'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OFNS_DESC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DESC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LIMIT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F46CE-9FDB-EAEE-6ED4-66D3F1D22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660887"/>
              </p:ext>
            </p:extLst>
          </p:nvPr>
        </p:nvGraphicFramePr>
        <p:xfrm>
          <a:off x="6739464" y="1858919"/>
          <a:ext cx="4305891" cy="3134458"/>
        </p:xfrm>
        <a:graphic>
          <a:graphicData uri="http://schemas.openxmlformats.org/drawingml/2006/table">
            <a:tbl>
              <a:tblPr firstRow="1" bandRow="1"/>
              <a:tblGrid>
                <a:gridCol w="2622115">
                  <a:extLst>
                    <a:ext uri="{9D8B030D-6E8A-4147-A177-3AD203B41FA5}">
                      <a16:colId xmlns:a16="http://schemas.microsoft.com/office/drawing/2014/main" val="3726811190"/>
                    </a:ext>
                  </a:extLst>
                </a:gridCol>
                <a:gridCol w="1683776">
                  <a:extLst>
                    <a:ext uri="{9D8B030D-6E8A-4147-A177-3AD203B41FA5}">
                      <a16:colId xmlns:a16="http://schemas.microsoft.com/office/drawing/2014/main" val="1448342756"/>
                    </a:ext>
                  </a:extLst>
                </a:gridCol>
              </a:tblGrid>
              <a:tr h="4064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OFNS_DESC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Num_Crimes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22282"/>
                  </a:ext>
                </a:extLst>
              </a:tr>
              <a:tr h="7543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ASSAULT 3 &amp; RELATED OFFENSES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18148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792678"/>
                  </a:ext>
                </a:extLst>
              </a:tr>
              <a:tr h="4064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PETIT LARCENY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13411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69224"/>
                  </a:ext>
                </a:extLst>
              </a:tr>
              <a:tr h="4064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FELONY ASSAULT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11446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207703"/>
                  </a:ext>
                </a:extLst>
              </a:tr>
              <a:tr h="4064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DANGEROUS DRUGS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10064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65452"/>
                  </a:ext>
                </a:extLst>
              </a:tr>
              <a:tr h="7543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MISCELLANEOUS PENAL LAW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9367</a:t>
                      </a:r>
                    </a:p>
                  </a:txBody>
                  <a:tcPr marL="12082" marR="12082" marT="12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3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0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F2D0-9E89-2297-4150-738B7449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3E1A-A9CA-36DD-C9AB-D77BD70C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34A1A-416B-347D-DF41-6C2E58BB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CC48B-58C7-8C27-4D59-068C1E6E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28"/>
            <a:ext cx="12192000" cy="62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9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C2C70-5014-D1DE-34D4-3E4FB3B5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Crimes Committed by Specific Races (Black and White)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3D43C-6532-B887-1037-A5460CC1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PERP_RACE,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PERP_RACE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"%White%"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PERP_RACE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"%Black%"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PERP_RACE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85D04F-4F3D-1D30-C954-5FC42145B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611699"/>
              </p:ext>
            </p:extLst>
          </p:nvPr>
        </p:nvGraphicFramePr>
        <p:xfrm>
          <a:off x="6739464" y="1615163"/>
          <a:ext cx="4305891" cy="3621970"/>
        </p:xfrm>
        <a:graphic>
          <a:graphicData uri="http://schemas.openxmlformats.org/drawingml/2006/table">
            <a:tbl>
              <a:tblPr firstRow="1" bandRow="1"/>
              <a:tblGrid>
                <a:gridCol w="2062955">
                  <a:extLst>
                    <a:ext uri="{9D8B030D-6E8A-4147-A177-3AD203B41FA5}">
                      <a16:colId xmlns:a16="http://schemas.microsoft.com/office/drawing/2014/main" val="2895190584"/>
                    </a:ext>
                  </a:extLst>
                </a:gridCol>
                <a:gridCol w="2242936">
                  <a:extLst>
                    <a:ext uri="{9D8B030D-6E8A-4147-A177-3AD203B41FA5}">
                      <a16:colId xmlns:a16="http://schemas.microsoft.com/office/drawing/2014/main" val="2231996564"/>
                    </a:ext>
                  </a:extLst>
                </a:gridCol>
              </a:tblGrid>
              <a:tr h="5376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PERP_RACE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Num_Crimes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6193"/>
                  </a:ext>
                </a:extLst>
              </a:tr>
              <a:tr h="5376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82041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65762"/>
                  </a:ext>
                </a:extLst>
              </a:tr>
              <a:tr h="10045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HISPANIC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43081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01018"/>
                  </a:ext>
                </a:extLst>
              </a:tr>
              <a:tr h="10045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HISPANIC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16501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148111"/>
                  </a:ext>
                </a:extLst>
              </a:tr>
              <a:tr h="5376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16373</a:t>
                      </a:r>
                    </a:p>
                  </a:txBody>
                  <a:tcPr marL="14593" marR="14593" marT="14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47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3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24661-FCA6-27BD-104E-F50FD677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ANALYSIS</a:t>
            </a:r>
            <a:endParaRPr lang="en-GB" sz="4000" b="1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23F9CF-CF46-012A-A5C1-2E0C57F6A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90034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54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DFE96-BD71-C3B2-83E7-221A722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Common Offense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CB068-74F7-025C-9115-1FC3FDF0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OFNS_DESC,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Frequency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OFNS_DESC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Frequency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DESC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BEAEFE-D3DE-0CF1-B4C5-BF4935D81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103591"/>
              </p:ext>
            </p:extLst>
          </p:nvPr>
        </p:nvGraphicFramePr>
        <p:xfrm>
          <a:off x="6739464" y="2826972"/>
          <a:ext cx="4305892" cy="1198350"/>
        </p:xfrm>
        <a:graphic>
          <a:graphicData uri="http://schemas.openxmlformats.org/drawingml/2006/table">
            <a:tbl>
              <a:tblPr firstRow="1" bandRow="1"/>
              <a:tblGrid>
                <a:gridCol w="2881542">
                  <a:extLst>
                    <a:ext uri="{9D8B030D-6E8A-4147-A177-3AD203B41FA5}">
                      <a16:colId xmlns:a16="http://schemas.microsoft.com/office/drawing/2014/main" val="1513796039"/>
                    </a:ext>
                  </a:extLst>
                </a:gridCol>
                <a:gridCol w="1424350">
                  <a:extLst>
                    <a:ext uri="{9D8B030D-6E8A-4147-A177-3AD203B41FA5}">
                      <a16:colId xmlns:a16="http://schemas.microsoft.com/office/drawing/2014/main" val="2521621076"/>
                    </a:ext>
                  </a:extLst>
                </a:gridCol>
              </a:tblGrid>
              <a:tr h="41957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OFNS_DESC</a:t>
                      </a:r>
                    </a:p>
                  </a:txBody>
                  <a:tcPr marL="12472" marR="12472" marT="12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Frequency</a:t>
                      </a:r>
                    </a:p>
                  </a:txBody>
                  <a:tcPr marL="12472" marR="12472" marT="12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8004"/>
                  </a:ext>
                </a:extLst>
              </a:tr>
              <a:tr h="7787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ASSAULT 3 &amp; RELATED OFFENSES</a:t>
                      </a:r>
                    </a:p>
                  </a:txBody>
                  <a:tcPr marL="12472" marR="12472" marT="12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25200</a:t>
                      </a:r>
                    </a:p>
                  </a:txBody>
                  <a:tcPr marL="12472" marR="12472" marT="12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3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B1E84-CC59-3E32-74F6-5DFC475B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Offenses in NYPD Jurisdiction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2BF0A-1109-C276-9937-D6F508A1B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OFNS_DESC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Offence 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Frequency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JURISDICTION_CODE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GROUP BY Offence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ORDER BY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Frequency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8DA209D-5475-8040-3319-1512FF5D37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9464" y="1088300"/>
          <a:ext cx="4305892" cy="4675702"/>
        </p:xfrm>
        <a:graphic>
          <a:graphicData uri="http://schemas.openxmlformats.org/drawingml/2006/table">
            <a:tbl>
              <a:tblPr firstRow="1" bandRow="1"/>
              <a:tblGrid>
                <a:gridCol w="3092373">
                  <a:extLst>
                    <a:ext uri="{9D8B030D-6E8A-4147-A177-3AD203B41FA5}">
                      <a16:colId xmlns:a16="http://schemas.microsoft.com/office/drawing/2014/main" val="781492962"/>
                    </a:ext>
                  </a:extLst>
                </a:gridCol>
                <a:gridCol w="1213519">
                  <a:extLst>
                    <a:ext uri="{9D8B030D-6E8A-4147-A177-3AD203B41FA5}">
                      <a16:colId xmlns:a16="http://schemas.microsoft.com/office/drawing/2014/main" val="3422278942"/>
                    </a:ext>
                  </a:extLst>
                </a:gridCol>
              </a:tblGrid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Offence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Frequency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087931"/>
                  </a:ext>
                </a:extLst>
              </a:tr>
              <a:tr h="6637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ASSAULT 3 &amp; RELATED OFFENSES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23502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812339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PETIT LARCENY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17770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581364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FELONY ASSAULT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15027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88769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DANGEROUS DRUGS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10701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080971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MISCELLANEOUS PENAL LAW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10337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60980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VEHICLE AND TRAFFIC LAWS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9154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21419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ROBBERY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8004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85200"/>
                  </a:ext>
                </a:extLst>
              </a:tr>
              <a:tr h="6637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CRIMINAL MISCHIEF &amp; RELATED OF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7754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485233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LARCENY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7693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869608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DANGEROUS WEAPONS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6894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0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19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B1E84-CC59-3E32-74F6-5DFC475B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Offenses in NON-NYPD Jurisdiction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2BF0A-1109-C276-9937-D6F508A1B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OFNS_DESC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Offence 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Frequency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nypd_arrests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JURISDICTION_CODE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Offence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ORDER BY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Frequency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DESC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LIMIT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C5C8BE8-20BA-1275-90AB-C8784D4D0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167810"/>
              </p:ext>
            </p:extLst>
          </p:nvPr>
        </p:nvGraphicFramePr>
        <p:xfrm>
          <a:off x="6739464" y="942413"/>
          <a:ext cx="4305892" cy="4967476"/>
        </p:xfrm>
        <a:graphic>
          <a:graphicData uri="http://schemas.openxmlformats.org/drawingml/2006/table">
            <a:tbl>
              <a:tblPr firstRow="1" bandRow="1"/>
              <a:tblGrid>
                <a:gridCol w="3092373">
                  <a:extLst>
                    <a:ext uri="{9D8B030D-6E8A-4147-A177-3AD203B41FA5}">
                      <a16:colId xmlns:a16="http://schemas.microsoft.com/office/drawing/2014/main" val="117313863"/>
                    </a:ext>
                  </a:extLst>
                </a:gridCol>
                <a:gridCol w="1213519">
                  <a:extLst>
                    <a:ext uri="{9D8B030D-6E8A-4147-A177-3AD203B41FA5}">
                      <a16:colId xmlns:a16="http://schemas.microsoft.com/office/drawing/2014/main" val="3071107827"/>
                    </a:ext>
                  </a:extLst>
                </a:gridCol>
              </a:tblGrid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Offence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Frequency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72077"/>
                  </a:ext>
                </a:extLst>
              </a:tr>
              <a:tr h="6637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ASSAULT 3 &amp; RELATED OFFENSES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1698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90817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FELONY ASSAULT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1003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01636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DANGEROUS DRUGS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825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320513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MISCELLANEOUS PENAL LAW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795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08808"/>
                  </a:ext>
                </a:extLst>
              </a:tr>
              <a:tr h="6637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OFFENSES AGAINST PUBLIC ADMINI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638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501619"/>
                  </a:ext>
                </a:extLst>
              </a:tr>
              <a:tr h="6637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CRIMINAL MISCHIEF &amp; RELATED OF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579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81569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DANGEROUS WEAPONS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351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118683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CRIMINAL TRESPASS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295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57707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VEHICLE AND TRAFFIC LAWS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288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68526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PETIT LARCENY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</a:t>
                      </a:r>
                    </a:p>
                  </a:txBody>
                  <a:tcPr marL="16578" marR="16578" marT="165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47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89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E008-3793-B3C6-4FA4-6A8086E2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D4BC-277A-E8D8-7B77-37297FED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10460-4433-2EC8-7A3D-7BC128AC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02BC4-ABED-5CE2-08F2-746CB9B3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47"/>
            <a:ext cx="12192000" cy="66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2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CD915-AEEA-4CA3-3757-F9C7F2D0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Common Crime per Borough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9375C-E76E-DEF4-0035-4FF03BFC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5" y="2581065"/>
            <a:ext cx="4310697" cy="40265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2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crime_frequency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2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ARREST_BORO, OFNS_DESC,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Frequency,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ROW_NUMBER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PARTITION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ARREST_BORO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>
              <a:spcBef>
                <a:spcPts val="20"/>
              </a:spcBef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ARREST_BORO,</a:t>
            </a:r>
          </a:p>
          <a:p>
            <a:pPr>
              <a:spcBef>
                <a:spcPts val="20"/>
              </a:spcBef>
            </a:pP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OFNS_DESC)</a:t>
            </a:r>
          </a:p>
          <a:p>
            <a:pPr>
              <a:spcBef>
                <a:spcPts val="20"/>
              </a:spcBef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ARREST_BORO,OFNS_DESC, Frequency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20"/>
              </a:spcBef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crime_frequency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20"/>
              </a:spcBef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606AC4-52F9-0A20-8CE2-0327697C5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63086"/>
              </p:ext>
            </p:extLst>
          </p:nvPr>
        </p:nvGraphicFramePr>
        <p:xfrm>
          <a:off x="6739464" y="2047410"/>
          <a:ext cx="4305892" cy="2757478"/>
        </p:xfrm>
        <a:graphic>
          <a:graphicData uri="http://schemas.openxmlformats.org/drawingml/2006/table">
            <a:tbl>
              <a:tblPr firstRow="1" bandRow="1"/>
              <a:tblGrid>
                <a:gridCol w="1356293">
                  <a:extLst>
                    <a:ext uri="{9D8B030D-6E8A-4147-A177-3AD203B41FA5}">
                      <a16:colId xmlns:a16="http://schemas.microsoft.com/office/drawing/2014/main" val="4170882140"/>
                    </a:ext>
                  </a:extLst>
                </a:gridCol>
                <a:gridCol w="1959305">
                  <a:extLst>
                    <a:ext uri="{9D8B030D-6E8A-4147-A177-3AD203B41FA5}">
                      <a16:colId xmlns:a16="http://schemas.microsoft.com/office/drawing/2014/main" val="3818704490"/>
                    </a:ext>
                  </a:extLst>
                </a:gridCol>
                <a:gridCol w="990294">
                  <a:extLst>
                    <a:ext uri="{9D8B030D-6E8A-4147-A177-3AD203B41FA5}">
                      <a16:colId xmlns:a16="http://schemas.microsoft.com/office/drawing/2014/main" val="1305544128"/>
                    </a:ext>
                  </a:extLst>
                </a:gridCol>
              </a:tblGrid>
              <a:tr h="2944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ARREST_BORO</a:t>
                      </a:r>
                    </a:p>
                  </a:txBody>
                  <a:tcPr marL="9674" marR="9674" marT="9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OFNS_DESC</a:t>
                      </a:r>
                    </a:p>
                  </a:txBody>
                  <a:tcPr marL="9674" marR="9674" marT="9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Frequency</a:t>
                      </a:r>
                    </a:p>
                  </a:txBody>
                  <a:tcPr marL="9674" marR="9674" marT="96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565317"/>
                  </a:ext>
                </a:extLst>
              </a:tr>
              <a:tr h="5421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ASSAULT 3 &amp; RELATED OFFENSES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6838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5358"/>
                  </a:ext>
                </a:extLst>
              </a:tr>
              <a:tr h="5421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ASSAULT 3 &amp; RELATED OFFENSES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6680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82433"/>
                  </a:ext>
                </a:extLst>
              </a:tr>
              <a:tr h="2944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PETIT LARCENY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6387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97487"/>
                  </a:ext>
                </a:extLst>
              </a:tr>
              <a:tr h="5421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ASSAULT 3 &amp; RELATED OFFENSES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5746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63523"/>
                  </a:ext>
                </a:extLst>
              </a:tr>
              <a:tr h="5421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ASSAULT 3 &amp; RELATED OFFENSES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992</a:t>
                      </a:r>
                    </a:p>
                  </a:txBody>
                  <a:tcPr marL="9674" marR="9674" marT="9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6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8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73330-07F2-5B90-F72C-5F9A0EAB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Crimes Committed  per Law 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C5952-6574-580F-163B-9A757C48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LAW_CAT_CD,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LAW_CAT_CD;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947C50-F408-5B30-8ABB-1C3774B8A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48617"/>
              </p:ext>
            </p:extLst>
          </p:nvPr>
        </p:nvGraphicFramePr>
        <p:xfrm>
          <a:off x="6739464" y="1902409"/>
          <a:ext cx="4305892" cy="3047478"/>
        </p:xfrm>
        <a:graphic>
          <a:graphicData uri="http://schemas.openxmlformats.org/drawingml/2006/table">
            <a:tbl>
              <a:tblPr firstRow="1" bandRow="1"/>
              <a:tblGrid>
                <a:gridCol w="2197956">
                  <a:extLst>
                    <a:ext uri="{9D8B030D-6E8A-4147-A177-3AD203B41FA5}">
                      <a16:colId xmlns:a16="http://schemas.microsoft.com/office/drawing/2014/main" val="877835434"/>
                    </a:ext>
                  </a:extLst>
                </a:gridCol>
                <a:gridCol w="2107936">
                  <a:extLst>
                    <a:ext uri="{9D8B030D-6E8A-4147-A177-3AD203B41FA5}">
                      <a16:colId xmlns:a16="http://schemas.microsoft.com/office/drawing/2014/main" val="3249998796"/>
                    </a:ext>
                  </a:extLst>
                </a:gridCol>
              </a:tblGrid>
              <a:tr h="5079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LAW_CAT_CD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Num_Crimes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110915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73866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01145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93347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13621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193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16391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973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093545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459</a:t>
                      </a:r>
                    </a:p>
                  </a:txBody>
                  <a:tcPr marL="17047" marR="17047" marT="110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09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5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EA2E-A754-2304-9508-6281282A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OBJECTIVE</a:t>
            </a:r>
            <a:endParaRPr lang="en-GB" sz="620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CD78-02DD-14DC-3911-36CD9CDC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objective of my analysis is to uncover patterns and insights in the New York Police Department’s arrests data. I aim to answer several key questions:</a:t>
            </a:r>
            <a:endParaRPr lang="en-GB" sz="14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demographics of individuals who have been arrested?</a:t>
            </a:r>
            <a:endParaRPr lang="en-GB" sz="14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types of crimes are most common, and how do these vary by borough and over time?</a:t>
            </a:r>
            <a:endParaRPr lang="en-GB" sz="14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there temporal patterns in the occurrence of crimes?</a:t>
            </a:r>
            <a:endParaRPr lang="en-GB" sz="14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 crime rates vary geographically?</a:t>
            </a:r>
            <a:endParaRPr lang="en-GB" sz="14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 crime rates vary across different jurisdictions?</a:t>
            </a:r>
            <a:endParaRPr lang="en-GB" sz="1400" kern="100">
              <a:solidFill>
                <a:schemeClr val="bg1"/>
              </a:solidFill>
              <a:latin typeface="Aptos" panose="020B000402020202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GB" sz="1400" kern="10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</a:t>
            </a:r>
            <a:r>
              <a:rPr lang="en-GB" sz="14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answering these questions, I hope to provide a comprehensive overview of crime trends in New York City, which could inform policy decisions and law enforcement strategies.</a:t>
            </a:r>
            <a:endParaRPr lang="en-GB" sz="14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B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C5373-CA5B-EE77-46C2-EA032778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Highest Crimes Committed per PD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FCE04-4540-9F12-5574-BAD04776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PD_CD,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PD_CD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A8E9F0-AC68-B60D-224F-14FECC76A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800421"/>
              </p:ext>
            </p:extLst>
          </p:nvPr>
        </p:nvGraphicFramePr>
        <p:xfrm>
          <a:off x="7039812" y="637762"/>
          <a:ext cx="3705195" cy="5576780"/>
        </p:xfrm>
        <a:graphic>
          <a:graphicData uri="http://schemas.openxmlformats.org/drawingml/2006/table">
            <a:tbl>
              <a:tblPr firstRow="1" bandRow="1"/>
              <a:tblGrid>
                <a:gridCol w="1445930">
                  <a:extLst>
                    <a:ext uri="{9D8B030D-6E8A-4147-A177-3AD203B41FA5}">
                      <a16:colId xmlns:a16="http://schemas.microsoft.com/office/drawing/2014/main" val="2592117808"/>
                    </a:ext>
                  </a:extLst>
                </a:gridCol>
                <a:gridCol w="2259265">
                  <a:extLst>
                    <a:ext uri="{9D8B030D-6E8A-4147-A177-3AD203B41FA5}">
                      <a16:colId xmlns:a16="http://schemas.microsoft.com/office/drawing/2014/main" val="2434312951"/>
                    </a:ext>
                  </a:extLst>
                </a:gridCol>
              </a:tblGrid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PD_CD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Num_Crimes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686505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18384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78287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339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17957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594387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11945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72011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922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9040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788984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397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8115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54776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779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7047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197499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439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6650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77053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511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5129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584719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4391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513839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4240</a:t>
                      </a:r>
                    </a:p>
                  </a:txBody>
                  <a:tcPr marL="22593" marR="22593" marT="225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13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4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24661-FCA6-27BD-104E-F50FD677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endParaRPr lang="en-GB" sz="5200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C5C38B5-0097-68E1-4533-397A0D0B4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84975"/>
              </p:ext>
            </p:extLst>
          </p:nvPr>
        </p:nvGraphicFramePr>
        <p:xfrm>
          <a:off x="838200" y="1950719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8F6A466-3100-D32E-F5F7-0A293F782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668" y="8972"/>
            <a:ext cx="12259704" cy="21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105FE-EFFE-054F-942D-E2827E81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Crimes Committed per Month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D1E05-4CF1-767C-8C87-3F55E539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8698" y="252499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MONTHNAME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(ARREST_DATE)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Month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182926-C2D0-FAF3-1D17-1AF8A663C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381524"/>
              </p:ext>
            </p:extLst>
          </p:nvPr>
        </p:nvGraphicFramePr>
        <p:xfrm>
          <a:off x="6781051" y="637762"/>
          <a:ext cx="4222717" cy="5576779"/>
        </p:xfrm>
        <a:graphic>
          <a:graphicData uri="http://schemas.openxmlformats.org/drawingml/2006/table">
            <a:tbl>
              <a:tblPr firstRow="1" bandRow="1"/>
              <a:tblGrid>
                <a:gridCol w="2146889">
                  <a:extLst>
                    <a:ext uri="{9D8B030D-6E8A-4147-A177-3AD203B41FA5}">
                      <a16:colId xmlns:a16="http://schemas.microsoft.com/office/drawing/2014/main" val="3934765035"/>
                    </a:ext>
                  </a:extLst>
                </a:gridCol>
                <a:gridCol w="2075828">
                  <a:extLst>
                    <a:ext uri="{9D8B030D-6E8A-4147-A177-3AD203B41FA5}">
                      <a16:colId xmlns:a16="http://schemas.microsoft.com/office/drawing/2014/main" val="2606172576"/>
                    </a:ext>
                  </a:extLst>
                </a:gridCol>
              </a:tblGrid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Num_Crimes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899266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17170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69755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14999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720277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17179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881171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16281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796291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17503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652860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17570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240416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17365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98324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18022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4353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16867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24472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5624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620141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5839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665621"/>
                  </a:ext>
                </a:extLst>
              </a:tr>
              <a:tr h="4289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5676</a:t>
                      </a:r>
                    </a:p>
                  </a:txBody>
                  <a:tcPr marL="12752" marR="12752" marT="12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27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2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AE47A-6982-6D16-6CCC-BB07DFAC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Crimes Committed per Day of the Week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237F1-2453-FD9D-BD10-6337A3D9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DAYNAME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(ARREST_DATE)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DayName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DayName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83588E-6528-171D-8054-9B4DE9C84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495331"/>
              </p:ext>
            </p:extLst>
          </p:nvPr>
        </p:nvGraphicFramePr>
        <p:xfrm>
          <a:off x="6917495" y="1480454"/>
          <a:ext cx="4293328" cy="4060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810">
                  <a:extLst>
                    <a:ext uri="{9D8B030D-6E8A-4147-A177-3AD203B41FA5}">
                      <a16:colId xmlns:a16="http://schemas.microsoft.com/office/drawing/2014/main" val="594471151"/>
                    </a:ext>
                  </a:extLst>
                </a:gridCol>
                <a:gridCol w="2150518">
                  <a:extLst>
                    <a:ext uri="{9D8B030D-6E8A-4147-A177-3AD203B41FA5}">
                      <a16:colId xmlns:a16="http://schemas.microsoft.com/office/drawing/2014/main" val="2221511688"/>
                    </a:ext>
                  </a:extLst>
                </a:gridCol>
              </a:tblGrid>
              <a:tr h="4862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DayName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Num_Crimes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642517"/>
                  </a:ext>
                </a:extLst>
              </a:tr>
              <a:tr h="5106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Sunday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21045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06473"/>
                  </a:ext>
                </a:extLst>
              </a:tr>
              <a:tr h="5106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Wednesday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28618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320606"/>
                  </a:ext>
                </a:extLst>
              </a:tr>
              <a:tr h="5106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Saturday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21175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113165"/>
                  </a:ext>
                </a:extLst>
              </a:tr>
              <a:tr h="5106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Monday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21178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095170"/>
                  </a:ext>
                </a:extLst>
              </a:tr>
              <a:tr h="5106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Thursday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27579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89700"/>
                  </a:ext>
                </a:extLst>
              </a:tr>
              <a:tr h="5106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Tuesday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25897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838910"/>
                  </a:ext>
                </a:extLst>
              </a:tr>
              <a:tr h="5106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Friday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24603</a:t>
                      </a:r>
                      <a:endParaRPr lang="en-GB" sz="2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0" marR="15310" marT="153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7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8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BB1D-0A8F-3868-159A-6E7991C3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25803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DAC1-296C-D319-BEB5-A2C6693DF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screenshot of a graph">
            <a:extLst>
              <a:ext uri="{FF2B5EF4-FFF2-40B4-BE49-F238E27FC236}">
                <a16:creationId xmlns:a16="http://schemas.microsoft.com/office/drawing/2014/main" id="{13D25B3C-D6F1-CF08-D7DA-11F5CA544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106634"/>
            <a:ext cx="12070079" cy="767225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E0F9-9515-EFE0-FD21-762E0BAEF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6B6E8-90F7-4245-592D-ECE5753DA2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84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4661-FCA6-27BD-104E-F50FD677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endParaRPr lang="en-GB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3419C5-517D-1481-73D1-E2C9D48BD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546101"/>
              </p:ext>
            </p:extLst>
          </p:nvPr>
        </p:nvGraphicFramePr>
        <p:xfrm>
          <a:off x="838200" y="2821562"/>
          <a:ext cx="10229850" cy="280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98E66F-AD6E-C29B-C806-DCBB4371B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21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3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20BA8-8246-903D-3AF0-0D8B63DA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Arrests by Borough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ACAC-DEB0-E68A-8224-9CF8C5A1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ARREST_BORO, COUNT(*)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Num_Arrests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GROUP BY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ARREST_BORO;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FE9132-76DF-5C24-560E-361F91A16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432049"/>
              </p:ext>
            </p:extLst>
          </p:nvPr>
        </p:nvGraphicFramePr>
        <p:xfrm>
          <a:off x="6739464" y="2203933"/>
          <a:ext cx="4305892" cy="2444432"/>
        </p:xfrm>
        <a:graphic>
          <a:graphicData uri="http://schemas.openxmlformats.org/drawingml/2006/table">
            <a:tbl>
              <a:tblPr firstRow="1" bandRow="1"/>
              <a:tblGrid>
                <a:gridCol w="2295221">
                  <a:extLst>
                    <a:ext uri="{9D8B030D-6E8A-4147-A177-3AD203B41FA5}">
                      <a16:colId xmlns:a16="http://schemas.microsoft.com/office/drawing/2014/main" val="2467495113"/>
                    </a:ext>
                  </a:extLst>
                </a:gridCol>
                <a:gridCol w="2010671">
                  <a:extLst>
                    <a:ext uri="{9D8B030D-6E8A-4147-A177-3AD203B41FA5}">
                      <a16:colId xmlns:a16="http://schemas.microsoft.com/office/drawing/2014/main" val="1345507365"/>
                    </a:ext>
                  </a:extLst>
                </a:gridCol>
              </a:tblGrid>
              <a:tr h="4767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ARREST_BORO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Num_Arrests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693655"/>
                  </a:ext>
                </a:extLst>
              </a:tr>
              <a:tr h="3935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46825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537671"/>
                  </a:ext>
                </a:extLst>
              </a:tr>
              <a:tr h="3935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36246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668344"/>
                  </a:ext>
                </a:extLst>
              </a:tr>
              <a:tr h="3935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39652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566221"/>
                  </a:ext>
                </a:extLst>
              </a:tr>
              <a:tr h="3935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39957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741682"/>
                  </a:ext>
                </a:extLst>
              </a:tr>
              <a:tr h="3935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7415</a:t>
                      </a:r>
                    </a:p>
                  </a:txBody>
                  <a:tcPr marL="13599" marR="13599" marT="135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0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079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145B8-4A2A-C792-5B92-9F1B677F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Minor Arrests by Borough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38DE4-58F9-9040-8013-26E05B86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ARREST_BORO, COUNT(*)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AGE_GROUP &lt;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ARREST_BORO;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4966ED-F8E6-CFA0-06C3-29B628EC8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59170"/>
              </p:ext>
            </p:extLst>
          </p:nvPr>
        </p:nvGraphicFramePr>
        <p:xfrm>
          <a:off x="6739464" y="1936136"/>
          <a:ext cx="4305891" cy="2980026"/>
        </p:xfrm>
        <a:graphic>
          <a:graphicData uri="http://schemas.openxmlformats.org/drawingml/2006/table">
            <a:tbl>
              <a:tblPr firstRow="1" bandRow="1"/>
              <a:tblGrid>
                <a:gridCol w="2287555">
                  <a:extLst>
                    <a:ext uri="{9D8B030D-6E8A-4147-A177-3AD203B41FA5}">
                      <a16:colId xmlns:a16="http://schemas.microsoft.com/office/drawing/2014/main" val="1705195800"/>
                    </a:ext>
                  </a:extLst>
                </a:gridCol>
                <a:gridCol w="2018336">
                  <a:extLst>
                    <a:ext uri="{9D8B030D-6E8A-4147-A177-3AD203B41FA5}">
                      <a16:colId xmlns:a16="http://schemas.microsoft.com/office/drawing/2014/main" val="3259813956"/>
                    </a:ext>
                  </a:extLst>
                </a:gridCol>
              </a:tblGrid>
              <a:tr h="4966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ARREST_BORO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Num_Arrests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597013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1681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294358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1752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79863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1185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78206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374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67618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1253</a:t>
                      </a:r>
                    </a:p>
                  </a:txBody>
                  <a:tcPr marL="16316" marR="16316" marT="163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560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5B7ECE-9F4C-7D24-08D0-377FDB5A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21F0F9-04D0-F098-3FFE-8920A8A2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18"/>
            <a:ext cx="12188951" cy="68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1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B9F8D-7738-70DA-1286-AE61A352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Locations with Highest Number of Crimes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B1EBE-ED74-6346-AF31-457FC326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Latitude, Longitude,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Latitude, Longitude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DESC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LIMIT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492438-51CD-CD60-2599-1F8EEB045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202399"/>
              </p:ext>
            </p:extLst>
          </p:nvPr>
        </p:nvGraphicFramePr>
        <p:xfrm>
          <a:off x="6739464" y="1071059"/>
          <a:ext cx="4305892" cy="4710178"/>
        </p:xfrm>
        <a:graphic>
          <a:graphicData uri="http://schemas.openxmlformats.org/drawingml/2006/table">
            <a:tbl>
              <a:tblPr firstRow="1" bandRow="1"/>
              <a:tblGrid>
                <a:gridCol w="1177403">
                  <a:extLst>
                    <a:ext uri="{9D8B030D-6E8A-4147-A177-3AD203B41FA5}">
                      <a16:colId xmlns:a16="http://schemas.microsoft.com/office/drawing/2014/main" val="3011322329"/>
                    </a:ext>
                  </a:extLst>
                </a:gridCol>
                <a:gridCol w="1371996">
                  <a:extLst>
                    <a:ext uri="{9D8B030D-6E8A-4147-A177-3AD203B41FA5}">
                      <a16:colId xmlns:a16="http://schemas.microsoft.com/office/drawing/2014/main" val="683870406"/>
                    </a:ext>
                  </a:extLst>
                </a:gridCol>
                <a:gridCol w="1756493">
                  <a:extLst>
                    <a:ext uri="{9D8B030D-6E8A-4147-A177-3AD203B41FA5}">
                      <a16:colId xmlns:a16="http://schemas.microsoft.com/office/drawing/2014/main" val="3548433927"/>
                    </a:ext>
                  </a:extLst>
                </a:gridCol>
              </a:tblGrid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Num_Crimes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71684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40.6714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-73.8815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1150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179843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40.8104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-73.9249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1065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021990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40.7504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-73.9893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1059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181182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40.645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-74.0773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1030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51191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40.8873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-73.8472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943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179021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40.8536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-73.9006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871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529535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40.7263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-73.7348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817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937891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40.8378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-73.9195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810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166849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40.762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-73.8273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791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432974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40.8691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-73.8806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788</a:t>
                      </a:r>
                    </a:p>
                  </a:txBody>
                  <a:tcPr marL="14067" marR="14067" marT="14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08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23D2B-DF62-06E0-4752-C4FA7EFC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FINDINGS</a:t>
            </a:r>
            <a:endParaRPr lang="en-GB" sz="680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E8DD-B67D-C8AD-62BD-E68AC1A9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900"/>
              </a:spcBef>
              <a:spcAft>
                <a:spcPts val="800"/>
              </a:spcAft>
              <a:buNone/>
            </a:pPr>
            <a:r>
              <a:rPr lang="en-GB" sz="11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findings are organized into five main categories:</a:t>
            </a:r>
            <a:endParaRPr lang="en-GB" sz="11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100" b="1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Arrest Demographics</a:t>
            </a:r>
            <a:r>
              <a:rPr lang="en-GB" sz="11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analyse the average age of arrested individuals by sex and the number of crimes committed by race.</a:t>
            </a:r>
            <a:endParaRPr lang="en-GB" sz="11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100" b="1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Crime Details</a:t>
            </a:r>
            <a:r>
              <a:rPr lang="en-GB" sz="11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identify the most common offenses and how these vary by borough. I also examine the distribution of crimes by law category, PD code, KY code, and law code.</a:t>
            </a:r>
            <a:endParaRPr lang="en-GB" sz="11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100" b="1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  <a:r>
              <a:rPr lang="en-GB" sz="11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explore how the number of crimes varies by month and day of the week.</a:t>
            </a:r>
            <a:endParaRPr lang="en-GB" sz="11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100" b="1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Geographical Analysis</a:t>
            </a:r>
            <a:r>
              <a:rPr lang="en-GB" sz="11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investigate the number of arrests by borough and the top locations with the highest number of crimes. I also identify the precincts with the highest number of arrests.</a:t>
            </a:r>
            <a:endParaRPr lang="en-GB" sz="11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100" b="1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Jurisdiction Analysis</a:t>
            </a:r>
            <a:r>
              <a:rPr lang="en-GB" sz="11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 analysed the number of crimes committed at </a:t>
            </a:r>
            <a:r>
              <a:rPr lang="en-GB" sz="1100" kern="0">
                <a:solidFill>
                  <a:schemeClr val="bg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sz="11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jurisdiction.</a:t>
            </a:r>
            <a:endParaRPr lang="en-GB" sz="11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>
              <a:spcBef>
                <a:spcPts val="900"/>
              </a:spcBef>
              <a:spcAft>
                <a:spcPts val="800"/>
              </a:spcAft>
            </a:pPr>
            <a:r>
              <a:rPr lang="en-GB" sz="11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of these categories provides a different perspective on the arrests data, revealing a multifaceted picture of crime in New York City.</a:t>
            </a:r>
            <a:endParaRPr lang="en-GB" sz="11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>
              <a:spcBef>
                <a:spcPts val="900"/>
              </a:spcBef>
              <a:spcAft>
                <a:spcPts val="800"/>
              </a:spcAft>
            </a:pPr>
            <a:endParaRPr lang="en-GB" sz="11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66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13656-92ED-A3C6-61C8-C83A2366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Locations with Highest Number of Minor Arrests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295C-A447-240B-FC65-C501EA427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Latitude, Longitude,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AGE_GROUP &lt;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Latitude, Longitude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Num_Arrests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DESC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944817-E882-54E5-5A71-5ADF492E9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56132"/>
              </p:ext>
            </p:extLst>
          </p:nvPr>
        </p:nvGraphicFramePr>
        <p:xfrm>
          <a:off x="6739464" y="1062049"/>
          <a:ext cx="4305891" cy="4728196"/>
        </p:xfrm>
        <a:graphic>
          <a:graphicData uri="http://schemas.openxmlformats.org/drawingml/2006/table">
            <a:tbl>
              <a:tblPr firstRow="1" bandRow="1"/>
              <a:tblGrid>
                <a:gridCol w="1181907">
                  <a:extLst>
                    <a:ext uri="{9D8B030D-6E8A-4147-A177-3AD203B41FA5}">
                      <a16:colId xmlns:a16="http://schemas.microsoft.com/office/drawing/2014/main" val="1598910163"/>
                    </a:ext>
                  </a:extLst>
                </a:gridCol>
                <a:gridCol w="1377245">
                  <a:extLst>
                    <a:ext uri="{9D8B030D-6E8A-4147-A177-3AD203B41FA5}">
                      <a16:colId xmlns:a16="http://schemas.microsoft.com/office/drawing/2014/main" val="1114423122"/>
                    </a:ext>
                  </a:extLst>
                </a:gridCol>
                <a:gridCol w="1746739">
                  <a:extLst>
                    <a:ext uri="{9D8B030D-6E8A-4147-A177-3AD203B41FA5}">
                      <a16:colId xmlns:a16="http://schemas.microsoft.com/office/drawing/2014/main" val="1824019558"/>
                    </a:ext>
                  </a:extLst>
                </a:gridCol>
              </a:tblGrid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Num_Arrests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448942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40.645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-74.0773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380410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40.8104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-73.9249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8588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40.8234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-73.8702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219392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40.8378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-73.9195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865293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40.7339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-74.0054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87633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40.6714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-73.8815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640450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40.762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-73.8273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9664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40.6711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-73.9136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04436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40.745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-73.8701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10872"/>
                  </a:ext>
                </a:extLst>
              </a:tr>
              <a:tr h="42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40.8441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-73.9005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14121" marR="14121" marT="141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0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277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6A501-A6BE-79C9-7E14-5DAA16A6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5 Precincts with Highest Number of Arrests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7BD7-CE72-BC89-B6A3-747F8894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ARREST_PRECINCT,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ARREST_PRECINCT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Num_Arrests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DESC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LIMIT </a:t>
            </a:r>
            <a:r>
              <a:rPr lang="en-US" sz="200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C46059-6EA5-8817-1333-DDC99B4CB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918"/>
              </p:ext>
            </p:extLst>
          </p:nvPr>
        </p:nvGraphicFramePr>
        <p:xfrm>
          <a:off x="6739464" y="2120800"/>
          <a:ext cx="4305892" cy="2610696"/>
        </p:xfrm>
        <a:graphic>
          <a:graphicData uri="http://schemas.openxmlformats.org/drawingml/2006/table">
            <a:tbl>
              <a:tblPr firstRow="1" bandRow="1"/>
              <a:tblGrid>
                <a:gridCol w="2537699">
                  <a:extLst>
                    <a:ext uri="{9D8B030D-6E8A-4147-A177-3AD203B41FA5}">
                      <a16:colId xmlns:a16="http://schemas.microsoft.com/office/drawing/2014/main" val="3543225225"/>
                    </a:ext>
                  </a:extLst>
                </a:gridCol>
                <a:gridCol w="1768193">
                  <a:extLst>
                    <a:ext uri="{9D8B030D-6E8A-4147-A177-3AD203B41FA5}">
                      <a16:colId xmlns:a16="http://schemas.microsoft.com/office/drawing/2014/main" val="193891642"/>
                    </a:ext>
                  </a:extLst>
                </a:gridCol>
              </a:tblGrid>
              <a:tr h="4351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ARREST_PRECINCT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Num_Arrests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394034"/>
                  </a:ext>
                </a:extLst>
              </a:tr>
              <a:tr h="4351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5817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43018"/>
                  </a:ext>
                </a:extLst>
              </a:tr>
              <a:tr h="4351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5469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727705"/>
                  </a:ext>
                </a:extLst>
              </a:tr>
              <a:tr h="4351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5407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258480"/>
                  </a:ext>
                </a:extLst>
              </a:tr>
              <a:tr h="4351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5392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45471"/>
                  </a:ext>
                </a:extLst>
              </a:tr>
              <a:tr h="4351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4582</a:t>
                      </a:r>
                    </a:p>
                  </a:txBody>
                  <a:tcPr marL="14294" marR="14294" marT="142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19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942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24661-FCA6-27BD-104E-F50FD677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ANALYSIS</a:t>
            </a:r>
            <a:endParaRPr lang="en-GB" sz="4000" b="1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CE5445-CE7A-D862-7810-DBBA02718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68556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5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E92F-A639-0244-9AAA-470B5ADB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Crimes Committed per Jurisdiction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20480-C895-5489-AC49-B1EC3CFC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JURISDICTION_CODE,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JURISDICTION_CODE;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E6B2A5-6AEB-3DC9-0F39-629B4A972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42084"/>
              </p:ext>
            </p:extLst>
          </p:nvPr>
        </p:nvGraphicFramePr>
        <p:xfrm>
          <a:off x="7207321" y="637762"/>
          <a:ext cx="3370178" cy="5576775"/>
        </p:xfrm>
        <a:graphic>
          <a:graphicData uri="http://schemas.openxmlformats.org/drawingml/2006/table">
            <a:tbl>
              <a:tblPr firstRow="1" bandRow="1"/>
              <a:tblGrid>
                <a:gridCol w="2046356">
                  <a:extLst>
                    <a:ext uri="{9D8B030D-6E8A-4147-A177-3AD203B41FA5}">
                      <a16:colId xmlns:a16="http://schemas.microsoft.com/office/drawing/2014/main" val="488814408"/>
                    </a:ext>
                  </a:extLst>
                </a:gridCol>
                <a:gridCol w="1323822">
                  <a:extLst>
                    <a:ext uri="{9D8B030D-6E8A-4147-A177-3AD203B41FA5}">
                      <a16:colId xmlns:a16="http://schemas.microsoft.com/office/drawing/2014/main" val="673597949"/>
                    </a:ext>
                  </a:extLst>
                </a:gridCol>
              </a:tblGrid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JURISDICTION_CODE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Num_Crimes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019393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151849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030426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6266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097258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657319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01572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32142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422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46094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1342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486155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7968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495953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48710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88432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810307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376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375175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308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161950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19217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55612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10983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951075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85751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56219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986121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421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03728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46846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05846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46" marR="9546" marT="9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15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368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F91F-4D80-3692-20CB-5D1EFEC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INSIGHTS</a:t>
            </a:r>
            <a:endParaRPr lang="en-GB" sz="3800" b="1" dirty="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3886-0C08-C1DC-06AF-5613F15A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825141"/>
            <a:ext cx="4586513" cy="395348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Most Common Offense</a:t>
            </a:r>
            <a:r>
              <a:rPr lang="en-US" sz="1400" i="0" dirty="0">
                <a:solidFill>
                  <a:schemeClr val="bg1"/>
                </a:solidFill>
                <a:effectLst/>
              </a:rPr>
              <a:t>: The most common offense leading to arrests in both NYPD and non-NYPD jurisdictions is Assault 3 &amp; Related Offenses.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Borough with Highest Arrests</a:t>
            </a:r>
            <a:r>
              <a:rPr lang="en-US" sz="1400" i="0" dirty="0">
                <a:solidFill>
                  <a:schemeClr val="bg1"/>
                </a:solidFill>
                <a:effectLst/>
              </a:rPr>
              <a:t>: Brooklyn (K) has the highest number of arrests, including the highest number of minor arrests.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Most Arrests on Wednesday</a:t>
            </a:r>
            <a:r>
              <a:rPr lang="en-US" sz="1400" i="0" dirty="0">
                <a:solidFill>
                  <a:schemeClr val="bg1"/>
                </a:solidFill>
                <a:effectLst/>
              </a:rPr>
              <a:t>: More arrests occur in the middle of the week, with Wednesday having the most.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August has Highest Crimes</a:t>
            </a:r>
            <a:r>
              <a:rPr lang="en-US" sz="1400" i="0" dirty="0">
                <a:solidFill>
                  <a:schemeClr val="bg1"/>
                </a:solidFill>
                <a:effectLst/>
              </a:rPr>
              <a:t>: More crimes occur in the summer months, with August having the highest number.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Black Individuals Arrested More</a:t>
            </a:r>
            <a:r>
              <a:rPr lang="en-US" sz="1400" i="0" dirty="0">
                <a:solidFill>
                  <a:schemeClr val="bg1"/>
                </a:solidFill>
                <a:effectLst/>
              </a:rPr>
              <a:t>: More crimes are associated with individuals identified as Black.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Precinct 14 has Highest Arrests</a:t>
            </a:r>
            <a:r>
              <a:rPr lang="en-US" sz="1400" i="0" dirty="0">
                <a:solidFill>
                  <a:schemeClr val="bg1"/>
                </a:solidFill>
                <a:effectLst/>
              </a:rPr>
              <a:t>: Precinct 14 has the highest rate of arrests.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Average Age of Arrested Individuals</a:t>
            </a:r>
            <a:r>
              <a:rPr lang="en-US" sz="1400" i="0" dirty="0">
                <a:solidFill>
                  <a:schemeClr val="bg1"/>
                </a:solidFill>
                <a:effectLst/>
              </a:rPr>
              <a:t>: The average age of individuals who are arrested is quite similar across different genders, around 27-28 years old.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police badge&#10;&#10;Description automatically generated">
            <a:extLst>
              <a:ext uri="{FF2B5EF4-FFF2-40B4-BE49-F238E27FC236}">
                <a16:creationId xmlns:a16="http://schemas.microsoft.com/office/drawing/2014/main" id="{B9565419-C870-5967-3846-792B70525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33" r="22312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14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DF56-E278-889B-75CF-8A8B2ADF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STORY</a:t>
            </a:r>
            <a:endParaRPr lang="en-GB" sz="4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DDDB-BD87-CDC6-EB3B-15B53D01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825143"/>
            <a:ext cx="4586513" cy="458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In 2023, New York City’s crime narrative was dominated by </a:t>
            </a: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Assault 3 &amp; Related Offenses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Brooklyn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, known for its diversity, unfortunately led in arrests, including those of </a:t>
            </a: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minors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Wednesdays 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saw the most arrests, and </a:t>
            </a: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August 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recorded the highest number of crimes. A concerning trend was the higher number of crimes associated with individuals identified as Black. Precinct </a:t>
            </a: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14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 had the highest rate of arrests, and the average age of those arrested was around </a:t>
            </a: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27-28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 years old. These insights from 2023 serve as lessons for shaping a safer, fairer future for all New Yorkers.</a:t>
            </a:r>
            <a:endParaRPr lang="en-GB" sz="17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police badge&#10;&#10;Description automatically generated">
            <a:extLst>
              <a:ext uri="{FF2B5EF4-FFF2-40B4-BE49-F238E27FC236}">
                <a16:creationId xmlns:a16="http://schemas.microsoft.com/office/drawing/2014/main" id="{8CB4B306-BAC7-AD53-2335-7A936853B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19" r="22327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03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62C8C-DD13-E8AA-36A1-9EC157F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CONCLUSION</a:t>
            </a:r>
            <a:endParaRPr lang="en-GB" sz="3800" b="1">
              <a:solidFill>
                <a:schemeClr val="bg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5483-F441-29D2-6F1E-5B1657FE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Through this analysis, I gain valuable insights into the nature of crime in New York City. My findings highlight the importance of considering multiple factors – including demographics, crime details, temporal trends, geographical patterns and jurisdictional aspects – in understanding crime patterns. These insights could be instrumental in shaping effective strategies for crime prevention and law enforcement.</a:t>
            </a:r>
            <a:endParaRPr lang="en-GB" sz="2000">
              <a:solidFill>
                <a:schemeClr val="bg1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olice badge&#10;&#10;Description automatically generated">
            <a:extLst>
              <a:ext uri="{FF2B5EF4-FFF2-40B4-BE49-F238E27FC236}">
                <a16:creationId xmlns:a16="http://schemas.microsoft.com/office/drawing/2014/main" id="{6E492D1E-4098-3A1F-17AB-83A55295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19" r="22327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9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0A083-DA55-5D25-0B8E-AD1C6F9145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/>
          <a:stretch/>
        </p:blipFill>
        <p:spPr>
          <a:xfrm>
            <a:off x="0" y="149"/>
            <a:ext cx="12191736" cy="6857852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370A9-F83E-2189-B59F-B1A0683BD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65153-76E1-8E28-75FE-4CBB44B6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en-US" dirty="0"/>
              <a:t>A Research Project by</a:t>
            </a:r>
          </a:p>
          <a:p>
            <a:r>
              <a:rPr lang="en-US" dirty="0"/>
              <a:t>Arka Santara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53016-86B2-C53A-9D79-A499E4D8EA84}"/>
              </a:ext>
            </a:extLst>
          </p:cNvPr>
          <p:cNvSpPr txBox="1"/>
          <p:nvPr/>
        </p:nvSpPr>
        <p:spPr>
          <a:xfrm>
            <a:off x="933650" y="424724"/>
            <a:ext cx="45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https://www.linkedin.com/in/arka-santara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4577095D-BF04-DC71-34B3-03B49AEB4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2144" y="434554"/>
            <a:ext cx="312470" cy="312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81DA8B-683B-6C99-0A32-AB95BD80185E}"/>
              </a:ext>
            </a:extLst>
          </p:cNvPr>
          <p:cNvSpPr/>
          <p:nvPr/>
        </p:nvSpPr>
        <p:spPr>
          <a:xfrm>
            <a:off x="11174931" y="6433276"/>
            <a:ext cx="115503" cy="198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CCDEB-842B-D82F-532B-7634084F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METHODOLOGY</a:t>
            </a:r>
            <a:endParaRPr lang="en-GB" sz="380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435F-BAF9-D9E6-EFD2-FEE688F7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analysis is based on SQL queries performed on the </a:t>
            </a:r>
            <a:r>
              <a:rPr lang="en-GB" sz="2000" b="1" ker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nypd_arrests</a:t>
            </a:r>
            <a:r>
              <a:rPr lang="en-GB" sz="2000" kern="0">
                <a:solidFill>
                  <a:schemeClr val="bg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dataset. I use a variety of SQL techniques, including aggregate functions, window functions, and common table expressions (CTEs), to extract meaningful information from the data. I also use self-joins to compare rows within the same table.</a:t>
            </a:r>
            <a:endParaRPr lang="en-GB" sz="20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endParaRPr lang="en-GB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5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17B84-725B-7609-44C3-1B55E725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DICTIONARY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71250C9-3340-C23F-5039-07C89280C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709758"/>
              </p:ext>
            </p:extLst>
          </p:nvPr>
        </p:nvGraphicFramePr>
        <p:xfrm>
          <a:off x="783816" y="2112579"/>
          <a:ext cx="10648309" cy="4192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468">
                  <a:extLst>
                    <a:ext uri="{9D8B030D-6E8A-4147-A177-3AD203B41FA5}">
                      <a16:colId xmlns:a16="http://schemas.microsoft.com/office/drawing/2014/main" val="2623382157"/>
                    </a:ext>
                  </a:extLst>
                </a:gridCol>
                <a:gridCol w="6985841">
                  <a:extLst>
                    <a:ext uri="{9D8B030D-6E8A-4147-A177-3AD203B41FA5}">
                      <a16:colId xmlns:a16="http://schemas.microsoft.com/office/drawing/2014/main" val="3662839811"/>
                    </a:ext>
                  </a:extLst>
                </a:gridCol>
              </a:tblGrid>
              <a:tr h="357527">
                <a:tc>
                  <a:txBody>
                    <a:bodyPr/>
                    <a:lstStyle/>
                    <a:p>
                      <a:r>
                        <a:rPr lang="en-US" sz="1600" dirty="0"/>
                        <a:t>Field Name</a:t>
                      </a:r>
                      <a:endParaRPr lang="en-GB" sz="1600" dirty="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  <a:endParaRPr lang="en-GB" sz="1600"/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297400028"/>
                  </a:ext>
                </a:extLst>
              </a:tr>
              <a:tr h="357527">
                <a:tc>
                  <a:txBody>
                    <a:bodyPr/>
                    <a:lstStyle/>
                    <a:p>
                      <a:r>
                        <a:rPr lang="en-US" sz="1600"/>
                        <a:t>ARREST_KEY</a:t>
                      </a:r>
                      <a:endParaRPr lang="en-GB" sz="160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Randomly generated persistent ID of each Arrest</a:t>
                      </a:r>
                      <a:endParaRPr lang="en-GB" sz="1600"/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1996542743"/>
                  </a:ext>
                </a:extLst>
              </a:tr>
              <a:tr h="357527">
                <a:tc>
                  <a:txBody>
                    <a:bodyPr/>
                    <a:lstStyle/>
                    <a:p>
                      <a:r>
                        <a:rPr lang="en-US" sz="1600"/>
                        <a:t>ARREST_DATE</a:t>
                      </a:r>
                      <a:endParaRPr lang="en-GB" sz="160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Exact date of arrest for the reported event</a:t>
                      </a:r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2473742345"/>
                  </a:ext>
                </a:extLst>
              </a:tr>
              <a:tr h="357527">
                <a:tc>
                  <a:txBody>
                    <a:bodyPr/>
                    <a:lstStyle/>
                    <a:p>
                      <a:r>
                        <a:rPr lang="en-US" sz="1600"/>
                        <a:t>PD_CD</a:t>
                      </a:r>
                      <a:endParaRPr lang="en-GB" sz="160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Three digit internal classification code ( more granular than Key Code)</a:t>
                      </a:r>
                      <a:endParaRPr lang="en-GB" sz="1600"/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3180975748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sz="1600"/>
                        <a:t>PD_DESC</a:t>
                      </a:r>
                      <a:endParaRPr lang="en-GB" sz="160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 of internal classification corresponding with PD code (more granular than Offense Description)</a:t>
                      </a:r>
                      <a:endParaRPr lang="en-GB" sz="1600"/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3486619830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sz="1600"/>
                        <a:t>KY_CD</a:t>
                      </a:r>
                      <a:endParaRPr lang="en-GB" sz="160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Three digit internal classification code (more general category than PD code)</a:t>
                      </a:r>
                      <a:endParaRPr lang="en-GB" sz="1600"/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111739672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sz="1600"/>
                        <a:t>OFNS_DESC</a:t>
                      </a:r>
                      <a:endParaRPr lang="en-GB" sz="160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 of internal classification corresponding with KY code (more general category than PD description)</a:t>
                      </a:r>
                      <a:endParaRPr lang="en-GB" sz="1600"/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4234251555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sz="1600"/>
                        <a:t>LAW_CODE</a:t>
                      </a:r>
                      <a:endParaRPr lang="en-GB" sz="160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Law code charges corresponding to the NYS Penal Law, VTL and other various local laws</a:t>
                      </a:r>
                      <a:endParaRPr lang="en-GB" sz="1600"/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1612566667"/>
                  </a:ext>
                </a:extLst>
              </a:tr>
              <a:tr h="357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LAW_CAT_CD</a:t>
                      </a:r>
                      <a:endParaRPr lang="en-GB" sz="1600"/>
                    </a:p>
                  </a:txBody>
                  <a:tcPr marL="81256" marR="81256" marT="40628" marB="406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Level of offence: felony, misdemeanor, violation</a:t>
                      </a:r>
                      <a:endParaRPr lang="en-GB" sz="1600" dirty="0"/>
                    </a:p>
                  </a:txBody>
                  <a:tcPr marL="81256" marR="81256" marT="40628" marB="40628"/>
                </a:tc>
                <a:extLst>
                  <a:ext uri="{0D108BD9-81ED-4DB2-BD59-A6C34878D82A}">
                    <a16:rowId xmlns:a16="http://schemas.microsoft.com/office/drawing/2014/main" val="192901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3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65231A-6AE3-EB01-27F6-98763F9E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27711"/>
              </p:ext>
            </p:extLst>
          </p:nvPr>
        </p:nvGraphicFramePr>
        <p:xfrm>
          <a:off x="457200" y="649879"/>
          <a:ext cx="11277601" cy="555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350">
                  <a:extLst>
                    <a:ext uri="{9D8B030D-6E8A-4147-A177-3AD203B41FA5}">
                      <a16:colId xmlns:a16="http://schemas.microsoft.com/office/drawing/2014/main" val="3641137119"/>
                    </a:ext>
                  </a:extLst>
                </a:gridCol>
                <a:gridCol w="6500251">
                  <a:extLst>
                    <a:ext uri="{9D8B030D-6E8A-4147-A177-3AD203B41FA5}">
                      <a16:colId xmlns:a16="http://schemas.microsoft.com/office/drawing/2014/main" val="2706748961"/>
                    </a:ext>
                  </a:extLst>
                </a:gridCol>
              </a:tblGrid>
              <a:tr h="352396">
                <a:tc>
                  <a:txBody>
                    <a:bodyPr/>
                    <a:lstStyle/>
                    <a:p>
                      <a:r>
                        <a:rPr lang="en-US" sz="1600"/>
                        <a:t>Field Name 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3348978493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r>
                        <a:rPr lang="en-US" sz="1600"/>
                        <a:t>ARREST_BORO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Borough of arrest. B(Bronx), S(Staten Island), K(Brooklyn), M(Manhattan), Q(Queens)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3338602741"/>
                  </a:ext>
                </a:extLst>
              </a:tr>
              <a:tr h="352396">
                <a:tc>
                  <a:txBody>
                    <a:bodyPr/>
                    <a:lstStyle/>
                    <a:p>
                      <a:r>
                        <a:rPr lang="en-US" sz="1600"/>
                        <a:t>ARREST_PRECINCT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Precinct where the arrest occurred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240189670"/>
                  </a:ext>
                </a:extLst>
              </a:tr>
              <a:tr h="832936">
                <a:tc>
                  <a:txBody>
                    <a:bodyPr/>
                    <a:lstStyle/>
                    <a:p>
                      <a:r>
                        <a:rPr lang="en-US" sz="1600"/>
                        <a:t>JURISDICTION_CODE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Jurisdiction responsible for arrest. Jurisdiction codes 0(Patrol), 1(Transit) and 2(Housing) represents NYPD whilst codes 3 and more represent non NYPD jurisdictions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1152021376"/>
                  </a:ext>
                </a:extLst>
              </a:tr>
              <a:tr h="352396">
                <a:tc>
                  <a:txBody>
                    <a:bodyPr/>
                    <a:lstStyle/>
                    <a:p>
                      <a:r>
                        <a:rPr lang="en-US" sz="1600"/>
                        <a:t>AGE_GROUP 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Perpetrator’s age within a category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2536916314"/>
                  </a:ext>
                </a:extLst>
              </a:tr>
              <a:tr h="352396">
                <a:tc>
                  <a:txBody>
                    <a:bodyPr/>
                    <a:lstStyle/>
                    <a:p>
                      <a:r>
                        <a:rPr lang="en-US" sz="1600"/>
                        <a:t>PREP_SEX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Perpetrator’s sex description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3642443803"/>
                  </a:ext>
                </a:extLst>
              </a:tr>
              <a:tr h="352396">
                <a:tc>
                  <a:txBody>
                    <a:bodyPr/>
                    <a:lstStyle/>
                    <a:p>
                      <a:r>
                        <a:rPr lang="en-US" sz="1600"/>
                        <a:t>PREP_RACE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Perpetrator's race description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3491001179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r>
                        <a:rPr lang="en-US" sz="1600"/>
                        <a:t>X_COORD_CD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Midblock X-coordinate for New York State Plane Coordinate System, Long Island Zone, NAD 83, units feet (FIPS 3104)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1820989381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r>
                        <a:rPr lang="en-US" sz="1600" dirty="0"/>
                        <a:t>Y_COORD_CD</a:t>
                      </a:r>
                      <a:endParaRPr lang="en-GB" sz="1600" dirty="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Midblock Y-coordinate for New York State Plane Coordinate System, Long Island Zone, NAD 83, units feet (FIPS 3104)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1778563711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r>
                        <a:rPr lang="en-US" sz="1600"/>
                        <a:t>Latitude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GB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coordinate for Global Coordinate System, WGS 1984, decimal degrees (EPSG 4326)</a:t>
                      </a:r>
                      <a:endParaRPr lang="en-GB" sz="160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149889183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r>
                        <a:rPr lang="en-US" sz="1600"/>
                        <a:t>Longitude</a:t>
                      </a:r>
                      <a:endParaRPr lang="en-GB" sz="1600"/>
                    </a:p>
                  </a:txBody>
                  <a:tcPr marL="80090" marR="80090" marT="40045" marB="40045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 coordinate for Global Coordinate System, WGS 1984, decimal degrees (EPSG 4326)</a:t>
                      </a:r>
                      <a:endParaRPr lang="en-GB" sz="1600" dirty="0"/>
                    </a:p>
                  </a:txBody>
                  <a:tcPr marL="80090" marR="80090" marT="40045" marB="40045"/>
                </a:tc>
                <a:extLst>
                  <a:ext uri="{0D108BD9-81ED-4DB2-BD59-A6C34878D82A}">
                    <a16:rowId xmlns:a16="http://schemas.microsoft.com/office/drawing/2014/main" val="239086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1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24661-FCA6-27BD-104E-F50FD677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ANALYSIS</a:t>
            </a:r>
            <a:endParaRPr lang="en-GB" sz="4000" b="1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94390E34-49C4-7C61-08E2-2B0D2F6D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0384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75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DDD2E-70A8-169E-A8BA-960F2C1A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Age of Arrested Person by Sex</a:t>
            </a:r>
            <a:br>
              <a:rPr lang="en-US"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C5A0-2D4B-092E-1EFE-609E1A21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en-US" sz="20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PERP_SEX,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ROUND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AVG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(AGE_GROUP))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Avg_Age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R="0" lvl="0" fontAlgn="auto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GROUP BY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PERP_SEX;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50CB88-2158-8E92-9B12-966D2196E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89674"/>
              </p:ext>
            </p:extLst>
          </p:nvPr>
        </p:nvGraphicFramePr>
        <p:xfrm>
          <a:off x="7127736" y="2268174"/>
          <a:ext cx="3529348" cy="2315948"/>
        </p:xfrm>
        <a:graphic>
          <a:graphicData uri="http://schemas.openxmlformats.org/drawingml/2006/table">
            <a:tbl>
              <a:tblPr firstRow="1" bandRow="1"/>
              <a:tblGrid>
                <a:gridCol w="1931004">
                  <a:extLst>
                    <a:ext uri="{9D8B030D-6E8A-4147-A177-3AD203B41FA5}">
                      <a16:colId xmlns:a16="http://schemas.microsoft.com/office/drawing/2014/main" val="1462371385"/>
                    </a:ext>
                  </a:extLst>
                </a:gridCol>
                <a:gridCol w="1598344">
                  <a:extLst>
                    <a:ext uri="{9D8B030D-6E8A-4147-A177-3AD203B41FA5}">
                      <a16:colId xmlns:a16="http://schemas.microsoft.com/office/drawing/2014/main" val="1772634297"/>
                    </a:ext>
                  </a:extLst>
                </a:gridCol>
              </a:tblGrid>
              <a:tr h="5789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PERP_SEX</a:t>
                      </a:r>
                    </a:p>
                  </a:txBody>
                  <a:tcPr marL="15716" marR="15716" marT="157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Avg_Age</a:t>
                      </a:r>
                    </a:p>
                  </a:txBody>
                  <a:tcPr marL="15716" marR="15716" marT="157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832147"/>
                  </a:ext>
                </a:extLst>
              </a:tr>
              <a:tr h="5789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5716" marR="15716" marT="157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15716" marR="15716" marT="157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254489"/>
                  </a:ext>
                </a:extLst>
              </a:tr>
              <a:tr h="5789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5716" marR="15716" marT="157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15716" marR="15716" marT="157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78679"/>
                  </a:ext>
                </a:extLst>
              </a:tr>
              <a:tr h="5789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</a:t>
                      </a:r>
                    </a:p>
                  </a:txBody>
                  <a:tcPr marL="15716" marR="15716" marT="157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15716" marR="15716" marT="157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26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8CFCA-C304-E19A-5EB3-A54707D5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Committed by Race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07B06-8BC5-E95A-AD03-FCBAC32C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PERP_RACE,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Num_Crimes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nypd_arrests</a:t>
            </a:r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PERP_RACE;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509A0E-D5BF-E398-F1EC-211D9BC0A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796391"/>
              </p:ext>
            </p:extLst>
          </p:nvPr>
        </p:nvGraphicFramePr>
        <p:xfrm>
          <a:off x="6739464" y="1645662"/>
          <a:ext cx="4305892" cy="3560974"/>
        </p:xfrm>
        <a:graphic>
          <a:graphicData uri="http://schemas.openxmlformats.org/drawingml/2006/table">
            <a:tbl>
              <a:tblPr firstRow="1" bandRow="1"/>
              <a:tblGrid>
                <a:gridCol w="2786913">
                  <a:extLst>
                    <a:ext uri="{9D8B030D-6E8A-4147-A177-3AD203B41FA5}">
                      <a16:colId xmlns:a16="http://schemas.microsoft.com/office/drawing/2014/main" val="55203586"/>
                    </a:ext>
                  </a:extLst>
                </a:gridCol>
                <a:gridCol w="1518979">
                  <a:extLst>
                    <a:ext uri="{9D8B030D-6E8A-4147-A177-3AD203B41FA5}">
                      <a16:colId xmlns:a16="http://schemas.microsoft.com/office/drawing/2014/main" val="3620046792"/>
                    </a:ext>
                  </a:extLst>
                </a:gridCol>
              </a:tblGrid>
              <a:tr h="366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PERP_RACE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Num_Crimes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619456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82041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538727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HISPANIC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16501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400992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HISPANIC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43081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75751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16373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363130"/>
                  </a:ext>
                </a:extLst>
              </a:tr>
              <a:tr h="6805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ASIAN / PACIFIC ISLANDER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9066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263979"/>
                  </a:ext>
                </a:extLst>
              </a:tr>
              <a:tr h="6805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 INDIAN/ALASKAN NATIVE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552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049838"/>
                  </a:ext>
                </a:extLst>
              </a:tr>
              <a:tr h="366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UNKNOWN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2481</a:t>
                      </a:r>
                    </a:p>
                  </a:txBody>
                  <a:tcPr marL="10899" marR="10899" marT="10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0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3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2235</Words>
  <Application>Microsoft Office PowerPoint</Application>
  <PresentationFormat>Widescreen</PresentationFormat>
  <Paragraphs>530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Aptos</vt:lpstr>
      <vt:lpstr>Aptos Display</vt:lpstr>
      <vt:lpstr>Aptos Narrow</vt:lpstr>
      <vt:lpstr>Arial</vt:lpstr>
      <vt:lpstr>Calibri</vt:lpstr>
      <vt:lpstr>Consolas</vt:lpstr>
      <vt:lpstr>Courier New</vt:lpstr>
      <vt:lpstr>Roboto</vt:lpstr>
      <vt:lpstr>Wingdings</vt:lpstr>
      <vt:lpstr>Office Theme</vt:lpstr>
      <vt:lpstr>Comprehensive Analysis of NYPD Arrests</vt:lpstr>
      <vt:lpstr>OBJECTIVE</vt:lpstr>
      <vt:lpstr>FINDINGS</vt:lpstr>
      <vt:lpstr>METHODOLOGY</vt:lpstr>
      <vt:lpstr>DATA DICTIONARY</vt:lpstr>
      <vt:lpstr>PowerPoint Presentation</vt:lpstr>
      <vt:lpstr>ANALYSIS</vt:lpstr>
      <vt:lpstr>Average Age of Arrested Person by Sex </vt:lpstr>
      <vt:lpstr>Crime Committed by Race</vt:lpstr>
      <vt:lpstr>Top 5 Crimes committed by Males</vt:lpstr>
      <vt:lpstr>PowerPoint Presentation</vt:lpstr>
      <vt:lpstr>Crimes Committed by Specific Races (Black and White)</vt:lpstr>
      <vt:lpstr>ANALYSIS</vt:lpstr>
      <vt:lpstr>Most Common Offense</vt:lpstr>
      <vt:lpstr>Top 10 Offenses in NYPD Jurisdiction</vt:lpstr>
      <vt:lpstr>Top 10 Offenses in NON-NYPD Jurisdiction</vt:lpstr>
      <vt:lpstr>PowerPoint Presentation</vt:lpstr>
      <vt:lpstr>Most Common Crime per Borough</vt:lpstr>
      <vt:lpstr>Crimes Committed  per Law Category</vt:lpstr>
      <vt:lpstr>Highest Crimes Committed per PD Code</vt:lpstr>
      <vt:lpstr>PowerPoint Presentation</vt:lpstr>
      <vt:lpstr>Crimes Committed per Month</vt:lpstr>
      <vt:lpstr>Crimes Committed per Day of the Week</vt:lpstr>
      <vt:lpstr>PowerPoint Presentation</vt:lpstr>
      <vt:lpstr>ANALYSIS</vt:lpstr>
      <vt:lpstr>Arrests by Borough</vt:lpstr>
      <vt:lpstr>Minor Arrests by Borough</vt:lpstr>
      <vt:lpstr>PowerPoint Presentation</vt:lpstr>
      <vt:lpstr>Top 10 Locations with Highest Number of Crimes </vt:lpstr>
      <vt:lpstr>Top 10 Locations with Highest Number of Minor Arrests</vt:lpstr>
      <vt:lpstr>Top 5 Precincts with Highest Number of Arrests </vt:lpstr>
      <vt:lpstr>ANALYSIS</vt:lpstr>
      <vt:lpstr>Crimes Committed per Jurisdiction</vt:lpstr>
      <vt:lpstr>INSIGHTS</vt:lpstr>
      <vt:lpstr>STORY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Analysis of NYPD Arrests</dc:title>
  <dc:creator>Arka Santara</dc:creator>
  <cp:lastModifiedBy>Arka Santara</cp:lastModifiedBy>
  <cp:revision>11</cp:revision>
  <dcterms:created xsi:type="dcterms:W3CDTF">2023-12-24T17:01:02Z</dcterms:created>
  <dcterms:modified xsi:type="dcterms:W3CDTF">2023-12-26T16:00:42Z</dcterms:modified>
</cp:coreProperties>
</file>