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5" r:id="rId3"/>
    <p:sldId id="257" r:id="rId4"/>
    <p:sldId id="259" r:id="rId5"/>
    <p:sldId id="260" r:id="rId6"/>
    <p:sldId id="261" r:id="rId7"/>
    <p:sldId id="262" r:id="rId8"/>
    <p:sldId id="263"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AC03C3-C6B4-4DEE-AB62-93F61FCFFA9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6176DECA-9F7C-473C-9BEE-4507DBAA2529}">
      <dgm:prSet phldrT="[Text]"/>
      <dgm:spPr/>
      <dgm:t>
        <a:bodyPr/>
        <a:lstStyle/>
        <a:p>
          <a:r>
            <a:rPr lang="en-US" dirty="0"/>
            <a:t>Transportation Problem</a:t>
          </a:r>
        </a:p>
      </dgm:t>
    </dgm:pt>
    <dgm:pt modelId="{5A936F68-8011-4BE6-A5EC-7AA007C1309C}" type="parTrans" cxnId="{D4ADB0B0-7364-465D-BF64-5EEB42451BA5}">
      <dgm:prSet/>
      <dgm:spPr/>
      <dgm:t>
        <a:bodyPr/>
        <a:lstStyle/>
        <a:p>
          <a:endParaRPr lang="en-US"/>
        </a:p>
      </dgm:t>
    </dgm:pt>
    <dgm:pt modelId="{900800E0-A919-4D9E-A3AD-DA7485A25340}" type="sibTrans" cxnId="{D4ADB0B0-7364-465D-BF64-5EEB42451BA5}">
      <dgm:prSet/>
      <dgm:spPr/>
      <dgm:t>
        <a:bodyPr/>
        <a:lstStyle/>
        <a:p>
          <a:endParaRPr lang="en-US"/>
        </a:p>
      </dgm:t>
    </dgm:pt>
    <dgm:pt modelId="{1E29C877-432F-40A8-859A-951C8E3A99D7}">
      <dgm:prSet phldrT="[Text]"/>
      <dgm:spPr/>
      <dgm:t>
        <a:bodyPr/>
        <a:lstStyle/>
        <a:p>
          <a:r>
            <a:rPr lang="en-US" dirty="0"/>
            <a:t>Unbalanced Transportation Problem</a:t>
          </a:r>
        </a:p>
      </dgm:t>
    </dgm:pt>
    <dgm:pt modelId="{16651FA5-3067-408B-8F53-CC76CC42861B}" type="parTrans" cxnId="{A0926711-6B3E-4E51-9583-769BD0DD9C62}">
      <dgm:prSet/>
      <dgm:spPr/>
      <dgm:t>
        <a:bodyPr/>
        <a:lstStyle/>
        <a:p>
          <a:endParaRPr lang="en-US"/>
        </a:p>
      </dgm:t>
    </dgm:pt>
    <dgm:pt modelId="{9DE6FE7F-9D7B-4923-BCE1-E9C701508F82}" type="sibTrans" cxnId="{A0926711-6B3E-4E51-9583-769BD0DD9C62}">
      <dgm:prSet/>
      <dgm:spPr/>
      <dgm:t>
        <a:bodyPr/>
        <a:lstStyle/>
        <a:p>
          <a:endParaRPr lang="en-US"/>
        </a:p>
      </dgm:t>
    </dgm:pt>
    <dgm:pt modelId="{96B5EA5A-ABB7-473C-9BA4-75A80BE42A4B}">
      <dgm:prSet phldrT="[Text]"/>
      <dgm:spPr/>
      <dgm:t>
        <a:bodyPr/>
        <a:lstStyle/>
        <a:p>
          <a:r>
            <a:rPr lang="en-US" dirty="0"/>
            <a:t>Demand&gt;Supply</a:t>
          </a:r>
        </a:p>
        <a:p>
          <a:r>
            <a:rPr lang="en-US" dirty="0"/>
            <a:t>Add a Dummy Row with cost zero and the supply becomes (DEMAND-SUPPLY)</a:t>
          </a:r>
        </a:p>
      </dgm:t>
    </dgm:pt>
    <dgm:pt modelId="{7E23FC23-2521-40CA-B536-5914B9C99E3C}" type="parTrans" cxnId="{39B26ABF-D480-443E-8DD7-774F1F73FF2B}">
      <dgm:prSet/>
      <dgm:spPr/>
      <dgm:t>
        <a:bodyPr/>
        <a:lstStyle/>
        <a:p>
          <a:endParaRPr lang="en-US"/>
        </a:p>
      </dgm:t>
    </dgm:pt>
    <dgm:pt modelId="{DA055439-9D4E-4BF2-9530-A3BE29F0962C}" type="sibTrans" cxnId="{39B26ABF-D480-443E-8DD7-774F1F73FF2B}">
      <dgm:prSet/>
      <dgm:spPr/>
      <dgm:t>
        <a:bodyPr/>
        <a:lstStyle/>
        <a:p>
          <a:endParaRPr lang="en-US"/>
        </a:p>
      </dgm:t>
    </dgm:pt>
    <dgm:pt modelId="{132631CB-8E52-44F8-A9F3-692AA76C34F3}">
      <dgm:prSet phldrT="[Text]"/>
      <dgm:spPr/>
      <dgm:t>
        <a:bodyPr/>
        <a:lstStyle/>
        <a:p>
          <a:r>
            <a:rPr lang="en-US" dirty="0"/>
            <a:t>Balanced Transportation Problem</a:t>
          </a:r>
        </a:p>
      </dgm:t>
    </dgm:pt>
    <dgm:pt modelId="{B6EA9FF4-999E-4B39-A7E9-697699489FE3}" type="parTrans" cxnId="{0EF63745-9D62-4E6B-83ED-404286F0F42D}">
      <dgm:prSet/>
      <dgm:spPr/>
      <dgm:t>
        <a:bodyPr/>
        <a:lstStyle/>
        <a:p>
          <a:endParaRPr lang="en-US"/>
        </a:p>
      </dgm:t>
    </dgm:pt>
    <dgm:pt modelId="{45152141-D546-4C39-A4F4-FA6E9CF49367}" type="sibTrans" cxnId="{0EF63745-9D62-4E6B-83ED-404286F0F42D}">
      <dgm:prSet/>
      <dgm:spPr/>
      <dgm:t>
        <a:bodyPr/>
        <a:lstStyle/>
        <a:p>
          <a:endParaRPr lang="en-US"/>
        </a:p>
      </dgm:t>
    </dgm:pt>
    <dgm:pt modelId="{7D1D4E93-A6AE-4C2D-ADBE-5D1404A6BB1E}">
      <dgm:prSet phldrT="[Text]"/>
      <dgm:spPr/>
      <dgm:t>
        <a:bodyPr/>
        <a:lstStyle/>
        <a:p>
          <a:r>
            <a:rPr lang="en-US" dirty="0"/>
            <a:t>Demand=Supply</a:t>
          </a:r>
        </a:p>
      </dgm:t>
    </dgm:pt>
    <dgm:pt modelId="{6AFC40AA-B666-48F6-8463-EC2B32426F8D}" type="parTrans" cxnId="{FA42774D-D2B4-4D02-815F-A7DCA5877575}">
      <dgm:prSet/>
      <dgm:spPr/>
      <dgm:t>
        <a:bodyPr/>
        <a:lstStyle/>
        <a:p>
          <a:endParaRPr lang="en-US"/>
        </a:p>
      </dgm:t>
    </dgm:pt>
    <dgm:pt modelId="{FD2AD589-6364-49F4-8B23-97B9DDC3865E}" type="sibTrans" cxnId="{FA42774D-D2B4-4D02-815F-A7DCA5877575}">
      <dgm:prSet/>
      <dgm:spPr/>
      <dgm:t>
        <a:bodyPr/>
        <a:lstStyle/>
        <a:p>
          <a:endParaRPr lang="en-US"/>
        </a:p>
      </dgm:t>
    </dgm:pt>
    <dgm:pt modelId="{752C6C51-B5B8-4BA7-BB4D-0199E6CB8800}">
      <dgm:prSet phldrT="[Text]"/>
      <dgm:spPr/>
      <dgm:t>
        <a:bodyPr/>
        <a:lstStyle/>
        <a:p>
          <a:r>
            <a:rPr lang="en-US" dirty="0"/>
            <a:t>Demand&lt;Supply</a:t>
          </a:r>
        </a:p>
        <a:p>
          <a:r>
            <a:rPr lang="en-US" dirty="0"/>
            <a:t>Add a Dummy Column with cost zero and the Demand becomes (SUPPLY-DEMAND)</a:t>
          </a:r>
        </a:p>
      </dgm:t>
    </dgm:pt>
    <dgm:pt modelId="{F69F0CD4-A30A-4A5F-9CE1-A94B7EA24262}" type="sibTrans" cxnId="{C31F2817-9724-4A83-AE89-18BAFE00B5F3}">
      <dgm:prSet/>
      <dgm:spPr/>
      <dgm:t>
        <a:bodyPr/>
        <a:lstStyle/>
        <a:p>
          <a:endParaRPr lang="en-US"/>
        </a:p>
      </dgm:t>
    </dgm:pt>
    <dgm:pt modelId="{E9E17C93-4442-4246-BC38-78E4CDD69697}" type="parTrans" cxnId="{C31F2817-9724-4A83-AE89-18BAFE00B5F3}">
      <dgm:prSet/>
      <dgm:spPr/>
      <dgm:t>
        <a:bodyPr/>
        <a:lstStyle/>
        <a:p>
          <a:endParaRPr lang="en-US"/>
        </a:p>
      </dgm:t>
    </dgm:pt>
    <dgm:pt modelId="{1D058E23-8BCA-462F-A90B-C2FC7594B59D}" type="pres">
      <dgm:prSet presAssocID="{A8AC03C3-C6B4-4DEE-AB62-93F61FCFFA91}" presName="diagram" presStyleCnt="0">
        <dgm:presLayoutVars>
          <dgm:chPref val="1"/>
          <dgm:dir/>
          <dgm:animOne val="branch"/>
          <dgm:animLvl val="lvl"/>
          <dgm:resizeHandles val="exact"/>
        </dgm:presLayoutVars>
      </dgm:prSet>
      <dgm:spPr/>
    </dgm:pt>
    <dgm:pt modelId="{28F750D7-8AB5-4099-BFA4-5A693F6A1B5F}" type="pres">
      <dgm:prSet presAssocID="{6176DECA-9F7C-473C-9BEE-4507DBAA2529}" presName="root1" presStyleCnt="0"/>
      <dgm:spPr/>
    </dgm:pt>
    <dgm:pt modelId="{06079A36-7E9B-4A1A-BFF4-85645A397224}" type="pres">
      <dgm:prSet presAssocID="{6176DECA-9F7C-473C-9BEE-4507DBAA2529}" presName="LevelOneTextNode" presStyleLbl="node0" presStyleIdx="0" presStyleCnt="1">
        <dgm:presLayoutVars>
          <dgm:chPref val="3"/>
        </dgm:presLayoutVars>
      </dgm:prSet>
      <dgm:spPr/>
    </dgm:pt>
    <dgm:pt modelId="{AF324AF8-44C2-4572-8270-0B96BE3C0B83}" type="pres">
      <dgm:prSet presAssocID="{6176DECA-9F7C-473C-9BEE-4507DBAA2529}" presName="level2hierChild" presStyleCnt="0"/>
      <dgm:spPr/>
    </dgm:pt>
    <dgm:pt modelId="{B1549FB4-29E7-46D5-BE0D-F64999D6EF01}" type="pres">
      <dgm:prSet presAssocID="{16651FA5-3067-408B-8F53-CC76CC42861B}" presName="conn2-1" presStyleLbl="parChTrans1D2" presStyleIdx="0" presStyleCnt="2"/>
      <dgm:spPr/>
    </dgm:pt>
    <dgm:pt modelId="{39F5BE5D-95AA-41F0-AFA5-83797A684811}" type="pres">
      <dgm:prSet presAssocID="{16651FA5-3067-408B-8F53-CC76CC42861B}" presName="connTx" presStyleLbl="parChTrans1D2" presStyleIdx="0" presStyleCnt="2"/>
      <dgm:spPr/>
    </dgm:pt>
    <dgm:pt modelId="{E069517A-1EF8-4EB8-A424-9E8B187C1C54}" type="pres">
      <dgm:prSet presAssocID="{1E29C877-432F-40A8-859A-951C8E3A99D7}" presName="root2" presStyleCnt="0"/>
      <dgm:spPr/>
    </dgm:pt>
    <dgm:pt modelId="{1826D887-4019-49A2-BF27-94AF413BB749}" type="pres">
      <dgm:prSet presAssocID="{1E29C877-432F-40A8-859A-951C8E3A99D7}" presName="LevelTwoTextNode" presStyleLbl="node2" presStyleIdx="0" presStyleCnt="2">
        <dgm:presLayoutVars>
          <dgm:chPref val="3"/>
        </dgm:presLayoutVars>
      </dgm:prSet>
      <dgm:spPr/>
    </dgm:pt>
    <dgm:pt modelId="{579E16A2-76E4-4B2F-8B42-6FFEBD7D87E9}" type="pres">
      <dgm:prSet presAssocID="{1E29C877-432F-40A8-859A-951C8E3A99D7}" presName="level3hierChild" presStyleCnt="0"/>
      <dgm:spPr/>
    </dgm:pt>
    <dgm:pt modelId="{95DCA120-25C3-48A7-91AF-1D3D5B1A9F24}" type="pres">
      <dgm:prSet presAssocID="{7E23FC23-2521-40CA-B536-5914B9C99E3C}" presName="conn2-1" presStyleLbl="parChTrans1D3" presStyleIdx="0" presStyleCnt="3"/>
      <dgm:spPr/>
    </dgm:pt>
    <dgm:pt modelId="{3D3E24C5-6782-46C4-86D4-72CFA6D5EF3C}" type="pres">
      <dgm:prSet presAssocID="{7E23FC23-2521-40CA-B536-5914B9C99E3C}" presName="connTx" presStyleLbl="parChTrans1D3" presStyleIdx="0" presStyleCnt="3"/>
      <dgm:spPr/>
    </dgm:pt>
    <dgm:pt modelId="{4B223105-311E-46B8-A9D7-AE4F561E1E9F}" type="pres">
      <dgm:prSet presAssocID="{96B5EA5A-ABB7-473C-9BA4-75A80BE42A4B}" presName="root2" presStyleCnt="0"/>
      <dgm:spPr/>
    </dgm:pt>
    <dgm:pt modelId="{DAD95689-7DE6-47B3-B8D3-E20CB7138B8E}" type="pres">
      <dgm:prSet presAssocID="{96B5EA5A-ABB7-473C-9BA4-75A80BE42A4B}" presName="LevelTwoTextNode" presStyleLbl="node3" presStyleIdx="0" presStyleCnt="3">
        <dgm:presLayoutVars>
          <dgm:chPref val="3"/>
        </dgm:presLayoutVars>
      </dgm:prSet>
      <dgm:spPr/>
    </dgm:pt>
    <dgm:pt modelId="{BD896421-4EA6-46EB-9665-F13D2AD39F12}" type="pres">
      <dgm:prSet presAssocID="{96B5EA5A-ABB7-473C-9BA4-75A80BE42A4B}" presName="level3hierChild" presStyleCnt="0"/>
      <dgm:spPr/>
    </dgm:pt>
    <dgm:pt modelId="{D0E53718-3312-4F3E-BFF3-B72A0C02ADE3}" type="pres">
      <dgm:prSet presAssocID="{E9E17C93-4442-4246-BC38-78E4CDD69697}" presName="conn2-1" presStyleLbl="parChTrans1D3" presStyleIdx="1" presStyleCnt="3"/>
      <dgm:spPr/>
    </dgm:pt>
    <dgm:pt modelId="{EEBFC65A-539A-4A92-A6AC-4A2A99CAC2EA}" type="pres">
      <dgm:prSet presAssocID="{E9E17C93-4442-4246-BC38-78E4CDD69697}" presName="connTx" presStyleLbl="parChTrans1D3" presStyleIdx="1" presStyleCnt="3"/>
      <dgm:spPr/>
    </dgm:pt>
    <dgm:pt modelId="{AD5C6434-0344-4A63-96AD-782F12ACBC6A}" type="pres">
      <dgm:prSet presAssocID="{752C6C51-B5B8-4BA7-BB4D-0199E6CB8800}" presName="root2" presStyleCnt="0"/>
      <dgm:spPr/>
    </dgm:pt>
    <dgm:pt modelId="{73814375-0E1A-459C-814A-8B2E515F68B6}" type="pres">
      <dgm:prSet presAssocID="{752C6C51-B5B8-4BA7-BB4D-0199E6CB8800}" presName="LevelTwoTextNode" presStyleLbl="node3" presStyleIdx="1" presStyleCnt="3">
        <dgm:presLayoutVars>
          <dgm:chPref val="3"/>
        </dgm:presLayoutVars>
      </dgm:prSet>
      <dgm:spPr/>
    </dgm:pt>
    <dgm:pt modelId="{9FA9B326-3114-47D7-937D-1016E6A3479C}" type="pres">
      <dgm:prSet presAssocID="{752C6C51-B5B8-4BA7-BB4D-0199E6CB8800}" presName="level3hierChild" presStyleCnt="0"/>
      <dgm:spPr/>
    </dgm:pt>
    <dgm:pt modelId="{CF96C4E8-B2BE-43B5-A6EC-5CD2A0F05C13}" type="pres">
      <dgm:prSet presAssocID="{B6EA9FF4-999E-4B39-A7E9-697699489FE3}" presName="conn2-1" presStyleLbl="parChTrans1D2" presStyleIdx="1" presStyleCnt="2"/>
      <dgm:spPr/>
    </dgm:pt>
    <dgm:pt modelId="{59774A58-6753-4A02-9FC9-B9A2DBF06ADF}" type="pres">
      <dgm:prSet presAssocID="{B6EA9FF4-999E-4B39-A7E9-697699489FE3}" presName="connTx" presStyleLbl="parChTrans1D2" presStyleIdx="1" presStyleCnt="2"/>
      <dgm:spPr/>
    </dgm:pt>
    <dgm:pt modelId="{BAAD4C2A-B650-44E6-8330-7967E9CB7695}" type="pres">
      <dgm:prSet presAssocID="{132631CB-8E52-44F8-A9F3-692AA76C34F3}" presName="root2" presStyleCnt="0"/>
      <dgm:spPr/>
    </dgm:pt>
    <dgm:pt modelId="{028B670C-67B2-4CB0-8607-C40673F9CADA}" type="pres">
      <dgm:prSet presAssocID="{132631CB-8E52-44F8-A9F3-692AA76C34F3}" presName="LevelTwoTextNode" presStyleLbl="node2" presStyleIdx="1" presStyleCnt="2">
        <dgm:presLayoutVars>
          <dgm:chPref val="3"/>
        </dgm:presLayoutVars>
      </dgm:prSet>
      <dgm:spPr/>
    </dgm:pt>
    <dgm:pt modelId="{F3C0BA86-C57F-452F-A7DA-6CFDE426EB59}" type="pres">
      <dgm:prSet presAssocID="{132631CB-8E52-44F8-A9F3-692AA76C34F3}" presName="level3hierChild" presStyleCnt="0"/>
      <dgm:spPr/>
    </dgm:pt>
    <dgm:pt modelId="{C1CDEFB7-8A8E-4867-A06D-5A2FC5E28855}" type="pres">
      <dgm:prSet presAssocID="{6AFC40AA-B666-48F6-8463-EC2B32426F8D}" presName="conn2-1" presStyleLbl="parChTrans1D3" presStyleIdx="2" presStyleCnt="3"/>
      <dgm:spPr/>
    </dgm:pt>
    <dgm:pt modelId="{9CB1E3B8-0216-4A5B-B2CE-4021BC6603D8}" type="pres">
      <dgm:prSet presAssocID="{6AFC40AA-B666-48F6-8463-EC2B32426F8D}" presName="connTx" presStyleLbl="parChTrans1D3" presStyleIdx="2" presStyleCnt="3"/>
      <dgm:spPr/>
    </dgm:pt>
    <dgm:pt modelId="{6998AC56-16E4-4216-B4FD-A2948BDED4BB}" type="pres">
      <dgm:prSet presAssocID="{7D1D4E93-A6AE-4C2D-ADBE-5D1404A6BB1E}" presName="root2" presStyleCnt="0"/>
      <dgm:spPr/>
    </dgm:pt>
    <dgm:pt modelId="{C60C73AB-3006-4242-83B3-63E96F3582D8}" type="pres">
      <dgm:prSet presAssocID="{7D1D4E93-A6AE-4C2D-ADBE-5D1404A6BB1E}" presName="LevelTwoTextNode" presStyleLbl="node3" presStyleIdx="2" presStyleCnt="3">
        <dgm:presLayoutVars>
          <dgm:chPref val="3"/>
        </dgm:presLayoutVars>
      </dgm:prSet>
      <dgm:spPr/>
    </dgm:pt>
    <dgm:pt modelId="{E71F2C2F-D0C1-4D3A-92E1-5CE298BF8D92}" type="pres">
      <dgm:prSet presAssocID="{7D1D4E93-A6AE-4C2D-ADBE-5D1404A6BB1E}" presName="level3hierChild" presStyleCnt="0"/>
      <dgm:spPr/>
    </dgm:pt>
  </dgm:ptLst>
  <dgm:cxnLst>
    <dgm:cxn modelId="{4A4F5801-94CF-4270-82E8-34C84DE701C4}" type="presOf" srcId="{7E23FC23-2521-40CA-B536-5914B9C99E3C}" destId="{95DCA120-25C3-48A7-91AF-1D3D5B1A9F24}" srcOrd="0" destOrd="0" presId="urn:microsoft.com/office/officeart/2005/8/layout/hierarchy2"/>
    <dgm:cxn modelId="{F91AF301-B7A6-4126-B2BB-B88B6CE61CC8}" type="presOf" srcId="{7D1D4E93-A6AE-4C2D-ADBE-5D1404A6BB1E}" destId="{C60C73AB-3006-4242-83B3-63E96F3582D8}" srcOrd="0" destOrd="0" presId="urn:microsoft.com/office/officeart/2005/8/layout/hierarchy2"/>
    <dgm:cxn modelId="{DAA97A0A-8FC5-46F1-8D40-2D483F1C24B3}" type="presOf" srcId="{A8AC03C3-C6B4-4DEE-AB62-93F61FCFFA91}" destId="{1D058E23-8BCA-462F-A90B-C2FC7594B59D}" srcOrd="0" destOrd="0" presId="urn:microsoft.com/office/officeart/2005/8/layout/hierarchy2"/>
    <dgm:cxn modelId="{A0926711-6B3E-4E51-9583-769BD0DD9C62}" srcId="{6176DECA-9F7C-473C-9BEE-4507DBAA2529}" destId="{1E29C877-432F-40A8-859A-951C8E3A99D7}" srcOrd="0" destOrd="0" parTransId="{16651FA5-3067-408B-8F53-CC76CC42861B}" sibTransId="{9DE6FE7F-9D7B-4923-BCE1-E9C701508F82}"/>
    <dgm:cxn modelId="{56349114-3AE7-4517-8F39-4D65958C6A44}" type="presOf" srcId="{96B5EA5A-ABB7-473C-9BA4-75A80BE42A4B}" destId="{DAD95689-7DE6-47B3-B8D3-E20CB7138B8E}" srcOrd="0" destOrd="0" presId="urn:microsoft.com/office/officeart/2005/8/layout/hierarchy2"/>
    <dgm:cxn modelId="{C31F2817-9724-4A83-AE89-18BAFE00B5F3}" srcId="{1E29C877-432F-40A8-859A-951C8E3A99D7}" destId="{752C6C51-B5B8-4BA7-BB4D-0199E6CB8800}" srcOrd="1" destOrd="0" parTransId="{E9E17C93-4442-4246-BC38-78E4CDD69697}" sibTransId="{F69F0CD4-A30A-4A5F-9CE1-A94B7EA24262}"/>
    <dgm:cxn modelId="{778E141B-2FA5-4F94-935E-2A5BE8056B47}" type="presOf" srcId="{752C6C51-B5B8-4BA7-BB4D-0199E6CB8800}" destId="{73814375-0E1A-459C-814A-8B2E515F68B6}" srcOrd="0" destOrd="0" presId="urn:microsoft.com/office/officeart/2005/8/layout/hierarchy2"/>
    <dgm:cxn modelId="{20E60A24-8213-4F69-B0DD-A01EFF6C8D86}" type="presOf" srcId="{16651FA5-3067-408B-8F53-CC76CC42861B}" destId="{39F5BE5D-95AA-41F0-AFA5-83797A684811}" srcOrd="1" destOrd="0" presId="urn:microsoft.com/office/officeart/2005/8/layout/hierarchy2"/>
    <dgm:cxn modelId="{B08B313C-82F0-4D4B-85EA-7F42C036A64B}" type="presOf" srcId="{16651FA5-3067-408B-8F53-CC76CC42861B}" destId="{B1549FB4-29E7-46D5-BE0D-F64999D6EF01}" srcOrd="0" destOrd="0" presId="urn:microsoft.com/office/officeart/2005/8/layout/hierarchy2"/>
    <dgm:cxn modelId="{8571053D-2B3B-498D-AD28-3DB37E747063}" type="presOf" srcId="{B6EA9FF4-999E-4B39-A7E9-697699489FE3}" destId="{59774A58-6753-4A02-9FC9-B9A2DBF06ADF}" srcOrd="1" destOrd="0" presId="urn:microsoft.com/office/officeart/2005/8/layout/hierarchy2"/>
    <dgm:cxn modelId="{1FC95E42-5E90-47BE-9112-7244ABB9FFFE}" type="presOf" srcId="{E9E17C93-4442-4246-BC38-78E4CDD69697}" destId="{D0E53718-3312-4F3E-BFF3-B72A0C02ADE3}" srcOrd="0" destOrd="0" presId="urn:microsoft.com/office/officeart/2005/8/layout/hierarchy2"/>
    <dgm:cxn modelId="{0EF63745-9D62-4E6B-83ED-404286F0F42D}" srcId="{6176DECA-9F7C-473C-9BEE-4507DBAA2529}" destId="{132631CB-8E52-44F8-A9F3-692AA76C34F3}" srcOrd="1" destOrd="0" parTransId="{B6EA9FF4-999E-4B39-A7E9-697699489FE3}" sibTransId="{45152141-D546-4C39-A4F4-FA6E9CF49367}"/>
    <dgm:cxn modelId="{FA42774D-D2B4-4D02-815F-A7DCA5877575}" srcId="{132631CB-8E52-44F8-A9F3-692AA76C34F3}" destId="{7D1D4E93-A6AE-4C2D-ADBE-5D1404A6BB1E}" srcOrd="0" destOrd="0" parTransId="{6AFC40AA-B666-48F6-8463-EC2B32426F8D}" sibTransId="{FD2AD589-6364-49F4-8B23-97B9DDC3865E}"/>
    <dgm:cxn modelId="{7869AE80-FE89-4C81-A0ED-EC43570B0E8B}" type="presOf" srcId="{6176DECA-9F7C-473C-9BEE-4507DBAA2529}" destId="{06079A36-7E9B-4A1A-BFF4-85645A397224}" srcOrd="0" destOrd="0" presId="urn:microsoft.com/office/officeart/2005/8/layout/hierarchy2"/>
    <dgm:cxn modelId="{084EAE98-EA3A-4F56-973B-1B8699C419C9}" type="presOf" srcId="{7E23FC23-2521-40CA-B536-5914B9C99E3C}" destId="{3D3E24C5-6782-46C4-86D4-72CFA6D5EF3C}" srcOrd="1" destOrd="0" presId="urn:microsoft.com/office/officeart/2005/8/layout/hierarchy2"/>
    <dgm:cxn modelId="{EA4A01A0-0048-4518-A563-A992A6866055}" type="presOf" srcId="{6AFC40AA-B666-48F6-8463-EC2B32426F8D}" destId="{C1CDEFB7-8A8E-4867-A06D-5A2FC5E28855}" srcOrd="0" destOrd="0" presId="urn:microsoft.com/office/officeart/2005/8/layout/hierarchy2"/>
    <dgm:cxn modelId="{E4BAF3A1-EDA7-447D-821B-DA90361C25CB}" type="presOf" srcId="{6AFC40AA-B666-48F6-8463-EC2B32426F8D}" destId="{9CB1E3B8-0216-4A5B-B2CE-4021BC6603D8}" srcOrd="1" destOrd="0" presId="urn:microsoft.com/office/officeart/2005/8/layout/hierarchy2"/>
    <dgm:cxn modelId="{84979EAA-9306-4B35-9DCD-D870A108E95D}" type="presOf" srcId="{1E29C877-432F-40A8-859A-951C8E3A99D7}" destId="{1826D887-4019-49A2-BF27-94AF413BB749}" srcOrd="0" destOrd="0" presId="urn:microsoft.com/office/officeart/2005/8/layout/hierarchy2"/>
    <dgm:cxn modelId="{D4ADB0B0-7364-465D-BF64-5EEB42451BA5}" srcId="{A8AC03C3-C6B4-4DEE-AB62-93F61FCFFA91}" destId="{6176DECA-9F7C-473C-9BEE-4507DBAA2529}" srcOrd="0" destOrd="0" parTransId="{5A936F68-8011-4BE6-A5EC-7AA007C1309C}" sibTransId="{900800E0-A919-4D9E-A3AD-DA7485A25340}"/>
    <dgm:cxn modelId="{39B26ABF-D480-443E-8DD7-774F1F73FF2B}" srcId="{1E29C877-432F-40A8-859A-951C8E3A99D7}" destId="{96B5EA5A-ABB7-473C-9BA4-75A80BE42A4B}" srcOrd="0" destOrd="0" parTransId="{7E23FC23-2521-40CA-B536-5914B9C99E3C}" sibTransId="{DA055439-9D4E-4BF2-9530-A3BE29F0962C}"/>
    <dgm:cxn modelId="{B16159E0-C434-4ACD-AB29-2B9689FAE4F6}" type="presOf" srcId="{B6EA9FF4-999E-4B39-A7E9-697699489FE3}" destId="{CF96C4E8-B2BE-43B5-A6EC-5CD2A0F05C13}" srcOrd="0" destOrd="0" presId="urn:microsoft.com/office/officeart/2005/8/layout/hierarchy2"/>
    <dgm:cxn modelId="{674EF7F1-95ED-472F-B0F3-3B8D72B95A63}" type="presOf" srcId="{E9E17C93-4442-4246-BC38-78E4CDD69697}" destId="{EEBFC65A-539A-4A92-A6AC-4A2A99CAC2EA}" srcOrd="1" destOrd="0" presId="urn:microsoft.com/office/officeart/2005/8/layout/hierarchy2"/>
    <dgm:cxn modelId="{BFF99DF7-CA4F-4E32-9BEA-44C5839C0D74}" type="presOf" srcId="{132631CB-8E52-44F8-A9F3-692AA76C34F3}" destId="{028B670C-67B2-4CB0-8607-C40673F9CADA}" srcOrd="0" destOrd="0" presId="urn:microsoft.com/office/officeart/2005/8/layout/hierarchy2"/>
    <dgm:cxn modelId="{BA7FEF26-3B0F-4C29-B178-F7FA73F27168}" type="presParOf" srcId="{1D058E23-8BCA-462F-A90B-C2FC7594B59D}" destId="{28F750D7-8AB5-4099-BFA4-5A693F6A1B5F}" srcOrd="0" destOrd="0" presId="urn:microsoft.com/office/officeart/2005/8/layout/hierarchy2"/>
    <dgm:cxn modelId="{180786C9-D7D6-4855-9AD4-3DC1289D8C6F}" type="presParOf" srcId="{28F750D7-8AB5-4099-BFA4-5A693F6A1B5F}" destId="{06079A36-7E9B-4A1A-BFF4-85645A397224}" srcOrd="0" destOrd="0" presId="urn:microsoft.com/office/officeart/2005/8/layout/hierarchy2"/>
    <dgm:cxn modelId="{BA194D3B-ACE6-4577-BBA9-B1B33D9F5009}" type="presParOf" srcId="{28F750D7-8AB5-4099-BFA4-5A693F6A1B5F}" destId="{AF324AF8-44C2-4572-8270-0B96BE3C0B83}" srcOrd="1" destOrd="0" presId="urn:microsoft.com/office/officeart/2005/8/layout/hierarchy2"/>
    <dgm:cxn modelId="{461A8860-80D9-4224-8728-84F74676E29E}" type="presParOf" srcId="{AF324AF8-44C2-4572-8270-0B96BE3C0B83}" destId="{B1549FB4-29E7-46D5-BE0D-F64999D6EF01}" srcOrd="0" destOrd="0" presId="urn:microsoft.com/office/officeart/2005/8/layout/hierarchy2"/>
    <dgm:cxn modelId="{43287392-6EA2-4E97-8026-9D8D174B565E}" type="presParOf" srcId="{B1549FB4-29E7-46D5-BE0D-F64999D6EF01}" destId="{39F5BE5D-95AA-41F0-AFA5-83797A684811}" srcOrd="0" destOrd="0" presId="urn:microsoft.com/office/officeart/2005/8/layout/hierarchy2"/>
    <dgm:cxn modelId="{79FBC734-453D-491E-8ADF-A6E7ABF79913}" type="presParOf" srcId="{AF324AF8-44C2-4572-8270-0B96BE3C0B83}" destId="{E069517A-1EF8-4EB8-A424-9E8B187C1C54}" srcOrd="1" destOrd="0" presId="urn:microsoft.com/office/officeart/2005/8/layout/hierarchy2"/>
    <dgm:cxn modelId="{1820EE1B-CCF9-4540-BF05-F7C2D3C16B1B}" type="presParOf" srcId="{E069517A-1EF8-4EB8-A424-9E8B187C1C54}" destId="{1826D887-4019-49A2-BF27-94AF413BB749}" srcOrd="0" destOrd="0" presId="urn:microsoft.com/office/officeart/2005/8/layout/hierarchy2"/>
    <dgm:cxn modelId="{5CD3FAC6-7305-4FA0-9323-A0928A984B97}" type="presParOf" srcId="{E069517A-1EF8-4EB8-A424-9E8B187C1C54}" destId="{579E16A2-76E4-4B2F-8B42-6FFEBD7D87E9}" srcOrd="1" destOrd="0" presId="urn:microsoft.com/office/officeart/2005/8/layout/hierarchy2"/>
    <dgm:cxn modelId="{6A7EF0AC-958C-499D-A9A9-E587EFDD0C85}" type="presParOf" srcId="{579E16A2-76E4-4B2F-8B42-6FFEBD7D87E9}" destId="{95DCA120-25C3-48A7-91AF-1D3D5B1A9F24}" srcOrd="0" destOrd="0" presId="urn:microsoft.com/office/officeart/2005/8/layout/hierarchy2"/>
    <dgm:cxn modelId="{C645A120-E738-473F-8153-0823625D3020}" type="presParOf" srcId="{95DCA120-25C3-48A7-91AF-1D3D5B1A9F24}" destId="{3D3E24C5-6782-46C4-86D4-72CFA6D5EF3C}" srcOrd="0" destOrd="0" presId="urn:microsoft.com/office/officeart/2005/8/layout/hierarchy2"/>
    <dgm:cxn modelId="{58869222-9724-449B-B733-4FA791805A6A}" type="presParOf" srcId="{579E16A2-76E4-4B2F-8B42-6FFEBD7D87E9}" destId="{4B223105-311E-46B8-A9D7-AE4F561E1E9F}" srcOrd="1" destOrd="0" presId="urn:microsoft.com/office/officeart/2005/8/layout/hierarchy2"/>
    <dgm:cxn modelId="{8B67DA79-9A0B-407B-B4FC-7E1EDCAA8DBE}" type="presParOf" srcId="{4B223105-311E-46B8-A9D7-AE4F561E1E9F}" destId="{DAD95689-7DE6-47B3-B8D3-E20CB7138B8E}" srcOrd="0" destOrd="0" presId="urn:microsoft.com/office/officeart/2005/8/layout/hierarchy2"/>
    <dgm:cxn modelId="{2465ABFA-1147-449A-BCE0-DF9A674EEC8D}" type="presParOf" srcId="{4B223105-311E-46B8-A9D7-AE4F561E1E9F}" destId="{BD896421-4EA6-46EB-9665-F13D2AD39F12}" srcOrd="1" destOrd="0" presId="urn:microsoft.com/office/officeart/2005/8/layout/hierarchy2"/>
    <dgm:cxn modelId="{DC9B538F-6B38-4799-A171-1B73CD31C1E4}" type="presParOf" srcId="{579E16A2-76E4-4B2F-8B42-6FFEBD7D87E9}" destId="{D0E53718-3312-4F3E-BFF3-B72A0C02ADE3}" srcOrd="2" destOrd="0" presId="urn:microsoft.com/office/officeart/2005/8/layout/hierarchy2"/>
    <dgm:cxn modelId="{2A4377CA-A19D-4E7A-B661-59B2C51913F0}" type="presParOf" srcId="{D0E53718-3312-4F3E-BFF3-B72A0C02ADE3}" destId="{EEBFC65A-539A-4A92-A6AC-4A2A99CAC2EA}" srcOrd="0" destOrd="0" presId="urn:microsoft.com/office/officeart/2005/8/layout/hierarchy2"/>
    <dgm:cxn modelId="{875CF8AB-AC2C-4C69-87E6-1D3C53A1215C}" type="presParOf" srcId="{579E16A2-76E4-4B2F-8B42-6FFEBD7D87E9}" destId="{AD5C6434-0344-4A63-96AD-782F12ACBC6A}" srcOrd="3" destOrd="0" presId="urn:microsoft.com/office/officeart/2005/8/layout/hierarchy2"/>
    <dgm:cxn modelId="{9373132A-CB7B-4DB3-9203-B65F30CC3D5A}" type="presParOf" srcId="{AD5C6434-0344-4A63-96AD-782F12ACBC6A}" destId="{73814375-0E1A-459C-814A-8B2E515F68B6}" srcOrd="0" destOrd="0" presId="urn:microsoft.com/office/officeart/2005/8/layout/hierarchy2"/>
    <dgm:cxn modelId="{8E7B420E-DE2C-4F91-9DD5-7E898BC71C55}" type="presParOf" srcId="{AD5C6434-0344-4A63-96AD-782F12ACBC6A}" destId="{9FA9B326-3114-47D7-937D-1016E6A3479C}" srcOrd="1" destOrd="0" presId="urn:microsoft.com/office/officeart/2005/8/layout/hierarchy2"/>
    <dgm:cxn modelId="{3390FD76-A9D8-4016-BAED-6F103E42936E}" type="presParOf" srcId="{AF324AF8-44C2-4572-8270-0B96BE3C0B83}" destId="{CF96C4E8-B2BE-43B5-A6EC-5CD2A0F05C13}" srcOrd="2" destOrd="0" presId="urn:microsoft.com/office/officeart/2005/8/layout/hierarchy2"/>
    <dgm:cxn modelId="{07FFD5B4-DC1C-4EC3-AE40-02C93DC2B594}" type="presParOf" srcId="{CF96C4E8-B2BE-43B5-A6EC-5CD2A0F05C13}" destId="{59774A58-6753-4A02-9FC9-B9A2DBF06ADF}" srcOrd="0" destOrd="0" presId="urn:microsoft.com/office/officeart/2005/8/layout/hierarchy2"/>
    <dgm:cxn modelId="{7F38DECC-6883-423E-A7B4-93F3CCA183D4}" type="presParOf" srcId="{AF324AF8-44C2-4572-8270-0B96BE3C0B83}" destId="{BAAD4C2A-B650-44E6-8330-7967E9CB7695}" srcOrd="3" destOrd="0" presId="urn:microsoft.com/office/officeart/2005/8/layout/hierarchy2"/>
    <dgm:cxn modelId="{625A0F4E-5AB6-4E95-98D1-0A27F3C42A33}" type="presParOf" srcId="{BAAD4C2A-B650-44E6-8330-7967E9CB7695}" destId="{028B670C-67B2-4CB0-8607-C40673F9CADA}" srcOrd="0" destOrd="0" presId="urn:microsoft.com/office/officeart/2005/8/layout/hierarchy2"/>
    <dgm:cxn modelId="{C0FC9F0C-51DF-466C-9651-36E0ECE64BB8}" type="presParOf" srcId="{BAAD4C2A-B650-44E6-8330-7967E9CB7695}" destId="{F3C0BA86-C57F-452F-A7DA-6CFDE426EB59}" srcOrd="1" destOrd="0" presId="urn:microsoft.com/office/officeart/2005/8/layout/hierarchy2"/>
    <dgm:cxn modelId="{B6554408-DA9C-47FA-AB81-37CAAFC34BA8}" type="presParOf" srcId="{F3C0BA86-C57F-452F-A7DA-6CFDE426EB59}" destId="{C1CDEFB7-8A8E-4867-A06D-5A2FC5E28855}" srcOrd="0" destOrd="0" presId="urn:microsoft.com/office/officeart/2005/8/layout/hierarchy2"/>
    <dgm:cxn modelId="{C4C88A0E-246E-4C2E-8ED4-0927FCF14AA8}" type="presParOf" srcId="{C1CDEFB7-8A8E-4867-A06D-5A2FC5E28855}" destId="{9CB1E3B8-0216-4A5B-B2CE-4021BC6603D8}" srcOrd="0" destOrd="0" presId="urn:microsoft.com/office/officeart/2005/8/layout/hierarchy2"/>
    <dgm:cxn modelId="{6E31357F-A131-4FB3-8B1A-7E480293AADC}" type="presParOf" srcId="{F3C0BA86-C57F-452F-A7DA-6CFDE426EB59}" destId="{6998AC56-16E4-4216-B4FD-A2948BDED4BB}" srcOrd="1" destOrd="0" presId="urn:microsoft.com/office/officeart/2005/8/layout/hierarchy2"/>
    <dgm:cxn modelId="{BF1CFD30-8BBF-4B16-9E54-09CB5DA79CDC}" type="presParOf" srcId="{6998AC56-16E4-4216-B4FD-A2948BDED4BB}" destId="{C60C73AB-3006-4242-83B3-63E96F3582D8}" srcOrd="0" destOrd="0" presId="urn:microsoft.com/office/officeart/2005/8/layout/hierarchy2"/>
    <dgm:cxn modelId="{8806CD5A-3029-4A97-9567-0ED057D290D3}" type="presParOf" srcId="{6998AC56-16E4-4216-B4FD-A2948BDED4BB}" destId="{E71F2C2F-D0C1-4D3A-92E1-5CE298BF8D9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079A36-7E9B-4A1A-BFF4-85645A397224}">
      <dsp:nvSpPr>
        <dsp:cNvPr id="0" name=""/>
        <dsp:cNvSpPr/>
      </dsp:nvSpPr>
      <dsp:spPr>
        <a:xfrm>
          <a:off x="1516" y="2523490"/>
          <a:ext cx="2691485" cy="13457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Transportation Problem</a:t>
          </a:r>
        </a:p>
      </dsp:txBody>
      <dsp:txXfrm>
        <a:off x="40931" y="2562905"/>
        <a:ext cx="2612655" cy="1266912"/>
      </dsp:txXfrm>
    </dsp:sp>
    <dsp:sp modelId="{B1549FB4-29E7-46D5-BE0D-F64999D6EF01}">
      <dsp:nvSpPr>
        <dsp:cNvPr id="0" name=""/>
        <dsp:cNvSpPr/>
      </dsp:nvSpPr>
      <dsp:spPr>
        <a:xfrm rot="18770822">
          <a:off x="2439736" y="2594455"/>
          <a:ext cx="1583125" cy="43110"/>
        </a:xfrm>
        <a:custGeom>
          <a:avLst/>
          <a:gdLst/>
          <a:ahLst/>
          <a:cxnLst/>
          <a:rect l="0" t="0" r="0" b="0"/>
          <a:pathLst>
            <a:path>
              <a:moveTo>
                <a:pt x="0" y="21555"/>
              </a:moveTo>
              <a:lnTo>
                <a:pt x="1583125" y="215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91721" y="2576432"/>
        <a:ext cx="79156" cy="79156"/>
      </dsp:txXfrm>
    </dsp:sp>
    <dsp:sp modelId="{1826D887-4019-49A2-BF27-94AF413BB749}">
      <dsp:nvSpPr>
        <dsp:cNvPr id="0" name=""/>
        <dsp:cNvSpPr/>
      </dsp:nvSpPr>
      <dsp:spPr>
        <a:xfrm>
          <a:off x="3769596" y="1362787"/>
          <a:ext cx="2691485" cy="13457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Unbalanced Transportation Problem</a:t>
          </a:r>
        </a:p>
      </dsp:txBody>
      <dsp:txXfrm>
        <a:off x="3809011" y="1402202"/>
        <a:ext cx="2612655" cy="1266912"/>
      </dsp:txXfrm>
    </dsp:sp>
    <dsp:sp modelId="{95DCA120-25C3-48A7-91AF-1D3D5B1A9F24}">
      <dsp:nvSpPr>
        <dsp:cNvPr id="0" name=""/>
        <dsp:cNvSpPr/>
      </dsp:nvSpPr>
      <dsp:spPr>
        <a:xfrm rot="19457599">
          <a:off x="6336464" y="1627202"/>
          <a:ext cx="1325829" cy="43110"/>
        </a:xfrm>
        <a:custGeom>
          <a:avLst/>
          <a:gdLst/>
          <a:ahLst/>
          <a:cxnLst/>
          <a:rect l="0" t="0" r="0" b="0"/>
          <a:pathLst>
            <a:path>
              <a:moveTo>
                <a:pt x="0" y="21555"/>
              </a:moveTo>
              <a:lnTo>
                <a:pt x="1325829" y="215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6233" y="1615612"/>
        <a:ext cx="66291" cy="66291"/>
      </dsp:txXfrm>
    </dsp:sp>
    <dsp:sp modelId="{DAD95689-7DE6-47B3-B8D3-E20CB7138B8E}">
      <dsp:nvSpPr>
        <dsp:cNvPr id="0" name=""/>
        <dsp:cNvSpPr/>
      </dsp:nvSpPr>
      <dsp:spPr>
        <a:xfrm>
          <a:off x="7537676" y="588985"/>
          <a:ext cx="2691485" cy="13457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Demand&gt;Supply</a:t>
          </a:r>
        </a:p>
        <a:p>
          <a:pPr marL="0" lvl="0" indent="0" algn="ctr" defTabSz="755650">
            <a:lnSpc>
              <a:spcPct val="90000"/>
            </a:lnSpc>
            <a:spcBef>
              <a:spcPct val="0"/>
            </a:spcBef>
            <a:spcAft>
              <a:spcPct val="35000"/>
            </a:spcAft>
            <a:buNone/>
          </a:pPr>
          <a:r>
            <a:rPr lang="en-US" sz="1700" kern="1200" dirty="0"/>
            <a:t>Add a Dummy Row with cost zero and the supply becomes (DEMAND-SUPPLY)</a:t>
          </a:r>
        </a:p>
      </dsp:txBody>
      <dsp:txXfrm>
        <a:off x="7577091" y="628400"/>
        <a:ext cx="2612655" cy="1266912"/>
      </dsp:txXfrm>
    </dsp:sp>
    <dsp:sp modelId="{D0E53718-3312-4F3E-BFF3-B72A0C02ADE3}">
      <dsp:nvSpPr>
        <dsp:cNvPr id="0" name=""/>
        <dsp:cNvSpPr/>
      </dsp:nvSpPr>
      <dsp:spPr>
        <a:xfrm rot="2142401">
          <a:off x="6336464" y="2401004"/>
          <a:ext cx="1325829" cy="43110"/>
        </a:xfrm>
        <a:custGeom>
          <a:avLst/>
          <a:gdLst/>
          <a:ahLst/>
          <a:cxnLst/>
          <a:rect l="0" t="0" r="0" b="0"/>
          <a:pathLst>
            <a:path>
              <a:moveTo>
                <a:pt x="0" y="21555"/>
              </a:moveTo>
              <a:lnTo>
                <a:pt x="1325829" y="215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6233" y="2389414"/>
        <a:ext cx="66291" cy="66291"/>
      </dsp:txXfrm>
    </dsp:sp>
    <dsp:sp modelId="{73814375-0E1A-459C-814A-8B2E515F68B6}">
      <dsp:nvSpPr>
        <dsp:cNvPr id="0" name=""/>
        <dsp:cNvSpPr/>
      </dsp:nvSpPr>
      <dsp:spPr>
        <a:xfrm>
          <a:off x="7537676" y="2136589"/>
          <a:ext cx="2691485" cy="13457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Demand&lt;Supply</a:t>
          </a:r>
        </a:p>
        <a:p>
          <a:pPr marL="0" lvl="0" indent="0" algn="ctr" defTabSz="755650">
            <a:lnSpc>
              <a:spcPct val="90000"/>
            </a:lnSpc>
            <a:spcBef>
              <a:spcPct val="0"/>
            </a:spcBef>
            <a:spcAft>
              <a:spcPct val="35000"/>
            </a:spcAft>
            <a:buNone/>
          </a:pPr>
          <a:r>
            <a:rPr lang="en-US" sz="1700" kern="1200" dirty="0"/>
            <a:t>Add a Dummy Column with cost zero and the Demand becomes (SUPPLY-DEMAND)</a:t>
          </a:r>
        </a:p>
      </dsp:txBody>
      <dsp:txXfrm>
        <a:off x="7577091" y="2176004"/>
        <a:ext cx="2612655" cy="1266912"/>
      </dsp:txXfrm>
    </dsp:sp>
    <dsp:sp modelId="{CF96C4E8-B2BE-43B5-A6EC-5CD2A0F05C13}">
      <dsp:nvSpPr>
        <dsp:cNvPr id="0" name=""/>
        <dsp:cNvSpPr/>
      </dsp:nvSpPr>
      <dsp:spPr>
        <a:xfrm rot="2829178">
          <a:off x="2439736" y="3755158"/>
          <a:ext cx="1583125" cy="43110"/>
        </a:xfrm>
        <a:custGeom>
          <a:avLst/>
          <a:gdLst/>
          <a:ahLst/>
          <a:cxnLst/>
          <a:rect l="0" t="0" r="0" b="0"/>
          <a:pathLst>
            <a:path>
              <a:moveTo>
                <a:pt x="0" y="21555"/>
              </a:moveTo>
              <a:lnTo>
                <a:pt x="1583125" y="215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91721" y="3737135"/>
        <a:ext cx="79156" cy="79156"/>
      </dsp:txXfrm>
    </dsp:sp>
    <dsp:sp modelId="{028B670C-67B2-4CB0-8607-C40673F9CADA}">
      <dsp:nvSpPr>
        <dsp:cNvPr id="0" name=""/>
        <dsp:cNvSpPr/>
      </dsp:nvSpPr>
      <dsp:spPr>
        <a:xfrm>
          <a:off x="3769596" y="3684193"/>
          <a:ext cx="2691485" cy="13457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Balanced Transportation Problem</a:t>
          </a:r>
        </a:p>
      </dsp:txBody>
      <dsp:txXfrm>
        <a:off x="3809011" y="3723608"/>
        <a:ext cx="2612655" cy="1266912"/>
      </dsp:txXfrm>
    </dsp:sp>
    <dsp:sp modelId="{C1CDEFB7-8A8E-4867-A06D-5A2FC5E28855}">
      <dsp:nvSpPr>
        <dsp:cNvPr id="0" name=""/>
        <dsp:cNvSpPr/>
      </dsp:nvSpPr>
      <dsp:spPr>
        <a:xfrm>
          <a:off x="6461082" y="4335510"/>
          <a:ext cx="1076594" cy="43110"/>
        </a:xfrm>
        <a:custGeom>
          <a:avLst/>
          <a:gdLst/>
          <a:ahLst/>
          <a:cxnLst/>
          <a:rect l="0" t="0" r="0" b="0"/>
          <a:pathLst>
            <a:path>
              <a:moveTo>
                <a:pt x="0" y="21555"/>
              </a:moveTo>
              <a:lnTo>
                <a:pt x="1076594" y="215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72464" y="4330150"/>
        <a:ext cx="53829" cy="53829"/>
      </dsp:txXfrm>
    </dsp:sp>
    <dsp:sp modelId="{C60C73AB-3006-4242-83B3-63E96F3582D8}">
      <dsp:nvSpPr>
        <dsp:cNvPr id="0" name=""/>
        <dsp:cNvSpPr/>
      </dsp:nvSpPr>
      <dsp:spPr>
        <a:xfrm>
          <a:off x="7537676" y="3684193"/>
          <a:ext cx="2691485" cy="13457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Demand=Supply</a:t>
          </a:r>
        </a:p>
      </dsp:txBody>
      <dsp:txXfrm>
        <a:off x="7577091" y="3723608"/>
        <a:ext cx="2612655" cy="12669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7102-321D-3378-161B-73F79D0BCE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27C8F4-34A2-7664-B202-D3EDBDF435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3B0F80-2FD3-D99F-7B06-79174DFF6EC4}"/>
              </a:ext>
            </a:extLst>
          </p:cNvPr>
          <p:cNvSpPr>
            <a:spLocks noGrp="1"/>
          </p:cNvSpPr>
          <p:nvPr>
            <p:ph type="dt" sz="half" idx="10"/>
          </p:nvPr>
        </p:nvSpPr>
        <p:spPr/>
        <p:txBody>
          <a:bodyPr/>
          <a:lstStyle/>
          <a:p>
            <a:fld id="{469C55C1-A50F-44C3-92A3-B4964A775325}" type="datetimeFigureOut">
              <a:rPr lang="en-US" smtClean="0"/>
              <a:t>9/28/2022</a:t>
            </a:fld>
            <a:endParaRPr lang="en-US" dirty="0"/>
          </a:p>
        </p:txBody>
      </p:sp>
      <p:sp>
        <p:nvSpPr>
          <p:cNvPr id="5" name="Footer Placeholder 4">
            <a:extLst>
              <a:ext uri="{FF2B5EF4-FFF2-40B4-BE49-F238E27FC236}">
                <a16:creationId xmlns:a16="http://schemas.microsoft.com/office/drawing/2014/main" id="{CEF9DC23-9148-21F5-796A-34221AB1239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B0B6E1-044A-FEF1-B9DD-8937861FBE0C}"/>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284645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6BAD-B198-A187-8E54-08ABA1DF13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92A02F-517C-94F1-7243-13C07D0FAE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F1D81-E8F5-9453-D262-3801122DD6B3}"/>
              </a:ext>
            </a:extLst>
          </p:cNvPr>
          <p:cNvSpPr>
            <a:spLocks noGrp="1"/>
          </p:cNvSpPr>
          <p:nvPr>
            <p:ph type="dt" sz="half" idx="10"/>
          </p:nvPr>
        </p:nvSpPr>
        <p:spPr/>
        <p:txBody>
          <a:bodyPr/>
          <a:lstStyle/>
          <a:p>
            <a:fld id="{469C55C1-A50F-44C3-92A3-B4964A775325}" type="datetimeFigureOut">
              <a:rPr lang="en-US" smtClean="0"/>
              <a:t>9/28/2022</a:t>
            </a:fld>
            <a:endParaRPr lang="en-US" dirty="0"/>
          </a:p>
        </p:txBody>
      </p:sp>
      <p:sp>
        <p:nvSpPr>
          <p:cNvPr id="5" name="Footer Placeholder 4">
            <a:extLst>
              <a:ext uri="{FF2B5EF4-FFF2-40B4-BE49-F238E27FC236}">
                <a16:creationId xmlns:a16="http://schemas.microsoft.com/office/drawing/2014/main" id="{55217293-5179-A2F2-B8AD-942116F5AC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203557-1F81-F0F6-06CD-ECB0E1882CC8}"/>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80220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0CC2A2-4885-9164-6A6F-42C861FB82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2B165B-F54B-37FD-E8B3-14574936C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F9EFA-6D3D-EB80-618F-F048FF098CA0}"/>
              </a:ext>
            </a:extLst>
          </p:cNvPr>
          <p:cNvSpPr>
            <a:spLocks noGrp="1"/>
          </p:cNvSpPr>
          <p:nvPr>
            <p:ph type="dt" sz="half" idx="10"/>
          </p:nvPr>
        </p:nvSpPr>
        <p:spPr/>
        <p:txBody>
          <a:bodyPr/>
          <a:lstStyle/>
          <a:p>
            <a:fld id="{469C55C1-A50F-44C3-92A3-B4964A775325}" type="datetimeFigureOut">
              <a:rPr lang="en-US" smtClean="0"/>
              <a:t>9/28/2022</a:t>
            </a:fld>
            <a:endParaRPr lang="en-US" dirty="0"/>
          </a:p>
        </p:txBody>
      </p:sp>
      <p:sp>
        <p:nvSpPr>
          <p:cNvPr id="5" name="Footer Placeholder 4">
            <a:extLst>
              <a:ext uri="{FF2B5EF4-FFF2-40B4-BE49-F238E27FC236}">
                <a16:creationId xmlns:a16="http://schemas.microsoft.com/office/drawing/2014/main" id="{70749A7E-654B-2B10-6DBF-F71FEB76A1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FC1444-11CF-D904-F60B-D9B812326FE4}"/>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273063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05A1-D143-E15C-ED53-0F1F0869D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9FBAD0-F90A-0F07-8AD3-EF50BC9101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BB9E4-E179-13C4-9FF9-5BCE0576F199}"/>
              </a:ext>
            </a:extLst>
          </p:cNvPr>
          <p:cNvSpPr>
            <a:spLocks noGrp="1"/>
          </p:cNvSpPr>
          <p:nvPr>
            <p:ph type="dt" sz="half" idx="10"/>
          </p:nvPr>
        </p:nvSpPr>
        <p:spPr/>
        <p:txBody>
          <a:bodyPr/>
          <a:lstStyle/>
          <a:p>
            <a:fld id="{469C55C1-A50F-44C3-92A3-B4964A775325}" type="datetimeFigureOut">
              <a:rPr lang="en-US" smtClean="0"/>
              <a:t>9/28/2022</a:t>
            </a:fld>
            <a:endParaRPr lang="en-US" dirty="0"/>
          </a:p>
        </p:txBody>
      </p:sp>
      <p:sp>
        <p:nvSpPr>
          <p:cNvPr id="5" name="Footer Placeholder 4">
            <a:extLst>
              <a:ext uri="{FF2B5EF4-FFF2-40B4-BE49-F238E27FC236}">
                <a16:creationId xmlns:a16="http://schemas.microsoft.com/office/drawing/2014/main" id="{3551B9DB-15DB-04C7-91F5-4F4F55F5A6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3F63DD-DE5A-610F-73FB-408D08F98ADD}"/>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34751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B56A-668F-75E2-25CA-86870518C4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4F0BEC-BAE9-3714-B07B-DF025455B5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8E283C-12B3-9472-B29A-060F35420BE7}"/>
              </a:ext>
            </a:extLst>
          </p:cNvPr>
          <p:cNvSpPr>
            <a:spLocks noGrp="1"/>
          </p:cNvSpPr>
          <p:nvPr>
            <p:ph type="dt" sz="half" idx="10"/>
          </p:nvPr>
        </p:nvSpPr>
        <p:spPr/>
        <p:txBody>
          <a:bodyPr/>
          <a:lstStyle/>
          <a:p>
            <a:fld id="{469C55C1-A50F-44C3-92A3-B4964A775325}" type="datetimeFigureOut">
              <a:rPr lang="en-US" smtClean="0"/>
              <a:t>9/28/2022</a:t>
            </a:fld>
            <a:endParaRPr lang="en-US" dirty="0"/>
          </a:p>
        </p:txBody>
      </p:sp>
      <p:sp>
        <p:nvSpPr>
          <p:cNvPr id="5" name="Footer Placeholder 4">
            <a:extLst>
              <a:ext uri="{FF2B5EF4-FFF2-40B4-BE49-F238E27FC236}">
                <a16:creationId xmlns:a16="http://schemas.microsoft.com/office/drawing/2014/main" id="{7463A4BA-5F0B-F80E-3E2E-08822B8827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2A3629-872C-0E57-6F71-112EFC629C9B}"/>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255084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3B8B1-E546-9277-9726-C3B17384B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D40A3-BC1C-666D-4AA2-9B5A6E5EC9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54C7D0-4542-6059-BEAF-128331080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90C01D-7862-F115-BC80-9C8985787B96}"/>
              </a:ext>
            </a:extLst>
          </p:cNvPr>
          <p:cNvSpPr>
            <a:spLocks noGrp="1"/>
          </p:cNvSpPr>
          <p:nvPr>
            <p:ph type="dt" sz="half" idx="10"/>
          </p:nvPr>
        </p:nvSpPr>
        <p:spPr/>
        <p:txBody>
          <a:bodyPr/>
          <a:lstStyle/>
          <a:p>
            <a:fld id="{469C55C1-A50F-44C3-92A3-B4964A775325}" type="datetimeFigureOut">
              <a:rPr lang="en-US" smtClean="0"/>
              <a:t>9/28/2022</a:t>
            </a:fld>
            <a:endParaRPr lang="en-US" dirty="0"/>
          </a:p>
        </p:txBody>
      </p:sp>
      <p:sp>
        <p:nvSpPr>
          <p:cNvPr id="6" name="Footer Placeholder 5">
            <a:extLst>
              <a:ext uri="{FF2B5EF4-FFF2-40B4-BE49-F238E27FC236}">
                <a16:creationId xmlns:a16="http://schemas.microsoft.com/office/drawing/2014/main" id="{6F400B2A-A9C1-7A69-7271-56CF2CEF1AA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45C4BF4-B66A-89A1-A50E-E2292E1D3145}"/>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3368907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F1AC-31E8-BEC9-41F3-E969659CE0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951F27-A975-47D2-1EA1-482D75C64D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9BCB1F-42E9-8349-237E-B67C5048A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1A33C3-BE27-094F-F8C9-890D342C5F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37BFC6-5CA5-8BB4-952B-A22CD4C329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266C0D-2DE1-D547-E2ED-EC116E5D627D}"/>
              </a:ext>
            </a:extLst>
          </p:cNvPr>
          <p:cNvSpPr>
            <a:spLocks noGrp="1"/>
          </p:cNvSpPr>
          <p:nvPr>
            <p:ph type="dt" sz="half" idx="10"/>
          </p:nvPr>
        </p:nvSpPr>
        <p:spPr/>
        <p:txBody>
          <a:bodyPr/>
          <a:lstStyle/>
          <a:p>
            <a:fld id="{469C55C1-A50F-44C3-92A3-B4964A775325}" type="datetimeFigureOut">
              <a:rPr lang="en-US" smtClean="0"/>
              <a:t>9/28/2022</a:t>
            </a:fld>
            <a:endParaRPr lang="en-US" dirty="0"/>
          </a:p>
        </p:txBody>
      </p:sp>
      <p:sp>
        <p:nvSpPr>
          <p:cNvPr id="8" name="Footer Placeholder 7">
            <a:extLst>
              <a:ext uri="{FF2B5EF4-FFF2-40B4-BE49-F238E27FC236}">
                <a16:creationId xmlns:a16="http://schemas.microsoft.com/office/drawing/2014/main" id="{54EF863C-77B1-3960-D906-78FBD00B14B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F7816C9-F37B-B261-59AE-8137B5358D3E}"/>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1027766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EAFB1-BB22-CF06-0004-1568DE5142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ED907C-FC46-BEE1-F6D1-669CDCEDC679}"/>
              </a:ext>
            </a:extLst>
          </p:cNvPr>
          <p:cNvSpPr>
            <a:spLocks noGrp="1"/>
          </p:cNvSpPr>
          <p:nvPr>
            <p:ph type="dt" sz="half" idx="10"/>
          </p:nvPr>
        </p:nvSpPr>
        <p:spPr/>
        <p:txBody>
          <a:bodyPr/>
          <a:lstStyle/>
          <a:p>
            <a:fld id="{469C55C1-A50F-44C3-92A3-B4964A775325}" type="datetimeFigureOut">
              <a:rPr lang="en-US" smtClean="0"/>
              <a:t>9/28/2022</a:t>
            </a:fld>
            <a:endParaRPr lang="en-US" dirty="0"/>
          </a:p>
        </p:txBody>
      </p:sp>
      <p:sp>
        <p:nvSpPr>
          <p:cNvPr id="4" name="Footer Placeholder 3">
            <a:extLst>
              <a:ext uri="{FF2B5EF4-FFF2-40B4-BE49-F238E27FC236}">
                <a16:creationId xmlns:a16="http://schemas.microsoft.com/office/drawing/2014/main" id="{980DAD7F-92DC-7511-8237-E80016E6B14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CF559D-74AA-F356-D2F4-D25311BB4E62}"/>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4290542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1080DD-193E-3308-E297-DCEE3352D4AB}"/>
              </a:ext>
            </a:extLst>
          </p:cNvPr>
          <p:cNvSpPr>
            <a:spLocks noGrp="1"/>
          </p:cNvSpPr>
          <p:nvPr>
            <p:ph type="dt" sz="half" idx="10"/>
          </p:nvPr>
        </p:nvSpPr>
        <p:spPr/>
        <p:txBody>
          <a:bodyPr/>
          <a:lstStyle/>
          <a:p>
            <a:fld id="{469C55C1-A50F-44C3-92A3-B4964A775325}" type="datetimeFigureOut">
              <a:rPr lang="en-US" smtClean="0"/>
              <a:t>9/28/2022</a:t>
            </a:fld>
            <a:endParaRPr lang="en-US" dirty="0"/>
          </a:p>
        </p:txBody>
      </p:sp>
      <p:sp>
        <p:nvSpPr>
          <p:cNvPr id="3" name="Footer Placeholder 2">
            <a:extLst>
              <a:ext uri="{FF2B5EF4-FFF2-40B4-BE49-F238E27FC236}">
                <a16:creationId xmlns:a16="http://schemas.microsoft.com/office/drawing/2014/main" id="{048F08C5-ABD7-6C0B-952B-664822E773F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B50F7F5-9ED8-1790-0E4A-973C7737EF4F}"/>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3962094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93F0-3E0F-C447-E3FF-41D2EE463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04C348-4691-8EC2-372A-AAA28A282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0D7ADB-FA57-C9F4-1B24-C82C8E903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0AF24-BBAF-0327-81DC-864F5D11D1C2}"/>
              </a:ext>
            </a:extLst>
          </p:cNvPr>
          <p:cNvSpPr>
            <a:spLocks noGrp="1"/>
          </p:cNvSpPr>
          <p:nvPr>
            <p:ph type="dt" sz="half" idx="10"/>
          </p:nvPr>
        </p:nvSpPr>
        <p:spPr/>
        <p:txBody>
          <a:bodyPr/>
          <a:lstStyle/>
          <a:p>
            <a:fld id="{469C55C1-A50F-44C3-92A3-B4964A775325}" type="datetimeFigureOut">
              <a:rPr lang="en-US" smtClean="0"/>
              <a:t>9/28/2022</a:t>
            </a:fld>
            <a:endParaRPr lang="en-US" dirty="0"/>
          </a:p>
        </p:txBody>
      </p:sp>
      <p:sp>
        <p:nvSpPr>
          <p:cNvPr id="6" name="Footer Placeholder 5">
            <a:extLst>
              <a:ext uri="{FF2B5EF4-FFF2-40B4-BE49-F238E27FC236}">
                <a16:creationId xmlns:a16="http://schemas.microsoft.com/office/drawing/2014/main" id="{2E1CD332-0D12-2167-D915-D3AB68C6FB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3B89C6-5F28-43E0-12A6-1F8CF20523C3}"/>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1944810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F43B-394A-A22A-D99F-0FB5ED955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0E1793-E74B-986A-CA51-F5780E9DA8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E21C269-C6F1-CA6C-F592-054FD81D4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E19E50-BE84-0624-FC2D-1C87F869AB19}"/>
              </a:ext>
            </a:extLst>
          </p:cNvPr>
          <p:cNvSpPr>
            <a:spLocks noGrp="1"/>
          </p:cNvSpPr>
          <p:nvPr>
            <p:ph type="dt" sz="half" idx="10"/>
          </p:nvPr>
        </p:nvSpPr>
        <p:spPr/>
        <p:txBody>
          <a:bodyPr/>
          <a:lstStyle/>
          <a:p>
            <a:fld id="{469C55C1-A50F-44C3-92A3-B4964A775325}" type="datetimeFigureOut">
              <a:rPr lang="en-US" smtClean="0"/>
              <a:t>9/28/2022</a:t>
            </a:fld>
            <a:endParaRPr lang="en-US" dirty="0"/>
          </a:p>
        </p:txBody>
      </p:sp>
      <p:sp>
        <p:nvSpPr>
          <p:cNvPr id="6" name="Footer Placeholder 5">
            <a:extLst>
              <a:ext uri="{FF2B5EF4-FFF2-40B4-BE49-F238E27FC236}">
                <a16:creationId xmlns:a16="http://schemas.microsoft.com/office/drawing/2014/main" id="{A2FCC6FE-D99F-89FF-7FAA-450B24DCC7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A408C8A-260E-2F72-FCBF-7ABC51BF006E}"/>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187698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827C29-9432-D266-0074-66DE4206AD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2748EA-2FF3-21C9-E2D9-7EBFC82AB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6FA45-C03B-100A-594B-220E03BB7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C55C1-A50F-44C3-92A3-B4964A775325}" type="datetimeFigureOut">
              <a:rPr lang="en-US" smtClean="0"/>
              <a:t>9/28/2022</a:t>
            </a:fld>
            <a:endParaRPr lang="en-US" dirty="0"/>
          </a:p>
        </p:txBody>
      </p:sp>
      <p:sp>
        <p:nvSpPr>
          <p:cNvPr id="5" name="Footer Placeholder 4">
            <a:extLst>
              <a:ext uri="{FF2B5EF4-FFF2-40B4-BE49-F238E27FC236}">
                <a16:creationId xmlns:a16="http://schemas.microsoft.com/office/drawing/2014/main" id="{71D810B2-BF04-4081-6C67-64A8FA67D8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84CC3A9-3CB0-3D12-30C4-6AF1D30F8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A9F1D-5035-482E-8B71-9EB24CABACD5}" type="slidenum">
              <a:rPr lang="en-US" smtClean="0"/>
              <a:t>‹#›</a:t>
            </a:fld>
            <a:endParaRPr lang="en-US" dirty="0"/>
          </a:p>
        </p:txBody>
      </p:sp>
    </p:spTree>
    <p:extLst>
      <p:ext uri="{BB962C8B-B14F-4D97-AF65-F5344CB8AC3E}">
        <p14:creationId xmlns:p14="http://schemas.microsoft.com/office/powerpoint/2010/main" val="2004837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654D3B-BBE5-0700-752F-84A5EBB77EB3}"/>
              </a:ext>
            </a:extLst>
          </p:cNvPr>
          <p:cNvSpPr txBox="1"/>
          <p:nvPr/>
        </p:nvSpPr>
        <p:spPr>
          <a:xfrm>
            <a:off x="2637182" y="183081"/>
            <a:ext cx="6096000" cy="523220"/>
          </a:xfrm>
          <a:prstGeom prst="rect">
            <a:avLst/>
          </a:prstGeom>
          <a:noFill/>
        </p:spPr>
        <p:txBody>
          <a:bodyPr wrap="square">
            <a:spAutoFit/>
          </a:bodyPr>
          <a:lstStyle/>
          <a:p>
            <a:pPr algn="ctr"/>
            <a:r>
              <a:rPr lang="en-US" sz="2800" b="1" dirty="0">
                <a:latin typeface="Algerian" panose="04020705040A02060702" pitchFamily="82" charset="0"/>
              </a:rPr>
              <a:t>LEAST COST METHOD</a:t>
            </a:r>
            <a:endParaRPr lang="en-US" sz="2800" b="1" dirty="0">
              <a:solidFill>
                <a:schemeClr val="tx1"/>
              </a:solidFill>
              <a:latin typeface="Algerian" panose="04020705040A02060702" pitchFamily="82" charset="0"/>
            </a:endParaRPr>
          </a:p>
        </p:txBody>
      </p:sp>
      <p:sp>
        <p:nvSpPr>
          <p:cNvPr id="5" name="TextBox 4">
            <a:extLst>
              <a:ext uri="{FF2B5EF4-FFF2-40B4-BE49-F238E27FC236}">
                <a16:creationId xmlns:a16="http://schemas.microsoft.com/office/drawing/2014/main" id="{228769A5-AEB0-9B5D-498C-42B0CEFD7A40}"/>
              </a:ext>
            </a:extLst>
          </p:cNvPr>
          <p:cNvSpPr txBox="1"/>
          <p:nvPr/>
        </p:nvSpPr>
        <p:spPr>
          <a:xfrm>
            <a:off x="768626" y="1106411"/>
            <a:ext cx="10243930" cy="923330"/>
          </a:xfrm>
          <a:prstGeom prst="rect">
            <a:avLst/>
          </a:prstGeom>
          <a:noFill/>
        </p:spPr>
        <p:txBody>
          <a:bodyPr wrap="square">
            <a:spAutoFit/>
          </a:bodyPr>
          <a:lstStyle/>
          <a:p>
            <a:r>
              <a:rPr lang="en-US" b="1" i="1" dirty="0">
                <a:effectLst/>
                <a:latin typeface="Times New Roman" panose="02020603050405020304" pitchFamily="18" charset="0"/>
                <a:cs typeface="Times New Roman" panose="02020603050405020304" pitchFamily="18" charset="0"/>
              </a:rPr>
              <a:t>The Least Cost Method is another method used to obtain the initial feasible solution for the transportation problem. Here, the allocation begins with the cell which has the minimum cost. The lower cost cells are chosen over the higher-cost cell with the objective to have the least cost of transportation.</a:t>
            </a:r>
            <a:endParaRPr lang="en-US" b="1"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35468F3-77FB-2A3A-A8D4-97484A77B137}"/>
              </a:ext>
            </a:extLst>
          </p:cNvPr>
          <p:cNvSpPr txBox="1"/>
          <p:nvPr/>
        </p:nvSpPr>
        <p:spPr>
          <a:xfrm>
            <a:off x="2020955" y="3073934"/>
            <a:ext cx="7328453" cy="2031325"/>
          </a:xfrm>
          <a:prstGeom prst="rect">
            <a:avLst/>
          </a:prstGeom>
          <a:solidFill>
            <a:schemeClr val="tx2">
              <a:lumMod val="20000"/>
              <a:lumOff val="80000"/>
            </a:schemeClr>
          </a:solidFill>
        </p:spPr>
        <p:txBody>
          <a:bodyPr wrap="square">
            <a:spAutoFit/>
          </a:bodyPr>
          <a:lstStyle/>
          <a:p>
            <a:pPr algn="ctr"/>
            <a:r>
              <a:rPr lang="en-US" b="1" u="sng" dirty="0">
                <a:latin typeface="Times New Roman" panose="02020603050405020304" pitchFamily="18" charset="0"/>
                <a:cs typeface="Times New Roman" panose="02020603050405020304" pitchFamily="18" charset="0"/>
              </a:rPr>
              <a:t>Least </a:t>
            </a:r>
            <a:r>
              <a:rPr lang="en-US" b="1" u="sng">
                <a:latin typeface="Times New Roman" panose="02020603050405020304" pitchFamily="18" charset="0"/>
                <a:cs typeface="Times New Roman" panose="02020603050405020304" pitchFamily="18" charset="0"/>
              </a:rPr>
              <a:t>Cost Method </a:t>
            </a:r>
            <a:r>
              <a:rPr lang="en-US" b="1" u="sng" dirty="0">
                <a:latin typeface="Times New Roman" panose="02020603050405020304" pitchFamily="18" charset="0"/>
                <a:cs typeface="Times New Roman" panose="02020603050405020304" pitchFamily="18" charset="0"/>
              </a:rPr>
              <a:t>Rule Steps</a:t>
            </a:r>
            <a:endParaRPr lang="en-US" b="1"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Step 1: Balance the problem</a:t>
            </a:r>
          </a:p>
          <a:p>
            <a:r>
              <a:rPr lang="en-US" b="1" i="0" dirty="0">
                <a:effectLst/>
                <a:latin typeface="Times New Roman" panose="02020603050405020304" pitchFamily="18" charset="0"/>
                <a:cs typeface="Times New Roman" panose="02020603050405020304" pitchFamily="18" charset="0"/>
              </a:rPr>
              <a:t>Step 2: Select the lowest cost from the entire matrix and allocate the minimum of supply or demand.</a:t>
            </a:r>
          </a:p>
          <a:p>
            <a:r>
              <a:rPr lang="en-US" b="1" i="0" dirty="0">
                <a:effectLst/>
                <a:latin typeface="Times New Roman" panose="02020603050405020304" pitchFamily="18" charset="0"/>
                <a:cs typeface="Times New Roman" panose="02020603050405020304" pitchFamily="18" charset="0"/>
              </a:rPr>
              <a:t>Step 3: Remove the row or column whose supply or demand is fulfilled and prepare a new matrix</a:t>
            </a:r>
          </a:p>
          <a:p>
            <a:r>
              <a:rPr lang="en-US" b="1" i="0" dirty="0">
                <a:effectLst/>
                <a:latin typeface="Times New Roman" panose="02020603050405020304" pitchFamily="18" charset="0"/>
                <a:cs typeface="Times New Roman" panose="02020603050405020304" pitchFamily="18" charset="0"/>
              </a:rPr>
              <a:t>Step 4: Repeat the procedure until all the allocations are over</a:t>
            </a:r>
          </a:p>
        </p:txBody>
      </p:sp>
    </p:spTree>
    <p:extLst>
      <p:ext uri="{BB962C8B-B14F-4D97-AF65-F5344CB8AC3E}">
        <p14:creationId xmlns:p14="http://schemas.microsoft.com/office/powerpoint/2010/main" val="277704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7E565A8-6A5A-88A7-6CDF-8212F2DE44B7}"/>
              </a:ext>
            </a:extLst>
          </p:cNvPr>
          <p:cNvGraphicFramePr>
            <a:graphicFrameLocks noGrp="1"/>
          </p:cNvGraphicFramePr>
          <p:nvPr>
            <p:extLst>
              <p:ext uri="{D42A27DB-BD31-4B8C-83A1-F6EECF244321}">
                <p14:modId xmlns:p14="http://schemas.microsoft.com/office/powerpoint/2010/main" val="2872548190"/>
              </p:ext>
            </p:extLst>
          </p:nvPr>
        </p:nvGraphicFramePr>
        <p:xfrm>
          <a:off x="1130851" y="1308790"/>
          <a:ext cx="9612246" cy="3618282"/>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3158840973"/>
                    </a:ext>
                  </a:extLst>
                </a:gridCol>
                <a:gridCol w="1373178">
                  <a:extLst>
                    <a:ext uri="{9D8B030D-6E8A-4147-A177-3AD203B41FA5}">
                      <a16:colId xmlns:a16="http://schemas.microsoft.com/office/drawing/2014/main" val="2314157724"/>
                    </a:ext>
                  </a:extLst>
                </a:gridCol>
                <a:gridCol w="1373178">
                  <a:extLst>
                    <a:ext uri="{9D8B030D-6E8A-4147-A177-3AD203B41FA5}">
                      <a16:colId xmlns:a16="http://schemas.microsoft.com/office/drawing/2014/main" val="1562335055"/>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3572113952"/>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D(dummy)</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30</a:t>
                      </a:r>
                    </a:p>
                  </a:txBody>
                  <a:tcPr marL="100584" marR="100584"/>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extLst>
                  <a:ext uri="{0D108BD9-81ED-4DB2-BD59-A6C34878D82A}">
                    <a16:rowId xmlns:a16="http://schemas.microsoft.com/office/drawing/2014/main" val="3865071536"/>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extLst>
                  <a:ext uri="{0D108BD9-81ED-4DB2-BD59-A6C34878D82A}">
                    <a16:rowId xmlns:a16="http://schemas.microsoft.com/office/drawing/2014/main" val="2121080861"/>
                  </a:ext>
                </a:extLst>
              </a:tr>
              <a:tr h="603047">
                <a:tc>
                  <a:txBody>
                    <a:bodyPr/>
                    <a:lstStyle/>
                    <a:p>
                      <a:pPr algn="ctr"/>
                      <a:r>
                        <a:rPr lang="en-US" b="1" dirty="0">
                          <a:latin typeface="Times New Roman" panose="02020603050405020304" pitchFamily="18" charset="0"/>
                          <a:cs typeface="Times New Roman" panose="02020603050405020304" pitchFamily="18" charset="0"/>
                        </a:rPr>
                        <a:t>O4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5</a:t>
                      </a:r>
                    </a:p>
                  </a:txBody>
                  <a:tcPr marL="100584" marR="100584"/>
                </a:tc>
                <a:extLst>
                  <a:ext uri="{0D108BD9-81ED-4DB2-BD59-A6C34878D82A}">
                    <a16:rowId xmlns:a16="http://schemas.microsoft.com/office/drawing/2014/main" val="256843355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sp>
        <p:nvSpPr>
          <p:cNvPr id="3" name="Rectangle 2">
            <a:extLst>
              <a:ext uri="{FF2B5EF4-FFF2-40B4-BE49-F238E27FC236}">
                <a16:creationId xmlns:a16="http://schemas.microsoft.com/office/drawing/2014/main" id="{6E8B84C3-1080-0875-ACC5-12F4573A072A}"/>
              </a:ext>
            </a:extLst>
          </p:cNvPr>
          <p:cNvSpPr/>
          <p:nvPr/>
        </p:nvSpPr>
        <p:spPr>
          <a:xfrm>
            <a:off x="8971721" y="5168348"/>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STEP-2</a:t>
            </a:r>
          </a:p>
        </p:txBody>
      </p:sp>
    </p:spTree>
    <p:extLst>
      <p:ext uri="{BB962C8B-B14F-4D97-AF65-F5344CB8AC3E}">
        <p14:creationId xmlns:p14="http://schemas.microsoft.com/office/powerpoint/2010/main" val="171446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7E565A8-6A5A-88A7-6CDF-8212F2DE44B7}"/>
              </a:ext>
            </a:extLst>
          </p:cNvPr>
          <p:cNvGraphicFramePr>
            <a:graphicFrameLocks noGrp="1"/>
          </p:cNvGraphicFramePr>
          <p:nvPr>
            <p:extLst>
              <p:ext uri="{D42A27DB-BD31-4B8C-83A1-F6EECF244321}">
                <p14:modId xmlns:p14="http://schemas.microsoft.com/office/powerpoint/2010/main" val="3941315902"/>
              </p:ext>
            </p:extLst>
          </p:nvPr>
        </p:nvGraphicFramePr>
        <p:xfrm>
          <a:off x="1130851" y="1308790"/>
          <a:ext cx="9612246" cy="3618282"/>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3158840973"/>
                    </a:ext>
                  </a:extLst>
                </a:gridCol>
                <a:gridCol w="1373178">
                  <a:extLst>
                    <a:ext uri="{9D8B030D-6E8A-4147-A177-3AD203B41FA5}">
                      <a16:colId xmlns:a16="http://schemas.microsoft.com/office/drawing/2014/main" val="2314157724"/>
                    </a:ext>
                  </a:extLst>
                </a:gridCol>
                <a:gridCol w="1373178">
                  <a:extLst>
                    <a:ext uri="{9D8B030D-6E8A-4147-A177-3AD203B41FA5}">
                      <a16:colId xmlns:a16="http://schemas.microsoft.com/office/drawing/2014/main" val="1562335055"/>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3572113952"/>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D(dummy)</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 [8]</a:t>
                      </a:r>
                    </a:p>
                  </a:txBody>
                  <a:tcPr marL="100584" marR="100584">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30</a:t>
                      </a:r>
                      <a:r>
                        <a:rPr lang="en-US" b="1" dirty="0">
                          <a:latin typeface="Times New Roman" panose="02020603050405020304" pitchFamily="18" charset="0"/>
                          <a:cs typeface="Times New Roman" panose="02020603050405020304" pitchFamily="18" charset="0"/>
                        </a:rPr>
                        <a:t> (22)</a:t>
                      </a:r>
                    </a:p>
                  </a:txBody>
                  <a:tcPr marL="100584" marR="100584"/>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extLst>
                  <a:ext uri="{0D108BD9-81ED-4DB2-BD59-A6C34878D82A}">
                    <a16:rowId xmlns:a16="http://schemas.microsoft.com/office/drawing/2014/main" val="3865071536"/>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extLst>
                  <a:ext uri="{0D108BD9-81ED-4DB2-BD59-A6C34878D82A}">
                    <a16:rowId xmlns:a16="http://schemas.microsoft.com/office/drawing/2014/main" val="2121080861"/>
                  </a:ext>
                </a:extLst>
              </a:tr>
              <a:tr h="603047">
                <a:tc>
                  <a:txBody>
                    <a:bodyPr/>
                    <a:lstStyle/>
                    <a:p>
                      <a:pPr algn="ctr"/>
                      <a:r>
                        <a:rPr lang="en-US" b="1" dirty="0">
                          <a:latin typeface="Times New Roman" panose="02020603050405020304" pitchFamily="18" charset="0"/>
                          <a:cs typeface="Times New Roman" panose="02020603050405020304" pitchFamily="18" charset="0"/>
                        </a:rPr>
                        <a:t>O4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marL="100584" marR="100584"/>
                </a:tc>
                <a:extLst>
                  <a:ext uri="{0D108BD9-81ED-4DB2-BD59-A6C34878D82A}">
                    <a16:rowId xmlns:a16="http://schemas.microsoft.com/office/drawing/2014/main" val="256843355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8</a:t>
                      </a:r>
                      <a:r>
                        <a:rPr lang="en-US" b="1" dirty="0">
                          <a:latin typeface="Times New Roman" panose="02020603050405020304" pitchFamily="18" charset="0"/>
                          <a:cs typeface="Times New Roman" panose="02020603050405020304" pitchFamily="18" charset="0"/>
                        </a:rPr>
                        <a:t> (0)</a:t>
                      </a:r>
                    </a:p>
                  </a:txBody>
                  <a:tcPr marL="100584" marR="100584">
                    <a:solidFill>
                      <a:srgbClr val="FFFF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sp>
        <p:nvSpPr>
          <p:cNvPr id="3" name="Rectangle 2">
            <a:extLst>
              <a:ext uri="{FF2B5EF4-FFF2-40B4-BE49-F238E27FC236}">
                <a16:creationId xmlns:a16="http://schemas.microsoft.com/office/drawing/2014/main" id="{620EC129-8D7B-0FA3-650E-7AC25DBFD39D}"/>
              </a:ext>
            </a:extLst>
          </p:cNvPr>
          <p:cNvSpPr/>
          <p:nvPr/>
        </p:nvSpPr>
        <p:spPr>
          <a:xfrm>
            <a:off x="9104243" y="5261113"/>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STEP-3</a:t>
            </a:r>
          </a:p>
        </p:txBody>
      </p:sp>
    </p:spTree>
    <p:extLst>
      <p:ext uri="{BB962C8B-B14F-4D97-AF65-F5344CB8AC3E}">
        <p14:creationId xmlns:p14="http://schemas.microsoft.com/office/powerpoint/2010/main" val="267804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E2D47F8-B2CC-6581-00CB-1431148115F9}"/>
              </a:ext>
            </a:extLst>
          </p:cNvPr>
          <p:cNvGraphicFramePr>
            <a:graphicFrameLocks noGrp="1"/>
          </p:cNvGraphicFramePr>
          <p:nvPr>
            <p:extLst>
              <p:ext uri="{D42A27DB-BD31-4B8C-83A1-F6EECF244321}">
                <p14:modId xmlns:p14="http://schemas.microsoft.com/office/powerpoint/2010/main" val="3929342044"/>
              </p:ext>
            </p:extLst>
          </p:nvPr>
        </p:nvGraphicFramePr>
        <p:xfrm>
          <a:off x="1130851" y="1308790"/>
          <a:ext cx="8239068" cy="3618282"/>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3158840973"/>
                    </a:ext>
                  </a:extLst>
                </a:gridCol>
                <a:gridCol w="1373178">
                  <a:extLst>
                    <a:ext uri="{9D8B030D-6E8A-4147-A177-3AD203B41FA5}">
                      <a16:colId xmlns:a16="http://schemas.microsoft.com/office/drawing/2014/main" val="2314157724"/>
                    </a:ext>
                  </a:extLst>
                </a:gridCol>
                <a:gridCol w="1373178">
                  <a:extLst>
                    <a:ext uri="{9D8B030D-6E8A-4147-A177-3AD203B41FA5}">
                      <a16:colId xmlns:a16="http://schemas.microsoft.com/office/drawing/2014/main" val="1562335055"/>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22</a:t>
                      </a:r>
                    </a:p>
                  </a:txBody>
                  <a:tcPr marL="100584" marR="100584"/>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extLst>
                  <a:ext uri="{0D108BD9-81ED-4DB2-BD59-A6C34878D82A}">
                    <a16:rowId xmlns:a16="http://schemas.microsoft.com/office/drawing/2014/main" val="3865071536"/>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extLst>
                  <a:ext uri="{0D108BD9-81ED-4DB2-BD59-A6C34878D82A}">
                    <a16:rowId xmlns:a16="http://schemas.microsoft.com/office/drawing/2014/main" val="2121080861"/>
                  </a:ext>
                </a:extLst>
              </a:tr>
              <a:tr h="603047">
                <a:tc>
                  <a:txBody>
                    <a:bodyPr/>
                    <a:lstStyle/>
                    <a:p>
                      <a:pPr algn="ctr"/>
                      <a:r>
                        <a:rPr lang="en-US" b="1" dirty="0">
                          <a:latin typeface="Times New Roman" panose="02020603050405020304" pitchFamily="18" charset="0"/>
                          <a:cs typeface="Times New Roman" panose="02020603050405020304" pitchFamily="18" charset="0"/>
                        </a:rPr>
                        <a:t>O4</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[5]</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(0)</a:t>
                      </a:r>
                    </a:p>
                  </a:txBody>
                  <a:tcPr marL="100584" marR="100584">
                    <a:solidFill>
                      <a:srgbClr val="FFFF00"/>
                    </a:solidFill>
                  </a:tcPr>
                </a:tc>
                <a:extLst>
                  <a:ext uri="{0D108BD9-81ED-4DB2-BD59-A6C34878D82A}">
                    <a16:rowId xmlns:a16="http://schemas.microsoft.com/office/drawing/2014/main" val="256843355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15</a:t>
                      </a:r>
                      <a:r>
                        <a:rPr lang="en-US" b="1" dirty="0">
                          <a:latin typeface="Times New Roman" panose="02020603050405020304" pitchFamily="18" charset="0"/>
                          <a:cs typeface="Times New Roman" panose="02020603050405020304" pitchFamily="18" charset="0"/>
                        </a:rPr>
                        <a:t> (10)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sp>
        <p:nvSpPr>
          <p:cNvPr id="3" name="Rectangle 2">
            <a:extLst>
              <a:ext uri="{FF2B5EF4-FFF2-40B4-BE49-F238E27FC236}">
                <a16:creationId xmlns:a16="http://schemas.microsoft.com/office/drawing/2014/main" id="{6D69406B-7DAF-878B-FCBC-53EF71423165}"/>
              </a:ext>
            </a:extLst>
          </p:cNvPr>
          <p:cNvSpPr/>
          <p:nvPr/>
        </p:nvSpPr>
        <p:spPr>
          <a:xfrm>
            <a:off x="9210260" y="5314122"/>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STEP-4</a:t>
            </a:r>
          </a:p>
        </p:txBody>
      </p:sp>
    </p:spTree>
    <p:extLst>
      <p:ext uri="{BB962C8B-B14F-4D97-AF65-F5344CB8AC3E}">
        <p14:creationId xmlns:p14="http://schemas.microsoft.com/office/powerpoint/2010/main" val="1398148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E2D47F8-B2CC-6581-00CB-1431148115F9}"/>
              </a:ext>
            </a:extLst>
          </p:cNvPr>
          <p:cNvGraphicFramePr>
            <a:graphicFrameLocks noGrp="1"/>
          </p:cNvGraphicFramePr>
          <p:nvPr>
            <p:extLst>
              <p:ext uri="{D42A27DB-BD31-4B8C-83A1-F6EECF244321}">
                <p14:modId xmlns:p14="http://schemas.microsoft.com/office/powerpoint/2010/main" val="2042635344"/>
              </p:ext>
            </p:extLst>
          </p:nvPr>
        </p:nvGraphicFramePr>
        <p:xfrm>
          <a:off x="667025" y="241487"/>
          <a:ext cx="8239068" cy="3015235"/>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3158840973"/>
                    </a:ext>
                  </a:extLst>
                </a:gridCol>
                <a:gridCol w="1373178">
                  <a:extLst>
                    <a:ext uri="{9D8B030D-6E8A-4147-A177-3AD203B41FA5}">
                      <a16:colId xmlns:a16="http://schemas.microsoft.com/office/drawing/2014/main" val="2314157724"/>
                    </a:ext>
                  </a:extLst>
                </a:gridCol>
                <a:gridCol w="1373178">
                  <a:extLst>
                    <a:ext uri="{9D8B030D-6E8A-4147-A177-3AD203B41FA5}">
                      <a16:colId xmlns:a16="http://schemas.microsoft.com/office/drawing/2014/main" val="1562335055"/>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D1</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22</a:t>
                      </a:r>
                    </a:p>
                  </a:txBody>
                  <a:tcPr marL="100584" marR="100584"/>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O2</a:t>
                      </a:r>
                    </a:p>
                  </a:txBody>
                  <a:tcPr marL="100584" marR="100584">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[10]</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10 </a:t>
                      </a:r>
                      <a:r>
                        <a:rPr lang="en-US" b="1" dirty="0">
                          <a:latin typeface="Times New Roman" panose="02020603050405020304" pitchFamily="18" charset="0"/>
                          <a:cs typeface="Times New Roman" panose="02020603050405020304" pitchFamily="18" charset="0"/>
                        </a:rPr>
                        <a:t>(0)</a:t>
                      </a:r>
                    </a:p>
                  </a:txBody>
                  <a:tcPr marL="100584" marR="100584">
                    <a:solidFill>
                      <a:srgbClr val="FFFF00"/>
                    </a:solidFill>
                  </a:tcPr>
                </a:tc>
                <a:extLst>
                  <a:ext uri="{0D108BD9-81ED-4DB2-BD59-A6C34878D82A}">
                    <a16:rowId xmlns:a16="http://schemas.microsoft.com/office/drawing/2014/main" val="3865071536"/>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6</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extLst>
                  <a:ext uri="{0D108BD9-81ED-4DB2-BD59-A6C34878D82A}">
                    <a16:rowId xmlns:a16="http://schemas.microsoft.com/office/drawing/2014/main" val="2121080861"/>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dirty="0">
                          <a:latin typeface="Times New Roman" panose="02020603050405020304" pitchFamily="18" charset="0"/>
                          <a:cs typeface="Times New Roman" panose="02020603050405020304" pitchFamily="18" charset="0"/>
                        </a:rPr>
                        <a:t> (0)</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graphicFrame>
        <p:nvGraphicFramePr>
          <p:cNvPr id="5" name="Table 4">
            <a:extLst>
              <a:ext uri="{FF2B5EF4-FFF2-40B4-BE49-F238E27FC236}">
                <a16:creationId xmlns:a16="http://schemas.microsoft.com/office/drawing/2014/main" id="{EB9975EB-A03D-34BA-6AD8-2275A8AAFCD5}"/>
              </a:ext>
            </a:extLst>
          </p:cNvPr>
          <p:cNvGraphicFramePr>
            <a:graphicFrameLocks noGrp="1"/>
          </p:cNvGraphicFramePr>
          <p:nvPr>
            <p:extLst>
              <p:ext uri="{D42A27DB-BD31-4B8C-83A1-F6EECF244321}">
                <p14:modId xmlns:p14="http://schemas.microsoft.com/office/powerpoint/2010/main" val="1804020924"/>
              </p:ext>
            </p:extLst>
          </p:nvPr>
        </p:nvGraphicFramePr>
        <p:xfrm>
          <a:off x="667025" y="3429000"/>
          <a:ext cx="6865890" cy="2412188"/>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2314157724"/>
                    </a:ext>
                  </a:extLst>
                </a:gridCol>
                <a:gridCol w="1373178">
                  <a:extLst>
                    <a:ext uri="{9D8B030D-6E8A-4147-A177-3AD203B41FA5}">
                      <a16:colId xmlns:a16="http://schemas.microsoft.com/office/drawing/2014/main" val="1562335055"/>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22</a:t>
                      </a:r>
                    </a:p>
                  </a:txBody>
                  <a:tcPr marL="100584" marR="100584"/>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7</a:t>
                      </a:r>
                      <a:r>
                        <a:rPr lang="en-US" b="1" dirty="0">
                          <a:latin typeface="Times New Roman" panose="02020603050405020304" pitchFamily="18" charset="0"/>
                          <a:cs typeface="Times New Roman" panose="02020603050405020304" pitchFamily="18" charset="0"/>
                        </a:rPr>
                        <a:t> [15]</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15</a:t>
                      </a:r>
                      <a:r>
                        <a:rPr lang="en-US" b="1" dirty="0">
                          <a:latin typeface="Times New Roman" panose="02020603050405020304" pitchFamily="18" charset="0"/>
                          <a:cs typeface="Times New Roman" panose="02020603050405020304" pitchFamily="18" charset="0"/>
                        </a:rPr>
                        <a:t> (0)</a:t>
                      </a:r>
                    </a:p>
                  </a:txBody>
                  <a:tcPr marL="100584" marR="100584">
                    <a:solidFill>
                      <a:srgbClr val="FFFF00"/>
                    </a:solidFill>
                  </a:tcPr>
                </a:tc>
                <a:extLst>
                  <a:ext uri="{0D108BD9-81ED-4DB2-BD59-A6C34878D82A}">
                    <a16:rowId xmlns:a16="http://schemas.microsoft.com/office/drawing/2014/main" val="2121080861"/>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17</a:t>
                      </a:r>
                      <a:r>
                        <a:rPr lang="en-US" b="1" dirty="0">
                          <a:latin typeface="Times New Roman" panose="02020603050405020304" pitchFamily="18" charset="0"/>
                          <a:cs typeface="Times New Roman" panose="02020603050405020304" pitchFamily="18" charset="0"/>
                        </a:rPr>
                        <a:t> (2)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sp>
        <p:nvSpPr>
          <p:cNvPr id="6" name="Rectangle 5">
            <a:extLst>
              <a:ext uri="{FF2B5EF4-FFF2-40B4-BE49-F238E27FC236}">
                <a16:creationId xmlns:a16="http://schemas.microsoft.com/office/drawing/2014/main" id="{760ABB6F-CD97-2E3F-53EA-B7C58F05D3F9}"/>
              </a:ext>
            </a:extLst>
          </p:cNvPr>
          <p:cNvSpPr/>
          <p:nvPr/>
        </p:nvSpPr>
        <p:spPr>
          <a:xfrm>
            <a:off x="9272106" y="1073426"/>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STEP-5</a:t>
            </a:r>
          </a:p>
        </p:txBody>
      </p:sp>
      <p:sp>
        <p:nvSpPr>
          <p:cNvPr id="7" name="Rectangle 6">
            <a:extLst>
              <a:ext uri="{FF2B5EF4-FFF2-40B4-BE49-F238E27FC236}">
                <a16:creationId xmlns:a16="http://schemas.microsoft.com/office/drawing/2014/main" id="{83C9122B-32FE-D4C0-3FF1-EC22041F66BF}"/>
              </a:ext>
            </a:extLst>
          </p:cNvPr>
          <p:cNvSpPr/>
          <p:nvPr/>
        </p:nvSpPr>
        <p:spPr>
          <a:xfrm>
            <a:off x="8145671" y="4158015"/>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STEP-6</a:t>
            </a:r>
          </a:p>
        </p:txBody>
      </p:sp>
    </p:spTree>
    <p:extLst>
      <p:ext uri="{BB962C8B-B14F-4D97-AF65-F5344CB8AC3E}">
        <p14:creationId xmlns:p14="http://schemas.microsoft.com/office/powerpoint/2010/main" val="1571227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EDE2461-10A5-A973-9C0E-C622D36965E2}"/>
              </a:ext>
            </a:extLst>
          </p:cNvPr>
          <p:cNvGraphicFramePr>
            <a:graphicFrameLocks noGrp="1"/>
          </p:cNvGraphicFramePr>
          <p:nvPr>
            <p:extLst>
              <p:ext uri="{D42A27DB-BD31-4B8C-83A1-F6EECF244321}">
                <p14:modId xmlns:p14="http://schemas.microsoft.com/office/powerpoint/2010/main" val="1878131321"/>
              </p:ext>
            </p:extLst>
          </p:nvPr>
        </p:nvGraphicFramePr>
        <p:xfrm>
          <a:off x="667025" y="540026"/>
          <a:ext cx="6865890" cy="1809141"/>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2314157724"/>
                    </a:ext>
                  </a:extLst>
                </a:gridCol>
                <a:gridCol w="1373178">
                  <a:extLst>
                    <a:ext uri="{9D8B030D-6E8A-4147-A177-3AD203B41FA5}">
                      <a16:colId xmlns:a16="http://schemas.microsoft.com/office/drawing/2014/main" val="1562335055"/>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8</a:t>
                      </a:r>
                      <a:r>
                        <a:rPr lang="en-US" b="1" dirty="0">
                          <a:latin typeface="Times New Roman" panose="02020603050405020304" pitchFamily="18" charset="0"/>
                          <a:cs typeface="Times New Roman" panose="02020603050405020304" pitchFamily="18" charset="0"/>
                        </a:rPr>
                        <a:t> [10]</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22</a:t>
                      </a:r>
                      <a:r>
                        <a:rPr lang="en-US" b="1" dirty="0">
                          <a:latin typeface="Times New Roman" panose="02020603050405020304" pitchFamily="18" charset="0"/>
                          <a:cs typeface="Times New Roman" panose="02020603050405020304" pitchFamily="18" charset="0"/>
                        </a:rPr>
                        <a:t> [12]</a:t>
                      </a:r>
                    </a:p>
                  </a:txBody>
                  <a:tcPr marL="100584" marR="100584"/>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dirty="0">
                          <a:latin typeface="Times New Roman" panose="02020603050405020304" pitchFamily="18" charset="0"/>
                          <a:cs typeface="Times New Roman" panose="02020603050405020304" pitchFamily="18" charset="0"/>
                        </a:rPr>
                        <a:t> (0)</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graphicFrame>
        <p:nvGraphicFramePr>
          <p:cNvPr id="3" name="Table 2">
            <a:extLst>
              <a:ext uri="{FF2B5EF4-FFF2-40B4-BE49-F238E27FC236}">
                <a16:creationId xmlns:a16="http://schemas.microsoft.com/office/drawing/2014/main" id="{9FAEB713-1198-1554-A975-5E3CCE575AB1}"/>
              </a:ext>
            </a:extLst>
          </p:cNvPr>
          <p:cNvGraphicFramePr>
            <a:graphicFrameLocks noGrp="1"/>
          </p:cNvGraphicFramePr>
          <p:nvPr>
            <p:extLst>
              <p:ext uri="{D42A27DB-BD31-4B8C-83A1-F6EECF244321}">
                <p14:modId xmlns:p14="http://schemas.microsoft.com/office/powerpoint/2010/main" val="3764090375"/>
              </p:ext>
            </p:extLst>
          </p:nvPr>
        </p:nvGraphicFramePr>
        <p:xfrm>
          <a:off x="667025" y="2699693"/>
          <a:ext cx="5492712" cy="1809141"/>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1562335055"/>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9</a:t>
                      </a:r>
                      <a:r>
                        <a:rPr lang="en-US" b="1" dirty="0">
                          <a:latin typeface="Times New Roman" panose="02020603050405020304" pitchFamily="18" charset="0"/>
                          <a:cs typeface="Times New Roman" panose="02020603050405020304" pitchFamily="18" charset="0"/>
                        </a:rPr>
                        <a:t> [2]</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12</a:t>
                      </a:r>
                      <a:r>
                        <a:rPr lang="en-US" b="1" dirty="0">
                          <a:latin typeface="Times New Roman" panose="02020603050405020304" pitchFamily="18" charset="0"/>
                          <a:cs typeface="Times New Roman" panose="02020603050405020304" pitchFamily="18" charset="0"/>
                        </a:rPr>
                        <a:t> (10)</a:t>
                      </a:r>
                    </a:p>
                  </a:txBody>
                  <a:tcPr marL="100584" marR="100584"/>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2</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graphicFrame>
        <p:nvGraphicFramePr>
          <p:cNvPr id="4" name="Table 3">
            <a:extLst>
              <a:ext uri="{FF2B5EF4-FFF2-40B4-BE49-F238E27FC236}">
                <a16:creationId xmlns:a16="http://schemas.microsoft.com/office/drawing/2014/main" id="{257AE6AE-4431-C6EC-B3E9-692EE55E8CCE}"/>
              </a:ext>
            </a:extLst>
          </p:cNvPr>
          <p:cNvGraphicFramePr>
            <a:graphicFrameLocks noGrp="1"/>
          </p:cNvGraphicFramePr>
          <p:nvPr>
            <p:extLst>
              <p:ext uri="{D42A27DB-BD31-4B8C-83A1-F6EECF244321}">
                <p14:modId xmlns:p14="http://schemas.microsoft.com/office/powerpoint/2010/main" val="1845006510"/>
              </p:ext>
            </p:extLst>
          </p:nvPr>
        </p:nvGraphicFramePr>
        <p:xfrm>
          <a:off x="667025" y="4859360"/>
          <a:ext cx="4119534" cy="1809141"/>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15</a:t>
                      </a:r>
                      <a:r>
                        <a:rPr lang="en-US" b="1" dirty="0">
                          <a:latin typeface="Times New Roman" panose="02020603050405020304" pitchFamily="18" charset="0"/>
                          <a:cs typeface="Times New Roman" panose="02020603050405020304" pitchFamily="18" charset="0"/>
                        </a:rPr>
                        <a:t> [10]</a:t>
                      </a:r>
                    </a:p>
                  </a:txBody>
                  <a:tcPr marL="100584" marR="100584">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strike="noStrike" dirty="0">
                          <a:latin typeface="Times New Roman" panose="02020603050405020304" pitchFamily="18" charset="0"/>
                          <a:cs typeface="Times New Roman" panose="02020603050405020304" pitchFamily="18" charset="0"/>
                        </a:rPr>
                        <a:t> (0)</a:t>
                      </a:r>
                    </a:p>
                  </a:txBody>
                  <a:tcPr marL="100584" marR="100584">
                    <a:solidFill>
                      <a:srgbClr val="FFFF00"/>
                    </a:solidFill>
                  </a:tcPr>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dirty="0">
                          <a:latin typeface="Times New Roman" panose="02020603050405020304" pitchFamily="18" charset="0"/>
                          <a:cs typeface="Times New Roman" panose="02020603050405020304" pitchFamily="18" charset="0"/>
                        </a:rPr>
                        <a:t> (0)</a:t>
                      </a:r>
                    </a:p>
                  </a:txBody>
                  <a:tcPr marL="100584" marR="100584">
                    <a:solidFill>
                      <a:srgbClr val="FFFF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sp>
        <p:nvSpPr>
          <p:cNvPr id="5" name="Rectangle 4">
            <a:extLst>
              <a:ext uri="{FF2B5EF4-FFF2-40B4-BE49-F238E27FC236}">
                <a16:creationId xmlns:a16="http://schemas.microsoft.com/office/drawing/2014/main" id="{67664CD9-F5B5-1AAF-AF5F-750559B3FFC0}"/>
              </a:ext>
            </a:extLst>
          </p:cNvPr>
          <p:cNvSpPr/>
          <p:nvPr/>
        </p:nvSpPr>
        <p:spPr>
          <a:xfrm>
            <a:off x="8468138" y="1010915"/>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STEP-7</a:t>
            </a:r>
          </a:p>
        </p:txBody>
      </p:sp>
      <p:sp>
        <p:nvSpPr>
          <p:cNvPr id="6" name="Rectangle 5">
            <a:extLst>
              <a:ext uri="{FF2B5EF4-FFF2-40B4-BE49-F238E27FC236}">
                <a16:creationId xmlns:a16="http://schemas.microsoft.com/office/drawing/2014/main" id="{002C68AD-0329-B75A-4A47-CA0AACD8E964}"/>
              </a:ext>
            </a:extLst>
          </p:cNvPr>
          <p:cNvSpPr/>
          <p:nvPr/>
        </p:nvSpPr>
        <p:spPr>
          <a:xfrm>
            <a:off x="7149547" y="2948827"/>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STEP-8</a:t>
            </a:r>
          </a:p>
        </p:txBody>
      </p:sp>
      <p:sp>
        <p:nvSpPr>
          <p:cNvPr id="7" name="Rectangle 6">
            <a:extLst>
              <a:ext uri="{FF2B5EF4-FFF2-40B4-BE49-F238E27FC236}">
                <a16:creationId xmlns:a16="http://schemas.microsoft.com/office/drawing/2014/main" id="{D5F3BC18-7B47-8106-B316-95942DAA3EC7}"/>
              </a:ext>
            </a:extLst>
          </p:cNvPr>
          <p:cNvSpPr/>
          <p:nvPr/>
        </p:nvSpPr>
        <p:spPr>
          <a:xfrm>
            <a:off x="5897217" y="5363817"/>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STEP-9</a:t>
            </a:r>
          </a:p>
        </p:txBody>
      </p:sp>
    </p:spTree>
    <p:extLst>
      <p:ext uri="{BB962C8B-B14F-4D97-AF65-F5344CB8AC3E}">
        <p14:creationId xmlns:p14="http://schemas.microsoft.com/office/powerpoint/2010/main" val="61593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386CC81-1C76-5013-8850-903F54B41E2D}"/>
              </a:ext>
            </a:extLst>
          </p:cNvPr>
          <p:cNvGraphicFramePr>
            <a:graphicFrameLocks noGrp="1"/>
          </p:cNvGraphicFramePr>
          <p:nvPr>
            <p:extLst>
              <p:ext uri="{D42A27DB-BD31-4B8C-83A1-F6EECF244321}">
                <p14:modId xmlns:p14="http://schemas.microsoft.com/office/powerpoint/2010/main" val="1723910008"/>
              </p:ext>
            </p:extLst>
          </p:nvPr>
        </p:nvGraphicFramePr>
        <p:xfrm>
          <a:off x="918817" y="487155"/>
          <a:ext cx="9612246" cy="3618282"/>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3158840973"/>
                    </a:ext>
                  </a:extLst>
                </a:gridCol>
                <a:gridCol w="1373178">
                  <a:extLst>
                    <a:ext uri="{9D8B030D-6E8A-4147-A177-3AD203B41FA5}">
                      <a16:colId xmlns:a16="http://schemas.microsoft.com/office/drawing/2014/main" val="2314157724"/>
                    </a:ext>
                  </a:extLst>
                </a:gridCol>
                <a:gridCol w="1373178">
                  <a:extLst>
                    <a:ext uri="{9D8B030D-6E8A-4147-A177-3AD203B41FA5}">
                      <a16:colId xmlns:a16="http://schemas.microsoft.com/office/drawing/2014/main" val="1562335055"/>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3572113952"/>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D(dummy)</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8[10]</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15[10]</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0 [8]</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30</a:t>
                      </a:r>
                    </a:p>
                  </a:txBody>
                  <a:tcPr marL="100584" marR="100584"/>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2[10]</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extLst>
                  <a:ext uri="{0D108BD9-81ED-4DB2-BD59-A6C34878D82A}">
                    <a16:rowId xmlns:a16="http://schemas.microsoft.com/office/drawing/2014/main" val="3865071536"/>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7[15]</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extLst>
                  <a:ext uri="{0D108BD9-81ED-4DB2-BD59-A6C34878D82A}">
                    <a16:rowId xmlns:a16="http://schemas.microsoft.com/office/drawing/2014/main" val="2121080861"/>
                  </a:ext>
                </a:extLst>
              </a:tr>
              <a:tr h="603047">
                <a:tc>
                  <a:txBody>
                    <a:bodyPr/>
                    <a:lstStyle/>
                    <a:p>
                      <a:pPr algn="ctr"/>
                      <a:r>
                        <a:rPr lang="en-US" b="1" dirty="0">
                          <a:latin typeface="Times New Roman" panose="02020603050405020304" pitchFamily="18" charset="0"/>
                          <a:cs typeface="Times New Roman" panose="02020603050405020304" pitchFamily="18" charset="0"/>
                        </a:rPr>
                        <a:t>O4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 [5]</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 [2]</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5</a:t>
                      </a:r>
                    </a:p>
                  </a:txBody>
                  <a:tcPr marL="100584" marR="100584"/>
                </a:tc>
                <a:extLst>
                  <a:ext uri="{0D108BD9-81ED-4DB2-BD59-A6C34878D82A}">
                    <a16:rowId xmlns:a16="http://schemas.microsoft.com/office/drawing/2014/main" val="256843355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sp>
        <p:nvSpPr>
          <p:cNvPr id="3" name="TextBox 2">
            <a:extLst>
              <a:ext uri="{FF2B5EF4-FFF2-40B4-BE49-F238E27FC236}">
                <a16:creationId xmlns:a16="http://schemas.microsoft.com/office/drawing/2014/main" id="{4ABBB01C-8ADD-CE9B-C5CA-693F08C59833}"/>
              </a:ext>
            </a:extLst>
          </p:cNvPr>
          <p:cNvSpPr txBox="1"/>
          <p:nvPr/>
        </p:nvSpPr>
        <p:spPr>
          <a:xfrm>
            <a:off x="1338470" y="4903304"/>
            <a:ext cx="85344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Minimum Cost=(8*10)+(15*10)+(0*8)+(2*10)+(7*15)+(9*2)+(1*5)=358</a:t>
            </a:r>
          </a:p>
        </p:txBody>
      </p:sp>
    </p:spTree>
    <p:extLst>
      <p:ext uri="{BB962C8B-B14F-4D97-AF65-F5344CB8AC3E}">
        <p14:creationId xmlns:p14="http://schemas.microsoft.com/office/powerpoint/2010/main" val="4118927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54FAA16-FD8C-FC81-EB97-2DEFC304CF60}"/>
              </a:ext>
            </a:extLst>
          </p:cNvPr>
          <p:cNvGraphicFramePr/>
          <p:nvPr/>
        </p:nvGraphicFramePr>
        <p:xfrm>
          <a:off x="1179443" y="609600"/>
          <a:ext cx="10230679" cy="5618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ACB6B-B347-77D9-BFCB-CEE01B7C1206}"/>
              </a:ext>
            </a:extLst>
          </p:cNvPr>
          <p:cNvSpPr txBox="1"/>
          <p:nvPr/>
        </p:nvSpPr>
        <p:spPr>
          <a:xfrm>
            <a:off x="198782" y="409545"/>
            <a:ext cx="6096000" cy="400110"/>
          </a:xfrm>
          <a:prstGeom prst="rect">
            <a:avLst/>
          </a:prstGeom>
          <a:noFill/>
        </p:spPr>
        <p:txBody>
          <a:bodyPr wrap="square">
            <a:spAutoFit/>
          </a:bodyPr>
          <a:lstStyle/>
          <a:p>
            <a:pPr algn="ct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TRANSPORTATION PROBLEMS</a:t>
            </a:r>
          </a:p>
        </p:txBody>
      </p:sp>
    </p:spTree>
    <p:extLst>
      <p:ext uri="{BB962C8B-B14F-4D97-AF65-F5344CB8AC3E}">
        <p14:creationId xmlns:p14="http://schemas.microsoft.com/office/powerpoint/2010/main" val="771897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1CA0AB02-A13B-93CE-FBD9-C47CB721A077}"/>
              </a:ext>
            </a:extLst>
          </p:cNvPr>
          <p:cNvGraphicFramePr>
            <a:graphicFrameLocks noGrp="1"/>
          </p:cNvGraphicFramePr>
          <p:nvPr>
            <p:extLst>
              <p:ext uri="{D42A27DB-BD31-4B8C-83A1-F6EECF244321}">
                <p14:modId xmlns:p14="http://schemas.microsoft.com/office/powerpoint/2010/main" val="2186089500"/>
              </p:ext>
            </p:extLst>
          </p:nvPr>
        </p:nvGraphicFramePr>
        <p:xfrm>
          <a:off x="1086679" y="2014331"/>
          <a:ext cx="9612246" cy="3015235"/>
        </p:xfrm>
        <a:graphic>
          <a:graphicData uri="http://schemas.openxmlformats.org/drawingml/2006/table">
            <a:tbl>
              <a:tblPr firstRow="1" bandRow="1">
                <a:tableStyleId>{5940675A-B579-460E-94D1-54222C63F5DA}</a:tableStyleId>
              </a:tblPr>
              <a:tblGrid>
                <a:gridCol w="1602041">
                  <a:extLst>
                    <a:ext uri="{9D8B030D-6E8A-4147-A177-3AD203B41FA5}">
                      <a16:colId xmlns:a16="http://schemas.microsoft.com/office/drawing/2014/main" val="1159183834"/>
                    </a:ext>
                  </a:extLst>
                </a:gridCol>
                <a:gridCol w="1602041">
                  <a:extLst>
                    <a:ext uri="{9D8B030D-6E8A-4147-A177-3AD203B41FA5}">
                      <a16:colId xmlns:a16="http://schemas.microsoft.com/office/drawing/2014/main" val="3701234777"/>
                    </a:ext>
                  </a:extLst>
                </a:gridCol>
                <a:gridCol w="1602041">
                  <a:extLst>
                    <a:ext uri="{9D8B030D-6E8A-4147-A177-3AD203B41FA5}">
                      <a16:colId xmlns:a16="http://schemas.microsoft.com/office/drawing/2014/main" val="3783068920"/>
                    </a:ext>
                  </a:extLst>
                </a:gridCol>
                <a:gridCol w="1602041">
                  <a:extLst>
                    <a:ext uri="{9D8B030D-6E8A-4147-A177-3AD203B41FA5}">
                      <a16:colId xmlns:a16="http://schemas.microsoft.com/office/drawing/2014/main" val="102655029"/>
                    </a:ext>
                  </a:extLst>
                </a:gridCol>
                <a:gridCol w="1602041">
                  <a:extLst>
                    <a:ext uri="{9D8B030D-6E8A-4147-A177-3AD203B41FA5}">
                      <a16:colId xmlns:a16="http://schemas.microsoft.com/office/drawing/2014/main" val="2857417539"/>
                    </a:ext>
                  </a:extLst>
                </a:gridCol>
                <a:gridCol w="1602041">
                  <a:extLst>
                    <a:ext uri="{9D8B030D-6E8A-4147-A177-3AD203B41FA5}">
                      <a16:colId xmlns:a16="http://schemas.microsoft.com/office/drawing/2014/main" val="2595883052"/>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49509046"/>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300</a:t>
                      </a:r>
                    </a:p>
                  </a:txBody>
                  <a:tcPr marL="100584" marR="100584"/>
                </a:tc>
                <a:extLst>
                  <a:ext uri="{0D108BD9-81ED-4DB2-BD59-A6C34878D82A}">
                    <a16:rowId xmlns:a16="http://schemas.microsoft.com/office/drawing/2014/main" val="2246444987"/>
                  </a:ext>
                </a:extLst>
              </a:tr>
              <a:tr h="603047">
                <a:tc>
                  <a:txBody>
                    <a:bodyPr/>
                    <a:lstStyle/>
                    <a:p>
                      <a:pPr algn="ctr"/>
                      <a:r>
                        <a:rPr lang="en-US"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400</a:t>
                      </a:r>
                    </a:p>
                  </a:txBody>
                  <a:tcPr marL="100584" marR="100584"/>
                </a:tc>
                <a:extLst>
                  <a:ext uri="{0D108BD9-81ED-4DB2-BD59-A6C34878D82A}">
                    <a16:rowId xmlns:a16="http://schemas.microsoft.com/office/drawing/2014/main" val="3350213756"/>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500</a:t>
                      </a:r>
                    </a:p>
                  </a:txBody>
                  <a:tcPr marL="100584" marR="100584"/>
                </a:tc>
                <a:extLst>
                  <a:ext uri="{0D108BD9-81ED-4DB2-BD59-A6C34878D82A}">
                    <a16:rowId xmlns:a16="http://schemas.microsoft.com/office/drawing/2014/main" val="283876760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250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350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400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200</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2332515666"/>
                  </a:ext>
                </a:extLst>
              </a:tr>
            </a:tbl>
          </a:graphicData>
        </a:graphic>
      </p:graphicFrame>
      <p:sp>
        <p:nvSpPr>
          <p:cNvPr id="3" name="Rectangle 2">
            <a:extLst>
              <a:ext uri="{FF2B5EF4-FFF2-40B4-BE49-F238E27FC236}">
                <a16:creationId xmlns:a16="http://schemas.microsoft.com/office/drawing/2014/main" id="{D6C8418B-4A20-771E-10DB-ED2495B12FDB}"/>
              </a:ext>
            </a:extLst>
          </p:cNvPr>
          <p:cNvSpPr/>
          <p:nvPr/>
        </p:nvSpPr>
        <p:spPr>
          <a:xfrm>
            <a:off x="1934818" y="812430"/>
            <a:ext cx="7474226" cy="569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Example-1 (Balanced Transportation Problem)</a:t>
            </a:r>
          </a:p>
        </p:txBody>
      </p:sp>
    </p:spTree>
    <p:extLst>
      <p:ext uri="{BB962C8B-B14F-4D97-AF65-F5344CB8AC3E}">
        <p14:creationId xmlns:p14="http://schemas.microsoft.com/office/powerpoint/2010/main" val="73649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C6E870F-923A-FF4D-702B-8B853E3C3129}"/>
              </a:ext>
            </a:extLst>
          </p:cNvPr>
          <p:cNvGraphicFramePr>
            <a:graphicFrameLocks noGrp="1"/>
          </p:cNvGraphicFramePr>
          <p:nvPr>
            <p:extLst>
              <p:ext uri="{D42A27DB-BD31-4B8C-83A1-F6EECF244321}">
                <p14:modId xmlns:p14="http://schemas.microsoft.com/office/powerpoint/2010/main" val="4195891330"/>
              </p:ext>
            </p:extLst>
          </p:nvPr>
        </p:nvGraphicFramePr>
        <p:xfrm>
          <a:off x="347869" y="275916"/>
          <a:ext cx="8133522" cy="2887902"/>
        </p:xfrm>
        <a:graphic>
          <a:graphicData uri="http://schemas.openxmlformats.org/drawingml/2006/table">
            <a:tbl>
              <a:tblPr firstRow="1" bandRow="1">
                <a:tableStyleId>{5940675A-B579-460E-94D1-54222C63F5DA}</a:tableStyleId>
              </a:tblPr>
              <a:tblGrid>
                <a:gridCol w="1355587">
                  <a:extLst>
                    <a:ext uri="{9D8B030D-6E8A-4147-A177-3AD203B41FA5}">
                      <a16:colId xmlns:a16="http://schemas.microsoft.com/office/drawing/2014/main" val="246981616"/>
                    </a:ext>
                  </a:extLst>
                </a:gridCol>
                <a:gridCol w="1355587">
                  <a:extLst>
                    <a:ext uri="{9D8B030D-6E8A-4147-A177-3AD203B41FA5}">
                      <a16:colId xmlns:a16="http://schemas.microsoft.com/office/drawing/2014/main" val="4053335387"/>
                    </a:ext>
                  </a:extLst>
                </a:gridCol>
                <a:gridCol w="1355587">
                  <a:extLst>
                    <a:ext uri="{9D8B030D-6E8A-4147-A177-3AD203B41FA5}">
                      <a16:colId xmlns:a16="http://schemas.microsoft.com/office/drawing/2014/main" val="3123717533"/>
                    </a:ext>
                  </a:extLst>
                </a:gridCol>
                <a:gridCol w="1355587">
                  <a:extLst>
                    <a:ext uri="{9D8B030D-6E8A-4147-A177-3AD203B41FA5}">
                      <a16:colId xmlns:a16="http://schemas.microsoft.com/office/drawing/2014/main" val="4202817474"/>
                    </a:ext>
                  </a:extLst>
                </a:gridCol>
                <a:gridCol w="1355587">
                  <a:extLst>
                    <a:ext uri="{9D8B030D-6E8A-4147-A177-3AD203B41FA5}">
                      <a16:colId xmlns:a16="http://schemas.microsoft.com/office/drawing/2014/main" val="1357377317"/>
                    </a:ext>
                  </a:extLst>
                </a:gridCol>
                <a:gridCol w="1355587">
                  <a:extLst>
                    <a:ext uri="{9D8B030D-6E8A-4147-A177-3AD203B41FA5}">
                      <a16:colId xmlns:a16="http://schemas.microsoft.com/office/drawing/2014/main" val="1533701083"/>
                    </a:ext>
                  </a:extLst>
                </a:gridCol>
              </a:tblGrid>
              <a:tr h="525286">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D1</a:t>
                      </a:r>
                    </a:p>
                  </a:txBody>
                  <a:tcPr marL="100584" marR="100584">
                    <a:noFill/>
                  </a:tcPr>
                </a:tc>
                <a:tc>
                  <a:txBody>
                    <a:bodyPr/>
                    <a:lstStyle/>
                    <a:p>
                      <a:pPr algn="ctr"/>
                      <a:r>
                        <a:rPr lang="en-US" sz="1800"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4235736677"/>
                  </a:ext>
                </a:extLst>
              </a:tr>
              <a:tr h="525286">
                <a:tc>
                  <a:txBody>
                    <a:bodyPr/>
                    <a:lstStyle/>
                    <a:p>
                      <a:pPr algn="ctr"/>
                      <a:r>
                        <a:rPr lang="en-US" sz="1800" b="1" dirty="0">
                          <a:latin typeface="Times New Roman" panose="02020603050405020304" pitchFamily="18" charset="0"/>
                          <a:cs typeface="Times New Roman" panose="02020603050405020304" pitchFamily="18" charset="0"/>
                        </a:rPr>
                        <a:t>O1</a:t>
                      </a:r>
                    </a:p>
                  </a:txBody>
                  <a:tcPr marL="100584" marR="100584">
                    <a:solidFill>
                      <a:srgbClr val="FFFF00"/>
                    </a:solidFill>
                  </a:tcPr>
                </a:tc>
                <a:tc>
                  <a:txBody>
                    <a:bodyPr/>
                    <a:lstStyle/>
                    <a:p>
                      <a:pPr algn="ctr"/>
                      <a:r>
                        <a:rPr lang="en-US" sz="1800" b="1" strike="noStrike" dirty="0">
                          <a:latin typeface="Times New Roman" panose="02020603050405020304" pitchFamily="18" charset="0"/>
                          <a:cs typeface="Times New Roman" panose="02020603050405020304" pitchFamily="18" charset="0"/>
                        </a:rPr>
                        <a:t>3 </a:t>
                      </a:r>
                    </a:p>
                  </a:txBody>
                  <a:tcPr marL="100584" marR="100584">
                    <a:solidFill>
                      <a:srgbClr val="FFFF00"/>
                    </a:solidFill>
                  </a:tcPr>
                </a:tc>
                <a:tc>
                  <a:txBody>
                    <a:bodyPr/>
                    <a:lstStyle/>
                    <a:p>
                      <a:pPr algn="ctr"/>
                      <a:r>
                        <a:rPr lang="en-US" sz="1800" b="1" strike="sngStrike" dirty="0">
                          <a:latin typeface="Times New Roman" panose="02020603050405020304" pitchFamily="18" charset="0"/>
                          <a:cs typeface="Times New Roman" panose="02020603050405020304" pitchFamily="18" charset="0"/>
                        </a:rPr>
                        <a:t>1</a:t>
                      </a:r>
                      <a:r>
                        <a:rPr lang="en-US" sz="1800" b="1" dirty="0">
                          <a:latin typeface="Times New Roman" panose="02020603050405020304" pitchFamily="18" charset="0"/>
                          <a:cs typeface="Times New Roman" panose="02020603050405020304" pitchFamily="18" charset="0"/>
                        </a:rPr>
                        <a:t>[300]</a:t>
                      </a:r>
                    </a:p>
                  </a:txBody>
                  <a:tcPr marL="100584" marR="100584">
                    <a:solidFill>
                      <a:srgbClr val="FFFF00"/>
                    </a:solidFill>
                  </a:tcPr>
                </a:tc>
                <a:tc>
                  <a:txBody>
                    <a:bodyPr/>
                    <a:lstStyle/>
                    <a:p>
                      <a:pPr algn="ctr"/>
                      <a:r>
                        <a:rPr lang="en-US" sz="1800" b="1" dirty="0">
                          <a:latin typeface="Times New Roman" panose="02020603050405020304" pitchFamily="18" charset="0"/>
                          <a:cs typeface="Times New Roman" panose="02020603050405020304" pitchFamily="18" charset="0"/>
                        </a:rPr>
                        <a:t>7</a:t>
                      </a:r>
                    </a:p>
                  </a:txBody>
                  <a:tcPr marL="100584" marR="100584">
                    <a:solidFill>
                      <a:srgbClr val="FFFF00"/>
                    </a:solidFill>
                  </a:tcPr>
                </a:tc>
                <a:tc>
                  <a:txBody>
                    <a:bodyPr/>
                    <a:lstStyle/>
                    <a:p>
                      <a:pPr algn="ctr"/>
                      <a:r>
                        <a:rPr lang="en-US" sz="1800" b="1" dirty="0">
                          <a:latin typeface="Times New Roman" panose="02020603050405020304" pitchFamily="18" charset="0"/>
                          <a:cs typeface="Times New Roman" panose="02020603050405020304" pitchFamily="18" charset="0"/>
                        </a:rPr>
                        <a:t>4</a:t>
                      </a:r>
                    </a:p>
                  </a:txBody>
                  <a:tcPr marL="100584" marR="100584">
                    <a:solidFill>
                      <a:srgbClr val="FFFF00"/>
                    </a:solidFill>
                  </a:tcPr>
                </a:tc>
                <a:tc>
                  <a:txBody>
                    <a:bodyPr/>
                    <a:lstStyle/>
                    <a:p>
                      <a:pPr algn="ctr"/>
                      <a:r>
                        <a:rPr lang="en-US" sz="1800" b="1" strike="sngStrike" dirty="0">
                          <a:latin typeface="Times New Roman" panose="02020603050405020304" pitchFamily="18" charset="0"/>
                          <a:cs typeface="Times New Roman" panose="02020603050405020304" pitchFamily="18" charset="0"/>
                        </a:rPr>
                        <a:t>300</a:t>
                      </a:r>
                      <a:r>
                        <a:rPr lang="en-US" sz="1800" b="1" strike="noStrike" dirty="0">
                          <a:latin typeface="Times New Roman" panose="02020603050405020304" pitchFamily="18" charset="0"/>
                          <a:cs typeface="Times New Roman" panose="02020603050405020304" pitchFamily="18" charset="0"/>
                        </a:rPr>
                        <a:t> (0)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extLst>
                  <a:ext uri="{0D108BD9-81ED-4DB2-BD59-A6C34878D82A}">
                    <a16:rowId xmlns:a16="http://schemas.microsoft.com/office/drawing/2014/main" val="1931204724"/>
                  </a:ext>
                </a:extLst>
              </a:tr>
              <a:tr h="525286">
                <a:tc>
                  <a:txBody>
                    <a:bodyPr/>
                    <a:lstStyle/>
                    <a:p>
                      <a:pPr algn="ctr"/>
                      <a:r>
                        <a:rPr lang="en-US" sz="1800"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sz="1800" b="1" strike="noStrike" dirty="0">
                          <a:latin typeface="Times New Roman" panose="02020603050405020304" pitchFamily="18" charset="0"/>
                          <a:cs typeface="Times New Roman" panose="02020603050405020304" pitchFamily="18" charset="0"/>
                        </a:rPr>
                        <a:t>2</a:t>
                      </a:r>
                    </a:p>
                  </a:txBody>
                  <a:tcPr marL="100584" marR="100584">
                    <a:noFill/>
                  </a:tcPr>
                </a:tc>
                <a:tc>
                  <a:txBody>
                    <a:bodyPr/>
                    <a:lstStyle/>
                    <a:p>
                      <a:pPr algn="ctr"/>
                      <a:r>
                        <a:rPr lang="en-US" sz="1800"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5</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400</a:t>
                      </a:r>
                    </a:p>
                  </a:txBody>
                  <a:tcPr marL="100584" marR="100584"/>
                </a:tc>
                <a:extLst>
                  <a:ext uri="{0D108BD9-81ED-4DB2-BD59-A6C34878D82A}">
                    <a16:rowId xmlns:a16="http://schemas.microsoft.com/office/drawing/2014/main" val="1269400216"/>
                  </a:ext>
                </a:extLst>
              </a:tr>
              <a:tr h="525286">
                <a:tc>
                  <a:txBody>
                    <a:bodyPr/>
                    <a:lstStyle/>
                    <a:p>
                      <a:pPr algn="ctr"/>
                      <a:r>
                        <a:rPr lang="en-US" sz="1800"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sz="1800" b="1" strike="noStrike" dirty="0">
                          <a:latin typeface="Times New Roman" panose="02020603050405020304" pitchFamily="18" charset="0"/>
                          <a:cs typeface="Times New Roman" panose="02020603050405020304" pitchFamily="18" charset="0"/>
                        </a:rPr>
                        <a:t>8</a:t>
                      </a:r>
                    </a:p>
                  </a:txBody>
                  <a:tcPr marL="100584" marR="100584">
                    <a:noFill/>
                  </a:tcPr>
                </a:tc>
                <a:tc>
                  <a:txBody>
                    <a:bodyPr/>
                    <a:lstStyle/>
                    <a:p>
                      <a:pPr algn="ctr"/>
                      <a:r>
                        <a:rPr lang="en-US" sz="1800"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500</a:t>
                      </a:r>
                    </a:p>
                  </a:txBody>
                  <a:tcPr marL="100584" marR="100584"/>
                </a:tc>
                <a:extLst>
                  <a:ext uri="{0D108BD9-81ED-4DB2-BD59-A6C34878D82A}">
                    <a16:rowId xmlns:a16="http://schemas.microsoft.com/office/drawing/2014/main" val="3145818933"/>
                  </a:ext>
                </a:extLst>
              </a:tr>
              <a:tr h="786758">
                <a:tc>
                  <a:txBody>
                    <a:bodyPr/>
                    <a:lstStyle/>
                    <a:p>
                      <a:pPr algn="ctr"/>
                      <a:r>
                        <a:rPr lang="en-US" sz="1800"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sz="1800" b="1" strike="noStrike" dirty="0">
                          <a:latin typeface="Times New Roman" panose="02020603050405020304" pitchFamily="18" charset="0"/>
                          <a:cs typeface="Times New Roman" panose="02020603050405020304" pitchFamily="18" charset="0"/>
                        </a:rPr>
                        <a:t>250 </a:t>
                      </a:r>
                    </a:p>
                  </a:txBody>
                  <a:tcPr marL="100584" marR="100584">
                    <a:noFill/>
                  </a:tcPr>
                </a:tc>
                <a:tc>
                  <a:txBody>
                    <a:bodyPr/>
                    <a:lstStyle/>
                    <a:p>
                      <a:pPr algn="ctr"/>
                      <a:r>
                        <a:rPr lang="en-US" sz="1800" b="1" strike="sngStrike" dirty="0">
                          <a:latin typeface="Times New Roman" panose="02020603050405020304" pitchFamily="18" charset="0"/>
                          <a:cs typeface="Times New Roman" panose="02020603050405020304" pitchFamily="18" charset="0"/>
                        </a:rPr>
                        <a:t>350</a:t>
                      </a:r>
                      <a:r>
                        <a:rPr lang="en-US" sz="1800" b="1" strike="noStrike" dirty="0">
                          <a:latin typeface="Times New Roman" panose="02020603050405020304" pitchFamily="18" charset="0"/>
                          <a:cs typeface="Times New Roman" panose="02020603050405020304" pitchFamily="18" charset="0"/>
                        </a:rPr>
                        <a:t> (50)</a:t>
                      </a:r>
                      <a:endParaRPr lang="en-US" sz="1800" b="1" strike="sngStrike"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400</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200</a:t>
                      </a:r>
                    </a:p>
                  </a:txBody>
                  <a:tcPr marL="100584" marR="100584"/>
                </a:tc>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1814146870"/>
                  </a:ext>
                </a:extLst>
              </a:tr>
            </a:tbl>
          </a:graphicData>
        </a:graphic>
      </p:graphicFrame>
      <p:graphicFrame>
        <p:nvGraphicFramePr>
          <p:cNvPr id="3" name="Table 2">
            <a:extLst>
              <a:ext uri="{FF2B5EF4-FFF2-40B4-BE49-F238E27FC236}">
                <a16:creationId xmlns:a16="http://schemas.microsoft.com/office/drawing/2014/main" id="{37E112C1-E49D-EBD2-1B42-4DAFA0A83A8B}"/>
              </a:ext>
            </a:extLst>
          </p:cNvPr>
          <p:cNvGraphicFramePr>
            <a:graphicFrameLocks noGrp="1"/>
          </p:cNvGraphicFramePr>
          <p:nvPr>
            <p:extLst>
              <p:ext uri="{D42A27DB-BD31-4B8C-83A1-F6EECF244321}">
                <p14:modId xmlns:p14="http://schemas.microsoft.com/office/powerpoint/2010/main" val="3973737994"/>
              </p:ext>
            </p:extLst>
          </p:nvPr>
        </p:nvGraphicFramePr>
        <p:xfrm>
          <a:off x="347869" y="3548408"/>
          <a:ext cx="8133522" cy="2362616"/>
        </p:xfrm>
        <a:graphic>
          <a:graphicData uri="http://schemas.openxmlformats.org/drawingml/2006/table">
            <a:tbl>
              <a:tblPr firstRow="1" bandRow="1">
                <a:tableStyleId>{5940675A-B579-460E-94D1-54222C63F5DA}</a:tableStyleId>
              </a:tblPr>
              <a:tblGrid>
                <a:gridCol w="1355587">
                  <a:extLst>
                    <a:ext uri="{9D8B030D-6E8A-4147-A177-3AD203B41FA5}">
                      <a16:colId xmlns:a16="http://schemas.microsoft.com/office/drawing/2014/main" val="1944094979"/>
                    </a:ext>
                  </a:extLst>
                </a:gridCol>
                <a:gridCol w="1355587">
                  <a:extLst>
                    <a:ext uri="{9D8B030D-6E8A-4147-A177-3AD203B41FA5}">
                      <a16:colId xmlns:a16="http://schemas.microsoft.com/office/drawing/2014/main" val="2978049377"/>
                    </a:ext>
                  </a:extLst>
                </a:gridCol>
                <a:gridCol w="1355587">
                  <a:extLst>
                    <a:ext uri="{9D8B030D-6E8A-4147-A177-3AD203B41FA5}">
                      <a16:colId xmlns:a16="http://schemas.microsoft.com/office/drawing/2014/main" val="2193432985"/>
                    </a:ext>
                  </a:extLst>
                </a:gridCol>
                <a:gridCol w="1355587">
                  <a:extLst>
                    <a:ext uri="{9D8B030D-6E8A-4147-A177-3AD203B41FA5}">
                      <a16:colId xmlns:a16="http://schemas.microsoft.com/office/drawing/2014/main" val="2702110050"/>
                    </a:ext>
                  </a:extLst>
                </a:gridCol>
                <a:gridCol w="1355587">
                  <a:extLst>
                    <a:ext uri="{9D8B030D-6E8A-4147-A177-3AD203B41FA5}">
                      <a16:colId xmlns:a16="http://schemas.microsoft.com/office/drawing/2014/main" val="4116193010"/>
                    </a:ext>
                  </a:extLst>
                </a:gridCol>
                <a:gridCol w="1355587">
                  <a:extLst>
                    <a:ext uri="{9D8B030D-6E8A-4147-A177-3AD203B41FA5}">
                      <a16:colId xmlns:a16="http://schemas.microsoft.com/office/drawing/2014/main" val="1192930313"/>
                    </a:ext>
                  </a:extLst>
                </a:gridCol>
              </a:tblGrid>
              <a:tr h="525286">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D1</a:t>
                      </a:r>
                    </a:p>
                  </a:txBody>
                  <a:tcPr marL="100584" marR="100584">
                    <a:solidFill>
                      <a:srgbClr val="FFFF00"/>
                    </a:solidFill>
                  </a:tcPr>
                </a:tc>
                <a:tc>
                  <a:txBody>
                    <a:bodyPr/>
                    <a:lstStyle/>
                    <a:p>
                      <a:pPr algn="ctr"/>
                      <a:r>
                        <a:rPr lang="en-US" sz="1800"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65544997"/>
                  </a:ext>
                </a:extLst>
              </a:tr>
              <a:tr h="525286">
                <a:tc>
                  <a:txBody>
                    <a:bodyPr/>
                    <a:lstStyle/>
                    <a:p>
                      <a:pPr algn="ctr"/>
                      <a:r>
                        <a:rPr lang="en-US" sz="1800"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sz="1800" b="1" strike="sngStrike" dirty="0">
                          <a:latin typeface="Times New Roman" panose="02020603050405020304" pitchFamily="18" charset="0"/>
                          <a:cs typeface="Times New Roman" panose="02020603050405020304" pitchFamily="18" charset="0"/>
                        </a:rPr>
                        <a:t>2</a:t>
                      </a:r>
                      <a:r>
                        <a:rPr lang="en-US" sz="1800" b="1" strike="noStrike" dirty="0">
                          <a:latin typeface="Times New Roman" panose="02020603050405020304" pitchFamily="18" charset="0"/>
                          <a:cs typeface="Times New Roman" panose="02020603050405020304" pitchFamily="18" charset="0"/>
                        </a:rPr>
                        <a:t>[250]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tc>
                  <a:txBody>
                    <a:bodyPr/>
                    <a:lstStyle/>
                    <a:p>
                      <a:pPr algn="ctr"/>
                      <a:r>
                        <a:rPr lang="en-US" sz="1800"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5</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sz="1800" b="1" strike="sngStrike" dirty="0">
                          <a:latin typeface="Times New Roman" panose="02020603050405020304" pitchFamily="18" charset="0"/>
                          <a:cs typeface="Times New Roman" panose="02020603050405020304" pitchFamily="18" charset="0"/>
                        </a:rPr>
                        <a:t>400</a:t>
                      </a:r>
                      <a:r>
                        <a:rPr lang="en-US" sz="1800" b="1" strike="noStrike" dirty="0">
                          <a:latin typeface="Times New Roman" panose="02020603050405020304" pitchFamily="18" charset="0"/>
                          <a:cs typeface="Times New Roman" panose="02020603050405020304" pitchFamily="18" charset="0"/>
                        </a:rPr>
                        <a:t>(150)</a:t>
                      </a:r>
                      <a:endParaRPr lang="en-US" sz="1800" b="1" strike="sngStrike"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2911556515"/>
                  </a:ext>
                </a:extLst>
              </a:tr>
              <a:tr h="525286">
                <a:tc>
                  <a:txBody>
                    <a:bodyPr/>
                    <a:lstStyle/>
                    <a:p>
                      <a:pPr algn="ctr"/>
                      <a:r>
                        <a:rPr lang="en-US" sz="1800"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sz="1800" b="1" strike="noStrike" dirty="0">
                          <a:latin typeface="Times New Roman" panose="02020603050405020304" pitchFamily="18" charset="0"/>
                          <a:cs typeface="Times New Roman" panose="02020603050405020304" pitchFamily="18" charset="0"/>
                        </a:rPr>
                        <a:t>8</a:t>
                      </a:r>
                    </a:p>
                  </a:txBody>
                  <a:tcPr marL="100584" marR="100584">
                    <a:solidFill>
                      <a:srgbClr val="FFFF00"/>
                    </a:solidFill>
                  </a:tcPr>
                </a:tc>
                <a:tc>
                  <a:txBody>
                    <a:bodyPr/>
                    <a:lstStyle/>
                    <a:p>
                      <a:pPr algn="ctr"/>
                      <a:r>
                        <a:rPr lang="en-US" sz="1800"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500</a:t>
                      </a:r>
                    </a:p>
                  </a:txBody>
                  <a:tcPr marL="100584" marR="100584"/>
                </a:tc>
                <a:extLst>
                  <a:ext uri="{0D108BD9-81ED-4DB2-BD59-A6C34878D82A}">
                    <a16:rowId xmlns:a16="http://schemas.microsoft.com/office/drawing/2014/main" val="3367694196"/>
                  </a:ext>
                </a:extLst>
              </a:tr>
              <a:tr h="786758">
                <a:tc>
                  <a:txBody>
                    <a:bodyPr/>
                    <a:lstStyle/>
                    <a:p>
                      <a:pPr algn="ctr"/>
                      <a:r>
                        <a:rPr lang="en-US" sz="1800"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sz="1800" b="1" strike="sngStrike" dirty="0">
                          <a:latin typeface="Times New Roman" panose="02020603050405020304" pitchFamily="18" charset="0"/>
                          <a:cs typeface="Times New Roman" panose="02020603050405020304" pitchFamily="18" charset="0"/>
                        </a:rPr>
                        <a:t>250 </a:t>
                      </a:r>
                      <a:r>
                        <a:rPr lang="en-US" sz="1800" b="1" strike="noStrike" dirty="0">
                          <a:latin typeface="Times New Roman" panose="02020603050405020304" pitchFamily="18" charset="0"/>
                          <a:cs typeface="Times New Roman" panose="02020603050405020304" pitchFamily="18" charset="0"/>
                        </a:rPr>
                        <a:t>(0)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tc>
                  <a:txBody>
                    <a:bodyPr/>
                    <a:lstStyle/>
                    <a:p>
                      <a:pPr algn="ctr"/>
                      <a:r>
                        <a:rPr lang="en-US" sz="1800" b="1" strike="noStrike" dirty="0">
                          <a:latin typeface="Times New Roman" panose="02020603050405020304" pitchFamily="18" charset="0"/>
                          <a:cs typeface="Times New Roman" panose="02020603050405020304" pitchFamily="18" charset="0"/>
                        </a:rPr>
                        <a:t>50</a:t>
                      </a:r>
                      <a:endParaRPr lang="en-US" sz="1800" b="1" strike="sngStrike"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400</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200</a:t>
                      </a:r>
                    </a:p>
                  </a:txBody>
                  <a:tcPr marL="100584" marR="100584"/>
                </a:tc>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739801804"/>
                  </a:ext>
                </a:extLst>
              </a:tr>
            </a:tbl>
          </a:graphicData>
        </a:graphic>
      </p:graphicFrame>
      <p:sp>
        <p:nvSpPr>
          <p:cNvPr id="4" name="Rectangle 3">
            <a:extLst>
              <a:ext uri="{FF2B5EF4-FFF2-40B4-BE49-F238E27FC236}">
                <a16:creationId xmlns:a16="http://schemas.microsoft.com/office/drawing/2014/main" id="{DF77BFC4-73D5-5BA0-2856-1676FF955333}"/>
              </a:ext>
            </a:extLst>
          </p:cNvPr>
          <p:cNvSpPr/>
          <p:nvPr/>
        </p:nvSpPr>
        <p:spPr>
          <a:xfrm>
            <a:off x="8825947" y="1139687"/>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STEP-1</a:t>
            </a:r>
          </a:p>
        </p:txBody>
      </p:sp>
      <p:sp>
        <p:nvSpPr>
          <p:cNvPr id="6" name="Rectangle 5">
            <a:extLst>
              <a:ext uri="{FF2B5EF4-FFF2-40B4-BE49-F238E27FC236}">
                <a16:creationId xmlns:a16="http://schemas.microsoft.com/office/drawing/2014/main" id="{ECCEA13E-7C36-5282-F582-8E0E0431F4F3}"/>
              </a:ext>
            </a:extLst>
          </p:cNvPr>
          <p:cNvSpPr/>
          <p:nvPr/>
        </p:nvSpPr>
        <p:spPr>
          <a:xfrm>
            <a:off x="8825948" y="4419600"/>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STEP-2</a:t>
            </a:r>
          </a:p>
        </p:txBody>
      </p:sp>
    </p:spTree>
    <p:extLst>
      <p:ext uri="{BB962C8B-B14F-4D97-AF65-F5344CB8AC3E}">
        <p14:creationId xmlns:p14="http://schemas.microsoft.com/office/powerpoint/2010/main" val="2069973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1059FE9-CE96-044C-769E-FFB339D0C21F}"/>
              </a:ext>
            </a:extLst>
          </p:cNvPr>
          <p:cNvGraphicFramePr>
            <a:graphicFrameLocks noGrp="1"/>
          </p:cNvGraphicFramePr>
          <p:nvPr>
            <p:extLst>
              <p:ext uri="{D42A27DB-BD31-4B8C-83A1-F6EECF244321}">
                <p14:modId xmlns:p14="http://schemas.microsoft.com/office/powerpoint/2010/main" val="2476095790"/>
              </p:ext>
            </p:extLst>
          </p:nvPr>
        </p:nvGraphicFramePr>
        <p:xfrm>
          <a:off x="215348" y="460651"/>
          <a:ext cx="6777935" cy="2362616"/>
        </p:xfrm>
        <a:graphic>
          <a:graphicData uri="http://schemas.openxmlformats.org/drawingml/2006/table">
            <a:tbl>
              <a:tblPr firstRow="1" bandRow="1">
                <a:tableStyleId>{5940675A-B579-460E-94D1-54222C63F5DA}</a:tableStyleId>
              </a:tblPr>
              <a:tblGrid>
                <a:gridCol w="1355587">
                  <a:extLst>
                    <a:ext uri="{9D8B030D-6E8A-4147-A177-3AD203B41FA5}">
                      <a16:colId xmlns:a16="http://schemas.microsoft.com/office/drawing/2014/main" val="1944094979"/>
                    </a:ext>
                  </a:extLst>
                </a:gridCol>
                <a:gridCol w="1355587">
                  <a:extLst>
                    <a:ext uri="{9D8B030D-6E8A-4147-A177-3AD203B41FA5}">
                      <a16:colId xmlns:a16="http://schemas.microsoft.com/office/drawing/2014/main" val="2193432985"/>
                    </a:ext>
                  </a:extLst>
                </a:gridCol>
                <a:gridCol w="1355587">
                  <a:extLst>
                    <a:ext uri="{9D8B030D-6E8A-4147-A177-3AD203B41FA5}">
                      <a16:colId xmlns:a16="http://schemas.microsoft.com/office/drawing/2014/main" val="2702110050"/>
                    </a:ext>
                  </a:extLst>
                </a:gridCol>
                <a:gridCol w="1355587">
                  <a:extLst>
                    <a:ext uri="{9D8B030D-6E8A-4147-A177-3AD203B41FA5}">
                      <a16:colId xmlns:a16="http://schemas.microsoft.com/office/drawing/2014/main" val="4116193010"/>
                    </a:ext>
                  </a:extLst>
                </a:gridCol>
                <a:gridCol w="1355587">
                  <a:extLst>
                    <a:ext uri="{9D8B030D-6E8A-4147-A177-3AD203B41FA5}">
                      <a16:colId xmlns:a16="http://schemas.microsoft.com/office/drawing/2014/main" val="1192930313"/>
                    </a:ext>
                  </a:extLst>
                </a:gridCol>
              </a:tblGrid>
              <a:tr h="525286">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D4</a:t>
                      </a:r>
                    </a:p>
                  </a:txBody>
                  <a:tcPr marL="100584" marR="100584">
                    <a:solidFill>
                      <a:srgbClr val="FFFF00"/>
                    </a:solidFill>
                  </a:tcPr>
                </a:tc>
                <a:tc>
                  <a:txBody>
                    <a:bodyPr/>
                    <a:lstStyle/>
                    <a:p>
                      <a:pPr algn="ctr"/>
                      <a:r>
                        <a:rPr lang="en-US" sz="1800"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65544997"/>
                  </a:ext>
                </a:extLst>
              </a:tr>
              <a:tr h="525286">
                <a:tc>
                  <a:txBody>
                    <a:bodyPr/>
                    <a:lstStyle/>
                    <a:p>
                      <a:pPr algn="ctr"/>
                      <a:r>
                        <a:rPr lang="en-US" sz="1800"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5</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9</a:t>
                      </a:r>
                    </a:p>
                  </a:txBody>
                  <a:tcPr marL="100584" marR="100584">
                    <a:solidFill>
                      <a:srgbClr val="FFFF00"/>
                    </a:solidFill>
                  </a:tcPr>
                </a:tc>
                <a:tc>
                  <a:txBody>
                    <a:bodyPr/>
                    <a:lstStyle/>
                    <a:p>
                      <a:pPr algn="ctr"/>
                      <a:r>
                        <a:rPr lang="en-US" sz="1800" b="1" strike="noStrike" dirty="0">
                          <a:latin typeface="Times New Roman" panose="02020603050405020304" pitchFamily="18" charset="0"/>
                          <a:cs typeface="Times New Roman" panose="02020603050405020304" pitchFamily="18" charset="0"/>
                        </a:rPr>
                        <a:t>150</a:t>
                      </a:r>
                      <a:endParaRPr lang="en-US" sz="1800" b="1" strike="sngStrike"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2911556515"/>
                  </a:ext>
                </a:extLst>
              </a:tr>
              <a:tr h="525286">
                <a:tc>
                  <a:txBody>
                    <a:bodyPr/>
                    <a:lstStyle/>
                    <a:p>
                      <a:pPr algn="ctr"/>
                      <a:r>
                        <a:rPr lang="en-US" sz="1800"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sz="1800" b="1" strike="sngStrike" dirty="0">
                          <a:latin typeface="Times New Roman" panose="02020603050405020304" pitchFamily="18" charset="0"/>
                          <a:cs typeface="Times New Roman" panose="02020603050405020304" pitchFamily="18" charset="0"/>
                        </a:rPr>
                        <a:t>2</a:t>
                      </a:r>
                      <a:r>
                        <a:rPr lang="en-US" sz="1800" b="1" strike="noStrike" dirty="0">
                          <a:latin typeface="Times New Roman" panose="02020603050405020304" pitchFamily="18" charset="0"/>
                          <a:cs typeface="Times New Roman" panose="02020603050405020304" pitchFamily="18" charset="0"/>
                        </a:rPr>
                        <a:t> [200]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tc>
                  <a:txBody>
                    <a:bodyPr/>
                    <a:lstStyle/>
                    <a:p>
                      <a:pPr algn="ctr"/>
                      <a:r>
                        <a:rPr lang="en-US" sz="1800" b="1" strike="sngStrike" dirty="0">
                          <a:latin typeface="Times New Roman" panose="02020603050405020304" pitchFamily="18" charset="0"/>
                          <a:cs typeface="Times New Roman" panose="02020603050405020304" pitchFamily="18" charset="0"/>
                        </a:rPr>
                        <a:t>500</a:t>
                      </a:r>
                      <a:r>
                        <a:rPr lang="en-US" sz="1800" b="1" strike="noStrike" dirty="0">
                          <a:latin typeface="Times New Roman" panose="02020603050405020304" pitchFamily="18" charset="0"/>
                          <a:cs typeface="Times New Roman" panose="02020603050405020304" pitchFamily="18" charset="0"/>
                        </a:rPr>
                        <a:t> (300)</a:t>
                      </a:r>
                      <a:endParaRPr lang="en-US" sz="1800" b="1" strike="sngStrike"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67694196"/>
                  </a:ext>
                </a:extLst>
              </a:tr>
              <a:tr h="786758">
                <a:tc>
                  <a:txBody>
                    <a:bodyPr/>
                    <a:lstStyle/>
                    <a:p>
                      <a:pPr algn="ctr"/>
                      <a:r>
                        <a:rPr lang="en-US" sz="1800"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sz="1800" b="1" strike="noStrike" dirty="0">
                          <a:latin typeface="Times New Roman" panose="02020603050405020304" pitchFamily="18" charset="0"/>
                          <a:cs typeface="Times New Roman" panose="02020603050405020304" pitchFamily="18" charset="0"/>
                        </a:rPr>
                        <a:t>50</a:t>
                      </a:r>
                      <a:endParaRPr lang="en-US" sz="1800" b="1" strike="sngStrike"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400</a:t>
                      </a:r>
                    </a:p>
                  </a:txBody>
                  <a:tcPr marL="100584" marR="100584"/>
                </a:tc>
                <a:tc>
                  <a:txBody>
                    <a:bodyPr/>
                    <a:lstStyle/>
                    <a:p>
                      <a:pPr algn="ctr"/>
                      <a:r>
                        <a:rPr lang="en-US" sz="1800" b="1" strike="sngStrike" dirty="0">
                          <a:latin typeface="Times New Roman" panose="02020603050405020304" pitchFamily="18" charset="0"/>
                          <a:cs typeface="Times New Roman" panose="02020603050405020304" pitchFamily="18" charset="0"/>
                        </a:rPr>
                        <a:t>200</a:t>
                      </a:r>
                      <a:r>
                        <a:rPr lang="en-US" sz="1800" b="1" strike="noStrike" dirty="0">
                          <a:latin typeface="Times New Roman" panose="02020603050405020304" pitchFamily="18" charset="0"/>
                          <a:cs typeface="Times New Roman" panose="02020603050405020304" pitchFamily="18" charset="0"/>
                        </a:rPr>
                        <a:t> (0)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739801804"/>
                  </a:ext>
                </a:extLst>
              </a:tr>
            </a:tbl>
          </a:graphicData>
        </a:graphic>
      </p:graphicFrame>
      <p:graphicFrame>
        <p:nvGraphicFramePr>
          <p:cNvPr id="3" name="Table 2">
            <a:extLst>
              <a:ext uri="{FF2B5EF4-FFF2-40B4-BE49-F238E27FC236}">
                <a16:creationId xmlns:a16="http://schemas.microsoft.com/office/drawing/2014/main" id="{006AF122-DCB8-170F-1D5F-3B6ADB49F7AA}"/>
              </a:ext>
            </a:extLst>
          </p:cNvPr>
          <p:cNvGraphicFramePr>
            <a:graphicFrameLocks noGrp="1"/>
          </p:cNvGraphicFramePr>
          <p:nvPr>
            <p:extLst>
              <p:ext uri="{D42A27DB-BD31-4B8C-83A1-F6EECF244321}">
                <p14:modId xmlns:p14="http://schemas.microsoft.com/office/powerpoint/2010/main" val="3197222645"/>
              </p:ext>
            </p:extLst>
          </p:nvPr>
        </p:nvGraphicFramePr>
        <p:xfrm>
          <a:off x="215347" y="3289990"/>
          <a:ext cx="5422348" cy="2362616"/>
        </p:xfrm>
        <a:graphic>
          <a:graphicData uri="http://schemas.openxmlformats.org/drawingml/2006/table">
            <a:tbl>
              <a:tblPr firstRow="1" bandRow="1">
                <a:tableStyleId>{5940675A-B579-460E-94D1-54222C63F5DA}</a:tableStyleId>
              </a:tblPr>
              <a:tblGrid>
                <a:gridCol w="1355587">
                  <a:extLst>
                    <a:ext uri="{9D8B030D-6E8A-4147-A177-3AD203B41FA5}">
                      <a16:colId xmlns:a16="http://schemas.microsoft.com/office/drawing/2014/main" val="1944094979"/>
                    </a:ext>
                  </a:extLst>
                </a:gridCol>
                <a:gridCol w="1355587">
                  <a:extLst>
                    <a:ext uri="{9D8B030D-6E8A-4147-A177-3AD203B41FA5}">
                      <a16:colId xmlns:a16="http://schemas.microsoft.com/office/drawing/2014/main" val="2193432985"/>
                    </a:ext>
                  </a:extLst>
                </a:gridCol>
                <a:gridCol w="1355587">
                  <a:extLst>
                    <a:ext uri="{9D8B030D-6E8A-4147-A177-3AD203B41FA5}">
                      <a16:colId xmlns:a16="http://schemas.microsoft.com/office/drawing/2014/main" val="2702110050"/>
                    </a:ext>
                  </a:extLst>
                </a:gridCol>
                <a:gridCol w="1355587">
                  <a:extLst>
                    <a:ext uri="{9D8B030D-6E8A-4147-A177-3AD203B41FA5}">
                      <a16:colId xmlns:a16="http://schemas.microsoft.com/office/drawing/2014/main" val="1192930313"/>
                    </a:ext>
                  </a:extLst>
                </a:gridCol>
              </a:tblGrid>
              <a:tr h="525286">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D3</a:t>
                      </a:r>
                    </a:p>
                  </a:txBody>
                  <a:tcPr marL="100584" marR="100584">
                    <a:noFill/>
                  </a:tcPr>
                </a:tc>
                <a:tc>
                  <a:txBody>
                    <a:bodyPr/>
                    <a:lstStyle/>
                    <a:p>
                      <a:pPr algn="ctr"/>
                      <a:r>
                        <a:rPr lang="en-US" sz="1800"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65544997"/>
                  </a:ext>
                </a:extLst>
              </a:tr>
              <a:tr h="525286">
                <a:tc>
                  <a:txBody>
                    <a:bodyPr/>
                    <a:lstStyle/>
                    <a:p>
                      <a:pPr algn="ctr"/>
                      <a:r>
                        <a:rPr lang="en-US" sz="1800"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5</a:t>
                      </a:r>
                    </a:p>
                  </a:txBody>
                  <a:tcPr marL="100584" marR="100584">
                    <a:noFill/>
                  </a:tcPr>
                </a:tc>
                <a:tc>
                  <a:txBody>
                    <a:bodyPr/>
                    <a:lstStyle/>
                    <a:p>
                      <a:pPr algn="ctr"/>
                      <a:r>
                        <a:rPr lang="en-US" sz="1800" b="1" strike="noStrike" dirty="0">
                          <a:latin typeface="Times New Roman" panose="02020603050405020304" pitchFamily="18" charset="0"/>
                          <a:cs typeface="Times New Roman" panose="02020603050405020304" pitchFamily="18" charset="0"/>
                        </a:rPr>
                        <a:t>150</a:t>
                      </a:r>
                      <a:endParaRPr lang="en-US" sz="1800" b="1" strike="sngStrike"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2911556515"/>
                  </a:ext>
                </a:extLst>
              </a:tr>
              <a:tr h="525286">
                <a:tc>
                  <a:txBody>
                    <a:bodyPr/>
                    <a:lstStyle/>
                    <a:p>
                      <a:pPr algn="ctr"/>
                      <a:r>
                        <a:rPr lang="en-US" sz="1800" b="1" dirty="0">
                          <a:latin typeface="Times New Roman" panose="02020603050405020304" pitchFamily="18" charset="0"/>
                          <a:cs typeface="Times New Roman" panose="02020603050405020304" pitchFamily="18" charset="0"/>
                        </a:rPr>
                        <a:t>O3</a:t>
                      </a:r>
                    </a:p>
                  </a:txBody>
                  <a:tcPr marL="100584" marR="100584">
                    <a:solidFill>
                      <a:srgbClr val="FFFF00"/>
                    </a:solidFill>
                  </a:tcPr>
                </a:tc>
                <a:tc>
                  <a:txBody>
                    <a:bodyPr/>
                    <a:lstStyle/>
                    <a:p>
                      <a:pPr algn="ctr"/>
                      <a:r>
                        <a:rPr lang="en-US" sz="1800" b="1" dirty="0">
                          <a:latin typeface="Times New Roman" panose="02020603050405020304" pitchFamily="18" charset="0"/>
                          <a:cs typeface="Times New Roman" panose="02020603050405020304" pitchFamily="18" charset="0"/>
                        </a:rPr>
                        <a:t>3</a:t>
                      </a:r>
                    </a:p>
                  </a:txBody>
                  <a:tcPr marL="100584" marR="100584">
                    <a:solidFill>
                      <a:srgbClr val="FFFF00"/>
                    </a:solidFill>
                  </a:tcPr>
                </a:tc>
                <a:tc>
                  <a:txBody>
                    <a:bodyPr/>
                    <a:lstStyle/>
                    <a:p>
                      <a:pPr algn="ctr"/>
                      <a:r>
                        <a:rPr lang="en-US" sz="1800" b="1" strike="sngStrike" dirty="0">
                          <a:latin typeface="Times New Roman" panose="02020603050405020304" pitchFamily="18" charset="0"/>
                          <a:cs typeface="Times New Roman" panose="02020603050405020304" pitchFamily="18" charset="0"/>
                        </a:rPr>
                        <a:t>3</a:t>
                      </a:r>
                      <a:r>
                        <a:rPr lang="en-US" sz="1800" b="1" strike="noStrike" dirty="0">
                          <a:latin typeface="Times New Roman" panose="02020603050405020304" pitchFamily="18" charset="0"/>
                          <a:cs typeface="Times New Roman" panose="02020603050405020304" pitchFamily="18" charset="0"/>
                        </a:rPr>
                        <a:t> [300]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tc>
                  <a:txBody>
                    <a:bodyPr/>
                    <a:lstStyle/>
                    <a:p>
                      <a:pPr algn="ctr"/>
                      <a:r>
                        <a:rPr lang="en-US" sz="1800" b="1" strike="sngStrike" dirty="0">
                          <a:latin typeface="Times New Roman" panose="02020603050405020304" pitchFamily="18" charset="0"/>
                          <a:cs typeface="Times New Roman" panose="02020603050405020304" pitchFamily="18" charset="0"/>
                        </a:rPr>
                        <a:t>300</a:t>
                      </a:r>
                      <a:r>
                        <a:rPr lang="en-US" sz="1800" b="1" strike="noStrike" dirty="0">
                          <a:latin typeface="Times New Roman" panose="02020603050405020304" pitchFamily="18" charset="0"/>
                          <a:cs typeface="Times New Roman" panose="02020603050405020304" pitchFamily="18" charset="0"/>
                        </a:rPr>
                        <a:t> (0)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extLst>
                  <a:ext uri="{0D108BD9-81ED-4DB2-BD59-A6C34878D82A}">
                    <a16:rowId xmlns:a16="http://schemas.microsoft.com/office/drawing/2014/main" val="3367694196"/>
                  </a:ext>
                </a:extLst>
              </a:tr>
              <a:tr h="786758">
                <a:tc>
                  <a:txBody>
                    <a:bodyPr/>
                    <a:lstStyle/>
                    <a:p>
                      <a:pPr algn="ctr"/>
                      <a:r>
                        <a:rPr lang="en-US" sz="1800"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sz="1800" b="1" strike="noStrike" dirty="0">
                          <a:latin typeface="Times New Roman" panose="02020603050405020304" pitchFamily="18" charset="0"/>
                          <a:cs typeface="Times New Roman" panose="02020603050405020304" pitchFamily="18" charset="0"/>
                        </a:rPr>
                        <a:t>50</a:t>
                      </a:r>
                      <a:endParaRPr lang="en-US" sz="1800" b="1" strike="sngStrike"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strike="sngStrike" dirty="0">
                          <a:latin typeface="Times New Roman" panose="02020603050405020304" pitchFamily="18" charset="0"/>
                          <a:cs typeface="Times New Roman" panose="02020603050405020304" pitchFamily="18" charset="0"/>
                        </a:rPr>
                        <a:t>400</a:t>
                      </a:r>
                      <a:r>
                        <a:rPr lang="en-US" sz="1800" b="1" strike="noStrike" dirty="0">
                          <a:latin typeface="Times New Roman" panose="02020603050405020304" pitchFamily="18" charset="0"/>
                          <a:cs typeface="Times New Roman" panose="02020603050405020304" pitchFamily="18" charset="0"/>
                        </a:rPr>
                        <a:t> (100)</a:t>
                      </a:r>
                      <a:endParaRPr lang="en-US" sz="1800" b="1" strike="sngStrike" dirty="0">
                        <a:latin typeface="Times New Roman" panose="02020603050405020304" pitchFamily="18" charset="0"/>
                        <a:cs typeface="Times New Roman" panose="02020603050405020304" pitchFamily="18" charset="0"/>
                      </a:endParaRPr>
                    </a:p>
                  </a:txBody>
                  <a:tcPr marL="100584" marR="100584">
                    <a:noFill/>
                  </a:tcPr>
                </a:tc>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739801804"/>
                  </a:ext>
                </a:extLst>
              </a:tr>
            </a:tbl>
          </a:graphicData>
        </a:graphic>
      </p:graphicFrame>
      <p:sp>
        <p:nvSpPr>
          <p:cNvPr id="6" name="Rectangle 5">
            <a:extLst>
              <a:ext uri="{FF2B5EF4-FFF2-40B4-BE49-F238E27FC236}">
                <a16:creationId xmlns:a16="http://schemas.microsoft.com/office/drawing/2014/main" id="{C9ED482F-FDFE-54EB-AA34-A4E8C624211E}"/>
              </a:ext>
            </a:extLst>
          </p:cNvPr>
          <p:cNvSpPr/>
          <p:nvPr/>
        </p:nvSpPr>
        <p:spPr>
          <a:xfrm>
            <a:off x="7726018" y="1164880"/>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STEP-3</a:t>
            </a:r>
          </a:p>
        </p:txBody>
      </p:sp>
      <p:sp>
        <p:nvSpPr>
          <p:cNvPr id="7" name="Rectangle 6">
            <a:extLst>
              <a:ext uri="{FF2B5EF4-FFF2-40B4-BE49-F238E27FC236}">
                <a16:creationId xmlns:a16="http://schemas.microsoft.com/office/drawing/2014/main" id="{F72BC762-A834-9C5D-2804-2C6398947C6F}"/>
              </a:ext>
            </a:extLst>
          </p:cNvPr>
          <p:cNvSpPr/>
          <p:nvPr/>
        </p:nvSpPr>
        <p:spPr>
          <a:xfrm>
            <a:off x="6273245" y="3784807"/>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STEP-4</a:t>
            </a:r>
          </a:p>
        </p:txBody>
      </p:sp>
    </p:spTree>
    <p:extLst>
      <p:ext uri="{BB962C8B-B14F-4D97-AF65-F5344CB8AC3E}">
        <p14:creationId xmlns:p14="http://schemas.microsoft.com/office/powerpoint/2010/main" val="54573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2714961-0B9F-DD22-FAF6-622E74353E1A}"/>
              </a:ext>
            </a:extLst>
          </p:cNvPr>
          <p:cNvGraphicFramePr>
            <a:graphicFrameLocks noGrp="1"/>
          </p:cNvGraphicFramePr>
          <p:nvPr>
            <p:extLst>
              <p:ext uri="{D42A27DB-BD31-4B8C-83A1-F6EECF244321}">
                <p14:modId xmlns:p14="http://schemas.microsoft.com/office/powerpoint/2010/main" val="3252389101"/>
              </p:ext>
            </p:extLst>
          </p:nvPr>
        </p:nvGraphicFramePr>
        <p:xfrm>
          <a:off x="493644" y="507034"/>
          <a:ext cx="5422348" cy="1837330"/>
        </p:xfrm>
        <a:graphic>
          <a:graphicData uri="http://schemas.openxmlformats.org/drawingml/2006/table">
            <a:tbl>
              <a:tblPr firstRow="1" bandRow="1">
                <a:tableStyleId>{5940675A-B579-460E-94D1-54222C63F5DA}</a:tableStyleId>
              </a:tblPr>
              <a:tblGrid>
                <a:gridCol w="1355587">
                  <a:extLst>
                    <a:ext uri="{9D8B030D-6E8A-4147-A177-3AD203B41FA5}">
                      <a16:colId xmlns:a16="http://schemas.microsoft.com/office/drawing/2014/main" val="1033114480"/>
                    </a:ext>
                  </a:extLst>
                </a:gridCol>
                <a:gridCol w="1355587">
                  <a:extLst>
                    <a:ext uri="{9D8B030D-6E8A-4147-A177-3AD203B41FA5}">
                      <a16:colId xmlns:a16="http://schemas.microsoft.com/office/drawing/2014/main" val="3860351980"/>
                    </a:ext>
                  </a:extLst>
                </a:gridCol>
                <a:gridCol w="1355587">
                  <a:extLst>
                    <a:ext uri="{9D8B030D-6E8A-4147-A177-3AD203B41FA5}">
                      <a16:colId xmlns:a16="http://schemas.microsoft.com/office/drawing/2014/main" val="3267672587"/>
                    </a:ext>
                  </a:extLst>
                </a:gridCol>
                <a:gridCol w="1355587">
                  <a:extLst>
                    <a:ext uri="{9D8B030D-6E8A-4147-A177-3AD203B41FA5}">
                      <a16:colId xmlns:a16="http://schemas.microsoft.com/office/drawing/2014/main" val="2364895563"/>
                    </a:ext>
                  </a:extLst>
                </a:gridCol>
              </a:tblGrid>
              <a:tr h="525286">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D3</a:t>
                      </a:r>
                    </a:p>
                  </a:txBody>
                  <a:tcPr marL="100584" marR="100584">
                    <a:solidFill>
                      <a:srgbClr val="FFFF00"/>
                    </a:solidFill>
                  </a:tcPr>
                </a:tc>
                <a:tc>
                  <a:txBody>
                    <a:bodyPr/>
                    <a:lstStyle/>
                    <a:p>
                      <a:pPr algn="ctr"/>
                      <a:r>
                        <a:rPr lang="en-US" sz="1800"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4137078243"/>
                  </a:ext>
                </a:extLst>
              </a:tr>
              <a:tr h="525286">
                <a:tc>
                  <a:txBody>
                    <a:bodyPr/>
                    <a:lstStyle/>
                    <a:p>
                      <a:pPr algn="ctr"/>
                      <a:r>
                        <a:rPr lang="en-US" sz="1800"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sz="1800" b="1" strike="sngStrike" dirty="0">
                          <a:latin typeface="Times New Roman" panose="02020603050405020304" pitchFamily="18" charset="0"/>
                          <a:cs typeface="Times New Roman" panose="02020603050405020304" pitchFamily="18" charset="0"/>
                        </a:rPr>
                        <a:t>5</a:t>
                      </a:r>
                      <a:r>
                        <a:rPr lang="en-US" sz="1800" b="1" strike="noStrike" dirty="0">
                          <a:latin typeface="Times New Roman" panose="02020603050405020304" pitchFamily="18" charset="0"/>
                          <a:cs typeface="Times New Roman" panose="02020603050405020304" pitchFamily="18" charset="0"/>
                        </a:rPr>
                        <a:t> [100]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tc>
                  <a:txBody>
                    <a:bodyPr/>
                    <a:lstStyle/>
                    <a:p>
                      <a:pPr algn="ctr"/>
                      <a:r>
                        <a:rPr lang="en-US" sz="1800" b="1" strike="sngStrike" dirty="0">
                          <a:latin typeface="Times New Roman" panose="02020603050405020304" pitchFamily="18" charset="0"/>
                          <a:cs typeface="Times New Roman" panose="02020603050405020304" pitchFamily="18" charset="0"/>
                        </a:rPr>
                        <a:t>150</a:t>
                      </a:r>
                      <a:r>
                        <a:rPr lang="en-US" sz="1800" b="1" strike="noStrike" dirty="0">
                          <a:latin typeface="Times New Roman" panose="02020603050405020304" pitchFamily="18" charset="0"/>
                          <a:cs typeface="Times New Roman" panose="02020603050405020304" pitchFamily="18" charset="0"/>
                        </a:rPr>
                        <a:t> (50)</a:t>
                      </a:r>
                      <a:endParaRPr lang="en-US" sz="1800" b="1" strike="sngStrike"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2039434878"/>
                  </a:ext>
                </a:extLst>
              </a:tr>
              <a:tr h="786758">
                <a:tc>
                  <a:txBody>
                    <a:bodyPr/>
                    <a:lstStyle/>
                    <a:p>
                      <a:pPr algn="ctr"/>
                      <a:r>
                        <a:rPr lang="en-US" sz="1800"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sz="1800" b="1" strike="noStrike" dirty="0">
                          <a:latin typeface="Times New Roman" panose="02020603050405020304" pitchFamily="18" charset="0"/>
                          <a:cs typeface="Times New Roman" panose="02020603050405020304" pitchFamily="18" charset="0"/>
                        </a:rPr>
                        <a:t>50</a:t>
                      </a:r>
                      <a:endParaRPr lang="en-US" sz="1800" b="1" strike="sngStrike"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strike="sngStrike" dirty="0">
                          <a:latin typeface="Times New Roman" panose="02020603050405020304" pitchFamily="18" charset="0"/>
                          <a:cs typeface="Times New Roman" panose="02020603050405020304" pitchFamily="18" charset="0"/>
                        </a:rPr>
                        <a:t>100</a:t>
                      </a:r>
                      <a:r>
                        <a:rPr lang="en-US" sz="1800" b="1" strike="noStrike" dirty="0">
                          <a:latin typeface="Times New Roman" panose="02020603050405020304" pitchFamily="18" charset="0"/>
                          <a:cs typeface="Times New Roman" panose="02020603050405020304" pitchFamily="18" charset="0"/>
                        </a:rPr>
                        <a:t> (0)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658916736"/>
                  </a:ext>
                </a:extLst>
              </a:tr>
            </a:tbl>
          </a:graphicData>
        </a:graphic>
      </p:graphicFrame>
      <p:graphicFrame>
        <p:nvGraphicFramePr>
          <p:cNvPr id="3" name="Table 2">
            <a:extLst>
              <a:ext uri="{FF2B5EF4-FFF2-40B4-BE49-F238E27FC236}">
                <a16:creationId xmlns:a16="http://schemas.microsoft.com/office/drawing/2014/main" id="{ACCDCE47-BE5B-8547-C6C1-A69BC5EBBF83}"/>
              </a:ext>
            </a:extLst>
          </p:cNvPr>
          <p:cNvGraphicFramePr>
            <a:graphicFrameLocks noGrp="1"/>
          </p:cNvGraphicFramePr>
          <p:nvPr>
            <p:extLst>
              <p:ext uri="{D42A27DB-BD31-4B8C-83A1-F6EECF244321}">
                <p14:modId xmlns:p14="http://schemas.microsoft.com/office/powerpoint/2010/main" val="4078160428"/>
              </p:ext>
            </p:extLst>
          </p:nvPr>
        </p:nvGraphicFramePr>
        <p:xfrm>
          <a:off x="493644" y="3071329"/>
          <a:ext cx="4066761" cy="1837330"/>
        </p:xfrm>
        <a:graphic>
          <a:graphicData uri="http://schemas.openxmlformats.org/drawingml/2006/table">
            <a:tbl>
              <a:tblPr firstRow="1" bandRow="1">
                <a:tableStyleId>{5940675A-B579-460E-94D1-54222C63F5DA}</a:tableStyleId>
              </a:tblPr>
              <a:tblGrid>
                <a:gridCol w="1355587">
                  <a:extLst>
                    <a:ext uri="{9D8B030D-6E8A-4147-A177-3AD203B41FA5}">
                      <a16:colId xmlns:a16="http://schemas.microsoft.com/office/drawing/2014/main" val="1858466351"/>
                    </a:ext>
                  </a:extLst>
                </a:gridCol>
                <a:gridCol w="1355587">
                  <a:extLst>
                    <a:ext uri="{9D8B030D-6E8A-4147-A177-3AD203B41FA5}">
                      <a16:colId xmlns:a16="http://schemas.microsoft.com/office/drawing/2014/main" val="449328916"/>
                    </a:ext>
                  </a:extLst>
                </a:gridCol>
                <a:gridCol w="1355587">
                  <a:extLst>
                    <a:ext uri="{9D8B030D-6E8A-4147-A177-3AD203B41FA5}">
                      <a16:colId xmlns:a16="http://schemas.microsoft.com/office/drawing/2014/main" val="1819848238"/>
                    </a:ext>
                  </a:extLst>
                </a:gridCol>
              </a:tblGrid>
              <a:tr h="525286">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D2</a:t>
                      </a:r>
                    </a:p>
                  </a:txBody>
                  <a:tcPr marL="100584" marR="100584">
                    <a:solidFill>
                      <a:srgbClr val="FFFF00"/>
                    </a:solidFill>
                  </a:tcPr>
                </a:tc>
                <a:tc>
                  <a:txBody>
                    <a:bodyPr/>
                    <a:lstStyle/>
                    <a:p>
                      <a:pPr algn="ctr"/>
                      <a:r>
                        <a:rPr lang="en-US" sz="1800"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1116973624"/>
                  </a:ext>
                </a:extLst>
              </a:tr>
              <a:tr h="525286">
                <a:tc>
                  <a:txBody>
                    <a:bodyPr/>
                    <a:lstStyle/>
                    <a:p>
                      <a:pPr algn="ctr"/>
                      <a:r>
                        <a:rPr lang="en-US" sz="1800" b="1" dirty="0">
                          <a:latin typeface="Times New Roman" panose="02020603050405020304" pitchFamily="18" charset="0"/>
                          <a:cs typeface="Times New Roman" panose="02020603050405020304" pitchFamily="18" charset="0"/>
                        </a:rPr>
                        <a:t>O2</a:t>
                      </a:r>
                    </a:p>
                  </a:txBody>
                  <a:tcPr marL="100584" marR="100584">
                    <a:solidFill>
                      <a:srgbClr val="FFFF00"/>
                    </a:solidFill>
                  </a:tcPr>
                </a:tc>
                <a:tc>
                  <a:txBody>
                    <a:bodyPr/>
                    <a:lstStyle/>
                    <a:p>
                      <a:pPr algn="ctr"/>
                      <a:r>
                        <a:rPr lang="en-US" sz="1800" b="1" strike="sngStrike" dirty="0">
                          <a:latin typeface="Times New Roman" panose="02020603050405020304" pitchFamily="18" charset="0"/>
                          <a:cs typeface="Times New Roman" panose="02020603050405020304" pitchFamily="18" charset="0"/>
                        </a:rPr>
                        <a:t>6 </a:t>
                      </a:r>
                      <a:r>
                        <a:rPr lang="en-US" sz="1800" b="1" strike="noStrike" dirty="0">
                          <a:latin typeface="Times New Roman" panose="02020603050405020304" pitchFamily="18" charset="0"/>
                          <a:cs typeface="Times New Roman" panose="02020603050405020304" pitchFamily="18" charset="0"/>
                        </a:rPr>
                        <a:t>[50]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tc>
                  <a:txBody>
                    <a:bodyPr/>
                    <a:lstStyle/>
                    <a:p>
                      <a:pPr algn="ctr"/>
                      <a:r>
                        <a:rPr lang="en-US" sz="1800" b="1" strike="sngStrike" dirty="0">
                          <a:latin typeface="Times New Roman" panose="02020603050405020304" pitchFamily="18" charset="0"/>
                          <a:cs typeface="Times New Roman" panose="02020603050405020304" pitchFamily="18" charset="0"/>
                        </a:rPr>
                        <a:t>50 </a:t>
                      </a:r>
                      <a:r>
                        <a:rPr lang="en-US" sz="1800" b="1" strike="noStrike" dirty="0">
                          <a:latin typeface="Times New Roman" panose="02020603050405020304" pitchFamily="18" charset="0"/>
                          <a:cs typeface="Times New Roman" panose="02020603050405020304" pitchFamily="18" charset="0"/>
                        </a:rPr>
                        <a:t>(0)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extLst>
                  <a:ext uri="{0D108BD9-81ED-4DB2-BD59-A6C34878D82A}">
                    <a16:rowId xmlns:a16="http://schemas.microsoft.com/office/drawing/2014/main" val="3572339584"/>
                  </a:ext>
                </a:extLst>
              </a:tr>
              <a:tr h="786758">
                <a:tc>
                  <a:txBody>
                    <a:bodyPr/>
                    <a:lstStyle/>
                    <a:p>
                      <a:pPr algn="ctr"/>
                      <a:r>
                        <a:rPr lang="en-US" sz="1800"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sz="1800" b="1" strike="sngStrike" dirty="0">
                          <a:latin typeface="Times New Roman" panose="02020603050405020304" pitchFamily="18" charset="0"/>
                          <a:cs typeface="Times New Roman" panose="02020603050405020304" pitchFamily="18" charset="0"/>
                        </a:rPr>
                        <a:t>50</a:t>
                      </a:r>
                      <a:r>
                        <a:rPr lang="en-US" sz="1800" b="1" strike="noStrike" dirty="0">
                          <a:latin typeface="Times New Roman" panose="02020603050405020304" pitchFamily="18" charset="0"/>
                          <a:cs typeface="Times New Roman" panose="02020603050405020304" pitchFamily="18" charset="0"/>
                        </a:rPr>
                        <a:t> (0)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tc>
                  <a:txBody>
                    <a:bodyPr/>
                    <a:lstStyle/>
                    <a:p>
                      <a:pPr algn="ctr"/>
                      <a:endParaRPr lang="en-US" sz="1800" b="1" strike="noStrike"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1857791537"/>
                  </a:ext>
                </a:extLst>
              </a:tr>
            </a:tbl>
          </a:graphicData>
        </a:graphic>
      </p:graphicFrame>
      <p:sp>
        <p:nvSpPr>
          <p:cNvPr id="5" name="Rectangle 4">
            <a:extLst>
              <a:ext uri="{FF2B5EF4-FFF2-40B4-BE49-F238E27FC236}">
                <a16:creationId xmlns:a16="http://schemas.microsoft.com/office/drawing/2014/main" id="{DD2C1187-96C8-0EE2-68EA-50E79CCFA62F}"/>
              </a:ext>
            </a:extLst>
          </p:cNvPr>
          <p:cNvSpPr/>
          <p:nvPr/>
        </p:nvSpPr>
        <p:spPr>
          <a:xfrm>
            <a:off x="7036905" y="948620"/>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STEP-5</a:t>
            </a:r>
          </a:p>
        </p:txBody>
      </p:sp>
      <p:sp>
        <p:nvSpPr>
          <p:cNvPr id="6" name="Rectangle 5">
            <a:extLst>
              <a:ext uri="{FF2B5EF4-FFF2-40B4-BE49-F238E27FC236}">
                <a16:creationId xmlns:a16="http://schemas.microsoft.com/office/drawing/2014/main" id="{83BDB2A1-2B51-5866-47CB-B1964D9D6AA8}"/>
              </a:ext>
            </a:extLst>
          </p:cNvPr>
          <p:cNvSpPr/>
          <p:nvPr/>
        </p:nvSpPr>
        <p:spPr>
          <a:xfrm>
            <a:off x="5378728" y="3559480"/>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STEP-6</a:t>
            </a:r>
          </a:p>
        </p:txBody>
      </p:sp>
    </p:spTree>
    <p:extLst>
      <p:ext uri="{BB962C8B-B14F-4D97-AF65-F5344CB8AC3E}">
        <p14:creationId xmlns:p14="http://schemas.microsoft.com/office/powerpoint/2010/main" val="123303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510FFB59-F7FA-4570-E3E7-8886152C6D72}"/>
              </a:ext>
            </a:extLst>
          </p:cNvPr>
          <p:cNvGraphicFramePr>
            <a:graphicFrameLocks noGrp="1"/>
          </p:cNvGraphicFramePr>
          <p:nvPr>
            <p:extLst>
              <p:ext uri="{D42A27DB-BD31-4B8C-83A1-F6EECF244321}">
                <p14:modId xmlns:p14="http://schemas.microsoft.com/office/powerpoint/2010/main" val="737768653"/>
              </p:ext>
            </p:extLst>
          </p:nvPr>
        </p:nvGraphicFramePr>
        <p:xfrm>
          <a:off x="742122" y="413765"/>
          <a:ext cx="9612246" cy="3015235"/>
        </p:xfrm>
        <a:graphic>
          <a:graphicData uri="http://schemas.openxmlformats.org/drawingml/2006/table">
            <a:tbl>
              <a:tblPr firstRow="1" bandRow="1">
                <a:tableStyleId>{5940675A-B579-460E-94D1-54222C63F5DA}</a:tableStyleId>
              </a:tblPr>
              <a:tblGrid>
                <a:gridCol w="1602041">
                  <a:extLst>
                    <a:ext uri="{9D8B030D-6E8A-4147-A177-3AD203B41FA5}">
                      <a16:colId xmlns:a16="http://schemas.microsoft.com/office/drawing/2014/main" val="1159183834"/>
                    </a:ext>
                  </a:extLst>
                </a:gridCol>
                <a:gridCol w="1602041">
                  <a:extLst>
                    <a:ext uri="{9D8B030D-6E8A-4147-A177-3AD203B41FA5}">
                      <a16:colId xmlns:a16="http://schemas.microsoft.com/office/drawing/2014/main" val="3701234777"/>
                    </a:ext>
                  </a:extLst>
                </a:gridCol>
                <a:gridCol w="1602041">
                  <a:extLst>
                    <a:ext uri="{9D8B030D-6E8A-4147-A177-3AD203B41FA5}">
                      <a16:colId xmlns:a16="http://schemas.microsoft.com/office/drawing/2014/main" val="3783068920"/>
                    </a:ext>
                  </a:extLst>
                </a:gridCol>
                <a:gridCol w="1602041">
                  <a:extLst>
                    <a:ext uri="{9D8B030D-6E8A-4147-A177-3AD203B41FA5}">
                      <a16:colId xmlns:a16="http://schemas.microsoft.com/office/drawing/2014/main" val="102655029"/>
                    </a:ext>
                  </a:extLst>
                </a:gridCol>
                <a:gridCol w="1602041">
                  <a:extLst>
                    <a:ext uri="{9D8B030D-6E8A-4147-A177-3AD203B41FA5}">
                      <a16:colId xmlns:a16="http://schemas.microsoft.com/office/drawing/2014/main" val="2857417539"/>
                    </a:ext>
                  </a:extLst>
                </a:gridCol>
                <a:gridCol w="1602041">
                  <a:extLst>
                    <a:ext uri="{9D8B030D-6E8A-4147-A177-3AD203B41FA5}">
                      <a16:colId xmlns:a16="http://schemas.microsoft.com/office/drawing/2014/main" val="2595883052"/>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49509046"/>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1[300]</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300</a:t>
                      </a:r>
                    </a:p>
                  </a:txBody>
                  <a:tcPr marL="100584" marR="100584"/>
                </a:tc>
                <a:extLst>
                  <a:ext uri="{0D108BD9-81ED-4DB2-BD59-A6C34878D82A}">
                    <a16:rowId xmlns:a16="http://schemas.microsoft.com/office/drawing/2014/main" val="2246444987"/>
                  </a:ext>
                </a:extLst>
              </a:tr>
              <a:tr h="603047">
                <a:tc>
                  <a:txBody>
                    <a:bodyPr/>
                    <a:lstStyle/>
                    <a:p>
                      <a:pPr algn="ctr"/>
                      <a:r>
                        <a:rPr lang="en-US"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2[250]</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6[50]</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5[100]</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400</a:t>
                      </a:r>
                    </a:p>
                  </a:txBody>
                  <a:tcPr marL="100584" marR="100584"/>
                </a:tc>
                <a:extLst>
                  <a:ext uri="{0D108BD9-81ED-4DB2-BD59-A6C34878D82A}">
                    <a16:rowId xmlns:a16="http://schemas.microsoft.com/office/drawing/2014/main" val="3350213756"/>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3[300]</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2[200]</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500</a:t>
                      </a:r>
                    </a:p>
                  </a:txBody>
                  <a:tcPr marL="100584" marR="100584"/>
                </a:tc>
                <a:extLst>
                  <a:ext uri="{0D108BD9-81ED-4DB2-BD59-A6C34878D82A}">
                    <a16:rowId xmlns:a16="http://schemas.microsoft.com/office/drawing/2014/main" val="283876760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250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350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400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200</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2332515666"/>
                  </a:ext>
                </a:extLst>
              </a:tr>
            </a:tbl>
          </a:graphicData>
        </a:graphic>
      </p:graphicFrame>
      <p:sp>
        <p:nvSpPr>
          <p:cNvPr id="4" name="TextBox 3">
            <a:extLst>
              <a:ext uri="{FF2B5EF4-FFF2-40B4-BE49-F238E27FC236}">
                <a16:creationId xmlns:a16="http://schemas.microsoft.com/office/drawing/2014/main" id="{F69BFA3F-A480-FAF8-D027-B90C291EA9E2}"/>
              </a:ext>
            </a:extLst>
          </p:cNvPr>
          <p:cNvSpPr txBox="1"/>
          <p:nvPr/>
        </p:nvSpPr>
        <p:spPr>
          <a:xfrm>
            <a:off x="1696278" y="4024844"/>
            <a:ext cx="8362122" cy="923330"/>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Now just multiply the cost of the cell with their respective allocated values and add all of them to get the basic solution i.e. (300 * 1) + (250 * 2) </a:t>
            </a:r>
            <a:r>
              <a:rPr lang="en-US" b="1" i="0">
                <a:effectLst/>
                <a:latin typeface="Times New Roman" panose="02020603050405020304" pitchFamily="18" charset="0"/>
                <a:cs typeface="Times New Roman" panose="02020603050405020304" pitchFamily="18" charset="0"/>
              </a:rPr>
              <a:t>+ (100 </a:t>
            </a:r>
            <a:r>
              <a:rPr lang="en-US" b="1" i="0" dirty="0">
                <a:effectLst/>
                <a:latin typeface="Times New Roman" panose="02020603050405020304" pitchFamily="18" charset="0"/>
                <a:cs typeface="Times New Roman" panose="02020603050405020304" pitchFamily="18" charset="0"/>
              </a:rPr>
              <a:t>* 5) + (50 </a:t>
            </a:r>
            <a:r>
              <a:rPr lang="en-US" b="1" i="0">
                <a:effectLst/>
                <a:latin typeface="Times New Roman" panose="02020603050405020304" pitchFamily="18" charset="0"/>
                <a:cs typeface="Times New Roman" panose="02020603050405020304" pitchFamily="18" charset="0"/>
              </a:rPr>
              <a:t>* 6) + (</a:t>
            </a:r>
            <a:r>
              <a:rPr lang="en-US" b="1">
                <a:latin typeface="Times New Roman" panose="02020603050405020304" pitchFamily="18" charset="0"/>
                <a:cs typeface="Times New Roman" panose="02020603050405020304" pitchFamily="18" charset="0"/>
              </a:rPr>
              <a:t>30</a:t>
            </a:r>
            <a:r>
              <a:rPr lang="en-US" b="1" i="0">
                <a:effectLst/>
                <a:latin typeface="Times New Roman" panose="02020603050405020304" pitchFamily="18" charset="0"/>
                <a:cs typeface="Times New Roman" panose="02020603050405020304" pitchFamily="18" charset="0"/>
              </a:rPr>
              <a:t>0 </a:t>
            </a:r>
            <a:r>
              <a:rPr lang="en-US" b="1" i="0" dirty="0">
                <a:effectLst/>
                <a:latin typeface="Times New Roman" panose="02020603050405020304" pitchFamily="18" charset="0"/>
                <a:cs typeface="Times New Roman" panose="02020603050405020304" pitchFamily="18" charset="0"/>
              </a:rPr>
              <a:t>* 3) + (200 * 2) = 2900</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58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E63FD452-CA97-4F61-5510-1CDA461D5B36}"/>
              </a:ext>
            </a:extLst>
          </p:cNvPr>
          <p:cNvGraphicFramePr>
            <a:graphicFrameLocks noGrp="1"/>
          </p:cNvGraphicFramePr>
          <p:nvPr>
            <p:extLst>
              <p:ext uri="{D42A27DB-BD31-4B8C-83A1-F6EECF244321}">
                <p14:modId xmlns:p14="http://schemas.microsoft.com/office/powerpoint/2010/main" val="2592115381"/>
              </p:ext>
            </p:extLst>
          </p:nvPr>
        </p:nvGraphicFramePr>
        <p:xfrm>
          <a:off x="1289877" y="1325218"/>
          <a:ext cx="9612246" cy="3618282"/>
        </p:xfrm>
        <a:graphic>
          <a:graphicData uri="http://schemas.openxmlformats.org/drawingml/2006/table">
            <a:tbl>
              <a:tblPr firstRow="1" bandRow="1">
                <a:tableStyleId>{5940675A-B579-460E-94D1-54222C63F5DA}</a:tableStyleId>
              </a:tblPr>
              <a:tblGrid>
                <a:gridCol w="1602041">
                  <a:extLst>
                    <a:ext uri="{9D8B030D-6E8A-4147-A177-3AD203B41FA5}">
                      <a16:colId xmlns:a16="http://schemas.microsoft.com/office/drawing/2014/main" val="1159183834"/>
                    </a:ext>
                  </a:extLst>
                </a:gridCol>
                <a:gridCol w="1602041">
                  <a:extLst>
                    <a:ext uri="{9D8B030D-6E8A-4147-A177-3AD203B41FA5}">
                      <a16:colId xmlns:a16="http://schemas.microsoft.com/office/drawing/2014/main" val="3701234777"/>
                    </a:ext>
                  </a:extLst>
                </a:gridCol>
                <a:gridCol w="1602041">
                  <a:extLst>
                    <a:ext uri="{9D8B030D-6E8A-4147-A177-3AD203B41FA5}">
                      <a16:colId xmlns:a16="http://schemas.microsoft.com/office/drawing/2014/main" val="3783068920"/>
                    </a:ext>
                  </a:extLst>
                </a:gridCol>
                <a:gridCol w="1602041">
                  <a:extLst>
                    <a:ext uri="{9D8B030D-6E8A-4147-A177-3AD203B41FA5}">
                      <a16:colId xmlns:a16="http://schemas.microsoft.com/office/drawing/2014/main" val="102655029"/>
                    </a:ext>
                  </a:extLst>
                </a:gridCol>
                <a:gridCol w="1602041">
                  <a:extLst>
                    <a:ext uri="{9D8B030D-6E8A-4147-A177-3AD203B41FA5}">
                      <a16:colId xmlns:a16="http://schemas.microsoft.com/office/drawing/2014/main" val="2857417539"/>
                    </a:ext>
                  </a:extLst>
                </a:gridCol>
                <a:gridCol w="1602041">
                  <a:extLst>
                    <a:ext uri="{9D8B030D-6E8A-4147-A177-3AD203B41FA5}">
                      <a16:colId xmlns:a16="http://schemas.microsoft.com/office/drawing/2014/main" val="2595883052"/>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49509046"/>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30</a:t>
                      </a:r>
                    </a:p>
                  </a:txBody>
                  <a:tcPr marL="100584" marR="100584"/>
                </a:tc>
                <a:extLst>
                  <a:ext uri="{0D108BD9-81ED-4DB2-BD59-A6C34878D82A}">
                    <a16:rowId xmlns:a16="http://schemas.microsoft.com/office/drawing/2014/main" val="2246444987"/>
                  </a:ext>
                </a:extLst>
              </a:tr>
              <a:tr h="603047">
                <a:tc>
                  <a:txBody>
                    <a:bodyPr/>
                    <a:lstStyle/>
                    <a:p>
                      <a:pPr algn="ctr"/>
                      <a:r>
                        <a:rPr lang="en-US"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extLst>
                  <a:ext uri="{0D108BD9-81ED-4DB2-BD59-A6C34878D82A}">
                    <a16:rowId xmlns:a16="http://schemas.microsoft.com/office/drawing/2014/main" val="3350213756"/>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extLst>
                  <a:ext uri="{0D108BD9-81ED-4DB2-BD59-A6C34878D82A}">
                    <a16:rowId xmlns:a16="http://schemas.microsoft.com/office/drawing/2014/main" val="2838767607"/>
                  </a:ext>
                </a:extLst>
              </a:tr>
              <a:tr h="603047">
                <a:tc>
                  <a:txBody>
                    <a:bodyPr/>
                    <a:lstStyle/>
                    <a:p>
                      <a:pPr algn="ctr"/>
                      <a:r>
                        <a:rPr lang="en-US" b="1" dirty="0">
                          <a:latin typeface="Times New Roman" panose="02020603050405020304" pitchFamily="18" charset="0"/>
                          <a:cs typeface="Times New Roman" panose="02020603050405020304" pitchFamily="18" charset="0"/>
                        </a:rPr>
                        <a:t>O4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5</a:t>
                      </a:r>
                    </a:p>
                  </a:txBody>
                  <a:tcPr marL="100584" marR="100584"/>
                </a:tc>
                <a:extLst>
                  <a:ext uri="{0D108BD9-81ED-4DB2-BD59-A6C34878D82A}">
                    <a16:rowId xmlns:a16="http://schemas.microsoft.com/office/drawing/2014/main" val="2332515666"/>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809546450"/>
                  </a:ext>
                </a:extLst>
              </a:tr>
            </a:tbl>
          </a:graphicData>
        </a:graphic>
      </p:graphicFrame>
      <p:sp>
        <p:nvSpPr>
          <p:cNvPr id="3" name="Rectangle 2">
            <a:extLst>
              <a:ext uri="{FF2B5EF4-FFF2-40B4-BE49-F238E27FC236}">
                <a16:creationId xmlns:a16="http://schemas.microsoft.com/office/drawing/2014/main" id="{6E3EAD72-808F-90CD-1EF0-B663D0498BF3}"/>
              </a:ext>
            </a:extLst>
          </p:cNvPr>
          <p:cNvSpPr/>
          <p:nvPr/>
        </p:nvSpPr>
        <p:spPr>
          <a:xfrm>
            <a:off x="2014330" y="481126"/>
            <a:ext cx="8335617" cy="569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Example-2(Unbalanced Transportation Problem)</a:t>
            </a:r>
          </a:p>
        </p:txBody>
      </p:sp>
      <p:sp>
        <p:nvSpPr>
          <p:cNvPr id="6" name="TextBox 5">
            <a:extLst>
              <a:ext uri="{FF2B5EF4-FFF2-40B4-BE49-F238E27FC236}">
                <a16:creationId xmlns:a16="http://schemas.microsoft.com/office/drawing/2014/main" id="{D04944BE-83D1-055C-EF53-5CF00577CF01}"/>
              </a:ext>
            </a:extLst>
          </p:cNvPr>
          <p:cNvSpPr txBox="1"/>
          <p:nvPr/>
        </p:nvSpPr>
        <p:spPr>
          <a:xfrm>
            <a:off x="2875721" y="5217749"/>
            <a:ext cx="6096000" cy="923330"/>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Supply:- 30+10+15+5=60</a:t>
            </a:r>
          </a:p>
          <a:p>
            <a:pPr algn="ctr"/>
            <a:r>
              <a:rPr lang="en-US" b="1" dirty="0">
                <a:latin typeface="Times New Roman" panose="02020603050405020304" pitchFamily="18" charset="0"/>
                <a:cs typeface="Times New Roman" panose="02020603050405020304" pitchFamily="18" charset="0"/>
              </a:rPr>
              <a:t>Demand:-10+15+17+10=52</a:t>
            </a:r>
          </a:p>
          <a:p>
            <a:pPr algn="ctr"/>
            <a:r>
              <a:rPr lang="en-US" b="1" dirty="0">
                <a:latin typeface="Times New Roman" panose="02020603050405020304" pitchFamily="18" charset="0"/>
                <a:cs typeface="Times New Roman" panose="02020603050405020304" pitchFamily="18" charset="0"/>
              </a:rPr>
              <a:t>Supply is not equal to Demand (Supply&gt;Demand)</a:t>
            </a:r>
          </a:p>
        </p:txBody>
      </p:sp>
    </p:spTree>
    <p:extLst>
      <p:ext uri="{BB962C8B-B14F-4D97-AF65-F5344CB8AC3E}">
        <p14:creationId xmlns:p14="http://schemas.microsoft.com/office/powerpoint/2010/main" val="244660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3865A07-418F-A959-5322-A8D1D94EA37F}"/>
              </a:ext>
            </a:extLst>
          </p:cNvPr>
          <p:cNvGraphicFramePr>
            <a:graphicFrameLocks noGrp="1"/>
          </p:cNvGraphicFramePr>
          <p:nvPr>
            <p:extLst>
              <p:ext uri="{D42A27DB-BD31-4B8C-83A1-F6EECF244321}">
                <p14:modId xmlns:p14="http://schemas.microsoft.com/office/powerpoint/2010/main" val="2036187523"/>
              </p:ext>
            </p:extLst>
          </p:nvPr>
        </p:nvGraphicFramePr>
        <p:xfrm>
          <a:off x="1130851" y="1308790"/>
          <a:ext cx="9612246" cy="3618282"/>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3158840973"/>
                    </a:ext>
                  </a:extLst>
                </a:gridCol>
                <a:gridCol w="1373178">
                  <a:extLst>
                    <a:ext uri="{9D8B030D-6E8A-4147-A177-3AD203B41FA5}">
                      <a16:colId xmlns:a16="http://schemas.microsoft.com/office/drawing/2014/main" val="2314157724"/>
                    </a:ext>
                  </a:extLst>
                </a:gridCol>
                <a:gridCol w="1373178">
                  <a:extLst>
                    <a:ext uri="{9D8B030D-6E8A-4147-A177-3AD203B41FA5}">
                      <a16:colId xmlns:a16="http://schemas.microsoft.com/office/drawing/2014/main" val="1562335055"/>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3572113952"/>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D(dummy)</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30</a:t>
                      </a:r>
                    </a:p>
                  </a:txBody>
                  <a:tcPr marL="100584" marR="100584"/>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extLst>
                  <a:ext uri="{0D108BD9-81ED-4DB2-BD59-A6C34878D82A}">
                    <a16:rowId xmlns:a16="http://schemas.microsoft.com/office/drawing/2014/main" val="3865071536"/>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extLst>
                  <a:ext uri="{0D108BD9-81ED-4DB2-BD59-A6C34878D82A}">
                    <a16:rowId xmlns:a16="http://schemas.microsoft.com/office/drawing/2014/main" val="2121080861"/>
                  </a:ext>
                </a:extLst>
              </a:tr>
              <a:tr h="603047">
                <a:tc>
                  <a:txBody>
                    <a:bodyPr/>
                    <a:lstStyle/>
                    <a:p>
                      <a:pPr algn="ctr"/>
                      <a:r>
                        <a:rPr lang="en-US" b="1" dirty="0">
                          <a:latin typeface="Times New Roman" panose="02020603050405020304" pitchFamily="18" charset="0"/>
                          <a:cs typeface="Times New Roman" panose="02020603050405020304" pitchFamily="18" charset="0"/>
                        </a:rPr>
                        <a:t>O4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5</a:t>
                      </a:r>
                    </a:p>
                  </a:txBody>
                  <a:tcPr marL="100584" marR="100584"/>
                </a:tc>
                <a:extLst>
                  <a:ext uri="{0D108BD9-81ED-4DB2-BD59-A6C34878D82A}">
                    <a16:rowId xmlns:a16="http://schemas.microsoft.com/office/drawing/2014/main" val="256843355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60-52=8</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sp>
        <p:nvSpPr>
          <p:cNvPr id="3" name="Rectangle 2">
            <a:extLst>
              <a:ext uri="{FF2B5EF4-FFF2-40B4-BE49-F238E27FC236}">
                <a16:creationId xmlns:a16="http://schemas.microsoft.com/office/drawing/2014/main" id="{69334E9A-51D5-AB83-5700-524F14F12102}"/>
              </a:ext>
            </a:extLst>
          </p:cNvPr>
          <p:cNvSpPr/>
          <p:nvPr/>
        </p:nvSpPr>
        <p:spPr>
          <a:xfrm>
            <a:off x="8892208" y="5234608"/>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STEP-1</a:t>
            </a:r>
          </a:p>
        </p:txBody>
      </p:sp>
    </p:spTree>
    <p:extLst>
      <p:ext uri="{BB962C8B-B14F-4D97-AF65-F5344CB8AC3E}">
        <p14:creationId xmlns:p14="http://schemas.microsoft.com/office/powerpoint/2010/main" val="2712901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892</Words>
  <Application>Microsoft Office PowerPoint</Application>
  <PresentationFormat>Widescreen</PresentationFormat>
  <Paragraphs>497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Arka Bhowmik</dc:creator>
  <cp:lastModifiedBy>Arka Bhowmik</cp:lastModifiedBy>
  <cp:revision>47</cp:revision>
  <dcterms:created xsi:type="dcterms:W3CDTF">2022-09-16T08:14:07Z</dcterms:created>
  <dcterms:modified xsi:type="dcterms:W3CDTF">2022-09-28T15:05:26Z</dcterms:modified>
</cp:coreProperties>
</file>