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3" r:id="rId4"/>
    <p:sldId id="259" r:id="rId5"/>
    <p:sldId id="258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C03C3-C6B4-4DEE-AB62-93F61FCFFA9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76DECA-9F7C-473C-9BEE-4507DBAA2529}">
      <dgm:prSet phldrT="[Text]"/>
      <dgm:spPr/>
      <dgm:t>
        <a:bodyPr/>
        <a:lstStyle/>
        <a:p>
          <a:r>
            <a:rPr lang="en-US" dirty="0"/>
            <a:t>Transportation Problem</a:t>
          </a:r>
        </a:p>
      </dgm:t>
    </dgm:pt>
    <dgm:pt modelId="{5A936F68-8011-4BE6-A5EC-7AA007C1309C}" type="parTrans" cxnId="{D4ADB0B0-7364-465D-BF64-5EEB42451BA5}">
      <dgm:prSet/>
      <dgm:spPr/>
      <dgm:t>
        <a:bodyPr/>
        <a:lstStyle/>
        <a:p>
          <a:endParaRPr lang="en-US"/>
        </a:p>
      </dgm:t>
    </dgm:pt>
    <dgm:pt modelId="{900800E0-A919-4D9E-A3AD-DA7485A25340}" type="sibTrans" cxnId="{D4ADB0B0-7364-465D-BF64-5EEB42451BA5}">
      <dgm:prSet/>
      <dgm:spPr/>
      <dgm:t>
        <a:bodyPr/>
        <a:lstStyle/>
        <a:p>
          <a:endParaRPr lang="en-US"/>
        </a:p>
      </dgm:t>
    </dgm:pt>
    <dgm:pt modelId="{1E29C877-432F-40A8-859A-951C8E3A99D7}">
      <dgm:prSet phldrT="[Text]"/>
      <dgm:spPr/>
      <dgm:t>
        <a:bodyPr/>
        <a:lstStyle/>
        <a:p>
          <a:r>
            <a:rPr lang="en-US" dirty="0"/>
            <a:t>Unbalanced Transportation Problem</a:t>
          </a:r>
        </a:p>
      </dgm:t>
    </dgm:pt>
    <dgm:pt modelId="{16651FA5-3067-408B-8F53-CC76CC42861B}" type="parTrans" cxnId="{A0926711-6B3E-4E51-9583-769BD0DD9C62}">
      <dgm:prSet/>
      <dgm:spPr/>
      <dgm:t>
        <a:bodyPr/>
        <a:lstStyle/>
        <a:p>
          <a:endParaRPr lang="en-US"/>
        </a:p>
      </dgm:t>
    </dgm:pt>
    <dgm:pt modelId="{9DE6FE7F-9D7B-4923-BCE1-E9C701508F82}" type="sibTrans" cxnId="{A0926711-6B3E-4E51-9583-769BD0DD9C62}">
      <dgm:prSet/>
      <dgm:spPr/>
      <dgm:t>
        <a:bodyPr/>
        <a:lstStyle/>
        <a:p>
          <a:endParaRPr lang="en-US"/>
        </a:p>
      </dgm:t>
    </dgm:pt>
    <dgm:pt modelId="{96B5EA5A-ABB7-473C-9BA4-75A80BE42A4B}">
      <dgm:prSet phldrT="[Text]"/>
      <dgm:spPr/>
      <dgm:t>
        <a:bodyPr/>
        <a:lstStyle/>
        <a:p>
          <a:r>
            <a:rPr lang="en-US" dirty="0"/>
            <a:t>Demand&gt;Supply</a:t>
          </a:r>
        </a:p>
        <a:p>
          <a:r>
            <a:rPr lang="en-US" dirty="0"/>
            <a:t>Add a Dummy Row with cost zero and the supply becomes (DEMAND-SUPPLY)</a:t>
          </a:r>
        </a:p>
      </dgm:t>
    </dgm:pt>
    <dgm:pt modelId="{7E23FC23-2521-40CA-B536-5914B9C99E3C}" type="parTrans" cxnId="{39B26ABF-D480-443E-8DD7-774F1F73FF2B}">
      <dgm:prSet/>
      <dgm:spPr/>
      <dgm:t>
        <a:bodyPr/>
        <a:lstStyle/>
        <a:p>
          <a:endParaRPr lang="en-US"/>
        </a:p>
      </dgm:t>
    </dgm:pt>
    <dgm:pt modelId="{DA055439-9D4E-4BF2-9530-A3BE29F0962C}" type="sibTrans" cxnId="{39B26ABF-D480-443E-8DD7-774F1F73FF2B}">
      <dgm:prSet/>
      <dgm:spPr/>
      <dgm:t>
        <a:bodyPr/>
        <a:lstStyle/>
        <a:p>
          <a:endParaRPr lang="en-US"/>
        </a:p>
      </dgm:t>
    </dgm:pt>
    <dgm:pt modelId="{132631CB-8E52-44F8-A9F3-692AA76C34F3}">
      <dgm:prSet phldrT="[Text]"/>
      <dgm:spPr/>
      <dgm:t>
        <a:bodyPr/>
        <a:lstStyle/>
        <a:p>
          <a:r>
            <a:rPr lang="en-US" dirty="0"/>
            <a:t>Balanced Transportation Problem</a:t>
          </a:r>
        </a:p>
      </dgm:t>
    </dgm:pt>
    <dgm:pt modelId="{B6EA9FF4-999E-4B39-A7E9-697699489FE3}" type="parTrans" cxnId="{0EF63745-9D62-4E6B-83ED-404286F0F42D}">
      <dgm:prSet/>
      <dgm:spPr/>
      <dgm:t>
        <a:bodyPr/>
        <a:lstStyle/>
        <a:p>
          <a:endParaRPr lang="en-US"/>
        </a:p>
      </dgm:t>
    </dgm:pt>
    <dgm:pt modelId="{45152141-D546-4C39-A4F4-FA6E9CF49367}" type="sibTrans" cxnId="{0EF63745-9D62-4E6B-83ED-404286F0F42D}">
      <dgm:prSet/>
      <dgm:spPr/>
      <dgm:t>
        <a:bodyPr/>
        <a:lstStyle/>
        <a:p>
          <a:endParaRPr lang="en-US"/>
        </a:p>
      </dgm:t>
    </dgm:pt>
    <dgm:pt modelId="{7D1D4E93-A6AE-4C2D-ADBE-5D1404A6BB1E}">
      <dgm:prSet phldrT="[Text]"/>
      <dgm:spPr/>
      <dgm:t>
        <a:bodyPr/>
        <a:lstStyle/>
        <a:p>
          <a:r>
            <a:rPr lang="en-US" dirty="0"/>
            <a:t>Demand=Supply</a:t>
          </a:r>
        </a:p>
      </dgm:t>
    </dgm:pt>
    <dgm:pt modelId="{6AFC40AA-B666-48F6-8463-EC2B32426F8D}" type="parTrans" cxnId="{FA42774D-D2B4-4D02-815F-A7DCA5877575}">
      <dgm:prSet/>
      <dgm:spPr/>
      <dgm:t>
        <a:bodyPr/>
        <a:lstStyle/>
        <a:p>
          <a:endParaRPr lang="en-US"/>
        </a:p>
      </dgm:t>
    </dgm:pt>
    <dgm:pt modelId="{FD2AD589-6364-49F4-8B23-97B9DDC3865E}" type="sibTrans" cxnId="{FA42774D-D2B4-4D02-815F-A7DCA5877575}">
      <dgm:prSet/>
      <dgm:spPr/>
      <dgm:t>
        <a:bodyPr/>
        <a:lstStyle/>
        <a:p>
          <a:endParaRPr lang="en-US"/>
        </a:p>
      </dgm:t>
    </dgm:pt>
    <dgm:pt modelId="{752C6C51-B5B8-4BA7-BB4D-0199E6CB8800}">
      <dgm:prSet phldrT="[Text]"/>
      <dgm:spPr/>
      <dgm:t>
        <a:bodyPr/>
        <a:lstStyle/>
        <a:p>
          <a:r>
            <a:rPr lang="en-US" dirty="0"/>
            <a:t>Demand&lt;Supply</a:t>
          </a:r>
        </a:p>
        <a:p>
          <a:r>
            <a:rPr lang="en-US" dirty="0"/>
            <a:t>Add a Dummy Column with cost zero and the Demand becomes (SUPPLY-DEMAND)</a:t>
          </a:r>
        </a:p>
      </dgm:t>
    </dgm:pt>
    <dgm:pt modelId="{F69F0CD4-A30A-4A5F-9CE1-A94B7EA24262}" type="sibTrans" cxnId="{C31F2817-9724-4A83-AE89-18BAFE00B5F3}">
      <dgm:prSet/>
      <dgm:spPr/>
      <dgm:t>
        <a:bodyPr/>
        <a:lstStyle/>
        <a:p>
          <a:endParaRPr lang="en-US"/>
        </a:p>
      </dgm:t>
    </dgm:pt>
    <dgm:pt modelId="{E9E17C93-4442-4246-BC38-78E4CDD69697}" type="parTrans" cxnId="{C31F2817-9724-4A83-AE89-18BAFE00B5F3}">
      <dgm:prSet/>
      <dgm:spPr/>
      <dgm:t>
        <a:bodyPr/>
        <a:lstStyle/>
        <a:p>
          <a:endParaRPr lang="en-US"/>
        </a:p>
      </dgm:t>
    </dgm:pt>
    <dgm:pt modelId="{1D058E23-8BCA-462F-A90B-C2FC7594B59D}" type="pres">
      <dgm:prSet presAssocID="{A8AC03C3-C6B4-4DEE-AB62-93F61FCFFA9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F750D7-8AB5-4099-BFA4-5A693F6A1B5F}" type="pres">
      <dgm:prSet presAssocID="{6176DECA-9F7C-473C-9BEE-4507DBAA2529}" presName="root1" presStyleCnt="0"/>
      <dgm:spPr/>
    </dgm:pt>
    <dgm:pt modelId="{06079A36-7E9B-4A1A-BFF4-85645A397224}" type="pres">
      <dgm:prSet presAssocID="{6176DECA-9F7C-473C-9BEE-4507DBAA2529}" presName="LevelOneTextNode" presStyleLbl="node0" presStyleIdx="0" presStyleCnt="1">
        <dgm:presLayoutVars>
          <dgm:chPref val="3"/>
        </dgm:presLayoutVars>
      </dgm:prSet>
      <dgm:spPr/>
    </dgm:pt>
    <dgm:pt modelId="{AF324AF8-44C2-4572-8270-0B96BE3C0B83}" type="pres">
      <dgm:prSet presAssocID="{6176DECA-9F7C-473C-9BEE-4507DBAA2529}" presName="level2hierChild" presStyleCnt="0"/>
      <dgm:spPr/>
    </dgm:pt>
    <dgm:pt modelId="{B1549FB4-29E7-46D5-BE0D-F64999D6EF01}" type="pres">
      <dgm:prSet presAssocID="{16651FA5-3067-408B-8F53-CC76CC42861B}" presName="conn2-1" presStyleLbl="parChTrans1D2" presStyleIdx="0" presStyleCnt="2"/>
      <dgm:spPr/>
    </dgm:pt>
    <dgm:pt modelId="{39F5BE5D-95AA-41F0-AFA5-83797A684811}" type="pres">
      <dgm:prSet presAssocID="{16651FA5-3067-408B-8F53-CC76CC42861B}" presName="connTx" presStyleLbl="parChTrans1D2" presStyleIdx="0" presStyleCnt="2"/>
      <dgm:spPr/>
    </dgm:pt>
    <dgm:pt modelId="{E069517A-1EF8-4EB8-A424-9E8B187C1C54}" type="pres">
      <dgm:prSet presAssocID="{1E29C877-432F-40A8-859A-951C8E3A99D7}" presName="root2" presStyleCnt="0"/>
      <dgm:spPr/>
    </dgm:pt>
    <dgm:pt modelId="{1826D887-4019-49A2-BF27-94AF413BB749}" type="pres">
      <dgm:prSet presAssocID="{1E29C877-432F-40A8-859A-951C8E3A99D7}" presName="LevelTwoTextNode" presStyleLbl="node2" presStyleIdx="0" presStyleCnt="2" custLinFactNeighborY="2954">
        <dgm:presLayoutVars>
          <dgm:chPref val="3"/>
        </dgm:presLayoutVars>
      </dgm:prSet>
      <dgm:spPr/>
    </dgm:pt>
    <dgm:pt modelId="{579E16A2-76E4-4B2F-8B42-6FFEBD7D87E9}" type="pres">
      <dgm:prSet presAssocID="{1E29C877-432F-40A8-859A-951C8E3A99D7}" presName="level3hierChild" presStyleCnt="0"/>
      <dgm:spPr/>
    </dgm:pt>
    <dgm:pt modelId="{95DCA120-25C3-48A7-91AF-1D3D5B1A9F24}" type="pres">
      <dgm:prSet presAssocID="{7E23FC23-2521-40CA-B536-5914B9C99E3C}" presName="conn2-1" presStyleLbl="parChTrans1D3" presStyleIdx="0" presStyleCnt="3"/>
      <dgm:spPr/>
    </dgm:pt>
    <dgm:pt modelId="{3D3E24C5-6782-46C4-86D4-72CFA6D5EF3C}" type="pres">
      <dgm:prSet presAssocID="{7E23FC23-2521-40CA-B536-5914B9C99E3C}" presName="connTx" presStyleLbl="parChTrans1D3" presStyleIdx="0" presStyleCnt="3"/>
      <dgm:spPr/>
    </dgm:pt>
    <dgm:pt modelId="{4B223105-311E-46B8-A9D7-AE4F561E1E9F}" type="pres">
      <dgm:prSet presAssocID="{96B5EA5A-ABB7-473C-9BA4-75A80BE42A4B}" presName="root2" presStyleCnt="0"/>
      <dgm:spPr/>
    </dgm:pt>
    <dgm:pt modelId="{DAD95689-7DE6-47B3-B8D3-E20CB7138B8E}" type="pres">
      <dgm:prSet presAssocID="{96B5EA5A-ABB7-473C-9BA4-75A80BE42A4B}" presName="LevelTwoTextNode" presStyleLbl="node3" presStyleIdx="0" presStyleCnt="3">
        <dgm:presLayoutVars>
          <dgm:chPref val="3"/>
        </dgm:presLayoutVars>
      </dgm:prSet>
      <dgm:spPr/>
    </dgm:pt>
    <dgm:pt modelId="{BD896421-4EA6-46EB-9665-F13D2AD39F12}" type="pres">
      <dgm:prSet presAssocID="{96B5EA5A-ABB7-473C-9BA4-75A80BE42A4B}" presName="level3hierChild" presStyleCnt="0"/>
      <dgm:spPr/>
    </dgm:pt>
    <dgm:pt modelId="{D0E53718-3312-4F3E-BFF3-B72A0C02ADE3}" type="pres">
      <dgm:prSet presAssocID="{E9E17C93-4442-4246-BC38-78E4CDD69697}" presName="conn2-1" presStyleLbl="parChTrans1D3" presStyleIdx="1" presStyleCnt="3"/>
      <dgm:spPr/>
    </dgm:pt>
    <dgm:pt modelId="{EEBFC65A-539A-4A92-A6AC-4A2A99CAC2EA}" type="pres">
      <dgm:prSet presAssocID="{E9E17C93-4442-4246-BC38-78E4CDD69697}" presName="connTx" presStyleLbl="parChTrans1D3" presStyleIdx="1" presStyleCnt="3"/>
      <dgm:spPr/>
    </dgm:pt>
    <dgm:pt modelId="{AD5C6434-0344-4A63-96AD-782F12ACBC6A}" type="pres">
      <dgm:prSet presAssocID="{752C6C51-B5B8-4BA7-BB4D-0199E6CB8800}" presName="root2" presStyleCnt="0"/>
      <dgm:spPr/>
    </dgm:pt>
    <dgm:pt modelId="{73814375-0E1A-459C-814A-8B2E515F68B6}" type="pres">
      <dgm:prSet presAssocID="{752C6C51-B5B8-4BA7-BB4D-0199E6CB8800}" presName="LevelTwoTextNode" presStyleLbl="node3" presStyleIdx="1" presStyleCnt="3">
        <dgm:presLayoutVars>
          <dgm:chPref val="3"/>
        </dgm:presLayoutVars>
      </dgm:prSet>
      <dgm:spPr/>
    </dgm:pt>
    <dgm:pt modelId="{9FA9B326-3114-47D7-937D-1016E6A3479C}" type="pres">
      <dgm:prSet presAssocID="{752C6C51-B5B8-4BA7-BB4D-0199E6CB8800}" presName="level3hierChild" presStyleCnt="0"/>
      <dgm:spPr/>
    </dgm:pt>
    <dgm:pt modelId="{CF96C4E8-B2BE-43B5-A6EC-5CD2A0F05C13}" type="pres">
      <dgm:prSet presAssocID="{B6EA9FF4-999E-4B39-A7E9-697699489FE3}" presName="conn2-1" presStyleLbl="parChTrans1D2" presStyleIdx="1" presStyleCnt="2"/>
      <dgm:spPr/>
    </dgm:pt>
    <dgm:pt modelId="{59774A58-6753-4A02-9FC9-B9A2DBF06ADF}" type="pres">
      <dgm:prSet presAssocID="{B6EA9FF4-999E-4B39-A7E9-697699489FE3}" presName="connTx" presStyleLbl="parChTrans1D2" presStyleIdx="1" presStyleCnt="2"/>
      <dgm:spPr/>
    </dgm:pt>
    <dgm:pt modelId="{BAAD4C2A-B650-44E6-8330-7967E9CB7695}" type="pres">
      <dgm:prSet presAssocID="{132631CB-8E52-44F8-A9F3-692AA76C34F3}" presName="root2" presStyleCnt="0"/>
      <dgm:spPr/>
    </dgm:pt>
    <dgm:pt modelId="{028B670C-67B2-4CB0-8607-C40673F9CADA}" type="pres">
      <dgm:prSet presAssocID="{132631CB-8E52-44F8-A9F3-692AA76C34F3}" presName="LevelTwoTextNode" presStyleLbl="node2" presStyleIdx="1" presStyleCnt="2">
        <dgm:presLayoutVars>
          <dgm:chPref val="3"/>
        </dgm:presLayoutVars>
      </dgm:prSet>
      <dgm:spPr/>
    </dgm:pt>
    <dgm:pt modelId="{F3C0BA86-C57F-452F-A7DA-6CFDE426EB59}" type="pres">
      <dgm:prSet presAssocID="{132631CB-8E52-44F8-A9F3-692AA76C34F3}" presName="level3hierChild" presStyleCnt="0"/>
      <dgm:spPr/>
    </dgm:pt>
    <dgm:pt modelId="{C1CDEFB7-8A8E-4867-A06D-5A2FC5E28855}" type="pres">
      <dgm:prSet presAssocID="{6AFC40AA-B666-48F6-8463-EC2B32426F8D}" presName="conn2-1" presStyleLbl="parChTrans1D3" presStyleIdx="2" presStyleCnt="3"/>
      <dgm:spPr/>
    </dgm:pt>
    <dgm:pt modelId="{9CB1E3B8-0216-4A5B-B2CE-4021BC6603D8}" type="pres">
      <dgm:prSet presAssocID="{6AFC40AA-B666-48F6-8463-EC2B32426F8D}" presName="connTx" presStyleLbl="parChTrans1D3" presStyleIdx="2" presStyleCnt="3"/>
      <dgm:spPr/>
    </dgm:pt>
    <dgm:pt modelId="{6998AC56-16E4-4216-B4FD-A2948BDED4BB}" type="pres">
      <dgm:prSet presAssocID="{7D1D4E93-A6AE-4C2D-ADBE-5D1404A6BB1E}" presName="root2" presStyleCnt="0"/>
      <dgm:spPr/>
    </dgm:pt>
    <dgm:pt modelId="{C60C73AB-3006-4242-83B3-63E96F3582D8}" type="pres">
      <dgm:prSet presAssocID="{7D1D4E93-A6AE-4C2D-ADBE-5D1404A6BB1E}" presName="LevelTwoTextNode" presStyleLbl="node3" presStyleIdx="2" presStyleCnt="3">
        <dgm:presLayoutVars>
          <dgm:chPref val="3"/>
        </dgm:presLayoutVars>
      </dgm:prSet>
      <dgm:spPr/>
    </dgm:pt>
    <dgm:pt modelId="{E71F2C2F-D0C1-4D3A-92E1-5CE298BF8D92}" type="pres">
      <dgm:prSet presAssocID="{7D1D4E93-A6AE-4C2D-ADBE-5D1404A6BB1E}" presName="level3hierChild" presStyleCnt="0"/>
      <dgm:spPr/>
    </dgm:pt>
  </dgm:ptLst>
  <dgm:cxnLst>
    <dgm:cxn modelId="{4A4F5801-94CF-4270-82E8-34C84DE701C4}" type="presOf" srcId="{7E23FC23-2521-40CA-B536-5914B9C99E3C}" destId="{95DCA120-25C3-48A7-91AF-1D3D5B1A9F24}" srcOrd="0" destOrd="0" presId="urn:microsoft.com/office/officeart/2005/8/layout/hierarchy2"/>
    <dgm:cxn modelId="{F91AF301-B7A6-4126-B2BB-B88B6CE61CC8}" type="presOf" srcId="{7D1D4E93-A6AE-4C2D-ADBE-5D1404A6BB1E}" destId="{C60C73AB-3006-4242-83B3-63E96F3582D8}" srcOrd="0" destOrd="0" presId="urn:microsoft.com/office/officeart/2005/8/layout/hierarchy2"/>
    <dgm:cxn modelId="{DAA97A0A-8FC5-46F1-8D40-2D483F1C24B3}" type="presOf" srcId="{A8AC03C3-C6B4-4DEE-AB62-93F61FCFFA91}" destId="{1D058E23-8BCA-462F-A90B-C2FC7594B59D}" srcOrd="0" destOrd="0" presId="urn:microsoft.com/office/officeart/2005/8/layout/hierarchy2"/>
    <dgm:cxn modelId="{A0926711-6B3E-4E51-9583-769BD0DD9C62}" srcId="{6176DECA-9F7C-473C-9BEE-4507DBAA2529}" destId="{1E29C877-432F-40A8-859A-951C8E3A99D7}" srcOrd="0" destOrd="0" parTransId="{16651FA5-3067-408B-8F53-CC76CC42861B}" sibTransId="{9DE6FE7F-9D7B-4923-BCE1-E9C701508F82}"/>
    <dgm:cxn modelId="{56349114-3AE7-4517-8F39-4D65958C6A44}" type="presOf" srcId="{96B5EA5A-ABB7-473C-9BA4-75A80BE42A4B}" destId="{DAD95689-7DE6-47B3-B8D3-E20CB7138B8E}" srcOrd="0" destOrd="0" presId="urn:microsoft.com/office/officeart/2005/8/layout/hierarchy2"/>
    <dgm:cxn modelId="{C31F2817-9724-4A83-AE89-18BAFE00B5F3}" srcId="{1E29C877-432F-40A8-859A-951C8E3A99D7}" destId="{752C6C51-B5B8-4BA7-BB4D-0199E6CB8800}" srcOrd="1" destOrd="0" parTransId="{E9E17C93-4442-4246-BC38-78E4CDD69697}" sibTransId="{F69F0CD4-A30A-4A5F-9CE1-A94B7EA24262}"/>
    <dgm:cxn modelId="{778E141B-2FA5-4F94-935E-2A5BE8056B47}" type="presOf" srcId="{752C6C51-B5B8-4BA7-BB4D-0199E6CB8800}" destId="{73814375-0E1A-459C-814A-8B2E515F68B6}" srcOrd="0" destOrd="0" presId="urn:microsoft.com/office/officeart/2005/8/layout/hierarchy2"/>
    <dgm:cxn modelId="{20E60A24-8213-4F69-B0DD-A01EFF6C8D86}" type="presOf" srcId="{16651FA5-3067-408B-8F53-CC76CC42861B}" destId="{39F5BE5D-95AA-41F0-AFA5-83797A684811}" srcOrd="1" destOrd="0" presId="urn:microsoft.com/office/officeart/2005/8/layout/hierarchy2"/>
    <dgm:cxn modelId="{B08B313C-82F0-4D4B-85EA-7F42C036A64B}" type="presOf" srcId="{16651FA5-3067-408B-8F53-CC76CC42861B}" destId="{B1549FB4-29E7-46D5-BE0D-F64999D6EF01}" srcOrd="0" destOrd="0" presId="urn:microsoft.com/office/officeart/2005/8/layout/hierarchy2"/>
    <dgm:cxn modelId="{8571053D-2B3B-498D-AD28-3DB37E747063}" type="presOf" srcId="{B6EA9FF4-999E-4B39-A7E9-697699489FE3}" destId="{59774A58-6753-4A02-9FC9-B9A2DBF06ADF}" srcOrd="1" destOrd="0" presId="urn:microsoft.com/office/officeart/2005/8/layout/hierarchy2"/>
    <dgm:cxn modelId="{1FC95E42-5E90-47BE-9112-7244ABB9FFFE}" type="presOf" srcId="{E9E17C93-4442-4246-BC38-78E4CDD69697}" destId="{D0E53718-3312-4F3E-BFF3-B72A0C02ADE3}" srcOrd="0" destOrd="0" presId="urn:microsoft.com/office/officeart/2005/8/layout/hierarchy2"/>
    <dgm:cxn modelId="{0EF63745-9D62-4E6B-83ED-404286F0F42D}" srcId="{6176DECA-9F7C-473C-9BEE-4507DBAA2529}" destId="{132631CB-8E52-44F8-A9F3-692AA76C34F3}" srcOrd="1" destOrd="0" parTransId="{B6EA9FF4-999E-4B39-A7E9-697699489FE3}" sibTransId="{45152141-D546-4C39-A4F4-FA6E9CF49367}"/>
    <dgm:cxn modelId="{FA42774D-D2B4-4D02-815F-A7DCA5877575}" srcId="{132631CB-8E52-44F8-A9F3-692AA76C34F3}" destId="{7D1D4E93-A6AE-4C2D-ADBE-5D1404A6BB1E}" srcOrd="0" destOrd="0" parTransId="{6AFC40AA-B666-48F6-8463-EC2B32426F8D}" sibTransId="{FD2AD589-6364-49F4-8B23-97B9DDC3865E}"/>
    <dgm:cxn modelId="{7869AE80-FE89-4C81-A0ED-EC43570B0E8B}" type="presOf" srcId="{6176DECA-9F7C-473C-9BEE-4507DBAA2529}" destId="{06079A36-7E9B-4A1A-BFF4-85645A397224}" srcOrd="0" destOrd="0" presId="urn:microsoft.com/office/officeart/2005/8/layout/hierarchy2"/>
    <dgm:cxn modelId="{084EAE98-EA3A-4F56-973B-1B8699C419C9}" type="presOf" srcId="{7E23FC23-2521-40CA-B536-5914B9C99E3C}" destId="{3D3E24C5-6782-46C4-86D4-72CFA6D5EF3C}" srcOrd="1" destOrd="0" presId="urn:microsoft.com/office/officeart/2005/8/layout/hierarchy2"/>
    <dgm:cxn modelId="{EA4A01A0-0048-4518-A563-A992A6866055}" type="presOf" srcId="{6AFC40AA-B666-48F6-8463-EC2B32426F8D}" destId="{C1CDEFB7-8A8E-4867-A06D-5A2FC5E28855}" srcOrd="0" destOrd="0" presId="urn:microsoft.com/office/officeart/2005/8/layout/hierarchy2"/>
    <dgm:cxn modelId="{E4BAF3A1-EDA7-447D-821B-DA90361C25CB}" type="presOf" srcId="{6AFC40AA-B666-48F6-8463-EC2B32426F8D}" destId="{9CB1E3B8-0216-4A5B-B2CE-4021BC6603D8}" srcOrd="1" destOrd="0" presId="urn:microsoft.com/office/officeart/2005/8/layout/hierarchy2"/>
    <dgm:cxn modelId="{84979EAA-9306-4B35-9DCD-D870A108E95D}" type="presOf" srcId="{1E29C877-432F-40A8-859A-951C8E3A99D7}" destId="{1826D887-4019-49A2-BF27-94AF413BB749}" srcOrd="0" destOrd="0" presId="urn:microsoft.com/office/officeart/2005/8/layout/hierarchy2"/>
    <dgm:cxn modelId="{D4ADB0B0-7364-465D-BF64-5EEB42451BA5}" srcId="{A8AC03C3-C6B4-4DEE-AB62-93F61FCFFA91}" destId="{6176DECA-9F7C-473C-9BEE-4507DBAA2529}" srcOrd="0" destOrd="0" parTransId="{5A936F68-8011-4BE6-A5EC-7AA007C1309C}" sibTransId="{900800E0-A919-4D9E-A3AD-DA7485A25340}"/>
    <dgm:cxn modelId="{39B26ABF-D480-443E-8DD7-774F1F73FF2B}" srcId="{1E29C877-432F-40A8-859A-951C8E3A99D7}" destId="{96B5EA5A-ABB7-473C-9BA4-75A80BE42A4B}" srcOrd="0" destOrd="0" parTransId="{7E23FC23-2521-40CA-B536-5914B9C99E3C}" sibTransId="{DA055439-9D4E-4BF2-9530-A3BE29F0962C}"/>
    <dgm:cxn modelId="{B16159E0-C434-4ACD-AB29-2B9689FAE4F6}" type="presOf" srcId="{B6EA9FF4-999E-4B39-A7E9-697699489FE3}" destId="{CF96C4E8-B2BE-43B5-A6EC-5CD2A0F05C13}" srcOrd="0" destOrd="0" presId="urn:microsoft.com/office/officeart/2005/8/layout/hierarchy2"/>
    <dgm:cxn modelId="{674EF7F1-95ED-472F-B0F3-3B8D72B95A63}" type="presOf" srcId="{E9E17C93-4442-4246-BC38-78E4CDD69697}" destId="{EEBFC65A-539A-4A92-A6AC-4A2A99CAC2EA}" srcOrd="1" destOrd="0" presId="urn:microsoft.com/office/officeart/2005/8/layout/hierarchy2"/>
    <dgm:cxn modelId="{BFF99DF7-CA4F-4E32-9BEA-44C5839C0D74}" type="presOf" srcId="{132631CB-8E52-44F8-A9F3-692AA76C34F3}" destId="{028B670C-67B2-4CB0-8607-C40673F9CADA}" srcOrd="0" destOrd="0" presId="urn:microsoft.com/office/officeart/2005/8/layout/hierarchy2"/>
    <dgm:cxn modelId="{BA7FEF26-3B0F-4C29-B178-F7FA73F27168}" type="presParOf" srcId="{1D058E23-8BCA-462F-A90B-C2FC7594B59D}" destId="{28F750D7-8AB5-4099-BFA4-5A693F6A1B5F}" srcOrd="0" destOrd="0" presId="urn:microsoft.com/office/officeart/2005/8/layout/hierarchy2"/>
    <dgm:cxn modelId="{180786C9-D7D6-4855-9AD4-3DC1289D8C6F}" type="presParOf" srcId="{28F750D7-8AB5-4099-BFA4-5A693F6A1B5F}" destId="{06079A36-7E9B-4A1A-BFF4-85645A397224}" srcOrd="0" destOrd="0" presId="urn:microsoft.com/office/officeart/2005/8/layout/hierarchy2"/>
    <dgm:cxn modelId="{BA194D3B-ACE6-4577-BBA9-B1B33D9F5009}" type="presParOf" srcId="{28F750D7-8AB5-4099-BFA4-5A693F6A1B5F}" destId="{AF324AF8-44C2-4572-8270-0B96BE3C0B83}" srcOrd="1" destOrd="0" presId="urn:microsoft.com/office/officeart/2005/8/layout/hierarchy2"/>
    <dgm:cxn modelId="{461A8860-80D9-4224-8728-84F74676E29E}" type="presParOf" srcId="{AF324AF8-44C2-4572-8270-0B96BE3C0B83}" destId="{B1549FB4-29E7-46D5-BE0D-F64999D6EF01}" srcOrd="0" destOrd="0" presId="urn:microsoft.com/office/officeart/2005/8/layout/hierarchy2"/>
    <dgm:cxn modelId="{43287392-6EA2-4E97-8026-9D8D174B565E}" type="presParOf" srcId="{B1549FB4-29E7-46D5-BE0D-F64999D6EF01}" destId="{39F5BE5D-95AA-41F0-AFA5-83797A684811}" srcOrd="0" destOrd="0" presId="urn:microsoft.com/office/officeart/2005/8/layout/hierarchy2"/>
    <dgm:cxn modelId="{79FBC734-453D-491E-8ADF-A6E7ABF79913}" type="presParOf" srcId="{AF324AF8-44C2-4572-8270-0B96BE3C0B83}" destId="{E069517A-1EF8-4EB8-A424-9E8B187C1C54}" srcOrd="1" destOrd="0" presId="urn:microsoft.com/office/officeart/2005/8/layout/hierarchy2"/>
    <dgm:cxn modelId="{1820EE1B-CCF9-4540-BF05-F7C2D3C16B1B}" type="presParOf" srcId="{E069517A-1EF8-4EB8-A424-9E8B187C1C54}" destId="{1826D887-4019-49A2-BF27-94AF413BB749}" srcOrd="0" destOrd="0" presId="urn:microsoft.com/office/officeart/2005/8/layout/hierarchy2"/>
    <dgm:cxn modelId="{5CD3FAC6-7305-4FA0-9323-A0928A984B97}" type="presParOf" srcId="{E069517A-1EF8-4EB8-A424-9E8B187C1C54}" destId="{579E16A2-76E4-4B2F-8B42-6FFEBD7D87E9}" srcOrd="1" destOrd="0" presId="urn:microsoft.com/office/officeart/2005/8/layout/hierarchy2"/>
    <dgm:cxn modelId="{6A7EF0AC-958C-499D-A9A9-E587EFDD0C85}" type="presParOf" srcId="{579E16A2-76E4-4B2F-8B42-6FFEBD7D87E9}" destId="{95DCA120-25C3-48A7-91AF-1D3D5B1A9F24}" srcOrd="0" destOrd="0" presId="urn:microsoft.com/office/officeart/2005/8/layout/hierarchy2"/>
    <dgm:cxn modelId="{C645A120-E738-473F-8153-0823625D3020}" type="presParOf" srcId="{95DCA120-25C3-48A7-91AF-1D3D5B1A9F24}" destId="{3D3E24C5-6782-46C4-86D4-72CFA6D5EF3C}" srcOrd="0" destOrd="0" presId="urn:microsoft.com/office/officeart/2005/8/layout/hierarchy2"/>
    <dgm:cxn modelId="{58869222-9724-449B-B733-4FA791805A6A}" type="presParOf" srcId="{579E16A2-76E4-4B2F-8B42-6FFEBD7D87E9}" destId="{4B223105-311E-46B8-A9D7-AE4F561E1E9F}" srcOrd="1" destOrd="0" presId="urn:microsoft.com/office/officeart/2005/8/layout/hierarchy2"/>
    <dgm:cxn modelId="{8B67DA79-9A0B-407B-B4FC-7E1EDCAA8DBE}" type="presParOf" srcId="{4B223105-311E-46B8-A9D7-AE4F561E1E9F}" destId="{DAD95689-7DE6-47B3-B8D3-E20CB7138B8E}" srcOrd="0" destOrd="0" presId="urn:microsoft.com/office/officeart/2005/8/layout/hierarchy2"/>
    <dgm:cxn modelId="{2465ABFA-1147-449A-BCE0-DF9A674EEC8D}" type="presParOf" srcId="{4B223105-311E-46B8-A9D7-AE4F561E1E9F}" destId="{BD896421-4EA6-46EB-9665-F13D2AD39F12}" srcOrd="1" destOrd="0" presId="urn:microsoft.com/office/officeart/2005/8/layout/hierarchy2"/>
    <dgm:cxn modelId="{DC9B538F-6B38-4799-A171-1B73CD31C1E4}" type="presParOf" srcId="{579E16A2-76E4-4B2F-8B42-6FFEBD7D87E9}" destId="{D0E53718-3312-4F3E-BFF3-B72A0C02ADE3}" srcOrd="2" destOrd="0" presId="urn:microsoft.com/office/officeart/2005/8/layout/hierarchy2"/>
    <dgm:cxn modelId="{2A4377CA-A19D-4E7A-B661-59B2C51913F0}" type="presParOf" srcId="{D0E53718-3312-4F3E-BFF3-B72A0C02ADE3}" destId="{EEBFC65A-539A-4A92-A6AC-4A2A99CAC2EA}" srcOrd="0" destOrd="0" presId="urn:microsoft.com/office/officeart/2005/8/layout/hierarchy2"/>
    <dgm:cxn modelId="{875CF8AB-AC2C-4C69-87E6-1D3C53A1215C}" type="presParOf" srcId="{579E16A2-76E4-4B2F-8B42-6FFEBD7D87E9}" destId="{AD5C6434-0344-4A63-96AD-782F12ACBC6A}" srcOrd="3" destOrd="0" presId="urn:microsoft.com/office/officeart/2005/8/layout/hierarchy2"/>
    <dgm:cxn modelId="{9373132A-CB7B-4DB3-9203-B65F30CC3D5A}" type="presParOf" srcId="{AD5C6434-0344-4A63-96AD-782F12ACBC6A}" destId="{73814375-0E1A-459C-814A-8B2E515F68B6}" srcOrd="0" destOrd="0" presId="urn:microsoft.com/office/officeart/2005/8/layout/hierarchy2"/>
    <dgm:cxn modelId="{8E7B420E-DE2C-4F91-9DD5-7E898BC71C55}" type="presParOf" srcId="{AD5C6434-0344-4A63-96AD-782F12ACBC6A}" destId="{9FA9B326-3114-47D7-937D-1016E6A3479C}" srcOrd="1" destOrd="0" presId="urn:microsoft.com/office/officeart/2005/8/layout/hierarchy2"/>
    <dgm:cxn modelId="{3390FD76-A9D8-4016-BAED-6F103E42936E}" type="presParOf" srcId="{AF324AF8-44C2-4572-8270-0B96BE3C0B83}" destId="{CF96C4E8-B2BE-43B5-A6EC-5CD2A0F05C13}" srcOrd="2" destOrd="0" presId="urn:microsoft.com/office/officeart/2005/8/layout/hierarchy2"/>
    <dgm:cxn modelId="{07FFD5B4-DC1C-4EC3-AE40-02C93DC2B594}" type="presParOf" srcId="{CF96C4E8-B2BE-43B5-A6EC-5CD2A0F05C13}" destId="{59774A58-6753-4A02-9FC9-B9A2DBF06ADF}" srcOrd="0" destOrd="0" presId="urn:microsoft.com/office/officeart/2005/8/layout/hierarchy2"/>
    <dgm:cxn modelId="{7F38DECC-6883-423E-A7B4-93F3CCA183D4}" type="presParOf" srcId="{AF324AF8-44C2-4572-8270-0B96BE3C0B83}" destId="{BAAD4C2A-B650-44E6-8330-7967E9CB7695}" srcOrd="3" destOrd="0" presId="urn:microsoft.com/office/officeart/2005/8/layout/hierarchy2"/>
    <dgm:cxn modelId="{625A0F4E-5AB6-4E95-98D1-0A27F3C42A33}" type="presParOf" srcId="{BAAD4C2A-B650-44E6-8330-7967E9CB7695}" destId="{028B670C-67B2-4CB0-8607-C40673F9CADA}" srcOrd="0" destOrd="0" presId="urn:microsoft.com/office/officeart/2005/8/layout/hierarchy2"/>
    <dgm:cxn modelId="{C0FC9F0C-51DF-466C-9651-36E0ECE64BB8}" type="presParOf" srcId="{BAAD4C2A-B650-44E6-8330-7967E9CB7695}" destId="{F3C0BA86-C57F-452F-A7DA-6CFDE426EB59}" srcOrd="1" destOrd="0" presId="urn:microsoft.com/office/officeart/2005/8/layout/hierarchy2"/>
    <dgm:cxn modelId="{B6554408-DA9C-47FA-AB81-37CAAFC34BA8}" type="presParOf" srcId="{F3C0BA86-C57F-452F-A7DA-6CFDE426EB59}" destId="{C1CDEFB7-8A8E-4867-A06D-5A2FC5E28855}" srcOrd="0" destOrd="0" presId="urn:microsoft.com/office/officeart/2005/8/layout/hierarchy2"/>
    <dgm:cxn modelId="{C4C88A0E-246E-4C2E-8ED4-0927FCF14AA8}" type="presParOf" srcId="{C1CDEFB7-8A8E-4867-A06D-5A2FC5E28855}" destId="{9CB1E3B8-0216-4A5B-B2CE-4021BC6603D8}" srcOrd="0" destOrd="0" presId="urn:microsoft.com/office/officeart/2005/8/layout/hierarchy2"/>
    <dgm:cxn modelId="{6E31357F-A131-4FB3-8B1A-7E480293AADC}" type="presParOf" srcId="{F3C0BA86-C57F-452F-A7DA-6CFDE426EB59}" destId="{6998AC56-16E4-4216-B4FD-A2948BDED4BB}" srcOrd="1" destOrd="0" presId="urn:microsoft.com/office/officeart/2005/8/layout/hierarchy2"/>
    <dgm:cxn modelId="{BF1CFD30-8BBF-4B16-9E54-09CB5DA79CDC}" type="presParOf" srcId="{6998AC56-16E4-4216-B4FD-A2948BDED4BB}" destId="{C60C73AB-3006-4242-83B3-63E96F3582D8}" srcOrd="0" destOrd="0" presId="urn:microsoft.com/office/officeart/2005/8/layout/hierarchy2"/>
    <dgm:cxn modelId="{8806CD5A-3029-4A97-9567-0ED057D290D3}" type="presParOf" srcId="{6998AC56-16E4-4216-B4FD-A2948BDED4BB}" destId="{E71F2C2F-D0C1-4D3A-92E1-5CE298BF8D9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79A36-7E9B-4A1A-BFF4-85645A397224}">
      <dsp:nvSpPr>
        <dsp:cNvPr id="0" name=""/>
        <dsp:cNvSpPr/>
      </dsp:nvSpPr>
      <dsp:spPr>
        <a:xfrm>
          <a:off x="1516" y="2523490"/>
          <a:ext cx="2691485" cy="134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Transportation Problem</a:t>
          </a:r>
        </a:p>
      </dsp:txBody>
      <dsp:txXfrm>
        <a:off x="40931" y="2562905"/>
        <a:ext cx="2612655" cy="1266912"/>
      </dsp:txXfrm>
    </dsp:sp>
    <dsp:sp modelId="{B1549FB4-29E7-46D5-BE0D-F64999D6EF01}">
      <dsp:nvSpPr>
        <dsp:cNvPr id="0" name=""/>
        <dsp:cNvSpPr/>
      </dsp:nvSpPr>
      <dsp:spPr>
        <a:xfrm rot="18830621">
          <a:off x="2454192" y="2614331"/>
          <a:ext cx="1554214" cy="43110"/>
        </a:xfrm>
        <a:custGeom>
          <a:avLst/>
          <a:gdLst/>
          <a:ahLst/>
          <a:cxnLst/>
          <a:rect l="0" t="0" r="0" b="0"/>
          <a:pathLst>
            <a:path>
              <a:moveTo>
                <a:pt x="0" y="21555"/>
              </a:moveTo>
              <a:lnTo>
                <a:pt x="1554214" y="215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2444" y="2597031"/>
        <a:ext cx="77710" cy="77710"/>
      </dsp:txXfrm>
    </dsp:sp>
    <dsp:sp modelId="{1826D887-4019-49A2-BF27-94AF413BB749}">
      <dsp:nvSpPr>
        <dsp:cNvPr id="0" name=""/>
        <dsp:cNvSpPr/>
      </dsp:nvSpPr>
      <dsp:spPr>
        <a:xfrm>
          <a:off x="3769596" y="1402540"/>
          <a:ext cx="2691485" cy="134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Unbalanced Transportation Problem</a:t>
          </a:r>
        </a:p>
      </dsp:txBody>
      <dsp:txXfrm>
        <a:off x="3809011" y="1441955"/>
        <a:ext cx="2612655" cy="1266912"/>
      </dsp:txXfrm>
    </dsp:sp>
    <dsp:sp modelId="{95DCA120-25C3-48A7-91AF-1D3D5B1A9F24}">
      <dsp:nvSpPr>
        <dsp:cNvPr id="0" name=""/>
        <dsp:cNvSpPr/>
      </dsp:nvSpPr>
      <dsp:spPr>
        <a:xfrm rot="19375354">
          <a:off x="6324670" y="1647079"/>
          <a:ext cx="1349417" cy="43110"/>
        </a:xfrm>
        <a:custGeom>
          <a:avLst/>
          <a:gdLst/>
          <a:ahLst/>
          <a:cxnLst/>
          <a:rect l="0" t="0" r="0" b="0"/>
          <a:pathLst>
            <a:path>
              <a:moveTo>
                <a:pt x="0" y="21555"/>
              </a:moveTo>
              <a:lnTo>
                <a:pt x="1349417" y="215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5643" y="1634899"/>
        <a:ext cx="67470" cy="67470"/>
      </dsp:txXfrm>
    </dsp:sp>
    <dsp:sp modelId="{DAD95689-7DE6-47B3-B8D3-E20CB7138B8E}">
      <dsp:nvSpPr>
        <dsp:cNvPr id="0" name=""/>
        <dsp:cNvSpPr/>
      </dsp:nvSpPr>
      <dsp:spPr>
        <a:xfrm>
          <a:off x="7537676" y="588985"/>
          <a:ext cx="2691485" cy="134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Demand&gt;Supply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a Dummy Row with cost zero and the supply becomes (DEMAND-SUPPLY)</a:t>
          </a:r>
        </a:p>
      </dsp:txBody>
      <dsp:txXfrm>
        <a:off x="7577091" y="628400"/>
        <a:ext cx="2612655" cy="1266912"/>
      </dsp:txXfrm>
    </dsp:sp>
    <dsp:sp modelId="{D0E53718-3312-4F3E-BFF3-B72A0C02ADE3}">
      <dsp:nvSpPr>
        <dsp:cNvPr id="0" name=""/>
        <dsp:cNvSpPr/>
      </dsp:nvSpPr>
      <dsp:spPr>
        <a:xfrm rot="2057229">
          <a:off x="6347865" y="2420881"/>
          <a:ext cx="1303028" cy="43110"/>
        </a:xfrm>
        <a:custGeom>
          <a:avLst/>
          <a:gdLst/>
          <a:ahLst/>
          <a:cxnLst/>
          <a:rect l="0" t="0" r="0" b="0"/>
          <a:pathLst>
            <a:path>
              <a:moveTo>
                <a:pt x="0" y="21555"/>
              </a:moveTo>
              <a:lnTo>
                <a:pt x="1303028" y="215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6803" y="2409860"/>
        <a:ext cx="65151" cy="65151"/>
      </dsp:txXfrm>
    </dsp:sp>
    <dsp:sp modelId="{73814375-0E1A-459C-814A-8B2E515F68B6}">
      <dsp:nvSpPr>
        <dsp:cNvPr id="0" name=""/>
        <dsp:cNvSpPr/>
      </dsp:nvSpPr>
      <dsp:spPr>
        <a:xfrm>
          <a:off x="7537676" y="2136589"/>
          <a:ext cx="2691485" cy="134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Demand&lt;Supply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a Dummy Column with cost zero and the Demand becomes (SUPPLY-DEMAND)</a:t>
          </a:r>
        </a:p>
      </dsp:txBody>
      <dsp:txXfrm>
        <a:off x="7577091" y="2176004"/>
        <a:ext cx="2612655" cy="1266912"/>
      </dsp:txXfrm>
    </dsp:sp>
    <dsp:sp modelId="{CF96C4E8-B2BE-43B5-A6EC-5CD2A0F05C13}">
      <dsp:nvSpPr>
        <dsp:cNvPr id="0" name=""/>
        <dsp:cNvSpPr/>
      </dsp:nvSpPr>
      <dsp:spPr>
        <a:xfrm rot="2829178">
          <a:off x="2439736" y="3755158"/>
          <a:ext cx="1583125" cy="43110"/>
        </a:xfrm>
        <a:custGeom>
          <a:avLst/>
          <a:gdLst/>
          <a:ahLst/>
          <a:cxnLst/>
          <a:rect l="0" t="0" r="0" b="0"/>
          <a:pathLst>
            <a:path>
              <a:moveTo>
                <a:pt x="0" y="21555"/>
              </a:moveTo>
              <a:lnTo>
                <a:pt x="1583125" y="215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1721" y="3737135"/>
        <a:ext cx="79156" cy="79156"/>
      </dsp:txXfrm>
    </dsp:sp>
    <dsp:sp modelId="{028B670C-67B2-4CB0-8607-C40673F9CADA}">
      <dsp:nvSpPr>
        <dsp:cNvPr id="0" name=""/>
        <dsp:cNvSpPr/>
      </dsp:nvSpPr>
      <dsp:spPr>
        <a:xfrm>
          <a:off x="3769596" y="3684193"/>
          <a:ext cx="2691485" cy="134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Balanced Transportation Problem</a:t>
          </a:r>
        </a:p>
      </dsp:txBody>
      <dsp:txXfrm>
        <a:off x="3809011" y="3723608"/>
        <a:ext cx="2612655" cy="1266912"/>
      </dsp:txXfrm>
    </dsp:sp>
    <dsp:sp modelId="{C1CDEFB7-8A8E-4867-A06D-5A2FC5E28855}">
      <dsp:nvSpPr>
        <dsp:cNvPr id="0" name=""/>
        <dsp:cNvSpPr/>
      </dsp:nvSpPr>
      <dsp:spPr>
        <a:xfrm>
          <a:off x="6461082" y="4335510"/>
          <a:ext cx="1076594" cy="43110"/>
        </a:xfrm>
        <a:custGeom>
          <a:avLst/>
          <a:gdLst/>
          <a:ahLst/>
          <a:cxnLst/>
          <a:rect l="0" t="0" r="0" b="0"/>
          <a:pathLst>
            <a:path>
              <a:moveTo>
                <a:pt x="0" y="21555"/>
              </a:moveTo>
              <a:lnTo>
                <a:pt x="1076594" y="215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72464" y="4330150"/>
        <a:ext cx="53829" cy="53829"/>
      </dsp:txXfrm>
    </dsp:sp>
    <dsp:sp modelId="{C60C73AB-3006-4242-83B3-63E96F3582D8}">
      <dsp:nvSpPr>
        <dsp:cNvPr id="0" name=""/>
        <dsp:cNvSpPr/>
      </dsp:nvSpPr>
      <dsp:spPr>
        <a:xfrm>
          <a:off x="7537676" y="3684193"/>
          <a:ext cx="2691485" cy="134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Demand=Supply</a:t>
          </a:r>
        </a:p>
      </dsp:txBody>
      <dsp:txXfrm>
        <a:off x="7577091" y="3723608"/>
        <a:ext cx="2612655" cy="1266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56F9-6D0E-D4E9-B2A1-0C893AC78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71C2E-0471-9998-3944-83B837150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0C55A-7097-788D-CCEA-63DE3970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205-C7CA-4607-805E-EC6B64972B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4C54A-B810-1205-4D98-1187DE51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D545-C360-3FF2-399C-1F5EC07C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9B26-2994-4150-B39F-19654726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C9FB-2921-437D-2C75-9417EF7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40D82-FA3E-C754-11F2-32AE4CA06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D3762-E7F5-7D1E-7D8A-A1CF5F8E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205-C7CA-4607-805E-EC6B64972B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9313-8116-7758-E8EC-171D0944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8231-AB65-6B2C-7A55-26FFC02D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9B26-2994-4150-B39F-19654726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8BCD1-9CF8-1830-01AE-555E03BD7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D81A4-925B-AE3D-090D-E2DA939D4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A448F-3127-B8AF-89B0-A9FDFDB0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205-C7CA-4607-805E-EC6B64972B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3F76-04E9-6B9E-BD58-6FD26065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E7AB1-99E1-59BE-48AA-7A602C3D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9B26-2994-4150-B39F-19654726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9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107E-84AA-DB33-A08D-6A105624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9833-F39E-1A3E-3F57-0AF2CF99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4042A-21E4-8A7E-1A13-A209FE32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205-C7CA-4607-805E-EC6B64972B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9C36-855A-5454-268F-153CAA68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CC30-BC3F-9993-90F8-333C6D23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9B26-2994-4150-B39F-19654726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1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3D84-D6DD-4EF1-11E2-79BC837F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9805-4E5C-1472-2825-8443E637B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E635-FDE4-E1FB-A0F6-574E3EDF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205-C7CA-4607-805E-EC6B64972B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B145F-50EE-FAD8-D477-7E576F9B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9FE05-3A66-4687-3404-9FEB641B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9B26-2994-4150-B39F-19654726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9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16A1-D854-2CB2-D70A-6F76CE4F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20D6-E0E5-E1E6-856F-6C884A0B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AF1C4-AB40-C4F0-945C-202AD6E4B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A6B0E-8FBF-D926-8B17-7144C22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205-C7CA-4607-805E-EC6B64972B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7E33-3E3F-2FB1-64DE-9AF80C15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1A30-3A4D-F430-D821-949758E5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9B26-2994-4150-B39F-19654726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7593-833F-FFDA-9DD7-501FD623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0F664-DDED-56C6-23B5-3CB1A9F0B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86E90-0E4F-DC2B-7146-155D24A44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FB8BE-21EE-25DC-511A-684EEED8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87184-99D2-5B93-CF5A-E01FCC385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A22BF-39BF-8B98-37FC-4AFA8077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205-C7CA-4607-805E-EC6B64972B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6C3C-B7FA-5AA6-DC16-11D8D956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AE3F0-1799-B310-FED1-AFBBA3DA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9B26-2994-4150-B39F-19654726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1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65A2-FD31-C4AD-042F-6D8A7FEB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B38FA-C7EB-A33F-D68D-347A0C2C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205-C7CA-4607-805E-EC6B64972B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D8B8D-846F-2D9F-11C2-607EFDA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86F30-EE96-3660-74C8-2A6EF69C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9B26-2994-4150-B39F-19654726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29591-BF05-2096-1D1E-AF89868D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205-C7CA-4607-805E-EC6B64972B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09A35-A881-2AE2-EA01-ACD14B9E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74755-2EE3-AF88-80F0-A389A903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9B26-2994-4150-B39F-19654726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DE6C-B015-2872-D4C0-65DEB975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2926-55C6-D3D3-A2C7-DD00745F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E36DC-DA80-96A8-0DEA-2375E7B0B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78C1B-84D0-CF08-CBAD-79E2E01B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205-C7CA-4607-805E-EC6B64972B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D2AC3-E61A-DACA-B748-259ED313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DB586-7279-8236-C998-63E8881E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9B26-2994-4150-B39F-19654726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0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7CD9-6F65-F056-35CB-7977B87B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09370-4F44-5070-F5B4-816996D31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DE8D5-FC7C-EA86-C807-B2DAC508C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33361-9F45-E52F-A9F3-11AA7FFC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205-C7CA-4607-805E-EC6B64972B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63CF8-B2D7-D32F-D1FF-5D48143A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CA508-0678-D981-BD93-BD55C900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9B26-2994-4150-B39F-19654726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3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B3469-BE1E-DF9E-601C-A7C7E267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70AC7-1BCB-204D-48A0-7C0E4CACE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249E3-5D5C-F42D-5CC1-3D9885DDC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6205-C7CA-4607-805E-EC6B64972B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C54B-360C-95BF-1358-290B78723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8DB20-7088-131C-9880-CF19132A4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9B26-2994-4150-B39F-19654726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2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35809C-A73F-B091-07F7-FF0ADD5468AD}"/>
              </a:ext>
            </a:extLst>
          </p:cNvPr>
          <p:cNvSpPr/>
          <p:nvPr/>
        </p:nvSpPr>
        <p:spPr>
          <a:xfrm>
            <a:off x="125896" y="344556"/>
            <a:ext cx="11827565" cy="861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NORTH-WEST CORNER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234AD3-9918-EDF1-BC47-13B7E6A21DC2}"/>
              </a:ext>
            </a:extLst>
          </p:cNvPr>
          <p:cNvSpPr txBox="1"/>
          <p:nvPr/>
        </p:nvSpPr>
        <p:spPr>
          <a:xfrm>
            <a:off x="344557" y="1069610"/>
            <a:ext cx="11304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North West corner rule is a technique for calculating an initial feasible solution for a transportation problem. In this method, we must select basic variables from the upper left cell, i.e., the North-west corner cell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CF871-46FE-D7A8-4210-E7106F8BFA7B}"/>
              </a:ext>
            </a:extLst>
          </p:cNvPr>
          <p:cNvSpPr txBox="1"/>
          <p:nvPr/>
        </p:nvSpPr>
        <p:spPr>
          <a:xfrm>
            <a:off x="344557" y="1811230"/>
            <a:ext cx="11012557" cy="4801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West Corner Rule Steps</a:t>
            </a:r>
          </a:p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upper-left cell, i.e., the north-west corner cell of the transportation matrix and assign the minimum value of supply or demand, i.e., min(supply, demand).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Subtract the above minimum value from Oi and Di of the corresponding row and column. Here, we may get three possibilities, as given below.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supply is equal to 0, strike that row and move down to the next cell.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demand equals 0, strike that column and move right to the next cell.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supply and demand are 0, then strike both row and column and move diagonally to the next cell.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these steps until all the supply and demand values are 0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*****Important: A transportation problem is called a balanced transportation problem if summation of supply = summation of demand. Before starting any Transportation problem one should check that the supply is equal to demand.</a:t>
            </a:r>
          </a:p>
        </p:txBody>
      </p:sp>
    </p:spTree>
    <p:extLst>
      <p:ext uri="{BB962C8B-B14F-4D97-AF65-F5344CB8AC3E}">
        <p14:creationId xmlns:p14="http://schemas.microsoft.com/office/powerpoint/2010/main" val="227814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820CEA-CD4B-015C-1E42-1457828A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60012"/>
              </p:ext>
            </p:extLst>
          </p:nvPr>
        </p:nvGraphicFramePr>
        <p:xfrm>
          <a:off x="493643" y="248478"/>
          <a:ext cx="8010204" cy="3015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034">
                  <a:extLst>
                    <a:ext uri="{9D8B030D-6E8A-4147-A177-3AD203B41FA5}">
                      <a16:colId xmlns:a16="http://schemas.microsoft.com/office/drawing/2014/main" val="1311133933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3762631450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1665493989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2201619977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1492906790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2689569870"/>
                    </a:ext>
                  </a:extLst>
                </a:gridCol>
              </a:tblGrid>
              <a:tr h="60304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D(dummy)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027679160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  [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72]</a:t>
                      </a:r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(4)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957918164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226538602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058707233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(0)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12683195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7AF9BA-458F-9E18-D96A-E3ED56362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08045"/>
              </p:ext>
            </p:extLst>
          </p:nvPr>
        </p:nvGraphicFramePr>
        <p:xfrm>
          <a:off x="493643" y="3429000"/>
          <a:ext cx="6675170" cy="3015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034">
                  <a:extLst>
                    <a:ext uri="{9D8B030D-6E8A-4147-A177-3AD203B41FA5}">
                      <a16:colId xmlns:a16="http://schemas.microsoft.com/office/drawing/2014/main" val="3159977381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2205542410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1735983248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2976270760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3857942394"/>
                    </a:ext>
                  </a:extLst>
                </a:gridCol>
              </a:tblGrid>
              <a:tr h="60304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D(dummy)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184334800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[72]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320520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36012645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381477669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(98)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2724550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9B85FB1-A453-A56C-0395-141AB94D655F}"/>
              </a:ext>
            </a:extLst>
          </p:cNvPr>
          <p:cNvSpPr/>
          <p:nvPr/>
        </p:nvSpPr>
        <p:spPr>
          <a:xfrm>
            <a:off x="9074427" y="900455"/>
            <a:ext cx="2252869" cy="9541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53DF4-5509-C0E9-43CA-D349F41BC903}"/>
              </a:ext>
            </a:extLst>
          </p:cNvPr>
          <p:cNvSpPr/>
          <p:nvPr/>
        </p:nvSpPr>
        <p:spPr>
          <a:xfrm>
            <a:off x="8153401" y="4352647"/>
            <a:ext cx="2252869" cy="9541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STEP-4</a:t>
            </a:r>
          </a:p>
        </p:txBody>
      </p:sp>
    </p:spTree>
    <p:extLst>
      <p:ext uri="{BB962C8B-B14F-4D97-AF65-F5344CB8AC3E}">
        <p14:creationId xmlns:p14="http://schemas.microsoft.com/office/powerpoint/2010/main" val="89630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13DABE-CE13-E37F-6FB8-EA56F56DC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88701"/>
              </p:ext>
            </p:extLst>
          </p:nvPr>
        </p:nvGraphicFramePr>
        <p:xfrm>
          <a:off x="241852" y="413765"/>
          <a:ext cx="6675170" cy="241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034">
                  <a:extLst>
                    <a:ext uri="{9D8B030D-6E8A-4147-A177-3AD203B41FA5}">
                      <a16:colId xmlns:a16="http://schemas.microsoft.com/office/drawing/2014/main" val="2023735872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1061722745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2480557744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3066956991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1723057675"/>
                    </a:ext>
                  </a:extLst>
                </a:gridCol>
              </a:tblGrid>
              <a:tr h="60304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D(dummy)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699360515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O2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[82]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 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(0)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76382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115590254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[16]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3797355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9002BB-F79C-F717-9643-E539A37A4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38141"/>
              </p:ext>
            </p:extLst>
          </p:nvPr>
        </p:nvGraphicFramePr>
        <p:xfrm>
          <a:off x="241852" y="3111086"/>
          <a:ext cx="6675170" cy="1809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034">
                  <a:extLst>
                    <a:ext uri="{9D8B030D-6E8A-4147-A177-3AD203B41FA5}">
                      <a16:colId xmlns:a16="http://schemas.microsoft.com/office/drawing/2014/main" val="705696988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2615371832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3919449198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53946154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3117051344"/>
                    </a:ext>
                  </a:extLst>
                </a:gridCol>
              </a:tblGrid>
              <a:tr h="60304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D(dummy)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598659552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[16]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[61]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159576500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(0)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0678804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E57AAD2-A07B-56F6-C92E-6C70C9260FB2}"/>
              </a:ext>
            </a:extLst>
          </p:cNvPr>
          <p:cNvSpPr/>
          <p:nvPr/>
        </p:nvSpPr>
        <p:spPr>
          <a:xfrm>
            <a:off x="7934740" y="900455"/>
            <a:ext cx="2252869" cy="9541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E8BF5-3EB0-3006-90DD-FF958E532856}"/>
              </a:ext>
            </a:extLst>
          </p:cNvPr>
          <p:cNvSpPr/>
          <p:nvPr/>
        </p:nvSpPr>
        <p:spPr>
          <a:xfrm>
            <a:off x="7775714" y="3538577"/>
            <a:ext cx="2252869" cy="9541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STEP-6</a:t>
            </a:r>
          </a:p>
        </p:txBody>
      </p:sp>
    </p:spTree>
    <p:extLst>
      <p:ext uri="{BB962C8B-B14F-4D97-AF65-F5344CB8AC3E}">
        <p14:creationId xmlns:p14="http://schemas.microsoft.com/office/powerpoint/2010/main" val="331198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BEDC4C-6DBE-7748-C840-FBE52FFF6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2651"/>
              </p:ext>
            </p:extLst>
          </p:nvPr>
        </p:nvGraphicFramePr>
        <p:xfrm>
          <a:off x="268357" y="447399"/>
          <a:ext cx="5340136" cy="1809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034">
                  <a:extLst>
                    <a:ext uri="{9D8B030D-6E8A-4147-A177-3AD203B41FA5}">
                      <a16:colId xmlns:a16="http://schemas.microsoft.com/office/drawing/2014/main" val="705696988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3919449198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53946154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3117051344"/>
                    </a:ext>
                  </a:extLst>
                </a:gridCol>
              </a:tblGrid>
              <a:tr h="60304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D(dummy)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598659552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[41]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 (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20)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159576500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(0)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0678804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61C415-445D-91C9-D4C4-428D08869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42874"/>
              </p:ext>
            </p:extLst>
          </p:nvPr>
        </p:nvGraphicFramePr>
        <p:xfrm>
          <a:off x="268357" y="2792320"/>
          <a:ext cx="4005102" cy="1809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034">
                  <a:extLst>
                    <a:ext uri="{9D8B030D-6E8A-4147-A177-3AD203B41FA5}">
                      <a16:colId xmlns:a16="http://schemas.microsoft.com/office/drawing/2014/main" val="705696988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53946154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3117051344"/>
                    </a:ext>
                  </a:extLst>
                </a:gridCol>
              </a:tblGrid>
              <a:tr h="60304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D(dummy)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598659552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[20]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(0)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76500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(0)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0678804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B5D7182-3C3A-D9A5-2181-3EFD99E7F480}"/>
              </a:ext>
            </a:extLst>
          </p:cNvPr>
          <p:cNvSpPr/>
          <p:nvPr/>
        </p:nvSpPr>
        <p:spPr>
          <a:xfrm>
            <a:off x="5199488" y="3429000"/>
            <a:ext cx="2252869" cy="9541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8FC74-49B6-E359-2840-B91FBD8660EC}"/>
              </a:ext>
            </a:extLst>
          </p:cNvPr>
          <p:cNvSpPr/>
          <p:nvPr/>
        </p:nvSpPr>
        <p:spPr>
          <a:xfrm>
            <a:off x="6917636" y="1099238"/>
            <a:ext cx="2252869" cy="9541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STEP-7</a:t>
            </a:r>
          </a:p>
        </p:txBody>
      </p:sp>
    </p:spTree>
    <p:extLst>
      <p:ext uri="{BB962C8B-B14F-4D97-AF65-F5344CB8AC3E}">
        <p14:creationId xmlns:p14="http://schemas.microsoft.com/office/powerpoint/2010/main" val="87037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BF6037-94AE-D778-5982-BD24B00AC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56572"/>
              </p:ext>
            </p:extLst>
          </p:nvPr>
        </p:nvGraphicFramePr>
        <p:xfrm>
          <a:off x="1898374" y="450208"/>
          <a:ext cx="8010204" cy="3015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034">
                  <a:extLst>
                    <a:ext uri="{9D8B030D-6E8A-4147-A177-3AD203B41FA5}">
                      <a16:colId xmlns:a16="http://schemas.microsoft.com/office/drawing/2014/main" val="1311133933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3762631450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1665493989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2201619977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1492906790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2689569870"/>
                    </a:ext>
                  </a:extLst>
                </a:gridCol>
              </a:tblGrid>
              <a:tr h="60304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D(dummy)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027679160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4[72]</a:t>
                      </a:r>
                    </a:p>
                  </a:txBody>
                  <a:tcPr marL="100584" marR="10058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8[4]</a:t>
                      </a:r>
                    </a:p>
                  </a:txBody>
                  <a:tcPr marL="100584" marR="10058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957918164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24[82]</a:t>
                      </a:r>
                    </a:p>
                  </a:txBody>
                  <a:tcPr marL="100584" marR="10058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226538602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16[16]</a:t>
                      </a:r>
                    </a:p>
                  </a:txBody>
                  <a:tcPr marL="100584" marR="10058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24[41]</a:t>
                      </a:r>
                    </a:p>
                  </a:txBody>
                  <a:tcPr marL="100584" marR="10058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0[20]</a:t>
                      </a:r>
                    </a:p>
                  </a:txBody>
                  <a:tcPr marL="100584" marR="10058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058707233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126831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1BF59C-2772-077D-3501-4FD4696EBAEB}"/>
              </a:ext>
            </a:extLst>
          </p:cNvPr>
          <p:cNvSpPr txBox="1"/>
          <p:nvPr/>
        </p:nvSpPr>
        <p:spPr>
          <a:xfrm>
            <a:off x="2365146" y="3964129"/>
            <a:ext cx="707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Cost=(4*72)+(8*4)+(24*82)+(16*16)+(24*41)+(0*20)=3528</a:t>
            </a:r>
          </a:p>
        </p:txBody>
      </p:sp>
    </p:spTree>
    <p:extLst>
      <p:ext uri="{BB962C8B-B14F-4D97-AF65-F5344CB8AC3E}">
        <p14:creationId xmlns:p14="http://schemas.microsoft.com/office/powerpoint/2010/main" val="302514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54FAA16-FD8C-FC81-EB97-2DEFC304C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480007"/>
              </p:ext>
            </p:extLst>
          </p:nvPr>
        </p:nvGraphicFramePr>
        <p:xfrm>
          <a:off x="1179443" y="609600"/>
          <a:ext cx="10230679" cy="5618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6D2B36E-E007-86D1-EF05-49485BE324C6}"/>
              </a:ext>
            </a:extLst>
          </p:cNvPr>
          <p:cNvSpPr/>
          <p:nvPr/>
        </p:nvSpPr>
        <p:spPr>
          <a:xfrm>
            <a:off x="265043" y="265044"/>
            <a:ext cx="6506818" cy="940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TRANSPORTATION PROBLEMS</a:t>
            </a:r>
          </a:p>
        </p:txBody>
      </p:sp>
    </p:spTree>
    <p:extLst>
      <p:ext uri="{BB962C8B-B14F-4D97-AF65-F5344CB8AC3E}">
        <p14:creationId xmlns:p14="http://schemas.microsoft.com/office/powerpoint/2010/main" val="77189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62658F4-7539-542E-07C4-23F7C8564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13665"/>
              </p:ext>
            </p:extLst>
          </p:nvPr>
        </p:nvGraphicFramePr>
        <p:xfrm>
          <a:off x="1086679" y="2014331"/>
          <a:ext cx="9612246" cy="3015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041">
                  <a:extLst>
                    <a:ext uri="{9D8B030D-6E8A-4147-A177-3AD203B41FA5}">
                      <a16:colId xmlns:a16="http://schemas.microsoft.com/office/drawing/2014/main" val="1159183834"/>
                    </a:ext>
                  </a:extLst>
                </a:gridCol>
                <a:gridCol w="1602041">
                  <a:extLst>
                    <a:ext uri="{9D8B030D-6E8A-4147-A177-3AD203B41FA5}">
                      <a16:colId xmlns:a16="http://schemas.microsoft.com/office/drawing/2014/main" val="3701234777"/>
                    </a:ext>
                  </a:extLst>
                </a:gridCol>
                <a:gridCol w="1602041">
                  <a:extLst>
                    <a:ext uri="{9D8B030D-6E8A-4147-A177-3AD203B41FA5}">
                      <a16:colId xmlns:a16="http://schemas.microsoft.com/office/drawing/2014/main" val="3783068920"/>
                    </a:ext>
                  </a:extLst>
                </a:gridCol>
                <a:gridCol w="1602041">
                  <a:extLst>
                    <a:ext uri="{9D8B030D-6E8A-4147-A177-3AD203B41FA5}">
                      <a16:colId xmlns:a16="http://schemas.microsoft.com/office/drawing/2014/main" val="102655029"/>
                    </a:ext>
                  </a:extLst>
                </a:gridCol>
                <a:gridCol w="1602041">
                  <a:extLst>
                    <a:ext uri="{9D8B030D-6E8A-4147-A177-3AD203B41FA5}">
                      <a16:colId xmlns:a16="http://schemas.microsoft.com/office/drawing/2014/main" val="2857417539"/>
                    </a:ext>
                  </a:extLst>
                </a:gridCol>
                <a:gridCol w="1602041">
                  <a:extLst>
                    <a:ext uri="{9D8B030D-6E8A-4147-A177-3AD203B41FA5}">
                      <a16:colId xmlns:a16="http://schemas.microsoft.com/office/drawing/2014/main" val="2595883052"/>
                    </a:ext>
                  </a:extLst>
                </a:gridCol>
              </a:tblGrid>
              <a:tr h="60304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49509046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246444987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350213756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38767607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33251566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9B0011D-57BE-7038-B15A-F22D09246B60}"/>
              </a:ext>
            </a:extLst>
          </p:cNvPr>
          <p:cNvSpPr/>
          <p:nvPr/>
        </p:nvSpPr>
        <p:spPr>
          <a:xfrm>
            <a:off x="1934818" y="812430"/>
            <a:ext cx="7474226" cy="569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Example-1 (Balanced Transportation Problem)</a:t>
            </a:r>
          </a:p>
        </p:txBody>
      </p:sp>
    </p:spTree>
    <p:extLst>
      <p:ext uri="{BB962C8B-B14F-4D97-AF65-F5344CB8AC3E}">
        <p14:creationId xmlns:p14="http://schemas.microsoft.com/office/powerpoint/2010/main" val="175679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2C6D08-914F-414D-39A1-BDC40C9C3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55474"/>
              </p:ext>
            </p:extLst>
          </p:nvPr>
        </p:nvGraphicFramePr>
        <p:xfrm>
          <a:off x="467136" y="385381"/>
          <a:ext cx="8133522" cy="2887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5587">
                  <a:extLst>
                    <a:ext uri="{9D8B030D-6E8A-4147-A177-3AD203B41FA5}">
                      <a16:colId xmlns:a16="http://schemas.microsoft.com/office/drawing/2014/main" val="1398491145"/>
                    </a:ext>
                  </a:extLst>
                </a:gridCol>
                <a:gridCol w="1355587">
                  <a:extLst>
                    <a:ext uri="{9D8B030D-6E8A-4147-A177-3AD203B41FA5}">
                      <a16:colId xmlns:a16="http://schemas.microsoft.com/office/drawing/2014/main" val="3170084999"/>
                    </a:ext>
                  </a:extLst>
                </a:gridCol>
                <a:gridCol w="1355587">
                  <a:extLst>
                    <a:ext uri="{9D8B030D-6E8A-4147-A177-3AD203B41FA5}">
                      <a16:colId xmlns:a16="http://schemas.microsoft.com/office/drawing/2014/main" val="1860822107"/>
                    </a:ext>
                  </a:extLst>
                </a:gridCol>
                <a:gridCol w="1355587">
                  <a:extLst>
                    <a:ext uri="{9D8B030D-6E8A-4147-A177-3AD203B41FA5}">
                      <a16:colId xmlns:a16="http://schemas.microsoft.com/office/drawing/2014/main" val="445188731"/>
                    </a:ext>
                  </a:extLst>
                </a:gridCol>
                <a:gridCol w="1355587">
                  <a:extLst>
                    <a:ext uri="{9D8B030D-6E8A-4147-A177-3AD203B41FA5}">
                      <a16:colId xmlns:a16="http://schemas.microsoft.com/office/drawing/2014/main" val="4279256291"/>
                    </a:ext>
                  </a:extLst>
                </a:gridCol>
                <a:gridCol w="1355587">
                  <a:extLst>
                    <a:ext uri="{9D8B030D-6E8A-4147-A177-3AD203B41FA5}">
                      <a16:colId xmlns:a16="http://schemas.microsoft.com/office/drawing/2014/main" val="2254518516"/>
                    </a:ext>
                  </a:extLst>
                </a:gridCol>
              </a:tblGrid>
              <a:tr h="52528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83565547"/>
                  </a:ext>
                </a:extLst>
              </a:tr>
              <a:tr h="5252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[250]</a:t>
                      </a:r>
                      <a:endParaRPr lang="en-US" sz="1800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r>
                        <a:rPr lang="en-US" sz="1800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50</a:t>
                      </a:r>
                      <a:endParaRPr lang="en-US" sz="1800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904780069"/>
                  </a:ext>
                </a:extLst>
              </a:tr>
              <a:tr h="5252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616501810"/>
                  </a:ext>
                </a:extLst>
              </a:tr>
              <a:tr h="5252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725898297"/>
                  </a:ext>
                </a:extLst>
              </a:tr>
              <a:tr h="7867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</a:t>
                      </a:r>
                      <a:r>
                        <a:rPr lang="en-US" sz="1800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(0)</a:t>
                      </a:r>
                      <a:endParaRPr lang="en-US" sz="1800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7315646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B8C1D6-E847-F82D-3690-48B117B59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753549"/>
              </p:ext>
            </p:extLst>
          </p:nvPr>
        </p:nvGraphicFramePr>
        <p:xfrm>
          <a:off x="467133" y="3853209"/>
          <a:ext cx="8133525" cy="2619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6705">
                  <a:extLst>
                    <a:ext uri="{9D8B030D-6E8A-4147-A177-3AD203B41FA5}">
                      <a16:colId xmlns:a16="http://schemas.microsoft.com/office/drawing/2014/main" val="3708814409"/>
                    </a:ext>
                  </a:extLst>
                </a:gridCol>
                <a:gridCol w="1626705">
                  <a:extLst>
                    <a:ext uri="{9D8B030D-6E8A-4147-A177-3AD203B41FA5}">
                      <a16:colId xmlns:a16="http://schemas.microsoft.com/office/drawing/2014/main" val="3803578990"/>
                    </a:ext>
                  </a:extLst>
                </a:gridCol>
                <a:gridCol w="1626705">
                  <a:extLst>
                    <a:ext uri="{9D8B030D-6E8A-4147-A177-3AD203B41FA5}">
                      <a16:colId xmlns:a16="http://schemas.microsoft.com/office/drawing/2014/main" val="369216648"/>
                    </a:ext>
                  </a:extLst>
                </a:gridCol>
                <a:gridCol w="1626705">
                  <a:extLst>
                    <a:ext uri="{9D8B030D-6E8A-4147-A177-3AD203B41FA5}">
                      <a16:colId xmlns:a16="http://schemas.microsoft.com/office/drawing/2014/main" val="3627257925"/>
                    </a:ext>
                  </a:extLst>
                </a:gridCol>
                <a:gridCol w="1626705">
                  <a:extLst>
                    <a:ext uri="{9D8B030D-6E8A-4147-A177-3AD203B41FA5}">
                      <a16:colId xmlns:a16="http://schemas.microsoft.com/office/drawing/2014/main" val="2841795735"/>
                    </a:ext>
                  </a:extLst>
                </a:gridCol>
              </a:tblGrid>
              <a:tr h="52388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295169617"/>
                  </a:ext>
                </a:extLst>
              </a:tr>
              <a:tr h="5238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O1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[50]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en-US" sz="1800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(0)</a:t>
                      </a:r>
                      <a:endParaRPr lang="en-US" sz="1800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47778"/>
                  </a:ext>
                </a:extLst>
              </a:tr>
              <a:tr h="5238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395417628"/>
                  </a:ext>
                </a:extLst>
              </a:tr>
              <a:tr h="5238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758227140"/>
                  </a:ext>
                </a:extLst>
              </a:tr>
              <a:tr h="5238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r>
                        <a:rPr lang="en-US" sz="1800" b="1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300</a:t>
                      </a:r>
                      <a:endParaRPr lang="en-US" sz="1800" b="1" u="none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50050624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49F078E-B4B9-0DBF-BD57-D2148A2D3598}"/>
              </a:ext>
            </a:extLst>
          </p:cNvPr>
          <p:cNvSpPr/>
          <p:nvPr/>
        </p:nvSpPr>
        <p:spPr>
          <a:xfrm>
            <a:off x="8825947" y="1139687"/>
            <a:ext cx="2252869" cy="9541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A520D-824D-284C-CAE9-9963B1423876}"/>
              </a:ext>
            </a:extLst>
          </p:cNvPr>
          <p:cNvSpPr/>
          <p:nvPr/>
        </p:nvSpPr>
        <p:spPr>
          <a:xfrm>
            <a:off x="8825948" y="4419600"/>
            <a:ext cx="2252869" cy="9541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STEP-2</a:t>
            </a:r>
          </a:p>
        </p:txBody>
      </p:sp>
    </p:spTree>
    <p:extLst>
      <p:ext uri="{BB962C8B-B14F-4D97-AF65-F5344CB8AC3E}">
        <p14:creationId xmlns:p14="http://schemas.microsoft.com/office/powerpoint/2010/main" val="49656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4FAEB5-44FB-7629-7735-4B7825304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33050"/>
              </p:ext>
            </p:extLst>
          </p:nvPr>
        </p:nvGraphicFramePr>
        <p:xfrm>
          <a:off x="503584" y="569844"/>
          <a:ext cx="7837000" cy="2353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400">
                  <a:extLst>
                    <a:ext uri="{9D8B030D-6E8A-4147-A177-3AD203B41FA5}">
                      <a16:colId xmlns:a16="http://schemas.microsoft.com/office/drawing/2014/main" val="1543701285"/>
                    </a:ext>
                  </a:extLst>
                </a:gridCol>
                <a:gridCol w="1567400">
                  <a:extLst>
                    <a:ext uri="{9D8B030D-6E8A-4147-A177-3AD203B41FA5}">
                      <a16:colId xmlns:a16="http://schemas.microsoft.com/office/drawing/2014/main" val="3009078831"/>
                    </a:ext>
                  </a:extLst>
                </a:gridCol>
                <a:gridCol w="1567400">
                  <a:extLst>
                    <a:ext uri="{9D8B030D-6E8A-4147-A177-3AD203B41FA5}">
                      <a16:colId xmlns:a16="http://schemas.microsoft.com/office/drawing/2014/main" val="2426621121"/>
                    </a:ext>
                  </a:extLst>
                </a:gridCol>
                <a:gridCol w="1567400">
                  <a:extLst>
                    <a:ext uri="{9D8B030D-6E8A-4147-A177-3AD203B41FA5}">
                      <a16:colId xmlns:a16="http://schemas.microsoft.com/office/drawing/2014/main" val="124946135"/>
                    </a:ext>
                  </a:extLst>
                </a:gridCol>
                <a:gridCol w="1567400">
                  <a:extLst>
                    <a:ext uri="{9D8B030D-6E8A-4147-A177-3AD203B41FA5}">
                      <a16:colId xmlns:a16="http://schemas.microsoft.com/office/drawing/2014/main" val="268005654"/>
                    </a:ext>
                  </a:extLst>
                </a:gridCol>
              </a:tblGrid>
              <a:tr h="74870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387950309"/>
                  </a:ext>
                </a:extLst>
              </a:tr>
              <a:tr h="42782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[300]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(100)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758718075"/>
                  </a:ext>
                </a:extLst>
              </a:tr>
              <a:tr h="42782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386419429"/>
                  </a:ext>
                </a:extLst>
              </a:tr>
              <a:tr h="74870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r>
                        <a:rPr lang="en-US" b="1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u="none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r>
                        <a:rPr lang="en-US" b="1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(0)</a:t>
                      </a:r>
                      <a:endParaRPr lang="en-US" b="1" u="none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0288056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739A96-82E1-46B7-FD9D-F48365744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70817"/>
              </p:ext>
            </p:extLst>
          </p:nvPr>
        </p:nvGraphicFramePr>
        <p:xfrm>
          <a:off x="503584" y="3465443"/>
          <a:ext cx="6269600" cy="2349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400">
                  <a:extLst>
                    <a:ext uri="{9D8B030D-6E8A-4147-A177-3AD203B41FA5}">
                      <a16:colId xmlns:a16="http://schemas.microsoft.com/office/drawing/2014/main" val="3842657143"/>
                    </a:ext>
                  </a:extLst>
                </a:gridCol>
                <a:gridCol w="1567400">
                  <a:extLst>
                    <a:ext uri="{9D8B030D-6E8A-4147-A177-3AD203B41FA5}">
                      <a16:colId xmlns:a16="http://schemas.microsoft.com/office/drawing/2014/main" val="1949495834"/>
                    </a:ext>
                  </a:extLst>
                </a:gridCol>
                <a:gridCol w="1567400">
                  <a:extLst>
                    <a:ext uri="{9D8B030D-6E8A-4147-A177-3AD203B41FA5}">
                      <a16:colId xmlns:a16="http://schemas.microsoft.com/office/drawing/2014/main" val="492451640"/>
                    </a:ext>
                  </a:extLst>
                </a:gridCol>
                <a:gridCol w="1567400">
                  <a:extLst>
                    <a:ext uri="{9D8B030D-6E8A-4147-A177-3AD203B41FA5}">
                      <a16:colId xmlns:a16="http://schemas.microsoft.com/office/drawing/2014/main" val="688871462"/>
                    </a:ext>
                  </a:extLst>
                </a:gridCol>
              </a:tblGrid>
              <a:tr h="74552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113199865"/>
                  </a:ext>
                </a:extLst>
              </a:tr>
              <a:tr h="4278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O2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[100]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445862"/>
                  </a:ext>
                </a:extLst>
              </a:tr>
              <a:tr h="42782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620085025"/>
                  </a:ext>
                </a:extLst>
              </a:tr>
              <a:tr h="74870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(300)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18799654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69E6016-93FB-89D8-7905-D10955A531F9}"/>
              </a:ext>
            </a:extLst>
          </p:cNvPr>
          <p:cNvSpPr/>
          <p:nvPr/>
        </p:nvSpPr>
        <p:spPr>
          <a:xfrm>
            <a:off x="8945218" y="1205947"/>
            <a:ext cx="2252869" cy="9541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E2F4A-E0A4-14E5-971D-A3FFD604ECD5}"/>
              </a:ext>
            </a:extLst>
          </p:cNvPr>
          <p:cNvSpPr/>
          <p:nvPr/>
        </p:nvSpPr>
        <p:spPr>
          <a:xfrm>
            <a:off x="7214149" y="4485860"/>
            <a:ext cx="2252869" cy="9541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STEP-4</a:t>
            </a:r>
          </a:p>
        </p:txBody>
      </p:sp>
    </p:spTree>
    <p:extLst>
      <p:ext uri="{BB962C8B-B14F-4D97-AF65-F5344CB8AC3E}">
        <p14:creationId xmlns:p14="http://schemas.microsoft.com/office/powerpoint/2010/main" val="63089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A7B0C7-108E-C692-D109-78A14E6A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524445"/>
              </p:ext>
            </p:extLst>
          </p:nvPr>
        </p:nvGraphicFramePr>
        <p:xfrm>
          <a:off x="480392" y="641792"/>
          <a:ext cx="6269600" cy="1922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400">
                  <a:extLst>
                    <a:ext uri="{9D8B030D-6E8A-4147-A177-3AD203B41FA5}">
                      <a16:colId xmlns:a16="http://schemas.microsoft.com/office/drawing/2014/main" val="3086006147"/>
                    </a:ext>
                  </a:extLst>
                </a:gridCol>
                <a:gridCol w="1567400">
                  <a:extLst>
                    <a:ext uri="{9D8B030D-6E8A-4147-A177-3AD203B41FA5}">
                      <a16:colId xmlns:a16="http://schemas.microsoft.com/office/drawing/2014/main" val="4287717729"/>
                    </a:ext>
                  </a:extLst>
                </a:gridCol>
                <a:gridCol w="1567400">
                  <a:extLst>
                    <a:ext uri="{9D8B030D-6E8A-4147-A177-3AD203B41FA5}">
                      <a16:colId xmlns:a16="http://schemas.microsoft.com/office/drawing/2014/main" val="2312480739"/>
                    </a:ext>
                  </a:extLst>
                </a:gridCol>
                <a:gridCol w="1567400">
                  <a:extLst>
                    <a:ext uri="{9D8B030D-6E8A-4147-A177-3AD203B41FA5}">
                      <a16:colId xmlns:a16="http://schemas.microsoft.com/office/drawing/2014/main" val="903761210"/>
                    </a:ext>
                  </a:extLst>
                </a:gridCol>
              </a:tblGrid>
              <a:tr h="74552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530228184"/>
                  </a:ext>
                </a:extLst>
              </a:tr>
              <a:tr h="42782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[300]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(200)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75878180"/>
                  </a:ext>
                </a:extLst>
              </a:tr>
              <a:tr h="74870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4085205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64F563-1D69-9C6B-3257-DB13172B0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56462"/>
              </p:ext>
            </p:extLst>
          </p:nvPr>
        </p:nvGraphicFramePr>
        <p:xfrm>
          <a:off x="480392" y="3213853"/>
          <a:ext cx="4702200" cy="1922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400">
                  <a:extLst>
                    <a:ext uri="{9D8B030D-6E8A-4147-A177-3AD203B41FA5}">
                      <a16:colId xmlns:a16="http://schemas.microsoft.com/office/drawing/2014/main" val="1396146571"/>
                    </a:ext>
                  </a:extLst>
                </a:gridCol>
                <a:gridCol w="1567400">
                  <a:extLst>
                    <a:ext uri="{9D8B030D-6E8A-4147-A177-3AD203B41FA5}">
                      <a16:colId xmlns:a16="http://schemas.microsoft.com/office/drawing/2014/main" val="3143254273"/>
                    </a:ext>
                  </a:extLst>
                </a:gridCol>
                <a:gridCol w="1567400">
                  <a:extLst>
                    <a:ext uri="{9D8B030D-6E8A-4147-A177-3AD203B41FA5}">
                      <a16:colId xmlns:a16="http://schemas.microsoft.com/office/drawing/2014/main" val="1120853989"/>
                    </a:ext>
                  </a:extLst>
                </a:gridCol>
              </a:tblGrid>
              <a:tr h="74552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191201345"/>
                  </a:ext>
                </a:extLst>
              </a:tr>
              <a:tr h="4278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[200]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(0)</a:t>
                      </a:r>
                      <a:endParaRPr lang="en-US" b="1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11024"/>
                  </a:ext>
                </a:extLst>
              </a:tr>
              <a:tr h="74870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sng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</a:t>
                      </a:r>
                      <a:r>
                        <a:rPr lang="en-US" b="1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marL="100584" marR="1005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2895880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0EEDB93-60C0-393C-887F-CE128FB90942}"/>
              </a:ext>
            </a:extLst>
          </p:cNvPr>
          <p:cNvSpPr/>
          <p:nvPr/>
        </p:nvSpPr>
        <p:spPr>
          <a:xfrm>
            <a:off x="7394714" y="1125742"/>
            <a:ext cx="2252869" cy="9541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360D9-A4E0-CF0F-7825-2043340990B7}"/>
              </a:ext>
            </a:extLst>
          </p:cNvPr>
          <p:cNvSpPr/>
          <p:nvPr/>
        </p:nvSpPr>
        <p:spPr>
          <a:xfrm>
            <a:off x="5623557" y="3697803"/>
            <a:ext cx="2252869" cy="9541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STEP-6</a:t>
            </a:r>
          </a:p>
        </p:txBody>
      </p:sp>
    </p:spTree>
    <p:extLst>
      <p:ext uri="{BB962C8B-B14F-4D97-AF65-F5344CB8AC3E}">
        <p14:creationId xmlns:p14="http://schemas.microsoft.com/office/powerpoint/2010/main" val="194660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B7D5FF-8509-4258-71BC-2AB7A3DA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66303"/>
              </p:ext>
            </p:extLst>
          </p:nvPr>
        </p:nvGraphicFramePr>
        <p:xfrm>
          <a:off x="1302026" y="1295538"/>
          <a:ext cx="89408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0134">
                  <a:extLst>
                    <a:ext uri="{9D8B030D-6E8A-4147-A177-3AD203B41FA5}">
                      <a16:colId xmlns:a16="http://schemas.microsoft.com/office/drawing/2014/main" val="1954976710"/>
                    </a:ext>
                  </a:extLst>
                </a:gridCol>
                <a:gridCol w="1490134">
                  <a:extLst>
                    <a:ext uri="{9D8B030D-6E8A-4147-A177-3AD203B41FA5}">
                      <a16:colId xmlns:a16="http://schemas.microsoft.com/office/drawing/2014/main" val="3618567698"/>
                    </a:ext>
                  </a:extLst>
                </a:gridCol>
                <a:gridCol w="1490134">
                  <a:extLst>
                    <a:ext uri="{9D8B030D-6E8A-4147-A177-3AD203B41FA5}">
                      <a16:colId xmlns:a16="http://schemas.microsoft.com/office/drawing/2014/main" val="4052313730"/>
                    </a:ext>
                  </a:extLst>
                </a:gridCol>
                <a:gridCol w="1490134">
                  <a:extLst>
                    <a:ext uri="{9D8B030D-6E8A-4147-A177-3AD203B41FA5}">
                      <a16:colId xmlns:a16="http://schemas.microsoft.com/office/drawing/2014/main" val="1571774036"/>
                    </a:ext>
                  </a:extLst>
                </a:gridCol>
                <a:gridCol w="1490134">
                  <a:extLst>
                    <a:ext uri="{9D8B030D-6E8A-4147-A177-3AD203B41FA5}">
                      <a16:colId xmlns:a16="http://schemas.microsoft.com/office/drawing/2014/main" val="365443735"/>
                    </a:ext>
                  </a:extLst>
                </a:gridCol>
                <a:gridCol w="1490134">
                  <a:extLst>
                    <a:ext uri="{9D8B030D-6E8A-4147-A177-3AD203B41FA5}">
                      <a16:colId xmlns:a16="http://schemas.microsoft.com/office/drawing/2014/main" val="3820542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70491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3[250]</a:t>
                      </a:r>
                    </a:p>
                  </a:txBody>
                  <a:tcPr marL="100584" marR="10058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1[50]</a:t>
                      </a:r>
                    </a:p>
                  </a:txBody>
                  <a:tcPr marL="100584" marR="10058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08590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6[300]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5[100]</a:t>
                      </a:r>
                    </a:p>
                  </a:txBody>
                  <a:tcPr marL="100584" marR="10058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54506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3[300]</a:t>
                      </a:r>
                    </a:p>
                  </a:txBody>
                  <a:tcPr marL="100584" marR="10058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2[200]</a:t>
                      </a:r>
                    </a:p>
                  </a:txBody>
                  <a:tcPr marL="100584" marR="10058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14056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3479010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DFEB1C-210B-AD22-930A-983C346AD5AB}"/>
              </a:ext>
            </a:extLst>
          </p:cNvPr>
          <p:cNvSpPr txBox="1"/>
          <p:nvPr/>
        </p:nvSpPr>
        <p:spPr>
          <a:xfrm>
            <a:off x="1539186" y="3708263"/>
            <a:ext cx="84664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just multiply the allocated value with the respective cell value (i.e. the cost) and add all of them to get the basic solution i.e. (250 * 3) + (50 * 1) + (300 * 6) + (100 * 5) + (300 * 3) + (200 * 2) = 4400 </a:t>
            </a:r>
          </a:p>
        </p:txBody>
      </p:sp>
    </p:spTree>
    <p:extLst>
      <p:ext uri="{BB962C8B-B14F-4D97-AF65-F5344CB8AC3E}">
        <p14:creationId xmlns:p14="http://schemas.microsoft.com/office/powerpoint/2010/main" val="234023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A512A2-103C-2479-416D-C7F13BC9B1DF}"/>
              </a:ext>
            </a:extLst>
          </p:cNvPr>
          <p:cNvSpPr txBox="1"/>
          <p:nvPr/>
        </p:nvSpPr>
        <p:spPr>
          <a:xfrm>
            <a:off x="2862469" y="5707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Example-1 (Unbalanced Transportation Problem)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43715C-73E7-4895-8AE0-897E26042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46680"/>
              </p:ext>
            </p:extLst>
          </p:nvPr>
        </p:nvGraphicFramePr>
        <p:xfrm>
          <a:off x="1905366" y="1391478"/>
          <a:ext cx="8010205" cy="3015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041">
                  <a:extLst>
                    <a:ext uri="{9D8B030D-6E8A-4147-A177-3AD203B41FA5}">
                      <a16:colId xmlns:a16="http://schemas.microsoft.com/office/drawing/2014/main" val="1159183834"/>
                    </a:ext>
                  </a:extLst>
                </a:gridCol>
                <a:gridCol w="1602041">
                  <a:extLst>
                    <a:ext uri="{9D8B030D-6E8A-4147-A177-3AD203B41FA5}">
                      <a16:colId xmlns:a16="http://schemas.microsoft.com/office/drawing/2014/main" val="3701234777"/>
                    </a:ext>
                  </a:extLst>
                </a:gridCol>
                <a:gridCol w="1602041">
                  <a:extLst>
                    <a:ext uri="{9D8B030D-6E8A-4147-A177-3AD203B41FA5}">
                      <a16:colId xmlns:a16="http://schemas.microsoft.com/office/drawing/2014/main" val="3783068920"/>
                    </a:ext>
                  </a:extLst>
                </a:gridCol>
                <a:gridCol w="1602041">
                  <a:extLst>
                    <a:ext uri="{9D8B030D-6E8A-4147-A177-3AD203B41FA5}">
                      <a16:colId xmlns:a16="http://schemas.microsoft.com/office/drawing/2014/main" val="102655029"/>
                    </a:ext>
                  </a:extLst>
                </a:gridCol>
                <a:gridCol w="1602041">
                  <a:extLst>
                    <a:ext uri="{9D8B030D-6E8A-4147-A177-3AD203B41FA5}">
                      <a16:colId xmlns:a16="http://schemas.microsoft.com/office/drawing/2014/main" val="2595883052"/>
                    </a:ext>
                  </a:extLst>
                </a:gridCol>
              </a:tblGrid>
              <a:tr h="60304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49509046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246444987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350213756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38767607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3325156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C267CD-1A3B-7589-39F5-BEEF3AAF5EAE}"/>
              </a:ext>
            </a:extLst>
          </p:cNvPr>
          <p:cNvSpPr txBox="1"/>
          <p:nvPr/>
        </p:nvSpPr>
        <p:spPr>
          <a:xfrm>
            <a:off x="4093447" y="4699409"/>
            <a:ext cx="3634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Supply:-76+82+77=235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Demand:-72+102+41=215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is not equal to Demand</a:t>
            </a:r>
          </a:p>
        </p:txBody>
      </p:sp>
    </p:spTree>
    <p:extLst>
      <p:ext uri="{BB962C8B-B14F-4D97-AF65-F5344CB8AC3E}">
        <p14:creationId xmlns:p14="http://schemas.microsoft.com/office/powerpoint/2010/main" val="237875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E38417-6F6A-8BA6-9B85-962858143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19064"/>
              </p:ext>
            </p:extLst>
          </p:nvPr>
        </p:nvGraphicFramePr>
        <p:xfrm>
          <a:off x="864704" y="208860"/>
          <a:ext cx="8010204" cy="3015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034">
                  <a:extLst>
                    <a:ext uri="{9D8B030D-6E8A-4147-A177-3AD203B41FA5}">
                      <a16:colId xmlns:a16="http://schemas.microsoft.com/office/drawing/2014/main" val="2368631654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2281403761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1960224029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614140737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111304661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540111745"/>
                    </a:ext>
                  </a:extLst>
                </a:gridCol>
              </a:tblGrid>
              <a:tr h="60304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D(dummy)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493484064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915580157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069844362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89434472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235-215=20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17198203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5A40FC-658E-B9EC-13F9-E0DC2A18F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48849"/>
              </p:ext>
            </p:extLst>
          </p:nvPr>
        </p:nvGraphicFramePr>
        <p:xfrm>
          <a:off x="864704" y="3429000"/>
          <a:ext cx="8010204" cy="3015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034">
                  <a:extLst>
                    <a:ext uri="{9D8B030D-6E8A-4147-A177-3AD203B41FA5}">
                      <a16:colId xmlns:a16="http://schemas.microsoft.com/office/drawing/2014/main" val="1311133933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3762631450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1665493989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2201619977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1492906790"/>
                    </a:ext>
                  </a:extLst>
                </a:gridCol>
                <a:gridCol w="1335034">
                  <a:extLst>
                    <a:ext uri="{9D8B030D-6E8A-4147-A177-3AD203B41FA5}">
                      <a16:colId xmlns:a16="http://schemas.microsoft.com/office/drawing/2014/main" val="2689569870"/>
                    </a:ext>
                  </a:extLst>
                </a:gridCol>
              </a:tblGrid>
              <a:tr h="60304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D(dummy)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027679160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957918164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226538602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058707233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12683195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838E89-2EF3-EC06-7A19-EED8D8F188F8}"/>
              </a:ext>
            </a:extLst>
          </p:cNvPr>
          <p:cNvSpPr/>
          <p:nvPr/>
        </p:nvSpPr>
        <p:spPr>
          <a:xfrm>
            <a:off x="9074427" y="900455"/>
            <a:ext cx="2252869" cy="9541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A7F03-4583-3914-BBEA-DD987EDBA745}"/>
              </a:ext>
            </a:extLst>
          </p:cNvPr>
          <p:cNvSpPr/>
          <p:nvPr/>
        </p:nvSpPr>
        <p:spPr>
          <a:xfrm>
            <a:off x="9074427" y="4459538"/>
            <a:ext cx="2252869" cy="9541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STEP-2</a:t>
            </a:r>
          </a:p>
        </p:txBody>
      </p:sp>
    </p:spTree>
    <p:extLst>
      <p:ext uri="{BB962C8B-B14F-4D97-AF65-F5344CB8AC3E}">
        <p14:creationId xmlns:p14="http://schemas.microsoft.com/office/powerpoint/2010/main" val="145109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904</Words>
  <Application>Microsoft Office PowerPoint</Application>
  <PresentationFormat>Widescreen</PresentationFormat>
  <Paragraphs>407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Bhowmik</dc:creator>
  <cp:lastModifiedBy>Arka Bhowmik</cp:lastModifiedBy>
  <cp:revision>24</cp:revision>
  <dcterms:created xsi:type="dcterms:W3CDTF">2022-09-15T03:05:12Z</dcterms:created>
  <dcterms:modified xsi:type="dcterms:W3CDTF">2022-09-27T09:26:00Z</dcterms:modified>
</cp:coreProperties>
</file>