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5.jpg" ContentType="image/jpeg"/>
  <Override PartName="/ppt/media/image6.jpg" ContentType="image/jpeg"/>
  <Override PartName="/ppt/media/image7.jpg" ContentType="image/jpeg"/>
  <Override PartName="/ppt/media/image8.jpg" ContentType="image/jpeg"/>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72" r:id="rId9"/>
    <p:sldId id="262" r:id="rId10"/>
    <p:sldId id="263" r:id="rId11"/>
    <p:sldId id="264"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9163-16C9-40A6-A784-6F27E17DE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4A8ABB-A637-434D-BC46-E3C3045CB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0872C9-2EEB-4656-AF95-B9A80FF02909}"/>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5" name="Footer Placeholder 4">
            <a:extLst>
              <a:ext uri="{FF2B5EF4-FFF2-40B4-BE49-F238E27FC236}">
                <a16:creationId xmlns:a16="http://schemas.microsoft.com/office/drawing/2014/main" id="{08B44C3B-1C70-44B0-BA84-67BBAC3A3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14A12-6693-4ABB-9AE0-B604EC41B9A2}"/>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187732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9B9F-2DEF-456D-A496-08B141EC65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B273D-6D43-457E-95B6-C1D4B1B01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B7858-D1B2-4A5D-86F4-41246FFF80F8}"/>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5" name="Footer Placeholder 4">
            <a:extLst>
              <a:ext uri="{FF2B5EF4-FFF2-40B4-BE49-F238E27FC236}">
                <a16:creationId xmlns:a16="http://schemas.microsoft.com/office/drawing/2014/main" id="{735D8237-2251-4C40-BBC4-D0371C597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34973-7E6A-46E0-A98A-B3CB78954A33}"/>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264599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7D33E-79E8-4A0C-93C7-166FCC6CB6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A26019-C135-4A33-935A-F87A5FA86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952BC-AEDE-470A-B00C-6DF865B3E8C6}"/>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5" name="Footer Placeholder 4">
            <a:extLst>
              <a:ext uri="{FF2B5EF4-FFF2-40B4-BE49-F238E27FC236}">
                <a16:creationId xmlns:a16="http://schemas.microsoft.com/office/drawing/2014/main" id="{CBCF8BC9-D277-42DF-AC2A-DF8CFF44F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0E509-7BE9-42AA-ABFB-F20A8ED15B9C}"/>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57987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E4B8-770A-4E06-AA38-619785E149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268A13-27C0-4D95-A6EC-F2C330199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C212B-1231-4F32-8884-B09E49FAB377}"/>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5" name="Footer Placeholder 4">
            <a:extLst>
              <a:ext uri="{FF2B5EF4-FFF2-40B4-BE49-F238E27FC236}">
                <a16:creationId xmlns:a16="http://schemas.microsoft.com/office/drawing/2014/main" id="{B40A89F6-6557-47F2-91AC-3B273DCFB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1A94B-80F2-4D70-8639-D8695DB84DD5}"/>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1695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E71B-BEE1-4A8C-9AC7-7FA00651A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D3BAAC-C2C9-444D-92B5-82A85A05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BA005-8A85-4972-9888-29BF80539470}"/>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5" name="Footer Placeholder 4">
            <a:extLst>
              <a:ext uri="{FF2B5EF4-FFF2-40B4-BE49-F238E27FC236}">
                <a16:creationId xmlns:a16="http://schemas.microsoft.com/office/drawing/2014/main" id="{D9E1F8CA-BE73-44DC-8FBC-6233FB044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1D45F-A08D-4061-9D74-6AD5D7650D39}"/>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408029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9618-06CA-4D73-A424-87E09B1E20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6F43-62A3-4671-94C2-9323B74E2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9A040D-2303-4B6C-ACE8-C001B610D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70DE1D-5938-4F82-869E-C9B5C77C579E}"/>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6" name="Footer Placeholder 5">
            <a:extLst>
              <a:ext uri="{FF2B5EF4-FFF2-40B4-BE49-F238E27FC236}">
                <a16:creationId xmlns:a16="http://schemas.microsoft.com/office/drawing/2014/main" id="{A5B5EE65-FD27-408D-A944-FF1AC45EA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0E3753-A481-4DAC-BA5C-5241B719CA90}"/>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42141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4EEF-7D2F-4F31-ABEF-8EEC831580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FE19EA-20FA-4DFC-BE33-B23427807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BA3DF-A61D-48AA-A497-E0F9C55BED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1AD18-1425-4280-A2A8-C6B63D80B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2E4C63-14FF-47D6-8123-4CB5F8864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FBED2-0B0E-4B32-A38D-CD8C741BB491}"/>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8" name="Footer Placeholder 7">
            <a:extLst>
              <a:ext uri="{FF2B5EF4-FFF2-40B4-BE49-F238E27FC236}">
                <a16:creationId xmlns:a16="http://schemas.microsoft.com/office/drawing/2014/main" id="{06483FF5-8992-4FBA-84CF-A7CF3D8F6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86784C-B5FE-4AC3-ABD7-63FE39DB695E}"/>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16796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527E-00C5-425B-8E40-390FB160C3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0CFBBD-D373-4094-A21A-3FAEBFA54734}"/>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4" name="Footer Placeholder 3">
            <a:extLst>
              <a:ext uri="{FF2B5EF4-FFF2-40B4-BE49-F238E27FC236}">
                <a16:creationId xmlns:a16="http://schemas.microsoft.com/office/drawing/2014/main" id="{A1324704-A463-499F-ABD7-8911027A2D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4766FB-EAA3-4076-AD97-B90D38A31A99}"/>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241707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D9620-17E8-4593-A664-B27FE10A9F0B}"/>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3" name="Footer Placeholder 2">
            <a:extLst>
              <a:ext uri="{FF2B5EF4-FFF2-40B4-BE49-F238E27FC236}">
                <a16:creationId xmlns:a16="http://schemas.microsoft.com/office/drawing/2014/main" id="{133B1187-383C-4CD0-9C60-7B4BC66FB5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F83770-4FA5-4644-9E06-6EE261939E36}"/>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55348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313C-D412-4516-AF7A-A98B90681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1566F-E386-4E03-8372-55E892428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8F0AFB-F3DA-458F-89DC-4B98B5686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CF77-5045-4052-9214-4C116993BD30}"/>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6" name="Footer Placeholder 5">
            <a:extLst>
              <a:ext uri="{FF2B5EF4-FFF2-40B4-BE49-F238E27FC236}">
                <a16:creationId xmlns:a16="http://schemas.microsoft.com/office/drawing/2014/main" id="{14030455-551E-4D66-BCFA-F6FB3C76B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0F366-B4F1-49E7-BD3B-E74381E5A449}"/>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51860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AAE4-0FF4-4DFF-A72A-833F1E014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DB8437-605E-4649-85AF-19AD7D111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43332C-5E88-4868-8398-F861ABBB5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68CBA-8ABC-4B10-BD32-6C3A3C1ED50A}"/>
              </a:ext>
            </a:extLst>
          </p:cNvPr>
          <p:cNvSpPr>
            <a:spLocks noGrp="1"/>
          </p:cNvSpPr>
          <p:nvPr>
            <p:ph type="dt" sz="half" idx="10"/>
          </p:nvPr>
        </p:nvSpPr>
        <p:spPr/>
        <p:txBody>
          <a:bodyPr/>
          <a:lstStyle/>
          <a:p>
            <a:fld id="{D45C8626-5397-4909-85D4-9E823FE0DEB3}" type="datetimeFigureOut">
              <a:rPr lang="en-IN" smtClean="0"/>
              <a:t>01-01-2022</a:t>
            </a:fld>
            <a:endParaRPr lang="en-IN"/>
          </a:p>
        </p:txBody>
      </p:sp>
      <p:sp>
        <p:nvSpPr>
          <p:cNvPr id="6" name="Footer Placeholder 5">
            <a:extLst>
              <a:ext uri="{FF2B5EF4-FFF2-40B4-BE49-F238E27FC236}">
                <a16:creationId xmlns:a16="http://schemas.microsoft.com/office/drawing/2014/main" id="{6407F819-2F5D-4B14-B676-87BB45A08F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3BE1F4-D56B-49B7-B0A8-F1AF5728233A}"/>
              </a:ext>
            </a:extLst>
          </p:cNvPr>
          <p:cNvSpPr>
            <a:spLocks noGrp="1"/>
          </p:cNvSpPr>
          <p:nvPr>
            <p:ph type="sldNum" sz="quarter" idx="12"/>
          </p:nvPr>
        </p:nvSpPr>
        <p:spPr/>
        <p:txBody>
          <a:bodyPr/>
          <a:lstStyle/>
          <a:p>
            <a:fld id="{82527B88-0D46-4B20-9019-BFF896DD0D53}" type="slidenum">
              <a:rPr lang="en-IN" smtClean="0"/>
              <a:t>‹#›</a:t>
            </a:fld>
            <a:endParaRPr lang="en-IN"/>
          </a:p>
        </p:txBody>
      </p:sp>
    </p:spTree>
    <p:extLst>
      <p:ext uri="{BB962C8B-B14F-4D97-AF65-F5344CB8AC3E}">
        <p14:creationId xmlns:p14="http://schemas.microsoft.com/office/powerpoint/2010/main" val="323976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E9AC1-715D-4BE7-88B4-3CF301AF5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75184-364C-4FE5-B2BB-C954A36BC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985CD-B22D-4C83-B047-98FB3EA2E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C8626-5397-4909-85D4-9E823FE0DEB3}" type="datetimeFigureOut">
              <a:rPr lang="en-IN" smtClean="0"/>
              <a:t>01-01-2022</a:t>
            </a:fld>
            <a:endParaRPr lang="en-IN"/>
          </a:p>
        </p:txBody>
      </p:sp>
      <p:sp>
        <p:nvSpPr>
          <p:cNvPr id="5" name="Footer Placeholder 4">
            <a:extLst>
              <a:ext uri="{FF2B5EF4-FFF2-40B4-BE49-F238E27FC236}">
                <a16:creationId xmlns:a16="http://schemas.microsoft.com/office/drawing/2014/main" id="{C5EBB2E9-3278-42BA-AE1E-AD91D59E7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5D3DBF-8948-4363-B3A5-533468773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27B88-0D46-4B20-9019-BFF896DD0D53}" type="slidenum">
              <a:rPr lang="en-IN" smtClean="0"/>
              <a:t>‹#›</a:t>
            </a:fld>
            <a:endParaRPr lang="en-IN"/>
          </a:p>
        </p:txBody>
      </p:sp>
    </p:spTree>
    <p:extLst>
      <p:ext uri="{BB962C8B-B14F-4D97-AF65-F5344CB8AC3E}">
        <p14:creationId xmlns:p14="http://schemas.microsoft.com/office/powerpoint/2010/main" val="240016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the-vital-edge.com/virtual-personal-assistan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lcarneiro.com/layout-de-fabricas/"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nedhayes.com/future-of-technology-a-few-predictions"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csehelpline101.wordpress.com/2013/03/28/reference-books/" TargetMode="External"/><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www.python.org/doc/" TargetMode="External"/><Relationship Id="rId5" Type="http://schemas.openxmlformats.org/officeDocument/2006/relationships/hyperlink" Target="https://extrudesign.com/virtual-assistant-using-python/" TargetMode="External"/><Relationship Id="rId4" Type="http://schemas.openxmlformats.org/officeDocument/2006/relationships/hyperlink" Target="https://www.youtube.com/channel/UCeVMnSShP_Iviwkknt83cw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dfreephotos.com/vector-images/group-of-members-users-icon.png.php"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ileex.xyz/en/professional-motivations-madagascar/"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researchleap.com/performance-effect-dynamic-capabilities-servitizing-companies/"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1223640"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blog.dnevnik.hr/craigehill/2019/07/1632244749/downloading-pc-software-application-how-to-make-the-right-choices.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C169-EFC7-4320-B42B-7CE9289B6D3F}"/>
              </a:ext>
            </a:extLst>
          </p:cNvPr>
          <p:cNvSpPr>
            <a:spLocks noGrp="1"/>
          </p:cNvSpPr>
          <p:nvPr>
            <p:ph type="ctrTitle"/>
          </p:nvPr>
        </p:nvSpPr>
        <p:spPr>
          <a:xfrm>
            <a:off x="5510784" y="2048256"/>
            <a:ext cx="6327648" cy="1028562"/>
          </a:xfrm>
        </p:spPr>
        <p:txBody>
          <a:bodyPr>
            <a:normAutofit fontScale="90000"/>
          </a:bodyPr>
          <a:lstStyle/>
          <a:p>
            <a:r>
              <a:rPr lang="en-US" b="1" dirty="0">
                <a:latin typeface="Times New Roman" panose="02020603050405020304" pitchFamily="18" charset="0"/>
                <a:cs typeface="Times New Roman" panose="02020603050405020304" pitchFamily="18" charset="0"/>
              </a:rPr>
              <a:t>Mini Project Sem III</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DE67D2-3C12-48F0-BEFD-9CBBB97718DF}"/>
              </a:ext>
            </a:extLst>
          </p:cNvPr>
          <p:cNvSpPr>
            <a:spLocks noGrp="1"/>
          </p:cNvSpPr>
          <p:nvPr>
            <p:ph type="subTitle" idx="1"/>
          </p:nvPr>
        </p:nvSpPr>
        <p:spPr>
          <a:xfrm>
            <a:off x="5657088" y="3222013"/>
            <a:ext cx="5815584" cy="559170"/>
          </a:xfrm>
        </p:spPr>
        <p:txBody>
          <a:bodyPr>
            <a:normAutofit fontScale="92500"/>
          </a:bodyPr>
          <a:lstStyle/>
          <a:p>
            <a:r>
              <a:rPr lang="en-US" b="1" dirty="0">
                <a:latin typeface="Times New Roman" panose="02020603050405020304" pitchFamily="18" charset="0"/>
                <a:cs typeface="Times New Roman" panose="02020603050405020304" pitchFamily="18" charset="0"/>
              </a:rPr>
              <a:t>Desktop Virtual Voice Assistant using Python</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7A01A45-390D-CF4E-8E97-674B8F189DD5}"/>
              </a:ext>
            </a:extLst>
          </p:cNvPr>
          <p:cNvPicPr>
            <a:picLocks noChangeAspect="1"/>
          </p:cNvPicPr>
          <p:nvPr/>
        </p:nvPicPr>
        <p:blipFill rotWithShape="1">
          <a:blip r:embed="rId2">
            <a:extLst>
              <a:ext uri="{28A0092B-C50C-407E-A947-70E740481C1C}">
                <a14:useLocalDpi xmlns:a14="http://schemas.microsoft.com/office/drawing/2010/main" val="0"/>
              </a:ext>
            </a:extLst>
          </a:blip>
          <a:srcRect t="2938" b="2610"/>
          <a:stretch/>
        </p:blipFill>
        <p:spPr>
          <a:xfrm>
            <a:off x="214884" y="1880339"/>
            <a:ext cx="4803648" cy="4669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Subtitle 2">
            <a:extLst>
              <a:ext uri="{FF2B5EF4-FFF2-40B4-BE49-F238E27FC236}">
                <a16:creationId xmlns:a16="http://schemas.microsoft.com/office/drawing/2014/main" id="{A9A74652-8F69-B242-854F-792D92EB31D8}"/>
              </a:ext>
            </a:extLst>
          </p:cNvPr>
          <p:cNvSpPr txBox="1">
            <a:spLocks/>
          </p:cNvSpPr>
          <p:nvPr/>
        </p:nvSpPr>
        <p:spPr>
          <a:xfrm>
            <a:off x="5510784" y="3745161"/>
            <a:ext cx="5815584" cy="939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COMPUTER ENGINEERING</a:t>
            </a:r>
          </a:p>
          <a:p>
            <a:r>
              <a:rPr lang="en-US" b="1" dirty="0">
                <a:latin typeface="Times New Roman" panose="02020603050405020304" pitchFamily="18" charset="0"/>
                <a:cs typeface="Times New Roman" panose="02020603050405020304" pitchFamily="18" charset="0"/>
              </a:rPr>
              <a:t>A.Y.  2021-22</a:t>
            </a:r>
            <a:endParaRPr lang="en-IN"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3DAB6B0D-461C-E643-A196-F404AD0106C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59566" y="4609213"/>
            <a:ext cx="2796032" cy="2138964"/>
          </a:xfrm>
          <a:prstGeom prst="rect">
            <a:avLst/>
          </a:prstGeom>
        </p:spPr>
      </p:pic>
      <p:sp>
        <p:nvSpPr>
          <p:cNvPr id="25" name="Rectangle 24">
            <a:extLst>
              <a:ext uri="{FF2B5EF4-FFF2-40B4-BE49-F238E27FC236}">
                <a16:creationId xmlns:a16="http://schemas.microsoft.com/office/drawing/2014/main" id="{90185DFD-B034-0540-AE4C-D6B41A44D34C}"/>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26" name="Rectangle 25">
            <a:extLst>
              <a:ext uri="{FF2B5EF4-FFF2-40B4-BE49-F238E27FC236}">
                <a16:creationId xmlns:a16="http://schemas.microsoft.com/office/drawing/2014/main" id="{93992917-A4A9-844B-B810-9AECD412E681}"/>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27" name="Picture 26">
            <a:extLst>
              <a:ext uri="{FF2B5EF4-FFF2-40B4-BE49-F238E27FC236}">
                <a16:creationId xmlns:a16="http://schemas.microsoft.com/office/drawing/2014/main" id="{C4A3CA3D-DC4A-4E4A-B1B2-3338B0A91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377283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A444-842E-4B22-931D-38CD4CA48B83}"/>
              </a:ext>
            </a:extLst>
          </p:cNvPr>
          <p:cNvSpPr>
            <a:spLocks noGrp="1"/>
          </p:cNvSpPr>
          <p:nvPr>
            <p:ph type="title"/>
          </p:nvPr>
        </p:nvSpPr>
        <p:spPr>
          <a:xfrm>
            <a:off x="498751" y="1720850"/>
            <a:ext cx="6477000" cy="751904"/>
          </a:xfrm>
        </p:spPr>
        <p:txBody>
          <a:bodyPr>
            <a:normAutofit fontScale="90000"/>
          </a:bodyPr>
          <a:lstStyle/>
          <a:p>
            <a:r>
              <a:rPr lang="en-US" b="1" dirty="0">
                <a:latin typeface="Times New Roman" panose="02020603050405020304" pitchFamily="18" charset="0"/>
                <a:cs typeface="Times New Roman" panose="02020603050405020304" pitchFamily="18" charset="0"/>
              </a:rPr>
              <a:t>System design and working: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529D68-7CE0-44E0-8D43-0EC2F294F934}"/>
              </a:ext>
            </a:extLst>
          </p:cNvPr>
          <p:cNvSpPr>
            <a:spLocks noGrp="1"/>
          </p:cNvSpPr>
          <p:nvPr>
            <p:ph idx="1"/>
          </p:nvPr>
        </p:nvSpPr>
        <p:spPr>
          <a:xfrm>
            <a:off x="237744" y="2817428"/>
            <a:ext cx="9723120" cy="3930749"/>
          </a:xfrm>
        </p:spPr>
        <p:txBody>
          <a:bodyPr>
            <a:normAutofit fontScale="92500"/>
          </a:bodyPr>
          <a:lstStyle/>
          <a:p>
            <a:pPr marL="457200" indent="-457835">
              <a:spcBef>
                <a:spcPts val="690"/>
              </a:spcBef>
              <a:tabLst>
                <a:tab pos="1219835" algn="l"/>
                <a:tab pos="1220470" algn="l"/>
              </a:tabLst>
            </a:pPr>
            <a:r>
              <a:rPr lang="en-US" sz="2400" b="1" dirty="0" err="1">
                <a:latin typeface="Times New Roman" panose="02020603050405020304" pitchFamily="18" charset="0"/>
                <a:cs typeface="Times New Roman" panose="02020603050405020304" pitchFamily="18" charset="0"/>
              </a:rPr>
              <a:t>takecommand</a:t>
            </a:r>
            <a:r>
              <a:rPr lang="en-US" sz="2400" b="1" dirty="0">
                <a:latin typeface="Times New Roman" panose="02020603050405020304" pitchFamily="18" charset="0"/>
                <a:cs typeface="Times New Roman" panose="02020603050405020304" pitchFamily="18" charset="0"/>
              </a:rPr>
              <a:t>() function</a:t>
            </a:r>
            <a:r>
              <a:rPr lang="en-US" sz="2400" dirty="0">
                <a:latin typeface="Times New Roman" panose="02020603050405020304" pitchFamily="18" charset="0"/>
                <a:cs typeface="Times New Roman" panose="02020603050405020304" pitchFamily="18" charset="0"/>
              </a:rPr>
              <a:t>: which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makes use of Speech Recognition module to recognize the speech and convert it into a query string.</a:t>
            </a:r>
          </a:p>
          <a:p>
            <a:pPr marL="457200" indent="-457835">
              <a:spcBef>
                <a:spcPts val="690"/>
              </a:spcBef>
              <a:tabLst>
                <a:tab pos="1219835" algn="l"/>
                <a:tab pos="122047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query is then fed to other functions which then execute the commands</a:t>
            </a: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835" algn="just">
              <a:spcBef>
                <a:spcPts val="690"/>
              </a:spcBef>
              <a:tabLst>
                <a:tab pos="1219835" algn="l"/>
                <a:tab pos="122047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enable the application take commands, we put all the functions (used else if for each) in an infinite while loop</a:t>
            </a:r>
          </a:p>
          <a:p>
            <a:pPr marL="457200" indent="-457835" algn="just">
              <a:spcBef>
                <a:spcPts val="690"/>
              </a:spcBef>
              <a:tabLst>
                <a:tab pos="1219835" algn="l"/>
                <a:tab pos="1220470" algn="l"/>
              </a:tabLs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speak() function</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order to make it speak something we must give it a text. This text is then converted to speech using pyttsx3 module. pyttsx3 engine is capable of converting text to speech and a say() function in it helps to speak whatever is being fed to it.</a:t>
            </a:r>
          </a:p>
          <a:p>
            <a:pPr marL="457200" indent="-457835" algn="just">
              <a:spcBef>
                <a:spcPts val="690"/>
              </a:spcBef>
              <a:tabLst>
                <a:tab pos="1219835" algn="l"/>
                <a:tab pos="122047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voices for our program is given by a software development kit developed by Microsoft called ‘</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sapi5</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uses system voices for the purpose. </a:t>
            </a:r>
          </a:p>
        </p:txBody>
      </p:sp>
      <p:sp>
        <p:nvSpPr>
          <p:cNvPr id="9" name="Rectangle 8">
            <a:extLst>
              <a:ext uri="{FF2B5EF4-FFF2-40B4-BE49-F238E27FC236}">
                <a16:creationId xmlns:a16="http://schemas.microsoft.com/office/drawing/2014/main" id="{90C26EF3-5316-4A43-B52E-4411A798EB85}"/>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0" name="Rectangle 9">
            <a:extLst>
              <a:ext uri="{FF2B5EF4-FFF2-40B4-BE49-F238E27FC236}">
                <a16:creationId xmlns:a16="http://schemas.microsoft.com/office/drawing/2014/main" id="{F2E14116-53E6-E646-9313-50A4BFF15CF1}"/>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1" name="Picture 10">
            <a:extLst>
              <a:ext uri="{FF2B5EF4-FFF2-40B4-BE49-F238E27FC236}">
                <a16:creationId xmlns:a16="http://schemas.microsoft.com/office/drawing/2014/main" id="{940FFF3D-D0D6-CD43-A75B-4D0B13D7B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250913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791105A-B0D7-C34D-9652-2BE1011F70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55164" y="2092359"/>
            <a:ext cx="4181294" cy="2787529"/>
          </a:xfrm>
          <a:prstGeom prst="rect">
            <a:avLst/>
          </a:prstGeom>
        </p:spPr>
      </p:pic>
      <p:sp>
        <p:nvSpPr>
          <p:cNvPr id="2" name="Title 1">
            <a:extLst>
              <a:ext uri="{FF2B5EF4-FFF2-40B4-BE49-F238E27FC236}">
                <a16:creationId xmlns:a16="http://schemas.microsoft.com/office/drawing/2014/main" id="{A839E1FC-6A9B-49D1-952C-F4CC37741B4C}"/>
              </a:ext>
            </a:extLst>
          </p:cNvPr>
          <p:cNvSpPr>
            <a:spLocks noGrp="1"/>
          </p:cNvSpPr>
          <p:nvPr>
            <p:ph type="title"/>
          </p:nvPr>
        </p:nvSpPr>
        <p:spPr>
          <a:xfrm>
            <a:off x="161117" y="1890294"/>
            <a:ext cx="6120833" cy="960840"/>
          </a:xfrm>
        </p:spPr>
        <p:txBody>
          <a:bodyPr>
            <a:normAutofit fontScale="90000"/>
          </a:bodyPr>
          <a:lstStyle/>
          <a:p>
            <a:r>
              <a:rPr lang="en-US" b="1" dirty="0">
                <a:latin typeface="Times New Roman" panose="02020603050405020304" pitchFamily="18" charset="0"/>
                <a:cs typeface="Times New Roman" panose="02020603050405020304" pitchFamily="18" charset="0"/>
              </a:rPr>
              <a:t>Algorithm and Process Design:</a:t>
            </a:r>
            <a:endParaRPr lang="en-IN" b="1"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CF93CD0-7D2E-41A1-A8C9-CC4F59E28647}"/>
              </a:ext>
            </a:extLst>
          </p:cNvPr>
          <p:cNvGrpSpPr/>
          <p:nvPr/>
        </p:nvGrpSpPr>
        <p:grpSpPr>
          <a:xfrm>
            <a:off x="3011424" y="2419482"/>
            <a:ext cx="5259786" cy="4098872"/>
            <a:chOff x="0" y="0"/>
            <a:chExt cx="7049588" cy="5687097"/>
          </a:xfrm>
        </p:grpSpPr>
        <p:sp>
          <p:nvSpPr>
            <p:cNvPr id="5" name="Rounded Rectangle 25">
              <a:extLst>
                <a:ext uri="{FF2B5EF4-FFF2-40B4-BE49-F238E27FC236}">
                  <a16:creationId xmlns:a16="http://schemas.microsoft.com/office/drawing/2014/main" id="{5B0071DC-E307-4250-B9D4-9F714E8CEDEC}"/>
                </a:ext>
              </a:extLst>
            </p:cNvPr>
            <p:cNvSpPr/>
            <p:nvPr/>
          </p:nvSpPr>
          <p:spPr>
            <a:xfrm>
              <a:off x="2795451" y="0"/>
              <a:ext cx="1397726" cy="627018"/>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a:solidFill>
                    <a:srgbClr val="FFFFFF"/>
                  </a:solidFill>
                  <a:effectLst/>
                  <a:latin typeface="Times New Roman" panose="02020603050405020304" pitchFamily="18" charset="0"/>
                  <a:ea typeface="Times New Roman" panose="02020603050405020304" pitchFamily="18" charset="0"/>
                </a:rPr>
                <a:t>Start</a:t>
              </a:r>
              <a:endParaRPr lang="en-IN" sz="1200">
                <a:effectLst/>
                <a:latin typeface="Times New Roman" panose="02020603050405020304" pitchFamily="18" charset="0"/>
                <a:ea typeface="Times New Roman" panose="02020603050405020304" pitchFamily="18" charset="0"/>
              </a:endParaRPr>
            </a:p>
          </p:txBody>
        </p:sp>
        <p:sp>
          <p:nvSpPr>
            <p:cNvPr id="6" name="Rounded Rectangle 26">
              <a:extLst>
                <a:ext uri="{FF2B5EF4-FFF2-40B4-BE49-F238E27FC236}">
                  <a16:creationId xmlns:a16="http://schemas.microsoft.com/office/drawing/2014/main" id="{FCCEBBE3-887E-4CBF-BC08-017A7662E7D0}"/>
                </a:ext>
              </a:extLst>
            </p:cNvPr>
            <p:cNvSpPr/>
            <p:nvPr/>
          </p:nvSpPr>
          <p:spPr>
            <a:xfrm>
              <a:off x="2338251" y="1119051"/>
              <a:ext cx="2312126" cy="859969"/>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Wait for a query from user</a:t>
              </a:r>
              <a:endParaRPr lang="en-IN" sz="1200" dirty="0">
                <a:effectLst/>
                <a:latin typeface="Times New Roman" panose="02020603050405020304" pitchFamily="18" charset="0"/>
                <a:ea typeface="Times New Roman" panose="02020603050405020304" pitchFamily="18" charset="0"/>
              </a:endParaRPr>
            </a:p>
          </p:txBody>
        </p:sp>
        <p:sp>
          <p:nvSpPr>
            <p:cNvPr id="7" name="Diamond 6">
              <a:extLst>
                <a:ext uri="{FF2B5EF4-FFF2-40B4-BE49-F238E27FC236}">
                  <a16:creationId xmlns:a16="http://schemas.microsoft.com/office/drawing/2014/main" id="{9D595458-D4C8-4B1F-BB18-08F964C6F8AD}"/>
                </a:ext>
              </a:extLst>
            </p:cNvPr>
            <p:cNvSpPr/>
            <p:nvPr/>
          </p:nvSpPr>
          <p:spPr>
            <a:xfrm>
              <a:off x="2841171" y="2116183"/>
              <a:ext cx="1306285" cy="927463"/>
            </a:xfrm>
            <a:prstGeom prst="diamond">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If</a:t>
              </a:r>
              <a:endParaRPr lang="en-IN" sz="1200" dirty="0">
                <a:effectLst/>
                <a:latin typeface="Times New Roman" panose="02020603050405020304" pitchFamily="18" charset="0"/>
                <a:ea typeface="Times New Roman" panose="02020603050405020304" pitchFamily="18" charset="0"/>
              </a:endParaRPr>
            </a:p>
          </p:txBody>
        </p:sp>
        <p:sp>
          <p:nvSpPr>
            <p:cNvPr id="8" name="Rounded Rectangle 28">
              <a:extLst>
                <a:ext uri="{FF2B5EF4-FFF2-40B4-BE49-F238E27FC236}">
                  <a16:creationId xmlns:a16="http://schemas.microsoft.com/office/drawing/2014/main" id="{C1CE0BA3-F36B-4BBC-8315-26B498A38C15}"/>
                </a:ext>
              </a:extLst>
            </p:cNvPr>
            <p:cNvSpPr/>
            <p:nvPr/>
          </p:nvSpPr>
          <p:spPr>
            <a:xfrm>
              <a:off x="392999" y="3413761"/>
              <a:ext cx="1710121" cy="1294988"/>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Execute the command</a:t>
              </a:r>
              <a:endParaRPr lang="en-IN" sz="1200" dirty="0">
                <a:effectLst/>
                <a:latin typeface="Times New Roman" panose="02020603050405020304" pitchFamily="18" charset="0"/>
                <a:ea typeface="Times New Roman" panose="02020603050405020304" pitchFamily="18" charset="0"/>
              </a:endParaRPr>
            </a:p>
          </p:txBody>
        </p:sp>
        <p:sp>
          <p:nvSpPr>
            <p:cNvPr id="9" name="Rounded Rectangle 29">
              <a:extLst>
                <a:ext uri="{FF2B5EF4-FFF2-40B4-BE49-F238E27FC236}">
                  <a16:creationId xmlns:a16="http://schemas.microsoft.com/office/drawing/2014/main" id="{01AB01F5-0C6E-4AB3-8104-989302565933}"/>
                </a:ext>
              </a:extLst>
            </p:cNvPr>
            <p:cNvSpPr/>
            <p:nvPr/>
          </p:nvSpPr>
          <p:spPr>
            <a:xfrm>
              <a:off x="5651862" y="3783874"/>
              <a:ext cx="1397726" cy="761201"/>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Execute query</a:t>
              </a:r>
              <a:endParaRPr lang="en-IN" sz="1200" dirty="0">
                <a:effectLst/>
                <a:latin typeface="Times New Roman" panose="02020603050405020304" pitchFamily="18" charset="0"/>
                <a:ea typeface="Times New Roman" panose="02020603050405020304" pitchFamily="18" charset="0"/>
              </a:endParaRPr>
            </a:p>
          </p:txBody>
        </p:sp>
        <p:sp>
          <p:nvSpPr>
            <p:cNvPr id="10" name="Rounded Rectangle 30">
              <a:extLst>
                <a:ext uri="{FF2B5EF4-FFF2-40B4-BE49-F238E27FC236}">
                  <a16:creationId xmlns:a16="http://schemas.microsoft.com/office/drawing/2014/main" id="{7448BF74-393E-4D1E-8B75-AA0FB22D86D3}"/>
                </a:ext>
              </a:extLst>
            </p:cNvPr>
            <p:cNvSpPr/>
            <p:nvPr/>
          </p:nvSpPr>
          <p:spPr>
            <a:xfrm>
              <a:off x="2947852" y="3783873"/>
              <a:ext cx="1397726" cy="719745"/>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Good Bye</a:t>
              </a:r>
              <a:endParaRPr lang="en-IN" sz="1200" dirty="0">
                <a:effectLst/>
                <a:latin typeface="Times New Roman" panose="02020603050405020304" pitchFamily="18" charset="0"/>
                <a:ea typeface="Times New Roman" panose="02020603050405020304" pitchFamily="18" charset="0"/>
              </a:endParaRPr>
            </a:p>
          </p:txBody>
        </p:sp>
        <p:cxnSp>
          <p:nvCxnSpPr>
            <p:cNvPr id="11" name="Straight Connector 10">
              <a:extLst>
                <a:ext uri="{FF2B5EF4-FFF2-40B4-BE49-F238E27FC236}">
                  <a16:creationId xmlns:a16="http://schemas.microsoft.com/office/drawing/2014/main" id="{7474EF6D-D54C-4768-ACDD-3352615FF4DE}"/>
                </a:ext>
              </a:extLst>
            </p:cNvPr>
            <p:cNvCxnSpPr/>
            <p:nvPr/>
          </p:nvCxnSpPr>
          <p:spPr>
            <a:xfrm>
              <a:off x="3494314" y="627018"/>
              <a:ext cx="0" cy="492033"/>
            </a:xfrm>
            <a:prstGeom prst="line">
              <a:avLst/>
            </a:prstGeom>
          </p:spPr>
          <p:style>
            <a:lnRef idx="1">
              <a:schemeClr val="accent5"/>
            </a:lnRef>
            <a:fillRef idx="3">
              <a:schemeClr val="accent5"/>
            </a:fillRef>
            <a:effectRef idx="2">
              <a:schemeClr val="accent5"/>
            </a:effectRef>
            <a:fontRef idx="minor">
              <a:schemeClr val="lt1"/>
            </a:fontRef>
          </p:style>
        </p:cxnSp>
        <p:cxnSp>
          <p:nvCxnSpPr>
            <p:cNvPr id="12" name="Straight Connector 11">
              <a:extLst>
                <a:ext uri="{FF2B5EF4-FFF2-40B4-BE49-F238E27FC236}">
                  <a16:creationId xmlns:a16="http://schemas.microsoft.com/office/drawing/2014/main" id="{595FB3ED-DC56-4C2D-BB25-58B64FC11260}"/>
                </a:ext>
              </a:extLst>
            </p:cNvPr>
            <p:cNvCxnSpPr/>
            <p:nvPr/>
          </p:nvCxnSpPr>
          <p:spPr>
            <a:xfrm flipH="1" flipV="1">
              <a:off x="1417319" y="2579914"/>
              <a:ext cx="1423852" cy="1"/>
            </a:xfrm>
            <a:prstGeom prst="line">
              <a:avLst/>
            </a:prstGeom>
          </p:spPr>
          <p:style>
            <a:lnRef idx="1">
              <a:schemeClr val="accent5"/>
            </a:lnRef>
            <a:fillRef idx="3">
              <a:schemeClr val="accent5"/>
            </a:fillRef>
            <a:effectRef idx="2">
              <a:schemeClr val="accent5"/>
            </a:effectRef>
            <a:fontRef idx="minor">
              <a:schemeClr val="lt1"/>
            </a:fontRef>
          </p:style>
        </p:cxnSp>
        <p:cxnSp>
          <p:nvCxnSpPr>
            <p:cNvPr id="13" name="Straight Connector 12">
              <a:extLst>
                <a:ext uri="{FF2B5EF4-FFF2-40B4-BE49-F238E27FC236}">
                  <a16:creationId xmlns:a16="http://schemas.microsoft.com/office/drawing/2014/main" id="{904E665A-96B7-460C-8756-B2F6A4B56063}"/>
                </a:ext>
              </a:extLst>
            </p:cNvPr>
            <p:cNvCxnSpPr/>
            <p:nvPr/>
          </p:nvCxnSpPr>
          <p:spPr>
            <a:xfrm>
              <a:off x="1384663" y="2579914"/>
              <a:ext cx="0" cy="1173480"/>
            </a:xfrm>
            <a:prstGeom prst="line">
              <a:avLst/>
            </a:prstGeom>
          </p:spPr>
          <p:style>
            <a:lnRef idx="1">
              <a:schemeClr val="accent5"/>
            </a:lnRef>
            <a:fillRef idx="3">
              <a:schemeClr val="accent5"/>
            </a:fillRef>
            <a:effectRef idx="2">
              <a:schemeClr val="accent5"/>
            </a:effectRef>
            <a:fontRef idx="minor">
              <a:schemeClr val="lt1"/>
            </a:fontRef>
          </p:style>
        </p:cxnSp>
        <p:cxnSp>
          <p:nvCxnSpPr>
            <p:cNvPr id="14" name="Straight Connector 13">
              <a:extLst>
                <a:ext uri="{FF2B5EF4-FFF2-40B4-BE49-F238E27FC236}">
                  <a16:creationId xmlns:a16="http://schemas.microsoft.com/office/drawing/2014/main" id="{086899C2-6386-47D2-8263-DE722CFDD2B4}"/>
                </a:ext>
              </a:extLst>
            </p:cNvPr>
            <p:cNvCxnSpPr/>
            <p:nvPr/>
          </p:nvCxnSpPr>
          <p:spPr>
            <a:xfrm flipH="1">
              <a:off x="3494313" y="3043646"/>
              <a:ext cx="1" cy="740228"/>
            </a:xfrm>
            <a:prstGeom prst="line">
              <a:avLst/>
            </a:prstGeom>
          </p:spPr>
          <p:style>
            <a:lnRef idx="1">
              <a:schemeClr val="accent5"/>
            </a:lnRef>
            <a:fillRef idx="3">
              <a:schemeClr val="accent5"/>
            </a:fillRef>
            <a:effectRef idx="2">
              <a:schemeClr val="accent5"/>
            </a:effectRef>
            <a:fontRef idx="minor">
              <a:schemeClr val="lt1"/>
            </a:fontRef>
          </p:style>
        </p:cxnSp>
        <p:cxnSp>
          <p:nvCxnSpPr>
            <p:cNvPr id="15" name="Straight Connector 14">
              <a:extLst>
                <a:ext uri="{FF2B5EF4-FFF2-40B4-BE49-F238E27FC236}">
                  <a16:creationId xmlns:a16="http://schemas.microsoft.com/office/drawing/2014/main" id="{330626B4-667F-4B74-9DEE-821A414434B0}"/>
                </a:ext>
              </a:extLst>
            </p:cNvPr>
            <p:cNvCxnSpPr/>
            <p:nvPr/>
          </p:nvCxnSpPr>
          <p:spPr>
            <a:xfrm flipV="1">
              <a:off x="4147456" y="2579914"/>
              <a:ext cx="2076993" cy="1"/>
            </a:xfrm>
            <a:prstGeom prst="line">
              <a:avLst/>
            </a:prstGeom>
          </p:spPr>
          <p:style>
            <a:lnRef idx="1">
              <a:schemeClr val="accent5"/>
            </a:lnRef>
            <a:fillRef idx="3">
              <a:schemeClr val="accent5"/>
            </a:fillRef>
            <a:effectRef idx="2">
              <a:schemeClr val="accent5"/>
            </a:effectRef>
            <a:fontRef idx="minor">
              <a:schemeClr val="lt1"/>
            </a:fontRef>
          </p:style>
        </p:cxnSp>
        <p:cxnSp>
          <p:nvCxnSpPr>
            <p:cNvPr id="16" name="Straight Connector 15">
              <a:extLst>
                <a:ext uri="{FF2B5EF4-FFF2-40B4-BE49-F238E27FC236}">
                  <a16:creationId xmlns:a16="http://schemas.microsoft.com/office/drawing/2014/main" id="{DBEC326B-6A8F-4869-9FBA-58967D05A9C8}"/>
                </a:ext>
              </a:extLst>
            </p:cNvPr>
            <p:cNvCxnSpPr/>
            <p:nvPr/>
          </p:nvCxnSpPr>
          <p:spPr>
            <a:xfrm flipH="1">
              <a:off x="6191793" y="2579914"/>
              <a:ext cx="13064" cy="1203960"/>
            </a:xfrm>
            <a:prstGeom prst="line">
              <a:avLst/>
            </a:prstGeom>
          </p:spPr>
          <p:style>
            <a:lnRef idx="1">
              <a:schemeClr val="accent5"/>
            </a:lnRef>
            <a:fillRef idx="3">
              <a:schemeClr val="accent5"/>
            </a:fillRef>
            <a:effectRef idx="2">
              <a:schemeClr val="accent5"/>
            </a:effectRef>
            <a:fontRef idx="minor">
              <a:schemeClr val="lt1"/>
            </a:fontRef>
          </p:style>
        </p:cxnSp>
        <p:cxnSp>
          <p:nvCxnSpPr>
            <p:cNvPr id="17" name="Straight Connector 16">
              <a:extLst>
                <a:ext uri="{FF2B5EF4-FFF2-40B4-BE49-F238E27FC236}">
                  <a16:creationId xmlns:a16="http://schemas.microsoft.com/office/drawing/2014/main" id="{7D355537-6C01-459F-AE66-E15A35A8EE00}"/>
                </a:ext>
              </a:extLst>
            </p:cNvPr>
            <p:cNvCxnSpPr/>
            <p:nvPr/>
          </p:nvCxnSpPr>
          <p:spPr>
            <a:xfrm>
              <a:off x="3494314" y="1746069"/>
              <a:ext cx="0" cy="370114"/>
            </a:xfrm>
            <a:prstGeom prst="line">
              <a:avLst/>
            </a:prstGeom>
          </p:spPr>
          <p:style>
            <a:lnRef idx="1">
              <a:schemeClr val="accent5"/>
            </a:lnRef>
            <a:fillRef idx="3">
              <a:schemeClr val="accent5"/>
            </a:fillRef>
            <a:effectRef idx="2">
              <a:schemeClr val="accent5"/>
            </a:effectRef>
            <a:fontRef idx="minor">
              <a:schemeClr val="lt1"/>
            </a:fontRef>
          </p:style>
        </p:cxnSp>
        <p:cxnSp>
          <p:nvCxnSpPr>
            <p:cNvPr id="18" name="Straight Connector 17">
              <a:extLst>
                <a:ext uri="{FF2B5EF4-FFF2-40B4-BE49-F238E27FC236}">
                  <a16:creationId xmlns:a16="http://schemas.microsoft.com/office/drawing/2014/main" id="{C7E72D14-CB58-4BB5-88AD-2E01D3D5B6FF}"/>
                </a:ext>
              </a:extLst>
            </p:cNvPr>
            <p:cNvCxnSpPr/>
            <p:nvPr/>
          </p:nvCxnSpPr>
          <p:spPr>
            <a:xfrm flipH="1">
              <a:off x="3644537" y="4410892"/>
              <a:ext cx="2177" cy="370114"/>
            </a:xfrm>
            <a:prstGeom prst="line">
              <a:avLst/>
            </a:prstGeom>
          </p:spPr>
          <p:style>
            <a:lnRef idx="1">
              <a:schemeClr val="accent5"/>
            </a:lnRef>
            <a:fillRef idx="3">
              <a:schemeClr val="accent5"/>
            </a:fillRef>
            <a:effectRef idx="2">
              <a:schemeClr val="accent5"/>
            </a:effectRef>
            <a:fontRef idx="minor">
              <a:schemeClr val="lt1"/>
            </a:fontRef>
          </p:style>
        </p:cxnSp>
        <p:sp>
          <p:nvSpPr>
            <p:cNvPr id="19" name="Oval 18">
              <a:extLst>
                <a:ext uri="{FF2B5EF4-FFF2-40B4-BE49-F238E27FC236}">
                  <a16:creationId xmlns:a16="http://schemas.microsoft.com/office/drawing/2014/main" id="{A29D653A-EF4F-40E2-B602-9D81DDD1AC3C}"/>
                </a:ext>
              </a:extLst>
            </p:cNvPr>
            <p:cNvSpPr/>
            <p:nvPr/>
          </p:nvSpPr>
          <p:spPr>
            <a:xfrm>
              <a:off x="3031547" y="4781007"/>
              <a:ext cx="1280768" cy="906090"/>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800" kern="1200" dirty="0">
                  <a:solidFill>
                    <a:srgbClr val="FFFFFF"/>
                  </a:solidFill>
                  <a:effectLst/>
                  <a:latin typeface="Times New Roman" panose="02020603050405020304" pitchFamily="18" charset="0"/>
                  <a:ea typeface="Times New Roman" panose="02020603050405020304" pitchFamily="18" charset="0"/>
                </a:rPr>
                <a:t>End</a:t>
              </a:r>
              <a:endParaRPr lang="en-IN" sz="1200" dirty="0">
                <a:effectLst/>
                <a:latin typeface="Times New Roman" panose="02020603050405020304" pitchFamily="18" charset="0"/>
                <a:ea typeface="Times New Roman" panose="02020603050405020304" pitchFamily="18" charset="0"/>
              </a:endParaRPr>
            </a:p>
          </p:txBody>
        </p:sp>
        <p:cxnSp>
          <p:nvCxnSpPr>
            <p:cNvPr id="20" name="Straight Connector 19">
              <a:extLst>
                <a:ext uri="{FF2B5EF4-FFF2-40B4-BE49-F238E27FC236}">
                  <a16:creationId xmlns:a16="http://schemas.microsoft.com/office/drawing/2014/main" id="{1E05F1A8-1CEC-4775-AFFF-07705A172018}"/>
                </a:ext>
              </a:extLst>
            </p:cNvPr>
            <p:cNvCxnSpPr/>
            <p:nvPr/>
          </p:nvCxnSpPr>
          <p:spPr>
            <a:xfrm>
              <a:off x="1151708" y="4410892"/>
              <a:ext cx="0" cy="1203959"/>
            </a:xfrm>
            <a:prstGeom prst="line">
              <a:avLst/>
            </a:prstGeom>
          </p:spPr>
          <p:style>
            <a:lnRef idx="1">
              <a:schemeClr val="accent5"/>
            </a:lnRef>
            <a:fillRef idx="3">
              <a:schemeClr val="accent5"/>
            </a:fillRef>
            <a:effectRef idx="2">
              <a:schemeClr val="accent5"/>
            </a:effectRef>
            <a:fontRef idx="minor">
              <a:schemeClr val="lt1"/>
            </a:fontRef>
          </p:style>
        </p:cxnSp>
        <p:cxnSp>
          <p:nvCxnSpPr>
            <p:cNvPr id="21" name="Straight Connector 20">
              <a:extLst>
                <a:ext uri="{FF2B5EF4-FFF2-40B4-BE49-F238E27FC236}">
                  <a16:creationId xmlns:a16="http://schemas.microsoft.com/office/drawing/2014/main" id="{2B25B28D-AB56-4537-922B-491216E247F8}"/>
                </a:ext>
              </a:extLst>
            </p:cNvPr>
            <p:cNvCxnSpPr/>
            <p:nvPr/>
          </p:nvCxnSpPr>
          <p:spPr>
            <a:xfrm>
              <a:off x="6350725" y="4410892"/>
              <a:ext cx="0" cy="1203959"/>
            </a:xfrm>
            <a:prstGeom prst="line">
              <a:avLst/>
            </a:prstGeom>
          </p:spPr>
          <p:style>
            <a:lnRef idx="1">
              <a:schemeClr val="accent5"/>
            </a:lnRef>
            <a:fillRef idx="3">
              <a:schemeClr val="accent5"/>
            </a:fillRef>
            <a:effectRef idx="2">
              <a:schemeClr val="accent5"/>
            </a:effectRef>
            <a:fontRef idx="minor">
              <a:schemeClr val="lt1"/>
            </a:fontRef>
          </p:style>
        </p:cxnSp>
        <p:cxnSp>
          <p:nvCxnSpPr>
            <p:cNvPr id="22" name="Straight Connector 21">
              <a:extLst>
                <a:ext uri="{FF2B5EF4-FFF2-40B4-BE49-F238E27FC236}">
                  <a16:creationId xmlns:a16="http://schemas.microsoft.com/office/drawing/2014/main" id="{BEA19379-14A3-4FE0-896E-DC8D61A98418}"/>
                </a:ext>
              </a:extLst>
            </p:cNvPr>
            <p:cNvCxnSpPr/>
            <p:nvPr/>
          </p:nvCxnSpPr>
          <p:spPr>
            <a:xfrm>
              <a:off x="1151708" y="5614851"/>
              <a:ext cx="5199017" cy="1"/>
            </a:xfrm>
            <a:prstGeom prst="line">
              <a:avLst/>
            </a:prstGeom>
          </p:spPr>
          <p:style>
            <a:lnRef idx="1">
              <a:schemeClr val="accent5"/>
            </a:lnRef>
            <a:fillRef idx="3">
              <a:schemeClr val="accent5"/>
            </a:fillRef>
            <a:effectRef idx="2">
              <a:schemeClr val="accent5"/>
            </a:effectRef>
            <a:fontRef idx="minor">
              <a:schemeClr val="lt1"/>
            </a:fontRef>
          </p:style>
        </p:cxnSp>
        <p:cxnSp>
          <p:nvCxnSpPr>
            <p:cNvPr id="23" name="Straight Connector 22">
              <a:extLst>
                <a:ext uri="{FF2B5EF4-FFF2-40B4-BE49-F238E27FC236}">
                  <a16:creationId xmlns:a16="http://schemas.microsoft.com/office/drawing/2014/main" id="{B9A2695C-1611-423F-B328-BDC2372E8B11}"/>
                </a:ext>
              </a:extLst>
            </p:cNvPr>
            <p:cNvCxnSpPr/>
            <p:nvPr/>
          </p:nvCxnSpPr>
          <p:spPr>
            <a:xfrm flipH="1">
              <a:off x="0" y="313509"/>
              <a:ext cx="2795451" cy="0"/>
            </a:xfrm>
            <a:prstGeom prst="line">
              <a:avLst/>
            </a:prstGeom>
          </p:spPr>
          <p:style>
            <a:lnRef idx="1">
              <a:schemeClr val="accent5"/>
            </a:lnRef>
            <a:fillRef idx="3">
              <a:schemeClr val="accent5"/>
            </a:fillRef>
            <a:effectRef idx="2">
              <a:schemeClr val="accent5"/>
            </a:effectRef>
            <a:fontRef idx="minor">
              <a:schemeClr val="lt1"/>
            </a:fontRef>
          </p:style>
        </p:cxnSp>
        <p:cxnSp>
          <p:nvCxnSpPr>
            <p:cNvPr id="24" name="Straight Connector 23">
              <a:extLst>
                <a:ext uri="{FF2B5EF4-FFF2-40B4-BE49-F238E27FC236}">
                  <a16:creationId xmlns:a16="http://schemas.microsoft.com/office/drawing/2014/main" id="{AEF69ADC-86A6-482D-BF67-282E5F9CD996}"/>
                </a:ext>
              </a:extLst>
            </p:cNvPr>
            <p:cNvCxnSpPr/>
            <p:nvPr/>
          </p:nvCxnSpPr>
          <p:spPr>
            <a:xfrm flipH="1">
              <a:off x="0" y="313509"/>
              <a:ext cx="13063" cy="5301342"/>
            </a:xfrm>
            <a:prstGeom prst="line">
              <a:avLst/>
            </a:prstGeom>
          </p:spPr>
          <p:style>
            <a:lnRef idx="1">
              <a:schemeClr val="accent5"/>
            </a:lnRef>
            <a:fillRef idx="3">
              <a:schemeClr val="accent5"/>
            </a:fillRef>
            <a:effectRef idx="2">
              <a:schemeClr val="accent5"/>
            </a:effectRef>
            <a:fontRef idx="minor">
              <a:schemeClr val="lt1"/>
            </a:fontRef>
          </p:style>
        </p:cxnSp>
        <p:cxnSp>
          <p:nvCxnSpPr>
            <p:cNvPr id="25" name="Straight Connector 24">
              <a:extLst>
                <a:ext uri="{FF2B5EF4-FFF2-40B4-BE49-F238E27FC236}">
                  <a16:creationId xmlns:a16="http://schemas.microsoft.com/office/drawing/2014/main" id="{61EF718A-C455-40C5-B34F-4FDB51BB2EF1}"/>
                </a:ext>
              </a:extLst>
            </p:cNvPr>
            <p:cNvCxnSpPr/>
            <p:nvPr/>
          </p:nvCxnSpPr>
          <p:spPr>
            <a:xfrm flipH="1">
              <a:off x="26126" y="5614851"/>
              <a:ext cx="1156063" cy="0"/>
            </a:xfrm>
            <a:prstGeom prst="line">
              <a:avLst/>
            </a:prstGeom>
          </p:spPr>
          <p:style>
            <a:lnRef idx="1">
              <a:schemeClr val="accent5"/>
            </a:lnRef>
            <a:fillRef idx="3">
              <a:schemeClr val="accent5"/>
            </a:fillRef>
            <a:effectRef idx="2">
              <a:schemeClr val="accent5"/>
            </a:effectRef>
            <a:fontRef idx="minor">
              <a:schemeClr val="lt1"/>
            </a:fontRef>
          </p:style>
        </p:cxnSp>
      </p:grpSp>
      <p:sp>
        <p:nvSpPr>
          <p:cNvPr id="33" name="Rectangle 32">
            <a:extLst>
              <a:ext uri="{FF2B5EF4-FFF2-40B4-BE49-F238E27FC236}">
                <a16:creationId xmlns:a16="http://schemas.microsoft.com/office/drawing/2014/main" id="{F1F19577-8B7A-D64B-90B0-688E36FCB262}"/>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34" name="Rectangle 33">
            <a:extLst>
              <a:ext uri="{FF2B5EF4-FFF2-40B4-BE49-F238E27FC236}">
                <a16:creationId xmlns:a16="http://schemas.microsoft.com/office/drawing/2014/main" id="{9EFFD3F2-90D3-B64E-8233-102B69B77ED2}"/>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35" name="Picture 34">
            <a:extLst>
              <a:ext uri="{FF2B5EF4-FFF2-40B4-BE49-F238E27FC236}">
                <a16:creationId xmlns:a16="http://schemas.microsoft.com/office/drawing/2014/main" id="{A51F1B2A-EA0E-F246-BDF3-BD198ECD6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
        <p:nvSpPr>
          <p:cNvPr id="26" name="TextBox 25">
            <a:extLst>
              <a:ext uri="{FF2B5EF4-FFF2-40B4-BE49-F238E27FC236}">
                <a16:creationId xmlns:a16="http://schemas.microsoft.com/office/drawing/2014/main" id="{DBC40ABC-D444-4838-88F5-EAAF61C33B18}"/>
              </a:ext>
            </a:extLst>
          </p:cNvPr>
          <p:cNvSpPr txBox="1"/>
          <p:nvPr/>
        </p:nvSpPr>
        <p:spPr>
          <a:xfrm>
            <a:off x="4149969" y="4379331"/>
            <a:ext cx="106088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command</a:t>
            </a:r>
            <a:endParaRPr lang="en-IN" sz="16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D89E69BE-5477-440F-ACF1-43688C518089}"/>
              </a:ext>
            </a:extLst>
          </p:cNvPr>
          <p:cNvSpPr txBox="1"/>
          <p:nvPr/>
        </p:nvSpPr>
        <p:spPr>
          <a:xfrm>
            <a:off x="5681872" y="4559476"/>
            <a:ext cx="106088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quit</a:t>
            </a:r>
            <a:endParaRPr lang="en-IN" sz="16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2F04CD5-6E90-4770-89D0-0C6C466D8DAD}"/>
              </a:ext>
            </a:extLst>
          </p:cNvPr>
          <p:cNvSpPr txBox="1"/>
          <p:nvPr/>
        </p:nvSpPr>
        <p:spPr>
          <a:xfrm>
            <a:off x="6787171" y="3829064"/>
            <a:ext cx="106088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questions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40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8747912-DB24-BB43-9991-EE6734FFFF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86876" y="1869834"/>
            <a:ext cx="2905124" cy="2016760"/>
          </a:xfrm>
          <a:prstGeom prst="rect">
            <a:avLst/>
          </a:prstGeom>
        </p:spPr>
      </p:pic>
      <p:sp>
        <p:nvSpPr>
          <p:cNvPr id="2" name="Title 1">
            <a:extLst>
              <a:ext uri="{FF2B5EF4-FFF2-40B4-BE49-F238E27FC236}">
                <a16:creationId xmlns:a16="http://schemas.microsoft.com/office/drawing/2014/main" id="{3E7E9231-12F2-4794-84DE-84CA6A239466}"/>
              </a:ext>
            </a:extLst>
          </p:cNvPr>
          <p:cNvSpPr>
            <a:spLocks noGrp="1"/>
          </p:cNvSpPr>
          <p:nvPr>
            <p:ph type="title"/>
          </p:nvPr>
        </p:nvSpPr>
        <p:spPr>
          <a:xfrm>
            <a:off x="0" y="1300320"/>
            <a:ext cx="10992059" cy="1325563"/>
          </a:xfrm>
        </p:spPr>
        <p:txBody>
          <a:bodyPr>
            <a:normAutofit/>
          </a:bodyPr>
          <a:lstStyle/>
          <a:p>
            <a:r>
              <a:rPr lang="en-US" sz="4000" b="1" dirty="0">
                <a:latin typeface="Times New Roman" panose="02020603050405020304" pitchFamily="18" charset="0"/>
                <a:cs typeface="Times New Roman" panose="02020603050405020304" pitchFamily="18" charset="0"/>
              </a:rPr>
              <a:t>Future 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A148CB-8130-49AF-80B1-9AAD989F2031}"/>
              </a:ext>
            </a:extLst>
          </p:cNvPr>
          <p:cNvSpPr>
            <a:spLocks noGrp="1"/>
          </p:cNvSpPr>
          <p:nvPr>
            <p:ph idx="1"/>
          </p:nvPr>
        </p:nvSpPr>
        <p:spPr>
          <a:xfrm>
            <a:off x="0" y="2488374"/>
            <a:ext cx="9477375" cy="4351338"/>
          </a:xfrm>
        </p:spPr>
        <p:txBody>
          <a:bodyPr>
            <a:normAutofit/>
          </a:bodyPr>
          <a:lstStyle/>
          <a:p>
            <a:pPr>
              <a:lnSpc>
                <a:spcPct val="150000"/>
              </a:lnSpc>
            </a:pPr>
            <a:r>
              <a:rPr lang="en-US" sz="2600" dirty="0">
                <a:effectLst/>
                <a:latin typeface="Times New Roman" panose="02020603050405020304" pitchFamily="18" charset="0"/>
                <a:ea typeface="Times New Roman" panose="02020603050405020304" pitchFamily="18" charset="0"/>
              </a:rPr>
              <a:t>What we have at the present is only a program that when run from the IDE would become our voice assistant. </a:t>
            </a:r>
          </a:p>
          <a:p>
            <a:pPr>
              <a:lnSpc>
                <a:spcPct val="150000"/>
              </a:lnSpc>
            </a:pPr>
            <a:r>
              <a:rPr lang="en-US" sz="2600" dirty="0">
                <a:effectLst/>
                <a:latin typeface="Times New Roman" panose="02020603050405020304" pitchFamily="18" charset="0"/>
                <a:ea typeface="Times New Roman" panose="02020603050405020304" pitchFamily="18" charset="0"/>
              </a:rPr>
              <a:t>So in the future one may add some GUI </a:t>
            </a:r>
          </a:p>
          <a:p>
            <a:pPr>
              <a:lnSpc>
                <a:spcPct val="150000"/>
              </a:lnSpc>
            </a:pPr>
            <a:r>
              <a:rPr lang="en-US" sz="2600" dirty="0">
                <a:effectLst/>
                <a:latin typeface="Times New Roman" panose="02020603050405020304" pitchFamily="18" charset="0"/>
                <a:ea typeface="Times New Roman" panose="02020603050405020304" pitchFamily="18" charset="0"/>
              </a:rPr>
              <a:t>runnable file using ‘</a:t>
            </a:r>
            <a:r>
              <a:rPr lang="en-US" sz="2600" dirty="0" err="1">
                <a:effectLst/>
                <a:latin typeface="Times New Roman" panose="02020603050405020304" pitchFamily="18" charset="0"/>
                <a:ea typeface="Times New Roman" panose="02020603050405020304" pitchFamily="18" charset="0"/>
              </a:rPr>
              <a:t>pyinstaller</a:t>
            </a:r>
            <a:r>
              <a:rPr lang="en-US" sz="2600"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EF6F8BAF-8F91-FC45-BFD6-2E0C3E631A9C}"/>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3" name="Rectangle 12">
            <a:extLst>
              <a:ext uri="{FF2B5EF4-FFF2-40B4-BE49-F238E27FC236}">
                <a16:creationId xmlns:a16="http://schemas.microsoft.com/office/drawing/2014/main" id="{FC9632C4-8BD2-354F-862F-958F19EB6C5C}"/>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4" name="Picture 13">
            <a:extLst>
              <a:ext uri="{FF2B5EF4-FFF2-40B4-BE49-F238E27FC236}">
                <a16:creationId xmlns:a16="http://schemas.microsoft.com/office/drawing/2014/main" id="{5DADD723-D3B2-AF46-905F-54436B099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271183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45AC-2C77-4247-B10E-48EC81CC7871}"/>
              </a:ext>
            </a:extLst>
          </p:cNvPr>
          <p:cNvSpPr>
            <a:spLocks noGrp="1"/>
          </p:cNvSpPr>
          <p:nvPr>
            <p:ph type="title"/>
          </p:nvPr>
        </p:nvSpPr>
        <p:spPr>
          <a:xfrm>
            <a:off x="967740" y="1657545"/>
            <a:ext cx="3867912" cy="812864"/>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05F41D-1834-4392-B718-ADF8BA3CC275}"/>
              </a:ext>
            </a:extLst>
          </p:cNvPr>
          <p:cNvSpPr>
            <a:spLocks noGrp="1"/>
          </p:cNvSpPr>
          <p:nvPr>
            <p:ph idx="1"/>
          </p:nvPr>
        </p:nvSpPr>
        <p:spPr>
          <a:xfrm>
            <a:off x="776821" y="2729225"/>
            <a:ext cx="9915144" cy="3775139"/>
          </a:xfrm>
        </p:spPr>
        <p:txBody>
          <a:bodyPr/>
          <a:lstStyle/>
          <a:p>
            <a:pPr marL="0" indent="0" algn="just">
              <a:lnSpc>
                <a:spcPct val="150000"/>
              </a:lnSpc>
              <a:buNone/>
            </a:pPr>
            <a:r>
              <a:rPr lang="en-US" sz="2600" dirty="0">
                <a:latin typeface="Times New Roman" panose="02020603050405020304" pitchFamily="18" charset="0"/>
                <a:ea typeface="Times New Roman" panose="02020603050405020304" pitchFamily="18" charset="0"/>
              </a:rPr>
              <a:t>I</a:t>
            </a:r>
            <a:r>
              <a:rPr lang="en-US" sz="2600" dirty="0">
                <a:effectLst/>
                <a:latin typeface="Times New Roman" panose="02020603050405020304" pitchFamily="18" charset="0"/>
                <a:ea typeface="Times New Roman" panose="02020603050405020304" pitchFamily="18" charset="0"/>
              </a:rPr>
              <a:t>n this project we have presented the design and implementation of a virtual desktop assistant “Alex” which will be programmed merely using python. Using this application, we will be able to automate our desktop, access some important sites on the web and also ask queries to the assistant which it will answer referring to the Wikipedia. In short, this assistant will help us in being more productive at work and save time.</a:t>
            </a:r>
            <a:endParaRPr lang="en-IN" sz="2600" dirty="0">
              <a:effectLst/>
              <a:latin typeface="Times New Roman" panose="02020603050405020304" pitchFamily="18" charset="0"/>
              <a:ea typeface="Times New Roman" panose="02020603050405020304" pitchFamily="18" charset="0"/>
            </a:endParaRPr>
          </a:p>
          <a:p>
            <a:endParaRPr lang="en-IN" dirty="0"/>
          </a:p>
        </p:txBody>
      </p:sp>
      <p:sp>
        <p:nvSpPr>
          <p:cNvPr id="9" name="Rectangle 8">
            <a:extLst>
              <a:ext uri="{FF2B5EF4-FFF2-40B4-BE49-F238E27FC236}">
                <a16:creationId xmlns:a16="http://schemas.microsoft.com/office/drawing/2014/main" id="{0C888A6C-5243-B942-B602-237BC9327828}"/>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0" name="Rectangle 9">
            <a:extLst>
              <a:ext uri="{FF2B5EF4-FFF2-40B4-BE49-F238E27FC236}">
                <a16:creationId xmlns:a16="http://schemas.microsoft.com/office/drawing/2014/main" id="{40EC1450-EA0F-C64B-9353-720478B97D68}"/>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1" name="Picture 10">
            <a:extLst>
              <a:ext uri="{FF2B5EF4-FFF2-40B4-BE49-F238E27FC236}">
                <a16:creationId xmlns:a16="http://schemas.microsoft.com/office/drawing/2014/main" id="{484C5D8F-6748-3047-AD4B-2EC78F86D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2715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195C336-2FC9-D646-A905-3AFB0C5EC9F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610"/>
          <a:stretch/>
        </p:blipFill>
        <p:spPr>
          <a:xfrm>
            <a:off x="7777311" y="1581689"/>
            <a:ext cx="4440936" cy="2377631"/>
          </a:xfrm>
          <a:prstGeom prst="rect">
            <a:avLst/>
          </a:prstGeom>
        </p:spPr>
      </p:pic>
      <p:sp>
        <p:nvSpPr>
          <p:cNvPr id="2" name="Title 1">
            <a:extLst>
              <a:ext uri="{FF2B5EF4-FFF2-40B4-BE49-F238E27FC236}">
                <a16:creationId xmlns:a16="http://schemas.microsoft.com/office/drawing/2014/main" id="{9838D33D-43A5-4C80-9BED-43DC9BE27D76}"/>
              </a:ext>
            </a:extLst>
          </p:cNvPr>
          <p:cNvSpPr>
            <a:spLocks noGrp="1"/>
          </p:cNvSpPr>
          <p:nvPr>
            <p:ph type="title"/>
          </p:nvPr>
        </p:nvSpPr>
        <p:spPr>
          <a:xfrm>
            <a:off x="89579" y="1547163"/>
            <a:ext cx="4440936" cy="898208"/>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DF2705-5F69-4688-82F6-CE36DAF7D28C}"/>
              </a:ext>
            </a:extLst>
          </p:cNvPr>
          <p:cNvSpPr>
            <a:spLocks noGrp="1"/>
          </p:cNvSpPr>
          <p:nvPr>
            <p:ph idx="1"/>
          </p:nvPr>
        </p:nvSpPr>
        <p:spPr>
          <a:xfrm>
            <a:off x="0" y="2338894"/>
            <a:ext cx="8817864" cy="3202115"/>
          </a:xfrm>
        </p:spPr>
        <p:txBody>
          <a:bodyPr>
            <a:noAutofit/>
          </a:bodyPr>
          <a:lstStyle/>
          <a:p>
            <a:pPr>
              <a:lnSpc>
                <a:spcPct val="150000"/>
              </a:lnSpc>
              <a:buFont typeface="Wingdings" pitchFamily="2" charset="2"/>
              <a:buChar char="v"/>
              <a:tabLst>
                <a:tab pos="24765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Code  with  Harry  –  YouTube  (</a:t>
            </a:r>
            <a:r>
              <a:rPr lang="en-US" sz="22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https://www.youtube.com/channel/UCeVMnSShP_Iviwkknt83cww</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itchFamily="2" charset="2"/>
              <a:buChar char="v"/>
              <a:tabLst>
                <a:tab pos="2476500" algn="l"/>
              </a:tabLst>
            </a:pPr>
            <a:r>
              <a:rPr lang="en-US" sz="22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https://extrudesign.com/virtual-assistant-using-python/</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itchFamily="2" charset="2"/>
              <a:buChar char="v"/>
              <a:tabLst>
                <a:tab pos="24765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Ravikumar , Prateek , </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Sathvik</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Bhandar</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Rahul Kumar, </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Mayura</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Tapkire</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virtual voice </a:t>
            </a:r>
            <a:r>
              <a:rPr lang="en-US" sz="2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assistant</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”,International</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Research Journal of Engineering and Technology(2020)</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itchFamily="2" charset="2"/>
              <a:buChar char="v"/>
            </a:pPr>
            <a:r>
              <a:rPr lang="en-IN" sz="2200" b="1" dirty="0">
                <a:latin typeface="Times New Roman" panose="02020603050405020304" pitchFamily="18" charset="0"/>
                <a:cs typeface="Times New Roman" panose="02020603050405020304" pitchFamily="18" charset="0"/>
              </a:rPr>
              <a:t>Python docs (</a:t>
            </a:r>
            <a:r>
              <a:rPr lang="en-IN" sz="2200" b="1" dirty="0">
                <a:latin typeface="Times New Roman" panose="02020603050405020304" pitchFamily="18" charset="0"/>
                <a:cs typeface="Times New Roman" panose="02020603050405020304" pitchFamily="18" charset="0"/>
                <a:hlinkClick r:id="rId6"/>
              </a:rPr>
              <a:t>https://www.python.org/doc/</a:t>
            </a:r>
            <a:r>
              <a:rPr lang="en-IN" sz="2200" b="1" dirty="0">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F23A2CD4-D617-C24A-9B84-62CE54676832}"/>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3" name="Rectangle 12">
            <a:extLst>
              <a:ext uri="{FF2B5EF4-FFF2-40B4-BE49-F238E27FC236}">
                <a16:creationId xmlns:a16="http://schemas.microsoft.com/office/drawing/2014/main" id="{87A0DB50-F923-5B4D-A0BF-4646C548D581}"/>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4" name="Picture 13">
            <a:extLst>
              <a:ext uri="{FF2B5EF4-FFF2-40B4-BE49-F238E27FC236}">
                <a16:creationId xmlns:a16="http://schemas.microsoft.com/office/drawing/2014/main" id="{35F735F3-8910-0943-859C-3F528DF882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57133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1D89A-C2C1-7D44-97B1-BABFD9C98051}"/>
              </a:ext>
            </a:extLst>
          </p:cNvPr>
          <p:cNvSpPr/>
          <p:nvPr/>
        </p:nvSpPr>
        <p:spPr>
          <a:xfrm>
            <a:off x="2199037" y="252317"/>
            <a:ext cx="7964614" cy="6182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tx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2109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27E8-37E5-4D8F-92F4-CB11C0C44CDD}"/>
              </a:ext>
            </a:extLst>
          </p:cNvPr>
          <p:cNvSpPr>
            <a:spLocks noGrp="1"/>
          </p:cNvSpPr>
          <p:nvPr>
            <p:ph type="title"/>
          </p:nvPr>
        </p:nvSpPr>
        <p:spPr>
          <a:xfrm>
            <a:off x="689453" y="1805241"/>
            <a:ext cx="5262117" cy="1325563"/>
          </a:xfrm>
        </p:spPr>
        <p:txBody>
          <a:bodyPr>
            <a:normAutofit/>
          </a:bodyPr>
          <a:lstStyle/>
          <a:p>
            <a:r>
              <a:rPr lang="en-US" sz="3600" b="1" dirty="0">
                <a:latin typeface="Times New Roman" panose="02020603050405020304" pitchFamily="18" charset="0"/>
                <a:cs typeface="Times New Roman" panose="02020603050405020304" pitchFamily="18" charset="0"/>
              </a:rPr>
              <a:t>GROUP MEMBERS</a:t>
            </a:r>
            <a:r>
              <a:rPr lang="en-US" sz="3600" b="1" dirty="0"/>
              <a:t>:</a:t>
            </a:r>
            <a:endParaRPr lang="en-IN" sz="3600" b="1" dirty="0"/>
          </a:p>
        </p:txBody>
      </p:sp>
      <p:sp>
        <p:nvSpPr>
          <p:cNvPr id="3" name="Content Placeholder 2">
            <a:extLst>
              <a:ext uri="{FF2B5EF4-FFF2-40B4-BE49-F238E27FC236}">
                <a16:creationId xmlns:a16="http://schemas.microsoft.com/office/drawing/2014/main" id="{C679009B-8403-45A8-BF65-1830B75D0452}"/>
              </a:ext>
            </a:extLst>
          </p:cNvPr>
          <p:cNvSpPr>
            <a:spLocks noGrp="1"/>
          </p:cNvSpPr>
          <p:nvPr>
            <p:ph idx="1"/>
          </p:nvPr>
        </p:nvSpPr>
        <p:spPr>
          <a:xfrm>
            <a:off x="372111" y="2989345"/>
            <a:ext cx="9471660" cy="3232594"/>
          </a:xfrm>
        </p:spPr>
        <p:txBody>
          <a:bodyPr>
            <a:normAutofit/>
          </a:bodyPr>
          <a:lstStyle/>
          <a:p>
            <a:pPr>
              <a:buFont typeface="Wingdings" pitchFamily="2" charset="2"/>
              <a:buChar char="Ø"/>
            </a:pPr>
            <a:r>
              <a:rPr lang="en-US" sz="3200" dirty="0">
                <a:latin typeface="Times New Roman" panose="02020603050405020304" pitchFamily="18" charset="0"/>
                <a:cs typeface="Times New Roman" panose="02020603050405020304" pitchFamily="18" charset="0"/>
              </a:rPr>
              <a:t>BHABAL ROHAN RAVINDRA (312010)</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BIJAPUR AZIM AHMED MUKTAR AHMED (312011)</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KHAN ARKAAN FAIZAD (312021)</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SHAIKH ABUZAR HAFIZUDDIN (312041)</a:t>
            </a:r>
            <a:endParaRPr lang="en-IN"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B2000FF-F6FB-B849-9C64-CE23BC4DCC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59340" y="4735323"/>
            <a:ext cx="1860549" cy="1860549"/>
          </a:xfrm>
          <a:prstGeom prst="rect">
            <a:avLst/>
          </a:prstGeom>
        </p:spPr>
      </p:pic>
      <p:sp>
        <p:nvSpPr>
          <p:cNvPr id="13" name="Rectangle 12">
            <a:extLst>
              <a:ext uri="{FF2B5EF4-FFF2-40B4-BE49-F238E27FC236}">
                <a16:creationId xmlns:a16="http://schemas.microsoft.com/office/drawing/2014/main" id="{6AD7398C-2FB6-2B47-AC93-66B2AA21F5ED}"/>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4" name="Rectangle 13">
            <a:extLst>
              <a:ext uri="{FF2B5EF4-FFF2-40B4-BE49-F238E27FC236}">
                <a16:creationId xmlns:a16="http://schemas.microsoft.com/office/drawing/2014/main" id="{52478E2D-0A09-EF42-9648-06625D770E0D}"/>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5" name="Picture 14">
            <a:extLst>
              <a:ext uri="{FF2B5EF4-FFF2-40B4-BE49-F238E27FC236}">
                <a16:creationId xmlns:a16="http://schemas.microsoft.com/office/drawing/2014/main" id="{EDD3F50B-855B-744F-B137-922086665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144236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FDFB-D385-4361-9207-381F5C021020}"/>
              </a:ext>
            </a:extLst>
          </p:cNvPr>
          <p:cNvSpPr>
            <a:spLocks noGrp="1"/>
          </p:cNvSpPr>
          <p:nvPr>
            <p:ph type="title"/>
          </p:nvPr>
        </p:nvSpPr>
        <p:spPr>
          <a:xfrm>
            <a:off x="170688" y="1515713"/>
            <a:ext cx="3587496" cy="776288"/>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2A1642-3783-4539-9CC4-67BF11938450}"/>
              </a:ext>
            </a:extLst>
          </p:cNvPr>
          <p:cNvSpPr>
            <a:spLocks noGrp="1"/>
          </p:cNvSpPr>
          <p:nvPr>
            <p:ph idx="1"/>
          </p:nvPr>
        </p:nvSpPr>
        <p:spPr>
          <a:xfrm>
            <a:off x="170688" y="2350199"/>
            <a:ext cx="11935968" cy="4507802"/>
          </a:xfrm>
        </p:spPr>
        <p:txBody>
          <a:bodyPr>
            <a:normAutofit/>
          </a:bodyPr>
          <a:lstStyle/>
          <a:p>
            <a:pPr algn="just"/>
            <a:r>
              <a:rPr lang="en-US" sz="2600" dirty="0">
                <a:latin typeface="Times New Roman" panose="02020603050405020304" pitchFamily="18" charset="0"/>
                <a:cs typeface="Times New Roman" panose="02020603050405020304" pitchFamily="18" charset="0"/>
              </a:rPr>
              <a:t>In this project we have designed a desktop virtual voice assistant using python and its modules. </a:t>
            </a:r>
          </a:p>
          <a:p>
            <a:pPr algn="just"/>
            <a:r>
              <a:rPr lang="en-US" sz="2600" dirty="0">
                <a:latin typeface="Times New Roman" panose="02020603050405020304" pitchFamily="18" charset="0"/>
                <a:cs typeface="Times New Roman" panose="02020603050405020304" pitchFamily="18" charset="0"/>
              </a:rPr>
              <a:t>We have named it Alex </a:t>
            </a:r>
          </a:p>
          <a:p>
            <a:pPr algn="just"/>
            <a:r>
              <a:rPr lang="en-US" sz="2600" dirty="0">
                <a:latin typeface="Times New Roman" panose="02020603050405020304" pitchFamily="18" charset="0"/>
                <a:cs typeface="Times New Roman" panose="02020603050405020304" pitchFamily="18" charset="0"/>
              </a:rPr>
              <a:t>User is expected to just give a voice command and the assistant will execute those tasks. </a:t>
            </a:r>
          </a:p>
          <a:p>
            <a:pPr algn="just"/>
            <a:r>
              <a:rPr lang="en-US" sz="2600" dirty="0">
                <a:latin typeface="Times New Roman" panose="02020603050405020304" pitchFamily="18" charset="0"/>
                <a:cs typeface="Times New Roman" panose="02020603050405020304" pitchFamily="18" charset="0"/>
              </a:rPr>
              <a:t>The application uses the microphone as the source.</a:t>
            </a:r>
          </a:p>
          <a:p>
            <a:pPr algn="just"/>
            <a:r>
              <a:rPr lang="en-US" sz="2600" dirty="0">
                <a:latin typeface="Times New Roman" panose="02020603050405020304" pitchFamily="18" charset="0"/>
                <a:cs typeface="Times New Roman" panose="02020603050405020304" pitchFamily="18" charset="0"/>
              </a:rPr>
              <a:t>Mainly we can classify these commands into three types: web related, system related and questions. </a:t>
            </a:r>
          </a:p>
          <a:p>
            <a:pPr algn="just"/>
            <a:r>
              <a:rPr lang="en-US" sz="2600" dirty="0">
                <a:latin typeface="Times New Roman" panose="02020603050405020304" pitchFamily="18" charset="0"/>
                <a:cs typeface="Times New Roman" panose="02020603050405020304" pitchFamily="18" charset="0"/>
              </a:rPr>
              <a:t>We have aimed to automate nearly all the day to day life tasks .The application does not use AI and Machine Learning algorithms.</a:t>
            </a:r>
            <a:endParaRPr lang="en-IN" sz="26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578C142-6635-4841-8718-698707302372}"/>
              </a:ext>
            </a:extLst>
          </p:cNvPr>
          <p:cNvSpPr/>
          <p:nvPr/>
        </p:nvSpPr>
        <p:spPr>
          <a:xfrm>
            <a:off x="2194221" y="0"/>
            <a:ext cx="9997779" cy="145751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3" name="Rectangle 12">
            <a:extLst>
              <a:ext uri="{FF2B5EF4-FFF2-40B4-BE49-F238E27FC236}">
                <a16:creationId xmlns:a16="http://schemas.microsoft.com/office/drawing/2014/main" id="{EA4DADBF-0397-2F49-8F3B-F1D0DD3D3232}"/>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4" name="Picture 13">
            <a:extLst>
              <a:ext uri="{FF2B5EF4-FFF2-40B4-BE49-F238E27FC236}">
                <a16:creationId xmlns:a16="http://schemas.microsoft.com/office/drawing/2014/main" id="{97FE5E26-B8B0-5F44-8B7E-D5F3D99D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94221" cy="1457515"/>
          </a:xfrm>
          <a:prstGeom prst="rect">
            <a:avLst/>
          </a:prstGeom>
        </p:spPr>
      </p:pic>
    </p:spTree>
    <p:extLst>
      <p:ext uri="{BB962C8B-B14F-4D97-AF65-F5344CB8AC3E}">
        <p14:creationId xmlns:p14="http://schemas.microsoft.com/office/powerpoint/2010/main" val="172008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5F3C-2B5F-4843-AFA5-60BEF69A6C1D}"/>
              </a:ext>
            </a:extLst>
          </p:cNvPr>
          <p:cNvSpPr>
            <a:spLocks noGrp="1"/>
          </p:cNvSpPr>
          <p:nvPr>
            <p:ph type="title"/>
          </p:nvPr>
        </p:nvSpPr>
        <p:spPr>
          <a:xfrm>
            <a:off x="181809" y="1584960"/>
            <a:ext cx="2916936" cy="898208"/>
          </a:xfrm>
        </p:spPr>
        <p:txBody>
          <a:bodyPr>
            <a:normAutofit fontScale="90000"/>
          </a:bodyPr>
          <a:lstStyle/>
          <a:p>
            <a:r>
              <a:rPr lang="en-US" b="1" dirty="0">
                <a:latin typeface="Times New Roman" panose="02020603050405020304" pitchFamily="18" charset="0"/>
                <a:cs typeface="Times New Roman" panose="02020603050405020304" pitchFamily="18" charset="0"/>
              </a:rPr>
              <a:t>Motivation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B207F0-0F3C-4405-B411-13C078C2E8A1}"/>
              </a:ext>
            </a:extLst>
          </p:cNvPr>
          <p:cNvSpPr>
            <a:spLocks noGrp="1"/>
          </p:cNvSpPr>
          <p:nvPr>
            <p:ph idx="1"/>
          </p:nvPr>
        </p:nvSpPr>
        <p:spPr>
          <a:xfrm>
            <a:off x="0" y="2226083"/>
            <a:ext cx="8034527" cy="4133208"/>
          </a:xfrm>
        </p:spPr>
        <p:txBody>
          <a:bodyPr>
            <a:noAutofit/>
          </a:bodyPr>
          <a:lstStyle/>
          <a:p>
            <a:pPr algn="just">
              <a:lnSpc>
                <a:spcPct val="150000"/>
              </a:lnSpc>
              <a:buFont typeface="Wingdings" pitchFamily="2" charset="2"/>
              <a:buChar char="q"/>
            </a:pPr>
            <a:r>
              <a:rPr lang="en-US" sz="2600" dirty="0">
                <a:latin typeface="Times New Roman" panose="02020603050405020304" pitchFamily="18" charset="0"/>
                <a:cs typeface="Times New Roman" panose="02020603050405020304" pitchFamily="18" charset="0"/>
              </a:rPr>
              <a:t>Dark sides of voice assistant in the market like Google assistant, Alexa etc. </a:t>
            </a:r>
          </a:p>
          <a:p>
            <a:pPr algn="just">
              <a:lnSpc>
                <a:spcPct val="150000"/>
              </a:lnSpc>
              <a:buFont typeface="Wingdings" pitchFamily="2" charset="2"/>
              <a:buChar char="q"/>
            </a:pPr>
            <a:r>
              <a:rPr lang="en-US" sz="2600" dirty="0">
                <a:latin typeface="Times New Roman" panose="02020603050405020304" pitchFamily="18" charset="0"/>
                <a:cs typeface="Times New Roman" panose="02020603050405020304" pitchFamily="18" charset="0"/>
              </a:rPr>
              <a:t>More secure alternative</a:t>
            </a:r>
          </a:p>
          <a:p>
            <a:pPr algn="just">
              <a:lnSpc>
                <a:spcPct val="150000"/>
              </a:lnSpc>
              <a:buFont typeface="Wingdings" pitchFamily="2" charset="2"/>
              <a:buChar char="q"/>
            </a:pPr>
            <a:r>
              <a:rPr lang="en-US" sz="2600" dirty="0">
                <a:latin typeface="Times New Roman" panose="02020603050405020304" pitchFamily="18" charset="0"/>
                <a:cs typeface="Times New Roman" panose="02020603050405020304" pitchFamily="18" charset="0"/>
              </a:rPr>
              <a:t>It will help the user to access nearly each and every useful file and application in the system .</a:t>
            </a:r>
          </a:p>
          <a:p>
            <a:pPr algn="just">
              <a:lnSpc>
                <a:spcPct val="150000"/>
              </a:lnSpc>
              <a:buFont typeface="Wingdings" pitchFamily="2" charset="2"/>
              <a:buChar char="q"/>
            </a:pPr>
            <a:r>
              <a:rPr lang="en-US" sz="2600" dirty="0">
                <a:latin typeface="Times New Roman" panose="02020603050405020304" pitchFamily="18" charset="0"/>
                <a:cs typeface="Times New Roman" panose="02020603050405020304" pitchFamily="18" charset="0"/>
              </a:rPr>
              <a:t>So this program is capable of functioning without internet connectivity for queries related to the system </a:t>
            </a:r>
          </a:p>
          <a:p>
            <a:pPr algn="just">
              <a:lnSpc>
                <a:spcPct val="150000"/>
              </a:lnSpc>
              <a:buFont typeface="Wingdings" pitchFamily="2" charset="2"/>
              <a:buChar char="q"/>
            </a:pPr>
            <a:r>
              <a:rPr lang="en-US" sz="2600" dirty="0">
                <a:latin typeface="Times New Roman" panose="02020603050405020304" pitchFamily="18" charset="0"/>
                <a:cs typeface="Times New Roman" panose="02020603050405020304" pitchFamily="18" charset="0"/>
              </a:rPr>
              <a:t>Platform independent</a:t>
            </a:r>
            <a:endParaRPr lang="en-IN" sz="2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5068389-33DA-E042-9685-CBD37BC7DE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37162" y="1860751"/>
            <a:ext cx="3264693" cy="2176462"/>
          </a:xfrm>
          <a:prstGeom prst="rect">
            <a:avLst/>
          </a:prstGeom>
        </p:spPr>
      </p:pic>
      <p:sp>
        <p:nvSpPr>
          <p:cNvPr id="13" name="Rectangle 12">
            <a:extLst>
              <a:ext uri="{FF2B5EF4-FFF2-40B4-BE49-F238E27FC236}">
                <a16:creationId xmlns:a16="http://schemas.microsoft.com/office/drawing/2014/main" id="{6767E228-0A56-7444-BC83-41358B5886FC}"/>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4" name="Rectangle 13">
            <a:extLst>
              <a:ext uri="{FF2B5EF4-FFF2-40B4-BE49-F238E27FC236}">
                <a16:creationId xmlns:a16="http://schemas.microsoft.com/office/drawing/2014/main" id="{7D7A90B3-A34E-8843-A33E-8E114EC9192E}"/>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5" name="Picture 14">
            <a:extLst>
              <a:ext uri="{FF2B5EF4-FFF2-40B4-BE49-F238E27FC236}">
                <a16:creationId xmlns:a16="http://schemas.microsoft.com/office/drawing/2014/main" id="{3FD4D15D-D838-7340-94AC-9F3A82252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308091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76D2-1F73-4052-AC51-3FD6FB806F49}"/>
              </a:ext>
            </a:extLst>
          </p:cNvPr>
          <p:cNvSpPr>
            <a:spLocks noGrp="1"/>
          </p:cNvSpPr>
          <p:nvPr>
            <p:ph type="title"/>
          </p:nvPr>
        </p:nvSpPr>
        <p:spPr>
          <a:xfrm>
            <a:off x="632376" y="1718119"/>
            <a:ext cx="3453384" cy="593408"/>
          </a:xfrm>
        </p:spPr>
        <p:txBody>
          <a:bodyPr>
            <a:normAutofit fontScale="90000"/>
          </a:bodyPr>
          <a:lstStyle/>
          <a:p>
            <a:r>
              <a:rPr lang="en-US" b="1" dirty="0">
                <a:latin typeface="Times New Roman" panose="02020603050405020304" pitchFamily="18" charset="0"/>
                <a:cs typeface="Times New Roman" panose="02020603050405020304" pitchFamily="18" charset="0"/>
              </a:rPr>
              <a:t>Capabilities: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FFC8BF-D1A5-431C-A922-CA68768CDCCD}"/>
              </a:ext>
            </a:extLst>
          </p:cNvPr>
          <p:cNvSpPr>
            <a:spLocks noGrp="1"/>
          </p:cNvSpPr>
          <p:nvPr>
            <p:ph idx="1"/>
          </p:nvPr>
        </p:nvSpPr>
        <p:spPr>
          <a:xfrm>
            <a:off x="717804" y="2444686"/>
            <a:ext cx="4768596" cy="3519107"/>
          </a:xfrm>
        </p:spPr>
        <p:txBody>
          <a:bodyPr>
            <a:noAutofit/>
          </a:bodyPr>
          <a:lstStyle/>
          <a:p>
            <a:pPr marL="0" indent="0" algn="just">
              <a:lnSpc>
                <a:spcPct val="150000"/>
              </a:lnSpc>
              <a:buNone/>
            </a:pPr>
            <a:r>
              <a:rPr lang="en-US" sz="2600" dirty="0"/>
              <a:t>• </a:t>
            </a:r>
            <a:r>
              <a:rPr lang="en-US" sz="2600" dirty="0">
                <a:latin typeface="Times New Roman" panose="02020603050405020304" pitchFamily="18" charset="0"/>
                <a:cs typeface="Times New Roman" panose="02020603050405020304" pitchFamily="18" charset="0"/>
              </a:rPr>
              <a:t>Sending emails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Playing music</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Opening code editors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Opening MS Office applications</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Opening YouTube</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Opening folders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Opening Google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Searching on Wikipedia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Getting the weather news </a:t>
            </a:r>
            <a:endParaRPr lang="en-IN" sz="2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BAAB10B-8D71-AA49-A5BF-A4AE331D235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768"/>
          <a:stretch/>
        </p:blipFill>
        <p:spPr>
          <a:xfrm>
            <a:off x="7103534" y="2909888"/>
            <a:ext cx="4457700" cy="2588704"/>
          </a:xfrm>
          <a:prstGeom prst="rect">
            <a:avLst/>
          </a:prstGeom>
        </p:spPr>
      </p:pic>
      <p:sp>
        <p:nvSpPr>
          <p:cNvPr id="12" name="Rectangle 11">
            <a:extLst>
              <a:ext uri="{FF2B5EF4-FFF2-40B4-BE49-F238E27FC236}">
                <a16:creationId xmlns:a16="http://schemas.microsoft.com/office/drawing/2014/main" id="{1D877D75-F7C0-9D44-93B9-FCBC0BB4B0D0}"/>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3" name="Rectangle 12">
            <a:extLst>
              <a:ext uri="{FF2B5EF4-FFF2-40B4-BE49-F238E27FC236}">
                <a16:creationId xmlns:a16="http://schemas.microsoft.com/office/drawing/2014/main" id="{A59B6EB5-29A9-984A-B4E0-DD221A6794B2}"/>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4" name="Picture 13">
            <a:extLst>
              <a:ext uri="{FF2B5EF4-FFF2-40B4-BE49-F238E27FC236}">
                <a16:creationId xmlns:a16="http://schemas.microsoft.com/office/drawing/2014/main" id="{DC75F3C3-C897-C34C-B076-6C4719D7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5294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3CB-E5C6-4129-B86F-F3972C6A44F8}"/>
              </a:ext>
            </a:extLst>
          </p:cNvPr>
          <p:cNvSpPr>
            <a:spLocks noGrp="1"/>
          </p:cNvSpPr>
          <p:nvPr>
            <p:ph type="title"/>
          </p:nvPr>
        </p:nvSpPr>
        <p:spPr>
          <a:xfrm>
            <a:off x="914230" y="1961117"/>
            <a:ext cx="6696456" cy="1203008"/>
          </a:xfrm>
        </p:spPr>
        <p:txBody>
          <a:bodyPr>
            <a:normAutofit/>
          </a:bodyPr>
          <a:lstStyle/>
          <a:p>
            <a:r>
              <a:rPr lang="en-US" sz="4000" b="1" dirty="0">
                <a:latin typeface="Times New Roman" panose="02020603050405020304" pitchFamily="18" charset="0"/>
                <a:cs typeface="Times New Roman" panose="02020603050405020304" pitchFamily="18" charset="0"/>
              </a:rPr>
              <a:t>Hardware Requirements</a:t>
            </a:r>
            <a:r>
              <a:rPr lang="en-US" sz="4000" b="1" dirty="0"/>
              <a:t>:</a:t>
            </a:r>
            <a:endParaRPr lang="en-IN" sz="4000" b="1" dirty="0"/>
          </a:p>
        </p:txBody>
      </p:sp>
      <p:sp>
        <p:nvSpPr>
          <p:cNvPr id="3" name="Content Placeholder 2">
            <a:extLst>
              <a:ext uri="{FF2B5EF4-FFF2-40B4-BE49-F238E27FC236}">
                <a16:creationId xmlns:a16="http://schemas.microsoft.com/office/drawing/2014/main" id="{0D2A7D5E-0657-4102-B7A9-7C8A3D6576DD}"/>
              </a:ext>
            </a:extLst>
          </p:cNvPr>
          <p:cNvSpPr>
            <a:spLocks noGrp="1"/>
          </p:cNvSpPr>
          <p:nvPr>
            <p:ph idx="1"/>
          </p:nvPr>
        </p:nvSpPr>
        <p:spPr>
          <a:xfrm>
            <a:off x="816694" y="3418363"/>
            <a:ext cx="6986186" cy="2616677"/>
          </a:xfrm>
        </p:spPr>
        <p:txBody>
          <a:bodyPr>
            <a:normAutofit/>
          </a:bodyPr>
          <a:lstStyle/>
          <a:p>
            <a:pPr>
              <a:lnSpc>
                <a:spcPct val="150000"/>
              </a:lnSpc>
            </a:pPr>
            <a:r>
              <a:rPr lang="en-IN" sz="2600" dirty="0"/>
              <a:t>➢ </a:t>
            </a:r>
            <a:r>
              <a:rPr lang="en-IN" sz="2600" dirty="0">
                <a:latin typeface="Times New Roman" panose="02020603050405020304" pitchFamily="18" charset="0"/>
                <a:cs typeface="Times New Roman" panose="02020603050405020304" pitchFamily="18" charset="0"/>
              </a:rPr>
              <a:t>x86 64-bit CPU (Intel / AMD architecture) </a:t>
            </a:r>
          </a:p>
          <a:p>
            <a:pPr>
              <a:lnSpc>
                <a:spcPct val="150000"/>
              </a:lnSpc>
            </a:pPr>
            <a:r>
              <a:rPr lang="en-IN" sz="2600" dirty="0">
                <a:latin typeface="Times New Roman" panose="02020603050405020304" pitchFamily="18" charset="0"/>
                <a:cs typeface="Times New Roman" panose="02020603050405020304" pitchFamily="18" charset="0"/>
              </a:rPr>
              <a:t>➢ 4GB RAM </a:t>
            </a:r>
          </a:p>
          <a:p>
            <a:pPr>
              <a:lnSpc>
                <a:spcPct val="150000"/>
              </a:lnSpc>
            </a:pPr>
            <a:r>
              <a:rPr lang="en-IN" sz="2600" dirty="0">
                <a:latin typeface="Times New Roman" panose="02020603050405020304" pitchFamily="18" charset="0"/>
                <a:cs typeface="Times New Roman" panose="02020603050405020304" pitchFamily="18" charset="0"/>
              </a:rPr>
              <a:t>➢ 5 GB Disk Space </a:t>
            </a:r>
          </a:p>
        </p:txBody>
      </p:sp>
      <p:pic>
        <p:nvPicPr>
          <p:cNvPr id="10" name="Picture 9">
            <a:extLst>
              <a:ext uri="{FF2B5EF4-FFF2-40B4-BE49-F238E27FC236}">
                <a16:creationId xmlns:a16="http://schemas.microsoft.com/office/drawing/2014/main" id="{068A563E-496D-D945-964C-6E46AF004E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7552" y="4263077"/>
            <a:ext cx="3081698" cy="2043653"/>
          </a:xfrm>
          <a:prstGeom prst="rect">
            <a:avLst/>
          </a:prstGeom>
        </p:spPr>
      </p:pic>
      <p:sp>
        <p:nvSpPr>
          <p:cNvPr id="11" name="Rectangle 10">
            <a:extLst>
              <a:ext uri="{FF2B5EF4-FFF2-40B4-BE49-F238E27FC236}">
                <a16:creationId xmlns:a16="http://schemas.microsoft.com/office/drawing/2014/main" id="{71984F7F-B754-9747-85FF-0E56DC138BFE}"/>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2" name="Rectangle 11">
            <a:extLst>
              <a:ext uri="{FF2B5EF4-FFF2-40B4-BE49-F238E27FC236}">
                <a16:creationId xmlns:a16="http://schemas.microsoft.com/office/drawing/2014/main" id="{B0F9BC5C-5776-A240-A558-503737A462EB}"/>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3" name="Picture 12">
            <a:extLst>
              <a:ext uri="{FF2B5EF4-FFF2-40B4-BE49-F238E27FC236}">
                <a16:creationId xmlns:a16="http://schemas.microsoft.com/office/drawing/2014/main" id="{AB329A0F-B9B3-2C4D-979C-1326B6BAF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353406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D9AC5A0-2BAE-2549-B0CE-D5FBC5E761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9566" y="1868785"/>
            <a:ext cx="4304790" cy="2421445"/>
          </a:xfrm>
          <a:prstGeom prst="rect">
            <a:avLst/>
          </a:prstGeom>
        </p:spPr>
      </p:pic>
      <p:sp>
        <p:nvSpPr>
          <p:cNvPr id="2" name="Title 1">
            <a:extLst>
              <a:ext uri="{FF2B5EF4-FFF2-40B4-BE49-F238E27FC236}">
                <a16:creationId xmlns:a16="http://schemas.microsoft.com/office/drawing/2014/main" id="{BAE406FE-BD5C-467C-A85D-C96B9828AD2A}"/>
              </a:ext>
            </a:extLst>
          </p:cNvPr>
          <p:cNvSpPr>
            <a:spLocks noGrp="1"/>
          </p:cNvSpPr>
          <p:nvPr>
            <p:ph type="title"/>
          </p:nvPr>
        </p:nvSpPr>
        <p:spPr>
          <a:xfrm>
            <a:off x="353568" y="1533416"/>
            <a:ext cx="5879592" cy="764096"/>
          </a:xfrm>
        </p:spPr>
        <p:txBody>
          <a:bodyPr>
            <a:normAutofit fontScale="90000"/>
          </a:bodyPr>
          <a:lstStyle/>
          <a:p>
            <a:r>
              <a:rPr lang="en-US" b="1" dirty="0">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C570B8-DAB1-42F3-B9D9-68215E0B6F01}"/>
              </a:ext>
            </a:extLst>
          </p:cNvPr>
          <p:cNvSpPr>
            <a:spLocks noGrp="1"/>
          </p:cNvSpPr>
          <p:nvPr>
            <p:ph idx="1"/>
          </p:nvPr>
        </p:nvSpPr>
        <p:spPr>
          <a:xfrm>
            <a:off x="353568" y="2381492"/>
            <a:ext cx="7005998" cy="4139184"/>
          </a:xfrm>
        </p:spPr>
        <p:txBody>
          <a:bodyPr>
            <a:noAutofit/>
          </a:bodyPr>
          <a:lstStyle/>
          <a:p>
            <a:pPr marL="0" indent="0">
              <a:lnSpc>
                <a:spcPct val="150000"/>
              </a:lnSpc>
              <a:buNone/>
            </a:pPr>
            <a:r>
              <a:rPr lang="en-IN" sz="2600" b="1" dirty="0"/>
              <a:t>➢ </a:t>
            </a:r>
            <a:r>
              <a:rPr lang="en-IN" sz="2600" dirty="0">
                <a:latin typeface="Times New Roman" panose="02020603050405020304" pitchFamily="18" charset="0"/>
                <a:cs typeface="Times New Roman" panose="02020603050405020304" pitchFamily="18" charset="0"/>
              </a:rPr>
              <a:t>Windows 7 or 10 </a:t>
            </a:r>
          </a:p>
          <a:p>
            <a:pPr marL="0" indent="0">
              <a:lnSpc>
                <a:spcPct val="150000"/>
              </a:lnSpc>
              <a:buNone/>
            </a:pPr>
            <a:r>
              <a:rPr lang="en-IN" sz="2600" dirty="0">
                <a:latin typeface="Times New Roman" panose="02020603050405020304" pitchFamily="18" charset="0"/>
                <a:cs typeface="Times New Roman" panose="02020603050405020304" pitchFamily="18" charset="0"/>
              </a:rPr>
              <a:t>➢ Mac OS X 10.11 or higher 5</a:t>
            </a:r>
          </a:p>
          <a:p>
            <a:pPr marL="0" indent="0">
              <a:lnSpc>
                <a:spcPct val="150000"/>
              </a:lnSpc>
              <a:buNone/>
            </a:pPr>
            <a:r>
              <a:rPr lang="en-IN" sz="2600" dirty="0">
                <a:latin typeface="Times New Roman" panose="02020603050405020304" pitchFamily="18" charset="0"/>
                <a:cs typeface="Times New Roman" panose="02020603050405020304" pitchFamily="18" charset="0"/>
              </a:rPr>
              <a:t> ➢ Linux: RHEL 6/7 </a:t>
            </a:r>
          </a:p>
          <a:p>
            <a:pPr marL="0" indent="0">
              <a:lnSpc>
                <a:spcPct val="150000"/>
              </a:lnSpc>
              <a:buNone/>
            </a:pPr>
            <a:r>
              <a:rPr lang="en-IN" sz="2600" dirty="0">
                <a:latin typeface="Times New Roman" panose="02020603050405020304" pitchFamily="18" charset="0"/>
                <a:cs typeface="Times New Roman" panose="02020603050405020304" pitchFamily="18" charset="0"/>
              </a:rPr>
              <a:t>➢ Python 3.10.0 ➢ Visual Studio Code (IDE)</a:t>
            </a:r>
          </a:p>
          <a:p>
            <a:pPr marL="0" indent="0">
              <a:lnSpc>
                <a:spcPct val="150000"/>
              </a:lnSpc>
              <a:buNone/>
            </a:pPr>
            <a:r>
              <a:rPr lang="en-IN" sz="2600" dirty="0">
                <a:latin typeface="Times New Roman" panose="02020603050405020304" pitchFamily="18" charset="0"/>
                <a:cs typeface="Times New Roman" panose="02020603050405020304" pitchFamily="18" charset="0"/>
              </a:rPr>
              <a:t>➢ Important Python Modules like: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053744F-03C5-5F41-A82F-C142C4CCAF9D}"/>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5" name="Rectangle 14">
            <a:extLst>
              <a:ext uri="{FF2B5EF4-FFF2-40B4-BE49-F238E27FC236}">
                <a16:creationId xmlns:a16="http://schemas.microsoft.com/office/drawing/2014/main" id="{38A051AE-76AA-B342-A9CA-A5D75C11DBFF}"/>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6" name="Picture 15">
            <a:extLst>
              <a:ext uri="{FF2B5EF4-FFF2-40B4-BE49-F238E27FC236}">
                <a16:creationId xmlns:a16="http://schemas.microsoft.com/office/drawing/2014/main" id="{67650AF0-D0B4-8B45-924D-876DE4FA7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
        <p:nvSpPr>
          <p:cNvPr id="5" name="TextBox 4">
            <a:extLst>
              <a:ext uri="{FF2B5EF4-FFF2-40B4-BE49-F238E27FC236}">
                <a16:creationId xmlns:a16="http://schemas.microsoft.com/office/drawing/2014/main" id="{5D16F784-CDD6-4268-8FF0-2D77F6263B28}"/>
              </a:ext>
            </a:extLst>
          </p:cNvPr>
          <p:cNvSpPr txBox="1"/>
          <p:nvPr/>
        </p:nvSpPr>
        <p:spPr>
          <a:xfrm>
            <a:off x="6893169" y="4611938"/>
            <a:ext cx="4304790" cy="646331"/>
          </a:xfrm>
          <a:prstGeom prst="rect">
            <a:avLst/>
          </a:prstGeom>
          <a:noFill/>
        </p:spPr>
        <p:txBody>
          <a:bodyPr wrap="square" rtlCol="0">
            <a:spAutoFit/>
          </a:bodyPr>
          <a:lstStyle/>
          <a:p>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1242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92FF3-BFC1-4BF0-8305-4BBC278AFE27}"/>
              </a:ext>
            </a:extLst>
          </p:cNvPr>
          <p:cNvSpPr>
            <a:spLocks noGrp="1"/>
          </p:cNvSpPr>
          <p:nvPr>
            <p:ph idx="1"/>
          </p:nvPr>
        </p:nvSpPr>
        <p:spPr>
          <a:xfrm>
            <a:off x="436266" y="1514125"/>
            <a:ext cx="10515600" cy="4351338"/>
          </a:xfrm>
        </p:spPr>
        <p:txBody>
          <a:bodyPr numCol="1">
            <a:normAutofit fontScale="25000" lnSpcReduction="20000"/>
          </a:bodyPr>
          <a:lstStyle/>
          <a:p>
            <a:pPr marL="285750" indent="-285750">
              <a:lnSpc>
                <a:spcPct val="160000"/>
              </a:lnSpc>
              <a:buFont typeface="Arial" panose="020B0604020202020204" pitchFamily="34" charset="0"/>
              <a:buChar char="•"/>
            </a:pPr>
            <a:r>
              <a:rPr lang="en-IN" sz="10400" dirty="0">
                <a:latin typeface="Times New Roman" panose="02020603050405020304" pitchFamily="18" charset="0"/>
                <a:cs typeface="Times New Roman" panose="02020603050405020304" pitchFamily="18" charset="0"/>
              </a:rPr>
              <a:t>pyttsx3 (converts text to speech)</a:t>
            </a:r>
          </a:p>
          <a:p>
            <a:pPr marL="285750" indent="-285750">
              <a:lnSpc>
                <a:spcPct val="160000"/>
              </a:lnSpc>
            </a:pPr>
            <a:r>
              <a:rPr lang="en-IN" sz="10400" dirty="0">
                <a:latin typeface="Times New Roman" panose="02020603050405020304" pitchFamily="18" charset="0"/>
                <a:cs typeface="Times New Roman" panose="02020603050405020304" pitchFamily="18" charset="0"/>
              </a:rPr>
              <a:t>sapi5 (software development kit by Microsoft )</a:t>
            </a:r>
          </a:p>
          <a:p>
            <a:pPr marL="285750" indent="-285750">
              <a:lnSpc>
                <a:spcPct val="160000"/>
              </a:lnSpc>
            </a:pPr>
            <a:r>
              <a:rPr lang="en-IN" sz="10400" dirty="0">
                <a:latin typeface="Times New Roman" panose="02020603050405020304" pitchFamily="18" charset="0"/>
                <a:cs typeface="Times New Roman" panose="02020603050405020304" pitchFamily="18" charset="0"/>
              </a:rPr>
              <a:t>speech recognition (converts speech to text )</a:t>
            </a:r>
          </a:p>
          <a:p>
            <a:pPr marL="285750" indent="-285750">
              <a:lnSpc>
                <a:spcPct val="160000"/>
              </a:lnSpc>
              <a:buFont typeface="Arial" panose="020B0604020202020204" pitchFamily="34" charset="0"/>
              <a:buChar char="•"/>
            </a:pPr>
            <a:r>
              <a:rPr lang="en-IN" sz="10400" dirty="0">
                <a:latin typeface="Times New Roman" panose="02020603050405020304" pitchFamily="18" charset="0"/>
                <a:cs typeface="Times New Roman" panose="02020603050405020304" pitchFamily="18" charset="0"/>
              </a:rPr>
              <a:t> Wikipedia (to access Wikipedia and search queries on it) </a:t>
            </a:r>
          </a:p>
          <a:p>
            <a:pPr marL="285750" indent="-285750">
              <a:lnSpc>
                <a:spcPct val="160000"/>
              </a:lnSpc>
              <a:buFont typeface="Arial" panose="020B0604020202020204" pitchFamily="34" charset="0"/>
              <a:buChar char="•"/>
            </a:pPr>
            <a:r>
              <a:rPr lang="en-IN" sz="10400" dirty="0">
                <a:latin typeface="Times New Roman" panose="02020603050405020304" pitchFamily="18" charset="0"/>
                <a:cs typeface="Times New Roman" panose="02020603050405020304" pitchFamily="18" charset="0"/>
              </a:rPr>
              <a:t>OS (to interact with the operating system)</a:t>
            </a:r>
          </a:p>
          <a:p>
            <a:pPr marL="285750" indent="-285750">
              <a:lnSpc>
                <a:spcPct val="160000"/>
              </a:lnSpc>
              <a:buFont typeface="Arial" panose="020B0604020202020204" pitchFamily="34" charset="0"/>
              <a:buChar char="•"/>
            </a:pPr>
            <a:r>
              <a:rPr lang="en-IN" sz="10400" dirty="0">
                <a:latin typeface="Times New Roman" panose="02020603050405020304" pitchFamily="18" charset="0"/>
                <a:cs typeface="Times New Roman" panose="02020603050405020304" pitchFamily="18" charset="0"/>
              </a:rPr>
              <a:t>Smtp lib (to send emails)</a:t>
            </a:r>
          </a:p>
          <a:p>
            <a:pPr>
              <a:lnSpc>
                <a:spcPct val="160000"/>
              </a:lnSpc>
            </a:pPr>
            <a:r>
              <a:rPr lang="en-IN" sz="10400" dirty="0">
                <a:latin typeface="Times New Roman" panose="02020603050405020304" pitchFamily="18" charset="0"/>
                <a:cs typeface="Times New Roman" panose="02020603050405020304" pitchFamily="18" charset="0"/>
              </a:rPr>
              <a:t>datetime(to get the current time ) </a:t>
            </a:r>
          </a:p>
          <a:p>
            <a:pPr>
              <a:lnSpc>
                <a:spcPct val="160000"/>
              </a:lnSpc>
            </a:pPr>
            <a:r>
              <a:rPr lang="en-IN" sz="10400" dirty="0">
                <a:latin typeface="Times New Roman" panose="02020603050405020304" pitchFamily="18" charset="0"/>
                <a:cs typeface="Times New Roman" panose="02020603050405020304" pitchFamily="18" charset="0"/>
              </a:rPr>
              <a:t>Web browser (to access other websites) </a:t>
            </a:r>
          </a:p>
          <a:p>
            <a:endParaRPr lang="en-IN" dirty="0"/>
          </a:p>
        </p:txBody>
      </p:sp>
      <p:sp>
        <p:nvSpPr>
          <p:cNvPr id="4" name="Rectangle 3">
            <a:extLst>
              <a:ext uri="{FF2B5EF4-FFF2-40B4-BE49-F238E27FC236}">
                <a16:creationId xmlns:a16="http://schemas.microsoft.com/office/drawing/2014/main" id="{1CD8A7A4-0434-4C4A-B4E2-28F3C35AD77C}"/>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pic>
        <p:nvPicPr>
          <p:cNvPr id="5" name="Picture 4">
            <a:extLst>
              <a:ext uri="{FF2B5EF4-FFF2-40B4-BE49-F238E27FC236}">
                <a16:creationId xmlns:a16="http://schemas.microsoft.com/office/drawing/2014/main" id="{6000DA07-CA25-4843-949B-DD2E03DF7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
        <p:nvSpPr>
          <p:cNvPr id="6" name="Rectangle 5">
            <a:extLst>
              <a:ext uri="{FF2B5EF4-FFF2-40B4-BE49-F238E27FC236}">
                <a16:creationId xmlns:a16="http://schemas.microsoft.com/office/drawing/2014/main" id="{24C678CF-7B1D-45FD-9189-87F289F242D6}"/>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spTree>
    <p:extLst>
      <p:ext uri="{BB962C8B-B14F-4D97-AF65-F5344CB8AC3E}">
        <p14:creationId xmlns:p14="http://schemas.microsoft.com/office/powerpoint/2010/main" val="3118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17A5-BAB0-47F7-97AD-5B59BBACE0BE}"/>
              </a:ext>
            </a:extLst>
          </p:cNvPr>
          <p:cNvSpPr>
            <a:spLocks noGrp="1"/>
          </p:cNvSpPr>
          <p:nvPr>
            <p:ph type="title"/>
          </p:nvPr>
        </p:nvSpPr>
        <p:spPr>
          <a:xfrm>
            <a:off x="2023872" y="2170176"/>
            <a:ext cx="7330440" cy="910400"/>
          </a:xfrm>
        </p:spPr>
        <p:txBody>
          <a:bodyPr/>
          <a:lstStyle/>
          <a:p>
            <a:r>
              <a:rPr lang="en-US" b="1" dirty="0">
                <a:latin typeface="Times New Roman" panose="02020603050405020304" pitchFamily="18" charset="0"/>
                <a:cs typeface="Times New Roman" panose="02020603050405020304" pitchFamily="18" charset="0"/>
              </a:rPr>
              <a:t>System design and working:</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97C27E0-BF91-4BD7-88AA-51A096CA9F16}"/>
              </a:ext>
            </a:extLst>
          </p:cNvPr>
          <p:cNvPicPr>
            <a:picLocks noGrp="1" noChangeAspect="1"/>
          </p:cNvPicPr>
          <p:nvPr>
            <p:ph idx="1"/>
          </p:nvPr>
        </p:nvPicPr>
        <p:blipFill>
          <a:blip r:embed="rId2"/>
          <a:stretch>
            <a:fillRect/>
          </a:stretch>
        </p:blipFill>
        <p:spPr>
          <a:xfrm>
            <a:off x="798576" y="3429000"/>
            <a:ext cx="10594848" cy="2984361"/>
          </a:xfrm>
          <a:prstGeom prst="rect">
            <a:avLst/>
          </a:prstGeom>
        </p:spPr>
      </p:pic>
      <p:sp>
        <p:nvSpPr>
          <p:cNvPr id="10" name="Rectangle 9">
            <a:extLst>
              <a:ext uri="{FF2B5EF4-FFF2-40B4-BE49-F238E27FC236}">
                <a16:creationId xmlns:a16="http://schemas.microsoft.com/office/drawing/2014/main" id="{D802CA6C-433C-784F-B4F1-84C56B36E214}"/>
              </a:ext>
            </a:extLst>
          </p:cNvPr>
          <p:cNvSpPr/>
          <p:nvPr/>
        </p:nvSpPr>
        <p:spPr>
          <a:xfrm>
            <a:off x="2194221" y="0"/>
            <a:ext cx="9997779" cy="15849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M.H. SABOO SIDDIK COLLEGE OF ENGINEERING</a:t>
            </a:r>
          </a:p>
        </p:txBody>
      </p:sp>
      <p:sp>
        <p:nvSpPr>
          <p:cNvPr id="11" name="Rectangle 10">
            <a:extLst>
              <a:ext uri="{FF2B5EF4-FFF2-40B4-BE49-F238E27FC236}">
                <a16:creationId xmlns:a16="http://schemas.microsoft.com/office/drawing/2014/main" id="{7BE6C99F-D74A-F74A-8F2C-097EA879313C}"/>
              </a:ext>
            </a:extLst>
          </p:cNvPr>
          <p:cNvSpPr/>
          <p:nvPr/>
        </p:nvSpPr>
        <p:spPr>
          <a:xfrm>
            <a:off x="5223510" y="18288"/>
            <a:ext cx="2341034" cy="5429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Anjuman</a:t>
            </a:r>
            <a:r>
              <a:rPr lang="en-US" sz="2000" dirty="0"/>
              <a:t>-I-Islam’s</a:t>
            </a:r>
          </a:p>
        </p:txBody>
      </p:sp>
      <p:pic>
        <p:nvPicPr>
          <p:cNvPr id="12" name="Picture 11">
            <a:extLst>
              <a:ext uri="{FF2B5EF4-FFF2-40B4-BE49-F238E27FC236}">
                <a16:creationId xmlns:a16="http://schemas.microsoft.com/office/drawing/2014/main" id="{55DF9B97-32F7-8D41-97C8-158BA7921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94221" cy="1584960"/>
          </a:xfrm>
          <a:prstGeom prst="rect">
            <a:avLst/>
          </a:prstGeom>
        </p:spPr>
      </p:pic>
    </p:spTree>
    <p:extLst>
      <p:ext uri="{BB962C8B-B14F-4D97-AF65-F5344CB8AC3E}">
        <p14:creationId xmlns:p14="http://schemas.microsoft.com/office/powerpoint/2010/main" val="2809672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868</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Mini Project Sem III</vt:lpstr>
      <vt:lpstr>GROUP MEMBERS:</vt:lpstr>
      <vt:lpstr>Introduction:</vt:lpstr>
      <vt:lpstr>Motivation:</vt:lpstr>
      <vt:lpstr>Capabilities:</vt:lpstr>
      <vt:lpstr>Hardware Requirements:</vt:lpstr>
      <vt:lpstr>Software Requirements:</vt:lpstr>
      <vt:lpstr>PowerPoint Presentation</vt:lpstr>
      <vt:lpstr>System design and working:</vt:lpstr>
      <vt:lpstr>System design and working:</vt:lpstr>
      <vt:lpstr>Algorithm and Process Design: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Virtual Assistant using Python</dc:title>
  <dc:creator>Azim Ahmed Bijapur</dc:creator>
  <cp:lastModifiedBy>Azim Ahmed Bijapur</cp:lastModifiedBy>
  <cp:revision>137</cp:revision>
  <dcterms:created xsi:type="dcterms:W3CDTF">2021-12-12T20:24:29Z</dcterms:created>
  <dcterms:modified xsi:type="dcterms:W3CDTF">2022-01-01T13:33:51Z</dcterms:modified>
</cp:coreProperties>
</file>