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9163-16C9-40A6-A784-6F27E17DE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4A8ABB-A637-434D-BC46-E3C3045CB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0872C9-2EEB-4656-AF95-B9A80FF02909}"/>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5" name="Footer Placeholder 4">
            <a:extLst>
              <a:ext uri="{FF2B5EF4-FFF2-40B4-BE49-F238E27FC236}">
                <a16:creationId xmlns:a16="http://schemas.microsoft.com/office/drawing/2014/main" id="{08B44C3B-1C70-44B0-BA84-67BBAC3A3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14A12-6693-4ABB-9AE0-B604EC41B9A2}"/>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1877324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9B9F-2DEF-456D-A496-08B141EC65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EB273D-6D43-457E-95B6-C1D4B1B01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DB7858-D1B2-4A5D-86F4-41246FFF80F8}"/>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5" name="Footer Placeholder 4">
            <a:extLst>
              <a:ext uri="{FF2B5EF4-FFF2-40B4-BE49-F238E27FC236}">
                <a16:creationId xmlns:a16="http://schemas.microsoft.com/office/drawing/2014/main" id="{735D8237-2251-4C40-BBC4-D0371C597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34973-7E6A-46E0-A98A-B3CB78954A33}"/>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264599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7D33E-79E8-4A0C-93C7-166FCC6CB6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A26019-C135-4A33-935A-F87A5FA86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952BC-AEDE-470A-B00C-6DF865B3E8C6}"/>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5" name="Footer Placeholder 4">
            <a:extLst>
              <a:ext uri="{FF2B5EF4-FFF2-40B4-BE49-F238E27FC236}">
                <a16:creationId xmlns:a16="http://schemas.microsoft.com/office/drawing/2014/main" id="{CBCF8BC9-D277-42DF-AC2A-DF8CFF44F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0E509-7BE9-42AA-ABFB-F20A8ED15B9C}"/>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357987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E4B8-770A-4E06-AA38-619785E149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268A13-27C0-4D95-A6EC-F2C330199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C212B-1231-4F32-8884-B09E49FAB377}"/>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5" name="Footer Placeholder 4">
            <a:extLst>
              <a:ext uri="{FF2B5EF4-FFF2-40B4-BE49-F238E27FC236}">
                <a16:creationId xmlns:a16="http://schemas.microsoft.com/office/drawing/2014/main" id="{B40A89F6-6557-47F2-91AC-3B273DCFB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1A94B-80F2-4D70-8639-D8695DB84DD5}"/>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1695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E71B-BEE1-4A8C-9AC7-7FA00651A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D3BAAC-C2C9-444D-92B5-82A85A05F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BA005-8A85-4972-9888-29BF80539470}"/>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5" name="Footer Placeholder 4">
            <a:extLst>
              <a:ext uri="{FF2B5EF4-FFF2-40B4-BE49-F238E27FC236}">
                <a16:creationId xmlns:a16="http://schemas.microsoft.com/office/drawing/2014/main" id="{D9E1F8CA-BE73-44DC-8FBC-6233FB044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1D45F-A08D-4061-9D74-6AD5D7650D39}"/>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408029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9618-06CA-4D73-A424-87E09B1E20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6F43-62A3-4671-94C2-9323B74E2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9A040D-2303-4B6C-ACE8-C001B610DE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70DE1D-5938-4F82-869E-C9B5C77C579E}"/>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6" name="Footer Placeholder 5">
            <a:extLst>
              <a:ext uri="{FF2B5EF4-FFF2-40B4-BE49-F238E27FC236}">
                <a16:creationId xmlns:a16="http://schemas.microsoft.com/office/drawing/2014/main" id="{A5B5EE65-FD27-408D-A944-FF1AC45EA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0E3753-A481-4DAC-BA5C-5241B719CA90}"/>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42141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4EEF-7D2F-4F31-ABEF-8EEC831580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FE19EA-20FA-4DFC-BE33-B23427807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BA3DF-A61D-48AA-A497-E0F9C55BED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E1AD18-1425-4280-A2A8-C6B63D80B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2E4C63-14FF-47D6-8123-4CB5F8864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3FBED2-0B0E-4B32-A38D-CD8C741BB491}"/>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8" name="Footer Placeholder 7">
            <a:extLst>
              <a:ext uri="{FF2B5EF4-FFF2-40B4-BE49-F238E27FC236}">
                <a16:creationId xmlns:a16="http://schemas.microsoft.com/office/drawing/2014/main" id="{06483FF5-8992-4FBA-84CF-A7CF3D8F66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86784C-B5FE-4AC3-ABD7-63FE39DB695E}"/>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316796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527E-00C5-425B-8E40-390FB160C3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0CFBBD-D373-4094-A21A-3FAEBFA54734}"/>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4" name="Footer Placeholder 3">
            <a:extLst>
              <a:ext uri="{FF2B5EF4-FFF2-40B4-BE49-F238E27FC236}">
                <a16:creationId xmlns:a16="http://schemas.microsoft.com/office/drawing/2014/main" id="{A1324704-A463-499F-ABD7-8911027A2D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4766FB-EAA3-4076-AD97-B90D38A31A99}"/>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241707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D9620-17E8-4593-A664-B27FE10A9F0B}"/>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3" name="Footer Placeholder 2">
            <a:extLst>
              <a:ext uri="{FF2B5EF4-FFF2-40B4-BE49-F238E27FC236}">
                <a16:creationId xmlns:a16="http://schemas.microsoft.com/office/drawing/2014/main" id="{133B1187-383C-4CD0-9C60-7B4BC66FB5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F83770-4FA5-4644-9E06-6EE261939E36}"/>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355348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313C-D412-4516-AF7A-A98B90681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A1566F-E386-4E03-8372-55E892428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8F0AFB-F3DA-458F-89DC-4B98B5686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ECF77-5045-4052-9214-4C116993BD30}"/>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6" name="Footer Placeholder 5">
            <a:extLst>
              <a:ext uri="{FF2B5EF4-FFF2-40B4-BE49-F238E27FC236}">
                <a16:creationId xmlns:a16="http://schemas.microsoft.com/office/drawing/2014/main" id="{14030455-551E-4D66-BCFA-F6FB3C76B6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20F366-B4F1-49E7-BD3B-E74381E5A449}"/>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51860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AAE4-0FF4-4DFF-A72A-833F1E014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DB8437-605E-4649-85AF-19AD7D111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43332C-5E88-4868-8398-F861ABBB5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68CBA-8ABC-4B10-BD32-6C3A3C1ED50A}"/>
              </a:ext>
            </a:extLst>
          </p:cNvPr>
          <p:cNvSpPr>
            <a:spLocks noGrp="1"/>
          </p:cNvSpPr>
          <p:nvPr>
            <p:ph type="dt" sz="half" idx="10"/>
          </p:nvPr>
        </p:nvSpPr>
        <p:spPr/>
        <p:txBody>
          <a:bodyPr/>
          <a:lstStyle/>
          <a:p>
            <a:fld id="{D45C8626-5397-4909-85D4-9E823FE0DEB3}" type="datetimeFigureOut">
              <a:rPr lang="en-IN" smtClean="0"/>
              <a:t>13-12-2021</a:t>
            </a:fld>
            <a:endParaRPr lang="en-IN"/>
          </a:p>
        </p:txBody>
      </p:sp>
      <p:sp>
        <p:nvSpPr>
          <p:cNvPr id="6" name="Footer Placeholder 5">
            <a:extLst>
              <a:ext uri="{FF2B5EF4-FFF2-40B4-BE49-F238E27FC236}">
                <a16:creationId xmlns:a16="http://schemas.microsoft.com/office/drawing/2014/main" id="{6407F819-2F5D-4B14-B676-87BB45A08F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3BE1F4-D56B-49B7-B0A8-F1AF5728233A}"/>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323976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E9AC1-715D-4BE7-88B4-3CF301AF5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275184-364C-4FE5-B2BB-C954A36BCB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985CD-B22D-4C83-B047-98FB3EA2E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C8626-5397-4909-85D4-9E823FE0DEB3}" type="datetimeFigureOut">
              <a:rPr lang="en-IN" smtClean="0"/>
              <a:t>13-12-2021</a:t>
            </a:fld>
            <a:endParaRPr lang="en-IN"/>
          </a:p>
        </p:txBody>
      </p:sp>
      <p:sp>
        <p:nvSpPr>
          <p:cNvPr id="5" name="Footer Placeholder 4">
            <a:extLst>
              <a:ext uri="{FF2B5EF4-FFF2-40B4-BE49-F238E27FC236}">
                <a16:creationId xmlns:a16="http://schemas.microsoft.com/office/drawing/2014/main" id="{C5EBB2E9-3278-42BA-AE1E-AD91D59E7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5D3DBF-8948-4363-B3A5-533468773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27B88-0D46-4B20-9019-BFF896DD0D53}" type="slidenum">
              <a:rPr lang="en-IN" smtClean="0"/>
              <a:t>‹#›</a:t>
            </a:fld>
            <a:endParaRPr lang="en-IN"/>
          </a:p>
        </p:txBody>
      </p:sp>
    </p:spTree>
    <p:extLst>
      <p:ext uri="{BB962C8B-B14F-4D97-AF65-F5344CB8AC3E}">
        <p14:creationId xmlns:p14="http://schemas.microsoft.com/office/powerpoint/2010/main" val="2400162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xtrudesign.com/virtual-assistant-using-python/" TargetMode="External"/><Relationship Id="rId2" Type="http://schemas.openxmlformats.org/officeDocument/2006/relationships/hyperlink" Target="https://www.youtube.com/channel/UCeVMnSShP_Iviwkknt83cww" TargetMode="External"/><Relationship Id="rId1" Type="http://schemas.openxmlformats.org/officeDocument/2006/relationships/slideLayout" Target="../slideLayouts/slideLayout2.xml"/><Relationship Id="rId4" Type="http://schemas.openxmlformats.org/officeDocument/2006/relationships/hyperlink" Target="https://www.python.org/do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C169-EFC7-4320-B42B-7CE9289B6D3F}"/>
              </a:ext>
            </a:extLst>
          </p:cNvPr>
          <p:cNvSpPr>
            <a:spLocks noGrp="1"/>
          </p:cNvSpPr>
          <p:nvPr>
            <p:ph type="ctrTitle"/>
          </p:nvPr>
        </p:nvSpPr>
        <p:spPr/>
        <p:txBody>
          <a:bodyPr/>
          <a:lstStyle/>
          <a:p>
            <a:r>
              <a:rPr lang="en-US" dirty="0"/>
              <a:t>Mini Project Sem III</a:t>
            </a:r>
            <a:endParaRPr lang="en-IN" dirty="0"/>
          </a:p>
        </p:txBody>
      </p:sp>
      <p:sp>
        <p:nvSpPr>
          <p:cNvPr id="3" name="Subtitle 2">
            <a:extLst>
              <a:ext uri="{FF2B5EF4-FFF2-40B4-BE49-F238E27FC236}">
                <a16:creationId xmlns:a16="http://schemas.microsoft.com/office/drawing/2014/main" id="{9CDE67D2-3C12-48F0-BEFD-9CBBB97718DF}"/>
              </a:ext>
            </a:extLst>
          </p:cNvPr>
          <p:cNvSpPr>
            <a:spLocks noGrp="1"/>
          </p:cNvSpPr>
          <p:nvPr>
            <p:ph type="subTitle" idx="1"/>
          </p:nvPr>
        </p:nvSpPr>
        <p:spPr>
          <a:xfrm>
            <a:off x="1524000" y="4022673"/>
            <a:ext cx="9144000" cy="1655762"/>
          </a:xfrm>
        </p:spPr>
        <p:txBody>
          <a:bodyPr/>
          <a:lstStyle/>
          <a:p>
            <a:r>
              <a:rPr lang="en-US" dirty="0"/>
              <a:t>Desktop Virtual Voice Assistant using Python</a:t>
            </a:r>
            <a:endParaRPr lang="en-IN" dirty="0"/>
          </a:p>
        </p:txBody>
      </p:sp>
    </p:spTree>
    <p:extLst>
      <p:ext uri="{BB962C8B-B14F-4D97-AF65-F5344CB8AC3E}">
        <p14:creationId xmlns:p14="http://schemas.microsoft.com/office/powerpoint/2010/main" val="377283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E1FC-6A9B-49D1-952C-F4CC37741B4C}"/>
              </a:ext>
            </a:extLst>
          </p:cNvPr>
          <p:cNvSpPr>
            <a:spLocks noGrp="1"/>
          </p:cNvSpPr>
          <p:nvPr>
            <p:ph type="title"/>
          </p:nvPr>
        </p:nvSpPr>
        <p:spPr/>
        <p:txBody>
          <a:bodyPr/>
          <a:lstStyle/>
          <a:p>
            <a:r>
              <a:rPr lang="en-US" b="1" dirty="0"/>
              <a:t>Algorithm and Process Design:</a:t>
            </a:r>
            <a:endParaRPr lang="en-IN" b="1" dirty="0"/>
          </a:p>
        </p:txBody>
      </p:sp>
      <p:grpSp>
        <p:nvGrpSpPr>
          <p:cNvPr id="4" name="Group 3">
            <a:extLst>
              <a:ext uri="{FF2B5EF4-FFF2-40B4-BE49-F238E27FC236}">
                <a16:creationId xmlns:a16="http://schemas.microsoft.com/office/drawing/2014/main" id="{6CF93CD0-7D2E-41A1-A8C9-CC4F59E28647}"/>
              </a:ext>
            </a:extLst>
          </p:cNvPr>
          <p:cNvGrpSpPr/>
          <p:nvPr/>
        </p:nvGrpSpPr>
        <p:grpSpPr>
          <a:xfrm>
            <a:off x="2351315" y="1479672"/>
            <a:ext cx="7069959" cy="5167313"/>
            <a:chOff x="0" y="0"/>
            <a:chExt cx="7049588" cy="5614852"/>
          </a:xfrm>
        </p:grpSpPr>
        <p:sp>
          <p:nvSpPr>
            <p:cNvPr id="5" name="Rounded Rectangle 25">
              <a:extLst>
                <a:ext uri="{FF2B5EF4-FFF2-40B4-BE49-F238E27FC236}">
                  <a16:creationId xmlns:a16="http://schemas.microsoft.com/office/drawing/2014/main" id="{5B0071DC-E307-4250-B9D4-9F714E8CEDEC}"/>
                </a:ext>
              </a:extLst>
            </p:cNvPr>
            <p:cNvSpPr/>
            <p:nvPr/>
          </p:nvSpPr>
          <p:spPr>
            <a:xfrm>
              <a:off x="2795451" y="0"/>
              <a:ext cx="1397726" cy="627018"/>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a:solidFill>
                    <a:srgbClr val="FFFFFF"/>
                  </a:solidFill>
                  <a:effectLst/>
                  <a:latin typeface="Times New Roman" panose="02020603050405020304" pitchFamily="18" charset="0"/>
                  <a:ea typeface="Times New Roman" panose="02020603050405020304" pitchFamily="18" charset="0"/>
                </a:rPr>
                <a:t>Start</a:t>
              </a:r>
              <a:endParaRPr lang="en-IN" sz="1200">
                <a:effectLst/>
                <a:latin typeface="Times New Roman" panose="02020603050405020304" pitchFamily="18" charset="0"/>
                <a:ea typeface="Times New Roman" panose="02020603050405020304" pitchFamily="18" charset="0"/>
              </a:endParaRPr>
            </a:p>
          </p:txBody>
        </p:sp>
        <p:sp>
          <p:nvSpPr>
            <p:cNvPr id="6" name="Rounded Rectangle 26">
              <a:extLst>
                <a:ext uri="{FF2B5EF4-FFF2-40B4-BE49-F238E27FC236}">
                  <a16:creationId xmlns:a16="http://schemas.microsoft.com/office/drawing/2014/main" id="{FCCEBBE3-887E-4CBF-BC08-017A7662E7D0}"/>
                </a:ext>
              </a:extLst>
            </p:cNvPr>
            <p:cNvSpPr/>
            <p:nvPr/>
          </p:nvSpPr>
          <p:spPr>
            <a:xfrm>
              <a:off x="2338251" y="1119051"/>
              <a:ext cx="2312126" cy="627018"/>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dirty="0">
                  <a:solidFill>
                    <a:srgbClr val="FFFFFF"/>
                  </a:solidFill>
                  <a:effectLst/>
                  <a:latin typeface="Times New Roman" panose="02020603050405020304" pitchFamily="18" charset="0"/>
                  <a:ea typeface="Times New Roman" panose="02020603050405020304" pitchFamily="18" charset="0"/>
                </a:rPr>
                <a:t>Wait for a query from user</a:t>
              </a:r>
              <a:endParaRPr lang="en-IN" sz="1200" dirty="0">
                <a:effectLst/>
                <a:latin typeface="Times New Roman" panose="02020603050405020304" pitchFamily="18" charset="0"/>
                <a:ea typeface="Times New Roman" panose="02020603050405020304" pitchFamily="18" charset="0"/>
              </a:endParaRPr>
            </a:p>
          </p:txBody>
        </p:sp>
        <p:sp>
          <p:nvSpPr>
            <p:cNvPr id="7" name="Diamond 6">
              <a:extLst>
                <a:ext uri="{FF2B5EF4-FFF2-40B4-BE49-F238E27FC236}">
                  <a16:creationId xmlns:a16="http://schemas.microsoft.com/office/drawing/2014/main" id="{9D595458-D4C8-4B1F-BB18-08F964C6F8AD}"/>
                </a:ext>
              </a:extLst>
            </p:cNvPr>
            <p:cNvSpPr/>
            <p:nvPr/>
          </p:nvSpPr>
          <p:spPr>
            <a:xfrm>
              <a:off x="2841171" y="2116183"/>
              <a:ext cx="1306285" cy="927463"/>
            </a:xfrm>
            <a:prstGeom prst="diamond">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a:solidFill>
                    <a:srgbClr val="FFFFFF"/>
                  </a:solidFill>
                  <a:effectLst/>
                  <a:latin typeface="Times New Roman" panose="02020603050405020304" pitchFamily="18" charset="0"/>
                  <a:ea typeface="Times New Roman" panose="02020603050405020304" pitchFamily="18" charset="0"/>
                </a:rPr>
                <a:t>If</a:t>
              </a:r>
              <a:endParaRPr lang="en-IN" sz="1200">
                <a:effectLst/>
                <a:latin typeface="Times New Roman" panose="02020603050405020304" pitchFamily="18" charset="0"/>
                <a:ea typeface="Times New Roman" panose="02020603050405020304" pitchFamily="18" charset="0"/>
              </a:endParaRPr>
            </a:p>
          </p:txBody>
        </p:sp>
        <p:sp>
          <p:nvSpPr>
            <p:cNvPr id="8" name="Rounded Rectangle 28">
              <a:extLst>
                <a:ext uri="{FF2B5EF4-FFF2-40B4-BE49-F238E27FC236}">
                  <a16:creationId xmlns:a16="http://schemas.microsoft.com/office/drawing/2014/main" id="{C1CE0BA3-F36B-4BBC-8315-26B498A38C15}"/>
                </a:ext>
              </a:extLst>
            </p:cNvPr>
            <p:cNvSpPr/>
            <p:nvPr/>
          </p:nvSpPr>
          <p:spPr>
            <a:xfrm>
              <a:off x="452845" y="3753394"/>
              <a:ext cx="1397726" cy="95535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a:solidFill>
                    <a:srgbClr val="FFFFFF"/>
                  </a:solidFill>
                  <a:effectLst/>
                  <a:latin typeface="Times New Roman" panose="02020603050405020304" pitchFamily="18" charset="0"/>
                  <a:ea typeface="Times New Roman" panose="02020603050405020304" pitchFamily="18" charset="0"/>
                </a:rPr>
                <a:t>Execute the command</a:t>
              </a:r>
              <a:endParaRPr lang="en-IN" sz="1200">
                <a:effectLst/>
                <a:latin typeface="Times New Roman" panose="02020603050405020304" pitchFamily="18" charset="0"/>
                <a:ea typeface="Times New Roman" panose="02020603050405020304" pitchFamily="18" charset="0"/>
              </a:endParaRPr>
            </a:p>
          </p:txBody>
        </p:sp>
        <p:sp>
          <p:nvSpPr>
            <p:cNvPr id="9" name="Rounded Rectangle 29">
              <a:extLst>
                <a:ext uri="{FF2B5EF4-FFF2-40B4-BE49-F238E27FC236}">
                  <a16:creationId xmlns:a16="http://schemas.microsoft.com/office/drawing/2014/main" id="{01AB01F5-0C6E-4AB3-8104-989302565933}"/>
                </a:ext>
              </a:extLst>
            </p:cNvPr>
            <p:cNvSpPr/>
            <p:nvPr/>
          </p:nvSpPr>
          <p:spPr>
            <a:xfrm>
              <a:off x="5651862" y="3783874"/>
              <a:ext cx="1397726" cy="761201"/>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a:solidFill>
                    <a:srgbClr val="FFFFFF"/>
                  </a:solidFill>
                  <a:effectLst/>
                  <a:latin typeface="Times New Roman" panose="02020603050405020304" pitchFamily="18" charset="0"/>
                  <a:ea typeface="Times New Roman" panose="02020603050405020304" pitchFamily="18" charset="0"/>
                </a:rPr>
                <a:t>Execute query</a:t>
              </a:r>
              <a:endParaRPr lang="en-IN" sz="1200">
                <a:effectLst/>
                <a:latin typeface="Times New Roman" panose="02020603050405020304" pitchFamily="18" charset="0"/>
                <a:ea typeface="Times New Roman" panose="02020603050405020304" pitchFamily="18" charset="0"/>
              </a:endParaRPr>
            </a:p>
          </p:txBody>
        </p:sp>
        <p:sp>
          <p:nvSpPr>
            <p:cNvPr id="10" name="Rounded Rectangle 30">
              <a:extLst>
                <a:ext uri="{FF2B5EF4-FFF2-40B4-BE49-F238E27FC236}">
                  <a16:creationId xmlns:a16="http://schemas.microsoft.com/office/drawing/2014/main" id="{7448BF74-393E-4D1E-8B75-AA0FB22D86D3}"/>
                </a:ext>
              </a:extLst>
            </p:cNvPr>
            <p:cNvSpPr/>
            <p:nvPr/>
          </p:nvSpPr>
          <p:spPr>
            <a:xfrm>
              <a:off x="2947851" y="3783874"/>
              <a:ext cx="1397726" cy="627018"/>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a:solidFill>
                    <a:srgbClr val="FFFFFF"/>
                  </a:solidFill>
                  <a:effectLst/>
                  <a:latin typeface="Times New Roman" panose="02020603050405020304" pitchFamily="18" charset="0"/>
                  <a:ea typeface="Times New Roman" panose="02020603050405020304" pitchFamily="18" charset="0"/>
                </a:rPr>
                <a:t>Good Bye</a:t>
              </a:r>
              <a:endParaRPr lang="en-IN" sz="1200">
                <a:effectLst/>
                <a:latin typeface="Times New Roman" panose="02020603050405020304" pitchFamily="18" charset="0"/>
                <a:ea typeface="Times New Roman" panose="02020603050405020304" pitchFamily="18" charset="0"/>
              </a:endParaRPr>
            </a:p>
          </p:txBody>
        </p:sp>
        <p:cxnSp>
          <p:nvCxnSpPr>
            <p:cNvPr id="11" name="Straight Connector 10">
              <a:extLst>
                <a:ext uri="{FF2B5EF4-FFF2-40B4-BE49-F238E27FC236}">
                  <a16:creationId xmlns:a16="http://schemas.microsoft.com/office/drawing/2014/main" id="{7474EF6D-D54C-4768-ACDD-3352615FF4DE}"/>
                </a:ext>
              </a:extLst>
            </p:cNvPr>
            <p:cNvCxnSpPr/>
            <p:nvPr/>
          </p:nvCxnSpPr>
          <p:spPr>
            <a:xfrm>
              <a:off x="3494314" y="627018"/>
              <a:ext cx="0" cy="492033"/>
            </a:xfrm>
            <a:prstGeom prst="line">
              <a:avLst/>
            </a:prstGeom>
          </p:spPr>
          <p:style>
            <a:lnRef idx="1">
              <a:schemeClr val="accent5"/>
            </a:lnRef>
            <a:fillRef idx="3">
              <a:schemeClr val="accent5"/>
            </a:fillRef>
            <a:effectRef idx="2">
              <a:schemeClr val="accent5"/>
            </a:effectRef>
            <a:fontRef idx="minor">
              <a:schemeClr val="lt1"/>
            </a:fontRef>
          </p:style>
        </p:cxnSp>
        <p:cxnSp>
          <p:nvCxnSpPr>
            <p:cNvPr id="12" name="Straight Connector 11">
              <a:extLst>
                <a:ext uri="{FF2B5EF4-FFF2-40B4-BE49-F238E27FC236}">
                  <a16:creationId xmlns:a16="http://schemas.microsoft.com/office/drawing/2014/main" id="{595FB3ED-DC56-4C2D-BB25-58B64FC11260}"/>
                </a:ext>
              </a:extLst>
            </p:cNvPr>
            <p:cNvCxnSpPr/>
            <p:nvPr/>
          </p:nvCxnSpPr>
          <p:spPr>
            <a:xfrm flipH="1" flipV="1">
              <a:off x="1417319" y="2579914"/>
              <a:ext cx="1423852" cy="1"/>
            </a:xfrm>
            <a:prstGeom prst="line">
              <a:avLst/>
            </a:prstGeom>
          </p:spPr>
          <p:style>
            <a:lnRef idx="1">
              <a:schemeClr val="accent5"/>
            </a:lnRef>
            <a:fillRef idx="3">
              <a:schemeClr val="accent5"/>
            </a:fillRef>
            <a:effectRef idx="2">
              <a:schemeClr val="accent5"/>
            </a:effectRef>
            <a:fontRef idx="minor">
              <a:schemeClr val="lt1"/>
            </a:fontRef>
          </p:style>
        </p:cxnSp>
        <p:cxnSp>
          <p:nvCxnSpPr>
            <p:cNvPr id="13" name="Straight Connector 12">
              <a:extLst>
                <a:ext uri="{FF2B5EF4-FFF2-40B4-BE49-F238E27FC236}">
                  <a16:creationId xmlns:a16="http://schemas.microsoft.com/office/drawing/2014/main" id="{904E665A-96B7-460C-8756-B2F6A4B56063}"/>
                </a:ext>
              </a:extLst>
            </p:cNvPr>
            <p:cNvCxnSpPr/>
            <p:nvPr/>
          </p:nvCxnSpPr>
          <p:spPr>
            <a:xfrm>
              <a:off x="1384663" y="2579914"/>
              <a:ext cx="0" cy="1173480"/>
            </a:xfrm>
            <a:prstGeom prst="line">
              <a:avLst/>
            </a:prstGeom>
          </p:spPr>
          <p:style>
            <a:lnRef idx="1">
              <a:schemeClr val="accent5"/>
            </a:lnRef>
            <a:fillRef idx="3">
              <a:schemeClr val="accent5"/>
            </a:fillRef>
            <a:effectRef idx="2">
              <a:schemeClr val="accent5"/>
            </a:effectRef>
            <a:fontRef idx="minor">
              <a:schemeClr val="lt1"/>
            </a:fontRef>
          </p:style>
        </p:cxnSp>
        <p:cxnSp>
          <p:nvCxnSpPr>
            <p:cNvPr id="14" name="Straight Connector 13">
              <a:extLst>
                <a:ext uri="{FF2B5EF4-FFF2-40B4-BE49-F238E27FC236}">
                  <a16:creationId xmlns:a16="http://schemas.microsoft.com/office/drawing/2014/main" id="{086899C2-6386-47D2-8263-DE722CFDD2B4}"/>
                </a:ext>
              </a:extLst>
            </p:cNvPr>
            <p:cNvCxnSpPr/>
            <p:nvPr/>
          </p:nvCxnSpPr>
          <p:spPr>
            <a:xfrm flipH="1">
              <a:off x="3494313" y="3043646"/>
              <a:ext cx="1" cy="740228"/>
            </a:xfrm>
            <a:prstGeom prst="line">
              <a:avLst/>
            </a:prstGeom>
          </p:spPr>
          <p:style>
            <a:lnRef idx="1">
              <a:schemeClr val="accent5"/>
            </a:lnRef>
            <a:fillRef idx="3">
              <a:schemeClr val="accent5"/>
            </a:fillRef>
            <a:effectRef idx="2">
              <a:schemeClr val="accent5"/>
            </a:effectRef>
            <a:fontRef idx="minor">
              <a:schemeClr val="lt1"/>
            </a:fontRef>
          </p:style>
        </p:cxnSp>
        <p:cxnSp>
          <p:nvCxnSpPr>
            <p:cNvPr id="15" name="Straight Connector 14">
              <a:extLst>
                <a:ext uri="{FF2B5EF4-FFF2-40B4-BE49-F238E27FC236}">
                  <a16:creationId xmlns:a16="http://schemas.microsoft.com/office/drawing/2014/main" id="{330626B4-667F-4B74-9DEE-821A414434B0}"/>
                </a:ext>
              </a:extLst>
            </p:cNvPr>
            <p:cNvCxnSpPr/>
            <p:nvPr/>
          </p:nvCxnSpPr>
          <p:spPr>
            <a:xfrm flipV="1">
              <a:off x="4147456" y="2579914"/>
              <a:ext cx="2076993" cy="1"/>
            </a:xfrm>
            <a:prstGeom prst="line">
              <a:avLst/>
            </a:prstGeom>
          </p:spPr>
          <p:style>
            <a:lnRef idx="1">
              <a:schemeClr val="accent5"/>
            </a:lnRef>
            <a:fillRef idx="3">
              <a:schemeClr val="accent5"/>
            </a:fillRef>
            <a:effectRef idx="2">
              <a:schemeClr val="accent5"/>
            </a:effectRef>
            <a:fontRef idx="minor">
              <a:schemeClr val="lt1"/>
            </a:fontRef>
          </p:style>
        </p:cxnSp>
        <p:cxnSp>
          <p:nvCxnSpPr>
            <p:cNvPr id="16" name="Straight Connector 15">
              <a:extLst>
                <a:ext uri="{FF2B5EF4-FFF2-40B4-BE49-F238E27FC236}">
                  <a16:creationId xmlns:a16="http://schemas.microsoft.com/office/drawing/2014/main" id="{DBEC326B-6A8F-4869-9FBA-58967D05A9C8}"/>
                </a:ext>
              </a:extLst>
            </p:cNvPr>
            <p:cNvCxnSpPr/>
            <p:nvPr/>
          </p:nvCxnSpPr>
          <p:spPr>
            <a:xfrm flipH="1">
              <a:off x="6191793" y="2579914"/>
              <a:ext cx="13064" cy="1203960"/>
            </a:xfrm>
            <a:prstGeom prst="line">
              <a:avLst/>
            </a:prstGeom>
          </p:spPr>
          <p:style>
            <a:lnRef idx="1">
              <a:schemeClr val="accent5"/>
            </a:lnRef>
            <a:fillRef idx="3">
              <a:schemeClr val="accent5"/>
            </a:fillRef>
            <a:effectRef idx="2">
              <a:schemeClr val="accent5"/>
            </a:effectRef>
            <a:fontRef idx="minor">
              <a:schemeClr val="lt1"/>
            </a:fontRef>
          </p:style>
        </p:cxnSp>
        <p:cxnSp>
          <p:nvCxnSpPr>
            <p:cNvPr id="17" name="Straight Connector 16">
              <a:extLst>
                <a:ext uri="{FF2B5EF4-FFF2-40B4-BE49-F238E27FC236}">
                  <a16:creationId xmlns:a16="http://schemas.microsoft.com/office/drawing/2014/main" id="{7D355537-6C01-459F-AE66-E15A35A8EE00}"/>
                </a:ext>
              </a:extLst>
            </p:cNvPr>
            <p:cNvCxnSpPr/>
            <p:nvPr/>
          </p:nvCxnSpPr>
          <p:spPr>
            <a:xfrm>
              <a:off x="3494314" y="1746069"/>
              <a:ext cx="0" cy="370114"/>
            </a:xfrm>
            <a:prstGeom prst="line">
              <a:avLst/>
            </a:prstGeom>
          </p:spPr>
          <p:style>
            <a:lnRef idx="1">
              <a:schemeClr val="accent5"/>
            </a:lnRef>
            <a:fillRef idx="3">
              <a:schemeClr val="accent5"/>
            </a:fillRef>
            <a:effectRef idx="2">
              <a:schemeClr val="accent5"/>
            </a:effectRef>
            <a:fontRef idx="minor">
              <a:schemeClr val="lt1"/>
            </a:fontRef>
          </p:style>
        </p:cxnSp>
        <p:cxnSp>
          <p:nvCxnSpPr>
            <p:cNvPr id="18" name="Straight Connector 17">
              <a:extLst>
                <a:ext uri="{FF2B5EF4-FFF2-40B4-BE49-F238E27FC236}">
                  <a16:creationId xmlns:a16="http://schemas.microsoft.com/office/drawing/2014/main" id="{C7E72D14-CB58-4BB5-88AD-2E01D3D5B6FF}"/>
                </a:ext>
              </a:extLst>
            </p:cNvPr>
            <p:cNvCxnSpPr/>
            <p:nvPr/>
          </p:nvCxnSpPr>
          <p:spPr>
            <a:xfrm flipH="1">
              <a:off x="3644537" y="4410892"/>
              <a:ext cx="2177" cy="370114"/>
            </a:xfrm>
            <a:prstGeom prst="line">
              <a:avLst/>
            </a:prstGeom>
          </p:spPr>
          <p:style>
            <a:lnRef idx="1">
              <a:schemeClr val="accent5"/>
            </a:lnRef>
            <a:fillRef idx="3">
              <a:schemeClr val="accent5"/>
            </a:fillRef>
            <a:effectRef idx="2">
              <a:schemeClr val="accent5"/>
            </a:effectRef>
            <a:fontRef idx="minor">
              <a:schemeClr val="lt1"/>
            </a:fontRef>
          </p:style>
        </p:cxnSp>
        <p:sp>
          <p:nvSpPr>
            <p:cNvPr id="19" name="Oval 18">
              <a:extLst>
                <a:ext uri="{FF2B5EF4-FFF2-40B4-BE49-F238E27FC236}">
                  <a16:creationId xmlns:a16="http://schemas.microsoft.com/office/drawing/2014/main" id="{A29D653A-EF4F-40E2-B602-9D81DDD1AC3C}"/>
                </a:ext>
              </a:extLst>
            </p:cNvPr>
            <p:cNvSpPr/>
            <p:nvPr/>
          </p:nvSpPr>
          <p:spPr>
            <a:xfrm>
              <a:off x="3218905" y="4781006"/>
              <a:ext cx="851264" cy="696685"/>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a:solidFill>
                    <a:srgbClr val="FFFFFF"/>
                  </a:solidFill>
                  <a:effectLst/>
                  <a:latin typeface="Times New Roman" panose="02020603050405020304" pitchFamily="18" charset="0"/>
                  <a:ea typeface="Times New Roman" panose="02020603050405020304" pitchFamily="18" charset="0"/>
                </a:rPr>
                <a:t>End</a:t>
              </a:r>
              <a:endParaRPr lang="en-IN" sz="1200">
                <a:effectLst/>
                <a:latin typeface="Times New Roman" panose="02020603050405020304" pitchFamily="18" charset="0"/>
                <a:ea typeface="Times New Roman" panose="02020603050405020304" pitchFamily="18" charset="0"/>
              </a:endParaRPr>
            </a:p>
          </p:txBody>
        </p:sp>
        <p:cxnSp>
          <p:nvCxnSpPr>
            <p:cNvPr id="20" name="Straight Connector 19">
              <a:extLst>
                <a:ext uri="{FF2B5EF4-FFF2-40B4-BE49-F238E27FC236}">
                  <a16:creationId xmlns:a16="http://schemas.microsoft.com/office/drawing/2014/main" id="{1E05F1A8-1CEC-4775-AFFF-07705A172018}"/>
                </a:ext>
              </a:extLst>
            </p:cNvPr>
            <p:cNvCxnSpPr/>
            <p:nvPr/>
          </p:nvCxnSpPr>
          <p:spPr>
            <a:xfrm>
              <a:off x="1151708" y="4410892"/>
              <a:ext cx="0" cy="1203959"/>
            </a:xfrm>
            <a:prstGeom prst="line">
              <a:avLst/>
            </a:prstGeom>
          </p:spPr>
          <p:style>
            <a:lnRef idx="1">
              <a:schemeClr val="accent5"/>
            </a:lnRef>
            <a:fillRef idx="3">
              <a:schemeClr val="accent5"/>
            </a:fillRef>
            <a:effectRef idx="2">
              <a:schemeClr val="accent5"/>
            </a:effectRef>
            <a:fontRef idx="minor">
              <a:schemeClr val="lt1"/>
            </a:fontRef>
          </p:style>
        </p:cxnSp>
        <p:cxnSp>
          <p:nvCxnSpPr>
            <p:cNvPr id="21" name="Straight Connector 20">
              <a:extLst>
                <a:ext uri="{FF2B5EF4-FFF2-40B4-BE49-F238E27FC236}">
                  <a16:creationId xmlns:a16="http://schemas.microsoft.com/office/drawing/2014/main" id="{2B25B28D-AB56-4537-922B-491216E247F8}"/>
                </a:ext>
              </a:extLst>
            </p:cNvPr>
            <p:cNvCxnSpPr/>
            <p:nvPr/>
          </p:nvCxnSpPr>
          <p:spPr>
            <a:xfrm>
              <a:off x="6350725" y="4410892"/>
              <a:ext cx="0" cy="1203959"/>
            </a:xfrm>
            <a:prstGeom prst="line">
              <a:avLst/>
            </a:prstGeom>
          </p:spPr>
          <p:style>
            <a:lnRef idx="1">
              <a:schemeClr val="accent5"/>
            </a:lnRef>
            <a:fillRef idx="3">
              <a:schemeClr val="accent5"/>
            </a:fillRef>
            <a:effectRef idx="2">
              <a:schemeClr val="accent5"/>
            </a:effectRef>
            <a:fontRef idx="minor">
              <a:schemeClr val="lt1"/>
            </a:fontRef>
          </p:style>
        </p:cxnSp>
        <p:cxnSp>
          <p:nvCxnSpPr>
            <p:cNvPr id="22" name="Straight Connector 21">
              <a:extLst>
                <a:ext uri="{FF2B5EF4-FFF2-40B4-BE49-F238E27FC236}">
                  <a16:creationId xmlns:a16="http://schemas.microsoft.com/office/drawing/2014/main" id="{BEA19379-14A3-4FE0-896E-DC8D61A98418}"/>
                </a:ext>
              </a:extLst>
            </p:cNvPr>
            <p:cNvCxnSpPr/>
            <p:nvPr/>
          </p:nvCxnSpPr>
          <p:spPr>
            <a:xfrm>
              <a:off x="1151708" y="5614851"/>
              <a:ext cx="5199017" cy="1"/>
            </a:xfrm>
            <a:prstGeom prst="line">
              <a:avLst/>
            </a:prstGeom>
          </p:spPr>
          <p:style>
            <a:lnRef idx="1">
              <a:schemeClr val="accent5"/>
            </a:lnRef>
            <a:fillRef idx="3">
              <a:schemeClr val="accent5"/>
            </a:fillRef>
            <a:effectRef idx="2">
              <a:schemeClr val="accent5"/>
            </a:effectRef>
            <a:fontRef idx="minor">
              <a:schemeClr val="lt1"/>
            </a:fontRef>
          </p:style>
        </p:cxnSp>
        <p:cxnSp>
          <p:nvCxnSpPr>
            <p:cNvPr id="23" name="Straight Connector 22">
              <a:extLst>
                <a:ext uri="{FF2B5EF4-FFF2-40B4-BE49-F238E27FC236}">
                  <a16:creationId xmlns:a16="http://schemas.microsoft.com/office/drawing/2014/main" id="{B9A2695C-1611-423F-B328-BDC2372E8B11}"/>
                </a:ext>
              </a:extLst>
            </p:cNvPr>
            <p:cNvCxnSpPr/>
            <p:nvPr/>
          </p:nvCxnSpPr>
          <p:spPr>
            <a:xfrm flipH="1">
              <a:off x="0" y="313509"/>
              <a:ext cx="2795451" cy="0"/>
            </a:xfrm>
            <a:prstGeom prst="line">
              <a:avLst/>
            </a:prstGeom>
          </p:spPr>
          <p:style>
            <a:lnRef idx="1">
              <a:schemeClr val="accent5"/>
            </a:lnRef>
            <a:fillRef idx="3">
              <a:schemeClr val="accent5"/>
            </a:fillRef>
            <a:effectRef idx="2">
              <a:schemeClr val="accent5"/>
            </a:effectRef>
            <a:fontRef idx="minor">
              <a:schemeClr val="lt1"/>
            </a:fontRef>
          </p:style>
        </p:cxnSp>
        <p:cxnSp>
          <p:nvCxnSpPr>
            <p:cNvPr id="24" name="Straight Connector 23">
              <a:extLst>
                <a:ext uri="{FF2B5EF4-FFF2-40B4-BE49-F238E27FC236}">
                  <a16:creationId xmlns:a16="http://schemas.microsoft.com/office/drawing/2014/main" id="{AEF69ADC-86A6-482D-BF67-282E5F9CD996}"/>
                </a:ext>
              </a:extLst>
            </p:cNvPr>
            <p:cNvCxnSpPr/>
            <p:nvPr/>
          </p:nvCxnSpPr>
          <p:spPr>
            <a:xfrm flipH="1">
              <a:off x="0" y="313509"/>
              <a:ext cx="13063" cy="5301342"/>
            </a:xfrm>
            <a:prstGeom prst="line">
              <a:avLst/>
            </a:prstGeom>
          </p:spPr>
          <p:style>
            <a:lnRef idx="1">
              <a:schemeClr val="accent5"/>
            </a:lnRef>
            <a:fillRef idx="3">
              <a:schemeClr val="accent5"/>
            </a:fillRef>
            <a:effectRef idx="2">
              <a:schemeClr val="accent5"/>
            </a:effectRef>
            <a:fontRef idx="minor">
              <a:schemeClr val="lt1"/>
            </a:fontRef>
          </p:style>
        </p:cxnSp>
        <p:cxnSp>
          <p:nvCxnSpPr>
            <p:cNvPr id="25" name="Straight Connector 24">
              <a:extLst>
                <a:ext uri="{FF2B5EF4-FFF2-40B4-BE49-F238E27FC236}">
                  <a16:creationId xmlns:a16="http://schemas.microsoft.com/office/drawing/2014/main" id="{61EF718A-C455-40C5-B34F-4FDB51BB2EF1}"/>
                </a:ext>
              </a:extLst>
            </p:cNvPr>
            <p:cNvCxnSpPr/>
            <p:nvPr/>
          </p:nvCxnSpPr>
          <p:spPr>
            <a:xfrm flipH="1">
              <a:off x="26126" y="5614851"/>
              <a:ext cx="1156063" cy="0"/>
            </a:xfrm>
            <a:prstGeom prst="line">
              <a:avLst/>
            </a:prstGeom>
          </p:spPr>
          <p:style>
            <a:lnRef idx="1">
              <a:schemeClr val="accent5"/>
            </a:lnRef>
            <a:fillRef idx="3">
              <a:schemeClr val="accent5"/>
            </a:fillRef>
            <a:effectRef idx="2">
              <a:schemeClr val="accent5"/>
            </a:effectRef>
            <a:fontRef idx="minor">
              <a:schemeClr val="lt1"/>
            </a:fontRef>
          </p:style>
        </p:cxnSp>
      </p:grpSp>
    </p:spTree>
    <p:extLst>
      <p:ext uri="{BB962C8B-B14F-4D97-AF65-F5344CB8AC3E}">
        <p14:creationId xmlns:p14="http://schemas.microsoft.com/office/powerpoint/2010/main" val="227540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A011-C84F-4E79-9C5B-D3FC7AE71B36}"/>
              </a:ext>
            </a:extLst>
          </p:cNvPr>
          <p:cNvSpPr>
            <a:spLocks noGrp="1"/>
          </p:cNvSpPr>
          <p:nvPr>
            <p:ph type="title"/>
          </p:nvPr>
        </p:nvSpPr>
        <p:spPr/>
        <p:txBody>
          <a:bodyPr/>
          <a:lstStyle/>
          <a:p>
            <a:r>
              <a:rPr lang="en-US" b="1" dirty="0"/>
              <a:t>Timeline diagram of the work:</a:t>
            </a:r>
            <a:endParaRPr lang="en-IN" b="1" dirty="0"/>
          </a:p>
        </p:txBody>
      </p:sp>
      <p:pic>
        <p:nvPicPr>
          <p:cNvPr id="4" name="Content Placeholder 3">
            <a:extLst>
              <a:ext uri="{FF2B5EF4-FFF2-40B4-BE49-F238E27FC236}">
                <a16:creationId xmlns:a16="http://schemas.microsoft.com/office/drawing/2014/main" id="{E455DA42-0E01-4915-863A-024DF6B8DC1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313" t="29329" r="39058" b="35954"/>
          <a:stretch/>
        </p:blipFill>
        <p:spPr bwMode="auto">
          <a:xfrm>
            <a:off x="997526" y="2296012"/>
            <a:ext cx="10356273" cy="357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464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9231-12F2-4794-84DE-84CA6A239466}"/>
              </a:ext>
            </a:extLst>
          </p:cNvPr>
          <p:cNvSpPr>
            <a:spLocks noGrp="1"/>
          </p:cNvSpPr>
          <p:nvPr>
            <p:ph type="title"/>
          </p:nvPr>
        </p:nvSpPr>
        <p:spPr/>
        <p:txBody>
          <a:bodyPr/>
          <a:lstStyle/>
          <a:p>
            <a:r>
              <a:rPr lang="en-US" b="1" dirty="0"/>
              <a:t>Future Scope:</a:t>
            </a:r>
            <a:endParaRPr lang="en-IN" b="1" dirty="0"/>
          </a:p>
        </p:txBody>
      </p:sp>
      <p:sp>
        <p:nvSpPr>
          <p:cNvPr id="3" name="Content Placeholder 2">
            <a:extLst>
              <a:ext uri="{FF2B5EF4-FFF2-40B4-BE49-F238E27FC236}">
                <a16:creationId xmlns:a16="http://schemas.microsoft.com/office/drawing/2014/main" id="{AEA148CB-8130-49AF-80B1-9AAD989F2031}"/>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What we have at the present is only a program that when run from the IDE would become our voice assistant. </a:t>
            </a:r>
          </a:p>
          <a:p>
            <a:r>
              <a:rPr lang="en-US" dirty="0">
                <a:effectLst/>
                <a:latin typeface="Times New Roman" panose="02020603050405020304" pitchFamily="18" charset="0"/>
                <a:ea typeface="Times New Roman" panose="02020603050405020304" pitchFamily="18" charset="0"/>
              </a:rPr>
              <a:t>So in the future one may add some GUI for the user using python libraries like </a:t>
            </a:r>
            <a:r>
              <a:rPr lang="en-US" dirty="0" err="1">
                <a:effectLst/>
                <a:latin typeface="Times New Roman" panose="02020603050405020304" pitchFamily="18" charset="0"/>
                <a:ea typeface="Times New Roman" panose="02020603050405020304" pitchFamily="18" charset="0"/>
              </a:rPr>
              <a:t>Tkinter</a:t>
            </a:r>
            <a:r>
              <a:rPr lang="en-US" dirty="0">
                <a:effectLst/>
                <a:latin typeface="Times New Roman" panose="02020603050405020304" pitchFamily="18" charset="0"/>
                <a:ea typeface="Times New Roman" panose="02020603050405020304" pitchFamily="18" charset="0"/>
              </a:rPr>
              <a:t> in order to make the assistant look more attractive and for ease of use of the user. </a:t>
            </a:r>
          </a:p>
          <a:p>
            <a:r>
              <a:rPr lang="en-US" dirty="0">
                <a:effectLst/>
                <a:latin typeface="Times New Roman" panose="02020603050405020304" pitchFamily="18" charset="0"/>
                <a:ea typeface="Times New Roman" panose="02020603050405020304" pitchFamily="18" charset="0"/>
              </a:rPr>
              <a:t>One may also create its runnable file at the desktop using ‘</a:t>
            </a:r>
            <a:r>
              <a:rPr lang="en-US" dirty="0" err="1">
                <a:effectLst/>
                <a:latin typeface="Times New Roman" panose="02020603050405020304" pitchFamily="18" charset="0"/>
                <a:ea typeface="Times New Roman" panose="02020603050405020304" pitchFamily="18" charset="0"/>
              </a:rPr>
              <a:t>pyinstaller</a:t>
            </a:r>
            <a:r>
              <a:rPr lang="en-US" dirty="0">
                <a:effectLst/>
                <a:latin typeface="Times New Roman" panose="02020603050405020304" pitchFamily="18" charset="0"/>
                <a:ea typeface="Times New Roman" panose="02020603050405020304" pitchFamily="18" charset="0"/>
              </a:rPr>
              <a:t>’ so as the user will be able to access it from the desktop itself.  </a:t>
            </a:r>
          </a:p>
          <a:p>
            <a:pPr marL="0" indent="0">
              <a:buNone/>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183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45AC-2C77-4247-B10E-48EC81CC7871}"/>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EA05F41D-1834-4392-B718-ADF8BA3CC275}"/>
              </a:ext>
            </a:extLst>
          </p:cNvPr>
          <p:cNvSpPr>
            <a:spLocks noGrp="1"/>
          </p:cNvSpPr>
          <p:nvPr>
            <p:ph idx="1"/>
          </p:nvPr>
        </p:nvSpPr>
        <p:spPr/>
        <p:txBody>
          <a:bodyPr/>
          <a:lstStyle/>
          <a:p>
            <a:pPr marL="0" indent="0" algn="just">
              <a:buNone/>
            </a:pPr>
            <a:r>
              <a:rPr lang="en-US" sz="3200" dirty="0">
                <a:latin typeface="Times New Roman" panose="02020603050405020304" pitchFamily="18" charset="0"/>
                <a:ea typeface="Times New Roman" panose="02020603050405020304" pitchFamily="18" charset="0"/>
              </a:rPr>
              <a:t>I</a:t>
            </a:r>
            <a:r>
              <a:rPr lang="en-US" sz="3200" dirty="0">
                <a:effectLst/>
                <a:latin typeface="Times New Roman" panose="02020603050405020304" pitchFamily="18" charset="0"/>
                <a:ea typeface="Times New Roman" panose="02020603050405020304" pitchFamily="18" charset="0"/>
              </a:rPr>
              <a:t>n this project we have presented the design and implementation of a virtual desktop assistant “Alex” which will be programmed merely using python. Using this application, we will be able to automate our desktop, access some important sites on the web and also ask queries to the assistant which it will answer referring to the Wikipedia. In short, this assistant will help us in being more productive at work and save time.</a:t>
            </a:r>
            <a:endParaRPr lang="en-IN" sz="3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153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D33D-43A5-4C80-9BED-43DC9BE27D76}"/>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40DF2705-5F69-4688-82F6-CE36DAF7D28C}"/>
              </a:ext>
            </a:extLst>
          </p:cNvPr>
          <p:cNvSpPr>
            <a:spLocks noGrp="1"/>
          </p:cNvSpPr>
          <p:nvPr>
            <p:ph idx="1"/>
          </p:nvPr>
        </p:nvSpPr>
        <p:spPr/>
        <p:txBody>
          <a:bodyPr>
            <a:normAutofit/>
          </a:bodyPr>
          <a:lstStyle/>
          <a:p>
            <a:pPr>
              <a:lnSpc>
                <a:spcPct val="150000"/>
              </a:lnSpc>
              <a:tabLst>
                <a:tab pos="2476500" algn="l"/>
              </a:tabLst>
            </a:pPr>
            <a:r>
              <a:rPr lang="en-US" sz="2000" dirty="0">
                <a:effectLst/>
                <a:ea typeface="Times New Roman" panose="02020603050405020304" pitchFamily="18" charset="0"/>
              </a:rPr>
              <a:t>Code  with  Harry  –  YouTube  (</a:t>
            </a:r>
            <a:r>
              <a:rPr lang="en-US" sz="2000" u="sng" dirty="0">
                <a:solidFill>
                  <a:srgbClr val="0000FF"/>
                </a:solidFill>
                <a:effectLst/>
                <a:ea typeface="Times New Roman" panose="02020603050405020304" pitchFamily="18" charset="0"/>
                <a:hlinkClick r:id="rId2"/>
              </a:rPr>
              <a:t>https://www.youtube.com/channel/UCeVMnSShP_Iviwkknt83cww</a:t>
            </a:r>
            <a:r>
              <a:rPr lang="en-US" sz="2000" dirty="0">
                <a:effectLst/>
                <a:ea typeface="Times New Roman" panose="02020603050405020304" pitchFamily="18" charset="0"/>
              </a:rPr>
              <a:t> )</a:t>
            </a:r>
            <a:endParaRPr lang="en-IN" sz="2000" dirty="0">
              <a:effectLst/>
              <a:ea typeface="Times New Roman" panose="02020603050405020304" pitchFamily="18" charset="0"/>
            </a:endParaRPr>
          </a:p>
          <a:p>
            <a:pPr algn="just">
              <a:lnSpc>
                <a:spcPct val="150000"/>
              </a:lnSpc>
              <a:tabLst>
                <a:tab pos="2476500" algn="l"/>
              </a:tabLst>
            </a:pPr>
            <a:r>
              <a:rPr lang="en-US" sz="2000" u="sng" dirty="0">
                <a:solidFill>
                  <a:srgbClr val="0000FF"/>
                </a:solidFill>
                <a:effectLst/>
                <a:ea typeface="Times New Roman" panose="02020603050405020304" pitchFamily="18" charset="0"/>
                <a:hlinkClick r:id="rId3"/>
              </a:rPr>
              <a:t>https://extrudesign.com/virtual-assistant-using-python/</a:t>
            </a:r>
            <a:r>
              <a:rPr lang="en-US" sz="2000" dirty="0">
                <a:effectLst/>
                <a:ea typeface="Times New Roman" panose="02020603050405020304" pitchFamily="18" charset="0"/>
              </a:rPr>
              <a:t> </a:t>
            </a:r>
            <a:endParaRPr lang="en-IN" sz="2000" dirty="0">
              <a:effectLst/>
              <a:ea typeface="Times New Roman" panose="02020603050405020304" pitchFamily="18" charset="0"/>
            </a:endParaRPr>
          </a:p>
          <a:p>
            <a:pPr algn="just">
              <a:lnSpc>
                <a:spcPct val="150000"/>
              </a:lnSpc>
              <a:tabLst>
                <a:tab pos="2476500" algn="l"/>
              </a:tabLst>
            </a:pPr>
            <a:r>
              <a:rPr lang="en-US" sz="2000" dirty="0">
                <a:effectLst/>
                <a:ea typeface="Times New Roman" panose="02020603050405020304" pitchFamily="18" charset="0"/>
              </a:rPr>
              <a:t>Ravikumar , Prateek , </a:t>
            </a:r>
            <a:r>
              <a:rPr lang="en-US" sz="2000" dirty="0" err="1">
                <a:effectLst/>
                <a:ea typeface="Times New Roman" panose="02020603050405020304" pitchFamily="18" charset="0"/>
              </a:rPr>
              <a:t>Sathvik</a:t>
            </a:r>
            <a:r>
              <a:rPr lang="en-US" sz="2000" dirty="0">
                <a:effectLst/>
                <a:ea typeface="Times New Roman" panose="02020603050405020304" pitchFamily="18" charset="0"/>
              </a:rPr>
              <a:t> </a:t>
            </a:r>
            <a:r>
              <a:rPr lang="en-US" sz="2000" dirty="0" err="1">
                <a:effectLst/>
                <a:ea typeface="Times New Roman" panose="02020603050405020304" pitchFamily="18" charset="0"/>
              </a:rPr>
              <a:t>Bhandar</a:t>
            </a:r>
            <a:r>
              <a:rPr lang="en-US" sz="2000" dirty="0">
                <a:effectLst/>
                <a:ea typeface="Times New Roman" panose="02020603050405020304" pitchFamily="18" charset="0"/>
              </a:rPr>
              <a:t>, Rahul Kumar, </a:t>
            </a:r>
            <a:r>
              <a:rPr lang="en-US" sz="2000" dirty="0" err="1">
                <a:effectLst/>
                <a:ea typeface="Times New Roman" panose="02020603050405020304" pitchFamily="18" charset="0"/>
              </a:rPr>
              <a:t>Mayura</a:t>
            </a:r>
            <a:r>
              <a:rPr lang="en-US" sz="2000" dirty="0">
                <a:effectLst/>
                <a:ea typeface="Times New Roman" panose="02020603050405020304" pitchFamily="18" charset="0"/>
              </a:rPr>
              <a:t> D </a:t>
            </a:r>
            <a:r>
              <a:rPr lang="en-US" sz="2000" dirty="0" err="1">
                <a:effectLst/>
                <a:ea typeface="Times New Roman" panose="02020603050405020304" pitchFamily="18" charset="0"/>
              </a:rPr>
              <a:t>Tapkire</a:t>
            </a:r>
            <a:r>
              <a:rPr lang="en-US" sz="2000" dirty="0">
                <a:effectLst/>
                <a:ea typeface="Times New Roman" panose="02020603050405020304" pitchFamily="18" charset="0"/>
              </a:rPr>
              <a:t> “</a:t>
            </a:r>
            <a:r>
              <a:rPr lang="en-US" sz="2000" dirty="0">
                <a:solidFill>
                  <a:srgbClr val="000000"/>
                </a:solidFill>
                <a:effectLst/>
                <a:ea typeface="Times New Roman" panose="02020603050405020304" pitchFamily="18" charset="0"/>
              </a:rPr>
              <a:t>virtual voice </a:t>
            </a:r>
            <a:r>
              <a:rPr lang="en-US" sz="2000" dirty="0" err="1">
                <a:solidFill>
                  <a:srgbClr val="000000"/>
                </a:solidFill>
                <a:effectLst/>
                <a:ea typeface="Times New Roman" panose="02020603050405020304" pitchFamily="18" charset="0"/>
              </a:rPr>
              <a:t>assistant</a:t>
            </a:r>
            <a:r>
              <a:rPr lang="en-US" sz="2000" dirty="0" err="1">
                <a:effectLst/>
                <a:ea typeface="Times New Roman" panose="02020603050405020304" pitchFamily="18" charset="0"/>
              </a:rPr>
              <a:t>”,International</a:t>
            </a:r>
            <a:r>
              <a:rPr lang="en-US" sz="2000" dirty="0">
                <a:effectLst/>
                <a:ea typeface="Times New Roman" panose="02020603050405020304" pitchFamily="18" charset="0"/>
              </a:rPr>
              <a:t> Research Journal of Engineering and Technology(2020)</a:t>
            </a:r>
            <a:endParaRPr lang="en-IN" sz="2000" dirty="0">
              <a:effectLst/>
              <a:ea typeface="Times New Roman" panose="02020603050405020304" pitchFamily="18" charset="0"/>
            </a:endParaRPr>
          </a:p>
          <a:p>
            <a:pPr>
              <a:lnSpc>
                <a:spcPct val="150000"/>
              </a:lnSpc>
            </a:pPr>
            <a:r>
              <a:rPr lang="en-IN" sz="2000" dirty="0"/>
              <a:t>Python docs (</a:t>
            </a:r>
            <a:r>
              <a:rPr lang="en-IN" sz="2000" dirty="0">
                <a:hlinkClick r:id="rId4"/>
              </a:rPr>
              <a:t>https://www.python.org/doc/</a:t>
            </a:r>
            <a:r>
              <a:rPr lang="en-IN" sz="2000" dirty="0"/>
              <a:t> )</a:t>
            </a:r>
          </a:p>
        </p:txBody>
      </p:sp>
    </p:spTree>
    <p:extLst>
      <p:ext uri="{BB962C8B-B14F-4D97-AF65-F5344CB8AC3E}">
        <p14:creationId xmlns:p14="http://schemas.microsoft.com/office/powerpoint/2010/main" val="57133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9648-6FE7-456B-BD2D-5BEDEAF42290}"/>
              </a:ext>
            </a:extLst>
          </p:cNvPr>
          <p:cNvSpPr>
            <a:spLocks noGrp="1"/>
          </p:cNvSpPr>
          <p:nvPr>
            <p:ph type="title"/>
          </p:nvPr>
        </p:nvSpPr>
        <p:spPr>
          <a:xfrm>
            <a:off x="607087" y="2525521"/>
            <a:ext cx="10515600" cy="1325563"/>
          </a:xfrm>
        </p:spPr>
        <p:txBody>
          <a:bodyPr/>
          <a:lstStyle/>
          <a:p>
            <a:pPr algn="ctr"/>
            <a:r>
              <a:rPr lang="en-US" b="1" dirty="0"/>
              <a:t>Thank You</a:t>
            </a:r>
            <a:endParaRPr lang="en-IN" b="1" dirty="0"/>
          </a:p>
        </p:txBody>
      </p:sp>
    </p:spTree>
    <p:extLst>
      <p:ext uri="{BB962C8B-B14F-4D97-AF65-F5344CB8AC3E}">
        <p14:creationId xmlns:p14="http://schemas.microsoft.com/office/powerpoint/2010/main" val="121090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27E8-37E5-4D8F-92F4-CB11C0C44CDD}"/>
              </a:ext>
            </a:extLst>
          </p:cNvPr>
          <p:cNvSpPr>
            <a:spLocks noGrp="1"/>
          </p:cNvSpPr>
          <p:nvPr>
            <p:ph type="title"/>
          </p:nvPr>
        </p:nvSpPr>
        <p:spPr/>
        <p:txBody>
          <a:bodyPr/>
          <a:lstStyle/>
          <a:p>
            <a:r>
              <a:rPr lang="en-US" b="1" dirty="0"/>
              <a:t>Members of our Project Group:</a:t>
            </a:r>
            <a:endParaRPr lang="en-IN" b="1" dirty="0"/>
          </a:p>
        </p:txBody>
      </p:sp>
      <p:sp>
        <p:nvSpPr>
          <p:cNvPr id="3" name="Content Placeholder 2">
            <a:extLst>
              <a:ext uri="{FF2B5EF4-FFF2-40B4-BE49-F238E27FC236}">
                <a16:creationId xmlns:a16="http://schemas.microsoft.com/office/drawing/2014/main" id="{C679009B-8403-45A8-BF65-1830B75D0452}"/>
              </a:ext>
            </a:extLst>
          </p:cNvPr>
          <p:cNvSpPr>
            <a:spLocks noGrp="1"/>
          </p:cNvSpPr>
          <p:nvPr>
            <p:ph idx="1"/>
          </p:nvPr>
        </p:nvSpPr>
        <p:spPr/>
        <p:txBody>
          <a:bodyPr>
            <a:normAutofit/>
          </a:bodyPr>
          <a:lstStyle/>
          <a:p>
            <a:r>
              <a:rPr lang="en-US" sz="3200" dirty="0" err="1"/>
              <a:t>Bhabal</a:t>
            </a:r>
            <a:r>
              <a:rPr lang="en-US" sz="3200" dirty="0"/>
              <a:t> Rohan Ravindra (312010)</a:t>
            </a:r>
          </a:p>
          <a:p>
            <a:r>
              <a:rPr lang="en-US" sz="3200" dirty="0"/>
              <a:t>Bijapur Azim Ahmed </a:t>
            </a:r>
            <a:r>
              <a:rPr lang="en-US" sz="3200" dirty="0" err="1"/>
              <a:t>Muktar</a:t>
            </a:r>
            <a:r>
              <a:rPr lang="en-US" sz="3200" dirty="0"/>
              <a:t> Ahmed (312011)</a:t>
            </a:r>
          </a:p>
          <a:p>
            <a:r>
              <a:rPr lang="en-US" sz="3200" dirty="0"/>
              <a:t>Khan </a:t>
            </a:r>
            <a:r>
              <a:rPr lang="en-US" sz="3200" dirty="0" err="1"/>
              <a:t>Arkaan</a:t>
            </a:r>
            <a:r>
              <a:rPr lang="en-US" sz="3200" dirty="0"/>
              <a:t> </a:t>
            </a:r>
            <a:r>
              <a:rPr lang="en-US" sz="3200" dirty="0" err="1"/>
              <a:t>Faizad</a:t>
            </a:r>
            <a:r>
              <a:rPr lang="en-US" sz="3200" dirty="0"/>
              <a:t> (312021)</a:t>
            </a:r>
          </a:p>
          <a:p>
            <a:r>
              <a:rPr lang="en-US" sz="3200" dirty="0"/>
              <a:t>Shaikh </a:t>
            </a:r>
            <a:r>
              <a:rPr lang="en-US" sz="3200" dirty="0" err="1"/>
              <a:t>Abuzar</a:t>
            </a:r>
            <a:r>
              <a:rPr lang="en-US" sz="3200" dirty="0"/>
              <a:t> </a:t>
            </a:r>
            <a:r>
              <a:rPr lang="en-US" sz="3200" dirty="0" err="1"/>
              <a:t>Hafizuddin</a:t>
            </a:r>
            <a:r>
              <a:rPr lang="en-US" sz="3200" dirty="0"/>
              <a:t> (312041)</a:t>
            </a:r>
            <a:endParaRPr lang="en-IN" sz="3200" dirty="0"/>
          </a:p>
        </p:txBody>
      </p:sp>
    </p:spTree>
    <p:extLst>
      <p:ext uri="{BB962C8B-B14F-4D97-AF65-F5344CB8AC3E}">
        <p14:creationId xmlns:p14="http://schemas.microsoft.com/office/powerpoint/2010/main" val="144236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FDFB-D385-4361-9207-381F5C021020}"/>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852A1642-3783-4539-9CC4-67BF11938450}"/>
              </a:ext>
            </a:extLst>
          </p:cNvPr>
          <p:cNvSpPr>
            <a:spLocks noGrp="1"/>
          </p:cNvSpPr>
          <p:nvPr>
            <p:ph idx="1"/>
          </p:nvPr>
        </p:nvSpPr>
        <p:spPr/>
        <p:txBody>
          <a:bodyPr>
            <a:normAutofit fontScale="85000" lnSpcReduction="20000"/>
          </a:bodyPr>
          <a:lstStyle/>
          <a:p>
            <a:pPr algn="just"/>
            <a:r>
              <a:rPr lang="en-US" dirty="0"/>
              <a:t>In this project we have designed a desktop virtual voice assistant using python and its modules. </a:t>
            </a:r>
          </a:p>
          <a:p>
            <a:pPr algn="just"/>
            <a:r>
              <a:rPr lang="en-US" dirty="0"/>
              <a:t>We have named it Alex (just for fun to call it: younger brother of Alexa).</a:t>
            </a:r>
          </a:p>
          <a:p>
            <a:pPr algn="just"/>
            <a:r>
              <a:rPr lang="en-US" dirty="0"/>
              <a:t> User is expected to just give a voice command and the assistant will execute those tasks. </a:t>
            </a:r>
          </a:p>
          <a:p>
            <a:pPr algn="just"/>
            <a:r>
              <a:rPr lang="en-US" dirty="0"/>
              <a:t>The application uses the microphone as the source to receive the audio input and it then converts the speech to text query which is then fed to our functions which then perform the required task using different modules.</a:t>
            </a:r>
          </a:p>
          <a:p>
            <a:pPr algn="just"/>
            <a:r>
              <a:rPr lang="en-US" dirty="0"/>
              <a:t> Mainly we can classify these commands into three types: web related, system related and questions. Here we intend to include all these types in our application. </a:t>
            </a:r>
          </a:p>
          <a:p>
            <a:pPr algn="just"/>
            <a:r>
              <a:rPr lang="en-US" dirty="0"/>
              <a:t>We have aimed to automate nearly all the day to day life tasks that user needs to perform so as he can save time and be more efficient at work. The application does not use AI and Machine Learning algorithms.</a:t>
            </a:r>
            <a:endParaRPr lang="en-IN" dirty="0"/>
          </a:p>
        </p:txBody>
      </p:sp>
    </p:spTree>
    <p:extLst>
      <p:ext uri="{BB962C8B-B14F-4D97-AF65-F5344CB8AC3E}">
        <p14:creationId xmlns:p14="http://schemas.microsoft.com/office/powerpoint/2010/main" val="172008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5F3C-2B5F-4843-AFA5-60BEF69A6C1D}"/>
              </a:ext>
            </a:extLst>
          </p:cNvPr>
          <p:cNvSpPr>
            <a:spLocks noGrp="1"/>
          </p:cNvSpPr>
          <p:nvPr>
            <p:ph type="title"/>
          </p:nvPr>
        </p:nvSpPr>
        <p:spPr/>
        <p:txBody>
          <a:bodyPr/>
          <a:lstStyle/>
          <a:p>
            <a:r>
              <a:rPr lang="en-US" b="1" dirty="0"/>
              <a:t>Motivation:</a:t>
            </a:r>
            <a:endParaRPr lang="en-IN" b="1" dirty="0"/>
          </a:p>
        </p:txBody>
      </p:sp>
      <p:sp>
        <p:nvSpPr>
          <p:cNvPr id="3" name="Content Placeholder 2">
            <a:extLst>
              <a:ext uri="{FF2B5EF4-FFF2-40B4-BE49-F238E27FC236}">
                <a16:creationId xmlns:a16="http://schemas.microsoft.com/office/drawing/2014/main" id="{66B207F0-0F3C-4405-B411-13C078C2E8A1}"/>
              </a:ext>
            </a:extLst>
          </p:cNvPr>
          <p:cNvSpPr>
            <a:spLocks noGrp="1"/>
          </p:cNvSpPr>
          <p:nvPr>
            <p:ph idx="1"/>
          </p:nvPr>
        </p:nvSpPr>
        <p:spPr/>
        <p:txBody>
          <a:bodyPr>
            <a:normAutofit fontScale="92500" lnSpcReduction="10000"/>
          </a:bodyPr>
          <a:lstStyle/>
          <a:p>
            <a:pPr algn="just"/>
            <a:r>
              <a:rPr lang="en-US" dirty="0"/>
              <a:t>We have many voice assistant in the market like Google assistant, Alexa etc. But a dark side of these assistants is that they tend to store user’s data and use system mic continuously which may lead to cyber threats. </a:t>
            </a:r>
          </a:p>
          <a:p>
            <a:pPr algn="just"/>
            <a:r>
              <a:rPr lang="en-US" dirty="0"/>
              <a:t>Our main motivation is to program a personalized voice assistant for automating the desktop which will be more secure and all its functioning will be in the hands of the user. </a:t>
            </a:r>
          </a:p>
          <a:p>
            <a:pPr algn="just"/>
            <a:r>
              <a:rPr lang="en-US" dirty="0"/>
              <a:t>It will help the user to access nearly each and every useful file and application in the system .</a:t>
            </a:r>
          </a:p>
          <a:p>
            <a:pPr algn="just"/>
            <a:r>
              <a:rPr lang="en-US" dirty="0"/>
              <a:t>So this program is capable of functioning without internet connectivity for queries related to the system which other assistant like Alexa are not able to do. It is also platform independent and can be run in any OS with slight modifications.</a:t>
            </a:r>
            <a:endParaRPr lang="en-IN" dirty="0"/>
          </a:p>
        </p:txBody>
      </p:sp>
    </p:spTree>
    <p:extLst>
      <p:ext uri="{BB962C8B-B14F-4D97-AF65-F5344CB8AC3E}">
        <p14:creationId xmlns:p14="http://schemas.microsoft.com/office/powerpoint/2010/main" val="308091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76D2-1F73-4052-AC51-3FD6FB806F49}"/>
              </a:ext>
            </a:extLst>
          </p:cNvPr>
          <p:cNvSpPr>
            <a:spLocks noGrp="1"/>
          </p:cNvSpPr>
          <p:nvPr>
            <p:ph type="title"/>
          </p:nvPr>
        </p:nvSpPr>
        <p:spPr/>
        <p:txBody>
          <a:bodyPr/>
          <a:lstStyle/>
          <a:p>
            <a:r>
              <a:rPr lang="en-US" b="1" dirty="0"/>
              <a:t>Capabilities:</a:t>
            </a:r>
            <a:endParaRPr lang="en-IN" b="1" dirty="0"/>
          </a:p>
        </p:txBody>
      </p:sp>
      <p:sp>
        <p:nvSpPr>
          <p:cNvPr id="3" name="Content Placeholder 2">
            <a:extLst>
              <a:ext uri="{FF2B5EF4-FFF2-40B4-BE49-F238E27FC236}">
                <a16:creationId xmlns:a16="http://schemas.microsoft.com/office/drawing/2014/main" id="{4BFFC8BF-D1A5-431C-A922-CA68768CDCCD}"/>
              </a:ext>
            </a:extLst>
          </p:cNvPr>
          <p:cNvSpPr>
            <a:spLocks noGrp="1"/>
          </p:cNvSpPr>
          <p:nvPr>
            <p:ph idx="1"/>
          </p:nvPr>
        </p:nvSpPr>
        <p:spPr/>
        <p:txBody>
          <a:bodyPr>
            <a:normAutofit lnSpcReduction="10000"/>
          </a:bodyPr>
          <a:lstStyle/>
          <a:p>
            <a:pPr marL="0" indent="0" algn="just">
              <a:buNone/>
            </a:pPr>
            <a:r>
              <a:rPr lang="en-US" dirty="0"/>
              <a:t>• sending emails </a:t>
            </a:r>
          </a:p>
          <a:p>
            <a:pPr marL="0" indent="0" algn="just">
              <a:buNone/>
            </a:pPr>
            <a:r>
              <a:rPr lang="en-US" dirty="0"/>
              <a:t>• playing music</a:t>
            </a:r>
          </a:p>
          <a:p>
            <a:pPr marL="0" indent="0" algn="just">
              <a:buNone/>
            </a:pPr>
            <a:r>
              <a:rPr lang="en-US" dirty="0"/>
              <a:t>• opening code editors </a:t>
            </a:r>
          </a:p>
          <a:p>
            <a:pPr marL="0" indent="0" algn="just">
              <a:buNone/>
            </a:pPr>
            <a:r>
              <a:rPr lang="en-US" dirty="0"/>
              <a:t>• opening MS Office applications</a:t>
            </a:r>
          </a:p>
          <a:p>
            <a:pPr marL="0" indent="0" algn="just">
              <a:buNone/>
            </a:pPr>
            <a:r>
              <a:rPr lang="en-US" dirty="0"/>
              <a:t>• opening YouTube</a:t>
            </a:r>
          </a:p>
          <a:p>
            <a:pPr marL="0" indent="0" algn="just">
              <a:buNone/>
            </a:pPr>
            <a:r>
              <a:rPr lang="en-US" dirty="0"/>
              <a:t>• opening folders </a:t>
            </a:r>
          </a:p>
          <a:p>
            <a:pPr marL="0" indent="0" algn="just">
              <a:buNone/>
            </a:pPr>
            <a:r>
              <a:rPr lang="en-US" dirty="0"/>
              <a:t>• opening Google </a:t>
            </a:r>
          </a:p>
          <a:p>
            <a:pPr marL="0" indent="0" algn="just">
              <a:buNone/>
            </a:pPr>
            <a:r>
              <a:rPr lang="en-US" dirty="0"/>
              <a:t>• searching on Wikipedia </a:t>
            </a:r>
          </a:p>
          <a:p>
            <a:pPr marL="0" indent="0" algn="just">
              <a:buNone/>
            </a:pPr>
            <a:r>
              <a:rPr lang="en-US" dirty="0"/>
              <a:t>• getting the weather news </a:t>
            </a:r>
            <a:endParaRPr lang="en-IN" dirty="0"/>
          </a:p>
        </p:txBody>
      </p:sp>
    </p:spTree>
    <p:extLst>
      <p:ext uri="{BB962C8B-B14F-4D97-AF65-F5344CB8AC3E}">
        <p14:creationId xmlns:p14="http://schemas.microsoft.com/office/powerpoint/2010/main" val="5294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03CB-E5C6-4129-B86F-F3972C6A44F8}"/>
              </a:ext>
            </a:extLst>
          </p:cNvPr>
          <p:cNvSpPr>
            <a:spLocks noGrp="1"/>
          </p:cNvSpPr>
          <p:nvPr>
            <p:ph type="title"/>
          </p:nvPr>
        </p:nvSpPr>
        <p:spPr/>
        <p:txBody>
          <a:bodyPr/>
          <a:lstStyle/>
          <a:p>
            <a:r>
              <a:rPr lang="en-US" b="1" dirty="0"/>
              <a:t>Hardware Requirements:</a:t>
            </a:r>
            <a:endParaRPr lang="en-IN" b="1" dirty="0"/>
          </a:p>
        </p:txBody>
      </p:sp>
      <p:sp>
        <p:nvSpPr>
          <p:cNvPr id="3" name="Content Placeholder 2">
            <a:extLst>
              <a:ext uri="{FF2B5EF4-FFF2-40B4-BE49-F238E27FC236}">
                <a16:creationId xmlns:a16="http://schemas.microsoft.com/office/drawing/2014/main" id="{0D2A7D5E-0657-4102-B7A9-7C8A3D6576DD}"/>
              </a:ext>
            </a:extLst>
          </p:cNvPr>
          <p:cNvSpPr>
            <a:spLocks noGrp="1"/>
          </p:cNvSpPr>
          <p:nvPr>
            <p:ph idx="1"/>
          </p:nvPr>
        </p:nvSpPr>
        <p:spPr/>
        <p:txBody>
          <a:bodyPr/>
          <a:lstStyle/>
          <a:p>
            <a:r>
              <a:rPr lang="en-IN" dirty="0"/>
              <a:t>➢ x86 64-bit CPU (Intel / AMD architecture) </a:t>
            </a:r>
          </a:p>
          <a:p>
            <a:r>
              <a:rPr lang="en-IN" dirty="0"/>
              <a:t>➢ 4GB RAM </a:t>
            </a:r>
          </a:p>
          <a:p>
            <a:r>
              <a:rPr lang="en-IN" dirty="0"/>
              <a:t>➢ 5 GB Disk Space </a:t>
            </a:r>
          </a:p>
        </p:txBody>
      </p:sp>
    </p:spTree>
    <p:extLst>
      <p:ext uri="{BB962C8B-B14F-4D97-AF65-F5344CB8AC3E}">
        <p14:creationId xmlns:p14="http://schemas.microsoft.com/office/powerpoint/2010/main" val="353406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06FE-BD5C-467C-A85D-C96B9828AD2A}"/>
              </a:ext>
            </a:extLst>
          </p:cNvPr>
          <p:cNvSpPr>
            <a:spLocks noGrp="1"/>
          </p:cNvSpPr>
          <p:nvPr>
            <p:ph type="title"/>
          </p:nvPr>
        </p:nvSpPr>
        <p:spPr/>
        <p:txBody>
          <a:bodyPr/>
          <a:lstStyle/>
          <a:p>
            <a:r>
              <a:rPr lang="en-US" b="1" dirty="0"/>
              <a:t>Software Requirements:</a:t>
            </a:r>
            <a:endParaRPr lang="en-IN" b="1" dirty="0"/>
          </a:p>
        </p:txBody>
      </p:sp>
      <p:sp>
        <p:nvSpPr>
          <p:cNvPr id="3" name="Content Placeholder 2">
            <a:extLst>
              <a:ext uri="{FF2B5EF4-FFF2-40B4-BE49-F238E27FC236}">
                <a16:creationId xmlns:a16="http://schemas.microsoft.com/office/drawing/2014/main" id="{F2C570B8-DAB1-42F3-B9D9-68215E0B6F01}"/>
              </a:ext>
            </a:extLst>
          </p:cNvPr>
          <p:cNvSpPr>
            <a:spLocks noGrp="1"/>
          </p:cNvSpPr>
          <p:nvPr>
            <p:ph idx="1"/>
          </p:nvPr>
        </p:nvSpPr>
        <p:spPr>
          <a:xfrm>
            <a:off x="548640" y="1825625"/>
            <a:ext cx="10805160" cy="4667250"/>
          </a:xfrm>
        </p:spPr>
        <p:txBody>
          <a:bodyPr>
            <a:normAutofit fontScale="92500" lnSpcReduction="10000"/>
          </a:bodyPr>
          <a:lstStyle/>
          <a:p>
            <a:pPr marL="0" indent="0">
              <a:buNone/>
            </a:pPr>
            <a:r>
              <a:rPr lang="en-IN" sz="2000" b="1" dirty="0"/>
              <a:t>➢ Windows 7 or 10 </a:t>
            </a:r>
          </a:p>
          <a:p>
            <a:pPr marL="0" indent="0">
              <a:buNone/>
            </a:pPr>
            <a:r>
              <a:rPr lang="en-IN" sz="2000" b="1" dirty="0"/>
              <a:t>➢ Mac OS X 10.11 or higher 5</a:t>
            </a:r>
          </a:p>
          <a:p>
            <a:pPr marL="0" indent="0">
              <a:buNone/>
            </a:pPr>
            <a:r>
              <a:rPr lang="en-IN" sz="2000" b="1" dirty="0"/>
              <a:t> ➢ Linux: RHEL 6/7 </a:t>
            </a:r>
          </a:p>
          <a:p>
            <a:pPr marL="0" indent="0">
              <a:buNone/>
            </a:pPr>
            <a:r>
              <a:rPr lang="en-IN" sz="2000" b="1" dirty="0"/>
              <a:t>➢ Python 3.10.0 ➢ Visual Studio Code (IDE)</a:t>
            </a:r>
          </a:p>
          <a:p>
            <a:pPr marL="0" indent="0">
              <a:buNone/>
            </a:pPr>
            <a:r>
              <a:rPr lang="en-IN" sz="2000" b="1" dirty="0"/>
              <a:t>➢ Important Python Modules like: </a:t>
            </a:r>
          </a:p>
          <a:p>
            <a:r>
              <a:rPr lang="en-IN" sz="2000" dirty="0"/>
              <a:t>pyttsx3 (converts text to speech) </a:t>
            </a:r>
          </a:p>
          <a:p>
            <a:r>
              <a:rPr lang="en-IN" sz="2000" dirty="0"/>
              <a:t>speech recognition (converts speech to text )</a:t>
            </a:r>
          </a:p>
          <a:p>
            <a:r>
              <a:rPr lang="en-IN" sz="2000" dirty="0"/>
              <a:t> sapi5 (software development kit by Microsoft ) </a:t>
            </a:r>
          </a:p>
          <a:p>
            <a:r>
              <a:rPr lang="en-IN" sz="2000" dirty="0"/>
              <a:t>datetime(to get the current time ) </a:t>
            </a:r>
          </a:p>
          <a:p>
            <a:r>
              <a:rPr lang="en-IN" sz="2000" dirty="0"/>
              <a:t>Wikipedia (to access Wikipedia and search queries on it) </a:t>
            </a:r>
          </a:p>
          <a:p>
            <a:r>
              <a:rPr lang="en-IN" sz="2000" dirty="0" err="1"/>
              <a:t>webbrowser</a:t>
            </a:r>
            <a:r>
              <a:rPr lang="en-IN" sz="2000" dirty="0"/>
              <a:t> (to access other websites) </a:t>
            </a:r>
          </a:p>
          <a:p>
            <a:r>
              <a:rPr lang="en-IN" sz="2000" dirty="0" err="1"/>
              <a:t>os</a:t>
            </a:r>
            <a:r>
              <a:rPr lang="en-IN" sz="2000" dirty="0"/>
              <a:t> (to interact with the operating system)</a:t>
            </a:r>
          </a:p>
          <a:p>
            <a:r>
              <a:rPr lang="en-IN" sz="2000" dirty="0"/>
              <a:t>Smtp lib (to send emails)</a:t>
            </a:r>
          </a:p>
        </p:txBody>
      </p:sp>
    </p:spTree>
    <p:extLst>
      <p:ext uri="{BB962C8B-B14F-4D97-AF65-F5344CB8AC3E}">
        <p14:creationId xmlns:p14="http://schemas.microsoft.com/office/powerpoint/2010/main" val="371242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17A5-BAB0-47F7-97AD-5B59BBACE0BE}"/>
              </a:ext>
            </a:extLst>
          </p:cNvPr>
          <p:cNvSpPr>
            <a:spLocks noGrp="1"/>
          </p:cNvSpPr>
          <p:nvPr>
            <p:ph type="title"/>
          </p:nvPr>
        </p:nvSpPr>
        <p:spPr/>
        <p:txBody>
          <a:bodyPr/>
          <a:lstStyle/>
          <a:p>
            <a:r>
              <a:rPr lang="en-US" b="1" dirty="0"/>
              <a:t>System design and working:</a:t>
            </a:r>
            <a:endParaRPr lang="en-IN" b="1" dirty="0"/>
          </a:p>
        </p:txBody>
      </p:sp>
      <p:pic>
        <p:nvPicPr>
          <p:cNvPr id="4" name="Content Placeholder 3">
            <a:extLst>
              <a:ext uri="{FF2B5EF4-FFF2-40B4-BE49-F238E27FC236}">
                <a16:creationId xmlns:a16="http://schemas.microsoft.com/office/drawing/2014/main" id="{A97C27E0-BF91-4BD7-88AA-51A096CA9F16}"/>
              </a:ext>
            </a:extLst>
          </p:cNvPr>
          <p:cNvPicPr>
            <a:picLocks noGrp="1" noChangeAspect="1"/>
          </p:cNvPicPr>
          <p:nvPr>
            <p:ph idx="1"/>
          </p:nvPr>
        </p:nvPicPr>
        <p:blipFill>
          <a:blip r:embed="rId2"/>
          <a:stretch>
            <a:fillRect/>
          </a:stretch>
        </p:blipFill>
        <p:spPr>
          <a:xfrm>
            <a:off x="612949" y="2381459"/>
            <a:ext cx="9696659" cy="2984361"/>
          </a:xfrm>
          <a:prstGeom prst="rect">
            <a:avLst/>
          </a:prstGeom>
        </p:spPr>
      </p:pic>
    </p:spTree>
    <p:extLst>
      <p:ext uri="{BB962C8B-B14F-4D97-AF65-F5344CB8AC3E}">
        <p14:creationId xmlns:p14="http://schemas.microsoft.com/office/powerpoint/2010/main" val="280967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A444-842E-4B22-931D-38CD4CA48B83}"/>
              </a:ext>
            </a:extLst>
          </p:cNvPr>
          <p:cNvSpPr>
            <a:spLocks noGrp="1"/>
          </p:cNvSpPr>
          <p:nvPr>
            <p:ph type="title"/>
          </p:nvPr>
        </p:nvSpPr>
        <p:spPr/>
        <p:txBody>
          <a:bodyPr/>
          <a:lstStyle/>
          <a:p>
            <a:r>
              <a:rPr lang="en-US" b="1" dirty="0"/>
              <a:t>System design and working:</a:t>
            </a:r>
            <a:endParaRPr lang="en-IN" b="1" dirty="0"/>
          </a:p>
        </p:txBody>
      </p:sp>
      <p:sp>
        <p:nvSpPr>
          <p:cNvPr id="3" name="Content Placeholder 2">
            <a:extLst>
              <a:ext uri="{FF2B5EF4-FFF2-40B4-BE49-F238E27FC236}">
                <a16:creationId xmlns:a16="http://schemas.microsoft.com/office/drawing/2014/main" id="{A3529D68-7CE0-44E0-8D43-0EC2F294F934}"/>
              </a:ext>
            </a:extLst>
          </p:cNvPr>
          <p:cNvSpPr>
            <a:spLocks noGrp="1"/>
          </p:cNvSpPr>
          <p:nvPr>
            <p:ph idx="1"/>
          </p:nvPr>
        </p:nvSpPr>
        <p:spPr/>
        <p:txBody>
          <a:bodyPr>
            <a:normAutofit/>
          </a:bodyPr>
          <a:lstStyle/>
          <a:p>
            <a:pPr marL="457200" indent="-457835">
              <a:spcBef>
                <a:spcPts val="690"/>
              </a:spcBef>
              <a:tabLst>
                <a:tab pos="1219835" algn="l"/>
                <a:tab pos="1220470" algn="l"/>
              </a:tabLst>
            </a:pPr>
            <a:r>
              <a:rPr lang="en-US" sz="2400" b="1" dirty="0" err="1"/>
              <a:t>Takecommand</a:t>
            </a:r>
            <a:r>
              <a:rPr lang="en-US" sz="2400" b="1" dirty="0"/>
              <a:t>() </a:t>
            </a:r>
            <a:r>
              <a:rPr lang="en-US" sz="2400" b="1" dirty="0" err="1"/>
              <a:t>function</a:t>
            </a:r>
            <a:r>
              <a:rPr lang="en-US" sz="2400" dirty="0" err="1"/>
              <a:t>:</a:t>
            </a:r>
            <a:r>
              <a:rPr lang="en-US" sz="2400" dirty="0" err="1">
                <a:solidFill>
                  <a:srgbClr val="000000"/>
                </a:solidFill>
                <a:effectLst/>
                <a:latin typeface="Times New Roman" panose="02020603050405020304" pitchFamily="18" charset="0"/>
                <a:ea typeface="Times New Roman" panose="02020603050405020304" pitchFamily="18" charset="0"/>
              </a:rPr>
              <a:t>which</a:t>
            </a:r>
            <a:r>
              <a:rPr lang="en-US" sz="2400" dirty="0">
                <a:solidFill>
                  <a:srgbClr val="000000"/>
                </a:solidFill>
                <a:effectLst/>
                <a:latin typeface="Times New Roman" panose="02020603050405020304" pitchFamily="18" charset="0"/>
                <a:ea typeface="Times New Roman" panose="02020603050405020304" pitchFamily="18" charset="0"/>
              </a:rPr>
              <a:t> makes use of Speech Recognition module to recognize the speech and convert it into a query string.</a:t>
            </a:r>
          </a:p>
          <a:p>
            <a:pPr marL="457200" indent="-457835">
              <a:spcBef>
                <a:spcPts val="690"/>
              </a:spcBef>
              <a:tabLst>
                <a:tab pos="1219835" algn="l"/>
                <a:tab pos="1220470" algn="l"/>
              </a:tabLst>
            </a:pPr>
            <a:r>
              <a:rPr lang="en-US" sz="2400" dirty="0">
                <a:solidFill>
                  <a:srgbClr val="000000"/>
                </a:solidFill>
                <a:effectLst/>
                <a:latin typeface="Times New Roman" panose="02020603050405020304" pitchFamily="18" charset="0"/>
                <a:ea typeface="Times New Roman" panose="02020603050405020304" pitchFamily="18" charset="0"/>
              </a:rPr>
              <a:t>This query is then fed to other functions which then execute the commands</a:t>
            </a:r>
            <a:endParaRPr lang="en-US" sz="2400" dirty="0">
              <a:solidFill>
                <a:srgbClr val="000000"/>
              </a:solidFill>
              <a:latin typeface="Times New Roman" panose="02020603050405020304" pitchFamily="18" charset="0"/>
              <a:ea typeface="Times New Roman" panose="02020603050405020304" pitchFamily="18" charset="0"/>
            </a:endParaRPr>
          </a:p>
          <a:p>
            <a:pPr marL="457200" indent="-457835" algn="just">
              <a:spcBef>
                <a:spcPts val="690"/>
              </a:spcBef>
              <a:tabLst>
                <a:tab pos="1219835" algn="l"/>
                <a:tab pos="1220470" algn="l"/>
              </a:tabLst>
            </a:pPr>
            <a:r>
              <a:rPr lang="en-US" sz="2400" dirty="0">
                <a:solidFill>
                  <a:srgbClr val="000000"/>
                </a:solidFill>
                <a:effectLst/>
                <a:latin typeface="Times New Roman" panose="02020603050405020304" pitchFamily="18" charset="0"/>
                <a:ea typeface="Times New Roman" panose="02020603050405020304" pitchFamily="18" charset="0"/>
              </a:rPr>
              <a:t>To enable the application take commands, we put all the functions (used else if for each) in an infinite while loop</a:t>
            </a:r>
          </a:p>
          <a:p>
            <a:pPr marL="457200" indent="-457835" algn="just">
              <a:spcBef>
                <a:spcPts val="690"/>
              </a:spcBef>
              <a:tabLst>
                <a:tab pos="1219835" algn="l"/>
                <a:tab pos="1220470" algn="l"/>
              </a:tabLst>
            </a:pPr>
            <a:r>
              <a:rPr lang="en-US" sz="2400" b="1" dirty="0">
                <a:solidFill>
                  <a:srgbClr val="000000"/>
                </a:solidFill>
                <a:effectLst/>
                <a:latin typeface="Times New Roman" panose="02020603050405020304" pitchFamily="18" charset="0"/>
                <a:ea typeface="Times New Roman" panose="02020603050405020304" pitchFamily="18" charset="0"/>
              </a:rPr>
              <a:t>speak() function</a:t>
            </a:r>
            <a:r>
              <a:rPr lang="en-US" sz="2400" b="1" dirty="0">
                <a:solidFill>
                  <a:srgbClr val="000000"/>
                </a:solidFill>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a:t>
            </a:r>
            <a:r>
              <a:rPr lang="en-US" sz="2400" dirty="0">
                <a:solidFill>
                  <a:srgbClr val="000000"/>
                </a:solidFill>
                <a:effectLst/>
                <a:latin typeface="Times New Roman" panose="02020603050405020304" pitchFamily="18" charset="0"/>
                <a:ea typeface="Times New Roman" panose="02020603050405020304" pitchFamily="18" charset="0"/>
              </a:rPr>
              <a:t>In order to make it speak something we must give it a text. This text is then converted to speech using pyttsx3 module. pyttsx3 engine is capable of converting text to speech and a say() function in it helps to speak whatever is being fed to it.</a:t>
            </a:r>
          </a:p>
          <a:p>
            <a:pPr marL="457200" indent="-457835" algn="just">
              <a:spcBef>
                <a:spcPts val="690"/>
              </a:spcBef>
              <a:tabLst>
                <a:tab pos="1219835" algn="l"/>
                <a:tab pos="1220470" algn="l"/>
              </a:tabLst>
            </a:pPr>
            <a:r>
              <a:rPr lang="en-US" sz="2400" dirty="0">
                <a:solidFill>
                  <a:srgbClr val="000000"/>
                </a:solidFill>
                <a:effectLst/>
                <a:latin typeface="Times New Roman" panose="02020603050405020304" pitchFamily="18" charset="0"/>
                <a:ea typeface="Times New Roman" panose="02020603050405020304" pitchFamily="18" charset="0"/>
              </a:rPr>
              <a:t>voices for our program is given by a software development kit developed by Microsoft called ‘</a:t>
            </a:r>
            <a:r>
              <a:rPr lang="en-US" sz="2400" b="1" dirty="0">
                <a:solidFill>
                  <a:srgbClr val="000000"/>
                </a:solidFill>
                <a:effectLst/>
                <a:latin typeface="Times New Roman" panose="02020603050405020304" pitchFamily="18" charset="0"/>
                <a:ea typeface="Times New Roman" panose="02020603050405020304" pitchFamily="18" charset="0"/>
              </a:rPr>
              <a:t>sapi5</a:t>
            </a:r>
            <a:r>
              <a:rPr lang="en-US" sz="2400" dirty="0">
                <a:solidFill>
                  <a:srgbClr val="000000"/>
                </a:solidFill>
                <a:effectLst/>
                <a:latin typeface="Times New Roman" panose="02020603050405020304" pitchFamily="18" charset="0"/>
                <a:ea typeface="Times New Roman" panose="02020603050405020304" pitchFamily="18" charset="0"/>
              </a:rPr>
              <a:t>’ which uses system voices for the purpose. </a:t>
            </a:r>
          </a:p>
        </p:txBody>
      </p:sp>
    </p:spTree>
    <p:extLst>
      <p:ext uri="{BB962C8B-B14F-4D97-AF65-F5344CB8AC3E}">
        <p14:creationId xmlns:p14="http://schemas.microsoft.com/office/powerpoint/2010/main" val="2509135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930</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Mini Project Sem III</vt:lpstr>
      <vt:lpstr>Members of our Project Group:</vt:lpstr>
      <vt:lpstr>Introduction:</vt:lpstr>
      <vt:lpstr>Motivation:</vt:lpstr>
      <vt:lpstr>Capabilities:</vt:lpstr>
      <vt:lpstr>Hardware Requirements:</vt:lpstr>
      <vt:lpstr>Software Requirements:</vt:lpstr>
      <vt:lpstr>System design and working:</vt:lpstr>
      <vt:lpstr>System design and working:</vt:lpstr>
      <vt:lpstr>Algorithm and Process Design:</vt:lpstr>
      <vt:lpstr>Timeline diagram of the work:</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Virtual Assistant using Python</dc:title>
  <dc:creator>Azim Ahmed Bijapur</dc:creator>
  <cp:lastModifiedBy>Azim Ahmed Bijapur</cp:lastModifiedBy>
  <cp:revision>23</cp:revision>
  <dcterms:created xsi:type="dcterms:W3CDTF">2021-12-12T20:24:29Z</dcterms:created>
  <dcterms:modified xsi:type="dcterms:W3CDTF">2021-12-13T15:17:42Z</dcterms:modified>
</cp:coreProperties>
</file>