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4630400" cy="8229600"/>
  <p:notesSz cx="8229600" cy="14630400"/>
  <p:embeddedFontLst>
    <p:embeddedFont>
      <p:font typeface="Montserrat Black"/>
      <p:regular r:id="rId18"/>
    </p:embeddedFont>
    <p:embeddedFont>
      <p:font typeface="Montserrat Black"/>
      <p:regular r:id="rId19"/>
    </p:embeddedFont>
    <p:embeddedFont>
      <p:font typeface="Inconsolata"/>
      <p:regular r:id="rId20"/>
    </p:embeddedFont>
    <p:embeddedFont>
      <p:font typeface="Inconsolata"/>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6.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277535" y="1649135"/>
            <a:ext cx="4931331" cy="4931331"/>
          </a:xfrm>
          <a:prstGeom prst="rect">
            <a:avLst/>
          </a:prstGeom>
        </p:spPr>
      </p:pic>
      <p:sp>
        <p:nvSpPr>
          <p:cNvPr id="4" name="Text 0"/>
          <p:cNvSpPr/>
          <p:nvPr/>
        </p:nvSpPr>
        <p:spPr>
          <a:xfrm>
            <a:off x="6263640" y="1090255"/>
            <a:ext cx="7589520" cy="2873573"/>
          </a:xfrm>
          <a:prstGeom prst="rect">
            <a:avLst/>
          </a:prstGeom>
          <a:noFill/>
          <a:ln/>
        </p:spPr>
        <p:txBody>
          <a:bodyPr wrap="square" lIns="0" tIns="0" rIns="0" bIns="0" rtlCol="0" anchor="t"/>
          <a:lstStyle/>
          <a:p>
            <a:pPr indent="0" marL="0">
              <a:lnSpc>
                <a:spcPts val="7500"/>
              </a:lnSpc>
              <a:buNone/>
            </a:pPr>
            <a:r>
              <a:rPr lang="en-US" sz="6000" b="1" dirty="0">
                <a:solidFill>
                  <a:srgbClr val="151617"/>
                </a:solidFill>
                <a:latin typeface="Montserrat Black" pitchFamily="34" charset="0"/>
                <a:ea typeface="Montserrat Black" pitchFamily="34" charset="-122"/>
                <a:cs typeface="Montserrat Black" pitchFamily="34" charset="-120"/>
              </a:rPr>
              <a:t>Hash Functions in Data Structures and Algorithms</a:t>
            </a:r>
            <a:endParaRPr lang="en-US" sz="6000" dirty="0"/>
          </a:p>
        </p:txBody>
      </p:sp>
      <p:sp>
        <p:nvSpPr>
          <p:cNvPr id="5" name="Text 1"/>
          <p:cNvSpPr/>
          <p:nvPr/>
        </p:nvSpPr>
        <p:spPr>
          <a:xfrm>
            <a:off x="6263640" y="4296966"/>
            <a:ext cx="7589520" cy="2842260"/>
          </a:xfrm>
          <a:prstGeom prst="rect">
            <a:avLst/>
          </a:prstGeom>
          <a:noFill/>
          <a:ln/>
        </p:spPr>
        <p:txBody>
          <a:bodyPr wrap="square" lIns="0" tIns="0" rIns="0" bIns="0" rtlCol="0" anchor="t"/>
          <a:lstStyle/>
          <a:p>
            <a:pPr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Hash functions are essential tools in computer science, playing a vital role in efficient data storage and retrieval. They act as a bridge between keys and their corresponding locations in data structures, facilitating rapid access and manipulation of data. This presentation explores the fundamentals of hash functions, delves into collision avoidance techniques, and showcases their practical applications within the realm of data structures and algorithms (DSA).</a:t>
            </a: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374267" y="1013460"/>
            <a:ext cx="5025747" cy="6202680"/>
          </a:xfrm>
          <a:prstGeom prst="rect">
            <a:avLst/>
          </a:prstGeom>
        </p:spPr>
      </p:pic>
      <p:sp>
        <p:nvSpPr>
          <p:cNvPr id="4" name="Text 0"/>
          <p:cNvSpPr/>
          <p:nvPr/>
        </p:nvSpPr>
        <p:spPr>
          <a:xfrm>
            <a:off x="644723" y="943094"/>
            <a:ext cx="7840623" cy="575667"/>
          </a:xfrm>
          <a:prstGeom prst="rect">
            <a:avLst/>
          </a:prstGeom>
          <a:noFill/>
          <a:ln/>
        </p:spPr>
        <p:txBody>
          <a:bodyPr wrap="none" lIns="0" tIns="0" rIns="0" bIns="0" rtlCol="0" anchor="t"/>
          <a:lstStyle/>
          <a:p>
            <a:pPr indent="0" marL="0">
              <a:lnSpc>
                <a:spcPts val="4500"/>
              </a:lnSpc>
              <a:buNone/>
            </a:pPr>
            <a:r>
              <a:rPr lang="en-US" sz="3600" b="1" dirty="0">
                <a:solidFill>
                  <a:srgbClr val="151617"/>
                </a:solidFill>
                <a:latin typeface="Montserrat Black" pitchFamily="34" charset="0"/>
                <a:ea typeface="Montserrat Black" pitchFamily="34" charset="-122"/>
                <a:cs typeface="Montserrat Black" pitchFamily="34" charset="-120"/>
              </a:rPr>
              <a:t>Conclusion and Key Takeaways</a:t>
            </a:r>
            <a:endParaRPr lang="en-US" sz="3600" dirty="0"/>
          </a:p>
        </p:txBody>
      </p:sp>
      <p:sp>
        <p:nvSpPr>
          <p:cNvPr id="5" name="Text 1"/>
          <p:cNvSpPr/>
          <p:nvPr/>
        </p:nvSpPr>
        <p:spPr>
          <a:xfrm>
            <a:off x="644723" y="1795105"/>
            <a:ext cx="7854553" cy="1768078"/>
          </a:xfrm>
          <a:prstGeom prst="rect">
            <a:avLst/>
          </a:prstGeom>
          <a:noFill/>
          <a:ln/>
        </p:spPr>
        <p:txBody>
          <a:bodyPr wrap="square" lIns="0" tIns="0" rIns="0" bIns="0" rtlCol="0" anchor="t"/>
          <a:lstStyle/>
          <a:p>
            <a:pPr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Hash functions are fundamental building blocks in the world of data structures and algorithms, enabling efficient data storage and retrieval. By understanding the principles of hash functions, collision avoidance techniques, and their diverse applications, we can harness their power to design and implement algorithms that are efficient, robust, and adaptable to the ever-growing demands of data processing in modern computing.</a:t>
            </a:r>
            <a:endParaRPr lang="en-US" sz="1450" dirty="0"/>
          </a:p>
        </p:txBody>
      </p:sp>
      <p:sp>
        <p:nvSpPr>
          <p:cNvPr id="6" name="Shape 2"/>
          <p:cNvSpPr/>
          <p:nvPr/>
        </p:nvSpPr>
        <p:spPr>
          <a:xfrm>
            <a:off x="644723" y="3770352"/>
            <a:ext cx="3835241" cy="1960602"/>
          </a:xfrm>
          <a:prstGeom prst="roundRect">
            <a:avLst>
              <a:gd name="adj" fmla="val 466"/>
            </a:avLst>
          </a:prstGeom>
          <a:solidFill>
            <a:srgbClr val="F8ECE4"/>
          </a:solidFill>
          <a:ln w="7620">
            <a:solidFill>
              <a:srgbClr val="151617"/>
            </a:solidFill>
            <a:prstDash val="solid"/>
          </a:ln>
          <a:effectLst>
            <a:outerShdw sx="100000" sy="100000" kx="0" ky="0" algn="bl" rotWithShape="0" blurRad="0" dist="16510" dir="2700000">
              <a:srgbClr val="151617">
                <a:alpha val="100000"/>
              </a:srgbClr>
            </a:outerShdw>
          </a:effectLst>
        </p:spPr>
      </p:sp>
      <p:sp>
        <p:nvSpPr>
          <p:cNvPr id="7" name="Text 3"/>
          <p:cNvSpPr/>
          <p:nvPr/>
        </p:nvSpPr>
        <p:spPr>
          <a:xfrm>
            <a:off x="836533" y="3962162"/>
            <a:ext cx="3188137" cy="287774"/>
          </a:xfrm>
          <a:prstGeom prst="rect">
            <a:avLst/>
          </a:prstGeom>
          <a:noFill/>
          <a:ln/>
        </p:spPr>
        <p:txBody>
          <a:bodyPr wrap="none" lIns="0" tIns="0" rIns="0" bIns="0" rtlCol="0" anchor="t"/>
          <a:lstStyle/>
          <a:p>
            <a:pPr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Hash Function Properties</a:t>
            </a:r>
            <a:endParaRPr lang="en-US" sz="1800" dirty="0"/>
          </a:p>
        </p:txBody>
      </p:sp>
      <p:sp>
        <p:nvSpPr>
          <p:cNvPr id="8" name="Text 4"/>
          <p:cNvSpPr/>
          <p:nvPr/>
        </p:nvSpPr>
        <p:spPr>
          <a:xfrm>
            <a:off x="836533" y="4360426"/>
            <a:ext cx="3451622" cy="1178719"/>
          </a:xfrm>
          <a:prstGeom prst="rect">
            <a:avLst/>
          </a:prstGeom>
          <a:noFill/>
          <a:ln/>
        </p:spPr>
        <p:txBody>
          <a:bodyPr wrap="square" lIns="0" tIns="0" rIns="0" bIns="0" rtlCol="0" anchor="t"/>
          <a:lstStyle/>
          <a:p>
            <a:pPr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Uniform distribution, deterministic nature, and computational efficiency are key characteristics of well-designed hash functions.</a:t>
            </a:r>
            <a:endParaRPr lang="en-US" sz="1450" dirty="0"/>
          </a:p>
        </p:txBody>
      </p:sp>
      <p:sp>
        <p:nvSpPr>
          <p:cNvPr id="9" name="Shape 5"/>
          <p:cNvSpPr/>
          <p:nvPr/>
        </p:nvSpPr>
        <p:spPr>
          <a:xfrm>
            <a:off x="4664154" y="3770352"/>
            <a:ext cx="3835241" cy="1960602"/>
          </a:xfrm>
          <a:prstGeom prst="roundRect">
            <a:avLst>
              <a:gd name="adj" fmla="val 466"/>
            </a:avLst>
          </a:prstGeom>
          <a:solidFill>
            <a:srgbClr val="F8ECE4"/>
          </a:solidFill>
          <a:ln w="7620">
            <a:solidFill>
              <a:srgbClr val="151617"/>
            </a:solidFill>
            <a:prstDash val="solid"/>
          </a:ln>
          <a:effectLst>
            <a:outerShdw sx="100000" sy="100000" kx="0" ky="0" algn="bl" rotWithShape="0" blurRad="0" dist="16510" dir="2700000">
              <a:srgbClr val="151617">
                <a:alpha val="100000"/>
              </a:srgbClr>
            </a:outerShdw>
          </a:effectLst>
        </p:spPr>
      </p:sp>
      <p:sp>
        <p:nvSpPr>
          <p:cNvPr id="10" name="Text 6"/>
          <p:cNvSpPr/>
          <p:nvPr/>
        </p:nvSpPr>
        <p:spPr>
          <a:xfrm>
            <a:off x="4855964" y="3962162"/>
            <a:ext cx="2460188" cy="287774"/>
          </a:xfrm>
          <a:prstGeom prst="rect">
            <a:avLst/>
          </a:prstGeom>
          <a:noFill/>
          <a:ln/>
        </p:spPr>
        <p:txBody>
          <a:bodyPr wrap="none" lIns="0" tIns="0" rIns="0" bIns="0" rtlCol="0" anchor="t"/>
          <a:lstStyle/>
          <a:p>
            <a:pPr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Collision Avoidance</a:t>
            </a:r>
            <a:endParaRPr lang="en-US" sz="1800" dirty="0"/>
          </a:p>
        </p:txBody>
      </p:sp>
      <p:sp>
        <p:nvSpPr>
          <p:cNvPr id="11" name="Text 7"/>
          <p:cNvSpPr/>
          <p:nvPr/>
        </p:nvSpPr>
        <p:spPr>
          <a:xfrm>
            <a:off x="4855964" y="4360426"/>
            <a:ext cx="3451622" cy="1178719"/>
          </a:xfrm>
          <a:prstGeom prst="rect">
            <a:avLst/>
          </a:prstGeom>
          <a:noFill/>
          <a:ln/>
        </p:spPr>
        <p:txBody>
          <a:bodyPr wrap="square" lIns="0" tIns="0" rIns="0" bIns="0" rtlCol="0" anchor="t"/>
          <a:lstStyle/>
          <a:p>
            <a:pPr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Separate chaining and open addressing provide effective strategies for handling collisions, minimizing their impact on performance.</a:t>
            </a:r>
            <a:endParaRPr lang="en-US" sz="1450" dirty="0"/>
          </a:p>
        </p:txBody>
      </p:sp>
      <p:sp>
        <p:nvSpPr>
          <p:cNvPr id="12" name="Shape 8"/>
          <p:cNvSpPr/>
          <p:nvPr/>
        </p:nvSpPr>
        <p:spPr>
          <a:xfrm>
            <a:off x="644723" y="5915144"/>
            <a:ext cx="7854553" cy="1371243"/>
          </a:xfrm>
          <a:prstGeom prst="roundRect">
            <a:avLst>
              <a:gd name="adj" fmla="val 667"/>
            </a:avLst>
          </a:prstGeom>
          <a:solidFill>
            <a:srgbClr val="F8ECE4"/>
          </a:solidFill>
          <a:ln w="7620">
            <a:solidFill>
              <a:srgbClr val="151617"/>
            </a:solidFill>
            <a:prstDash val="solid"/>
          </a:ln>
          <a:effectLst>
            <a:outerShdw sx="100000" sy="100000" kx="0" ky="0" algn="bl" rotWithShape="0" blurRad="0" dist="16510" dir="2700000">
              <a:srgbClr val="151617">
                <a:alpha val="100000"/>
              </a:srgbClr>
            </a:outerShdw>
          </a:effectLst>
        </p:spPr>
      </p:sp>
      <p:sp>
        <p:nvSpPr>
          <p:cNvPr id="13" name="Text 9"/>
          <p:cNvSpPr/>
          <p:nvPr/>
        </p:nvSpPr>
        <p:spPr>
          <a:xfrm>
            <a:off x="836533" y="6106954"/>
            <a:ext cx="2302907" cy="287774"/>
          </a:xfrm>
          <a:prstGeom prst="rect">
            <a:avLst/>
          </a:prstGeom>
          <a:noFill/>
          <a:ln/>
        </p:spPr>
        <p:txBody>
          <a:bodyPr wrap="none" lIns="0" tIns="0" rIns="0" bIns="0" rtlCol="0" anchor="t"/>
          <a:lstStyle/>
          <a:p>
            <a:pPr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Applications</a:t>
            </a:r>
            <a:endParaRPr lang="en-US" sz="1800" dirty="0"/>
          </a:p>
        </p:txBody>
      </p:sp>
      <p:sp>
        <p:nvSpPr>
          <p:cNvPr id="14" name="Text 10"/>
          <p:cNvSpPr/>
          <p:nvPr/>
        </p:nvSpPr>
        <p:spPr>
          <a:xfrm>
            <a:off x="836533" y="6505218"/>
            <a:ext cx="7470934" cy="589359"/>
          </a:xfrm>
          <a:prstGeom prst="rect">
            <a:avLst/>
          </a:prstGeom>
          <a:noFill/>
          <a:ln/>
        </p:spPr>
        <p:txBody>
          <a:bodyPr wrap="square" lIns="0" tIns="0" rIns="0" bIns="0" rtlCol="0" anchor="t"/>
          <a:lstStyle/>
          <a:p>
            <a:pPr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Hash functions find widespread use in various areas, including hash tables, cryptography, data compression, and more.</a:t>
            </a:r>
            <a:endParaRPr lang="en-US" sz="14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019657"/>
            <a:ext cx="7556421" cy="1417558"/>
          </a:xfrm>
          <a:prstGeom prst="rect">
            <a:avLst/>
          </a:prstGeom>
          <a:noFill/>
          <a:ln/>
        </p:spPr>
        <p:txBody>
          <a:bodyPr wrap="square" lIns="0" tIns="0" rIns="0" bIns="0" rtlCol="0" anchor="t"/>
          <a:lstStyle/>
          <a:p>
            <a:pP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Performance Comparison</a:t>
            </a:r>
            <a:endParaRPr lang="en-US" sz="4450" dirty="0"/>
          </a:p>
        </p:txBody>
      </p:sp>
      <p:sp>
        <p:nvSpPr>
          <p:cNvPr id="4" name="Text 1"/>
          <p:cNvSpPr/>
          <p:nvPr/>
        </p:nvSpPr>
        <p:spPr>
          <a:xfrm>
            <a:off x="793790" y="3777377"/>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Understanding the performance characteristics of different collision resolution techniques is crucial for choosing the optimal approach for a given application.</a:t>
            </a:r>
            <a:endParaRPr lang="en-US" sz="1750" dirty="0"/>
          </a:p>
        </p:txBody>
      </p:sp>
      <p:sp>
        <p:nvSpPr>
          <p:cNvPr id="5" name="Text 2"/>
          <p:cNvSpPr/>
          <p:nvPr/>
        </p:nvSpPr>
        <p:spPr>
          <a:xfrm>
            <a:off x="793790" y="5121235"/>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Factors such as average case performance, worst-case performance, space complexity, and the impact of load factor on performance need careful consideration.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36997" y="583644"/>
            <a:ext cx="8931593" cy="658058"/>
          </a:xfrm>
          <a:prstGeom prst="rect">
            <a:avLst/>
          </a:prstGeom>
          <a:noFill/>
          <a:ln/>
        </p:spPr>
        <p:txBody>
          <a:bodyPr wrap="none" lIns="0" tIns="0" rIns="0" bIns="0" rtlCol="0" anchor="t"/>
          <a:lstStyle/>
          <a:p>
            <a:pPr indent="0" marL="0">
              <a:lnSpc>
                <a:spcPts val="5150"/>
              </a:lnSpc>
              <a:buNone/>
            </a:pPr>
            <a:r>
              <a:rPr lang="en-US" sz="4100" b="1" dirty="0">
                <a:solidFill>
                  <a:srgbClr val="151617"/>
                </a:solidFill>
                <a:latin typeface="Montserrat Black" pitchFamily="34" charset="0"/>
                <a:ea typeface="Montserrat Black" pitchFamily="34" charset="-122"/>
                <a:cs typeface="Montserrat Black" pitchFamily="34" charset="-120"/>
              </a:rPr>
              <a:t>Introduction to Hash Functions</a:t>
            </a:r>
            <a:endParaRPr lang="en-US" sz="4100" dirty="0"/>
          </a:p>
        </p:txBody>
      </p:sp>
      <p:sp>
        <p:nvSpPr>
          <p:cNvPr id="3" name="Text 1"/>
          <p:cNvSpPr/>
          <p:nvPr/>
        </p:nvSpPr>
        <p:spPr>
          <a:xfrm>
            <a:off x="736997" y="1662827"/>
            <a:ext cx="13156406" cy="1684734"/>
          </a:xfrm>
          <a:prstGeom prst="rect">
            <a:avLst/>
          </a:prstGeom>
          <a:noFill/>
          <a:ln/>
        </p:spPr>
        <p:txBody>
          <a:bodyPr wrap="square" lIns="0" tIns="0" rIns="0" bIns="0" rtlCol="0" anchor="t"/>
          <a:lstStyle/>
          <a:p>
            <a:pPr indent="0" marL="0">
              <a:lnSpc>
                <a:spcPts val="2650"/>
              </a:lnSpc>
              <a:buNone/>
            </a:pPr>
            <a:r>
              <a:rPr lang="en-US" sz="1650" dirty="0">
                <a:solidFill>
                  <a:srgbClr val="151617"/>
                </a:solidFill>
                <a:latin typeface="Inconsolata" pitchFamily="34" charset="0"/>
                <a:ea typeface="Inconsolata" pitchFamily="34" charset="-122"/>
                <a:cs typeface="Inconsolata" pitchFamily="34" charset="-120"/>
              </a:rPr>
              <a:t>At its core, a hash function transforms any arbitrary input, such as a string or integer, into a fixed-size output known as a hash value. This output, usually a numerical representation, acts as a unique identifier for the input. The ideal hash function ensures that distinct inputs produce unique hash values, reducing the likelihood of collisions where multiple inputs map to the same hash value. This property is crucial for efficient data retrieval, allowing us to quickly locate an item based on its hash value.</a:t>
            </a:r>
            <a:endParaRPr lang="en-US" sz="1650" dirty="0"/>
          </a:p>
        </p:txBody>
      </p:sp>
      <p:sp>
        <p:nvSpPr>
          <p:cNvPr id="4" name="Shape 2"/>
          <p:cNvSpPr/>
          <p:nvPr/>
        </p:nvSpPr>
        <p:spPr>
          <a:xfrm>
            <a:off x="736997" y="3821192"/>
            <a:ext cx="473750" cy="473750"/>
          </a:xfrm>
          <a:prstGeom prst="roundRect">
            <a:avLst>
              <a:gd name="adj" fmla="val 1930"/>
            </a:avLst>
          </a:prstGeom>
          <a:solidFill>
            <a:srgbClr val="F8ECE4"/>
          </a:solidFill>
          <a:ln w="7620">
            <a:solidFill>
              <a:srgbClr val="151617"/>
            </a:solidFill>
            <a:prstDash val="solid"/>
          </a:ln>
          <a:effectLst>
            <a:outerShdw sx="100000" sy="100000" kx="0" ky="0" algn="bl" rotWithShape="0" blurRad="0" dist="19050" dir="2700000">
              <a:srgbClr val="151617">
                <a:alpha val="100000"/>
              </a:srgbClr>
            </a:outerShdw>
          </a:effectLst>
        </p:spPr>
      </p:sp>
      <p:sp>
        <p:nvSpPr>
          <p:cNvPr id="5" name="Text 3"/>
          <p:cNvSpPr/>
          <p:nvPr/>
        </p:nvSpPr>
        <p:spPr>
          <a:xfrm>
            <a:off x="907852" y="3900130"/>
            <a:ext cx="132040" cy="315873"/>
          </a:xfrm>
          <a:prstGeom prst="rect">
            <a:avLst/>
          </a:prstGeom>
          <a:noFill/>
          <a:ln/>
        </p:spPr>
        <p:txBody>
          <a:bodyPr wrap="none" lIns="0" tIns="0" rIns="0" bIns="0" rtlCol="0" anchor="t"/>
          <a:lstStyle/>
          <a:p>
            <a:pPr algn="ctr" indent="0" marL="0">
              <a:lnSpc>
                <a:spcPts val="2450"/>
              </a:lnSpc>
              <a:buNone/>
            </a:pPr>
            <a:r>
              <a:rPr lang="en-US" sz="2450" b="1" dirty="0">
                <a:solidFill>
                  <a:srgbClr val="151617"/>
                </a:solidFill>
                <a:latin typeface="Montserrat Black" pitchFamily="34" charset="0"/>
                <a:ea typeface="Montserrat Black" pitchFamily="34" charset="-122"/>
                <a:cs typeface="Montserrat Black" pitchFamily="34" charset="-120"/>
              </a:rPr>
              <a:t>1</a:t>
            </a:r>
            <a:endParaRPr lang="en-US" sz="2450" dirty="0"/>
          </a:p>
        </p:txBody>
      </p:sp>
      <p:sp>
        <p:nvSpPr>
          <p:cNvPr id="6" name="Text 4"/>
          <p:cNvSpPr/>
          <p:nvPr/>
        </p:nvSpPr>
        <p:spPr>
          <a:xfrm>
            <a:off x="1421249" y="3821192"/>
            <a:ext cx="2632234" cy="328970"/>
          </a:xfrm>
          <a:prstGeom prst="rect">
            <a:avLst/>
          </a:prstGeom>
          <a:noFill/>
          <a:ln/>
        </p:spPr>
        <p:txBody>
          <a:bodyPr wrap="none" lIns="0" tIns="0" rIns="0" bIns="0" rtlCol="0" anchor="t"/>
          <a:lstStyle/>
          <a:p>
            <a:pPr indent="0" marL="0">
              <a:lnSpc>
                <a:spcPts val="2550"/>
              </a:lnSpc>
              <a:buNone/>
            </a:pPr>
            <a:r>
              <a:rPr lang="en-US" sz="2050" b="1" dirty="0">
                <a:solidFill>
                  <a:srgbClr val="151617"/>
                </a:solidFill>
                <a:latin typeface="Montserrat Black" pitchFamily="34" charset="0"/>
                <a:ea typeface="Montserrat Black" pitchFamily="34" charset="-122"/>
                <a:cs typeface="Montserrat Black" pitchFamily="34" charset="-120"/>
              </a:rPr>
              <a:t>Key Concepts</a:t>
            </a:r>
            <a:endParaRPr lang="en-US" sz="2050" dirty="0"/>
          </a:p>
        </p:txBody>
      </p:sp>
      <p:sp>
        <p:nvSpPr>
          <p:cNvPr id="7" name="Text 5"/>
          <p:cNvSpPr/>
          <p:nvPr/>
        </p:nvSpPr>
        <p:spPr>
          <a:xfrm>
            <a:off x="1421249" y="4276487"/>
            <a:ext cx="5788700" cy="2021681"/>
          </a:xfrm>
          <a:prstGeom prst="rect">
            <a:avLst/>
          </a:prstGeom>
          <a:noFill/>
          <a:ln/>
        </p:spPr>
        <p:txBody>
          <a:bodyPr wrap="square" lIns="0" tIns="0" rIns="0" bIns="0" rtlCol="0" anchor="t"/>
          <a:lstStyle/>
          <a:p>
            <a:pPr indent="0" marL="0">
              <a:lnSpc>
                <a:spcPts val="2650"/>
              </a:lnSpc>
              <a:buNone/>
            </a:pPr>
            <a:r>
              <a:rPr lang="en-US" sz="1650" dirty="0">
                <a:solidFill>
                  <a:srgbClr val="151617"/>
                </a:solidFill>
                <a:latin typeface="Inconsolata" pitchFamily="34" charset="0"/>
                <a:ea typeface="Inconsolata" pitchFamily="34" charset="-122"/>
                <a:cs typeface="Inconsolata" pitchFamily="34" charset="-120"/>
              </a:rPr>
              <a:t>Hash functions are a crucial component of various data structures, including hash tables, which rely on these functions to map keys to specific locations. This mapping process allows for efficient storage and retrieval of data, significantly improving search and lookup operations.</a:t>
            </a:r>
            <a:endParaRPr lang="en-US" sz="1650" dirty="0"/>
          </a:p>
        </p:txBody>
      </p:sp>
      <p:sp>
        <p:nvSpPr>
          <p:cNvPr id="8" name="Shape 6"/>
          <p:cNvSpPr/>
          <p:nvPr/>
        </p:nvSpPr>
        <p:spPr>
          <a:xfrm>
            <a:off x="7420451" y="3821192"/>
            <a:ext cx="473750" cy="473750"/>
          </a:xfrm>
          <a:prstGeom prst="roundRect">
            <a:avLst>
              <a:gd name="adj" fmla="val 1930"/>
            </a:avLst>
          </a:prstGeom>
          <a:solidFill>
            <a:srgbClr val="F8ECE4"/>
          </a:solidFill>
          <a:ln w="7620">
            <a:solidFill>
              <a:srgbClr val="151617"/>
            </a:solidFill>
            <a:prstDash val="solid"/>
          </a:ln>
          <a:effectLst>
            <a:outerShdw sx="100000" sy="100000" kx="0" ky="0" algn="bl" rotWithShape="0" blurRad="0" dist="19050" dir="2700000">
              <a:srgbClr val="151617">
                <a:alpha val="100000"/>
              </a:srgbClr>
            </a:outerShdw>
          </a:effectLst>
        </p:spPr>
      </p:sp>
      <p:sp>
        <p:nvSpPr>
          <p:cNvPr id="9" name="Text 7"/>
          <p:cNvSpPr/>
          <p:nvPr/>
        </p:nvSpPr>
        <p:spPr>
          <a:xfrm>
            <a:off x="7561302" y="3900130"/>
            <a:ext cx="192048" cy="315873"/>
          </a:xfrm>
          <a:prstGeom prst="rect">
            <a:avLst/>
          </a:prstGeom>
          <a:noFill/>
          <a:ln/>
        </p:spPr>
        <p:txBody>
          <a:bodyPr wrap="none" lIns="0" tIns="0" rIns="0" bIns="0" rtlCol="0" anchor="t"/>
          <a:lstStyle/>
          <a:p>
            <a:pPr algn="ctr" indent="0" marL="0">
              <a:lnSpc>
                <a:spcPts val="2450"/>
              </a:lnSpc>
              <a:buNone/>
            </a:pPr>
            <a:r>
              <a:rPr lang="en-US" sz="2450" b="1" dirty="0">
                <a:solidFill>
                  <a:srgbClr val="151617"/>
                </a:solidFill>
                <a:latin typeface="Montserrat Black" pitchFamily="34" charset="0"/>
                <a:ea typeface="Montserrat Black" pitchFamily="34" charset="-122"/>
                <a:cs typeface="Montserrat Black" pitchFamily="34" charset="-120"/>
              </a:rPr>
              <a:t>2</a:t>
            </a:r>
            <a:endParaRPr lang="en-US" sz="2450" dirty="0"/>
          </a:p>
        </p:txBody>
      </p:sp>
      <p:sp>
        <p:nvSpPr>
          <p:cNvPr id="10" name="Text 8"/>
          <p:cNvSpPr/>
          <p:nvPr/>
        </p:nvSpPr>
        <p:spPr>
          <a:xfrm>
            <a:off x="8104703" y="3821192"/>
            <a:ext cx="3213616" cy="328970"/>
          </a:xfrm>
          <a:prstGeom prst="rect">
            <a:avLst/>
          </a:prstGeom>
          <a:noFill/>
          <a:ln/>
        </p:spPr>
        <p:txBody>
          <a:bodyPr wrap="none" lIns="0" tIns="0" rIns="0" bIns="0" rtlCol="0" anchor="t"/>
          <a:lstStyle/>
          <a:p>
            <a:pPr indent="0" marL="0">
              <a:lnSpc>
                <a:spcPts val="2550"/>
              </a:lnSpc>
              <a:buNone/>
            </a:pPr>
            <a:r>
              <a:rPr lang="en-US" sz="2050" b="1" dirty="0">
                <a:solidFill>
                  <a:srgbClr val="151617"/>
                </a:solidFill>
                <a:latin typeface="Montserrat Black" pitchFamily="34" charset="0"/>
                <a:ea typeface="Montserrat Black" pitchFamily="34" charset="-122"/>
                <a:cs typeface="Montserrat Black" pitchFamily="34" charset="-120"/>
              </a:rPr>
              <a:t>Hash Table Illustration</a:t>
            </a:r>
            <a:endParaRPr lang="en-US" sz="2050" dirty="0"/>
          </a:p>
        </p:txBody>
      </p:sp>
      <p:sp>
        <p:nvSpPr>
          <p:cNvPr id="11" name="Text 9"/>
          <p:cNvSpPr/>
          <p:nvPr/>
        </p:nvSpPr>
        <p:spPr>
          <a:xfrm>
            <a:off x="8104703" y="4276487"/>
            <a:ext cx="5788700" cy="3369469"/>
          </a:xfrm>
          <a:prstGeom prst="rect">
            <a:avLst/>
          </a:prstGeom>
          <a:noFill/>
          <a:ln/>
        </p:spPr>
        <p:txBody>
          <a:bodyPr wrap="square" lIns="0" tIns="0" rIns="0" bIns="0" rtlCol="0" anchor="t"/>
          <a:lstStyle/>
          <a:p>
            <a:pPr indent="0" marL="0">
              <a:lnSpc>
                <a:spcPts val="2650"/>
              </a:lnSpc>
              <a:buNone/>
            </a:pPr>
            <a:r>
              <a:rPr lang="en-US" sz="1650" dirty="0">
                <a:solidFill>
                  <a:srgbClr val="151617"/>
                </a:solidFill>
                <a:latin typeface="Inconsolata" pitchFamily="34" charset="0"/>
                <a:ea typeface="Inconsolata" pitchFamily="34" charset="-122"/>
                <a:cs typeface="Inconsolata" pitchFamily="34" charset="-120"/>
              </a:rPr>
              <a:t>Imagine a hash table as a collection of buckets, where each bucket represents a unique hash value. When a new key is added, the hash function calculates its hash value, and the key is stored in the corresponding bucket. To retrieve a specific key, the same hash function is applied, directing us to the correct bucket, where we can then access the key and its associated data. This process eliminates the need for sequential searching, significantly speeding up data retrieval.</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77954" y="612458"/>
            <a:ext cx="8787408" cy="694730"/>
          </a:xfrm>
          <a:prstGeom prst="rect">
            <a:avLst/>
          </a:prstGeom>
          <a:noFill/>
          <a:ln/>
        </p:spPr>
        <p:txBody>
          <a:bodyPr wrap="none" lIns="0" tIns="0" rIns="0" bIns="0" rtlCol="0" anchor="t"/>
          <a:lstStyle/>
          <a:p>
            <a:pPr indent="0" marL="0">
              <a:lnSpc>
                <a:spcPts val="5450"/>
              </a:lnSpc>
              <a:buNone/>
            </a:pPr>
            <a:r>
              <a:rPr lang="en-US" sz="4350" b="1" dirty="0">
                <a:solidFill>
                  <a:srgbClr val="151617"/>
                </a:solidFill>
                <a:latin typeface="Montserrat Black" pitchFamily="34" charset="0"/>
                <a:ea typeface="Montserrat Black" pitchFamily="34" charset="-122"/>
                <a:cs typeface="Montserrat Black" pitchFamily="34" charset="-120"/>
              </a:rPr>
              <a:t>Properties of Hash Functions</a:t>
            </a:r>
            <a:endParaRPr lang="en-US" sz="4350" dirty="0"/>
          </a:p>
        </p:txBody>
      </p:sp>
      <p:sp>
        <p:nvSpPr>
          <p:cNvPr id="3" name="Text 1"/>
          <p:cNvSpPr/>
          <p:nvPr/>
        </p:nvSpPr>
        <p:spPr>
          <a:xfrm>
            <a:off x="777954" y="1751767"/>
            <a:ext cx="13074491" cy="1066919"/>
          </a:xfrm>
          <a:prstGeom prst="rect">
            <a:avLst/>
          </a:prstGeom>
          <a:noFill/>
          <a:ln/>
        </p:spPr>
        <p:txBody>
          <a:bodyPr wrap="square" lIns="0" tIns="0" rIns="0" bIns="0" rtlCol="0" anchor="t"/>
          <a:lstStyle/>
          <a:p>
            <a:pPr indent="0" marL="0">
              <a:lnSpc>
                <a:spcPts val="2800"/>
              </a:lnSpc>
              <a:buNone/>
            </a:pPr>
            <a:r>
              <a:rPr lang="en-US" sz="1750" dirty="0">
                <a:solidFill>
                  <a:srgbClr val="151617"/>
                </a:solidFill>
                <a:latin typeface="Inconsolata" pitchFamily="34" charset="0"/>
                <a:ea typeface="Inconsolata" pitchFamily="34" charset="-122"/>
                <a:cs typeface="Inconsolata" pitchFamily="34" charset="-120"/>
              </a:rPr>
              <a:t>A well-designed hash function should possess several key properties to guarantee its efficiency and effectiveness. These properties ensure that the function distributes input keys uniformly across the hash table, minimizing collisions and maximizing data retrieval speed.</a:t>
            </a:r>
            <a:endParaRPr lang="en-US" sz="1750" dirty="0"/>
          </a:p>
        </p:txBody>
      </p:sp>
      <p:sp>
        <p:nvSpPr>
          <p:cNvPr id="4" name="Text 2"/>
          <p:cNvSpPr/>
          <p:nvPr/>
        </p:nvSpPr>
        <p:spPr>
          <a:xfrm>
            <a:off x="777954" y="3291007"/>
            <a:ext cx="3119437" cy="347305"/>
          </a:xfrm>
          <a:prstGeom prst="rect">
            <a:avLst/>
          </a:prstGeom>
          <a:noFill/>
          <a:ln/>
        </p:spPr>
        <p:txBody>
          <a:bodyPr wrap="none" lIns="0" tIns="0" rIns="0" bIns="0" rtlCol="0" anchor="t"/>
          <a:lstStyle/>
          <a:p>
            <a:pPr indent="0" marL="0">
              <a:lnSpc>
                <a:spcPts val="2700"/>
              </a:lnSpc>
              <a:buNone/>
            </a:pPr>
            <a:r>
              <a:rPr lang="en-US" sz="2150" b="1" dirty="0">
                <a:solidFill>
                  <a:srgbClr val="151617"/>
                </a:solidFill>
                <a:latin typeface="Montserrat Black" pitchFamily="34" charset="0"/>
                <a:ea typeface="Montserrat Black" pitchFamily="34" charset="-122"/>
                <a:cs typeface="Montserrat Black" pitchFamily="34" charset="-120"/>
              </a:rPr>
              <a:t>Uniform Distribution</a:t>
            </a:r>
            <a:endParaRPr lang="en-US" sz="2150" dirty="0"/>
          </a:p>
        </p:txBody>
      </p:sp>
      <p:sp>
        <p:nvSpPr>
          <p:cNvPr id="5" name="Text 3"/>
          <p:cNvSpPr/>
          <p:nvPr/>
        </p:nvSpPr>
        <p:spPr>
          <a:xfrm>
            <a:off x="777954" y="3860602"/>
            <a:ext cx="3996214" cy="3556397"/>
          </a:xfrm>
          <a:prstGeom prst="rect">
            <a:avLst/>
          </a:prstGeom>
          <a:noFill/>
          <a:ln/>
        </p:spPr>
        <p:txBody>
          <a:bodyPr wrap="square" lIns="0" tIns="0" rIns="0" bIns="0" rtlCol="0" anchor="t"/>
          <a:lstStyle/>
          <a:p>
            <a:pPr indent="0" marL="0">
              <a:lnSpc>
                <a:spcPts val="2800"/>
              </a:lnSpc>
              <a:buNone/>
            </a:pPr>
            <a:r>
              <a:rPr lang="en-US" sz="1750" dirty="0">
                <a:solidFill>
                  <a:srgbClr val="151617"/>
                </a:solidFill>
                <a:latin typeface="Inconsolata" pitchFamily="34" charset="0"/>
                <a:ea typeface="Inconsolata" pitchFamily="34" charset="-122"/>
                <a:cs typeface="Inconsolata" pitchFamily="34" charset="-120"/>
              </a:rPr>
              <a:t>The hash function should distribute keys evenly across the entire range of hash values, preventing the clustering of data in specific buckets. Uniform distribution is essential for efficient collision handling, ensuring that collisions are scattered throughout the hash table, rather than concentrated in a few areas.</a:t>
            </a:r>
            <a:endParaRPr lang="en-US" sz="1750" dirty="0"/>
          </a:p>
        </p:txBody>
      </p:sp>
      <p:sp>
        <p:nvSpPr>
          <p:cNvPr id="6" name="Text 4"/>
          <p:cNvSpPr/>
          <p:nvPr/>
        </p:nvSpPr>
        <p:spPr>
          <a:xfrm>
            <a:off x="5323999" y="3291007"/>
            <a:ext cx="2778681" cy="347305"/>
          </a:xfrm>
          <a:prstGeom prst="rect">
            <a:avLst/>
          </a:prstGeom>
          <a:noFill/>
          <a:ln/>
        </p:spPr>
        <p:txBody>
          <a:bodyPr wrap="none" lIns="0" tIns="0" rIns="0" bIns="0" rtlCol="0" anchor="t"/>
          <a:lstStyle/>
          <a:p>
            <a:pPr indent="0" marL="0">
              <a:lnSpc>
                <a:spcPts val="2700"/>
              </a:lnSpc>
              <a:buNone/>
            </a:pPr>
            <a:r>
              <a:rPr lang="en-US" sz="2150" b="1" dirty="0">
                <a:solidFill>
                  <a:srgbClr val="151617"/>
                </a:solidFill>
                <a:latin typeface="Montserrat Black" pitchFamily="34" charset="0"/>
                <a:ea typeface="Montserrat Black" pitchFamily="34" charset="-122"/>
                <a:cs typeface="Montserrat Black" pitchFamily="34" charset="-120"/>
              </a:rPr>
              <a:t>Deterministic</a:t>
            </a:r>
            <a:endParaRPr lang="en-US" sz="2150" dirty="0"/>
          </a:p>
        </p:txBody>
      </p:sp>
      <p:sp>
        <p:nvSpPr>
          <p:cNvPr id="7" name="Text 5"/>
          <p:cNvSpPr/>
          <p:nvPr/>
        </p:nvSpPr>
        <p:spPr>
          <a:xfrm>
            <a:off x="5323999" y="3860602"/>
            <a:ext cx="3996214" cy="2489478"/>
          </a:xfrm>
          <a:prstGeom prst="rect">
            <a:avLst/>
          </a:prstGeom>
          <a:noFill/>
          <a:ln/>
        </p:spPr>
        <p:txBody>
          <a:bodyPr wrap="square" lIns="0" tIns="0" rIns="0" bIns="0" rtlCol="0" anchor="t"/>
          <a:lstStyle/>
          <a:p>
            <a:pPr indent="0" marL="0">
              <a:lnSpc>
                <a:spcPts val="2800"/>
              </a:lnSpc>
              <a:buNone/>
            </a:pPr>
            <a:r>
              <a:rPr lang="en-US" sz="1750" dirty="0">
                <a:solidFill>
                  <a:srgbClr val="151617"/>
                </a:solidFill>
                <a:latin typeface="Inconsolata" pitchFamily="34" charset="0"/>
                <a:ea typeface="Inconsolata" pitchFamily="34" charset="-122"/>
                <a:cs typeface="Inconsolata" pitchFamily="34" charset="-120"/>
              </a:rPr>
              <a:t>For a given input, the hash function should always produce the same output. This deterministic nature ensures that the hash function is consistent and predictable, allowing for reliable storage and retrieval of data.</a:t>
            </a:r>
            <a:endParaRPr lang="en-US" sz="1750" dirty="0"/>
          </a:p>
        </p:txBody>
      </p:sp>
      <p:sp>
        <p:nvSpPr>
          <p:cNvPr id="8" name="Text 6"/>
          <p:cNvSpPr/>
          <p:nvPr/>
        </p:nvSpPr>
        <p:spPr>
          <a:xfrm>
            <a:off x="9870043" y="3291007"/>
            <a:ext cx="2778681" cy="347305"/>
          </a:xfrm>
          <a:prstGeom prst="rect">
            <a:avLst/>
          </a:prstGeom>
          <a:noFill/>
          <a:ln/>
        </p:spPr>
        <p:txBody>
          <a:bodyPr wrap="none" lIns="0" tIns="0" rIns="0" bIns="0" rtlCol="0" anchor="t"/>
          <a:lstStyle/>
          <a:p>
            <a:pPr indent="0" marL="0">
              <a:lnSpc>
                <a:spcPts val="2700"/>
              </a:lnSpc>
              <a:buNone/>
            </a:pPr>
            <a:r>
              <a:rPr lang="en-US" sz="2150" b="1" dirty="0">
                <a:solidFill>
                  <a:srgbClr val="151617"/>
                </a:solidFill>
                <a:latin typeface="Montserrat Black" pitchFamily="34" charset="0"/>
                <a:ea typeface="Montserrat Black" pitchFamily="34" charset="-122"/>
                <a:cs typeface="Montserrat Black" pitchFamily="34" charset="-120"/>
              </a:rPr>
              <a:t>Efficiency</a:t>
            </a:r>
            <a:endParaRPr lang="en-US" sz="2150" dirty="0"/>
          </a:p>
        </p:txBody>
      </p:sp>
      <p:sp>
        <p:nvSpPr>
          <p:cNvPr id="9" name="Text 7"/>
          <p:cNvSpPr/>
          <p:nvPr/>
        </p:nvSpPr>
        <p:spPr>
          <a:xfrm>
            <a:off x="9870043" y="3860602"/>
            <a:ext cx="3996214" cy="3200757"/>
          </a:xfrm>
          <a:prstGeom prst="rect">
            <a:avLst/>
          </a:prstGeom>
          <a:noFill/>
          <a:ln/>
        </p:spPr>
        <p:txBody>
          <a:bodyPr wrap="square" lIns="0" tIns="0" rIns="0" bIns="0" rtlCol="0" anchor="t"/>
          <a:lstStyle/>
          <a:p>
            <a:pPr indent="0" marL="0">
              <a:lnSpc>
                <a:spcPts val="2800"/>
              </a:lnSpc>
              <a:buNone/>
            </a:pPr>
            <a:r>
              <a:rPr lang="en-US" sz="1750" dirty="0">
                <a:solidFill>
                  <a:srgbClr val="151617"/>
                </a:solidFill>
                <a:latin typeface="Inconsolata" pitchFamily="34" charset="0"/>
                <a:ea typeface="Inconsolata" pitchFamily="34" charset="-122"/>
                <a:cs typeface="Inconsolata" pitchFamily="34" charset="-120"/>
              </a:rPr>
              <a:t>The hash function should be computationally efficient, requiring minimal time and resources to calculate the hash value. Efficiency is critical for practical applications, ensuring that hash function operations do not become a performance bottleneck.</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93257"/>
            <a:ext cx="9750266" cy="708779"/>
          </a:xfrm>
          <a:prstGeom prst="rect">
            <a:avLst/>
          </a:prstGeom>
          <a:noFill/>
          <a:ln/>
        </p:spPr>
        <p:txBody>
          <a:bodyPr wrap="none" lIns="0" tIns="0" rIns="0" bIns="0" rtlCol="0" anchor="t"/>
          <a:lstStyle/>
          <a:p>
            <a:pP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Collision Avoidance Techniques</a:t>
            </a:r>
            <a:endParaRPr lang="en-US" sz="4450" dirty="0"/>
          </a:p>
        </p:txBody>
      </p:sp>
      <p:sp>
        <p:nvSpPr>
          <p:cNvPr id="3" name="Text 1"/>
          <p:cNvSpPr/>
          <p:nvPr/>
        </p:nvSpPr>
        <p:spPr>
          <a:xfrm>
            <a:off x="793790" y="2455664"/>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Collisions are unavoidable in hash tables, as it's impossible to guarantee that every input will map to a unique hash value. Fortunately, collision avoidance techniques have been developed to handle these situations gracefully, minimizing the impact of collisions on performance.</a:t>
            </a:r>
            <a:endParaRPr lang="en-US" sz="1750" dirty="0"/>
          </a:p>
        </p:txBody>
      </p:sp>
      <p:sp>
        <p:nvSpPr>
          <p:cNvPr id="4" name="Shape 2"/>
          <p:cNvSpPr/>
          <p:nvPr/>
        </p:nvSpPr>
        <p:spPr>
          <a:xfrm>
            <a:off x="793790" y="3799523"/>
            <a:ext cx="6408063" cy="3136702"/>
          </a:xfrm>
          <a:prstGeom prst="roundRect">
            <a:avLst>
              <a:gd name="adj" fmla="val 292"/>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sp>
        <p:nvSpPr>
          <p:cNvPr id="5" name="Text 3"/>
          <p:cNvSpPr/>
          <p:nvPr/>
        </p:nvSpPr>
        <p:spPr>
          <a:xfrm>
            <a:off x="1028224" y="4033957"/>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Separate Chaining</a:t>
            </a:r>
            <a:endParaRPr lang="en-US" sz="2200" dirty="0"/>
          </a:p>
        </p:txBody>
      </p:sp>
      <p:sp>
        <p:nvSpPr>
          <p:cNvPr id="6" name="Text 4"/>
          <p:cNvSpPr/>
          <p:nvPr/>
        </p:nvSpPr>
        <p:spPr>
          <a:xfrm>
            <a:off x="1028224" y="4524375"/>
            <a:ext cx="5939195" cy="217741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Separate chaining addresses collisions by creating linked lists within each bucket. When a collision occurs, the new key is simply added to the linked list associated with that bucket. This allows multiple keys to be stored in the same bucket without overriding each other.</a:t>
            </a:r>
            <a:endParaRPr lang="en-US" sz="1750" dirty="0"/>
          </a:p>
        </p:txBody>
      </p:sp>
      <p:sp>
        <p:nvSpPr>
          <p:cNvPr id="7" name="Shape 5"/>
          <p:cNvSpPr/>
          <p:nvPr/>
        </p:nvSpPr>
        <p:spPr>
          <a:xfrm>
            <a:off x="7428667" y="3799523"/>
            <a:ext cx="6408063" cy="3136702"/>
          </a:xfrm>
          <a:prstGeom prst="roundRect">
            <a:avLst>
              <a:gd name="adj" fmla="val 292"/>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sp>
        <p:nvSpPr>
          <p:cNvPr id="8" name="Text 6"/>
          <p:cNvSpPr/>
          <p:nvPr/>
        </p:nvSpPr>
        <p:spPr>
          <a:xfrm>
            <a:off x="7663101" y="4033957"/>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Open Addressing</a:t>
            </a:r>
            <a:endParaRPr lang="en-US" sz="2200" dirty="0"/>
          </a:p>
        </p:txBody>
      </p:sp>
      <p:sp>
        <p:nvSpPr>
          <p:cNvPr id="9" name="Text 7"/>
          <p:cNvSpPr/>
          <p:nvPr/>
        </p:nvSpPr>
        <p:spPr>
          <a:xfrm>
            <a:off x="7663101" y="4524375"/>
            <a:ext cx="5939195" cy="1814513"/>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Open addressing, on the other hand, attempts to find an empty slot in the hash table when a collision occurs. This involves probing for an empty slot using various techniques, such as linear probing, quadratic probing, or double hashing.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478881"/>
          </a:xfrm>
          <a:prstGeom prst="rect">
            <a:avLst/>
          </a:prstGeom>
        </p:spPr>
      </p:pic>
      <p:pic>
        <p:nvPicPr>
          <p:cNvPr id="3" name="Image 1" descr="preencoded.png">    </p:cNvPr>
          <p:cNvPicPr>
            <a:picLocks noChangeAspect="1"/>
          </p:cNvPicPr>
          <p:nvPr/>
        </p:nvPicPr>
        <p:blipFill>
          <a:blip r:embed="rId2"/>
          <a:stretch>
            <a:fillRect/>
          </a:stretch>
        </p:blipFill>
        <p:spPr>
          <a:xfrm>
            <a:off x="5944433" y="247888"/>
            <a:ext cx="2741533" cy="1983105"/>
          </a:xfrm>
          <a:prstGeom prst="rect">
            <a:avLst/>
          </a:prstGeom>
        </p:spPr>
      </p:pic>
      <p:sp>
        <p:nvSpPr>
          <p:cNvPr id="4" name="Text 0"/>
          <p:cNvSpPr/>
          <p:nvPr/>
        </p:nvSpPr>
        <p:spPr>
          <a:xfrm>
            <a:off x="694015" y="3024188"/>
            <a:ext cx="4957763" cy="619720"/>
          </a:xfrm>
          <a:prstGeom prst="rect">
            <a:avLst/>
          </a:prstGeom>
          <a:noFill/>
          <a:ln/>
        </p:spPr>
        <p:txBody>
          <a:bodyPr wrap="none" lIns="0" tIns="0" rIns="0" bIns="0" rtlCol="0" anchor="t"/>
          <a:lstStyle/>
          <a:p>
            <a:pPr indent="0" marL="0">
              <a:lnSpc>
                <a:spcPts val="4850"/>
              </a:lnSpc>
              <a:buNone/>
            </a:pPr>
            <a:r>
              <a:rPr lang="en-US" sz="3900" b="1" dirty="0">
                <a:solidFill>
                  <a:srgbClr val="151617"/>
                </a:solidFill>
                <a:latin typeface="Montserrat Black" pitchFamily="34" charset="0"/>
                <a:ea typeface="Montserrat Black" pitchFamily="34" charset="-122"/>
                <a:cs typeface="Montserrat Black" pitchFamily="34" charset="-120"/>
              </a:rPr>
              <a:t>Separate Chaining</a:t>
            </a:r>
            <a:endParaRPr lang="en-US" sz="3900" dirty="0"/>
          </a:p>
        </p:txBody>
      </p:sp>
      <p:sp>
        <p:nvSpPr>
          <p:cNvPr id="5" name="Text 1"/>
          <p:cNvSpPr/>
          <p:nvPr/>
        </p:nvSpPr>
        <p:spPr>
          <a:xfrm>
            <a:off x="694015" y="3941326"/>
            <a:ext cx="13242369" cy="951905"/>
          </a:xfrm>
          <a:prstGeom prst="rect">
            <a:avLst/>
          </a:prstGeom>
          <a:noFill/>
          <a:ln/>
        </p:spPr>
        <p:txBody>
          <a:bodyPr wrap="square" lIns="0" tIns="0" rIns="0" bIns="0" rtlCol="0" anchor="t"/>
          <a:lstStyle/>
          <a:p>
            <a:pPr indent="0" marL="0">
              <a:lnSpc>
                <a:spcPts val="2450"/>
              </a:lnSpc>
              <a:buNone/>
            </a:pPr>
            <a:r>
              <a:rPr lang="en-US" sz="1550" dirty="0">
                <a:solidFill>
                  <a:srgbClr val="151617"/>
                </a:solidFill>
                <a:latin typeface="Inconsolata" pitchFamily="34" charset="0"/>
                <a:ea typeface="Inconsolata" pitchFamily="34" charset="-122"/>
                <a:cs typeface="Inconsolata" pitchFamily="34" charset="-120"/>
              </a:rPr>
              <a:t>Separate chaining is a straightforward and intuitive approach to collision handling. It essentially creates a linked list for each bucket in the hash table. When a collision occurs, the new key is added to the linked list of the corresponding bucket. This allows multiple keys to coexist in the same bucket without overwriting each other.</a:t>
            </a:r>
            <a:endParaRPr lang="en-US" sz="1550" dirty="0"/>
          </a:p>
        </p:txBody>
      </p:sp>
      <p:sp>
        <p:nvSpPr>
          <p:cNvPr id="6" name="Shape 2"/>
          <p:cNvSpPr/>
          <p:nvPr/>
        </p:nvSpPr>
        <p:spPr>
          <a:xfrm>
            <a:off x="694015" y="5413653"/>
            <a:ext cx="13242369" cy="22860"/>
          </a:xfrm>
          <a:prstGeom prst="roundRect">
            <a:avLst>
              <a:gd name="adj" fmla="val 40000"/>
            </a:avLst>
          </a:prstGeom>
          <a:solidFill>
            <a:srgbClr val="000000">
              <a:alpha val="8000"/>
            </a:srgbClr>
          </a:solidFill>
          <a:ln/>
        </p:spPr>
      </p:sp>
      <p:sp>
        <p:nvSpPr>
          <p:cNvPr id="7" name="Shape 3"/>
          <p:cNvSpPr/>
          <p:nvPr/>
        </p:nvSpPr>
        <p:spPr>
          <a:xfrm>
            <a:off x="2823448" y="5413593"/>
            <a:ext cx="22860" cy="694015"/>
          </a:xfrm>
          <a:prstGeom prst="roundRect">
            <a:avLst>
              <a:gd name="adj" fmla="val 40000"/>
            </a:avLst>
          </a:prstGeom>
          <a:solidFill>
            <a:srgbClr val="151617"/>
          </a:solidFill>
          <a:ln/>
        </p:spPr>
      </p:sp>
      <p:sp>
        <p:nvSpPr>
          <p:cNvPr id="8" name="Shape 4"/>
          <p:cNvSpPr/>
          <p:nvPr/>
        </p:nvSpPr>
        <p:spPr>
          <a:xfrm>
            <a:off x="2611874" y="5190589"/>
            <a:ext cx="446127" cy="446127"/>
          </a:xfrm>
          <a:prstGeom prst="roundRect">
            <a:avLst>
              <a:gd name="adj" fmla="val 2050"/>
            </a:avLst>
          </a:prstGeom>
          <a:solidFill>
            <a:srgbClr val="F8ECE4"/>
          </a:solidFill>
          <a:ln w="7620">
            <a:solidFill>
              <a:srgbClr val="151617"/>
            </a:solidFill>
            <a:prstDash val="solid"/>
          </a:ln>
          <a:effectLst>
            <a:outerShdw sx="100000" sy="100000" kx="0" ky="0" algn="bl" rotWithShape="0" blurRad="0" dist="17780" dir="2700000">
              <a:srgbClr val="151617">
                <a:alpha val="100000"/>
              </a:srgbClr>
            </a:outerShdw>
          </a:effectLst>
        </p:spPr>
      </p:sp>
      <p:sp>
        <p:nvSpPr>
          <p:cNvPr id="9" name="Text 5"/>
          <p:cNvSpPr/>
          <p:nvPr/>
        </p:nvSpPr>
        <p:spPr>
          <a:xfrm>
            <a:off x="2772728" y="5264884"/>
            <a:ext cx="124301" cy="297418"/>
          </a:xfrm>
          <a:prstGeom prst="rect">
            <a:avLst/>
          </a:prstGeom>
          <a:noFill/>
          <a:ln/>
        </p:spPr>
        <p:txBody>
          <a:bodyPr wrap="none" lIns="0" tIns="0" rIns="0" bIns="0" rtlCol="0" anchor="t"/>
          <a:lstStyle/>
          <a:p>
            <a:pPr algn="ctr" indent="0" marL="0">
              <a:lnSpc>
                <a:spcPts val="2300"/>
              </a:lnSpc>
              <a:buNone/>
            </a:pPr>
            <a:r>
              <a:rPr lang="en-US" sz="2300" b="1" dirty="0">
                <a:solidFill>
                  <a:srgbClr val="151617"/>
                </a:solidFill>
                <a:latin typeface="Montserrat Black" pitchFamily="34" charset="0"/>
                <a:ea typeface="Montserrat Black" pitchFamily="34" charset="-122"/>
                <a:cs typeface="Montserrat Black" pitchFamily="34" charset="-120"/>
              </a:rPr>
              <a:t>1</a:t>
            </a:r>
            <a:endParaRPr lang="en-US" sz="2300" dirty="0"/>
          </a:p>
        </p:txBody>
      </p:sp>
      <p:sp>
        <p:nvSpPr>
          <p:cNvPr id="10" name="Text 6"/>
          <p:cNvSpPr/>
          <p:nvPr/>
        </p:nvSpPr>
        <p:spPr>
          <a:xfrm>
            <a:off x="1595557" y="6306026"/>
            <a:ext cx="2478881" cy="309801"/>
          </a:xfrm>
          <a:prstGeom prst="rect">
            <a:avLst/>
          </a:prstGeom>
          <a:noFill/>
          <a:ln/>
        </p:spPr>
        <p:txBody>
          <a:bodyPr wrap="none" lIns="0" tIns="0" rIns="0" bIns="0" rtlCol="0" anchor="t"/>
          <a:lstStyle/>
          <a:p>
            <a:pPr algn="ctr" indent="0" marL="0">
              <a:lnSpc>
                <a:spcPts val="2400"/>
              </a:lnSpc>
              <a:buNone/>
            </a:pPr>
            <a:r>
              <a:rPr lang="en-US" sz="1950" b="1" dirty="0">
                <a:solidFill>
                  <a:srgbClr val="151617"/>
                </a:solidFill>
                <a:latin typeface="Montserrat Black" pitchFamily="34" charset="0"/>
                <a:ea typeface="Montserrat Black" pitchFamily="34" charset="-122"/>
                <a:cs typeface="Montserrat Black" pitchFamily="34" charset="-120"/>
              </a:rPr>
              <a:t>Hash Function</a:t>
            </a:r>
            <a:endParaRPr lang="en-US" sz="1950" dirty="0"/>
          </a:p>
        </p:txBody>
      </p:sp>
      <p:sp>
        <p:nvSpPr>
          <p:cNvPr id="11" name="Text 7"/>
          <p:cNvSpPr/>
          <p:nvPr/>
        </p:nvSpPr>
        <p:spPr>
          <a:xfrm>
            <a:off x="892254" y="6734770"/>
            <a:ext cx="3885486" cy="951905"/>
          </a:xfrm>
          <a:prstGeom prst="rect">
            <a:avLst/>
          </a:prstGeom>
          <a:noFill/>
          <a:ln/>
        </p:spPr>
        <p:txBody>
          <a:bodyPr wrap="square" lIns="0" tIns="0" rIns="0" bIns="0" rtlCol="0" anchor="t"/>
          <a:lstStyle/>
          <a:p>
            <a:pPr algn="ctr" indent="0" marL="0">
              <a:lnSpc>
                <a:spcPts val="2450"/>
              </a:lnSpc>
              <a:buNone/>
            </a:pPr>
            <a:r>
              <a:rPr lang="en-US" sz="1550" dirty="0">
                <a:solidFill>
                  <a:srgbClr val="151617"/>
                </a:solidFill>
                <a:latin typeface="Inconsolata" pitchFamily="34" charset="0"/>
                <a:ea typeface="Inconsolata" pitchFamily="34" charset="-122"/>
                <a:cs typeface="Inconsolata" pitchFamily="34" charset="-120"/>
              </a:rPr>
              <a:t>The hash function calculates the hash value for the key, determining the bucket where the key should be stored.</a:t>
            </a:r>
            <a:endParaRPr lang="en-US" sz="1550" dirty="0"/>
          </a:p>
        </p:txBody>
      </p:sp>
      <p:sp>
        <p:nvSpPr>
          <p:cNvPr id="12" name="Shape 8"/>
          <p:cNvSpPr/>
          <p:nvPr/>
        </p:nvSpPr>
        <p:spPr>
          <a:xfrm>
            <a:off x="7303651" y="5413593"/>
            <a:ext cx="22860" cy="694015"/>
          </a:xfrm>
          <a:prstGeom prst="roundRect">
            <a:avLst>
              <a:gd name="adj" fmla="val 40000"/>
            </a:avLst>
          </a:prstGeom>
          <a:solidFill>
            <a:srgbClr val="151617"/>
          </a:solidFill>
          <a:ln/>
        </p:spPr>
      </p:sp>
      <p:sp>
        <p:nvSpPr>
          <p:cNvPr id="13" name="Shape 9"/>
          <p:cNvSpPr/>
          <p:nvPr/>
        </p:nvSpPr>
        <p:spPr>
          <a:xfrm>
            <a:off x="7092077" y="5190589"/>
            <a:ext cx="446127" cy="446127"/>
          </a:xfrm>
          <a:prstGeom prst="roundRect">
            <a:avLst>
              <a:gd name="adj" fmla="val 2050"/>
            </a:avLst>
          </a:prstGeom>
          <a:solidFill>
            <a:srgbClr val="F8ECE4"/>
          </a:solidFill>
          <a:ln w="7620">
            <a:solidFill>
              <a:srgbClr val="151617"/>
            </a:solidFill>
            <a:prstDash val="solid"/>
          </a:ln>
          <a:effectLst>
            <a:outerShdw sx="100000" sy="100000" kx="0" ky="0" algn="bl" rotWithShape="0" blurRad="0" dist="17780" dir="2700000">
              <a:srgbClr val="151617">
                <a:alpha val="100000"/>
              </a:srgbClr>
            </a:outerShdw>
          </a:effectLst>
        </p:spPr>
      </p:sp>
      <p:sp>
        <p:nvSpPr>
          <p:cNvPr id="14" name="Text 10"/>
          <p:cNvSpPr/>
          <p:nvPr/>
        </p:nvSpPr>
        <p:spPr>
          <a:xfrm>
            <a:off x="7224712" y="5264884"/>
            <a:ext cx="180856" cy="297418"/>
          </a:xfrm>
          <a:prstGeom prst="rect">
            <a:avLst/>
          </a:prstGeom>
          <a:noFill/>
          <a:ln/>
        </p:spPr>
        <p:txBody>
          <a:bodyPr wrap="none" lIns="0" tIns="0" rIns="0" bIns="0" rtlCol="0" anchor="t"/>
          <a:lstStyle/>
          <a:p>
            <a:pPr algn="ctr" indent="0" marL="0">
              <a:lnSpc>
                <a:spcPts val="2300"/>
              </a:lnSpc>
              <a:buNone/>
            </a:pPr>
            <a:r>
              <a:rPr lang="en-US" sz="2300" b="1" dirty="0">
                <a:solidFill>
                  <a:srgbClr val="151617"/>
                </a:solidFill>
                <a:latin typeface="Montserrat Black" pitchFamily="34" charset="0"/>
                <a:ea typeface="Montserrat Black" pitchFamily="34" charset="-122"/>
                <a:cs typeface="Montserrat Black" pitchFamily="34" charset="-120"/>
              </a:rPr>
              <a:t>2</a:t>
            </a:r>
            <a:endParaRPr lang="en-US" sz="2300" dirty="0"/>
          </a:p>
        </p:txBody>
      </p:sp>
      <p:sp>
        <p:nvSpPr>
          <p:cNvPr id="15" name="Text 11"/>
          <p:cNvSpPr/>
          <p:nvPr/>
        </p:nvSpPr>
        <p:spPr>
          <a:xfrm>
            <a:off x="6036112" y="6306026"/>
            <a:ext cx="2558058" cy="309801"/>
          </a:xfrm>
          <a:prstGeom prst="rect">
            <a:avLst/>
          </a:prstGeom>
          <a:noFill/>
          <a:ln/>
        </p:spPr>
        <p:txBody>
          <a:bodyPr wrap="none" lIns="0" tIns="0" rIns="0" bIns="0" rtlCol="0" anchor="t"/>
          <a:lstStyle/>
          <a:p>
            <a:pPr algn="ctr" indent="0" marL="0">
              <a:lnSpc>
                <a:spcPts val="2400"/>
              </a:lnSpc>
              <a:buNone/>
            </a:pPr>
            <a:r>
              <a:rPr lang="en-US" sz="1950" b="1" dirty="0">
                <a:solidFill>
                  <a:srgbClr val="151617"/>
                </a:solidFill>
                <a:latin typeface="Montserrat Black" pitchFamily="34" charset="0"/>
                <a:ea typeface="Montserrat Black" pitchFamily="34" charset="-122"/>
                <a:cs typeface="Montserrat Black" pitchFamily="34" charset="-120"/>
              </a:rPr>
              <a:t>Collision Detection</a:t>
            </a:r>
            <a:endParaRPr lang="en-US" sz="1950" dirty="0"/>
          </a:p>
        </p:txBody>
      </p:sp>
      <p:sp>
        <p:nvSpPr>
          <p:cNvPr id="16" name="Text 12"/>
          <p:cNvSpPr/>
          <p:nvPr/>
        </p:nvSpPr>
        <p:spPr>
          <a:xfrm>
            <a:off x="5372457" y="6734770"/>
            <a:ext cx="3885486" cy="634603"/>
          </a:xfrm>
          <a:prstGeom prst="rect">
            <a:avLst/>
          </a:prstGeom>
          <a:noFill/>
          <a:ln/>
        </p:spPr>
        <p:txBody>
          <a:bodyPr wrap="square" lIns="0" tIns="0" rIns="0" bIns="0" rtlCol="0" anchor="t"/>
          <a:lstStyle/>
          <a:p>
            <a:pPr algn="ctr" indent="0" marL="0">
              <a:lnSpc>
                <a:spcPts val="2450"/>
              </a:lnSpc>
              <a:buNone/>
            </a:pPr>
            <a:r>
              <a:rPr lang="en-US" sz="1550" dirty="0">
                <a:solidFill>
                  <a:srgbClr val="151617"/>
                </a:solidFill>
                <a:latin typeface="Inconsolata" pitchFamily="34" charset="0"/>
                <a:ea typeface="Inconsolata" pitchFamily="34" charset="-122"/>
                <a:cs typeface="Inconsolata" pitchFamily="34" charset="-120"/>
              </a:rPr>
              <a:t>If the bucket is already occupied, a collision occurs.</a:t>
            </a:r>
            <a:endParaRPr lang="en-US" sz="1550" dirty="0"/>
          </a:p>
        </p:txBody>
      </p:sp>
      <p:sp>
        <p:nvSpPr>
          <p:cNvPr id="17" name="Shape 13"/>
          <p:cNvSpPr/>
          <p:nvPr/>
        </p:nvSpPr>
        <p:spPr>
          <a:xfrm>
            <a:off x="11783854" y="5413593"/>
            <a:ext cx="22860" cy="694015"/>
          </a:xfrm>
          <a:prstGeom prst="roundRect">
            <a:avLst>
              <a:gd name="adj" fmla="val 40000"/>
            </a:avLst>
          </a:prstGeom>
          <a:solidFill>
            <a:srgbClr val="151617"/>
          </a:solidFill>
          <a:ln/>
        </p:spPr>
      </p:sp>
      <p:sp>
        <p:nvSpPr>
          <p:cNvPr id="18" name="Shape 14"/>
          <p:cNvSpPr/>
          <p:nvPr/>
        </p:nvSpPr>
        <p:spPr>
          <a:xfrm>
            <a:off x="11572280" y="5190589"/>
            <a:ext cx="446127" cy="446127"/>
          </a:xfrm>
          <a:prstGeom prst="roundRect">
            <a:avLst>
              <a:gd name="adj" fmla="val 2050"/>
            </a:avLst>
          </a:prstGeom>
          <a:solidFill>
            <a:srgbClr val="F8ECE4"/>
          </a:solidFill>
          <a:ln w="7620">
            <a:solidFill>
              <a:srgbClr val="151617"/>
            </a:solidFill>
            <a:prstDash val="solid"/>
          </a:ln>
          <a:effectLst>
            <a:outerShdw sx="100000" sy="100000" kx="0" ky="0" algn="bl" rotWithShape="0" blurRad="0" dist="17780" dir="2700000">
              <a:srgbClr val="151617">
                <a:alpha val="100000"/>
              </a:srgbClr>
            </a:outerShdw>
          </a:effectLst>
        </p:spPr>
      </p:sp>
      <p:sp>
        <p:nvSpPr>
          <p:cNvPr id="19" name="Text 15"/>
          <p:cNvSpPr/>
          <p:nvPr/>
        </p:nvSpPr>
        <p:spPr>
          <a:xfrm>
            <a:off x="11703963" y="5264884"/>
            <a:ext cx="182642" cy="297418"/>
          </a:xfrm>
          <a:prstGeom prst="rect">
            <a:avLst/>
          </a:prstGeom>
          <a:noFill/>
          <a:ln/>
        </p:spPr>
        <p:txBody>
          <a:bodyPr wrap="none" lIns="0" tIns="0" rIns="0" bIns="0" rtlCol="0" anchor="t"/>
          <a:lstStyle/>
          <a:p>
            <a:pPr algn="ctr" indent="0" marL="0">
              <a:lnSpc>
                <a:spcPts val="2300"/>
              </a:lnSpc>
              <a:buNone/>
            </a:pPr>
            <a:r>
              <a:rPr lang="en-US" sz="2300" b="1" dirty="0">
                <a:solidFill>
                  <a:srgbClr val="151617"/>
                </a:solidFill>
                <a:latin typeface="Montserrat Black" pitchFamily="34" charset="0"/>
                <a:ea typeface="Montserrat Black" pitchFamily="34" charset="-122"/>
                <a:cs typeface="Montserrat Black" pitchFamily="34" charset="-120"/>
              </a:rPr>
              <a:t>3</a:t>
            </a:r>
            <a:endParaRPr lang="en-US" sz="2300" dirty="0"/>
          </a:p>
        </p:txBody>
      </p:sp>
      <p:sp>
        <p:nvSpPr>
          <p:cNvPr id="20" name="Text 16"/>
          <p:cNvSpPr/>
          <p:nvPr/>
        </p:nvSpPr>
        <p:spPr>
          <a:xfrm>
            <a:off x="10412016" y="6306026"/>
            <a:ext cx="2766655" cy="309801"/>
          </a:xfrm>
          <a:prstGeom prst="rect">
            <a:avLst/>
          </a:prstGeom>
          <a:noFill/>
          <a:ln/>
        </p:spPr>
        <p:txBody>
          <a:bodyPr wrap="none" lIns="0" tIns="0" rIns="0" bIns="0" rtlCol="0" anchor="t"/>
          <a:lstStyle/>
          <a:p>
            <a:pPr algn="ctr" indent="0" marL="0">
              <a:lnSpc>
                <a:spcPts val="2400"/>
              </a:lnSpc>
              <a:buNone/>
            </a:pPr>
            <a:r>
              <a:rPr lang="en-US" sz="1950" b="1" dirty="0">
                <a:solidFill>
                  <a:srgbClr val="151617"/>
                </a:solidFill>
                <a:latin typeface="Montserrat Black" pitchFamily="34" charset="0"/>
                <a:ea typeface="Montserrat Black" pitchFamily="34" charset="-122"/>
                <a:cs typeface="Montserrat Black" pitchFamily="34" charset="-120"/>
              </a:rPr>
              <a:t>Linked List Insertion</a:t>
            </a:r>
            <a:endParaRPr lang="en-US" sz="1950" dirty="0"/>
          </a:p>
        </p:txBody>
      </p:sp>
      <p:sp>
        <p:nvSpPr>
          <p:cNvPr id="21" name="Text 17"/>
          <p:cNvSpPr/>
          <p:nvPr/>
        </p:nvSpPr>
        <p:spPr>
          <a:xfrm>
            <a:off x="9852660" y="6734770"/>
            <a:ext cx="3885486" cy="951905"/>
          </a:xfrm>
          <a:prstGeom prst="rect">
            <a:avLst/>
          </a:prstGeom>
          <a:noFill/>
          <a:ln/>
        </p:spPr>
        <p:txBody>
          <a:bodyPr wrap="square" lIns="0" tIns="0" rIns="0" bIns="0" rtlCol="0" anchor="t"/>
          <a:lstStyle/>
          <a:p>
            <a:pPr algn="ctr" indent="0" marL="0">
              <a:lnSpc>
                <a:spcPts val="2450"/>
              </a:lnSpc>
              <a:buNone/>
            </a:pPr>
            <a:r>
              <a:rPr lang="en-US" sz="1550" dirty="0">
                <a:solidFill>
                  <a:srgbClr val="151617"/>
                </a:solidFill>
                <a:latin typeface="Inconsolata" pitchFamily="34" charset="0"/>
                <a:ea typeface="Inconsolata" pitchFamily="34" charset="-122"/>
                <a:cs typeface="Inconsolata" pitchFamily="34" charset="-120"/>
              </a:rPr>
              <a:t>The new key is added to the linked list associated with the corresponding bucket.</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67953"/>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Open Addressing</a:t>
            </a:r>
            <a:endParaRPr lang="en-US" sz="4450" dirty="0"/>
          </a:p>
        </p:txBody>
      </p:sp>
      <p:sp>
        <p:nvSpPr>
          <p:cNvPr id="3" name="Text 1"/>
          <p:cNvSpPr/>
          <p:nvPr/>
        </p:nvSpPr>
        <p:spPr>
          <a:xfrm>
            <a:off x="793790" y="1930360"/>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Open addressing tackles collisions by probing for an empty slot within the hash table. This involves iterating through the table until an unoccupied slot is found. Several probing techniques exist, each with its own advantages and disadvantages.</a:t>
            </a:r>
            <a:endParaRPr lang="en-US" sz="1750" dirty="0"/>
          </a:p>
        </p:txBody>
      </p:sp>
      <p:pic>
        <p:nvPicPr>
          <p:cNvPr id="4" name="Image 0" descr="preencoded.png">    </p:cNvPr>
          <p:cNvPicPr>
            <a:picLocks noChangeAspect="1"/>
          </p:cNvPicPr>
          <p:nvPr/>
        </p:nvPicPr>
        <p:blipFill>
          <a:blip r:embed="rId1"/>
          <a:stretch>
            <a:fillRect/>
          </a:stretch>
        </p:blipFill>
        <p:spPr>
          <a:xfrm>
            <a:off x="793790" y="3274219"/>
            <a:ext cx="566976" cy="566976"/>
          </a:xfrm>
          <a:prstGeom prst="rect">
            <a:avLst/>
          </a:prstGeom>
        </p:spPr>
      </p:pic>
      <p:sp>
        <p:nvSpPr>
          <p:cNvPr id="5" name="Text 2"/>
          <p:cNvSpPr/>
          <p:nvPr/>
        </p:nvSpPr>
        <p:spPr>
          <a:xfrm>
            <a:off x="793790" y="406800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Linear Probing</a:t>
            </a:r>
            <a:endParaRPr lang="en-US" sz="2200" dirty="0"/>
          </a:p>
        </p:txBody>
      </p:sp>
      <p:sp>
        <p:nvSpPr>
          <p:cNvPr id="6" name="Text 3"/>
          <p:cNvSpPr/>
          <p:nvPr/>
        </p:nvSpPr>
        <p:spPr>
          <a:xfrm>
            <a:off x="793790" y="4558427"/>
            <a:ext cx="4120753" cy="2903220"/>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Linear probing involves sequentially checking consecutive slots, starting from the initial hash location, until an empty slot is found. This method is simple but can lead to clustering, where occupied slots tend to group together, reducing search efficiency.</a:t>
            </a:r>
            <a:endParaRPr lang="en-US" sz="1750" dirty="0"/>
          </a:p>
        </p:txBody>
      </p:sp>
      <p:pic>
        <p:nvPicPr>
          <p:cNvPr id="7" name="Image 1" descr="preencoded.png">    </p:cNvPr>
          <p:cNvPicPr>
            <a:picLocks noChangeAspect="1"/>
          </p:cNvPicPr>
          <p:nvPr/>
        </p:nvPicPr>
        <p:blipFill>
          <a:blip r:embed="rId2"/>
          <a:stretch>
            <a:fillRect/>
          </a:stretch>
        </p:blipFill>
        <p:spPr>
          <a:xfrm>
            <a:off x="5254704" y="3274219"/>
            <a:ext cx="566976" cy="566976"/>
          </a:xfrm>
          <a:prstGeom prst="rect">
            <a:avLst/>
          </a:prstGeom>
        </p:spPr>
      </p:pic>
      <p:sp>
        <p:nvSpPr>
          <p:cNvPr id="8" name="Text 4"/>
          <p:cNvSpPr/>
          <p:nvPr/>
        </p:nvSpPr>
        <p:spPr>
          <a:xfrm>
            <a:off x="5254704" y="406800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Quadratic Probing</a:t>
            </a:r>
            <a:endParaRPr lang="en-US" sz="2200" dirty="0"/>
          </a:p>
        </p:txBody>
      </p:sp>
      <p:sp>
        <p:nvSpPr>
          <p:cNvPr id="9" name="Text 5"/>
          <p:cNvSpPr/>
          <p:nvPr/>
        </p:nvSpPr>
        <p:spPr>
          <a:xfrm>
            <a:off x="5254704" y="4558427"/>
            <a:ext cx="4120872" cy="1814513"/>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Quadratic probing uses a quadratic function to calculate the distance between consecutive probes, reducing the likelihood of clustering compared to linear probing.</a:t>
            </a:r>
            <a:endParaRPr lang="en-US" sz="1750" dirty="0"/>
          </a:p>
        </p:txBody>
      </p:sp>
      <p:pic>
        <p:nvPicPr>
          <p:cNvPr id="10" name="Image 2" descr="preencoded.png">    </p:cNvPr>
          <p:cNvPicPr>
            <a:picLocks noChangeAspect="1"/>
          </p:cNvPicPr>
          <p:nvPr/>
        </p:nvPicPr>
        <p:blipFill>
          <a:blip r:embed="rId3"/>
          <a:stretch>
            <a:fillRect/>
          </a:stretch>
        </p:blipFill>
        <p:spPr>
          <a:xfrm>
            <a:off x="9715738" y="3274219"/>
            <a:ext cx="566976" cy="566976"/>
          </a:xfrm>
          <a:prstGeom prst="rect">
            <a:avLst/>
          </a:prstGeom>
        </p:spPr>
      </p:pic>
      <p:sp>
        <p:nvSpPr>
          <p:cNvPr id="11" name="Text 6"/>
          <p:cNvSpPr/>
          <p:nvPr/>
        </p:nvSpPr>
        <p:spPr>
          <a:xfrm>
            <a:off x="9715738" y="406800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Double Hashing</a:t>
            </a:r>
            <a:endParaRPr lang="en-US" sz="2200" dirty="0"/>
          </a:p>
        </p:txBody>
      </p:sp>
      <p:sp>
        <p:nvSpPr>
          <p:cNvPr id="12" name="Text 7"/>
          <p:cNvSpPr/>
          <p:nvPr/>
        </p:nvSpPr>
        <p:spPr>
          <a:xfrm>
            <a:off x="9715738" y="4558427"/>
            <a:ext cx="4120753" cy="1814513"/>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Double hashing employs a second hash function to calculate the probe distance, ensuring that the probe sequence is not predictable, further reducing clustering.</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90575"/>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Linear Probing</a:t>
            </a:r>
            <a:endParaRPr lang="en-US" sz="4450" dirty="0"/>
          </a:p>
        </p:txBody>
      </p:sp>
      <p:sp>
        <p:nvSpPr>
          <p:cNvPr id="3" name="Text 1"/>
          <p:cNvSpPr/>
          <p:nvPr/>
        </p:nvSpPr>
        <p:spPr>
          <a:xfrm>
            <a:off x="793790" y="1952982"/>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Linear probing is a straightforward open addressing technique where, in the event of a collision, the algorithm checks consecutive slots in the hash table, starting from the initial hash location, until an empty slot is found. This method is relatively simple to implement, but it can suffer from primary clustering, where occupied slots tend to cluster together, leading to longer search times.</a:t>
            </a:r>
            <a:endParaRPr lang="en-US" sz="1750" dirty="0"/>
          </a:p>
        </p:txBody>
      </p:sp>
      <p:pic>
        <p:nvPicPr>
          <p:cNvPr id="4" name="Image 0" descr="preencoded.png">    </p:cNvPr>
          <p:cNvPicPr>
            <a:picLocks noChangeAspect="1"/>
          </p:cNvPicPr>
          <p:nvPr/>
        </p:nvPicPr>
        <p:blipFill>
          <a:blip r:embed="rId1"/>
          <a:stretch>
            <a:fillRect/>
          </a:stretch>
        </p:blipFill>
        <p:spPr>
          <a:xfrm>
            <a:off x="793790" y="3659743"/>
            <a:ext cx="3260646" cy="907256"/>
          </a:xfrm>
          <a:prstGeom prst="rect">
            <a:avLst/>
          </a:prstGeom>
        </p:spPr>
      </p:pic>
      <p:sp>
        <p:nvSpPr>
          <p:cNvPr id="5" name="Text 2"/>
          <p:cNvSpPr/>
          <p:nvPr/>
        </p:nvSpPr>
        <p:spPr>
          <a:xfrm>
            <a:off x="1020604" y="4907161"/>
            <a:ext cx="2807018"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Initial Hash</a:t>
            </a:r>
            <a:endParaRPr lang="en-US" sz="2200" dirty="0"/>
          </a:p>
        </p:txBody>
      </p:sp>
      <p:sp>
        <p:nvSpPr>
          <p:cNvPr id="6" name="Text 3"/>
          <p:cNvSpPr/>
          <p:nvPr/>
        </p:nvSpPr>
        <p:spPr>
          <a:xfrm>
            <a:off x="1020604" y="5397579"/>
            <a:ext cx="2807018" cy="1814513"/>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The hash function calculates the initial hash value, determining the intended location for the key.</a:t>
            </a:r>
            <a:endParaRPr lang="en-US" sz="1750" dirty="0"/>
          </a:p>
        </p:txBody>
      </p:sp>
      <p:pic>
        <p:nvPicPr>
          <p:cNvPr id="7" name="Image 1" descr="preencoded.png">    </p:cNvPr>
          <p:cNvPicPr>
            <a:picLocks noChangeAspect="1"/>
          </p:cNvPicPr>
          <p:nvPr/>
        </p:nvPicPr>
        <p:blipFill>
          <a:blip r:embed="rId2"/>
          <a:stretch>
            <a:fillRect/>
          </a:stretch>
        </p:blipFill>
        <p:spPr>
          <a:xfrm>
            <a:off x="4054435" y="3659743"/>
            <a:ext cx="3260765" cy="907256"/>
          </a:xfrm>
          <a:prstGeom prst="rect">
            <a:avLst/>
          </a:prstGeom>
        </p:spPr>
      </p:pic>
      <p:sp>
        <p:nvSpPr>
          <p:cNvPr id="8" name="Text 4"/>
          <p:cNvSpPr/>
          <p:nvPr/>
        </p:nvSpPr>
        <p:spPr>
          <a:xfrm>
            <a:off x="4281249" y="4907161"/>
            <a:ext cx="2807137"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Collision</a:t>
            </a:r>
            <a:endParaRPr lang="en-US" sz="2200" dirty="0"/>
          </a:p>
        </p:txBody>
      </p:sp>
      <p:sp>
        <p:nvSpPr>
          <p:cNvPr id="9" name="Text 5"/>
          <p:cNvSpPr/>
          <p:nvPr/>
        </p:nvSpPr>
        <p:spPr>
          <a:xfrm>
            <a:off x="4281249" y="5397579"/>
            <a:ext cx="2807137" cy="1088708"/>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If the initial hash location is occupied, a collision occurs.</a:t>
            </a:r>
            <a:endParaRPr lang="en-US" sz="1750" dirty="0"/>
          </a:p>
        </p:txBody>
      </p:sp>
      <p:pic>
        <p:nvPicPr>
          <p:cNvPr id="10" name="Image 2" descr="preencoded.png">    </p:cNvPr>
          <p:cNvPicPr>
            <a:picLocks noChangeAspect="1"/>
          </p:cNvPicPr>
          <p:nvPr/>
        </p:nvPicPr>
        <p:blipFill>
          <a:blip r:embed="rId3"/>
          <a:stretch>
            <a:fillRect/>
          </a:stretch>
        </p:blipFill>
        <p:spPr>
          <a:xfrm>
            <a:off x="7315200" y="3659743"/>
            <a:ext cx="3260646" cy="907256"/>
          </a:xfrm>
          <a:prstGeom prst="rect">
            <a:avLst/>
          </a:prstGeom>
        </p:spPr>
      </p:pic>
      <p:sp>
        <p:nvSpPr>
          <p:cNvPr id="11" name="Text 6"/>
          <p:cNvSpPr/>
          <p:nvPr/>
        </p:nvSpPr>
        <p:spPr>
          <a:xfrm>
            <a:off x="7542014" y="4907161"/>
            <a:ext cx="2807018"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Linear Probe</a:t>
            </a:r>
            <a:endParaRPr lang="en-US" sz="2200" dirty="0"/>
          </a:p>
        </p:txBody>
      </p:sp>
      <p:sp>
        <p:nvSpPr>
          <p:cNvPr id="12" name="Text 7"/>
          <p:cNvSpPr/>
          <p:nvPr/>
        </p:nvSpPr>
        <p:spPr>
          <a:xfrm>
            <a:off x="7542014" y="5397579"/>
            <a:ext cx="2807018" cy="1088708"/>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The algorithm checks the next consecutive slot in the table.</a:t>
            </a:r>
            <a:endParaRPr lang="en-US" sz="1750" dirty="0"/>
          </a:p>
        </p:txBody>
      </p:sp>
      <p:pic>
        <p:nvPicPr>
          <p:cNvPr id="13" name="Image 3" descr="preencoded.png">    </p:cNvPr>
          <p:cNvPicPr>
            <a:picLocks noChangeAspect="1"/>
          </p:cNvPicPr>
          <p:nvPr/>
        </p:nvPicPr>
        <p:blipFill>
          <a:blip r:embed="rId4"/>
          <a:stretch>
            <a:fillRect/>
          </a:stretch>
        </p:blipFill>
        <p:spPr>
          <a:xfrm>
            <a:off x="10575846" y="3659743"/>
            <a:ext cx="3260765" cy="907256"/>
          </a:xfrm>
          <a:prstGeom prst="rect">
            <a:avLst/>
          </a:prstGeom>
        </p:spPr>
      </p:pic>
      <p:sp>
        <p:nvSpPr>
          <p:cNvPr id="14" name="Text 8"/>
          <p:cNvSpPr/>
          <p:nvPr/>
        </p:nvSpPr>
        <p:spPr>
          <a:xfrm>
            <a:off x="10802660" y="4907161"/>
            <a:ext cx="2807137" cy="708660"/>
          </a:xfrm>
          <a:prstGeom prst="rect">
            <a:avLst/>
          </a:prstGeom>
          <a:noFill/>
          <a:ln/>
        </p:spPr>
        <p:txBody>
          <a:bodyPr wrap="squar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Repeat until Empty</a:t>
            </a:r>
            <a:endParaRPr lang="en-US" sz="2200" dirty="0"/>
          </a:p>
        </p:txBody>
      </p:sp>
      <p:sp>
        <p:nvSpPr>
          <p:cNvPr id="15" name="Text 9"/>
          <p:cNvSpPr/>
          <p:nvPr/>
        </p:nvSpPr>
        <p:spPr>
          <a:xfrm>
            <a:off x="10802660" y="5751909"/>
            <a:ext cx="2807137" cy="1451610"/>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This process continues until an empty slot is found, where the key is then inserted.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pic>
        <p:nvPicPr>
          <p:cNvPr id="3" name="Image 1" descr="preencoded.png">    </p:cNvPr>
          <p:cNvPicPr>
            <a:picLocks noChangeAspect="1"/>
          </p:cNvPicPr>
          <p:nvPr/>
        </p:nvPicPr>
        <p:blipFill>
          <a:blip r:embed="rId2"/>
          <a:stretch>
            <a:fillRect/>
          </a:stretch>
        </p:blipFill>
        <p:spPr>
          <a:xfrm>
            <a:off x="5765959" y="283488"/>
            <a:ext cx="3098363" cy="2268260"/>
          </a:xfrm>
          <a:prstGeom prst="rect">
            <a:avLst/>
          </a:prstGeom>
        </p:spPr>
      </p:pic>
      <p:sp>
        <p:nvSpPr>
          <p:cNvPr id="4" name="Text 0"/>
          <p:cNvSpPr/>
          <p:nvPr/>
        </p:nvSpPr>
        <p:spPr>
          <a:xfrm>
            <a:off x="793790" y="3496627"/>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Quadratic Probing</a:t>
            </a:r>
            <a:endParaRPr lang="en-US" sz="4450" dirty="0"/>
          </a:p>
        </p:txBody>
      </p:sp>
      <p:sp>
        <p:nvSpPr>
          <p:cNvPr id="5" name="Text 1"/>
          <p:cNvSpPr/>
          <p:nvPr/>
        </p:nvSpPr>
        <p:spPr>
          <a:xfrm>
            <a:off x="793790" y="4545568"/>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Quadratic probing aims to mitigate the clustering problem inherent in linear probing. When a collision occurs, quadratic probing calculates the probe distance using a quadratic function, which helps to distribute the probes more evenly across the hash table. This reduces the likelihood of clustering and improves the overall efficiency of search operations.</a:t>
            </a:r>
            <a:endParaRPr lang="en-US" sz="1750" dirty="0"/>
          </a:p>
        </p:txBody>
      </p:sp>
      <p:sp>
        <p:nvSpPr>
          <p:cNvPr id="6" name="Shape 2"/>
          <p:cNvSpPr/>
          <p:nvPr/>
        </p:nvSpPr>
        <p:spPr>
          <a:xfrm>
            <a:off x="793790" y="6252329"/>
            <a:ext cx="13042821" cy="1315879"/>
          </a:xfrm>
          <a:prstGeom prst="roundRect">
            <a:avLst>
              <a:gd name="adj" fmla="val 695"/>
            </a:avLst>
          </a:prstGeom>
          <a:noFill/>
          <a:ln w="7620">
            <a:solidFill>
              <a:srgbClr val="000000">
                <a:alpha val="8000"/>
              </a:srgbClr>
            </a:solidFill>
            <a:prstDash val="solid"/>
          </a:ln>
        </p:spPr>
      </p:sp>
      <p:sp>
        <p:nvSpPr>
          <p:cNvPr id="7" name="Shape 3"/>
          <p:cNvSpPr/>
          <p:nvPr/>
        </p:nvSpPr>
        <p:spPr>
          <a:xfrm>
            <a:off x="801410" y="6259949"/>
            <a:ext cx="13027581" cy="650319"/>
          </a:xfrm>
          <a:prstGeom prst="rect">
            <a:avLst/>
          </a:prstGeom>
          <a:solidFill>
            <a:srgbClr val="FFFFFF">
              <a:alpha val="4000"/>
            </a:srgbClr>
          </a:solidFill>
          <a:ln/>
        </p:spPr>
      </p:sp>
      <p:sp>
        <p:nvSpPr>
          <p:cNvPr id="8" name="Text 4"/>
          <p:cNvSpPr/>
          <p:nvPr/>
        </p:nvSpPr>
        <p:spPr>
          <a:xfrm>
            <a:off x="1028224" y="6403658"/>
            <a:ext cx="6056352"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Probe Distance Formula</a:t>
            </a:r>
            <a:endParaRPr lang="en-US" sz="1750" dirty="0"/>
          </a:p>
        </p:txBody>
      </p:sp>
      <p:sp>
        <p:nvSpPr>
          <p:cNvPr id="9" name="Text 5"/>
          <p:cNvSpPr/>
          <p:nvPr/>
        </p:nvSpPr>
        <p:spPr>
          <a:xfrm>
            <a:off x="7545824" y="6403658"/>
            <a:ext cx="6056352"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Probe Sequence</a:t>
            </a:r>
            <a:endParaRPr lang="en-US" sz="1750" dirty="0"/>
          </a:p>
        </p:txBody>
      </p:sp>
      <p:sp>
        <p:nvSpPr>
          <p:cNvPr id="10" name="Shape 6"/>
          <p:cNvSpPr/>
          <p:nvPr/>
        </p:nvSpPr>
        <p:spPr>
          <a:xfrm>
            <a:off x="801410" y="6910268"/>
            <a:ext cx="13027581" cy="650319"/>
          </a:xfrm>
          <a:prstGeom prst="rect">
            <a:avLst/>
          </a:prstGeom>
          <a:solidFill>
            <a:srgbClr val="000000">
              <a:alpha val="4000"/>
            </a:srgbClr>
          </a:solidFill>
          <a:ln/>
        </p:spPr>
      </p:sp>
      <p:sp>
        <p:nvSpPr>
          <p:cNvPr id="11" name="Text 7"/>
          <p:cNvSpPr/>
          <p:nvPr/>
        </p:nvSpPr>
        <p:spPr>
          <a:xfrm>
            <a:off x="1028224" y="7053977"/>
            <a:ext cx="6056352"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i^2 (where i is the probe number)</a:t>
            </a:r>
            <a:endParaRPr lang="en-US" sz="1750" dirty="0"/>
          </a:p>
        </p:txBody>
      </p:sp>
      <p:sp>
        <p:nvSpPr>
          <p:cNvPr id="12" name="Text 8"/>
          <p:cNvSpPr/>
          <p:nvPr/>
        </p:nvSpPr>
        <p:spPr>
          <a:xfrm>
            <a:off x="7545824" y="7053977"/>
            <a:ext cx="6056352"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0, 1, 4, 9, 16, ...</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7830" y="917019"/>
            <a:ext cx="9962436" cy="658773"/>
          </a:xfrm>
          <a:prstGeom prst="rect">
            <a:avLst/>
          </a:prstGeom>
          <a:noFill/>
          <a:ln/>
        </p:spPr>
        <p:txBody>
          <a:bodyPr wrap="none" lIns="0" tIns="0" rIns="0" bIns="0" rtlCol="0" anchor="t"/>
          <a:lstStyle/>
          <a:p>
            <a:pPr indent="0" marL="0">
              <a:lnSpc>
                <a:spcPts val="5150"/>
              </a:lnSpc>
              <a:buNone/>
            </a:pPr>
            <a:r>
              <a:rPr lang="en-US" sz="4150" b="1" dirty="0">
                <a:solidFill>
                  <a:srgbClr val="151617"/>
                </a:solidFill>
                <a:latin typeface="Montserrat Black" pitchFamily="34" charset="0"/>
                <a:ea typeface="Montserrat Black" pitchFamily="34" charset="-122"/>
                <a:cs typeface="Montserrat Black" pitchFamily="34" charset="-120"/>
              </a:rPr>
              <a:t>Hash Function Applications in DSA</a:t>
            </a:r>
            <a:endParaRPr lang="en-US" sz="4150" dirty="0"/>
          </a:p>
        </p:txBody>
      </p:sp>
      <p:sp>
        <p:nvSpPr>
          <p:cNvPr id="3" name="Text 1"/>
          <p:cNvSpPr/>
          <p:nvPr/>
        </p:nvSpPr>
        <p:spPr>
          <a:xfrm>
            <a:off x="737830" y="1997393"/>
            <a:ext cx="13154739" cy="1011912"/>
          </a:xfrm>
          <a:prstGeom prst="rect">
            <a:avLst/>
          </a:prstGeom>
          <a:noFill/>
          <a:ln/>
        </p:spPr>
        <p:txBody>
          <a:bodyPr wrap="square" lIns="0" tIns="0" rIns="0" bIns="0" rtlCol="0" anchor="t"/>
          <a:lstStyle/>
          <a:p>
            <a:pPr indent="0" marL="0">
              <a:lnSpc>
                <a:spcPts val="2650"/>
              </a:lnSpc>
              <a:buNone/>
            </a:pPr>
            <a:r>
              <a:rPr lang="en-US" sz="1650" dirty="0">
                <a:solidFill>
                  <a:srgbClr val="151617"/>
                </a:solidFill>
                <a:latin typeface="Inconsolata" pitchFamily="34" charset="0"/>
                <a:ea typeface="Inconsolata" pitchFamily="34" charset="-122"/>
                <a:cs typeface="Inconsolata" pitchFamily="34" charset="-120"/>
              </a:rPr>
              <a:t>Hash functions are deeply ingrained in various aspects of data structures and algorithms, enhancing efficiency and enabling complex operations. Their applications range from data storage and retrieval to security and cryptography, making them an indispensable tool in computer science.</a:t>
            </a:r>
            <a:endParaRPr lang="en-US" sz="1650" dirty="0"/>
          </a:p>
        </p:txBody>
      </p:sp>
      <p:sp>
        <p:nvSpPr>
          <p:cNvPr id="4" name="Shape 2"/>
          <p:cNvSpPr/>
          <p:nvPr/>
        </p:nvSpPr>
        <p:spPr>
          <a:xfrm>
            <a:off x="737830" y="3483650"/>
            <a:ext cx="474345" cy="474345"/>
          </a:xfrm>
          <a:prstGeom prst="roundRect">
            <a:avLst>
              <a:gd name="adj" fmla="val 1928"/>
            </a:avLst>
          </a:prstGeom>
          <a:solidFill>
            <a:srgbClr val="F8ECE4"/>
          </a:solidFill>
          <a:ln w="7620">
            <a:solidFill>
              <a:srgbClr val="151617"/>
            </a:solidFill>
            <a:prstDash val="solid"/>
          </a:ln>
          <a:effectLst>
            <a:outerShdw sx="100000" sy="100000" kx="0" ky="0" algn="bl" rotWithShape="0" blurRad="0" dist="19050" dir="2700000">
              <a:srgbClr val="151617">
                <a:alpha val="100000"/>
              </a:srgbClr>
            </a:outerShdw>
          </a:effectLst>
        </p:spPr>
      </p:sp>
      <p:sp>
        <p:nvSpPr>
          <p:cNvPr id="5" name="Text 3"/>
          <p:cNvSpPr/>
          <p:nvPr/>
        </p:nvSpPr>
        <p:spPr>
          <a:xfrm>
            <a:off x="908804" y="3562707"/>
            <a:ext cx="132278" cy="316230"/>
          </a:xfrm>
          <a:prstGeom prst="rect">
            <a:avLst/>
          </a:prstGeom>
          <a:noFill/>
          <a:ln/>
        </p:spPr>
        <p:txBody>
          <a:bodyPr wrap="none" lIns="0" tIns="0" rIns="0" bIns="0" rtlCol="0" anchor="t"/>
          <a:lstStyle/>
          <a:p>
            <a:pPr algn="ctr" indent="0" marL="0">
              <a:lnSpc>
                <a:spcPts val="2450"/>
              </a:lnSpc>
              <a:buNone/>
            </a:pPr>
            <a:r>
              <a:rPr lang="en-US" sz="2450" b="1" dirty="0">
                <a:solidFill>
                  <a:srgbClr val="151617"/>
                </a:solidFill>
                <a:latin typeface="Montserrat Black" pitchFamily="34" charset="0"/>
                <a:ea typeface="Montserrat Black" pitchFamily="34" charset="-122"/>
                <a:cs typeface="Montserrat Black" pitchFamily="34" charset="-120"/>
              </a:rPr>
              <a:t>1</a:t>
            </a:r>
            <a:endParaRPr lang="en-US" sz="2450" dirty="0"/>
          </a:p>
        </p:txBody>
      </p:sp>
      <p:sp>
        <p:nvSpPr>
          <p:cNvPr id="6" name="Text 4"/>
          <p:cNvSpPr/>
          <p:nvPr/>
        </p:nvSpPr>
        <p:spPr>
          <a:xfrm>
            <a:off x="1422916" y="3483650"/>
            <a:ext cx="2635210" cy="329327"/>
          </a:xfrm>
          <a:prstGeom prst="rect">
            <a:avLst/>
          </a:prstGeom>
          <a:noFill/>
          <a:ln/>
        </p:spPr>
        <p:txBody>
          <a:bodyPr wrap="none" lIns="0" tIns="0" rIns="0" bIns="0" rtlCol="0" anchor="t"/>
          <a:lstStyle/>
          <a:p>
            <a:pPr indent="0" marL="0">
              <a:lnSpc>
                <a:spcPts val="2550"/>
              </a:lnSpc>
              <a:buNone/>
            </a:pPr>
            <a:r>
              <a:rPr lang="en-US" sz="2050" b="1" dirty="0">
                <a:solidFill>
                  <a:srgbClr val="151617"/>
                </a:solidFill>
                <a:latin typeface="Montserrat Black" pitchFamily="34" charset="0"/>
                <a:ea typeface="Montserrat Black" pitchFamily="34" charset="-122"/>
                <a:cs typeface="Montserrat Black" pitchFamily="34" charset="-120"/>
              </a:rPr>
              <a:t>Hash Tables</a:t>
            </a:r>
            <a:endParaRPr lang="en-US" sz="2050" dirty="0"/>
          </a:p>
        </p:txBody>
      </p:sp>
      <p:sp>
        <p:nvSpPr>
          <p:cNvPr id="7" name="Text 5"/>
          <p:cNvSpPr/>
          <p:nvPr/>
        </p:nvSpPr>
        <p:spPr>
          <a:xfrm>
            <a:off x="1422916" y="3939421"/>
            <a:ext cx="3559373" cy="3373041"/>
          </a:xfrm>
          <a:prstGeom prst="rect">
            <a:avLst/>
          </a:prstGeom>
          <a:noFill/>
          <a:ln/>
        </p:spPr>
        <p:txBody>
          <a:bodyPr wrap="square" lIns="0" tIns="0" rIns="0" bIns="0" rtlCol="0" anchor="t"/>
          <a:lstStyle/>
          <a:p>
            <a:pPr indent="0" marL="0">
              <a:lnSpc>
                <a:spcPts val="2650"/>
              </a:lnSpc>
              <a:buNone/>
            </a:pPr>
            <a:r>
              <a:rPr lang="en-US" sz="1650" dirty="0">
                <a:solidFill>
                  <a:srgbClr val="151617"/>
                </a:solidFill>
                <a:latin typeface="Inconsolata" pitchFamily="34" charset="0"/>
                <a:ea typeface="Inconsolata" pitchFamily="34" charset="-122"/>
                <a:cs typeface="Inconsolata" pitchFamily="34" charset="-120"/>
              </a:rPr>
              <a:t>Hash tables are perhaps the most prominent application of hash functions. They provide efficient data storage and retrieval, allowing for rapid lookups and insertions. Hash tables are widely used in various data-intensive applications, including databases, caching systems, and symbol tables in compilers.</a:t>
            </a:r>
            <a:endParaRPr lang="en-US" sz="1650" dirty="0"/>
          </a:p>
        </p:txBody>
      </p:sp>
      <p:sp>
        <p:nvSpPr>
          <p:cNvPr id="8" name="Shape 6"/>
          <p:cNvSpPr/>
          <p:nvPr/>
        </p:nvSpPr>
        <p:spPr>
          <a:xfrm>
            <a:off x="5193030" y="3483650"/>
            <a:ext cx="474345" cy="474345"/>
          </a:xfrm>
          <a:prstGeom prst="roundRect">
            <a:avLst>
              <a:gd name="adj" fmla="val 1928"/>
            </a:avLst>
          </a:prstGeom>
          <a:solidFill>
            <a:srgbClr val="F8ECE4"/>
          </a:solidFill>
          <a:ln w="7620">
            <a:solidFill>
              <a:srgbClr val="151617"/>
            </a:solidFill>
            <a:prstDash val="solid"/>
          </a:ln>
          <a:effectLst>
            <a:outerShdw sx="100000" sy="100000" kx="0" ky="0" algn="bl" rotWithShape="0" blurRad="0" dist="19050" dir="2700000">
              <a:srgbClr val="151617">
                <a:alpha val="100000"/>
              </a:srgbClr>
            </a:outerShdw>
          </a:effectLst>
        </p:spPr>
      </p:sp>
      <p:sp>
        <p:nvSpPr>
          <p:cNvPr id="9" name="Text 7"/>
          <p:cNvSpPr/>
          <p:nvPr/>
        </p:nvSpPr>
        <p:spPr>
          <a:xfrm>
            <a:off x="5334000" y="3562707"/>
            <a:ext cx="192286" cy="316230"/>
          </a:xfrm>
          <a:prstGeom prst="rect">
            <a:avLst/>
          </a:prstGeom>
          <a:noFill/>
          <a:ln/>
        </p:spPr>
        <p:txBody>
          <a:bodyPr wrap="none" lIns="0" tIns="0" rIns="0" bIns="0" rtlCol="0" anchor="t"/>
          <a:lstStyle/>
          <a:p>
            <a:pPr algn="ctr" indent="0" marL="0">
              <a:lnSpc>
                <a:spcPts val="2450"/>
              </a:lnSpc>
              <a:buNone/>
            </a:pPr>
            <a:r>
              <a:rPr lang="en-US" sz="2450" b="1" dirty="0">
                <a:solidFill>
                  <a:srgbClr val="151617"/>
                </a:solidFill>
                <a:latin typeface="Montserrat Black" pitchFamily="34" charset="0"/>
                <a:ea typeface="Montserrat Black" pitchFamily="34" charset="-122"/>
                <a:cs typeface="Montserrat Black" pitchFamily="34" charset="-120"/>
              </a:rPr>
              <a:t>2</a:t>
            </a:r>
            <a:endParaRPr lang="en-US" sz="2450" dirty="0"/>
          </a:p>
        </p:txBody>
      </p:sp>
      <p:sp>
        <p:nvSpPr>
          <p:cNvPr id="10" name="Text 8"/>
          <p:cNvSpPr/>
          <p:nvPr/>
        </p:nvSpPr>
        <p:spPr>
          <a:xfrm>
            <a:off x="5878116" y="3483650"/>
            <a:ext cx="2635210" cy="329327"/>
          </a:xfrm>
          <a:prstGeom prst="rect">
            <a:avLst/>
          </a:prstGeom>
          <a:noFill/>
          <a:ln/>
        </p:spPr>
        <p:txBody>
          <a:bodyPr wrap="none" lIns="0" tIns="0" rIns="0" bIns="0" rtlCol="0" anchor="t"/>
          <a:lstStyle/>
          <a:p>
            <a:pPr indent="0" marL="0">
              <a:lnSpc>
                <a:spcPts val="2550"/>
              </a:lnSpc>
              <a:buNone/>
            </a:pPr>
            <a:r>
              <a:rPr lang="en-US" sz="2050" b="1" dirty="0">
                <a:solidFill>
                  <a:srgbClr val="151617"/>
                </a:solidFill>
                <a:latin typeface="Montserrat Black" pitchFamily="34" charset="0"/>
                <a:ea typeface="Montserrat Black" pitchFamily="34" charset="-122"/>
                <a:cs typeface="Montserrat Black" pitchFamily="34" charset="-120"/>
              </a:rPr>
              <a:t>Cryptography</a:t>
            </a:r>
            <a:endParaRPr lang="en-US" sz="2050" dirty="0"/>
          </a:p>
        </p:txBody>
      </p:sp>
      <p:sp>
        <p:nvSpPr>
          <p:cNvPr id="11" name="Text 9"/>
          <p:cNvSpPr/>
          <p:nvPr/>
        </p:nvSpPr>
        <p:spPr>
          <a:xfrm>
            <a:off x="5878116" y="3939421"/>
            <a:ext cx="3559373" cy="3373041"/>
          </a:xfrm>
          <a:prstGeom prst="rect">
            <a:avLst/>
          </a:prstGeom>
          <a:noFill/>
          <a:ln/>
        </p:spPr>
        <p:txBody>
          <a:bodyPr wrap="square" lIns="0" tIns="0" rIns="0" bIns="0" rtlCol="0" anchor="t"/>
          <a:lstStyle/>
          <a:p>
            <a:pPr indent="0" marL="0">
              <a:lnSpc>
                <a:spcPts val="2650"/>
              </a:lnSpc>
              <a:buNone/>
            </a:pPr>
            <a:r>
              <a:rPr lang="en-US" sz="1650" dirty="0">
                <a:solidFill>
                  <a:srgbClr val="151617"/>
                </a:solidFill>
                <a:latin typeface="Inconsolata" pitchFamily="34" charset="0"/>
                <a:ea typeface="Inconsolata" pitchFamily="34" charset="-122"/>
                <a:cs typeface="Inconsolata" pitchFamily="34" charset="-120"/>
              </a:rPr>
              <a:t>Hash functions are central to cryptographic algorithms, particularly in digital signatures and message authentication codes (MACs). These functions ensure data integrity and authenticity, verifying that data has not been tampered with during transmission.</a:t>
            </a:r>
            <a:endParaRPr lang="en-US" sz="1650" dirty="0"/>
          </a:p>
        </p:txBody>
      </p:sp>
      <p:sp>
        <p:nvSpPr>
          <p:cNvPr id="12" name="Shape 10"/>
          <p:cNvSpPr/>
          <p:nvPr/>
        </p:nvSpPr>
        <p:spPr>
          <a:xfrm>
            <a:off x="9648230" y="3483650"/>
            <a:ext cx="474345" cy="474345"/>
          </a:xfrm>
          <a:prstGeom prst="roundRect">
            <a:avLst>
              <a:gd name="adj" fmla="val 1928"/>
            </a:avLst>
          </a:prstGeom>
          <a:solidFill>
            <a:srgbClr val="F8ECE4"/>
          </a:solidFill>
          <a:ln w="7620">
            <a:solidFill>
              <a:srgbClr val="151617"/>
            </a:solidFill>
            <a:prstDash val="solid"/>
          </a:ln>
          <a:effectLst>
            <a:outerShdw sx="100000" sy="100000" kx="0" ky="0" algn="bl" rotWithShape="0" blurRad="0" dist="19050" dir="2700000">
              <a:srgbClr val="151617">
                <a:alpha val="100000"/>
              </a:srgbClr>
            </a:outerShdw>
          </a:effectLst>
        </p:spPr>
      </p:sp>
      <p:sp>
        <p:nvSpPr>
          <p:cNvPr id="13" name="Text 11"/>
          <p:cNvSpPr/>
          <p:nvPr/>
        </p:nvSpPr>
        <p:spPr>
          <a:xfrm>
            <a:off x="9788247" y="3562707"/>
            <a:ext cx="194191" cy="316230"/>
          </a:xfrm>
          <a:prstGeom prst="rect">
            <a:avLst/>
          </a:prstGeom>
          <a:noFill/>
          <a:ln/>
        </p:spPr>
        <p:txBody>
          <a:bodyPr wrap="none" lIns="0" tIns="0" rIns="0" bIns="0" rtlCol="0" anchor="t"/>
          <a:lstStyle/>
          <a:p>
            <a:pPr algn="ctr" indent="0" marL="0">
              <a:lnSpc>
                <a:spcPts val="2450"/>
              </a:lnSpc>
              <a:buNone/>
            </a:pPr>
            <a:r>
              <a:rPr lang="en-US" sz="2450" b="1" dirty="0">
                <a:solidFill>
                  <a:srgbClr val="151617"/>
                </a:solidFill>
                <a:latin typeface="Montserrat Black" pitchFamily="34" charset="0"/>
                <a:ea typeface="Montserrat Black" pitchFamily="34" charset="-122"/>
                <a:cs typeface="Montserrat Black" pitchFamily="34" charset="-120"/>
              </a:rPr>
              <a:t>3</a:t>
            </a:r>
            <a:endParaRPr lang="en-US" sz="2450" dirty="0"/>
          </a:p>
        </p:txBody>
      </p:sp>
      <p:sp>
        <p:nvSpPr>
          <p:cNvPr id="14" name="Text 12"/>
          <p:cNvSpPr/>
          <p:nvPr/>
        </p:nvSpPr>
        <p:spPr>
          <a:xfrm>
            <a:off x="10333315" y="3483650"/>
            <a:ext cx="2635210" cy="329327"/>
          </a:xfrm>
          <a:prstGeom prst="rect">
            <a:avLst/>
          </a:prstGeom>
          <a:noFill/>
          <a:ln/>
        </p:spPr>
        <p:txBody>
          <a:bodyPr wrap="none" lIns="0" tIns="0" rIns="0" bIns="0" rtlCol="0" anchor="t"/>
          <a:lstStyle/>
          <a:p>
            <a:pPr indent="0" marL="0">
              <a:lnSpc>
                <a:spcPts val="2550"/>
              </a:lnSpc>
              <a:buNone/>
            </a:pPr>
            <a:r>
              <a:rPr lang="en-US" sz="2050" b="1" dirty="0">
                <a:solidFill>
                  <a:srgbClr val="151617"/>
                </a:solidFill>
                <a:latin typeface="Montserrat Black" pitchFamily="34" charset="0"/>
                <a:ea typeface="Montserrat Black" pitchFamily="34" charset="-122"/>
                <a:cs typeface="Montserrat Black" pitchFamily="34" charset="-120"/>
              </a:rPr>
              <a:t>Data Compression</a:t>
            </a:r>
            <a:endParaRPr lang="en-US" sz="2050" dirty="0"/>
          </a:p>
        </p:txBody>
      </p:sp>
      <p:sp>
        <p:nvSpPr>
          <p:cNvPr id="15" name="Text 13"/>
          <p:cNvSpPr/>
          <p:nvPr/>
        </p:nvSpPr>
        <p:spPr>
          <a:xfrm>
            <a:off x="10333315" y="3939421"/>
            <a:ext cx="3559373" cy="2361128"/>
          </a:xfrm>
          <a:prstGeom prst="rect">
            <a:avLst/>
          </a:prstGeom>
          <a:noFill/>
          <a:ln/>
        </p:spPr>
        <p:txBody>
          <a:bodyPr wrap="square" lIns="0" tIns="0" rIns="0" bIns="0" rtlCol="0" anchor="t"/>
          <a:lstStyle/>
          <a:p>
            <a:pPr indent="0" marL="0">
              <a:lnSpc>
                <a:spcPts val="2650"/>
              </a:lnSpc>
              <a:buNone/>
            </a:pPr>
            <a:r>
              <a:rPr lang="en-US" sz="1650" dirty="0">
                <a:solidFill>
                  <a:srgbClr val="151617"/>
                </a:solidFill>
                <a:latin typeface="Inconsolata" pitchFamily="34" charset="0"/>
                <a:ea typeface="Inconsolata" pitchFamily="34" charset="-122"/>
                <a:cs typeface="Inconsolata" pitchFamily="34" charset="-120"/>
              </a:rPr>
              <a:t>Hash functions play a role in data compression algorithms, helping to identify and compress recurring patterns within data. This reduces file sizes and optimizes data storage and transmission.</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2024-10-29T15:51:11Z</dcterms:created>
  <dcterms:modified xsi:type="dcterms:W3CDTF">2024-10-29T15:51:11Z</dcterms:modified>
</cp:coreProperties>
</file>