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9" r:id="rId12"/>
    <p:sldId id="260" r:id="rId13"/>
    <p:sldId id="271" r:id="rId14"/>
    <p:sldId id="272" r:id="rId15"/>
    <p:sldId id="273" r:id="rId16"/>
    <p:sldId id="274" r:id="rId17"/>
    <p:sldId id="277" r:id="rId18"/>
    <p:sldId id="275" r:id="rId19"/>
    <p:sldId id="276" r:id="rId20"/>
    <p:sldId id="261" r:id="rId21"/>
    <p:sldId id="282" r:id="rId22"/>
    <p:sldId id="280" r:id="rId23"/>
    <p:sldId id="281" r:id="rId24"/>
    <p:sldId id="262" r:id="rId25"/>
    <p:sldId id="263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>
                <a:latin typeface="Myriad Pro Light" panose="020B0603030403020204" pitchFamily="34" charset="0"/>
              </a:rP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latin typeface="Myriad Pro Light" panose="020B0603030403020204" pitchFamily="34" charset="0"/>
              </a:rPr>
              <a:t>Data </a:t>
            </a:r>
            <a:r>
              <a:rPr lang="en-IN" dirty="0">
                <a:latin typeface="Myriad Pro Light" panose="020B0603030403020204" pitchFamily="34" charset="0"/>
              </a:rPr>
              <a:t>A</a:t>
            </a:r>
            <a:r>
              <a:rPr dirty="0" err="1">
                <a:latin typeface="Myriad Pro Light" panose="020B0603030403020204" pitchFamily="34" charset="0"/>
              </a:rPr>
              <a:t>nalytics</a:t>
            </a:r>
            <a:r>
              <a:rPr dirty="0">
                <a:latin typeface="Myriad Pro Light" panose="020B0603030403020204" pitchFamily="34" charset="0"/>
              </a:rPr>
              <a:t> </a:t>
            </a:r>
            <a:r>
              <a:rPr lang="en-IN" dirty="0">
                <a:latin typeface="Myriad Pro Light" panose="020B0603030403020204" pitchFamily="34" charset="0"/>
              </a:rPr>
              <a:t>A</a:t>
            </a:r>
            <a:r>
              <a:rPr dirty="0" err="1">
                <a:latin typeface="Myriad Pro Light" panose="020B0603030403020204" pitchFamily="34" charset="0"/>
              </a:rPr>
              <a:t>pproach</a:t>
            </a:r>
            <a:endParaRPr dirty="0">
              <a:latin typeface="Myriad Pro Light" panose="020B0603030403020204" pitchFamily="34" charset="0"/>
            </a:endParaRPr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b="1" dirty="0">
                <a:latin typeface="Bahnschrift" panose="020B0502040204020203" pitchFamily="34" charset="0"/>
              </a:rPr>
              <a:t>Arkadeep Mukherjee </a:t>
            </a:r>
          </a:p>
          <a:p>
            <a:r>
              <a:rPr lang="en-IN" b="1" dirty="0">
                <a:latin typeface="Bahnschrift" panose="020B0502040204020203" pitchFamily="34" charset="0"/>
              </a:rPr>
              <a:t>Data Analytics Virtual Intern Team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7D154-8105-4C81-8546-FDC086F69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4" y="924672"/>
            <a:ext cx="1946511" cy="7463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Industry Diversity</a:t>
            </a:r>
            <a:endParaRPr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6EDE51B-4A8F-4DC5-82D8-694D1F394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76" y="1575813"/>
            <a:ext cx="4449899" cy="31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619FB17-B6B9-4B4E-8B01-AAFCC10B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0" y="1591483"/>
            <a:ext cx="4614710" cy="31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5244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Recent Transactions</a:t>
            </a:r>
            <a:endParaRPr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DB018732-EC90-4E4C-9E75-0D3BD3328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1483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578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91483"/>
            <a:ext cx="8707621" cy="3003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Recency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The last day on which a customer performed a transaction was taken as the recency parameter.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Customers were divided into 4 quartiles and given a </a:t>
            </a:r>
            <a:r>
              <a:rPr lang="en-IN" sz="1600" dirty="0" err="1"/>
              <a:t>R_Score</a:t>
            </a:r>
            <a:r>
              <a:rPr lang="en-IN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Frequency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The frequency of transactions done by a particular customer was taken as the frequency parameter.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600" dirty="0" err="1">
                <a:latin typeface="+mn-lt"/>
                <a:ea typeface="+mn-ea"/>
                <a:cs typeface="+mn-cs"/>
                <a:sym typeface="Arial"/>
              </a:rPr>
              <a:t>F_Score</a:t>
            </a:r>
            <a:r>
              <a:rPr lang="en-IN" sz="1600" dirty="0"/>
              <a:t>.</a:t>
            </a:r>
          </a:p>
          <a:p>
            <a:pPr marL="265113" indent="-265113">
              <a:buFont typeface="Wingdings" panose="05000000000000000000" pitchFamily="2" charset="2"/>
              <a:buChar char="§"/>
            </a:pPr>
            <a:r>
              <a:rPr lang="en-IN" sz="1600" b="1" dirty="0"/>
              <a:t>Monetary Value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The average profit per customer was taken as the monetary value parameter.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600" dirty="0" err="1">
                <a:latin typeface="+mn-lt"/>
                <a:ea typeface="+mn-ea"/>
                <a:cs typeface="+mn-cs"/>
                <a:sym typeface="Arial"/>
              </a:rPr>
              <a:t>M_Score</a:t>
            </a: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37D4A88-4697-473C-8578-94095623D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17" y="1591483"/>
            <a:ext cx="4754166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94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id="{856F47E9-0F80-450A-93C5-4FA3A97DB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22" y="1591483"/>
            <a:ext cx="4589355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452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E2B34C7F-4804-429F-A0F3-3927BBBC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08" y="1591483"/>
            <a:ext cx="4830233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360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9CB29EF-248F-4693-BD6F-7B14992FB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6070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290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C49F2517-0FEF-4D39-B8F2-9A2615B1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54" y="1591483"/>
            <a:ext cx="4241292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8454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FDE85A8-96B6-49EA-B94A-E89C6D49F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1483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40801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A04868E-5240-47BE-9D1B-A4B3CF693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04" y="1387375"/>
            <a:ext cx="4391121" cy="3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73">
            <a:extLst>
              <a:ext uri="{FF2B5EF4-FFF2-40B4-BE49-F238E27FC236}">
                <a16:creationId xmlns:a16="http://schemas.microsoft.com/office/drawing/2014/main" id="{CEF6FE97-D3C7-4793-8549-F4FD63451E5A}"/>
              </a:ext>
            </a:extLst>
          </p:cNvPr>
          <p:cNvSpPr/>
          <p:nvPr/>
        </p:nvSpPr>
        <p:spPr>
          <a:xfrm>
            <a:off x="205025" y="1591483"/>
            <a:ext cx="3727997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IN" dirty="0"/>
              <a:t>Based on the RFM Class, four customer tiers were identified: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Gold Class: These customers have recently made a purchase, are frequent and are most profitable.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Silver Class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Bronze Class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Basic Class: These customers have not made any recent purchase, are not frequent and do not contribute majorly.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6709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Tiers by State</a:t>
            </a:r>
            <a:endParaRPr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72E6FE2B-9BB8-4D29-80D0-D57BCC11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64" y="1591483"/>
            <a:ext cx="4391121" cy="3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Profitable Job Industries</a:t>
            </a:r>
            <a:endParaRPr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DA2F2A7-FAF8-4819-834F-F0520E83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1591483"/>
            <a:ext cx="36290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3215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Segments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32B6A3-DF4D-4FF0-840E-D8D54C981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16743"/>
              </p:ext>
            </p:extLst>
          </p:nvPr>
        </p:nvGraphicFramePr>
        <p:xfrm>
          <a:off x="1520328" y="1652066"/>
          <a:ext cx="6103344" cy="2992187"/>
        </p:xfrm>
        <a:graphic>
          <a:graphicData uri="http://schemas.openxmlformats.org/drawingml/2006/table">
            <a:tbl>
              <a:tblPr/>
              <a:tblGrid>
                <a:gridCol w="2034448">
                  <a:extLst>
                    <a:ext uri="{9D8B030D-6E8A-4147-A177-3AD203B41FA5}">
                      <a16:colId xmlns:a16="http://schemas.microsoft.com/office/drawing/2014/main" val="617758291"/>
                    </a:ext>
                  </a:extLst>
                </a:gridCol>
                <a:gridCol w="2034448">
                  <a:extLst>
                    <a:ext uri="{9D8B030D-6E8A-4147-A177-3AD203B41FA5}">
                      <a16:colId xmlns:a16="http://schemas.microsoft.com/office/drawing/2014/main" val="2551176025"/>
                    </a:ext>
                  </a:extLst>
                </a:gridCol>
                <a:gridCol w="2034448">
                  <a:extLst>
                    <a:ext uri="{9D8B030D-6E8A-4147-A177-3AD203B41FA5}">
                      <a16:colId xmlns:a16="http://schemas.microsoft.com/office/drawing/2014/main" val="2770085722"/>
                    </a:ext>
                  </a:extLst>
                </a:gridCol>
              </a:tblGrid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Segment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RFM 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Cumulative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22086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Platinum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3834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Very Loyal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76629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Becoming Loyal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122014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824302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288917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Risk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28504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Evasive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444905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11048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26363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5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33626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Targeting Methodology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52066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Customers having high RFM Scores can be filtered and targeted</a:t>
            </a:r>
            <a:r>
              <a:rPr dirty="0"/>
              <a:t>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customers have made recent purchases, are frequent, and drive the most profits.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8608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703E52-43ED-4E99-A011-565E3180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11" y="853576"/>
            <a:ext cx="6830378" cy="4324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E9F9B-EAA9-4FAE-A02B-B5FFF92D0165}"/>
              </a:ext>
            </a:extLst>
          </p:cNvPr>
          <p:cNvSpPr txBox="1"/>
          <p:nvPr/>
        </p:nvSpPr>
        <p:spPr>
          <a:xfrm rot="16200000">
            <a:off x="7349884" y="2946736"/>
            <a:ext cx="31492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Source: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Australian Bureau of Statistics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919FF1-540A-4367-AC43-0426A5085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43043"/>
              </p:ext>
            </p:extLst>
          </p:nvPr>
        </p:nvGraphicFramePr>
        <p:xfrm>
          <a:off x="1361875" y="1614030"/>
          <a:ext cx="6436649" cy="3098814"/>
        </p:xfrm>
        <a:graphic>
          <a:graphicData uri="http://schemas.openxmlformats.org/drawingml/2006/table">
            <a:tbl>
              <a:tblPr firstRow="1" firstCol="1" bandRow="1"/>
              <a:tblGrid>
                <a:gridCol w="928217">
                  <a:extLst>
                    <a:ext uri="{9D8B030D-6E8A-4147-A177-3AD203B41FA5}">
                      <a16:colId xmlns:a16="http://schemas.microsoft.com/office/drawing/2014/main" val="3818701426"/>
                    </a:ext>
                  </a:extLst>
                </a:gridCol>
                <a:gridCol w="1938968">
                  <a:extLst>
                    <a:ext uri="{9D8B030D-6E8A-4147-A177-3AD203B41FA5}">
                      <a16:colId xmlns:a16="http://schemas.microsoft.com/office/drawing/2014/main" val="205708966"/>
                    </a:ext>
                  </a:extLst>
                </a:gridCol>
                <a:gridCol w="1733320">
                  <a:extLst>
                    <a:ext uri="{9D8B030D-6E8A-4147-A177-3AD203B41FA5}">
                      <a16:colId xmlns:a16="http://schemas.microsoft.com/office/drawing/2014/main" val="1045105921"/>
                    </a:ext>
                  </a:extLst>
                </a:gridCol>
                <a:gridCol w="1836144">
                  <a:extLst>
                    <a:ext uri="{9D8B030D-6E8A-4147-A177-3AD203B41FA5}">
                      <a16:colId xmlns:a16="http://schemas.microsoft.com/office/drawing/2014/main" val="2166413192"/>
                    </a:ext>
                  </a:extLst>
                </a:gridCol>
              </a:tblGrid>
              <a:tr h="3418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Demographic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Addresses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Transaction Data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051239"/>
                  </a:ext>
                </a:extLst>
              </a:tr>
              <a:tr h="4251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Accuracy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Inaccuracy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Misspelling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188326"/>
                  </a:ext>
                </a:extLst>
              </a:tr>
              <a:tr h="1172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Completeness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Title: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Tenure: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Standard Cost: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Brand: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Line: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Class: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Size: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948371"/>
                  </a:ext>
                </a:extLst>
              </a:tr>
              <a:tr h="244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Consistency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Gender: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States: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045495"/>
                  </a:ext>
                </a:extLst>
              </a:tr>
              <a:tr h="369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Currency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Deceased Customers: Filter Out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642861"/>
                  </a:ext>
                </a:extLst>
              </a:tr>
              <a:tr h="256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Relevancy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Default: Exclude Field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Order Status: Exclude Cancelled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40218"/>
                  </a:ext>
                </a:extLst>
              </a:tr>
              <a:tr h="288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Validity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Format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6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0582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Cleaning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91483"/>
            <a:ext cx="4366975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Records with Missing Fields were Dropped</a:t>
            </a:r>
            <a:r>
              <a:rPr dirty="0"/>
              <a:t>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Join Keys between Tables were considered and conflicting Records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Age, Last Purchase (Days Ago) and Profit Fields were Added.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Records pertaining to Deceased Customers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Transactions more than a year old were Dropped.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4E25467-C69B-46FE-B413-7BCB3F6D6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40544"/>
              </p:ext>
            </p:extLst>
          </p:nvPr>
        </p:nvGraphicFramePr>
        <p:xfrm>
          <a:off x="4958214" y="2040845"/>
          <a:ext cx="3812411" cy="1234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899">
                  <a:extLst>
                    <a:ext uri="{9D8B030D-6E8A-4147-A177-3AD203B41FA5}">
                      <a16:colId xmlns:a16="http://schemas.microsoft.com/office/drawing/2014/main" val="4178504357"/>
                    </a:ext>
                  </a:extLst>
                </a:gridCol>
                <a:gridCol w="1354512">
                  <a:extLst>
                    <a:ext uri="{9D8B030D-6E8A-4147-A177-3AD203B41FA5}">
                      <a16:colId xmlns:a16="http://schemas.microsoft.com/office/drawing/2014/main" val="1826229694"/>
                    </a:ext>
                  </a:extLst>
                </a:gridCol>
              </a:tblGrid>
              <a:tr h="54066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</a:t>
                      </a:r>
                    </a:p>
                    <a:p>
                      <a:pPr algn="ctr"/>
                      <a:r>
                        <a:rPr lang="en-IN" sz="1600" dirty="0"/>
                        <a:t>As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888473"/>
                  </a:ext>
                </a:extLst>
              </a:tr>
              <a:tr h="6554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 after Data Cleaning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3,492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36198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Age Distribution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95C7BF-92DC-4FF2-9FF1-B3A4CE5D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09" y="1701652"/>
            <a:ext cx="3947316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4E3AAEA-DE6F-4C4E-8C30-BB63A5D08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39" y="1701652"/>
            <a:ext cx="3885152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361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Wealth Segment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044B22-59B6-45CA-9314-4F5DBC3F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25" y="1591482"/>
            <a:ext cx="3642280" cy="34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96930B1-D968-458C-99F2-0D049552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95" y="1591483"/>
            <a:ext cx="3571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003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State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331073-A17E-4D55-9BF4-F08C2AFE6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14" y="1690634"/>
            <a:ext cx="3845411" cy="299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1D272E4-8698-4300-8A7D-62237A1B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77" y="1690634"/>
            <a:ext cx="3845411" cy="299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0224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Job Industry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363FDF-7328-4612-A5F5-675E994E6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/>
          <a:stretch/>
        </p:blipFill>
        <p:spPr bwMode="auto">
          <a:xfrm>
            <a:off x="4641483" y="1854257"/>
            <a:ext cx="429749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8F070972-97DA-4A6C-B08A-002B36986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/>
          <a:stretch/>
        </p:blipFill>
        <p:spPr bwMode="auto">
          <a:xfrm>
            <a:off x="205025" y="1854257"/>
            <a:ext cx="429749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753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Distribution with State</a:t>
            </a: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04609CA-F973-4656-B9D3-AE4B94CD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9" y="1719954"/>
            <a:ext cx="3991928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E1C08A3-C955-45CA-8819-5DEF15F5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34" y="1719954"/>
            <a:ext cx="3929063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1039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509</Words>
  <Application>Microsoft Office PowerPoint</Application>
  <PresentationFormat>On-screen Show (16:9)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Bahnschrift</vt:lpstr>
      <vt:lpstr>Myriad Pro Light</vt:lpstr>
      <vt:lpstr>Open Sans</vt:lpstr>
      <vt:lpstr>Open Sans Extrabold</vt:lpstr>
      <vt:lpstr>Symbol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Arkadeep Mukherjee</dc:creator>
  <cp:lastModifiedBy>Arkadeep Mukherjee</cp:lastModifiedBy>
  <cp:revision>16</cp:revision>
  <dcterms:modified xsi:type="dcterms:W3CDTF">2021-07-16T18:21:11Z</dcterms:modified>
</cp:coreProperties>
</file>