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316" r:id="rId2"/>
    <p:sldId id="317" r:id="rId3"/>
    <p:sldId id="345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6" r:id="rId29"/>
    <p:sldId id="343" r:id="rId30"/>
    <p:sldId id="34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D9485-16A5-4D63-B7AD-CDED966A68F6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06C53-AE5B-458E-A81E-4810E782C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74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116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8d088a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98d088a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173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8d088a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98d088a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110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8d088a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98d088a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838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8d088a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98d088a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77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8d088a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98d088a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323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8d088a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98d088a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976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8d088a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98d088a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486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8d088a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98d088a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610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8d088a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98d088a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718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8d088a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98d088a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441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8d088a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98d088a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166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8d088a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98d088a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048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8d088a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98d088a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369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8d088a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98d088a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8747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8d088a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98d088a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568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8d088a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98d088a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0633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8d088a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98d088a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689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8d088a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98d088a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8786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8d088a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98d088a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661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8d088a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98d088a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970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8d088a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98d088a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863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8d088a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98d088a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2581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cc14fc10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cc14fc10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863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8d088a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98d088a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676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8d088a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98d088a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390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8d088a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98d088a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061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8d088a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98d088a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281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8d088a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98d088a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011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8d088a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98d088a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34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47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06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/>
          <p:nvPr/>
        </p:nvSpPr>
        <p:spPr>
          <a:xfrm>
            <a:off x="0" y="6499200"/>
            <a:ext cx="12192000" cy="3600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0" name="Google Shape;50;p12"/>
          <p:cNvSpPr/>
          <p:nvPr/>
        </p:nvSpPr>
        <p:spPr>
          <a:xfrm>
            <a:off x="0" y="0"/>
            <a:ext cx="12192000" cy="5248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1" name="Google Shape;51;p12"/>
          <p:cNvSpPr txBox="1"/>
          <p:nvPr/>
        </p:nvSpPr>
        <p:spPr>
          <a:xfrm>
            <a:off x="5158400" y="6499200"/>
            <a:ext cx="1875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GB" sz="1600" kern="0">
                <a:solidFill>
                  <a:srgbClr val="FFFFFF"/>
                </a:solidFill>
                <a:cs typeface="Arial"/>
                <a:sym typeface="Arial"/>
              </a:rPr>
              <a:t>M.Tech Seminar</a:t>
            </a:r>
            <a:endParaRPr sz="1600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52" name="Google Shape;52;p12"/>
          <p:cNvSpPr txBox="1"/>
          <p:nvPr/>
        </p:nvSpPr>
        <p:spPr>
          <a:xfrm>
            <a:off x="11126665" y="6559200"/>
            <a:ext cx="9032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600" kern="0">
                <a:solidFill>
                  <a:srgbClr val="FFF2CC"/>
                </a:solidFill>
                <a:cs typeface="Arial"/>
                <a:sym typeface="Arial"/>
              </a:rPr>
              <a:pPr algn="ctr">
                <a:buClr>
                  <a:srgbClr val="000000"/>
                </a:buClr>
                <a:buFont typeface="Arial"/>
                <a:buNone/>
              </a:pPr>
              <a:t>‹#›</a:t>
            </a:fld>
            <a:endParaRPr sz="1600" kern="0">
              <a:solidFill>
                <a:srgbClr val="FFF2CC"/>
              </a:solidFill>
              <a:cs typeface="Arial"/>
              <a:sym typeface="Arial"/>
            </a:endParaRPr>
          </a:p>
        </p:txBody>
      </p:sp>
      <p:sp>
        <p:nvSpPr>
          <p:cNvPr id="53" name="Google Shape;53;p12"/>
          <p:cNvSpPr txBox="1"/>
          <p:nvPr/>
        </p:nvSpPr>
        <p:spPr>
          <a:xfrm>
            <a:off x="10896700" y="0"/>
            <a:ext cx="1295600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GB" sz="1333" kern="0">
                <a:solidFill>
                  <a:srgbClr val="FFFFFF"/>
                </a:solidFill>
                <a:cs typeface="Arial"/>
                <a:sym typeface="Arial"/>
              </a:rPr>
              <a:t>IIT Bombay</a:t>
            </a:r>
            <a:endParaRPr sz="1333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54" name="Google Shape;54;p12"/>
          <p:cNvSpPr txBox="1"/>
          <p:nvPr/>
        </p:nvSpPr>
        <p:spPr>
          <a:xfrm>
            <a:off x="9526500" y="6619200"/>
            <a:ext cx="1812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GB" sz="1333" kern="0">
                <a:solidFill>
                  <a:srgbClr val="4A86E8"/>
                </a:solidFill>
                <a:cs typeface="Arial"/>
                <a:sym typeface="Arial"/>
              </a:rPr>
              <a:t>Shubham Jain</a:t>
            </a:r>
            <a:endParaRPr sz="1333" kern="0">
              <a:solidFill>
                <a:srgbClr val="4A86E8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079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70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10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67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64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49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68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09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30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kern="0">
                <a:solidFill>
                  <a:srgbClr val="595959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3623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807761" y="1240167"/>
            <a:ext cx="10708144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667" kern="0" dirty="0">
                <a:solidFill>
                  <a:srgbClr val="000000"/>
                </a:solidFill>
                <a:cs typeface="Arial"/>
                <a:sym typeface="Arial"/>
              </a:rPr>
              <a:t>Ring Amplifier for Scalable Amplification </a:t>
            </a:r>
            <a:endParaRPr sz="26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286400" y="2177467"/>
            <a:ext cx="5619200" cy="7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GB" sz="1867" kern="0" dirty="0">
                <a:solidFill>
                  <a:srgbClr val="000000"/>
                </a:solidFill>
                <a:cs typeface="Arial"/>
                <a:sym typeface="Arial"/>
              </a:rPr>
              <a:t>Arkadeep Barua</a:t>
            </a: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GB" sz="1867" kern="0" dirty="0">
                <a:solidFill>
                  <a:srgbClr val="000000"/>
                </a:solidFill>
                <a:cs typeface="Arial"/>
                <a:sym typeface="Arial"/>
              </a:rPr>
              <a:t>[203079009]</a:t>
            </a: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286400" y="5440033"/>
            <a:ext cx="5619200" cy="7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GB" sz="1600" kern="0">
                <a:solidFill>
                  <a:srgbClr val="000000"/>
                </a:solidFill>
                <a:cs typeface="Arial"/>
                <a:sym typeface="Arial"/>
              </a:rPr>
              <a:t>Department of Electrical Engineering</a:t>
            </a:r>
            <a:endParaRPr sz="1600" kern="0">
              <a:solidFill>
                <a:srgbClr val="000000"/>
              </a:solidFill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GB" sz="1600" kern="0">
                <a:solidFill>
                  <a:srgbClr val="000000"/>
                </a:solidFill>
                <a:cs typeface="Arial"/>
                <a:sym typeface="Arial"/>
              </a:rPr>
              <a:t>Indian Institute of Technology, Bombay</a:t>
            </a:r>
            <a:endParaRPr sz="16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299" y="3956732"/>
            <a:ext cx="1511400" cy="14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3286400" y="2965500"/>
            <a:ext cx="5619200" cy="7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GB" sz="1867" kern="0">
                <a:solidFill>
                  <a:srgbClr val="000000"/>
                </a:solidFill>
                <a:cs typeface="Arial"/>
                <a:sym typeface="Arial"/>
              </a:rPr>
              <a:t>Supervisor : Prof Rajesh Zele</a:t>
            </a: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352233" y="304800"/>
            <a:ext cx="5619200" cy="7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GB" sz="1600" kern="0" dirty="0" err="1">
                <a:solidFill>
                  <a:srgbClr val="000000"/>
                </a:solidFill>
                <a:cs typeface="Arial"/>
                <a:sym typeface="Arial"/>
              </a:rPr>
              <a:t>M.Tech</a:t>
            </a:r>
            <a:r>
              <a:rPr lang="en-GB" sz="1600" kern="0" dirty="0">
                <a:solidFill>
                  <a:srgbClr val="000000"/>
                </a:solidFill>
                <a:cs typeface="Arial"/>
                <a:sym typeface="Arial"/>
              </a:rPr>
              <a:t>. Seminar</a:t>
            </a:r>
            <a:endParaRPr sz="16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16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19000" y="5878800"/>
            <a:ext cx="11557200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GB" sz="1333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84800" y="6499200"/>
            <a:ext cx="210954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600" kern="0" dirty="0">
                <a:solidFill>
                  <a:srgbClr val="FFFFFF"/>
                </a:solidFill>
                <a:cs typeface="Arial"/>
                <a:sym typeface="Arial"/>
              </a:rPr>
              <a:t>Arkadeep Barua</a:t>
            </a:r>
            <a:endParaRPr sz="16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07999" y="0"/>
            <a:ext cx="7687735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GB" sz="24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2" name="Google Shape;71;p14"/>
          <p:cNvSpPr txBox="1"/>
          <p:nvPr/>
        </p:nvSpPr>
        <p:spPr>
          <a:xfrm>
            <a:off x="0" y="0"/>
            <a:ext cx="9680448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2400" kern="0" dirty="0">
                <a:solidFill>
                  <a:srgbClr val="FFFFFF"/>
                </a:solidFill>
                <a:cs typeface="Arial"/>
                <a:sym typeface="Arial"/>
              </a:rPr>
              <a:t>Ring Amplifier Three Operation Phases: Slew Phase 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743" y="972967"/>
            <a:ext cx="5616427" cy="35664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53352" y="1734263"/>
                <a:ext cx="5256729" cy="17565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-IN" sz="2130" kern="0" dirty="0">
                    <a:solidFill>
                      <a:prstClr val="black"/>
                    </a:solidFill>
                    <a:cs typeface="Arial" panose="020B0604020202020204" pitchFamily="34" charset="0"/>
                    <a:sym typeface="Arial"/>
                  </a:rPr>
                  <a:t>Slew: One of the output stage transistor will drive with max overdrive current onto the load capacitance. The slew rate is given by:</a:t>
                </a:r>
                <a14:m>
                  <m:oMath xmlns:m="http://schemas.openxmlformats.org/officeDocument/2006/math">
                    <m:r>
                      <a:rPr lang="en-IN" sz="213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Arial"/>
                      </a:rPr>
                      <m:t>𝑆𝑅</m:t>
                    </m:r>
                    <m:r>
                      <a:rPr lang="en-IN" sz="213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Arial"/>
                      </a:rPr>
                      <m:t>= </m:t>
                    </m:r>
                    <m:f>
                      <m:fPr>
                        <m:ctrlPr>
                          <a:rPr lang="en-IN" sz="213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13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213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13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𝑟𝑎𝑚𝑝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13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213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13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𝐿</m:t>
                            </m:r>
                          </m:sub>
                        </m:sSub>
                      </m:den>
                    </m:f>
                    <m:r>
                      <a:rPr lang="en-IN" sz="213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Arial"/>
                      </a:rPr>
                      <m:t>= </m:t>
                    </m:r>
                    <m:f>
                      <m:fPr>
                        <m:ctrlPr>
                          <a:rPr lang="en-IN" sz="213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sz="213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lang="en-IN" sz="213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1</m:t>
                            </m:r>
                          </m:num>
                          <m:den>
                            <m:r>
                              <a:rPr lang="en-IN" sz="213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IN" sz="213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213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µ</m:t>
                            </m:r>
                            <m:r>
                              <a:rPr lang="en-IN" sz="213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13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𝑜𝑥</m:t>
                            </m:r>
                          </m:sub>
                        </m:sSub>
                        <m:sSub>
                          <m:sSubPr>
                            <m:ctrlPr>
                              <a:rPr lang="en-IN" sz="213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IN" sz="213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fPr>
                              <m:num>
                                <m:r>
                                  <a:rPr lang="en-IN" sz="213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𝑊</m:t>
                                </m:r>
                              </m:num>
                              <m:den>
                                <m:r>
                                  <a:rPr lang="en-IN" sz="213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𝐿</m:t>
                                </m:r>
                              </m:den>
                            </m:f>
                          </m:e>
                          <m:sub>
                            <m:r>
                              <a:rPr lang="en-IN" sz="213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3</m:t>
                            </m:r>
                          </m:sub>
                        </m:sSub>
                        <m:r>
                          <a:rPr lang="en-IN" sz="213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(</m:t>
                        </m:r>
                        <m:sSub>
                          <m:sSubPr>
                            <m:ctrlPr>
                              <a:rPr lang="en-IN" sz="213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213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13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𝐺𝑆</m:t>
                            </m:r>
                            <m:r>
                              <a:rPr lang="en-IN" sz="213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,3</m:t>
                            </m:r>
                          </m:sub>
                        </m:sSub>
                        <m:r>
                          <a:rPr lang="en-IN" sz="213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− </m:t>
                        </m:r>
                        <m:sSub>
                          <m:sSubPr>
                            <m:ctrlPr>
                              <a:rPr lang="en-IN" sz="213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213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13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𝑇𝐻</m:t>
                            </m:r>
                          </m:sub>
                        </m:sSub>
                        <m:sSup>
                          <m:sSupPr>
                            <m:ctrlPr>
                              <a:rPr lang="en-IN" sz="213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pPr>
                          <m:e>
                            <m:r>
                              <a:rPr lang="en-IN" sz="213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)</m:t>
                            </m:r>
                          </m:e>
                          <m:sup>
                            <m:r>
                              <a:rPr lang="en-IN" sz="213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IN" sz="213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213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13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endParaRPr lang="en-IN" sz="213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52" y="1734263"/>
                <a:ext cx="5256729" cy="1756506"/>
              </a:xfrm>
              <a:prstGeom prst="rect">
                <a:avLst/>
              </a:prstGeom>
              <a:blipFill rotWithShape="0">
                <a:blip r:embed="rId4"/>
                <a:stretch>
                  <a:fillRect l="-1392" t="-20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53352" y="935073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IN" sz="24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Slew Phase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07629" y="4608786"/>
            <a:ext cx="5030541" cy="76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67" kern="0" dirty="0">
                <a:solidFill>
                  <a:srgbClr val="000000"/>
                </a:solidFill>
                <a:cs typeface="Arial"/>
                <a:sym typeface="Arial"/>
              </a:rPr>
              <a:t>Fig. Input and output charging waveforms of Ring Amplifier when placed in the switched capacitor feedback structure</a:t>
            </a:r>
          </a:p>
        </p:txBody>
      </p:sp>
      <p:sp>
        <p:nvSpPr>
          <p:cNvPr id="13" name="Google Shape;69;p14"/>
          <p:cNvSpPr txBox="1"/>
          <p:nvPr/>
        </p:nvSpPr>
        <p:spPr>
          <a:xfrm>
            <a:off x="388417" y="6044144"/>
            <a:ext cx="11409770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[1] B.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Hershberg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S. Weaver, K.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Sobue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S. Takeuchi, K.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Hamashita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 and U. Moon, ”Ring Amplifiers for Switched Capacitor Circuits,” in IEEE Journal of Solid-State Circuits, Dec. 2012.</a:t>
            </a:r>
          </a:p>
        </p:txBody>
      </p:sp>
    </p:spTree>
    <p:extLst>
      <p:ext uri="{BB962C8B-B14F-4D97-AF65-F5344CB8AC3E}">
        <p14:creationId xmlns:p14="http://schemas.microsoft.com/office/powerpoint/2010/main" val="273554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19000" y="5878800"/>
            <a:ext cx="11557200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GB" sz="1333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84800" y="6499200"/>
            <a:ext cx="210954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600" kern="0" dirty="0">
                <a:solidFill>
                  <a:srgbClr val="FFFFFF"/>
                </a:solidFill>
                <a:cs typeface="Arial"/>
                <a:sym typeface="Arial"/>
              </a:rPr>
              <a:t>Arkadeep Barua</a:t>
            </a:r>
            <a:endParaRPr sz="16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07999" y="0"/>
            <a:ext cx="7687735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GB" sz="24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2" name="Google Shape;71;p14"/>
          <p:cNvSpPr txBox="1"/>
          <p:nvPr/>
        </p:nvSpPr>
        <p:spPr>
          <a:xfrm>
            <a:off x="0" y="0"/>
            <a:ext cx="9680448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2400" kern="0" dirty="0">
                <a:solidFill>
                  <a:srgbClr val="FFFFFF"/>
                </a:solidFill>
                <a:cs typeface="Arial"/>
                <a:sym typeface="Arial"/>
              </a:rPr>
              <a:t>Ring Amplifier Three Operation Phases: Stabilization Phase  </a:t>
            </a:r>
          </a:p>
        </p:txBody>
      </p:sp>
      <p:sp>
        <p:nvSpPr>
          <p:cNvPr id="5" name="Rectangle 4"/>
          <p:cNvSpPr/>
          <p:nvPr/>
        </p:nvSpPr>
        <p:spPr>
          <a:xfrm>
            <a:off x="701687" y="1595068"/>
            <a:ext cx="6489057" cy="1403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IN" sz="2130" kern="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Stabilization:</a:t>
            </a:r>
            <a:r>
              <a:rPr lang="en-US" sz="2130" kern="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 progressive reduction of overdrive voltage force the ring amplifier into a stable configuration. 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lang="en-IN" sz="2130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099" y="1639615"/>
            <a:ext cx="4365476" cy="27525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1687" y="789722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IN" sz="24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Stabilization Phase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1867" y="2998529"/>
            <a:ext cx="5914522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IN" sz="2130" kern="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Steps of progressive reduction of overdrive voltage that stabilize the Ring Amplifier </a:t>
            </a:r>
          </a:p>
          <a:p>
            <a:pPr marL="457189" indent="-457189">
              <a:buClr>
                <a:srgbClr val="000000"/>
              </a:buClr>
              <a:buFontTx/>
              <a:buAutoNum type="arabicPeriod"/>
            </a:pPr>
            <a:r>
              <a:rPr lang="en-IN" sz="2130" kern="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Reduction of average overdrive voltage.</a:t>
            </a:r>
          </a:p>
          <a:p>
            <a:pPr marL="457189" indent="-457189">
              <a:buClr>
                <a:srgbClr val="000000"/>
              </a:buClr>
              <a:buFontTx/>
              <a:buAutoNum type="arabicPeriod"/>
            </a:pPr>
            <a:r>
              <a:rPr lang="en-IN" sz="2130" kern="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Reduction of output current.</a:t>
            </a:r>
          </a:p>
          <a:p>
            <a:pPr marL="457189" indent="-457189">
              <a:buClr>
                <a:srgbClr val="000000"/>
              </a:buClr>
              <a:buFontTx/>
              <a:buAutoNum type="arabicPeriod"/>
            </a:pPr>
            <a:r>
              <a:rPr lang="en-IN" sz="2130" kern="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Reduction of amplitude. </a:t>
            </a:r>
          </a:p>
        </p:txBody>
      </p:sp>
      <p:sp>
        <p:nvSpPr>
          <p:cNvPr id="15" name="Curved Up Arrow 14"/>
          <p:cNvSpPr/>
          <p:nvPr/>
        </p:nvSpPr>
        <p:spPr>
          <a:xfrm rot="16200000">
            <a:off x="6083074" y="3923939"/>
            <a:ext cx="861344" cy="5318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IN" sz="1400" kern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92035" y="4608786"/>
            <a:ext cx="3946135" cy="76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67" kern="0" dirty="0">
                <a:solidFill>
                  <a:srgbClr val="000000"/>
                </a:solidFill>
                <a:cs typeface="Arial"/>
                <a:sym typeface="Arial"/>
              </a:rPr>
              <a:t>Fig. Input and output charging waveforms of Ring Amplifier when placed in the switched capacitor feedback structure</a:t>
            </a:r>
          </a:p>
        </p:txBody>
      </p:sp>
      <p:sp>
        <p:nvSpPr>
          <p:cNvPr id="16" name="Google Shape;69;p14"/>
          <p:cNvSpPr txBox="1"/>
          <p:nvPr/>
        </p:nvSpPr>
        <p:spPr>
          <a:xfrm>
            <a:off x="388417" y="6044144"/>
            <a:ext cx="11409770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[1] B.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Hershberg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S. Weaver, K.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Sobue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S. Takeuchi, K.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Hamashita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 and U. Moon, ”Ring Amplifiers for Switched Capacitor Circuits,” in IEEE Journal of Solid-State Circuits, Dec. 2012.</a:t>
            </a:r>
          </a:p>
        </p:txBody>
      </p:sp>
    </p:spTree>
    <p:extLst>
      <p:ext uri="{BB962C8B-B14F-4D97-AF65-F5344CB8AC3E}">
        <p14:creationId xmlns:p14="http://schemas.microsoft.com/office/powerpoint/2010/main" val="343371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19000" y="5878800"/>
            <a:ext cx="11557200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GB" sz="1333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84800" y="6499200"/>
            <a:ext cx="210954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600" kern="0" dirty="0">
                <a:solidFill>
                  <a:srgbClr val="FFFFFF"/>
                </a:solidFill>
                <a:cs typeface="Arial"/>
                <a:sym typeface="Arial"/>
              </a:rPr>
              <a:t>Arkadeep Barua</a:t>
            </a:r>
            <a:endParaRPr sz="16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07999" y="0"/>
            <a:ext cx="7687735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GB" sz="24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2" name="Google Shape;71;p14"/>
          <p:cNvSpPr txBox="1"/>
          <p:nvPr/>
        </p:nvSpPr>
        <p:spPr>
          <a:xfrm>
            <a:off x="0" y="0"/>
            <a:ext cx="9680448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2400" kern="0" dirty="0">
                <a:solidFill>
                  <a:srgbClr val="FFFFFF"/>
                </a:solidFill>
                <a:cs typeface="Arial"/>
                <a:sym typeface="Arial"/>
              </a:rPr>
              <a:t>Ring Amplifier Three Operation Phases: Steady Phase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1310" y="872193"/>
            <a:ext cx="1816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IN" sz="24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Steady Phase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1310" y="1597867"/>
            <a:ext cx="5968626" cy="2386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IN" sz="2130" kern="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Steady State: 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IN" sz="2130" kern="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n-IN" sz="2130" kern="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The output pole is pushed to stabilizing frequency. 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IN" sz="2130" kern="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 L</a:t>
            </a:r>
            <a:r>
              <a:rPr lang="en-IN" sz="2130" kern="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ow quiescent current on the output stage =&gt; </a:t>
            </a:r>
            <a:r>
              <a:rPr lang="en-IN" sz="2130" kern="0" dirty="0" err="1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V</a:t>
            </a:r>
            <a:r>
              <a:rPr lang="en-IN" sz="2130" kern="0" baseline="-25000" dirty="0" err="1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dsat</a:t>
            </a:r>
            <a:r>
              <a:rPr lang="en-IN" sz="2130" kern="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 requirement very small =&gt; very large output swing without running into compression problems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066" y="767851"/>
            <a:ext cx="4877830" cy="293684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881642" y="3831954"/>
            <a:ext cx="4156528" cy="76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67" kern="0" dirty="0">
                <a:solidFill>
                  <a:srgbClr val="000000"/>
                </a:solidFill>
                <a:cs typeface="Arial"/>
                <a:sym typeface="Arial"/>
              </a:rPr>
              <a:t>Fig. Input and output charging waveforms of Ring Amplifier when placed in the switched capacitor feedback structure</a:t>
            </a:r>
          </a:p>
        </p:txBody>
      </p:sp>
      <p:sp>
        <p:nvSpPr>
          <p:cNvPr id="14" name="Google Shape;69;p14"/>
          <p:cNvSpPr txBox="1"/>
          <p:nvPr/>
        </p:nvSpPr>
        <p:spPr>
          <a:xfrm>
            <a:off x="388417" y="6044144"/>
            <a:ext cx="11409770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[1] B.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Hershberg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S. Weaver, K.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Sobue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S. Takeuchi, K.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Hamashita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 and U. Moon, ”Ring Amplifiers for Switched Capacitor Circuits,” in IEEE Journal of Solid-State Circuits, Dec. 2012.</a:t>
            </a:r>
          </a:p>
        </p:txBody>
      </p:sp>
    </p:spTree>
    <p:extLst>
      <p:ext uri="{BB962C8B-B14F-4D97-AF65-F5344CB8AC3E}">
        <p14:creationId xmlns:p14="http://schemas.microsoft.com/office/powerpoint/2010/main" val="354923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1657787" y="5980400"/>
            <a:ext cx="9948997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[6] C. Y. Lee, P. K.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Venkatachala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A.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ElShater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B. Xiao, H. Hu and Un K. Moon, ”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Cascoded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 Ring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Ampli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-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fiers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 for High Speed and High Accuracy Settling,” 2019 IEEE International Symposium on Circuits and Systems (ISCAS), 2019. </a:t>
            </a:r>
          </a:p>
        </p:txBody>
      </p:sp>
      <p:sp>
        <p:nvSpPr>
          <p:cNvPr id="70" name="Google Shape;70;p14"/>
          <p:cNvSpPr txBox="1"/>
          <p:nvPr/>
        </p:nvSpPr>
        <p:spPr>
          <a:xfrm>
            <a:off x="484800" y="6499200"/>
            <a:ext cx="210954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600" kern="0" dirty="0">
                <a:solidFill>
                  <a:srgbClr val="FFFFFF"/>
                </a:solidFill>
                <a:cs typeface="Arial"/>
                <a:sym typeface="Arial"/>
              </a:rPr>
              <a:t>Arkadeep Barua</a:t>
            </a:r>
            <a:endParaRPr sz="16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8437" y="0"/>
            <a:ext cx="5091813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2400" kern="0" dirty="0">
                <a:solidFill>
                  <a:srgbClr val="FFFFFF"/>
                </a:solidFill>
                <a:cs typeface="Arial"/>
                <a:sym typeface="Arial"/>
              </a:rPr>
              <a:t>Ring Amplifier AC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Google Shape;72;p14"/>
              <p:cNvSpPr txBox="1"/>
              <p:nvPr/>
            </p:nvSpPr>
            <p:spPr>
              <a:xfrm>
                <a:off x="178169" y="791712"/>
                <a:ext cx="8542945" cy="51886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just">
                  <a:buClr>
                    <a:srgbClr val="000000"/>
                  </a:buClr>
                  <a:buFont typeface="Arial"/>
                  <a:buNone/>
                </a:pPr>
                <a:r>
                  <a:rPr lang="en-US" sz="2133" kern="0" dirty="0">
                    <a:solidFill>
                      <a:srgbClr val="000000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</a:t>
                </a:r>
                <a:r>
                  <a:rPr lang="en-US" sz="2133" kern="0" dirty="0">
                    <a:solidFill>
                      <a:srgbClr val="000000"/>
                    </a:solidFill>
                    <a:cs typeface="Arial" panose="020B0604020202020204" pitchFamily="34" charset="0"/>
                    <a:sym typeface="Arial"/>
                  </a:rPr>
                  <a:t>Gain: The small-signal gain of a single inverter is given by:</a:t>
                </a:r>
              </a:p>
              <a:p>
                <a:pPr algn="just">
                  <a:buClr>
                    <a:srgbClr val="000000"/>
                  </a:buClr>
                  <a:buFont typeface="Arial"/>
                  <a:buNone/>
                </a:pPr>
                <a:r>
                  <a:rPr lang="en-US" sz="2133" kern="0" dirty="0">
                    <a:solidFill>
                      <a:srgbClr val="000000"/>
                    </a:solidFill>
                    <a:cs typeface="Arial" panose="020B0604020202020204" pitchFamily="34" charset="0"/>
                    <a:sym typeface="Arial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𝐷𝐶</m:t>
                    </m:r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 </m:t>
                    </m:r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𝑔𝑎𝑖𝑛</m:t>
                    </m:r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, </m:t>
                    </m:r>
                    <m:sSub>
                      <m:sSub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 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𝐴</m:t>
                        </m:r>
                      </m:e>
                      <m:sub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d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0</m:t>
                        </m:r>
                      </m:e>
                    </m:d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= </m:t>
                    </m:r>
                    <m:sSub>
                      <m:sSub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𝐺</m:t>
                        </m:r>
                      </m:e>
                      <m:sub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𝑚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,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𝑖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𝑅</m:t>
                        </m:r>
                      </m:e>
                      <m:sub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𝑜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,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𝑖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 </m:t>
                        </m:r>
                      </m:sub>
                    </m:sSub>
                  </m:oMath>
                </a14:m>
                <a:endParaRPr lang="en-US" sz="2133" kern="0" dirty="0">
                  <a:solidFill>
                    <a:srgbClr val="000000"/>
                  </a:solidFill>
                  <a:cs typeface="Arial" panose="020B0604020202020204" pitchFamily="34" charset="0"/>
                  <a:sym typeface="Arial"/>
                </a:endParaRPr>
              </a:p>
              <a:p>
                <a:pPr algn="just">
                  <a:buClr>
                    <a:srgbClr val="000000"/>
                  </a:buClr>
                  <a:buFont typeface="Arial"/>
                  <a:buNone/>
                </a:pPr>
                <a:r>
                  <a:rPr lang="en-US" sz="2133" kern="0" dirty="0">
                    <a:solidFill>
                      <a:srgbClr val="000000"/>
                    </a:solidFill>
                    <a:cs typeface="Arial" panose="020B0604020202020204" pitchFamily="34" charset="0"/>
                    <a:sym typeface="Arial"/>
                  </a:rPr>
                  <a:t>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𝐺</m:t>
                        </m:r>
                      </m:e>
                      <m:sub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𝑚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,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𝑖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 </m:t>
                        </m:r>
                      </m:sub>
                    </m:sSub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=</m:t>
                    </m:r>
                    <m:sSub>
                      <m:sSub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𝑔</m:t>
                        </m:r>
                      </m:e>
                      <m:sub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𝑚𝑝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,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𝑖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 </m:t>
                        </m:r>
                      </m:sub>
                    </m:sSub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+</m:t>
                    </m:r>
                    <m:sSub>
                      <m:sSub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𝑔</m:t>
                        </m:r>
                      </m:e>
                      <m:sub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𝑚𝑛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,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𝑖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 </m:t>
                        </m:r>
                      </m:sub>
                    </m:sSub>
                  </m:oMath>
                </a14:m>
                <a:endParaRPr lang="en-US" sz="2133" kern="0" dirty="0">
                  <a:solidFill>
                    <a:srgbClr val="000000"/>
                  </a:solidFill>
                  <a:cs typeface="Arial" panose="020B0604020202020204" pitchFamily="34" charset="0"/>
                  <a:sym typeface="Arial"/>
                </a:endParaRPr>
              </a:p>
              <a:p>
                <a:pPr algn="just">
                  <a:buClr>
                    <a:srgbClr val="000000"/>
                  </a:buClr>
                  <a:buFont typeface="Arial"/>
                  <a:buNone/>
                </a:pPr>
                <a:r>
                  <a:rPr lang="en-US" sz="2133" kern="0" dirty="0">
                    <a:solidFill>
                      <a:srgbClr val="000000"/>
                    </a:solidFill>
                    <a:cs typeface="Arial" panose="020B0604020202020204" pitchFamily="34" charset="0"/>
                    <a:sym typeface="Arial"/>
                  </a:rPr>
                  <a:t>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𝑅</m:t>
                        </m:r>
                      </m:e>
                      <m:sub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𝑜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,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𝑖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 </m:t>
                        </m:r>
                      </m:sub>
                    </m:sSub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=</m:t>
                    </m:r>
                    <m:sSub>
                      <m:sSub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𝑟</m:t>
                        </m:r>
                      </m:e>
                      <m:sub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𝑑𝑠𝑝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,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𝑖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 </m:t>
                        </m:r>
                      </m:sub>
                    </m:sSub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||</m:t>
                    </m:r>
                    <m:sSub>
                      <m:sSub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 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𝑟</m:t>
                        </m:r>
                      </m:e>
                      <m:sub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𝑑𝑠𝑛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,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𝑖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 </m:t>
                        </m:r>
                      </m:sub>
                    </m:sSub>
                  </m:oMath>
                </a14:m>
                <a:endParaRPr lang="en-US" sz="2133" kern="0" dirty="0">
                  <a:solidFill>
                    <a:srgbClr val="000000"/>
                  </a:solidFill>
                  <a:cs typeface="Arial" panose="020B0604020202020204" pitchFamily="34" charset="0"/>
                  <a:sym typeface="Arial"/>
                </a:endParaRPr>
              </a:p>
              <a:p>
                <a:pPr algn="just">
                  <a:buClr>
                    <a:srgbClr val="000000"/>
                  </a:buClr>
                  <a:buFont typeface="Arial"/>
                  <a:buNone/>
                </a:pPr>
                <a:r>
                  <a:rPr lang="en-US" sz="2133" kern="0" dirty="0">
                    <a:solidFill>
                      <a:srgbClr val="000000"/>
                    </a:solidFill>
                    <a:cs typeface="Arial" panose="020B0604020202020204" pitchFamily="34" charset="0"/>
                    <a:sym typeface="Arial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𝑝𝑜𝑙𝑒</m:t>
                    </m:r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, </m:t>
                    </m:r>
                    <m:sSub>
                      <m:sSub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</m:t>
                        </m:r>
                      </m:e>
                      <m:sub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𝑝𝑖</m:t>
                        </m:r>
                      </m:sub>
                    </m:sSub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= </m:t>
                    </m:r>
                    <m:f>
                      <m:f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fPr>
                      <m:num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  <m:t>𝑝</m:t>
                            </m:r>
                            <m: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  <m:t>,</m:t>
                            </m:r>
                            <m: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  <m:t>𝑖</m:t>
                            </m:r>
                            <m: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  <m:t>𝑜</m:t>
                            </m:r>
                            <m: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  <m:t>,</m:t>
                            </m:r>
                            <m: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  <m:t>𝑖</m:t>
                            </m:r>
                            <m: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endParaRPr lang="en-US" sz="2133" kern="0" dirty="0">
                  <a:solidFill>
                    <a:srgbClr val="000000"/>
                  </a:solidFill>
                  <a:cs typeface="Arial" panose="020B0604020202020204" pitchFamily="34" charset="0"/>
                  <a:sym typeface="Arial"/>
                </a:endParaRPr>
              </a:p>
              <a:p>
                <a:pPr algn="just">
                  <a:buClr>
                    <a:srgbClr val="000000"/>
                  </a:buClr>
                  <a:buFont typeface="Arial"/>
                  <a:buNone/>
                </a:pPr>
                <a:r>
                  <a:rPr lang="en-US" sz="2133" kern="0" dirty="0">
                    <a:solidFill>
                      <a:srgbClr val="000000"/>
                    </a:solidFill>
                    <a:cs typeface="Arial" panose="020B0604020202020204" pitchFamily="34" charset="0"/>
                    <a:sym typeface="Arial"/>
                  </a:rPr>
                  <a:t>           The load capacitor for stage 1 and  2 are defined as:</a:t>
                </a:r>
              </a:p>
              <a:p>
                <a:pPr algn="just">
                  <a:buClr>
                    <a:srgbClr val="000000"/>
                  </a:buClr>
                  <a:buFont typeface="Arial"/>
                  <a:buNone/>
                </a:pPr>
                <a:r>
                  <a:rPr lang="en-US" sz="2133" kern="0" dirty="0">
                    <a:solidFill>
                      <a:srgbClr val="000000"/>
                    </a:solidFill>
                    <a:cs typeface="Arial" panose="020B0604020202020204" pitchFamily="34" charset="0"/>
                    <a:sym typeface="Arial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𝐶</m:t>
                        </m:r>
                      </m:e>
                      <m:sub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𝑝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,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𝑖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 </m:t>
                        </m:r>
                      </m:sub>
                    </m:sSub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=</m:t>
                    </m:r>
                    <m:sSub>
                      <m:sSub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𝐶</m:t>
                        </m:r>
                      </m:e>
                      <m:sub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𝑔𝑠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,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𝑖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+1 </m:t>
                        </m:r>
                      </m:sub>
                    </m:sSub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+</m:t>
                    </m:r>
                    <m:sSub>
                      <m:sSub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𝐶</m:t>
                        </m:r>
                      </m:e>
                      <m:sub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𝑔𝑑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,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𝑖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+1 </m:t>
                        </m:r>
                      </m:sub>
                    </m:sSub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∗</m:t>
                    </m:r>
                    <m:sSub>
                      <m:sSub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𝐴</m:t>
                        </m:r>
                      </m:e>
                      <m:sub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𝑖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d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𝑠</m:t>
                        </m:r>
                      </m:e>
                    </m:d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, </m:t>
                    </m:r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𝑖</m:t>
                    </m:r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=1, 2</m:t>
                    </m:r>
                  </m:oMath>
                </a14:m>
                <a:endParaRPr lang="en-US" sz="2133" kern="0" dirty="0">
                  <a:solidFill>
                    <a:srgbClr val="000000"/>
                  </a:solidFill>
                  <a:cs typeface="Arial" panose="020B0604020202020204" pitchFamily="34" charset="0"/>
                  <a:sym typeface="Arial"/>
                </a:endParaRPr>
              </a:p>
              <a:p>
                <a:pPr algn="just">
                  <a:buClr>
                    <a:srgbClr val="000000"/>
                  </a:buClr>
                  <a:buFont typeface="Arial"/>
                  <a:buNone/>
                </a:pPr>
                <a:r>
                  <a:rPr lang="en-US" sz="2133" kern="0" dirty="0">
                    <a:solidFill>
                      <a:srgbClr val="000000"/>
                    </a:solidFill>
                    <a:cs typeface="Arial" panose="020B0604020202020204" pitchFamily="34" charset="0"/>
                    <a:sym typeface="Arial"/>
                  </a:rPr>
                  <a:t>           The right half plane zero in each stage is given as:</a:t>
                </a:r>
              </a:p>
              <a:p>
                <a:pPr algn="just">
                  <a:buClr>
                    <a:srgbClr val="000000"/>
                  </a:buClr>
                  <a:buFont typeface="Arial"/>
                  <a:buNone/>
                </a:pPr>
                <a:r>
                  <a:rPr lang="en-US" sz="2133" kern="0" dirty="0">
                    <a:solidFill>
                      <a:srgbClr val="000000"/>
                    </a:solidFill>
                    <a:cs typeface="Arial" panose="020B0604020202020204" pitchFamily="34" charset="0"/>
                    <a:sym typeface="Arial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𝑅𝐻𝑃</m:t>
                    </m:r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 </m:t>
                    </m:r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𝑍𝑒𝑟𝑜</m:t>
                    </m:r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,</m:t>
                    </m:r>
                    <m:sSub>
                      <m:sSub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</m:t>
                        </m:r>
                      </m:e>
                      <m:sub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𝑧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𝑖</m:t>
                        </m:r>
                      </m:sub>
                    </m:sSub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= </m:t>
                    </m:r>
                    <m:f>
                      <m:f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  <m:t>𝐺</m:t>
                            </m:r>
                          </m:e>
                          <m:sub>
                            <m: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  <m:t>𝑚</m:t>
                            </m:r>
                            <m: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  <m:t>,</m:t>
                            </m:r>
                            <m: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  <m:t>𝑖</m:t>
                            </m:r>
                            <m: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  <m:t>𝑔𝑑</m:t>
                            </m:r>
                            <m: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  <m:t>,</m:t>
                            </m:r>
                            <m: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  <m:t>𝑖</m:t>
                            </m:r>
                            <m: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endParaRPr lang="en-US" sz="2133" kern="0" dirty="0">
                  <a:solidFill>
                    <a:srgbClr val="000000"/>
                  </a:solidFill>
                  <a:cs typeface="Arial" panose="020B0604020202020204" pitchFamily="34" charset="0"/>
                  <a:sym typeface="Arial"/>
                </a:endParaRPr>
              </a:p>
              <a:p>
                <a:pPr algn="just">
                  <a:buClr>
                    <a:srgbClr val="000000"/>
                  </a:buClr>
                  <a:buFont typeface="Arial"/>
                  <a:buNone/>
                </a:pPr>
                <a:r>
                  <a:rPr lang="en-US" sz="2133" kern="0" dirty="0">
                    <a:solidFill>
                      <a:srgbClr val="000000"/>
                    </a:solidFill>
                    <a:cs typeface="Arial" panose="020B0604020202020204" pitchFamily="34" charset="0"/>
                    <a:sym typeface="Arial"/>
                  </a:rPr>
                  <a:t>           The small signal transfer function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sSup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𝑖</m:t>
                        </m:r>
                      </m:e>
                      <m:sup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𝑡h</m:t>
                        </m:r>
                      </m:sup>
                    </m:sSup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 </m:t>
                    </m:r>
                  </m:oMath>
                </a14:m>
                <a:r>
                  <a:rPr lang="en-US" sz="2133" kern="0" dirty="0">
                    <a:solidFill>
                      <a:srgbClr val="000000"/>
                    </a:solidFill>
                    <a:cs typeface="Arial" panose="020B0604020202020204" pitchFamily="34" charset="0"/>
                    <a:sym typeface="Arial"/>
                  </a:rPr>
                  <a:t>stage inverter is</a:t>
                </a:r>
              </a:p>
              <a:p>
                <a:pPr algn="just">
                  <a:buClr>
                    <a:srgbClr val="000000"/>
                  </a:buClr>
                  <a:buFont typeface="Arial"/>
                  <a:buNone/>
                </a:pPr>
                <a:r>
                  <a:rPr lang="en-US" sz="2133" kern="0" dirty="0">
                    <a:solidFill>
                      <a:srgbClr val="000000"/>
                    </a:solidFill>
                    <a:cs typeface="Arial" panose="020B0604020202020204" pitchFamily="34" charset="0"/>
                    <a:sym typeface="Arial"/>
                  </a:rPr>
                  <a:t>           given by: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𝐴</m:t>
                        </m:r>
                      </m:e>
                      <m:sub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d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𝑠</m:t>
                        </m:r>
                      </m:e>
                    </m:d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=</m:t>
                    </m:r>
                    <m:sSub>
                      <m:sSub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𝐴</m:t>
                        </m:r>
                      </m:e>
                      <m:sub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d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0</m:t>
                        </m:r>
                      </m:e>
                    </m:d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∗</m:t>
                    </m:r>
                    <m:f>
                      <m:f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fPr>
                      <m:num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1−</m:t>
                        </m:r>
                        <m:f>
                          <m:fPr>
                            <m:ctrlP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  <m:t>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sz="2133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a:rPr lang="en-IN" sz="2133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</m:t>
                                </m:r>
                              </m:e>
                              <m:sub>
                                <m:r>
                                  <a:rPr lang="en-IN" sz="2133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𝑧</m:t>
                                </m:r>
                                <m:r>
                                  <a:rPr lang="en-IN" sz="2133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Arial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num>
                      <m:den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1+</m:t>
                        </m:r>
                        <m:f>
                          <m:fPr>
                            <m:ctrlP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  <m:t>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sz="2133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a:rPr lang="en-IN" sz="2133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</m:t>
                                </m:r>
                              </m:e>
                              <m:sub>
                                <m:r>
                                  <a:rPr lang="en-IN" sz="2133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𝑝</m:t>
                                </m:r>
                                <m:r>
                                  <a:rPr lang="en-IN" sz="2133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Arial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US" sz="2133" kern="0" dirty="0">
                  <a:solidFill>
                    <a:srgbClr val="000000"/>
                  </a:solidFill>
                  <a:cs typeface="Arial" panose="020B0604020202020204" pitchFamily="34" charset="0"/>
                  <a:sym typeface="Arial"/>
                </a:endParaRPr>
              </a:p>
            </p:txBody>
          </p:sp>
        </mc:Choice>
        <mc:Fallback>
          <p:sp>
            <p:nvSpPr>
              <p:cNvPr id="72" name="Google Shape;72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69" y="791712"/>
                <a:ext cx="8542945" cy="5188689"/>
              </a:xfrm>
              <a:prstGeom prst="rect">
                <a:avLst/>
              </a:prstGeom>
              <a:blipFill rotWithShape="0">
                <a:blip r:embed="rId3"/>
                <a:stretch>
                  <a:fillRect l="-4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9270" y="1246608"/>
            <a:ext cx="3011297" cy="30937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3324" y="4536493"/>
            <a:ext cx="1823320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67" kern="0" dirty="0">
                <a:solidFill>
                  <a:srgbClr val="000000"/>
                </a:solidFill>
                <a:cs typeface="Arial"/>
                <a:sym typeface="Arial"/>
              </a:rPr>
              <a:t>Fig. Ring Amplifier</a:t>
            </a:r>
          </a:p>
        </p:txBody>
      </p:sp>
    </p:spTree>
    <p:extLst>
      <p:ext uri="{BB962C8B-B14F-4D97-AF65-F5344CB8AC3E}">
        <p14:creationId xmlns:p14="http://schemas.microsoft.com/office/powerpoint/2010/main" val="16182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484800" y="6499200"/>
            <a:ext cx="210954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600" kern="0" dirty="0">
                <a:solidFill>
                  <a:srgbClr val="FFFFFF"/>
                </a:solidFill>
                <a:cs typeface="Arial"/>
                <a:sym typeface="Arial"/>
              </a:rPr>
              <a:t>Arkadeep Barua</a:t>
            </a:r>
            <a:endParaRPr sz="16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8437" y="13667"/>
            <a:ext cx="5091813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2400" kern="0" dirty="0">
                <a:solidFill>
                  <a:srgbClr val="FFFFFF"/>
                </a:solidFill>
                <a:cs typeface="Arial"/>
                <a:sym typeface="Arial"/>
              </a:rPr>
              <a:t>Ring Amplifier AC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Google Shape;72;p14"/>
              <p:cNvSpPr txBox="1"/>
              <p:nvPr/>
            </p:nvSpPr>
            <p:spPr>
              <a:xfrm>
                <a:off x="141768" y="921489"/>
                <a:ext cx="8542945" cy="51886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just">
                  <a:buClr>
                    <a:srgbClr val="000000"/>
                  </a:buClr>
                  <a:buFont typeface="Arial"/>
                  <a:buNone/>
                </a:pPr>
                <a:r>
                  <a:rPr lang="en-US" sz="2133" kern="0" dirty="0">
                    <a:solidFill>
                      <a:srgbClr val="000000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</a:t>
                </a:r>
                <a:r>
                  <a:rPr lang="en-US" sz="2133" kern="0" dirty="0">
                    <a:solidFill>
                      <a:srgbClr val="000000"/>
                    </a:solidFill>
                    <a:cs typeface="Arial" panose="020B0604020202020204" pitchFamily="34" charset="0"/>
                    <a:sym typeface="Arial"/>
                  </a:rPr>
                  <a:t>Gain: The overall small signal transfer function of the ring amplifier in steady state is given by:</a:t>
                </a:r>
              </a:p>
              <a:p>
                <a:pPr algn="just">
                  <a:buClr>
                    <a:srgbClr val="000000"/>
                  </a:buClr>
                  <a:buFont typeface="Arial"/>
                  <a:buNone/>
                </a:pPr>
                <a:r>
                  <a:rPr lang="en-US" sz="2133" kern="0" dirty="0">
                    <a:solidFill>
                      <a:srgbClr val="000000"/>
                    </a:solidFill>
                    <a:cs typeface="Arial" panose="020B0604020202020204" pitchFamily="34" charset="0"/>
                    <a:sym typeface="Arial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𝐴</m:t>
                    </m:r>
                    <m:d>
                      <m:d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d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𝑠</m:t>
                        </m:r>
                      </m:e>
                    </m:d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= </m:t>
                    </m:r>
                    <m:sSub>
                      <m:sSub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𝐴</m:t>
                        </m:r>
                      </m:e>
                      <m:sub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d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133" kern="0" dirty="0">
                    <a:solidFill>
                      <a:srgbClr val="000000"/>
                    </a:solidFill>
                    <a:cs typeface="Arial" panose="020B0604020202020204" pitchFamily="34" charset="0"/>
                    <a:sym typeface="Arial"/>
                  </a:rPr>
                  <a:t>.</a:t>
                </a:r>
                <a:r>
                  <a:rPr lang="en-IN" sz="2133" kern="0" dirty="0">
                    <a:solidFill>
                      <a:srgbClr val="000000"/>
                    </a:solidFill>
                    <a:cs typeface="Arial" panose="020B060402020202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𝐴</m:t>
                        </m:r>
                      </m:e>
                      <m:sub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d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133" kern="0" dirty="0">
                    <a:solidFill>
                      <a:srgbClr val="000000"/>
                    </a:solidFill>
                    <a:cs typeface="Arial" panose="020B0604020202020204" pitchFamily="34" charset="0"/>
                    <a:sym typeface="Arial"/>
                  </a:rPr>
                  <a:t>.</a:t>
                </a:r>
                <a:r>
                  <a:rPr lang="en-IN" sz="2133" kern="0" dirty="0">
                    <a:solidFill>
                      <a:srgbClr val="000000"/>
                    </a:solidFill>
                    <a:cs typeface="Arial" panose="020B060402020202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𝐴</m:t>
                        </m:r>
                      </m:e>
                      <m:sub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d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𝑠</m:t>
                        </m:r>
                      </m:e>
                    </m:d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= </m:t>
                    </m:r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</m:t>
                    </m:r>
                  </m:oMath>
                </a14:m>
                <a:r>
                  <a:rPr lang="en-US" sz="2133" kern="0" dirty="0">
                    <a:solidFill>
                      <a:srgbClr val="000000"/>
                    </a:solidFill>
                    <a:cs typeface="Arial" panose="020B060402020202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[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𝐴</m:t>
                        </m:r>
                      </m:e>
                      <m:sub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d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0</m:t>
                        </m:r>
                      </m:e>
                    </m:d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∗</m:t>
                    </m:r>
                    <m:f>
                      <m:f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fPr>
                      <m:num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1−</m:t>
                        </m:r>
                        <m:f>
                          <m:fPr>
                            <m:ctrlP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  <m:t>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sz="2133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a:rPr lang="en-IN" sz="2133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</m:t>
                                </m:r>
                              </m:e>
                              <m:sub>
                                <m:r>
                                  <a:rPr lang="en-IN" sz="2133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𝑧</m:t>
                                </m:r>
                                <m:r>
                                  <a:rPr lang="en-IN" sz="2133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Arial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num>
                      <m:den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1+</m:t>
                        </m:r>
                        <m:f>
                          <m:fPr>
                            <m:ctrlP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  <m:t>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sz="2133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a:rPr lang="en-IN" sz="2133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</m:t>
                                </m:r>
                              </m:e>
                              <m:sub>
                                <m:r>
                                  <a:rPr lang="en-IN" sz="2133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𝑝</m:t>
                                </m:r>
                                <m:r>
                                  <a:rPr lang="en-IN" sz="2133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Arial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]</m:t>
                    </m:r>
                    <m:r>
                      <a:rPr lang="en-IN" sz="2133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    </m:t>
                    </m:r>
                    <m:r>
                      <m:rPr>
                        <m:sty m:val="p"/>
                      </m:rPr>
                      <a:rPr lang="en-IN" sz="2133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i</m:t>
                    </m:r>
                    <m:r>
                      <a:rPr lang="en-IN" sz="2133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=1,2,3</m:t>
                    </m:r>
                  </m:oMath>
                </a14:m>
                <a:endParaRPr lang="en-US" sz="2133" kern="0" dirty="0">
                  <a:solidFill>
                    <a:srgbClr val="000000"/>
                  </a:solidFill>
                  <a:cs typeface="Arial" panose="020B0604020202020204" pitchFamily="34" charset="0"/>
                  <a:sym typeface="Arial"/>
                </a:endParaRPr>
              </a:p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-IN" sz="2133" kern="0" dirty="0">
                    <a:solidFill>
                      <a:prstClr val="black"/>
                    </a:solidFill>
                    <a:cs typeface="Arial"/>
                    <a:sym typeface="Arial"/>
                  </a:rPr>
                  <a:t>The feedback factor is </a:t>
                </a:r>
              </a:p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-IN" sz="2133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</a:rPr>
                  <a:t>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133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Arial"/>
                      </a:rPr>
                      <m:t>β</m:t>
                    </m:r>
                    <m:d>
                      <m:dPr>
                        <m:ctrlPr>
                          <a:rPr lang="en-IN" sz="2133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Arial"/>
                          </a:rPr>
                        </m:ctrlPr>
                      </m:dPr>
                      <m:e>
                        <m:r>
                          <a:rPr lang="en-IN" sz="2133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Arial"/>
                          </a:rPr>
                          <m:t>𝑠</m:t>
                        </m:r>
                      </m:e>
                    </m:d>
                    <m:r>
                      <a:rPr lang="en-IN" sz="2133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Arial"/>
                      </a:rPr>
                      <m:t>= </m:t>
                    </m:r>
                    <m:f>
                      <m:fPr>
                        <m:ctrlPr>
                          <a:rPr lang="en-IN" sz="2133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Arial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Arial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Arial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Arial"/>
                              </a:rPr>
                              <m:t>𝐹</m:t>
                            </m:r>
                          </m:sub>
                        </m:sSub>
                        <m:r>
                          <a:rPr lang="en-IN" sz="2133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Arial"/>
                          </a:rPr>
                          <m:t>+</m:t>
                        </m:r>
                        <m:sSub>
                          <m:sSubPr>
                            <m:ctrlP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Arial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Arial"/>
                              </a:rPr>
                              <m:t>𝑆</m:t>
                            </m:r>
                          </m:sub>
                        </m:sSub>
                        <m:r>
                          <a:rPr lang="en-IN" sz="2133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Arial"/>
                          </a:rPr>
                          <m:t>+</m:t>
                        </m:r>
                        <m:sSub>
                          <m:sSubPr>
                            <m:ctrlP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Arial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Arial"/>
                              </a:rPr>
                              <m:t>𝑖𝑛</m:t>
                            </m:r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Arial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IN" sz="2133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endParaRPr>
              </a:p>
              <a:p>
                <a:pPr algn="just">
                  <a:buClr>
                    <a:srgbClr val="000000"/>
                  </a:buClr>
                  <a:buFont typeface="Arial"/>
                  <a:buNone/>
                </a:pPr>
                <a:r>
                  <a:rPr lang="en-US" sz="2133" kern="0" dirty="0">
                    <a:solidFill>
                      <a:srgbClr val="000000"/>
                    </a:solidFill>
                    <a:cs typeface="Arial" panose="020B0604020202020204" pitchFamily="34" charset="0"/>
                    <a:sym typeface="Arial"/>
                  </a:rPr>
                  <a:t>The loop transfer function ignoring high frequency poles and zeros is given as: </a:t>
                </a:r>
              </a:p>
              <a:p>
                <a:pPr algn="just">
                  <a:buClr>
                    <a:srgbClr val="000000"/>
                  </a:buClr>
                  <a:buFont typeface="Arial"/>
                  <a:buNone/>
                </a:pPr>
                <a:r>
                  <a:rPr lang="en-US" sz="2133" kern="0" dirty="0">
                    <a:solidFill>
                      <a:srgbClr val="000000"/>
                    </a:solidFill>
                    <a:cs typeface="Arial" panose="020B0604020202020204" pitchFamily="34" charset="0"/>
                    <a:sym typeface="Arial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133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L</m:t>
                    </m:r>
                    <m:d>
                      <m:d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d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𝑠</m:t>
                        </m:r>
                      </m:e>
                    </m:d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=</m:t>
                    </m:r>
                    <m:r>
                      <m:rPr>
                        <m:sty m:val="p"/>
                      </m:rPr>
                      <a:rPr lang="en-IN" sz="2133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β</m:t>
                    </m:r>
                    <m:d>
                      <m:d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d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.</m:t>
                        </m:r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𝐴</m:t>
                        </m:r>
                      </m:e>
                      <m:sub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133" kern="0" dirty="0">
                    <a:solidFill>
                      <a:srgbClr val="000000"/>
                    </a:solidFill>
                    <a:cs typeface="Arial" panose="020B0604020202020204" pitchFamily="34" charset="0"/>
                    <a:sym typeface="Arial"/>
                  </a:rPr>
                  <a:t>.</a:t>
                </a:r>
                <a:r>
                  <a:rPr lang="en-IN" sz="2133" kern="0" dirty="0">
                    <a:solidFill>
                      <a:srgbClr val="000000"/>
                    </a:solidFill>
                    <a:cs typeface="Arial" panose="020B060402020202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𝐴</m:t>
                        </m:r>
                      </m:e>
                      <m:sub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133" kern="0" dirty="0">
                    <a:solidFill>
                      <a:srgbClr val="000000"/>
                    </a:solidFill>
                    <a:cs typeface="Arial" panose="020B0604020202020204" pitchFamily="34" charset="0"/>
                    <a:sym typeface="Arial"/>
                  </a:rPr>
                  <a:t>.</a:t>
                </a:r>
                <a:r>
                  <a:rPr lang="en-IN" sz="2133" kern="0" dirty="0">
                    <a:solidFill>
                      <a:srgbClr val="000000"/>
                    </a:solidFill>
                    <a:cs typeface="Arial" panose="020B060402020202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𝐴</m:t>
                        </m:r>
                      </m:e>
                      <m:sub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3</m:t>
                        </m:r>
                      </m:sub>
                    </m:sSub>
                    <m:r>
                      <a:rPr lang="en-IN" sz="2133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∗</m:t>
                    </m:r>
                    <m:f>
                      <m:fPr>
                        <m:ctrlP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</m:ctrlPr>
                      </m:fPr>
                      <m:num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1−</m:t>
                        </m:r>
                        <m:f>
                          <m:fPr>
                            <m:ctrlP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  <m:t>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sz="2133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a:rPr lang="en-IN" sz="2133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</m:t>
                                </m:r>
                              </m:e>
                              <m:sub>
                                <m:r>
                                  <a:rPr lang="en-IN" sz="2133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𝑧</m:t>
                                </m:r>
                                <m:r>
                                  <a:rPr lang="en-IN" sz="2133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num>
                      <m:den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(1+</m:t>
                        </m:r>
                        <m:f>
                          <m:fPr>
                            <m:ctrlP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  <m:t>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sz="2133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a:rPr lang="en-IN" sz="2133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</m:t>
                                </m:r>
                              </m:e>
                              <m:sub>
                                <m:r>
                                  <a:rPr lang="en-IN" sz="2133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𝑝</m:t>
                                </m:r>
                                <m:r>
                                  <a:rPr lang="en-IN" sz="2133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)(1+</m:t>
                        </m:r>
                        <m:f>
                          <m:fPr>
                            <m:ctrlP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  <m:t>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sz="2133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a:rPr lang="en-IN" sz="2133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</m:t>
                                </m:r>
                              </m:e>
                              <m:sub>
                                <m:r>
                                  <a:rPr lang="en-IN" sz="2133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𝑝</m:t>
                                </m:r>
                                <m:r>
                                  <a:rPr lang="en-IN" sz="2133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)(1+</m:t>
                        </m:r>
                        <m:f>
                          <m:fPr>
                            <m:ctrlP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lang="en-IN" sz="2133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/>
                              </a:rPr>
                              <m:t>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sz="2133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a:rPr lang="en-IN" sz="2133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</m:t>
                                </m:r>
                              </m:e>
                              <m:sub>
                                <m:r>
                                  <a:rPr lang="en-IN" sz="2133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𝑝</m:t>
                                </m:r>
                                <m:r>
                                  <a:rPr lang="en-IN" sz="2133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  <m:r>
                          <a:rPr lang="en-IN" sz="2133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/>
                          </a:rPr>
                          <m:t>)</m:t>
                        </m:r>
                      </m:den>
                    </m:f>
                  </m:oMath>
                </a14:m>
                <a:endParaRPr lang="en-US" sz="2133" kern="0" dirty="0">
                  <a:solidFill>
                    <a:srgbClr val="000000"/>
                  </a:solidFill>
                  <a:cs typeface="Arial" panose="020B0604020202020204" pitchFamily="34" charset="0"/>
                  <a:sym typeface="Arial"/>
                </a:endParaRPr>
              </a:p>
            </p:txBody>
          </p:sp>
        </mc:Choice>
        <mc:Fallback>
          <p:sp>
            <p:nvSpPr>
              <p:cNvPr id="72" name="Google Shape;72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68" y="921489"/>
                <a:ext cx="8542945" cy="5188689"/>
              </a:xfrm>
              <a:prstGeom prst="rect">
                <a:avLst/>
              </a:prstGeom>
              <a:blipFill rotWithShape="0">
                <a:blip r:embed="rId3"/>
                <a:stretch>
                  <a:fillRect l="-499" r="-4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69;p14"/>
          <p:cNvSpPr txBox="1"/>
          <p:nvPr/>
        </p:nvSpPr>
        <p:spPr>
          <a:xfrm>
            <a:off x="1657787" y="5980400"/>
            <a:ext cx="9948997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[6] C. Y. Lee, P. K.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Venkatachala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A.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ElShater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B. Xiao, H. Hu and Un K. Moon, ”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Cascoded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 Ring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Ampli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-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fiers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 for High Speed and High Accuracy Settling,” 2019 IEEE International Symposium on Circuits and Systems (ISCAS), 2019. </a:t>
            </a:r>
          </a:p>
        </p:txBody>
      </p:sp>
    </p:spTree>
    <p:extLst>
      <p:ext uri="{BB962C8B-B14F-4D97-AF65-F5344CB8AC3E}">
        <p14:creationId xmlns:p14="http://schemas.microsoft.com/office/powerpoint/2010/main" val="239915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484800" y="6499200"/>
            <a:ext cx="210954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600" kern="0" dirty="0">
                <a:solidFill>
                  <a:srgbClr val="FFFFFF"/>
                </a:solidFill>
                <a:cs typeface="Arial"/>
                <a:sym typeface="Arial"/>
              </a:rPr>
              <a:t>Arkadeep Barua</a:t>
            </a:r>
            <a:endParaRPr sz="16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5462" y="0"/>
            <a:ext cx="7644857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2400" kern="0" dirty="0">
                <a:solidFill>
                  <a:srgbClr val="FFFFFF"/>
                </a:solidFill>
                <a:cs typeface="Arial"/>
                <a:sym typeface="Arial"/>
              </a:rPr>
              <a:t>Ring Amplifier Advantages: Slew Based Charging </a:t>
            </a:r>
          </a:p>
        </p:txBody>
      </p:sp>
      <p:sp>
        <p:nvSpPr>
          <p:cNvPr id="72" name="Google Shape;72;p14"/>
          <p:cNvSpPr txBox="1"/>
          <p:nvPr/>
        </p:nvSpPr>
        <p:spPr>
          <a:xfrm>
            <a:off x="141768" y="921489"/>
            <a:ext cx="5547833" cy="5188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44" indent="-285744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charge the output with slew-based ramping.</a:t>
            </a:r>
          </a:p>
          <a:p>
            <a:pPr marL="285744" indent="-285744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even for large capacitive loads, small transistor sizes can still produce high slew rates.</a:t>
            </a:r>
          </a:p>
          <a:p>
            <a:pPr marL="285744" indent="-285744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with small output transistors, the second stage inverters will be negligibly loaded</a:t>
            </a:r>
            <a:r>
              <a:rPr lang="en-IN" sz="2400" kern="0" dirty="0">
                <a:solidFill>
                  <a:prstClr val="black"/>
                </a:solidFill>
                <a:cs typeface="Arial"/>
                <a:sym typeface="Arial"/>
              </a:rPr>
              <a:t>.</a:t>
            </a:r>
          </a:p>
          <a:p>
            <a:pPr marL="285744" indent="-285744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This effectively decouples the internal power requirements from that of the output load size.</a:t>
            </a:r>
            <a:endParaRPr lang="fr-FR" sz="2400" kern="0" dirty="0">
              <a:solidFill>
                <a:prstClr val="black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lang="en-US" sz="2400" kern="0" dirty="0">
              <a:solidFill>
                <a:prstClr val="black"/>
              </a:solidFill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506" y="1696309"/>
            <a:ext cx="3640519" cy="22760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96482" y="4251671"/>
            <a:ext cx="466547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IN" sz="1467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Fig. Ring Amplifier placed into switch capacitor feedback </a:t>
            </a:r>
          </a:p>
        </p:txBody>
      </p:sp>
      <p:sp>
        <p:nvSpPr>
          <p:cNvPr id="2" name="Rectangle 1"/>
          <p:cNvSpPr/>
          <p:nvPr/>
        </p:nvSpPr>
        <p:spPr>
          <a:xfrm>
            <a:off x="2430272" y="5986571"/>
            <a:ext cx="8371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</a:pP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[4] K. M.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Megawer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F. A.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Hussien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M. M.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Aboudina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 and A. N.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Mohieldin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”A Systematic Design Methodology for Class-AB-Style Ring Amplifiers,” in IEEE Transactions on Circuits and Systems II: Express Briefs, Sept. 2018. </a:t>
            </a:r>
          </a:p>
        </p:txBody>
      </p:sp>
    </p:spTree>
    <p:extLst>
      <p:ext uri="{BB962C8B-B14F-4D97-AF65-F5344CB8AC3E}">
        <p14:creationId xmlns:p14="http://schemas.microsoft.com/office/powerpoint/2010/main" val="356452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19000" y="5886892"/>
            <a:ext cx="11557200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GB" sz="1333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84800" y="6499200"/>
            <a:ext cx="210954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600" kern="0" dirty="0">
                <a:solidFill>
                  <a:srgbClr val="FFFFFF"/>
                </a:solidFill>
                <a:cs typeface="Arial"/>
                <a:sym typeface="Arial"/>
              </a:rPr>
              <a:t>Arkadeep Barua</a:t>
            </a:r>
            <a:endParaRPr sz="16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0800" y="0"/>
            <a:ext cx="7636933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2400" kern="0" dirty="0">
                <a:solidFill>
                  <a:srgbClr val="FFFFFF"/>
                </a:solidFill>
                <a:cs typeface="Arial"/>
                <a:sym typeface="Arial"/>
              </a:rPr>
              <a:t>Ring Amplifier Advantages: Performance with Scaling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506" y="1696309"/>
            <a:ext cx="3640519" cy="22760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0933" y="1424947"/>
            <a:ext cx="741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Ring Amplifier must operate efficiently in a scaled environment.</a:t>
            </a:r>
          </a:p>
          <a:p>
            <a:pPr marL="380990" indent="-380990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power consumption is governed by inverter power-delay product.</a:t>
            </a:r>
          </a:p>
          <a:p>
            <a:pPr marL="380990" indent="-380990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fr-FR" sz="2400" kern="0" dirty="0" err="1">
                <a:solidFill>
                  <a:prstClr val="black"/>
                </a:solidFill>
                <a:cs typeface="Arial"/>
                <a:sym typeface="Arial"/>
              </a:rPr>
              <a:t>ringamp’s</a:t>
            </a:r>
            <a:r>
              <a:rPr lang="fr-FR" sz="2400" kern="0" dirty="0">
                <a:solidFill>
                  <a:prstClr val="black"/>
                </a:solidFill>
                <a:cs typeface="Arial"/>
                <a:sym typeface="Arial"/>
              </a:rPr>
              <a:t> </a:t>
            </a:r>
            <a:r>
              <a:rPr lang="fr-FR" sz="2400" kern="0" dirty="0" err="1">
                <a:solidFill>
                  <a:prstClr val="black"/>
                </a:solidFill>
                <a:cs typeface="Arial"/>
                <a:sym typeface="Arial"/>
              </a:rPr>
              <a:t>inverter</a:t>
            </a:r>
            <a:r>
              <a:rPr lang="fr-FR" sz="2400" kern="0" dirty="0">
                <a:solidFill>
                  <a:prstClr val="black"/>
                </a:solidFill>
                <a:cs typeface="Arial"/>
                <a:sym typeface="Arial"/>
              </a:rPr>
              <a:t> </a:t>
            </a:r>
            <a:r>
              <a:rPr lang="fr-FR" sz="2400" kern="0" dirty="0" err="1">
                <a:solidFill>
                  <a:prstClr val="black"/>
                </a:solidFill>
                <a:cs typeface="Arial"/>
                <a:sym typeface="Arial"/>
              </a:rPr>
              <a:t>chain</a:t>
            </a:r>
            <a:r>
              <a:rPr lang="fr-FR" sz="2400" kern="0" dirty="0">
                <a:solidFill>
                  <a:prstClr val="black"/>
                </a:solidFill>
                <a:cs typeface="Arial"/>
                <a:sym typeface="Arial"/>
              </a:rPr>
              <a:t> propagation </a:t>
            </a:r>
            <a:r>
              <a:rPr lang="fr-FR" sz="2400" kern="0" dirty="0" err="1">
                <a:solidFill>
                  <a:prstClr val="black"/>
                </a:solidFill>
                <a:cs typeface="Arial"/>
                <a:sym typeface="Arial"/>
              </a:rPr>
              <a:t>delay</a:t>
            </a:r>
            <a:r>
              <a:rPr lang="fr-FR" sz="2400" kern="0" dirty="0">
                <a:solidFill>
                  <a:prstClr val="black"/>
                </a:solidFill>
                <a:cs typeface="Arial"/>
                <a:sym typeface="Arial"/>
              </a:rPr>
              <a:t>, t</a:t>
            </a:r>
            <a:r>
              <a:rPr lang="fr-FR" sz="2400" kern="0" baseline="-25000" dirty="0">
                <a:solidFill>
                  <a:prstClr val="black"/>
                </a:solidFill>
                <a:cs typeface="Arial"/>
                <a:sym typeface="Arial"/>
              </a:rPr>
              <a:t>d </a:t>
            </a: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 scales as a function of minimum feature size, leading to improvement of </a:t>
            </a:r>
            <a:r>
              <a:rPr lang="en-IN" sz="2400" kern="0" dirty="0">
                <a:solidFill>
                  <a:prstClr val="black"/>
                </a:solidFill>
                <a:cs typeface="Arial"/>
                <a:sym typeface="Arial"/>
              </a:rPr>
              <a:t>speed, accuracy, and power.</a:t>
            </a:r>
          </a:p>
          <a:p>
            <a:pPr marL="380990" indent="-380990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static current reduces as we scale down.</a:t>
            </a:r>
            <a:endParaRPr lang="fr-FR" sz="2400" kern="0" dirty="0">
              <a:solidFill>
                <a:prstClr val="black"/>
              </a:solidFill>
              <a:cs typeface="Arial"/>
              <a:sym typeface="Arial"/>
            </a:endParaRPr>
          </a:p>
          <a:p>
            <a:pPr marL="380990" indent="-380990">
              <a:buClr>
                <a:srgbClr val="000000"/>
              </a:buClr>
              <a:buFont typeface="Symbol" panose="05050102010706020507" pitchFamily="18" charset="2"/>
              <a:buChar char="·"/>
            </a:pPr>
            <a:endParaRPr lang="en-US" sz="2400" kern="0" dirty="0">
              <a:solidFill>
                <a:prstClr val="black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lang="en-US" sz="2400" kern="0" dirty="0">
              <a:solidFill>
                <a:prstClr val="black"/>
              </a:solidFill>
              <a:cs typeface="Arial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6803" y="4315969"/>
            <a:ext cx="468334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IN" sz="1467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Fig. Ring Amplifier placed into switch capacitor feedback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30272" y="5986571"/>
            <a:ext cx="8371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</a:pP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[4] K. M.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Megawer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F. A.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Hussien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M. M.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Aboudina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 and A. N.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Mohieldin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”A Systematic Design Methodology for Class-AB-Style Ring Amplifiers,” in IEEE Transactions on Circuits and Systems II: Express Briefs, Sept. 2018. </a:t>
            </a:r>
          </a:p>
        </p:txBody>
      </p:sp>
    </p:spTree>
    <p:extLst>
      <p:ext uri="{BB962C8B-B14F-4D97-AF65-F5344CB8AC3E}">
        <p14:creationId xmlns:p14="http://schemas.microsoft.com/office/powerpoint/2010/main" val="27826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19000" y="5878800"/>
            <a:ext cx="11557200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GB" sz="1333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84800" y="6499200"/>
            <a:ext cx="210954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600" kern="0" dirty="0">
                <a:solidFill>
                  <a:srgbClr val="FFFFFF"/>
                </a:solidFill>
                <a:cs typeface="Arial"/>
                <a:sym typeface="Arial"/>
              </a:rPr>
              <a:t>Arkadeep Barua</a:t>
            </a:r>
            <a:endParaRPr sz="16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0959" y="8064"/>
            <a:ext cx="7687735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2400" kern="0" dirty="0">
                <a:solidFill>
                  <a:srgbClr val="FFFFFF"/>
                </a:solidFill>
                <a:cs typeface="Arial"/>
                <a:sym typeface="Arial"/>
              </a:rPr>
              <a:t>Ring Amplifier Noise Analysis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19000" y="1229468"/>
                <a:ext cx="7596103" cy="3617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-IN" sz="2400" kern="0" dirty="0">
                    <a:solidFill>
                      <a:prstClr val="black"/>
                    </a:solidFill>
                    <a:cs typeface="Arial"/>
                    <a:sym typeface="Symbol" panose="05050102010706020507" pitchFamily="18" charset="2"/>
                  </a:rPr>
                  <a:t></a:t>
                </a:r>
                <a:r>
                  <a:rPr lang="en-IN" sz="2400" kern="0" dirty="0">
                    <a:solidFill>
                      <a:prstClr val="black"/>
                    </a:solidFill>
                    <a:cs typeface="Arial"/>
                    <a:sym typeface="Arial"/>
                  </a:rPr>
                  <a:t>Noise: </a:t>
                </a:r>
              </a:p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-IN" sz="2400" kern="0" dirty="0">
                    <a:solidFill>
                      <a:prstClr val="black"/>
                    </a:solidFill>
                    <a:cs typeface="Arial"/>
                    <a:sym typeface="Arial"/>
                  </a:rPr>
                  <a:t>Thermal noise dominates the noise performance. The thermal noise of an inverter is given</a:t>
                </a:r>
              </a:p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-IN" sz="2400" kern="0" dirty="0">
                    <a:solidFill>
                      <a:prstClr val="black"/>
                    </a:solidFill>
                    <a:cs typeface="Arial"/>
                    <a:sym typeface="Arial"/>
                  </a:rPr>
                  <a:t>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IN" sz="2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SupPr>
                          <m:e>
                            <m:r>
                              <a:rPr lang="en-IN" sz="2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𝑛</m:t>
                            </m:r>
                            <m:r>
                              <a:rPr lang="en-IN" sz="2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,</m:t>
                            </m:r>
                            <m:r>
                              <a:rPr lang="en-IN" sz="2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𝑖𝑛</m:t>
                            </m:r>
                          </m:sub>
                          <m:sup>
                            <m:r>
                              <a:rPr lang="en-IN" sz="2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en-IN" sz="24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Arial"/>
                      </a:rPr>
                      <m:t>= </m:t>
                    </m:r>
                    <m:f>
                      <m:fPr>
                        <m:ctrlPr>
                          <a:rPr lang="en-IN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IN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4</m:t>
                        </m:r>
                        <m:r>
                          <a:rPr lang="en-IN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𝐾𝑇</m:t>
                        </m:r>
                      </m:num>
                      <m:den>
                        <m:sSub>
                          <m:sSubPr>
                            <m:ctrlPr>
                              <a:rPr lang="en-IN" sz="2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2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𝑚𝑁</m:t>
                            </m:r>
                            <m:r>
                              <a:rPr lang="en-IN" sz="2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+ </m:t>
                        </m:r>
                        <m:sSub>
                          <m:sSubPr>
                            <m:ctrlPr>
                              <a:rPr lang="en-IN" sz="2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2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𝑚𝑃</m:t>
                            </m:r>
                            <m:r>
                              <a:rPr lang="en-IN" sz="2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IN" sz="2400" kern="0" dirty="0">
                  <a:solidFill>
                    <a:prstClr val="black"/>
                  </a:solidFill>
                  <a:cs typeface="Arial"/>
                  <a:sym typeface="Arial"/>
                </a:endParaRPr>
              </a:p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-IN" sz="2400" kern="0" dirty="0">
                    <a:solidFill>
                      <a:prstClr val="black"/>
                    </a:solidFill>
                    <a:cs typeface="Arial"/>
                    <a:sym typeface="Arial"/>
                  </a:rPr>
                  <a:t>Higher </a:t>
                </a:r>
                <a:r>
                  <a:rPr lang="en-IN" sz="2400" kern="0" dirty="0" err="1">
                    <a:solidFill>
                      <a:prstClr val="black"/>
                    </a:solidFill>
                    <a:cs typeface="Arial"/>
                    <a:sym typeface="Arial"/>
                  </a:rPr>
                  <a:t>transconductance</a:t>
                </a:r>
                <a:r>
                  <a:rPr lang="en-IN" sz="2400" kern="0" dirty="0">
                    <a:solidFill>
                      <a:prstClr val="black"/>
                    </a:solidFill>
                    <a:cs typeface="Arial"/>
                    <a:sym typeface="Arial"/>
                  </a:rPr>
                  <a:t> leads to lower input-referred noise and as a result, the first stage is the most power hungry stage in a noise limited ring amplifier.</a:t>
                </a:r>
              </a:p>
              <a:p>
                <a:pPr marL="457189" indent="-457189"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endParaRPr lang="en-IN" sz="2400" kern="0" dirty="0">
                  <a:solidFill>
                    <a:prstClr val="black"/>
                  </a:solidFill>
                  <a:cs typeface="Arial"/>
                  <a:sym typeface="Arial"/>
                </a:endParaRPr>
              </a:p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lang="en-IN" sz="24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00" y="1229468"/>
                <a:ext cx="7596103" cy="3617209"/>
              </a:xfrm>
              <a:prstGeom prst="rect">
                <a:avLst/>
              </a:prstGeom>
              <a:blipFill rotWithShape="0">
                <a:blip r:embed="rId3"/>
                <a:stretch>
                  <a:fillRect l="-1204" t="-1349" r="-7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681" y="1647757"/>
            <a:ext cx="3640519" cy="22760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18031" y="4073208"/>
            <a:ext cx="3839100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IN" sz="1467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Fig. Ring Amplifier placed into switch capacitor feedback </a:t>
            </a:r>
          </a:p>
        </p:txBody>
      </p:sp>
    </p:spTree>
    <p:extLst>
      <p:ext uri="{BB962C8B-B14F-4D97-AF65-F5344CB8AC3E}">
        <p14:creationId xmlns:p14="http://schemas.microsoft.com/office/powerpoint/2010/main" val="385781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19000" y="5878800"/>
            <a:ext cx="11557200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GB" sz="1333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84800" y="6499200"/>
            <a:ext cx="210954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600" kern="0" dirty="0">
                <a:solidFill>
                  <a:srgbClr val="FFFFFF"/>
                </a:solidFill>
                <a:cs typeface="Arial"/>
                <a:sym typeface="Arial"/>
              </a:rPr>
              <a:t>Arkadeep Barua</a:t>
            </a:r>
            <a:endParaRPr sz="16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0959" y="8064"/>
            <a:ext cx="7687735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2400" kern="0" dirty="0">
                <a:solidFill>
                  <a:srgbClr val="FFFFFF"/>
                </a:solidFill>
                <a:cs typeface="Arial"/>
                <a:sym typeface="Arial"/>
              </a:rPr>
              <a:t>Ring Amplifier Speed Analysis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6774" y="798632"/>
                <a:ext cx="7596103" cy="5567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80990" indent="-380990"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IN" sz="2133" kern="0" dirty="0">
                    <a:solidFill>
                      <a:prstClr val="black"/>
                    </a:solidFill>
                    <a:cs typeface="Arial"/>
                    <a:sym typeface="Arial"/>
                  </a:rPr>
                  <a:t>Speed: The settling time comprises of slewing time and stabilization time.</a:t>
                </a:r>
              </a:p>
              <a:p>
                <a:pPr marL="380990" indent="-380990"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IN" sz="2133" kern="0" dirty="0">
                    <a:solidFill>
                      <a:prstClr val="black"/>
                    </a:solidFill>
                    <a:cs typeface="Arial"/>
                    <a:sym typeface="Arial"/>
                  </a:rPr>
                  <a:t> This time will depend on the BW settling of the ring amplifier.</a:t>
                </a:r>
              </a:p>
              <a:p>
                <a:pPr marL="380990" indent="-380990"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IN" sz="2133" kern="0" dirty="0">
                    <a:solidFill>
                      <a:prstClr val="black"/>
                    </a:solidFill>
                    <a:cs typeface="Arial"/>
                    <a:sym typeface="Arial"/>
                  </a:rPr>
                  <a:t>The slew rate is given by:</a:t>
                </a:r>
                <a14:m>
                  <m:oMath xmlns:m="http://schemas.openxmlformats.org/officeDocument/2006/math">
                    <m:r>
                      <a:rPr lang="en-IN" sz="2133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Arial"/>
                      </a:rPr>
                      <m:t>𝑆𝑅</m:t>
                    </m:r>
                    <m:r>
                      <a:rPr lang="en-IN" sz="2133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Arial"/>
                      </a:rPr>
                      <m:t>= </m:t>
                    </m:r>
                    <m:f>
                      <m:fPr>
                        <m:ctrlPr>
                          <a:rPr lang="en-IN" sz="2133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𝑟𝑎𝑚𝑝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𝐿</m:t>
                            </m:r>
                          </m:sub>
                        </m:sSub>
                      </m:den>
                    </m:f>
                    <m:r>
                      <a:rPr lang="en-IN" sz="2133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Arial"/>
                      </a:rPr>
                      <m:t>= </m:t>
                    </m:r>
                    <m:f>
                      <m:fPr>
                        <m:ctrlPr>
                          <a:rPr lang="en-IN" sz="2133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1</m:t>
                            </m:r>
                          </m:num>
                          <m:den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µ</m:t>
                            </m:r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𝑜𝑥</m:t>
                            </m:r>
                          </m:sub>
                        </m:sSub>
                        <m:sSub>
                          <m:sSubPr>
                            <m:ctrlP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IN" sz="2133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fPr>
                              <m:num>
                                <m:r>
                                  <a:rPr lang="en-IN" sz="2133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𝑊</m:t>
                                </m:r>
                              </m:num>
                              <m:den>
                                <m:r>
                                  <a:rPr lang="en-IN" sz="2133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𝐿</m:t>
                                </m:r>
                              </m:den>
                            </m:f>
                          </m:e>
                          <m:sub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3</m:t>
                            </m:r>
                          </m:sub>
                        </m:sSub>
                        <m:r>
                          <a:rPr lang="en-IN" sz="2133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(</m:t>
                        </m:r>
                        <m:sSub>
                          <m:sSubPr>
                            <m:ctrlP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𝐺𝑆</m:t>
                            </m:r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,3</m:t>
                            </m:r>
                          </m:sub>
                        </m:sSub>
                        <m:r>
                          <a:rPr lang="en-IN" sz="2133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− </m:t>
                        </m:r>
                        <m:sSub>
                          <m:sSubPr>
                            <m:ctrlP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𝑇𝐻</m:t>
                            </m:r>
                          </m:sub>
                        </m:sSub>
                        <m:sSup>
                          <m:sSupPr>
                            <m:ctrlP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pPr>
                          <m:e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)</m:t>
                            </m:r>
                          </m:e>
                          <m:sup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endParaRPr lang="en-IN" sz="2133" kern="0" dirty="0">
                  <a:solidFill>
                    <a:prstClr val="black"/>
                  </a:solidFill>
                  <a:cs typeface="Arial"/>
                  <a:sym typeface="Arial"/>
                </a:endParaRPr>
              </a:p>
              <a:p>
                <a:pPr marL="380990" indent="-380990"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IN" sz="2133" kern="0" dirty="0">
                    <a:solidFill>
                      <a:prstClr val="black"/>
                    </a:solidFill>
                    <a:cs typeface="Arial"/>
                    <a:sym typeface="Arial"/>
                  </a:rPr>
                  <a:t>Due to </a:t>
                </a:r>
                <a:r>
                  <a:rPr lang="en-IN" sz="2133" kern="0" dirty="0" err="1">
                    <a:solidFill>
                      <a:prstClr val="black"/>
                    </a:solidFill>
                    <a:cs typeface="Arial"/>
                    <a:sym typeface="Arial"/>
                  </a:rPr>
                  <a:t>T</a:t>
                </a:r>
                <a:r>
                  <a:rPr lang="en-IN" sz="2133" kern="0" baseline="-25000" dirty="0" err="1">
                    <a:solidFill>
                      <a:prstClr val="black"/>
                    </a:solidFill>
                    <a:cs typeface="Arial"/>
                    <a:sym typeface="Arial"/>
                  </a:rPr>
                  <a:t>delay</a:t>
                </a:r>
                <a:r>
                  <a:rPr lang="en-IN" sz="2133" kern="0" dirty="0">
                    <a:solidFill>
                      <a:prstClr val="black"/>
                    </a:solidFill>
                    <a:cs typeface="Arial"/>
                    <a:sym typeface="Arial"/>
                  </a:rPr>
                  <a:t> (total loop delay), this phase ends with an overshoot voltage </a:t>
                </a:r>
                <a:r>
                  <a:rPr lang="en-IN" sz="2133" kern="0" dirty="0" err="1">
                    <a:solidFill>
                      <a:prstClr val="black"/>
                    </a:solidFill>
                    <a:cs typeface="Arial"/>
                    <a:sym typeface="Arial"/>
                  </a:rPr>
                  <a:t>V</a:t>
                </a:r>
                <a:r>
                  <a:rPr lang="en-IN" sz="2133" kern="0" baseline="-25000" dirty="0" err="1">
                    <a:solidFill>
                      <a:prstClr val="black"/>
                    </a:solidFill>
                    <a:cs typeface="Arial"/>
                    <a:sym typeface="Arial"/>
                  </a:rPr>
                  <a:t>overshoot</a:t>
                </a:r>
                <a:r>
                  <a:rPr lang="en-IN" sz="2133" kern="0" dirty="0">
                    <a:solidFill>
                      <a:prstClr val="black"/>
                    </a:solidFill>
                    <a:cs typeface="Arial"/>
                    <a:sym typeface="Arial"/>
                  </a:rPr>
                  <a:t> given by: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33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lang="en-IN" sz="2133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𝑉</m:t>
                        </m:r>
                      </m:e>
                      <m:sub>
                        <m:r>
                          <a:rPr lang="en-IN" sz="2133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𝑜𝑣𝑒𝑟𝑠h𝑜𝑜𝑡</m:t>
                        </m:r>
                      </m:sub>
                    </m:sSub>
                    <m:r>
                      <a:rPr lang="en-IN" sz="2133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Arial"/>
                      </a:rPr>
                      <m:t>= </m:t>
                    </m:r>
                    <m:f>
                      <m:fPr>
                        <m:ctrlPr>
                          <a:rPr lang="en-IN" sz="2133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𝑟𝑎𝑚𝑝</m:t>
                            </m:r>
                          </m:sub>
                        </m:sSub>
                        <m:r>
                          <a:rPr lang="en-IN" sz="2133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.  </m:t>
                        </m:r>
                        <m:sSub>
                          <m:sSubPr>
                            <m:ctrlP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𝑑𝑒𝑙𝑎𝑦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133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endParaRPr lang="en-IN" sz="2133" kern="0" dirty="0">
                  <a:solidFill>
                    <a:prstClr val="black"/>
                  </a:solidFill>
                  <a:cs typeface="Arial"/>
                  <a:sym typeface="Arial"/>
                </a:endParaRPr>
              </a:p>
              <a:p>
                <a:pPr marL="380990" indent="-380990"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IN" sz="2133" kern="0" dirty="0">
                    <a:solidFill>
                      <a:prstClr val="black"/>
                    </a:solidFill>
                    <a:cs typeface="Arial"/>
                    <a:sym typeface="Arial"/>
                  </a:rPr>
                  <a:t>An optimum point needs to be reached between the slew rate of the  third inverter and the delay of the first two inverters.</a:t>
                </a:r>
              </a:p>
              <a:p>
                <a:pPr marL="380990" indent="-380990"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IN" sz="2133" kern="0" dirty="0">
                    <a:solidFill>
                      <a:prstClr val="black"/>
                    </a:solidFill>
                    <a:cs typeface="Arial"/>
                    <a:sym typeface="Arial"/>
                  </a:rPr>
                  <a:t>choose the (W/L) of the third stage and (W/L) of second stage to reach optimum point between slew rate and delay.  </a:t>
                </a:r>
              </a:p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lang="en-IN" sz="2133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4" y="798632"/>
                <a:ext cx="7596103" cy="5567934"/>
              </a:xfrm>
              <a:prstGeom prst="rect">
                <a:avLst/>
              </a:prstGeom>
              <a:blipFill rotWithShape="0">
                <a:blip r:embed="rId3"/>
                <a:stretch>
                  <a:fillRect l="-803" t="-6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7889749" y="2002683"/>
            <a:ext cx="4229100" cy="2400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32397" y="4279117"/>
            <a:ext cx="4173324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IN" sz="1467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Fig. Transient output of Ring Amplifier placed into switch capacitor feedback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30272" y="5986571"/>
            <a:ext cx="8371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</a:pP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[4] K. M.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Megawer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F. A.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Hussien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M. M.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Aboudina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 and A. N.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Mohieldin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”A Systematic Design Methodology for Class-AB-Style Ring Amplifiers,” in IEEE Transactions on Circuits and Systems II: Express Briefs, Sept. 2018. </a:t>
            </a:r>
          </a:p>
        </p:txBody>
      </p:sp>
    </p:spTree>
    <p:extLst>
      <p:ext uri="{BB962C8B-B14F-4D97-AF65-F5344CB8AC3E}">
        <p14:creationId xmlns:p14="http://schemas.microsoft.com/office/powerpoint/2010/main" val="10173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484800" y="6499200"/>
            <a:ext cx="210954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600" kern="0" dirty="0">
                <a:solidFill>
                  <a:srgbClr val="FFFFFF"/>
                </a:solidFill>
                <a:cs typeface="Arial"/>
                <a:sym typeface="Arial"/>
              </a:rPr>
              <a:t>Arkadeep Barua</a:t>
            </a:r>
            <a:endParaRPr sz="16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07999" y="0"/>
            <a:ext cx="7687735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GB" sz="24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2" name="Google Shape;71;p14"/>
          <p:cNvSpPr txBox="1"/>
          <p:nvPr/>
        </p:nvSpPr>
        <p:spPr>
          <a:xfrm>
            <a:off x="0" y="0"/>
            <a:ext cx="9680448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2400" kern="0" dirty="0">
                <a:solidFill>
                  <a:srgbClr val="FFFFFF"/>
                </a:solidFill>
                <a:cs typeface="Arial"/>
                <a:sym typeface="Arial"/>
              </a:rPr>
              <a:t>Ring Amplifier Design Methodology </a:t>
            </a:r>
          </a:p>
        </p:txBody>
      </p:sp>
      <p:sp>
        <p:nvSpPr>
          <p:cNvPr id="2" name="Rectangle 1"/>
          <p:cNvSpPr/>
          <p:nvPr/>
        </p:nvSpPr>
        <p:spPr>
          <a:xfrm>
            <a:off x="210892" y="1601725"/>
            <a:ext cx="1187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kern="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</a:t>
            </a:r>
            <a:r>
              <a:rPr lang="en-US" sz="2000" kern="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Step 1: Choose L for suitable gain.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kern="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n-US" sz="2000" kern="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Step 2: Choose the ratio between (W/L) of NMOS and PMOS to adjust the inverter’s trip-point to V</a:t>
            </a:r>
            <a:r>
              <a:rPr lang="en-US" sz="2000" kern="0" baseline="-2500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CM</a:t>
            </a:r>
            <a:r>
              <a:rPr lang="en-US" sz="2000" kern="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 (V</a:t>
            </a:r>
            <a:r>
              <a:rPr lang="en-US" sz="2000" kern="0" baseline="-2500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DD</a:t>
            </a:r>
            <a:r>
              <a:rPr lang="en-US" sz="2000" kern="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/2 to increase the output voltage swing) or to match the </a:t>
            </a:r>
            <a:r>
              <a:rPr lang="en-US" sz="2000" kern="0" dirty="0" err="1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g</a:t>
            </a:r>
            <a:r>
              <a:rPr lang="en-US" sz="2000" kern="0" baseline="-25000" dirty="0" err="1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m</a:t>
            </a:r>
            <a:r>
              <a:rPr lang="en-US" sz="2000" kern="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 of both transistors.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kern="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n-US" sz="2000" kern="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Step </a:t>
            </a:r>
            <a:r>
              <a:rPr lang="en-US" sz="2000" kern="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3: The width of the third inverter stage (W</a:t>
            </a:r>
            <a:r>
              <a:rPr lang="en-US" sz="2000" kern="0" baseline="-2500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3</a:t>
            </a:r>
            <a:r>
              <a:rPr lang="en-US" sz="2000" kern="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) is set to meet the slew rate requirement derived from the settling time requirement. </a:t>
            </a:r>
            <a:endParaRPr lang="en-US" sz="2000" kern="0" dirty="0">
              <a:solidFill>
                <a:prstClr val="black"/>
              </a:solidFill>
              <a:cs typeface="Arial" panose="020B0604020202020204" pitchFamily="34" charset="0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kern="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n-US" sz="2000" kern="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Step 4: The width of the first inverter stage (W</a:t>
            </a:r>
            <a:r>
              <a:rPr lang="en-US" sz="2000" kern="0" baseline="-2500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1</a:t>
            </a:r>
            <a:r>
              <a:rPr lang="en-US" sz="2000" kern="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) is set to satisfy the noise requirement as an initial sizing for a noise limited design. 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kern="0" dirty="0">
                <a:solidFill>
                  <a:prstClr val="blac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n-US" sz="2000" kern="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Step 5: The width of the second inverter stage (W</a:t>
            </a:r>
            <a:r>
              <a:rPr lang="en-US" sz="2000" kern="0" baseline="-2500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2</a:t>
            </a:r>
            <a:r>
              <a:rPr lang="en-US" sz="2000" kern="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) is set to determine the required delay for a minimum </a:t>
            </a:r>
            <a:r>
              <a:rPr lang="en-US" sz="2000" kern="0" dirty="0" err="1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V</a:t>
            </a:r>
            <a:r>
              <a:rPr lang="en-US" sz="2000" kern="0" baseline="-25000" dirty="0" err="1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overshoot</a:t>
            </a:r>
            <a:r>
              <a:rPr lang="en-US" sz="2000" kern="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. This is derived from the settling time requirement. 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lang="en-US" sz="2000" kern="0" dirty="0">
              <a:solidFill>
                <a:prstClr val="black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0892" y="726774"/>
            <a:ext cx="117734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kern="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An optimized design of a ring amplifier lies in resolving the mentioned trade-offs and reaching the values for circuit parameters to achieve the required specifications.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0892" y="4771824"/>
            <a:ext cx="11094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kern="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The hand-calculated circuit parameters may require some adjustments after being simulated.</a:t>
            </a:r>
            <a:endParaRPr lang="en-IN" sz="2000" kern="0" dirty="0">
              <a:solidFill>
                <a:prstClr val="black"/>
              </a:solidFill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368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19000" y="5878800"/>
            <a:ext cx="11557200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GB" sz="1333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84800" y="6499200"/>
            <a:ext cx="210954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FFFFFF"/>
                </a:solidFill>
                <a:cs typeface="Arial"/>
                <a:sym typeface="Arial"/>
              </a:rPr>
              <a:t>Arkadeep Barua</a:t>
            </a:r>
            <a:endParaRPr sz="16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41768" y="0"/>
            <a:ext cx="5091813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2400" kern="0" dirty="0" smtClean="0">
                <a:solidFill>
                  <a:srgbClr val="FFFFFF"/>
                </a:solidFill>
                <a:cs typeface="Arial"/>
                <a:sym typeface="Arial"/>
              </a:rPr>
              <a:t>Content</a:t>
            </a:r>
            <a:endParaRPr lang="en-GB" sz="24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41768" y="921489"/>
            <a:ext cx="11734433" cy="5188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Motivation</a:t>
            </a:r>
            <a:endParaRPr lang="en-US" sz="2800" kern="0" dirty="0">
              <a:solidFill>
                <a:srgbClr val="000000"/>
              </a:solidFill>
              <a:cs typeface="Arial" panose="020B0604020202020204" pitchFamily="34" charset="0"/>
              <a:sym typeface="Arial"/>
            </a:endParaRPr>
          </a:p>
          <a:p>
            <a:pPr marL="380990" indent="-38099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Ring Amplifier Operation Theory and Stabilization</a:t>
            </a:r>
            <a:endParaRPr lang="en-US" sz="2800" kern="0" dirty="0">
              <a:solidFill>
                <a:srgbClr val="000000"/>
              </a:solidFill>
              <a:cs typeface="Arial" panose="020B0604020202020204" pitchFamily="34" charset="0"/>
              <a:sym typeface="Arial"/>
            </a:endParaRPr>
          </a:p>
          <a:p>
            <a:pPr marL="380990" indent="-38099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Ring Amplifier Advantages</a:t>
            </a:r>
          </a:p>
          <a:p>
            <a:pPr marL="380990" indent="-38099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Ring Amplifier Design Considerations</a:t>
            </a:r>
          </a:p>
          <a:p>
            <a:pPr marL="380990" indent="-38099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Ring Amplifier Topologies</a:t>
            </a:r>
            <a:endParaRPr lang="en-US" sz="2800" kern="0" dirty="0">
              <a:solidFill>
                <a:srgbClr val="000000"/>
              </a:solidFill>
              <a:cs typeface="Arial" panose="020B0604020202020204" pitchFamily="34" charset="0"/>
              <a:sym typeface="Arial"/>
            </a:endParaRPr>
          </a:p>
          <a:p>
            <a:pPr marL="380990" indent="-38099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Amplifier Performance Enhancement Technique: CLS</a:t>
            </a:r>
            <a:endParaRPr lang="en-US" sz="2800" kern="0" dirty="0">
              <a:solidFill>
                <a:srgbClr val="000000"/>
              </a:solidFill>
              <a:cs typeface="Arial" panose="020B0604020202020204" pitchFamily="34" charset="0"/>
              <a:sym typeface="Arial"/>
            </a:endParaRPr>
          </a:p>
          <a:p>
            <a:pPr algn="just">
              <a:buClr>
                <a:srgbClr val="000000"/>
              </a:buClr>
              <a:buFont typeface="Arial"/>
              <a:buNone/>
            </a:pPr>
            <a:endParaRPr lang="en-US" sz="2800" kern="0" dirty="0">
              <a:solidFill>
                <a:srgbClr val="000000"/>
              </a:solidFill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27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484800" y="6499200"/>
            <a:ext cx="210954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600" kern="0" dirty="0">
                <a:solidFill>
                  <a:srgbClr val="FFFFFF"/>
                </a:solidFill>
                <a:cs typeface="Arial"/>
                <a:sym typeface="Arial"/>
              </a:rPr>
              <a:t>Arkadeep Barua</a:t>
            </a:r>
            <a:endParaRPr sz="16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34900" y="8467"/>
            <a:ext cx="6908800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2400" kern="0" dirty="0">
                <a:solidFill>
                  <a:srgbClr val="FFFFFF"/>
                </a:solidFill>
                <a:cs typeface="Arial"/>
                <a:sym typeface="Arial"/>
              </a:rPr>
              <a:t>Ring Amplifier Topologies</a:t>
            </a:r>
          </a:p>
        </p:txBody>
      </p:sp>
      <p:sp>
        <p:nvSpPr>
          <p:cNvPr id="72" name="Google Shape;72;p14"/>
          <p:cNvSpPr txBox="1"/>
          <p:nvPr/>
        </p:nvSpPr>
        <p:spPr>
          <a:xfrm>
            <a:off x="319000" y="1514116"/>
            <a:ext cx="5547833" cy="407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44" indent="-285744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Offset voltage applied directly before output. </a:t>
            </a:r>
          </a:p>
          <a:p>
            <a:pPr marL="285744" indent="-285744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Precise control of output stage biasing.</a:t>
            </a:r>
          </a:p>
          <a:p>
            <a:pPr marL="285744" indent="-285744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Best for Class AB operation.</a:t>
            </a:r>
          </a:p>
          <a:p>
            <a:pPr marL="285744" indent="-285744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Limitations: reduce max slewing efficiency.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lang="en-US" sz="2400" kern="0" dirty="0">
              <a:solidFill>
                <a:prstClr val="black"/>
              </a:solidFill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107" y="1514116"/>
            <a:ext cx="4209093" cy="25740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98214" y="4262026"/>
            <a:ext cx="393426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IN" sz="1467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Fig. </a:t>
            </a:r>
            <a:r>
              <a:rPr lang="en-IN" sz="1467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Ring </a:t>
            </a:r>
            <a:r>
              <a:rPr lang="en-IN" sz="1467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</a:t>
            </a:r>
            <a:r>
              <a:rPr lang="en-IN" sz="1467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mplifier with biasing at the third stage</a:t>
            </a:r>
            <a:endParaRPr lang="en-IN" sz="1467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9107" y="5898516"/>
            <a:ext cx="10459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</a:pPr>
            <a:r>
              <a:rPr lang="en-IN" sz="1200" dirty="0">
                <a:solidFill>
                  <a:srgbClr val="000000"/>
                </a:solidFill>
              </a:rPr>
              <a:t>[4] K. M. </a:t>
            </a:r>
            <a:r>
              <a:rPr lang="en-IN" sz="1200" dirty="0" err="1">
                <a:solidFill>
                  <a:srgbClr val="000000"/>
                </a:solidFill>
              </a:rPr>
              <a:t>Megawer</a:t>
            </a:r>
            <a:r>
              <a:rPr lang="en-IN" sz="1200" dirty="0">
                <a:solidFill>
                  <a:srgbClr val="000000"/>
                </a:solidFill>
              </a:rPr>
              <a:t>, F. A. </a:t>
            </a:r>
            <a:r>
              <a:rPr lang="en-IN" sz="1200" dirty="0" err="1">
                <a:solidFill>
                  <a:srgbClr val="000000"/>
                </a:solidFill>
              </a:rPr>
              <a:t>Hussien</a:t>
            </a:r>
            <a:r>
              <a:rPr lang="en-IN" sz="1200" dirty="0">
                <a:solidFill>
                  <a:srgbClr val="000000"/>
                </a:solidFill>
              </a:rPr>
              <a:t>, M. M. </a:t>
            </a:r>
            <a:r>
              <a:rPr lang="en-IN" sz="1200" dirty="0" err="1">
                <a:solidFill>
                  <a:srgbClr val="000000"/>
                </a:solidFill>
              </a:rPr>
              <a:t>Aboudina</a:t>
            </a:r>
            <a:r>
              <a:rPr lang="en-IN" sz="1200" dirty="0">
                <a:solidFill>
                  <a:srgbClr val="000000"/>
                </a:solidFill>
              </a:rPr>
              <a:t> and A. N. </a:t>
            </a:r>
            <a:r>
              <a:rPr lang="en-IN" sz="1200" dirty="0" err="1">
                <a:solidFill>
                  <a:srgbClr val="000000"/>
                </a:solidFill>
              </a:rPr>
              <a:t>Mohieldin</a:t>
            </a:r>
            <a:r>
              <a:rPr lang="en-IN" sz="1200" dirty="0">
                <a:solidFill>
                  <a:srgbClr val="000000"/>
                </a:solidFill>
              </a:rPr>
              <a:t>, ”A Systematic Design Methodology for Class-AB-Style Ring Amplifiers,” in IEEE Transactions on Circuits and Systems II: Express Briefs, Sept. 2018.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4857" y="851877"/>
            <a:ext cx="6873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000000"/>
                </a:solidFill>
              </a:rPr>
              <a:t>Ring Amplifier with Biasing at Third Stage: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6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19000" y="5878800"/>
            <a:ext cx="11557200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GB" sz="1333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84800" y="6499200"/>
            <a:ext cx="210954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600" kern="0" dirty="0">
                <a:solidFill>
                  <a:srgbClr val="FFFFFF"/>
                </a:solidFill>
                <a:cs typeface="Arial"/>
                <a:sym typeface="Arial"/>
              </a:rPr>
              <a:t>Arkadeep Barua</a:t>
            </a:r>
            <a:endParaRPr sz="16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51267" y="0"/>
            <a:ext cx="6908800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2400" kern="0" dirty="0">
                <a:solidFill>
                  <a:srgbClr val="FFFFFF"/>
                </a:solidFill>
                <a:cs typeface="Arial"/>
                <a:sym typeface="Arial"/>
              </a:rPr>
              <a:t>Ring Amplifier Topologies</a:t>
            </a:r>
          </a:p>
        </p:txBody>
      </p:sp>
      <p:sp>
        <p:nvSpPr>
          <p:cNvPr id="72" name="Google Shape;72;p14"/>
          <p:cNvSpPr txBox="1"/>
          <p:nvPr/>
        </p:nvSpPr>
        <p:spPr>
          <a:xfrm>
            <a:off x="319000" y="1259243"/>
            <a:ext cx="5598633" cy="559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44" indent="-285744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dropping of series voltage in line with gate of output transistor resolved.</a:t>
            </a:r>
          </a:p>
          <a:p>
            <a:pPr marL="285744" indent="-285744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Dynamically creates offset voltage across register during stabilization.</a:t>
            </a:r>
          </a:p>
          <a:p>
            <a:pPr marL="285744" indent="-285744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PVT robust design. If supply voltage increase =&gt; current through register also increase =&gt; offset voltage increases and keep </a:t>
            </a:r>
            <a:r>
              <a:rPr lang="en-US" sz="2400" kern="0" dirty="0" err="1">
                <a:solidFill>
                  <a:prstClr val="black"/>
                </a:solidFill>
                <a:cs typeface="Arial"/>
                <a:sym typeface="Arial"/>
              </a:rPr>
              <a:t>Iout</a:t>
            </a: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 stable.</a:t>
            </a:r>
          </a:p>
          <a:p>
            <a:pPr marL="285744" indent="-285744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Slewing efficiency is more.</a:t>
            </a:r>
          </a:p>
          <a:p>
            <a:pPr marL="285744" indent="-285744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Limitations: Speed problem if large V</a:t>
            </a:r>
            <a:r>
              <a:rPr lang="en-US" sz="2400" kern="0" baseline="-25000" dirty="0">
                <a:solidFill>
                  <a:prstClr val="black"/>
                </a:solidFill>
                <a:cs typeface="Arial"/>
                <a:sym typeface="Arial"/>
              </a:rPr>
              <a:t>DZ </a:t>
            </a: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is needed.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574" y="1384419"/>
            <a:ext cx="3966706" cy="28333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19508" y="4287663"/>
            <a:ext cx="2686578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IN" sz="1467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Fig. </a:t>
            </a:r>
            <a:r>
              <a:rPr lang="en-IN" sz="1467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Self Biased Ring Amplifier </a:t>
            </a:r>
            <a:endParaRPr lang="en-IN" sz="1467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9783" y="6139135"/>
            <a:ext cx="10786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[5] Y. Lim and M. P. Flynn, ”A 100 MS/s, 10.5 Bit, 2.46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mW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 Comparator Less Pipeline ADC Using Self- Biased Ring Amplifiers,” in IEEE Journal of Solid-State Circuits, Oct. 2015.</a:t>
            </a:r>
            <a:endParaRPr lang="en-US" sz="1200" kern="0" dirty="0">
              <a:solidFill>
                <a:prstClr val="black"/>
              </a:solidFill>
              <a:latin typeface="Arial Narrow" panose="020B0606020202030204" pitchFamily="34" charset="0"/>
              <a:cs typeface="Arial"/>
              <a:sym typeface="Arial"/>
            </a:endParaRPr>
          </a:p>
          <a:p>
            <a:endParaRPr lang="en-IN" sz="120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9000" y="638833"/>
            <a:ext cx="4619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000000"/>
                </a:solidFill>
              </a:rPr>
              <a:t>Self Biased Ring Amplifier: 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19000" y="5878800"/>
            <a:ext cx="11557200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GB" sz="1333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84800" y="6499200"/>
            <a:ext cx="210954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600" kern="0" dirty="0">
                <a:solidFill>
                  <a:srgbClr val="FFFFFF"/>
                </a:solidFill>
                <a:cs typeface="Arial"/>
                <a:sym typeface="Arial"/>
              </a:rPr>
              <a:t>Arkadeep Barua</a:t>
            </a:r>
            <a:endParaRPr sz="16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51267" y="0"/>
            <a:ext cx="6908800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2400" kern="0" dirty="0">
                <a:solidFill>
                  <a:srgbClr val="FFFFFF"/>
                </a:solidFill>
                <a:cs typeface="Arial"/>
                <a:sym typeface="Arial"/>
              </a:rPr>
              <a:t>Ring Amplifier Topologies</a:t>
            </a:r>
          </a:p>
        </p:txBody>
      </p:sp>
      <p:sp>
        <p:nvSpPr>
          <p:cNvPr id="72" name="Google Shape;72;p14"/>
          <p:cNvSpPr txBox="1"/>
          <p:nvPr/>
        </p:nvSpPr>
        <p:spPr>
          <a:xfrm>
            <a:off x="315749" y="1416860"/>
            <a:ext cx="7361960" cy="559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44" indent="-285744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Increasing the number of stages increase </a:t>
            </a:r>
            <a:r>
              <a:rPr lang="en-IN" sz="2400" kern="0" dirty="0">
                <a:solidFill>
                  <a:srgbClr val="000000"/>
                </a:solidFill>
                <a:cs typeface="Arial"/>
                <a:sym typeface="Arial"/>
              </a:rPr>
              <a:t>power consumption, large signal delay effecting stability</a:t>
            </a: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.</a:t>
            </a:r>
          </a:p>
          <a:p>
            <a:pPr marL="285744" indent="-285744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Increasing the output impedance of the first two stages reduce associated pole frequency</a:t>
            </a: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.</a:t>
            </a:r>
          </a:p>
          <a:p>
            <a:pPr marL="285744" indent="-285744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Increasing L of output transistor reduce slew rate.</a:t>
            </a:r>
          </a:p>
          <a:p>
            <a:pPr marL="285744" indent="-285744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Increasing W of output transistor reduce zero.</a:t>
            </a:r>
          </a:p>
          <a:p>
            <a:pPr marL="285744" indent="-285744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Output impedance can be increased using </a:t>
            </a:r>
            <a:r>
              <a:rPr lang="en-US" sz="2400" kern="0" dirty="0" err="1">
                <a:solidFill>
                  <a:prstClr val="black"/>
                </a:solidFill>
                <a:cs typeface="Arial"/>
                <a:sym typeface="Arial"/>
              </a:rPr>
              <a:t>cascode</a:t>
            </a: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 device.</a:t>
            </a:r>
          </a:p>
          <a:p>
            <a:pPr>
              <a:buClr>
                <a:srgbClr val="000000"/>
              </a:buClr>
            </a:pPr>
            <a:endParaRPr lang="en-US" sz="2400" kern="0" dirty="0">
              <a:solidFill>
                <a:prstClr val="black"/>
              </a:solidFill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18349" y="4267201"/>
            <a:ext cx="3108628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IN" sz="1467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Fig. </a:t>
            </a:r>
            <a:r>
              <a:rPr lang="en-IN" sz="1467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Cascode</a:t>
            </a:r>
            <a:r>
              <a:rPr lang="en-IN" sz="1467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Ring Amplifier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836" y="1153682"/>
            <a:ext cx="4042142" cy="31303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69107" y="5898516"/>
            <a:ext cx="10459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</a:pP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[6] C. Y. Lee, P. K.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Venkatachala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A.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ElShater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B. Xiao, H. Hu and Un K. Moon, ”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Cascoded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 Ring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Ampli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-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fiers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 for High Speed and High Accuracy Settling,” 2019 IEEE International Symposium on Circuits and Systems (ISCAS), 2019.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8989" y="708433"/>
            <a:ext cx="4122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>
                <a:solidFill>
                  <a:srgbClr val="000000"/>
                </a:solidFill>
              </a:rPr>
              <a:t>Cascode</a:t>
            </a:r>
            <a:r>
              <a:rPr lang="en-IN" sz="2800" dirty="0">
                <a:solidFill>
                  <a:srgbClr val="000000"/>
                </a:solidFill>
              </a:rPr>
              <a:t> Ring Amplifier: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19000" y="5878800"/>
            <a:ext cx="11557200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GB" sz="1333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84800" y="6499200"/>
            <a:ext cx="210954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600" kern="0" dirty="0">
                <a:solidFill>
                  <a:srgbClr val="FFFFFF"/>
                </a:solidFill>
                <a:cs typeface="Arial"/>
                <a:sym typeface="Arial"/>
              </a:rPr>
              <a:t>Arkadeep Barua</a:t>
            </a:r>
            <a:endParaRPr sz="16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01296" y="0"/>
            <a:ext cx="6908800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2400" kern="0" dirty="0">
                <a:solidFill>
                  <a:srgbClr val="FFFFFF"/>
                </a:solidFill>
                <a:cs typeface="Arial"/>
                <a:sym typeface="Arial"/>
              </a:rPr>
              <a:t>Ring Amplifier Topologies</a:t>
            </a:r>
          </a:p>
        </p:txBody>
      </p:sp>
      <p:sp>
        <p:nvSpPr>
          <p:cNvPr id="72" name="Google Shape;72;p14"/>
          <p:cNvSpPr txBox="1"/>
          <p:nvPr/>
        </p:nvSpPr>
        <p:spPr>
          <a:xfrm>
            <a:off x="319000" y="1237106"/>
            <a:ext cx="5598633" cy="559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44" indent="-285744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Tunable ON state resistance.</a:t>
            </a:r>
          </a:p>
          <a:p>
            <a:pPr marL="285744" indent="-285744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Power cycling.</a:t>
            </a:r>
          </a:p>
          <a:p>
            <a:pPr marL="285744" indent="-285744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Limitations: Less PVT robust than static resistor. </a:t>
            </a:r>
          </a:p>
        </p:txBody>
      </p:sp>
      <p:sp>
        <p:nvSpPr>
          <p:cNvPr id="2" name="Rectangle 1"/>
          <p:cNvSpPr/>
          <p:nvPr/>
        </p:nvSpPr>
        <p:spPr>
          <a:xfrm>
            <a:off x="484800" y="3778622"/>
            <a:ext cx="6096000" cy="28829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44" indent="-285744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Can control the propagation delay with this current starved inverter structure.</a:t>
            </a:r>
          </a:p>
          <a:p>
            <a:pPr marL="285744" indent="-285744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Control delay.</a:t>
            </a:r>
          </a:p>
          <a:p>
            <a:pPr marL="285744" indent="-285744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Analog PVT tracking scheme.</a:t>
            </a:r>
          </a:p>
          <a:p>
            <a:pPr marL="285744" indent="-285744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Limitations: Slower. </a:t>
            </a:r>
          </a:p>
          <a:p>
            <a:pPr marL="285744" indent="-285744">
              <a:buClr>
                <a:srgbClr val="000000"/>
              </a:buClr>
              <a:buFont typeface="Symbol" panose="05050102010706020507" pitchFamily="18" charset="2"/>
              <a:buChar char="·"/>
            </a:pPr>
            <a:endParaRPr lang="en-US" sz="2400" kern="0" dirty="0">
              <a:solidFill>
                <a:prstClr val="black"/>
              </a:solidFill>
              <a:cs typeface="Arial"/>
              <a:sym typeface="Arial"/>
            </a:endParaRPr>
          </a:p>
          <a:p>
            <a:pPr marL="285744" indent="-285744">
              <a:buClr>
                <a:srgbClr val="000000"/>
              </a:buClr>
              <a:buFont typeface="Symbol" panose="05050102010706020507" pitchFamily="18" charset="2"/>
              <a:buChar char="·"/>
            </a:pPr>
            <a:endParaRPr lang="en-US" sz="1867" kern="0" dirty="0">
              <a:solidFill>
                <a:prstClr val="black"/>
              </a:solidFill>
              <a:cs typeface="Arial"/>
              <a:sym typeface="Arial"/>
            </a:endParaRPr>
          </a:p>
          <a:p>
            <a:pPr marL="285744" indent="-285744">
              <a:buClr>
                <a:srgbClr val="000000"/>
              </a:buClr>
              <a:buFont typeface="Symbol" panose="05050102010706020507" pitchFamily="18" charset="2"/>
              <a:buChar char="·"/>
            </a:pPr>
            <a:endParaRPr lang="en-IN" sz="1867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19000" y="3276600"/>
            <a:ext cx="11345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69;p14"/>
          <p:cNvSpPr txBox="1"/>
          <p:nvPr/>
        </p:nvSpPr>
        <p:spPr>
          <a:xfrm>
            <a:off x="2344787" y="5980400"/>
            <a:ext cx="7932099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[3] Z. Pei, Y. Wang and L. Han, ”CMOS Ring Amplifier for Bio-Signal LNA,” 2020 IEEE 4th Information Technology, Networking, Electronic and Automation Control Conference (ITNEC), 2020.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852" y="674401"/>
            <a:ext cx="3216481" cy="22974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2019" y="616343"/>
            <a:ext cx="6401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000000"/>
                </a:solidFill>
              </a:rPr>
              <a:t>Ring Amplifier Biasing with Transistor:</a:t>
            </a:r>
            <a:endParaRPr lang="en-IN" sz="28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532" y="3356296"/>
            <a:ext cx="2967185" cy="262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1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19000" y="5878800"/>
            <a:ext cx="11557200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GB" sz="1333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84800" y="6499200"/>
            <a:ext cx="210954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600" kern="0" dirty="0">
                <a:solidFill>
                  <a:srgbClr val="FFFFFF"/>
                </a:solidFill>
                <a:cs typeface="Arial"/>
                <a:sym typeface="Arial"/>
              </a:rPr>
              <a:t>Arkadeep Barua</a:t>
            </a:r>
            <a:endParaRPr sz="16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41767" y="9253"/>
            <a:ext cx="7537575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2400" kern="0" dirty="0">
                <a:solidFill>
                  <a:srgbClr val="FFFFFF"/>
                </a:solidFill>
                <a:cs typeface="Arial"/>
                <a:sym typeface="Arial"/>
              </a:rPr>
              <a:t>Amplifier Performance Enhancement: </a:t>
            </a:r>
            <a:r>
              <a:rPr lang="en-GB" sz="2400" kern="0" dirty="0">
                <a:solidFill>
                  <a:srgbClr val="FFFFFF"/>
                </a:solidFill>
                <a:cs typeface="Arial"/>
                <a:sym typeface="Arial"/>
              </a:rPr>
              <a:t>CLS Structure</a:t>
            </a:r>
          </a:p>
        </p:txBody>
      </p:sp>
      <p:sp>
        <p:nvSpPr>
          <p:cNvPr id="72" name="Google Shape;72;p14"/>
          <p:cNvSpPr txBox="1"/>
          <p:nvPr/>
        </p:nvSpPr>
        <p:spPr>
          <a:xfrm>
            <a:off x="141768" y="850592"/>
            <a:ext cx="5547833" cy="5188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CLS(correlated level shift) technique:</a:t>
            </a:r>
          </a:p>
          <a:p>
            <a:pPr marL="457189" indent="-457189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reduce finite </a:t>
            </a: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amplifier </a:t>
            </a: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gain error</a:t>
            </a:r>
          </a:p>
          <a:p>
            <a:pPr marL="457189" indent="-457189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 increase the </a:t>
            </a: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amplifier’s </a:t>
            </a: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useful output swing</a:t>
            </a:r>
          </a:p>
          <a:p>
            <a:pPr marL="457189" indent="-457189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amplification phase happens in two steps: estimation(</a:t>
            </a:r>
            <a:r>
              <a:rPr lang="en-US" sz="2400" kern="0" dirty="0">
                <a:solidFill>
                  <a:prstClr val="black"/>
                </a:solidFill>
                <a:cs typeface="Arial"/>
                <a:sym typeface="Symbol" panose="05050102010706020507" pitchFamily="18" charset="2"/>
              </a:rPr>
              <a:t></a:t>
            </a:r>
            <a:r>
              <a:rPr lang="en-US" sz="2400" kern="0" baseline="-25000" dirty="0">
                <a:solidFill>
                  <a:prstClr val="black"/>
                </a:solidFill>
                <a:cs typeface="Arial"/>
                <a:sym typeface="Symbol" panose="05050102010706020507" pitchFamily="18" charset="2"/>
              </a:rPr>
              <a:t>EST</a:t>
            </a: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) and level shifting(</a:t>
            </a:r>
            <a:r>
              <a:rPr lang="en-US" sz="2400" kern="0" dirty="0">
                <a:solidFill>
                  <a:prstClr val="black"/>
                </a:solidFill>
                <a:cs typeface="Arial"/>
                <a:sym typeface="Symbol" panose="05050102010706020507" pitchFamily="18" charset="2"/>
              </a:rPr>
              <a:t></a:t>
            </a:r>
            <a:r>
              <a:rPr lang="en-US" sz="2400" kern="0" baseline="-25000" dirty="0">
                <a:solidFill>
                  <a:prstClr val="black"/>
                </a:solidFill>
                <a:cs typeface="Arial"/>
                <a:sym typeface="Symbol" panose="05050102010706020507" pitchFamily="18" charset="2"/>
              </a:rPr>
              <a:t>CLS</a:t>
            </a: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) .</a:t>
            </a:r>
          </a:p>
          <a:p>
            <a:pPr marL="457189" indent="-457189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An estimate of the signal is generated during </a:t>
            </a:r>
            <a:r>
              <a:rPr lang="en-US" sz="2400" kern="0" dirty="0" err="1">
                <a:solidFill>
                  <a:srgbClr val="000000"/>
                </a:solidFill>
                <a:cs typeface="Arial"/>
                <a:sym typeface="Arial"/>
              </a:rPr>
              <a:t>φ</a:t>
            </a:r>
            <a:r>
              <a:rPr lang="en-US" sz="2400" kern="0" baseline="-25000" dirty="0" err="1">
                <a:solidFill>
                  <a:srgbClr val="000000"/>
                </a:solidFill>
                <a:cs typeface="Arial"/>
                <a:sym typeface="Arial"/>
              </a:rPr>
              <a:t>EST</a:t>
            </a: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 and sampled onto C</a:t>
            </a:r>
            <a:r>
              <a:rPr lang="en-US" sz="2400" kern="0" baseline="-25000" dirty="0">
                <a:solidFill>
                  <a:srgbClr val="000000"/>
                </a:solidFill>
                <a:cs typeface="Arial"/>
                <a:sym typeface="Arial"/>
              </a:rPr>
              <a:t>CLS</a:t>
            </a: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, which is then placed in the feedback path in order to cancel finite </a:t>
            </a:r>
            <a:r>
              <a:rPr lang="en-US" sz="2400" kern="0" dirty="0" err="1">
                <a:solidFill>
                  <a:srgbClr val="000000"/>
                </a:solidFill>
                <a:cs typeface="Arial"/>
                <a:sym typeface="Arial"/>
              </a:rPr>
              <a:t>opamp</a:t>
            </a: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 gain error during </a:t>
            </a:r>
            <a:r>
              <a:rPr lang="en-US" sz="2400" kern="0" dirty="0" err="1">
                <a:solidFill>
                  <a:srgbClr val="000000"/>
                </a:solidFill>
                <a:cs typeface="Arial"/>
                <a:sym typeface="Arial"/>
              </a:rPr>
              <a:t>φ</a:t>
            </a:r>
            <a:r>
              <a:rPr lang="en-US" sz="2400" kern="0" baseline="-25000" dirty="0" err="1">
                <a:solidFill>
                  <a:srgbClr val="000000"/>
                </a:solidFill>
                <a:cs typeface="Arial"/>
                <a:sym typeface="Arial"/>
              </a:rPr>
              <a:t>CLS</a:t>
            </a:r>
            <a:r>
              <a:rPr lang="en-US" sz="2400" kern="0" baseline="-25000" dirty="0">
                <a:solidFill>
                  <a:srgbClr val="000000"/>
                </a:solidFill>
                <a:cs typeface="Arial"/>
                <a:sym typeface="Arial"/>
              </a:rPr>
              <a:t>.</a:t>
            </a:r>
            <a:endParaRPr lang="en-IN" sz="2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608" y="1017304"/>
            <a:ext cx="5578813" cy="35099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02075" y="4743118"/>
            <a:ext cx="2215671" cy="318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IN" sz="1467" kern="0" dirty="0">
                <a:solidFill>
                  <a:srgbClr val="000000"/>
                </a:solidFill>
                <a:cs typeface="Arial"/>
                <a:sym typeface="Arial"/>
              </a:rPr>
              <a:t>Fig. </a:t>
            </a:r>
            <a:r>
              <a:rPr lang="en-IN" sz="1467" kern="0" dirty="0">
                <a:solidFill>
                  <a:srgbClr val="000000"/>
                </a:solidFill>
                <a:cs typeface="Arial"/>
                <a:sym typeface="Arial"/>
              </a:rPr>
              <a:t>B</a:t>
            </a:r>
            <a:r>
              <a:rPr lang="en-IN" sz="1467" kern="0" dirty="0" smtClean="0">
                <a:solidFill>
                  <a:srgbClr val="000000"/>
                </a:solidFill>
                <a:cs typeface="Arial"/>
                <a:sym typeface="Arial"/>
              </a:rPr>
              <a:t>asic </a:t>
            </a:r>
            <a:r>
              <a:rPr lang="en-IN" sz="1467" kern="0" dirty="0">
                <a:solidFill>
                  <a:srgbClr val="000000"/>
                </a:solidFill>
                <a:cs typeface="Arial"/>
                <a:sym typeface="Arial"/>
              </a:rPr>
              <a:t>CLS structure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1335667" y="6138200"/>
            <a:ext cx="107177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</a:pP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[7]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Gregoire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B. Robert. “Correlated level shifting as a power-saving method to reduce the effects of finite DC gain and signal swing in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opamps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.” (2008). </a:t>
            </a:r>
          </a:p>
        </p:txBody>
      </p:sp>
    </p:spTree>
    <p:extLst>
      <p:ext uri="{BB962C8B-B14F-4D97-AF65-F5344CB8AC3E}">
        <p14:creationId xmlns:p14="http://schemas.microsoft.com/office/powerpoint/2010/main" val="10232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484800" y="6499200"/>
            <a:ext cx="210954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600" kern="0" dirty="0">
                <a:solidFill>
                  <a:srgbClr val="FFFFFF"/>
                </a:solidFill>
                <a:cs typeface="Arial"/>
                <a:sym typeface="Arial"/>
              </a:rPr>
              <a:t>Arkadeep Barua</a:t>
            </a:r>
            <a:endParaRPr sz="16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72143" y="-36532"/>
            <a:ext cx="6456471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2400" kern="0" dirty="0">
                <a:solidFill>
                  <a:srgbClr val="FFFFFF"/>
                </a:solidFill>
                <a:cs typeface="Arial"/>
                <a:sym typeface="Arial"/>
              </a:rPr>
              <a:t>CLS Structure Working Mechanism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10" y="857568"/>
            <a:ext cx="3543199" cy="23214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973" y="768161"/>
            <a:ext cx="3643723" cy="23367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205" y="653202"/>
            <a:ext cx="3710995" cy="23460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Google Shape;72;p14"/>
              <p:cNvSpPr txBox="1"/>
              <p:nvPr/>
            </p:nvSpPr>
            <p:spPr>
              <a:xfrm>
                <a:off x="288544" y="3240464"/>
                <a:ext cx="5547833" cy="26334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-IN" sz="1867" kern="0" dirty="0">
                    <a:solidFill>
                      <a:srgbClr val="000000"/>
                    </a:solidFill>
                    <a:cs typeface="Arial"/>
                    <a:sym typeface="Arial"/>
                  </a:rPr>
                  <a:t>In Estimation phase:</a:t>
                </a:r>
              </a:p>
              <a:p>
                <a:pPr>
                  <a:buClr>
                    <a:srgbClr val="000000"/>
                  </a:buClr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sz="1867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lang="en-IN" sz="1867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1867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IN" sz="1867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= </m:t>
                      </m:r>
                      <m:sSub>
                        <m:sSubPr>
                          <m:ctrlPr>
                            <a:rPr lang="en-IN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IN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lang="en-IN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𝑖𝑛</m:t>
                          </m:r>
                        </m:sub>
                      </m:sSub>
                      <m:r>
                        <a:rPr lang="en-IN" sz="1867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d>
                        <m:dPr>
                          <m:ctrlPr>
                            <a:rPr lang="en-IN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lang="en-IN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1+</m:t>
                          </m:r>
                          <m:f>
                            <m:fPr>
                              <m:ctrlPr>
                                <a:rPr lang="en-IN" sz="1867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1867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IN" sz="1867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867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1867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IN" sz="1867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867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IN" sz="1867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(</m:t>
                      </m:r>
                      <m:f>
                        <m:fPr>
                          <m:ctrlPr>
                            <a:rPr lang="en-IN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lang="en-IN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1</m:t>
                          </m:r>
                        </m:num>
                        <m:den>
                          <m:r>
                            <a:rPr lang="en-IN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1+</m:t>
                          </m:r>
                          <m:f>
                            <m:fPr>
                              <m:ctrlPr>
                                <a:rPr lang="en-IN" sz="1867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fPr>
                            <m:num>
                              <m:r>
                                <a:rPr lang="en-IN" sz="1867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867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𝑇</m:t>
                              </m:r>
                            </m:den>
                          </m:f>
                        </m:den>
                      </m:f>
                      <m:r>
                        <a:rPr lang="en-IN" sz="1867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)</m:t>
                      </m:r>
                    </m:oMath>
                  </m:oMathPara>
                </a14:m>
                <a:endParaRPr lang="en-IN"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lang="en-IN" sz="2400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13" name="Google Shape;72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44" y="3240464"/>
                <a:ext cx="5547833" cy="2633473"/>
              </a:xfrm>
              <a:prstGeom prst="rect">
                <a:avLst/>
              </a:prstGeom>
              <a:blipFill rotWithShape="0">
                <a:blip r:embed="rId6"/>
                <a:stretch>
                  <a:fillRect l="-4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90144" y="5262181"/>
            <a:ext cx="6096000" cy="6669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prstClr val="black"/>
                </a:solidFill>
                <a:cs typeface="Arial"/>
                <a:sym typeface="Arial"/>
              </a:rPr>
              <a:t>The residual voltage on C1 from the imperfect 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prstClr val="black"/>
                </a:solidFill>
                <a:cs typeface="Arial"/>
                <a:sym typeface="Arial"/>
              </a:rPr>
              <a:t>virtual ground is </a:t>
            </a:r>
            <a:endParaRPr lang="en-IN" sz="1867" kern="0" dirty="0">
              <a:solidFill>
                <a:prstClr val="black"/>
              </a:solidFill>
              <a:cs typeface="Arial"/>
              <a:sym typeface="Arial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071616" y="3162656"/>
            <a:ext cx="37871" cy="2874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274816" y="3126669"/>
                <a:ext cx="6096000" cy="96180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-US" sz="1867" kern="0" dirty="0">
                    <a:solidFill>
                      <a:srgbClr val="000000"/>
                    </a:solidFill>
                    <a:cs typeface="Arial"/>
                    <a:sym typeface="Arial"/>
                  </a:rPr>
                  <a:t>There is two ways to reduce residual voltage on C</a:t>
                </a:r>
                <a:r>
                  <a:rPr lang="en-US" sz="1867" kern="0" baseline="-25000" dirty="0">
                    <a:solidFill>
                      <a:srgbClr val="000000"/>
                    </a:solidFill>
                    <a:cs typeface="Arial"/>
                    <a:sym typeface="Arial"/>
                  </a:rPr>
                  <a:t>1</a:t>
                </a:r>
                <a:endParaRPr lang="en-US"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-US" sz="1867" kern="0" dirty="0">
                    <a:solidFill>
                      <a:srgbClr val="000000"/>
                    </a:solidFill>
                    <a:cs typeface="Arial"/>
                    <a:sym typeface="Arial"/>
                  </a:rPr>
                  <a:t>1. Increase gain of </a:t>
                </a:r>
                <a:r>
                  <a:rPr lang="en-US" sz="1867" kern="0" dirty="0" err="1">
                    <a:solidFill>
                      <a:srgbClr val="000000"/>
                    </a:solidFill>
                    <a:cs typeface="Arial"/>
                    <a:sym typeface="Arial"/>
                  </a:rPr>
                  <a:t>opamp</a:t>
                </a:r>
                <a:r>
                  <a:rPr lang="en-US" sz="1867" kern="0" dirty="0">
                    <a:solidFill>
                      <a:srgbClr val="000000"/>
                    </a:solidFill>
                    <a:cs typeface="Arial"/>
                    <a:sym typeface="Arial"/>
                  </a:rPr>
                  <a:t> A</a:t>
                </a:r>
                <a:r>
                  <a:rPr lang="en-US" sz="1867" kern="0" baseline="-25000" dirty="0">
                    <a:solidFill>
                      <a:srgbClr val="000000"/>
                    </a:solidFill>
                    <a:cs typeface="Arial"/>
                    <a:sym typeface="Arial"/>
                  </a:rPr>
                  <a:t>EST</a:t>
                </a:r>
                <a:r>
                  <a:rPr lang="en-US" sz="1867" kern="0" dirty="0">
                    <a:solidFill>
                      <a:srgbClr val="000000"/>
                    </a:solidFill>
                    <a:cs typeface="Arial"/>
                    <a:sym typeface="Arial"/>
                  </a:rPr>
                  <a:t> (conventional method)</a:t>
                </a:r>
              </a:p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-US" sz="1867" kern="0" dirty="0">
                    <a:solidFill>
                      <a:srgbClr val="000000"/>
                    </a:solidFill>
                    <a:cs typeface="Arial"/>
                    <a:sym typeface="Arial"/>
                  </a:rPr>
                  <a:t>2. Decrease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1867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1867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1867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𝑉</m:t>
                            </m:r>
                          </m:e>
                          <m:sub>
                            <m:r>
                              <a:rPr lang="en-IN" sz="1867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67" kern="0" dirty="0">
                    <a:solidFill>
                      <a:srgbClr val="000000"/>
                    </a:solidFill>
                    <a:cs typeface="Arial"/>
                    <a:sym typeface="Arial"/>
                  </a:rPr>
                  <a:t> (CLS method)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816" y="3126669"/>
                <a:ext cx="6096000" cy="961802"/>
              </a:xfrm>
              <a:prstGeom prst="rect">
                <a:avLst/>
              </a:prstGeom>
              <a:blipFill rotWithShape="0">
                <a:blip r:embed="rId7"/>
                <a:stretch>
                  <a:fillRect l="-900" t="-3165" b="-8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8976" y="4325599"/>
            <a:ext cx="2714504" cy="93658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274816" y="4104339"/>
            <a:ext cx="234872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IN" sz="1867" kern="0" dirty="0">
                <a:solidFill>
                  <a:srgbClr val="000000"/>
                </a:solidFill>
                <a:cs typeface="Arial"/>
                <a:sym typeface="Arial"/>
              </a:rPr>
              <a:t>In Level Shift phase: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20703" y="4984805"/>
            <a:ext cx="1815320" cy="79420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263829" y="5216605"/>
            <a:ext cx="3744936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prstClr val="black"/>
                </a:solidFill>
                <a:cs typeface="Arial"/>
                <a:sym typeface="Arial"/>
              </a:rPr>
              <a:t>Now the residual voltage on C1 is</a:t>
            </a:r>
            <a:endParaRPr lang="en-IN"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35667" y="6155213"/>
            <a:ext cx="107177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</a:pP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[7]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Gregoire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B. Robert. “Correlated level shifting as a power-saving method to reduce the effects of finite DC gain and signal swing in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opamps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.” (2008).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1765" y="45951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Where, </a:t>
            </a:r>
            <a:endParaRPr lang="en-I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458092" y="4439251"/>
                <a:ext cx="2083967" cy="663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𝐸𝑆𝑇</m:t>
                                  </m:r>
                                </m:e>
                              </m:d>
                            </m:sub>
                          </m:sSub>
                          <m:r>
                            <a:rPr lang="en-IN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𝐼𝑁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092" y="4439251"/>
                <a:ext cx="2083967" cy="66325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168016" y="5510910"/>
                <a:ext cx="1611723" cy="635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d>
                            <m:dPr>
                              <m:begChr m:val=""/>
                              <m:ctrlPr>
                                <a:rPr lang="en-I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IN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1(</m:t>
                              </m:r>
                              <m:r>
                                <a:rPr lang="en-I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𝐸𝑆𝑇</m:t>
                              </m:r>
                            </m:e>
                          </m:d>
                        </m:sub>
                      </m:sSub>
                      <m:r>
                        <a:rPr lang="en-IN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I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I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sz="1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I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𝐸𝑆𝑇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16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016" y="5510910"/>
                <a:ext cx="1611723" cy="63549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28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484800" y="6499200"/>
            <a:ext cx="210954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600" kern="0" dirty="0">
                <a:solidFill>
                  <a:srgbClr val="FFFFFF"/>
                </a:solidFill>
                <a:cs typeface="Arial"/>
                <a:sym typeface="Arial"/>
              </a:rPr>
              <a:t>Arkadeep Barua</a:t>
            </a:r>
            <a:endParaRPr sz="16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4733" y="-7129"/>
            <a:ext cx="6456471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2400" kern="0" dirty="0" smtClean="0">
                <a:solidFill>
                  <a:srgbClr val="FFFFFF"/>
                </a:solidFill>
                <a:cs typeface="Arial"/>
                <a:sym typeface="Arial"/>
              </a:rPr>
              <a:t>Amplifier </a:t>
            </a:r>
            <a:r>
              <a:rPr lang="en-GB" sz="2400" kern="0" dirty="0">
                <a:solidFill>
                  <a:srgbClr val="FFFFFF"/>
                </a:solidFill>
                <a:cs typeface="Arial"/>
                <a:sym typeface="Arial"/>
              </a:rPr>
              <a:t>Error </a:t>
            </a:r>
            <a:r>
              <a:rPr lang="en-GB" sz="2400" kern="0" dirty="0" smtClean="0">
                <a:solidFill>
                  <a:srgbClr val="FFFFFF"/>
                </a:solidFill>
                <a:cs typeface="Arial"/>
                <a:sym typeface="Arial"/>
              </a:rPr>
              <a:t>Calculation in CLS Technique </a:t>
            </a:r>
            <a:endParaRPr lang="en-GB" sz="24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21" name="object 4"/>
          <p:cNvSpPr txBox="1"/>
          <p:nvPr/>
        </p:nvSpPr>
        <p:spPr>
          <a:xfrm>
            <a:off x="13423481" y="8767516"/>
            <a:ext cx="641417" cy="255430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100480">
              <a:spcBef>
                <a:spcPts val="92"/>
              </a:spcBef>
              <a:buClr>
                <a:srgbClr val="000000"/>
              </a:buClr>
            </a:pPr>
            <a:fld id="{81D60167-4931-47E6-BA6A-407CBD079E47}" type="slidenum">
              <a:rPr sz="1583" b="1" kern="0" dirty="0">
                <a:solidFill>
                  <a:prstClr val="black"/>
                </a:solidFill>
                <a:latin typeface="Times New Roman"/>
                <a:cs typeface="Times New Roman"/>
                <a:sym typeface="Arial"/>
              </a:rPr>
              <a:pPr marL="100480">
                <a:spcBef>
                  <a:spcPts val="92"/>
                </a:spcBef>
                <a:buClr>
                  <a:srgbClr val="000000"/>
                </a:buClr>
              </a:pPr>
              <a:t>26</a:t>
            </a:fld>
            <a:r>
              <a:rPr sz="1583" b="1" kern="0" spc="-211" dirty="0">
                <a:solidFill>
                  <a:prstClr val="black"/>
                </a:solidFill>
                <a:latin typeface="Times New Roman"/>
                <a:cs typeface="Times New Roman"/>
                <a:sym typeface="Arial"/>
              </a:rPr>
              <a:t> </a:t>
            </a:r>
            <a:r>
              <a:rPr sz="1583" b="1" kern="0" dirty="0">
                <a:solidFill>
                  <a:prstClr val="black"/>
                </a:solidFill>
                <a:latin typeface="Times New Roman"/>
                <a:cs typeface="Times New Roman"/>
                <a:sym typeface="Arial"/>
              </a:rPr>
              <a:t>/</a:t>
            </a:r>
            <a:r>
              <a:rPr sz="1583" b="1" kern="0" spc="-211" dirty="0">
                <a:solidFill>
                  <a:prstClr val="black"/>
                </a:solidFill>
                <a:latin typeface="Times New Roman"/>
                <a:cs typeface="Times New Roman"/>
                <a:sym typeface="Arial"/>
              </a:rPr>
              <a:t> </a:t>
            </a:r>
            <a:r>
              <a:rPr lang="en-IN" sz="1583" b="1" kern="0" spc="-13" dirty="0">
                <a:solidFill>
                  <a:prstClr val="black"/>
                </a:solidFill>
                <a:latin typeface="Times New Roman"/>
                <a:cs typeface="Times New Roman"/>
                <a:sym typeface="Arial"/>
              </a:rPr>
              <a:t>31</a:t>
            </a:r>
            <a:endParaRPr sz="1583" kern="0" dirty="0">
              <a:solidFill>
                <a:prstClr val="black"/>
              </a:solidFill>
              <a:latin typeface="Times New Roman"/>
              <a:cs typeface="Times New Roman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3053" y="691066"/>
                <a:ext cx="4435815" cy="1025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1867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sz="1867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lang="en-IN" sz="1867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1867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IN" sz="1867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Arial"/>
                        </a:rPr>
                        <m:t>= </m:t>
                      </m:r>
                      <m:sSub>
                        <m:sSubPr>
                          <m:ctrlPr>
                            <a:rPr lang="en-IN" sz="1867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IN" sz="1867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lang="en-IN" sz="1867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𝑖𝑛</m:t>
                          </m:r>
                          <m:r>
                            <a:rPr lang="en-IN" sz="1867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IN" sz="1867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lang="en-IN" sz="1867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1+ </m:t>
                          </m:r>
                          <m:f>
                            <m:fPr>
                              <m:ctrlPr>
                                <a:rPr lang="en-IN" sz="1867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1867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IN" sz="1867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867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1867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IN" sz="1867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867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IN" sz="1867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d>
                        <m:dPr>
                          <m:ctrlPr>
                            <a:rPr lang="en-IN" sz="1867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lang="en-IN" sz="1867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1−</m:t>
                          </m:r>
                          <m:f>
                            <m:fPr>
                              <m:ctrlPr>
                                <a:rPr lang="en-IN" sz="1867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fPr>
                            <m:num>
                              <m:r>
                                <a:rPr lang="en-IN" sz="1867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867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1+</m:t>
                              </m:r>
                              <m:r>
                                <a:rPr lang="en-IN" sz="1867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1867" kern="0" dirty="0">
                  <a:solidFill>
                    <a:prstClr val="black"/>
                  </a:solidFill>
                  <a:cs typeface="Arial"/>
                  <a:sym typeface="Arial"/>
                </a:endParaRPr>
              </a:p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lang="en-IN" sz="1867" kern="0" dirty="0">
                  <a:solidFill>
                    <a:prstClr val="black"/>
                  </a:solidFill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3" y="691066"/>
                <a:ext cx="4435815" cy="10251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932" y="653063"/>
            <a:ext cx="3782275" cy="23975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19000" y="2250933"/>
                <a:ext cx="2716412" cy="967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67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67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β</m:t>
                          </m:r>
                        </m:e>
                        <m:sub>
                          <m:r>
                            <a:rPr lang="en-IN" sz="1867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2</m:t>
                          </m:r>
                        </m:sub>
                      </m:sSub>
                      <m:r>
                        <a:rPr lang="en-IN" sz="1867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lang="en-IN" sz="1867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1867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lang="en-IN" sz="1867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1867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1867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lang="en-IN" sz="1867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1867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1867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867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lang="en-IN" sz="1867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1867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1867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867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lang="en-IN" sz="1867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1867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1867" kern="0" dirty="0">
                  <a:solidFill>
                    <a:prstClr val="black"/>
                  </a:solidFill>
                  <a:cs typeface="Arial"/>
                  <a:sym typeface="Arial"/>
                </a:endParaRPr>
              </a:p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lang="en-IN" sz="1867" kern="0" dirty="0">
                  <a:solidFill>
                    <a:prstClr val="black"/>
                  </a:solidFill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00" y="2250933"/>
                <a:ext cx="2716412" cy="9674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flipV="1">
            <a:off x="484801" y="3286562"/>
            <a:ext cx="11561924" cy="40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9939" y="3876188"/>
            <a:ext cx="3416261" cy="22187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736234" y="3550755"/>
                <a:ext cx="4327147" cy="691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67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67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β</m:t>
                        </m:r>
                      </m:e>
                      <m:sub>
                        <m:r>
                          <a:rPr lang="en-IN" sz="1867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3</m:t>
                        </m:r>
                      </m:sub>
                    </m:sSub>
                    <m:r>
                      <a:rPr lang="en-IN" sz="1867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f>
                      <m:fPr>
                        <m:ctrlPr>
                          <a:rPr lang="en-IN" sz="1867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867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1867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𝐶</m:t>
                            </m:r>
                          </m:e>
                          <m:sub>
                            <m:r>
                              <a:rPr lang="en-IN" sz="1867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𝐿𝑆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1867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1867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𝐶</m:t>
                            </m:r>
                          </m:e>
                          <m:sub>
                            <m:r>
                              <a:rPr lang="en-IN" sz="1867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𝐿𝑆</m:t>
                            </m:r>
                          </m:sub>
                        </m:sSub>
                        <m:r>
                          <a:rPr lang="en-IN" sz="1867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sSub>
                          <m:sSubPr>
                            <m:ctrlPr>
                              <a:rPr lang="en-IN" sz="1867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1867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𝐶</m:t>
                            </m:r>
                          </m:e>
                          <m:sub>
                            <m:r>
                              <a:rPr lang="en-IN" sz="1867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𝐿</m:t>
                            </m:r>
                          </m:sub>
                        </m:sSub>
                        <m:r>
                          <a:rPr lang="en-IN" sz="1867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f>
                          <m:fPr>
                            <m:ctrlPr>
                              <a:rPr lang="en-IN" sz="1867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1867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a:rPr lang="en-IN" sz="1867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IN" sz="1867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1867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1867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a:rPr lang="en-IN" sz="1867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IN" sz="1867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1867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1867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a:rPr lang="en-IN" sz="1867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IN" sz="1867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IN" sz="1867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sz="1867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a:rPr lang="en-IN" sz="1867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IN" sz="1867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1867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1867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a:rPr lang="en-IN" sz="1867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IN" sz="1867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1867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1867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a:rPr lang="en-IN" sz="1867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IN" sz="1867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𝑖𝑛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IN" sz="1867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Arial"/>
                      </a:rPr>
                      <m:t>∗</m:t>
                    </m:r>
                    <m:f>
                      <m:fPr>
                        <m:ctrlPr>
                          <a:rPr lang="en-IN" sz="1867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867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1867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𝐶</m:t>
                            </m:r>
                          </m:e>
                          <m:sub>
                            <m:r>
                              <a:rPr lang="en-IN" sz="1867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1867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1867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𝐶</m:t>
                            </m:r>
                          </m:e>
                          <m:sub>
                            <m:r>
                              <a:rPr lang="en-IN" sz="1867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1</m:t>
                            </m:r>
                          </m:sub>
                        </m:sSub>
                        <m:r>
                          <a:rPr lang="en-IN" sz="1867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sSub>
                          <m:sSubPr>
                            <m:ctrlPr>
                              <a:rPr lang="en-IN" sz="1867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1867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𝐶</m:t>
                            </m:r>
                          </m:e>
                          <m:sub>
                            <m:r>
                              <a:rPr lang="en-IN" sz="1867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2</m:t>
                            </m:r>
                          </m:sub>
                        </m:sSub>
                        <m:r>
                          <a:rPr lang="en-IN" sz="1867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sSub>
                          <m:sSubPr>
                            <m:ctrlPr>
                              <a:rPr lang="en-IN" sz="1867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IN" sz="1867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𝐶</m:t>
                            </m:r>
                          </m:e>
                          <m:sub>
                            <m:r>
                              <a:rPr lang="en-IN" sz="1867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1867" kern="0" dirty="0">
                    <a:solidFill>
                      <a:prstClr val="black"/>
                    </a:solidFill>
                    <a:cs typeface="Arial"/>
                    <a:sym typeface="Arial"/>
                  </a:rPr>
                  <a:t> = </a:t>
                </a:r>
                <a:r>
                  <a:rPr lang="en-IN" sz="1867" kern="0" dirty="0">
                    <a:solidFill>
                      <a:prstClr val="black"/>
                    </a:solidFill>
                    <a:cs typeface="Arial"/>
                    <a:sym typeface="Symbol" panose="05050102010706020507" pitchFamily="18" charset="2"/>
                  </a:rPr>
                  <a:t>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67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67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β</m:t>
                        </m:r>
                      </m:e>
                      <m:sub>
                        <m:r>
                          <a:rPr lang="en-IN" sz="1867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2</m:t>
                        </m:r>
                      </m:sub>
                    </m:sSub>
                  </m:oMath>
                </a14:m>
                <a:endParaRPr lang="en-IN" sz="1867" kern="0" dirty="0">
                  <a:solidFill>
                    <a:prstClr val="black"/>
                  </a:solidFill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234" y="3550755"/>
                <a:ext cx="4327147" cy="691984"/>
              </a:xfrm>
              <a:prstGeom prst="rect">
                <a:avLst/>
              </a:prstGeom>
              <a:blipFill rotWithShape="0">
                <a:blip r:embed="rId7"/>
                <a:stretch>
                  <a:fillRect l="-423" b="-8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97893" y="5180066"/>
                <a:ext cx="5224828" cy="7131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000000"/>
                    </a:solidFill>
                  </a:rPr>
                  <a:t>Assuming that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</m:t>
                    </m:r>
                  </m:oMath>
                </a14:m>
                <a:r>
                  <a:rPr lang="en-IN" dirty="0">
                    <a:solidFill>
                      <a:srgbClr val="00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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2,3 </m:t>
                        </m:r>
                      </m:sub>
                    </m:sSub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endParaRPr lang="en-IN" dirty="0">
                  <a:solidFill>
                    <a:srgbClr val="000000"/>
                  </a:solidFill>
                </a:endParaRPr>
              </a:p>
              <a:p>
                <a:endParaRPr lang="en-IN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93" y="5180066"/>
                <a:ext cx="5224828" cy="713144"/>
              </a:xfrm>
              <a:prstGeom prst="rect">
                <a:avLst/>
              </a:prstGeom>
              <a:blipFill rotWithShape="0">
                <a:blip r:embed="rId8"/>
                <a:stretch>
                  <a:fillRect l="-1050" t="-5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07751" y="1448998"/>
                <a:ext cx="2338910" cy="745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</a:rPr>
                            <m:t>𝑒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</a:rPr>
                            <m:t>𝑆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</a:rPr>
                            <m:t>, 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</a:rPr>
                            <m:t>1+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sym typeface="Symbol" panose="05050102010706020507" pitchFamily="18" charset="2"/>
                                </a:rPr>
                                <m:t>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sym typeface="Symbol" panose="05050102010706020507" pitchFamily="18" charset="2"/>
                                </a:rPr>
                                <m:t>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51" y="1448998"/>
                <a:ext cx="2338910" cy="745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75078" y="3454325"/>
                <a:ext cx="2271583" cy="745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</a:rPr>
                            <m:t>𝑒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</a:rPr>
                            <m:t>𝑆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</a:rPr>
                            <m:t>,3 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</a:rPr>
                            <m:t>1+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sym typeface="Symbol" panose="05050102010706020507" pitchFamily="18" charset="2"/>
                                </a:rPr>
                                <m:t>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</a:rPr>
                                <m:t>3 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sym typeface="Symbol" panose="05050102010706020507" pitchFamily="18" charset="2"/>
                                </a:rPr>
                                <m:t>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78" y="3454325"/>
                <a:ext cx="2271583" cy="745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87088" y="4292615"/>
                <a:ext cx="4980402" cy="745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</a:rPr>
                            <m:t>𝑒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</a:rPr>
                            <m:t>𝑆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</a:rPr>
                            <m:t>,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</a:rPr>
                            <m:t>𝑡𝑜𝑡𝑎𝑙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</a:rPr>
                                <m:t>𝑆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</a:rPr>
                                <m:t>,2 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rgbClr val="000000"/>
                              </a:solidFill>
                            </a:rPr>
                            <m:t>𝑒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</a:rPr>
                            <m:t>𝑆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</a:rPr>
                            <m:t>,3 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</a:rPr>
                            <m:t>1+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sym typeface="Symbol" panose="05050102010706020507" pitchFamily="18" charset="2"/>
                                </a:rPr>
                                <m:t>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sym typeface="Symbol" panose="05050102010706020507" pitchFamily="18" charset="2"/>
                                </a:rPr>
                                <m:t></m:t>
                              </m:r>
                            </m:sub>
                          </m:sSub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</a:rPr>
                        <m:t> 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</a:rPr>
                            <m:t>1+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sym typeface="Symbol" panose="05050102010706020507" pitchFamily="18" charset="2"/>
                                </a:rPr>
                                <m:t>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</a:rPr>
                                <m:t>3 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sym typeface="Symbol" panose="05050102010706020507" pitchFamily="18" charset="2"/>
                                </a:rPr>
                                <m:t>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88" y="4292615"/>
                <a:ext cx="4980402" cy="745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081529" y="5173858"/>
                <a:ext cx="1907766" cy="4361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</a:rPr>
                          </m:ctrlPr>
                        </m:sSubPr>
                        <m:e>
                          <m:r>
                            <a:rPr lang="el-GR" i="1">
                              <a:solidFill>
                                <a:srgbClr val="000000"/>
                              </a:solidFill>
                            </a:rPr>
                            <m:t>𝐴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m:t>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</a:rPr>
                        <m:t>= 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</a:rPr>
                          </m:ctrlPr>
                        </m:sSubPr>
                        <m:e>
                          <m:r>
                            <a:rPr lang="el-GR" i="1">
                              <a:solidFill>
                                <a:srgbClr val="000000"/>
                              </a:solidFill>
                            </a:rPr>
                            <m:t>𝐴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m:t>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</a:rPr>
                        <m:t>𝐴</m:t>
                      </m:r>
                      <m:r>
                        <a:rPr lang="en-IN" i="1">
                          <a:solidFill>
                            <a:srgbClr val="000000"/>
                          </a:solidFill>
                        </a:rPr>
                        <m:t>, </m:t>
                      </m:r>
                    </m:oMath>
                  </m:oMathPara>
                </a14:m>
                <a:endParaRPr lang="en-IN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529" y="5173858"/>
                <a:ext cx="1907766" cy="436145"/>
              </a:xfrm>
              <a:prstGeom prst="rect">
                <a:avLst/>
              </a:prstGeom>
              <a:blipFill rotWithShape="0">
                <a:blip r:embed="rId12"/>
                <a:stretch>
                  <a:fillRect b="-140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575078" y="5702506"/>
                <a:ext cx="3463962" cy="784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</a:rPr>
                            <m:t>𝑒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</a:rPr>
                            <m:t>𝑆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</a:rPr>
                            <m:t>,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</a:rPr>
                            <m:t>𝑡𝑜𝑡𝑎𝑙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</a:rPr>
                        <m:t>≃ 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sym typeface="Symbol" panose="05050102010706020507" pitchFamily="18" charset="2"/>
                                </a:rPr>
                                <m:t>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sym typeface="Symbol" panose="05050102010706020507" pitchFamily="18" charset="2"/>
                                </a:rPr>
                                <m:t>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solidFill>
                                        <a:srgbClr val="000000"/>
                                      </a:solidFill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sym typeface="Symbol" panose="05050102010706020507" pitchFamily="18" charset="2"/>
                                    </a:rPr>
                                    <m:t></m:t>
                                  </m:r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1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78" y="5702506"/>
                <a:ext cx="3463962" cy="78483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1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19000" y="5878800"/>
            <a:ext cx="11557200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GB" sz="1333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84800" y="6499200"/>
            <a:ext cx="210954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600" kern="0" dirty="0">
                <a:solidFill>
                  <a:srgbClr val="FFFFFF"/>
                </a:solidFill>
                <a:cs typeface="Arial"/>
                <a:sym typeface="Arial"/>
              </a:rPr>
              <a:t>Arkadeep Barua</a:t>
            </a:r>
            <a:endParaRPr sz="16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0959" y="8064"/>
            <a:ext cx="7687735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2400" kern="0" dirty="0">
                <a:solidFill>
                  <a:srgbClr val="FFFFFF"/>
                </a:solidFill>
                <a:cs typeface="Arial"/>
                <a:sym typeface="Arial"/>
              </a:rPr>
              <a:t>CLS Structure Modification: Split CLS Structure </a:t>
            </a:r>
          </a:p>
        </p:txBody>
      </p:sp>
      <p:sp>
        <p:nvSpPr>
          <p:cNvPr id="8" name="Rectangle 7"/>
          <p:cNvSpPr/>
          <p:nvPr/>
        </p:nvSpPr>
        <p:spPr>
          <a:xfrm>
            <a:off x="8552876" y="4023982"/>
            <a:ext cx="2634054" cy="318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IN" sz="1467" kern="0" dirty="0">
                <a:solidFill>
                  <a:srgbClr val="000000"/>
                </a:solidFill>
                <a:cs typeface="Arial"/>
                <a:sym typeface="Arial"/>
              </a:rPr>
              <a:t>Fig</a:t>
            </a:r>
            <a:r>
              <a:rPr lang="en-IN" sz="1467" kern="0" dirty="0">
                <a:solidFill>
                  <a:srgbClr val="000000"/>
                </a:solidFill>
                <a:cs typeface="Arial"/>
                <a:sym typeface="Arial"/>
              </a:rPr>
              <a:t>. </a:t>
            </a:r>
            <a:r>
              <a:rPr lang="en-IN" sz="1467" kern="0" dirty="0">
                <a:solidFill>
                  <a:srgbClr val="000000"/>
                </a:solidFill>
                <a:cs typeface="Arial"/>
                <a:sym typeface="Arial"/>
              </a:rPr>
              <a:t>B</a:t>
            </a:r>
            <a:r>
              <a:rPr lang="en-IN" sz="1467" kern="0" dirty="0">
                <a:solidFill>
                  <a:srgbClr val="000000"/>
                </a:solidFill>
                <a:cs typeface="Arial"/>
                <a:sym typeface="Arial"/>
              </a:rPr>
              <a:t>asic </a:t>
            </a:r>
            <a:r>
              <a:rPr lang="en-IN" sz="1467" kern="0" dirty="0">
                <a:solidFill>
                  <a:srgbClr val="000000"/>
                </a:solidFill>
                <a:cs typeface="Arial"/>
                <a:sym typeface="Arial"/>
              </a:rPr>
              <a:t>Split CLS structure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427" y="806823"/>
            <a:ext cx="6352392" cy="4442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IN" sz="2400" kern="0" dirty="0">
                <a:solidFill>
                  <a:prstClr val="black"/>
                </a:solidFill>
                <a:cs typeface="Arial"/>
                <a:sym typeface="Arial"/>
              </a:rPr>
              <a:t>Advantage of split CLS over CLS</a:t>
            </a:r>
          </a:p>
          <a:p>
            <a:pPr>
              <a:buClr>
                <a:srgbClr val="000000"/>
              </a:buClr>
            </a:pPr>
            <a:endParaRPr lang="en-US" sz="2400" kern="0" dirty="0">
              <a:solidFill>
                <a:prstClr val="black"/>
              </a:solidFill>
              <a:cs typeface="Arial"/>
              <a:sym typeface="Symbol" panose="05050102010706020507" pitchFamily="18" charset="2"/>
            </a:endParaRPr>
          </a:p>
          <a:p>
            <a:pPr marL="457189" indent="-457189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Symbol" panose="05050102010706020507" pitchFamily="18" charset="2"/>
              </a:rPr>
              <a:t>Can use different amplifier at estimation and CLS phase as per requirement.</a:t>
            </a:r>
          </a:p>
          <a:p>
            <a:pPr marL="380990" indent="-380990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AMP1 requires large output swing and high slewing capabilities. So can use ring amplifier</a:t>
            </a:r>
          </a:p>
          <a:p>
            <a:pPr marL="380990" indent="-380990">
              <a:buClr>
                <a:srgbClr val="000000"/>
              </a:buClr>
              <a:buFont typeface="Symbol" panose="05050102010706020507" pitchFamily="18" charset="2"/>
              <a:buChar char="·"/>
            </a:pP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AMP2 only processes the small error term left over from AMP1, and requires a much smaller output swing and slew rate. So can use </a:t>
            </a:r>
            <a:r>
              <a:rPr lang="en-US" sz="2400" kern="0" dirty="0" err="1">
                <a:solidFill>
                  <a:prstClr val="black"/>
                </a:solidFill>
                <a:cs typeface="Arial"/>
                <a:sym typeface="Arial"/>
              </a:rPr>
              <a:t>cascode</a:t>
            </a: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 </a:t>
            </a:r>
            <a:r>
              <a:rPr lang="en-US" sz="2400" kern="0" dirty="0" err="1">
                <a:solidFill>
                  <a:prstClr val="black"/>
                </a:solidFill>
                <a:cs typeface="Arial"/>
                <a:sym typeface="Arial"/>
              </a:rPr>
              <a:t>opamp</a:t>
            </a:r>
            <a:r>
              <a:rPr lang="en-US" sz="2400" kern="0" dirty="0">
                <a:solidFill>
                  <a:prstClr val="black"/>
                </a:solidFill>
                <a:cs typeface="Arial"/>
                <a:sym typeface="Arial"/>
              </a:rPr>
              <a:t>.</a:t>
            </a:r>
            <a:endParaRPr lang="en-IN" sz="2400" kern="0" dirty="0">
              <a:solidFill>
                <a:prstClr val="black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lang="en-IN" sz="1867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144" y="1106781"/>
            <a:ext cx="5136189" cy="29172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25354" y="6037535"/>
            <a:ext cx="11343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</a:pP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[8] B.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Hershberg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S. Weaver and U. Moon, ”Design of a Split-CLS Pipelined ADC With Full Signal Swing Using an Accurate But Fractional Signal Swing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Opamp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,” in IEEE Journal of Solid-State Circuits, Dec. 2010. </a:t>
            </a:r>
          </a:p>
        </p:txBody>
      </p:sp>
    </p:spTree>
    <p:extLst>
      <p:ext uri="{BB962C8B-B14F-4D97-AF65-F5344CB8AC3E}">
        <p14:creationId xmlns:p14="http://schemas.microsoft.com/office/powerpoint/2010/main" val="287821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19000" y="5878800"/>
            <a:ext cx="11557200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GB" sz="1333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84800" y="6499200"/>
            <a:ext cx="210954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600" kern="0" dirty="0">
                <a:solidFill>
                  <a:srgbClr val="FFFFFF"/>
                </a:solidFill>
                <a:cs typeface="Arial"/>
                <a:sym typeface="Arial"/>
              </a:rPr>
              <a:t>Arkadeep Barua</a:t>
            </a:r>
            <a:endParaRPr sz="16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73433" y="13746"/>
            <a:ext cx="7687735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2400" kern="0" dirty="0" smtClean="0">
                <a:solidFill>
                  <a:srgbClr val="FFFFFF"/>
                </a:solidFill>
                <a:cs typeface="Arial"/>
                <a:sym typeface="Arial"/>
              </a:rPr>
              <a:t>Conclusion</a:t>
            </a:r>
            <a:endParaRPr lang="en-GB" sz="24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8999" y="862255"/>
            <a:ext cx="99497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dirty="0" smtClean="0"/>
              <a:t>Ring </a:t>
            </a:r>
            <a:r>
              <a:rPr lang="en-US" sz="3200" dirty="0"/>
              <a:t>amplifier has promising performance in a scaled environment. </a:t>
            </a:r>
            <a:endParaRPr lang="en-US" sz="3200" dirty="0" smtClean="0"/>
          </a:p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dirty="0" smtClean="0"/>
              <a:t>Ring </a:t>
            </a:r>
            <a:r>
              <a:rPr lang="en-US" sz="3200" dirty="0"/>
              <a:t>amplifier is compatible with </a:t>
            </a:r>
            <a:r>
              <a:rPr lang="en-US" sz="3200" dirty="0" smtClean="0"/>
              <a:t>tech</a:t>
            </a:r>
            <a:r>
              <a:rPr lang="en-US" sz="3200" dirty="0"/>
              <a:t>n</a:t>
            </a:r>
            <a:r>
              <a:rPr lang="en-US" sz="3200" dirty="0" smtClean="0"/>
              <a:t>iques </a:t>
            </a:r>
            <a:r>
              <a:rPr lang="en-US" sz="3200" dirty="0"/>
              <a:t>like CLS, which counter finite amplifier gain problems. </a:t>
            </a:r>
            <a:endParaRPr lang="en-US" sz="3200" dirty="0" smtClean="0"/>
          </a:p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dirty="0" smtClean="0"/>
              <a:t>Due </a:t>
            </a:r>
            <a:r>
              <a:rPr lang="en-US" sz="3200" dirty="0"/>
              <a:t>to the unique properties of ring amplifiers, their use can be explored in many other amplifier-dependent analog blocks. </a:t>
            </a:r>
            <a:endParaRPr lang="en-IN" sz="3200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894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19000" y="5878800"/>
            <a:ext cx="11557200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GB" sz="1333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84800" y="6499200"/>
            <a:ext cx="210954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FFFFFF"/>
                </a:solidFill>
                <a:cs typeface="Arial"/>
                <a:sym typeface="Arial"/>
              </a:rPr>
              <a:t>Arkadeep Barua</a:t>
            </a:r>
            <a:endParaRPr sz="16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8437" y="0"/>
            <a:ext cx="5091813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2400" kern="0" dirty="0">
                <a:solidFill>
                  <a:srgbClr val="FFFFFF"/>
                </a:solidFill>
                <a:cs typeface="Arial"/>
                <a:sym typeface="Arial"/>
              </a:rPr>
              <a:t>References</a:t>
            </a:r>
          </a:p>
        </p:txBody>
      </p:sp>
      <p:sp>
        <p:nvSpPr>
          <p:cNvPr id="72" name="Google Shape;72;p14"/>
          <p:cNvSpPr txBox="1"/>
          <p:nvPr/>
        </p:nvSpPr>
        <p:spPr>
          <a:xfrm>
            <a:off x="273415" y="812583"/>
            <a:ext cx="11918585" cy="568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IN" dirty="0">
                <a:solidFill>
                  <a:srgbClr val="000000"/>
                </a:solidFill>
              </a:rPr>
              <a:t>[1] B. </a:t>
            </a:r>
            <a:r>
              <a:rPr lang="en-IN" dirty="0" err="1">
                <a:solidFill>
                  <a:srgbClr val="000000"/>
                </a:solidFill>
              </a:rPr>
              <a:t>Hershberg</a:t>
            </a:r>
            <a:r>
              <a:rPr lang="en-IN" dirty="0">
                <a:solidFill>
                  <a:srgbClr val="000000"/>
                </a:solidFill>
              </a:rPr>
              <a:t>, S. </a:t>
            </a:r>
            <a:r>
              <a:rPr lang="en-IN" dirty="0">
                <a:solidFill>
                  <a:srgbClr val="000000"/>
                </a:solidFill>
              </a:rPr>
              <a:t>Weaver, K. </a:t>
            </a:r>
            <a:r>
              <a:rPr lang="en-IN" dirty="0" err="1">
                <a:solidFill>
                  <a:srgbClr val="000000"/>
                </a:solidFill>
              </a:rPr>
              <a:t>Sobue</a:t>
            </a:r>
            <a:r>
              <a:rPr lang="en-IN" dirty="0">
                <a:solidFill>
                  <a:srgbClr val="000000"/>
                </a:solidFill>
              </a:rPr>
              <a:t>, S. Takeuchi, K. </a:t>
            </a:r>
            <a:r>
              <a:rPr lang="en-IN" dirty="0" err="1">
                <a:solidFill>
                  <a:srgbClr val="000000"/>
                </a:solidFill>
              </a:rPr>
              <a:t>Hamashita</a:t>
            </a:r>
            <a:r>
              <a:rPr lang="en-IN" dirty="0">
                <a:solidFill>
                  <a:srgbClr val="000000"/>
                </a:solidFill>
              </a:rPr>
              <a:t> and </a:t>
            </a:r>
            <a:r>
              <a:rPr lang="en-IN" dirty="0">
                <a:solidFill>
                  <a:srgbClr val="000000"/>
                </a:solidFill>
              </a:rPr>
              <a:t>U. Moon, ”Ring Amplifiers for Switched Capacitor Circuits,” in IEEE Journal of Solid-State Circuits, </a:t>
            </a:r>
            <a:r>
              <a:rPr lang="en-IN" dirty="0">
                <a:solidFill>
                  <a:srgbClr val="000000"/>
                </a:solidFill>
              </a:rPr>
              <a:t>Dec</a:t>
            </a:r>
            <a:r>
              <a:rPr lang="en-IN" dirty="0">
                <a:solidFill>
                  <a:srgbClr val="000000"/>
                </a:solidFill>
              </a:rPr>
              <a:t>. </a:t>
            </a:r>
            <a:r>
              <a:rPr lang="en-IN" dirty="0">
                <a:solidFill>
                  <a:srgbClr val="000000"/>
                </a:solidFill>
              </a:rPr>
              <a:t>2012.</a:t>
            </a:r>
          </a:p>
          <a:p>
            <a:pPr>
              <a:buClr>
                <a:srgbClr val="000000"/>
              </a:buClr>
            </a:pPr>
            <a:r>
              <a:rPr lang="en-IN" dirty="0">
                <a:solidFill>
                  <a:srgbClr val="000000"/>
                </a:solidFill>
              </a:rPr>
              <a:t>[</a:t>
            </a:r>
            <a:r>
              <a:rPr lang="en-IN" dirty="0">
                <a:solidFill>
                  <a:srgbClr val="000000"/>
                </a:solidFill>
              </a:rPr>
              <a:t>2] B. </a:t>
            </a:r>
            <a:r>
              <a:rPr lang="en-IN" dirty="0" err="1">
                <a:solidFill>
                  <a:srgbClr val="000000"/>
                </a:solidFill>
              </a:rPr>
              <a:t>Hershberg</a:t>
            </a:r>
            <a:r>
              <a:rPr lang="en-IN" dirty="0">
                <a:solidFill>
                  <a:srgbClr val="000000"/>
                </a:solidFill>
              </a:rPr>
              <a:t>, Un-Ku Moon, “The Ring Amplifier: Scalable Amplification With Ring Oscillators,” in book: High-Performance AD and DA </a:t>
            </a:r>
            <a:r>
              <a:rPr lang="en-IN" dirty="0">
                <a:solidFill>
                  <a:srgbClr val="000000"/>
                </a:solidFill>
              </a:rPr>
              <a:t>Convert</a:t>
            </a:r>
            <a:r>
              <a:rPr lang="en-IN" dirty="0">
                <a:solidFill>
                  <a:srgbClr val="000000"/>
                </a:solidFill>
              </a:rPr>
              <a:t>e</a:t>
            </a:r>
            <a:r>
              <a:rPr lang="en-IN" dirty="0">
                <a:solidFill>
                  <a:srgbClr val="000000"/>
                </a:solidFill>
              </a:rPr>
              <a:t>rs</a:t>
            </a:r>
            <a:r>
              <a:rPr lang="en-IN" dirty="0">
                <a:solidFill>
                  <a:srgbClr val="000000"/>
                </a:solidFill>
              </a:rPr>
              <a:t>, July. </a:t>
            </a:r>
            <a:r>
              <a:rPr lang="en-IN" dirty="0">
                <a:solidFill>
                  <a:srgbClr val="000000"/>
                </a:solidFill>
              </a:rPr>
              <a:t>2015. </a:t>
            </a:r>
          </a:p>
          <a:p>
            <a:pPr>
              <a:buClr>
                <a:srgbClr val="000000"/>
              </a:buClr>
            </a:pPr>
            <a:r>
              <a:rPr lang="en-IN" dirty="0">
                <a:solidFill>
                  <a:srgbClr val="000000"/>
                </a:solidFill>
              </a:rPr>
              <a:t>[</a:t>
            </a:r>
            <a:r>
              <a:rPr lang="en-IN" dirty="0">
                <a:solidFill>
                  <a:srgbClr val="000000"/>
                </a:solidFill>
              </a:rPr>
              <a:t>3] Z. Pei, Y. Wang and L. Han, ”CMOS Ring Amplifier for Bio-Signal LNA,” 2020 IEEE 4th Information Technology, Networking, Electronic and Automation Control Conference (ITNEC), </a:t>
            </a:r>
            <a:r>
              <a:rPr lang="en-IN" dirty="0">
                <a:solidFill>
                  <a:srgbClr val="000000"/>
                </a:solidFill>
              </a:rPr>
              <a:t>2020. </a:t>
            </a:r>
          </a:p>
          <a:p>
            <a:pPr>
              <a:buClr>
                <a:srgbClr val="000000"/>
              </a:buClr>
            </a:pPr>
            <a:r>
              <a:rPr lang="en-IN" dirty="0">
                <a:solidFill>
                  <a:srgbClr val="000000"/>
                </a:solidFill>
              </a:rPr>
              <a:t>[</a:t>
            </a:r>
            <a:r>
              <a:rPr lang="en-IN" dirty="0">
                <a:solidFill>
                  <a:srgbClr val="000000"/>
                </a:solidFill>
              </a:rPr>
              <a:t>4] K. M. </a:t>
            </a:r>
            <a:r>
              <a:rPr lang="en-IN" dirty="0" err="1">
                <a:solidFill>
                  <a:srgbClr val="000000"/>
                </a:solidFill>
              </a:rPr>
              <a:t>Megawer</a:t>
            </a:r>
            <a:r>
              <a:rPr lang="en-IN" dirty="0">
                <a:solidFill>
                  <a:srgbClr val="000000"/>
                </a:solidFill>
              </a:rPr>
              <a:t>, F. A. </a:t>
            </a:r>
            <a:r>
              <a:rPr lang="en-IN" dirty="0" err="1">
                <a:solidFill>
                  <a:srgbClr val="000000"/>
                </a:solidFill>
              </a:rPr>
              <a:t>Hussien</a:t>
            </a:r>
            <a:r>
              <a:rPr lang="en-IN" dirty="0">
                <a:solidFill>
                  <a:srgbClr val="000000"/>
                </a:solidFill>
              </a:rPr>
              <a:t>, M. M. </a:t>
            </a:r>
            <a:r>
              <a:rPr lang="en-IN" dirty="0" err="1">
                <a:solidFill>
                  <a:srgbClr val="000000"/>
                </a:solidFill>
              </a:rPr>
              <a:t>Aboudina</a:t>
            </a:r>
            <a:r>
              <a:rPr lang="en-IN" dirty="0">
                <a:solidFill>
                  <a:srgbClr val="000000"/>
                </a:solidFill>
              </a:rPr>
              <a:t> and A. N. </a:t>
            </a:r>
            <a:r>
              <a:rPr lang="en-IN" dirty="0" err="1">
                <a:solidFill>
                  <a:srgbClr val="000000"/>
                </a:solidFill>
              </a:rPr>
              <a:t>Mohieldin</a:t>
            </a:r>
            <a:r>
              <a:rPr lang="en-IN" dirty="0">
                <a:solidFill>
                  <a:srgbClr val="000000"/>
                </a:solidFill>
              </a:rPr>
              <a:t>, ”A Systematic Design Methodology for Class-AB-Style Ring Amplifiers,” in IEEE Transactions on Circuits and Systems II: Express </a:t>
            </a:r>
            <a:r>
              <a:rPr lang="en-IN" dirty="0">
                <a:solidFill>
                  <a:srgbClr val="000000"/>
                </a:solidFill>
              </a:rPr>
              <a:t>Briefs, </a:t>
            </a:r>
            <a:r>
              <a:rPr lang="en-IN" dirty="0">
                <a:solidFill>
                  <a:srgbClr val="000000"/>
                </a:solidFill>
              </a:rPr>
              <a:t>Sept. </a:t>
            </a:r>
            <a:r>
              <a:rPr lang="en-IN" dirty="0">
                <a:solidFill>
                  <a:srgbClr val="000000"/>
                </a:solidFill>
              </a:rPr>
              <a:t>2018. </a:t>
            </a:r>
          </a:p>
          <a:p>
            <a:pPr>
              <a:buClr>
                <a:srgbClr val="000000"/>
              </a:buClr>
            </a:pPr>
            <a:r>
              <a:rPr lang="en-IN" dirty="0">
                <a:solidFill>
                  <a:srgbClr val="000000"/>
                </a:solidFill>
              </a:rPr>
              <a:t>[5] </a:t>
            </a:r>
            <a:r>
              <a:rPr lang="en-IN" dirty="0">
                <a:solidFill>
                  <a:srgbClr val="000000"/>
                </a:solidFill>
              </a:rPr>
              <a:t>Y. Lim and M. P. Flynn, ”A 100 MS/s, 10.5 Bit, 2.46 </a:t>
            </a:r>
            <a:r>
              <a:rPr lang="en-IN" dirty="0" err="1">
                <a:solidFill>
                  <a:srgbClr val="000000"/>
                </a:solidFill>
              </a:rPr>
              <a:t>mW</a:t>
            </a:r>
            <a:r>
              <a:rPr lang="en-IN" dirty="0">
                <a:solidFill>
                  <a:srgbClr val="000000"/>
                </a:solidFill>
              </a:rPr>
              <a:t> Comparator Less Pipeline ADC Using Self- Biased Ring Amplifiers,” in IEEE Journal of Solid-State Circuits, Oct. 2015.</a:t>
            </a:r>
            <a:endParaRPr lang="en-US" kern="0" dirty="0">
              <a:solidFill>
                <a:prstClr val="black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r>
              <a:rPr lang="en-IN" dirty="0">
                <a:solidFill>
                  <a:srgbClr val="000000"/>
                </a:solidFill>
              </a:rPr>
              <a:t>[6] </a:t>
            </a:r>
            <a:r>
              <a:rPr lang="en-IN" dirty="0">
                <a:solidFill>
                  <a:srgbClr val="000000"/>
                </a:solidFill>
              </a:rPr>
              <a:t>C. Y. Lee, P. K. </a:t>
            </a:r>
            <a:r>
              <a:rPr lang="en-IN" dirty="0" err="1">
                <a:solidFill>
                  <a:srgbClr val="000000"/>
                </a:solidFill>
              </a:rPr>
              <a:t>Venkatachala</a:t>
            </a:r>
            <a:r>
              <a:rPr lang="en-IN" dirty="0">
                <a:solidFill>
                  <a:srgbClr val="000000"/>
                </a:solidFill>
              </a:rPr>
              <a:t>, A. </a:t>
            </a:r>
            <a:r>
              <a:rPr lang="en-IN" dirty="0" err="1">
                <a:solidFill>
                  <a:srgbClr val="000000"/>
                </a:solidFill>
              </a:rPr>
              <a:t>ElShater</a:t>
            </a:r>
            <a:r>
              <a:rPr lang="en-IN" dirty="0">
                <a:solidFill>
                  <a:srgbClr val="000000"/>
                </a:solidFill>
              </a:rPr>
              <a:t>, B. Xiao, H. Hu and Un K. Moon, ”</a:t>
            </a:r>
            <a:r>
              <a:rPr lang="en-IN" dirty="0" err="1">
                <a:solidFill>
                  <a:srgbClr val="000000"/>
                </a:solidFill>
              </a:rPr>
              <a:t>Cascoded</a:t>
            </a:r>
            <a:r>
              <a:rPr lang="en-IN" dirty="0">
                <a:solidFill>
                  <a:srgbClr val="000000"/>
                </a:solidFill>
              </a:rPr>
              <a:t> Ring </a:t>
            </a:r>
            <a:r>
              <a:rPr lang="en-IN" dirty="0" err="1">
                <a:solidFill>
                  <a:srgbClr val="000000"/>
                </a:solidFill>
              </a:rPr>
              <a:t>Ampli</a:t>
            </a:r>
            <a:r>
              <a:rPr lang="en-IN" dirty="0">
                <a:solidFill>
                  <a:srgbClr val="000000"/>
                </a:solidFill>
              </a:rPr>
              <a:t>- </a:t>
            </a:r>
            <a:r>
              <a:rPr lang="en-IN" dirty="0" err="1">
                <a:solidFill>
                  <a:srgbClr val="000000"/>
                </a:solidFill>
              </a:rPr>
              <a:t>fiers</a:t>
            </a:r>
            <a:r>
              <a:rPr lang="en-IN" dirty="0">
                <a:solidFill>
                  <a:srgbClr val="000000"/>
                </a:solidFill>
              </a:rPr>
              <a:t> for High Speed and High Accuracy Settling,” 2019 IEEE International Symposium on Circuits and Systems (ISCAS), </a:t>
            </a:r>
            <a:r>
              <a:rPr lang="en-IN" dirty="0">
                <a:solidFill>
                  <a:srgbClr val="000000"/>
                </a:solidFill>
              </a:rPr>
              <a:t>2019. </a:t>
            </a:r>
          </a:p>
          <a:p>
            <a:pPr>
              <a:buClr>
                <a:srgbClr val="000000"/>
              </a:buClr>
            </a:pPr>
            <a:r>
              <a:rPr lang="en-IN" dirty="0">
                <a:solidFill>
                  <a:srgbClr val="000000"/>
                </a:solidFill>
              </a:rPr>
              <a:t>[7] </a:t>
            </a:r>
            <a:r>
              <a:rPr lang="en-IN" dirty="0" err="1">
                <a:solidFill>
                  <a:srgbClr val="000000"/>
                </a:solidFill>
              </a:rPr>
              <a:t>Gregoire</a:t>
            </a:r>
            <a:r>
              <a:rPr lang="en-IN" dirty="0">
                <a:solidFill>
                  <a:srgbClr val="000000"/>
                </a:solidFill>
              </a:rPr>
              <a:t>, B. Robert. “Correlated level shifting as a power-saving method to reduce the effects of finite DC gain and signal swing in </a:t>
            </a:r>
            <a:r>
              <a:rPr lang="en-IN" dirty="0" err="1">
                <a:solidFill>
                  <a:srgbClr val="000000"/>
                </a:solidFill>
              </a:rPr>
              <a:t>opamps</a:t>
            </a:r>
            <a:r>
              <a:rPr lang="en-IN" dirty="0">
                <a:solidFill>
                  <a:srgbClr val="000000"/>
                </a:solidFill>
              </a:rPr>
              <a:t>.” (2008). </a:t>
            </a:r>
            <a:endParaRPr lang="en-IN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-IN" dirty="0">
                <a:solidFill>
                  <a:srgbClr val="000000"/>
                </a:solidFill>
              </a:rPr>
              <a:t>[8] </a:t>
            </a:r>
            <a:r>
              <a:rPr lang="en-IN" dirty="0">
                <a:solidFill>
                  <a:srgbClr val="000000"/>
                </a:solidFill>
              </a:rPr>
              <a:t>B. </a:t>
            </a:r>
            <a:r>
              <a:rPr lang="en-IN" dirty="0" err="1">
                <a:solidFill>
                  <a:srgbClr val="000000"/>
                </a:solidFill>
              </a:rPr>
              <a:t>Hershberg</a:t>
            </a:r>
            <a:r>
              <a:rPr lang="en-IN" dirty="0">
                <a:solidFill>
                  <a:srgbClr val="000000"/>
                </a:solidFill>
              </a:rPr>
              <a:t>, S. Weaver and U. Moon, ”Design of a Split-CLS Pipelined ADC With Full Signal Swing Using an Accurate But Fractional Signal Swing </a:t>
            </a:r>
            <a:r>
              <a:rPr lang="en-IN" dirty="0" err="1">
                <a:solidFill>
                  <a:srgbClr val="000000"/>
                </a:solidFill>
              </a:rPr>
              <a:t>Opamp</a:t>
            </a:r>
            <a:r>
              <a:rPr lang="en-IN" dirty="0">
                <a:solidFill>
                  <a:srgbClr val="000000"/>
                </a:solidFill>
              </a:rPr>
              <a:t>,” in IEEE Journal of Solid-State Circuits, </a:t>
            </a:r>
            <a:r>
              <a:rPr lang="en-IN" dirty="0">
                <a:solidFill>
                  <a:srgbClr val="000000"/>
                </a:solidFill>
              </a:rPr>
              <a:t>Dec</a:t>
            </a:r>
            <a:r>
              <a:rPr lang="en-IN" dirty="0">
                <a:solidFill>
                  <a:srgbClr val="000000"/>
                </a:solidFill>
              </a:rPr>
              <a:t>. </a:t>
            </a:r>
            <a:r>
              <a:rPr lang="en-IN" dirty="0">
                <a:solidFill>
                  <a:srgbClr val="000000"/>
                </a:solidFill>
              </a:rPr>
              <a:t>2010. </a:t>
            </a:r>
          </a:p>
        </p:txBody>
      </p:sp>
    </p:spTree>
    <p:extLst>
      <p:ext uri="{BB962C8B-B14F-4D97-AF65-F5344CB8AC3E}">
        <p14:creationId xmlns:p14="http://schemas.microsoft.com/office/powerpoint/2010/main" val="8977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19000" y="5878800"/>
            <a:ext cx="11557200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GB" sz="1333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84800" y="6499200"/>
            <a:ext cx="210954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FFFFFF"/>
                </a:solidFill>
                <a:cs typeface="Arial"/>
                <a:sym typeface="Arial"/>
              </a:rPr>
              <a:t>Arkadeep Barua</a:t>
            </a:r>
            <a:endParaRPr sz="16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43967" y="0"/>
            <a:ext cx="5091813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2400" kern="0" dirty="0">
                <a:solidFill>
                  <a:srgbClr val="FFFFFF"/>
                </a:solidFill>
                <a:cs typeface="Arial"/>
                <a:sym typeface="Arial"/>
              </a:rPr>
              <a:t>Motivation</a:t>
            </a:r>
          </a:p>
        </p:txBody>
      </p:sp>
      <p:sp>
        <p:nvSpPr>
          <p:cNvPr id="72" name="Google Shape;72;p14"/>
          <p:cNvSpPr txBox="1"/>
          <p:nvPr/>
        </p:nvSpPr>
        <p:spPr>
          <a:xfrm>
            <a:off x="141768" y="921489"/>
            <a:ext cx="11734433" cy="5188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As we are moving towards lower technology node amplifier design is becoming challenging. </a:t>
            </a:r>
          </a:p>
          <a:p>
            <a:pPr marL="380990" indent="-38099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With reduction of supply voltage </a:t>
            </a:r>
            <a:r>
              <a:rPr lang="en-US" sz="2400" dirty="0">
                <a:solidFill>
                  <a:srgbClr val="000000"/>
                </a:solidFill>
              </a:rPr>
              <a:t>performance of conventional </a:t>
            </a:r>
            <a:r>
              <a:rPr lang="en-US" sz="2400" dirty="0" err="1">
                <a:solidFill>
                  <a:srgbClr val="000000"/>
                </a:solidFill>
              </a:rPr>
              <a:t>opamp</a:t>
            </a:r>
            <a:r>
              <a:rPr lang="en-US" sz="2400" dirty="0">
                <a:solidFill>
                  <a:srgbClr val="000000"/>
                </a:solidFill>
              </a:rPr>
              <a:t> is declining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  <a:endParaRPr lang="en-US" sz="2400" kern="0" dirty="0">
              <a:solidFill>
                <a:srgbClr val="000000"/>
              </a:solidFill>
              <a:cs typeface="Arial" panose="020B0604020202020204" pitchFamily="34" charset="0"/>
              <a:sym typeface="Arial"/>
            </a:endParaRPr>
          </a:p>
          <a:p>
            <a:pPr marL="380990" indent="-38099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Conventional </a:t>
            </a:r>
            <a:r>
              <a:rPr lang="en-US" sz="2400" kern="0" dirty="0" smtClean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amplifiers </a:t>
            </a:r>
            <a:r>
              <a:rPr lang="en-US" sz="2400" kern="0" dirty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not downscaled well.</a:t>
            </a:r>
          </a:p>
          <a:p>
            <a:pPr marL="380990" indent="-38099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Some ADC architectures like pipeline ADC facing scaling bottleneck due to Amplifier.</a:t>
            </a:r>
          </a:p>
          <a:p>
            <a:pPr marL="380990" indent="-38099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Ring Amplifier is  scalable amplifier.</a:t>
            </a:r>
          </a:p>
          <a:p>
            <a:pPr marL="380990" indent="-38099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Ring Amplifier can perform efficiently in scaled environment.</a:t>
            </a:r>
          </a:p>
          <a:p>
            <a:pPr algn="just">
              <a:buClr>
                <a:srgbClr val="000000"/>
              </a:buClr>
              <a:buFont typeface="Arial"/>
              <a:buNone/>
            </a:pPr>
            <a:endParaRPr lang="en-US" sz="2400" kern="0" dirty="0">
              <a:solidFill>
                <a:srgbClr val="000000"/>
              </a:solidFill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484800" y="6499200"/>
            <a:ext cx="206701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FFFFFF"/>
                </a:solidFill>
                <a:cs typeface="Arial"/>
                <a:sym typeface="Arial"/>
              </a:rPr>
              <a:t>Arkadeep Barua</a:t>
            </a:r>
            <a:endParaRPr sz="16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286400" y="1238567"/>
            <a:ext cx="5619200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GB" sz="2667" kern="0">
                <a:solidFill>
                  <a:srgbClr val="000000"/>
                </a:solidFill>
                <a:cs typeface="Arial"/>
                <a:sym typeface="Arial"/>
              </a:rPr>
              <a:t>Thank You</a:t>
            </a:r>
            <a:endParaRPr sz="26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600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88417" y="6044144"/>
            <a:ext cx="11409770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[1] B.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Hershberg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S. Weaver, K.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Sobue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S. Takeuchi, K.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Hamashita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 and U. Moon, ”Ring Amplifiers for Switched Capacitor Circuits,” in IEEE Journal of Solid-State Circuits, Dec. 2012.</a:t>
            </a:r>
          </a:p>
        </p:txBody>
      </p:sp>
      <p:sp>
        <p:nvSpPr>
          <p:cNvPr id="70" name="Google Shape;70;p14"/>
          <p:cNvSpPr txBox="1"/>
          <p:nvPr/>
        </p:nvSpPr>
        <p:spPr>
          <a:xfrm>
            <a:off x="484800" y="6499200"/>
            <a:ext cx="210954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FFFFFF"/>
                </a:solidFill>
                <a:cs typeface="Arial"/>
                <a:sym typeface="Arial"/>
              </a:rPr>
              <a:t>Arkadeep Barua</a:t>
            </a:r>
            <a:endParaRPr sz="16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43967" y="0"/>
            <a:ext cx="5091813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2400" kern="0" dirty="0">
                <a:solidFill>
                  <a:srgbClr val="FFFFFF"/>
                </a:solidFill>
                <a:cs typeface="Arial"/>
                <a:sym typeface="Arial"/>
              </a:rPr>
              <a:t>Ring Oscillator Characteristics</a:t>
            </a:r>
          </a:p>
        </p:txBody>
      </p:sp>
      <p:sp>
        <p:nvSpPr>
          <p:cNvPr id="72" name="Google Shape;72;p14"/>
          <p:cNvSpPr txBox="1"/>
          <p:nvPr/>
        </p:nvSpPr>
        <p:spPr>
          <a:xfrm>
            <a:off x="141768" y="921489"/>
            <a:ext cx="5547833" cy="5188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2400" kern="0" dirty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Properties of Ring Oscillator</a:t>
            </a:r>
          </a:p>
          <a:p>
            <a:pPr marL="380990" indent="-38099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large gain. </a:t>
            </a:r>
          </a:p>
          <a:p>
            <a:pPr marL="380990" indent="-38099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rail to rail swing.</a:t>
            </a:r>
          </a:p>
          <a:p>
            <a:pPr marL="380990" indent="-38099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maximal slewing efficiency.</a:t>
            </a:r>
          </a:p>
          <a:p>
            <a:pPr marL="380990" indent="-38099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small, simple layout.</a:t>
            </a:r>
          </a:p>
          <a:p>
            <a:pPr marL="380990" indent="-38099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fully compatible with digital CMOS. </a:t>
            </a:r>
          </a:p>
          <a:p>
            <a:pPr algn="just">
              <a:buClr>
                <a:srgbClr val="000000"/>
              </a:buClr>
              <a:buFont typeface="Arial"/>
              <a:buNone/>
            </a:pPr>
            <a:endParaRPr lang="en-US" sz="2400" kern="0" dirty="0">
              <a:solidFill>
                <a:srgbClr val="000000"/>
              </a:solidFill>
              <a:cs typeface="Arial" panose="020B0604020202020204" pitchFamily="34" charset="0"/>
              <a:sym typeface="Arial"/>
            </a:endParaRPr>
          </a:p>
          <a:p>
            <a:pPr marL="380990" indent="-380990"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2400" kern="0" dirty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The main problem it is an oscillator.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104" y="649022"/>
            <a:ext cx="3805096" cy="2222225"/>
          </a:xfrm>
          <a:prstGeom prst="rect">
            <a:avLst/>
          </a:prstGeom>
        </p:spPr>
      </p:pic>
      <p:sp>
        <p:nvSpPr>
          <p:cNvPr id="8" name="Google Shape;72;p14"/>
          <p:cNvSpPr txBox="1"/>
          <p:nvPr/>
        </p:nvSpPr>
        <p:spPr>
          <a:xfrm>
            <a:off x="7442581" y="2893344"/>
            <a:ext cx="4749419" cy="67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>
              <a:buClr>
                <a:srgbClr val="000000"/>
              </a:buClr>
              <a:buFont typeface="Arial"/>
              <a:buNone/>
            </a:pPr>
            <a:r>
              <a:rPr lang="en-US" sz="1467" kern="0" dirty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Fig. </a:t>
            </a:r>
            <a:r>
              <a:rPr lang="en-US" sz="1467" kern="0" dirty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 </a:t>
            </a:r>
            <a:r>
              <a:rPr lang="en-US" sz="1467" kern="0" dirty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Ring Oscillator into a switched feedback structure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984" y="3483835"/>
            <a:ext cx="3942081" cy="2243015"/>
          </a:xfrm>
          <a:prstGeom prst="rect">
            <a:avLst/>
          </a:prstGeom>
        </p:spPr>
      </p:pic>
      <p:sp>
        <p:nvSpPr>
          <p:cNvPr id="10" name="Google Shape;72;p14"/>
          <p:cNvSpPr txBox="1"/>
          <p:nvPr/>
        </p:nvSpPr>
        <p:spPr>
          <a:xfrm>
            <a:off x="7745983" y="5707204"/>
            <a:ext cx="4228900" cy="67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>
              <a:buClr>
                <a:srgbClr val="000000"/>
              </a:buClr>
              <a:buFont typeface="Arial"/>
              <a:buNone/>
            </a:pPr>
            <a:r>
              <a:rPr lang="en-US" sz="1467" kern="0" dirty="0">
                <a:solidFill>
                  <a:srgbClr val="000000"/>
                </a:solidFill>
                <a:cs typeface="Arial"/>
                <a:sym typeface="Arial"/>
              </a:rPr>
              <a:t>Fig. Input output waveforms of Ring Oscillator</a:t>
            </a:r>
            <a:endParaRPr lang="en-US" sz="1467" kern="0" dirty="0">
              <a:solidFill>
                <a:srgbClr val="000000"/>
              </a:solidFill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716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887909" y="5986778"/>
            <a:ext cx="9866405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[2] B.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Hershberg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Un-Ku Moon, “The Ring Amplifier: Scalable Amplification With Ring Oscillators,” in book: High-Performance AD and DA Converters, July. 2015. </a:t>
            </a:r>
          </a:p>
        </p:txBody>
      </p:sp>
      <p:sp>
        <p:nvSpPr>
          <p:cNvPr id="70" name="Google Shape;70;p14"/>
          <p:cNvSpPr txBox="1"/>
          <p:nvPr/>
        </p:nvSpPr>
        <p:spPr>
          <a:xfrm>
            <a:off x="484800" y="6499200"/>
            <a:ext cx="210954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600" kern="0" dirty="0">
                <a:solidFill>
                  <a:srgbClr val="FFFFFF"/>
                </a:solidFill>
                <a:cs typeface="Arial"/>
                <a:sym typeface="Arial"/>
              </a:rPr>
              <a:t>Arkadeep Barua</a:t>
            </a:r>
            <a:endParaRPr sz="16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01034" y="0"/>
            <a:ext cx="5091813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2400" kern="0" dirty="0">
                <a:solidFill>
                  <a:srgbClr val="FFFFFF"/>
                </a:solidFill>
                <a:cs typeface="Arial"/>
                <a:sym typeface="Arial"/>
              </a:rPr>
              <a:t>Ring Oscillator Stabilization</a:t>
            </a:r>
          </a:p>
        </p:txBody>
      </p:sp>
      <p:sp>
        <p:nvSpPr>
          <p:cNvPr id="72" name="Google Shape;72;p14"/>
          <p:cNvSpPr txBox="1"/>
          <p:nvPr/>
        </p:nvSpPr>
        <p:spPr>
          <a:xfrm>
            <a:off x="141768" y="921489"/>
            <a:ext cx="5547833" cy="5188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2400" kern="0" dirty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Pole Stabilization: </a:t>
            </a:r>
          </a:p>
          <a:p>
            <a:pPr marL="380990" indent="-38099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By placing one of the pole at lower frequency. </a:t>
            </a:r>
          </a:p>
          <a:p>
            <a:pPr marL="380990" indent="-38099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Stabilize with p3 or p1. </a:t>
            </a:r>
          </a:p>
          <a:p>
            <a:pPr marL="380990" indent="-38099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Placing p1 at lower frequency using miller compensation. </a:t>
            </a:r>
          </a:p>
          <a:p>
            <a:pPr marL="380990" indent="-38099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Placing p3 at lower frequency using progressive reduction of overdrive voltage.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776" y="887304"/>
            <a:ext cx="3563596" cy="2309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671" y="3546502"/>
            <a:ext cx="3957342" cy="2017317"/>
          </a:xfrm>
          <a:prstGeom prst="rect">
            <a:avLst/>
          </a:prstGeom>
        </p:spPr>
      </p:pic>
      <p:sp>
        <p:nvSpPr>
          <p:cNvPr id="9" name="Google Shape;72;p14"/>
          <p:cNvSpPr txBox="1"/>
          <p:nvPr/>
        </p:nvSpPr>
        <p:spPr>
          <a:xfrm>
            <a:off x="8136701" y="5563819"/>
            <a:ext cx="3801774" cy="414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>
              <a:buClr>
                <a:srgbClr val="000000"/>
              </a:buClr>
              <a:buFont typeface="Arial"/>
              <a:buNone/>
            </a:pPr>
            <a:r>
              <a:rPr lang="en-US" sz="1467" kern="0" dirty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Fig. </a:t>
            </a:r>
            <a:r>
              <a:rPr lang="en-US" sz="1467" kern="0" dirty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 Position of Poles for a Stable System   </a:t>
            </a:r>
            <a:endParaRPr lang="en-US" sz="1467" kern="0" dirty="0">
              <a:solidFill>
                <a:srgbClr val="000000"/>
              </a:solidFill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54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19000" y="5878800"/>
            <a:ext cx="11557200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GB" sz="1333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84800" y="6499200"/>
            <a:ext cx="210954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FFFFFF"/>
                </a:solidFill>
                <a:cs typeface="Arial"/>
                <a:sym typeface="Arial"/>
              </a:rPr>
              <a:t>Arkadeep Barua</a:t>
            </a:r>
            <a:endParaRPr sz="16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41767" y="0"/>
            <a:ext cx="5091813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2400" kern="0" dirty="0">
                <a:solidFill>
                  <a:srgbClr val="FFFFFF"/>
                </a:solidFill>
                <a:cs typeface="Arial"/>
                <a:sym typeface="Arial"/>
              </a:rPr>
              <a:t>Ring Amplifier Dynamic Behaviour</a:t>
            </a:r>
          </a:p>
        </p:txBody>
      </p:sp>
      <p:sp>
        <p:nvSpPr>
          <p:cNvPr id="72" name="Google Shape;72;p14"/>
          <p:cNvSpPr txBox="1"/>
          <p:nvPr/>
        </p:nvSpPr>
        <p:spPr>
          <a:xfrm>
            <a:off x="141767" y="921489"/>
            <a:ext cx="11841467" cy="1400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Initial charging phase poles will be placed much tighter. </a:t>
            </a:r>
          </a:p>
          <a:p>
            <a:pPr marL="380990" indent="-38099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Unstable but have high bandwidth.</a:t>
            </a:r>
          </a:p>
          <a:p>
            <a:pPr marL="380990" indent="-38099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At steady state one pole pushed down to lower frequency.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7" y="2547669"/>
            <a:ext cx="3728744" cy="19534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048" y="2571405"/>
            <a:ext cx="4265265" cy="1929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1677" y="2709781"/>
            <a:ext cx="3224953" cy="162921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957683" y="3272392"/>
            <a:ext cx="373419" cy="141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IN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532312" y="3216368"/>
            <a:ext cx="373419" cy="141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IN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" name="Google Shape;72;p14"/>
          <p:cNvSpPr txBox="1"/>
          <p:nvPr/>
        </p:nvSpPr>
        <p:spPr>
          <a:xfrm>
            <a:off x="4246964" y="4699820"/>
            <a:ext cx="3631073" cy="377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>
              <a:buClr>
                <a:srgbClr val="000000"/>
              </a:buClr>
              <a:buFont typeface="Arial"/>
              <a:buNone/>
            </a:pPr>
            <a:r>
              <a:rPr lang="en-US" sz="1467" kern="0" dirty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Fig. Dynamic behavior of Ring Amplifier </a:t>
            </a:r>
          </a:p>
        </p:txBody>
      </p:sp>
      <p:sp>
        <p:nvSpPr>
          <p:cNvPr id="13" name="Google Shape;69;p14"/>
          <p:cNvSpPr txBox="1"/>
          <p:nvPr/>
        </p:nvSpPr>
        <p:spPr>
          <a:xfrm>
            <a:off x="887909" y="5986778"/>
            <a:ext cx="9866405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[2] B.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Hershberg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Un-Ku Moon, “The Ring Amplifier: Scalable Amplification With Ring Oscillators,” in book: High-Performance AD and DA Converters, July. 2015. </a:t>
            </a:r>
          </a:p>
        </p:txBody>
      </p:sp>
    </p:spTree>
    <p:extLst>
      <p:ext uri="{BB962C8B-B14F-4D97-AF65-F5344CB8AC3E}">
        <p14:creationId xmlns:p14="http://schemas.microsoft.com/office/powerpoint/2010/main" val="393979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19000" y="5878800"/>
            <a:ext cx="11557200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GB" sz="1333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84800" y="6499200"/>
            <a:ext cx="210954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600" kern="0" dirty="0">
                <a:solidFill>
                  <a:srgbClr val="FFFFFF"/>
                </a:solidFill>
                <a:cs typeface="Arial"/>
                <a:sym typeface="Arial"/>
              </a:rPr>
              <a:t>Arkadeep Barua</a:t>
            </a:r>
            <a:endParaRPr sz="16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0" y="0"/>
            <a:ext cx="9680448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2400" kern="0" dirty="0">
                <a:solidFill>
                  <a:srgbClr val="FFFFFF"/>
                </a:solidFill>
                <a:cs typeface="Arial"/>
                <a:sym typeface="Arial"/>
              </a:rPr>
              <a:t>Ring Amplifier Fundamentals: Dynamic Large Signal Stabilization  </a:t>
            </a:r>
          </a:p>
        </p:txBody>
      </p:sp>
      <p:sp>
        <p:nvSpPr>
          <p:cNvPr id="3" name="Rectangle 2"/>
          <p:cNvSpPr/>
          <p:nvPr/>
        </p:nvSpPr>
        <p:spPr>
          <a:xfrm>
            <a:off x="3372244" y="3826159"/>
            <a:ext cx="6096000" cy="318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67" kern="0" dirty="0">
                <a:solidFill>
                  <a:srgbClr val="000000"/>
                </a:solidFill>
                <a:cs typeface="Arial"/>
                <a:sym typeface="Arial"/>
              </a:rPr>
              <a:t>Fig. Ring Amplifier placed into switched capacitor feedback</a:t>
            </a:r>
          </a:p>
        </p:txBody>
      </p:sp>
      <p:sp>
        <p:nvSpPr>
          <p:cNvPr id="2" name="Rectangle 1"/>
          <p:cNvSpPr/>
          <p:nvPr/>
        </p:nvSpPr>
        <p:spPr>
          <a:xfrm>
            <a:off x="723392" y="4290152"/>
            <a:ext cx="11152808" cy="1241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111" indent="-380990">
              <a:spcBef>
                <a:spcPts val="1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A ring amplifier is created by splitting a ring oscillator into two signal paths and embedding a different offset in each path. </a:t>
            </a:r>
          </a:p>
          <a:p>
            <a:pPr marL="406111" indent="-380990">
              <a:spcBef>
                <a:spcPts val="1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When placed in switched-capacitor feedback, a set of internal mechanisms generate stability and allow the oscillator to be used as an amplifier.</a:t>
            </a:r>
            <a:endParaRPr lang="en-US" sz="1867" kern="0" dirty="0">
              <a:solidFill>
                <a:prstClr val="black"/>
              </a:solidFill>
              <a:latin typeface="Times New Roman"/>
              <a:cs typeface="Times New Roman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244" y="601069"/>
            <a:ext cx="5426078" cy="3205003"/>
          </a:xfrm>
          <a:prstGeom prst="rect">
            <a:avLst/>
          </a:prstGeom>
        </p:spPr>
      </p:pic>
      <p:sp>
        <p:nvSpPr>
          <p:cNvPr id="14" name="Google Shape;69;p14"/>
          <p:cNvSpPr txBox="1"/>
          <p:nvPr/>
        </p:nvSpPr>
        <p:spPr>
          <a:xfrm>
            <a:off x="388417" y="6044144"/>
            <a:ext cx="11409770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[1] B.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Hershberg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S. Weaver, K.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Sobue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S. Takeuchi, K.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Hamashita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 and U. Moon, ”Ring Amplifiers for Switched Capacitor Circuits,” in IEEE Journal of Solid-State Circuits, Dec. 2012.</a:t>
            </a:r>
          </a:p>
        </p:txBody>
      </p:sp>
    </p:spTree>
    <p:extLst>
      <p:ext uri="{BB962C8B-B14F-4D97-AF65-F5344CB8AC3E}">
        <p14:creationId xmlns:p14="http://schemas.microsoft.com/office/powerpoint/2010/main" val="134763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484800" y="6499200"/>
            <a:ext cx="210954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600" kern="0" dirty="0">
                <a:solidFill>
                  <a:srgbClr val="FFFFFF"/>
                </a:solidFill>
                <a:cs typeface="Arial"/>
                <a:sym typeface="Arial"/>
              </a:rPr>
              <a:t>Arkadeep Barua</a:t>
            </a:r>
            <a:endParaRPr sz="16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0" y="0"/>
            <a:ext cx="10875264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2400" kern="0" dirty="0">
                <a:solidFill>
                  <a:srgbClr val="FFFFFF"/>
                </a:solidFill>
                <a:cs typeface="Arial"/>
                <a:sym typeface="Arial"/>
              </a:rPr>
              <a:t>Ring Amplifier Fundamentals: Dynamic Large Signal Stabilization Working 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671" y="1149069"/>
            <a:ext cx="6618760" cy="44668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701777" y="5586627"/>
            <a:ext cx="6096000" cy="5438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67" kern="0" dirty="0">
                <a:solidFill>
                  <a:srgbClr val="000000"/>
                </a:solidFill>
                <a:cs typeface="Arial"/>
                <a:sym typeface="Arial"/>
              </a:rPr>
              <a:t>Fig. Input and output charging waveforms of Ring Amplifier when placed in the switched capacitor feedback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91050" y="5478310"/>
                <a:ext cx="2287100" cy="536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IN" sz="1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lang="en-IN" sz="1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𝑜𝑣𝑒𝑟𝑠h𝑜𝑜𝑡</m:t>
                          </m:r>
                        </m:sub>
                      </m:sSub>
                      <m:r>
                        <a:rPr lang="en-IN" sz="14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Arial"/>
                        </a:rPr>
                        <m:t>= </m:t>
                      </m:r>
                      <m:f>
                        <m:fPr>
                          <m:ctrlPr>
                            <a:rPr lang="en-IN" sz="1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1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lang="en-IN" sz="1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sz="1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𝑟𝑎𝑚𝑝</m:t>
                              </m:r>
                            </m:sub>
                          </m:sSub>
                          <m:r>
                            <a:rPr lang="en-IN" sz="1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 .  </m:t>
                          </m:r>
                          <m:sSub>
                            <m:sSubPr>
                              <m:ctrlPr>
                                <a:rPr lang="en-IN" sz="1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lang="en-IN" sz="1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sz="1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𝑑𝑒𝑙𝑎𝑦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1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lang="en-IN" sz="1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1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1400" kern="0" dirty="0">
                  <a:solidFill>
                    <a:prstClr val="black"/>
                  </a:solidFill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050" y="5478310"/>
                <a:ext cx="2287100" cy="5366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9" y="1622056"/>
            <a:ext cx="5405259" cy="3192706"/>
          </a:xfrm>
          <a:prstGeom prst="rect">
            <a:avLst/>
          </a:prstGeom>
        </p:spPr>
      </p:pic>
      <p:sp>
        <p:nvSpPr>
          <p:cNvPr id="15" name="Google Shape;69;p14"/>
          <p:cNvSpPr txBox="1"/>
          <p:nvPr/>
        </p:nvSpPr>
        <p:spPr>
          <a:xfrm>
            <a:off x="388417" y="6044144"/>
            <a:ext cx="11409770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[1] B.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Hershberg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S. Weaver, K.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Sobue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S. Takeuchi, K.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Hamashita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 and U. Moon, ”Ring Amplifiers for Switched Capacitor Circuits,” in IEEE Journal of Solid-State Circuits, Dec. 2012.</a:t>
            </a:r>
          </a:p>
        </p:txBody>
      </p:sp>
    </p:spTree>
    <p:extLst>
      <p:ext uri="{BB962C8B-B14F-4D97-AF65-F5344CB8AC3E}">
        <p14:creationId xmlns:p14="http://schemas.microsoft.com/office/powerpoint/2010/main" val="32843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19000" y="5878800"/>
            <a:ext cx="11557200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GB" sz="1333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84800" y="6499200"/>
            <a:ext cx="210954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600" kern="0" dirty="0">
                <a:solidFill>
                  <a:srgbClr val="FFFFFF"/>
                </a:solidFill>
                <a:cs typeface="Arial"/>
                <a:sym typeface="Arial"/>
              </a:rPr>
              <a:t>Arkadeep Barua</a:t>
            </a:r>
            <a:endParaRPr sz="16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07999" y="0"/>
            <a:ext cx="7687735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GB" sz="24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9" y="947155"/>
            <a:ext cx="2662151" cy="28044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676" y="1087362"/>
            <a:ext cx="3791033" cy="25239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6541" y="1043279"/>
            <a:ext cx="3776612" cy="26121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88424" y="3696472"/>
            <a:ext cx="10165376" cy="54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67" kern="0" dirty="0">
                <a:solidFill>
                  <a:srgbClr val="000000"/>
                </a:solidFill>
                <a:cs typeface="Arial" panose="020B0604020202020204" pitchFamily="34" charset="0"/>
                <a:sym typeface="Arial"/>
              </a:rPr>
              <a:t>Fig. Three figures of Input and output charging waveforms of Ring Amplifier when placed in the switched capacitor feedback structure with dead zone voltage of 0mv, 300mV and 400mV</a:t>
            </a:r>
            <a:endParaRPr lang="en-IN" sz="1467" kern="0" dirty="0">
              <a:solidFill>
                <a:srgbClr val="000000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4479219"/>
            <a:ext cx="10913533" cy="2102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At </a:t>
            </a:r>
            <a:r>
              <a:rPr lang="en-IN" sz="2133" kern="0" dirty="0" err="1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V</a:t>
            </a:r>
            <a:r>
              <a:rPr lang="en-IN" sz="2133" kern="0" baseline="-25000" dirty="0" err="1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deadzone</a:t>
            </a:r>
            <a:r>
              <a:rPr lang="en-IN" sz="2133" kern="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= 0mV it oscillates.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as we increase the offset voltage stability increases. 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133" kern="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And finally biasing condition when ring amplifier become so stable that almost immediately locked into the steady state configuration.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IN" sz="2133" kern="0" dirty="0">
              <a:solidFill>
                <a:prstClr val="black"/>
              </a:solidFill>
              <a:cs typeface="Arial" panose="020B0604020202020204" pitchFamily="34" charset="0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IN" sz="2400" kern="0" dirty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t> </a:t>
            </a:r>
          </a:p>
        </p:txBody>
      </p:sp>
      <p:sp>
        <p:nvSpPr>
          <p:cNvPr id="12" name="Google Shape;71;p14"/>
          <p:cNvSpPr txBox="1"/>
          <p:nvPr/>
        </p:nvSpPr>
        <p:spPr>
          <a:xfrm>
            <a:off x="0" y="0"/>
            <a:ext cx="9680448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2400" kern="0" dirty="0">
                <a:solidFill>
                  <a:srgbClr val="FFFFFF"/>
                </a:solidFill>
                <a:cs typeface="Arial"/>
                <a:sym typeface="Arial"/>
              </a:rPr>
              <a:t>Ring Amplifier Fundamentals: Effect of increasing Offset Voltage  </a:t>
            </a:r>
          </a:p>
        </p:txBody>
      </p:sp>
      <p:sp>
        <p:nvSpPr>
          <p:cNvPr id="14" name="Google Shape;69;p14"/>
          <p:cNvSpPr txBox="1"/>
          <p:nvPr/>
        </p:nvSpPr>
        <p:spPr>
          <a:xfrm>
            <a:off x="388417" y="6044144"/>
            <a:ext cx="11409770" cy="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[1] B.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Hershberg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S. Weaver, K.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Sobue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, S. Takeuchi, K. </a:t>
            </a:r>
            <a:r>
              <a:rPr lang="en-IN" sz="1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Hamashita</a:t>
            </a:r>
            <a:r>
              <a:rPr lang="en-IN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 and U. Moon, ”Ring Amplifiers for Switched Capacitor Circuits,” in IEEE Journal of Solid-State Circuits, Dec. 2012.</a:t>
            </a:r>
          </a:p>
        </p:txBody>
      </p:sp>
    </p:spTree>
    <p:extLst>
      <p:ext uri="{BB962C8B-B14F-4D97-AF65-F5344CB8AC3E}">
        <p14:creationId xmlns:p14="http://schemas.microsoft.com/office/powerpoint/2010/main" val="429228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2988</Words>
  <Application>Microsoft Office PowerPoint</Application>
  <PresentationFormat>Widescreen</PresentationFormat>
  <Paragraphs>265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Narrow</vt:lpstr>
      <vt:lpstr>Calibri</vt:lpstr>
      <vt:lpstr>Cambria Math</vt:lpstr>
      <vt:lpstr>Source Sans Pro</vt:lpstr>
      <vt:lpstr>Symbol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49</cp:revision>
  <dcterms:created xsi:type="dcterms:W3CDTF">2022-01-01T03:32:51Z</dcterms:created>
  <dcterms:modified xsi:type="dcterms:W3CDTF">2022-01-04T14:47:54Z</dcterms:modified>
</cp:coreProperties>
</file>