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Lst>
  <p:sldSz cx="18288000" cy="10287000"/>
  <p:notesSz cx="6858000" cy="9144000"/>
  <p:embeddedFontLst>
    <p:embeddedFont>
      <p:font typeface="Montserrat" panose="020B0604020202020204" charset="0"/>
      <p:regular r:id="rId15"/>
      <p:bold r:id="rId16"/>
      <p:italic r:id="rId17"/>
      <p:boldItalic r:id="rId18"/>
    </p:embeddedFont>
    <p:embeddedFont>
      <p:font typeface="Montserrat ExtraBold" panose="020B0604020202020204"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2ffb5ef1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22ffb5ef1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2ffb5ef1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22ffb5ef16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2ffb5ef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22ffb5ef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2ffb5ef1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22ffb5ef1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2260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US"/>
              <a:t>Limited Dataset: Acquiring a diverse and representative dataset of slow-moving buses and number plates can be challenging. Obtaining a sufficient amount of annotated data that covers various lighting conditions, angles, and environmental factors is crucial for training a robust model.</a:t>
            </a:r>
            <a:endParaRPr/>
          </a:p>
          <a:p>
            <a:pPr marL="457200" lvl="0" indent="0" algn="l" rtl="0">
              <a:lnSpc>
                <a:spcPct val="115000"/>
              </a:lnSpc>
              <a:spcBef>
                <a:spcPts val="1200"/>
              </a:spcBef>
              <a:spcAft>
                <a:spcPts val="0"/>
              </a:spcAft>
              <a:buNone/>
            </a:pPr>
            <a:endParaRPr/>
          </a:p>
          <a:p>
            <a:pPr marL="457200" lvl="0" indent="-298450" algn="l" rtl="0">
              <a:lnSpc>
                <a:spcPct val="115000"/>
              </a:lnSpc>
              <a:spcBef>
                <a:spcPts val="1200"/>
              </a:spcBef>
              <a:spcAft>
                <a:spcPts val="0"/>
              </a:spcAft>
              <a:buClr>
                <a:schemeClr val="dk1"/>
              </a:buClr>
              <a:buSzPts val="1100"/>
              <a:buAutoNum type="arabicPeriod"/>
            </a:pPr>
            <a:r>
              <a:rPr lang="en-US"/>
              <a:t>Bus Detection in Complex Scenes: Identifying slow-moving buses in crowded and dynamic traffic scenarios can be challenging. The model needs to be trained to accurately distinguish buses from other vehicles, pedestrians, and objects, even in challenging conditions such as occlusions and varying scales.</a:t>
            </a:r>
            <a:endParaRPr/>
          </a:p>
          <a:p>
            <a:pPr marL="457200" lvl="0" indent="0" algn="l" rtl="0">
              <a:lnSpc>
                <a:spcPct val="115000"/>
              </a:lnSpc>
              <a:spcBef>
                <a:spcPts val="1200"/>
              </a:spcBef>
              <a:spcAft>
                <a:spcPts val="0"/>
              </a:spcAft>
              <a:buNone/>
            </a:pPr>
            <a:endParaRPr/>
          </a:p>
          <a:p>
            <a:pPr marL="457200" lvl="0" indent="-298450" algn="l" rtl="0">
              <a:lnSpc>
                <a:spcPct val="115000"/>
              </a:lnSpc>
              <a:spcBef>
                <a:spcPts val="1200"/>
              </a:spcBef>
              <a:spcAft>
                <a:spcPts val="0"/>
              </a:spcAft>
              <a:buClr>
                <a:schemeClr val="dk1"/>
              </a:buClr>
              <a:buSzPts val="1100"/>
              <a:buAutoNum type="arabicPeriod"/>
            </a:pPr>
            <a:r>
              <a:rPr lang="en-US"/>
              <a:t>Number Plate Extraction Accuracy: Precise extraction of number plates from bus images or video frames is essential for accurate recognition. Challenges such as variations in plate size, distortions, reflections, and noise can affect the extraction process and potentially lead to incorrect or incomplete results.</a:t>
            </a:r>
            <a:endParaRPr/>
          </a:p>
          <a:p>
            <a:pPr marL="457200" lvl="0" indent="0" algn="l" rtl="0">
              <a:lnSpc>
                <a:spcPct val="115000"/>
              </a:lnSpc>
              <a:spcBef>
                <a:spcPts val="1200"/>
              </a:spcBef>
              <a:spcAft>
                <a:spcPts val="0"/>
              </a:spcAft>
              <a:buNone/>
            </a:pPr>
            <a:endParaRPr/>
          </a:p>
          <a:p>
            <a:pPr marL="457200" lvl="0" indent="-298450" algn="l" rtl="0">
              <a:lnSpc>
                <a:spcPct val="115000"/>
              </a:lnSpc>
              <a:spcBef>
                <a:spcPts val="1200"/>
              </a:spcBef>
              <a:spcAft>
                <a:spcPts val="0"/>
              </a:spcAft>
              <a:buClr>
                <a:schemeClr val="dk1"/>
              </a:buClr>
              <a:buSzPts val="1100"/>
              <a:buAutoNum type="arabicPeriod"/>
            </a:pPr>
            <a:r>
              <a:rPr lang="en-US"/>
              <a:t>OCR and Number Plate Recognition: Achieving high accuracy in recognizing characters on number plates can be challenging due to variations in fonts, styles, and image quality. Dealing with skewed or partially obscured characters, as well as different languages or alphanumeric patterns, requires robust OCR techniques.</a:t>
            </a:r>
            <a:endParaRPr/>
          </a:p>
          <a:p>
            <a:pPr marL="457200" lvl="0" indent="0" algn="l" rtl="0">
              <a:lnSpc>
                <a:spcPct val="115000"/>
              </a:lnSpc>
              <a:spcBef>
                <a:spcPts val="1200"/>
              </a:spcBef>
              <a:spcAft>
                <a:spcPts val="0"/>
              </a:spcAft>
              <a:buNone/>
            </a:pPr>
            <a:endParaRPr/>
          </a:p>
          <a:p>
            <a:pPr marL="457200" lvl="0" indent="-298450" algn="l" rtl="0">
              <a:lnSpc>
                <a:spcPct val="115000"/>
              </a:lnSpc>
              <a:spcBef>
                <a:spcPts val="1200"/>
              </a:spcBef>
              <a:spcAft>
                <a:spcPts val="0"/>
              </a:spcAft>
              <a:buClr>
                <a:schemeClr val="dk1"/>
              </a:buClr>
              <a:buSzPts val="1100"/>
              <a:buAutoNum type="arabicPeriod"/>
            </a:pPr>
            <a:r>
              <a:rPr lang="en-US"/>
              <a:t>Real-Time Processing: Implementing the system for real-time processing of video footage poses additional challenges. Efficient algorithms and optimizations are required to ensure timely identification and number plate capture without compromising performance.</a:t>
            </a:r>
            <a:endParaRPr/>
          </a:p>
          <a:p>
            <a:pPr marL="457200" lvl="0" indent="0" algn="l" rtl="0">
              <a:lnSpc>
                <a:spcPct val="115000"/>
              </a:lnSpc>
              <a:spcBef>
                <a:spcPts val="1200"/>
              </a:spcBef>
              <a:spcAft>
                <a:spcPts val="0"/>
              </a:spcAft>
              <a:buNone/>
            </a:pPr>
            <a:endParaRPr/>
          </a:p>
          <a:p>
            <a:pPr marL="457200" lvl="0" indent="-298450" algn="l" rtl="0">
              <a:lnSpc>
                <a:spcPct val="115000"/>
              </a:lnSpc>
              <a:spcBef>
                <a:spcPts val="1200"/>
              </a:spcBef>
              <a:spcAft>
                <a:spcPts val="0"/>
              </a:spcAft>
              <a:buClr>
                <a:schemeClr val="dk1"/>
              </a:buClr>
              <a:buSzPts val="1100"/>
              <a:buAutoNum type="arabicPeriod"/>
            </a:pPr>
            <a:r>
              <a:rPr lang="en-US"/>
              <a:t>Deployment and Integration: Integrating the DeepBus system into existing infrastructure or surveillance systems can be complex. Compatibility, scalability, and system integration with cameras, networks, and backend processing need to be carefully considered.</a:t>
            </a:r>
            <a:endParaRPr/>
          </a:p>
          <a:p>
            <a:pPr marL="0" lvl="0" indent="0" algn="l" rtl="0">
              <a:spcBef>
                <a:spcPts val="1200"/>
              </a:spcBef>
              <a:spcAft>
                <a:spcPts val="0"/>
              </a:spcAft>
              <a:buNone/>
            </a:pPr>
            <a:endParaRPr/>
          </a:p>
        </p:txBody>
      </p:sp>
      <p:sp>
        <p:nvSpPr>
          <p:cNvPr id="156" name="Google Shape;15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2ffb5ef1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222ffb5ef16_2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3"/>
          <p:cNvGrpSpPr/>
          <p:nvPr/>
        </p:nvGrpSpPr>
        <p:grpSpPr>
          <a:xfrm>
            <a:off x="1240790" y="-144662"/>
            <a:ext cx="3086120" cy="5288197"/>
            <a:chOff x="0" y="-38100"/>
            <a:chExt cx="812800" cy="1392767"/>
          </a:xfrm>
        </p:grpSpPr>
        <p:sp>
          <p:nvSpPr>
            <p:cNvPr id="85" name="Google Shape;85;p13"/>
            <p:cNvSpPr/>
            <p:nvPr/>
          </p:nvSpPr>
          <p:spPr>
            <a:xfrm>
              <a:off x="0" y="0"/>
              <a:ext cx="55859" cy="1354667"/>
            </a:xfrm>
            <a:custGeom>
              <a:avLst/>
              <a:gdLst/>
              <a:ahLst/>
              <a:cxnLst/>
              <a:rect l="l" t="t" r="r" b="b"/>
              <a:pathLst>
                <a:path w="55859" h="1354667" extrusionOk="0">
                  <a:moveTo>
                    <a:pt x="0" y="0"/>
                  </a:moveTo>
                  <a:lnTo>
                    <a:pt x="55859" y="0"/>
                  </a:lnTo>
                  <a:lnTo>
                    <a:pt x="55859" y="1354667"/>
                  </a:lnTo>
                  <a:lnTo>
                    <a:pt x="0" y="1354667"/>
                  </a:lnTo>
                  <a:close/>
                </a:path>
              </a:pathLst>
            </a:custGeom>
            <a:solidFill>
              <a:srgbClr val="F9B314"/>
            </a:solidFill>
            <a:ln>
              <a:noFill/>
            </a:ln>
          </p:spPr>
        </p:sp>
        <p:sp>
          <p:nvSpPr>
            <p:cNvPr id="86" name="Google Shape;86;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7" name="Google Shape;87;p13"/>
          <p:cNvSpPr txBox="1"/>
          <p:nvPr/>
        </p:nvSpPr>
        <p:spPr>
          <a:xfrm>
            <a:off x="2829775" y="3760940"/>
            <a:ext cx="9288600" cy="14778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9600">
                <a:solidFill>
                  <a:srgbClr val="1211CA"/>
                </a:solidFill>
                <a:latin typeface="Montserrat ExtraBold"/>
                <a:ea typeface="Montserrat ExtraBold"/>
                <a:cs typeface="Montserrat ExtraBold"/>
                <a:sym typeface="Montserrat ExtraBold"/>
              </a:rPr>
              <a:t>INNOVATIVE</a:t>
            </a:r>
            <a:endParaRPr/>
          </a:p>
        </p:txBody>
      </p:sp>
      <p:sp>
        <p:nvSpPr>
          <p:cNvPr id="88" name="Google Shape;88;p13"/>
          <p:cNvSpPr txBox="1"/>
          <p:nvPr/>
        </p:nvSpPr>
        <p:spPr>
          <a:xfrm>
            <a:off x="2829775" y="5143425"/>
            <a:ext cx="9288600" cy="14778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9600">
                <a:solidFill>
                  <a:srgbClr val="F9B314"/>
                </a:solidFill>
                <a:latin typeface="Montserrat ExtraBold"/>
                <a:ea typeface="Montserrat ExtraBold"/>
                <a:cs typeface="Montserrat ExtraBold"/>
                <a:sym typeface="Montserrat ExtraBold"/>
              </a:rPr>
              <a:t>PROJECT</a:t>
            </a:r>
            <a:endParaRPr/>
          </a:p>
        </p:txBody>
      </p:sp>
      <p:sp>
        <p:nvSpPr>
          <p:cNvPr id="89" name="Google Shape;89;p13"/>
          <p:cNvSpPr txBox="1"/>
          <p:nvPr/>
        </p:nvSpPr>
        <p:spPr>
          <a:xfrm rot="-5400000">
            <a:off x="-908100" y="7023080"/>
            <a:ext cx="39747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a:p>
        </p:txBody>
      </p:sp>
      <p:sp>
        <p:nvSpPr>
          <p:cNvPr id="90" name="Google Shape;90;p13"/>
          <p:cNvSpPr txBox="1"/>
          <p:nvPr/>
        </p:nvSpPr>
        <p:spPr>
          <a:xfrm>
            <a:off x="2829775" y="6729431"/>
            <a:ext cx="9288600" cy="1034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a:solidFill>
                  <a:srgbClr val="101010"/>
                </a:solidFill>
                <a:latin typeface="Montserrat"/>
                <a:ea typeface="Montserrat"/>
                <a:cs typeface="Montserrat"/>
                <a:sym typeface="Montserrat"/>
              </a:rPr>
              <a:t>Real-Time Detection, Classification and Speed Estimation of Vehicles</a:t>
            </a:r>
            <a:endParaRPr/>
          </a:p>
        </p:txBody>
      </p:sp>
      <p:sp>
        <p:nvSpPr>
          <p:cNvPr id="91" name="Google Shape;91;p13"/>
          <p:cNvSpPr txBox="1"/>
          <p:nvPr/>
        </p:nvSpPr>
        <p:spPr>
          <a:xfrm>
            <a:off x="9886525" y="8334106"/>
            <a:ext cx="9288600" cy="16377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a:solidFill>
                  <a:srgbClr val="101010"/>
                </a:solidFill>
                <a:latin typeface="Montserrat"/>
                <a:ea typeface="Montserrat"/>
                <a:cs typeface="Montserrat"/>
                <a:sym typeface="Montserrat"/>
              </a:rPr>
              <a:t>By</a:t>
            </a:r>
            <a:endParaRPr sz="2800">
              <a:solidFill>
                <a:srgbClr val="101010"/>
              </a:solidFill>
              <a:latin typeface="Montserrat"/>
              <a:ea typeface="Montserrat"/>
              <a:cs typeface="Montserrat"/>
              <a:sym typeface="Montserrat"/>
            </a:endParaRPr>
          </a:p>
          <a:p>
            <a:pPr marL="0" marR="0" lvl="0" indent="0" algn="l" rtl="0">
              <a:lnSpc>
                <a:spcPct val="140000"/>
              </a:lnSpc>
              <a:spcBef>
                <a:spcPts val="0"/>
              </a:spcBef>
              <a:spcAft>
                <a:spcPts val="0"/>
              </a:spcAft>
              <a:buNone/>
            </a:pPr>
            <a:r>
              <a:rPr lang="en-US" sz="2800">
                <a:solidFill>
                  <a:srgbClr val="101010"/>
                </a:solidFill>
                <a:latin typeface="Montserrat"/>
                <a:ea typeface="Montserrat"/>
                <a:cs typeface="Montserrat"/>
                <a:sym typeface="Montserrat"/>
              </a:rPr>
              <a:t>Chaitanya Anand - 12021002002015</a:t>
            </a:r>
            <a:endParaRPr sz="2800">
              <a:solidFill>
                <a:srgbClr val="101010"/>
              </a:solidFill>
              <a:latin typeface="Montserrat"/>
              <a:ea typeface="Montserrat"/>
              <a:cs typeface="Montserrat"/>
              <a:sym typeface="Montserrat"/>
            </a:endParaRPr>
          </a:p>
          <a:p>
            <a:pPr marL="0" marR="0" lvl="0" indent="0" algn="l" rtl="0">
              <a:lnSpc>
                <a:spcPct val="140000"/>
              </a:lnSpc>
              <a:spcBef>
                <a:spcPts val="0"/>
              </a:spcBef>
              <a:spcAft>
                <a:spcPts val="0"/>
              </a:spcAft>
              <a:buNone/>
            </a:pPr>
            <a:r>
              <a:rPr lang="en-US" sz="2800">
                <a:solidFill>
                  <a:srgbClr val="101010"/>
                </a:solidFill>
                <a:latin typeface="Montserrat"/>
                <a:ea typeface="Montserrat"/>
                <a:cs typeface="Montserrat"/>
                <a:sym typeface="Montserrat"/>
              </a:rPr>
              <a:t>Arkadeepto Majumder - 12021002002092</a:t>
            </a:r>
            <a:endParaRPr sz="2800">
              <a:solidFill>
                <a:srgbClr val="101010"/>
              </a:solidFill>
              <a:latin typeface="Montserrat"/>
              <a:ea typeface="Montserrat"/>
              <a:cs typeface="Montserrat"/>
              <a:sym typeface="Montserrat"/>
            </a:endParaRPr>
          </a:p>
        </p:txBody>
      </p:sp>
      <p:pic>
        <p:nvPicPr>
          <p:cNvPr id="92" name="Google Shape;92;p13"/>
          <p:cNvPicPr preferRelativeResize="0"/>
          <p:nvPr/>
        </p:nvPicPr>
        <p:blipFill>
          <a:blip r:embed="rId3">
            <a:alphaModFix/>
          </a:blip>
          <a:stretch>
            <a:fillRect/>
          </a:stretch>
        </p:blipFill>
        <p:spPr>
          <a:xfrm>
            <a:off x="14748670" y="414550"/>
            <a:ext cx="2728399" cy="2226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1028700" y="3162895"/>
            <a:ext cx="6449100" cy="607500"/>
          </a:xfrm>
          <a:prstGeom prst="rect">
            <a:avLst/>
          </a:prstGeom>
          <a:noFill/>
          <a:ln>
            <a:noFill/>
          </a:ln>
        </p:spPr>
        <p:txBody>
          <a:bodyPr spcFirstLastPara="1" wrap="square" lIns="0" tIns="0" rIns="0" bIns="0" anchor="t" anchorCtr="0">
            <a:spAutoFit/>
          </a:bodyPr>
          <a:lstStyle/>
          <a:p>
            <a:pPr marL="0" marR="0" lvl="0" indent="0" algn="l" rtl="0">
              <a:lnSpc>
                <a:spcPct val="93976"/>
              </a:lnSpc>
              <a:spcBef>
                <a:spcPts val="0"/>
              </a:spcBef>
              <a:spcAft>
                <a:spcPts val="0"/>
              </a:spcAft>
              <a:buNone/>
            </a:pPr>
            <a:r>
              <a:rPr lang="en-US" sz="4200" b="1">
                <a:solidFill>
                  <a:srgbClr val="1211CA"/>
                </a:solidFill>
                <a:latin typeface="Montserrat"/>
                <a:ea typeface="Montserrat"/>
                <a:cs typeface="Montserrat"/>
                <a:sym typeface="Montserrat"/>
              </a:rPr>
              <a:t>Future Prospects:</a:t>
            </a:r>
            <a:endParaRPr/>
          </a:p>
        </p:txBody>
      </p:sp>
      <p:sp>
        <p:nvSpPr>
          <p:cNvPr id="180" name="Google Shape;180;p20"/>
          <p:cNvSpPr txBox="1"/>
          <p:nvPr/>
        </p:nvSpPr>
        <p:spPr>
          <a:xfrm>
            <a:off x="1028700" y="4712250"/>
            <a:ext cx="4052400" cy="4234200"/>
          </a:xfrm>
          <a:prstGeom prst="rect">
            <a:avLst/>
          </a:prstGeom>
          <a:noFill/>
          <a:ln>
            <a:noFill/>
          </a:ln>
        </p:spPr>
        <p:txBody>
          <a:bodyPr spcFirstLastPara="1" wrap="square" lIns="0" tIns="0" rIns="0" bIns="0" anchor="t" anchorCtr="0">
            <a:spAutoFit/>
          </a:bodyPr>
          <a:lstStyle/>
          <a:p>
            <a:pPr marL="457200" marR="0" lvl="0" indent="-381000" algn="l" rtl="0">
              <a:lnSpc>
                <a:spcPct val="139958"/>
              </a:lnSpc>
              <a:spcBef>
                <a:spcPts val="0"/>
              </a:spcBef>
              <a:spcAft>
                <a:spcPts val="0"/>
              </a:spcAft>
              <a:buClr>
                <a:srgbClr val="2D262A"/>
              </a:buClr>
              <a:buSzPts val="2400"/>
              <a:buFont typeface="Montserrat"/>
              <a:buChar char="●"/>
            </a:pPr>
            <a:r>
              <a:rPr lang="en-US" sz="2400" b="1">
                <a:solidFill>
                  <a:srgbClr val="2D262A"/>
                </a:solidFill>
                <a:latin typeface="Montserrat"/>
                <a:ea typeface="Montserrat"/>
                <a:cs typeface="Montserrat"/>
                <a:sym typeface="Montserrat"/>
              </a:rPr>
              <a:t>Improved Accuracy: </a:t>
            </a:r>
            <a:endParaRPr sz="2400" b="1">
              <a:solidFill>
                <a:srgbClr val="2D262A"/>
              </a:solidFill>
              <a:latin typeface="Montserrat"/>
              <a:ea typeface="Montserrat"/>
              <a:cs typeface="Montserrat"/>
              <a:sym typeface="Montserrat"/>
            </a:endParaRPr>
          </a:p>
          <a:p>
            <a:pPr marL="457200" marR="0" lvl="0" indent="0" algn="l" rtl="0">
              <a:lnSpc>
                <a:spcPct val="150000"/>
              </a:lnSpc>
              <a:spcBef>
                <a:spcPts val="0"/>
              </a:spcBef>
              <a:spcAft>
                <a:spcPts val="0"/>
              </a:spcAft>
              <a:buNone/>
            </a:pPr>
            <a:r>
              <a:rPr lang="en-US" sz="2100">
                <a:solidFill>
                  <a:srgbClr val="2D262A"/>
                </a:solidFill>
                <a:latin typeface="Montserrat"/>
                <a:ea typeface="Montserrat"/>
                <a:cs typeface="Montserrat"/>
                <a:sym typeface="Montserrat"/>
              </a:rPr>
              <a:t>By leveraging against larger amount of data, the accuracy of Deep Learning Models can be drastically improved, especially by using data targeted towards the desired test requirements.</a:t>
            </a:r>
            <a:endParaRPr sz="2100">
              <a:solidFill>
                <a:srgbClr val="2D262A"/>
              </a:solidFill>
              <a:latin typeface="Montserrat"/>
              <a:ea typeface="Montserrat"/>
              <a:cs typeface="Montserrat"/>
              <a:sym typeface="Montserrat"/>
            </a:endParaRPr>
          </a:p>
        </p:txBody>
      </p:sp>
      <p:sp>
        <p:nvSpPr>
          <p:cNvPr id="181" name="Google Shape;181;p20"/>
          <p:cNvSpPr txBox="1"/>
          <p:nvPr/>
        </p:nvSpPr>
        <p:spPr>
          <a:xfrm>
            <a:off x="13769329" y="952500"/>
            <a:ext cx="3489900" cy="13299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i="0" u="none" strike="noStrike" cap="none">
                <a:solidFill>
                  <a:srgbClr val="101010"/>
                </a:solidFill>
                <a:latin typeface="Montserrat"/>
                <a:ea typeface="Montserrat"/>
                <a:cs typeface="Montserrat"/>
                <a:sym typeface="Montserrat"/>
              </a:rPr>
              <a:t>About The Strategy</a:t>
            </a:r>
            <a:endParaRPr/>
          </a:p>
        </p:txBody>
      </p:sp>
      <p:pic>
        <p:nvPicPr>
          <p:cNvPr id="182" name="Google Shape;182;p20"/>
          <p:cNvPicPr preferRelativeResize="0"/>
          <p:nvPr/>
        </p:nvPicPr>
        <p:blipFill>
          <a:blip r:embed="rId3">
            <a:alphaModFix/>
          </a:blip>
          <a:stretch>
            <a:fillRect/>
          </a:stretch>
        </p:blipFill>
        <p:spPr>
          <a:xfrm>
            <a:off x="1028695" y="321900"/>
            <a:ext cx="2728399" cy="2226901"/>
          </a:xfrm>
          <a:prstGeom prst="rect">
            <a:avLst/>
          </a:prstGeom>
          <a:noFill/>
          <a:ln>
            <a:noFill/>
          </a:ln>
        </p:spPr>
      </p:pic>
      <p:grpSp>
        <p:nvGrpSpPr>
          <p:cNvPr id="183" name="Google Shape;183;p20"/>
          <p:cNvGrpSpPr/>
          <p:nvPr/>
        </p:nvGrpSpPr>
        <p:grpSpPr>
          <a:xfrm>
            <a:off x="14500955" y="2268973"/>
            <a:ext cx="3085741" cy="3230403"/>
            <a:chOff x="0" y="-38100"/>
            <a:chExt cx="812700" cy="850800"/>
          </a:xfrm>
        </p:grpSpPr>
        <p:sp>
          <p:nvSpPr>
            <p:cNvPr id="184" name="Google Shape;184;p20"/>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85" name="Google Shape;185;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6" name="Google Shape;186;p20"/>
          <p:cNvSpPr txBox="1"/>
          <p:nvPr/>
        </p:nvSpPr>
        <p:spPr>
          <a:xfrm>
            <a:off x="6085163" y="4696800"/>
            <a:ext cx="4830900" cy="3971100"/>
          </a:xfrm>
          <a:prstGeom prst="rect">
            <a:avLst/>
          </a:prstGeom>
          <a:noFill/>
          <a:ln>
            <a:noFill/>
          </a:ln>
        </p:spPr>
        <p:txBody>
          <a:bodyPr spcFirstLastPara="1" wrap="square" lIns="91425" tIns="91425" rIns="91425" bIns="91425" anchor="t" anchorCtr="0">
            <a:spAutoFit/>
          </a:bodyPr>
          <a:lstStyle/>
          <a:p>
            <a:pPr marL="457200" lvl="0" indent="-381000" algn="l" rtl="0">
              <a:lnSpc>
                <a:spcPct val="150000"/>
              </a:lnSpc>
              <a:spcBef>
                <a:spcPts val="0"/>
              </a:spcBef>
              <a:spcAft>
                <a:spcPts val="0"/>
              </a:spcAft>
              <a:buSzPts val="2400"/>
              <a:buFont typeface="Montserrat"/>
              <a:buChar char="●"/>
            </a:pPr>
            <a:r>
              <a:rPr lang="en-US" sz="2400" b="1">
                <a:latin typeface="Montserrat"/>
                <a:ea typeface="Montserrat"/>
                <a:cs typeface="Montserrat"/>
                <a:sym typeface="Montserrat"/>
              </a:rPr>
              <a:t>Real-time Processing:</a:t>
            </a:r>
            <a:r>
              <a:rPr lang="en-US" sz="2400">
                <a:latin typeface="Montserrat"/>
                <a:ea typeface="Montserrat"/>
                <a:cs typeface="Montserrat"/>
                <a:sym typeface="Montserrat"/>
              </a:rPr>
              <a:t> </a:t>
            </a:r>
            <a:endParaRPr sz="2400">
              <a:latin typeface="Montserrat"/>
              <a:ea typeface="Montserrat"/>
              <a:cs typeface="Montserrat"/>
              <a:sym typeface="Montserrat"/>
            </a:endParaRPr>
          </a:p>
          <a:p>
            <a:pPr marL="457200" lvl="0" indent="0" algn="l" rtl="0">
              <a:lnSpc>
                <a:spcPct val="150000"/>
              </a:lnSpc>
              <a:spcBef>
                <a:spcPts val="0"/>
              </a:spcBef>
              <a:spcAft>
                <a:spcPts val="0"/>
              </a:spcAft>
              <a:buNone/>
            </a:pPr>
            <a:r>
              <a:rPr lang="en-US" sz="2100">
                <a:latin typeface="Montserrat"/>
                <a:ea typeface="Montserrat"/>
                <a:cs typeface="Montserrat"/>
                <a:sym typeface="Montserrat"/>
              </a:rPr>
              <a:t>By increasing the performance of hardware used, such as GPUs, the processing time of models can decrease, especially Object Detection Models through real-time videos making it more robust.</a:t>
            </a:r>
            <a:endParaRPr sz="2100">
              <a:latin typeface="Montserrat"/>
              <a:ea typeface="Montserrat"/>
              <a:cs typeface="Montserrat"/>
              <a:sym typeface="Montserrat"/>
            </a:endParaRPr>
          </a:p>
        </p:txBody>
      </p:sp>
      <p:sp>
        <p:nvSpPr>
          <p:cNvPr id="187" name="Google Shape;187;p20"/>
          <p:cNvSpPr txBox="1"/>
          <p:nvPr/>
        </p:nvSpPr>
        <p:spPr>
          <a:xfrm>
            <a:off x="11920125" y="4696800"/>
            <a:ext cx="5339100" cy="4456200"/>
          </a:xfrm>
          <a:prstGeom prst="rect">
            <a:avLst/>
          </a:prstGeom>
          <a:noFill/>
          <a:ln>
            <a:noFill/>
          </a:ln>
        </p:spPr>
        <p:txBody>
          <a:bodyPr spcFirstLastPara="1" wrap="square" lIns="91425" tIns="91425" rIns="91425" bIns="91425" anchor="t" anchorCtr="0">
            <a:spAutoFit/>
          </a:bodyPr>
          <a:lstStyle/>
          <a:p>
            <a:pPr marL="457200" lvl="0" indent="-381000" algn="l" rtl="0">
              <a:lnSpc>
                <a:spcPct val="150000"/>
              </a:lnSpc>
              <a:spcBef>
                <a:spcPts val="0"/>
              </a:spcBef>
              <a:spcAft>
                <a:spcPts val="0"/>
              </a:spcAft>
              <a:buSzPts val="2400"/>
              <a:buFont typeface="Montserrat"/>
              <a:buChar char="●"/>
            </a:pPr>
            <a:r>
              <a:rPr lang="en-US" sz="2400" b="1">
                <a:latin typeface="Montserrat"/>
                <a:ea typeface="Montserrat"/>
                <a:cs typeface="Montserrat"/>
                <a:sym typeface="Montserrat"/>
              </a:rPr>
              <a:t>Multi-modal Recognition:</a:t>
            </a:r>
            <a:endParaRPr sz="2400" b="1">
              <a:latin typeface="Montserrat"/>
              <a:ea typeface="Montserrat"/>
              <a:cs typeface="Montserrat"/>
              <a:sym typeface="Montserrat"/>
            </a:endParaRPr>
          </a:p>
          <a:p>
            <a:pPr marL="457200" lvl="0" indent="0" algn="l" rtl="0">
              <a:lnSpc>
                <a:spcPct val="150000"/>
              </a:lnSpc>
              <a:spcBef>
                <a:spcPts val="0"/>
              </a:spcBef>
              <a:spcAft>
                <a:spcPts val="0"/>
              </a:spcAft>
              <a:buNone/>
            </a:pPr>
            <a:r>
              <a:rPr lang="en-US" sz="2100">
                <a:latin typeface="Montserrat"/>
                <a:ea typeface="Montserrat"/>
                <a:cs typeface="Montserrat"/>
                <a:sym typeface="Montserrat"/>
              </a:rPr>
              <a:t>Deep learning algorithms can be trained to recognize license plates in a variety of conditions, including different lighting and weather conditions, and from different angles. This could enable the development of more robust license plate recognition systems.</a:t>
            </a:r>
            <a:endParaRPr sz="21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1028700" y="3162895"/>
            <a:ext cx="6449100" cy="607500"/>
          </a:xfrm>
          <a:prstGeom prst="rect">
            <a:avLst/>
          </a:prstGeom>
          <a:noFill/>
          <a:ln>
            <a:noFill/>
          </a:ln>
        </p:spPr>
        <p:txBody>
          <a:bodyPr spcFirstLastPara="1" wrap="square" lIns="0" tIns="0" rIns="0" bIns="0" anchor="t" anchorCtr="0">
            <a:spAutoFit/>
          </a:bodyPr>
          <a:lstStyle/>
          <a:p>
            <a:pPr marL="0" marR="0" lvl="0" indent="0" algn="l" rtl="0">
              <a:lnSpc>
                <a:spcPct val="93976"/>
              </a:lnSpc>
              <a:spcBef>
                <a:spcPts val="0"/>
              </a:spcBef>
              <a:spcAft>
                <a:spcPts val="0"/>
              </a:spcAft>
              <a:buNone/>
            </a:pPr>
            <a:r>
              <a:rPr lang="en-US" sz="4200" b="1">
                <a:solidFill>
                  <a:srgbClr val="1211CA"/>
                </a:solidFill>
                <a:latin typeface="Montserrat"/>
                <a:ea typeface="Montserrat"/>
                <a:cs typeface="Montserrat"/>
                <a:sym typeface="Montserrat"/>
              </a:rPr>
              <a:t>Conclusion</a:t>
            </a:r>
            <a:endParaRPr>
              <a:solidFill>
                <a:srgbClr val="1211CA"/>
              </a:solidFill>
            </a:endParaRPr>
          </a:p>
        </p:txBody>
      </p:sp>
      <p:sp>
        <p:nvSpPr>
          <p:cNvPr id="193" name="Google Shape;193;p21"/>
          <p:cNvSpPr txBox="1"/>
          <p:nvPr/>
        </p:nvSpPr>
        <p:spPr>
          <a:xfrm>
            <a:off x="1028700" y="4384500"/>
            <a:ext cx="15050400" cy="5042700"/>
          </a:xfrm>
          <a:prstGeom prst="rect">
            <a:avLst/>
          </a:prstGeom>
          <a:noFill/>
          <a:ln>
            <a:noFill/>
          </a:ln>
        </p:spPr>
        <p:txBody>
          <a:bodyPr spcFirstLastPara="1" wrap="square" lIns="0" tIns="0" rIns="0" bIns="0" anchor="t" anchorCtr="0">
            <a:spAutoFit/>
          </a:bodyPr>
          <a:lstStyle/>
          <a:p>
            <a:pPr marL="457200" marR="0" lvl="0" indent="0" algn="l" rtl="0">
              <a:lnSpc>
                <a:spcPct val="115000"/>
              </a:lnSpc>
              <a:spcBef>
                <a:spcPts val="0"/>
              </a:spcBef>
              <a:spcAft>
                <a:spcPts val="0"/>
              </a:spcAft>
              <a:buNone/>
            </a:pPr>
            <a:r>
              <a:rPr lang="en-US" sz="2400">
                <a:solidFill>
                  <a:srgbClr val="2D262A"/>
                </a:solidFill>
                <a:latin typeface="Montserrat"/>
                <a:ea typeface="Montserrat"/>
                <a:cs typeface="Montserrat"/>
                <a:sym typeface="Montserrat"/>
              </a:rPr>
              <a:t>In conclusion, the project offers a powerful solution for real-time detection, tracking and classification of vehicles in a video footage.</a:t>
            </a:r>
            <a:endParaRPr sz="2400">
              <a:solidFill>
                <a:srgbClr val="2D262A"/>
              </a:solidFill>
              <a:latin typeface="Montserrat"/>
              <a:ea typeface="Montserrat"/>
              <a:cs typeface="Montserrat"/>
              <a:sym typeface="Montserrat"/>
            </a:endParaRPr>
          </a:p>
          <a:p>
            <a:pPr marL="457200" marR="0" lvl="0" indent="0" algn="l" rtl="0">
              <a:lnSpc>
                <a:spcPct val="115000"/>
              </a:lnSpc>
              <a:spcBef>
                <a:spcPts val="0"/>
              </a:spcBef>
              <a:spcAft>
                <a:spcPts val="0"/>
              </a:spcAft>
              <a:buNone/>
            </a:pPr>
            <a:endParaRPr sz="2400">
              <a:solidFill>
                <a:srgbClr val="2D262A"/>
              </a:solidFill>
              <a:latin typeface="Montserrat"/>
              <a:ea typeface="Montserrat"/>
              <a:cs typeface="Montserrat"/>
              <a:sym typeface="Montserrat"/>
            </a:endParaRPr>
          </a:p>
          <a:p>
            <a:pPr marL="457200" marR="0" lvl="0" indent="0" algn="l" rtl="0">
              <a:lnSpc>
                <a:spcPct val="115000"/>
              </a:lnSpc>
              <a:spcBef>
                <a:spcPts val="0"/>
              </a:spcBef>
              <a:spcAft>
                <a:spcPts val="0"/>
              </a:spcAft>
              <a:buNone/>
            </a:pPr>
            <a:r>
              <a:rPr lang="en-US" sz="2400">
                <a:solidFill>
                  <a:srgbClr val="2D262A"/>
                </a:solidFill>
                <a:latin typeface="Montserrat"/>
                <a:ea typeface="Montserrat"/>
                <a:cs typeface="Montserrat"/>
                <a:sym typeface="Montserrat"/>
              </a:rPr>
              <a:t>By incorporating the weights on the pre trained YOLO algorithm model, we managed to achieve an accuracy in the range of 85 - 89% and an average precision of 78%. The speed estimated falls within the accepted rate of error but it can be improved upon through additional techniques.</a:t>
            </a:r>
            <a:endParaRPr sz="2400">
              <a:solidFill>
                <a:srgbClr val="2D262A"/>
              </a:solidFill>
              <a:latin typeface="Montserrat"/>
              <a:ea typeface="Montserrat"/>
              <a:cs typeface="Montserrat"/>
              <a:sym typeface="Montserrat"/>
            </a:endParaRPr>
          </a:p>
          <a:p>
            <a:pPr marL="457200" marR="0" lvl="0" indent="0" algn="l" rtl="0">
              <a:lnSpc>
                <a:spcPct val="115000"/>
              </a:lnSpc>
              <a:spcBef>
                <a:spcPts val="0"/>
              </a:spcBef>
              <a:spcAft>
                <a:spcPts val="0"/>
              </a:spcAft>
              <a:buNone/>
            </a:pPr>
            <a:endParaRPr sz="2400">
              <a:solidFill>
                <a:srgbClr val="2D262A"/>
              </a:solidFill>
              <a:latin typeface="Montserrat"/>
              <a:ea typeface="Montserrat"/>
              <a:cs typeface="Montserrat"/>
              <a:sym typeface="Montserrat"/>
            </a:endParaRPr>
          </a:p>
          <a:p>
            <a:pPr marL="457200" marR="0" lvl="0" indent="0" algn="l" rtl="0">
              <a:lnSpc>
                <a:spcPct val="115000"/>
              </a:lnSpc>
              <a:spcBef>
                <a:spcPts val="0"/>
              </a:spcBef>
              <a:spcAft>
                <a:spcPts val="0"/>
              </a:spcAft>
              <a:buNone/>
            </a:pPr>
            <a:r>
              <a:rPr lang="en-US" sz="2400">
                <a:solidFill>
                  <a:srgbClr val="2D262A"/>
                </a:solidFill>
                <a:latin typeface="Montserrat"/>
                <a:ea typeface="Montserrat"/>
                <a:cs typeface="Montserrat"/>
                <a:sym typeface="Montserrat"/>
              </a:rPr>
              <a:t>The project's success holds great potential for enhancing road safety, optimizing traffic flow, and improving overall transportation efficiency. With further advancements and integration, the project  can make significant contributions to intelligent transportation systems and pave the way for smarter and safer cities.</a:t>
            </a:r>
            <a:endParaRPr sz="2400">
              <a:solidFill>
                <a:srgbClr val="2D262A"/>
              </a:solidFill>
              <a:latin typeface="Montserrat"/>
              <a:ea typeface="Montserrat"/>
              <a:cs typeface="Montserrat"/>
              <a:sym typeface="Montserrat"/>
            </a:endParaRPr>
          </a:p>
        </p:txBody>
      </p:sp>
      <p:sp>
        <p:nvSpPr>
          <p:cNvPr id="194" name="Google Shape;194;p21"/>
          <p:cNvSpPr txBox="1"/>
          <p:nvPr/>
        </p:nvSpPr>
        <p:spPr>
          <a:xfrm>
            <a:off x="13769329" y="952500"/>
            <a:ext cx="3489900" cy="13299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a:solidFill>
                  <a:srgbClr val="101010"/>
                </a:solidFill>
                <a:latin typeface="Montserrat"/>
                <a:ea typeface="Montserrat"/>
                <a:cs typeface="Montserrat"/>
                <a:sym typeface="Montserrat"/>
              </a:rPr>
              <a:t>Ending thoughts</a:t>
            </a:r>
            <a:endParaRPr/>
          </a:p>
        </p:txBody>
      </p:sp>
      <p:pic>
        <p:nvPicPr>
          <p:cNvPr id="195" name="Google Shape;195;p21"/>
          <p:cNvPicPr preferRelativeResize="0"/>
          <p:nvPr/>
        </p:nvPicPr>
        <p:blipFill>
          <a:blip r:embed="rId3">
            <a:alphaModFix/>
          </a:blip>
          <a:stretch>
            <a:fillRect/>
          </a:stretch>
        </p:blipFill>
        <p:spPr>
          <a:xfrm>
            <a:off x="1028695" y="321900"/>
            <a:ext cx="2728399" cy="2226901"/>
          </a:xfrm>
          <a:prstGeom prst="rect">
            <a:avLst/>
          </a:prstGeom>
          <a:noFill/>
          <a:ln>
            <a:noFill/>
          </a:ln>
        </p:spPr>
      </p:pic>
      <p:grpSp>
        <p:nvGrpSpPr>
          <p:cNvPr id="196" name="Google Shape;196;p21"/>
          <p:cNvGrpSpPr/>
          <p:nvPr/>
        </p:nvGrpSpPr>
        <p:grpSpPr>
          <a:xfrm>
            <a:off x="14500955" y="2268973"/>
            <a:ext cx="3085741" cy="3230403"/>
            <a:chOff x="0" y="-38100"/>
            <a:chExt cx="812700" cy="850800"/>
          </a:xfrm>
        </p:grpSpPr>
        <p:sp>
          <p:nvSpPr>
            <p:cNvPr id="197" name="Google Shape;197;p21"/>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98" name="Google Shape;198;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Google Shape;203;p22"/>
          <p:cNvGrpSpPr/>
          <p:nvPr/>
        </p:nvGrpSpPr>
        <p:grpSpPr>
          <a:xfrm>
            <a:off x="1240790" y="-144661"/>
            <a:ext cx="3086105" cy="5288161"/>
            <a:chOff x="0" y="-38100"/>
            <a:chExt cx="812800" cy="1392767"/>
          </a:xfrm>
        </p:grpSpPr>
        <p:sp>
          <p:nvSpPr>
            <p:cNvPr id="204" name="Google Shape;204;p22"/>
            <p:cNvSpPr/>
            <p:nvPr/>
          </p:nvSpPr>
          <p:spPr>
            <a:xfrm>
              <a:off x="0" y="0"/>
              <a:ext cx="55859" cy="1354667"/>
            </a:xfrm>
            <a:custGeom>
              <a:avLst/>
              <a:gdLst/>
              <a:ahLst/>
              <a:cxnLst/>
              <a:rect l="l" t="t" r="r" b="b"/>
              <a:pathLst>
                <a:path w="55859" h="1354667" extrusionOk="0">
                  <a:moveTo>
                    <a:pt x="0" y="0"/>
                  </a:moveTo>
                  <a:lnTo>
                    <a:pt x="55859" y="0"/>
                  </a:lnTo>
                  <a:lnTo>
                    <a:pt x="55859" y="1354667"/>
                  </a:lnTo>
                  <a:lnTo>
                    <a:pt x="0" y="1354667"/>
                  </a:lnTo>
                  <a:close/>
                </a:path>
              </a:pathLst>
            </a:custGeom>
            <a:solidFill>
              <a:srgbClr val="F9B314"/>
            </a:solidFill>
            <a:ln>
              <a:noFill/>
            </a:ln>
          </p:spPr>
        </p:sp>
        <p:sp>
          <p:nvSpPr>
            <p:cNvPr id="205" name="Google Shape;205;p2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6" name="Google Shape;206;p22"/>
          <p:cNvSpPr txBox="1"/>
          <p:nvPr/>
        </p:nvSpPr>
        <p:spPr>
          <a:xfrm>
            <a:off x="2794627" y="4105507"/>
            <a:ext cx="9288593" cy="136017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9600" b="0" i="0" u="none" strike="noStrike" cap="none">
                <a:solidFill>
                  <a:srgbClr val="1211CA"/>
                </a:solidFill>
                <a:latin typeface="Montserrat ExtraBold"/>
                <a:ea typeface="Montserrat ExtraBold"/>
                <a:cs typeface="Montserrat ExtraBold"/>
                <a:sym typeface="Montserrat ExtraBold"/>
              </a:rPr>
              <a:t>THANK YOU</a:t>
            </a:r>
            <a:endParaRPr/>
          </a:p>
        </p:txBody>
      </p:sp>
      <p:sp>
        <p:nvSpPr>
          <p:cNvPr id="207" name="Google Shape;207;p22"/>
          <p:cNvSpPr txBox="1"/>
          <p:nvPr/>
        </p:nvSpPr>
        <p:spPr>
          <a:xfrm rot="-5400000">
            <a:off x="-908100" y="7023080"/>
            <a:ext cx="39747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p:nvPr/>
        </p:nvSpPr>
        <p:spPr>
          <a:xfrm>
            <a:off x="1028700" y="3657052"/>
            <a:ext cx="5922300" cy="607500"/>
          </a:xfrm>
          <a:prstGeom prst="rect">
            <a:avLst/>
          </a:prstGeom>
          <a:noFill/>
          <a:ln>
            <a:noFill/>
          </a:ln>
        </p:spPr>
        <p:txBody>
          <a:bodyPr spcFirstLastPara="1" wrap="square" lIns="0" tIns="0" rIns="0" bIns="0" anchor="t" anchorCtr="0">
            <a:spAutoFit/>
          </a:bodyPr>
          <a:lstStyle/>
          <a:p>
            <a:pPr marL="0" marR="0" lvl="0" indent="0" algn="l" rtl="0">
              <a:lnSpc>
                <a:spcPct val="93976"/>
              </a:lnSpc>
              <a:spcBef>
                <a:spcPts val="0"/>
              </a:spcBef>
              <a:spcAft>
                <a:spcPts val="0"/>
              </a:spcAft>
              <a:buNone/>
            </a:pPr>
            <a:r>
              <a:rPr lang="en-US" sz="4200" b="1">
                <a:solidFill>
                  <a:srgbClr val="1211CA"/>
                </a:solidFill>
                <a:latin typeface="Montserrat"/>
                <a:ea typeface="Montserrat"/>
                <a:cs typeface="Montserrat"/>
                <a:sym typeface="Montserrat"/>
              </a:rPr>
              <a:t>Introduction</a:t>
            </a:r>
            <a:endParaRPr/>
          </a:p>
        </p:txBody>
      </p:sp>
      <p:grpSp>
        <p:nvGrpSpPr>
          <p:cNvPr id="98" name="Google Shape;98;p14"/>
          <p:cNvGrpSpPr/>
          <p:nvPr/>
        </p:nvGrpSpPr>
        <p:grpSpPr>
          <a:xfrm>
            <a:off x="14500955" y="2268973"/>
            <a:ext cx="3085741" cy="3230403"/>
            <a:chOff x="0" y="-38100"/>
            <a:chExt cx="812700" cy="850800"/>
          </a:xfrm>
        </p:grpSpPr>
        <p:sp>
          <p:nvSpPr>
            <p:cNvPr id="99" name="Google Shape;99;p14"/>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00" name="Google Shape;100;p1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1" name="Google Shape;101;p14"/>
          <p:cNvSpPr txBox="1"/>
          <p:nvPr/>
        </p:nvSpPr>
        <p:spPr>
          <a:xfrm>
            <a:off x="1028700" y="4677050"/>
            <a:ext cx="12360600" cy="2954700"/>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r>
              <a:rPr lang="en-US" sz="2400">
                <a:solidFill>
                  <a:srgbClr val="2D262A"/>
                </a:solidFill>
                <a:latin typeface="Montserrat"/>
                <a:ea typeface="Montserrat"/>
                <a:cs typeface="Montserrat"/>
                <a:sym typeface="Montserrat"/>
              </a:rPr>
              <a:t>The project develops a real-time system using deep learning to track, classify and estimate the speed of vehicles present in a video format data. Through convolutional neural networks and object detection, the model analyzes video footage to detect and track vehicles. It aims to enhance traffic management, surveillance, and decision-making, contributing to improved road safety and transportation efficiency.</a:t>
            </a:r>
            <a:endParaRPr/>
          </a:p>
        </p:txBody>
      </p:sp>
      <p:sp>
        <p:nvSpPr>
          <p:cNvPr id="102" name="Google Shape;102;p14"/>
          <p:cNvSpPr txBox="1"/>
          <p:nvPr/>
        </p:nvSpPr>
        <p:spPr>
          <a:xfrm>
            <a:off x="13769329" y="952500"/>
            <a:ext cx="3489900" cy="12612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i="0" u="none" strike="noStrike" cap="none">
                <a:solidFill>
                  <a:srgbClr val="101010"/>
                </a:solidFill>
                <a:latin typeface="Montserrat"/>
                <a:ea typeface="Montserrat"/>
                <a:cs typeface="Montserrat"/>
                <a:sym typeface="Montserrat"/>
              </a:rPr>
              <a:t>About The Project</a:t>
            </a:r>
            <a:endParaRPr/>
          </a:p>
        </p:txBody>
      </p:sp>
      <p:pic>
        <p:nvPicPr>
          <p:cNvPr id="103" name="Google Shape;103;p14"/>
          <p:cNvPicPr preferRelativeResize="0"/>
          <p:nvPr/>
        </p:nvPicPr>
        <p:blipFill>
          <a:blip r:embed="rId3">
            <a:alphaModFix/>
          </a:blip>
          <a:stretch>
            <a:fillRect/>
          </a:stretch>
        </p:blipFill>
        <p:spPr>
          <a:xfrm>
            <a:off x="1028695" y="321900"/>
            <a:ext cx="2728399" cy="2226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p:nvPr/>
        </p:nvSpPr>
        <p:spPr>
          <a:xfrm>
            <a:off x="1028700" y="3162895"/>
            <a:ext cx="6449100" cy="607500"/>
          </a:xfrm>
          <a:prstGeom prst="rect">
            <a:avLst/>
          </a:prstGeom>
          <a:noFill/>
          <a:ln>
            <a:noFill/>
          </a:ln>
        </p:spPr>
        <p:txBody>
          <a:bodyPr spcFirstLastPara="1" wrap="square" lIns="0" tIns="0" rIns="0" bIns="0" anchor="t" anchorCtr="0">
            <a:spAutoFit/>
          </a:bodyPr>
          <a:lstStyle/>
          <a:p>
            <a:pPr marL="0" marR="0" lvl="0" indent="0" algn="l" rtl="0">
              <a:lnSpc>
                <a:spcPct val="93976"/>
              </a:lnSpc>
              <a:spcBef>
                <a:spcPts val="0"/>
              </a:spcBef>
              <a:spcAft>
                <a:spcPts val="0"/>
              </a:spcAft>
              <a:buNone/>
            </a:pPr>
            <a:r>
              <a:rPr lang="en-US" sz="4200" b="1">
                <a:solidFill>
                  <a:srgbClr val="1211CA"/>
                </a:solidFill>
                <a:latin typeface="Montserrat"/>
                <a:ea typeface="Montserrat"/>
                <a:cs typeface="Montserrat"/>
                <a:sym typeface="Montserrat"/>
              </a:rPr>
              <a:t>Objectives</a:t>
            </a:r>
            <a:endParaRPr/>
          </a:p>
        </p:txBody>
      </p:sp>
      <p:sp>
        <p:nvSpPr>
          <p:cNvPr id="109" name="Google Shape;109;p15"/>
          <p:cNvSpPr txBox="1"/>
          <p:nvPr/>
        </p:nvSpPr>
        <p:spPr>
          <a:xfrm>
            <a:off x="1028700" y="4712250"/>
            <a:ext cx="10910400" cy="3988500"/>
          </a:xfrm>
          <a:prstGeom prst="rect">
            <a:avLst/>
          </a:prstGeom>
          <a:noFill/>
          <a:ln>
            <a:noFill/>
          </a:ln>
        </p:spPr>
        <p:txBody>
          <a:bodyPr spcFirstLastPara="1" wrap="square" lIns="0" tIns="0" rIns="0" bIns="0" anchor="t" anchorCtr="0">
            <a:spAutoFit/>
          </a:bodyPr>
          <a:lstStyle/>
          <a:p>
            <a:pPr marL="457200" marR="0" lvl="0" indent="-381000" algn="l" rtl="0">
              <a:lnSpc>
                <a:spcPct val="139958"/>
              </a:lnSpc>
              <a:spcBef>
                <a:spcPts val="0"/>
              </a:spcBef>
              <a:spcAft>
                <a:spcPts val="0"/>
              </a:spcAft>
              <a:buClr>
                <a:srgbClr val="2D262A"/>
              </a:buClr>
              <a:buSzPts val="2400"/>
              <a:buFont typeface="Montserrat"/>
              <a:buChar char="●"/>
            </a:pPr>
            <a:r>
              <a:rPr lang="en-US" sz="2400" b="1">
                <a:solidFill>
                  <a:srgbClr val="2D262A"/>
                </a:solidFill>
                <a:latin typeface="Montserrat"/>
                <a:ea typeface="Montserrat"/>
                <a:cs typeface="Montserrat"/>
                <a:sym typeface="Montserrat"/>
              </a:rPr>
              <a:t>Primary Objectives:</a:t>
            </a:r>
            <a:endParaRPr sz="2400" b="1">
              <a:solidFill>
                <a:srgbClr val="2D262A"/>
              </a:solidFill>
              <a:latin typeface="Montserrat"/>
              <a:ea typeface="Montserrat"/>
              <a:cs typeface="Montserrat"/>
              <a:sym typeface="Montserrat"/>
            </a:endParaRPr>
          </a:p>
          <a:p>
            <a:pPr marL="13716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Detection of each vehicle individually</a:t>
            </a:r>
            <a:endParaRPr sz="2400">
              <a:solidFill>
                <a:srgbClr val="2D262A"/>
              </a:solidFill>
              <a:latin typeface="Montserrat"/>
              <a:ea typeface="Montserrat"/>
              <a:cs typeface="Montserrat"/>
              <a:sym typeface="Montserrat"/>
            </a:endParaRPr>
          </a:p>
          <a:p>
            <a:pPr marL="13716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Classifying the vehicles in common automobile classes</a:t>
            </a:r>
            <a:endParaRPr sz="2400">
              <a:solidFill>
                <a:srgbClr val="2D262A"/>
              </a:solidFill>
              <a:latin typeface="Montserrat"/>
              <a:ea typeface="Montserrat"/>
              <a:cs typeface="Montserrat"/>
              <a:sym typeface="Montserrat"/>
            </a:endParaRPr>
          </a:p>
          <a:p>
            <a:pPr marL="13716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Calculating the approximate speed of each vehicle</a:t>
            </a:r>
            <a:endParaRPr sz="2400">
              <a:solidFill>
                <a:srgbClr val="2D262A"/>
              </a:solidFill>
              <a:latin typeface="Montserrat"/>
              <a:ea typeface="Montserrat"/>
              <a:cs typeface="Montserrat"/>
              <a:sym typeface="Montserrat"/>
            </a:endParaRPr>
          </a:p>
          <a:p>
            <a:pPr marL="0" marR="0" lvl="0" indent="0" algn="l" rtl="0">
              <a:lnSpc>
                <a:spcPct val="139958"/>
              </a:lnSpc>
              <a:spcBef>
                <a:spcPts val="0"/>
              </a:spcBef>
              <a:spcAft>
                <a:spcPts val="0"/>
              </a:spcAft>
              <a:buNone/>
            </a:pPr>
            <a:endParaRPr sz="2400">
              <a:solidFill>
                <a:srgbClr val="2D262A"/>
              </a:solidFill>
              <a:latin typeface="Montserrat"/>
              <a:ea typeface="Montserrat"/>
              <a:cs typeface="Montserrat"/>
              <a:sym typeface="Montserrat"/>
            </a:endParaRPr>
          </a:p>
          <a:p>
            <a:pPr marL="457200" marR="0" lvl="0" indent="-381000" algn="l" rtl="0">
              <a:lnSpc>
                <a:spcPct val="139958"/>
              </a:lnSpc>
              <a:spcBef>
                <a:spcPts val="0"/>
              </a:spcBef>
              <a:spcAft>
                <a:spcPts val="0"/>
              </a:spcAft>
              <a:buClr>
                <a:srgbClr val="2D262A"/>
              </a:buClr>
              <a:buSzPts val="2400"/>
              <a:buFont typeface="Montserrat"/>
              <a:buChar char="●"/>
            </a:pPr>
            <a:r>
              <a:rPr lang="en-US" sz="2400" b="1">
                <a:solidFill>
                  <a:srgbClr val="2D262A"/>
                </a:solidFill>
                <a:latin typeface="Montserrat"/>
                <a:ea typeface="Montserrat"/>
                <a:cs typeface="Montserrat"/>
                <a:sym typeface="Montserrat"/>
              </a:rPr>
              <a:t>Secondary Objective:</a:t>
            </a:r>
            <a:endParaRPr sz="2400" b="1">
              <a:solidFill>
                <a:srgbClr val="2D262A"/>
              </a:solidFill>
              <a:latin typeface="Montserrat"/>
              <a:ea typeface="Montserrat"/>
              <a:cs typeface="Montserrat"/>
              <a:sym typeface="Montserrat"/>
            </a:endParaRPr>
          </a:p>
          <a:p>
            <a:pPr marL="9144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Detect whether a vehicle is responsible for obstructing the flow of traffic</a:t>
            </a:r>
            <a:endParaRPr sz="2400">
              <a:solidFill>
                <a:srgbClr val="2D262A"/>
              </a:solidFill>
              <a:latin typeface="Montserrat"/>
              <a:ea typeface="Montserrat"/>
              <a:cs typeface="Montserrat"/>
              <a:sym typeface="Montserrat"/>
            </a:endParaRPr>
          </a:p>
        </p:txBody>
      </p:sp>
      <p:sp>
        <p:nvSpPr>
          <p:cNvPr id="110" name="Google Shape;110;p15"/>
          <p:cNvSpPr txBox="1"/>
          <p:nvPr/>
        </p:nvSpPr>
        <p:spPr>
          <a:xfrm>
            <a:off x="13769329" y="952500"/>
            <a:ext cx="3489971" cy="126111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i="0" u="none" strike="noStrike" cap="none">
                <a:solidFill>
                  <a:srgbClr val="101010"/>
                </a:solidFill>
                <a:latin typeface="Montserrat"/>
                <a:ea typeface="Montserrat"/>
                <a:cs typeface="Montserrat"/>
                <a:sym typeface="Montserrat"/>
              </a:rPr>
              <a:t>About The Strategy</a:t>
            </a:r>
            <a:endParaRPr/>
          </a:p>
        </p:txBody>
      </p:sp>
      <p:pic>
        <p:nvPicPr>
          <p:cNvPr id="111" name="Google Shape;111;p15"/>
          <p:cNvPicPr preferRelativeResize="0"/>
          <p:nvPr/>
        </p:nvPicPr>
        <p:blipFill>
          <a:blip r:embed="rId3">
            <a:alphaModFix/>
          </a:blip>
          <a:stretch>
            <a:fillRect/>
          </a:stretch>
        </p:blipFill>
        <p:spPr>
          <a:xfrm>
            <a:off x="1028695" y="321900"/>
            <a:ext cx="2728399" cy="2226901"/>
          </a:xfrm>
          <a:prstGeom prst="rect">
            <a:avLst/>
          </a:prstGeom>
          <a:noFill/>
          <a:ln>
            <a:noFill/>
          </a:ln>
        </p:spPr>
      </p:pic>
      <p:grpSp>
        <p:nvGrpSpPr>
          <p:cNvPr id="112" name="Google Shape;112;p15"/>
          <p:cNvGrpSpPr/>
          <p:nvPr/>
        </p:nvGrpSpPr>
        <p:grpSpPr>
          <a:xfrm>
            <a:off x="14500955" y="2268973"/>
            <a:ext cx="3085741" cy="3230403"/>
            <a:chOff x="0" y="-38100"/>
            <a:chExt cx="812700" cy="850800"/>
          </a:xfrm>
        </p:grpSpPr>
        <p:sp>
          <p:nvSpPr>
            <p:cNvPr id="113" name="Google Shape;113;p15"/>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14" name="Google Shape;114;p1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15" name="Google Shape;115;p15"/>
          <p:cNvPicPr preferRelativeResize="0"/>
          <p:nvPr/>
        </p:nvPicPr>
        <p:blipFill rotWithShape="1">
          <a:blip r:embed="rId4">
            <a:alphaModFix/>
          </a:blip>
          <a:srcRect l="9387" b="10706"/>
          <a:stretch/>
        </p:blipFill>
        <p:spPr>
          <a:xfrm>
            <a:off x="11522325" y="3511025"/>
            <a:ext cx="5476600" cy="360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p:nvPr/>
        </p:nvSpPr>
        <p:spPr>
          <a:xfrm>
            <a:off x="1028700" y="3162895"/>
            <a:ext cx="6449100" cy="607500"/>
          </a:xfrm>
          <a:prstGeom prst="rect">
            <a:avLst/>
          </a:prstGeom>
          <a:noFill/>
          <a:ln>
            <a:noFill/>
          </a:ln>
        </p:spPr>
        <p:txBody>
          <a:bodyPr spcFirstLastPara="1" wrap="square" lIns="0" tIns="0" rIns="0" bIns="0" anchor="t" anchorCtr="0">
            <a:spAutoFit/>
          </a:bodyPr>
          <a:lstStyle/>
          <a:p>
            <a:pPr marL="0" marR="0" lvl="0" indent="0" algn="l" rtl="0">
              <a:lnSpc>
                <a:spcPct val="93976"/>
              </a:lnSpc>
              <a:spcBef>
                <a:spcPts val="0"/>
              </a:spcBef>
              <a:spcAft>
                <a:spcPts val="0"/>
              </a:spcAft>
              <a:buNone/>
            </a:pPr>
            <a:r>
              <a:rPr lang="en-US" sz="4200" b="1">
                <a:solidFill>
                  <a:srgbClr val="1211CA"/>
                </a:solidFill>
                <a:latin typeface="Montserrat"/>
                <a:ea typeface="Montserrat"/>
                <a:cs typeface="Montserrat"/>
                <a:sym typeface="Montserrat"/>
              </a:rPr>
              <a:t>Motivations</a:t>
            </a:r>
            <a:endParaRPr/>
          </a:p>
        </p:txBody>
      </p:sp>
      <p:sp>
        <p:nvSpPr>
          <p:cNvPr id="121" name="Google Shape;121;p16"/>
          <p:cNvSpPr txBox="1"/>
          <p:nvPr/>
        </p:nvSpPr>
        <p:spPr>
          <a:xfrm>
            <a:off x="1028700" y="4384500"/>
            <a:ext cx="12122700" cy="5022600"/>
          </a:xfrm>
          <a:prstGeom prst="rect">
            <a:avLst/>
          </a:prstGeom>
          <a:noFill/>
          <a:ln>
            <a:noFill/>
          </a:ln>
        </p:spPr>
        <p:txBody>
          <a:bodyPr spcFirstLastPara="1" wrap="square" lIns="0" tIns="0" rIns="0" bIns="0" anchor="t" anchorCtr="0">
            <a:spAutoFit/>
          </a:bodyPr>
          <a:lstStyle/>
          <a:p>
            <a:pPr marL="457200" marR="0" lvl="0" indent="-381000" algn="l" rtl="0">
              <a:lnSpc>
                <a:spcPct val="139958"/>
              </a:lnSpc>
              <a:spcBef>
                <a:spcPts val="0"/>
              </a:spcBef>
              <a:spcAft>
                <a:spcPts val="0"/>
              </a:spcAft>
              <a:buClr>
                <a:srgbClr val="2D262A"/>
              </a:buClr>
              <a:buSzPts val="2400"/>
              <a:buFont typeface="Montserrat"/>
              <a:buChar char="●"/>
            </a:pPr>
            <a:r>
              <a:rPr lang="en-US" sz="2400" b="1">
                <a:solidFill>
                  <a:srgbClr val="2D262A"/>
                </a:solidFill>
                <a:latin typeface="Montserrat"/>
                <a:ea typeface="Montserrat"/>
                <a:cs typeface="Montserrat"/>
                <a:sym typeface="Montserrat"/>
              </a:rPr>
              <a:t>Primary Motivations:</a:t>
            </a:r>
            <a:endParaRPr sz="2400">
              <a:solidFill>
                <a:srgbClr val="2D262A"/>
              </a:solidFill>
              <a:latin typeface="Montserrat"/>
              <a:ea typeface="Montserrat"/>
              <a:cs typeface="Montserrat"/>
              <a:sym typeface="Montserrat"/>
            </a:endParaRPr>
          </a:p>
          <a:p>
            <a:pPr marL="13716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Vehicle speed detection can be used to detect traffic jams and congestions</a:t>
            </a:r>
            <a:endParaRPr sz="2400">
              <a:solidFill>
                <a:srgbClr val="2D262A"/>
              </a:solidFill>
              <a:latin typeface="Montserrat"/>
              <a:ea typeface="Montserrat"/>
              <a:cs typeface="Montserrat"/>
              <a:sym typeface="Montserrat"/>
            </a:endParaRPr>
          </a:p>
          <a:p>
            <a:pPr marL="13716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Vehicles entering or exiting the premises can be detected and their information can be shared with the property owners/ security</a:t>
            </a:r>
            <a:endParaRPr sz="2400">
              <a:solidFill>
                <a:srgbClr val="2D262A"/>
              </a:solidFill>
              <a:latin typeface="Montserrat"/>
              <a:ea typeface="Montserrat"/>
              <a:cs typeface="Montserrat"/>
              <a:sym typeface="Montserrat"/>
            </a:endParaRPr>
          </a:p>
          <a:p>
            <a:pPr marL="13716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The required information for advanced traffic management systems can be reduced by using this system to obtain systematic data</a:t>
            </a:r>
            <a:endParaRPr sz="2400">
              <a:solidFill>
                <a:srgbClr val="2D262A"/>
              </a:solidFill>
              <a:latin typeface="Montserrat"/>
              <a:ea typeface="Montserrat"/>
              <a:cs typeface="Montserrat"/>
              <a:sym typeface="Montserrat"/>
            </a:endParaRPr>
          </a:p>
          <a:p>
            <a:pPr marL="0" marR="0" lvl="0" indent="0" algn="l" rtl="0">
              <a:lnSpc>
                <a:spcPct val="139958"/>
              </a:lnSpc>
              <a:spcBef>
                <a:spcPts val="0"/>
              </a:spcBef>
              <a:spcAft>
                <a:spcPts val="0"/>
              </a:spcAft>
              <a:buNone/>
            </a:pPr>
            <a:endParaRPr sz="2400">
              <a:solidFill>
                <a:srgbClr val="2D262A"/>
              </a:solidFill>
              <a:latin typeface="Montserrat"/>
              <a:ea typeface="Montserrat"/>
              <a:cs typeface="Montserrat"/>
              <a:sym typeface="Montserrat"/>
            </a:endParaRPr>
          </a:p>
          <a:p>
            <a:pPr marL="457200" marR="0" lvl="0" indent="-381000" algn="l" rtl="0">
              <a:lnSpc>
                <a:spcPct val="139958"/>
              </a:lnSpc>
              <a:spcBef>
                <a:spcPts val="0"/>
              </a:spcBef>
              <a:spcAft>
                <a:spcPts val="0"/>
              </a:spcAft>
              <a:buClr>
                <a:srgbClr val="2D262A"/>
              </a:buClr>
              <a:buSzPts val="2400"/>
              <a:buFont typeface="Montserrat"/>
              <a:buChar char="●"/>
            </a:pPr>
            <a:r>
              <a:rPr lang="en-US" sz="2400" b="1">
                <a:solidFill>
                  <a:srgbClr val="2D262A"/>
                </a:solidFill>
                <a:latin typeface="Montserrat"/>
                <a:ea typeface="Montserrat"/>
                <a:cs typeface="Montserrat"/>
                <a:sym typeface="Montserrat"/>
              </a:rPr>
              <a:t>Secondary Motivations:</a:t>
            </a:r>
            <a:endParaRPr sz="2400" b="1">
              <a:solidFill>
                <a:srgbClr val="2D262A"/>
              </a:solidFill>
              <a:latin typeface="Montserrat"/>
              <a:ea typeface="Montserrat"/>
              <a:cs typeface="Montserrat"/>
              <a:sym typeface="Montserrat"/>
            </a:endParaRPr>
          </a:p>
          <a:p>
            <a:pPr marL="914400" marR="0" lvl="0" indent="-381000" algn="l" rtl="0">
              <a:lnSpc>
                <a:spcPct val="139958"/>
              </a:lnSpc>
              <a:spcBef>
                <a:spcPts val="0"/>
              </a:spcBef>
              <a:spcAft>
                <a:spcPts val="0"/>
              </a:spcAft>
              <a:buClr>
                <a:srgbClr val="2D262A"/>
              </a:buClr>
              <a:buSzPts val="2400"/>
              <a:buFont typeface="Montserrat"/>
              <a:buChar char="●"/>
            </a:pPr>
            <a:r>
              <a:rPr lang="en-US" sz="2400">
                <a:solidFill>
                  <a:srgbClr val="2D262A"/>
                </a:solidFill>
                <a:latin typeface="Montserrat"/>
                <a:ea typeface="Montserrat"/>
                <a:cs typeface="Montserrat"/>
                <a:sym typeface="Montserrat"/>
              </a:rPr>
              <a:t>Detect whether a vehicle is responsible for obstructing the flow of traffic</a:t>
            </a:r>
            <a:endParaRPr sz="2400">
              <a:solidFill>
                <a:srgbClr val="2D262A"/>
              </a:solidFill>
              <a:latin typeface="Montserrat"/>
              <a:ea typeface="Montserrat"/>
              <a:cs typeface="Montserrat"/>
              <a:sym typeface="Montserrat"/>
            </a:endParaRPr>
          </a:p>
        </p:txBody>
      </p:sp>
      <p:sp>
        <p:nvSpPr>
          <p:cNvPr id="122" name="Google Shape;122;p16"/>
          <p:cNvSpPr txBox="1"/>
          <p:nvPr/>
        </p:nvSpPr>
        <p:spPr>
          <a:xfrm>
            <a:off x="13769329" y="952500"/>
            <a:ext cx="3489900" cy="5541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a:solidFill>
                  <a:srgbClr val="101010"/>
                </a:solidFill>
                <a:latin typeface="Montserrat"/>
                <a:ea typeface="Montserrat"/>
                <a:cs typeface="Montserrat"/>
                <a:sym typeface="Montserrat"/>
              </a:rPr>
              <a:t>Why?</a:t>
            </a:r>
            <a:endParaRPr/>
          </a:p>
        </p:txBody>
      </p:sp>
      <p:pic>
        <p:nvPicPr>
          <p:cNvPr id="123" name="Google Shape;123;p16"/>
          <p:cNvPicPr preferRelativeResize="0"/>
          <p:nvPr/>
        </p:nvPicPr>
        <p:blipFill>
          <a:blip r:embed="rId3">
            <a:alphaModFix/>
          </a:blip>
          <a:stretch>
            <a:fillRect/>
          </a:stretch>
        </p:blipFill>
        <p:spPr>
          <a:xfrm>
            <a:off x="1028695" y="321900"/>
            <a:ext cx="2728399" cy="2226901"/>
          </a:xfrm>
          <a:prstGeom prst="rect">
            <a:avLst/>
          </a:prstGeom>
          <a:noFill/>
          <a:ln>
            <a:noFill/>
          </a:ln>
        </p:spPr>
      </p:pic>
      <p:grpSp>
        <p:nvGrpSpPr>
          <p:cNvPr id="124" name="Google Shape;124;p16"/>
          <p:cNvGrpSpPr/>
          <p:nvPr/>
        </p:nvGrpSpPr>
        <p:grpSpPr>
          <a:xfrm>
            <a:off x="14709480" y="1712923"/>
            <a:ext cx="3085741" cy="3230403"/>
            <a:chOff x="0" y="-38100"/>
            <a:chExt cx="812700" cy="850800"/>
          </a:xfrm>
        </p:grpSpPr>
        <p:sp>
          <p:nvSpPr>
            <p:cNvPr id="125" name="Google Shape;125;p16"/>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26" name="Google Shape;126;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p:nvPr/>
        </p:nvSpPr>
        <p:spPr>
          <a:xfrm>
            <a:off x="1028700" y="3162895"/>
            <a:ext cx="6449100" cy="607500"/>
          </a:xfrm>
          <a:prstGeom prst="rect">
            <a:avLst/>
          </a:prstGeom>
          <a:noFill/>
          <a:ln>
            <a:noFill/>
          </a:ln>
        </p:spPr>
        <p:txBody>
          <a:bodyPr spcFirstLastPara="1" wrap="square" lIns="0" tIns="0" rIns="0" bIns="0" anchor="t" anchorCtr="0">
            <a:spAutoFit/>
          </a:bodyPr>
          <a:lstStyle/>
          <a:p>
            <a:pPr marL="0" marR="0" lvl="0" indent="0" algn="l" rtl="0">
              <a:lnSpc>
                <a:spcPct val="93976"/>
              </a:lnSpc>
              <a:spcBef>
                <a:spcPts val="0"/>
              </a:spcBef>
              <a:spcAft>
                <a:spcPts val="0"/>
              </a:spcAft>
              <a:buNone/>
            </a:pPr>
            <a:r>
              <a:rPr lang="en-US" sz="4200" b="1">
                <a:solidFill>
                  <a:srgbClr val="1211CA"/>
                </a:solidFill>
                <a:latin typeface="Montserrat"/>
                <a:ea typeface="Montserrat"/>
                <a:cs typeface="Montserrat"/>
                <a:sym typeface="Montserrat"/>
              </a:rPr>
              <a:t>Methodology</a:t>
            </a:r>
            <a:endParaRPr/>
          </a:p>
        </p:txBody>
      </p:sp>
      <p:sp>
        <p:nvSpPr>
          <p:cNvPr id="132" name="Google Shape;132;p17"/>
          <p:cNvSpPr txBox="1"/>
          <p:nvPr/>
        </p:nvSpPr>
        <p:spPr>
          <a:xfrm>
            <a:off x="884374" y="4597175"/>
            <a:ext cx="10219200" cy="2585323"/>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dirty="0">
                <a:solidFill>
                  <a:srgbClr val="2D262A"/>
                </a:solidFill>
                <a:latin typeface="Montserrat"/>
                <a:ea typeface="Montserrat"/>
                <a:cs typeface="Montserrat"/>
                <a:sym typeface="Montserrat"/>
              </a:rPr>
              <a:t>Dataset Collection and Preprocessing: </a:t>
            </a:r>
            <a:r>
              <a:rPr lang="en-US" sz="2400" dirty="0">
                <a:solidFill>
                  <a:srgbClr val="2D262A"/>
                </a:solidFill>
                <a:latin typeface="Montserrat"/>
                <a:ea typeface="Montserrat"/>
                <a:cs typeface="Montserrat"/>
                <a:sym typeface="Montserrat"/>
              </a:rPr>
              <a:t>A comprehensive dataset of vehicles are collected from popular databases such as Kaggle, COCO dataset. This dataset includes images and videos captured from various sources, such as traffic surveillance cameras and publicly available transportation footage.</a:t>
            </a:r>
            <a:endParaRPr dirty="0"/>
          </a:p>
        </p:txBody>
      </p:sp>
      <p:pic>
        <p:nvPicPr>
          <p:cNvPr id="133" name="Google Shape;133;p17"/>
          <p:cNvPicPr preferRelativeResize="0"/>
          <p:nvPr/>
        </p:nvPicPr>
        <p:blipFill>
          <a:blip r:embed="rId3">
            <a:alphaModFix/>
          </a:blip>
          <a:stretch>
            <a:fillRect/>
          </a:stretch>
        </p:blipFill>
        <p:spPr>
          <a:xfrm>
            <a:off x="1028695" y="321900"/>
            <a:ext cx="2728399" cy="2226901"/>
          </a:xfrm>
          <a:prstGeom prst="rect">
            <a:avLst/>
          </a:prstGeom>
          <a:noFill/>
          <a:ln>
            <a:noFill/>
          </a:ln>
        </p:spPr>
      </p:pic>
      <p:grpSp>
        <p:nvGrpSpPr>
          <p:cNvPr id="134" name="Google Shape;134;p17"/>
          <p:cNvGrpSpPr/>
          <p:nvPr/>
        </p:nvGrpSpPr>
        <p:grpSpPr>
          <a:xfrm>
            <a:off x="15202255" y="1638367"/>
            <a:ext cx="3085741" cy="3230403"/>
            <a:chOff x="0" y="-38100"/>
            <a:chExt cx="812700" cy="850800"/>
          </a:xfrm>
        </p:grpSpPr>
        <p:sp>
          <p:nvSpPr>
            <p:cNvPr id="135" name="Google Shape;135;p17"/>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36" name="Google Shape;136;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7" name="Google Shape;137;p17"/>
          <p:cNvSpPr txBox="1"/>
          <p:nvPr/>
        </p:nvSpPr>
        <p:spPr>
          <a:xfrm>
            <a:off x="14470629" y="321894"/>
            <a:ext cx="3489900" cy="13299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a:solidFill>
                  <a:srgbClr val="101010"/>
                </a:solidFill>
                <a:latin typeface="Montserrat"/>
                <a:ea typeface="Montserrat"/>
                <a:cs typeface="Montserrat"/>
                <a:sym typeface="Montserrat"/>
              </a:rPr>
              <a:t>How we plan to proceed</a:t>
            </a:r>
            <a:endParaRPr/>
          </a:p>
        </p:txBody>
      </p:sp>
      <p:sp>
        <p:nvSpPr>
          <p:cNvPr id="138" name="Google Shape;138;p17"/>
          <p:cNvSpPr txBox="1"/>
          <p:nvPr/>
        </p:nvSpPr>
        <p:spPr>
          <a:xfrm>
            <a:off x="6573825" y="7308625"/>
            <a:ext cx="10594500" cy="2105100"/>
          </a:xfrm>
          <a:prstGeom prst="rect">
            <a:avLst/>
          </a:prstGeom>
          <a:noFill/>
          <a:ln>
            <a:noFill/>
          </a:ln>
        </p:spPr>
        <p:txBody>
          <a:bodyPr spcFirstLastPara="1" wrap="square" lIns="91425" tIns="91425" rIns="91425" bIns="91425" anchor="t" anchorCtr="0">
            <a:spAutoFit/>
          </a:bodyPr>
          <a:lstStyle/>
          <a:p>
            <a:pPr marL="0" lvl="0" indent="0" algn="l" rtl="0">
              <a:lnSpc>
                <a:spcPct val="139958"/>
              </a:lnSpc>
              <a:spcBef>
                <a:spcPts val="0"/>
              </a:spcBef>
              <a:spcAft>
                <a:spcPts val="0"/>
              </a:spcAft>
              <a:buNone/>
            </a:pPr>
            <a:r>
              <a:rPr lang="en-US" sz="2400" b="1">
                <a:solidFill>
                  <a:srgbClr val="2D262A"/>
                </a:solidFill>
                <a:latin typeface="Montserrat"/>
                <a:ea typeface="Montserrat"/>
                <a:cs typeface="Montserrat"/>
                <a:sym typeface="Montserrat"/>
              </a:rPr>
              <a:t>Model Architecture Design: </a:t>
            </a:r>
            <a:r>
              <a:rPr lang="en-US" sz="2400">
                <a:solidFill>
                  <a:srgbClr val="2D262A"/>
                </a:solidFill>
                <a:latin typeface="Montserrat"/>
                <a:ea typeface="Montserrat"/>
                <a:cs typeface="Montserrat"/>
                <a:sym typeface="Montserrat"/>
              </a:rPr>
              <a:t>A deep learning model architecture is designed to detect and track the vehicles moving in the raw footage. Here, we use the YOLO detection algorithm since it has predefined PASCAL classes to classify vehicles. .</a:t>
            </a:r>
            <a:endParaRPr>
              <a:solidFill>
                <a:schemeClr val="dk1"/>
              </a:solidFill>
            </a:endParaRPr>
          </a:p>
        </p:txBody>
      </p:sp>
      <p:pic>
        <p:nvPicPr>
          <p:cNvPr id="139" name="Google Shape;139;p17"/>
          <p:cNvPicPr preferRelativeResize="0"/>
          <p:nvPr/>
        </p:nvPicPr>
        <p:blipFill>
          <a:blip r:embed="rId4">
            <a:alphaModFix/>
          </a:blip>
          <a:stretch>
            <a:fillRect/>
          </a:stretch>
        </p:blipFill>
        <p:spPr>
          <a:xfrm>
            <a:off x="11879604" y="3970783"/>
            <a:ext cx="4151599" cy="2762700"/>
          </a:xfrm>
          <a:prstGeom prst="rect">
            <a:avLst/>
          </a:prstGeom>
          <a:noFill/>
          <a:ln>
            <a:noFill/>
          </a:ln>
        </p:spPr>
      </p:pic>
      <p:pic>
        <p:nvPicPr>
          <p:cNvPr id="140" name="Google Shape;140;p17"/>
          <p:cNvPicPr preferRelativeResize="0"/>
          <p:nvPr/>
        </p:nvPicPr>
        <p:blipFill>
          <a:blip r:embed="rId5">
            <a:alphaModFix/>
          </a:blip>
          <a:stretch>
            <a:fillRect/>
          </a:stretch>
        </p:blipFill>
        <p:spPr>
          <a:xfrm>
            <a:off x="884382" y="7401025"/>
            <a:ext cx="5282868" cy="243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p:nvPr/>
        </p:nvSpPr>
        <p:spPr>
          <a:xfrm>
            <a:off x="863350" y="3429000"/>
            <a:ext cx="10219200" cy="24375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a:solidFill>
                  <a:srgbClr val="2D262A"/>
                </a:solidFill>
                <a:latin typeface="Montserrat"/>
                <a:ea typeface="Montserrat"/>
                <a:cs typeface="Montserrat"/>
                <a:sym typeface="Montserrat"/>
              </a:rPr>
              <a:t>Object Detection and Classification : </a:t>
            </a:r>
            <a:r>
              <a:rPr lang="en-US" sz="2400">
                <a:solidFill>
                  <a:srgbClr val="2D262A"/>
                </a:solidFill>
                <a:latin typeface="Montserrat"/>
                <a:ea typeface="Montserrat"/>
                <a:cs typeface="Montserrat"/>
                <a:sym typeface="Montserrat"/>
              </a:rPr>
              <a:t>The model trained on YOLO algorithm can detect and track the objects in real time footage in efficient manner since YOLO is a one-pass algorithm. Also, predefined PASCAL classes are used to classify the vehicles. The optimized weights used for training is saved for future uses.</a:t>
            </a:r>
            <a:endParaRPr/>
          </a:p>
        </p:txBody>
      </p:sp>
      <p:pic>
        <p:nvPicPr>
          <p:cNvPr id="146" name="Google Shape;146;p18"/>
          <p:cNvPicPr preferRelativeResize="0"/>
          <p:nvPr/>
        </p:nvPicPr>
        <p:blipFill>
          <a:blip r:embed="rId3">
            <a:alphaModFix/>
          </a:blip>
          <a:stretch>
            <a:fillRect/>
          </a:stretch>
        </p:blipFill>
        <p:spPr>
          <a:xfrm>
            <a:off x="1028695" y="321900"/>
            <a:ext cx="2728399" cy="2226901"/>
          </a:xfrm>
          <a:prstGeom prst="rect">
            <a:avLst/>
          </a:prstGeom>
          <a:noFill/>
          <a:ln>
            <a:noFill/>
          </a:ln>
        </p:spPr>
      </p:pic>
      <p:grpSp>
        <p:nvGrpSpPr>
          <p:cNvPr id="147" name="Google Shape;147;p18"/>
          <p:cNvGrpSpPr/>
          <p:nvPr/>
        </p:nvGrpSpPr>
        <p:grpSpPr>
          <a:xfrm>
            <a:off x="15202255" y="1638367"/>
            <a:ext cx="3085741" cy="3230403"/>
            <a:chOff x="0" y="-38100"/>
            <a:chExt cx="812700" cy="850800"/>
          </a:xfrm>
        </p:grpSpPr>
        <p:sp>
          <p:nvSpPr>
            <p:cNvPr id="148" name="Google Shape;148;p18"/>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49" name="Google Shape;149;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0" name="Google Shape;150;p18"/>
          <p:cNvSpPr txBox="1"/>
          <p:nvPr/>
        </p:nvSpPr>
        <p:spPr>
          <a:xfrm>
            <a:off x="14470629" y="321894"/>
            <a:ext cx="3489900" cy="13299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a:solidFill>
                  <a:srgbClr val="101010"/>
                </a:solidFill>
                <a:latin typeface="Montserrat"/>
                <a:ea typeface="Montserrat"/>
                <a:cs typeface="Montserrat"/>
                <a:sym typeface="Montserrat"/>
              </a:rPr>
              <a:t>How we plan to proceed</a:t>
            </a:r>
            <a:endParaRPr/>
          </a:p>
        </p:txBody>
      </p:sp>
      <p:sp>
        <p:nvSpPr>
          <p:cNvPr id="151" name="Google Shape;151;p18"/>
          <p:cNvSpPr txBox="1"/>
          <p:nvPr/>
        </p:nvSpPr>
        <p:spPr>
          <a:xfrm>
            <a:off x="6573825" y="7308625"/>
            <a:ext cx="10594500" cy="2622300"/>
          </a:xfrm>
          <a:prstGeom prst="rect">
            <a:avLst/>
          </a:prstGeom>
          <a:noFill/>
          <a:ln>
            <a:noFill/>
          </a:ln>
        </p:spPr>
        <p:txBody>
          <a:bodyPr spcFirstLastPara="1" wrap="square" lIns="91425" tIns="91425" rIns="91425" bIns="91425" anchor="t" anchorCtr="0">
            <a:spAutoFit/>
          </a:bodyPr>
          <a:lstStyle/>
          <a:p>
            <a:pPr marL="0" lvl="0" indent="0" algn="l" rtl="0">
              <a:lnSpc>
                <a:spcPct val="139958"/>
              </a:lnSpc>
              <a:spcBef>
                <a:spcPts val="0"/>
              </a:spcBef>
              <a:spcAft>
                <a:spcPts val="0"/>
              </a:spcAft>
              <a:buNone/>
            </a:pPr>
            <a:r>
              <a:rPr lang="en-US" sz="2400" b="1">
                <a:solidFill>
                  <a:srgbClr val="2D262A"/>
                </a:solidFill>
                <a:latin typeface="Montserrat"/>
                <a:ea typeface="Montserrat"/>
                <a:cs typeface="Montserrat"/>
                <a:sym typeface="Montserrat"/>
              </a:rPr>
              <a:t>Vehicle Speed Estimation:</a:t>
            </a:r>
            <a:r>
              <a:rPr lang="en-US" sz="2400">
                <a:solidFill>
                  <a:srgbClr val="2D262A"/>
                </a:solidFill>
                <a:latin typeface="Montserrat"/>
                <a:ea typeface="Montserrat"/>
                <a:cs typeface="Montserrat"/>
                <a:sym typeface="Montserrat"/>
              </a:rPr>
              <a:t> Using simple operations and elementary modifications to the frames in videos, vehicle speed is estimated by calculating the time taken by the vehicle to pass two externally drawn parallel lines and estimating the distance between them.</a:t>
            </a:r>
            <a:endParaRPr>
              <a:solidFill>
                <a:schemeClr val="dk1"/>
              </a:solidFill>
            </a:endParaRPr>
          </a:p>
        </p:txBody>
      </p:sp>
      <p:pic>
        <p:nvPicPr>
          <p:cNvPr id="152" name="Google Shape;152;p18"/>
          <p:cNvPicPr preferRelativeResize="0"/>
          <p:nvPr/>
        </p:nvPicPr>
        <p:blipFill>
          <a:blip r:embed="rId4">
            <a:alphaModFix/>
          </a:blip>
          <a:stretch>
            <a:fillRect/>
          </a:stretch>
        </p:blipFill>
        <p:spPr>
          <a:xfrm>
            <a:off x="11290900" y="3162900"/>
            <a:ext cx="5715000" cy="3629025"/>
          </a:xfrm>
          <a:prstGeom prst="rect">
            <a:avLst/>
          </a:prstGeom>
          <a:noFill/>
          <a:ln>
            <a:noFill/>
          </a:ln>
        </p:spPr>
      </p:pic>
      <p:pic>
        <p:nvPicPr>
          <p:cNvPr id="153" name="Google Shape;153;p18"/>
          <p:cNvPicPr preferRelativeResize="0"/>
          <p:nvPr/>
        </p:nvPicPr>
        <p:blipFill>
          <a:blip r:embed="rId5">
            <a:alphaModFix/>
          </a:blip>
          <a:stretch>
            <a:fillRect/>
          </a:stretch>
        </p:blipFill>
        <p:spPr>
          <a:xfrm>
            <a:off x="897126" y="6703825"/>
            <a:ext cx="5081525" cy="323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45;p18">
            <a:extLst>
              <a:ext uri="{FF2B5EF4-FFF2-40B4-BE49-F238E27FC236}">
                <a16:creationId xmlns:a16="http://schemas.microsoft.com/office/drawing/2014/main" id="{98A36A7C-B15C-C045-4777-66E15BB9ED66}"/>
              </a:ext>
            </a:extLst>
          </p:cNvPr>
          <p:cNvSpPr txBox="1"/>
          <p:nvPr/>
        </p:nvSpPr>
        <p:spPr>
          <a:xfrm>
            <a:off x="863350" y="3429000"/>
            <a:ext cx="8391486" cy="2068259"/>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dirty="0">
                <a:solidFill>
                  <a:srgbClr val="2D262A"/>
                </a:solidFill>
                <a:latin typeface="Montserrat"/>
                <a:ea typeface="Montserrat"/>
                <a:cs typeface="Montserrat"/>
                <a:sym typeface="Montserrat"/>
              </a:rPr>
              <a:t>Object Tracking: </a:t>
            </a:r>
            <a:r>
              <a:rPr lang="en-US" sz="2400" dirty="0" err="1">
                <a:solidFill>
                  <a:srgbClr val="2D262A"/>
                </a:solidFill>
                <a:latin typeface="Montserrat"/>
                <a:ea typeface="Montserrat"/>
                <a:cs typeface="Montserrat"/>
                <a:sym typeface="Montserrat"/>
              </a:rPr>
              <a:t>DeepSORT</a:t>
            </a:r>
            <a:r>
              <a:rPr lang="en-US" sz="2400" dirty="0">
                <a:solidFill>
                  <a:srgbClr val="2D262A"/>
                </a:solidFill>
                <a:latin typeface="Montserrat"/>
                <a:ea typeface="Montserrat"/>
                <a:cs typeface="Montserrat"/>
                <a:sym typeface="Montserrat"/>
              </a:rPr>
              <a:t> algorithm assigns a unique identifier to each vehicle throughout the sequence of video frames, allowing for the tracking of individual vehicles as they move across the frame.</a:t>
            </a:r>
            <a:endParaRPr dirty="0"/>
          </a:p>
        </p:txBody>
      </p:sp>
      <p:pic>
        <p:nvPicPr>
          <p:cNvPr id="14" name="Google Shape;146;p18">
            <a:extLst>
              <a:ext uri="{FF2B5EF4-FFF2-40B4-BE49-F238E27FC236}">
                <a16:creationId xmlns:a16="http://schemas.microsoft.com/office/drawing/2014/main" id="{1535C7F8-CF22-8EA2-0CD5-5F3B7230EADF}"/>
              </a:ext>
            </a:extLst>
          </p:cNvPr>
          <p:cNvPicPr preferRelativeResize="0"/>
          <p:nvPr/>
        </p:nvPicPr>
        <p:blipFill>
          <a:blip r:embed="rId3">
            <a:alphaModFix/>
          </a:blip>
          <a:stretch>
            <a:fillRect/>
          </a:stretch>
        </p:blipFill>
        <p:spPr>
          <a:xfrm>
            <a:off x="1028695" y="321900"/>
            <a:ext cx="2728399" cy="2226901"/>
          </a:xfrm>
          <a:prstGeom prst="rect">
            <a:avLst/>
          </a:prstGeom>
          <a:noFill/>
          <a:ln>
            <a:noFill/>
          </a:ln>
        </p:spPr>
      </p:pic>
      <p:grpSp>
        <p:nvGrpSpPr>
          <p:cNvPr id="15" name="Google Shape;147;p18">
            <a:extLst>
              <a:ext uri="{FF2B5EF4-FFF2-40B4-BE49-F238E27FC236}">
                <a16:creationId xmlns:a16="http://schemas.microsoft.com/office/drawing/2014/main" id="{3B5140CD-7F00-5E5E-47F1-C4454F6057A0}"/>
              </a:ext>
            </a:extLst>
          </p:cNvPr>
          <p:cNvGrpSpPr/>
          <p:nvPr/>
        </p:nvGrpSpPr>
        <p:grpSpPr>
          <a:xfrm>
            <a:off x="15202259" y="1030998"/>
            <a:ext cx="3085741" cy="3230403"/>
            <a:chOff x="0" y="-38100"/>
            <a:chExt cx="812700" cy="850800"/>
          </a:xfrm>
        </p:grpSpPr>
        <p:sp>
          <p:nvSpPr>
            <p:cNvPr id="16" name="Google Shape;148;p18">
              <a:extLst>
                <a:ext uri="{FF2B5EF4-FFF2-40B4-BE49-F238E27FC236}">
                  <a16:creationId xmlns:a16="http://schemas.microsoft.com/office/drawing/2014/main" id="{9B529940-F51E-1E1A-3C62-9BD98F0D4A5C}"/>
                </a:ext>
              </a:extLst>
            </p:cNvPr>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7" name="Google Shape;149;p18">
              <a:extLst>
                <a:ext uri="{FF2B5EF4-FFF2-40B4-BE49-F238E27FC236}">
                  <a16:creationId xmlns:a16="http://schemas.microsoft.com/office/drawing/2014/main" id="{A1C76FAC-40FD-F0B1-4ECA-FFBDE080320E}"/>
                </a:ext>
              </a:extLst>
            </p:cNvPr>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8" name="Google Shape;150;p18">
            <a:extLst>
              <a:ext uri="{FF2B5EF4-FFF2-40B4-BE49-F238E27FC236}">
                <a16:creationId xmlns:a16="http://schemas.microsoft.com/office/drawing/2014/main" id="{40422430-1173-45CE-D331-E001CB4384D7}"/>
              </a:ext>
            </a:extLst>
          </p:cNvPr>
          <p:cNvSpPr txBox="1"/>
          <p:nvPr/>
        </p:nvSpPr>
        <p:spPr>
          <a:xfrm>
            <a:off x="14470724" y="327732"/>
            <a:ext cx="3489900" cy="775597"/>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dirty="0">
                <a:solidFill>
                  <a:srgbClr val="101010"/>
                </a:solidFill>
                <a:latin typeface="Montserrat"/>
                <a:ea typeface="Montserrat"/>
                <a:cs typeface="Montserrat"/>
                <a:sym typeface="Montserrat"/>
              </a:rPr>
              <a:t>Methodology</a:t>
            </a:r>
            <a:endParaRPr dirty="0"/>
          </a:p>
        </p:txBody>
      </p:sp>
      <p:sp>
        <p:nvSpPr>
          <p:cNvPr id="19" name="Google Shape;151;p18">
            <a:extLst>
              <a:ext uri="{FF2B5EF4-FFF2-40B4-BE49-F238E27FC236}">
                <a16:creationId xmlns:a16="http://schemas.microsoft.com/office/drawing/2014/main" id="{B35999DA-B8F8-BAB3-F2D0-B8980D6A7692}"/>
              </a:ext>
            </a:extLst>
          </p:cNvPr>
          <p:cNvSpPr txBox="1"/>
          <p:nvPr/>
        </p:nvSpPr>
        <p:spPr>
          <a:xfrm>
            <a:off x="6978197" y="6551516"/>
            <a:ext cx="10594500" cy="2252894"/>
          </a:xfrm>
          <a:prstGeom prst="rect">
            <a:avLst/>
          </a:prstGeom>
          <a:noFill/>
          <a:ln>
            <a:noFill/>
          </a:ln>
        </p:spPr>
        <p:txBody>
          <a:bodyPr spcFirstLastPara="1" wrap="square" lIns="91425" tIns="91425" rIns="91425" bIns="91425" anchor="t" anchorCtr="0">
            <a:spAutoFit/>
          </a:bodyPr>
          <a:lstStyle/>
          <a:p>
            <a:pPr marL="0" lvl="0" indent="0" algn="l" rtl="0">
              <a:lnSpc>
                <a:spcPct val="139958"/>
              </a:lnSpc>
              <a:spcBef>
                <a:spcPts val="0"/>
              </a:spcBef>
              <a:spcAft>
                <a:spcPts val="0"/>
              </a:spcAft>
              <a:buNone/>
            </a:pPr>
            <a:r>
              <a:rPr lang="en-US" sz="2400" b="1" dirty="0">
                <a:solidFill>
                  <a:srgbClr val="2D262A"/>
                </a:solidFill>
                <a:latin typeface="Montserrat"/>
                <a:ea typeface="Montserrat"/>
                <a:cs typeface="Montserrat"/>
                <a:sym typeface="Montserrat"/>
              </a:rPr>
              <a:t>Kalman Filter:</a:t>
            </a:r>
            <a:r>
              <a:rPr lang="en-US" sz="2400" dirty="0">
                <a:solidFill>
                  <a:srgbClr val="2D262A"/>
                </a:solidFill>
                <a:latin typeface="Montserrat"/>
                <a:ea typeface="Montserrat"/>
                <a:cs typeface="Montserrat"/>
                <a:sym typeface="Montserrat"/>
              </a:rPr>
              <a:t> It predicts the new state (position and velocity) of the object based on its previously estimated state which each new input and after each detection that has been associated with a track, </a:t>
            </a:r>
            <a:endParaRPr dirty="0">
              <a:solidFill>
                <a:schemeClr val="dk1"/>
              </a:solidFill>
            </a:endParaRPr>
          </a:p>
        </p:txBody>
      </p:sp>
      <p:pic>
        <p:nvPicPr>
          <p:cNvPr id="1026" name="Picture 2" descr="DeepSORT-Dlib tracker | Download Scientific Diagram">
            <a:extLst>
              <a:ext uri="{FF2B5EF4-FFF2-40B4-BE49-F238E27FC236}">
                <a16:creationId xmlns:a16="http://schemas.microsoft.com/office/drawing/2014/main" id="{B1BE136F-8C76-7E6A-C93D-A1512BCAB6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 t="-3312" r="-699" b="40034"/>
          <a:stretch/>
        </p:blipFill>
        <p:spPr bwMode="auto">
          <a:xfrm>
            <a:off x="9428674" y="2867507"/>
            <a:ext cx="8144023" cy="2826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lman Filter in one dimension">
            <a:extLst>
              <a:ext uri="{FF2B5EF4-FFF2-40B4-BE49-F238E27FC236}">
                <a16:creationId xmlns:a16="http://schemas.microsoft.com/office/drawing/2014/main" id="{811D2289-8F54-268E-C649-CEC5A24E20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2994" y="6139675"/>
            <a:ext cx="46482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7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5;p18">
            <a:extLst>
              <a:ext uri="{FF2B5EF4-FFF2-40B4-BE49-F238E27FC236}">
                <a16:creationId xmlns:a16="http://schemas.microsoft.com/office/drawing/2014/main" id="{79490862-C66E-B466-3DAC-C55F743EA94A}"/>
              </a:ext>
            </a:extLst>
          </p:cNvPr>
          <p:cNvSpPr txBox="1"/>
          <p:nvPr/>
        </p:nvSpPr>
        <p:spPr>
          <a:xfrm>
            <a:off x="1088191" y="3027219"/>
            <a:ext cx="8391486" cy="1034129"/>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dirty="0">
                <a:solidFill>
                  <a:srgbClr val="2D262A"/>
                </a:solidFill>
                <a:latin typeface="Montserrat"/>
                <a:sym typeface="Montserrat"/>
              </a:rPr>
              <a:t>How do we plan to detect if a slow moving vehicle is causing congestion?</a:t>
            </a:r>
          </a:p>
        </p:txBody>
      </p:sp>
      <p:pic>
        <p:nvPicPr>
          <p:cNvPr id="3" name="Google Shape;146;p18">
            <a:extLst>
              <a:ext uri="{FF2B5EF4-FFF2-40B4-BE49-F238E27FC236}">
                <a16:creationId xmlns:a16="http://schemas.microsoft.com/office/drawing/2014/main" id="{129AA1E0-8E42-7032-1295-08669F125EB0}"/>
              </a:ext>
            </a:extLst>
          </p:cNvPr>
          <p:cNvPicPr preferRelativeResize="0"/>
          <p:nvPr/>
        </p:nvPicPr>
        <p:blipFill>
          <a:blip r:embed="rId2">
            <a:alphaModFix/>
          </a:blip>
          <a:stretch>
            <a:fillRect/>
          </a:stretch>
        </p:blipFill>
        <p:spPr>
          <a:xfrm>
            <a:off x="1028695" y="321900"/>
            <a:ext cx="2728399" cy="2226901"/>
          </a:xfrm>
          <a:prstGeom prst="rect">
            <a:avLst/>
          </a:prstGeom>
          <a:noFill/>
          <a:ln>
            <a:noFill/>
          </a:ln>
        </p:spPr>
      </p:pic>
      <p:grpSp>
        <p:nvGrpSpPr>
          <p:cNvPr id="4" name="Google Shape;147;p18">
            <a:extLst>
              <a:ext uri="{FF2B5EF4-FFF2-40B4-BE49-F238E27FC236}">
                <a16:creationId xmlns:a16="http://schemas.microsoft.com/office/drawing/2014/main" id="{70E53D28-9A9A-575E-1361-845E6534A36A}"/>
              </a:ext>
            </a:extLst>
          </p:cNvPr>
          <p:cNvGrpSpPr/>
          <p:nvPr/>
        </p:nvGrpSpPr>
        <p:grpSpPr>
          <a:xfrm>
            <a:off x="15202259" y="1030998"/>
            <a:ext cx="3085741" cy="3230403"/>
            <a:chOff x="0" y="-38100"/>
            <a:chExt cx="812700" cy="850800"/>
          </a:xfrm>
        </p:grpSpPr>
        <p:sp>
          <p:nvSpPr>
            <p:cNvPr id="5" name="Google Shape;148;p18">
              <a:extLst>
                <a:ext uri="{FF2B5EF4-FFF2-40B4-BE49-F238E27FC236}">
                  <a16:creationId xmlns:a16="http://schemas.microsoft.com/office/drawing/2014/main" id="{280CB3DB-510D-2E75-15B1-81E9B4626A8A}"/>
                </a:ext>
              </a:extLst>
            </p:cNvPr>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6" name="Google Shape;149;p18">
              <a:extLst>
                <a:ext uri="{FF2B5EF4-FFF2-40B4-BE49-F238E27FC236}">
                  <a16:creationId xmlns:a16="http://schemas.microsoft.com/office/drawing/2014/main" id="{8B3D5589-26F4-DBFC-048B-5710078F8790}"/>
                </a:ext>
              </a:extLst>
            </p:cNvPr>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7" name="Google Shape;150;p18">
            <a:extLst>
              <a:ext uri="{FF2B5EF4-FFF2-40B4-BE49-F238E27FC236}">
                <a16:creationId xmlns:a16="http://schemas.microsoft.com/office/drawing/2014/main" id="{A20C1F9C-3022-A224-8182-FB10DFCDAA26}"/>
              </a:ext>
            </a:extLst>
          </p:cNvPr>
          <p:cNvSpPr txBox="1"/>
          <p:nvPr/>
        </p:nvSpPr>
        <p:spPr>
          <a:xfrm>
            <a:off x="14470724" y="327732"/>
            <a:ext cx="3489900" cy="775597"/>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dirty="0">
                <a:solidFill>
                  <a:srgbClr val="101010"/>
                </a:solidFill>
                <a:latin typeface="Montserrat"/>
                <a:ea typeface="Montserrat"/>
                <a:cs typeface="Montserrat"/>
                <a:sym typeface="Montserrat"/>
              </a:rPr>
              <a:t>Methodology</a:t>
            </a:r>
            <a:endParaRPr dirty="0"/>
          </a:p>
        </p:txBody>
      </p:sp>
      <p:sp>
        <p:nvSpPr>
          <p:cNvPr id="11" name="TextBox 10">
            <a:extLst>
              <a:ext uri="{FF2B5EF4-FFF2-40B4-BE49-F238E27FC236}">
                <a16:creationId xmlns:a16="http://schemas.microsoft.com/office/drawing/2014/main" id="{E201DF96-89FA-9988-0F33-03CE808DC673}"/>
              </a:ext>
            </a:extLst>
          </p:cNvPr>
          <p:cNvSpPr txBox="1"/>
          <p:nvPr/>
        </p:nvSpPr>
        <p:spPr>
          <a:xfrm>
            <a:off x="1088191" y="4668982"/>
            <a:ext cx="10161700" cy="2938433"/>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Montserrat" panose="020B0604020202020204" charset="0"/>
                <a:ea typeface="Calibri" panose="020F0502020204030204" pitchFamily="34" charset="0"/>
                <a:cs typeface="Times New Roman" panose="02020603050405020304" pitchFamily="18" charset="0"/>
              </a:rPr>
              <a:t>Velocity of Buses</a:t>
            </a:r>
            <a:r>
              <a:rPr lang="en-IN" sz="2400" kern="100" dirty="0">
                <a:effectLst/>
                <a:latin typeface="Montserrat" panose="020B0604020202020204" charset="0"/>
                <a:ea typeface="Calibri" panose="020F0502020204030204" pitchFamily="34" charset="0"/>
                <a:cs typeface="Times New Roman" panose="02020603050405020304" pitchFamily="18" charset="0"/>
              </a:rPr>
              <a:t>: Determine the speed of buses by </a:t>
            </a:r>
            <a:r>
              <a:rPr lang="en-IN" sz="2400" kern="100" dirty="0" err="1">
                <a:effectLst/>
                <a:latin typeface="Montserrat" panose="020B0604020202020204" charset="0"/>
                <a:ea typeface="Calibri" panose="020F0502020204030204" pitchFamily="34" charset="0"/>
                <a:cs typeface="Times New Roman" panose="02020603050405020304" pitchFamily="18" charset="0"/>
              </a:rPr>
              <a:t>analyzing</a:t>
            </a:r>
            <a:r>
              <a:rPr lang="en-IN" sz="2400" kern="100" dirty="0">
                <a:effectLst/>
                <a:latin typeface="Montserrat" panose="020B0604020202020204" charset="0"/>
                <a:ea typeface="Calibri" panose="020F0502020204030204" pitchFamily="34" charset="0"/>
                <a:cs typeface="Times New Roman" panose="02020603050405020304" pitchFamily="18" charset="0"/>
              </a:rPr>
              <a:t> their movement across frames. A significant drop in speed compared to vehicles in earlier time frames may indicated congestion.</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Montserrat" panose="020B0604020202020204" charset="0"/>
                <a:ea typeface="Calibri" panose="020F0502020204030204" pitchFamily="34" charset="0"/>
                <a:cs typeface="Times New Roman" panose="02020603050405020304" pitchFamily="18" charset="0"/>
              </a:rPr>
              <a:t>Surrounding Vehicle Density</a:t>
            </a:r>
            <a:r>
              <a:rPr lang="en-IN" sz="2400" kern="100" dirty="0">
                <a:effectLst/>
                <a:latin typeface="Montserrat" panose="020B0604020202020204" charset="0"/>
                <a:ea typeface="Calibri" panose="020F0502020204030204" pitchFamily="34" charset="0"/>
                <a:cs typeface="Times New Roman" panose="02020603050405020304" pitchFamily="18" charset="0"/>
              </a:rPr>
              <a:t>: </a:t>
            </a:r>
            <a:r>
              <a:rPr lang="en-IN" sz="2400" kern="100" dirty="0" err="1">
                <a:effectLst/>
                <a:latin typeface="Montserrat" panose="020B0604020202020204" charset="0"/>
                <a:ea typeface="Calibri" panose="020F0502020204030204" pitchFamily="34" charset="0"/>
                <a:cs typeface="Times New Roman" panose="02020603050405020304" pitchFamily="18" charset="0"/>
              </a:rPr>
              <a:t>Analyze</a:t>
            </a:r>
            <a:r>
              <a:rPr lang="en-IN" sz="2400" kern="100" dirty="0">
                <a:effectLst/>
                <a:latin typeface="Montserrat" panose="020B0604020202020204" charset="0"/>
                <a:ea typeface="Calibri" panose="020F0502020204030204" pitchFamily="34" charset="0"/>
                <a:cs typeface="Times New Roman" panose="02020603050405020304" pitchFamily="18" charset="0"/>
              </a:rPr>
              <a:t> the density of traffic near the bus. High vehicle density with slow movement can signal a traffic jam.</a:t>
            </a:r>
          </a:p>
        </p:txBody>
      </p:sp>
      <p:pic>
        <p:nvPicPr>
          <p:cNvPr id="2050" name="Picture 2" descr="Traffic jam! BMTC crew to face action | Traffic jam! BMTC crew to face  action">
            <a:extLst>
              <a:ext uri="{FF2B5EF4-FFF2-40B4-BE49-F238E27FC236}">
                <a16:creationId xmlns:a16="http://schemas.microsoft.com/office/drawing/2014/main" id="{3FCA9CC2-FD2E-033F-BE7B-73BC9C6E1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0473" y="3349465"/>
            <a:ext cx="5768577" cy="32304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14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p:nvPr/>
        </p:nvSpPr>
        <p:spPr>
          <a:xfrm>
            <a:off x="1088995" y="3372827"/>
            <a:ext cx="6449100" cy="607500"/>
          </a:xfrm>
          <a:prstGeom prst="rect">
            <a:avLst/>
          </a:prstGeom>
          <a:noFill/>
          <a:ln>
            <a:noFill/>
          </a:ln>
        </p:spPr>
        <p:txBody>
          <a:bodyPr spcFirstLastPara="1" wrap="square" lIns="0" tIns="0" rIns="0" bIns="0" anchor="t" anchorCtr="0">
            <a:spAutoFit/>
          </a:bodyPr>
          <a:lstStyle/>
          <a:p>
            <a:pPr marL="0" marR="0" lvl="0" indent="0" algn="l" rtl="0">
              <a:lnSpc>
                <a:spcPct val="93976"/>
              </a:lnSpc>
              <a:spcBef>
                <a:spcPts val="0"/>
              </a:spcBef>
              <a:spcAft>
                <a:spcPts val="0"/>
              </a:spcAft>
              <a:buNone/>
            </a:pPr>
            <a:r>
              <a:rPr lang="en-US" sz="4200" b="1">
                <a:solidFill>
                  <a:srgbClr val="1211CA"/>
                </a:solidFill>
                <a:latin typeface="Montserrat"/>
                <a:ea typeface="Montserrat"/>
                <a:cs typeface="Montserrat"/>
                <a:sym typeface="Montserrat"/>
              </a:rPr>
              <a:t>Challenges</a:t>
            </a:r>
            <a:endParaRPr/>
          </a:p>
        </p:txBody>
      </p:sp>
      <p:sp>
        <p:nvSpPr>
          <p:cNvPr id="159" name="Google Shape;159;p19"/>
          <p:cNvSpPr txBox="1"/>
          <p:nvPr/>
        </p:nvSpPr>
        <p:spPr>
          <a:xfrm>
            <a:off x="1557600" y="4609225"/>
            <a:ext cx="5980500" cy="1228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a:solidFill>
                  <a:srgbClr val="2D262A"/>
                </a:solidFill>
                <a:latin typeface="Montserrat"/>
                <a:ea typeface="Montserrat"/>
                <a:cs typeface="Montserrat"/>
                <a:sym typeface="Montserrat"/>
              </a:rPr>
              <a:t>Limited dataset:</a:t>
            </a:r>
            <a:r>
              <a:rPr lang="en-US" sz="2100">
                <a:solidFill>
                  <a:srgbClr val="2D262A"/>
                </a:solidFill>
                <a:latin typeface="Montserrat"/>
                <a:ea typeface="Montserrat"/>
                <a:cs typeface="Montserrat"/>
                <a:sym typeface="Montserrat"/>
              </a:rPr>
              <a:t> Obtaining diverse and annotated data of vehicles from high definition cameras is a difficult task.</a:t>
            </a:r>
            <a:endParaRPr/>
          </a:p>
        </p:txBody>
      </p:sp>
      <p:sp>
        <p:nvSpPr>
          <p:cNvPr id="160" name="Google Shape;160;p19"/>
          <p:cNvSpPr txBox="1"/>
          <p:nvPr/>
        </p:nvSpPr>
        <p:spPr>
          <a:xfrm>
            <a:off x="1028691" y="4609233"/>
            <a:ext cx="2580600" cy="323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i="0" u="none" strike="noStrike" cap="none">
                <a:solidFill>
                  <a:srgbClr val="1211CA"/>
                </a:solidFill>
                <a:latin typeface="Montserrat"/>
                <a:ea typeface="Montserrat"/>
                <a:cs typeface="Montserrat"/>
                <a:sym typeface="Montserrat"/>
              </a:rPr>
              <a:t>01</a:t>
            </a:r>
            <a:endParaRPr/>
          </a:p>
        </p:txBody>
      </p:sp>
      <p:sp>
        <p:nvSpPr>
          <p:cNvPr id="161" name="Google Shape;161;p19"/>
          <p:cNvSpPr txBox="1"/>
          <p:nvPr/>
        </p:nvSpPr>
        <p:spPr>
          <a:xfrm>
            <a:off x="13769329" y="952500"/>
            <a:ext cx="3489900" cy="13299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3600" b="1">
                <a:solidFill>
                  <a:srgbClr val="101010"/>
                </a:solidFill>
                <a:latin typeface="Montserrat"/>
                <a:ea typeface="Montserrat"/>
                <a:cs typeface="Montserrat"/>
                <a:sym typeface="Montserrat"/>
              </a:rPr>
              <a:t>Things to be wary of</a:t>
            </a:r>
            <a:endParaRPr/>
          </a:p>
        </p:txBody>
      </p:sp>
      <p:grpSp>
        <p:nvGrpSpPr>
          <p:cNvPr id="162" name="Google Shape;162;p19"/>
          <p:cNvGrpSpPr/>
          <p:nvPr/>
        </p:nvGrpSpPr>
        <p:grpSpPr>
          <a:xfrm>
            <a:off x="12238605" y="-352077"/>
            <a:ext cx="3086120" cy="3230782"/>
            <a:chOff x="0" y="-38100"/>
            <a:chExt cx="812800" cy="850900"/>
          </a:xfrm>
        </p:grpSpPr>
        <p:sp>
          <p:nvSpPr>
            <p:cNvPr id="163" name="Google Shape;163;p19"/>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64" name="Google Shape;164;p19"/>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5" name="Google Shape;165;p19"/>
          <p:cNvPicPr preferRelativeResize="0"/>
          <p:nvPr/>
        </p:nvPicPr>
        <p:blipFill>
          <a:blip r:embed="rId3">
            <a:alphaModFix/>
          </a:blip>
          <a:stretch>
            <a:fillRect/>
          </a:stretch>
        </p:blipFill>
        <p:spPr>
          <a:xfrm>
            <a:off x="1028695" y="321900"/>
            <a:ext cx="2728399" cy="2226901"/>
          </a:xfrm>
          <a:prstGeom prst="rect">
            <a:avLst/>
          </a:prstGeom>
          <a:noFill/>
          <a:ln>
            <a:noFill/>
          </a:ln>
        </p:spPr>
      </p:pic>
      <p:sp>
        <p:nvSpPr>
          <p:cNvPr id="166" name="Google Shape;166;p19"/>
          <p:cNvSpPr txBox="1"/>
          <p:nvPr/>
        </p:nvSpPr>
        <p:spPr>
          <a:xfrm>
            <a:off x="9232550" y="4609225"/>
            <a:ext cx="7180500" cy="1680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a:solidFill>
                  <a:srgbClr val="2D262A"/>
                </a:solidFill>
                <a:latin typeface="Montserrat"/>
                <a:ea typeface="Montserrat"/>
                <a:cs typeface="Montserrat"/>
                <a:sym typeface="Montserrat"/>
              </a:rPr>
              <a:t>Complex scenarios: </a:t>
            </a:r>
            <a:r>
              <a:rPr lang="en-US" sz="2100">
                <a:solidFill>
                  <a:srgbClr val="2D262A"/>
                </a:solidFill>
                <a:latin typeface="Montserrat"/>
                <a:ea typeface="Montserrat"/>
                <a:cs typeface="Montserrat"/>
                <a:sym typeface="Montserrat"/>
              </a:rPr>
              <a:t>Accurately identifying vehicles in crowded scenes with occlusions and varying scales.</a:t>
            </a:r>
            <a:endParaRPr sz="2100">
              <a:solidFill>
                <a:srgbClr val="2D262A"/>
              </a:solidFill>
              <a:latin typeface="Montserrat"/>
              <a:ea typeface="Montserrat"/>
              <a:cs typeface="Montserrat"/>
              <a:sym typeface="Montserrat"/>
            </a:endParaRPr>
          </a:p>
          <a:p>
            <a:pPr marL="0" marR="0" lvl="0" indent="0" algn="l" rtl="0">
              <a:lnSpc>
                <a:spcPct val="140000"/>
              </a:lnSpc>
              <a:spcBef>
                <a:spcPts val="0"/>
              </a:spcBef>
              <a:spcAft>
                <a:spcPts val="0"/>
              </a:spcAft>
              <a:buNone/>
            </a:pPr>
            <a:r>
              <a:rPr lang="en-US" sz="2100">
                <a:solidFill>
                  <a:srgbClr val="2D262A"/>
                </a:solidFill>
                <a:latin typeface="Montserrat"/>
                <a:ea typeface="Montserrat"/>
                <a:cs typeface="Montserrat"/>
                <a:sym typeface="Montserrat"/>
              </a:rPr>
              <a:t>Environmental factors also pose  a challenge in obtaining clear footage.</a:t>
            </a:r>
            <a:endParaRPr sz="2100">
              <a:solidFill>
                <a:srgbClr val="2D262A"/>
              </a:solidFill>
              <a:latin typeface="Montserrat"/>
              <a:ea typeface="Montserrat"/>
              <a:cs typeface="Montserrat"/>
              <a:sym typeface="Montserrat"/>
            </a:endParaRPr>
          </a:p>
        </p:txBody>
      </p:sp>
      <p:sp>
        <p:nvSpPr>
          <p:cNvPr id="167" name="Google Shape;167;p19"/>
          <p:cNvSpPr txBox="1"/>
          <p:nvPr/>
        </p:nvSpPr>
        <p:spPr>
          <a:xfrm>
            <a:off x="8591091" y="4609233"/>
            <a:ext cx="2580600" cy="323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i="0" u="none" strike="noStrike" cap="none">
                <a:solidFill>
                  <a:srgbClr val="1211CA"/>
                </a:solidFill>
                <a:latin typeface="Montserrat"/>
                <a:ea typeface="Montserrat"/>
                <a:cs typeface="Montserrat"/>
                <a:sym typeface="Montserrat"/>
              </a:rPr>
              <a:t>0</a:t>
            </a:r>
            <a:r>
              <a:rPr lang="en-US" sz="2100" b="1">
                <a:solidFill>
                  <a:srgbClr val="1211CA"/>
                </a:solidFill>
                <a:latin typeface="Montserrat"/>
                <a:ea typeface="Montserrat"/>
                <a:cs typeface="Montserrat"/>
                <a:sym typeface="Montserrat"/>
              </a:rPr>
              <a:t>2</a:t>
            </a:r>
            <a:endParaRPr/>
          </a:p>
        </p:txBody>
      </p:sp>
      <p:sp>
        <p:nvSpPr>
          <p:cNvPr id="168" name="Google Shape;168;p19"/>
          <p:cNvSpPr txBox="1"/>
          <p:nvPr/>
        </p:nvSpPr>
        <p:spPr>
          <a:xfrm>
            <a:off x="1557600" y="6919025"/>
            <a:ext cx="6167100" cy="1228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a:solidFill>
                  <a:srgbClr val="2D262A"/>
                </a:solidFill>
                <a:latin typeface="Montserrat"/>
                <a:ea typeface="Montserrat"/>
                <a:cs typeface="Montserrat"/>
                <a:sym typeface="Montserrat"/>
              </a:rPr>
              <a:t>Real-time processing</a:t>
            </a:r>
            <a:r>
              <a:rPr lang="en-US" sz="2100">
                <a:solidFill>
                  <a:srgbClr val="2D262A"/>
                </a:solidFill>
                <a:latin typeface="Montserrat"/>
                <a:ea typeface="Montserrat"/>
                <a:cs typeface="Montserrat"/>
                <a:sym typeface="Montserrat"/>
              </a:rPr>
              <a:t>: Efficient algorithms for timely identification and speed estimation without compromising performance.</a:t>
            </a:r>
            <a:endParaRPr/>
          </a:p>
        </p:txBody>
      </p:sp>
      <p:sp>
        <p:nvSpPr>
          <p:cNvPr id="169" name="Google Shape;169;p19"/>
          <p:cNvSpPr txBox="1"/>
          <p:nvPr/>
        </p:nvSpPr>
        <p:spPr>
          <a:xfrm>
            <a:off x="954751" y="6919025"/>
            <a:ext cx="2728500" cy="323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i="0" u="none" strike="noStrike" cap="none">
                <a:solidFill>
                  <a:srgbClr val="1211CA"/>
                </a:solidFill>
                <a:latin typeface="Montserrat"/>
                <a:ea typeface="Montserrat"/>
                <a:cs typeface="Montserrat"/>
                <a:sym typeface="Montserrat"/>
              </a:rPr>
              <a:t>0</a:t>
            </a:r>
            <a:r>
              <a:rPr lang="en-US" sz="2100" b="1">
                <a:solidFill>
                  <a:srgbClr val="1211CA"/>
                </a:solidFill>
                <a:latin typeface="Montserrat"/>
                <a:ea typeface="Montserrat"/>
                <a:cs typeface="Montserrat"/>
                <a:sym typeface="Montserrat"/>
              </a:rPr>
              <a:t>3</a:t>
            </a:r>
            <a:endParaRPr/>
          </a:p>
        </p:txBody>
      </p:sp>
      <p:sp>
        <p:nvSpPr>
          <p:cNvPr id="170" name="Google Shape;170;p19"/>
          <p:cNvSpPr txBox="1"/>
          <p:nvPr/>
        </p:nvSpPr>
        <p:spPr>
          <a:xfrm>
            <a:off x="9232550" y="6919025"/>
            <a:ext cx="7180500" cy="1228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a:solidFill>
                  <a:srgbClr val="2D262A"/>
                </a:solidFill>
                <a:latin typeface="Montserrat"/>
                <a:ea typeface="Montserrat"/>
                <a:cs typeface="Montserrat"/>
                <a:sym typeface="Montserrat"/>
              </a:rPr>
              <a:t>Deployment and integration: </a:t>
            </a:r>
            <a:r>
              <a:rPr lang="en-US" sz="2100">
                <a:solidFill>
                  <a:srgbClr val="2D262A"/>
                </a:solidFill>
                <a:latin typeface="Montserrat"/>
                <a:ea typeface="Montserrat"/>
                <a:cs typeface="Montserrat"/>
                <a:sym typeface="Montserrat"/>
              </a:rPr>
              <a:t>Consideration of compatibility, scalability, and system integration with existing infrastructure and surveillance systems.</a:t>
            </a:r>
            <a:endParaRPr/>
          </a:p>
        </p:txBody>
      </p:sp>
      <p:sp>
        <p:nvSpPr>
          <p:cNvPr id="171" name="Google Shape;171;p19"/>
          <p:cNvSpPr txBox="1"/>
          <p:nvPr/>
        </p:nvSpPr>
        <p:spPr>
          <a:xfrm>
            <a:off x="8591091" y="6919033"/>
            <a:ext cx="2580600" cy="323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i="0" u="none" strike="noStrike" cap="none">
                <a:solidFill>
                  <a:srgbClr val="1211CA"/>
                </a:solidFill>
                <a:latin typeface="Montserrat"/>
                <a:ea typeface="Montserrat"/>
                <a:cs typeface="Montserrat"/>
                <a:sym typeface="Montserrat"/>
              </a:rPr>
              <a:t>0</a:t>
            </a:r>
            <a:r>
              <a:rPr lang="en-US" sz="2100" b="1">
                <a:solidFill>
                  <a:srgbClr val="1211CA"/>
                </a:solidFill>
                <a:latin typeface="Montserrat"/>
                <a:ea typeface="Montserrat"/>
                <a:cs typeface="Montserrat"/>
                <a:sym typeface="Montserrat"/>
              </a:rPr>
              <a:t>4</a:t>
            </a:r>
            <a:endParaRPr/>
          </a:p>
        </p:txBody>
      </p:sp>
      <p:grpSp>
        <p:nvGrpSpPr>
          <p:cNvPr id="172" name="Google Shape;172;p19"/>
          <p:cNvGrpSpPr/>
          <p:nvPr/>
        </p:nvGrpSpPr>
        <p:grpSpPr>
          <a:xfrm>
            <a:off x="14646205" y="2449292"/>
            <a:ext cx="3085741" cy="3230403"/>
            <a:chOff x="0" y="-38100"/>
            <a:chExt cx="812700" cy="850800"/>
          </a:xfrm>
        </p:grpSpPr>
        <p:sp>
          <p:nvSpPr>
            <p:cNvPr id="173" name="Google Shape;173;p19"/>
            <p:cNvSpPr/>
            <p:nvPr/>
          </p:nvSpPr>
          <p:spPr>
            <a:xfrm>
              <a:off x="0" y="0"/>
              <a:ext cx="726478" cy="64756"/>
            </a:xfrm>
            <a:custGeom>
              <a:avLst/>
              <a:gdLst/>
              <a:ahLst/>
              <a:cxnLst/>
              <a:rect l="l" t="t" r="r" b="b"/>
              <a:pathLst>
                <a:path w="726478" h="64756" extrusionOk="0">
                  <a:moveTo>
                    <a:pt x="0" y="0"/>
                  </a:moveTo>
                  <a:lnTo>
                    <a:pt x="726478" y="0"/>
                  </a:lnTo>
                  <a:lnTo>
                    <a:pt x="726478" y="64756"/>
                  </a:lnTo>
                  <a:lnTo>
                    <a:pt x="0" y="64756"/>
                  </a:lnTo>
                  <a:close/>
                </a:path>
              </a:pathLst>
            </a:custGeom>
            <a:solidFill>
              <a:srgbClr val="F9B314"/>
            </a:solidFill>
            <a:ln>
              <a:noFill/>
            </a:ln>
          </p:spPr>
        </p:sp>
        <p:sp>
          <p:nvSpPr>
            <p:cNvPr id="174" name="Google Shape;174;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1148</Words>
  <Application>Microsoft Office PowerPoint</Application>
  <PresentationFormat>Custom</PresentationFormat>
  <Paragraphs>79</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Montserrat ExtraBold</vt:lpstr>
      <vt:lpstr>Arial</vt:lpstr>
      <vt:lpstr>Montserrat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Arkadeepto Majumder</dc:creator>
  <cp:lastModifiedBy>Arkadeepto Majumder</cp:lastModifiedBy>
  <cp:revision>1</cp:revision>
  <dcterms:modified xsi:type="dcterms:W3CDTF">2024-04-18T04:33:33Z</dcterms:modified>
</cp:coreProperties>
</file>