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23"/>
  </p:notesMasterIdLst>
  <p:sldIdLst>
    <p:sldId id="256" r:id="rId2"/>
    <p:sldId id="257" r:id="rId3"/>
    <p:sldId id="258" r:id="rId4"/>
    <p:sldId id="259" r:id="rId5"/>
    <p:sldId id="260" r:id="rId6"/>
    <p:sldId id="261" r:id="rId7"/>
    <p:sldId id="262" r:id="rId8"/>
    <p:sldId id="279" r:id="rId9"/>
    <p:sldId id="263" r:id="rId10"/>
    <p:sldId id="265" r:id="rId11"/>
    <p:sldId id="266" r:id="rId12"/>
    <p:sldId id="267" r:id="rId13"/>
    <p:sldId id="269" r:id="rId14"/>
    <p:sldId id="271" r:id="rId15"/>
    <p:sldId id="280" r:id="rId16"/>
    <p:sldId id="272" r:id="rId17"/>
    <p:sldId id="274" r:id="rId18"/>
    <p:sldId id="275" r:id="rId19"/>
    <p:sldId id="276" r:id="rId20"/>
    <p:sldId id="282"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133A0-2654-41A5-B41D-9B759C4AD040}" type="datetimeFigureOut">
              <a:rPr lang="en-US" smtClean="0"/>
              <a:t>23-May-22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6EC24-0E47-4C40-B548-E9E35926CE35}" type="slidenum">
              <a:rPr lang="en-US" smtClean="0"/>
              <a:t>‹#›</a:t>
            </a:fld>
            <a:endParaRPr lang="en-US"/>
          </a:p>
        </p:txBody>
      </p:sp>
    </p:spTree>
    <p:extLst>
      <p:ext uri="{BB962C8B-B14F-4D97-AF65-F5344CB8AC3E}">
        <p14:creationId xmlns:p14="http://schemas.microsoft.com/office/powerpoint/2010/main" val="80834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D6EC24-0E47-4C40-B548-E9E35926CE35}" type="slidenum">
              <a:rPr lang="en-US" smtClean="0"/>
              <a:t>1</a:t>
            </a:fld>
            <a:endParaRPr lang="en-US"/>
          </a:p>
        </p:txBody>
      </p:sp>
    </p:spTree>
    <p:extLst>
      <p:ext uri="{BB962C8B-B14F-4D97-AF65-F5344CB8AC3E}">
        <p14:creationId xmlns:p14="http://schemas.microsoft.com/office/powerpoint/2010/main" val="329116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46A4FB-FF92-4950-991C-A564C5EB66E9}" type="datetime1">
              <a:rPr lang="en-US" smtClean="0"/>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15E41-3EB8-4091-B8E9-8FB49551EC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03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E737B-C561-4861-8E28-86133DABAC12}" type="datetime1">
              <a:rPr lang="en-US" smtClean="0"/>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15E41-3EB8-4091-B8E9-8FB49551EC08}" type="slidenum">
              <a:rPr lang="en-US" smtClean="0"/>
              <a:t>‹#›</a:t>
            </a:fld>
            <a:endParaRPr lang="en-US"/>
          </a:p>
        </p:txBody>
      </p:sp>
    </p:spTree>
    <p:extLst>
      <p:ext uri="{BB962C8B-B14F-4D97-AF65-F5344CB8AC3E}">
        <p14:creationId xmlns:p14="http://schemas.microsoft.com/office/powerpoint/2010/main" val="210419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6990A-1054-4CCE-B970-D93DF9E2C417}" type="datetime1">
              <a:rPr lang="en-US" smtClean="0"/>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15E41-3EB8-4091-B8E9-8FB49551EC08}" type="slidenum">
              <a:rPr lang="en-US" smtClean="0"/>
              <a:t>‹#›</a:t>
            </a:fld>
            <a:endParaRPr lang="en-US"/>
          </a:p>
        </p:txBody>
      </p:sp>
    </p:spTree>
    <p:extLst>
      <p:ext uri="{BB962C8B-B14F-4D97-AF65-F5344CB8AC3E}">
        <p14:creationId xmlns:p14="http://schemas.microsoft.com/office/powerpoint/2010/main" val="318783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586666-D607-4326-A677-82AF53CEFB55}" type="datetime1">
              <a:rPr lang="en-US" smtClean="0"/>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15E41-3EB8-4091-B8E9-8FB49551EC08}" type="slidenum">
              <a:rPr lang="en-US" smtClean="0"/>
              <a:t>‹#›</a:t>
            </a:fld>
            <a:endParaRPr lang="en-US"/>
          </a:p>
        </p:txBody>
      </p:sp>
    </p:spTree>
    <p:extLst>
      <p:ext uri="{BB962C8B-B14F-4D97-AF65-F5344CB8AC3E}">
        <p14:creationId xmlns:p14="http://schemas.microsoft.com/office/powerpoint/2010/main" val="136652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E804D-EB4D-41C0-B364-C308F52EE8E1}" type="datetime1">
              <a:rPr lang="en-US" smtClean="0"/>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15E41-3EB8-4091-B8E9-8FB49551EC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82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858DD-64C7-4B0D-89C7-5A1D8D5B2F2E}" type="datetime1">
              <a:rPr lang="en-US" smtClean="0"/>
              <a:t>23-May-22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15E41-3EB8-4091-B8E9-8FB49551EC08}" type="slidenum">
              <a:rPr lang="en-US" smtClean="0"/>
              <a:t>‹#›</a:t>
            </a:fld>
            <a:endParaRPr lang="en-US"/>
          </a:p>
        </p:txBody>
      </p:sp>
    </p:spTree>
    <p:extLst>
      <p:ext uri="{BB962C8B-B14F-4D97-AF65-F5344CB8AC3E}">
        <p14:creationId xmlns:p14="http://schemas.microsoft.com/office/powerpoint/2010/main" val="406451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065471-2954-400B-9006-B797DE177120}" type="datetime1">
              <a:rPr lang="en-US" smtClean="0"/>
              <a:t>23-May-22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15E41-3EB8-4091-B8E9-8FB49551EC08}" type="slidenum">
              <a:rPr lang="en-US" smtClean="0"/>
              <a:t>‹#›</a:t>
            </a:fld>
            <a:endParaRPr lang="en-US"/>
          </a:p>
        </p:txBody>
      </p:sp>
    </p:spTree>
    <p:extLst>
      <p:ext uri="{BB962C8B-B14F-4D97-AF65-F5344CB8AC3E}">
        <p14:creationId xmlns:p14="http://schemas.microsoft.com/office/powerpoint/2010/main" val="244954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3990D5-7DAF-4240-931A-C85FE7ECC703}" type="datetime1">
              <a:rPr lang="en-US" smtClean="0"/>
              <a:t>23-May-22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15E41-3EB8-4091-B8E9-8FB49551EC08}" type="slidenum">
              <a:rPr lang="en-US" smtClean="0"/>
              <a:t>‹#›</a:t>
            </a:fld>
            <a:endParaRPr lang="en-US"/>
          </a:p>
        </p:txBody>
      </p:sp>
    </p:spTree>
    <p:extLst>
      <p:ext uri="{BB962C8B-B14F-4D97-AF65-F5344CB8AC3E}">
        <p14:creationId xmlns:p14="http://schemas.microsoft.com/office/powerpoint/2010/main" val="398426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4743B3-D406-4731-9A61-C7CED78A30EF}" type="datetime1">
              <a:rPr lang="en-US" smtClean="0"/>
              <a:t>23-May-22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A715E41-3EB8-4091-B8E9-8FB49551EC08}" type="slidenum">
              <a:rPr lang="en-US" smtClean="0"/>
              <a:t>‹#›</a:t>
            </a:fld>
            <a:endParaRPr lang="en-US"/>
          </a:p>
        </p:txBody>
      </p:sp>
    </p:spTree>
    <p:extLst>
      <p:ext uri="{BB962C8B-B14F-4D97-AF65-F5344CB8AC3E}">
        <p14:creationId xmlns:p14="http://schemas.microsoft.com/office/powerpoint/2010/main" val="423536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2E1AD2-6F50-4A5E-8B83-1F1EF9C3F7D7}" type="datetime1">
              <a:rPr lang="en-US" smtClean="0"/>
              <a:t>23-May-22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715E41-3EB8-4091-B8E9-8FB49551EC08}" type="slidenum">
              <a:rPr lang="en-US" smtClean="0"/>
              <a:t>‹#›</a:t>
            </a:fld>
            <a:endParaRPr lang="en-US"/>
          </a:p>
        </p:txBody>
      </p:sp>
    </p:spTree>
    <p:extLst>
      <p:ext uri="{BB962C8B-B14F-4D97-AF65-F5344CB8AC3E}">
        <p14:creationId xmlns:p14="http://schemas.microsoft.com/office/powerpoint/2010/main" val="28973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10902-874C-43F2-A0FA-8DC2053ED0BE}" type="datetime1">
              <a:rPr lang="en-US" smtClean="0"/>
              <a:t>23-May-22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15E41-3EB8-4091-B8E9-8FB49551EC08}" type="slidenum">
              <a:rPr lang="en-US" smtClean="0"/>
              <a:t>‹#›</a:t>
            </a:fld>
            <a:endParaRPr lang="en-US"/>
          </a:p>
        </p:txBody>
      </p:sp>
    </p:spTree>
    <p:extLst>
      <p:ext uri="{BB962C8B-B14F-4D97-AF65-F5344CB8AC3E}">
        <p14:creationId xmlns:p14="http://schemas.microsoft.com/office/powerpoint/2010/main" val="119448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8D6778-CBB3-4A60-B30C-BA90C2935A61}" type="datetime1">
              <a:rPr lang="en-US" smtClean="0"/>
              <a:t>23-May-22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715E41-3EB8-4091-B8E9-8FB49551EC0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83231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emf"/><Relationship Id="rId5" Type="http://schemas.openxmlformats.org/officeDocument/2006/relationships/oleObject" Target="../embeddings/oleObject3.bin"/><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080" y="1610042"/>
            <a:ext cx="10673144" cy="2651061"/>
          </a:xfrm>
        </p:spPr>
        <p:txBody>
          <a:bodyPr>
            <a:noAutofit/>
          </a:bodyPr>
          <a:lstStyle/>
          <a:p>
            <a:r>
              <a:rPr lang="en-US" sz="2000" i="1" dirty="0" smtClean="0">
                <a:solidFill>
                  <a:schemeClr val="tx1"/>
                </a:solidFill>
                <a:latin typeface="Sylfaen" panose="010A0502050306030303" pitchFamily="18" charset="0"/>
              </a:rPr>
              <a:t/>
            </a:r>
            <a:br>
              <a:rPr lang="en-US" sz="2000" i="1" dirty="0" smtClean="0">
                <a:solidFill>
                  <a:schemeClr val="tx1"/>
                </a:solidFill>
                <a:latin typeface="Sylfaen" panose="010A0502050306030303" pitchFamily="18" charset="0"/>
              </a:rPr>
            </a:br>
            <a:r>
              <a:rPr lang="hy-AM" sz="2000" i="1" dirty="0" smtClean="0">
                <a:solidFill>
                  <a:schemeClr val="tx1"/>
                </a:solidFill>
                <a:latin typeface="Sylfaen" panose="010A0502050306030303" pitchFamily="18" charset="0"/>
              </a:rPr>
              <a:t>Աշխատանքի թեման`</a:t>
            </a:r>
            <a:r>
              <a:rPr lang="hy-AM" sz="2000" dirty="0" smtClean="0">
                <a:solidFill>
                  <a:schemeClr val="tx1"/>
                </a:solidFill>
                <a:latin typeface="Sylfaen" panose="010A0502050306030303" pitchFamily="18" charset="0"/>
              </a:rPr>
              <a:t> 	«</a:t>
            </a:r>
            <a:r>
              <a:rPr lang="en-US" sz="2000" dirty="0" err="1" smtClean="0">
                <a:solidFill>
                  <a:schemeClr val="tx1"/>
                </a:solidFill>
                <a:latin typeface="Sylfaen" panose="010A0502050306030303" pitchFamily="18" charset="0"/>
              </a:rPr>
              <a:t>Միկրոկոնտրոլերի</a:t>
            </a:r>
            <a:r>
              <a:rPr lang="en-US" sz="2000" dirty="0" smtClean="0">
                <a:solidFill>
                  <a:schemeClr val="tx1"/>
                </a:solidFill>
                <a:latin typeface="Sylfaen" panose="010A0502050306030303" pitchFamily="18" charset="0"/>
              </a:rPr>
              <a:t> </a:t>
            </a:r>
            <a:r>
              <a:rPr lang="en-US" sz="2000" dirty="0" err="1" smtClean="0">
                <a:solidFill>
                  <a:schemeClr val="tx1"/>
                </a:solidFill>
                <a:latin typeface="Sylfaen" panose="010A0502050306030303" pitchFamily="18" charset="0"/>
              </a:rPr>
              <a:t>հենքով</a:t>
            </a:r>
            <a:r>
              <a:rPr lang="en-US" sz="2000" dirty="0" smtClean="0">
                <a:solidFill>
                  <a:schemeClr val="tx1"/>
                </a:solidFill>
                <a:latin typeface="Sylfaen" panose="010A0502050306030303" pitchFamily="18" charset="0"/>
              </a:rPr>
              <a:t> </a:t>
            </a:r>
            <a:r>
              <a:rPr lang="en-US" sz="2000" dirty="0" err="1" smtClean="0">
                <a:solidFill>
                  <a:schemeClr val="tx1"/>
                </a:solidFill>
                <a:latin typeface="Sylfaen" panose="010A0502050306030303" pitchFamily="18" charset="0"/>
              </a:rPr>
              <a:t>հրամանների</a:t>
            </a:r>
            <a:r>
              <a:rPr lang="en-US" sz="2000" dirty="0" smtClean="0">
                <a:solidFill>
                  <a:schemeClr val="tx1"/>
                </a:solidFill>
                <a:latin typeface="Sylfaen" panose="010A0502050306030303" pitchFamily="18" charset="0"/>
              </a:rPr>
              <a:t> 						</a:t>
            </a:r>
            <a:r>
              <a:rPr lang="en-US" sz="2000" dirty="0" err="1" smtClean="0">
                <a:solidFill>
                  <a:schemeClr val="tx1"/>
                </a:solidFill>
                <a:latin typeface="Sylfaen" panose="010A0502050306030303" pitchFamily="18" charset="0"/>
              </a:rPr>
              <a:t>կոնվեյերային</a:t>
            </a:r>
            <a:r>
              <a:rPr lang="en-US" sz="2000" dirty="0" smtClean="0">
                <a:solidFill>
                  <a:schemeClr val="tx1"/>
                </a:solidFill>
                <a:latin typeface="Sylfaen" panose="010A0502050306030303" pitchFamily="18" charset="0"/>
              </a:rPr>
              <a:t> </a:t>
            </a:r>
            <a:r>
              <a:rPr lang="en-US" sz="2000" dirty="0" err="1" smtClean="0">
                <a:solidFill>
                  <a:schemeClr val="tx1"/>
                </a:solidFill>
                <a:latin typeface="Sylfaen" panose="010A0502050306030303" pitchFamily="18" charset="0"/>
              </a:rPr>
              <a:t>ճարտարապետության</a:t>
            </a:r>
            <a:r>
              <a:rPr lang="en-US" sz="2000" dirty="0" smtClean="0">
                <a:solidFill>
                  <a:schemeClr val="tx1"/>
                </a:solidFill>
                <a:latin typeface="Sylfaen" panose="010A0502050306030303" pitchFamily="18" charset="0"/>
              </a:rPr>
              <a:t> </a:t>
            </a:r>
            <a:r>
              <a:rPr lang="en-US" sz="2000" dirty="0" err="1" smtClean="0">
                <a:solidFill>
                  <a:schemeClr val="tx1"/>
                </a:solidFill>
                <a:latin typeface="Sylfaen" panose="010A0502050306030303" pitchFamily="18" charset="0"/>
              </a:rPr>
              <a:t>մշակումը</a:t>
            </a:r>
            <a:r>
              <a:rPr lang="en-US" sz="2000" dirty="0" smtClean="0">
                <a:solidFill>
                  <a:schemeClr val="tx1"/>
                </a:solidFill>
                <a:latin typeface="Sylfaen" panose="010A0502050306030303" pitchFamily="18" charset="0"/>
              </a:rPr>
              <a:t> և </a:t>
            </a:r>
            <a:r>
              <a:rPr lang="en-US" sz="2000" dirty="0" err="1" smtClean="0">
                <a:solidFill>
                  <a:schemeClr val="tx1"/>
                </a:solidFill>
                <a:latin typeface="Sylfaen" panose="010A0502050306030303" pitchFamily="18" charset="0"/>
              </a:rPr>
              <a:t>իրագործումը</a:t>
            </a:r>
            <a:r>
              <a:rPr lang="hy-AM" sz="2000" dirty="0" smtClean="0">
                <a:solidFill>
                  <a:schemeClr val="tx1"/>
                </a:solidFill>
                <a:latin typeface="Sylfaen" panose="010A0502050306030303" pitchFamily="18" charset="0"/>
              </a:rPr>
              <a:t>»</a:t>
            </a:r>
            <a:br>
              <a:rPr lang="hy-AM" sz="2000" dirty="0" smtClean="0">
                <a:solidFill>
                  <a:schemeClr val="tx1"/>
                </a:solidFill>
                <a:latin typeface="Sylfaen" panose="010A0502050306030303" pitchFamily="18" charset="0"/>
              </a:rPr>
            </a:br>
            <a:r>
              <a:rPr lang="hy-AM" sz="2000" dirty="0" smtClean="0">
                <a:solidFill>
                  <a:schemeClr val="tx1"/>
                </a:solidFill>
                <a:latin typeface="Sylfaen" panose="010A0502050306030303" pitchFamily="18" charset="0"/>
              </a:rPr>
              <a:t/>
            </a:r>
            <a:br>
              <a:rPr lang="hy-AM" sz="2000" dirty="0" smtClean="0">
                <a:solidFill>
                  <a:schemeClr val="tx1"/>
                </a:solidFill>
                <a:latin typeface="Sylfaen" panose="010A0502050306030303" pitchFamily="18" charset="0"/>
              </a:rPr>
            </a:br>
            <a:r>
              <a:rPr lang="hy-AM" sz="2000" i="1" dirty="0" smtClean="0">
                <a:solidFill>
                  <a:schemeClr val="tx1"/>
                </a:solidFill>
                <a:latin typeface="Sylfaen" panose="010A0502050306030303" pitchFamily="18" charset="0"/>
              </a:rPr>
              <a:t>Ամբիոն`		ՔՀ և Ց</a:t>
            </a:r>
            <a:r>
              <a:rPr lang="en-US" sz="2000" dirty="0" smtClean="0">
                <a:solidFill>
                  <a:schemeClr val="tx1"/>
                </a:solidFill>
                <a:latin typeface="Sylfaen" panose="010A0502050306030303" pitchFamily="18" charset="0"/>
              </a:rPr>
              <a:t/>
            </a:r>
            <a:br>
              <a:rPr lang="en-US" sz="2000" dirty="0" smtClean="0">
                <a:solidFill>
                  <a:schemeClr val="tx1"/>
                </a:solidFill>
                <a:latin typeface="Sylfaen" panose="010A0502050306030303" pitchFamily="18" charset="0"/>
              </a:rPr>
            </a:br>
            <a:r>
              <a:rPr lang="hy-AM" sz="2000" dirty="0" smtClean="0">
                <a:solidFill>
                  <a:schemeClr val="tx1"/>
                </a:solidFill>
                <a:latin typeface="Sylfaen" panose="010A0502050306030303" pitchFamily="18" charset="0"/>
              </a:rPr>
              <a:t/>
            </a:r>
            <a:br>
              <a:rPr lang="hy-AM" sz="2000" dirty="0" smtClean="0">
                <a:solidFill>
                  <a:schemeClr val="tx1"/>
                </a:solidFill>
                <a:latin typeface="Sylfaen" panose="010A0502050306030303" pitchFamily="18" charset="0"/>
              </a:rPr>
            </a:br>
            <a:r>
              <a:rPr lang="hy-AM" sz="2000" i="1" dirty="0" smtClean="0">
                <a:solidFill>
                  <a:schemeClr val="tx1"/>
                </a:solidFill>
                <a:latin typeface="Sylfaen" panose="010A0502050306030303" pitchFamily="18" charset="0"/>
              </a:rPr>
              <a:t>Ակադեմիական խումբ՝  	</a:t>
            </a:r>
            <a:r>
              <a:rPr lang="hy-AM" sz="2000" dirty="0" smtClean="0">
                <a:solidFill>
                  <a:schemeClr val="tx1"/>
                </a:solidFill>
                <a:latin typeface="Sylfaen" panose="010A0502050306030303" pitchFamily="18" charset="0"/>
              </a:rPr>
              <a:t>ՄՏՏ020</a:t>
            </a:r>
            <a:br>
              <a:rPr lang="hy-AM" sz="2000" dirty="0" smtClean="0">
                <a:solidFill>
                  <a:schemeClr val="tx1"/>
                </a:solidFill>
                <a:latin typeface="Sylfaen" panose="010A0502050306030303" pitchFamily="18" charset="0"/>
              </a:rPr>
            </a:br>
            <a:r>
              <a:rPr lang="hy-AM" sz="2000" dirty="0" smtClean="0">
                <a:solidFill>
                  <a:schemeClr val="tx1"/>
                </a:solidFill>
                <a:latin typeface="Sylfaen" panose="010A0502050306030303" pitchFamily="18" charset="0"/>
              </a:rPr>
              <a:t/>
            </a:r>
            <a:br>
              <a:rPr lang="hy-AM" sz="2000" dirty="0" smtClean="0">
                <a:solidFill>
                  <a:schemeClr val="tx1"/>
                </a:solidFill>
                <a:latin typeface="Sylfaen" panose="010A0502050306030303" pitchFamily="18" charset="0"/>
              </a:rPr>
            </a:br>
            <a:r>
              <a:rPr lang="hy-AM" sz="2000" i="1" dirty="0" smtClean="0">
                <a:solidFill>
                  <a:schemeClr val="tx1"/>
                </a:solidFill>
                <a:latin typeface="Sylfaen" panose="010A0502050306030303" pitchFamily="18" charset="0"/>
              </a:rPr>
              <a:t>Ուսանող` 		</a:t>
            </a:r>
            <a:r>
              <a:rPr lang="hy-AM" sz="2000" dirty="0" smtClean="0">
                <a:solidFill>
                  <a:schemeClr val="tx1"/>
                </a:solidFill>
                <a:latin typeface="Sylfaen" panose="010A0502050306030303" pitchFamily="18" charset="0"/>
              </a:rPr>
              <a:t>Հակոբյան Արկադի Գագիկի</a:t>
            </a:r>
            <a:endParaRPr lang="en-US" sz="2000" dirty="0">
              <a:solidFill>
                <a:schemeClr val="tx1"/>
              </a:solidFill>
              <a:latin typeface="Sylfaen" panose="010A0502050306030303" pitchFamily="18" charset="0"/>
            </a:endParaRPr>
          </a:p>
        </p:txBody>
      </p:sp>
      <p:sp>
        <p:nvSpPr>
          <p:cNvPr id="3" name="Slide Number Placeholder 2"/>
          <p:cNvSpPr>
            <a:spLocks noGrp="1"/>
          </p:cNvSpPr>
          <p:nvPr>
            <p:ph type="sldNum" sz="quarter" idx="12"/>
          </p:nvPr>
        </p:nvSpPr>
        <p:spPr/>
        <p:txBody>
          <a:bodyPr/>
          <a:lstStyle/>
          <a:p>
            <a:fld id="{5A715E41-3EB8-4091-B8E9-8FB49551EC08}" type="slidenum">
              <a:rPr lang="en-US" sz="2000" smtClean="0"/>
              <a:t>1</a:t>
            </a:fld>
            <a:endParaRPr lang="en-US" sz="2000" dirty="0"/>
          </a:p>
        </p:txBody>
      </p:sp>
      <p:sp>
        <p:nvSpPr>
          <p:cNvPr id="4" name="TextBox 3"/>
          <p:cNvSpPr txBox="1"/>
          <p:nvPr/>
        </p:nvSpPr>
        <p:spPr>
          <a:xfrm>
            <a:off x="3035807" y="429768"/>
            <a:ext cx="5532120" cy="707886"/>
          </a:xfrm>
          <a:prstGeom prst="rect">
            <a:avLst/>
          </a:prstGeom>
          <a:noFill/>
        </p:spPr>
        <p:txBody>
          <a:bodyPr wrap="square" rtlCol="0">
            <a:spAutoFit/>
          </a:bodyPr>
          <a:lstStyle/>
          <a:p>
            <a:pPr algn="ctr"/>
            <a:r>
              <a:rPr lang="hy-AM" sz="2000" b="1" dirty="0" smtClean="0">
                <a:latin typeface="Sylfaen" panose="010A0502050306030303" pitchFamily="18" charset="0"/>
              </a:rPr>
              <a:t>ՀԱՅԱՍՏԱՆԻ ԱԶԳԱՅԻՆ ՊՈԼԻՏԵԽՆԻԿԱԿԱՆ ՀԱՄԱԼՍԱՐԱՆ</a:t>
            </a:r>
          </a:p>
        </p:txBody>
      </p:sp>
    </p:spTree>
    <p:extLst>
      <p:ext uri="{BB962C8B-B14F-4D97-AF65-F5344CB8AC3E}">
        <p14:creationId xmlns:p14="http://schemas.microsoft.com/office/powerpoint/2010/main" val="3736077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Ս</a:t>
            </a:r>
            <a:r>
              <a:rPr lang="hy-AM" dirty="0" smtClean="0"/>
              <a:t>ԵՆՍՈՐՆԵՐ</a:t>
            </a:r>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7549128" y="2177911"/>
            <a:ext cx="1828800" cy="1426845"/>
          </a:xfrm>
          <a:prstGeom prst="rect">
            <a:avLst/>
          </a:prstGeom>
          <a:ln>
            <a:noFill/>
          </a:ln>
          <a:effectLst>
            <a:outerShdw blurRad="292100" dist="139700" dir="2700000" algn="tl" rotWithShape="0">
              <a:srgbClr val="333333">
                <a:alpha val="65000"/>
              </a:srgbClr>
            </a:outerShdw>
          </a:effectLst>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7757153" y="3804047"/>
            <a:ext cx="3794760" cy="1431867"/>
          </a:xfrm>
          <a:prstGeom prst="rect">
            <a:avLst/>
          </a:prstGeom>
          <a:ln>
            <a:noFill/>
          </a:ln>
          <a:effectLst>
            <a:outerShdw blurRad="292100" dist="139700" dir="2700000" algn="tl" rotWithShape="0">
              <a:srgbClr val="333333">
                <a:alpha val="65000"/>
              </a:srgbClr>
            </a:outerShdw>
          </a:effectLst>
        </p:spPr>
      </p:pic>
      <p:sp>
        <p:nvSpPr>
          <p:cNvPr id="8" name="Content Placeholder 2"/>
          <p:cNvSpPr txBox="1">
            <a:spLocks/>
          </p:cNvSpPr>
          <p:nvPr/>
        </p:nvSpPr>
        <p:spPr>
          <a:xfrm>
            <a:off x="809995" y="3010438"/>
            <a:ext cx="4312919" cy="6945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dirty="0"/>
              <a:t>MQ-2 </a:t>
            </a:r>
            <a:r>
              <a:rPr lang="en-US" dirty="0" err="1"/>
              <a:t>գազի</a:t>
            </a:r>
            <a:r>
              <a:rPr lang="en-US" dirty="0"/>
              <a:t> </a:t>
            </a:r>
            <a:r>
              <a:rPr lang="en-US" dirty="0" err="1"/>
              <a:t>սենսոր</a:t>
            </a:r>
            <a:endParaRPr lang="en-US" dirty="0"/>
          </a:p>
        </p:txBody>
      </p:sp>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5720328" y="2891334"/>
            <a:ext cx="1828800" cy="1482090"/>
          </a:xfrm>
          <a:prstGeom prst="rect">
            <a:avLst/>
          </a:prstGeom>
          <a:ln>
            <a:noFill/>
          </a:ln>
          <a:effectLst>
            <a:outerShdw blurRad="292100" dist="139700" dir="2700000" algn="tl" rotWithShape="0">
              <a:srgbClr val="333333">
                <a:alpha val="65000"/>
              </a:srgbClr>
            </a:outerShdw>
          </a:effectLst>
        </p:spPr>
      </p:pic>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3891528" y="3704987"/>
            <a:ext cx="1828800" cy="1336675"/>
          </a:xfrm>
          <a:prstGeom prst="rect">
            <a:avLst/>
          </a:prstGeom>
          <a:ln>
            <a:noFill/>
          </a:ln>
          <a:effectLst>
            <a:outerShdw blurRad="292100" dist="139700" dir="2700000" algn="tl" rotWithShape="0">
              <a:srgbClr val="333333">
                <a:alpha val="65000"/>
              </a:srgbClr>
            </a:outerShdw>
          </a:effectLst>
        </p:spPr>
      </p:pic>
      <p:sp>
        <p:nvSpPr>
          <p:cNvPr id="11" name="Content Placeholder 2"/>
          <p:cNvSpPr txBox="1">
            <a:spLocks/>
          </p:cNvSpPr>
          <p:nvPr/>
        </p:nvSpPr>
        <p:spPr>
          <a:xfrm>
            <a:off x="809996" y="3652573"/>
            <a:ext cx="4312919" cy="6945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dirty="0"/>
              <a:t>DHT11 </a:t>
            </a:r>
            <a:r>
              <a:rPr lang="en-US" dirty="0" err="1"/>
              <a:t>ջերմաստիճանի</a:t>
            </a:r>
            <a:r>
              <a:rPr lang="en-US" dirty="0"/>
              <a:t> և </a:t>
            </a:r>
            <a:r>
              <a:rPr lang="en-US" dirty="0" err="1"/>
              <a:t>խոնավության</a:t>
            </a:r>
            <a:r>
              <a:rPr lang="en-US" dirty="0"/>
              <a:t> </a:t>
            </a:r>
            <a:r>
              <a:rPr lang="en-US" dirty="0" err="1"/>
              <a:t>սենսոր</a:t>
            </a:r>
            <a:endParaRPr lang="hy-AM" dirty="0"/>
          </a:p>
        </p:txBody>
      </p:sp>
      <p:sp>
        <p:nvSpPr>
          <p:cNvPr id="12" name="Content Placeholder 2"/>
          <p:cNvSpPr txBox="1">
            <a:spLocks/>
          </p:cNvSpPr>
          <p:nvPr/>
        </p:nvSpPr>
        <p:spPr>
          <a:xfrm>
            <a:off x="809994" y="2373898"/>
            <a:ext cx="4312919" cy="6945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dirty="0"/>
              <a:t>HC-SR04 </a:t>
            </a:r>
            <a:r>
              <a:rPr lang="en-US" dirty="0" err="1"/>
              <a:t>ուլտրաձայնային</a:t>
            </a:r>
            <a:r>
              <a:rPr lang="en-US" dirty="0"/>
              <a:t> </a:t>
            </a:r>
            <a:r>
              <a:rPr lang="en-US" dirty="0" err="1"/>
              <a:t>սենսոր</a:t>
            </a:r>
            <a:endParaRPr lang="en-US" dirty="0"/>
          </a:p>
        </p:txBody>
      </p:sp>
      <p:sp>
        <p:nvSpPr>
          <p:cNvPr id="5" name="Slide Number Placeholder 4"/>
          <p:cNvSpPr>
            <a:spLocks noGrp="1"/>
          </p:cNvSpPr>
          <p:nvPr>
            <p:ph type="sldNum" sz="quarter" idx="12"/>
          </p:nvPr>
        </p:nvSpPr>
        <p:spPr/>
        <p:txBody>
          <a:bodyPr/>
          <a:lstStyle/>
          <a:p>
            <a:fld id="{5A715E41-3EB8-4091-B8E9-8FB49551EC08}" type="slidenum">
              <a:rPr lang="en-US" sz="2000" smtClean="0"/>
              <a:t>10</a:t>
            </a:fld>
            <a:endParaRPr lang="en-US" sz="2000"/>
          </a:p>
        </p:txBody>
      </p:sp>
    </p:spTree>
    <p:extLst>
      <p:ext uri="{BB962C8B-B14F-4D97-AF65-F5344CB8AC3E}">
        <p14:creationId xmlns:p14="http://schemas.microsoft.com/office/powerpoint/2010/main" val="826977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y-AM" dirty="0" smtClean="0"/>
              <a:t>Տեղաշարժող ռեգիստրներ</a:t>
            </a:r>
            <a:endParaRPr lang="hy-AM" dirty="0"/>
          </a:p>
        </p:txBody>
      </p:sp>
      <p:sp>
        <p:nvSpPr>
          <p:cNvPr id="8" name="Content Placeholder 2"/>
          <p:cNvSpPr txBox="1">
            <a:spLocks/>
          </p:cNvSpPr>
          <p:nvPr/>
        </p:nvSpPr>
        <p:spPr>
          <a:xfrm>
            <a:off x="538480" y="2605051"/>
            <a:ext cx="5643048" cy="20689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a:t>Տեղաշարժող ռեգիստրներ</a:t>
            </a:r>
            <a:endParaRPr lang="hy-AM" dirty="0" smtClean="0"/>
          </a:p>
          <a:p>
            <a:pPr lvl="1"/>
            <a:r>
              <a:rPr lang="hy-AM" dirty="0"/>
              <a:t>Սերիական մուտք, սերիական ելք</a:t>
            </a:r>
            <a:r>
              <a:rPr lang="en-US" dirty="0"/>
              <a:t> (SISO</a:t>
            </a:r>
            <a:r>
              <a:rPr lang="en-US" dirty="0" smtClean="0"/>
              <a:t>)</a:t>
            </a:r>
            <a:endParaRPr lang="en-US" dirty="0"/>
          </a:p>
          <a:p>
            <a:pPr lvl="1"/>
            <a:r>
              <a:rPr lang="hy-AM" dirty="0"/>
              <a:t>Սերիական մուտք, զուգահեռ ելք </a:t>
            </a:r>
            <a:r>
              <a:rPr lang="en-US" dirty="0"/>
              <a:t>(SIPO</a:t>
            </a:r>
            <a:r>
              <a:rPr lang="en-US" dirty="0" smtClean="0"/>
              <a:t>)</a:t>
            </a:r>
            <a:endParaRPr lang="en-US" dirty="0"/>
          </a:p>
          <a:p>
            <a:pPr lvl="1"/>
            <a:r>
              <a:rPr lang="hy-AM" dirty="0"/>
              <a:t>Զուգահեռ մուտք, սերիական ելք </a:t>
            </a:r>
            <a:r>
              <a:rPr lang="en-US" dirty="0"/>
              <a:t>(PISO</a:t>
            </a:r>
            <a:r>
              <a:rPr lang="en-US" dirty="0" smtClean="0"/>
              <a:t>)</a:t>
            </a:r>
            <a:endParaRPr lang="hy-AM" dirty="0" smtClean="0"/>
          </a:p>
          <a:p>
            <a:pPr lvl="1"/>
            <a:r>
              <a:rPr lang="hy-AM" dirty="0"/>
              <a:t>Զուգահեռ մուտք, զուգահեռ ելք </a:t>
            </a:r>
            <a:r>
              <a:rPr lang="en-US" dirty="0"/>
              <a:t>(PIPO</a:t>
            </a:r>
            <a:r>
              <a:rPr lang="en-US" dirty="0" smtClean="0"/>
              <a:t>)</a:t>
            </a:r>
            <a:endParaRPr lang="en-US" dirty="0"/>
          </a:p>
        </p:txBody>
      </p:sp>
      <p:pic>
        <p:nvPicPr>
          <p:cNvPr id="2051" name="Picture 3" descr="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383" y="2605051"/>
            <a:ext cx="6055615" cy="30743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A715E41-3EB8-4091-B8E9-8FB49551EC08}" type="slidenum">
              <a:rPr lang="en-US" sz="2000" smtClean="0"/>
              <a:t>11</a:t>
            </a:fld>
            <a:endParaRPr lang="en-US" sz="2000"/>
          </a:p>
        </p:txBody>
      </p:sp>
    </p:spTree>
    <p:extLst>
      <p:ext uri="{BB962C8B-B14F-4D97-AF65-F5344CB8AC3E}">
        <p14:creationId xmlns:p14="http://schemas.microsoft.com/office/powerpoint/2010/main" val="1800144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850392"/>
            <a:ext cx="10058400" cy="886968"/>
          </a:xfrm>
        </p:spPr>
        <p:txBody>
          <a:bodyPr>
            <a:normAutofit/>
          </a:bodyPr>
          <a:lstStyle/>
          <a:p>
            <a:r>
              <a:rPr lang="hy-AM" sz="4400" dirty="0" smtClean="0"/>
              <a:t>ՆԱԽՔԱՆ </a:t>
            </a:r>
            <a:r>
              <a:rPr lang="en-US" sz="4400" dirty="0" smtClean="0"/>
              <a:t>Կ</a:t>
            </a:r>
            <a:r>
              <a:rPr lang="hy-AM" sz="4400" dirty="0" smtClean="0"/>
              <a:t>ՈՆՎԵՐԱՅԻՆ ԻՐԱԳՈՐԾՈՒՄԸ </a:t>
            </a:r>
            <a:endParaRPr lang="en-US" sz="4400" dirty="0"/>
          </a:p>
        </p:txBody>
      </p:sp>
      <p:sp>
        <p:nvSpPr>
          <p:cNvPr id="5" name="Content Placeholder 2"/>
          <p:cNvSpPr txBox="1">
            <a:spLocks/>
          </p:cNvSpPr>
          <p:nvPr/>
        </p:nvSpPr>
        <p:spPr>
          <a:xfrm>
            <a:off x="6101079" y="2428240"/>
            <a:ext cx="4637208" cy="82803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smtClean="0"/>
              <a:t>Երկու պրոցես</a:t>
            </a:r>
          </a:p>
        </p:txBody>
      </p:sp>
      <p:pic>
        <p:nvPicPr>
          <p:cNvPr id="3074" name="Picture 2" descr="1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31" y="3281680"/>
            <a:ext cx="4808480" cy="2404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2_abo_os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281680"/>
            <a:ext cx="5226609" cy="2404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458031" y="2428239"/>
            <a:ext cx="4637208" cy="82803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a:t>Մեկ պրոցես</a:t>
            </a:r>
          </a:p>
        </p:txBody>
      </p:sp>
      <p:sp>
        <p:nvSpPr>
          <p:cNvPr id="4" name="Slide Number Placeholder 3"/>
          <p:cNvSpPr>
            <a:spLocks noGrp="1"/>
          </p:cNvSpPr>
          <p:nvPr>
            <p:ph type="sldNum" sz="quarter" idx="12"/>
          </p:nvPr>
        </p:nvSpPr>
        <p:spPr/>
        <p:txBody>
          <a:bodyPr/>
          <a:lstStyle/>
          <a:p>
            <a:fld id="{5A715E41-3EB8-4091-B8E9-8FB49551EC08}" type="slidenum">
              <a:rPr lang="en-US" sz="2000" smtClean="0"/>
              <a:t>12</a:t>
            </a:fld>
            <a:endParaRPr lang="en-US" dirty="0"/>
          </a:p>
        </p:txBody>
      </p:sp>
    </p:spTree>
    <p:extLst>
      <p:ext uri="{BB962C8B-B14F-4D97-AF65-F5344CB8AC3E}">
        <p14:creationId xmlns:p14="http://schemas.microsoft.com/office/powerpoint/2010/main" val="2170144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992" y="886968"/>
            <a:ext cx="10735056" cy="841248"/>
          </a:xfrm>
        </p:spPr>
        <p:txBody>
          <a:bodyPr>
            <a:normAutofit/>
          </a:bodyPr>
          <a:lstStyle/>
          <a:p>
            <a:r>
              <a:rPr lang="en-US" sz="4000" dirty="0" smtClean="0"/>
              <a:t>IOT ՀԱՄԱԿԱՐԳԻ </a:t>
            </a:r>
            <a:r>
              <a:rPr lang="hy-AM" sz="4000" dirty="0" smtClean="0"/>
              <a:t>ԸՆԴՀԱՆՈՒՐ ԿԱՌՈՒՑՎԱԾՔԸ</a:t>
            </a:r>
            <a:endParaRPr lang="hy-AM" sz="4000" dirty="0"/>
          </a:p>
        </p:txBody>
      </p:sp>
      <p:pic>
        <p:nvPicPr>
          <p:cNvPr id="4098" name="Picture 2" descr="server_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423" y="2258088"/>
            <a:ext cx="7868194" cy="36718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A715E41-3EB8-4091-B8E9-8FB49551EC08}" type="slidenum">
              <a:rPr lang="en-US" sz="2000" smtClean="0"/>
              <a:t>13</a:t>
            </a:fld>
            <a:endParaRPr lang="en-US" sz="2000"/>
          </a:p>
        </p:txBody>
      </p:sp>
    </p:spTree>
    <p:extLst>
      <p:ext uri="{BB962C8B-B14F-4D97-AF65-F5344CB8AC3E}">
        <p14:creationId xmlns:p14="http://schemas.microsoft.com/office/powerpoint/2010/main" val="564752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y-AM" dirty="0" smtClean="0"/>
              <a:t>ՍԱՐՔԵՐԻ ՄԻԱՑՈՒՄԸ</a:t>
            </a:r>
            <a:endParaRPr lang="hy-AM" dirty="0"/>
          </a:p>
        </p:txBody>
      </p:sp>
      <p:sp>
        <p:nvSpPr>
          <p:cNvPr id="5" name="Content Placeholder 2"/>
          <p:cNvSpPr txBox="1">
            <a:spLocks/>
          </p:cNvSpPr>
          <p:nvPr/>
        </p:nvSpPr>
        <p:spPr>
          <a:xfrm>
            <a:off x="639064" y="2058416"/>
            <a:ext cx="4481577" cy="20689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hy-AM" dirty="0" smtClean="0"/>
              <a:t>Սենսորներ</a:t>
            </a:r>
          </a:p>
          <a:p>
            <a:pPr lvl="1"/>
            <a:r>
              <a:rPr lang="hy-AM" sz="1600" dirty="0" smtClean="0"/>
              <a:t>Վիրտուալ տերմինալ</a:t>
            </a:r>
          </a:p>
          <a:p>
            <a:pPr lvl="1"/>
            <a:r>
              <a:rPr lang="hy-AM" sz="1600" dirty="0" smtClean="0"/>
              <a:t>Թվային օսցիլոսկոպ</a:t>
            </a:r>
          </a:p>
          <a:p>
            <a:pPr lvl="1"/>
            <a:r>
              <a:rPr lang="hy-AM" dirty="0"/>
              <a:t>Այլ </a:t>
            </a:r>
            <a:r>
              <a:rPr lang="hy-AM" dirty="0" smtClean="0"/>
              <a:t>սարքեր</a:t>
            </a:r>
            <a:endParaRPr lang="en-US" dirty="0"/>
          </a:p>
        </p:txBody>
      </p:sp>
      <p:sp>
        <p:nvSpPr>
          <p:cNvPr id="6" name="Slide Number Placeholder 5"/>
          <p:cNvSpPr>
            <a:spLocks noGrp="1"/>
          </p:cNvSpPr>
          <p:nvPr>
            <p:ph type="sldNum" sz="quarter" idx="12"/>
          </p:nvPr>
        </p:nvSpPr>
        <p:spPr/>
        <p:txBody>
          <a:bodyPr/>
          <a:lstStyle/>
          <a:p>
            <a:fld id="{5A715E41-3EB8-4091-B8E9-8FB49551EC08}" type="slidenum">
              <a:rPr lang="en-US" sz="2000" smtClean="0"/>
              <a:t>14</a:t>
            </a:fld>
            <a:endParaRPr lang="en-US" sz="20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656" y="2121738"/>
            <a:ext cx="944962" cy="134123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347" y="3914095"/>
            <a:ext cx="1615580" cy="1790855"/>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6884" y="2081321"/>
            <a:ext cx="2895851" cy="174513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6884" y="3914095"/>
            <a:ext cx="2377646" cy="1813717"/>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55074"/>
          <a:stretch/>
        </p:blipFill>
        <p:spPr>
          <a:xfrm>
            <a:off x="8848305" y="2058459"/>
            <a:ext cx="2143220" cy="32464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7425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y-AM" dirty="0" smtClean="0"/>
              <a:t>ՄԻԿՐՈԿՈՆՏՐՈԼԵՐԻ ՄԻԱՑՈՒՄԸ</a:t>
            </a:r>
            <a:endParaRPr lang="en-US" dirty="0"/>
          </a:p>
        </p:txBody>
      </p:sp>
      <p:pic>
        <p:nvPicPr>
          <p:cNvPr id="5122" name="Picture 2" descr="adfdvs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641" y="1902968"/>
            <a:ext cx="6261358" cy="41937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639064" y="1902968"/>
            <a:ext cx="4481577" cy="9538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hy-AM" dirty="0" smtClean="0"/>
              <a:t>Ծրագրային ֆայլի կոմպիլացում</a:t>
            </a:r>
          </a:p>
          <a:p>
            <a:pPr lvl="1"/>
            <a:r>
              <a:rPr lang="en-US" sz="1600" dirty="0" smtClean="0"/>
              <a:t>.Elf </a:t>
            </a:r>
            <a:r>
              <a:rPr lang="hy-AM" dirty="0" smtClean="0"/>
              <a:t>– </a:t>
            </a:r>
            <a:r>
              <a:rPr lang="hy-AM" sz="1600" dirty="0" smtClean="0"/>
              <a:t>ֆայլի բեռնում </a:t>
            </a:r>
          </a:p>
        </p:txBody>
      </p:sp>
      <p:sp>
        <p:nvSpPr>
          <p:cNvPr id="6" name="Slide Number Placeholder 5"/>
          <p:cNvSpPr>
            <a:spLocks noGrp="1"/>
          </p:cNvSpPr>
          <p:nvPr>
            <p:ph type="sldNum" sz="quarter" idx="12"/>
          </p:nvPr>
        </p:nvSpPr>
        <p:spPr/>
        <p:txBody>
          <a:bodyPr/>
          <a:lstStyle/>
          <a:p>
            <a:fld id="{5A715E41-3EB8-4091-B8E9-8FB49551EC08}" type="slidenum">
              <a:rPr lang="en-US" sz="2000" smtClean="0"/>
              <a:t>15</a:t>
            </a:fld>
            <a:endParaRPr lang="en-US" sz="2000"/>
          </a:p>
        </p:txBody>
      </p:sp>
    </p:spTree>
    <p:extLst>
      <p:ext uri="{BB962C8B-B14F-4D97-AF65-F5344CB8AC3E}">
        <p14:creationId xmlns:p14="http://schemas.microsoft.com/office/powerpoint/2010/main" val="3392589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355748"/>
            <a:ext cx="11087360" cy="970450"/>
          </a:xfrm>
        </p:spPr>
        <p:txBody>
          <a:bodyPr/>
          <a:lstStyle/>
          <a:p>
            <a:r>
              <a:rPr lang="hy-AM" sz="3600" dirty="0" smtClean="0"/>
              <a:t>ՀԱՄԱԿԱՐԳԸ ԱՇԽԱՏԱՆՔԱՅԻՆ ՌԵԺԻՄՈՒՄ</a:t>
            </a:r>
            <a:endParaRPr lang="en-US" sz="3600" dirty="0"/>
          </a:p>
        </p:txBody>
      </p:sp>
      <p:pic>
        <p:nvPicPr>
          <p:cNvPr id="6147" name="Picture 3" descr="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411" y="1746860"/>
            <a:ext cx="8132538" cy="46484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A715E41-3EB8-4091-B8E9-8FB49551EC08}" type="slidenum">
              <a:rPr lang="en-US" sz="2000" smtClean="0"/>
              <a:t>16</a:t>
            </a:fld>
            <a:endParaRPr lang="en-US" sz="2000"/>
          </a:p>
        </p:txBody>
      </p:sp>
    </p:spTree>
    <p:extLst>
      <p:ext uri="{BB962C8B-B14F-4D97-AF65-F5344CB8AC3E}">
        <p14:creationId xmlns:p14="http://schemas.microsoft.com/office/powerpoint/2010/main" val="178152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355748"/>
            <a:ext cx="11087360" cy="970450"/>
          </a:xfrm>
        </p:spPr>
        <p:txBody>
          <a:bodyPr/>
          <a:lstStyle/>
          <a:p>
            <a:r>
              <a:rPr lang="hy-AM" sz="3600" dirty="0" smtClean="0"/>
              <a:t>ՏՎՅԱԼՆԵՐԻ ՓՈԽԱՆՑՈՒՄԸ</a:t>
            </a:r>
            <a:endParaRPr lang="en-US" sz="3600" dirty="0"/>
          </a:p>
        </p:txBody>
      </p:sp>
      <p:pic>
        <p:nvPicPr>
          <p:cNvPr id="4" name="Picture 3" descr="C:\Users\armer\AppData\Local\Microsoft\Windows\INetCache\Content.Word\3_abc.png"/>
          <p:cNvPicPr/>
          <p:nvPr/>
        </p:nvPicPr>
        <p:blipFill>
          <a:blip r:embed="rId3">
            <a:extLst>
              <a:ext uri="{28A0092B-C50C-407E-A947-70E740481C1C}">
                <a14:useLocalDpi xmlns:a14="http://schemas.microsoft.com/office/drawing/2010/main" val="0"/>
              </a:ext>
            </a:extLst>
          </a:blip>
          <a:srcRect/>
          <a:stretch>
            <a:fillRect/>
          </a:stretch>
        </p:blipFill>
        <p:spPr bwMode="auto">
          <a:xfrm>
            <a:off x="403600" y="1891030"/>
            <a:ext cx="5621280" cy="3270250"/>
          </a:xfrm>
          <a:prstGeom prst="rect">
            <a:avLst/>
          </a:prstGeom>
          <a:ln>
            <a:noFill/>
          </a:ln>
          <a:effectLst>
            <a:outerShdw blurRad="292100" dist="139700" dir="2700000" algn="tl" rotWithShape="0">
              <a:srgbClr val="333333">
                <a:alpha val="65000"/>
              </a:srgbClr>
            </a:outerShdw>
          </a:effectLst>
        </p:spPr>
      </p:pic>
      <p:sp>
        <p:nvSpPr>
          <p:cNvPr id="3" name="Rectangle 2"/>
          <p:cNvSpPr>
            <a:spLocks noChangeArrowheads="1"/>
          </p:cNvSpPr>
          <p:nvPr/>
        </p:nvSpPr>
        <p:spPr bwMode="auto">
          <a:xfrm>
            <a:off x="7712075" y="23482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72352077"/>
              </p:ext>
            </p:extLst>
          </p:nvPr>
        </p:nvGraphicFramePr>
        <p:xfrm>
          <a:off x="6353680" y="2119630"/>
          <a:ext cx="5441004" cy="2813050"/>
        </p:xfrm>
        <a:graphic>
          <a:graphicData uri="http://schemas.openxmlformats.org/presentationml/2006/ole">
            <mc:AlternateContent xmlns:mc="http://schemas.openxmlformats.org/markup-compatibility/2006">
              <mc:Choice xmlns:v="urn:schemas-microsoft-com:vml" Requires="v">
                <p:oleObj spid="_x0000_s7217" name="Document" r:id="rId4" imgW="5940848" imgH="3080971" progId="Word.OpenDocumentText.12">
                  <p:embed/>
                </p:oleObj>
              </mc:Choice>
              <mc:Fallback>
                <p:oleObj name="Document" r:id="rId4" imgW="5940848" imgH="3080971" progId="Word.OpenDocumentTex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3680" y="2119630"/>
                        <a:ext cx="5441004" cy="2813050"/>
                      </a:xfrm>
                      <a:prstGeom prst="rect">
                        <a:avLst/>
                      </a:prstGeom>
                      <a:noFill/>
                    </p:spPr>
                  </p:pic>
                </p:oleObj>
              </mc:Fallback>
            </mc:AlternateContent>
          </a:graphicData>
        </a:graphic>
      </p:graphicFrame>
      <p:sp>
        <p:nvSpPr>
          <p:cNvPr id="6" name="Slide Number Placeholder 5"/>
          <p:cNvSpPr>
            <a:spLocks noGrp="1"/>
          </p:cNvSpPr>
          <p:nvPr>
            <p:ph type="sldNum" sz="quarter" idx="12"/>
          </p:nvPr>
        </p:nvSpPr>
        <p:spPr/>
        <p:txBody>
          <a:bodyPr/>
          <a:lstStyle/>
          <a:p>
            <a:fld id="{5A715E41-3EB8-4091-B8E9-8FB49551EC08}" type="slidenum">
              <a:rPr lang="en-US" sz="2000" smtClean="0"/>
              <a:t>17</a:t>
            </a:fld>
            <a:endParaRPr lang="en-US" sz="2000"/>
          </a:p>
        </p:txBody>
      </p:sp>
    </p:spTree>
    <p:extLst>
      <p:ext uri="{BB962C8B-B14F-4D97-AF65-F5344CB8AC3E}">
        <p14:creationId xmlns:p14="http://schemas.microsoft.com/office/powerpoint/2010/main" val="2779128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355748"/>
            <a:ext cx="11087360" cy="970450"/>
          </a:xfrm>
        </p:spPr>
        <p:txBody>
          <a:bodyPr/>
          <a:lstStyle/>
          <a:p>
            <a:r>
              <a:rPr lang="hy-AM" sz="3600" dirty="0" smtClean="0"/>
              <a:t>ԸՆԴՈՒՆՈՂ ԿՈՂՄՈՒՄ ՏՎՅԱԼՆԵՐԻ ՍՏԱՑՈՒՄԸ</a:t>
            </a:r>
            <a:endParaRPr lang="en-US" sz="3600" dirty="0"/>
          </a:p>
        </p:txBody>
      </p:sp>
      <p:sp>
        <p:nvSpPr>
          <p:cNvPr id="3" name="Rectangle 2"/>
          <p:cNvSpPr>
            <a:spLocks noChangeArrowheads="1"/>
          </p:cNvSpPr>
          <p:nvPr/>
        </p:nvSpPr>
        <p:spPr bwMode="auto">
          <a:xfrm>
            <a:off x="7712075" y="23482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497840" y="2733040"/>
            <a:ext cx="1266609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6427956" y="23482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0" name="Group 9"/>
          <p:cNvGrpSpPr/>
          <p:nvPr/>
        </p:nvGrpSpPr>
        <p:grpSpPr>
          <a:xfrm>
            <a:off x="497840" y="2348228"/>
            <a:ext cx="9763708" cy="3766957"/>
            <a:chOff x="497840" y="2348228"/>
            <a:chExt cx="9763708" cy="3766957"/>
          </a:xfrm>
        </p:grpSpPr>
        <p:graphicFrame>
          <p:nvGraphicFramePr>
            <p:cNvPr id="7" name="Object 6"/>
            <p:cNvGraphicFramePr>
              <a:graphicFrameLocks noChangeAspect="1"/>
            </p:cNvGraphicFramePr>
            <p:nvPr>
              <p:extLst>
                <p:ext uri="{D42A27DB-BD31-4B8C-83A1-F6EECF244321}">
                  <p14:modId xmlns:p14="http://schemas.microsoft.com/office/powerpoint/2010/main" val="1919456057"/>
                </p:ext>
              </p:extLst>
            </p:nvPr>
          </p:nvGraphicFramePr>
          <p:xfrm>
            <a:off x="497840" y="2348228"/>
            <a:ext cx="5930116" cy="2164080"/>
          </p:xfrm>
          <a:graphic>
            <a:graphicData uri="http://schemas.openxmlformats.org/presentationml/2006/ole">
              <mc:AlternateContent xmlns:mc="http://schemas.openxmlformats.org/markup-compatibility/2006">
                <mc:Choice xmlns:v="urn:schemas-microsoft-com:vml" Requires="v">
                  <p:oleObj spid="_x0000_s8287" name="Document" r:id="rId3" imgW="5940848" imgH="2174994" progId="Word.OpenDocumentText.12">
                    <p:embed/>
                  </p:oleObj>
                </mc:Choice>
                <mc:Fallback>
                  <p:oleObj name="Document" r:id="rId3" imgW="5940848" imgH="2174994" progId="Word.OpenDocumentTex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0" y="2348228"/>
                          <a:ext cx="5930116" cy="2164080"/>
                        </a:xfrm>
                        <a:prstGeom prst="rect">
                          <a:avLst/>
                        </a:prstGeom>
                        <a:solidFill>
                          <a:srgbClr val="FFFFFF"/>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69399992"/>
                </p:ext>
              </p:extLst>
            </p:nvPr>
          </p:nvGraphicFramePr>
          <p:xfrm>
            <a:off x="3400224" y="2348229"/>
            <a:ext cx="6861324" cy="3766956"/>
          </p:xfrm>
          <a:graphic>
            <a:graphicData uri="http://schemas.openxmlformats.org/presentationml/2006/ole">
              <mc:AlternateContent xmlns:mc="http://schemas.openxmlformats.org/markup-compatibility/2006">
                <mc:Choice xmlns:v="urn:schemas-microsoft-com:vml" Requires="v">
                  <p:oleObj spid="_x0000_s8288" name="Document" r:id="rId5" imgW="5940848" imgH="3262310" progId="Word.OpenDocumentText.12">
                    <p:embed/>
                  </p:oleObj>
                </mc:Choice>
                <mc:Fallback>
                  <p:oleObj name="Document" r:id="rId5" imgW="5940848" imgH="3262310" progId="Word.OpenDocumentText.1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224" y="2348229"/>
                          <a:ext cx="6861324" cy="3766956"/>
                        </a:xfrm>
                        <a:prstGeom prst="rect">
                          <a:avLst/>
                        </a:prstGeom>
                        <a:noFill/>
                      </p:spPr>
                    </p:pic>
                  </p:oleObj>
                </mc:Fallback>
              </mc:AlternateContent>
            </a:graphicData>
          </a:graphic>
        </p:graphicFrame>
      </p:gr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3608" y="1758329"/>
            <a:ext cx="3679999" cy="4356856"/>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5A715E41-3EB8-4091-B8E9-8FB49551EC08}" type="slidenum">
              <a:rPr lang="en-US" sz="2000" smtClean="0"/>
              <a:t>18</a:t>
            </a:fld>
            <a:endParaRPr lang="en-US" dirty="0"/>
          </a:p>
        </p:txBody>
      </p:sp>
    </p:spTree>
    <p:extLst>
      <p:ext uri="{BB962C8B-B14F-4D97-AF65-F5344CB8AC3E}">
        <p14:creationId xmlns:p14="http://schemas.microsoft.com/office/powerpoint/2010/main" val="956357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0"/>
            <a:ext cx="10571998" cy="711200"/>
          </a:xfrm>
        </p:spPr>
        <p:txBody>
          <a:bodyPr>
            <a:normAutofit fontScale="90000"/>
          </a:bodyPr>
          <a:lstStyle/>
          <a:p>
            <a:r>
              <a:rPr lang="en-US" smtClean="0"/>
              <a:t>IOT </a:t>
            </a:r>
            <a:r>
              <a:rPr lang="hy-AM" smtClean="0"/>
              <a:t>ՀԱՄԱԿԱՐԳԻ </a:t>
            </a:r>
            <a:r>
              <a:rPr lang="hy-AM" dirty="0" smtClean="0"/>
              <a:t>ԸՆԴՀԱՆՈՒՐ ՏԵՍՔԸ</a:t>
            </a:r>
            <a:endParaRPr lang="en-US" dirty="0"/>
          </a:p>
        </p:txBody>
      </p:sp>
      <p:pic>
        <p:nvPicPr>
          <p:cNvPr id="9218" name="Picture 2" desc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308" y="789310"/>
            <a:ext cx="8387382" cy="57865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A715E41-3EB8-4091-B8E9-8FB49551EC08}" type="slidenum">
              <a:rPr lang="en-US" sz="2000" smtClean="0"/>
              <a:t>19</a:t>
            </a:fld>
            <a:endParaRPr lang="en-US" sz="2000"/>
          </a:p>
        </p:txBody>
      </p:sp>
    </p:spTree>
    <p:extLst>
      <p:ext uri="{BB962C8B-B14F-4D97-AF65-F5344CB8AC3E}">
        <p14:creationId xmlns:p14="http://schemas.microsoft.com/office/powerpoint/2010/main" val="1771384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13907"/>
            <a:ext cx="10058400" cy="932597"/>
          </a:xfrm>
        </p:spPr>
        <p:txBody>
          <a:bodyPr>
            <a:normAutofit/>
          </a:bodyPr>
          <a:lstStyle/>
          <a:p>
            <a:r>
              <a:rPr lang="hy-AM" dirty="0"/>
              <a:t>ԱՇԽԱՏԱՆՔԻ </a:t>
            </a:r>
            <a:endParaRPr lang="en-US" dirty="0"/>
          </a:p>
        </p:txBody>
      </p:sp>
      <p:sp>
        <p:nvSpPr>
          <p:cNvPr id="4" name="Content Placeholder 2"/>
          <p:cNvSpPr txBox="1">
            <a:spLocks/>
          </p:cNvSpPr>
          <p:nvPr/>
        </p:nvSpPr>
        <p:spPr>
          <a:xfrm>
            <a:off x="1097280" y="1746504"/>
            <a:ext cx="10058400" cy="4553712"/>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b="1" dirty="0">
                <a:latin typeface="Sylfaen" panose="010A0502050306030303" pitchFamily="18" charset="0"/>
              </a:rPr>
              <a:t>Արդիականությունը</a:t>
            </a:r>
          </a:p>
          <a:p>
            <a:pPr lvl="1"/>
            <a:r>
              <a:rPr lang="en-US" dirty="0" err="1">
                <a:latin typeface="Sylfaen" panose="010A0502050306030303" pitchFamily="18" charset="0"/>
              </a:rPr>
              <a:t>IoT</a:t>
            </a:r>
            <a:r>
              <a:rPr lang="en-US" dirty="0">
                <a:latin typeface="Sylfaen" panose="010A0502050306030303" pitchFamily="18" charset="0"/>
              </a:rPr>
              <a:t> </a:t>
            </a:r>
            <a:r>
              <a:rPr lang="hy-AM" dirty="0">
                <a:latin typeface="Sylfaen" panose="010A0502050306030303" pitchFamily="18" charset="0"/>
              </a:rPr>
              <a:t>համակարգերը իրենց դերը և նշանակությունը տեխնոլոգիական այս դարաշրջանում էլ ավելի են ամրապնդում, զուգահեռ ինտեգրվելով տարբեր ոլորտներում։ Ժամանակակից մի քանի տեխնոլոգյաներ ինչպիսիք են 5G տեխնոլոգյան, արհեստական բանականությունը կիրառում են իրենց աշխատանքի հիմքերում IoT համակարգերը ինչը նշանակում է, որ այս </a:t>
            </a:r>
            <a:r>
              <a:rPr lang="hy-AM" dirty="0" smtClean="0">
                <a:latin typeface="Sylfaen" panose="010A0502050306030303" pitchFamily="18" charset="0"/>
              </a:rPr>
              <a:t>համակարգերը </a:t>
            </a:r>
            <a:r>
              <a:rPr lang="hy-AM" dirty="0">
                <a:latin typeface="Sylfaen" panose="010A0502050306030303" pitchFamily="18" charset="0"/>
              </a:rPr>
              <a:t>դեռևս չեն հասել իրենց տարածվածության գագաթնակետին</a:t>
            </a:r>
            <a:r>
              <a:rPr lang="hy-AM" dirty="0" smtClean="0">
                <a:latin typeface="Sylfaen" panose="010A0502050306030303" pitchFamily="18" charset="0"/>
              </a:rPr>
              <a:t>։</a:t>
            </a:r>
            <a:endParaRPr lang="en-US" b="1" dirty="0" smtClean="0">
              <a:latin typeface="Sylfaen" panose="010A0502050306030303" pitchFamily="18" charset="0"/>
            </a:endParaRPr>
          </a:p>
          <a:p>
            <a:r>
              <a:rPr lang="hy-AM" b="1" dirty="0" smtClean="0">
                <a:latin typeface="Sylfaen" panose="010A0502050306030303" pitchFamily="18" charset="0"/>
              </a:rPr>
              <a:t>Նպատակը</a:t>
            </a:r>
          </a:p>
          <a:p>
            <a:pPr lvl="1"/>
            <a:r>
              <a:rPr lang="hy-AM" dirty="0">
                <a:latin typeface="Sylfaen" panose="010A0502050306030303" pitchFamily="18" charset="0"/>
              </a:rPr>
              <a:t>IoT համակարգերի զարգացման հետ կապված, դրա արդիականությունը հաշվի առնելով, միկրոկոնտրոլերի տվյալների մշակման ընթացքում առաջացող մի շարք խնդիրներից տարընթերցումը </a:t>
            </a:r>
            <a:r>
              <a:rPr lang="hy-AM" dirty="0" smtClean="0">
                <a:latin typeface="Sylfaen" panose="010A0502050306030303" pitchFamily="18" charset="0"/>
              </a:rPr>
              <a:t>հախթահարելուն </a:t>
            </a:r>
            <a:r>
              <a:rPr lang="hy-AM" dirty="0">
                <a:latin typeface="Sylfaen" panose="010A0502050306030303" pitchFamily="18" charset="0"/>
              </a:rPr>
              <a:t>ուղղված </a:t>
            </a:r>
            <a:r>
              <a:rPr lang="hy-AM" dirty="0" smtClean="0">
                <a:latin typeface="Sylfaen" panose="010A0502050306030303" pitchFamily="18" charset="0"/>
              </a:rPr>
              <a:t>լուծումն է այս </a:t>
            </a:r>
            <a:r>
              <a:rPr lang="hy-AM" dirty="0">
                <a:latin typeface="Sylfaen" panose="010A0502050306030303" pitchFamily="18" charset="0"/>
              </a:rPr>
              <a:t>թեզի շրջանակներում ընդգրկված։ Այն աշխատանքներում, որտեղ տվյալների ամբողջականությունը հանդիսանում է կարևորագույն խնդիր, անհնար է դառնում առանց կողմնակի միջամտության ապահովել դա։ Այս թեզի հիմքում ընկած է այդպիսի միջամտություն, որը որպես հավելում IoT համակարգին դարձնում է այն տվյալների </a:t>
            </a:r>
            <a:r>
              <a:rPr lang="hy-AM" dirty="0" smtClean="0">
                <a:latin typeface="Sylfaen" panose="010A0502050306030303" pitchFamily="18" charset="0"/>
              </a:rPr>
              <a:t>պահպանման տեսանկյունից </a:t>
            </a:r>
            <a:r>
              <a:rPr lang="hy-AM" dirty="0">
                <a:latin typeface="Sylfaen" panose="010A0502050306030303" pitchFamily="18" charset="0"/>
              </a:rPr>
              <a:t>առավել հուսալի</a:t>
            </a:r>
            <a:r>
              <a:rPr lang="en-US" dirty="0" smtClean="0">
                <a:latin typeface="Sylfaen" panose="010A0502050306030303" pitchFamily="18" charset="0"/>
              </a:rPr>
              <a:t>:</a:t>
            </a:r>
            <a:endParaRPr lang="hy-AM" b="1" dirty="0" smtClean="0">
              <a:latin typeface="Sylfaen" panose="010A0502050306030303" pitchFamily="18" charset="0"/>
            </a:endParaRPr>
          </a:p>
          <a:p>
            <a:r>
              <a:rPr lang="hy-AM" b="1" dirty="0" smtClean="0">
                <a:latin typeface="Sylfaen" panose="010A0502050306030303" pitchFamily="18" charset="0"/>
              </a:rPr>
              <a:t>Խնդիրները</a:t>
            </a:r>
          </a:p>
          <a:p>
            <a:pPr lvl="1"/>
            <a:r>
              <a:rPr lang="hy-AM" dirty="0">
                <a:latin typeface="Sylfaen" panose="010A0502050306030303" pitchFamily="18" charset="0"/>
              </a:rPr>
              <a:t>Կոնվերային իրականացում ապահովելը </a:t>
            </a:r>
            <a:r>
              <a:rPr lang="hy-AM" dirty="0" smtClean="0">
                <a:latin typeface="Sylfaen" panose="010A0502050306030303" pitchFamily="18" charset="0"/>
              </a:rPr>
              <a:t>, դրանով սարքերի միջև տվյալների փոխանցման սինխրոնիզացիայի հասնելը այս </a:t>
            </a:r>
            <a:r>
              <a:rPr lang="hy-AM" dirty="0">
                <a:latin typeface="Sylfaen" panose="010A0502050306030303" pitchFamily="18" charset="0"/>
              </a:rPr>
              <a:t>աշխատանքում ներկայացված է որպես տվյալների տարընթերցման և առավել հուսալի </a:t>
            </a:r>
            <a:r>
              <a:rPr lang="en-US" dirty="0" err="1">
                <a:latin typeface="Sylfaen" panose="010A0502050306030303" pitchFamily="18" charset="0"/>
              </a:rPr>
              <a:t>IoT</a:t>
            </a:r>
            <a:r>
              <a:rPr lang="en-US" dirty="0">
                <a:latin typeface="Sylfaen" panose="010A0502050306030303" pitchFamily="18" charset="0"/>
              </a:rPr>
              <a:t> </a:t>
            </a:r>
            <a:r>
              <a:rPr lang="hy-AM" dirty="0">
                <a:latin typeface="Sylfaen" panose="010A0502050306030303" pitchFamily="18" charset="0"/>
              </a:rPr>
              <a:t>համակարգ ստանալու </a:t>
            </a:r>
            <a:r>
              <a:rPr lang="hy-AM" dirty="0" smtClean="0">
                <a:latin typeface="Sylfaen" panose="010A0502050306030303" pitchFamily="18" charset="0"/>
              </a:rPr>
              <a:t>հիմնական </a:t>
            </a:r>
            <a:r>
              <a:rPr lang="hy-AM" dirty="0">
                <a:latin typeface="Sylfaen" panose="010A0502050306030303" pitchFamily="18" charset="0"/>
              </a:rPr>
              <a:t>մեխանիզմ։ Այդ մեխանիզմը կառուցելու համար </a:t>
            </a:r>
            <a:r>
              <a:rPr lang="hy-AM" dirty="0" smtClean="0">
                <a:latin typeface="Sylfaen" panose="010A0502050306030303" pitchFamily="18" charset="0"/>
              </a:rPr>
              <a:t>լուծվել </a:t>
            </a:r>
            <a:r>
              <a:rPr lang="hy-AM" dirty="0" smtClean="0">
                <a:latin typeface="Sylfaen" panose="010A0502050306030303" pitchFamily="18" charset="0"/>
              </a:rPr>
              <a:t>են </a:t>
            </a:r>
            <a:r>
              <a:rPr lang="hy-AM" dirty="0" smtClean="0">
                <a:latin typeface="Sylfaen" panose="010A0502050306030303" pitchFamily="18" charset="0"/>
              </a:rPr>
              <a:t>միկրոկոնտրոլերի հենքով , սենսորների միջավայրի պարամետրիկ գնահատմամբ </a:t>
            </a:r>
            <a:r>
              <a:rPr lang="en-US" dirty="0" err="1" smtClean="0">
                <a:latin typeface="Sylfaen" panose="010A0502050306030303" pitchFamily="18" charset="0"/>
              </a:rPr>
              <a:t>IoT</a:t>
            </a:r>
            <a:r>
              <a:rPr lang="en-US" dirty="0" smtClean="0">
                <a:latin typeface="Sylfaen" panose="010A0502050306030303" pitchFamily="18" charset="0"/>
              </a:rPr>
              <a:t> </a:t>
            </a:r>
            <a:r>
              <a:rPr lang="hy-AM" dirty="0" smtClean="0">
                <a:latin typeface="Sylfaen" panose="010A0502050306030303" pitchFamily="18" charset="0"/>
              </a:rPr>
              <a:t>համակարգի տվյալների փոխանցման կոնվերային իրագործման և ազդանշանների բուֆերիզացման խնդիրները։</a:t>
            </a:r>
            <a:endParaRPr lang="hy-AM" dirty="0">
              <a:latin typeface="Sylfaen" panose="010A0502050306030303" pitchFamily="18" charset="0"/>
            </a:endParaRPr>
          </a:p>
        </p:txBody>
      </p:sp>
      <p:sp>
        <p:nvSpPr>
          <p:cNvPr id="6" name="Slide Number Placeholder 5"/>
          <p:cNvSpPr>
            <a:spLocks noGrp="1"/>
          </p:cNvSpPr>
          <p:nvPr>
            <p:ph type="sldNum" sz="quarter" idx="12"/>
          </p:nvPr>
        </p:nvSpPr>
        <p:spPr/>
        <p:txBody>
          <a:bodyPr/>
          <a:lstStyle/>
          <a:p>
            <a:fld id="{5A715E41-3EB8-4091-B8E9-8FB49551EC08}" type="slidenum">
              <a:rPr lang="en-US" sz="2000" smtClean="0"/>
              <a:t>2</a:t>
            </a:fld>
            <a:endParaRPr lang="en-US" sz="1200" dirty="0"/>
          </a:p>
        </p:txBody>
      </p:sp>
    </p:spTree>
    <p:extLst>
      <p:ext uri="{BB962C8B-B14F-4D97-AF65-F5344CB8AC3E}">
        <p14:creationId xmlns:p14="http://schemas.microsoft.com/office/powerpoint/2010/main" val="353629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50392"/>
            <a:ext cx="10058400" cy="886968"/>
          </a:xfrm>
        </p:spPr>
        <p:txBody>
          <a:bodyPr/>
          <a:lstStyle/>
          <a:p>
            <a:r>
              <a:rPr lang="hy-AM" dirty="0" smtClean="0"/>
              <a:t>ԵԶՐԱԿԱՑՈՒԹՅՈՒՆ</a:t>
            </a:r>
            <a:endParaRPr lang="en-US" dirty="0"/>
          </a:p>
        </p:txBody>
      </p:sp>
      <p:sp>
        <p:nvSpPr>
          <p:cNvPr id="5" name="Content Placeholder 2"/>
          <p:cNvSpPr txBox="1">
            <a:spLocks/>
          </p:cNvSpPr>
          <p:nvPr/>
        </p:nvSpPr>
        <p:spPr>
          <a:xfrm>
            <a:off x="1097280" y="2176059"/>
            <a:ext cx="10058400" cy="3264621"/>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smtClean="0"/>
              <a:t>Ուսումնասիրվել</a:t>
            </a:r>
            <a:r>
              <a:rPr lang="en-US" dirty="0" smtClean="0"/>
              <a:t> </a:t>
            </a:r>
            <a:r>
              <a:rPr lang="en-US" dirty="0" err="1"/>
              <a:t>են</a:t>
            </a:r>
            <a:r>
              <a:rPr lang="en-US" dirty="0"/>
              <a:t> </a:t>
            </a:r>
            <a:r>
              <a:rPr lang="hy-AM" dirty="0"/>
              <a:t>միկրոկոնտրոլերների ճարտարապետությունները, ընդհանրությունները և առանձնահատկությունները։</a:t>
            </a:r>
            <a:endParaRPr lang="en-US" dirty="0"/>
          </a:p>
          <a:p>
            <a:r>
              <a:rPr lang="en-US" dirty="0" err="1"/>
              <a:t>Վերլուծվել</a:t>
            </a:r>
            <a:r>
              <a:rPr lang="en-US" dirty="0"/>
              <a:t> </a:t>
            </a:r>
            <a:r>
              <a:rPr lang="en-US" dirty="0" err="1"/>
              <a:t>են</a:t>
            </a:r>
            <a:r>
              <a:rPr lang="en-US" dirty="0"/>
              <a:t> </a:t>
            </a:r>
            <a:r>
              <a:rPr lang="hy-AM" dirty="0"/>
              <a:t>կոնվերային ճարտարապետության, բուֆերիզացման սկզբունքները։</a:t>
            </a:r>
            <a:endParaRPr lang="en-US" dirty="0"/>
          </a:p>
          <a:p>
            <a:r>
              <a:rPr lang="en-US" dirty="0" err="1"/>
              <a:t>Մշակվել</a:t>
            </a:r>
            <a:r>
              <a:rPr lang="en-US" dirty="0"/>
              <a:t> է </a:t>
            </a:r>
            <a:r>
              <a:rPr lang="hy-AM" dirty="0"/>
              <a:t>կոնվերային իրականացմամբ սենսորների ազդանշանների փոխանցման գործառույթները շիֆթ ռեգիստրների միջոցով։</a:t>
            </a:r>
            <a:endParaRPr lang="en-US" dirty="0"/>
          </a:p>
          <a:p>
            <a:r>
              <a:rPr lang="hy-AM" dirty="0"/>
              <a:t>Կառուցվել է </a:t>
            </a:r>
            <a:r>
              <a:rPr lang="en-US" dirty="0" err="1"/>
              <a:t>IoT</a:t>
            </a:r>
            <a:r>
              <a:rPr lang="en-US" dirty="0"/>
              <a:t> </a:t>
            </a:r>
            <a:r>
              <a:rPr lang="hy-AM" dirty="0"/>
              <a:t>համակարգ , </a:t>
            </a:r>
            <a:r>
              <a:rPr lang="en-US" dirty="0" err="1"/>
              <a:t>մշակված</a:t>
            </a:r>
            <a:r>
              <a:rPr lang="en-US" dirty="0"/>
              <a:t> </a:t>
            </a:r>
            <a:r>
              <a:rPr lang="en-US" dirty="0" err="1"/>
              <a:t>ալգորիթմով</a:t>
            </a:r>
            <a:r>
              <a:rPr lang="hy-AM" dirty="0"/>
              <a:t>, որը միկրոկոնտրոլերի հենքով կատարում է հրամանների </a:t>
            </a:r>
            <a:r>
              <a:rPr lang="hy-AM" dirty="0" smtClean="0"/>
              <a:t>ընթերման, փոխանցման կոնվերային </a:t>
            </a:r>
            <a:r>
              <a:rPr lang="hy-AM" dirty="0"/>
              <a:t>ճարտարապետությամբ աշխատանք։ </a:t>
            </a:r>
            <a:endParaRPr lang="hy-AM" dirty="0" smtClean="0"/>
          </a:p>
          <a:p>
            <a:r>
              <a:rPr lang="hy-AM" dirty="0" smtClean="0"/>
              <a:t>Արդյունքում անդաթար աշխատանքային իրավիճակում գտվելիս այն 3 ժամանակային տակտում կարողանում է 3 սենսորի աշխատանքի կապակցված ազդանշաններ փոխանցել։ Որը մեկ տակտով ավելին է մեկ պարբերության մեջ առանց կոնվերային լուծման համակարգում, սակայն հնարավորություն է ընձեռնում սենսորների տվյալների ընթերցման, հասցեավորման համար։</a:t>
            </a:r>
          </a:p>
        </p:txBody>
      </p:sp>
      <p:sp>
        <p:nvSpPr>
          <p:cNvPr id="4" name="Slide Number Placeholder 3"/>
          <p:cNvSpPr>
            <a:spLocks noGrp="1"/>
          </p:cNvSpPr>
          <p:nvPr>
            <p:ph type="sldNum" sz="quarter" idx="12"/>
          </p:nvPr>
        </p:nvSpPr>
        <p:spPr/>
        <p:txBody>
          <a:bodyPr/>
          <a:lstStyle/>
          <a:p>
            <a:fld id="{5A715E41-3EB8-4091-B8E9-8FB49551EC08}" type="slidenum">
              <a:rPr lang="en-US" smtClean="0"/>
              <a:t>20</a:t>
            </a:fld>
            <a:endParaRPr lang="en-US" dirty="0"/>
          </a:p>
        </p:txBody>
      </p:sp>
    </p:spTree>
    <p:extLst>
      <p:ext uri="{BB962C8B-B14F-4D97-AF65-F5344CB8AC3E}">
        <p14:creationId xmlns:p14="http://schemas.microsoft.com/office/powerpoint/2010/main" val="2931334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171" y="2650744"/>
            <a:ext cx="4521128" cy="970450"/>
          </a:xfrm>
        </p:spPr>
        <p:txBody>
          <a:bodyPr/>
          <a:lstStyle/>
          <a:p>
            <a:pPr algn="ctr"/>
            <a:r>
              <a:rPr lang="hy-AM" sz="3600" b="0" dirty="0" smtClean="0"/>
              <a:t>ՇՆՈՐՀԱԿԱԼՈՒԹՅՈՒՆ</a:t>
            </a:r>
            <a:endParaRPr lang="en-US" sz="3600" b="0" dirty="0"/>
          </a:p>
        </p:txBody>
      </p:sp>
      <p:sp>
        <p:nvSpPr>
          <p:cNvPr id="3" name="Rectangle 2"/>
          <p:cNvSpPr>
            <a:spLocks noChangeArrowheads="1"/>
          </p:cNvSpPr>
          <p:nvPr/>
        </p:nvSpPr>
        <p:spPr bwMode="auto">
          <a:xfrm>
            <a:off x="7712075" y="23482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497840" y="2733040"/>
            <a:ext cx="1266609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6427956" y="23482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5A715E41-3EB8-4091-B8E9-8FB49551EC08}" type="slidenum">
              <a:rPr lang="en-US" sz="2000" smtClean="0"/>
              <a:t>21</a:t>
            </a:fld>
            <a:endParaRPr lang="en-US" dirty="0"/>
          </a:p>
        </p:txBody>
      </p:sp>
    </p:spTree>
    <p:extLst>
      <p:ext uri="{BB962C8B-B14F-4D97-AF65-F5344CB8AC3E}">
        <p14:creationId xmlns:p14="http://schemas.microsoft.com/office/powerpoint/2010/main" val="392087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ՄԻԿՐՈԿՈՆՏՐՈԼԵՐ</a:t>
            </a:r>
            <a:endParaRPr lang="en-US" dirty="0"/>
          </a:p>
        </p:txBody>
      </p:sp>
      <p:sp>
        <p:nvSpPr>
          <p:cNvPr id="3" name="Content Placeholder 2"/>
          <p:cNvSpPr>
            <a:spLocks noGrp="1"/>
          </p:cNvSpPr>
          <p:nvPr>
            <p:ph idx="1"/>
          </p:nvPr>
        </p:nvSpPr>
        <p:spPr>
          <a:xfrm>
            <a:off x="1097280" y="1982894"/>
            <a:ext cx="10058400" cy="4023360"/>
          </a:xfrm>
        </p:spPr>
        <p:txBody>
          <a:bodyPr>
            <a:normAutofit/>
          </a:bodyPr>
          <a:lstStyle/>
          <a:p>
            <a:r>
              <a:rPr lang="hy-AM" b="1" dirty="0" smtClean="0">
                <a:latin typeface="Sylfaen" panose="010A0502050306030303" pitchFamily="18" charset="0"/>
              </a:rPr>
              <a:t>Ին՞չ </a:t>
            </a:r>
            <a:r>
              <a:rPr lang="hy-AM" b="1" dirty="0">
                <a:latin typeface="Sylfaen" panose="010A0502050306030303" pitchFamily="18" charset="0"/>
              </a:rPr>
              <a:t>է </a:t>
            </a:r>
            <a:r>
              <a:rPr lang="hy-AM" b="1" dirty="0" smtClean="0">
                <a:latin typeface="Sylfaen" panose="010A0502050306030303" pitchFamily="18" charset="0"/>
              </a:rPr>
              <a:t>միկրոկոնտրոլերը</a:t>
            </a:r>
            <a:r>
              <a:rPr lang="hy-AM" dirty="0" smtClean="0">
                <a:latin typeface="Sylfaen" panose="010A0502050306030303" pitchFamily="18" charset="0"/>
              </a:rPr>
              <a:t> </a:t>
            </a:r>
          </a:p>
          <a:p>
            <a:pPr lvl="1"/>
            <a:r>
              <a:rPr lang="en-US" dirty="0" err="1">
                <a:latin typeface="Sylfaen" panose="010A0502050306030303" pitchFamily="18" charset="0"/>
              </a:rPr>
              <a:t>ինտեգրալ</a:t>
            </a:r>
            <a:r>
              <a:rPr lang="en-US" dirty="0">
                <a:latin typeface="Sylfaen" panose="010A0502050306030303" pitchFamily="18" charset="0"/>
              </a:rPr>
              <a:t> </a:t>
            </a:r>
            <a:r>
              <a:rPr lang="en-US" dirty="0" err="1">
                <a:latin typeface="Sylfaen" panose="010A0502050306030303" pitchFamily="18" charset="0"/>
              </a:rPr>
              <a:t>սխեմայի</a:t>
            </a:r>
            <a:r>
              <a:rPr lang="en-US" dirty="0">
                <a:latin typeface="Sylfaen" panose="010A0502050306030303" pitchFamily="18" charset="0"/>
              </a:rPr>
              <a:t> </a:t>
            </a:r>
            <a:r>
              <a:rPr lang="en-US" dirty="0" err="1">
                <a:latin typeface="Sylfaen" panose="010A0502050306030303" pitchFamily="18" charset="0"/>
              </a:rPr>
              <a:t>վրա</a:t>
            </a:r>
            <a:r>
              <a:rPr lang="en-US" dirty="0">
                <a:latin typeface="Sylfaen" panose="010A0502050306030303" pitchFamily="18" charset="0"/>
              </a:rPr>
              <a:t> </a:t>
            </a:r>
            <a:r>
              <a:rPr lang="hy-AM" dirty="0" smtClean="0">
                <a:latin typeface="Sylfaen" panose="010A0502050306030303" pitchFamily="18" charset="0"/>
              </a:rPr>
              <a:t>ս</a:t>
            </a:r>
            <a:r>
              <a:rPr lang="en-US" dirty="0" err="1" smtClean="0">
                <a:latin typeface="Sylfaen" panose="010A0502050306030303" pitchFamily="18" charset="0"/>
              </a:rPr>
              <a:t>արք</a:t>
            </a:r>
            <a:r>
              <a:rPr lang="en-US" dirty="0" smtClean="0">
                <a:latin typeface="Sylfaen" panose="010A0502050306030303" pitchFamily="18" charset="0"/>
              </a:rPr>
              <a:t> </a:t>
            </a:r>
            <a:r>
              <a:rPr lang="en-US" dirty="0">
                <a:latin typeface="Sylfaen" panose="010A0502050306030303" pitchFamily="18" charset="0"/>
              </a:rPr>
              <a:t>է </a:t>
            </a:r>
            <a:r>
              <a:rPr lang="en-US" dirty="0" err="1" smtClean="0">
                <a:latin typeface="Sylfaen" panose="010A0502050306030303" pitchFamily="18" charset="0"/>
              </a:rPr>
              <a:t>նախատեսված</a:t>
            </a:r>
            <a:r>
              <a:rPr lang="en-US" dirty="0" smtClean="0">
                <a:latin typeface="Sylfaen" panose="010A0502050306030303" pitchFamily="18" charset="0"/>
              </a:rPr>
              <a:t> </a:t>
            </a:r>
            <a:r>
              <a:rPr lang="en-US" dirty="0" err="1">
                <a:latin typeface="Sylfaen" panose="010A0502050306030303" pitchFamily="18" charset="0"/>
              </a:rPr>
              <a:t>կառվարելու</a:t>
            </a:r>
            <a:r>
              <a:rPr lang="en-US" dirty="0">
                <a:latin typeface="Sylfaen" panose="010A0502050306030303" pitchFamily="18" charset="0"/>
              </a:rPr>
              <a:t> </a:t>
            </a:r>
            <a:r>
              <a:rPr lang="en-US" dirty="0" err="1">
                <a:latin typeface="Sylfaen" panose="010A0502050306030303" pitchFamily="18" charset="0"/>
              </a:rPr>
              <a:t>էլեկտրական</a:t>
            </a:r>
            <a:r>
              <a:rPr lang="en-US" dirty="0">
                <a:latin typeface="Sylfaen" panose="010A0502050306030303" pitchFamily="18" charset="0"/>
              </a:rPr>
              <a:t> </a:t>
            </a:r>
            <a:r>
              <a:rPr lang="en-US" dirty="0" err="1" smtClean="0">
                <a:latin typeface="Sylfaen" panose="010A0502050306030303" pitchFamily="18" charset="0"/>
              </a:rPr>
              <a:t>սարք</a:t>
            </a:r>
            <a:r>
              <a:rPr lang="hy-AM" dirty="0" smtClean="0">
                <a:latin typeface="Sylfaen" panose="010A0502050306030303" pitchFamily="18" charset="0"/>
              </a:rPr>
              <a:t>ավորումներ՝</a:t>
            </a:r>
            <a:r>
              <a:rPr lang="en-US" dirty="0" smtClean="0">
                <a:latin typeface="Sylfaen" panose="010A0502050306030303" pitchFamily="18" charset="0"/>
              </a:rPr>
              <a:t> </a:t>
            </a:r>
            <a:r>
              <a:rPr lang="en-US" dirty="0" err="1">
                <a:latin typeface="Sylfaen" panose="010A0502050306030303" pitchFamily="18" charset="0"/>
              </a:rPr>
              <a:t>շնորհիվ</a:t>
            </a:r>
            <a:r>
              <a:rPr lang="en-US" dirty="0">
                <a:latin typeface="Sylfaen" panose="010A0502050306030303" pitchFamily="18" charset="0"/>
              </a:rPr>
              <a:t> </a:t>
            </a:r>
            <a:r>
              <a:rPr lang="en-US" dirty="0" err="1">
                <a:latin typeface="Sylfaen" panose="010A0502050306030303" pitchFamily="18" charset="0"/>
              </a:rPr>
              <a:t>ներկառուցված</a:t>
            </a:r>
            <a:r>
              <a:rPr lang="en-US" dirty="0">
                <a:latin typeface="Sylfaen" panose="010A0502050306030303" pitchFamily="18" charset="0"/>
              </a:rPr>
              <a:t> </a:t>
            </a:r>
            <a:r>
              <a:rPr lang="en-US" dirty="0" err="1">
                <a:latin typeface="Sylfaen" panose="010A0502050306030303" pitchFamily="18" charset="0"/>
              </a:rPr>
              <a:t>պրոցեսորի</a:t>
            </a:r>
            <a:r>
              <a:rPr lang="en-US" dirty="0">
                <a:latin typeface="Sylfaen" panose="010A0502050306030303" pitchFamily="18" charset="0"/>
              </a:rPr>
              <a:t>, </a:t>
            </a:r>
            <a:r>
              <a:rPr lang="en-US" dirty="0" err="1">
                <a:latin typeface="Sylfaen" panose="010A0502050306030303" pitchFamily="18" charset="0"/>
              </a:rPr>
              <a:t>հիշողության</a:t>
            </a:r>
            <a:r>
              <a:rPr lang="en-US" dirty="0">
                <a:latin typeface="Sylfaen" panose="010A0502050306030303" pitchFamily="18" charset="0"/>
              </a:rPr>
              <a:t>, </a:t>
            </a:r>
            <a:r>
              <a:rPr lang="en-US" dirty="0" err="1">
                <a:latin typeface="Sylfaen" panose="010A0502050306030303" pitchFamily="18" charset="0"/>
              </a:rPr>
              <a:t>հաղորդակցության</a:t>
            </a:r>
            <a:r>
              <a:rPr lang="en-US" dirty="0">
                <a:latin typeface="Sylfaen" panose="010A0502050306030303" pitchFamily="18" charset="0"/>
              </a:rPr>
              <a:t> </a:t>
            </a:r>
            <a:r>
              <a:rPr lang="en-US" dirty="0" err="1">
                <a:latin typeface="Sylfaen" panose="010A0502050306030303" pitchFamily="18" charset="0"/>
              </a:rPr>
              <a:t>սարքերի</a:t>
            </a:r>
            <a:r>
              <a:rPr lang="en-US" dirty="0">
                <a:latin typeface="Sylfaen" panose="010A0502050306030303" pitchFamily="18" charset="0"/>
              </a:rPr>
              <a:t>։ &lt;&lt;Microcontroller&gt;&gt; - </a:t>
            </a:r>
            <a:r>
              <a:rPr lang="en-US" dirty="0" err="1">
                <a:latin typeface="Sylfaen" panose="010A0502050306030303" pitchFamily="18" charset="0"/>
              </a:rPr>
              <a:t>բառը</a:t>
            </a:r>
            <a:r>
              <a:rPr lang="en-US" dirty="0">
                <a:latin typeface="Sylfaen" panose="010A0502050306030303" pitchFamily="18" charset="0"/>
              </a:rPr>
              <a:t> </a:t>
            </a:r>
            <a:r>
              <a:rPr lang="en-US" dirty="0" err="1">
                <a:latin typeface="Sylfaen" panose="010A0502050306030303" pitchFamily="18" charset="0"/>
              </a:rPr>
              <a:t>իրապես</a:t>
            </a:r>
            <a:r>
              <a:rPr lang="en-US" dirty="0">
                <a:latin typeface="Sylfaen" panose="010A0502050306030303" pitchFamily="18" charset="0"/>
              </a:rPr>
              <a:t> </a:t>
            </a:r>
            <a:r>
              <a:rPr lang="en-US" dirty="0" err="1">
                <a:latin typeface="Sylfaen" panose="010A0502050306030303" pitchFamily="18" charset="0"/>
              </a:rPr>
              <a:t>բնութագրում</a:t>
            </a:r>
            <a:r>
              <a:rPr lang="en-US" dirty="0">
                <a:latin typeface="Sylfaen" panose="010A0502050306030303" pitchFamily="18" charset="0"/>
              </a:rPr>
              <a:t> է </a:t>
            </a:r>
            <a:r>
              <a:rPr lang="en-US" dirty="0" err="1">
                <a:latin typeface="Sylfaen" panose="010A0502050306030303" pitchFamily="18" charset="0"/>
              </a:rPr>
              <a:t>այս</a:t>
            </a:r>
            <a:r>
              <a:rPr lang="en-US" dirty="0">
                <a:latin typeface="Sylfaen" panose="010A0502050306030303" pitchFamily="18" charset="0"/>
              </a:rPr>
              <a:t> </a:t>
            </a:r>
            <a:r>
              <a:rPr lang="en-US" dirty="0" err="1">
                <a:latin typeface="Sylfaen" panose="010A0502050306030303" pitchFamily="18" charset="0"/>
              </a:rPr>
              <a:t>սարքին</a:t>
            </a:r>
            <a:r>
              <a:rPr lang="en-US" dirty="0">
                <a:latin typeface="Sylfaen" panose="010A0502050306030303" pitchFamily="18" charset="0"/>
              </a:rPr>
              <a:t>, &lt;&lt;Micro&gt;&gt; - </a:t>
            </a:r>
            <a:r>
              <a:rPr lang="en-US" dirty="0" err="1">
                <a:latin typeface="Sylfaen" panose="010A0502050306030303" pitchFamily="18" charset="0"/>
              </a:rPr>
              <a:t>վերաբերում</a:t>
            </a:r>
            <a:r>
              <a:rPr lang="en-US" dirty="0">
                <a:latin typeface="Sylfaen" panose="010A0502050306030303" pitchFamily="18" charset="0"/>
              </a:rPr>
              <a:t> է </a:t>
            </a:r>
            <a:r>
              <a:rPr lang="en-US" dirty="0" err="1" smtClean="0">
                <a:latin typeface="Sylfaen" panose="010A0502050306030303" pitchFamily="18" charset="0"/>
              </a:rPr>
              <a:t>փոքրության</a:t>
            </a:r>
            <a:r>
              <a:rPr lang="hy-AM" dirty="0" smtClean="0">
                <a:latin typeface="Sylfaen" panose="010A0502050306030303" pitchFamily="18" charset="0"/>
              </a:rPr>
              <a:t>ը</a:t>
            </a:r>
            <a:r>
              <a:rPr lang="en-US" dirty="0" smtClean="0">
                <a:latin typeface="Sylfaen" panose="010A0502050306030303" pitchFamily="18" charset="0"/>
              </a:rPr>
              <a:t>, </a:t>
            </a:r>
            <a:r>
              <a:rPr lang="en-US" dirty="0" err="1">
                <a:latin typeface="Sylfaen" panose="010A0502050306030303" pitchFamily="18" charset="0"/>
              </a:rPr>
              <a:t>իսկ</a:t>
            </a:r>
            <a:r>
              <a:rPr lang="en-US" dirty="0">
                <a:latin typeface="Sylfaen" panose="010A0502050306030303" pitchFamily="18" charset="0"/>
              </a:rPr>
              <a:t> &lt;&lt;Controller&gt;&gt; - </a:t>
            </a:r>
            <a:r>
              <a:rPr lang="en-US" dirty="0" err="1">
                <a:latin typeface="Sylfaen" panose="010A0502050306030303" pitchFamily="18" charset="0"/>
              </a:rPr>
              <a:t>վերաբերվում</a:t>
            </a:r>
            <a:r>
              <a:rPr lang="en-US" dirty="0">
                <a:latin typeface="Sylfaen" panose="010A0502050306030303" pitchFamily="18" charset="0"/>
              </a:rPr>
              <a:t> է </a:t>
            </a:r>
            <a:r>
              <a:rPr lang="en-US" dirty="0" err="1">
                <a:latin typeface="Sylfaen" panose="010A0502050306030303" pitchFamily="18" charset="0"/>
              </a:rPr>
              <a:t>սարքի</a:t>
            </a:r>
            <a:r>
              <a:rPr lang="en-US" dirty="0">
                <a:latin typeface="Sylfaen" panose="010A0502050306030303" pitchFamily="18" charset="0"/>
              </a:rPr>
              <a:t> </a:t>
            </a:r>
            <a:r>
              <a:rPr lang="en-US" dirty="0" err="1">
                <a:latin typeface="Sylfaen" panose="010A0502050306030303" pitchFamily="18" charset="0"/>
              </a:rPr>
              <a:t>կառավարելու</a:t>
            </a:r>
            <a:r>
              <a:rPr lang="en-US" dirty="0">
                <a:latin typeface="Sylfaen" panose="010A0502050306030303" pitchFamily="18" charset="0"/>
              </a:rPr>
              <a:t> </a:t>
            </a:r>
            <a:r>
              <a:rPr lang="en-US" dirty="0" err="1">
                <a:latin typeface="Sylfaen" panose="010A0502050306030303" pitchFamily="18" charset="0"/>
              </a:rPr>
              <a:t>հնարավորությանը</a:t>
            </a:r>
            <a:r>
              <a:rPr lang="en-US" dirty="0">
                <a:latin typeface="Sylfaen" panose="010A0502050306030303" pitchFamily="18" charset="0"/>
              </a:rPr>
              <a:t>։ </a:t>
            </a:r>
            <a:endParaRPr lang="hy-AM" dirty="0" smtClean="0"/>
          </a:p>
          <a:p>
            <a:r>
              <a:rPr lang="hy-AM" b="1" dirty="0">
                <a:latin typeface="Sylfaen" panose="010A0502050306030303" pitchFamily="18" charset="0"/>
              </a:rPr>
              <a:t>Կիրառման </a:t>
            </a:r>
            <a:r>
              <a:rPr lang="hy-AM" b="1" dirty="0" smtClean="0">
                <a:latin typeface="Sylfaen" panose="010A0502050306030303" pitchFamily="18" charset="0"/>
              </a:rPr>
              <a:t>ոլորտները</a:t>
            </a:r>
            <a:endParaRPr lang="hy-AM" b="1" dirty="0" smtClean="0">
              <a:latin typeface="Sylfaen" panose="010A0502050306030303" pitchFamily="18" charset="0"/>
            </a:endParaRPr>
          </a:p>
          <a:p>
            <a:pPr lvl="1"/>
            <a:r>
              <a:rPr lang="en-US" dirty="0" err="1">
                <a:latin typeface="Sylfaen" panose="010A0502050306030303" pitchFamily="18" charset="0"/>
              </a:rPr>
              <a:t>Դրանցով</a:t>
            </a:r>
            <a:r>
              <a:rPr lang="en-US" dirty="0">
                <a:latin typeface="Sylfaen" panose="010A0502050306030303" pitchFamily="18" charset="0"/>
              </a:rPr>
              <a:t> </a:t>
            </a:r>
            <a:r>
              <a:rPr lang="en-US" dirty="0" err="1">
                <a:latin typeface="Sylfaen" panose="010A0502050306030303" pitchFamily="18" charset="0"/>
              </a:rPr>
              <a:t>են</a:t>
            </a:r>
            <a:r>
              <a:rPr lang="en-US" dirty="0">
                <a:latin typeface="Sylfaen" panose="010A0502050306030303" pitchFamily="18" charset="0"/>
              </a:rPr>
              <a:t> </a:t>
            </a:r>
            <a:r>
              <a:rPr lang="en-US" dirty="0" err="1">
                <a:latin typeface="Sylfaen" panose="010A0502050306030303" pitchFamily="18" charset="0"/>
              </a:rPr>
              <a:t>ստեղծվում</a:t>
            </a:r>
            <a:r>
              <a:rPr lang="en-US" dirty="0">
                <a:latin typeface="Sylfaen" panose="010A0502050306030303" pitchFamily="18" charset="0"/>
              </a:rPr>
              <a:t> </a:t>
            </a:r>
            <a:r>
              <a:rPr lang="en-US" dirty="0" err="1">
                <a:latin typeface="Sylfaen" panose="010A0502050306030303" pitchFamily="18" charset="0"/>
              </a:rPr>
              <a:t>շատ</a:t>
            </a:r>
            <a:r>
              <a:rPr lang="en-US" dirty="0">
                <a:latin typeface="Sylfaen" panose="010A0502050306030303" pitchFamily="18" charset="0"/>
              </a:rPr>
              <a:t> </a:t>
            </a:r>
            <a:r>
              <a:rPr lang="en-US" dirty="0" err="1">
                <a:latin typeface="Sylfaen" panose="010A0502050306030303" pitchFamily="18" charset="0"/>
              </a:rPr>
              <a:t>էլեկրոնային</a:t>
            </a:r>
            <a:r>
              <a:rPr lang="en-US" dirty="0">
                <a:latin typeface="Sylfaen" panose="010A0502050306030303" pitchFamily="18" charset="0"/>
              </a:rPr>
              <a:t> </a:t>
            </a:r>
            <a:r>
              <a:rPr lang="en-US" dirty="0" err="1" smtClean="0">
                <a:latin typeface="Sylfaen" panose="010A0502050306030303" pitchFamily="18" charset="0"/>
              </a:rPr>
              <a:t>սարքեր</a:t>
            </a:r>
            <a:r>
              <a:rPr lang="hy-AM" dirty="0" smtClean="0">
                <a:latin typeface="Sylfaen" panose="010A0502050306030303" pitchFamily="18" charset="0"/>
              </a:rPr>
              <a:t>, կիրառվում են այնպիսի ոլորտներում ինչպիսիք են ռազմաշինությունը, բժշկությունը, հրթիռաշինությունը և այլն։ Դրանք գտվնում են համակարգչային սարքավորումների, կենցաղային տեխնիկաների, անվտանգության համակարգերի, </a:t>
            </a:r>
            <a:r>
              <a:rPr lang="en-US" dirty="0" err="1" smtClean="0">
                <a:latin typeface="Sylfaen" panose="010A0502050306030303" pitchFamily="18" charset="0"/>
              </a:rPr>
              <a:t>տպասարքեր</a:t>
            </a:r>
            <a:r>
              <a:rPr lang="hy-AM" dirty="0" smtClean="0">
                <a:latin typeface="Sylfaen" panose="010A0502050306030303" pitchFamily="18" charset="0"/>
              </a:rPr>
              <a:t>ի մեջ</a:t>
            </a:r>
            <a:r>
              <a:rPr lang="en-US" dirty="0" smtClean="0">
                <a:latin typeface="Sylfaen" panose="010A0502050306030303" pitchFamily="18" charset="0"/>
              </a:rPr>
              <a:t>։ </a:t>
            </a:r>
            <a:r>
              <a:rPr lang="en-US" dirty="0" err="1">
                <a:latin typeface="Sylfaen" panose="010A0502050306030303" pitchFamily="18" charset="0"/>
              </a:rPr>
              <a:t>Ինչպես</a:t>
            </a:r>
            <a:r>
              <a:rPr lang="en-US" dirty="0">
                <a:latin typeface="Sylfaen" panose="010A0502050306030303" pitchFamily="18" charset="0"/>
              </a:rPr>
              <a:t> </a:t>
            </a:r>
            <a:r>
              <a:rPr lang="en-US" dirty="0" err="1">
                <a:latin typeface="Sylfaen" panose="010A0502050306030303" pitchFamily="18" charset="0"/>
              </a:rPr>
              <a:t>կարող</a:t>
            </a:r>
            <a:r>
              <a:rPr lang="en-US" dirty="0">
                <a:latin typeface="Sylfaen" panose="010A0502050306030303" pitchFamily="18" charset="0"/>
              </a:rPr>
              <a:t> </a:t>
            </a:r>
            <a:r>
              <a:rPr lang="en-US" dirty="0" err="1">
                <a:latin typeface="Sylfaen" panose="010A0502050306030303" pitchFamily="18" charset="0"/>
              </a:rPr>
              <a:t>ենք</a:t>
            </a:r>
            <a:r>
              <a:rPr lang="en-US" dirty="0">
                <a:latin typeface="Sylfaen" panose="010A0502050306030303" pitchFamily="18" charset="0"/>
              </a:rPr>
              <a:t> </a:t>
            </a:r>
            <a:r>
              <a:rPr lang="en-US" dirty="0" err="1">
                <a:latin typeface="Sylfaen" panose="010A0502050306030303" pitchFamily="18" charset="0"/>
              </a:rPr>
              <a:t>ենթադրել</a:t>
            </a:r>
            <a:r>
              <a:rPr lang="en-US" dirty="0">
                <a:latin typeface="Sylfaen" panose="010A0502050306030303" pitchFamily="18" charset="0"/>
              </a:rPr>
              <a:t>, </a:t>
            </a:r>
            <a:r>
              <a:rPr lang="en-US" dirty="0" err="1">
                <a:latin typeface="Sylfaen" panose="010A0502050306030303" pitchFamily="18" charset="0"/>
              </a:rPr>
              <a:t>միկրոկոնտրոլերները</a:t>
            </a:r>
            <a:r>
              <a:rPr lang="en-US" dirty="0">
                <a:latin typeface="Sylfaen" panose="010A0502050306030303" pitchFamily="18" charset="0"/>
              </a:rPr>
              <a:t> </a:t>
            </a:r>
            <a:r>
              <a:rPr lang="en-US" dirty="0" err="1">
                <a:latin typeface="Sylfaen" panose="010A0502050306030303" pitchFamily="18" charset="0"/>
              </a:rPr>
              <a:t>կարող</a:t>
            </a:r>
            <a:r>
              <a:rPr lang="en-US" dirty="0">
                <a:latin typeface="Sylfaen" panose="010A0502050306030303" pitchFamily="18" charset="0"/>
              </a:rPr>
              <a:t> </a:t>
            </a:r>
            <a:r>
              <a:rPr lang="en-US" dirty="0" err="1">
                <a:latin typeface="Sylfaen" panose="010A0502050306030303" pitchFamily="18" charset="0"/>
              </a:rPr>
              <a:t>են</a:t>
            </a:r>
            <a:r>
              <a:rPr lang="en-US" dirty="0">
                <a:latin typeface="Sylfaen" panose="010A0502050306030303" pitchFamily="18" charset="0"/>
              </a:rPr>
              <a:t> </a:t>
            </a:r>
            <a:r>
              <a:rPr lang="en-US" dirty="0" err="1">
                <a:latin typeface="Sylfaen" panose="010A0502050306030303" pitchFamily="18" charset="0"/>
              </a:rPr>
              <a:t>կիրառվել</a:t>
            </a:r>
            <a:r>
              <a:rPr lang="en-US" dirty="0">
                <a:latin typeface="Sylfaen" panose="010A0502050306030303" pitchFamily="18" charset="0"/>
              </a:rPr>
              <a:t> </a:t>
            </a:r>
            <a:r>
              <a:rPr lang="en-US" dirty="0" err="1">
                <a:latin typeface="Sylfaen" panose="010A0502050306030303" pitchFamily="18" charset="0"/>
              </a:rPr>
              <a:t>բոլոր</a:t>
            </a:r>
            <a:r>
              <a:rPr lang="en-US" dirty="0">
                <a:latin typeface="Sylfaen" panose="010A0502050306030303" pitchFamily="18" charset="0"/>
              </a:rPr>
              <a:t> </a:t>
            </a:r>
            <a:r>
              <a:rPr lang="en-US" dirty="0" err="1">
                <a:latin typeface="Sylfaen" panose="010A0502050306030303" pitchFamily="18" charset="0"/>
              </a:rPr>
              <a:t>այն</a:t>
            </a:r>
            <a:r>
              <a:rPr lang="en-US" dirty="0">
                <a:latin typeface="Sylfaen" panose="010A0502050306030303" pitchFamily="18" charset="0"/>
              </a:rPr>
              <a:t> </a:t>
            </a:r>
            <a:r>
              <a:rPr lang="en-US" dirty="0" err="1">
                <a:latin typeface="Sylfaen" panose="010A0502050306030303" pitchFamily="18" charset="0"/>
              </a:rPr>
              <a:t>ոլորտներում</a:t>
            </a:r>
            <a:r>
              <a:rPr lang="en-US" dirty="0">
                <a:latin typeface="Sylfaen" panose="010A0502050306030303" pitchFamily="18" charset="0"/>
              </a:rPr>
              <a:t>, </a:t>
            </a:r>
            <a:r>
              <a:rPr lang="en-US" dirty="0" err="1">
                <a:latin typeface="Sylfaen" panose="010A0502050306030303" pitchFamily="18" charset="0"/>
              </a:rPr>
              <a:t>որտեղ</a:t>
            </a:r>
            <a:r>
              <a:rPr lang="en-US" dirty="0">
                <a:latin typeface="Sylfaen" panose="010A0502050306030303" pitchFamily="18" charset="0"/>
              </a:rPr>
              <a:t> </a:t>
            </a:r>
            <a:r>
              <a:rPr lang="en-US" dirty="0" err="1">
                <a:latin typeface="Sylfaen" panose="010A0502050306030303" pitchFamily="18" charset="0"/>
              </a:rPr>
              <a:t>կարելի</a:t>
            </a:r>
            <a:r>
              <a:rPr lang="en-US" dirty="0">
                <a:latin typeface="Sylfaen" panose="010A0502050306030303" pitchFamily="18" charset="0"/>
              </a:rPr>
              <a:t> </a:t>
            </a:r>
            <a:r>
              <a:rPr lang="en-US" dirty="0" err="1">
                <a:latin typeface="Sylfaen" panose="010A0502050306030303" pitchFamily="18" charset="0"/>
              </a:rPr>
              <a:t>ավտոմատացնել</a:t>
            </a:r>
            <a:r>
              <a:rPr lang="en-US" dirty="0">
                <a:latin typeface="Sylfaen" panose="010A0502050306030303" pitchFamily="18" charset="0"/>
              </a:rPr>
              <a:t> </a:t>
            </a:r>
            <a:r>
              <a:rPr lang="en-US" dirty="0" err="1">
                <a:latin typeface="Sylfaen" panose="010A0502050306030303" pitchFamily="18" charset="0"/>
              </a:rPr>
              <a:t>որոշակի</a:t>
            </a:r>
            <a:r>
              <a:rPr lang="en-US" dirty="0">
                <a:latin typeface="Sylfaen" panose="010A0502050306030303" pitchFamily="18" charset="0"/>
              </a:rPr>
              <a:t> </a:t>
            </a:r>
            <a:r>
              <a:rPr lang="hy-AM" dirty="0" smtClean="0">
                <a:latin typeface="Sylfaen" panose="010A0502050306030303" pitchFamily="18" charset="0"/>
              </a:rPr>
              <a:t>գործողություններ</a:t>
            </a:r>
            <a:r>
              <a:rPr lang="en-US" dirty="0" smtClean="0">
                <a:latin typeface="Sylfaen" panose="010A0502050306030303" pitchFamily="18" charset="0"/>
              </a:rPr>
              <a:t>։ </a:t>
            </a:r>
            <a:endParaRPr lang="hy-AM" dirty="0" smtClean="0">
              <a:latin typeface="Sylfaen" panose="010A0502050306030303" pitchFamily="18" charset="0"/>
            </a:endParaRPr>
          </a:p>
          <a:p>
            <a:pPr marL="0" indent="0">
              <a:buNone/>
            </a:pPr>
            <a:endParaRPr lang="en-US" sz="1400" dirty="0">
              <a:latin typeface="Sylfaen" panose="010A0502050306030303" pitchFamily="18" charset="0"/>
            </a:endParaRPr>
          </a:p>
        </p:txBody>
      </p:sp>
      <p:sp>
        <p:nvSpPr>
          <p:cNvPr id="4" name="Slide Number Placeholder 3"/>
          <p:cNvSpPr>
            <a:spLocks noGrp="1"/>
          </p:cNvSpPr>
          <p:nvPr>
            <p:ph type="sldNum" sz="quarter" idx="12"/>
          </p:nvPr>
        </p:nvSpPr>
        <p:spPr/>
        <p:txBody>
          <a:bodyPr/>
          <a:lstStyle/>
          <a:p>
            <a:fld id="{5A715E41-3EB8-4091-B8E9-8FB49551EC08}" type="slidenum">
              <a:rPr lang="en-US" sz="2000" smtClean="0"/>
              <a:t>3</a:t>
            </a:fld>
            <a:endParaRPr lang="en-US" sz="2000"/>
          </a:p>
        </p:txBody>
      </p:sp>
    </p:spTree>
    <p:extLst>
      <p:ext uri="{BB962C8B-B14F-4D97-AF65-F5344CB8AC3E}">
        <p14:creationId xmlns:p14="http://schemas.microsoft.com/office/powerpoint/2010/main" val="3394855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y-AM" dirty="0" smtClean="0"/>
              <a:t>ԿԱՌՈՒՑՎԱԾՔԸ</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022593" y="2222287"/>
            <a:ext cx="2877866" cy="3489094"/>
          </a:xfrm>
          <a:prstGeom prst="rect">
            <a:avLst/>
          </a:prstGeom>
          <a:ln>
            <a:noFill/>
          </a:ln>
          <a:effectLst>
            <a:outerShdw blurRad="292100" dist="139700" dir="2700000" algn="tl" rotWithShape="0">
              <a:srgbClr val="333333">
                <a:alpha val="65000"/>
              </a:srgbClr>
            </a:outerShdw>
          </a:effectLst>
        </p:spPr>
      </p:pic>
      <p:sp>
        <p:nvSpPr>
          <p:cNvPr id="5" name="Content Placeholder 2"/>
          <p:cNvSpPr txBox="1">
            <a:spLocks/>
          </p:cNvSpPr>
          <p:nvPr/>
        </p:nvSpPr>
        <p:spPr>
          <a:xfrm>
            <a:off x="1097280" y="2222287"/>
            <a:ext cx="5643048" cy="20689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a:t>Միկրոկոնտրոլերը բաղկացած է ՝</a:t>
            </a:r>
            <a:endParaRPr lang="en-US" dirty="0"/>
          </a:p>
          <a:p>
            <a:pPr lvl="1"/>
            <a:r>
              <a:rPr lang="hy-AM" dirty="0"/>
              <a:t>Կենտրոնական պրոցեսորային </a:t>
            </a:r>
            <a:r>
              <a:rPr lang="hy-AM" dirty="0" smtClean="0"/>
              <a:t>սարքից </a:t>
            </a:r>
            <a:r>
              <a:rPr lang="en-US" dirty="0" smtClean="0"/>
              <a:t>(CPU</a:t>
            </a:r>
            <a:r>
              <a:rPr lang="en-US" dirty="0"/>
              <a:t>)</a:t>
            </a:r>
          </a:p>
          <a:p>
            <a:pPr lvl="1"/>
            <a:r>
              <a:rPr lang="hy-AM" dirty="0"/>
              <a:t>Հիշողությունից</a:t>
            </a:r>
            <a:endParaRPr lang="en-US" dirty="0"/>
          </a:p>
          <a:p>
            <a:pPr lvl="1"/>
            <a:r>
              <a:rPr lang="hy-AM" dirty="0"/>
              <a:t>Հաղորդակցության սարքերից </a:t>
            </a:r>
            <a:r>
              <a:rPr lang="en-US" dirty="0"/>
              <a:t>(Peripherals</a:t>
            </a:r>
            <a:r>
              <a:rPr lang="en-US" dirty="0" smtClean="0"/>
              <a:t>)</a:t>
            </a:r>
            <a:endParaRPr lang="en-US" dirty="0"/>
          </a:p>
        </p:txBody>
      </p:sp>
      <p:sp>
        <p:nvSpPr>
          <p:cNvPr id="6" name="Slide Number Placeholder 5"/>
          <p:cNvSpPr>
            <a:spLocks noGrp="1"/>
          </p:cNvSpPr>
          <p:nvPr>
            <p:ph type="sldNum" sz="quarter" idx="12"/>
          </p:nvPr>
        </p:nvSpPr>
        <p:spPr/>
        <p:txBody>
          <a:bodyPr/>
          <a:lstStyle/>
          <a:p>
            <a:fld id="{5A715E41-3EB8-4091-B8E9-8FB49551EC08}" type="slidenum">
              <a:rPr lang="en-US" sz="2000" smtClean="0"/>
              <a:t>4</a:t>
            </a:fld>
            <a:endParaRPr lang="en-US" sz="2000" dirty="0"/>
          </a:p>
        </p:txBody>
      </p:sp>
    </p:spTree>
    <p:extLst>
      <p:ext uri="{BB962C8B-B14F-4D97-AF65-F5344CB8AC3E}">
        <p14:creationId xmlns:p14="http://schemas.microsoft.com/office/powerpoint/2010/main" val="524988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y-AM" dirty="0" smtClean="0"/>
              <a:t>ԱՌԱՆՁՆԱՀԱՏԿՈՒԹՅՈՒՆՆԵՐԸ</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b="7410"/>
          <a:stretch>
            <a:fillRect/>
          </a:stretch>
        </p:blipFill>
        <p:spPr>
          <a:xfrm>
            <a:off x="3852671" y="2460280"/>
            <a:ext cx="7657343" cy="2943823"/>
          </a:xfrm>
          <a:prstGeom prst="rect">
            <a:avLst/>
          </a:prstGeom>
          <a:ln>
            <a:noFill/>
          </a:ln>
          <a:effectLst>
            <a:outerShdw blurRad="292100" dist="139700" dir="2700000" algn="tl" rotWithShape="0">
              <a:srgbClr val="333333">
                <a:alpha val="65000"/>
              </a:srgbClr>
            </a:outerShdw>
          </a:effectLst>
        </p:spPr>
      </p:pic>
      <p:sp>
        <p:nvSpPr>
          <p:cNvPr id="5" name="Content Placeholder 2"/>
          <p:cNvSpPr txBox="1">
            <a:spLocks/>
          </p:cNvSpPr>
          <p:nvPr/>
        </p:nvSpPr>
        <p:spPr>
          <a:xfrm>
            <a:off x="483432" y="2460281"/>
            <a:ext cx="4185099" cy="20689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hy-AM" dirty="0" smtClean="0"/>
              <a:t>Շինայի լայնություն</a:t>
            </a:r>
            <a:endParaRPr lang="en-US" dirty="0"/>
          </a:p>
          <a:p>
            <a:pPr lvl="1"/>
            <a:r>
              <a:rPr lang="hy-AM" dirty="0" smtClean="0"/>
              <a:t>Հիշողություն</a:t>
            </a:r>
          </a:p>
          <a:p>
            <a:pPr lvl="1"/>
            <a:r>
              <a:rPr lang="hy-AM" dirty="0" smtClean="0"/>
              <a:t>Հրամանների համակարգ</a:t>
            </a:r>
          </a:p>
          <a:p>
            <a:pPr lvl="1"/>
            <a:r>
              <a:rPr lang="hy-AM" dirty="0" smtClean="0"/>
              <a:t>Հիշողության ճարտարապետություն</a:t>
            </a:r>
          </a:p>
        </p:txBody>
      </p:sp>
      <p:sp>
        <p:nvSpPr>
          <p:cNvPr id="4" name="Slide Number Placeholder 3"/>
          <p:cNvSpPr>
            <a:spLocks noGrp="1"/>
          </p:cNvSpPr>
          <p:nvPr>
            <p:ph type="sldNum" sz="quarter" idx="12"/>
          </p:nvPr>
        </p:nvSpPr>
        <p:spPr/>
        <p:txBody>
          <a:bodyPr/>
          <a:lstStyle/>
          <a:p>
            <a:fld id="{5A715E41-3EB8-4091-B8E9-8FB49551EC08}" type="slidenum">
              <a:rPr lang="en-US" sz="2000" smtClean="0"/>
              <a:t>5</a:t>
            </a:fld>
            <a:endParaRPr lang="en-US" sz="2000" dirty="0"/>
          </a:p>
        </p:txBody>
      </p:sp>
    </p:spTree>
    <p:extLst>
      <p:ext uri="{BB962C8B-B14F-4D97-AF65-F5344CB8AC3E}">
        <p14:creationId xmlns:p14="http://schemas.microsoft.com/office/powerpoint/2010/main" val="1571620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05256"/>
            <a:ext cx="10058400" cy="832104"/>
          </a:xfrm>
        </p:spPr>
        <p:txBody>
          <a:bodyPr>
            <a:normAutofit fontScale="90000"/>
          </a:bodyPr>
          <a:lstStyle/>
          <a:p>
            <a:r>
              <a:rPr lang="hy-AM" dirty="0" smtClean="0"/>
              <a:t>ՀԻՇՈՂՈՒԹՅԱՆ ՃԱՐՏԱՐԱՊԵՏՈՒԹՅՈՒՆ</a:t>
            </a:r>
            <a:endParaRPr lang="en-US" dirty="0"/>
          </a:p>
        </p:txBody>
      </p:sp>
      <p:sp>
        <p:nvSpPr>
          <p:cNvPr id="6" name="Content Placeholder 2"/>
          <p:cNvSpPr txBox="1">
            <a:spLocks/>
          </p:cNvSpPr>
          <p:nvPr/>
        </p:nvSpPr>
        <p:spPr>
          <a:xfrm>
            <a:off x="6556572" y="2181235"/>
            <a:ext cx="4446708" cy="123414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smtClean="0"/>
              <a:t>Հարվրդյան</a:t>
            </a:r>
            <a:endParaRPr lang="en-US" dirty="0" smtClean="0"/>
          </a:p>
          <a:p>
            <a:pPr marL="0" indent="0">
              <a:buNone/>
            </a:pPr>
            <a:endParaRPr lang="hy-AM" dirty="0" smtClean="0"/>
          </a:p>
          <a:p>
            <a:pPr marL="0" indent="0">
              <a:buFont typeface="Wingdings 2" charset="2"/>
              <a:buNone/>
            </a:pPr>
            <a:endParaRPr lang="en-US" dirty="0"/>
          </a:p>
        </p:txBody>
      </p:sp>
      <p:sp>
        <p:nvSpPr>
          <p:cNvPr id="12" name="Content Placeholder 2"/>
          <p:cNvSpPr txBox="1">
            <a:spLocks/>
          </p:cNvSpPr>
          <p:nvPr/>
        </p:nvSpPr>
        <p:spPr>
          <a:xfrm>
            <a:off x="942917" y="2181235"/>
            <a:ext cx="4647876" cy="12751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smtClean="0"/>
              <a:t>Ֆոն Նեումանյան</a:t>
            </a:r>
            <a:endParaRPr lang="en-US" dirty="0" smtClean="0"/>
          </a:p>
          <a:p>
            <a:pPr marL="0" indent="0">
              <a:buNone/>
            </a:pPr>
            <a:endParaRPr lang="hy-AM" dirty="0" smtClean="0"/>
          </a:p>
          <a:p>
            <a:pPr marL="0" indent="0">
              <a:buFont typeface="Wingdings 2" charset="2"/>
              <a:buNone/>
            </a:pPr>
            <a:endParaRPr lang="en-US" dirty="0"/>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1097280" y="3044758"/>
            <a:ext cx="2624328" cy="25814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6020254" y="3044758"/>
            <a:ext cx="4841618" cy="25814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Slide Number Placeholder 14"/>
          <p:cNvSpPr>
            <a:spLocks noGrp="1"/>
          </p:cNvSpPr>
          <p:nvPr>
            <p:ph type="sldNum" sz="quarter" idx="12"/>
          </p:nvPr>
        </p:nvSpPr>
        <p:spPr/>
        <p:txBody>
          <a:bodyPr/>
          <a:lstStyle/>
          <a:p>
            <a:fld id="{5A715E41-3EB8-4091-B8E9-8FB49551EC08}" type="slidenum">
              <a:rPr lang="en-US" smtClean="0"/>
              <a:t>6</a:t>
            </a:fld>
            <a:endParaRPr lang="en-US" dirty="0"/>
          </a:p>
        </p:txBody>
      </p:sp>
    </p:spTree>
    <p:extLst>
      <p:ext uri="{BB962C8B-B14F-4D97-AF65-F5344CB8AC3E}">
        <p14:creationId xmlns:p14="http://schemas.microsoft.com/office/powerpoint/2010/main" val="1208990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y-AM" dirty="0"/>
              <a:t>Բուֆերիզացման </a:t>
            </a:r>
            <a:r>
              <a:rPr lang="hy-AM" dirty="0" smtClean="0"/>
              <a:t>մեխանիզմներ</a:t>
            </a:r>
            <a:endParaRPr lang="en-US" dirty="0"/>
          </a:p>
        </p:txBody>
      </p:sp>
      <p:sp>
        <p:nvSpPr>
          <p:cNvPr id="4" name="Content Placeholder 2"/>
          <p:cNvSpPr txBox="1">
            <a:spLocks/>
          </p:cNvSpPr>
          <p:nvPr/>
        </p:nvSpPr>
        <p:spPr>
          <a:xfrm>
            <a:off x="6476375" y="2112750"/>
            <a:ext cx="4826616" cy="9476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smtClean="0"/>
              <a:t>Ընդհատումներով համակարգերում</a:t>
            </a:r>
          </a:p>
          <a:p>
            <a:pPr marL="0" indent="0">
              <a:buNone/>
            </a:pPr>
            <a:endParaRPr lang="en-US" dirty="0"/>
          </a:p>
        </p:txBody>
      </p:sp>
      <p:pic>
        <p:nvPicPr>
          <p:cNvPr id="1026" name="Picture 2" descr="Untitled 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72" y="3060382"/>
            <a:ext cx="5336418" cy="23894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nterru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183" y="3288983"/>
            <a:ext cx="5715000"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a:xfrm>
            <a:off x="537864" y="2112749"/>
            <a:ext cx="4826616" cy="9476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smtClean="0"/>
              <a:t>Զուգահեռ հաշվողական համակարգերում</a:t>
            </a:r>
            <a:endParaRPr lang="en-US" dirty="0" smtClean="0"/>
          </a:p>
          <a:p>
            <a:endParaRPr lang="en-US" dirty="0"/>
          </a:p>
        </p:txBody>
      </p:sp>
      <p:sp>
        <p:nvSpPr>
          <p:cNvPr id="6" name="Slide Number Placeholder 5"/>
          <p:cNvSpPr>
            <a:spLocks noGrp="1"/>
          </p:cNvSpPr>
          <p:nvPr>
            <p:ph type="sldNum" sz="quarter" idx="12"/>
          </p:nvPr>
        </p:nvSpPr>
        <p:spPr/>
        <p:txBody>
          <a:bodyPr/>
          <a:lstStyle/>
          <a:p>
            <a:fld id="{5A715E41-3EB8-4091-B8E9-8FB49551EC08}" type="slidenum">
              <a:rPr lang="en-US" sz="2000" smtClean="0"/>
              <a:t>7</a:t>
            </a:fld>
            <a:endParaRPr lang="en-US" sz="2000"/>
          </a:p>
        </p:txBody>
      </p:sp>
    </p:spTree>
    <p:extLst>
      <p:ext uri="{BB962C8B-B14F-4D97-AF65-F5344CB8AC3E}">
        <p14:creationId xmlns:p14="http://schemas.microsoft.com/office/powerpoint/2010/main" val="2846717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y-AM" dirty="0" smtClean="0"/>
              <a:t>ՌԵԳԻՍՏՐՆԵՐԻ ՏԵՂԱԿԱՅՈՒՄԸ</a:t>
            </a:r>
            <a:endParaRPr lang="en-US" dirty="0"/>
          </a:p>
        </p:txBody>
      </p:sp>
      <p:sp>
        <p:nvSpPr>
          <p:cNvPr id="6" name="Slide Number Placeholder 5"/>
          <p:cNvSpPr>
            <a:spLocks noGrp="1"/>
          </p:cNvSpPr>
          <p:nvPr>
            <p:ph type="sldNum" sz="quarter" idx="12"/>
          </p:nvPr>
        </p:nvSpPr>
        <p:spPr/>
        <p:txBody>
          <a:bodyPr/>
          <a:lstStyle/>
          <a:p>
            <a:fld id="{5A715E41-3EB8-4091-B8E9-8FB49551EC08}" type="slidenum">
              <a:rPr lang="en-US" sz="2000" smtClean="0"/>
              <a:t>8</a:t>
            </a:fld>
            <a:endParaRPr lang="en-US" sz="200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905" y="2250722"/>
            <a:ext cx="5438775" cy="3695700"/>
          </a:xfrm>
          <a:prstGeom prst="rect">
            <a:avLst/>
          </a:prstGeom>
        </p:spPr>
      </p:pic>
      <mc:AlternateContent xmlns:mc="http://schemas.openxmlformats.org/markup-compatibility/2006">
        <mc:Choice xmlns:a14="http://schemas.microsoft.com/office/drawing/2010/main" Requires="a14">
          <p:sp>
            <p:nvSpPr>
              <p:cNvPr id="13" name="Content Placeholder 2"/>
              <p:cNvSpPr txBox="1">
                <a:spLocks/>
              </p:cNvSpPr>
              <p:nvPr/>
            </p:nvSpPr>
            <p:spPr>
              <a:xfrm>
                <a:off x="483432" y="2250722"/>
                <a:ext cx="5233473" cy="1854934"/>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sz="2000" dirty="0" smtClean="0"/>
                  <a:t>Տեսակը ՝</a:t>
                </a:r>
                <a:endParaRPr lang="en-US" dirty="0" smtClean="0"/>
              </a:p>
              <a:p>
                <a:pPr lvl="1"/>
                <a:r>
                  <a:rPr lang="en-US" sz="1800" dirty="0">
                    <a:latin typeface="Cambria Math" panose="02040503050406030204" pitchFamily="18" charset="0"/>
                  </a:rPr>
                  <a:t>D - </a:t>
                </a:r>
                <a:r>
                  <a:rPr lang="en-US" sz="1800" dirty="0" smtClean="0">
                    <a:latin typeface="Cambria Math" panose="02040503050406030204" pitchFamily="18" charset="0"/>
                  </a:rPr>
                  <a:t>Flip-Flop</a:t>
                </a:r>
                <a:endParaRPr lang="en-US" sz="1800" dirty="0" smtClean="0"/>
              </a:p>
              <a:p>
                <a:r>
                  <a:rPr lang="hy-AM" sz="2000" dirty="0"/>
                  <a:t>Քանակը</a:t>
                </a:r>
                <a:r>
                  <a:rPr lang="en-US" sz="2000" dirty="0"/>
                  <a:t>` </a:t>
                </a:r>
              </a:p>
              <a:p>
                <a:pPr lvl="1"/>
                <a14:m>
                  <m:oMath xmlns:m="http://schemas.openxmlformats.org/officeDocument/2006/math">
                    <m:r>
                      <m:rPr>
                        <m:sty m:val="p"/>
                      </m:rPr>
                      <a:rPr lang="en-US" sz="1800" smtClean="0">
                        <a:latin typeface="Cambria Math" panose="02040503050406030204" pitchFamily="18" charset="0"/>
                      </a:rPr>
                      <m:t>S</m:t>
                    </m:r>
                    <m:r>
                      <m:rPr>
                        <m:sty m:val="p"/>
                      </m:rPr>
                      <a:rPr lang="en-US" sz="1800" b="0" i="0" smtClean="0">
                        <a:latin typeface="Cambria Math" panose="02040503050406030204" pitchFamily="18" charset="0"/>
                      </a:rPr>
                      <m:t>n</m:t>
                    </m:r>
                    <m:r>
                      <a:rPr lang="en-US" sz="1800" b="0" i="0" smtClean="0">
                        <a:latin typeface="Cambria Math" panose="02040503050406030204" pitchFamily="18" charset="0"/>
                      </a:rPr>
                      <m:t>=</m:t>
                    </m:r>
                    <m:nary>
                      <m:naryPr>
                        <m:chr m:val="∑"/>
                        <m:ctrlPr>
                          <a:rPr lang="hy-AM" sz="180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𝑘</m:t>
                        </m:r>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nary>
                  </m:oMath>
                </a14:m>
                <a:endParaRPr lang="en-US" sz="1800" b="0" dirty="0" smtClean="0"/>
              </a:p>
              <a:p>
                <a:pPr lvl="2"/>
                <a:r>
                  <a:rPr lang="en-US" dirty="0" smtClean="0"/>
                  <a:t>Sn-</a:t>
                </a:r>
                <a:r>
                  <a:rPr lang="hy-AM" dirty="0" smtClean="0"/>
                  <a:t> ռեգիստրների քանակ</a:t>
                </a:r>
                <a:endParaRPr lang="en-US" dirty="0" smtClean="0"/>
              </a:p>
              <a:p>
                <a:pPr lvl="2"/>
                <a:r>
                  <a:rPr lang="en-US" dirty="0" smtClean="0"/>
                  <a:t>n- </a:t>
                </a:r>
                <a:r>
                  <a:rPr lang="hy-AM" dirty="0" smtClean="0"/>
                  <a:t>սենսորների քանակ</a:t>
                </a:r>
              </a:p>
              <a:p>
                <a:pPr lvl="2"/>
                <a:endParaRPr lang="hy-AM" dirty="0"/>
              </a:p>
            </p:txBody>
          </p:sp>
        </mc:Choice>
        <mc:Fallback>
          <p:sp>
            <p:nvSpPr>
              <p:cNvPr id="13" name="Content Placeholder 2"/>
              <p:cNvSpPr txBox="1">
                <a:spLocks noRot="1" noChangeAspect="1" noMove="1" noResize="1" noEditPoints="1" noAdjustHandles="1" noChangeArrowheads="1" noChangeShapeType="1" noTextEdit="1"/>
              </p:cNvSpPr>
              <p:nvPr/>
            </p:nvSpPr>
            <p:spPr>
              <a:xfrm>
                <a:off x="483432" y="2250722"/>
                <a:ext cx="5233473" cy="1854934"/>
              </a:xfrm>
              <a:prstGeom prst="rect">
                <a:avLst/>
              </a:prstGeom>
              <a:blipFill rotWithShape="0">
                <a:blip r:embed="rId3"/>
                <a:stretch>
                  <a:fillRect/>
                </a:stretch>
              </a:blipFill>
              <a:effectLst>
                <a:outerShdw blurRad="50800" dir="14400000">
                  <a:srgbClr val="000000">
                    <a:alpha val="4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01437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50392"/>
            <a:ext cx="10058400" cy="886968"/>
          </a:xfrm>
        </p:spPr>
        <p:txBody>
          <a:bodyPr/>
          <a:lstStyle/>
          <a:p>
            <a:r>
              <a:rPr lang="en-US" dirty="0" smtClean="0"/>
              <a:t>ՍԱՐՔԱՎՈՐՈՒՄՆԵՐ</a:t>
            </a:r>
            <a:r>
              <a:rPr lang="hy-AM" dirty="0" smtClean="0"/>
              <a:t>Ը</a:t>
            </a:r>
            <a:endParaRPr lang="en-US" dirty="0"/>
          </a:p>
        </p:txBody>
      </p:sp>
      <p:sp>
        <p:nvSpPr>
          <p:cNvPr id="5" name="Content Placeholder 2"/>
          <p:cNvSpPr txBox="1">
            <a:spLocks/>
          </p:cNvSpPr>
          <p:nvPr/>
        </p:nvSpPr>
        <p:spPr>
          <a:xfrm>
            <a:off x="6360160" y="2514387"/>
            <a:ext cx="5643048" cy="100584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smtClean="0"/>
              <a:t>Տեղաշարժող </a:t>
            </a:r>
            <a:r>
              <a:rPr lang="hy-AM" dirty="0" smtClean="0"/>
              <a:t>եգիստրներ</a:t>
            </a:r>
            <a:endParaRPr lang="hy-AM" dirty="0" smtClean="0"/>
          </a:p>
          <a:p>
            <a:pPr lvl="1"/>
            <a:r>
              <a:rPr lang="hy-AM" dirty="0" smtClean="0"/>
              <a:t>Սերիական </a:t>
            </a:r>
            <a:r>
              <a:rPr lang="hy-AM" dirty="0"/>
              <a:t>մուտք, սերիական ելք</a:t>
            </a:r>
            <a:r>
              <a:rPr lang="en-US" dirty="0"/>
              <a:t> (SISO</a:t>
            </a:r>
            <a:r>
              <a:rPr lang="en-US" dirty="0" smtClean="0"/>
              <a:t>)</a:t>
            </a:r>
            <a:endParaRPr lang="en-US" dirty="0"/>
          </a:p>
        </p:txBody>
      </p:sp>
      <p:sp>
        <p:nvSpPr>
          <p:cNvPr id="6" name="Content Placeholder 2"/>
          <p:cNvSpPr txBox="1">
            <a:spLocks/>
          </p:cNvSpPr>
          <p:nvPr/>
        </p:nvSpPr>
        <p:spPr>
          <a:xfrm>
            <a:off x="717112" y="2514387"/>
            <a:ext cx="5643048" cy="14815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y-AM" dirty="0"/>
              <a:t>Սենսորներ</a:t>
            </a:r>
          </a:p>
          <a:p>
            <a:pPr lvl="1"/>
            <a:r>
              <a:rPr lang="en-US" dirty="0"/>
              <a:t>HC-SR04 </a:t>
            </a:r>
            <a:r>
              <a:rPr lang="en-US" dirty="0" err="1"/>
              <a:t>ուլտրաձայնային</a:t>
            </a:r>
            <a:r>
              <a:rPr lang="en-US" dirty="0"/>
              <a:t> </a:t>
            </a:r>
            <a:r>
              <a:rPr lang="en-US" dirty="0" err="1"/>
              <a:t>սենսոր</a:t>
            </a:r>
            <a:endParaRPr lang="en-US" dirty="0"/>
          </a:p>
          <a:p>
            <a:pPr lvl="1"/>
            <a:r>
              <a:rPr lang="en-US" dirty="0"/>
              <a:t>MQ-2 </a:t>
            </a:r>
            <a:r>
              <a:rPr lang="en-US" dirty="0" err="1"/>
              <a:t>գազի</a:t>
            </a:r>
            <a:r>
              <a:rPr lang="en-US" dirty="0"/>
              <a:t> </a:t>
            </a:r>
            <a:r>
              <a:rPr lang="en-US" dirty="0" err="1"/>
              <a:t>սենսոր</a:t>
            </a:r>
            <a:endParaRPr lang="en-US" dirty="0"/>
          </a:p>
          <a:p>
            <a:pPr lvl="1"/>
            <a:r>
              <a:rPr lang="en-US" dirty="0"/>
              <a:t>DHT11 </a:t>
            </a:r>
            <a:r>
              <a:rPr lang="en-US" dirty="0" err="1"/>
              <a:t>ջերմաստիճանի</a:t>
            </a:r>
            <a:r>
              <a:rPr lang="en-US" dirty="0"/>
              <a:t> և </a:t>
            </a:r>
            <a:r>
              <a:rPr lang="en-US" dirty="0" err="1"/>
              <a:t>խոնավության</a:t>
            </a:r>
            <a:r>
              <a:rPr lang="en-US" dirty="0"/>
              <a:t> </a:t>
            </a:r>
            <a:r>
              <a:rPr lang="en-US" dirty="0" err="1" smtClean="0"/>
              <a:t>սենսոր</a:t>
            </a:r>
            <a:endParaRPr lang="hy-AM" dirty="0"/>
          </a:p>
        </p:txBody>
      </p:sp>
      <p:sp>
        <p:nvSpPr>
          <p:cNvPr id="4" name="Slide Number Placeholder 3"/>
          <p:cNvSpPr>
            <a:spLocks noGrp="1"/>
          </p:cNvSpPr>
          <p:nvPr>
            <p:ph type="sldNum" sz="quarter" idx="12"/>
          </p:nvPr>
        </p:nvSpPr>
        <p:spPr/>
        <p:txBody>
          <a:bodyPr/>
          <a:lstStyle/>
          <a:p>
            <a:fld id="{5A715E41-3EB8-4091-B8E9-8FB49551EC08}" type="slidenum">
              <a:rPr lang="en-US" smtClean="0"/>
              <a:t>9</a:t>
            </a:fld>
            <a:endParaRPr lang="en-US" dirty="0"/>
          </a:p>
        </p:txBody>
      </p:sp>
    </p:spTree>
    <p:extLst>
      <p:ext uri="{BB962C8B-B14F-4D97-AF65-F5344CB8AC3E}">
        <p14:creationId xmlns:p14="http://schemas.microsoft.com/office/powerpoint/2010/main" val="1533787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1322</TotalTime>
  <Words>576</Words>
  <Application>Microsoft Office PowerPoint</Application>
  <PresentationFormat>Widescreen</PresentationFormat>
  <Paragraphs>99</Paragraphs>
  <Slides>21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Calibri</vt:lpstr>
      <vt:lpstr>Calibri Light</vt:lpstr>
      <vt:lpstr>Cambria Math</vt:lpstr>
      <vt:lpstr>Sylfaen</vt:lpstr>
      <vt:lpstr>Wingdings 2</vt:lpstr>
      <vt:lpstr>Retrospect</vt:lpstr>
      <vt:lpstr>Document</vt:lpstr>
      <vt:lpstr> Աշխատանքի թեման`  «Միկրոկոնտրոլերի հենքով հրամանների       կոնվեյերային ճարտարապետության մշակումը և իրագործումը»  Ամբիոն`  ՔՀ և Ց  Ակադեմիական խումբ՝   ՄՏՏ020  Ուսանող`   Հակոբյան Արկադի Գագիկի</vt:lpstr>
      <vt:lpstr>ԱՇԽԱՏԱՆՔԻ </vt:lpstr>
      <vt:lpstr>ՄԻԿՐՈԿՈՆՏՐՈԼԵՐ</vt:lpstr>
      <vt:lpstr>ԿԱՌՈՒՑՎԱԾՔԸ</vt:lpstr>
      <vt:lpstr>ԱՌԱՆՁՆԱՀԱՏԿՈՒԹՅՈՒՆՆԵՐԸ</vt:lpstr>
      <vt:lpstr>ՀԻՇՈՂՈՒԹՅԱՆ ՃԱՐՏԱՐԱՊԵՏՈՒԹՅՈՒՆ</vt:lpstr>
      <vt:lpstr>Բուֆերիզացման մեխանիզմներ</vt:lpstr>
      <vt:lpstr>ՌԵԳԻՍՏՐՆԵՐԻ ՏԵՂԱԿԱՅՈՒՄԸ</vt:lpstr>
      <vt:lpstr>ՍԱՐՔԱՎՈՐՈՒՄՆԵՐԸ</vt:lpstr>
      <vt:lpstr>ՍԵՆՍՈՐՆԵՐ</vt:lpstr>
      <vt:lpstr>Տեղաշարժող ռեգիստրներ</vt:lpstr>
      <vt:lpstr>ՆԱԽՔԱՆ ԿՈՆՎԵՐԱՅԻՆ ԻՐԱԳՈՐԾՈՒՄԸ </vt:lpstr>
      <vt:lpstr>IOT ՀԱՄԱԿԱՐԳԻ ԸՆԴՀԱՆՈՒՐ ԿԱՌՈՒՑՎԱԾՔԸ</vt:lpstr>
      <vt:lpstr>ՍԱՐՔԵՐԻ ՄԻԱՑՈՒՄԸ</vt:lpstr>
      <vt:lpstr>ՄԻԿՐՈԿՈՆՏՐՈԼԵՐԻ ՄԻԱՑՈՒՄԸ</vt:lpstr>
      <vt:lpstr>ՀԱՄԱԿԱՐԳԸ ԱՇԽԱՏԱՆՔԱՅԻՆ ՌԵԺԻՄՈՒՄ</vt:lpstr>
      <vt:lpstr>ՏՎՅԱԼՆԵՐԻ ՓՈԽԱՆՑՈՒՄԸ</vt:lpstr>
      <vt:lpstr>ԸՆԴՈՒՆՈՂ ԿՈՂՄՈՒՄ ՏՎՅԱԼՆԵՐԻ ՍՏԱՑՈՒՄԸ</vt:lpstr>
      <vt:lpstr>IOT ՀԱՄԱԿԱՐԳԻ ԸՆԴՀԱՆՈՒՐ ՏԵՍՔԸ</vt:lpstr>
      <vt:lpstr>ԵԶՐԱԿԱՑՈՒԹՅՈՒՆ</vt:lpstr>
      <vt:lpstr>ՇՆՈՐՀԱԿԱԼՈՒԹՅՈՒՆ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Աշխատանքի թեման`  «Միկրոկոնտրոլերի հենքով հրամանների կոնվեյերային        ճարտարապետության մշակումը և իրագործումը»  Ակադեմիական խումբ՝   ՄՏՏ020  Ուսանող`     Հակոբյան Արկադի Գագիկի</dc:title>
  <dc:creator>Arkadi Hakobyan</dc:creator>
  <cp:lastModifiedBy>Arkadi Hakobyan</cp:lastModifiedBy>
  <cp:revision>63</cp:revision>
  <dcterms:created xsi:type="dcterms:W3CDTF">2022-05-16T18:29:08Z</dcterms:created>
  <dcterms:modified xsi:type="dcterms:W3CDTF">2022-05-23T19:23:45Z</dcterms:modified>
</cp:coreProperties>
</file>