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68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05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54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85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26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22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501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45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6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824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94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3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3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66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5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65B2-3995-44AA-893D-E16CEFEC7DC9}" type="datetimeFigureOut">
              <a:rPr lang="pl-PL" smtClean="0"/>
              <a:t>22.04.2018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7BF815-6471-45D9-84B7-C13921A7EA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74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auth/neo-local" TargetMode="External"/><Relationship Id="rId2" Type="http://schemas.openxmlformats.org/officeDocument/2006/relationships/hyperlink" Target="https://github.com/ArkadioG/NEO_be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o-projec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docs.neo.org/en-u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.org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github.com/CityOfZion" TargetMode="External"/><Relationship Id="rId4" Type="http://schemas.openxmlformats.org/officeDocument/2006/relationships/hyperlink" Target="https://discord.gg/VyVK7JF" TargetMode="External"/><Relationship Id="rId9" Type="http://schemas.openxmlformats.org/officeDocument/2006/relationships/hyperlink" Target="http://cityofzio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VyVK7J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rkadiuszgutkowski/" TargetMode="External"/><Relationship Id="rId4" Type="http://schemas.openxmlformats.org/officeDocument/2006/relationships/hyperlink" Target="https://github.com/Arkadio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tyOfZion/awesome-neo" TargetMode="External"/><Relationship Id="rId2" Type="http://schemas.openxmlformats.org/officeDocument/2006/relationships/hyperlink" Target="https://discord.gg/VyVK7J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cityofzion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infoshare.pl/is-register/#item-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ypescript-warsztaty.evenea.p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foshare.pl/is-register/#main" TargetMode="External"/><Relationship Id="rId4" Type="http://schemas.openxmlformats.org/officeDocument/2006/relationships/hyperlink" Target="https://isa-infogdansk1.evenea.p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ityOfZion/visual-identity/develop/_CoZ%20Branding/_Logo/_Logo%20with%20text/_PNG%201000x154px/CoZ_Logo_DARKBLUE_1000x154px.png">
            <a:extLst>
              <a:ext uri="{FF2B5EF4-FFF2-40B4-BE49-F238E27FC236}">
                <a16:creationId xmlns:a16="http://schemas.microsoft.com/office/drawing/2014/main" id="{4359BF35-EFB2-4802-AE7D-F6F3CEF8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9" y="5629204"/>
            <a:ext cx="5081056" cy="7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2">
            <a:extLst>
              <a:ext uri="{FF2B5EF4-FFF2-40B4-BE49-F238E27FC236}">
                <a16:creationId xmlns:a16="http://schemas.microsoft.com/office/drawing/2014/main" id="{EC79CAF6-2379-499F-BD21-B70AC2BD2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160"/>
          <a:stretch/>
        </p:blipFill>
        <p:spPr>
          <a:xfrm>
            <a:off x="1346554" y="835014"/>
            <a:ext cx="3516729" cy="368821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406C0A6-3928-47A5-BB76-F1CE0DD62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283" y="1722427"/>
            <a:ext cx="4410720" cy="2328409"/>
          </a:xfrm>
        </p:spPr>
        <p:txBody>
          <a:bodyPr>
            <a:normAutofit/>
          </a:bodyPr>
          <a:lstStyle/>
          <a:p>
            <a:r>
              <a:rPr lang="pl-PL" err="1"/>
              <a:t>neo-python</a:t>
            </a:r>
            <a:r>
              <a:rPr lang="pl-PL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D03954-FD8F-4636-B1B8-62E915F08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3283" y="4050833"/>
            <a:ext cx="4410720" cy="1096899"/>
          </a:xfrm>
        </p:spPr>
        <p:txBody>
          <a:bodyPr>
            <a:normAutofit/>
          </a:bodyPr>
          <a:lstStyle/>
          <a:p>
            <a:r>
              <a:rPr lang="pl-PL"/>
              <a:t>Tworzenie inteligentnych kontraktów w blockchain NEO</a:t>
            </a:r>
          </a:p>
        </p:txBody>
      </p:sp>
    </p:spTree>
    <p:extLst>
      <p:ext uri="{BB962C8B-B14F-4D97-AF65-F5344CB8AC3E}">
        <p14:creationId xmlns:p14="http://schemas.microsoft.com/office/powerpoint/2010/main" val="27948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45B079-EC8A-4BAC-848E-ACE2D5CA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NEO - GAS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E36941-5673-48CE-98AE-CDB15A4B9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NEO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EC44BB9-19BD-4107-BD07-4AD3C3A83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udział w sieci</a:t>
            </a:r>
          </a:p>
          <a:p>
            <a:r>
              <a:rPr lang="pl-PL" dirty="0"/>
              <a:t>prawo do zarządzania</a:t>
            </a:r>
          </a:p>
          <a:p>
            <a:r>
              <a:rPr lang="pl-PL" dirty="0" err="1"/>
              <a:t>supply</a:t>
            </a:r>
            <a:r>
              <a:rPr lang="pl-PL" dirty="0"/>
              <a:t>: 100 milionów (obecnie 65 w obiegu)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42EE0B5-84EA-45A1-8BC2-254A4F9F7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GAS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BEE2140-5E8C-4F6E-AF32-277CC85F95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'</a:t>
            </a:r>
            <a:r>
              <a:rPr lang="pl-PL" dirty="0" err="1"/>
              <a:t>utility</a:t>
            </a:r>
            <a:r>
              <a:rPr lang="pl-PL" dirty="0"/>
              <a:t> </a:t>
            </a:r>
            <a:r>
              <a:rPr lang="pl-PL" dirty="0" err="1"/>
              <a:t>token</a:t>
            </a:r>
            <a:r>
              <a:rPr lang="pl-PL" dirty="0"/>
              <a:t>' - paliwo</a:t>
            </a:r>
          </a:p>
          <a:p>
            <a:r>
              <a:rPr lang="pl-PL" dirty="0"/>
              <a:t>służy do ponoszenia opłat na rzecz sieci</a:t>
            </a:r>
          </a:p>
          <a:p>
            <a:r>
              <a:rPr lang="pl-PL" dirty="0"/>
              <a:t>transakcje do pierwsze 10 GAS bez opłat</a:t>
            </a:r>
          </a:p>
          <a:p>
            <a:r>
              <a:rPr lang="pl-PL" dirty="0" err="1"/>
              <a:t>supply</a:t>
            </a:r>
            <a:r>
              <a:rPr lang="pl-PL" dirty="0"/>
              <a:t> max 100 milionów, generowany funkcją rozkładu przez 22 lata</a:t>
            </a:r>
          </a:p>
          <a:p>
            <a:r>
              <a:rPr lang="pl-PL" dirty="0"/>
              <a:t>każdy posiadacz NEO otrzymuje GAS</a:t>
            </a:r>
          </a:p>
        </p:txBody>
      </p:sp>
    </p:spTree>
    <p:extLst>
      <p:ext uri="{BB962C8B-B14F-4D97-AF65-F5344CB8AC3E}">
        <p14:creationId xmlns:p14="http://schemas.microsoft.com/office/powerpoint/2010/main" val="6986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558E73-43C2-460D-8368-916C26EB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NEO vs ETH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D0EE2D-0741-4852-9F8C-EDDA77DA4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800" b="1" dirty="0">
                <a:solidFill>
                  <a:schemeClr val="accent2"/>
                </a:solidFill>
              </a:rPr>
              <a:t>NEO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13B215-1AC7-4B63-89EA-EDAAE03917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sz="2000" dirty="0" err="1"/>
              <a:t>An</a:t>
            </a:r>
            <a:r>
              <a:rPr lang="pl-PL" sz="2000" dirty="0"/>
              <a:t> Open </a:t>
            </a:r>
            <a:r>
              <a:rPr lang="pl-PL" sz="2000"/>
              <a:t>Network For Smart </a:t>
            </a:r>
            <a:r>
              <a:rPr lang="pl-PL" sz="2000" dirty="0" err="1"/>
              <a:t>Economy</a:t>
            </a:r>
            <a:endParaRPr lang="pl-PL" sz="2000" dirty="0"/>
          </a:p>
          <a:p>
            <a:r>
              <a:rPr lang="pl-PL" sz="2000" dirty="0" err="1"/>
              <a:t>goverment</a:t>
            </a:r>
            <a:r>
              <a:rPr lang="pl-PL" sz="2000" dirty="0"/>
              <a:t> </a:t>
            </a:r>
            <a:r>
              <a:rPr lang="pl-PL" sz="2000" dirty="0" err="1"/>
              <a:t>compliance</a:t>
            </a:r>
            <a:endParaRPr lang="pl-PL" sz="2000" dirty="0"/>
          </a:p>
          <a:p>
            <a:r>
              <a:rPr lang="pl-PL" sz="2000" dirty="0"/>
              <a:t>1 potwierdzenie</a:t>
            </a:r>
          </a:p>
          <a:p>
            <a:r>
              <a:rPr lang="pl-PL" sz="2000" dirty="0"/>
              <a:t>Proof of </a:t>
            </a:r>
            <a:r>
              <a:rPr lang="pl-PL" sz="2000" dirty="0" err="1"/>
              <a:t>Stake</a:t>
            </a:r>
            <a:r>
              <a:rPr lang="pl-PL" sz="2000" dirty="0"/>
              <a:t> / </a:t>
            </a:r>
            <a:r>
              <a:rPr lang="pl-PL" sz="2000" dirty="0" err="1"/>
              <a:t>delegated</a:t>
            </a:r>
            <a:r>
              <a:rPr lang="pl-PL" sz="2000" dirty="0"/>
              <a:t> </a:t>
            </a:r>
            <a:r>
              <a:rPr lang="pl-PL" sz="2000" dirty="0" err="1"/>
              <a:t>Bysantinum</a:t>
            </a:r>
            <a:r>
              <a:rPr lang="pl-PL" sz="2000" dirty="0"/>
              <a:t> </a:t>
            </a:r>
            <a:r>
              <a:rPr lang="pl-PL" sz="2000" dirty="0" err="1"/>
              <a:t>Fault</a:t>
            </a:r>
            <a:r>
              <a:rPr lang="pl-PL" sz="2000" dirty="0"/>
              <a:t> Tolerant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BC6117-5436-4C1A-8593-61548800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sz="2800" b="1" dirty="0">
                <a:solidFill>
                  <a:schemeClr val="accent2"/>
                </a:solidFill>
              </a:rPr>
              <a:t>ETH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45476FB-9D71-47E3-8F56-BE97AF2E33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'Build </a:t>
            </a:r>
            <a:r>
              <a:rPr lang="pl-PL" sz="2000" dirty="0" err="1"/>
              <a:t>unstoppable</a:t>
            </a:r>
            <a:r>
              <a:rPr lang="pl-PL" sz="2000" dirty="0"/>
              <a:t> </a:t>
            </a:r>
            <a:r>
              <a:rPr lang="pl-PL" sz="2000" dirty="0" err="1"/>
              <a:t>applications</a:t>
            </a:r>
            <a:r>
              <a:rPr lang="pl-PL" sz="2000" dirty="0"/>
              <a:t>'</a:t>
            </a:r>
          </a:p>
          <a:p>
            <a:r>
              <a:rPr lang="pl-PL" sz="2000" dirty="0"/>
              <a:t>niezależny od rządów</a:t>
            </a:r>
          </a:p>
          <a:p>
            <a:r>
              <a:rPr lang="pl-PL" sz="2000" dirty="0"/>
              <a:t>12 potwierdzeń</a:t>
            </a:r>
          </a:p>
          <a:p>
            <a:r>
              <a:rPr lang="pl-PL" sz="2000" dirty="0"/>
              <a:t>Proof of </a:t>
            </a:r>
            <a:r>
              <a:rPr lang="pl-PL" sz="2000" dirty="0" err="1"/>
              <a:t>Work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5180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CBDE60-D4EA-4D96-899D-5861B996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NEO Smart </a:t>
            </a:r>
            <a:r>
              <a:rPr lang="pl-PL" dirty="0" err="1"/>
              <a:t>Contracts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9BCB05-71AA-4319-A5A5-B1248BA3C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5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wZvmr2Q8uf3dpPX6MDZN6y_mjJKXQDAr3FlzO8L-4-c4GsBi0dC_nZzVarpM_70GbhbyoRi4VUs5dfZU2-HhR7SehmlbglpkX8-hcQOMsPqIY3fb2AvI-XYlMlRtdfWVkTP62FRbByc">
            <a:extLst>
              <a:ext uri="{FF2B5EF4-FFF2-40B4-BE49-F238E27FC236}">
                <a16:creationId xmlns:a16="http://schemas.microsoft.com/office/drawing/2014/main" id="{BAC85ACD-7D1D-45A9-AF8E-0EAB93F8A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8" r="20528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E1C898A-C596-4C34-9C0E-EEA46C62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Smart </a:t>
            </a:r>
            <a:r>
              <a:rPr lang="pl-PL" dirty="0" err="1"/>
              <a:t>Contract</a:t>
            </a:r>
            <a:r>
              <a:rPr lang="pl-PL" dirty="0"/>
              <a:t> &amp; </a:t>
            </a:r>
            <a:r>
              <a:rPr lang="pl-PL" dirty="0" err="1"/>
              <a:t>dApps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843391-CE54-4CEB-BB3F-3AA5AFC9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/>
              <a:t>Program komputerowy</a:t>
            </a:r>
          </a:p>
          <a:p>
            <a:pPr>
              <a:lnSpc>
                <a:spcPct val="90000"/>
              </a:lnSpc>
            </a:pPr>
            <a:r>
              <a:rPr lang="pl-PL" sz="1500"/>
              <a:t>Wykonywany przez VM na węzłach sieci (</a:t>
            </a:r>
            <a:r>
              <a:rPr lang="pl-PL" sz="1500" err="1"/>
              <a:t>node</a:t>
            </a:r>
            <a:r>
              <a:rPr lang="pl-PL" sz="1500"/>
              <a:t>)</a:t>
            </a:r>
          </a:p>
          <a:p>
            <a:pPr>
              <a:lnSpc>
                <a:spcPct val="90000"/>
              </a:lnSpc>
            </a:pPr>
            <a:r>
              <a:rPr lang="pl-PL" sz="1500"/>
              <a:t>Może używać trwałej pamięci (</a:t>
            </a:r>
            <a:r>
              <a:rPr lang="pl-PL" sz="1500" err="1"/>
              <a:t>storage</a:t>
            </a:r>
            <a:r>
              <a:rPr lang="pl-PL" sz="1500"/>
              <a:t>)</a:t>
            </a:r>
          </a:p>
          <a:p>
            <a:pPr>
              <a:lnSpc>
                <a:spcPct val="90000"/>
              </a:lnSpc>
            </a:pPr>
            <a:r>
              <a:rPr lang="pl-PL" sz="1500"/>
              <a:t>Może akceptować </a:t>
            </a:r>
            <a:r>
              <a:rPr lang="pl-PL" sz="1500" err="1"/>
              <a:t>tokeny</a:t>
            </a:r>
            <a:r>
              <a:rPr lang="pl-PL" sz="1500"/>
              <a:t> (NEO, GAS)</a:t>
            </a:r>
          </a:p>
          <a:p>
            <a:pPr>
              <a:lnSpc>
                <a:spcPct val="90000"/>
              </a:lnSpc>
            </a:pPr>
            <a:r>
              <a:rPr lang="pl-PL" sz="1500"/>
              <a:t>Metody kontraktu </a:t>
            </a:r>
            <a:r>
              <a:rPr lang="pl-PL" sz="1500" err="1"/>
              <a:t>invokowane</a:t>
            </a:r>
            <a:r>
              <a:rPr lang="pl-PL" sz="1500"/>
              <a:t> przez wysłanie transakcji do blockchain</a:t>
            </a:r>
          </a:p>
          <a:p>
            <a:pPr>
              <a:lnSpc>
                <a:spcPct val="90000"/>
              </a:lnSpc>
            </a:pPr>
            <a:r>
              <a:rPr lang="pl-PL" sz="1500"/>
              <a:t>Cała historia trzymana przez blockchain</a:t>
            </a:r>
          </a:p>
          <a:p>
            <a:pPr>
              <a:lnSpc>
                <a:spcPct val="90000"/>
              </a:lnSpc>
            </a:pPr>
            <a:endParaRPr lang="pl-PL" sz="1500"/>
          </a:p>
          <a:p>
            <a:pPr>
              <a:lnSpc>
                <a:spcPct val="90000"/>
              </a:lnSpc>
            </a:pPr>
            <a:r>
              <a:rPr lang="pl-PL" sz="1500" err="1"/>
              <a:t>dApps</a:t>
            </a:r>
            <a:r>
              <a:rPr lang="pl-PL" sz="1500"/>
              <a:t> - z reguły mają </a:t>
            </a:r>
            <a:r>
              <a:rPr lang="pl-PL" sz="1500" err="1"/>
              <a:t>frontend</a:t>
            </a:r>
            <a:endParaRPr lang="pl-PL" sz="1500"/>
          </a:p>
        </p:txBody>
      </p:sp>
    </p:spTree>
    <p:extLst>
      <p:ext uri="{BB962C8B-B14F-4D97-AF65-F5344CB8AC3E}">
        <p14:creationId xmlns:p14="http://schemas.microsoft.com/office/powerpoint/2010/main" val="189227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Group 72">
            <a:extLst>
              <a:ext uri="{FF2B5EF4-FFF2-40B4-BE49-F238E27FC236}">
                <a16:creationId xmlns:a16="http://schemas.microsoft.com/office/drawing/2014/main" id="{88C9B83F-64CD-41C1-925F-A08801FFD0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2" name="Picture 4" descr="https://lh5.googleusercontent.com/PMYv3XyVpZLR45zUu9ppFO94sETNl0YiiLIFdTNKnmyyGcpCTNS79Nuk0cqaxSt3tdLL52Qu2P4_WZ0hYavm-ToeUX9AdeIlbKukl4zyVsL4-f3CiRHf8AEk8HrR-LO4NOzVS7qtnu8">
            <a:extLst>
              <a:ext uri="{FF2B5EF4-FFF2-40B4-BE49-F238E27FC236}">
                <a16:creationId xmlns:a16="http://schemas.microsoft.com/office/drawing/2014/main" id="{EA803086-C618-4E0C-8C68-6B43C28A2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b="1718"/>
          <a:stretch/>
        </p:blipFill>
        <p:spPr bwMode="auto">
          <a:xfrm>
            <a:off x="888603" y="1261330"/>
            <a:ext cx="4973212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4A26FF2-6C3C-410A-AEAA-21184001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680201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NEO VM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8C2CA-8273-471F-9A45-E3D23055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5" y="4047760"/>
            <a:ext cx="3179628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Wykonuje bytecode kontraktu</a:t>
            </a:r>
          </a:p>
        </p:txBody>
      </p:sp>
    </p:spTree>
    <p:extLst>
      <p:ext uri="{BB962C8B-B14F-4D97-AF65-F5344CB8AC3E}">
        <p14:creationId xmlns:p14="http://schemas.microsoft.com/office/powerpoint/2010/main" val="246008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A8DC753-4046-4B46-8721-AC4D5C42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/>
              <a:t>Ograniczenia developerskie</a:t>
            </a:r>
            <a:endParaRPr lang="pl-PL" dirty="0"/>
          </a:p>
        </p:txBody>
      </p:sp>
      <p:sp>
        <p:nvSpPr>
          <p:cNvPr id="66" name="Symbol zastępczy zawartości 2">
            <a:extLst>
              <a:ext uri="{FF2B5EF4-FFF2-40B4-BE49-F238E27FC236}">
                <a16:creationId xmlns:a16="http://schemas.microsoft.com/office/drawing/2014/main" id="{75100151-B7D5-4127-AE42-F58E9FFF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/>
              <a:t>brak dostępu do danych zewnętrznych (wyrocznia)</a:t>
            </a:r>
          </a:p>
          <a:p>
            <a:r>
              <a:rPr lang="pl-PL"/>
              <a:t>Operacje i </a:t>
            </a:r>
            <a:r>
              <a:rPr lang="pl-PL" err="1"/>
              <a:t>storage</a:t>
            </a:r>
            <a:r>
              <a:rPr lang="pl-PL"/>
              <a:t> kosztują (GAS, pierwsze 10 naliczonego </a:t>
            </a:r>
            <a:r>
              <a:rPr lang="pl-PL" err="1"/>
              <a:t>GASu</a:t>
            </a:r>
            <a:r>
              <a:rPr lang="pl-PL"/>
              <a:t> jest darmowe)</a:t>
            </a:r>
          </a:p>
          <a:p>
            <a:r>
              <a:rPr lang="pl-PL"/>
              <a:t>Koszt wdrożenia (100 - 500 GAS)</a:t>
            </a:r>
          </a:p>
          <a:p>
            <a:r>
              <a:rPr lang="pl-PL"/>
              <a:t>Dynamiczne wywoływanie</a:t>
            </a:r>
          </a:p>
          <a:p>
            <a:endParaRPr lang="pl-PL"/>
          </a:p>
          <a:p>
            <a:r>
              <a:rPr lang="pl-PL"/>
              <a:t>Nie wszystkie natywne w Python instrukcje są wspierane</a:t>
            </a:r>
          </a:p>
        </p:txBody>
      </p:sp>
    </p:spTree>
    <p:extLst>
      <p:ext uri="{BB962C8B-B14F-4D97-AF65-F5344CB8AC3E}">
        <p14:creationId xmlns:p14="http://schemas.microsoft.com/office/powerpoint/2010/main" val="269739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E87907-C210-4037-8CC1-64B233C6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developerskie - Python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F923D-3B84-47FE-AEB3-92255F3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privatenet</a:t>
            </a:r>
            <a:r>
              <a:rPr lang="pl-PL" dirty="0"/>
              <a:t> - prywatny blockchain NEO w kontenerze Docker</a:t>
            </a:r>
          </a:p>
          <a:p>
            <a:r>
              <a:rPr lang="pl-PL" dirty="0" err="1"/>
              <a:t>neo-python</a:t>
            </a:r>
            <a:endParaRPr lang="pl-PL" dirty="0"/>
          </a:p>
          <a:p>
            <a:pPr lvl="1"/>
            <a:r>
              <a:rPr lang="pl-PL" dirty="0"/>
              <a:t>pełny węzeł zaimplementowany w Python</a:t>
            </a:r>
          </a:p>
          <a:p>
            <a:pPr lvl="1"/>
            <a:r>
              <a:rPr lang="pl-PL" dirty="0"/>
              <a:t>cross-platform</a:t>
            </a:r>
          </a:p>
          <a:p>
            <a:pPr lvl="1"/>
            <a:r>
              <a:rPr lang="pl-PL" dirty="0"/>
              <a:t>CLI</a:t>
            </a:r>
          </a:p>
          <a:p>
            <a:pPr lvl="1"/>
            <a:r>
              <a:rPr lang="pl-PL" dirty="0"/>
              <a:t>Python 3.6+</a:t>
            </a:r>
          </a:p>
          <a:p>
            <a:r>
              <a:rPr lang="pl-PL" dirty="0" err="1"/>
              <a:t>neo</a:t>
            </a:r>
            <a:r>
              <a:rPr lang="pl-PL" dirty="0"/>
              <a:t>-boa</a:t>
            </a:r>
          </a:p>
          <a:p>
            <a:pPr lvl="1"/>
            <a:r>
              <a:rPr lang="pl-PL" dirty="0"/>
              <a:t>kompilator NEO VM</a:t>
            </a:r>
          </a:p>
          <a:p>
            <a:pPr lvl="1"/>
            <a:r>
              <a:rPr lang="pl-PL" dirty="0"/>
              <a:t>tylko część poleceń Python wspierana</a:t>
            </a:r>
          </a:p>
        </p:txBody>
      </p:sp>
    </p:spTree>
    <p:extLst>
      <p:ext uri="{BB962C8B-B14F-4D97-AF65-F5344CB8AC3E}">
        <p14:creationId xmlns:p14="http://schemas.microsoft.com/office/powerpoint/2010/main" val="304186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5FFA23-381B-49A8-A1B8-0CE8A682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E45B61-4379-4FAA-8B2B-E0D5A105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Przygotowanie środowiska (Linux preferowany)</a:t>
            </a:r>
          </a:p>
          <a:p>
            <a:pPr marL="0" indent="0">
              <a:buNone/>
            </a:pPr>
            <a:r>
              <a:rPr lang="pl-PL" dirty="0"/>
              <a:t>Slajdy</a:t>
            </a:r>
          </a:p>
          <a:p>
            <a:pPr marL="0" indent="0">
              <a:buNone/>
            </a:pPr>
            <a:r>
              <a:rPr lang="pl-PL" dirty="0"/>
              <a:t>Kod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https://github.com/ArkadioG/NEO_beit</a:t>
            </a:r>
            <a:r>
              <a:rPr lang="pl-PL" dirty="0"/>
              <a:t>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neo-local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https://github.com/neoauth/neo-local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One-</a:t>
            </a:r>
            <a:r>
              <a:rPr lang="pl-PL" dirty="0" err="1"/>
              <a:t>click</a:t>
            </a:r>
            <a:r>
              <a:rPr lang="pl-PL" dirty="0"/>
              <a:t> setup </a:t>
            </a:r>
            <a:r>
              <a:rPr lang="pl-PL" dirty="0" err="1"/>
              <a:t>privnet</a:t>
            </a:r>
            <a:r>
              <a:rPr lang="pl-PL" dirty="0"/>
              <a:t>, </a:t>
            </a:r>
            <a:r>
              <a:rPr lang="pl-PL" dirty="0" err="1"/>
              <a:t>neo-python</a:t>
            </a:r>
            <a:r>
              <a:rPr lang="pl-PL" dirty="0"/>
              <a:t>, </a:t>
            </a:r>
            <a:r>
              <a:rPr lang="pl-PL" dirty="0" err="1"/>
              <a:t>neo</a:t>
            </a:r>
            <a:r>
              <a:rPr lang="pl-PL" dirty="0"/>
              <a:t>-boa, </a:t>
            </a:r>
            <a:r>
              <a:rPr lang="pl-PL" dirty="0" err="1"/>
              <a:t>neo-scan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13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A2B9924-EDF3-4B49-B1D4-03134A8C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33ED5D7-C1A1-4C0F-A045-C0D5F849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Get </a:t>
            </a:r>
            <a:r>
              <a:rPr lang="pl-PL" dirty="0" err="1"/>
              <a:t>dirty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022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raw.githubusercontent.com/CityOfZion/visual-identity/develop/_CoZ%20Branding/_Logo/_Logo%20with%20text/_PNG%201000x154px/CoZ_Logo_DARKBLUE_1000x154px.png">
            <a:extLst>
              <a:ext uri="{FF2B5EF4-FFF2-40B4-BE49-F238E27FC236}">
                <a16:creationId xmlns:a16="http://schemas.microsoft.com/office/drawing/2014/main" id="{039D4DFA-C2F3-42C1-91C5-23737EC9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01" y="5059437"/>
            <a:ext cx="3944548" cy="61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0665D9AC-4032-4B68-B89D-E21774F77E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160"/>
          <a:stretch/>
        </p:blipFill>
        <p:spPr>
          <a:xfrm>
            <a:off x="803211" y="1602451"/>
            <a:ext cx="2349564" cy="2464135"/>
          </a:xfrm>
          <a:prstGeom prst="rect">
            <a:avLst/>
          </a:prstGeom>
        </p:spPr>
      </p:pic>
      <p:pic>
        <p:nvPicPr>
          <p:cNvPr id="8" name="Obraz 7">
            <a:hlinkClick r:id="rId4"/>
            <a:extLst>
              <a:ext uri="{FF2B5EF4-FFF2-40B4-BE49-F238E27FC236}">
                <a16:creationId xmlns:a16="http://schemas.microsoft.com/office/drawing/2014/main" id="{DF993360-16DD-48CB-AC99-800566D17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30694"/>
            <a:ext cx="1868856" cy="635411"/>
          </a:xfrm>
          <a:prstGeom prst="rect">
            <a:avLst/>
          </a:prstGeo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64FB19A4-6A0B-4751-BF08-7DE97961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Dołącz do NEO &amp; CoZ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3D38EBB-90F0-4614-A5CD-8DD54AE64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844" y="2160588"/>
            <a:ext cx="4413157" cy="3880773"/>
          </a:xfrm>
        </p:spPr>
        <p:txBody>
          <a:bodyPr>
            <a:normAutofit/>
          </a:bodyPr>
          <a:lstStyle/>
          <a:p>
            <a:r>
              <a:rPr lang="pl-PL" sz="2400" dirty="0" err="1">
                <a:hlinkClick r:id="rId4"/>
              </a:rPr>
              <a:t>Discord</a:t>
            </a:r>
            <a:endParaRPr lang="pl-PL" sz="2400" dirty="0"/>
          </a:p>
          <a:p>
            <a:r>
              <a:rPr lang="pl-PL" sz="2400" dirty="0">
                <a:hlinkClick r:id="rId6"/>
              </a:rPr>
              <a:t>NEO</a:t>
            </a:r>
            <a:endParaRPr lang="pl-PL" sz="2400" dirty="0"/>
          </a:p>
          <a:p>
            <a:r>
              <a:rPr lang="pl-PL" sz="2400" dirty="0">
                <a:hlinkClick r:id="rId7"/>
              </a:rPr>
              <a:t>NEO </a:t>
            </a:r>
            <a:r>
              <a:rPr lang="pl-PL" sz="2400" dirty="0" err="1">
                <a:hlinkClick r:id="rId7"/>
              </a:rPr>
              <a:t>Docs</a:t>
            </a:r>
            <a:endParaRPr lang="pl-PL" sz="2400" dirty="0"/>
          </a:p>
          <a:p>
            <a:r>
              <a:rPr lang="pl-PL" sz="2400" dirty="0">
                <a:hlinkClick r:id="rId8"/>
              </a:rPr>
              <a:t>NEO GitHub</a:t>
            </a:r>
            <a:endParaRPr lang="pl-PL" sz="2400" dirty="0"/>
          </a:p>
          <a:p>
            <a:r>
              <a:rPr lang="pl-PL" sz="2400" dirty="0">
                <a:hlinkClick r:id="rId9"/>
              </a:rPr>
              <a:t>CoZ</a:t>
            </a:r>
            <a:endParaRPr lang="pl-PL" sz="2400" dirty="0"/>
          </a:p>
          <a:p>
            <a:r>
              <a:rPr lang="pl-PL" sz="2400" dirty="0">
                <a:hlinkClick r:id="rId10"/>
              </a:rPr>
              <a:t>CoZ GitHub</a:t>
            </a: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0646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06E38E-99B6-4B07-A548-3102E829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622112-5452-48B9-88FC-6E89B10F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NEO Smart </a:t>
            </a:r>
            <a:r>
              <a:rPr lang="pl-PL" sz="2800" dirty="0" err="1"/>
              <a:t>Economy</a:t>
            </a:r>
            <a:endParaRPr lang="pl-PL" sz="2800" dirty="0"/>
          </a:p>
          <a:p>
            <a:r>
              <a:rPr lang="pl-PL" sz="2800" dirty="0"/>
              <a:t>NEO Smart </a:t>
            </a:r>
            <a:r>
              <a:rPr lang="pl-PL" sz="2800" dirty="0" err="1"/>
              <a:t>Contracts</a:t>
            </a:r>
            <a:endParaRPr lang="pl-PL" sz="2800" dirty="0"/>
          </a:p>
          <a:p>
            <a:r>
              <a:rPr lang="pl-PL" sz="2800" dirty="0"/>
              <a:t>NEO </a:t>
            </a:r>
            <a:r>
              <a:rPr lang="pl-PL" sz="2800" dirty="0" err="1"/>
              <a:t>private</a:t>
            </a:r>
            <a:r>
              <a:rPr lang="pl-PL" sz="2800" dirty="0"/>
              <a:t> blockchain setup</a:t>
            </a:r>
          </a:p>
          <a:p>
            <a:r>
              <a:rPr lang="pl-PL" sz="2800" dirty="0"/>
              <a:t>przykładowe kontrakty</a:t>
            </a:r>
          </a:p>
        </p:txBody>
      </p:sp>
    </p:spTree>
    <p:extLst>
      <p:ext uri="{BB962C8B-B14F-4D97-AF65-F5344CB8AC3E}">
        <p14:creationId xmlns:p14="http://schemas.microsoft.com/office/powerpoint/2010/main" val="401800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@ArkadioG">
            <a:extLst>
              <a:ext uri="{FF2B5EF4-FFF2-40B4-BE49-F238E27FC236}">
                <a16:creationId xmlns:a16="http://schemas.microsoft.com/office/drawing/2014/main" id="{0D6E343B-3AED-4D54-B625-53C65D237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r="18042"/>
          <a:stretch/>
        </p:blipFill>
        <p:spPr bwMode="auto">
          <a:xfrm>
            <a:off x="802187" y="2435513"/>
            <a:ext cx="1563072" cy="19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B2C1E8A-1A3F-4578-8047-1C00C0EB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Arkadiusz Gutkowski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31F45C-23CA-43B8-B015-EAC51CBA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173" y="2655889"/>
            <a:ext cx="4410676" cy="3768573"/>
          </a:xfrm>
        </p:spPr>
        <p:txBody>
          <a:bodyPr>
            <a:normAutofit/>
          </a:bodyPr>
          <a:lstStyle/>
          <a:p>
            <a:r>
              <a:rPr lang="pl-PL" dirty="0" err="1"/>
              <a:t>Dev</a:t>
            </a:r>
            <a:r>
              <a:rPr lang="pl-PL" dirty="0"/>
              <a:t> w Starsoft/AVEVA</a:t>
            </a:r>
          </a:p>
          <a:p>
            <a:r>
              <a:rPr lang="pl-PL" dirty="0"/>
              <a:t>Trener Python w  infoShare </a:t>
            </a:r>
            <a:r>
              <a:rPr lang="pl-PL" dirty="0" err="1"/>
              <a:t>Academy</a:t>
            </a:r>
            <a:endParaRPr lang="pl-PL" dirty="0"/>
          </a:p>
          <a:p>
            <a:r>
              <a:rPr lang="pl-PL" dirty="0"/>
              <a:t>NEO Speaker</a:t>
            </a:r>
          </a:p>
          <a:p>
            <a:endParaRPr lang="pl-PL" dirty="0"/>
          </a:p>
          <a:p>
            <a:r>
              <a:rPr lang="pl-PL" dirty="0">
                <a:hlinkClick r:id="rId3"/>
              </a:rPr>
              <a:t>NEO </a:t>
            </a:r>
            <a:r>
              <a:rPr lang="pl-PL" dirty="0" err="1">
                <a:hlinkClick r:id="rId3"/>
              </a:rPr>
              <a:t>Discord</a:t>
            </a:r>
            <a:r>
              <a:rPr lang="pl-PL" dirty="0">
                <a:hlinkClick r:id="rId3"/>
              </a:rPr>
              <a:t> </a:t>
            </a:r>
            <a:r>
              <a:rPr lang="pl-PL" dirty="0"/>
              <a:t>- ArkadioG</a:t>
            </a:r>
          </a:p>
          <a:p>
            <a:r>
              <a:rPr lang="pl-PL" dirty="0"/>
              <a:t>GitHub - </a:t>
            </a:r>
            <a:r>
              <a:rPr lang="pl-PL" dirty="0">
                <a:hlinkClick r:id="rId4"/>
              </a:rPr>
              <a:t>github.com/ArkadioG</a:t>
            </a:r>
            <a:r>
              <a:rPr lang="pl-PL" dirty="0"/>
              <a:t> </a:t>
            </a:r>
          </a:p>
          <a:p>
            <a:r>
              <a:rPr lang="pl-PL" dirty="0"/>
              <a:t>FB, </a:t>
            </a:r>
            <a:r>
              <a:rPr lang="pl-PL" dirty="0">
                <a:hlinkClick r:id="rId5"/>
              </a:rPr>
              <a:t>LinkedIn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43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5E9E05-3EE0-4C36-B67A-F5AC5B5C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Światowa społeczność developerów NEO</a:t>
            </a:r>
          </a:p>
          <a:p>
            <a:r>
              <a:rPr lang="pl-PL" sz="2800" dirty="0" err="1"/>
              <a:t>Discord</a:t>
            </a:r>
            <a:r>
              <a:rPr lang="pl-PL" sz="2800" dirty="0"/>
              <a:t> - </a:t>
            </a:r>
            <a:r>
              <a:rPr lang="pl-PL" sz="2800" dirty="0">
                <a:hlinkClick r:id="rId2"/>
              </a:rPr>
              <a:t>https://discord.gg/VyVK7JF</a:t>
            </a:r>
            <a:r>
              <a:rPr lang="pl-PL" sz="2800" dirty="0"/>
              <a:t>  (ArkadioG)</a:t>
            </a:r>
          </a:p>
          <a:p>
            <a:r>
              <a:rPr lang="pl-PL" sz="2800" dirty="0"/>
              <a:t>GitHub - </a:t>
            </a:r>
            <a:r>
              <a:rPr lang="pl-PL" sz="2800" dirty="0">
                <a:hlinkClick r:id="rId3"/>
              </a:rPr>
              <a:t>https://github.com/CityOfZion/awesome-neo</a:t>
            </a:r>
            <a:r>
              <a:rPr lang="pl-PL" sz="2800" dirty="0"/>
              <a:t> </a:t>
            </a:r>
          </a:p>
          <a:p>
            <a:r>
              <a:rPr lang="pl-PL" sz="2800" dirty="0"/>
              <a:t>www - </a:t>
            </a:r>
            <a:r>
              <a:rPr lang="pl-PL" sz="2800" dirty="0">
                <a:hlinkClick r:id="rId4"/>
              </a:rPr>
              <a:t>http://cityofzion.io/</a:t>
            </a:r>
            <a:r>
              <a:rPr lang="pl-PL" sz="2800" dirty="0"/>
              <a:t> </a:t>
            </a:r>
          </a:p>
        </p:txBody>
      </p:sp>
      <p:pic>
        <p:nvPicPr>
          <p:cNvPr id="4098" name="Picture 2" descr="https://raw.githubusercontent.com/CityOfZion/visual-identity/develop/_CoZ%20Branding/_Logo/_Logo%20with%20text/_PNG%201000x154px/CoZ_Logo_DARKBLUE_1000x154px.png">
            <a:extLst>
              <a:ext uri="{FF2B5EF4-FFF2-40B4-BE49-F238E27FC236}">
                <a16:creationId xmlns:a16="http://schemas.microsoft.com/office/drawing/2014/main" id="{14775172-3FE7-490A-AB49-FBF0FB7A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7353"/>
            <a:ext cx="7353300" cy="11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9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9C3A9-DA58-4B3F-BF2B-FDE249C2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NEO na infoShare 2018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B560D6-4994-4624-ACB8-2DF89F85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46060"/>
            <a:ext cx="8596668" cy="3256128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accent2"/>
                </a:solidFill>
              </a:rPr>
              <a:t>Warsztat</a:t>
            </a:r>
            <a:br>
              <a:rPr lang="pl-PL" sz="2000" dirty="0"/>
            </a:br>
            <a:r>
              <a:rPr lang="pl-PL" sz="2000" dirty="0"/>
              <a:t>How to </a:t>
            </a:r>
            <a:r>
              <a:rPr lang="pl-PL" sz="2000" dirty="0" err="1"/>
              <a:t>develop</a:t>
            </a:r>
            <a:r>
              <a:rPr lang="pl-PL" sz="2000" dirty="0"/>
              <a:t> a </a:t>
            </a:r>
            <a:r>
              <a:rPr lang="pl-PL" sz="2000" dirty="0" err="1"/>
              <a:t>dApp</a:t>
            </a:r>
            <a:r>
              <a:rPr lang="pl-PL" sz="2000" dirty="0"/>
              <a:t> on NEO </a:t>
            </a:r>
            <a:br>
              <a:rPr lang="pl-PL" sz="2000" dirty="0"/>
            </a:br>
            <a:r>
              <a:rPr lang="pl-PL" sz="2000" dirty="0"/>
              <a:t>22 maj 2018 9:30 - 13:00 </a:t>
            </a:r>
            <a:br>
              <a:rPr lang="pl-PL" sz="2000" dirty="0"/>
            </a:br>
            <a:r>
              <a:rPr lang="pl-PL" sz="2000" dirty="0">
                <a:hlinkClick r:id="rId2"/>
              </a:rPr>
              <a:t>https://infoshare.pl/is-register/#item-10</a:t>
            </a:r>
            <a:r>
              <a:rPr lang="pl-PL" sz="2000" dirty="0"/>
              <a:t> </a:t>
            </a:r>
          </a:p>
          <a:p>
            <a:r>
              <a:rPr lang="pl-PL" sz="2000" dirty="0">
                <a:solidFill>
                  <a:schemeClr val="accent2"/>
                </a:solidFill>
              </a:rPr>
              <a:t>Prezentacja</a:t>
            </a:r>
            <a:br>
              <a:rPr lang="pl-PL" sz="2000" dirty="0"/>
            </a:br>
            <a:r>
              <a:rPr lang="pl-PL" sz="2000" dirty="0"/>
              <a:t>Blockchain for </a:t>
            </a:r>
            <a:r>
              <a:rPr lang="pl-PL" sz="2000" dirty="0" err="1"/>
              <a:t>Businesses</a:t>
            </a:r>
            <a:r>
              <a:rPr lang="pl-PL" sz="2000" dirty="0"/>
              <a:t> - </a:t>
            </a:r>
            <a:r>
              <a:rPr lang="pl-PL" sz="2000" dirty="0" err="1"/>
              <a:t>what</a:t>
            </a:r>
            <a:r>
              <a:rPr lang="pl-PL" sz="2000" dirty="0"/>
              <a:t> to </a:t>
            </a:r>
            <a:r>
              <a:rPr lang="pl-PL" sz="2000" dirty="0" err="1"/>
              <a:t>evaluate</a:t>
            </a:r>
            <a:r>
              <a:rPr lang="pl-PL" sz="2000" dirty="0"/>
              <a:t> </a:t>
            </a:r>
            <a:r>
              <a:rPr lang="pl-PL" sz="2000" dirty="0" err="1"/>
              <a:t>before</a:t>
            </a:r>
            <a:r>
              <a:rPr lang="pl-PL" sz="2000" dirty="0"/>
              <a:t> </a:t>
            </a:r>
            <a:r>
              <a:rPr lang="pl-PL" sz="2000" dirty="0" err="1"/>
              <a:t>choosing</a:t>
            </a:r>
            <a:r>
              <a:rPr lang="pl-PL" sz="2000" dirty="0"/>
              <a:t> a platform</a:t>
            </a:r>
            <a:br>
              <a:rPr lang="pl-PL" sz="2000" dirty="0"/>
            </a:br>
            <a:r>
              <a:rPr lang="pl-PL" sz="2000" dirty="0"/>
              <a:t>23 maj 2018 9:30 - 10:20</a:t>
            </a:r>
          </a:p>
        </p:txBody>
      </p:sp>
      <p:pic>
        <p:nvPicPr>
          <p:cNvPr id="6146" name="Picture 2" descr="Malcolm Lerider">
            <a:extLst>
              <a:ext uri="{FF2B5EF4-FFF2-40B4-BE49-F238E27FC236}">
                <a16:creationId xmlns:a16="http://schemas.microsoft.com/office/drawing/2014/main" id="{C149E639-7F9F-438A-A583-6A52EE19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22" y="1382526"/>
            <a:ext cx="1742080" cy="17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E860A80-BF29-47A8-AA36-2A1EB7C240E5}"/>
              </a:ext>
            </a:extLst>
          </p:cNvPr>
          <p:cNvSpPr txBox="1"/>
          <p:nvPr/>
        </p:nvSpPr>
        <p:spPr>
          <a:xfrm>
            <a:off x="5193511" y="2349383"/>
            <a:ext cx="249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2"/>
                </a:solidFill>
              </a:rPr>
              <a:t>Malcolm </a:t>
            </a:r>
            <a:r>
              <a:rPr lang="pl-PL" sz="2000" dirty="0" err="1">
                <a:solidFill>
                  <a:schemeClr val="accent2"/>
                </a:solidFill>
              </a:rPr>
              <a:t>Lerieder</a:t>
            </a:r>
            <a:br>
              <a:rPr lang="pl-PL" sz="2000" dirty="0"/>
            </a:br>
            <a:r>
              <a:rPr lang="pl-PL" sz="2000" dirty="0"/>
              <a:t>Senior R&amp;D Manager</a:t>
            </a:r>
          </a:p>
        </p:txBody>
      </p:sp>
    </p:spTree>
    <p:extLst>
      <p:ext uri="{BB962C8B-B14F-4D97-AF65-F5344CB8AC3E}">
        <p14:creationId xmlns:p14="http://schemas.microsoft.com/office/powerpoint/2010/main" val="38595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38D6ADE-C23C-4D7B-83B0-217385FD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8" y="2671643"/>
            <a:ext cx="3861905" cy="135166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4BC3C4-D080-42D6-B2BF-0F1A565C9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pl-PL"/>
              <a:t>Naucz się </a:t>
            </a:r>
            <a:r>
              <a:rPr lang="pl-PL" err="1"/>
              <a:t>TypeScript</a:t>
            </a:r>
            <a:r>
              <a:rPr lang="pl-PL"/>
              <a:t> w 3 godziny!</a:t>
            </a:r>
            <a:br>
              <a:rPr lang="pl-PL"/>
            </a:br>
            <a:r>
              <a:rPr lang="pl-PL">
                <a:hlinkClick r:id="rId3"/>
              </a:rPr>
              <a:t>https://typescript-warsztaty.evenea.pl/</a:t>
            </a:r>
            <a:endParaRPr lang="pl-PL"/>
          </a:p>
          <a:p>
            <a:r>
              <a:rPr lang="pl-PL"/>
              <a:t>Spotkanie informacyjne: Jak zostać programistą</a:t>
            </a:r>
            <a:br>
              <a:rPr lang="pl-PL"/>
            </a:br>
            <a:r>
              <a:rPr lang="pl-PL">
                <a:hlinkClick r:id="rId4"/>
              </a:rPr>
              <a:t>https://isa-infogdansk1.evenea.pl/</a:t>
            </a:r>
            <a:r>
              <a:rPr lang="pl-PL"/>
              <a:t> </a:t>
            </a:r>
          </a:p>
          <a:p>
            <a:r>
              <a:rPr lang="pl-PL"/>
              <a:t>infoShare 2018</a:t>
            </a:r>
            <a:br>
              <a:rPr lang="pl-PL"/>
            </a:br>
            <a:r>
              <a:rPr lang="pl-PL">
                <a:hlinkClick r:id="rId5"/>
              </a:rPr>
              <a:t>https://infoshare.pl/is-register/#main</a:t>
            </a:r>
            <a:r>
              <a:rPr lang="pl-P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41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F2D648-141D-4AB5-A3EE-2C10F703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NEO Smart Economy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D984169-231A-40A0-8BE4-1AD8AE83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1120" y="2876315"/>
            <a:ext cx="3602567" cy="109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7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9633F1-818B-4279-947E-F8679FBA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NEO?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01FB28D1-5E44-4D7F-BEE3-EBE306B91771}"/>
              </a:ext>
            </a:extLst>
          </p:cNvPr>
          <p:cNvSpPr txBox="1"/>
          <p:nvPr/>
        </p:nvSpPr>
        <p:spPr>
          <a:xfrm>
            <a:off x="2598237" y="2239773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9" name="图片 10">
            <a:extLst>
              <a:ext uri="{FF2B5EF4-FFF2-40B4-BE49-F238E27FC236}">
                <a16:creationId xmlns:a16="http://schemas.microsoft.com/office/drawing/2014/main" id="{CAC24DF8-5006-4630-9FE4-07B147F07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515557" y="2019669"/>
            <a:ext cx="977030" cy="901875"/>
          </a:xfrm>
          <a:prstGeom prst="rect">
            <a:avLst/>
          </a:prstGeom>
        </p:spPr>
      </p:pic>
      <p:pic>
        <p:nvPicPr>
          <p:cNvPr id="10" name="图片 11">
            <a:extLst>
              <a:ext uri="{FF2B5EF4-FFF2-40B4-BE49-F238E27FC236}">
                <a16:creationId xmlns:a16="http://schemas.microsoft.com/office/drawing/2014/main" id="{CA6E71E1-BB8E-4A68-B7E9-463886E2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14" y="3407862"/>
            <a:ext cx="1164919" cy="840086"/>
          </a:xfrm>
          <a:prstGeom prst="rect">
            <a:avLst/>
          </a:prstGeom>
        </p:spPr>
      </p:pic>
      <p:sp>
        <p:nvSpPr>
          <p:cNvPr id="11" name="文本框 12">
            <a:extLst>
              <a:ext uri="{FF2B5EF4-FFF2-40B4-BE49-F238E27FC236}">
                <a16:creationId xmlns:a16="http://schemas.microsoft.com/office/drawing/2014/main" id="{20ED6E57-FB91-4372-9624-90AD886FC291}"/>
              </a:ext>
            </a:extLst>
          </p:cNvPr>
          <p:cNvSpPr txBox="1"/>
          <p:nvPr/>
        </p:nvSpPr>
        <p:spPr>
          <a:xfrm>
            <a:off x="2585711" y="355709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12" name="图片 13">
            <a:extLst>
              <a:ext uri="{FF2B5EF4-FFF2-40B4-BE49-F238E27FC236}">
                <a16:creationId xmlns:a16="http://schemas.microsoft.com/office/drawing/2014/main" id="{88E858C3-FCE8-4CED-8B6F-CB11926DE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659121" y="4757414"/>
            <a:ext cx="739037" cy="770713"/>
          </a:xfrm>
          <a:prstGeom prst="rect">
            <a:avLst/>
          </a:prstGeom>
        </p:spPr>
      </p:pic>
      <p:sp>
        <p:nvSpPr>
          <p:cNvPr id="13" name="文本框 15">
            <a:extLst>
              <a:ext uri="{FF2B5EF4-FFF2-40B4-BE49-F238E27FC236}">
                <a16:creationId xmlns:a16="http://schemas.microsoft.com/office/drawing/2014/main" id="{A205FD90-C605-439C-AAA5-76A0D375D314}"/>
              </a:ext>
            </a:extLst>
          </p:cNvPr>
          <p:cNvSpPr txBox="1"/>
          <p:nvPr/>
        </p:nvSpPr>
        <p:spPr>
          <a:xfrm>
            <a:off x="2598236" y="4999675"/>
            <a:ext cx="293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4" name="文本框 17">
            <a:extLst>
              <a:ext uri="{FF2B5EF4-FFF2-40B4-BE49-F238E27FC236}">
                <a16:creationId xmlns:a16="http://schemas.microsoft.com/office/drawing/2014/main" id="{F1C0DE08-D915-4430-9722-346A61ACD904}"/>
              </a:ext>
            </a:extLst>
          </p:cNvPr>
          <p:cNvSpPr txBox="1"/>
          <p:nvPr/>
        </p:nvSpPr>
        <p:spPr>
          <a:xfrm>
            <a:off x="3425636" y="2921544"/>
            <a:ext cx="3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F5FE962B-D9E5-4FD9-807D-D85D71446A57}"/>
              </a:ext>
            </a:extLst>
          </p:cNvPr>
          <p:cNvSpPr txBox="1"/>
          <p:nvPr/>
        </p:nvSpPr>
        <p:spPr>
          <a:xfrm>
            <a:off x="3403922" y="4393444"/>
            <a:ext cx="3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6" name="矩形 22">
            <a:extLst>
              <a:ext uri="{FF2B5EF4-FFF2-40B4-BE49-F238E27FC236}">
                <a16:creationId xmlns:a16="http://schemas.microsoft.com/office/drawing/2014/main" id="{966DCF99-5B22-4499-BBF3-49ED369B65F2}"/>
              </a:ext>
            </a:extLst>
          </p:cNvPr>
          <p:cNvSpPr/>
          <p:nvPr/>
        </p:nvSpPr>
        <p:spPr>
          <a:xfrm flipV="1">
            <a:off x="5079213" y="3690495"/>
            <a:ext cx="52923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矩形 23">
            <a:extLst>
              <a:ext uri="{FF2B5EF4-FFF2-40B4-BE49-F238E27FC236}">
                <a16:creationId xmlns:a16="http://schemas.microsoft.com/office/drawing/2014/main" id="{A335F68F-25DB-43DE-8CB8-65B9A3DD77D8}"/>
              </a:ext>
            </a:extLst>
          </p:cNvPr>
          <p:cNvSpPr/>
          <p:nvPr/>
        </p:nvSpPr>
        <p:spPr>
          <a:xfrm>
            <a:off x="5079213" y="3875608"/>
            <a:ext cx="529234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4">
            <a:extLst>
              <a:ext uri="{FF2B5EF4-FFF2-40B4-BE49-F238E27FC236}">
                <a16:creationId xmlns:a16="http://schemas.microsoft.com/office/drawing/2014/main" id="{C8C8C544-9D0E-4930-A53B-C932623D633D}"/>
              </a:ext>
            </a:extLst>
          </p:cNvPr>
          <p:cNvSpPr/>
          <p:nvPr/>
        </p:nvSpPr>
        <p:spPr>
          <a:xfrm>
            <a:off x="6096000" y="2656807"/>
            <a:ext cx="2392471" cy="22462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ED59F70E-19AF-403D-AEC0-55EEAEC2CF06}"/>
              </a:ext>
            </a:extLst>
          </p:cNvPr>
          <p:cNvSpPr txBox="1"/>
          <p:nvPr/>
        </p:nvSpPr>
        <p:spPr>
          <a:xfrm>
            <a:off x="6435831" y="3271657"/>
            <a:ext cx="170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rPr>
              <a:t>Smart Economy</a:t>
            </a:r>
            <a:endParaRPr kumimoji="1" lang="zh-CN" altLang="en-US" sz="2800" dirty="0">
              <a:solidFill>
                <a:schemeClr val="bg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A30F542-E244-4D42-B19A-ED355ACD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NEO blockchain</a:t>
            </a:r>
          </a:p>
        </p:txBody>
      </p:sp>
      <p:sp>
        <p:nvSpPr>
          <p:cNvPr id="43" name="pole tekstowe 2">
            <a:extLst>
              <a:ext uri="{FF2B5EF4-FFF2-40B4-BE49-F238E27FC236}">
                <a16:creationId xmlns:a16="http://schemas.microsoft.com/office/drawing/2014/main" id="{C84F0B46-2137-4F8E-A4D0-6C8B90EF91D0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obecnie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globalnie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market cap 4.839 B USD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Proof of Stake /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dBFT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czas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bloku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output 1000 - 10 000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NEO i GAS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9075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428</Words>
  <Application>Microsoft Office PowerPoint</Application>
  <PresentationFormat>Panoramiczny</PresentationFormat>
  <Paragraphs>109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MS PGothic</vt:lpstr>
      <vt:lpstr>华文新魏</vt:lpstr>
      <vt:lpstr>Arial</vt:lpstr>
      <vt:lpstr>Trebuchet MS</vt:lpstr>
      <vt:lpstr>Wingdings 3</vt:lpstr>
      <vt:lpstr>Faseta</vt:lpstr>
      <vt:lpstr>neo-python </vt:lpstr>
      <vt:lpstr>Agenda</vt:lpstr>
      <vt:lpstr>Arkadiusz Gutkowski</vt:lpstr>
      <vt:lpstr>Prezentacja programu PowerPoint</vt:lpstr>
      <vt:lpstr>NEO na infoShare 2018</vt:lpstr>
      <vt:lpstr>Prezentacja programu PowerPoint</vt:lpstr>
      <vt:lpstr>NEO Smart Economy</vt:lpstr>
      <vt:lpstr>Czym jest NEO?</vt:lpstr>
      <vt:lpstr>NEO blockchain</vt:lpstr>
      <vt:lpstr>NEO - GAS</vt:lpstr>
      <vt:lpstr>NEO vs ETH</vt:lpstr>
      <vt:lpstr>NEO Smart Contracts</vt:lpstr>
      <vt:lpstr>Smart Contract &amp; dApps</vt:lpstr>
      <vt:lpstr>NEO VM</vt:lpstr>
      <vt:lpstr>Ograniczenia developerskie</vt:lpstr>
      <vt:lpstr>Narzędzia developerskie - Python</vt:lpstr>
      <vt:lpstr>Materiały</vt:lpstr>
      <vt:lpstr>Warsztat</vt:lpstr>
      <vt:lpstr>Dołącz do NEO &amp; CoZ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neo-python</dc:title>
  <dc:creator>Arkadiusz Gutkowski</dc:creator>
  <cp:lastModifiedBy>Arkadiusz Gutkowski</cp:lastModifiedBy>
  <cp:revision>13</cp:revision>
  <dcterms:created xsi:type="dcterms:W3CDTF">2018-04-22T06:35:27Z</dcterms:created>
  <dcterms:modified xsi:type="dcterms:W3CDTF">2018-04-22T08:56:33Z</dcterms:modified>
</cp:coreProperties>
</file>