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skillfactory_rds\module_4\query_result_2021-05-08T13_39_08.422503Z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рейсов по направлениям</a:t>
            </a:r>
            <a:r>
              <a:rPr lang="ru-RU" sz="1400" baseline="0"/>
              <a:t> по</a:t>
            </a:r>
            <a:r>
              <a:rPr lang="ru-RU" sz="1400"/>
              <a:t> месяцам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Визулизация!$A$3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Визулизация!$B$3:$E$3</c:f>
              <c:numCache>
                <c:formatCode>General</c:formatCode>
                <c:ptCount val="4"/>
                <c:pt idx="0">
                  <c:v>31</c:v>
                </c:pt>
                <c:pt idx="1">
                  <c:v>28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5-4334-AA54-97A129EC8566}"/>
            </c:ext>
          </c:extLst>
        </c:ser>
        <c:ser>
          <c:idx val="1"/>
          <c:order val="1"/>
          <c:tx>
            <c:strRef>
              <c:f>Визулизация!$A$4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Визулизация!$B$4:$E$4</c:f>
              <c:numCache>
                <c:formatCode>General</c:formatCode>
                <c:ptCount val="4"/>
                <c:pt idx="0">
                  <c:v>31</c:v>
                </c:pt>
                <c:pt idx="1">
                  <c:v>28</c:v>
                </c:pt>
                <c:pt idx="3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85-4334-AA54-97A129EC8566}"/>
            </c:ext>
          </c:extLst>
        </c:ser>
        <c:ser>
          <c:idx val="2"/>
          <c:order val="2"/>
          <c:tx>
            <c:strRef>
              <c:f>Визулизация!$A$5</c:f>
              <c:strCache>
                <c:ptCount val="1"/>
                <c:pt idx="0">
                  <c:v>Novokuznetsk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Визулизация!$B$5:$E$5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85-4334-AA54-97A129EC856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197018784"/>
        <c:axId val="197019200"/>
      </c:barChart>
      <c:catAx>
        <c:axId val="1970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9200"/>
        <c:crosses val="autoZero"/>
        <c:auto val="1"/>
        <c:lblAlgn val="ctr"/>
        <c:lblOffset val="100"/>
        <c:noMultiLvlLbl val="0"/>
      </c:catAx>
      <c:valAx>
        <c:axId val="19701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Доля</a:t>
            </a:r>
            <a:r>
              <a:rPr lang="ru-RU" baseline="0"/>
              <a:t> расходов в прибыли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33-4C53-8D62-01871D1B4E8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33-4C53-8D62-01871D1B4E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Визулизация!$C$47:$D$47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Визулизация!$C$48:$D$48</c:f>
              <c:numCache>
                <c:formatCode>0%</c:formatCode>
                <c:ptCount val="2"/>
                <c:pt idx="0">
                  <c:v>0.30404595494733527</c:v>
                </c:pt>
                <c:pt idx="1">
                  <c:v>0.43192227511751241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33-4C53-8D62-01871D1B4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sz="1400"/>
              <a:t>Количество рейсов по направлениям (доли по месяцам)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Визулизация!$A$8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Визулизация!$B$8:$E$8</c:f>
              <c:numCache>
                <c:formatCode>0.0%</c:formatCode>
                <c:ptCount val="4"/>
                <c:pt idx="0">
                  <c:v>0.46268656716417911</c:v>
                </c:pt>
                <c:pt idx="1">
                  <c:v>0.46666666666666667</c:v>
                </c:pt>
                <c:pt idx="3">
                  <c:v>0.46456692913385828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7-4224-82BC-4EB147832743}"/>
            </c:ext>
          </c:extLst>
        </c:ser>
        <c:ser>
          <c:idx val="1"/>
          <c:order val="1"/>
          <c:tx>
            <c:strRef>
              <c:f>Визулизация!$A$9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Визулизация!$B$9:$E$9</c:f>
              <c:numCache>
                <c:formatCode>0.0%</c:formatCode>
                <c:ptCount val="4"/>
                <c:pt idx="0">
                  <c:v>0.46268656716417911</c:v>
                </c:pt>
                <c:pt idx="1">
                  <c:v>0.46666666666666667</c:v>
                </c:pt>
                <c:pt idx="3">
                  <c:v>0.46456692913385828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7-4224-82BC-4EB147832743}"/>
            </c:ext>
          </c:extLst>
        </c:ser>
        <c:ser>
          <c:idx val="2"/>
          <c:order val="2"/>
          <c:tx>
            <c:strRef>
              <c:f>Визулизация!$A$10</c:f>
              <c:strCache>
                <c:ptCount val="1"/>
                <c:pt idx="0">
                  <c:v>Novokuznetsk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Визулизация!$B$2:$E$2</c:f>
              <c:strCache>
                <c:ptCount val="4"/>
                <c:pt idx="0">
                  <c:v>Январь</c:v>
                </c:pt>
                <c:pt idx="1">
                  <c:v>Февраль</c:v>
                </c:pt>
                <c:pt idx="3">
                  <c:v>Итого</c:v>
                </c:pt>
              </c:strCache>
            </c:strRef>
          </c:cat>
          <c:val>
            <c:numRef>
              <c:f>Визулизация!$B$10:$E$10</c:f>
              <c:numCache>
                <c:formatCode>0.0%</c:formatCode>
                <c:ptCount val="4"/>
                <c:pt idx="0">
                  <c:v>7.4626865671641784E-2</c:v>
                </c:pt>
                <c:pt idx="1">
                  <c:v>6.6666666666666666E-2</c:v>
                </c:pt>
                <c:pt idx="3">
                  <c:v>7.0866141732283464E-2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E7-4224-82BC-4EB14783274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197018784"/>
        <c:axId val="197019200"/>
      </c:barChart>
      <c:catAx>
        <c:axId val="19701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9200"/>
        <c:crosses val="autoZero"/>
        <c:auto val="1"/>
        <c:lblAlgn val="ctr"/>
        <c:lblOffset val="100"/>
        <c:noMultiLvlLbl val="0"/>
      </c:catAx>
      <c:valAx>
        <c:axId val="197019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01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Средняя</a:t>
            </a:r>
            <a:r>
              <a:rPr lang="ru-RU" baseline="0"/>
              <a:t> заполненность на направлениях по классам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Визулизация!$A$34</c:f>
              <c:strCache>
                <c:ptCount val="1"/>
                <c:pt idx="0">
                  <c:v>Эконом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Визулизация!$B$33:$D$33</c:f>
              <c:strCache>
                <c:ptCount val="3"/>
                <c:pt idx="0">
                  <c:v>Moscow</c:v>
                </c:pt>
                <c:pt idx="1">
                  <c:v>Belgorod</c:v>
                </c:pt>
                <c:pt idx="2">
                  <c:v>Novokuznetsk</c:v>
                </c:pt>
              </c:strCache>
            </c:strRef>
          </c:cat>
          <c:val>
            <c:numRef>
              <c:f>Визулизация!$B$34:$D$34</c:f>
              <c:numCache>
                <c:formatCode>0.0%</c:formatCode>
                <c:ptCount val="3"/>
                <c:pt idx="0">
                  <c:v>0.86957770755530017</c:v>
                </c:pt>
                <c:pt idx="1">
                  <c:v>0.93080757726819541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C-4696-8091-0AF557E05EF2}"/>
            </c:ext>
          </c:extLst>
        </c:ser>
        <c:ser>
          <c:idx val="1"/>
          <c:order val="1"/>
          <c:tx>
            <c:strRef>
              <c:f>Визулизация!$A$35</c:f>
              <c:strCache>
                <c:ptCount val="1"/>
                <c:pt idx="0">
                  <c:v>Бизнес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Визулизация!$B$33:$D$33</c:f>
              <c:strCache>
                <c:ptCount val="3"/>
                <c:pt idx="0">
                  <c:v>Moscow</c:v>
                </c:pt>
                <c:pt idx="1">
                  <c:v>Belgorod</c:v>
                </c:pt>
                <c:pt idx="2">
                  <c:v>Novokuznetsk</c:v>
                </c:pt>
              </c:strCache>
            </c:strRef>
          </c:cat>
          <c:val>
            <c:numRef>
              <c:f>Визулизация!$B$35:$D$35</c:f>
              <c:numCache>
                <c:formatCode>0.0%</c:formatCode>
                <c:ptCount val="3"/>
                <c:pt idx="0">
                  <c:v>0.87570621468926557</c:v>
                </c:pt>
                <c:pt idx="1">
                  <c:v>0.92231638418079098</c:v>
                </c:pt>
                <c:pt idx="2" formatCode="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C-4696-8091-0AF557E05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0575680"/>
        <c:axId val="270568608"/>
      </c:barChart>
      <c:catAx>
        <c:axId val="27057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0568608"/>
        <c:crosses val="autoZero"/>
        <c:auto val="1"/>
        <c:lblAlgn val="ctr"/>
        <c:lblOffset val="100"/>
        <c:noMultiLvlLbl val="0"/>
      </c:catAx>
      <c:valAx>
        <c:axId val="2705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057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Структура средней относительной прибыли с рейса (Москва)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Визулизация!$A$15</c:f>
              <c:strCache>
                <c:ptCount val="1"/>
                <c:pt idx="0">
                  <c:v>Moscow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E3-4CAB-AD33-C42B4CDD6FE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E3-4CAB-AD33-C42B4CDD6FE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E3-4CAB-AD33-C42B4CDD6FE9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E3-4CAB-AD33-C42B4CDD6FE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Визулизация!$B$15:$H$15</c:f>
              <c:numCache>
                <c:formatCode>_-* #\ ##0_-;\-* #\ ##0_-;_-* "-"??_-;_-@_-</c:formatCode>
                <c:ptCount val="7"/>
                <c:pt idx="0">
                  <c:v>1642576.2711864407</c:v>
                </c:pt>
                <c:pt idx="1">
                  <c:v>1570215.8561084745</c:v>
                </c:pt>
                <c:pt idx="2">
                  <c:v>1323516.3008542371</c:v>
                </c:pt>
                <c:pt idx="3">
                  <c:v>1322933.3228542372</c:v>
                </c:pt>
                <c:pt idx="4">
                  <c:v>1259599.9895209037</c:v>
                </c:pt>
                <c:pt idx="5">
                  <c:v>1259599.9895209041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E3-4CAB-AD33-C42B4CDD6FE9}"/>
            </c:ext>
          </c:extLst>
        </c:ser>
        <c:ser>
          <c:idx val="1"/>
          <c:order val="1"/>
          <c:tx>
            <c:strRef>
              <c:f>Визулизация!$A$16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4.8548479672138559E-17"/>
                  <c:y val="-5.50379383676017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6E3-4CAB-AD33-C42B4CDD6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Визулизация!$B$16:$H$16</c:f>
              <c:numCache>
                <c:formatCode>_-* #\ ##0_-;\-* #\ ##0_-;_-* "-"??_-;_-@_-</c:formatCode>
                <c:ptCount val="7"/>
                <c:pt idx="1">
                  <c:v>72360.41507796607</c:v>
                </c:pt>
                <c:pt idx="2">
                  <c:v>246699.55525423741</c:v>
                </c:pt>
                <c:pt idx="3">
                  <c:v>582.97799999999961</c:v>
                </c:pt>
                <c:pt idx="4">
                  <c:v>63333.333333333387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E3-4CAB-AD33-C42B4CDD6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13008"/>
        <c:axId val="203910512"/>
      </c:barChart>
      <c:catAx>
        <c:axId val="20391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0512"/>
        <c:crosses val="autoZero"/>
        <c:auto val="1"/>
        <c:lblAlgn val="ctr"/>
        <c:lblOffset val="100"/>
        <c:noMultiLvlLbl val="0"/>
      </c:catAx>
      <c:valAx>
        <c:axId val="20391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Структура средней относительной прибыли с рейса (Белгород)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Визулизация!$A$17</c:f>
              <c:strCache>
                <c:ptCount val="1"/>
                <c:pt idx="0">
                  <c:v>Belgorod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36-4FD0-BBF0-D82B12AE580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36-4FD0-BBF0-D82B12AE580C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36-4FD0-BBF0-D82B12AE580C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36-4FD0-BBF0-D82B12AE580C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Визулизация!$B$17:$H$17</c:f>
              <c:numCache>
                <c:formatCode>_-* #\ ##0_-;\-* #\ ##0_-;_-* "-"??_-;_-@_-</c:formatCode>
                <c:ptCount val="7"/>
                <c:pt idx="0">
                  <c:v>710435.59322033904</c:v>
                </c:pt>
                <c:pt idx="1">
                  <c:v>647726.9223864408</c:v>
                </c:pt>
                <c:pt idx="2">
                  <c:v>560057.48153898318</c:v>
                </c:pt>
                <c:pt idx="3">
                  <c:v>559474.50353898318</c:v>
                </c:pt>
                <c:pt idx="4">
                  <c:v>496141.1702056498</c:v>
                </c:pt>
                <c:pt idx="5">
                  <c:v>496141.1702056498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36-4FD0-BBF0-D82B12AE580C}"/>
            </c:ext>
          </c:extLst>
        </c:ser>
        <c:ser>
          <c:idx val="1"/>
          <c:order val="1"/>
          <c:tx>
            <c:strRef>
              <c:f>Визулизация!$A$18</c:f>
              <c:strCache>
                <c:ptCount val="1"/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4.8548479672138559E-17"/>
                  <c:y val="-5.50379383676017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36-4FD0-BBF0-D82B12AE58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Визулизация!$B$14:$H$14</c:f>
              <c:strCache>
                <c:ptCount val="6"/>
                <c:pt idx="0">
                  <c:v>Стоимость билетов</c:v>
                </c:pt>
                <c:pt idx="1">
                  <c:v>Расходы на питание</c:v>
                </c:pt>
                <c:pt idx="2">
                  <c:v>Расходы на топливо</c:v>
                </c:pt>
                <c:pt idx="3">
                  <c:v>Расходы на просчет рейса</c:v>
                </c:pt>
                <c:pt idx="4">
                  <c:v>Расходы на зарплату</c:v>
                </c:pt>
                <c:pt idx="5">
                  <c:v>Относительная прибыль</c:v>
                </c:pt>
              </c:strCache>
            </c:strRef>
          </c:cat>
          <c:val>
            <c:numRef>
              <c:f>Визулизация!$B$18:$H$18</c:f>
              <c:numCache>
                <c:formatCode>_-* #\ ##0_-;\-* #\ ##0_-;_-* "-"??_-;_-@_-</c:formatCode>
                <c:ptCount val="7"/>
                <c:pt idx="1">
                  <c:v>62708.670833898264</c:v>
                </c:pt>
                <c:pt idx="2">
                  <c:v>87669.44084745759</c:v>
                </c:pt>
                <c:pt idx="3">
                  <c:v>582.97799999999961</c:v>
                </c:pt>
                <c:pt idx="4">
                  <c:v>63333.333333333387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36-4FD0-BBF0-D82B12AE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3913008"/>
        <c:axId val="203910512"/>
      </c:barChart>
      <c:catAx>
        <c:axId val="20391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0512"/>
        <c:crosses val="autoZero"/>
        <c:auto val="1"/>
        <c:lblAlgn val="ctr"/>
        <c:lblOffset val="100"/>
        <c:noMultiLvlLbl val="0"/>
      </c:catAx>
      <c:valAx>
        <c:axId val="20391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1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Относительная маржинальность</a:t>
            </a:r>
            <a:r>
              <a:rPr lang="ru-RU" baseline="0"/>
              <a:t> из расчета среднего рейса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2F-4305-B3C0-5767100358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2F-4305-B3C0-5767100358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Визулизация!$A$20:$A$21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Визулизация!$B$20:$B$21</c:f>
              <c:numCache>
                <c:formatCode>0%</c:formatCode>
                <c:ptCount val="2"/>
                <c:pt idx="0">
                  <c:v>0.76684414088795338</c:v>
                </c:pt>
                <c:pt idx="1">
                  <c:v>0.6983619274432572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2F-4305-B3C0-576710035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Общая</a:t>
            </a:r>
            <a:r>
              <a:rPr lang="ru-RU" baseline="0"/>
              <a:t> </a:t>
            </a:r>
            <a:r>
              <a:rPr lang="ru-RU"/>
              <a:t>относительная прибыль</a:t>
            </a:r>
            <a:r>
              <a:rPr lang="ru-RU" baseline="0"/>
              <a:t> по всем рейсам за 2 месяца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C1-4DD9-B9C0-66E61F02A95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C1-4DD9-B9C0-66E61F02A95F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Визулизация!$A$24:$A$25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Визулизация!$B$24:$B$25</c:f>
              <c:numCache>
                <c:formatCode>_-* #\ ##0_-;\-* #\ ##0_-;_-* "-"??_-;_-@_-</c:formatCode>
                <c:ptCount val="2"/>
                <c:pt idx="0">
                  <c:v>74316399.381733343</c:v>
                </c:pt>
                <c:pt idx="1">
                  <c:v>29272329.042133339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C1-4DD9-B9C0-66E61F02A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Доля направления в прибыли (из расчета</a:t>
            </a:r>
            <a:r>
              <a:rPr lang="ru-RU" baseline="0"/>
              <a:t> за два месяца)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Визулизация!$D$24</c:f>
              <c:strCache>
                <c:ptCount val="1"/>
                <c:pt idx="0">
                  <c:v>Moscow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A9-4B1A-8111-7EB3A9BC5E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A9-4B1A-8111-7EB3A9BC5E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Визулизация!$E$24</c:f>
              <c:numCache>
                <c:formatCode>0%</c:formatCode>
                <c:ptCount val="1"/>
                <c:pt idx="0">
                  <c:v>0.71741781671113702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A9-4B1A-8111-7EB3A9BC5E01}"/>
            </c:ext>
          </c:extLst>
        </c:ser>
        <c:ser>
          <c:idx val="1"/>
          <c:order val="1"/>
          <c:tx>
            <c:strRef>
              <c:f>Визулизация!$D$25</c:f>
              <c:strCache>
                <c:ptCount val="1"/>
                <c:pt idx="0">
                  <c:v>Belgorod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Визулизация!$E$25</c:f>
              <c:numCache>
                <c:formatCode>0%</c:formatCode>
                <c:ptCount val="1"/>
                <c:pt idx="0">
                  <c:v>0.28258218328886292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A9-4B1A-8111-7EB3A9BC5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3904688"/>
        <c:axId val="203907184"/>
      </c:barChart>
      <c:catAx>
        <c:axId val="203904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Общая</a:t>
            </a:r>
            <a:r>
              <a:rPr lang="ru-RU" baseline="0"/>
              <a:t> </a:t>
            </a:r>
            <a:r>
              <a:rPr lang="ru-RU"/>
              <a:t>относительная прибыль</a:t>
            </a:r>
            <a:r>
              <a:rPr lang="ru-RU" baseline="0"/>
              <a:t> по всем рейсам на 1 пассажира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8C-44B1-B818-9763F03F24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8C-44B1-B818-9763F03F2462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Визулизация!$A$27:$A$28</c:f>
              <c:strCache>
                <c:ptCount val="2"/>
                <c:pt idx="0">
                  <c:v>Moscow</c:v>
                </c:pt>
                <c:pt idx="1">
                  <c:v>Belgorod</c:v>
                </c:pt>
              </c:strCache>
            </c:strRef>
          </c:cat>
          <c:val>
            <c:numRef>
              <c:f>Визулизация!$B$27:$B$28</c:f>
              <c:numCache>
                <c:formatCode>_-* #\ ##0_-;\-* #\ ##0_-;_-* "-"??_-;_-@_-</c:formatCode>
                <c:ptCount val="2"/>
                <c:pt idx="0">
                  <c:v>11135.211174967537</c:v>
                </c:pt>
                <c:pt idx="1">
                  <c:v>5501.2834132932412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C-44B1-B818-9763F03F2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3904688"/>
        <c:axId val="203907184"/>
      </c:barChart>
      <c:catAx>
        <c:axId val="20390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7184"/>
        <c:crosses val="autoZero"/>
        <c:auto val="1"/>
        <c:lblAlgn val="ctr"/>
        <c:lblOffset val="100"/>
        <c:noMultiLvlLbl val="0"/>
      </c:catAx>
      <c:valAx>
        <c:axId val="20390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9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DFCFB-2391-4B17-A16B-27FBDFA95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F4767B-EF8B-40A4-92E2-7EE438F46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31CA2-141E-41E1-BC09-50C5CC4D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A61038-7EDA-4E1E-BC15-2BCA6A9E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BA5FB-B525-4E22-9D23-601C322E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49334-83CF-4697-AD58-9EEF4FE8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B2815-DEDE-4BA9-B7A2-06D712C6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5B23A-8253-4498-9296-9541C86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73FFE0-6CC6-4A4A-BE36-DBA0B02A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20952-9865-49A7-B79D-838D619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2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EBC36A-3CC4-4405-BCCB-442F0C4F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5C19E4-A05B-4F02-93CE-36602542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5116F-1185-4A3E-BD11-3D36D5B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BC68E-259F-41DC-B0E7-A8FD02E1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CA63D-7578-4550-A12A-E76EDDA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3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9DDFE-1E16-4EBC-BBA4-9C70295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4479-08E2-4555-BB5A-6311F5C4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6FE05-4DC6-48CA-B0AD-1986D819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88C10-6551-4082-9E98-DFC3A9E5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DF65A-01B3-4E83-A543-C9045D7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6FB83-66BE-452A-A11E-C2454743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3103D1-36F7-4FE7-BBF1-C1AF89CC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6FE8B-C950-4EF3-A143-6A7D6269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4219D-422B-4CFE-BA15-990B2FA2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6AADA-5886-44CB-A3F3-8A263BEF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06692-FF64-40B6-88A9-E944498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AAAF7C-D1C1-4B39-BF81-F404F9B36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C7730B-5B51-493C-8E77-7B6DC0DE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76557-4BF2-4D73-83C7-9AF6503A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F6EF6-B250-4B46-A7D6-18C9D1D2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249064-5406-4BCE-B8A9-CECD25F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37B44-1173-4E84-98D1-8312CF6D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7B27ED-8DD1-4C32-BD5D-67AEBA62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738F0-916B-4265-BFE5-C455AEE7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D72EDE-0AE9-41A5-8CC4-7BFDB341B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417898-3E07-445D-8E55-935D6F3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BD6AEE-4586-4945-8C08-6C59FD3A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D35027-0C43-4BE1-BA0C-9D3CF837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7D5F83-4FE8-4B8F-916D-91EE7627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4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F4669-EBBA-4A66-8B78-8665819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F5B30D-22E0-4B4E-AE8D-2A4A1486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C6B0B0-6E1B-4D42-BFD4-5177C22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DEAA2-4FD2-4FCB-9DA2-678B90F8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8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E00DF7-54D8-458C-9DCE-B464218C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FF36EB-902E-4C9E-96F9-A91FDBB8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807C8A-EEF8-4269-8D8C-68E8D3E3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1AF39-78CC-40AD-A23A-D223CEB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DBC84-568B-457B-9369-A4AD04C8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98C4F0-B5D3-47A2-A15A-9F975AF5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190F62-B7DB-4FEA-9BB4-98501C61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FF0C9-5241-461A-BC7E-F9AEBE8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441B10-E5C0-434F-B6DB-1867971A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7219A-B46E-4AF3-8FBA-FF63DDA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1FA7D-C4ED-43A2-92DF-71B4CDD1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6E778-944E-4167-8B1E-03D48614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37303-FBCC-4AEA-8FE5-2A996C2B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4AFA4-8B98-497E-A506-BE4AC3B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056C5-19EC-4A0E-883A-B6EDCB1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236FA-1D82-44A8-BD5D-2132A9CC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90C230-CDA8-42C9-B3D2-B9F8B2DD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E6552-4489-49C5-A1B1-1980F253B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4D06-A939-4C77-B000-B9B86C26D0B6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FBAB2-5C20-4396-ADA7-1B681E72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86840-1966-473D-988F-EBCE9384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A63A-B672-4055-BFE7-ED48944DB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42B20-89E5-40D5-A2F7-1957ABBF8196}"/>
              </a:ext>
            </a:extLst>
          </p:cNvPr>
          <p:cNvSpPr txBox="1"/>
          <p:nvPr/>
        </p:nvSpPr>
        <p:spPr>
          <a:xfrm>
            <a:off x="1621923" y="2890391"/>
            <a:ext cx="8948155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прибыльности рейсов из 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Анапы в зимнее время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2017 г.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представленных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A27DE-3543-44CC-B630-F8A83BB5F649}"/>
              </a:ext>
            </a:extLst>
          </p:cNvPr>
          <p:cNvSpPr txBox="1"/>
          <p:nvPr/>
        </p:nvSpPr>
        <p:spPr>
          <a:xfrm>
            <a:off x="9802720" y="6523732"/>
            <a:ext cx="2397324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Arkadiy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Antonenkov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DSPR-33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D3B5188-E92B-450D-8E5B-2961A3491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83984"/>
              </p:ext>
            </p:extLst>
          </p:nvPr>
        </p:nvGraphicFramePr>
        <p:xfrm>
          <a:off x="261937" y="1183480"/>
          <a:ext cx="3462338" cy="537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4C71E91-593B-47B6-A6DB-EF7711F1B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056997"/>
              </p:ext>
            </p:extLst>
          </p:nvPr>
        </p:nvGraphicFramePr>
        <p:xfrm>
          <a:off x="3824286" y="1183481"/>
          <a:ext cx="3462337" cy="537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Рейсы по направлениям и месяцам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7470669" y="1183801"/>
            <a:ext cx="4459391" cy="32932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Всего за 2017 г. в имеющихся данных обнаружено 127 рейсов из Анапы в зимнее время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127 рейсов по 59 выполнено в Москву и Белгород и 9 – в Новокузнецк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Доли по направлениям в общем объеме за зимнее время составили: 7.1% Новокузнецк и по 46,5% у Москвы и Белгорода</a:t>
            </a:r>
          </a:p>
        </p:txBody>
      </p:sp>
    </p:spTree>
    <p:extLst>
      <p:ext uri="{BB962C8B-B14F-4D97-AF65-F5344CB8AC3E}">
        <p14:creationId xmlns:p14="http://schemas.microsoft.com/office/powerpoint/2010/main" val="35968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на рейсах по классам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7470669" y="1183801"/>
            <a:ext cx="4459391" cy="40318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рейсов совершенных в Новокузнецк были пустые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Вывод: это запасные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борты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требовались в пункте назначения (направление можно далее не учитывать)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Заполненность на рейсах в Белгород была выше чем на рейсах в Москву в среднем на 5.5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составляла 92.5%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Заполненность по классам на каждом из отдельно взятых направлений приблизительно одинаковая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8243878-93D9-4F3D-924E-DF52387D4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214121"/>
              </p:ext>
            </p:extLst>
          </p:nvPr>
        </p:nvGraphicFramePr>
        <p:xfrm>
          <a:off x="261935" y="1183800"/>
          <a:ext cx="7208733" cy="441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8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прибыли с рейса по направлениям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261937" y="4791084"/>
            <a:ext cx="11668124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рейса в Москву в 2.5 раза выше прибыльности рейса в Белгород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составляет 1.26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млн.руб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Расходы на топливо на рейсах Белгород ниже, т.к. дальность полета из Анапы меньше чем до Москвы и ниже среднечасовой расход топлива с учетом используемого судна (рейсы в Белгород обслуживаются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судном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Sukhoi Superjet 100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 среднечасовым расходом 1700л)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9521AD1-4553-4FE5-B16B-1A5D20C57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544428"/>
              </p:ext>
            </p:extLst>
          </p:nvPr>
        </p:nvGraphicFramePr>
        <p:xfrm>
          <a:off x="1100136" y="1147767"/>
          <a:ext cx="4795838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B3AE048-FE40-4D7A-B744-2587A76CA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109097"/>
              </p:ext>
            </p:extLst>
          </p:nvPr>
        </p:nvGraphicFramePr>
        <p:xfrm>
          <a:off x="6067424" y="1152530"/>
          <a:ext cx="4795838" cy="345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030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маржинальности и общей прибыли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340518" y="4549676"/>
            <a:ext cx="11510960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Маржинальность со среднего рейса в Москву выше чем в Белгород на 7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относительная прибыль по рейсам в Москву составляет 74,3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млн.руб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что превышает прибыль по рейсам в Белгород в 2.5 раза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прибыли рейсов в Белгород составляет 28%, против 72% у рейсов в Москву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9E892AC-3B7C-4DF2-A956-9FAB39EB3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708947"/>
              </p:ext>
            </p:extLst>
          </p:nvPr>
        </p:nvGraphicFramePr>
        <p:xfrm>
          <a:off x="1266825" y="1084583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56AE161-5DBF-4910-B4CD-EE6C8E7CD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620167"/>
              </p:ext>
            </p:extLst>
          </p:nvPr>
        </p:nvGraphicFramePr>
        <p:xfrm>
          <a:off x="4526756" y="1084583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78E5883-5B4F-4BFF-BF99-3BF7362BF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523546"/>
              </p:ext>
            </p:extLst>
          </p:nvPr>
        </p:nvGraphicFramePr>
        <p:xfrm>
          <a:off x="7786687" y="1084582"/>
          <a:ext cx="3138488" cy="334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910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 на пассажира и доля расходов в прибыли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6912767" y="1116805"/>
            <a:ext cx="5017293" cy="25545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моменты</a:t>
            </a:r>
            <a:endParaRPr lang="ru-RU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относительная прибыль по всем рейсам на 1 пассажира в Москву в 2 раза больше аналогичной в Белгород и составляет 11,135 руб.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расходов в прибыли на рейсах в Белгород выше доли расходов на рейсах в Москву на 13 </a:t>
            </a:r>
            <a:r>
              <a:rPr lang="ru-R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пр.пунктов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составляет 43%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8D081039-9066-4BF6-847F-F69858A09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039374"/>
              </p:ext>
            </p:extLst>
          </p:nvPr>
        </p:nvGraphicFramePr>
        <p:xfrm>
          <a:off x="340518" y="1116805"/>
          <a:ext cx="3138488" cy="543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1EF41E7C-73DC-4C22-88BD-1215526EE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102980"/>
              </p:ext>
            </p:extLst>
          </p:nvPr>
        </p:nvGraphicFramePr>
        <p:xfrm>
          <a:off x="3626643" y="1116805"/>
          <a:ext cx="3138488" cy="5436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11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034985-7513-4C6E-B24E-FCAF7BAC124E}"/>
              </a:ext>
            </a:extLst>
          </p:cNvPr>
          <p:cNvCxnSpPr/>
          <p:nvPr/>
        </p:nvCxnSpPr>
        <p:spPr>
          <a:xfrm>
            <a:off x="261937" y="962025"/>
            <a:ext cx="1166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2A4D5-489E-42F2-BD49-87A8C7F430F2}"/>
              </a:ext>
            </a:extLst>
          </p:cNvPr>
          <p:cNvSpPr txBox="1"/>
          <p:nvPr/>
        </p:nvSpPr>
        <p:spPr>
          <a:xfrm>
            <a:off x="261936" y="304479"/>
            <a:ext cx="1166812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41A42-A7F0-4117-A55B-AE2DF200296D}"/>
              </a:ext>
            </a:extLst>
          </p:cNvPr>
          <p:cNvSpPr txBox="1"/>
          <p:nvPr/>
        </p:nvSpPr>
        <p:spPr>
          <a:xfrm>
            <a:off x="261937" y="1116805"/>
            <a:ext cx="11668124" cy="56323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Рейсы из Анапы в Белгород в зимнее время наименее прибыльные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прибыль составляет 28% от общего числа всех рейсов из Анапы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Маржинальность рейсов в Белгород составляет 70%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расходов в прибыли на рейсах в Белгород составляет 43%, в Москву – 40%;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Прибыльность рейса на 1 пассажира на рейсах в Белгород составляет 5.5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тыс.руб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в Москву – 11.1 </a:t>
            </a:r>
            <a:r>
              <a:rPr lang="ru-R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тыс.руб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ПРЕДЛОЖЕНИЕ:</a:t>
            </a:r>
          </a:p>
          <a:p>
            <a:endParaRPr lang="ru-RU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в данные информацию по расходам на наземное обслуживание и ежемесячные лизинговые платежи в пропорции к одному рейсу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Пересчитать прибыльность с учетом наземного обслуживания и лизинговых платежей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20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528</Words>
  <Application>Microsoft Office PowerPoint</Application>
  <PresentationFormat>Широкоэкранный</PresentationFormat>
  <Paragraphs>72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Rakhmankulov Timur</dc:creator>
  <cp:lastModifiedBy>Аркадий Антоненков</cp:lastModifiedBy>
  <cp:revision>12</cp:revision>
  <dcterms:created xsi:type="dcterms:W3CDTF">2021-05-08T15:20:26Z</dcterms:created>
  <dcterms:modified xsi:type="dcterms:W3CDTF">2021-06-10T10:28:31Z</dcterms:modified>
</cp:coreProperties>
</file>