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561A-6DDA-4426-81C2-518B913ADF3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4535-EBE7-4834-81FF-6035A239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0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74535-EBE7-4834-81FF-6035A23981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61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39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8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31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9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4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6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8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6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D5E7-9AF7-48AA-ACEB-391A300F2791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33C283-3D72-4528-BF72-BEE70A7F5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8" r:id="rId1"/>
    <p:sldLayoutId id="2147484909" r:id="rId2"/>
    <p:sldLayoutId id="2147484910" r:id="rId3"/>
    <p:sldLayoutId id="2147484911" r:id="rId4"/>
    <p:sldLayoutId id="2147484912" r:id="rId5"/>
    <p:sldLayoutId id="2147484913" r:id="rId6"/>
    <p:sldLayoutId id="2147484914" r:id="rId7"/>
    <p:sldLayoutId id="2147484915" r:id="rId8"/>
    <p:sldLayoutId id="2147484916" r:id="rId9"/>
    <p:sldLayoutId id="2147484917" r:id="rId10"/>
    <p:sldLayoutId id="2147484918" r:id="rId11"/>
    <p:sldLayoutId id="2147484919" r:id="rId12"/>
    <p:sldLayoutId id="2147484920" r:id="rId13"/>
    <p:sldLayoutId id="2147484921" r:id="rId14"/>
    <p:sldLayoutId id="2147484922" r:id="rId15"/>
    <p:sldLayoutId id="21474849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397FA-5B2C-4A58-BFC4-6A848BD1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21" y="385631"/>
            <a:ext cx="8596668" cy="862013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ANALYSIS </a:t>
            </a:r>
            <a:r>
              <a:rPr lang="en-IN" b="1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OF</a:t>
            </a:r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 INDIAN PREMIER LEAGUE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D308C-ED4A-40F7-9CE2-31C37017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	</a:t>
            </a:r>
            <a:r>
              <a:rPr lang="en-IN" b="1" dirty="0">
                <a:latin typeface="Arial Black" panose="020B0A04020102020204" pitchFamily="34" charset="0"/>
              </a:rPr>
              <a:t>			BY:-</a:t>
            </a:r>
          </a:p>
          <a:p>
            <a:pPr marL="0" indent="0" algn="ctr">
              <a:buNone/>
            </a:pPr>
            <a:r>
              <a:rPr lang="en-IN" dirty="0"/>
              <a:t>											ARKAJYOTI ROY</a:t>
            </a:r>
          </a:p>
          <a:p>
            <a:pPr marL="0" indent="0" algn="ctr">
              <a:buNone/>
            </a:pPr>
            <a:r>
              <a:rPr lang="en-IN" dirty="0"/>
              <a:t>										</a:t>
            </a:r>
            <a:r>
              <a:rPr lang="en-IN" b="1" dirty="0">
                <a:latin typeface="Arial Black" panose="020B0A04020102020204" pitchFamily="34" charset="0"/>
              </a:rPr>
              <a:t>SOURCE:-</a:t>
            </a:r>
          </a:p>
          <a:p>
            <a:pPr marL="0" indent="0" algn="ctr">
              <a:buNone/>
            </a:pPr>
            <a:r>
              <a:rPr lang="en-IN" dirty="0"/>
              <a:t>						   				 Kaggle.com</a:t>
            </a:r>
          </a:p>
        </p:txBody>
      </p:sp>
    </p:spTree>
    <p:extLst>
      <p:ext uri="{BB962C8B-B14F-4D97-AF65-F5344CB8AC3E}">
        <p14:creationId xmlns:p14="http://schemas.microsoft.com/office/powerpoint/2010/main" val="14360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12BB-D115-49A8-B057-46D687F7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44" y="1351128"/>
            <a:ext cx="7766936" cy="2077872"/>
          </a:xfrm>
        </p:spPr>
        <p:txBody>
          <a:bodyPr/>
          <a:lstStyle/>
          <a:p>
            <a:pPr algn="l"/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GOOGLE DRIVE LINK:-</a:t>
            </a: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br>
              <a:rPr lang="en-IN" sz="40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r>
              <a:rPr lang="en-IN" sz="3200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https://drive.google.com/file/d/1DZ6qIkft5PLpxNVjfjZDY1Z47dphtYu5/view?usp=sharing</a:t>
            </a:r>
            <a:endParaRPr lang="en-IN" sz="4000" u="sng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DA0FA-6381-4B8C-94D3-3C5B2130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44" y="3593633"/>
            <a:ext cx="8865232" cy="2861758"/>
          </a:xfrm>
        </p:spPr>
        <p:txBody>
          <a:bodyPr>
            <a:normAutofit/>
          </a:bodyPr>
          <a:lstStyle/>
          <a:p>
            <a:pPr algn="l"/>
            <a:r>
              <a:rPr lang="en-IN" sz="4000" b="1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TABLEAU LINK:-</a:t>
            </a:r>
          </a:p>
          <a:p>
            <a:r>
              <a:rPr lang="en-IN" sz="4000" b="1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https://public.tableau.com/app/profile/arkajyoti.roy7002/viz/tableauprojectArkajyotiRoy/Tournament4simage</a:t>
            </a:r>
          </a:p>
        </p:txBody>
      </p:sp>
    </p:spTree>
    <p:extLst>
      <p:ext uri="{BB962C8B-B14F-4D97-AF65-F5344CB8AC3E}">
        <p14:creationId xmlns:p14="http://schemas.microsoft.com/office/powerpoint/2010/main" val="35832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4B08-2863-4C73-91B8-D24CFC66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3120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1CB1-5516-4C67-844F-DA24C351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50" y="1038172"/>
            <a:ext cx="9603275" cy="5301212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Title winner from each season.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Runs by scored by a batsman in each season.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wickets taken by a blower in each season.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Total boundaries (fours &amp; sixes) hit in each season.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Matches win on the base of toss decision.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Toss decision based winning.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Man Of The Match(MOM) Awards received by a player.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extra conceded by a blower.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Venues with most number of matches played.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Cities with most matches hosted.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matches win by a team.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type of dismissal by players.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>
                <a:latin typeface="Bahnschrift SemiBold SemiConden" panose="020B0502040204020203" pitchFamily="34" charset="0"/>
              </a:rPr>
              <a:t>Most batsman dismissed.</a:t>
            </a:r>
          </a:p>
        </p:txBody>
      </p:sp>
    </p:spTree>
    <p:extLst>
      <p:ext uri="{BB962C8B-B14F-4D97-AF65-F5344CB8AC3E}">
        <p14:creationId xmlns:p14="http://schemas.microsoft.com/office/powerpoint/2010/main" val="39189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029-A52F-49FF-A3F7-9AA3FF46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86" y="385550"/>
            <a:ext cx="10018713" cy="771336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CHAMPIONS FROM 2008-2020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AB80B4-3B92-4DF5-8F53-42673E149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167761"/>
              </p:ext>
            </p:extLst>
          </p:nvPr>
        </p:nvGraphicFramePr>
        <p:xfrm>
          <a:off x="688976" y="1457136"/>
          <a:ext cx="10296334" cy="519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48167">
                  <a:extLst>
                    <a:ext uri="{9D8B030D-6E8A-4147-A177-3AD203B41FA5}">
                      <a16:colId xmlns:a16="http://schemas.microsoft.com/office/drawing/2014/main" val="2053999591"/>
                    </a:ext>
                  </a:extLst>
                </a:gridCol>
                <a:gridCol w="5148167">
                  <a:extLst>
                    <a:ext uri="{9D8B030D-6E8A-4147-A177-3AD203B41FA5}">
                      <a16:colId xmlns:a16="http://schemas.microsoft.com/office/drawing/2014/main" val="26332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Black" panose="020B0A04020102020204" pitchFamily="34" charset="0"/>
                        </a:rPr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Black" panose="020B0A04020102020204" pitchFamily="34" charset="0"/>
                        </a:rPr>
                        <a:t>TITLE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RAJASTHAN ROYALS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2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DECCAN CHARGERS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CHENNAI SUPER 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4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CHENNAI SUPER 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KOLKATA KNIGHT RIDERS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1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MUMBAI INDIANS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KOLKATA KNIGHT RIDERS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7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MUMBAI INDIANS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SUNRISERS HYDRABAD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8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MUMBAI INDIANS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CHENNAI SUPER 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3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MUMBAI INDIANS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1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Bahnschrift SemiBold SemiConden" panose="020B0502040204020203" pitchFamily="34" charset="0"/>
                        </a:rPr>
                        <a:t>MUMBAI INDIANS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1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6B3C-8246-464C-9008-AB2FAF39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10781"/>
            <a:ext cx="9603275" cy="493339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RESULTS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AA4E-C6EF-44BD-B395-028C54C3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54" y="1241946"/>
            <a:ext cx="9603275" cy="529533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Team with most IPL Trophies				: Mumbai Indians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Leading run scorer in IPL(2008-2020)		: Virat Kohli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Leading Wicket taker in IPL(2008-2020)		:Lasith Malinga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Total Sixes Hit in IPL(2008-2020)			:8,902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Total Fours Hit in IPL(2008-2020)			:21,908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Most extra conceded by a blower			:Lasith Malinga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Most matches won by a team				:Mumbai Indians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Most MOM Awards						:AB de Villers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Most dismissal type						:Caught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Batsman to be dismissed the most time		:Rohit Sharma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Venues with the most matches conducted	:Eden Gardens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000" dirty="0">
                <a:latin typeface="Bahnschrift Light SemiCondensed" panose="020B0502040204020203" pitchFamily="34" charset="0"/>
              </a:rPr>
              <a:t>City with the most matches conducted		</a:t>
            </a:r>
            <a:r>
              <a:rPr lang="en-IN" sz="2000" b="1" dirty="0">
                <a:latin typeface="Bahnschrift Light SemiCondensed" panose="020B0502040204020203" pitchFamily="34" charset="0"/>
              </a:rPr>
              <a:t>:</a:t>
            </a:r>
            <a:r>
              <a:rPr lang="en-IN" sz="2000" dirty="0">
                <a:latin typeface="Bahnschrift Light SemiCondensed" panose="020B0502040204020203" pitchFamily="34" charset="0"/>
              </a:rPr>
              <a:t>Mumbai</a:t>
            </a:r>
            <a:endParaRPr lang="en-IN" sz="2000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1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85B-525A-48DE-ABF6-C96BCFE5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8926"/>
            <a:ext cx="10018713" cy="689247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PER SEASON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168D-A262-4DE2-9351-5242608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04" y="1624084"/>
            <a:ext cx="10617508" cy="4287138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>
                <a:latin typeface="Bahnschrift Light SemiCondensed" panose="020B0502040204020203" pitchFamily="34" charset="0"/>
              </a:rPr>
              <a:t>Most Run in a single IPL season			: Virat </a:t>
            </a:r>
            <a:r>
              <a:rPr lang="en-IN" sz="2600" dirty="0" err="1">
                <a:latin typeface="Bahnschrift Light SemiCondensed" panose="020B0502040204020203" pitchFamily="34" charset="0"/>
              </a:rPr>
              <a:t>Kholi</a:t>
            </a:r>
            <a:r>
              <a:rPr lang="en-IN" sz="2600" dirty="0">
                <a:latin typeface="Bahnschrift Light SemiCondensed" panose="020B0502040204020203" pitchFamily="34" charset="0"/>
              </a:rPr>
              <a:t> (973 runs)	        											  	  			  (2016 season)</a:t>
            </a:r>
          </a:p>
          <a:p>
            <a:r>
              <a:rPr lang="en-IN" sz="2600" dirty="0">
                <a:latin typeface="Bahnschrift Light SemiCondensed" panose="020B0502040204020203" pitchFamily="34" charset="0"/>
              </a:rPr>
              <a:t>Most Wickets in a single IPL season		: Dwyane Bravo (32 wickets) 											  	  	 		  (2013 season)</a:t>
            </a:r>
          </a:p>
          <a:p>
            <a:r>
              <a:rPr lang="en-IN" sz="2600" dirty="0">
                <a:latin typeface="Bahnschrift Light SemiCondensed" panose="020B0502040204020203" pitchFamily="34" charset="0"/>
              </a:rPr>
              <a:t>Most Fours in a single IPL season		: 2,052 fours</a:t>
            </a:r>
          </a:p>
          <a:p>
            <a:pPr marL="0" indent="0">
              <a:buNone/>
            </a:pPr>
            <a:r>
              <a:rPr lang="en-IN" sz="2600" dirty="0">
                <a:latin typeface="Bahnschrift Light SemiCondensed" panose="020B0502040204020203" pitchFamily="34" charset="0"/>
              </a:rPr>
              <a:t>									         	  (2013 season)</a:t>
            </a:r>
          </a:p>
          <a:p>
            <a:r>
              <a:rPr lang="en-IN" sz="2600" dirty="0">
                <a:latin typeface="Bahnschrift Light SemiCondensed" panose="020B0502040204020203" pitchFamily="34" charset="0"/>
              </a:rPr>
              <a:t>Most Sixes in a single IPL season		: 872 sixes</a:t>
            </a:r>
          </a:p>
          <a:p>
            <a:pPr marL="3657600" lvl="8" indent="0">
              <a:buNone/>
            </a:pPr>
            <a:r>
              <a:rPr lang="en-IN" sz="2600" dirty="0">
                <a:latin typeface="Bahnschrift Light SemiCondensed" panose="020B0502040204020203" pitchFamily="34" charset="0"/>
              </a:rPr>
              <a:t>                     (2018 season)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37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FE64-026B-4635-B32C-13F23ADF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0834"/>
            <a:ext cx="10018713" cy="765944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OVERALL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6DA-EFAE-4CD8-B486-BEE36F5C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88" y="1186483"/>
            <a:ext cx="10535621" cy="4949055"/>
          </a:xfrm>
        </p:spPr>
        <p:txBody>
          <a:bodyPr>
            <a:noAutofit/>
          </a:bodyPr>
          <a:lstStyle/>
          <a:p>
            <a:r>
              <a:rPr lang="en-IN" sz="2000" dirty="0">
                <a:latin typeface="Bahnschrift Light SemiCondensed" panose="020B0502040204020203" pitchFamily="34" charset="0"/>
              </a:rPr>
              <a:t>Best Batsman of IPL					: Virat Kohli(5,878 runs)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Best bowler of IPL						: Lasith Malinga(170 Wickets)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Best team of IPL						: Mumbai Indian (120 Wins)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Highest Orange Cap winner				: David Warner (3 Times)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Highest Purple Cap winner				: Bhubaneswar Kumar(2 Times)</a:t>
            </a:r>
          </a:p>
          <a:p>
            <a:pPr marL="0" indent="0">
              <a:buNone/>
            </a:pPr>
            <a:r>
              <a:rPr lang="en-IN" sz="2000" dirty="0">
                <a:latin typeface="Bahnschrift Light SemiCondensed" panose="020B0502040204020203" pitchFamily="34" charset="0"/>
              </a:rPr>
              <a:t>								 	 	 Dwayne Bravo(2 Times)</a:t>
            </a:r>
          </a:p>
          <a:p>
            <a:pPr marL="0" indent="0">
              <a:buNone/>
            </a:pPr>
            <a:r>
              <a:rPr lang="en-IN" sz="2000" dirty="0">
                <a:latin typeface="Bahnschrift Light SemiCondensed" panose="020B0502040204020203" pitchFamily="34" charset="0"/>
              </a:rPr>
              <a:t>								 	 	 </a:t>
            </a:r>
            <a:r>
              <a:rPr lang="en-IN" sz="2000" dirty="0" err="1">
                <a:latin typeface="Bahnschrift Light SemiCondensed" panose="020B0502040204020203" pitchFamily="34" charset="0"/>
              </a:rPr>
              <a:t>Kasigo</a:t>
            </a:r>
            <a:r>
              <a:rPr lang="en-IN" sz="2000" dirty="0">
                <a:latin typeface="Bahnschrift Light SemiCondensed" panose="020B0502040204020203" pitchFamily="34" charset="0"/>
              </a:rPr>
              <a:t> </a:t>
            </a:r>
            <a:r>
              <a:rPr lang="en-IN" sz="2000" dirty="0" err="1">
                <a:latin typeface="Bahnschrift Light SemiCondensed" panose="020B0502040204020203" pitchFamily="34" charset="0"/>
              </a:rPr>
              <a:t>Rabada</a:t>
            </a:r>
            <a:r>
              <a:rPr lang="en-IN" sz="2000" dirty="0">
                <a:latin typeface="Bahnschrift Light SemiCondensed" panose="020B0502040204020203" pitchFamily="34" charset="0"/>
              </a:rPr>
              <a:t>(2 Times)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Team with most Titles					: Mumbai Indians (5 Times)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Matches won by Bat first				: 39.22%</a:t>
            </a:r>
          </a:p>
          <a:p>
            <a:r>
              <a:rPr lang="en-IN" sz="2000" dirty="0">
                <a:latin typeface="Bahnschrift Light SemiCondensed" panose="020B0502040204020203" pitchFamily="34" charset="0"/>
              </a:rPr>
              <a:t>Matches won by Bowl first				: 60.78%</a:t>
            </a:r>
          </a:p>
          <a:p>
            <a:endParaRPr lang="en-IN" sz="2000" dirty="0">
              <a:latin typeface="Bahnschrift Light SemiCondensed" panose="020B0502040204020203" pitchFamily="34" charset="0"/>
            </a:endParaRPr>
          </a:p>
          <a:p>
            <a:endParaRPr lang="en-IN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7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B8605-DE43-4CFE-9171-FABDDAA6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79187"/>
            <a:ext cx="10018713" cy="879925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100A0-BBF7-4F15-9A9F-942F4DB5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MOST MOM AWARDS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6B652AC-C8DD-49A6-8836-BEFF5D2D0A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604101"/>
              </p:ext>
            </p:extLst>
          </p:nvPr>
        </p:nvGraphicFramePr>
        <p:xfrm>
          <a:off x="682388" y="2736850"/>
          <a:ext cx="4178541" cy="318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214">
                  <a:extLst>
                    <a:ext uri="{9D8B030D-6E8A-4147-A177-3AD203B41FA5}">
                      <a16:colId xmlns:a16="http://schemas.microsoft.com/office/drawing/2014/main" val="831633065"/>
                    </a:ext>
                  </a:extLst>
                </a:gridCol>
                <a:gridCol w="2092327">
                  <a:extLst>
                    <a:ext uri="{9D8B030D-6E8A-4147-A177-3AD203B41FA5}">
                      <a16:colId xmlns:a16="http://schemas.microsoft.com/office/drawing/2014/main" val="4266207610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PLAYERS</a:t>
                      </a:r>
                    </a:p>
                  </a:txBody>
                  <a:tcPr marL="88096" marR="88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MOM AWARDS</a:t>
                      </a:r>
                    </a:p>
                  </a:txBody>
                  <a:tcPr marL="88096" marR="88096"/>
                </a:tc>
                <a:extLst>
                  <a:ext uri="{0D108BD9-81ED-4DB2-BD59-A6C34878D82A}">
                    <a16:rowId xmlns:a16="http://schemas.microsoft.com/office/drawing/2014/main" val="3799915957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AB DE VILLERS</a:t>
                      </a:r>
                    </a:p>
                  </a:txBody>
                  <a:tcPr marL="88096" marR="88096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23</a:t>
                      </a:r>
                    </a:p>
                  </a:txBody>
                  <a:tcPr marL="88096" marR="88096"/>
                </a:tc>
                <a:extLst>
                  <a:ext uri="{0D108BD9-81ED-4DB2-BD59-A6C34878D82A}">
                    <a16:rowId xmlns:a16="http://schemas.microsoft.com/office/drawing/2014/main" val="1528221863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CHRIS GAYLE</a:t>
                      </a:r>
                    </a:p>
                  </a:txBody>
                  <a:tcPr marL="88096" marR="88096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22</a:t>
                      </a:r>
                    </a:p>
                  </a:txBody>
                  <a:tcPr marL="88096" marR="88096"/>
                </a:tc>
                <a:extLst>
                  <a:ext uri="{0D108BD9-81ED-4DB2-BD59-A6C34878D82A}">
                    <a16:rowId xmlns:a16="http://schemas.microsoft.com/office/drawing/2014/main" val="3918792039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ROHIT SHARMA</a:t>
                      </a:r>
                    </a:p>
                  </a:txBody>
                  <a:tcPr marL="88096" marR="88096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18</a:t>
                      </a:r>
                    </a:p>
                  </a:txBody>
                  <a:tcPr marL="88096" marR="88096"/>
                </a:tc>
                <a:extLst>
                  <a:ext uri="{0D108BD9-81ED-4DB2-BD59-A6C34878D82A}">
                    <a16:rowId xmlns:a16="http://schemas.microsoft.com/office/drawing/2014/main" val="87350998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MS DHONI</a:t>
                      </a:r>
                    </a:p>
                  </a:txBody>
                  <a:tcPr marL="88096" marR="88096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17</a:t>
                      </a:r>
                    </a:p>
                  </a:txBody>
                  <a:tcPr marL="88096" marR="88096"/>
                </a:tc>
                <a:extLst>
                  <a:ext uri="{0D108BD9-81ED-4DB2-BD59-A6C34878D82A}">
                    <a16:rowId xmlns:a16="http://schemas.microsoft.com/office/drawing/2014/main" val="3810705466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DAVID WARNER</a:t>
                      </a:r>
                    </a:p>
                  </a:txBody>
                  <a:tcPr marL="88096" marR="88096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17</a:t>
                      </a:r>
                    </a:p>
                  </a:txBody>
                  <a:tcPr marL="88096" marR="88096"/>
                </a:tc>
                <a:extLst>
                  <a:ext uri="{0D108BD9-81ED-4DB2-BD59-A6C34878D82A}">
                    <a16:rowId xmlns:a16="http://schemas.microsoft.com/office/drawing/2014/main" val="1279783883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2CFC37-8D38-43BF-A7C9-8B37E0C2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MOST TITLE WINNER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2161761-E429-4221-9EAE-5CED9683727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06006819"/>
              </p:ext>
            </p:extLst>
          </p:nvPr>
        </p:nvGraphicFramePr>
        <p:xfrm>
          <a:off x="5087938" y="2736849"/>
          <a:ext cx="4186240" cy="318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120">
                  <a:extLst>
                    <a:ext uri="{9D8B030D-6E8A-4147-A177-3AD203B41FA5}">
                      <a16:colId xmlns:a16="http://schemas.microsoft.com/office/drawing/2014/main" val="2888247180"/>
                    </a:ext>
                  </a:extLst>
                </a:gridCol>
                <a:gridCol w="2093120">
                  <a:extLst>
                    <a:ext uri="{9D8B030D-6E8A-4147-A177-3AD203B41FA5}">
                      <a16:colId xmlns:a16="http://schemas.microsoft.com/office/drawing/2014/main" val="3149767803"/>
                    </a:ext>
                  </a:extLst>
                </a:gridCol>
              </a:tblGrid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PLAYERS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TITLES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1329355585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MUMBAI INDIANS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5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1988512319"/>
                  </a:ext>
                </a:extLst>
              </a:tr>
              <a:tr h="671387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CHENNAI SUPER KINGS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3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182834072"/>
                  </a:ext>
                </a:extLst>
              </a:tr>
              <a:tr h="671387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KOLKATA KNIGHT RIDERS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3630920817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DECCAN CHARGERS 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2901198782"/>
                  </a:ext>
                </a:extLst>
              </a:tr>
              <a:tr h="671387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SUNRISERS HYDERBAD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46043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7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511A-6858-438D-AA65-CCA7B06F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9401"/>
            <a:ext cx="10018713" cy="98266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ORANGE &amp; PURPLE CAPS WINNER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D8C1AB-CE16-49AB-B469-FA357E1E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030" y="2160587"/>
            <a:ext cx="4185623" cy="576262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ORANGE CAP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1398819-58A7-45F3-8B78-F9A75DF2A7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5657876"/>
              </p:ext>
            </p:extLst>
          </p:nvPr>
        </p:nvGraphicFramePr>
        <p:xfrm>
          <a:off x="631253" y="2736849"/>
          <a:ext cx="434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3163541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581588545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WINNERS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82261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David 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3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4991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Chris Gayle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63147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Virat Kohli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9817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KL 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4754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5C797B-2C5C-4B5C-9CAF-F04A70C35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4540" y="2160587"/>
            <a:ext cx="4185618" cy="576262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PURPLE CAP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B221DFC-999E-47EC-A328-7CB18BC052C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5547975"/>
              </p:ext>
            </p:extLst>
          </p:nvPr>
        </p:nvGraphicFramePr>
        <p:xfrm>
          <a:off x="5087938" y="2736849"/>
          <a:ext cx="41862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120">
                  <a:extLst>
                    <a:ext uri="{9D8B030D-6E8A-4147-A177-3AD203B41FA5}">
                      <a16:colId xmlns:a16="http://schemas.microsoft.com/office/drawing/2014/main" val="1969070430"/>
                    </a:ext>
                  </a:extLst>
                </a:gridCol>
                <a:gridCol w="2093120">
                  <a:extLst>
                    <a:ext uri="{9D8B030D-6E8A-4147-A177-3AD203B41FA5}">
                      <a16:colId xmlns:a16="http://schemas.microsoft.com/office/drawing/2014/main" val="1436139411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NAME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SemiBold SemiConden" panose="020B0502040204020203" pitchFamily="34" charset="0"/>
                        </a:rPr>
                        <a:t>WINNERS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2508459642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Bhubaneswar Kumar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 Times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313305105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Dwyane Bravo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 Times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1059989191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Kagiso 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Rabada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 Times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382470882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Lasith Malinga</a:t>
                      </a:r>
                    </a:p>
                  </a:txBody>
                  <a:tcPr marL="88228" marR="88228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 Times</a:t>
                      </a:r>
                    </a:p>
                  </a:txBody>
                  <a:tcPr marL="88228" marR="88228"/>
                </a:tc>
                <a:extLst>
                  <a:ext uri="{0D108BD9-81ED-4DB2-BD59-A6C34878D82A}">
                    <a16:rowId xmlns:a16="http://schemas.microsoft.com/office/drawing/2014/main" val="303801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0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63CA-17A5-44DA-BF8D-5161958C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1" y="262720"/>
            <a:ext cx="10018713" cy="684058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96B1-0A61-4EBE-BA89-FF2F8E42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04" y="1228298"/>
            <a:ext cx="10412791" cy="4846697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Most fields in India are suitable to Bowl first and win as it have a win % of (60.78%)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Mumbai Indian is the best team of IPL(2008-2020) as have a the maximum wins of (120wins) and the maximum titles of (5 Times)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Mumbai is the only city to have conducted ore than 100 IPL matches </a:t>
            </a:r>
            <a:r>
              <a:rPr lang="en-IN" dirty="0" err="1">
                <a:latin typeface="Bahnschrift Light SemiCondensed" panose="020B0502040204020203" pitchFamily="34" charset="0"/>
              </a:rPr>
              <a:t>i.e</a:t>
            </a:r>
            <a:r>
              <a:rPr lang="en-IN" dirty="0">
                <a:latin typeface="Bahnschrift Light SemiCondensed" panose="020B0502040204020203" pitchFamily="34" charset="0"/>
              </a:rPr>
              <a:t> 101 matches as Mumbai is consist of 3 stadiums.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Eden Gardens is the venue to have conducted the maximum IPL matches.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Rohit Sharma is the batsmen to be dismissed the most time(167 Times).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Most Batsmen are caught dismissal type.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AB de Villiers to have won the maximum MOM Awards(23 Times).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Lasith Malinga is the Bowler to ball the maximum extras.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Lasith Malinga is the Highest wicket taker of </a:t>
            </a:r>
            <a:r>
              <a:rPr lang="en-IN" dirty="0" err="1">
                <a:latin typeface="Bahnschrift Light SemiCondensed" panose="020B0502040204020203" pitchFamily="34" charset="0"/>
              </a:rPr>
              <a:t>IPLwith</a:t>
            </a:r>
            <a:r>
              <a:rPr lang="en-IN" dirty="0">
                <a:latin typeface="Bahnschrift Light SemiCondensed" panose="020B0502040204020203" pitchFamily="34" charset="0"/>
              </a:rPr>
              <a:t> 170 wickets.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Virat Kohli is the highest run scorer of IPL with 5,878 runs.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624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966</Words>
  <Application>Microsoft Office PowerPoint</Application>
  <PresentationFormat>Widescreen</PresentationFormat>
  <Paragraphs>151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 Light SemiCondensed</vt:lpstr>
      <vt:lpstr>Bahnschrift SemiBold SemiConden</vt:lpstr>
      <vt:lpstr>Calibri</vt:lpstr>
      <vt:lpstr>Trebuchet MS</vt:lpstr>
      <vt:lpstr>Wingdings 3</vt:lpstr>
      <vt:lpstr>Facet</vt:lpstr>
      <vt:lpstr>ANALYSIS OF INDIAN PREMIER LEAGUE</vt:lpstr>
      <vt:lpstr>PROBLEM STATEMENTS</vt:lpstr>
      <vt:lpstr>CHAMPIONS FROM 2008-2020</vt:lpstr>
      <vt:lpstr>RESULTS OF THE ANALYSIS</vt:lpstr>
      <vt:lpstr>PER SEASON ANALYSIS</vt:lpstr>
      <vt:lpstr>OVERALL ANALYSIS</vt:lpstr>
      <vt:lpstr>RECORDS</vt:lpstr>
      <vt:lpstr>ORANGE &amp; PURPLE CAPS WINNER</vt:lpstr>
      <vt:lpstr>CONCLUSION</vt:lpstr>
      <vt:lpstr>       GOOGLE DRIVE LINK:-  https://drive.google.com/file/d/1DZ6qIkft5PLpxNVjfjZDY1Z47dphtYu5/view?usp=sharing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INDIAN PREMIER LEAGUE</dc:title>
  <dc:creator>Arkajyoti Roy</dc:creator>
  <cp:lastModifiedBy>Arkajyoti Roy</cp:lastModifiedBy>
  <cp:revision>4</cp:revision>
  <dcterms:created xsi:type="dcterms:W3CDTF">2022-04-22T13:56:33Z</dcterms:created>
  <dcterms:modified xsi:type="dcterms:W3CDTF">2022-04-25T07:23:51Z</dcterms:modified>
</cp:coreProperties>
</file>