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mic Sans MS" panose="030F0702030302020204" pitchFamily="66" charset="0"/>
      <p:regular r:id="rId17"/>
      <p:bold r:id="rId18"/>
      <p:italic r:id="rId19"/>
      <p:boldItalic r:id="rId20"/>
    </p:embeddedFont>
    <p:embeddedFont>
      <p:font typeface="Lora"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ExtraBold" panose="020B0906030804020204" pitchFamily="34" charset="0"/>
      <p:bold r:id="rId29"/>
      <p:boldItalic r:id="rId30"/>
    </p:embeddedFont>
    <p:embeddedFont>
      <p:font typeface="Open Sans Light" panose="020B03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microsoft.com/office/2016/11/relationships/changesInfo" Target="changesInfos/changesInfo1.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kajyoti Roy" userId="ec5020f7e9be1704" providerId="LiveId" clId="{69326A46-7F72-41DF-A4E6-FC374F2A5694}"/>
    <pc:docChg chg="custSel modSld">
      <pc:chgData name="Arkajyoti Roy" userId="ec5020f7e9be1704" providerId="LiveId" clId="{69326A46-7F72-41DF-A4E6-FC374F2A5694}" dt="2022-12-07T06:16:13.003" v="92" actId="1076"/>
      <pc:docMkLst>
        <pc:docMk/>
      </pc:docMkLst>
      <pc:sldChg chg="modSp mod modNotes">
        <pc:chgData name="Arkajyoti Roy" userId="ec5020f7e9be1704" providerId="LiveId" clId="{69326A46-7F72-41DF-A4E6-FC374F2A5694}" dt="2022-12-07T06:12:44.458" v="57" actId="14861"/>
        <pc:sldMkLst>
          <pc:docMk/>
          <pc:sldMk cId="0" sldId="259"/>
        </pc:sldMkLst>
        <pc:spChg chg="mod">
          <ac:chgData name="Arkajyoti Roy" userId="ec5020f7e9be1704" providerId="LiveId" clId="{69326A46-7F72-41DF-A4E6-FC374F2A5694}" dt="2022-12-07T06:09:31.921" v="25"/>
          <ac:spMkLst>
            <pc:docMk/>
            <pc:sldMk cId="0" sldId="259"/>
            <ac:spMk id="123" creationId="{00000000-0000-0000-0000-000000000000}"/>
          </ac:spMkLst>
        </pc:spChg>
        <pc:picChg chg="mod">
          <ac:chgData name="Arkajyoti Roy" userId="ec5020f7e9be1704" providerId="LiveId" clId="{69326A46-7F72-41DF-A4E6-FC374F2A5694}" dt="2022-12-07T06:12:44.458" v="57" actId="14861"/>
          <ac:picMkLst>
            <pc:docMk/>
            <pc:sldMk cId="0" sldId="259"/>
            <ac:picMk id="124" creationId="{00000000-0000-0000-0000-000000000000}"/>
          </ac:picMkLst>
        </pc:picChg>
        <pc:picChg chg="mod">
          <ac:chgData name="Arkajyoti Roy" userId="ec5020f7e9be1704" providerId="LiveId" clId="{69326A46-7F72-41DF-A4E6-FC374F2A5694}" dt="2022-12-07T06:12:35.278" v="56" actId="14861"/>
          <ac:picMkLst>
            <pc:docMk/>
            <pc:sldMk cId="0" sldId="259"/>
            <ac:picMk id="125" creationId="{00000000-0000-0000-0000-000000000000}"/>
          </ac:picMkLst>
        </pc:picChg>
      </pc:sldChg>
      <pc:sldChg chg="modSp mod">
        <pc:chgData name="Arkajyoti Roy" userId="ec5020f7e9be1704" providerId="LiveId" clId="{69326A46-7F72-41DF-A4E6-FC374F2A5694}" dt="2022-12-07T06:12:30.514" v="55" actId="14861"/>
        <pc:sldMkLst>
          <pc:docMk/>
          <pc:sldMk cId="0" sldId="260"/>
        </pc:sldMkLst>
        <pc:spChg chg="mod">
          <ac:chgData name="Arkajyoti Roy" userId="ec5020f7e9be1704" providerId="LiveId" clId="{69326A46-7F72-41DF-A4E6-FC374F2A5694}" dt="2022-12-07T06:10:22.814" v="39" actId="20577"/>
          <ac:spMkLst>
            <pc:docMk/>
            <pc:sldMk cId="0" sldId="260"/>
            <ac:spMk id="132" creationId="{00000000-0000-0000-0000-000000000000}"/>
          </ac:spMkLst>
        </pc:spChg>
        <pc:picChg chg="mod">
          <ac:chgData name="Arkajyoti Roy" userId="ec5020f7e9be1704" providerId="LiveId" clId="{69326A46-7F72-41DF-A4E6-FC374F2A5694}" dt="2022-12-07T06:12:24.435" v="54" actId="14861"/>
          <ac:picMkLst>
            <pc:docMk/>
            <pc:sldMk cId="0" sldId="260"/>
            <ac:picMk id="133" creationId="{00000000-0000-0000-0000-000000000000}"/>
          </ac:picMkLst>
        </pc:picChg>
        <pc:picChg chg="mod">
          <ac:chgData name="Arkajyoti Roy" userId="ec5020f7e9be1704" providerId="LiveId" clId="{69326A46-7F72-41DF-A4E6-FC374F2A5694}" dt="2022-12-07T06:12:30.514" v="55" actId="14861"/>
          <ac:picMkLst>
            <pc:docMk/>
            <pc:sldMk cId="0" sldId="260"/>
            <ac:picMk id="134" creationId="{00000000-0000-0000-0000-000000000000}"/>
          </ac:picMkLst>
        </pc:picChg>
      </pc:sldChg>
      <pc:sldChg chg="modSp mod">
        <pc:chgData name="Arkajyoti Roy" userId="ec5020f7e9be1704" providerId="LiveId" clId="{69326A46-7F72-41DF-A4E6-FC374F2A5694}" dt="2022-12-07T06:13:28.439" v="59"/>
        <pc:sldMkLst>
          <pc:docMk/>
          <pc:sldMk cId="0" sldId="261"/>
        </pc:sldMkLst>
        <pc:picChg chg="mod">
          <ac:chgData name="Arkajyoti Roy" userId="ec5020f7e9be1704" providerId="LiveId" clId="{69326A46-7F72-41DF-A4E6-FC374F2A5694}" dt="2022-12-07T06:13:28.439" v="59"/>
          <ac:picMkLst>
            <pc:docMk/>
            <pc:sldMk cId="0" sldId="261"/>
            <ac:picMk id="142" creationId="{00000000-0000-0000-0000-000000000000}"/>
          </ac:picMkLst>
        </pc:picChg>
      </pc:sldChg>
      <pc:sldChg chg="modSp mod">
        <pc:chgData name="Arkajyoti Roy" userId="ec5020f7e9be1704" providerId="LiveId" clId="{69326A46-7F72-41DF-A4E6-FC374F2A5694}" dt="2022-12-07T06:14:05.372" v="62" actId="207"/>
        <pc:sldMkLst>
          <pc:docMk/>
          <pc:sldMk cId="0" sldId="262"/>
        </pc:sldMkLst>
        <pc:spChg chg="mod">
          <ac:chgData name="Arkajyoti Roy" userId="ec5020f7e9be1704" providerId="LiveId" clId="{69326A46-7F72-41DF-A4E6-FC374F2A5694}" dt="2022-12-07T06:14:05.372" v="62" actId="207"/>
          <ac:spMkLst>
            <pc:docMk/>
            <pc:sldMk cId="0" sldId="262"/>
            <ac:spMk id="149" creationId="{00000000-0000-0000-0000-000000000000}"/>
          </ac:spMkLst>
        </pc:spChg>
      </pc:sldChg>
      <pc:sldChg chg="modSp mod">
        <pc:chgData name="Arkajyoti Roy" userId="ec5020f7e9be1704" providerId="LiveId" clId="{69326A46-7F72-41DF-A4E6-FC374F2A5694}" dt="2022-12-07T06:15:09.100" v="65" actId="403"/>
        <pc:sldMkLst>
          <pc:docMk/>
          <pc:sldMk cId="0" sldId="263"/>
        </pc:sldMkLst>
        <pc:graphicFrameChg chg="mod modGraphic">
          <ac:chgData name="Arkajyoti Roy" userId="ec5020f7e9be1704" providerId="LiveId" clId="{69326A46-7F72-41DF-A4E6-FC374F2A5694}" dt="2022-12-07T06:15:09.100" v="65" actId="403"/>
          <ac:graphicFrameMkLst>
            <pc:docMk/>
            <pc:sldMk cId="0" sldId="263"/>
            <ac:graphicFrameMk id="158" creationId="{00000000-0000-0000-0000-000000000000}"/>
          </ac:graphicFrameMkLst>
        </pc:graphicFrameChg>
      </pc:sldChg>
      <pc:sldChg chg="modSp mod">
        <pc:chgData name="Arkajyoti Roy" userId="ec5020f7e9be1704" providerId="LiveId" clId="{69326A46-7F72-41DF-A4E6-FC374F2A5694}" dt="2022-12-07T06:16:13.003" v="92" actId="1076"/>
        <pc:sldMkLst>
          <pc:docMk/>
          <pc:sldMk cId="0" sldId="264"/>
        </pc:sldMkLst>
        <pc:spChg chg="mod">
          <ac:chgData name="Arkajyoti Roy" userId="ec5020f7e9be1704" providerId="LiveId" clId="{69326A46-7F72-41DF-A4E6-FC374F2A5694}" dt="2022-12-07T06:16:13.003" v="92" actId="1076"/>
          <ac:spMkLst>
            <pc:docMk/>
            <pc:sldMk cId="0" sldId="264"/>
            <ac:spMk id="1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dirty="0"/>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The approach will be implemented in three stages : </a:t>
            </a:r>
            <a:endParaRPr sz="2200" i="0" u="none" strike="noStrike" cap="none" dirty="0">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dirty="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Data Exploration</a:t>
            </a:r>
            <a:endParaRPr sz="200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Model Development</a:t>
            </a:r>
            <a:endParaRPr sz="200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Interpretation</a:t>
            </a:r>
            <a:endParaRPr sz="1000"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u="sng" dirty="0">
                <a:latin typeface="Open Sans"/>
                <a:ea typeface="Open Sans"/>
                <a:cs typeface="Open Sans"/>
                <a:sym typeface="Open Sans"/>
              </a:rPr>
              <a:t>New customers </a:t>
            </a:r>
            <a:r>
              <a:rPr lang="en" sz="1500" dirty="0">
                <a:latin typeface="Open Sans"/>
                <a:ea typeface="Open Sans"/>
                <a:cs typeface="Open Sans"/>
                <a:sym typeface="Open Sans"/>
              </a:rPr>
              <a:t>are more from the age group of </a:t>
            </a:r>
            <a:r>
              <a:rPr lang="en" sz="1500" b="1" dirty="0">
                <a:latin typeface="Open Sans"/>
                <a:ea typeface="Open Sans"/>
                <a:cs typeface="Open Sans"/>
                <a:sym typeface="Open Sans"/>
              </a:rPr>
              <a:t>40-49 </a:t>
            </a:r>
            <a:r>
              <a:rPr lang="en" sz="1500" dirty="0">
                <a:latin typeface="Open Sans"/>
                <a:ea typeface="Open Sans"/>
                <a:cs typeface="Open Sans"/>
                <a:sym typeface="Open Sans"/>
              </a:rPr>
              <a:t>, followed by </a:t>
            </a:r>
            <a:r>
              <a:rPr lang="en" sz="1500" b="1" dirty="0">
                <a:latin typeface="Open Sans"/>
                <a:ea typeface="Open Sans"/>
                <a:cs typeface="Open Sans"/>
                <a:sym typeface="Open Sans"/>
              </a:rPr>
              <a:t>50-59</a:t>
            </a:r>
            <a:r>
              <a:rPr lang="en" sz="1500" dirty="0">
                <a:latin typeface="Open Sans"/>
                <a:ea typeface="Open Sans"/>
                <a:cs typeface="Open Sans"/>
                <a:sym typeface="Open Sans"/>
              </a:rPr>
              <a:t> &amp; </a:t>
            </a:r>
            <a:r>
              <a:rPr lang="en" sz="1500" b="1" dirty="0">
                <a:latin typeface="Open Sans"/>
                <a:ea typeface="Open Sans"/>
                <a:cs typeface="Open Sans"/>
                <a:sym typeface="Open Sans"/>
              </a:rPr>
              <a:t>60-69. </a:t>
            </a:r>
            <a:endParaRPr sz="1500" b="1"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u="sng" dirty="0">
                <a:latin typeface="Open Sans"/>
                <a:ea typeface="Open Sans"/>
                <a:cs typeface="Open Sans"/>
                <a:sym typeface="Open Sans"/>
              </a:rPr>
              <a:t>Fewer customer </a:t>
            </a:r>
            <a:r>
              <a:rPr lang="en" sz="1500" dirty="0">
                <a:latin typeface="Open Sans"/>
                <a:ea typeface="Open Sans"/>
                <a:cs typeface="Open Sans"/>
                <a:sym typeface="Open Sans"/>
              </a:rPr>
              <a:t>are from </a:t>
            </a:r>
            <a:r>
              <a:rPr lang="en" sz="1500" b="1" dirty="0">
                <a:latin typeface="Open Sans"/>
                <a:ea typeface="Open Sans"/>
                <a:cs typeface="Open Sans"/>
                <a:sym typeface="Open Sans"/>
              </a:rPr>
              <a:t>10-19</a:t>
            </a:r>
            <a:r>
              <a:rPr lang="en" sz="1500" dirty="0">
                <a:latin typeface="Open Sans"/>
                <a:ea typeface="Open Sans"/>
                <a:cs typeface="Open Sans"/>
                <a:sym typeface="Open Sans"/>
              </a:rPr>
              <a:t> &amp; </a:t>
            </a:r>
            <a:r>
              <a:rPr lang="en" sz="1500" b="1" dirty="0">
                <a:latin typeface="Open Sans"/>
                <a:ea typeface="Open Sans"/>
                <a:cs typeface="Open Sans"/>
                <a:sym typeface="Open Sans"/>
              </a:rPr>
              <a:t>90-99</a:t>
            </a:r>
            <a:r>
              <a:rPr lang="en" sz="1500" dirty="0">
                <a:latin typeface="Open Sans"/>
                <a:ea typeface="Open Sans"/>
                <a:cs typeface="Open Sans"/>
                <a:sym typeface="Open Sans"/>
              </a:rPr>
              <a:t> for obvious reasons.</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effectLst>
                  <a:outerShdw blurRad="38100" dist="38100" dir="2700000" algn="tl">
                    <a:srgbClr val="000000">
                      <a:alpha val="43137"/>
                    </a:srgbClr>
                  </a:outerShdw>
                </a:effectLst>
                <a:latin typeface="Open Sans"/>
                <a:ea typeface="Open Sans"/>
                <a:cs typeface="Open Sans"/>
                <a:sym typeface="Open Sans"/>
              </a:rPr>
              <a:t>40-50</a:t>
            </a:r>
            <a:r>
              <a:rPr lang="en" sz="1500" b="0" i="0" u="none" strike="noStrike" cap="none" dirty="0">
                <a:solidFill>
                  <a:schemeClr val="dk1"/>
                </a:solidFill>
                <a:latin typeface="Open Sans"/>
                <a:ea typeface="Open Sans"/>
                <a:cs typeface="Open Sans"/>
                <a:sym typeface="Open Sans"/>
              </a:rPr>
              <a:t> has high count in terms of bike purchased in </a:t>
            </a:r>
            <a:r>
              <a:rPr lang="en" sz="1500" b="0" i="0" u="none" strike="noStrike" cap="none" dirty="0">
                <a:solidFill>
                  <a:schemeClr val="dk1"/>
                </a:solidFill>
                <a:effectLst>
                  <a:outerShdw blurRad="38100" dist="38100" dir="2700000" algn="tl">
                    <a:srgbClr val="000000">
                      <a:alpha val="43137"/>
                    </a:srgbClr>
                  </a:outerShdw>
                </a:effectLst>
                <a:latin typeface="Open Sans"/>
                <a:ea typeface="Open Sans"/>
                <a:cs typeface="Open Sans"/>
                <a:sym typeface="Open Sans"/>
              </a:rPr>
              <a:t>last 3 years wit</a:t>
            </a:r>
            <a:r>
              <a:rPr lang="en" sz="1500" dirty="0">
                <a:solidFill>
                  <a:schemeClr val="dk1"/>
                </a:solidFill>
                <a:effectLst>
                  <a:outerShdw blurRad="38100" dist="38100" dir="2700000" algn="tl">
                    <a:srgbClr val="000000">
                      <a:alpha val="43137"/>
                    </a:srgbClr>
                  </a:outerShdw>
                </a:effectLst>
                <a:latin typeface="Open Sans"/>
                <a:ea typeface="Open Sans"/>
                <a:cs typeface="Open Sans"/>
                <a:sym typeface="Open Sans"/>
              </a:rPr>
              <a:t>h a slightly greater female ratio. </a:t>
            </a:r>
            <a:endParaRPr sz="1500" dirty="0">
              <a:solidFill>
                <a:schemeClr val="dk1"/>
              </a:solidFill>
              <a:effectLst>
                <a:outerShdw blurRad="38100" dist="38100" dir="2700000" algn="tl">
                  <a:srgbClr val="000000">
                    <a:alpha val="43137"/>
                  </a:srgbClr>
                </a:outerShdw>
              </a:effectLst>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72600"/>
            <a:ext cx="4284025" cy="2030775"/>
          </a:xfrm>
          <a:prstGeom prst="roundRect">
            <a:avLst>
              <a:gd name="adj" fmla="val 4167"/>
            </a:avLst>
          </a:prstGeom>
          <a:solidFill>
            <a:srgbClr val="FFFFFF"/>
          </a:solidFill>
          <a:ln w="76200" cap="sq">
            <a:solidFill>
              <a:srgbClr val="EAEAEA"/>
            </a:solidFill>
            <a:miter lim="800000"/>
          </a:ln>
          <a:effectLst>
            <a:outerShdw blurRad="50800" dist="38100" dir="2700000" algn="tl" rotWithShape="0">
              <a:prstClr val="black">
                <a:alpha val="40000"/>
              </a:prstClr>
            </a:outerShdw>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25" name="Google Shape;125;p28"/>
          <p:cNvPicPr preferRelativeResize="0"/>
          <p:nvPr/>
        </p:nvPicPr>
        <p:blipFill rotWithShape="1">
          <a:blip r:embed="rId4">
            <a:alphaModFix/>
          </a:blip>
          <a:srcRect/>
          <a:stretch/>
        </p:blipFill>
        <p:spPr>
          <a:xfrm>
            <a:off x="4722150" y="872600"/>
            <a:ext cx="4284025" cy="2030775"/>
          </a:xfrm>
          <a:prstGeom prst="roundRect">
            <a:avLst>
              <a:gd name="adj" fmla="val 4167"/>
            </a:avLst>
          </a:prstGeom>
          <a:solidFill>
            <a:srgbClr val="FFFFFF"/>
          </a:solidFill>
          <a:ln w="76200" cap="sq">
            <a:solidFill>
              <a:srgbClr val="EAEAEA"/>
            </a:solidFill>
            <a:miter lim="800000"/>
          </a:ln>
          <a:effectLst>
            <a:outerShdw blurRad="50800" dist="38100" dir="2700000" algn="tl" rotWithShape="0">
              <a:prstClr val="black">
                <a:alpha val="40000"/>
              </a:prstClr>
            </a:outerShdw>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 Job Industry</a:t>
            </a:r>
            <a:endParaRPr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dirty="0">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dirty="0">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dirty="0">
                <a:latin typeface="Open Sans"/>
                <a:ea typeface="Open Sans"/>
                <a:cs typeface="Open Sans"/>
                <a:sym typeface="Open Sans"/>
              </a:rPr>
              <a:t>The highest profits are also </a:t>
            </a:r>
            <a:r>
              <a:rPr lang="en" sz="1500" dirty="0">
                <a:solidFill>
                  <a:schemeClr val="dk1"/>
                </a:solidFill>
                <a:latin typeface="Open Sans"/>
                <a:ea typeface="Open Sans"/>
                <a:cs typeface="Open Sans"/>
                <a:sym typeface="Open Sans"/>
              </a:rPr>
              <a:t>Financial Services, Manufacturing, and Health as seen in the second chart.</a:t>
            </a:r>
          </a:p>
          <a:p>
            <a:pPr marL="457200" marR="0" lvl="0" indent="-323850" algn="l" rtl="0">
              <a:lnSpc>
                <a:spcPct val="115000"/>
              </a:lnSpc>
              <a:spcBef>
                <a:spcPts val="0"/>
              </a:spcBef>
              <a:spcAft>
                <a:spcPts val="0"/>
              </a:spcAft>
              <a:buSzPts val="1500"/>
              <a:buChar char="❏"/>
            </a:pPr>
            <a:endParaRPr lang="en" sz="1500" dirty="0">
              <a:solidFill>
                <a:schemeClr val="dk1"/>
              </a:solidFill>
              <a:latin typeface="Open Sans"/>
              <a:ea typeface="Open Sans"/>
              <a:cs typeface="Open Sans"/>
              <a:sym typeface="Open Sans"/>
            </a:endParaRPr>
          </a:p>
          <a:p>
            <a:pPr marL="133350" marR="0" lvl="0" algn="l" rtl="0">
              <a:lnSpc>
                <a:spcPct val="115000"/>
              </a:lnSpc>
              <a:spcBef>
                <a:spcPts val="0"/>
              </a:spcBef>
              <a:spcAft>
                <a:spcPts val="0"/>
              </a:spcAft>
              <a:buSzPts val="1500"/>
            </a:pPr>
            <a:endParaRPr lang="en" sz="1500" dirty="0">
              <a:solidFill>
                <a:schemeClr val="dk1"/>
              </a:solidFill>
              <a:latin typeface="Open Sans"/>
              <a:ea typeface="Open Sans"/>
              <a:cs typeface="Open Sans"/>
              <a:sym typeface="Open Sans"/>
            </a:endParaRPr>
          </a:p>
          <a:p>
            <a:pPr marL="133350" marR="0" lvl="0" algn="l" rtl="0">
              <a:lnSpc>
                <a:spcPct val="115000"/>
              </a:lnSpc>
              <a:spcBef>
                <a:spcPts val="0"/>
              </a:spcBef>
              <a:spcAft>
                <a:spcPts val="0"/>
              </a:spcAft>
              <a:buSzPts val="1500"/>
            </a:pPr>
            <a:endParaRPr lang="en" sz="1500" dirty="0">
              <a:solidFill>
                <a:schemeClr val="dk1"/>
              </a:solidFill>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dirty="0">
                <a:latin typeface="Open Sans"/>
                <a:ea typeface="Open Sans"/>
                <a:cs typeface="Open Sans"/>
                <a:sym typeface="Open Sans"/>
              </a:rPr>
              <a:t>Financial Services, Manufacturing, and Health are the top three profit-generating industries, followed by retail and property.</a:t>
            </a:r>
          </a:p>
          <a:p>
            <a:pPr marL="133350" marR="0" lvl="0" algn="l" rtl="0">
              <a:lnSpc>
                <a:spcPct val="115000"/>
              </a:lnSpc>
              <a:spcBef>
                <a:spcPts val="0"/>
              </a:spcBef>
              <a:spcAft>
                <a:spcPts val="0"/>
              </a:spcAft>
              <a:buSzPts val="1500"/>
            </a:pP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572000" y="983200"/>
            <a:ext cx="4454100" cy="2050945"/>
          </a:xfrm>
          <a:prstGeom prst="roundRect">
            <a:avLst>
              <a:gd name="adj" fmla="val 4167"/>
            </a:avLst>
          </a:prstGeom>
          <a:solidFill>
            <a:srgbClr val="FFFFFF"/>
          </a:solidFill>
          <a:ln w="76200" cap="sq">
            <a:solidFill>
              <a:srgbClr val="EAEAEA"/>
            </a:solidFill>
            <a:miter lim="800000"/>
          </a:ln>
          <a:effectLst>
            <a:outerShdw blurRad="50800" dist="38100" dir="2700000" algn="tl" rotWithShape="0">
              <a:prstClr val="black">
                <a:alpha val="40000"/>
              </a:prstClr>
            </a:outerShdw>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4" name="Google Shape;134;p29"/>
          <p:cNvPicPr preferRelativeResize="0"/>
          <p:nvPr/>
        </p:nvPicPr>
        <p:blipFill rotWithShape="1">
          <a:blip r:embed="rId4">
            <a:alphaModFix/>
          </a:blip>
          <a:srcRect/>
          <a:stretch/>
        </p:blipFill>
        <p:spPr>
          <a:xfrm>
            <a:off x="4675776" y="3233250"/>
            <a:ext cx="4350324" cy="1804700"/>
          </a:xfrm>
          <a:prstGeom prst="roundRect">
            <a:avLst>
              <a:gd name="adj" fmla="val 4167"/>
            </a:avLst>
          </a:prstGeom>
          <a:solidFill>
            <a:srgbClr val="FFFFFF"/>
          </a:solidFill>
          <a:ln w="76200" cap="sq">
            <a:solidFill>
              <a:srgbClr val="EAEAEA"/>
            </a:solidFill>
            <a:miter lim="800000"/>
          </a:ln>
          <a:effectLst>
            <a:outerShdw blurRad="50800" dist="38100" dir="2700000" algn="tl" rotWithShape="0">
              <a:prstClr val="black">
                <a:alpha val="40000"/>
              </a:prstClr>
            </a:outerShdw>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extLst>
              <a:ext uri="{BEBA8EAE-BF5A-486C-A8C5-ECC9F3942E4B}">
                <a14:imgProps xmlns:a14="http://schemas.microsoft.com/office/drawing/2010/main">
                  <a14:imgLayer r:embed="rId4">
                    <a14:imgEffect>
                      <a14:saturation sat="400000"/>
                    </a14:imgEffect>
                  </a14:imgLayer>
                </a14:imgProps>
              </a:ext>
            </a:extLst>
          </a:blip>
          <a:srcRect/>
          <a:stretch/>
        </p:blipFill>
        <p:spPr>
          <a:xfrm>
            <a:off x="4664025" y="1375475"/>
            <a:ext cx="4381650" cy="3182000"/>
          </a:xfrm>
          <a:prstGeom prst="roundRect">
            <a:avLst>
              <a:gd name="adj" fmla="val 4167"/>
            </a:avLst>
          </a:prstGeom>
          <a:solidFill>
            <a:srgbClr val="FFFFFF"/>
          </a:solidFill>
          <a:ln w="76200" cap="sq">
            <a:solidFill>
              <a:srgbClr val="EAEAEA"/>
            </a:solidFill>
            <a:miter lim="800000"/>
          </a:ln>
          <a:effectLst>
            <a:outerShdw blurRad="50800" dist="38100" dir="2700000" algn="tl" rotWithShape="0">
              <a:prstClr val="black">
                <a:alpha val="40000"/>
              </a:prstClr>
            </a:outerShdw>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4"/>
            <a:ext cx="9144000" cy="1049839"/>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dirty="0">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sng" strike="noStrike" cap="none" dirty="0">
                <a:solidFill>
                  <a:schemeClr val="accent5"/>
                </a:solidFill>
                <a:latin typeface="Lora"/>
                <a:ea typeface="Lora"/>
                <a:cs typeface="Lora"/>
                <a:sym typeface="Lora"/>
              </a:rPr>
              <a:t>C</a:t>
            </a:r>
            <a:r>
              <a:rPr lang="en" sz="2200" b="1" u="sng" dirty="0">
                <a:solidFill>
                  <a:schemeClr val="accent5"/>
                </a:solidFill>
                <a:latin typeface="Lora"/>
                <a:ea typeface="Lora"/>
                <a:cs typeface="Lora"/>
                <a:sym typeface="Lora"/>
              </a:rPr>
              <a:t>USTOMER CLASSIFICATION</a:t>
            </a:r>
            <a:r>
              <a:rPr lang="en" sz="2200" b="1" i="0" u="sng" strike="noStrike" cap="none" dirty="0">
                <a:solidFill>
                  <a:schemeClr val="accent5"/>
                </a:solidFill>
                <a:latin typeface="Lora"/>
                <a:ea typeface="Lora"/>
                <a:cs typeface="Lora"/>
                <a:sym typeface="Lora"/>
              </a:rPr>
              <a:t> – </a:t>
            </a:r>
            <a:r>
              <a:rPr lang="en" sz="2200" b="1" i="1" u="sng" strike="noStrike" cap="none" dirty="0">
                <a:solidFill>
                  <a:schemeClr val="accent5"/>
                </a:solidFill>
                <a:latin typeface="Lora"/>
                <a:ea typeface="Lora"/>
                <a:cs typeface="Lora"/>
                <a:sym typeface="Lora"/>
              </a:rPr>
              <a:t>Targeting High Value Customers</a:t>
            </a:r>
            <a:endParaRPr sz="2200" b="1" i="1" u="sng" strike="noStrike" cap="none" dirty="0">
              <a:solidFill>
                <a:schemeClr val="accent5"/>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Open Sans"/>
                <a:ea typeface="Open Sans"/>
                <a:cs typeface="Open Sans"/>
                <a:sym typeface="Open Sans"/>
              </a:rPr>
              <a:t>The following are the high-value clients to target from the new list :</a:t>
            </a:r>
            <a:endParaRPr sz="2000" dirty="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Aged between 40 – 50.</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Most of the high value customers are female compared to male</a:t>
            </a:r>
            <a:endParaRPr sz="1500" dirty="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Working in Financial Service, Manufacturing and Health.</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Who are currently living in New South Wales and Victoria.</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extLst>
              <p:ext uri="{D42A27DB-BD31-4B8C-83A1-F6EECF244321}">
                <p14:modId xmlns:p14="http://schemas.microsoft.com/office/powerpoint/2010/main" val="4034521366"/>
              </p:ext>
            </p:extLst>
          </p:nvPr>
        </p:nvGraphicFramePr>
        <p:xfrm>
          <a:off x="124691" y="1359504"/>
          <a:ext cx="8885679" cy="3663638"/>
        </p:xfrm>
        <a:graphic>
          <a:graphicData uri="http://schemas.openxmlformats.org/drawingml/2006/table">
            <a:tbl>
              <a:tblPr firstRow="1" bandRow="1">
                <a:noFill/>
                <a:tableStyleId>{D4805BA6-CC0E-4A04-AB1C-FC66D92E5182}</a:tableStyleId>
              </a:tblPr>
              <a:tblGrid>
                <a:gridCol w="994904">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804994">
                <a:tc>
                  <a:txBody>
                    <a:bodyPr/>
                    <a:lstStyle/>
                    <a:p>
                      <a:pPr marL="0" marR="0" lvl="0" indent="0" algn="ctr" rtl="0">
                        <a:lnSpc>
                          <a:spcPct val="100000"/>
                        </a:lnSpc>
                        <a:spcBef>
                          <a:spcPts val="0"/>
                        </a:spcBef>
                        <a:spcAft>
                          <a:spcPts val="0"/>
                        </a:spcAft>
                        <a:buClr>
                          <a:srgbClr val="FFFF00"/>
                        </a:buClr>
                        <a:buSzPts val="1000"/>
                        <a:buFont typeface="Arial"/>
                        <a:buNone/>
                      </a:pPr>
                      <a:r>
                        <a:rPr lang="en" sz="1200" u="none" strike="noStrike" cap="none" dirty="0">
                          <a:solidFill>
                            <a:schemeClr val="bg1"/>
                          </a:solidFill>
                        </a:rPr>
                        <a:t>Customer ID</a:t>
                      </a:r>
                      <a:endParaRPr sz="1200" u="none" strike="noStrike" cap="none" dirty="0">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200" u="none" strike="noStrike" cap="none" dirty="0">
                          <a:solidFill>
                            <a:schemeClr val="bg1"/>
                          </a:solidFill>
                        </a:rPr>
                        <a:t>Bike Related Purchases for the last 3 years</a:t>
                      </a:r>
                      <a:endParaRPr sz="1200" u="none" strike="noStrike" cap="none" dirty="0">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200" u="none" strike="noStrike" cap="none" dirty="0">
                          <a:solidFill>
                            <a:schemeClr val="bg1"/>
                          </a:solidFill>
                        </a:rPr>
                        <a:t>Age</a:t>
                      </a:r>
                      <a:endParaRPr sz="1200" u="none" strike="noStrike" cap="none" dirty="0">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200" u="none" strike="noStrike" cap="none" dirty="0">
                          <a:solidFill>
                            <a:schemeClr val="bg1"/>
                          </a:solidFill>
                        </a:rPr>
                        <a:t>Job Industry</a:t>
                      </a:r>
                      <a:endParaRPr sz="1200" u="none" strike="noStrike" cap="none" dirty="0">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200" u="none" strike="noStrike" cap="none" dirty="0">
                          <a:solidFill>
                            <a:schemeClr val="bg1"/>
                          </a:solidFill>
                        </a:rPr>
                        <a:t>Wealth Segment</a:t>
                      </a:r>
                      <a:endParaRPr sz="1200" u="none" strike="noStrike" cap="none" dirty="0">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200" u="none" strike="noStrike" cap="none" dirty="0">
                          <a:solidFill>
                            <a:schemeClr val="bg1"/>
                          </a:solidFill>
                        </a:rPr>
                        <a:t>Owns Cars</a:t>
                      </a:r>
                      <a:endParaRPr sz="1200" u="none" strike="noStrike" cap="none" dirty="0">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200" u="none" strike="noStrike" cap="none" dirty="0">
                          <a:solidFill>
                            <a:schemeClr val="bg1"/>
                          </a:solidFill>
                        </a:rPr>
                        <a:t>State</a:t>
                      </a:r>
                      <a:endParaRPr sz="1200" u="none" strike="noStrike" cap="none" dirty="0">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56480">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chemeClr val="tx1"/>
                          </a:solidFill>
                          <a:latin typeface="Arial"/>
                          <a:ea typeface="Arial"/>
                          <a:cs typeface="Arial"/>
                          <a:sym typeface="Arial"/>
                        </a:rPr>
                        <a:t>1842</a:t>
                      </a:r>
                      <a:endParaRPr sz="1000" b="1" u="none" strike="noStrike" cap="none" dirty="0">
                        <a:solidFill>
                          <a:schemeClr val="tx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445</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94602">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chemeClr val="tx1"/>
                          </a:solidFill>
                          <a:latin typeface="Arial"/>
                          <a:ea typeface="Arial"/>
                          <a:cs typeface="Arial"/>
                          <a:sym typeface="Arial"/>
                        </a:rPr>
                        <a:t>2001</a:t>
                      </a:r>
                      <a:endParaRPr sz="1000" b="1" u="none" strike="noStrike" cap="none" dirty="0">
                        <a:solidFill>
                          <a:schemeClr val="tx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56480">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chemeClr val="tx1"/>
                          </a:solidFill>
                          <a:latin typeface="Arial"/>
                          <a:ea typeface="Arial"/>
                          <a:cs typeface="Arial"/>
                          <a:sym typeface="Arial"/>
                        </a:rPr>
                        <a:t>650</a:t>
                      </a:r>
                      <a:endParaRPr sz="1000" b="1" u="none" strike="noStrike" cap="none" dirty="0">
                        <a:solidFill>
                          <a:schemeClr val="tx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56480">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chemeClr val="tx1"/>
                          </a:solidFill>
                          <a:latin typeface="Arial"/>
                          <a:ea typeface="Arial"/>
                          <a:cs typeface="Arial"/>
                          <a:sym typeface="Arial"/>
                        </a:rPr>
                        <a:t>3297</a:t>
                      </a:r>
                      <a:endParaRPr sz="1000" b="1" u="none" strike="noStrike" cap="none" dirty="0">
                        <a:solidFill>
                          <a:schemeClr val="tx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94602">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chemeClr val="tx1"/>
                          </a:solidFill>
                          <a:latin typeface="Arial"/>
                          <a:ea typeface="Arial"/>
                          <a:cs typeface="Arial"/>
                          <a:sym typeface="Arial"/>
                        </a:rPr>
                        <a:t>50</a:t>
                      </a:r>
                      <a:endParaRPr sz="1000" b="1" u="none" strike="noStrike" cap="none" dirty="0">
                        <a:solidFill>
                          <a:schemeClr val="tx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New South Wales</a:t>
                      </a:r>
                      <a:endParaRPr sz="1000" u="none" strike="noStrike" cap="none" dirty="0"/>
                    </a:p>
                    <a:p>
                      <a:pPr marL="0" marR="0" lvl="0" indent="0" algn="ctr" rtl="0">
                        <a:lnSpc>
                          <a:spcPct val="100000"/>
                        </a:lnSpc>
                        <a:spcBef>
                          <a:spcPts val="0"/>
                        </a:spcBef>
                        <a:spcAft>
                          <a:spcPts val="0"/>
                        </a:spcAft>
                        <a:buClr>
                          <a:schemeClr val="dk1"/>
                        </a:buClr>
                        <a:buSzPts val="1000"/>
                        <a:buFont typeface="Arial"/>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0" y="3370684"/>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dirty="0">
                <a:solidFill>
                  <a:srgbClr val="FFFFFF"/>
                </a:solidFill>
                <a:latin typeface="Open Sans ExtraBold"/>
                <a:ea typeface="Open Sans ExtraBold"/>
                <a:cs typeface="Open Sans ExtraBold"/>
                <a:sym typeface="Open Sans ExtraBold"/>
              </a:rPr>
              <a:t>THANK YOU  :</a:t>
            </a:r>
          </a:p>
          <a:p>
            <a:pPr marL="0" marR="0" lvl="0" indent="0" algn="l" rtl="0">
              <a:lnSpc>
                <a:spcPct val="100000"/>
              </a:lnSpc>
              <a:spcBef>
                <a:spcPts val="0"/>
              </a:spcBef>
              <a:spcAft>
                <a:spcPts val="0"/>
              </a:spcAft>
              <a:buClr>
                <a:srgbClr val="FFFFFF"/>
              </a:buClr>
              <a:buSzPts val="3500"/>
              <a:buFont typeface="Open Sans ExtraBold"/>
              <a:buNone/>
            </a:pPr>
            <a:endParaRPr lang="en" sz="3500" b="0" i="0" u="none" strike="noStrike" cap="none" dirty="0">
              <a:solidFill>
                <a:srgbClr val="FFFFFF"/>
              </a:solidFill>
              <a:latin typeface="Open Sans ExtraBold"/>
              <a:ea typeface="Open Sans ExtraBold"/>
              <a:cs typeface="Open Sans ExtraBold"/>
              <a:sym typeface="Open Sans ExtraBold"/>
            </a:endParaRPr>
          </a:p>
          <a:p>
            <a:pPr marL="0" marR="0" lvl="0" indent="0" algn="l" rtl="0">
              <a:lnSpc>
                <a:spcPct val="100000"/>
              </a:lnSpc>
              <a:spcBef>
                <a:spcPts val="0"/>
              </a:spcBef>
              <a:spcAft>
                <a:spcPts val="0"/>
              </a:spcAft>
              <a:buClr>
                <a:srgbClr val="FFFFFF"/>
              </a:buClr>
              <a:buSzPts val="3500"/>
              <a:buFont typeface="Open Sans ExtraBold"/>
              <a:buNone/>
            </a:pPr>
            <a:r>
              <a:rPr lang="en" sz="3500" dirty="0">
                <a:solidFill>
                  <a:srgbClr val="FFFFFF"/>
                </a:solidFill>
                <a:latin typeface="Open Sans ExtraBold"/>
                <a:ea typeface="Open Sans ExtraBold"/>
                <a:cs typeface="Open Sans ExtraBold"/>
                <a:sym typeface="Open Sans ExtraBold"/>
              </a:rPr>
              <a:t>ARKAJYOTI ROY</a:t>
            </a:r>
            <a:endParaRPr sz="3500" b="0" i="0" u="none" strike="noStrike" cap="none" dirty="0">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424</Words>
  <Application>Microsoft Office PowerPoint</Application>
  <PresentationFormat>On-screen Show (16:9)</PresentationFormat>
  <Paragraphs>102</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Noto Sans Symbols</vt:lpstr>
      <vt:lpstr>Comic Sans MS</vt:lpstr>
      <vt:lpstr>Open Sans Light</vt:lpstr>
      <vt:lpstr>Calibri</vt:lpstr>
      <vt:lpstr>Open Sans ExtraBold</vt:lpstr>
      <vt:lpstr>Open Sans</vt:lpstr>
      <vt:lpstr>Lora</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Arkajyoti Roy</cp:lastModifiedBy>
  <cp:revision>1</cp:revision>
  <dcterms:modified xsi:type="dcterms:W3CDTF">2022-12-07T06:16:54Z</dcterms:modified>
</cp:coreProperties>
</file>