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15" r:id="rId2"/>
    <p:sldId id="314" r:id="rId3"/>
    <p:sldId id="316" r:id="rId4"/>
    <p:sldId id="4135" r:id="rId5"/>
    <p:sldId id="4136" r:id="rId6"/>
    <p:sldId id="4137" r:id="rId7"/>
    <p:sldId id="4139" r:id="rId8"/>
    <p:sldId id="4140" r:id="rId9"/>
    <p:sldId id="1779" r:id="rId10"/>
    <p:sldId id="3332" r:id="rId11"/>
    <p:sldId id="4110" r:id="rId12"/>
    <p:sldId id="4111" r:id="rId13"/>
    <p:sldId id="4112" r:id="rId14"/>
    <p:sldId id="4114" r:id="rId15"/>
    <p:sldId id="4113" r:id="rId16"/>
    <p:sldId id="4115" r:id="rId17"/>
    <p:sldId id="4116" r:id="rId18"/>
    <p:sldId id="4118" r:id="rId19"/>
    <p:sldId id="4117" r:id="rId20"/>
    <p:sldId id="4119" r:id="rId21"/>
    <p:sldId id="4120" r:id="rId22"/>
    <p:sldId id="4121" r:id="rId23"/>
    <p:sldId id="4122" r:id="rId24"/>
    <p:sldId id="4123" r:id="rId25"/>
    <p:sldId id="4124" r:id="rId26"/>
    <p:sldId id="4125" r:id="rId27"/>
    <p:sldId id="4126" r:id="rId28"/>
    <p:sldId id="4127" r:id="rId29"/>
    <p:sldId id="4128" r:id="rId30"/>
    <p:sldId id="4129" r:id="rId31"/>
    <p:sldId id="4130" r:id="rId32"/>
    <p:sldId id="4131" r:id="rId33"/>
    <p:sldId id="4132" r:id="rId34"/>
    <p:sldId id="4133" r:id="rId35"/>
    <p:sldId id="4134" r:id="rId3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48325DC-C215-4033-B2CF-D2CA2C593C83}">
          <p14:sldIdLst>
            <p14:sldId id="315"/>
            <p14:sldId id="314"/>
            <p14:sldId id="316"/>
            <p14:sldId id="4135"/>
            <p14:sldId id="4136"/>
            <p14:sldId id="4137"/>
            <p14:sldId id="4139"/>
            <p14:sldId id="4140"/>
            <p14:sldId id="1779"/>
            <p14:sldId id="3332"/>
            <p14:sldId id="4110"/>
            <p14:sldId id="4111"/>
            <p14:sldId id="4112"/>
            <p14:sldId id="4114"/>
            <p14:sldId id="4113"/>
            <p14:sldId id="4115"/>
            <p14:sldId id="4116"/>
            <p14:sldId id="4118"/>
            <p14:sldId id="4117"/>
            <p14:sldId id="4119"/>
            <p14:sldId id="4120"/>
            <p14:sldId id="4121"/>
            <p14:sldId id="4122"/>
            <p14:sldId id="4123"/>
            <p14:sldId id="4124"/>
            <p14:sldId id="4125"/>
            <p14:sldId id="4126"/>
            <p14:sldId id="4127"/>
            <p14:sldId id="4128"/>
            <p14:sldId id="4129"/>
            <p14:sldId id="4130"/>
            <p14:sldId id="4131"/>
            <p14:sldId id="4132"/>
            <p14:sldId id="4133"/>
            <p14:sldId id="41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C90726"/>
    <a:srgbClr val="E40052"/>
    <a:srgbClr val="FEC4C3"/>
    <a:srgbClr val="D4436E"/>
    <a:srgbClr val="FF317B"/>
    <a:srgbClr val="E989B7"/>
    <a:srgbClr val="E76E7F"/>
    <a:srgbClr val="FCA4B2"/>
    <a:srgbClr val="00C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3580" autoAdjust="0"/>
  </p:normalViewPr>
  <p:slideViewPr>
    <p:cSldViewPr snapToGrid="0">
      <p:cViewPr>
        <p:scale>
          <a:sx n="125" d="100"/>
          <a:sy n="125" d="100"/>
        </p:scale>
        <p:origin x="-605" y="-18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4EFCAFE-212C-4734-BC77-7E2EAA445D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A26631-D6CC-4646-B826-30D44D5085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159EF-ED2B-408F-BCA3-D34D4F7DB760}" type="datetimeFigureOut">
              <a:rPr lang="es-CO" smtClean="0"/>
              <a:t>5/05/2025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2AC57-3955-4BDA-8F61-BF1320FB63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B30DE2-14A2-4BFD-BD83-BC2335DB6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DCDF6-AAFB-4FAC-BBF4-14E3AC0CA5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8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488C5-1697-4F06-B106-3EE216118B56}" type="datetimeFigureOut">
              <a:rPr lang="es-CO" smtClean="0"/>
              <a:t>5/05/2025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B8975-4C2E-4E2E-9D18-43E3EE8DFED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825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B8975-4C2E-4E2E-9D18-43E3EE8DFED9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496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AD2B1D-919F-4B4B-9EA4-6B8862BB2E92}"/>
              </a:ext>
            </a:extLst>
          </p:cNvPr>
          <p:cNvSpPr/>
          <p:nvPr userDrawn="1"/>
        </p:nvSpPr>
        <p:spPr>
          <a:xfrm>
            <a:off x="9296400" y="4686300"/>
            <a:ext cx="2895600" cy="217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48AD3C-F621-453E-A2B9-9F98CA777C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91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4A1E1C62-7682-45EB-A414-2445831CA7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82150" y="1371600"/>
            <a:ext cx="2305050" cy="4076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67FDB8DE-73CA-434E-AB2D-412B8633F2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7100" y="1047750"/>
            <a:ext cx="2609850" cy="4648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18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B4AE9F9E-652F-43BC-A855-1A8A6E6F90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69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52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77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71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10">
            <a:extLst>
              <a:ext uri="{FF2B5EF4-FFF2-40B4-BE49-F238E27FC236}">
                <a16:creationId xmlns:a16="http://schemas.microsoft.com/office/drawing/2014/main" id="{68494928-CF9A-408F-BDFF-886015B1FE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1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10">
            <a:extLst>
              <a:ext uri="{FF2B5EF4-FFF2-40B4-BE49-F238E27FC236}">
                <a16:creationId xmlns:a16="http://schemas.microsoft.com/office/drawing/2014/main" id="{68494928-CF9A-408F-BDFF-886015B1FE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2C4FB51C-EAB8-454B-AA5E-2D566DE147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2855" y="714376"/>
            <a:ext cx="4317207" cy="216217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2686050" y="697296"/>
            <a:ext cx="2152650" cy="30951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Marcador de posición de imagen 6"/>
          <p:cNvSpPr>
            <a:spLocks noGrp="1"/>
          </p:cNvSpPr>
          <p:nvPr>
            <p:ph type="pic" sz="quarter" idx="12"/>
          </p:nvPr>
        </p:nvSpPr>
        <p:spPr>
          <a:xfrm>
            <a:off x="6896100" y="697296"/>
            <a:ext cx="2152650" cy="30951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Marcador de posición de imagen 6"/>
          <p:cNvSpPr>
            <a:spLocks noGrp="1"/>
          </p:cNvSpPr>
          <p:nvPr>
            <p:ph type="pic" sz="quarter" idx="11"/>
          </p:nvPr>
        </p:nvSpPr>
        <p:spPr>
          <a:xfrm>
            <a:off x="4343400" y="362857"/>
            <a:ext cx="3048000" cy="38027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3">
            <a:extLst>
              <a:ext uri="{FF2B5EF4-FFF2-40B4-BE49-F238E27FC236}">
                <a16:creationId xmlns:a16="http://schemas.microsoft.com/office/drawing/2014/main" id="{8932BA8E-B107-45BD-83DB-D4B6684C29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34250" y="0"/>
            <a:ext cx="485775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 dirty="0"/>
              <a:t>Click on the Icon to add an image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818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3">
            <a:extLst>
              <a:ext uri="{FF2B5EF4-FFF2-40B4-BE49-F238E27FC236}">
                <a16:creationId xmlns:a16="http://schemas.microsoft.com/office/drawing/2014/main" id="{5F5567E8-3E6D-4407-B177-D2D3262F61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59879" y="1000579"/>
            <a:ext cx="1914978" cy="1914978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5" name="Marcador de posición de imagen 3">
            <a:extLst>
              <a:ext uri="{FF2B5EF4-FFF2-40B4-BE49-F238E27FC236}">
                <a16:creationId xmlns:a16="http://schemas.microsoft.com/office/drawing/2014/main" id="{5F5567E8-3E6D-4407-B177-D2D3262F61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59879" y="3576865"/>
            <a:ext cx="1914978" cy="1914978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5F5567E8-3E6D-4407-B177-D2D3262F61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5250" y="1581150"/>
            <a:ext cx="3638550" cy="363855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4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07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5" r:id="rId2"/>
    <p:sldLayoutId id="2147483702" r:id="rId3"/>
    <p:sldLayoutId id="2147483692" r:id="rId4"/>
    <p:sldLayoutId id="2147483688" r:id="rId5"/>
    <p:sldLayoutId id="2147483689" r:id="rId6"/>
    <p:sldLayoutId id="2147483686" r:id="rId7"/>
    <p:sldLayoutId id="2147483668" r:id="rId8"/>
    <p:sldLayoutId id="2147483682" r:id="rId9"/>
    <p:sldLayoutId id="2147483660" r:id="rId10"/>
    <p:sldLayoutId id="2147483699" r:id="rId11"/>
    <p:sldLayoutId id="2147483698" r:id="rId12"/>
    <p:sldLayoutId id="2147483714" r:id="rId13"/>
    <p:sldLayoutId id="214748371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odoo.com/id_ID/page/download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www.cybrosys.com/blog/how-to-install-odoo-16-on-ubuntu-2004-lt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67169-angle-area-text-sign-grass-check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odoo.com/apps/themes/16.0/muk_web_theme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67169-angle-area-text-sign-grass-check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67169-angle-area-text-sign-grass-check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ybrosys.com/odoo/compare-odoo-community-vs-enterprise/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C70FB-7EC4-86C5-2F72-AA965F18E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43C747-C610-A48F-2284-AF2EAB3168E2}"/>
              </a:ext>
            </a:extLst>
          </p:cNvPr>
          <p:cNvSpPr txBox="1"/>
          <p:nvPr/>
        </p:nvSpPr>
        <p:spPr>
          <a:xfrm>
            <a:off x="1440516" y="1976717"/>
            <a:ext cx="93109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7200" b="1" dirty="0">
                <a:solidFill>
                  <a:schemeClr val="bg1"/>
                </a:solidFill>
                <a:effectLst/>
                <a:latin typeface="Montserrat" panose="020F0502020204030204" pitchFamily="34" charset="0"/>
              </a:rPr>
              <a:t>Training </a:t>
            </a:r>
          </a:p>
          <a:p>
            <a:pPr algn="ctr"/>
            <a:r>
              <a:rPr lang="en-ID" sz="7200" b="1" dirty="0">
                <a:solidFill>
                  <a:schemeClr val="bg1"/>
                </a:solidFill>
                <a:effectLst/>
                <a:latin typeface="Montserrat" panose="020F0502020204030204" pitchFamily="34" charset="0"/>
              </a:rPr>
              <a:t>ODOO Technical </a:t>
            </a:r>
            <a:endParaRPr lang="en-ID" sz="7200" dirty="0">
              <a:solidFill>
                <a:schemeClr val="bg1"/>
              </a:solidFill>
              <a:effectLst/>
            </a:endParaRPr>
          </a:p>
        </p:txBody>
      </p:sp>
      <p:pic>
        <p:nvPicPr>
          <p:cNvPr id="8" name="CHANGE PICTURE HERE">
            <a:extLst>
              <a:ext uri="{FF2B5EF4-FFF2-40B4-BE49-F238E27FC236}">
                <a16:creationId xmlns:a16="http://schemas.microsoft.com/office/drawing/2014/main" id="{A678FD85-2539-2454-1347-4F552FFE6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42777" y="5692693"/>
            <a:ext cx="2149223" cy="10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8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6 4.07407E-6 L -0.03411 4.07407E-6 " pathEditMode="relative" rAng="0" ptsTypes="AA">
                                      <p:cBhvr>
                                        <p:cTn id="10" dur="3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717D6-8142-2340-BE52-612274782C79}"/>
              </a:ext>
            </a:extLst>
          </p:cNvPr>
          <p:cNvSpPr txBox="1"/>
          <p:nvPr/>
        </p:nvSpPr>
        <p:spPr>
          <a:xfrm>
            <a:off x="5017035" y="306186"/>
            <a:ext cx="2157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cs typeface="Poppins" pitchFamily="2" charset="77"/>
              </a:rPr>
              <a:t>Objective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6197C-29EE-B34A-BDED-E6A2A78757D7}"/>
              </a:ext>
            </a:extLst>
          </p:cNvPr>
          <p:cNvSpPr txBox="1"/>
          <p:nvPr/>
        </p:nvSpPr>
        <p:spPr>
          <a:xfrm>
            <a:off x="4093697" y="787593"/>
            <a:ext cx="4004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Basic Technical Odoo developer – DAY 1 </a:t>
            </a:r>
            <a:endParaRPr lang="en-US" sz="1200" spc="15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54" name="4-Point Star 53">
            <a:extLst>
              <a:ext uri="{FF2B5EF4-FFF2-40B4-BE49-F238E27FC236}">
                <a16:creationId xmlns:a16="http://schemas.microsoft.com/office/drawing/2014/main" id="{9E4904C1-0F98-B444-92C8-51C3B1A021A5}"/>
              </a:ext>
            </a:extLst>
          </p:cNvPr>
          <p:cNvSpPr/>
          <p:nvPr/>
        </p:nvSpPr>
        <p:spPr>
          <a:xfrm>
            <a:off x="758676" y="1320427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5" name="4-Point Star 54">
            <a:extLst>
              <a:ext uri="{FF2B5EF4-FFF2-40B4-BE49-F238E27FC236}">
                <a16:creationId xmlns:a16="http://schemas.microsoft.com/office/drawing/2014/main" id="{975A9C97-E479-AE4C-970F-50DDC5A4EA2D}"/>
              </a:ext>
            </a:extLst>
          </p:cNvPr>
          <p:cNvSpPr/>
          <p:nvPr/>
        </p:nvSpPr>
        <p:spPr>
          <a:xfrm>
            <a:off x="6418071" y="1320427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4-Point Star 3">
            <a:extLst>
              <a:ext uri="{FF2B5EF4-FFF2-40B4-BE49-F238E27FC236}">
                <a16:creationId xmlns:a16="http://schemas.microsoft.com/office/drawing/2014/main" id="{1E9CF58B-786F-BE4D-B204-8C01DDE7D835}"/>
              </a:ext>
            </a:extLst>
          </p:cNvPr>
          <p:cNvSpPr/>
          <p:nvPr/>
        </p:nvSpPr>
        <p:spPr>
          <a:xfrm rot="2700000">
            <a:off x="758676" y="1320427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4-Point Star 13">
            <a:extLst>
              <a:ext uri="{FF2B5EF4-FFF2-40B4-BE49-F238E27FC236}">
                <a16:creationId xmlns:a16="http://schemas.microsoft.com/office/drawing/2014/main" id="{60AA27C8-ED39-E348-8077-2E3D92E73AD4}"/>
              </a:ext>
            </a:extLst>
          </p:cNvPr>
          <p:cNvSpPr/>
          <p:nvPr/>
        </p:nvSpPr>
        <p:spPr>
          <a:xfrm rot="2700000">
            <a:off x="6418071" y="1320427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78B237-98DD-8341-A065-71BB2CCF8929}"/>
              </a:ext>
            </a:extLst>
          </p:cNvPr>
          <p:cNvSpPr txBox="1"/>
          <p:nvPr/>
        </p:nvSpPr>
        <p:spPr>
          <a:xfrm>
            <a:off x="1249394" y="1823648"/>
            <a:ext cx="57900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B56725-881D-9A4E-BC9B-60024A0DB9FD}"/>
              </a:ext>
            </a:extLst>
          </p:cNvPr>
          <p:cNvSpPr txBox="1"/>
          <p:nvPr/>
        </p:nvSpPr>
        <p:spPr>
          <a:xfrm>
            <a:off x="6864706" y="1823648"/>
            <a:ext cx="66717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  <a:endParaRPr lang="en-US" sz="30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7B3FBE-E6CD-E44E-95B2-1D98D56090C6}"/>
              </a:ext>
            </a:extLst>
          </p:cNvPr>
          <p:cNvSpPr txBox="1"/>
          <p:nvPr/>
        </p:nvSpPr>
        <p:spPr>
          <a:xfrm>
            <a:off x="2523711" y="1647691"/>
            <a:ext cx="1483098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League Spartan" charset="0"/>
                <a:cs typeface="Poppins" pitchFamily="2" charset="77"/>
              </a:rPr>
              <a:t>Preparation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0DD18181-F29A-CC4C-B640-ACBF9C3AD7C4}"/>
              </a:ext>
            </a:extLst>
          </p:cNvPr>
          <p:cNvSpPr txBox="1">
            <a:spLocks/>
          </p:cNvSpPr>
          <p:nvPr/>
        </p:nvSpPr>
        <p:spPr>
          <a:xfrm>
            <a:off x="2523711" y="2035770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Installation &amp; Setup Workspace</a:t>
            </a:r>
            <a:endParaRPr lang="en-US" sz="12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551DC0-1214-9742-88F1-DD719A6276AA}"/>
              </a:ext>
            </a:extLst>
          </p:cNvPr>
          <p:cNvSpPr txBox="1"/>
          <p:nvPr/>
        </p:nvSpPr>
        <p:spPr>
          <a:xfrm>
            <a:off x="8183105" y="1647691"/>
            <a:ext cx="2831224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League Spartan" charset="0"/>
                <a:cs typeface="Poppins" pitchFamily="2" charset="77"/>
              </a:rPr>
              <a:t>Odoo Addons hierarchy 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DDBBB619-B7E2-334B-A234-F54FB903E0B8}"/>
              </a:ext>
            </a:extLst>
          </p:cNvPr>
          <p:cNvSpPr txBox="1">
            <a:spLocks/>
          </p:cNvSpPr>
          <p:nvPr/>
        </p:nvSpPr>
        <p:spPr>
          <a:xfrm>
            <a:off x="8183105" y="2035770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 addons directory, </a:t>
            </a:r>
            <a:endParaRPr lang="en-US" sz="12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56" name="4-Point Star 55">
            <a:extLst>
              <a:ext uri="{FF2B5EF4-FFF2-40B4-BE49-F238E27FC236}">
                <a16:creationId xmlns:a16="http://schemas.microsoft.com/office/drawing/2014/main" id="{77C27192-409D-C147-88C6-130BE7BB5841}"/>
              </a:ext>
            </a:extLst>
          </p:cNvPr>
          <p:cNvSpPr/>
          <p:nvPr/>
        </p:nvSpPr>
        <p:spPr>
          <a:xfrm>
            <a:off x="758676" y="3105979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8" name="4-Point Star 57">
            <a:extLst>
              <a:ext uri="{FF2B5EF4-FFF2-40B4-BE49-F238E27FC236}">
                <a16:creationId xmlns:a16="http://schemas.microsoft.com/office/drawing/2014/main" id="{FFFA591C-7229-254B-AB2A-7D6661026967}"/>
              </a:ext>
            </a:extLst>
          </p:cNvPr>
          <p:cNvSpPr/>
          <p:nvPr/>
        </p:nvSpPr>
        <p:spPr>
          <a:xfrm>
            <a:off x="6418071" y="3105979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4-Point Star 7">
            <a:extLst>
              <a:ext uri="{FF2B5EF4-FFF2-40B4-BE49-F238E27FC236}">
                <a16:creationId xmlns:a16="http://schemas.microsoft.com/office/drawing/2014/main" id="{C6477A78-D59A-6F4A-9D00-DE14957B21C4}"/>
              </a:ext>
            </a:extLst>
          </p:cNvPr>
          <p:cNvSpPr/>
          <p:nvPr/>
        </p:nvSpPr>
        <p:spPr>
          <a:xfrm rot="2700000">
            <a:off x="758676" y="3105979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4-Point Star 16">
            <a:extLst>
              <a:ext uri="{FF2B5EF4-FFF2-40B4-BE49-F238E27FC236}">
                <a16:creationId xmlns:a16="http://schemas.microsoft.com/office/drawing/2014/main" id="{344B63A6-A175-B54E-A8BC-62D9CD818269}"/>
              </a:ext>
            </a:extLst>
          </p:cNvPr>
          <p:cNvSpPr/>
          <p:nvPr/>
        </p:nvSpPr>
        <p:spPr>
          <a:xfrm rot="2700000">
            <a:off x="6418071" y="3105979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B41859-A43E-294E-A0D0-AD03CF5A0C12}"/>
              </a:ext>
            </a:extLst>
          </p:cNvPr>
          <p:cNvSpPr txBox="1"/>
          <p:nvPr/>
        </p:nvSpPr>
        <p:spPr>
          <a:xfrm>
            <a:off x="1211723" y="3608249"/>
            <a:ext cx="65434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B81A81-C0F5-3046-9952-7EEFE6050388}"/>
              </a:ext>
            </a:extLst>
          </p:cNvPr>
          <p:cNvSpPr txBox="1"/>
          <p:nvPr/>
        </p:nvSpPr>
        <p:spPr>
          <a:xfrm>
            <a:off x="6851081" y="3608249"/>
            <a:ext cx="69442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  <a:endParaRPr lang="en-US" sz="30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C3B15E-F238-C547-A490-64BE911B2892}"/>
              </a:ext>
            </a:extLst>
          </p:cNvPr>
          <p:cNvSpPr txBox="1"/>
          <p:nvPr/>
        </p:nvSpPr>
        <p:spPr>
          <a:xfrm>
            <a:off x="2523711" y="3433242"/>
            <a:ext cx="1872629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League Spartan" charset="0"/>
                <a:cs typeface="Poppins" pitchFamily="2" charset="77"/>
              </a:rPr>
              <a:t>Odoo Overview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E800BE0B-74E0-294E-9AF7-A8C3C4CFBBB2}"/>
              </a:ext>
            </a:extLst>
          </p:cNvPr>
          <p:cNvSpPr txBox="1">
            <a:spLocks/>
          </p:cNvSpPr>
          <p:nvPr/>
        </p:nvSpPr>
        <p:spPr>
          <a:xfrm>
            <a:off x="2523711" y="3821322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 overview conceptual.</a:t>
            </a:r>
            <a:endParaRPr lang="en-US" sz="12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F4D3A7-EC49-6844-98A1-1F233EBFE56D}"/>
              </a:ext>
            </a:extLst>
          </p:cNvPr>
          <p:cNvSpPr txBox="1"/>
          <p:nvPr/>
        </p:nvSpPr>
        <p:spPr>
          <a:xfrm>
            <a:off x="8183105" y="3433242"/>
            <a:ext cx="2590774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League Spartan" charset="0"/>
                <a:cs typeface="Poppins" pitchFamily="2" charset="77"/>
              </a:rPr>
              <a:t>Create Simple Module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1FF378DF-50AE-FD45-9A00-8BE4AE142297}"/>
              </a:ext>
            </a:extLst>
          </p:cNvPr>
          <p:cNvSpPr txBox="1">
            <a:spLocks/>
          </p:cNvSpPr>
          <p:nvPr/>
        </p:nvSpPr>
        <p:spPr>
          <a:xfrm>
            <a:off x="8183105" y="3821322"/>
            <a:ext cx="2848917" cy="48288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Hands On to Create simple Module, Install new module</a:t>
            </a:r>
            <a:endParaRPr lang="en-US" sz="12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1249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7D8AC-D3EF-8A69-EA36-B7FF25361A81}"/>
              </a:ext>
            </a:extLst>
          </p:cNvPr>
          <p:cNvSpPr txBox="1"/>
          <p:nvPr/>
        </p:nvSpPr>
        <p:spPr>
          <a:xfrm>
            <a:off x="4157830" y="306186"/>
            <a:ext cx="38763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20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PREPARATION</a:t>
            </a:r>
            <a:endParaRPr lang="en-US" sz="3400" spc="200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78417-F370-F63B-CFE1-ED4AAD4AE5CB}"/>
              </a:ext>
            </a:extLst>
          </p:cNvPr>
          <p:cNvSpPr txBox="1"/>
          <p:nvPr/>
        </p:nvSpPr>
        <p:spPr>
          <a:xfrm>
            <a:off x="4533718" y="787593"/>
            <a:ext cx="3124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Installation &amp; Setup Workspace</a:t>
            </a:r>
            <a:endParaRPr lang="en-US" sz="1200" spc="15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BC3149-49F1-57FA-2E44-951732191E3A}"/>
              </a:ext>
            </a:extLst>
          </p:cNvPr>
          <p:cNvSpPr txBox="1"/>
          <p:nvPr/>
        </p:nvSpPr>
        <p:spPr>
          <a:xfrm>
            <a:off x="590340" y="1525916"/>
            <a:ext cx="2002471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Odoo Installation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3892AFC-6629-1168-99D9-DA444BD0013D}"/>
              </a:ext>
            </a:extLst>
          </p:cNvPr>
          <p:cNvSpPr txBox="1">
            <a:spLocks/>
          </p:cNvSpPr>
          <p:nvPr/>
        </p:nvSpPr>
        <p:spPr>
          <a:xfrm>
            <a:off x="590340" y="1937920"/>
            <a:ext cx="3943378" cy="787588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Download Odoo &amp; Install Odoo</a:t>
            </a:r>
          </a:p>
          <a:p>
            <a:pPr algn="just">
              <a:lnSpc>
                <a:spcPts val="1750"/>
              </a:lnSpc>
            </a:pPr>
            <a:r>
              <a: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Link Download Odoo</a:t>
            </a:r>
          </a:p>
          <a:p>
            <a:pPr algn="just">
              <a:lnSpc>
                <a:spcPts val="1750"/>
              </a:lnSpc>
            </a:pPr>
            <a:r>
              <a:rPr lang="en-US" sz="12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https://www.odoo.com/id_ID/page/download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E33C737-0D80-05DC-884A-EBD8A5CBE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81" y="1310016"/>
            <a:ext cx="4571060" cy="233203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12EC3FA5-DFEA-53B0-770F-5DF6D18B1EDA}"/>
              </a:ext>
            </a:extLst>
          </p:cNvPr>
          <p:cNvSpPr txBox="1">
            <a:spLocks/>
          </p:cNvSpPr>
          <p:nvPr/>
        </p:nvSpPr>
        <p:spPr>
          <a:xfrm>
            <a:off x="4366081" y="3642054"/>
            <a:ext cx="3943378" cy="25205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Isikan form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120B121-525D-DAE4-8269-202F7B11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459" y="4030331"/>
            <a:ext cx="3165349" cy="130731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A0AD8ED6-810E-05BD-B44B-AEB78DBD0570}"/>
              </a:ext>
            </a:extLst>
          </p:cNvPr>
          <p:cNvSpPr txBox="1">
            <a:spLocks/>
          </p:cNvSpPr>
          <p:nvPr/>
        </p:nvSpPr>
        <p:spPr>
          <a:xfrm>
            <a:off x="8258851" y="5305920"/>
            <a:ext cx="3215957" cy="25205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Download For Windows / Linux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9443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7D8AC-D3EF-8A69-EA36-B7FF25361A81}"/>
              </a:ext>
            </a:extLst>
          </p:cNvPr>
          <p:cNvSpPr txBox="1"/>
          <p:nvPr/>
        </p:nvSpPr>
        <p:spPr>
          <a:xfrm>
            <a:off x="4157830" y="306186"/>
            <a:ext cx="38763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20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PREPARATION</a:t>
            </a:r>
            <a:endParaRPr lang="en-US" sz="3400" spc="200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78417-F370-F63B-CFE1-ED4AAD4AE5CB}"/>
              </a:ext>
            </a:extLst>
          </p:cNvPr>
          <p:cNvSpPr txBox="1"/>
          <p:nvPr/>
        </p:nvSpPr>
        <p:spPr>
          <a:xfrm>
            <a:off x="5472279" y="787593"/>
            <a:ext cx="1247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Installation</a:t>
            </a:r>
            <a:endParaRPr lang="en-US" sz="1200" spc="15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A60C73-34E3-419E-0956-3F5F4F522880}"/>
              </a:ext>
            </a:extLst>
          </p:cNvPr>
          <p:cNvGrpSpPr/>
          <p:nvPr/>
        </p:nvGrpSpPr>
        <p:grpSpPr>
          <a:xfrm>
            <a:off x="869980" y="1474336"/>
            <a:ext cx="3387362" cy="2758905"/>
            <a:chOff x="770468" y="967559"/>
            <a:chExt cx="3387362" cy="275890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1F8E161-EA0A-373B-42A7-D4D98F15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468" y="967559"/>
              <a:ext cx="3240907" cy="2528691"/>
            </a:xfrm>
            <a:prstGeom prst="rect">
              <a:avLst/>
            </a:prstGeom>
          </p:spPr>
        </p:pic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AF6B96AC-1F8C-A1B7-D8B0-465008BBA8FF}"/>
                </a:ext>
              </a:extLst>
            </p:cNvPr>
            <p:cNvSpPr txBox="1">
              <a:spLocks/>
            </p:cNvSpPr>
            <p:nvPr/>
          </p:nvSpPr>
          <p:spPr>
            <a:xfrm>
              <a:off x="821007" y="3470076"/>
              <a:ext cx="3336823" cy="256388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1750"/>
                </a:lnSpc>
              </a:pPr>
              <a:r>
                <a:rPr lang="en-US" sz="120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Windows Installation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5846D32-892F-E800-6FA7-EA48C804E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80" y="4508513"/>
            <a:ext cx="1247775" cy="923925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2BFA9242-6941-B84B-BDAE-5E13454E6FD9}"/>
              </a:ext>
            </a:extLst>
          </p:cNvPr>
          <p:cNvSpPr txBox="1">
            <a:spLocks/>
          </p:cNvSpPr>
          <p:nvPr/>
        </p:nvSpPr>
        <p:spPr>
          <a:xfrm>
            <a:off x="869980" y="5506381"/>
            <a:ext cx="3336823" cy="484876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id-ID" sz="105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https://www.cybrosys.com/blog/how-to-install-odoo-16-on-ubuntu-2004-lt</a:t>
            </a:r>
            <a:r>
              <a:rPr lang="en-US" sz="105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endParaRPr lang="id-ID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F0EE6-A46C-4D39-B757-3744668593E7}"/>
              </a:ext>
            </a:extLst>
          </p:cNvPr>
          <p:cNvSpPr txBox="1"/>
          <p:nvPr/>
        </p:nvSpPr>
        <p:spPr>
          <a:xfrm>
            <a:off x="6351413" y="1357424"/>
            <a:ext cx="2311851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VS Code Installation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7501337-E7DD-BD06-FFA9-494413A119B4}"/>
              </a:ext>
            </a:extLst>
          </p:cNvPr>
          <p:cNvSpPr txBox="1">
            <a:spLocks/>
          </p:cNvSpPr>
          <p:nvPr/>
        </p:nvSpPr>
        <p:spPr>
          <a:xfrm>
            <a:off x="6351413" y="1769428"/>
            <a:ext cx="3943378" cy="787588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Download &amp; Install VS Code</a:t>
            </a:r>
          </a:p>
          <a:p>
            <a:pPr algn="just">
              <a:lnSpc>
                <a:spcPts val="1750"/>
              </a:lnSpc>
            </a:pPr>
            <a:r>
              <a: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Link Download VS Code</a:t>
            </a:r>
          </a:p>
          <a:p>
            <a:pPr algn="just">
              <a:lnSpc>
                <a:spcPts val="1750"/>
              </a:lnSpc>
            </a:pPr>
            <a:r>
              <a:rPr lang="en-US" sz="12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sz="120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4C4ADBB-40B6-FC8A-C92F-237DE836B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0178" y="2851163"/>
            <a:ext cx="4941842" cy="222567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001CE4-A9F3-FC07-808D-81EAF4642150}"/>
              </a:ext>
            </a:extLst>
          </p:cNvPr>
          <p:cNvSpPr txBox="1"/>
          <p:nvPr/>
        </p:nvSpPr>
        <p:spPr>
          <a:xfrm>
            <a:off x="6351412" y="5500576"/>
            <a:ext cx="270779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After Odoo Instalalation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CEB5A2E-A5F6-A5BA-E573-D82C0336EAD2}"/>
              </a:ext>
            </a:extLst>
          </p:cNvPr>
          <p:cNvSpPr txBox="1">
            <a:spLocks/>
          </p:cNvSpPr>
          <p:nvPr/>
        </p:nvSpPr>
        <p:spPr>
          <a:xfrm>
            <a:off x="6380178" y="5764226"/>
            <a:ext cx="4941842" cy="519822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Stop Odoo Serviice</a:t>
            </a:r>
          </a:p>
          <a:p>
            <a:pPr algn="just">
              <a:lnSpc>
                <a:spcPts val="1750"/>
              </a:lnSpc>
            </a:pPr>
            <a:r>
              <a: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We will Running Odoo using Visual Studio for debugging Process</a:t>
            </a:r>
            <a:endParaRPr lang="en-US" sz="120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00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7D8AC-D3EF-8A69-EA36-B7FF25361A81}"/>
              </a:ext>
            </a:extLst>
          </p:cNvPr>
          <p:cNvSpPr txBox="1"/>
          <p:nvPr/>
        </p:nvSpPr>
        <p:spPr>
          <a:xfrm>
            <a:off x="4157830" y="306186"/>
            <a:ext cx="38763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20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PREPARATION</a:t>
            </a:r>
            <a:endParaRPr lang="en-US" sz="3400" spc="200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78417-F370-F63B-CFE1-ED4AAD4AE5CB}"/>
              </a:ext>
            </a:extLst>
          </p:cNvPr>
          <p:cNvSpPr txBox="1"/>
          <p:nvPr/>
        </p:nvSpPr>
        <p:spPr>
          <a:xfrm>
            <a:off x="5190953" y="787593"/>
            <a:ext cx="1810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Setup Workspace</a:t>
            </a:r>
            <a:endParaRPr lang="en-US" sz="1200" spc="15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5927CF-AC17-B786-A81C-F23DF96BE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270569"/>
            <a:ext cx="5554662" cy="3349055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924B266A-36C2-521B-7C57-F53CCF6D6B5F}"/>
              </a:ext>
            </a:extLst>
          </p:cNvPr>
          <p:cNvSpPr txBox="1">
            <a:spLocks/>
          </p:cNvSpPr>
          <p:nvPr/>
        </p:nvSpPr>
        <p:spPr>
          <a:xfrm>
            <a:off x="355600" y="4619624"/>
            <a:ext cx="3336823" cy="256388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Default Workspace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1D6C8E-78AC-3F32-057F-293BCB2C0E82}"/>
              </a:ext>
            </a:extLst>
          </p:cNvPr>
          <p:cNvSpPr txBox="1">
            <a:spLocks/>
          </p:cNvSpPr>
          <p:nvPr/>
        </p:nvSpPr>
        <p:spPr>
          <a:xfrm>
            <a:off x="6659060" y="1572423"/>
            <a:ext cx="4478840" cy="2996718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Rekomendasi struktur direktori sebagai berikut: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config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   (berisi file konfigurasi odoo dan workspace)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customs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   (berisi direktori addons konfigurasi)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addons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   (Berisi direktori Odoo Apps Default)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enterprise *</a:t>
            </a:r>
            <a:r>
              <a:rPr lang="en-US" sz="1400" baseline="300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(1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   (Berisi Dirktori Odoo Enterprise Module)</a:t>
            </a:r>
          </a:p>
          <a:p>
            <a:pPr algn="just">
              <a:lnSpc>
                <a:spcPts val="1750"/>
              </a:lnSpc>
            </a:pPr>
            <a:endParaRPr lang="en-US" sz="140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Save WorkSpace pada folder config.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42D6F-953B-82E8-096C-78FAD955340B}"/>
              </a:ext>
            </a:extLst>
          </p:cNvPr>
          <p:cNvSpPr txBox="1"/>
          <p:nvPr/>
        </p:nvSpPr>
        <p:spPr>
          <a:xfrm>
            <a:off x="6595560" y="1249257"/>
            <a:ext cx="2145139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Structure Workspace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FD3DC5C-F013-892E-E656-3C1FFA91164C}"/>
              </a:ext>
            </a:extLst>
          </p:cNvPr>
          <p:cNvSpPr txBox="1">
            <a:spLocks/>
          </p:cNvSpPr>
          <p:nvPr/>
        </p:nvSpPr>
        <p:spPr>
          <a:xfrm>
            <a:off x="9024430" y="6303405"/>
            <a:ext cx="3336823" cy="25205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*</a:t>
            </a:r>
            <a:r>
              <a:rPr lang="en-US" sz="1200" baseline="300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(1 </a:t>
            </a:r>
            <a:r>
              <a: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Jika Menggunakan Odoo Entrerprise Edition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F185DAD-F0FB-0117-0E57-7ECA7A593AD4}"/>
              </a:ext>
            </a:extLst>
          </p:cNvPr>
          <p:cNvSpPr txBox="1">
            <a:spLocks/>
          </p:cNvSpPr>
          <p:nvPr/>
        </p:nvSpPr>
        <p:spPr>
          <a:xfrm>
            <a:off x="6722560" y="5000706"/>
            <a:ext cx="4478840" cy="531428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Python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Arkademy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CAFAB3-E19A-53A5-3233-F503C8C2E185}"/>
              </a:ext>
            </a:extLst>
          </p:cNvPr>
          <p:cNvSpPr txBox="1"/>
          <p:nvPr/>
        </p:nvSpPr>
        <p:spPr>
          <a:xfrm>
            <a:off x="6659060" y="4662152"/>
            <a:ext cx="1697901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Install Addons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478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7D8AC-D3EF-8A69-EA36-B7FF25361A81}"/>
              </a:ext>
            </a:extLst>
          </p:cNvPr>
          <p:cNvSpPr txBox="1"/>
          <p:nvPr/>
        </p:nvSpPr>
        <p:spPr>
          <a:xfrm>
            <a:off x="4157830" y="306186"/>
            <a:ext cx="38763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20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PREPARATION</a:t>
            </a:r>
            <a:endParaRPr lang="en-US" sz="3400" spc="200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78417-F370-F63B-CFE1-ED4AAD4AE5CB}"/>
              </a:ext>
            </a:extLst>
          </p:cNvPr>
          <p:cNvSpPr txBox="1"/>
          <p:nvPr/>
        </p:nvSpPr>
        <p:spPr>
          <a:xfrm>
            <a:off x="5190953" y="787593"/>
            <a:ext cx="1810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Setup Workspace</a:t>
            </a:r>
            <a:endParaRPr lang="en-US" sz="1200" spc="15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D27F42-E6C9-8DE6-6E25-C06164E158B0}"/>
              </a:ext>
            </a:extLst>
          </p:cNvPr>
          <p:cNvGrpSpPr/>
          <p:nvPr/>
        </p:nvGrpSpPr>
        <p:grpSpPr>
          <a:xfrm>
            <a:off x="542951" y="5153933"/>
            <a:ext cx="4542340" cy="1617331"/>
            <a:chOff x="6595560" y="1249257"/>
            <a:chExt cx="4542340" cy="1978749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F61D6C8E-78AC-3F32-057F-293BCB2C0E82}"/>
                </a:ext>
              </a:extLst>
            </p:cNvPr>
            <p:cNvSpPr txBox="1">
              <a:spLocks/>
            </p:cNvSpPr>
            <p:nvPr/>
          </p:nvSpPr>
          <p:spPr>
            <a:xfrm>
              <a:off x="6659060" y="1572423"/>
              <a:ext cx="4478840" cy="1655583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1750"/>
                </a:lnSpc>
              </a:pP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Select Menu Run &amp; debug</a:t>
              </a:r>
            </a:p>
            <a:p>
              <a:pPr algn="just">
                <a:lnSpc>
                  <a:spcPts val="1750"/>
                </a:lnSpc>
              </a:pP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Create a launch.json file</a:t>
              </a:r>
            </a:p>
            <a:p>
              <a:pPr algn="just">
                <a:lnSpc>
                  <a:spcPts val="1750"/>
                </a:lnSpc>
              </a:pP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Choose “config” directory</a:t>
              </a:r>
            </a:p>
            <a:p>
              <a:pPr algn="just">
                <a:lnSpc>
                  <a:spcPts val="1750"/>
                </a:lnSpc>
              </a:pP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Choose Option node.js</a:t>
              </a:r>
            </a:p>
            <a:p>
              <a:pPr algn="just">
                <a:lnSpc>
                  <a:spcPts val="1750"/>
                </a:lnSpc>
              </a:pP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442D6F-953B-82E8-096C-78FAD955340B}"/>
                </a:ext>
              </a:extLst>
            </p:cNvPr>
            <p:cNvSpPr txBox="1"/>
            <p:nvPr/>
          </p:nvSpPr>
          <p:spPr>
            <a:xfrm>
              <a:off x="6595560" y="1249257"/>
              <a:ext cx="1933543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Create launch.json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B8A93AF-AAB0-4355-B1F6-03A6B2FE9EF9}"/>
              </a:ext>
            </a:extLst>
          </p:cNvPr>
          <p:cNvGrpSpPr/>
          <p:nvPr/>
        </p:nvGrpSpPr>
        <p:grpSpPr>
          <a:xfrm>
            <a:off x="6042057" y="1292542"/>
            <a:ext cx="5050340" cy="1676357"/>
            <a:chOff x="6659060" y="2771725"/>
            <a:chExt cx="5050340" cy="1676357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452D3991-CD08-527E-26FA-4BCAA6D9990B}"/>
                </a:ext>
              </a:extLst>
            </p:cNvPr>
            <p:cNvSpPr txBox="1">
              <a:spLocks/>
            </p:cNvSpPr>
            <p:nvPr/>
          </p:nvSpPr>
          <p:spPr>
            <a:xfrm>
              <a:off x="6722560" y="3094891"/>
              <a:ext cx="4986840" cy="1353191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1750"/>
                </a:lnSpc>
              </a:pP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clear all contain text of file launch.json</a:t>
              </a:r>
            </a:p>
            <a:p>
              <a:pPr algn="just">
                <a:lnSpc>
                  <a:spcPts val="1750"/>
                </a:lnSpc>
              </a:pP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type “odoo” and choose “Odoo Linux” or “Odoo Windows”</a:t>
              </a:r>
            </a:p>
            <a:p>
              <a:pPr algn="just">
                <a:lnSpc>
                  <a:spcPts val="1750"/>
                </a:lnSpc>
              </a:pP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because our tools is out of date, please modify as bellow:</a:t>
              </a:r>
            </a:p>
            <a:p>
              <a:pPr algn="just">
                <a:lnSpc>
                  <a:spcPts val="1750"/>
                </a:lnSpc>
              </a:pPr>
              <a:endPara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  <a:p>
              <a:pPr algn="just">
                <a:lnSpc>
                  <a:spcPts val="1750"/>
                </a:lnSpc>
              </a:pP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81C7CF-79EA-9BC3-EE15-12533CF7B639}"/>
                </a:ext>
              </a:extLst>
            </p:cNvPr>
            <p:cNvSpPr txBox="1"/>
            <p:nvPr/>
          </p:nvSpPr>
          <p:spPr>
            <a:xfrm>
              <a:off x="6659060" y="2771725"/>
              <a:ext cx="1936749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Modify launch.json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B0687CCE-54EF-3AEE-02BD-525711336B5D}"/>
              </a:ext>
            </a:extLst>
          </p:cNvPr>
          <p:cNvSpPr txBox="1">
            <a:spLocks/>
          </p:cNvSpPr>
          <p:nvPr/>
        </p:nvSpPr>
        <p:spPr>
          <a:xfrm>
            <a:off x="669951" y="1615708"/>
            <a:ext cx="4478840" cy="531428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Create file odoo.conf inside “config” directory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type “odoo”, ctrl + “Space”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456AF-412F-2655-A677-E3954406CA8A}"/>
              </a:ext>
            </a:extLst>
          </p:cNvPr>
          <p:cNvSpPr txBox="1"/>
          <p:nvPr/>
        </p:nvSpPr>
        <p:spPr>
          <a:xfrm>
            <a:off x="606451" y="1292542"/>
            <a:ext cx="1773242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Create odoo.conf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FBE941-47F4-F8E7-0990-C7A2CCC5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15" y="2181880"/>
            <a:ext cx="4023480" cy="1198916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4CC16EE7-4F46-8C8E-CFB5-925C02AF4B54}"/>
              </a:ext>
            </a:extLst>
          </p:cNvPr>
          <p:cNvSpPr txBox="1">
            <a:spLocks/>
          </p:cNvSpPr>
          <p:nvPr/>
        </p:nvSpPr>
        <p:spPr>
          <a:xfrm>
            <a:off x="606451" y="4784868"/>
            <a:ext cx="4478840" cy="257506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fill addons_path with path of “customs” directory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B25C913-B909-8BA6-C1BD-AC1BB9D1D309}"/>
              </a:ext>
            </a:extLst>
          </p:cNvPr>
          <p:cNvSpPr txBox="1">
            <a:spLocks/>
          </p:cNvSpPr>
          <p:nvPr/>
        </p:nvSpPr>
        <p:spPr>
          <a:xfrm>
            <a:off x="6096000" y="4964292"/>
            <a:ext cx="5981700" cy="805349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python</a:t>
            </a: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fill with path of python contains in odoo installation directory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program</a:t>
            </a: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fill with location of odoo-bin file, contains in odoo Installation dir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config</a:t>
            </a: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argument fill with location of odoo.conf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EAA6B5C-97F4-F803-FBD3-2EE241D6A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166" y="2509487"/>
            <a:ext cx="5505450" cy="2305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C24D49-E3C8-F26A-82C8-14311A54D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15" y="3490196"/>
            <a:ext cx="41814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7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7D8AC-D3EF-8A69-EA36-B7FF25361A81}"/>
              </a:ext>
            </a:extLst>
          </p:cNvPr>
          <p:cNvSpPr txBox="1"/>
          <p:nvPr/>
        </p:nvSpPr>
        <p:spPr>
          <a:xfrm>
            <a:off x="4157830" y="306186"/>
            <a:ext cx="38763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20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PREPARATION</a:t>
            </a:r>
            <a:endParaRPr lang="en-US" sz="3400" spc="200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78417-F370-F63B-CFE1-ED4AAD4AE5CB}"/>
              </a:ext>
            </a:extLst>
          </p:cNvPr>
          <p:cNvSpPr txBox="1"/>
          <p:nvPr/>
        </p:nvSpPr>
        <p:spPr>
          <a:xfrm>
            <a:off x="5190953" y="787593"/>
            <a:ext cx="1810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Setup Workspace</a:t>
            </a:r>
            <a:endParaRPr lang="en-US" sz="1200" spc="15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D27F42-E6C9-8DE6-6E25-C06164E158B0}"/>
              </a:ext>
            </a:extLst>
          </p:cNvPr>
          <p:cNvGrpSpPr/>
          <p:nvPr/>
        </p:nvGrpSpPr>
        <p:grpSpPr>
          <a:xfrm>
            <a:off x="648613" y="1263137"/>
            <a:ext cx="4542340" cy="823675"/>
            <a:chOff x="6701222" y="-3510998"/>
            <a:chExt cx="4542340" cy="1007738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F61D6C8E-78AC-3F32-057F-293BCB2C0E82}"/>
                </a:ext>
              </a:extLst>
            </p:cNvPr>
            <p:cNvSpPr txBox="1">
              <a:spLocks/>
            </p:cNvSpPr>
            <p:nvPr/>
          </p:nvSpPr>
          <p:spPr>
            <a:xfrm>
              <a:off x="6764722" y="-3153444"/>
              <a:ext cx="4478840" cy="650184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1750"/>
                </a:lnSpc>
              </a:pP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type “ctrl” + “Shift” + “P” to open command.</a:t>
              </a:r>
            </a:p>
            <a:p>
              <a:pPr algn="just">
                <a:lnSpc>
                  <a:spcPts val="1750"/>
                </a:lnSpc>
              </a:pP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search “pyhon: Select Enterpreter”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442D6F-953B-82E8-096C-78FAD955340B}"/>
                </a:ext>
              </a:extLst>
            </p:cNvPr>
            <p:cNvSpPr txBox="1"/>
            <p:nvPr/>
          </p:nvSpPr>
          <p:spPr>
            <a:xfrm>
              <a:off x="6701222" y="-3510998"/>
              <a:ext cx="2539478" cy="37655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Select Python enterpreter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B8A93AF-AAB0-4355-B1F6-03A6B2FE9EF9}"/>
              </a:ext>
            </a:extLst>
          </p:cNvPr>
          <p:cNvGrpSpPr/>
          <p:nvPr/>
        </p:nvGrpSpPr>
        <p:grpSpPr>
          <a:xfrm>
            <a:off x="6042057" y="1292542"/>
            <a:ext cx="5050340" cy="854594"/>
            <a:chOff x="6659060" y="2771725"/>
            <a:chExt cx="5050340" cy="854594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452D3991-CD08-527E-26FA-4BCAA6D9990B}"/>
                </a:ext>
              </a:extLst>
            </p:cNvPr>
            <p:cNvSpPr txBox="1">
              <a:spLocks/>
            </p:cNvSpPr>
            <p:nvPr/>
          </p:nvSpPr>
          <p:spPr>
            <a:xfrm>
              <a:off x="6722560" y="3094891"/>
              <a:ext cx="4986840" cy="531428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1750"/>
                </a:lnSpc>
              </a:pP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Click “Run &amp; Debug” Icon,</a:t>
              </a:r>
            </a:p>
            <a:p>
              <a:pPr algn="just">
                <a:lnSpc>
                  <a:spcPts val="1750"/>
                </a:lnSpc>
              </a:pP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Click Icon Start 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81C7CF-79EA-9BC3-EE15-12533CF7B639}"/>
                </a:ext>
              </a:extLst>
            </p:cNvPr>
            <p:cNvSpPr txBox="1"/>
            <p:nvPr/>
          </p:nvSpPr>
          <p:spPr>
            <a:xfrm>
              <a:off x="6659060" y="2771725"/>
              <a:ext cx="1404552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Run ing Odoo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0E805F2-3997-43F0-CC03-8815D7CDD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53" y="2113779"/>
            <a:ext cx="4867275" cy="7715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533025-688B-8D9E-3EFC-FE807AF1B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53" y="3361568"/>
            <a:ext cx="4705350" cy="1409700"/>
          </a:xfrm>
          <a:prstGeom prst="rect">
            <a:avLst/>
          </a:prstGeom>
        </p:spPr>
      </p:pic>
      <p:sp>
        <p:nvSpPr>
          <p:cNvPr id="31" name="Subtitle 2">
            <a:extLst>
              <a:ext uri="{FF2B5EF4-FFF2-40B4-BE49-F238E27FC236}">
                <a16:creationId xmlns:a16="http://schemas.microsoft.com/office/drawing/2014/main" id="{CE09C029-0E05-6AB6-9FCE-9B3386DEFEB9}"/>
              </a:ext>
            </a:extLst>
          </p:cNvPr>
          <p:cNvSpPr txBox="1">
            <a:spLocks/>
          </p:cNvSpPr>
          <p:nvPr/>
        </p:nvSpPr>
        <p:spPr>
          <a:xfrm>
            <a:off x="712113" y="3015150"/>
            <a:ext cx="4478840" cy="257506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choose python path from odoo installation directory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A79F562-3951-765C-1972-28AB74FCE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549" y="2213806"/>
            <a:ext cx="4003833" cy="198953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99ECAAD-AC1A-5583-12B8-1BCCA709D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557" y="4291658"/>
            <a:ext cx="4509610" cy="1989534"/>
          </a:xfrm>
          <a:prstGeom prst="rect">
            <a:avLst/>
          </a:prstGeom>
        </p:spPr>
      </p:pic>
      <p:sp>
        <p:nvSpPr>
          <p:cNvPr id="36" name="Subtitle 2">
            <a:extLst>
              <a:ext uri="{FF2B5EF4-FFF2-40B4-BE49-F238E27FC236}">
                <a16:creationId xmlns:a16="http://schemas.microsoft.com/office/drawing/2014/main" id="{0A8429F5-FE48-80B5-186B-29CA1A6644EE}"/>
              </a:ext>
            </a:extLst>
          </p:cNvPr>
          <p:cNvSpPr txBox="1">
            <a:spLocks/>
          </p:cNvSpPr>
          <p:nvPr/>
        </p:nvSpPr>
        <p:spPr>
          <a:xfrm>
            <a:off x="5914045" y="6369510"/>
            <a:ext cx="4478840" cy="257506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open browser and type url : localhost:8080</a:t>
            </a:r>
          </a:p>
        </p:txBody>
      </p:sp>
    </p:spTree>
    <p:extLst>
      <p:ext uri="{BB962C8B-B14F-4D97-AF65-F5344CB8AC3E}">
        <p14:creationId xmlns:p14="http://schemas.microsoft.com/office/powerpoint/2010/main" val="1632749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7D8AC-D3EF-8A69-EA36-B7FF25361A81}"/>
              </a:ext>
            </a:extLst>
          </p:cNvPr>
          <p:cNvSpPr txBox="1"/>
          <p:nvPr/>
        </p:nvSpPr>
        <p:spPr>
          <a:xfrm>
            <a:off x="4157830" y="306186"/>
            <a:ext cx="38763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20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PREPARATION</a:t>
            </a:r>
            <a:endParaRPr lang="en-US" sz="3400" spc="200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78417-F370-F63B-CFE1-ED4AAD4AE5CB}"/>
              </a:ext>
            </a:extLst>
          </p:cNvPr>
          <p:cNvSpPr txBox="1"/>
          <p:nvPr/>
        </p:nvSpPr>
        <p:spPr>
          <a:xfrm>
            <a:off x="5190953" y="787593"/>
            <a:ext cx="1810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Setup Workspace</a:t>
            </a:r>
            <a:endParaRPr lang="en-US" sz="1200" spc="15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D27F42-E6C9-8DE6-6E25-C06164E158B0}"/>
              </a:ext>
            </a:extLst>
          </p:cNvPr>
          <p:cNvGrpSpPr/>
          <p:nvPr/>
        </p:nvGrpSpPr>
        <p:grpSpPr>
          <a:xfrm>
            <a:off x="648613" y="1263138"/>
            <a:ext cx="4542340" cy="549753"/>
            <a:chOff x="6701222" y="-3510998"/>
            <a:chExt cx="4542340" cy="672604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F61D6C8E-78AC-3F32-057F-293BCB2C0E82}"/>
                </a:ext>
              </a:extLst>
            </p:cNvPr>
            <p:cNvSpPr txBox="1">
              <a:spLocks/>
            </p:cNvSpPr>
            <p:nvPr/>
          </p:nvSpPr>
          <p:spPr>
            <a:xfrm>
              <a:off x="6764722" y="-3153444"/>
              <a:ext cx="4478840" cy="315050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1750"/>
                </a:lnSpc>
              </a:pP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fill information in database creation form.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442D6F-953B-82E8-096C-78FAD955340B}"/>
                </a:ext>
              </a:extLst>
            </p:cNvPr>
            <p:cNvSpPr txBox="1"/>
            <p:nvPr/>
          </p:nvSpPr>
          <p:spPr>
            <a:xfrm>
              <a:off x="6701222" y="-3510998"/>
              <a:ext cx="1750800" cy="37655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Create Database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B8A93AF-AAB0-4355-B1F6-03A6B2FE9EF9}"/>
              </a:ext>
            </a:extLst>
          </p:cNvPr>
          <p:cNvGrpSpPr/>
          <p:nvPr/>
        </p:nvGrpSpPr>
        <p:grpSpPr>
          <a:xfrm>
            <a:off x="6042057" y="1292542"/>
            <a:ext cx="5050340" cy="854594"/>
            <a:chOff x="6659060" y="2771725"/>
            <a:chExt cx="5050340" cy="854594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452D3991-CD08-527E-26FA-4BCAA6D9990B}"/>
                </a:ext>
              </a:extLst>
            </p:cNvPr>
            <p:cNvSpPr txBox="1">
              <a:spLocks/>
            </p:cNvSpPr>
            <p:nvPr/>
          </p:nvSpPr>
          <p:spPr>
            <a:xfrm>
              <a:off x="6722560" y="3094891"/>
              <a:ext cx="4986840" cy="531428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1750"/>
                </a:lnSpc>
              </a:pP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Click “Run &amp; Debug” Icon,</a:t>
              </a:r>
            </a:p>
            <a:p>
              <a:pPr algn="just">
                <a:lnSpc>
                  <a:spcPts val="1750"/>
                </a:lnSpc>
              </a:pP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Click Icon Start 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81C7CF-79EA-9BC3-EE15-12533CF7B639}"/>
                </a:ext>
              </a:extLst>
            </p:cNvPr>
            <p:cNvSpPr txBox="1"/>
            <p:nvPr/>
          </p:nvSpPr>
          <p:spPr>
            <a:xfrm>
              <a:off x="6659060" y="2771725"/>
              <a:ext cx="1404552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Run ing Odoo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  <p:sp>
        <p:nvSpPr>
          <p:cNvPr id="31" name="Subtitle 2">
            <a:extLst>
              <a:ext uri="{FF2B5EF4-FFF2-40B4-BE49-F238E27FC236}">
                <a16:creationId xmlns:a16="http://schemas.microsoft.com/office/drawing/2014/main" id="{CE09C029-0E05-6AB6-9FCE-9B3386DEFEB9}"/>
              </a:ext>
            </a:extLst>
          </p:cNvPr>
          <p:cNvSpPr txBox="1">
            <a:spLocks/>
          </p:cNvSpPr>
          <p:nvPr/>
        </p:nvSpPr>
        <p:spPr>
          <a:xfrm>
            <a:off x="712113" y="5028919"/>
            <a:ext cx="4478840" cy="488339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click button “Create Database” and wait until database successful created.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A79F562-3951-765C-1972-28AB74FCE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549" y="2213806"/>
            <a:ext cx="4003833" cy="198953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99ECAAD-AC1A-5583-12B8-1BCCA709D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57" y="4291658"/>
            <a:ext cx="4509610" cy="1989534"/>
          </a:xfrm>
          <a:prstGeom prst="rect">
            <a:avLst/>
          </a:prstGeom>
        </p:spPr>
      </p:pic>
      <p:sp>
        <p:nvSpPr>
          <p:cNvPr id="36" name="Subtitle 2">
            <a:extLst>
              <a:ext uri="{FF2B5EF4-FFF2-40B4-BE49-F238E27FC236}">
                <a16:creationId xmlns:a16="http://schemas.microsoft.com/office/drawing/2014/main" id="{0A8429F5-FE48-80B5-186B-29CA1A6644EE}"/>
              </a:ext>
            </a:extLst>
          </p:cNvPr>
          <p:cNvSpPr txBox="1">
            <a:spLocks/>
          </p:cNvSpPr>
          <p:nvPr/>
        </p:nvSpPr>
        <p:spPr>
          <a:xfrm>
            <a:off x="5914045" y="6369510"/>
            <a:ext cx="4478840" cy="257506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open browser and type url : localhost:8080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6249ED-98E2-DA8B-947D-26DF458FE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71" y="1881422"/>
            <a:ext cx="4509610" cy="28683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98277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7D8AC-D3EF-8A69-EA36-B7FF25361A81}"/>
              </a:ext>
            </a:extLst>
          </p:cNvPr>
          <p:cNvSpPr txBox="1"/>
          <p:nvPr/>
        </p:nvSpPr>
        <p:spPr>
          <a:xfrm>
            <a:off x="4157830" y="306186"/>
            <a:ext cx="38763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20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PREPARATION</a:t>
            </a:r>
            <a:endParaRPr lang="en-US" sz="3400" spc="200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78417-F370-F63B-CFE1-ED4AAD4AE5CB}"/>
              </a:ext>
            </a:extLst>
          </p:cNvPr>
          <p:cNvSpPr txBox="1"/>
          <p:nvPr/>
        </p:nvSpPr>
        <p:spPr>
          <a:xfrm>
            <a:off x="5190953" y="787593"/>
            <a:ext cx="1810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Setup Workspace</a:t>
            </a:r>
            <a:endParaRPr lang="en-US" sz="1200" spc="15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D27F42-E6C9-8DE6-6E25-C06164E158B0}"/>
              </a:ext>
            </a:extLst>
          </p:cNvPr>
          <p:cNvGrpSpPr/>
          <p:nvPr/>
        </p:nvGrpSpPr>
        <p:grpSpPr>
          <a:xfrm>
            <a:off x="648613" y="1263137"/>
            <a:ext cx="4542340" cy="1097596"/>
            <a:chOff x="6701222" y="-3510998"/>
            <a:chExt cx="4542340" cy="1342871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F61D6C8E-78AC-3F32-057F-293BCB2C0E82}"/>
                </a:ext>
              </a:extLst>
            </p:cNvPr>
            <p:cNvSpPr txBox="1">
              <a:spLocks/>
            </p:cNvSpPr>
            <p:nvPr/>
          </p:nvSpPr>
          <p:spPr>
            <a:xfrm>
              <a:off x="6764722" y="-3153444"/>
              <a:ext cx="4478840" cy="985317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1750"/>
                </a:lnSpc>
              </a:pP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Open file odoo.conf</a:t>
              </a:r>
            </a:p>
            <a:p>
              <a:pPr algn="just">
                <a:lnSpc>
                  <a:spcPts val="1750"/>
                </a:lnSpc>
              </a:pP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Replace </a:t>
              </a:r>
              <a:r>
                <a:rPr lang="en-US" sz="1400" b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admin_passwd</a:t>
              </a: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with unencrypted text</a:t>
              </a:r>
            </a:p>
            <a:p>
              <a:pPr algn="just">
                <a:lnSpc>
                  <a:spcPts val="1750"/>
                </a:lnSpc>
              </a:pP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locking db with adding parameter </a:t>
              </a:r>
              <a:r>
                <a:rPr lang="en-US" sz="1400" b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db_name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442D6F-953B-82E8-096C-78FAD955340B}"/>
                </a:ext>
              </a:extLst>
            </p:cNvPr>
            <p:cNvSpPr txBox="1"/>
            <p:nvPr/>
          </p:nvSpPr>
          <p:spPr>
            <a:xfrm>
              <a:off x="6701222" y="-3510998"/>
              <a:ext cx="3337773" cy="37655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Locking database in configuration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22883E8-1FB5-A93C-3411-C7A8B8BB7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13" y="2517569"/>
            <a:ext cx="4619625" cy="164782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8A374AF-3FDB-6BAD-0E40-D2AF3351733B}"/>
              </a:ext>
            </a:extLst>
          </p:cNvPr>
          <p:cNvGrpSpPr/>
          <p:nvPr/>
        </p:nvGrpSpPr>
        <p:grpSpPr>
          <a:xfrm>
            <a:off x="6800032" y="1415537"/>
            <a:ext cx="4542340" cy="823675"/>
            <a:chOff x="6701222" y="-3510998"/>
            <a:chExt cx="4542340" cy="1007738"/>
          </a:xfrm>
        </p:grpSpPr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479460CD-9227-F180-BAC7-3619D1DDA997}"/>
                </a:ext>
              </a:extLst>
            </p:cNvPr>
            <p:cNvSpPr txBox="1">
              <a:spLocks/>
            </p:cNvSpPr>
            <p:nvPr/>
          </p:nvSpPr>
          <p:spPr>
            <a:xfrm>
              <a:off x="6764722" y="-3153444"/>
              <a:ext cx="4478840" cy="650184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1750"/>
                </a:lnSpc>
              </a:pP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Open file launch.json</a:t>
              </a:r>
            </a:p>
            <a:p>
              <a:pPr algn="just">
                <a:lnSpc>
                  <a:spcPts val="1750"/>
                </a:lnSpc>
              </a:pP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add argument “database” with name of our database.</a:t>
              </a:r>
              <a:endParaRPr lang="en-US" sz="1400" b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AD7D89-A917-BEA8-5CFA-ACF76D0096EA}"/>
                </a:ext>
              </a:extLst>
            </p:cNvPr>
            <p:cNvSpPr txBox="1"/>
            <p:nvPr/>
          </p:nvSpPr>
          <p:spPr>
            <a:xfrm>
              <a:off x="6701222" y="-3510998"/>
              <a:ext cx="3097323" cy="37655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Locking database in workspace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40ECE5F-0586-46BB-DE83-8BC981099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264" y="2360733"/>
            <a:ext cx="4999227" cy="198804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47F68E5-5107-8C01-0AF8-BAF3F3C24270}"/>
              </a:ext>
            </a:extLst>
          </p:cNvPr>
          <p:cNvGrpSpPr/>
          <p:nvPr/>
        </p:nvGrpSpPr>
        <p:grpSpPr>
          <a:xfrm>
            <a:off x="4268587" y="5030626"/>
            <a:ext cx="4542340" cy="549753"/>
            <a:chOff x="6701222" y="-3510998"/>
            <a:chExt cx="4542340" cy="672604"/>
          </a:xfrm>
        </p:grpSpPr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781AB810-5F2F-F5C8-58EB-BA287A0500BE}"/>
                </a:ext>
              </a:extLst>
            </p:cNvPr>
            <p:cNvSpPr txBox="1">
              <a:spLocks/>
            </p:cNvSpPr>
            <p:nvPr/>
          </p:nvSpPr>
          <p:spPr>
            <a:xfrm>
              <a:off x="6764722" y="-3153444"/>
              <a:ext cx="4478840" cy="315050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1750"/>
                </a:lnSpc>
              </a:pPr>
              <a:r>
                <a:rPr lang="en-US" sz="1400" b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</a:t>
              </a: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Restart to Apply our configuration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279C63-5A88-19E3-8080-EDD7F5E415EC}"/>
                </a:ext>
              </a:extLst>
            </p:cNvPr>
            <p:cNvSpPr txBox="1"/>
            <p:nvPr/>
          </p:nvSpPr>
          <p:spPr>
            <a:xfrm>
              <a:off x="6701222" y="-3510998"/>
              <a:ext cx="1491114" cy="37655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Restart Server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9CCDCEA-599F-01E1-AA7C-48A661BD4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087" y="5710701"/>
            <a:ext cx="15144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5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717D6-8142-2340-BE52-612274782C79}"/>
              </a:ext>
            </a:extLst>
          </p:cNvPr>
          <p:cNvSpPr txBox="1"/>
          <p:nvPr/>
        </p:nvSpPr>
        <p:spPr>
          <a:xfrm>
            <a:off x="5017035" y="306186"/>
            <a:ext cx="2157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cs typeface="Poppins" pitchFamily="2" charset="77"/>
              </a:rPr>
              <a:t>Objective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6197C-29EE-B34A-BDED-E6A2A78757D7}"/>
              </a:ext>
            </a:extLst>
          </p:cNvPr>
          <p:cNvSpPr txBox="1"/>
          <p:nvPr/>
        </p:nvSpPr>
        <p:spPr>
          <a:xfrm>
            <a:off x="4093696" y="787593"/>
            <a:ext cx="4004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Basic Technical Odoo developer – DAY 1 </a:t>
            </a:r>
            <a:endParaRPr lang="en-US" sz="1200" spc="15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55" name="4-Point Star 54">
            <a:extLst>
              <a:ext uri="{FF2B5EF4-FFF2-40B4-BE49-F238E27FC236}">
                <a16:creationId xmlns:a16="http://schemas.microsoft.com/office/drawing/2014/main" id="{975A9C97-E479-AE4C-970F-50DDC5A4EA2D}"/>
              </a:ext>
            </a:extLst>
          </p:cNvPr>
          <p:cNvSpPr/>
          <p:nvPr/>
        </p:nvSpPr>
        <p:spPr>
          <a:xfrm>
            <a:off x="6418071" y="1320427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4-Point Star 13">
            <a:extLst>
              <a:ext uri="{FF2B5EF4-FFF2-40B4-BE49-F238E27FC236}">
                <a16:creationId xmlns:a16="http://schemas.microsoft.com/office/drawing/2014/main" id="{60AA27C8-ED39-E348-8077-2E3D92E73AD4}"/>
              </a:ext>
            </a:extLst>
          </p:cNvPr>
          <p:cNvSpPr/>
          <p:nvPr/>
        </p:nvSpPr>
        <p:spPr>
          <a:xfrm rot="2700000">
            <a:off x="6418071" y="1320427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78B237-98DD-8341-A065-71BB2CCF8929}"/>
              </a:ext>
            </a:extLst>
          </p:cNvPr>
          <p:cNvSpPr txBox="1"/>
          <p:nvPr/>
        </p:nvSpPr>
        <p:spPr>
          <a:xfrm>
            <a:off x="1249394" y="1823648"/>
            <a:ext cx="57900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B56725-881D-9A4E-BC9B-60024A0DB9FD}"/>
              </a:ext>
            </a:extLst>
          </p:cNvPr>
          <p:cNvSpPr txBox="1"/>
          <p:nvPr/>
        </p:nvSpPr>
        <p:spPr>
          <a:xfrm>
            <a:off x="6864706" y="1823648"/>
            <a:ext cx="66717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  <a:endParaRPr lang="en-US" sz="30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7B3FBE-E6CD-E44E-95B2-1D98D56090C6}"/>
              </a:ext>
            </a:extLst>
          </p:cNvPr>
          <p:cNvSpPr txBox="1"/>
          <p:nvPr/>
        </p:nvSpPr>
        <p:spPr>
          <a:xfrm>
            <a:off x="2523711" y="1647691"/>
            <a:ext cx="1483098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  <a:ea typeface="League Spartan" charset="0"/>
                <a:cs typeface="Poppins" pitchFamily="2" charset="77"/>
              </a:rPr>
              <a:t>Preparation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Montserrat ExtraBold" panose="00000900000000000000" pitchFamily="50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0DD18181-F29A-CC4C-B640-ACBF9C3AD7C4}"/>
              </a:ext>
            </a:extLst>
          </p:cNvPr>
          <p:cNvSpPr txBox="1">
            <a:spLocks/>
          </p:cNvSpPr>
          <p:nvPr/>
        </p:nvSpPr>
        <p:spPr>
          <a:xfrm>
            <a:off x="2523711" y="2035770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Installation &amp; Setup Workspace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551DC0-1214-9742-88F1-DD719A6276AA}"/>
              </a:ext>
            </a:extLst>
          </p:cNvPr>
          <p:cNvSpPr txBox="1"/>
          <p:nvPr/>
        </p:nvSpPr>
        <p:spPr>
          <a:xfrm>
            <a:off x="8183105" y="1647691"/>
            <a:ext cx="2831224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League Spartan" charset="0"/>
                <a:cs typeface="Poppins" pitchFamily="2" charset="77"/>
              </a:rPr>
              <a:t>Odoo Addons hierarchy 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DDBBB619-B7E2-334B-A234-F54FB903E0B8}"/>
              </a:ext>
            </a:extLst>
          </p:cNvPr>
          <p:cNvSpPr txBox="1">
            <a:spLocks/>
          </p:cNvSpPr>
          <p:nvPr/>
        </p:nvSpPr>
        <p:spPr>
          <a:xfrm>
            <a:off x="8183105" y="2035770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 addons directory, </a:t>
            </a:r>
            <a:endParaRPr lang="en-US" sz="12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56" name="4-Point Star 55">
            <a:extLst>
              <a:ext uri="{FF2B5EF4-FFF2-40B4-BE49-F238E27FC236}">
                <a16:creationId xmlns:a16="http://schemas.microsoft.com/office/drawing/2014/main" id="{77C27192-409D-C147-88C6-130BE7BB5841}"/>
              </a:ext>
            </a:extLst>
          </p:cNvPr>
          <p:cNvSpPr/>
          <p:nvPr/>
        </p:nvSpPr>
        <p:spPr>
          <a:xfrm>
            <a:off x="758676" y="3105979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8" name="4-Point Star 57">
            <a:extLst>
              <a:ext uri="{FF2B5EF4-FFF2-40B4-BE49-F238E27FC236}">
                <a16:creationId xmlns:a16="http://schemas.microsoft.com/office/drawing/2014/main" id="{FFFA591C-7229-254B-AB2A-7D6661026967}"/>
              </a:ext>
            </a:extLst>
          </p:cNvPr>
          <p:cNvSpPr/>
          <p:nvPr/>
        </p:nvSpPr>
        <p:spPr>
          <a:xfrm>
            <a:off x="6418071" y="3105979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4-Point Star 7">
            <a:extLst>
              <a:ext uri="{FF2B5EF4-FFF2-40B4-BE49-F238E27FC236}">
                <a16:creationId xmlns:a16="http://schemas.microsoft.com/office/drawing/2014/main" id="{C6477A78-D59A-6F4A-9D00-DE14957B21C4}"/>
              </a:ext>
            </a:extLst>
          </p:cNvPr>
          <p:cNvSpPr/>
          <p:nvPr/>
        </p:nvSpPr>
        <p:spPr>
          <a:xfrm rot="2700000">
            <a:off x="758676" y="3105979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4-Point Star 16">
            <a:extLst>
              <a:ext uri="{FF2B5EF4-FFF2-40B4-BE49-F238E27FC236}">
                <a16:creationId xmlns:a16="http://schemas.microsoft.com/office/drawing/2014/main" id="{344B63A6-A175-B54E-A8BC-62D9CD818269}"/>
              </a:ext>
            </a:extLst>
          </p:cNvPr>
          <p:cNvSpPr/>
          <p:nvPr/>
        </p:nvSpPr>
        <p:spPr>
          <a:xfrm rot="2700000">
            <a:off x="6418071" y="3105979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B41859-A43E-294E-A0D0-AD03CF5A0C12}"/>
              </a:ext>
            </a:extLst>
          </p:cNvPr>
          <p:cNvSpPr txBox="1"/>
          <p:nvPr/>
        </p:nvSpPr>
        <p:spPr>
          <a:xfrm>
            <a:off x="1211723" y="3608249"/>
            <a:ext cx="65434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B81A81-C0F5-3046-9952-7EEFE6050388}"/>
              </a:ext>
            </a:extLst>
          </p:cNvPr>
          <p:cNvSpPr txBox="1"/>
          <p:nvPr/>
        </p:nvSpPr>
        <p:spPr>
          <a:xfrm>
            <a:off x="6851081" y="3608249"/>
            <a:ext cx="69442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  <a:endParaRPr lang="en-US" sz="30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C3B15E-F238-C547-A490-64BE911B2892}"/>
              </a:ext>
            </a:extLst>
          </p:cNvPr>
          <p:cNvSpPr txBox="1"/>
          <p:nvPr/>
        </p:nvSpPr>
        <p:spPr>
          <a:xfrm>
            <a:off x="2523711" y="3433242"/>
            <a:ext cx="1872629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League Spartan" charset="0"/>
                <a:cs typeface="Poppins" pitchFamily="2" charset="77"/>
              </a:rPr>
              <a:t>Odoo Overview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E800BE0B-74E0-294E-9AF7-A8C3C4CFBBB2}"/>
              </a:ext>
            </a:extLst>
          </p:cNvPr>
          <p:cNvSpPr txBox="1">
            <a:spLocks/>
          </p:cNvSpPr>
          <p:nvPr/>
        </p:nvSpPr>
        <p:spPr>
          <a:xfrm>
            <a:off x="2523711" y="3821322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 overview conceptual.</a:t>
            </a:r>
            <a:endParaRPr lang="en-US" sz="12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F4D3A7-EC49-6844-98A1-1F233EBFE56D}"/>
              </a:ext>
            </a:extLst>
          </p:cNvPr>
          <p:cNvSpPr txBox="1"/>
          <p:nvPr/>
        </p:nvSpPr>
        <p:spPr>
          <a:xfrm>
            <a:off x="8183105" y="3433242"/>
            <a:ext cx="2590774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League Spartan" charset="0"/>
                <a:cs typeface="Poppins" pitchFamily="2" charset="77"/>
              </a:rPr>
              <a:t>Create Simple Module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1FF378DF-50AE-FD45-9A00-8BE4AE142297}"/>
              </a:ext>
            </a:extLst>
          </p:cNvPr>
          <p:cNvSpPr txBox="1">
            <a:spLocks/>
          </p:cNvSpPr>
          <p:nvPr/>
        </p:nvSpPr>
        <p:spPr>
          <a:xfrm>
            <a:off x="8183105" y="3821322"/>
            <a:ext cx="2848917" cy="48288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Hands On to Create simple Module, Install new module</a:t>
            </a:r>
            <a:endParaRPr lang="en-US" sz="12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pic>
        <p:nvPicPr>
          <p:cNvPr id="6" name="Picture 5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0D24EDDC-7F8A-5879-946E-64011D452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516" y="1464665"/>
            <a:ext cx="906759" cy="90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53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7D8AC-D3EF-8A69-EA36-B7FF25361A81}"/>
              </a:ext>
            </a:extLst>
          </p:cNvPr>
          <p:cNvSpPr txBox="1"/>
          <p:nvPr/>
        </p:nvSpPr>
        <p:spPr>
          <a:xfrm>
            <a:off x="4597055" y="306186"/>
            <a:ext cx="29979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20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endParaRPr lang="en-US" sz="3400" spc="200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78417-F370-F63B-CFE1-ED4AAD4AE5CB}"/>
              </a:ext>
            </a:extLst>
          </p:cNvPr>
          <p:cNvSpPr txBox="1"/>
          <p:nvPr/>
        </p:nvSpPr>
        <p:spPr>
          <a:xfrm>
            <a:off x="4717270" y="787593"/>
            <a:ext cx="2757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Odoo Overview Conceptual</a:t>
            </a:r>
            <a:endParaRPr lang="en-US" sz="1200" spc="15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A890C1-19CD-8C76-78FF-071214471975}"/>
              </a:ext>
            </a:extLst>
          </p:cNvPr>
          <p:cNvGrpSpPr/>
          <p:nvPr/>
        </p:nvGrpSpPr>
        <p:grpSpPr>
          <a:xfrm>
            <a:off x="648613" y="1263136"/>
            <a:ext cx="4542340" cy="823675"/>
            <a:chOff x="6701222" y="-3510998"/>
            <a:chExt cx="4542340" cy="1007738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3032B0F-D150-AB2A-363D-6783E372D30A}"/>
                </a:ext>
              </a:extLst>
            </p:cNvPr>
            <p:cNvSpPr txBox="1">
              <a:spLocks/>
            </p:cNvSpPr>
            <p:nvPr/>
          </p:nvSpPr>
          <p:spPr>
            <a:xfrm>
              <a:off x="6764722" y="-3153444"/>
              <a:ext cx="4478840" cy="650184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1750"/>
                </a:lnSpc>
              </a:pP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Open Odoo in Browser</a:t>
              </a:r>
            </a:p>
            <a:p>
              <a:pPr algn="just">
                <a:lnSpc>
                  <a:spcPts val="1750"/>
                </a:lnSpc>
              </a:pPr>
              <a:r>
                <a:rPr lang="en-US" sz="1400" b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Activate </a:t>
              </a: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Module “Contacts”</a:t>
              </a:r>
              <a:endParaRPr lang="en-US" sz="1400" b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02B507-579F-DFCA-1400-2F3771A4EA82}"/>
                </a:ext>
              </a:extLst>
            </p:cNvPr>
            <p:cNvSpPr txBox="1"/>
            <p:nvPr/>
          </p:nvSpPr>
          <p:spPr>
            <a:xfrm>
              <a:off x="6701222" y="-3510998"/>
              <a:ext cx="1309974" cy="37655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Install Apps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E62A559-C5D9-7002-966D-180B817B8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94" y="2156066"/>
            <a:ext cx="5036252" cy="164392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262A8E0-2F37-1A99-79A6-6A7D43B4E3D9}"/>
              </a:ext>
            </a:extLst>
          </p:cNvPr>
          <p:cNvSpPr txBox="1">
            <a:spLocks/>
          </p:cNvSpPr>
          <p:nvPr/>
        </p:nvSpPr>
        <p:spPr>
          <a:xfrm>
            <a:off x="741094" y="3872917"/>
            <a:ext cx="4478840" cy="1036181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Wait until module contact Installed </a:t>
            </a:r>
          </a:p>
          <a:p>
            <a:pPr algn="just">
              <a:lnSpc>
                <a:spcPts val="1750"/>
              </a:lnSpc>
            </a:pPr>
            <a:endParaRPr lang="en-US" sz="140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With installing apps, anothers apps maybe automatic instaled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5EB892-8C5D-A9FC-AC7E-4F381076D237}"/>
              </a:ext>
            </a:extLst>
          </p:cNvPr>
          <p:cNvGrpSpPr/>
          <p:nvPr/>
        </p:nvGrpSpPr>
        <p:grpSpPr>
          <a:xfrm>
            <a:off x="6758468" y="1263136"/>
            <a:ext cx="4542340" cy="2064014"/>
            <a:chOff x="6701222" y="-3510998"/>
            <a:chExt cx="4542340" cy="2525250"/>
          </a:xfrm>
        </p:grpSpPr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272861DB-C684-6E42-0D6F-42597FA4300B}"/>
                </a:ext>
              </a:extLst>
            </p:cNvPr>
            <p:cNvSpPr txBox="1">
              <a:spLocks/>
            </p:cNvSpPr>
            <p:nvPr/>
          </p:nvSpPr>
          <p:spPr>
            <a:xfrm>
              <a:off x="6764722" y="-3153444"/>
              <a:ext cx="4478840" cy="2167696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1750"/>
                </a:lnSpc>
              </a:pP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Install Themes to make understanding conceptual more easier</a:t>
              </a:r>
            </a:p>
            <a:p>
              <a:pPr algn="l">
                <a:lnSpc>
                  <a:spcPts val="1750"/>
                </a:lnSpc>
              </a:pP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download source from 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https://apps.odoo.com/apps/themes/16.0/muk_web_theme/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  <a:p>
              <a:pPr algn="l">
                <a:lnSpc>
                  <a:spcPts val="1750"/>
                </a:lnSpc>
              </a:pP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save theme to “customs” Directory</a:t>
              </a:r>
            </a:p>
            <a:p>
              <a:pPr algn="l">
                <a:lnSpc>
                  <a:spcPts val="1750"/>
                </a:lnSpc>
              </a:pP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 Restart </a:t>
              </a:r>
              <a:r>
                <a:rPr lang="en-US" sz="14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OdooService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590554-8FE7-E383-6B0F-667971599E25}"/>
                </a:ext>
              </a:extLst>
            </p:cNvPr>
            <p:cNvSpPr txBox="1"/>
            <p:nvPr/>
          </p:nvSpPr>
          <p:spPr>
            <a:xfrm>
              <a:off x="6701222" y="-3510998"/>
              <a:ext cx="2315057" cy="37655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Install 3</a:t>
              </a:r>
              <a:r>
                <a:rPr lang="en-US" sz="14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rd</a:t>
              </a: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 Party themes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5034E43-58D1-D23C-32F4-06E4A1B79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968" y="3447760"/>
            <a:ext cx="3295650" cy="123825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18D04971-09EF-E1A8-E0CC-E567B36C6D69}"/>
              </a:ext>
            </a:extLst>
          </p:cNvPr>
          <p:cNvSpPr txBox="1">
            <a:spLocks/>
          </p:cNvSpPr>
          <p:nvPr/>
        </p:nvSpPr>
        <p:spPr>
          <a:xfrm>
            <a:off x="6821968" y="4909098"/>
            <a:ext cx="4478840" cy="488339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Goto Menu Apps, then select “Update App List” to refresh new Module Already attached.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600479-5325-274D-31E5-085E0A9F3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968" y="5537007"/>
            <a:ext cx="37147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8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2BA60D-E8A3-4739-829C-711F03695D73}"/>
              </a:ext>
            </a:extLst>
          </p:cNvPr>
          <p:cNvGrpSpPr/>
          <p:nvPr/>
        </p:nvGrpSpPr>
        <p:grpSpPr>
          <a:xfrm>
            <a:off x="3961587" y="2754085"/>
            <a:ext cx="6962405" cy="674915"/>
            <a:chOff x="325211" y="351064"/>
            <a:chExt cx="5221804" cy="506186"/>
          </a:xfrm>
        </p:grpSpPr>
        <p:sp>
          <p:nvSpPr>
            <p:cNvPr id="3" name="Google Shape;190;p47">
              <a:extLst>
                <a:ext uri="{FF2B5EF4-FFF2-40B4-BE49-F238E27FC236}">
                  <a16:creationId xmlns:a16="http://schemas.microsoft.com/office/drawing/2014/main" id="{1D46BE90-6A8C-4C08-8792-23226D225E54}"/>
                </a:ext>
              </a:extLst>
            </p:cNvPr>
            <p:cNvSpPr txBox="1"/>
            <p:nvPr/>
          </p:nvSpPr>
          <p:spPr>
            <a:xfrm>
              <a:off x="904875" y="351064"/>
              <a:ext cx="4642140" cy="465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/>
              <a:r>
                <a:rPr lang="en-ID" sz="4400" b="1" i="0" u="none" strike="noStrike" dirty="0">
                  <a:solidFill>
                    <a:schemeClr val="bg1"/>
                  </a:solidFill>
                  <a:effectLst/>
                  <a:latin typeface="Inter"/>
                </a:rPr>
                <a:t>Get started</a:t>
              </a:r>
            </a:p>
          </p:txBody>
        </p:sp>
        <p:sp>
          <p:nvSpPr>
            <p:cNvPr id="4" name="Google Shape;191;p47">
              <a:extLst>
                <a:ext uri="{FF2B5EF4-FFF2-40B4-BE49-F238E27FC236}">
                  <a16:creationId xmlns:a16="http://schemas.microsoft.com/office/drawing/2014/main" id="{710801E7-A686-4BBF-BD98-DBFFA1186169}"/>
                </a:ext>
              </a:extLst>
            </p:cNvPr>
            <p:cNvSpPr/>
            <p:nvPr/>
          </p:nvSpPr>
          <p:spPr>
            <a:xfrm>
              <a:off x="325211" y="351064"/>
              <a:ext cx="579664" cy="506186"/>
            </a:xfrm>
            <a:prstGeom prst="donut">
              <a:avLst>
                <a:gd name="adj" fmla="val 15210"/>
              </a:avLst>
            </a:prstGeom>
            <a:solidFill>
              <a:srgbClr val="FFFFFF">
                <a:alpha val="49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" name="Google Shape;192;p47">
              <a:extLst>
                <a:ext uri="{FF2B5EF4-FFF2-40B4-BE49-F238E27FC236}">
                  <a16:creationId xmlns:a16="http://schemas.microsoft.com/office/drawing/2014/main" id="{178903DA-7E12-4B29-A9A7-F430F77B5C3E}"/>
                </a:ext>
              </a:extLst>
            </p:cNvPr>
            <p:cNvSpPr txBox="1"/>
            <p:nvPr/>
          </p:nvSpPr>
          <p:spPr>
            <a:xfrm>
              <a:off x="402091" y="510305"/>
              <a:ext cx="425904" cy="1877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2133" dirty="0">
                  <a:solidFill>
                    <a:srgbClr val="FFFFFF"/>
                  </a:solidFill>
                  <a:latin typeface="Montserrat SemiBold" panose="00000500000000000000"/>
                  <a:ea typeface="Montserrat SemiBold" panose="00000500000000000000"/>
                  <a:cs typeface="Montserrat SemiBold" panose="00000500000000000000"/>
                  <a:sym typeface="Montserrat SemiBold" panose="00000500000000000000"/>
                </a:rPr>
                <a:t>1</a:t>
              </a:r>
              <a:endParaRPr sz="2133" dirty="0">
                <a:solidFill>
                  <a:srgbClr val="FFFFFF"/>
                </a:solidFill>
                <a:latin typeface="Montserrat SemiBold" panose="00000500000000000000"/>
                <a:ea typeface="Montserrat SemiBold" panose="00000500000000000000"/>
                <a:cs typeface="Montserrat SemiBold" panose="00000500000000000000"/>
                <a:sym typeface="Montserrat SemiBold" panose="000005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09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7D8AC-D3EF-8A69-EA36-B7FF25361A81}"/>
              </a:ext>
            </a:extLst>
          </p:cNvPr>
          <p:cNvSpPr txBox="1"/>
          <p:nvPr/>
        </p:nvSpPr>
        <p:spPr>
          <a:xfrm>
            <a:off x="4597055" y="306186"/>
            <a:ext cx="29979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20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endParaRPr lang="en-US" sz="3400" spc="200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78417-F370-F63B-CFE1-ED4AAD4AE5CB}"/>
              </a:ext>
            </a:extLst>
          </p:cNvPr>
          <p:cNvSpPr txBox="1"/>
          <p:nvPr/>
        </p:nvSpPr>
        <p:spPr>
          <a:xfrm>
            <a:off x="4717270" y="787593"/>
            <a:ext cx="2757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Odoo Overview Conceptual</a:t>
            </a:r>
            <a:endParaRPr lang="en-US" sz="1200" spc="15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2B507-579F-DFCA-1400-2F3771A4EA82}"/>
              </a:ext>
            </a:extLst>
          </p:cNvPr>
          <p:cNvSpPr txBox="1"/>
          <p:nvPr/>
        </p:nvSpPr>
        <p:spPr>
          <a:xfrm>
            <a:off x="648613" y="1263136"/>
            <a:ext cx="181812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Menu Conceptual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33BCBE-0A79-1045-0CF0-D7E858BC9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70" y="1570914"/>
            <a:ext cx="4173885" cy="1386326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07148E04-D516-4F84-FF8F-F567506E31DC}"/>
              </a:ext>
            </a:extLst>
          </p:cNvPr>
          <p:cNvSpPr txBox="1">
            <a:spLocks/>
          </p:cNvSpPr>
          <p:nvPr/>
        </p:nvSpPr>
        <p:spPr>
          <a:xfrm>
            <a:off x="716770" y="3021091"/>
            <a:ext cx="4173885" cy="257506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Module, called Menu Level 1.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43DDDE-35BC-67CA-E4C3-142E9633A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70" y="3606415"/>
            <a:ext cx="4286250" cy="1104900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AB66307F-0DC2-D5F3-6B16-E0E2FDCD7FE6}"/>
              </a:ext>
            </a:extLst>
          </p:cNvPr>
          <p:cNvSpPr txBox="1">
            <a:spLocks/>
          </p:cNvSpPr>
          <p:nvPr/>
        </p:nvSpPr>
        <p:spPr>
          <a:xfrm>
            <a:off x="648613" y="4781627"/>
            <a:ext cx="4173885" cy="257506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Menu of Module, Called Menu Level 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F338469-A881-BAE2-268F-EBE0E4307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347" y="1495036"/>
            <a:ext cx="3991350" cy="1574277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F441D67D-7CFD-C569-6BDE-88D0402A37C0}"/>
              </a:ext>
            </a:extLst>
          </p:cNvPr>
          <p:cNvSpPr txBox="1">
            <a:spLocks/>
          </p:cNvSpPr>
          <p:nvPr/>
        </p:nvSpPr>
        <p:spPr>
          <a:xfrm>
            <a:off x="7301345" y="3257914"/>
            <a:ext cx="4173885" cy="3098284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Sub Menu, Called Menu :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evel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3, example: “Settings”</a:t>
            </a:r>
          </a:p>
          <a:p>
            <a:pPr algn="just">
              <a:lnSpc>
                <a:spcPts val="175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Odoo Can Deep into 5 Level Menu.</a:t>
            </a:r>
          </a:p>
          <a:p>
            <a:pPr algn="just">
              <a:lnSpc>
                <a:spcPts val="175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each menu can depend on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parent menu.</a:t>
            </a:r>
          </a:p>
          <a:p>
            <a:pPr algn="just">
              <a:lnSpc>
                <a:spcPts val="175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Menu items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dapat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di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klik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apabila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terdapat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“Action” pada menu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tersebut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</a:p>
          <a:p>
            <a:pPr algn="just">
              <a:lnSpc>
                <a:spcPts val="1750"/>
              </a:lnSpc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Contoh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:</a:t>
            </a:r>
          </a:p>
          <a:p>
            <a:pPr algn="just">
              <a:lnSpc>
                <a:spcPts val="175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“Configuration”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hanya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Grouping Menu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karena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tidak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memiliki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Action.</a:t>
            </a:r>
          </a:p>
          <a:p>
            <a:pPr algn="just">
              <a:lnSpc>
                <a:spcPts val="175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“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Settings”,”Departments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”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dapat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di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klik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dan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menampilkan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suatu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view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karena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memiliki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action.</a:t>
            </a:r>
          </a:p>
          <a:p>
            <a:pPr algn="just">
              <a:lnSpc>
                <a:spcPts val="175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Pembahasan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mengenai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action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kan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dijelaskan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pada Slide-slide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berikutnya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99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7D8AC-D3EF-8A69-EA36-B7FF25361A81}"/>
              </a:ext>
            </a:extLst>
          </p:cNvPr>
          <p:cNvSpPr txBox="1"/>
          <p:nvPr/>
        </p:nvSpPr>
        <p:spPr>
          <a:xfrm>
            <a:off x="4597055" y="306186"/>
            <a:ext cx="29979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20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endParaRPr lang="en-US" sz="3400" spc="200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78417-F370-F63B-CFE1-ED4AAD4AE5CB}"/>
              </a:ext>
            </a:extLst>
          </p:cNvPr>
          <p:cNvSpPr txBox="1"/>
          <p:nvPr/>
        </p:nvSpPr>
        <p:spPr>
          <a:xfrm>
            <a:off x="4717270" y="787593"/>
            <a:ext cx="2757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Odoo Overview Conceptual</a:t>
            </a:r>
            <a:endParaRPr lang="en-US" sz="1200" spc="15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2B507-579F-DFCA-1400-2F3771A4EA82}"/>
              </a:ext>
            </a:extLst>
          </p:cNvPr>
          <p:cNvSpPr txBox="1"/>
          <p:nvPr/>
        </p:nvSpPr>
        <p:spPr>
          <a:xfrm>
            <a:off x="648613" y="1263136"/>
            <a:ext cx="1851789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Views Conceptual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0C1B4-6257-3724-308D-1AFEE0C5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88" y="1588250"/>
            <a:ext cx="5807605" cy="22512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44F3EB5-6DB5-F605-2B27-B4F557BF7754}"/>
              </a:ext>
            </a:extLst>
          </p:cNvPr>
          <p:cNvSpPr txBox="1">
            <a:spLocks/>
          </p:cNvSpPr>
          <p:nvPr/>
        </p:nvSpPr>
        <p:spPr>
          <a:xfrm>
            <a:off x="717888" y="4004764"/>
            <a:ext cx="4173885" cy="531428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View Mode</a:t>
            </a:r>
          </a:p>
          <a:p>
            <a:pPr algn="just">
              <a:lnSpc>
                <a:spcPts val="1750"/>
              </a:lnSpc>
            </a:pPr>
            <a:endParaRPr lang="en-US" sz="140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B9E455-7696-5F9A-5162-269FFA06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13" y="4270478"/>
            <a:ext cx="1095375" cy="390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A23462F1-6237-6D84-254E-93E24E768557}"/>
              </a:ext>
            </a:extLst>
          </p:cNvPr>
          <p:cNvSpPr txBox="1">
            <a:spLocks/>
          </p:cNvSpPr>
          <p:nvPr/>
        </p:nvSpPr>
        <p:spPr>
          <a:xfrm>
            <a:off x="717887" y="4747288"/>
            <a:ext cx="5807605" cy="2362698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View Mode adalah Mode untuk menampilkan data-data yang tersedia. Beberapa View Mode yang tersedia adalah :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-Tree (Berbentuk List dari data)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Pivot (Berbentuk data summary dalam Pivot Tabel)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Form (Berbentuk Form)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Kanban (Berbentuk Box seperti contoh diatas)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Beberapa view Mode yang lain adalah: Graph, Gantt, Calendar, Qweb, Activity</a:t>
            </a:r>
          </a:p>
          <a:p>
            <a:pPr algn="just">
              <a:lnSpc>
                <a:spcPts val="1750"/>
              </a:lnSpc>
            </a:pPr>
            <a:endParaRPr lang="en-US" sz="140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2375E04-B177-99E3-911E-59A01EA10010}"/>
              </a:ext>
            </a:extLst>
          </p:cNvPr>
          <p:cNvSpPr txBox="1">
            <a:spLocks/>
          </p:cNvSpPr>
          <p:nvPr/>
        </p:nvSpPr>
        <p:spPr>
          <a:xfrm>
            <a:off x="7474756" y="1545999"/>
            <a:ext cx="4173885" cy="531428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Search View</a:t>
            </a:r>
          </a:p>
          <a:p>
            <a:pPr algn="just">
              <a:lnSpc>
                <a:spcPts val="1750"/>
              </a:lnSpc>
            </a:pPr>
            <a:endParaRPr lang="en-US" sz="140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DBFB54-889E-66C3-C266-919794006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110" y="1881457"/>
            <a:ext cx="4067175" cy="666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3C5C06DC-4F32-70CC-BC14-2CB7C268A4FB}"/>
              </a:ext>
            </a:extLst>
          </p:cNvPr>
          <p:cNvSpPr txBox="1">
            <a:spLocks/>
          </p:cNvSpPr>
          <p:nvPr/>
        </p:nvSpPr>
        <p:spPr>
          <a:xfrm>
            <a:off x="7547326" y="2701600"/>
            <a:ext cx="4047959" cy="2045688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Search View adalah bagian dari view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Filter Data (melakukan Filter Data yang akan ditampilkan)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Group By (Melalkukan Grouping Data pada view)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Favourites (digunakan untuk menyimpna hasil filter data yang dilakukan, melakukan export Import data yang akan dibahas pada slide berikutnya.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Paging (Menampilkan data sesuai paging)</a:t>
            </a:r>
          </a:p>
        </p:txBody>
      </p:sp>
    </p:spTree>
    <p:extLst>
      <p:ext uri="{BB962C8B-B14F-4D97-AF65-F5344CB8AC3E}">
        <p14:creationId xmlns:p14="http://schemas.microsoft.com/office/powerpoint/2010/main" val="1527915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7D8AC-D3EF-8A69-EA36-B7FF25361A81}"/>
              </a:ext>
            </a:extLst>
          </p:cNvPr>
          <p:cNvSpPr txBox="1"/>
          <p:nvPr/>
        </p:nvSpPr>
        <p:spPr>
          <a:xfrm>
            <a:off x="4597055" y="306186"/>
            <a:ext cx="29979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20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endParaRPr lang="en-US" sz="3400" spc="200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78417-F370-F63B-CFE1-ED4AAD4AE5CB}"/>
              </a:ext>
            </a:extLst>
          </p:cNvPr>
          <p:cNvSpPr txBox="1"/>
          <p:nvPr/>
        </p:nvSpPr>
        <p:spPr>
          <a:xfrm>
            <a:off x="4717270" y="787593"/>
            <a:ext cx="2757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Odoo Overview Conceptual</a:t>
            </a:r>
            <a:endParaRPr lang="en-US" sz="1200" spc="15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2B507-579F-DFCA-1400-2F3771A4EA82}"/>
              </a:ext>
            </a:extLst>
          </p:cNvPr>
          <p:cNvSpPr txBox="1"/>
          <p:nvPr/>
        </p:nvSpPr>
        <p:spPr>
          <a:xfrm>
            <a:off x="648613" y="1263136"/>
            <a:ext cx="1152880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Form View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C3BC24-687A-251E-2919-28C40EECD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48" y="1631646"/>
            <a:ext cx="4644573" cy="39632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A237CA87-575B-8B6B-285A-9E3C7D95A0F4}"/>
              </a:ext>
            </a:extLst>
          </p:cNvPr>
          <p:cNvSpPr txBox="1">
            <a:spLocks/>
          </p:cNvSpPr>
          <p:nvPr/>
        </p:nvSpPr>
        <p:spPr>
          <a:xfrm>
            <a:off x="6300416" y="1570913"/>
            <a:ext cx="5434384" cy="547739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Action Menu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Action menu digunakan untuk Membuat Server Action pada data, Seperti action default dari odoo “Delete”, “archive” dan server action lainnya yang digunakan untuk melakukan proses pada form / data.</a:t>
            </a:r>
          </a:p>
          <a:p>
            <a:pPr algn="just">
              <a:lnSpc>
                <a:spcPts val="1750"/>
              </a:lnSpc>
            </a:pPr>
            <a:endParaRPr lang="en-US" sz="1400" b="1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Print Menu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Digunakan untuk Melakukan Print out untuk dokumen-dokumen terkait data tersebut</a:t>
            </a:r>
          </a:p>
          <a:p>
            <a:pPr algn="just">
              <a:lnSpc>
                <a:spcPts val="1750"/>
              </a:lnSpc>
            </a:pPr>
            <a:endParaRPr lang="en-US" sz="1400" b="1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Button Action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Button yang digunakan untuk melakukan proses-proses pada dokuken seperti Button Submit, Button reject dsb.</a:t>
            </a:r>
          </a:p>
          <a:p>
            <a:pPr algn="just">
              <a:lnSpc>
                <a:spcPts val="1750"/>
              </a:lnSpc>
            </a:pPr>
            <a:endParaRPr lang="en-US" sz="1400" b="1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State View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State View merupakan view yang menampilkan status dokumen tersebut seperti “Draft”, “Approved” dsb.</a:t>
            </a:r>
          </a:p>
          <a:p>
            <a:pPr algn="just">
              <a:lnSpc>
                <a:spcPts val="1750"/>
              </a:lnSpc>
            </a:pPr>
            <a:endParaRPr lang="en-US" sz="1400" b="1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Smart Button</a:t>
            </a:r>
          </a:p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Smart Button biasanya berupa action yang berisi summary ddaru sub data yang melekat pada dokumen.</a:t>
            </a:r>
          </a:p>
          <a:p>
            <a:pPr algn="just">
              <a:lnSpc>
                <a:spcPts val="1750"/>
              </a:lnSpc>
            </a:pPr>
            <a:endParaRPr lang="en-US" sz="140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65484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7D8AC-D3EF-8A69-EA36-B7FF25361A81}"/>
              </a:ext>
            </a:extLst>
          </p:cNvPr>
          <p:cNvSpPr txBox="1"/>
          <p:nvPr/>
        </p:nvSpPr>
        <p:spPr>
          <a:xfrm>
            <a:off x="4597055" y="306186"/>
            <a:ext cx="29979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20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endParaRPr lang="en-US" sz="3400" spc="200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78417-F370-F63B-CFE1-ED4AAD4AE5CB}"/>
              </a:ext>
            </a:extLst>
          </p:cNvPr>
          <p:cNvSpPr txBox="1"/>
          <p:nvPr/>
        </p:nvSpPr>
        <p:spPr>
          <a:xfrm>
            <a:off x="4717270" y="787593"/>
            <a:ext cx="2757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Odoo Overview Conceptual</a:t>
            </a:r>
            <a:endParaRPr lang="en-US" sz="1200" spc="15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2B507-579F-DFCA-1400-2F3771A4EA82}"/>
              </a:ext>
            </a:extLst>
          </p:cNvPr>
          <p:cNvSpPr txBox="1"/>
          <p:nvPr/>
        </p:nvSpPr>
        <p:spPr>
          <a:xfrm>
            <a:off x="648613" y="1263136"/>
            <a:ext cx="1152880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Form View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C3BC24-687A-251E-2919-28C40EECD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48" y="1631646"/>
            <a:ext cx="4644573" cy="39632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A237CA87-575B-8B6B-285A-9E3C7D95A0F4}"/>
              </a:ext>
            </a:extLst>
          </p:cNvPr>
          <p:cNvSpPr txBox="1">
            <a:spLocks/>
          </p:cNvSpPr>
          <p:nvPr/>
        </p:nvSpPr>
        <p:spPr>
          <a:xfrm>
            <a:off x="6300416" y="1570913"/>
            <a:ext cx="5434384" cy="4280146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Form Data</a:t>
            </a:r>
          </a:p>
          <a:p>
            <a:pPr algn="just">
              <a:lnSpc>
                <a:spcPts val="175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Field-field data yang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ditampilkan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pada form</a:t>
            </a:r>
          </a:p>
          <a:p>
            <a:pPr algn="just">
              <a:lnSpc>
                <a:spcPts val="1750"/>
              </a:lnSpc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Notebook</a:t>
            </a:r>
          </a:p>
          <a:p>
            <a:pPr algn="just">
              <a:lnSpc>
                <a:spcPts val="1750"/>
              </a:lnSpc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Merupakan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form data yang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dikelompokkan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kedalam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tab-tab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tertentu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</a:p>
          <a:p>
            <a:pPr algn="just">
              <a:lnSpc>
                <a:spcPts val="1750"/>
              </a:lnSpc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Chatter : Send Message</a:t>
            </a:r>
          </a:p>
          <a:p>
            <a:pPr algn="just">
              <a:lnSpc>
                <a:spcPts val="175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Chatter yang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digunakan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untuk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berkomunikasi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melalui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email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kepada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seluruh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follower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dokumen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</a:p>
          <a:p>
            <a:pPr algn="just">
              <a:lnSpc>
                <a:spcPts val="1750"/>
              </a:lnSpc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Chatter: Log Note</a:t>
            </a:r>
          </a:p>
          <a:p>
            <a:pPr algn="just">
              <a:lnSpc>
                <a:spcPts val="175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Chatter yang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digunakan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untuk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mencatat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aktifitas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log data.</a:t>
            </a:r>
          </a:p>
          <a:p>
            <a:pPr algn="just">
              <a:lnSpc>
                <a:spcPts val="1750"/>
              </a:lnSpc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Activities</a:t>
            </a:r>
          </a:p>
          <a:p>
            <a:pPr algn="just">
              <a:lnSpc>
                <a:spcPts val="175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Chatter yang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digunakan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untuk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memberikan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assign task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kepada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user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terhadap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dokumen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tersebut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1689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7D8AC-D3EF-8A69-EA36-B7FF25361A81}"/>
              </a:ext>
            </a:extLst>
          </p:cNvPr>
          <p:cNvSpPr txBox="1"/>
          <p:nvPr/>
        </p:nvSpPr>
        <p:spPr>
          <a:xfrm>
            <a:off x="4597055" y="306186"/>
            <a:ext cx="29979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20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endParaRPr lang="en-US" sz="3400" spc="200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78417-F370-F63B-CFE1-ED4AAD4AE5CB}"/>
              </a:ext>
            </a:extLst>
          </p:cNvPr>
          <p:cNvSpPr txBox="1"/>
          <p:nvPr/>
        </p:nvSpPr>
        <p:spPr>
          <a:xfrm>
            <a:off x="4717270" y="787593"/>
            <a:ext cx="2757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Odoo Overview Conceptual</a:t>
            </a:r>
            <a:endParaRPr lang="en-US" sz="1200" spc="15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2B507-579F-DFCA-1400-2F3771A4EA82}"/>
              </a:ext>
            </a:extLst>
          </p:cNvPr>
          <p:cNvSpPr txBox="1"/>
          <p:nvPr/>
        </p:nvSpPr>
        <p:spPr>
          <a:xfrm>
            <a:off x="648613" y="1263136"/>
            <a:ext cx="748923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Model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60B5388-777A-A5A8-C159-709D29160BE6}"/>
              </a:ext>
            </a:extLst>
          </p:cNvPr>
          <p:cNvSpPr txBox="1">
            <a:spLocks/>
          </p:cNvSpPr>
          <p:nvPr/>
        </p:nvSpPr>
        <p:spPr>
          <a:xfrm>
            <a:off x="661616" y="1570913"/>
            <a:ext cx="5046457" cy="488339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Model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merupakan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object pada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yang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merepresentasikan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table pada database.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60617-1701-D83D-89B2-D11F0BDA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16" y="2232198"/>
            <a:ext cx="7038975" cy="333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3B6F7-0917-8FAE-8756-3333EB0AD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14" y="2881372"/>
            <a:ext cx="5059459" cy="11917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862B7B-C11B-5CB0-00C6-5534BB1A7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028" y="3845677"/>
            <a:ext cx="5556641" cy="19043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A64AFCDD-713E-4C1A-89AA-7CB3204AEFCF}"/>
              </a:ext>
            </a:extLst>
          </p:cNvPr>
          <p:cNvSpPr txBox="1">
            <a:spLocks/>
          </p:cNvSpPr>
          <p:nvPr/>
        </p:nvSpPr>
        <p:spPr>
          <a:xfrm>
            <a:off x="648613" y="4144714"/>
            <a:ext cx="5046457" cy="257506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Struktur Database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3AE138E-74E8-AE04-A299-BE405901E538}"/>
              </a:ext>
            </a:extLst>
          </p:cNvPr>
          <p:cNvSpPr txBox="1">
            <a:spLocks/>
          </p:cNvSpPr>
          <p:nvPr/>
        </p:nvSpPr>
        <p:spPr>
          <a:xfrm>
            <a:off x="6077028" y="5819168"/>
            <a:ext cx="5046457" cy="257506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View Field pada Odoo</a:t>
            </a:r>
          </a:p>
        </p:txBody>
      </p:sp>
    </p:spTree>
    <p:extLst>
      <p:ext uri="{BB962C8B-B14F-4D97-AF65-F5344CB8AC3E}">
        <p14:creationId xmlns:p14="http://schemas.microsoft.com/office/powerpoint/2010/main" val="3016629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717D6-8142-2340-BE52-612274782C79}"/>
              </a:ext>
            </a:extLst>
          </p:cNvPr>
          <p:cNvSpPr txBox="1"/>
          <p:nvPr/>
        </p:nvSpPr>
        <p:spPr>
          <a:xfrm>
            <a:off x="5017035" y="306186"/>
            <a:ext cx="2157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cs typeface="Poppins" pitchFamily="2" charset="77"/>
              </a:rPr>
              <a:t>Objective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6197C-29EE-B34A-BDED-E6A2A78757D7}"/>
              </a:ext>
            </a:extLst>
          </p:cNvPr>
          <p:cNvSpPr txBox="1"/>
          <p:nvPr/>
        </p:nvSpPr>
        <p:spPr>
          <a:xfrm>
            <a:off x="4093696" y="787593"/>
            <a:ext cx="4004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Basic Technical Odoo developer – DAY 1 </a:t>
            </a:r>
            <a:endParaRPr lang="en-US" sz="1200" spc="15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55" name="4-Point Star 54">
            <a:extLst>
              <a:ext uri="{FF2B5EF4-FFF2-40B4-BE49-F238E27FC236}">
                <a16:creationId xmlns:a16="http://schemas.microsoft.com/office/drawing/2014/main" id="{975A9C97-E479-AE4C-970F-50DDC5A4EA2D}"/>
              </a:ext>
            </a:extLst>
          </p:cNvPr>
          <p:cNvSpPr/>
          <p:nvPr/>
        </p:nvSpPr>
        <p:spPr>
          <a:xfrm>
            <a:off x="6418071" y="1320427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4-Point Star 13">
            <a:extLst>
              <a:ext uri="{FF2B5EF4-FFF2-40B4-BE49-F238E27FC236}">
                <a16:creationId xmlns:a16="http://schemas.microsoft.com/office/drawing/2014/main" id="{60AA27C8-ED39-E348-8077-2E3D92E73AD4}"/>
              </a:ext>
            </a:extLst>
          </p:cNvPr>
          <p:cNvSpPr/>
          <p:nvPr/>
        </p:nvSpPr>
        <p:spPr>
          <a:xfrm rot="2700000">
            <a:off x="6418071" y="1320427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78B237-98DD-8341-A065-71BB2CCF8929}"/>
              </a:ext>
            </a:extLst>
          </p:cNvPr>
          <p:cNvSpPr txBox="1"/>
          <p:nvPr/>
        </p:nvSpPr>
        <p:spPr>
          <a:xfrm>
            <a:off x="1249394" y="1823648"/>
            <a:ext cx="57900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B56725-881D-9A4E-BC9B-60024A0DB9FD}"/>
              </a:ext>
            </a:extLst>
          </p:cNvPr>
          <p:cNvSpPr txBox="1"/>
          <p:nvPr/>
        </p:nvSpPr>
        <p:spPr>
          <a:xfrm>
            <a:off x="6864706" y="1823648"/>
            <a:ext cx="66717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  <a:endParaRPr lang="en-US" sz="30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7B3FBE-E6CD-E44E-95B2-1D98D56090C6}"/>
              </a:ext>
            </a:extLst>
          </p:cNvPr>
          <p:cNvSpPr txBox="1"/>
          <p:nvPr/>
        </p:nvSpPr>
        <p:spPr>
          <a:xfrm>
            <a:off x="2523711" y="1647691"/>
            <a:ext cx="1483098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  <a:ea typeface="League Spartan" charset="0"/>
                <a:cs typeface="Poppins" pitchFamily="2" charset="77"/>
              </a:rPr>
              <a:t>Preparation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Montserrat ExtraBold" panose="00000900000000000000" pitchFamily="50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0DD18181-F29A-CC4C-B640-ACBF9C3AD7C4}"/>
              </a:ext>
            </a:extLst>
          </p:cNvPr>
          <p:cNvSpPr txBox="1">
            <a:spLocks/>
          </p:cNvSpPr>
          <p:nvPr/>
        </p:nvSpPr>
        <p:spPr>
          <a:xfrm>
            <a:off x="2523711" y="2035770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Installation &amp; Setup Workspace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551DC0-1214-9742-88F1-DD719A6276AA}"/>
              </a:ext>
            </a:extLst>
          </p:cNvPr>
          <p:cNvSpPr txBox="1"/>
          <p:nvPr/>
        </p:nvSpPr>
        <p:spPr>
          <a:xfrm>
            <a:off x="8183105" y="1647691"/>
            <a:ext cx="2831224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League Spartan" charset="0"/>
                <a:cs typeface="Poppins" pitchFamily="2" charset="77"/>
              </a:rPr>
              <a:t>Odoo Addons hierarchy 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DDBBB619-B7E2-334B-A234-F54FB903E0B8}"/>
              </a:ext>
            </a:extLst>
          </p:cNvPr>
          <p:cNvSpPr txBox="1">
            <a:spLocks/>
          </p:cNvSpPr>
          <p:nvPr/>
        </p:nvSpPr>
        <p:spPr>
          <a:xfrm>
            <a:off x="8183105" y="2035770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 addons directory, </a:t>
            </a:r>
            <a:endParaRPr lang="en-US" sz="12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58" name="4-Point Star 57">
            <a:extLst>
              <a:ext uri="{FF2B5EF4-FFF2-40B4-BE49-F238E27FC236}">
                <a16:creationId xmlns:a16="http://schemas.microsoft.com/office/drawing/2014/main" id="{FFFA591C-7229-254B-AB2A-7D6661026967}"/>
              </a:ext>
            </a:extLst>
          </p:cNvPr>
          <p:cNvSpPr/>
          <p:nvPr/>
        </p:nvSpPr>
        <p:spPr>
          <a:xfrm>
            <a:off x="6418071" y="3105979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4-Point Star 16">
            <a:extLst>
              <a:ext uri="{FF2B5EF4-FFF2-40B4-BE49-F238E27FC236}">
                <a16:creationId xmlns:a16="http://schemas.microsoft.com/office/drawing/2014/main" id="{344B63A6-A175-B54E-A8BC-62D9CD818269}"/>
              </a:ext>
            </a:extLst>
          </p:cNvPr>
          <p:cNvSpPr/>
          <p:nvPr/>
        </p:nvSpPr>
        <p:spPr>
          <a:xfrm rot="2700000">
            <a:off x="6418071" y="3105979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B81A81-C0F5-3046-9952-7EEFE6050388}"/>
              </a:ext>
            </a:extLst>
          </p:cNvPr>
          <p:cNvSpPr txBox="1"/>
          <p:nvPr/>
        </p:nvSpPr>
        <p:spPr>
          <a:xfrm>
            <a:off x="6851081" y="3608249"/>
            <a:ext cx="69442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  <a:endParaRPr lang="en-US" sz="30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C3B15E-F238-C547-A490-64BE911B2892}"/>
              </a:ext>
            </a:extLst>
          </p:cNvPr>
          <p:cNvSpPr txBox="1"/>
          <p:nvPr/>
        </p:nvSpPr>
        <p:spPr>
          <a:xfrm>
            <a:off x="2523711" y="3433242"/>
            <a:ext cx="1872629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  <a:ea typeface="League Spartan" charset="0"/>
                <a:cs typeface="Poppins" pitchFamily="2" charset="77"/>
              </a:rPr>
              <a:t>Odoo Overview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Montserrat ExtraBold" panose="00000900000000000000" pitchFamily="50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E800BE0B-74E0-294E-9AF7-A8C3C4CFBBB2}"/>
              </a:ext>
            </a:extLst>
          </p:cNvPr>
          <p:cNvSpPr txBox="1">
            <a:spLocks/>
          </p:cNvSpPr>
          <p:nvPr/>
        </p:nvSpPr>
        <p:spPr>
          <a:xfrm>
            <a:off x="2523711" y="3821322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 overview conceptual.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F4D3A7-EC49-6844-98A1-1F233EBFE56D}"/>
              </a:ext>
            </a:extLst>
          </p:cNvPr>
          <p:cNvSpPr txBox="1"/>
          <p:nvPr/>
        </p:nvSpPr>
        <p:spPr>
          <a:xfrm>
            <a:off x="8183105" y="3433242"/>
            <a:ext cx="2590774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League Spartan" charset="0"/>
                <a:cs typeface="Poppins" pitchFamily="2" charset="77"/>
              </a:rPr>
              <a:t>Create Simple Module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1FF378DF-50AE-FD45-9A00-8BE4AE142297}"/>
              </a:ext>
            </a:extLst>
          </p:cNvPr>
          <p:cNvSpPr txBox="1">
            <a:spLocks/>
          </p:cNvSpPr>
          <p:nvPr/>
        </p:nvSpPr>
        <p:spPr>
          <a:xfrm>
            <a:off x="8183105" y="3821322"/>
            <a:ext cx="2848917" cy="48288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Hands On to Create simple Module, Install new module</a:t>
            </a:r>
            <a:endParaRPr lang="en-US" sz="12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pic>
        <p:nvPicPr>
          <p:cNvPr id="6" name="Picture 5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0D24EDDC-7F8A-5879-946E-64011D452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516" y="1464665"/>
            <a:ext cx="906759" cy="906759"/>
          </a:xfrm>
          <a:prstGeom prst="rect">
            <a:avLst/>
          </a:prstGeom>
        </p:spPr>
      </p:pic>
      <p:pic>
        <p:nvPicPr>
          <p:cNvPr id="4" name="Picture 3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0ABC790E-7AF7-E987-6BDB-7F96068B4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516" y="3251574"/>
            <a:ext cx="906759" cy="90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87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7D8AC-D3EF-8A69-EA36-B7FF25361A81}"/>
              </a:ext>
            </a:extLst>
          </p:cNvPr>
          <p:cNvSpPr txBox="1"/>
          <p:nvPr/>
        </p:nvSpPr>
        <p:spPr>
          <a:xfrm>
            <a:off x="4511298" y="306186"/>
            <a:ext cx="31694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20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HIERARCHY</a:t>
            </a:r>
            <a:endParaRPr lang="en-US" sz="3400" spc="200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78417-F370-F63B-CFE1-ED4AAD4AE5CB}"/>
              </a:ext>
            </a:extLst>
          </p:cNvPr>
          <p:cNvSpPr txBox="1"/>
          <p:nvPr/>
        </p:nvSpPr>
        <p:spPr>
          <a:xfrm>
            <a:off x="4842308" y="787593"/>
            <a:ext cx="2507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Odoo Addonss Hierarchy</a:t>
            </a:r>
            <a:endParaRPr lang="en-US" sz="1200" spc="15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43722-950F-55D6-D42B-26E67D52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84" y="2115481"/>
            <a:ext cx="4482046" cy="2627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41FBCD-A8EE-D365-E1C9-FED5D6C40552}"/>
              </a:ext>
            </a:extLst>
          </p:cNvPr>
          <p:cNvSpPr txBox="1"/>
          <p:nvPr/>
        </p:nvSpPr>
        <p:spPr>
          <a:xfrm>
            <a:off x="639282" y="1655022"/>
            <a:ext cx="2350323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Odoo Module Hierarchy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C6FAE90-2289-1797-5060-577C7A449E1D}"/>
              </a:ext>
            </a:extLst>
          </p:cNvPr>
          <p:cNvSpPr txBox="1">
            <a:spLocks/>
          </p:cNvSpPr>
          <p:nvPr/>
        </p:nvSpPr>
        <p:spPr>
          <a:xfrm>
            <a:off x="6235102" y="1545999"/>
            <a:ext cx="5434384" cy="4323235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File: __manifest__.py</a:t>
            </a:r>
          </a:p>
          <a:p>
            <a:pPr algn="just">
              <a:lnSpc>
                <a:spcPts val="1750"/>
              </a:lnSpc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Informasi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detail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terkait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modul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load data dan third party script</a:t>
            </a:r>
          </a:p>
          <a:p>
            <a:pPr algn="just">
              <a:lnSpc>
                <a:spcPts val="175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File: __init__.py</a:t>
            </a:r>
          </a:p>
          <a:p>
            <a:pPr algn="just">
              <a:lnSpc>
                <a:spcPts val="175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File Python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untuk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load script module.</a:t>
            </a:r>
          </a:p>
          <a:p>
            <a:pPr algn="just">
              <a:lnSpc>
                <a:spcPts val="1750"/>
              </a:lnSpc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Directory : controller</a:t>
            </a:r>
          </a:p>
          <a:p>
            <a:pPr algn="just">
              <a:lnSpc>
                <a:spcPts val="175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Script python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untuk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controller, (custom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Url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API,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dsb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)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Directory: models</a:t>
            </a:r>
          </a:p>
          <a:p>
            <a:pPr algn="just">
              <a:lnSpc>
                <a:spcPts val="175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Script Python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untuk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customization</a:t>
            </a:r>
          </a:p>
          <a:p>
            <a:pPr algn="just">
              <a:lnSpc>
                <a:spcPts val="175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Directory: Security</a:t>
            </a:r>
          </a:p>
          <a:p>
            <a:pPr algn="just">
              <a:lnSpc>
                <a:spcPts val="1750"/>
              </a:lnSpc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Berisi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file-file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konfigurasi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untuk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access right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modul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pembatasan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scope data,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dsb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</a:p>
          <a:p>
            <a:pPr algn="just">
              <a:lnSpc>
                <a:spcPts val="175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Directory: Static</a:t>
            </a:r>
          </a:p>
          <a:p>
            <a:pPr algn="just">
              <a:lnSpc>
                <a:spcPts val="1750"/>
              </a:lnSpc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Berisi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file-file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pendukung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Directory: View</a:t>
            </a:r>
          </a:p>
          <a:p>
            <a:pPr algn="just">
              <a:lnSpc>
                <a:spcPts val="1750"/>
              </a:lnSpc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Berisi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file-file xml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untuk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dislay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(tree, form,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dll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0844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7D8AC-D3EF-8A69-EA36-B7FF25361A81}"/>
              </a:ext>
            </a:extLst>
          </p:cNvPr>
          <p:cNvSpPr txBox="1"/>
          <p:nvPr/>
        </p:nvSpPr>
        <p:spPr>
          <a:xfrm>
            <a:off x="4511298" y="306186"/>
            <a:ext cx="31694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HIERARCHY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78417-F370-F63B-CFE1-ED4AAD4AE5CB}"/>
              </a:ext>
            </a:extLst>
          </p:cNvPr>
          <p:cNvSpPr txBox="1"/>
          <p:nvPr/>
        </p:nvSpPr>
        <p:spPr>
          <a:xfrm>
            <a:off x="4842308" y="787593"/>
            <a:ext cx="2507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Odoo Addonss Hierarchy</a:t>
            </a:r>
            <a:endParaRPr lang="en-US" sz="1200" spc="15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1FBCD-A8EE-D365-E1C9-FED5D6C40552}"/>
              </a:ext>
            </a:extLst>
          </p:cNvPr>
          <p:cNvSpPr txBox="1"/>
          <p:nvPr/>
        </p:nvSpPr>
        <p:spPr>
          <a:xfrm>
            <a:off x="639282" y="1216483"/>
            <a:ext cx="3228769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Manifest File (__manifest__.py)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A680FFC-074C-2032-FF49-B393756A192F}"/>
              </a:ext>
            </a:extLst>
          </p:cNvPr>
          <p:cNvSpPr txBox="1">
            <a:spLocks/>
          </p:cNvSpPr>
          <p:nvPr/>
        </p:nvSpPr>
        <p:spPr>
          <a:xfrm>
            <a:off x="6440376" y="1370371"/>
            <a:ext cx="5434384" cy="524188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"Organization Structure"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Pengelolaan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Struktur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Organisasi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"Human Resources/Employees"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"16.0.1"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'author'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‘albisoft.co.id’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'company'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'albisoft.co.id'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'maintainer'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'albisoft.co.id'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'website'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"https://albisoft.co.id"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"depends"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'mail'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'security/hr_security.xml'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'security/ir.model.access.csv'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'views/department.xml'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'assets'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web.assets_backend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indohr_organization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/static/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/chart.js'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indohr_organization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/static/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/org.css'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'license'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'OPL-1'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'installable'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auto_install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CDAD01D-F89E-3D07-2C09-A52D427F7FD6}"/>
              </a:ext>
            </a:extLst>
          </p:cNvPr>
          <p:cNvSpPr txBox="1">
            <a:spLocks/>
          </p:cNvSpPr>
          <p:nvPr/>
        </p:nvSpPr>
        <p:spPr>
          <a:xfrm>
            <a:off x="639282" y="1767073"/>
            <a:ext cx="5434384" cy="762260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Guideline:</a:t>
            </a:r>
          </a:p>
          <a:p>
            <a:pPr algn="just">
              <a:lnSpc>
                <a:spcPts val="1750"/>
              </a:lnSpc>
            </a:pPr>
            <a:r>
              <a:rPr lang="en-US" sz="1400" u="sng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https://www.odoo.com/documentation/16.0/fr/developer/reference/backend/module.html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ACD96C0-C96E-A8EB-E04C-FE91D23CC17E}"/>
              </a:ext>
            </a:extLst>
          </p:cNvPr>
          <p:cNvSpPr txBox="1">
            <a:spLocks/>
          </p:cNvSpPr>
          <p:nvPr/>
        </p:nvSpPr>
        <p:spPr>
          <a:xfrm>
            <a:off x="661616" y="2966100"/>
            <a:ext cx="5434384" cy="2174954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depends:</a:t>
            </a:r>
          </a:p>
          <a:p>
            <a:pPr algn="just">
              <a:lnSpc>
                <a:spcPts val="1750"/>
              </a:lnSpc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Keterkaitan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dengan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modul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lain</a:t>
            </a:r>
          </a:p>
          <a:p>
            <a:pPr algn="just">
              <a:lnSpc>
                <a:spcPts val="1750"/>
              </a:lnSpc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Data:</a:t>
            </a:r>
          </a:p>
          <a:p>
            <a:pPr algn="just">
              <a:lnSpc>
                <a:spcPts val="175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Register data xml yang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sudah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dibuat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</a:p>
          <a:p>
            <a:pPr algn="just">
              <a:lnSpc>
                <a:spcPts val="1750"/>
              </a:lnSpc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Assets:</a:t>
            </a:r>
          </a:p>
          <a:p>
            <a:pPr algn="just">
              <a:lnSpc>
                <a:spcPts val="175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Register external layout</a:t>
            </a:r>
          </a:p>
        </p:txBody>
      </p:sp>
    </p:spTree>
    <p:extLst>
      <p:ext uri="{BB962C8B-B14F-4D97-AF65-F5344CB8AC3E}">
        <p14:creationId xmlns:p14="http://schemas.microsoft.com/office/powerpoint/2010/main" val="2363394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7D8AC-D3EF-8A69-EA36-B7FF25361A81}"/>
              </a:ext>
            </a:extLst>
          </p:cNvPr>
          <p:cNvSpPr txBox="1"/>
          <p:nvPr/>
        </p:nvSpPr>
        <p:spPr>
          <a:xfrm>
            <a:off x="4511298" y="306186"/>
            <a:ext cx="31694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HIERARCHY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78417-F370-F63B-CFE1-ED4AAD4AE5CB}"/>
              </a:ext>
            </a:extLst>
          </p:cNvPr>
          <p:cNvSpPr txBox="1"/>
          <p:nvPr/>
        </p:nvSpPr>
        <p:spPr>
          <a:xfrm>
            <a:off x="4842308" y="787593"/>
            <a:ext cx="2507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Odoo Addonss Hierarchy</a:t>
            </a:r>
            <a:endParaRPr lang="en-US" sz="1200" spc="15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1FBCD-A8EE-D365-E1C9-FED5D6C40552}"/>
              </a:ext>
            </a:extLst>
          </p:cNvPr>
          <p:cNvSpPr txBox="1"/>
          <p:nvPr/>
        </p:nvSpPr>
        <p:spPr>
          <a:xfrm>
            <a:off x="639282" y="1216483"/>
            <a:ext cx="2186817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 File (__init__.py)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A680FFC-074C-2032-FF49-B393756A192F}"/>
              </a:ext>
            </a:extLst>
          </p:cNvPr>
          <p:cNvSpPr txBox="1">
            <a:spLocks/>
          </p:cNvSpPr>
          <p:nvPr/>
        </p:nvSpPr>
        <p:spPr>
          <a:xfrm>
            <a:off x="6096000" y="1673315"/>
            <a:ext cx="5434384" cy="35573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controller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4BABB-92BC-B0E8-B132-B5E362255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17" y="3504325"/>
            <a:ext cx="3448050" cy="130492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8BABCC-CE4D-BCEA-C330-F0C845B5214A}"/>
              </a:ext>
            </a:extLst>
          </p:cNvPr>
          <p:cNvSpPr txBox="1">
            <a:spLocks/>
          </p:cNvSpPr>
          <p:nvPr/>
        </p:nvSpPr>
        <p:spPr>
          <a:xfrm>
            <a:off x="6163567" y="3720385"/>
            <a:ext cx="5434384" cy="87280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department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grade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job_position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work_location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7C7082C-07DB-6329-C803-D60F6E07E021}"/>
              </a:ext>
            </a:extLst>
          </p:cNvPr>
          <p:cNvSpPr txBox="1">
            <a:spLocks/>
          </p:cNvSpPr>
          <p:nvPr/>
        </p:nvSpPr>
        <p:spPr>
          <a:xfrm>
            <a:off x="6030686" y="1361641"/>
            <a:ext cx="5434384" cy="257506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Init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dalam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modul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034706A-92BB-1EEC-EE6F-8204E3331794}"/>
              </a:ext>
            </a:extLst>
          </p:cNvPr>
          <p:cNvSpPr txBox="1">
            <a:spLocks/>
          </p:cNvSpPr>
          <p:nvPr/>
        </p:nvSpPr>
        <p:spPr>
          <a:xfrm>
            <a:off x="6096000" y="3375572"/>
            <a:ext cx="5434384" cy="257506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Init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dalam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models / controllers</a:t>
            </a:r>
          </a:p>
        </p:txBody>
      </p:sp>
    </p:spTree>
    <p:extLst>
      <p:ext uri="{BB962C8B-B14F-4D97-AF65-F5344CB8AC3E}">
        <p14:creationId xmlns:p14="http://schemas.microsoft.com/office/powerpoint/2010/main" val="2699780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7D8AC-D3EF-8A69-EA36-B7FF25361A81}"/>
              </a:ext>
            </a:extLst>
          </p:cNvPr>
          <p:cNvSpPr txBox="1"/>
          <p:nvPr/>
        </p:nvSpPr>
        <p:spPr>
          <a:xfrm>
            <a:off x="4511298" y="306186"/>
            <a:ext cx="31694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HIERARCHY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78417-F370-F63B-CFE1-ED4AAD4AE5CB}"/>
              </a:ext>
            </a:extLst>
          </p:cNvPr>
          <p:cNvSpPr txBox="1"/>
          <p:nvPr/>
        </p:nvSpPr>
        <p:spPr>
          <a:xfrm>
            <a:off x="4842308" y="787593"/>
            <a:ext cx="2507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Odoo Addonss Hierarchy</a:t>
            </a:r>
            <a:endParaRPr lang="en-US" sz="1200" spc="15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1FBCD-A8EE-D365-E1C9-FED5D6C40552}"/>
              </a:ext>
            </a:extLst>
          </p:cNvPr>
          <p:cNvSpPr txBox="1"/>
          <p:nvPr/>
        </p:nvSpPr>
        <p:spPr>
          <a:xfrm>
            <a:off x="739643" y="1328451"/>
            <a:ext cx="723275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Static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778E35-2A65-4E6D-A5BF-5625C5470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07" y="1823940"/>
            <a:ext cx="3838575" cy="2171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8F4303-976A-479E-13E1-B4670D1C0A93}"/>
              </a:ext>
            </a:extLst>
          </p:cNvPr>
          <p:cNvSpPr txBox="1"/>
          <p:nvPr/>
        </p:nvSpPr>
        <p:spPr>
          <a:xfrm>
            <a:off x="6537063" y="1328451"/>
            <a:ext cx="73449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Views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623CE11-59A5-8F4D-E0E9-961AF5B8A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352" y="1823940"/>
            <a:ext cx="3933825" cy="24193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0469D6-31C7-983B-9420-926C2B8C6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07" y="5337402"/>
            <a:ext cx="3133725" cy="8858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9852C9-9B95-7B79-C795-5777BB04937F}"/>
              </a:ext>
            </a:extLst>
          </p:cNvPr>
          <p:cNvSpPr txBox="1"/>
          <p:nvPr/>
        </p:nvSpPr>
        <p:spPr>
          <a:xfrm>
            <a:off x="739642" y="4897841"/>
            <a:ext cx="950901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84456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A9756-73C4-F0E8-5A05-BEF03E1CE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36684D-EF0E-E739-0A68-87E7B2ED3BDF}"/>
              </a:ext>
            </a:extLst>
          </p:cNvPr>
          <p:cNvSpPr txBox="1"/>
          <p:nvPr/>
        </p:nvSpPr>
        <p:spPr>
          <a:xfrm>
            <a:off x="257175" y="201705"/>
            <a:ext cx="93109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4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Pengenalan</a:t>
            </a:r>
            <a:r>
              <a:rPr lang="en-ID" sz="44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 Odoo</a:t>
            </a:r>
            <a:endParaRPr lang="en-ID" sz="4400" dirty="0">
              <a:solidFill>
                <a:schemeClr val="bg1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4D777-D48E-96E6-13A6-53A7C605C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22" y="1900350"/>
            <a:ext cx="3468265" cy="311360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DAFB185-B773-866B-4AE8-616E8509B4B8}"/>
              </a:ext>
            </a:extLst>
          </p:cNvPr>
          <p:cNvGrpSpPr/>
          <p:nvPr/>
        </p:nvGrpSpPr>
        <p:grpSpPr>
          <a:xfrm>
            <a:off x="4460886" y="3604563"/>
            <a:ext cx="6239663" cy="368706"/>
            <a:chOff x="1763689" y="3088924"/>
            <a:chExt cx="4938186" cy="368706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958859ED-A412-7533-ADDB-7BB6D6A4BB9C}"/>
                </a:ext>
              </a:extLst>
            </p:cNvPr>
            <p:cNvSpPr/>
            <p:nvPr/>
          </p:nvSpPr>
          <p:spPr>
            <a:xfrm rot="10800000">
              <a:off x="1763689" y="3089915"/>
              <a:ext cx="2002872" cy="263828"/>
            </a:xfrm>
            <a:custGeom>
              <a:avLst/>
              <a:gdLst>
                <a:gd name="connsiteX0" fmla="*/ 0 w 1481356"/>
                <a:gd name="connsiteY0" fmla="*/ 0 h 260018"/>
                <a:gd name="connsiteX1" fmla="*/ 1481356 w 1481356"/>
                <a:gd name="connsiteY1" fmla="*/ 3810 h 260018"/>
                <a:gd name="connsiteX2" fmla="*/ 1481356 w 1481356"/>
                <a:gd name="connsiteY2" fmla="*/ 147826 h 260018"/>
                <a:gd name="connsiteX3" fmla="*/ 1042371 w 1481356"/>
                <a:gd name="connsiteY3" fmla="*/ 147826 h 260018"/>
                <a:gd name="connsiteX4" fmla="*/ 977299 w 1481356"/>
                <a:gd name="connsiteY4" fmla="*/ 260018 h 260018"/>
                <a:gd name="connsiteX5" fmla="*/ 912228 w 1481356"/>
                <a:gd name="connsiteY5" fmla="*/ 147826 h 260018"/>
                <a:gd name="connsiteX6" fmla="*/ 473244 w 1481356"/>
                <a:gd name="connsiteY6" fmla="*/ 147826 h 260018"/>
                <a:gd name="connsiteX7" fmla="*/ 0 w 1481356"/>
                <a:gd name="connsiteY7" fmla="*/ 0 h 260018"/>
                <a:gd name="connsiteX0" fmla="*/ 0 w 1481356"/>
                <a:gd name="connsiteY0" fmla="*/ 0 h 260018"/>
                <a:gd name="connsiteX1" fmla="*/ 1481356 w 1481356"/>
                <a:gd name="connsiteY1" fmla="*/ 3810 h 260018"/>
                <a:gd name="connsiteX2" fmla="*/ 1481356 w 1481356"/>
                <a:gd name="connsiteY2" fmla="*/ 147826 h 260018"/>
                <a:gd name="connsiteX3" fmla="*/ 1042371 w 1481356"/>
                <a:gd name="connsiteY3" fmla="*/ 147826 h 260018"/>
                <a:gd name="connsiteX4" fmla="*/ 977299 w 1481356"/>
                <a:gd name="connsiteY4" fmla="*/ 260018 h 260018"/>
                <a:gd name="connsiteX5" fmla="*/ 912228 w 1481356"/>
                <a:gd name="connsiteY5" fmla="*/ 147826 h 260018"/>
                <a:gd name="connsiteX6" fmla="*/ 6665 w 1481356"/>
                <a:gd name="connsiteY6" fmla="*/ 155446 h 260018"/>
                <a:gd name="connsiteX7" fmla="*/ 0 w 1481356"/>
                <a:gd name="connsiteY7" fmla="*/ 0 h 260018"/>
                <a:gd name="connsiteX0" fmla="*/ 0 w 1475801"/>
                <a:gd name="connsiteY0" fmla="*/ 0 h 260018"/>
                <a:gd name="connsiteX1" fmla="*/ 1475801 w 1475801"/>
                <a:gd name="connsiteY1" fmla="*/ 3810 h 260018"/>
                <a:gd name="connsiteX2" fmla="*/ 1475801 w 1475801"/>
                <a:gd name="connsiteY2" fmla="*/ 147826 h 260018"/>
                <a:gd name="connsiteX3" fmla="*/ 1036816 w 1475801"/>
                <a:gd name="connsiteY3" fmla="*/ 147826 h 260018"/>
                <a:gd name="connsiteX4" fmla="*/ 971744 w 1475801"/>
                <a:gd name="connsiteY4" fmla="*/ 260018 h 260018"/>
                <a:gd name="connsiteX5" fmla="*/ 906673 w 1475801"/>
                <a:gd name="connsiteY5" fmla="*/ 147826 h 260018"/>
                <a:gd name="connsiteX6" fmla="*/ 1110 w 1475801"/>
                <a:gd name="connsiteY6" fmla="*/ 155446 h 260018"/>
                <a:gd name="connsiteX7" fmla="*/ 0 w 1475801"/>
                <a:gd name="connsiteY7" fmla="*/ 0 h 260018"/>
                <a:gd name="connsiteX0" fmla="*/ 0 w 1475801"/>
                <a:gd name="connsiteY0" fmla="*/ 0 h 260018"/>
                <a:gd name="connsiteX1" fmla="*/ 1475801 w 1475801"/>
                <a:gd name="connsiteY1" fmla="*/ 3810 h 260018"/>
                <a:gd name="connsiteX2" fmla="*/ 1475801 w 1475801"/>
                <a:gd name="connsiteY2" fmla="*/ 147826 h 260018"/>
                <a:gd name="connsiteX3" fmla="*/ 1036816 w 1475801"/>
                <a:gd name="connsiteY3" fmla="*/ 147826 h 260018"/>
                <a:gd name="connsiteX4" fmla="*/ 971744 w 1475801"/>
                <a:gd name="connsiteY4" fmla="*/ 260018 h 260018"/>
                <a:gd name="connsiteX5" fmla="*/ 655609 w 1475801"/>
                <a:gd name="connsiteY5" fmla="*/ 151636 h 260018"/>
                <a:gd name="connsiteX6" fmla="*/ 1110 w 1475801"/>
                <a:gd name="connsiteY6" fmla="*/ 155446 h 260018"/>
                <a:gd name="connsiteX7" fmla="*/ 0 w 1475801"/>
                <a:gd name="connsiteY7" fmla="*/ 0 h 260018"/>
                <a:gd name="connsiteX0" fmla="*/ 0 w 1475801"/>
                <a:gd name="connsiteY0" fmla="*/ 0 h 267638"/>
                <a:gd name="connsiteX1" fmla="*/ 1475801 w 1475801"/>
                <a:gd name="connsiteY1" fmla="*/ 3810 h 267638"/>
                <a:gd name="connsiteX2" fmla="*/ 1475801 w 1475801"/>
                <a:gd name="connsiteY2" fmla="*/ 147826 h 267638"/>
                <a:gd name="connsiteX3" fmla="*/ 1036816 w 1475801"/>
                <a:gd name="connsiteY3" fmla="*/ 147826 h 267638"/>
                <a:gd name="connsiteX4" fmla="*/ 760673 w 1475801"/>
                <a:gd name="connsiteY4" fmla="*/ 267638 h 267638"/>
                <a:gd name="connsiteX5" fmla="*/ 655609 w 1475801"/>
                <a:gd name="connsiteY5" fmla="*/ 151636 h 267638"/>
                <a:gd name="connsiteX6" fmla="*/ 1110 w 1475801"/>
                <a:gd name="connsiteY6" fmla="*/ 155446 h 267638"/>
                <a:gd name="connsiteX7" fmla="*/ 0 w 1475801"/>
                <a:gd name="connsiteY7" fmla="*/ 0 h 267638"/>
                <a:gd name="connsiteX0" fmla="*/ 0 w 1475801"/>
                <a:gd name="connsiteY0" fmla="*/ 0 h 267638"/>
                <a:gd name="connsiteX1" fmla="*/ 1475801 w 1475801"/>
                <a:gd name="connsiteY1" fmla="*/ 3810 h 267638"/>
                <a:gd name="connsiteX2" fmla="*/ 1475801 w 1475801"/>
                <a:gd name="connsiteY2" fmla="*/ 147826 h 267638"/>
                <a:gd name="connsiteX3" fmla="*/ 870181 w 1475801"/>
                <a:gd name="connsiteY3" fmla="*/ 144016 h 267638"/>
                <a:gd name="connsiteX4" fmla="*/ 760673 w 1475801"/>
                <a:gd name="connsiteY4" fmla="*/ 267638 h 267638"/>
                <a:gd name="connsiteX5" fmla="*/ 655609 w 1475801"/>
                <a:gd name="connsiteY5" fmla="*/ 151636 h 267638"/>
                <a:gd name="connsiteX6" fmla="*/ 1110 w 1475801"/>
                <a:gd name="connsiteY6" fmla="*/ 155446 h 267638"/>
                <a:gd name="connsiteX7" fmla="*/ 0 w 1475801"/>
                <a:gd name="connsiteY7" fmla="*/ 0 h 267638"/>
                <a:gd name="connsiteX0" fmla="*/ 0 w 1475801"/>
                <a:gd name="connsiteY0" fmla="*/ 0 h 267638"/>
                <a:gd name="connsiteX1" fmla="*/ 1475801 w 1475801"/>
                <a:gd name="connsiteY1" fmla="*/ 3810 h 267638"/>
                <a:gd name="connsiteX2" fmla="*/ 1475801 w 1475801"/>
                <a:gd name="connsiteY2" fmla="*/ 147826 h 267638"/>
                <a:gd name="connsiteX3" fmla="*/ 845741 w 1475801"/>
                <a:gd name="connsiteY3" fmla="*/ 147826 h 267638"/>
                <a:gd name="connsiteX4" fmla="*/ 760673 w 1475801"/>
                <a:gd name="connsiteY4" fmla="*/ 267638 h 267638"/>
                <a:gd name="connsiteX5" fmla="*/ 655609 w 1475801"/>
                <a:gd name="connsiteY5" fmla="*/ 151636 h 267638"/>
                <a:gd name="connsiteX6" fmla="*/ 1110 w 1475801"/>
                <a:gd name="connsiteY6" fmla="*/ 155446 h 267638"/>
                <a:gd name="connsiteX7" fmla="*/ 0 w 1475801"/>
                <a:gd name="connsiteY7" fmla="*/ 0 h 267638"/>
                <a:gd name="connsiteX0" fmla="*/ 0 w 1475801"/>
                <a:gd name="connsiteY0" fmla="*/ 3810 h 263828"/>
                <a:gd name="connsiteX1" fmla="*/ 1475801 w 1475801"/>
                <a:gd name="connsiteY1" fmla="*/ 0 h 263828"/>
                <a:gd name="connsiteX2" fmla="*/ 1475801 w 1475801"/>
                <a:gd name="connsiteY2" fmla="*/ 144016 h 263828"/>
                <a:gd name="connsiteX3" fmla="*/ 845741 w 1475801"/>
                <a:gd name="connsiteY3" fmla="*/ 144016 h 263828"/>
                <a:gd name="connsiteX4" fmla="*/ 760673 w 1475801"/>
                <a:gd name="connsiteY4" fmla="*/ 263828 h 263828"/>
                <a:gd name="connsiteX5" fmla="*/ 655609 w 1475801"/>
                <a:gd name="connsiteY5" fmla="*/ 147826 h 263828"/>
                <a:gd name="connsiteX6" fmla="*/ 1110 w 1475801"/>
                <a:gd name="connsiteY6" fmla="*/ 151636 h 263828"/>
                <a:gd name="connsiteX7" fmla="*/ 0 w 1475801"/>
                <a:gd name="connsiteY7" fmla="*/ 3810 h 26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5801" h="263828">
                  <a:moveTo>
                    <a:pt x="0" y="3810"/>
                  </a:moveTo>
                  <a:lnTo>
                    <a:pt x="1475801" y="0"/>
                  </a:lnTo>
                  <a:lnTo>
                    <a:pt x="1475801" y="144016"/>
                  </a:lnTo>
                  <a:lnTo>
                    <a:pt x="845741" y="144016"/>
                  </a:lnTo>
                  <a:lnTo>
                    <a:pt x="760673" y="263828"/>
                  </a:lnTo>
                  <a:lnTo>
                    <a:pt x="655609" y="147826"/>
                  </a:lnTo>
                  <a:lnTo>
                    <a:pt x="1110" y="151636"/>
                  </a:lnTo>
                  <a:cubicBezTo>
                    <a:pt x="1110" y="103631"/>
                    <a:pt x="0" y="51815"/>
                    <a:pt x="0" y="38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659EA130-22E1-719A-4F2B-A5C5816A1965}"/>
                </a:ext>
              </a:extLst>
            </p:cNvPr>
            <p:cNvSpPr/>
            <p:nvPr/>
          </p:nvSpPr>
          <p:spPr>
            <a:xfrm>
              <a:off x="3766561" y="3201422"/>
              <a:ext cx="1567162" cy="256208"/>
            </a:xfrm>
            <a:custGeom>
              <a:avLst/>
              <a:gdLst>
                <a:gd name="connsiteX0" fmla="*/ 0 w 1154751"/>
                <a:gd name="connsiteY0" fmla="*/ 0 h 256208"/>
                <a:gd name="connsiteX1" fmla="*/ 1008112 w 1154751"/>
                <a:gd name="connsiteY1" fmla="*/ 0 h 256208"/>
                <a:gd name="connsiteX2" fmla="*/ 1154751 w 1154751"/>
                <a:gd name="connsiteY2" fmla="*/ 144016 h 256208"/>
                <a:gd name="connsiteX3" fmla="*/ 569127 w 1154751"/>
                <a:gd name="connsiteY3" fmla="*/ 144016 h 256208"/>
                <a:gd name="connsiteX4" fmla="*/ 504055 w 1154751"/>
                <a:gd name="connsiteY4" fmla="*/ 256208 h 256208"/>
                <a:gd name="connsiteX5" fmla="*/ 438984 w 1154751"/>
                <a:gd name="connsiteY5" fmla="*/ 144016 h 256208"/>
                <a:gd name="connsiteX6" fmla="*/ 0 w 1154751"/>
                <a:gd name="connsiteY6" fmla="*/ 144016 h 256208"/>
                <a:gd name="connsiteX7" fmla="*/ 0 w 1154751"/>
                <a:gd name="connsiteY7" fmla="*/ 0 h 256208"/>
                <a:gd name="connsiteX0" fmla="*/ 0 w 1154751"/>
                <a:gd name="connsiteY0" fmla="*/ 0 h 256208"/>
                <a:gd name="connsiteX1" fmla="*/ 1151789 w 1154751"/>
                <a:gd name="connsiteY1" fmla="*/ 0 h 256208"/>
                <a:gd name="connsiteX2" fmla="*/ 1154751 w 1154751"/>
                <a:gd name="connsiteY2" fmla="*/ 144016 h 256208"/>
                <a:gd name="connsiteX3" fmla="*/ 569127 w 1154751"/>
                <a:gd name="connsiteY3" fmla="*/ 144016 h 256208"/>
                <a:gd name="connsiteX4" fmla="*/ 504055 w 1154751"/>
                <a:gd name="connsiteY4" fmla="*/ 256208 h 256208"/>
                <a:gd name="connsiteX5" fmla="*/ 438984 w 1154751"/>
                <a:gd name="connsiteY5" fmla="*/ 144016 h 256208"/>
                <a:gd name="connsiteX6" fmla="*/ 0 w 1154751"/>
                <a:gd name="connsiteY6" fmla="*/ 144016 h 256208"/>
                <a:gd name="connsiteX7" fmla="*/ 0 w 1154751"/>
                <a:gd name="connsiteY7" fmla="*/ 0 h 25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751" h="256208">
                  <a:moveTo>
                    <a:pt x="0" y="0"/>
                  </a:moveTo>
                  <a:lnTo>
                    <a:pt x="1151789" y="0"/>
                  </a:lnTo>
                  <a:cubicBezTo>
                    <a:pt x="1152776" y="48005"/>
                    <a:pt x="1153764" y="96011"/>
                    <a:pt x="1154751" y="144016"/>
                  </a:cubicBez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B1A60CD8-755C-4255-F43A-9E400B566E34}"/>
                </a:ext>
              </a:extLst>
            </p:cNvPr>
            <p:cNvSpPr/>
            <p:nvPr/>
          </p:nvSpPr>
          <p:spPr>
            <a:xfrm rot="10800000">
              <a:off x="5333723" y="3088924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D270BED-36BC-1E0D-9476-F2FAF95ABAAF}"/>
              </a:ext>
            </a:extLst>
          </p:cNvPr>
          <p:cNvSpPr txBox="1"/>
          <p:nvPr/>
        </p:nvSpPr>
        <p:spPr>
          <a:xfrm>
            <a:off x="4460885" y="2145651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F24723-F0E8-5B1B-3135-093DA8A4E6E7}"/>
              </a:ext>
            </a:extLst>
          </p:cNvPr>
          <p:cNvGrpSpPr/>
          <p:nvPr/>
        </p:nvGrpSpPr>
        <p:grpSpPr>
          <a:xfrm>
            <a:off x="4460885" y="2588427"/>
            <a:ext cx="2382657" cy="864346"/>
            <a:chOff x="3337884" y="4333729"/>
            <a:chExt cx="1543979" cy="12469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6A7E56-5B5B-2326-5AAA-DA074EF029EC}"/>
                </a:ext>
              </a:extLst>
            </p:cNvPr>
            <p:cNvSpPr txBox="1"/>
            <p:nvPr/>
          </p:nvSpPr>
          <p:spPr>
            <a:xfrm>
              <a:off x="3343992" y="4648260"/>
              <a:ext cx="1521786" cy="9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b="0" i="0" dirty="0">
                  <a:solidFill>
                    <a:schemeClr val="bg1"/>
                  </a:solidFill>
                  <a:effectLst/>
                  <a:latin typeface="Google Sans"/>
                </a:rPr>
                <a:t>Nama "Tiny" mencerminkan fokus pada solusi ERP yang ringan dan mudah digunakan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2F8BF7-19B9-9B2E-C8B5-60C41E58C357}"/>
                </a:ext>
              </a:extLst>
            </p:cNvPr>
            <p:cNvSpPr txBox="1"/>
            <p:nvPr/>
          </p:nvSpPr>
          <p:spPr>
            <a:xfrm>
              <a:off x="3337884" y="4333729"/>
              <a:ext cx="1543979" cy="399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TinyERP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AC2E1FB-682E-41C2-1E81-ACAE9145E02D}"/>
              </a:ext>
            </a:extLst>
          </p:cNvPr>
          <p:cNvSpPr txBox="1"/>
          <p:nvPr/>
        </p:nvSpPr>
        <p:spPr>
          <a:xfrm>
            <a:off x="7088142" y="3973269"/>
            <a:ext cx="192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2008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F7F3AA-89D8-EC96-AD7E-33C25AC5032E}"/>
              </a:ext>
            </a:extLst>
          </p:cNvPr>
          <p:cNvGrpSpPr/>
          <p:nvPr/>
        </p:nvGrpSpPr>
        <p:grpSpPr>
          <a:xfrm>
            <a:off x="7088143" y="4390226"/>
            <a:ext cx="1804757" cy="710089"/>
            <a:chOff x="3343992" y="4311889"/>
            <a:chExt cx="1544679" cy="71008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4F1C4-C0A1-338C-087B-4F35CD10ED61}"/>
                </a:ext>
              </a:extLst>
            </p:cNvPr>
            <p:cNvSpPr txBox="1"/>
            <p:nvPr/>
          </p:nvSpPr>
          <p:spPr>
            <a:xfrm>
              <a:off x="3343992" y="4560313"/>
              <a:ext cx="1521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Open Source, Modular  dan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Terintegrasi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81A37-FD8C-7E07-9426-A6D19DDA9545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OpenERP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0A6BC4F-2823-D662-57B7-4FDBF0B4074B}"/>
              </a:ext>
            </a:extLst>
          </p:cNvPr>
          <p:cNvSpPr txBox="1"/>
          <p:nvPr/>
        </p:nvSpPr>
        <p:spPr>
          <a:xfrm>
            <a:off x="8892900" y="3315400"/>
            <a:ext cx="1448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ODOO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AE03C7-2E64-5F68-8F73-97914FA7A486}"/>
              </a:ext>
            </a:extLst>
          </p:cNvPr>
          <p:cNvSpPr txBox="1"/>
          <p:nvPr/>
        </p:nvSpPr>
        <p:spPr>
          <a:xfrm>
            <a:off x="8966086" y="2789268"/>
            <a:ext cx="1506194" cy="46166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4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717D6-8142-2340-BE52-612274782C79}"/>
              </a:ext>
            </a:extLst>
          </p:cNvPr>
          <p:cNvSpPr txBox="1"/>
          <p:nvPr/>
        </p:nvSpPr>
        <p:spPr>
          <a:xfrm>
            <a:off x="5017035" y="306186"/>
            <a:ext cx="2157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cs typeface="Poppins" pitchFamily="2" charset="77"/>
              </a:rPr>
              <a:t>Objective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6197C-29EE-B34A-BDED-E6A2A78757D7}"/>
              </a:ext>
            </a:extLst>
          </p:cNvPr>
          <p:cNvSpPr txBox="1"/>
          <p:nvPr/>
        </p:nvSpPr>
        <p:spPr>
          <a:xfrm>
            <a:off x="4093696" y="787593"/>
            <a:ext cx="4004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Basic Technical Odoo developer – DAY 1 </a:t>
            </a:r>
            <a:endParaRPr lang="en-US" sz="1200" spc="150" dirty="0">
              <a:solidFill>
                <a:schemeClr val="bg1">
                  <a:lumMod val="6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78B237-98DD-8341-A065-71BB2CCF8929}"/>
              </a:ext>
            </a:extLst>
          </p:cNvPr>
          <p:cNvSpPr txBox="1"/>
          <p:nvPr/>
        </p:nvSpPr>
        <p:spPr>
          <a:xfrm>
            <a:off x="1249394" y="1823648"/>
            <a:ext cx="57900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7B3FBE-E6CD-E44E-95B2-1D98D56090C6}"/>
              </a:ext>
            </a:extLst>
          </p:cNvPr>
          <p:cNvSpPr txBox="1"/>
          <p:nvPr/>
        </p:nvSpPr>
        <p:spPr>
          <a:xfrm>
            <a:off x="2523711" y="1647691"/>
            <a:ext cx="1483098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  <a:ea typeface="League Spartan" charset="0"/>
                <a:cs typeface="Poppins" pitchFamily="2" charset="77"/>
              </a:rPr>
              <a:t>Preparation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Montserrat ExtraBold" panose="00000900000000000000" pitchFamily="50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0DD18181-F29A-CC4C-B640-ACBF9C3AD7C4}"/>
              </a:ext>
            </a:extLst>
          </p:cNvPr>
          <p:cNvSpPr txBox="1">
            <a:spLocks/>
          </p:cNvSpPr>
          <p:nvPr/>
        </p:nvSpPr>
        <p:spPr>
          <a:xfrm>
            <a:off x="2523711" y="2035770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Installation &amp; Setup Workspace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551DC0-1214-9742-88F1-DD719A6276AA}"/>
              </a:ext>
            </a:extLst>
          </p:cNvPr>
          <p:cNvSpPr txBox="1"/>
          <p:nvPr/>
        </p:nvSpPr>
        <p:spPr>
          <a:xfrm>
            <a:off x="8183105" y="1647691"/>
            <a:ext cx="2831224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Montserrat ExtraBold" panose="00000900000000000000" pitchFamily="50" charset="0"/>
                <a:ea typeface="League Spartan" charset="0"/>
                <a:cs typeface="Poppins" pitchFamily="2" charset="77"/>
              </a:rPr>
              <a:t>Odoo Addons hierarchy 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DDBBB619-B7E2-334B-A234-F54FB903E0B8}"/>
              </a:ext>
            </a:extLst>
          </p:cNvPr>
          <p:cNvSpPr txBox="1">
            <a:spLocks/>
          </p:cNvSpPr>
          <p:nvPr/>
        </p:nvSpPr>
        <p:spPr>
          <a:xfrm>
            <a:off x="8183105" y="2035770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 addons directory, </a:t>
            </a:r>
          </a:p>
        </p:txBody>
      </p:sp>
      <p:sp>
        <p:nvSpPr>
          <p:cNvPr id="58" name="4-Point Star 57">
            <a:extLst>
              <a:ext uri="{FF2B5EF4-FFF2-40B4-BE49-F238E27FC236}">
                <a16:creationId xmlns:a16="http://schemas.microsoft.com/office/drawing/2014/main" id="{FFFA591C-7229-254B-AB2A-7D6661026967}"/>
              </a:ext>
            </a:extLst>
          </p:cNvPr>
          <p:cNvSpPr/>
          <p:nvPr/>
        </p:nvSpPr>
        <p:spPr>
          <a:xfrm>
            <a:off x="6418071" y="3105979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4-Point Star 16">
            <a:extLst>
              <a:ext uri="{FF2B5EF4-FFF2-40B4-BE49-F238E27FC236}">
                <a16:creationId xmlns:a16="http://schemas.microsoft.com/office/drawing/2014/main" id="{344B63A6-A175-B54E-A8BC-62D9CD818269}"/>
              </a:ext>
            </a:extLst>
          </p:cNvPr>
          <p:cNvSpPr/>
          <p:nvPr/>
        </p:nvSpPr>
        <p:spPr>
          <a:xfrm rot="2700000">
            <a:off x="6418071" y="3105979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B81A81-C0F5-3046-9952-7EEFE6050388}"/>
              </a:ext>
            </a:extLst>
          </p:cNvPr>
          <p:cNvSpPr txBox="1"/>
          <p:nvPr/>
        </p:nvSpPr>
        <p:spPr>
          <a:xfrm>
            <a:off x="6851081" y="3608249"/>
            <a:ext cx="69442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  <a:endParaRPr lang="en-US" sz="30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C3B15E-F238-C547-A490-64BE911B2892}"/>
              </a:ext>
            </a:extLst>
          </p:cNvPr>
          <p:cNvSpPr txBox="1"/>
          <p:nvPr/>
        </p:nvSpPr>
        <p:spPr>
          <a:xfrm>
            <a:off x="2523711" y="3433242"/>
            <a:ext cx="1872629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  <a:ea typeface="League Spartan" charset="0"/>
                <a:cs typeface="Poppins" pitchFamily="2" charset="77"/>
              </a:rPr>
              <a:t>Odoo Overview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Montserrat ExtraBold" panose="00000900000000000000" pitchFamily="50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E800BE0B-74E0-294E-9AF7-A8C3C4CFBBB2}"/>
              </a:ext>
            </a:extLst>
          </p:cNvPr>
          <p:cNvSpPr txBox="1">
            <a:spLocks/>
          </p:cNvSpPr>
          <p:nvPr/>
        </p:nvSpPr>
        <p:spPr>
          <a:xfrm>
            <a:off x="2523711" y="3821322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 overview conceptual.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F4D3A7-EC49-6844-98A1-1F233EBFE56D}"/>
              </a:ext>
            </a:extLst>
          </p:cNvPr>
          <p:cNvSpPr txBox="1"/>
          <p:nvPr/>
        </p:nvSpPr>
        <p:spPr>
          <a:xfrm>
            <a:off x="8183105" y="3433242"/>
            <a:ext cx="2590774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League Spartan" charset="0"/>
                <a:cs typeface="Poppins" pitchFamily="2" charset="77"/>
              </a:rPr>
              <a:t>Create Simple Module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Montserrat ExtraBold" panose="00000900000000000000" pitchFamily="50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1FF378DF-50AE-FD45-9A00-8BE4AE142297}"/>
              </a:ext>
            </a:extLst>
          </p:cNvPr>
          <p:cNvSpPr txBox="1">
            <a:spLocks/>
          </p:cNvSpPr>
          <p:nvPr/>
        </p:nvSpPr>
        <p:spPr>
          <a:xfrm>
            <a:off x="8183105" y="3821322"/>
            <a:ext cx="2848917" cy="48288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Hands On to Create simple Module, Install new module</a:t>
            </a:r>
            <a:endParaRPr lang="en-US" sz="12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pic>
        <p:nvPicPr>
          <p:cNvPr id="6" name="Picture 5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0D24EDDC-7F8A-5879-946E-64011D452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516" y="1464665"/>
            <a:ext cx="906759" cy="906759"/>
          </a:xfrm>
          <a:prstGeom prst="rect">
            <a:avLst/>
          </a:prstGeom>
        </p:spPr>
      </p:pic>
      <p:pic>
        <p:nvPicPr>
          <p:cNvPr id="4" name="Picture 3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0ABC790E-7AF7-E987-6BDB-7F96068B4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516" y="3251574"/>
            <a:ext cx="906759" cy="906759"/>
          </a:xfrm>
          <a:prstGeom prst="rect">
            <a:avLst/>
          </a:prstGeom>
        </p:spPr>
      </p:pic>
      <p:pic>
        <p:nvPicPr>
          <p:cNvPr id="5" name="Picture 4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ACE6DB98-87DD-27B3-B0C2-76243B847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1081" y="1407768"/>
            <a:ext cx="906759" cy="90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92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7D8AC-D3EF-8A69-EA36-B7FF25361A81}"/>
              </a:ext>
            </a:extLst>
          </p:cNvPr>
          <p:cNvSpPr txBox="1"/>
          <p:nvPr/>
        </p:nvSpPr>
        <p:spPr>
          <a:xfrm>
            <a:off x="3887732" y="306186"/>
            <a:ext cx="44165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SIMPLE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78417-F370-F63B-CFE1-ED4AAD4AE5CB}"/>
              </a:ext>
            </a:extLst>
          </p:cNvPr>
          <p:cNvSpPr txBox="1"/>
          <p:nvPr/>
        </p:nvSpPr>
        <p:spPr>
          <a:xfrm>
            <a:off x="4967345" y="787593"/>
            <a:ext cx="225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Create Simple Module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5CC7626-BE1B-14C6-C7E1-4E804432646D}"/>
              </a:ext>
            </a:extLst>
          </p:cNvPr>
          <p:cNvSpPr txBox="1">
            <a:spLocks/>
          </p:cNvSpPr>
          <p:nvPr/>
        </p:nvSpPr>
        <p:spPr>
          <a:xfrm>
            <a:off x="457199" y="1909234"/>
            <a:ext cx="5434384" cy="807272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Guideline:</a:t>
            </a:r>
          </a:p>
          <a:p>
            <a:pPr algn="just">
              <a:lnSpc>
                <a:spcPts val="1750"/>
              </a:lnSpc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Pastikan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aktifkan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mode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superadmin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untuk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bypass Security.</a:t>
            </a:r>
          </a:p>
          <a:p>
            <a:pPr algn="just">
              <a:lnSpc>
                <a:spcPts val="1750"/>
              </a:lnSpc>
            </a:pP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Pembahasan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security dan 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hak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akase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akan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di Bahas pada 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modul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berikutnya</a:t>
            </a:r>
            <a:endParaRPr lang="en-US" sz="1400" i="1" dirty="0">
              <a:solidFill>
                <a:schemeClr val="accent6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80CD61-1D38-29C9-23BF-5F16E54B9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29211"/>
            <a:ext cx="432292" cy="421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E33526-442A-9A63-F239-0399C088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429000"/>
            <a:ext cx="5434384" cy="1527262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E51AFC-6C92-3E8B-82DF-77C1A7A11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171" y="2235805"/>
            <a:ext cx="4416596" cy="33221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395760-9058-23D6-5D23-D1F40542F391}"/>
              </a:ext>
            </a:extLst>
          </p:cNvPr>
          <p:cNvSpPr txBox="1"/>
          <p:nvPr/>
        </p:nvSpPr>
        <p:spPr>
          <a:xfrm>
            <a:off x="372823" y="3104771"/>
            <a:ext cx="6097554" cy="303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75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Activate developer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7092C4-433F-CA46-B239-BDCB862CAF90}"/>
              </a:ext>
            </a:extLst>
          </p:cNvPr>
          <p:cNvSpPr txBox="1"/>
          <p:nvPr/>
        </p:nvSpPr>
        <p:spPr>
          <a:xfrm>
            <a:off x="6982007" y="1909234"/>
            <a:ext cx="4483760" cy="303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75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Become Superuser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7C2BE98-77C9-9761-29EC-4BD3FDC53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5826092"/>
            <a:ext cx="36576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6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7D8AC-D3EF-8A69-EA36-B7FF25361A81}"/>
              </a:ext>
            </a:extLst>
          </p:cNvPr>
          <p:cNvSpPr txBox="1"/>
          <p:nvPr/>
        </p:nvSpPr>
        <p:spPr>
          <a:xfrm>
            <a:off x="3887732" y="306186"/>
            <a:ext cx="44165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SIMPLE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78417-F370-F63B-CFE1-ED4AAD4AE5CB}"/>
              </a:ext>
            </a:extLst>
          </p:cNvPr>
          <p:cNvSpPr txBox="1"/>
          <p:nvPr/>
        </p:nvSpPr>
        <p:spPr>
          <a:xfrm>
            <a:off x="4967345" y="787593"/>
            <a:ext cx="225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Create Simple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1B5C1-685A-C51D-2603-1C886E348C03}"/>
              </a:ext>
            </a:extLst>
          </p:cNvPr>
          <p:cNvSpPr txBox="1"/>
          <p:nvPr/>
        </p:nvSpPr>
        <p:spPr>
          <a:xfrm>
            <a:off x="4768542" y="3525248"/>
            <a:ext cx="2188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cs typeface="Poppins" pitchFamily="2" charset="77"/>
              </a:rPr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1103396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717D6-8142-2340-BE52-612274782C79}"/>
              </a:ext>
            </a:extLst>
          </p:cNvPr>
          <p:cNvSpPr txBox="1"/>
          <p:nvPr/>
        </p:nvSpPr>
        <p:spPr>
          <a:xfrm>
            <a:off x="5017035" y="306186"/>
            <a:ext cx="2157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cs typeface="Poppins" pitchFamily="2" charset="77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6197C-29EE-B34A-BDED-E6A2A78757D7}"/>
              </a:ext>
            </a:extLst>
          </p:cNvPr>
          <p:cNvSpPr txBox="1"/>
          <p:nvPr/>
        </p:nvSpPr>
        <p:spPr>
          <a:xfrm>
            <a:off x="4484028" y="787593"/>
            <a:ext cx="322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Basic Technical Odoo developer</a:t>
            </a:r>
          </a:p>
        </p:txBody>
      </p:sp>
      <p:sp>
        <p:nvSpPr>
          <p:cNvPr id="54" name="4-Point Star 53">
            <a:extLst>
              <a:ext uri="{FF2B5EF4-FFF2-40B4-BE49-F238E27FC236}">
                <a16:creationId xmlns:a16="http://schemas.microsoft.com/office/drawing/2014/main" id="{9E4904C1-0F98-B444-92C8-51C3B1A021A5}"/>
              </a:ext>
            </a:extLst>
          </p:cNvPr>
          <p:cNvSpPr/>
          <p:nvPr/>
        </p:nvSpPr>
        <p:spPr>
          <a:xfrm>
            <a:off x="758676" y="1320427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5" name="4-Point Star 54">
            <a:extLst>
              <a:ext uri="{FF2B5EF4-FFF2-40B4-BE49-F238E27FC236}">
                <a16:creationId xmlns:a16="http://schemas.microsoft.com/office/drawing/2014/main" id="{975A9C97-E479-AE4C-970F-50DDC5A4EA2D}"/>
              </a:ext>
            </a:extLst>
          </p:cNvPr>
          <p:cNvSpPr/>
          <p:nvPr/>
        </p:nvSpPr>
        <p:spPr>
          <a:xfrm>
            <a:off x="6418071" y="1320427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4-Point Star 3">
            <a:extLst>
              <a:ext uri="{FF2B5EF4-FFF2-40B4-BE49-F238E27FC236}">
                <a16:creationId xmlns:a16="http://schemas.microsoft.com/office/drawing/2014/main" id="{1E9CF58B-786F-BE4D-B204-8C01DDE7D835}"/>
              </a:ext>
            </a:extLst>
          </p:cNvPr>
          <p:cNvSpPr/>
          <p:nvPr/>
        </p:nvSpPr>
        <p:spPr>
          <a:xfrm rot="2700000">
            <a:off x="758676" y="1320427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4-Point Star 13">
            <a:extLst>
              <a:ext uri="{FF2B5EF4-FFF2-40B4-BE49-F238E27FC236}">
                <a16:creationId xmlns:a16="http://schemas.microsoft.com/office/drawing/2014/main" id="{60AA27C8-ED39-E348-8077-2E3D92E73AD4}"/>
              </a:ext>
            </a:extLst>
          </p:cNvPr>
          <p:cNvSpPr/>
          <p:nvPr/>
        </p:nvSpPr>
        <p:spPr>
          <a:xfrm rot="2700000">
            <a:off x="6418071" y="1320427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78B237-98DD-8341-A065-71BB2CCF8929}"/>
              </a:ext>
            </a:extLst>
          </p:cNvPr>
          <p:cNvSpPr txBox="1"/>
          <p:nvPr/>
        </p:nvSpPr>
        <p:spPr>
          <a:xfrm>
            <a:off x="1249394" y="1823648"/>
            <a:ext cx="57900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B56725-881D-9A4E-BC9B-60024A0DB9FD}"/>
              </a:ext>
            </a:extLst>
          </p:cNvPr>
          <p:cNvSpPr txBox="1"/>
          <p:nvPr/>
        </p:nvSpPr>
        <p:spPr>
          <a:xfrm>
            <a:off x="6864706" y="1823648"/>
            <a:ext cx="66717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  <a:endParaRPr lang="en-US" sz="30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7B3FBE-E6CD-E44E-95B2-1D98D56090C6}"/>
              </a:ext>
            </a:extLst>
          </p:cNvPr>
          <p:cNvSpPr txBox="1"/>
          <p:nvPr/>
        </p:nvSpPr>
        <p:spPr>
          <a:xfrm>
            <a:off x="2523711" y="1647691"/>
            <a:ext cx="2472152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League Spartan" charset="0"/>
                <a:cs typeface="Poppins" pitchFamily="2" charset="77"/>
              </a:rPr>
              <a:t>Odoo Filed and Form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0DD18181-F29A-CC4C-B640-ACBF9C3AD7C4}"/>
              </a:ext>
            </a:extLst>
          </p:cNvPr>
          <p:cNvSpPr txBox="1">
            <a:spLocks/>
          </p:cNvSpPr>
          <p:nvPr/>
        </p:nvSpPr>
        <p:spPr>
          <a:xfrm>
            <a:off x="2523711" y="2035770"/>
            <a:ext cx="2848917" cy="713722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Set Icon, Simple Odoo Field, Many2One, One2Many, Many2Many. Complete Odoo Form.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551DC0-1214-9742-88F1-DD719A6276AA}"/>
              </a:ext>
            </a:extLst>
          </p:cNvPr>
          <p:cNvSpPr txBox="1"/>
          <p:nvPr/>
        </p:nvSpPr>
        <p:spPr>
          <a:xfrm>
            <a:off x="8183105" y="1647691"/>
            <a:ext cx="2242922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League Spartan" charset="0"/>
                <a:cs typeface="Poppins" pitchFamily="2" charset="77"/>
              </a:rPr>
              <a:t>View Manipulating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DDBBB619-B7E2-334B-A234-F54FB903E0B8}"/>
              </a:ext>
            </a:extLst>
          </p:cNvPr>
          <p:cNvSpPr txBox="1">
            <a:spLocks/>
          </p:cNvSpPr>
          <p:nvPr/>
        </p:nvSpPr>
        <p:spPr>
          <a:xfrm>
            <a:off x="8183105" y="2035770"/>
            <a:ext cx="2848917" cy="1055354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</a:t>
            </a:r>
            <a:r>
              <a:rPr lang="en-US" sz="12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Invisible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</a:t>
            </a:r>
            <a:r>
              <a:rPr lang="en-US" sz="1200" b="1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Required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form</a:t>
            </a:r>
          </a:p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</a:t>
            </a:r>
            <a:r>
              <a:rPr lang="en-US" sz="12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complex </a:t>
            </a:r>
            <a:r>
              <a:rPr lang="en-US" sz="1200" b="1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attrs</a:t>
            </a:r>
            <a:r>
              <a:rPr lang="en-US" sz="12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(operand)</a:t>
            </a:r>
          </a:p>
          <a:p>
            <a:pPr algn="l">
              <a:lnSpc>
                <a:spcPts val="1750"/>
              </a:lnSpc>
            </a:pPr>
            <a:r>
              <a:rPr lang="en-US" sz="12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domain manipulated </a:t>
            </a:r>
          </a:p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</a:t>
            </a:r>
            <a:r>
              <a:rPr lang="en-US" sz="1200" b="1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onchange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Filter View, default Filter.</a:t>
            </a:r>
          </a:p>
        </p:txBody>
      </p:sp>
      <p:sp>
        <p:nvSpPr>
          <p:cNvPr id="56" name="4-Point Star 55">
            <a:extLst>
              <a:ext uri="{FF2B5EF4-FFF2-40B4-BE49-F238E27FC236}">
                <a16:creationId xmlns:a16="http://schemas.microsoft.com/office/drawing/2014/main" id="{77C27192-409D-C147-88C6-130BE7BB5841}"/>
              </a:ext>
            </a:extLst>
          </p:cNvPr>
          <p:cNvSpPr/>
          <p:nvPr/>
        </p:nvSpPr>
        <p:spPr>
          <a:xfrm>
            <a:off x="758676" y="3105979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8" name="4-Point Star 57">
            <a:extLst>
              <a:ext uri="{FF2B5EF4-FFF2-40B4-BE49-F238E27FC236}">
                <a16:creationId xmlns:a16="http://schemas.microsoft.com/office/drawing/2014/main" id="{FFFA591C-7229-254B-AB2A-7D6661026967}"/>
              </a:ext>
            </a:extLst>
          </p:cNvPr>
          <p:cNvSpPr/>
          <p:nvPr/>
        </p:nvSpPr>
        <p:spPr>
          <a:xfrm>
            <a:off x="6418071" y="3105979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4-Point Star 7">
            <a:extLst>
              <a:ext uri="{FF2B5EF4-FFF2-40B4-BE49-F238E27FC236}">
                <a16:creationId xmlns:a16="http://schemas.microsoft.com/office/drawing/2014/main" id="{C6477A78-D59A-6F4A-9D00-DE14957B21C4}"/>
              </a:ext>
            </a:extLst>
          </p:cNvPr>
          <p:cNvSpPr/>
          <p:nvPr/>
        </p:nvSpPr>
        <p:spPr>
          <a:xfrm rot="2700000">
            <a:off x="758676" y="3105979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4-Point Star 16">
            <a:extLst>
              <a:ext uri="{FF2B5EF4-FFF2-40B4-BE49-F238E27FC236}">
                <a16:creationId xmlns:a16="http://schemas.microsoft.com/office/drawing/2014/main" id="{344B63A6-A175-B54E-A8BC-62D9CD818269}"/>
              </a:ext>
            </a:extLst>
          </p:cNvPr>
          <p:cNvSpPr/>
          <p:nvPr/>
        </p:nvSpPr>
        <p:spPr>
          <a:xfrm rot="2700000">
            <a:off x="6418071" y="3105979"/>
            <a:ext cx="1560440" cy="1560440"/>
          </a:xfrm>
          <a:prstGeom prst="star4">
            <a:avLst>
              <a:gd name="adj" fmla="val 225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B41859-A43E-294E-A0D0-AD03CF5A0C12}"/>
              </a:ext>
            </a:extLst>
          </p:cNvPr>
          <p:cNvSpPr txBox="1"/>
          <p:nvPr/>
        </p:nvSpPr>
        <p:spPr>
          <a:xfrm>
            <a:off x="1211723" y="3608249"/>
            <a:ext cx="65434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B81A81-C0F5-3046-9952-7EEFE6050388}"/>
              </a:ext>
            </a:extLst>
          </p:cNvPr>
          <p:cNvSpPr txBox="1"/>
          <p:nvPr/>
        </p:nvSpPr>
        <p:spPr>
          <a:xfrm>
            <a:off x="6851081" y="3608249"/>
            <a:ext cx="69442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  <a:endParaRPr lang="en-US" sz="30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C3B15E-F238-C547-A490-64BE911B2892}"/>
              </a:ext>
            </a:extLst>
          </p:cNvPr>
          <p:cNvSpPr txBox="1"/>
          <p:nvPr/>
        </p:nvSpPr>
        <p:spPr>
          <a:xfrm>
            <a:off x="2523711" y="3433242"/>
            <a:ext cx="2100255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League Spartan" charset="0"/>
                <a:cs typeface="Poppins" pitchFamily="2" charset="77"/>
              </a:rPr>
              <a:t>Form Enrichment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E800BE0B-74E0-294E-9AF7-A8C3C4CFBBB2}"/>
              </a:ext>
            </a:extLst>
          </p:cNvPr>
          <p:cNvSpPr txBox="1">
            <a:spLocks/>
          </p:cNvSpPr>
          <p:nvPr/>
        </p:nvSpPr>
        <p:spPr>
          <a:xfrm>
            <a:off x="2523711" y="3821322"/>
            <a:ext cx="2848917" cy="713722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Related Field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Compute Field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Action Button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 </a:t>
            </a:r>
            <a:r>
              <a:rPr lang="en-US" sz="12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Debugging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Many2X Update, Sequence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F4D3A7-EC49-6844-98A1-1F233EBFE56D}"/>
              </a:ext>
            </a:extLst>
          </p:cNvPr>
          <p:cNvSpPr txBox="1"/>
          <p:nvPr/>
        </p:nvSpPr>
        <p:spPr>
          <a:xfrm>
            <a:off x="8183105" y="3433242"/>
            <a:ext cx="3228769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tserrat ExtraBold" panose="00000900000000000000" pitchFamily="50" charset="0"/>
                <a:ea typeface="League Spartan" charset="0"/>
                <a:cs typeface="Poppins" pitchFamily="2" charset="77"/>
              </a:rPr>
              <a:t>Constraint &amp; SQL Command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1FF378DF-50AE-FD45-9A00-8BE4AE142297}"/>
              </a:ext>
            </a:extLst>
          </p:cNvPr>
          <p:cNvSpPr txBox="1">
            <a:spLocks/>
          </p:cNvSpPr>
          <p:nvPr/>
        </p:nvSpPr>
        <p:spPr>
          <a:xfrm>
            <a:off x="8183105" y="3821322"/>
            <a:ext cx="2848917" cy="787588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b="1" dirty="0" err="1">
                <a:solidFill>
                  <a:schemeClr val="bg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Sql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Constraint, </a:t>
            </a:r>
            <a:r>
              <a:rPr lang="en-US" sz="1200" b="1" dirty="0" err="1">
                <a:solidFill>
                  <a:schemeClr val="bg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api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constraint,</a:t>
            </a:r>
          </a:p>
          <a:p>
            <a:pPr algn="l">
              <a:lnSpc>
                <a:spcPts val="175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Sequence, </a:t>
            </a:r>
          </a:p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SQL Execution</a:t>
            </a:r>
          </a:p>
        </p:txBody>
      </p:sp>
    </p:spTree>
    <p:extLst>
      <p:ext uri="{BB962C8B-B14F-4D97-AF65-F5344CB8AC3E}">
        <p14:creationId xmlns:p14="http://schemas.microsoft.com/office/powerpoint/2010/main" val="2738110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7D8AC-D3EF-8A69-EA36-B7FF25361A81}"/>
              </a:ext>
            </a:extLst>
          </p:cNvPr>
          <p:cNvSpPr txBox="1"/>
          <p:nvPr/>
        </p:nvSpPr>
        <p:spPr>
          <a:xfrm>
            <a:off x="4011161" y="306186"/>
            <a:ext cx="4169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78417-F370-F63B-CFE1-ED4AAD4AE5CB}"/>
              </a:ext>
            </a:extLst>
          </p:cNvPr>
          <p:cNvSpPr txBox="1"/>
          <p:nvPr/>
        </p:nvSpPr>
        <p:spPr>
          <a:xfrm>
            <a:off x="4710857" y="787593"/>
            <a:ext cx="277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Business Model Conceptual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52F5A7-B26E-FE29-CF0C-371EDC69D624}"/>
              </a:ext>
            </a:extLst>
          </p:cNvPr>
          <p:cNvGrpSpPr/>
          <p:nvPr/>
        </p:nvGrpSpPr>
        <p:grpSpPr>
          <a:xfrm>
            <a:off x="629952" y="1577545"/>
            <a:ext cx="5705534" cy="1954240"/>
            <a:chOff x="6701222" y="-3510998"/>
            <a:chExt cx="4542340" cy="2390945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538C84C5-7245-04A4-416B-1BEF830DB4BE}"/>
                </a:ext>
              </a:extLst>
            </p:cNvPr>
            <p:cNvSpPr txBox="1">
              <a:spLocks/>
            </p:cNvSpPr>
            <p:nvPr/>
          </p:nvSpPr>
          <p:spPr>
            <a:xfrm>
              <a:off x="6764722" y="-3153444"/>
              <a:ext cx="4478840" cy="2033391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1750"/>
                </a:lnSpc>
              </a:pP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Toko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Buku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ABC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meminta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consultant Odoo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untuk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membuatkan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suatu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system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informasi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yang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didalamnya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dapat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mencatat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proses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penjualan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toko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Buku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ABC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tersebut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.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Toko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Buku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Ini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memliki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beberapa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Beberapa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Pramuniaga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(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Kasir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) yang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melakukan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proses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penjualan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buku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dan Alat Kantor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Lainnya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A3A0C5-C8A5-9899-6F83-A302E7EDCB5F}"/>
                </a:ext>
              </a:extLst>
            </p:cNvPr>
            <p:cNvSpPr txBox="1"/>
            <p:nvPr/>
          </p:nvSpPr>
          <p:spPr>
            <a:xfrm>
              <a:off x="6701222" y="-3510998"/>
              <a:ext cx="2308645" cy="37655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Studi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Kasus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sederhana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1233B9-50F4-11BE-73BF-F76A7BBDE2FD}"/>
              </a:ext>
            </a:extLst>
          </p:cNvPr>
          <p:cNvGrpSpPr/>
          <p:nvPr/>
        </p:nvGrpSpPr>
        <p:grpSpPr>
          <a:xfrm>
            <a:off x="6875242" y="1676125"/>
            <a:ext cx="5705534" cy="1129398"/>
            <a:chOff x="6701222" y="-3510998"/>
            <a:chExt cx="4542340" cy="1381781"/>
          </a:xfrm>
        </p:grpSpPr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76540C30-D5F2-8568-F241-54A6AC920DBB}"/>
                </a:ext>
              </a:extLst>
            </p:cNvPr>
            <p:cNvSpPr txBox="1">
              <a:spLocks/>
            </p:cNvSpPr>
            <p:nvPr/>
          </p:nvSpPr>
          <p:spPr>
            <a:xfrm>
              <a:off x="6764722" y="-3153444"/>
              <a:ext cx="4478840" cy="1024227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Membuat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Master Data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Kasir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Membuat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Master Data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Buku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Membuat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Form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Penjualan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Sederhana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C2D9E0-5CD4-C9C6-F9E6-54AF280100F8}"/>
                </a:ext>
              </a:extLst>
            </p:cNvPr>
            <p:cNvSpPr txBox="1"/>
            <p:nvPr/>
          </p:nvSpPr>
          <p:spPr>
            <a:xfrm>
              <a:off x="6701222" y="-3510998"/>
              <a:ext cx="1606987" cy="37655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Solusi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04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D5518-9F50-B9DB-8753-E501EB626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80990-6F4F-EBCA-7DA1-BD784D4871A8}"/>
              </a:ext>
            </a:extLst>
          </p:cNvPr>
          <p:cNvSpPr txBox="1"/>
          <p:nvPr/>
        </p:nvSpPr>
        <p:spPr>
          <a:xfrm>
            <a:off x="4616297" y="306186"/>
            <a:ext cx="29594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Odoo Field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349A9D-8E56-6BD5-7B34-E0298324ED24}"/>
              </a:ext>
            </a:extLst>
          </p:cNvPr>
          <p:cNvSpPr txBox="1"/>
          <p:nvPr/>
        </p:nvSpPr>
        <p:spPr>
          <a:xfrm>
            <a:off x="4710857" y="787593"/>
            <a:ext cx="277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Business Model Conceptual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9E96E-BB29-5A76-753A-A4F0CB0EFA33}"/>
              </a:ext>
            </a:extLst>
          </p:cNvPr>
          <p:cNvGrpSpPr/>
          <p:nvPr/>
        </p:nvGrpSpPr>
        <p:grpSpPr>
          <a:xfrm>
            <a:off x="711726" y="1545999"/>
            <a:ext cx="5705534" cy="2809859"/>
            <a:chOff x="6701222" y="-3510998"/>
            <a:chExt cx="4542340" cy="3437770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9A71CBE6-5605-E744-4F63-D5045F5AC8F2}"/>
                </a:ext>
              </a:extLst>
            </p:cNvPr>
            <p:cNvSpPr txBox="1">
              <a:spLocks/>
            </p:cNvSpPr>
            <p:nvPr/>
          </p:nvSpPr>
          <p:spPr>
            <a:xfrm>
              <a:off x="6764722" y="-3153443"/>
              <a:ext cx="4478840" cy="3080215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Nama (Teks)</a:t>
              </a:r>
            </a:p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Foto (Upload Foto)</a:t>
              </a:r>
            </a:p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Status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Aktif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  <a:p>
              <a:pPr algn="just">
                <a:lnSpc>
                  <a:spcPts val="1750"/>
                </a:lnSpc>
              </a:pP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Personal Info</a:t>
              </a:r>
            </a:p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Jenis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Kelamin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(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Laki-laki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/ Perempuan)</a:t>
              </a:r>
            </a:p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Tanggal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Lahir (Date)</a:t>
              </a:r>
            </a:p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Alamat (Long Text)</a:t>
              </a:r>
            </a:p>
            <a:p>
              <a:pPr algn="just">
                <a:lnSpc>
                  <a:spcPts val="1750"/>
                </a:lnSpc>
              </a:pPr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Lainnya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Catatan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lainnya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(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Uraian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Panjang)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3B01D0-F572-4F15-A120-EBFD792B7178}"/>
                </a:ext>
              </a:extLst>
            </p:cNvPr>
            <p:cNvSpPr txBox="1"/>
            <p:nvPr/>
          </p:nvSpPr>
          <p:spPr>
            <a:xfrm>
              <a:off x="6701222" y="-3510998"/>
              <a:ext cx="1456396" cy="37655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Master Data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Kasir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B4B5E9-A520-4659-AB37-BE87B06216B4}"/>
              </a:ext>
            </a:extLst>
          </p:cNvPr>
          <p:cNvGrpSpPr/>
          <p:nvPr/>
        </p:nvGrpSpPr>
        <p:grpSpPr>
          <a:xfrm>
            <a:off x="6819258" y="1577550"/>
            <a:ext cx="5058611" cy="1689553"/>
            <a:chOff x="6701222" y="-3510998"/>
            <a:chExt cx="4542340" cy="206711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ACABE0C5-7F4C-6BB3-0576-916652DBFB1B}"/>
                </a:ext>
              </a:extLst>
            </p:cNvPr>
            <p:cNvSpPr txBox="1">
              <a:spLocks/>
            </p:cNvSpPr>
            <p:nvPr/>
          </p:nvSpPr>
          <p:spPr>
            <a:xfrm>
              <a:off x="6764722" y="-3153443"/>
              <a:ext cx="4478840" cy="1709558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Kode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Buku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(Char, 10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karakter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,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Unik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)</a:t>
              </a:r>
            </a:p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Nama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Produk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, paling </a:t>
              </a:r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tidak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10 </a:t>
              </a:r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karakter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Judul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Buku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(Teks)</a:t>
              </a:r>
            </a:p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Foto (Upload Foto)</a:t>
              </a:r>
            </a:p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Tangging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Info (m2m)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37AA81-F638-E72B-9467-F45FDACB2DD6}"/>
                </a:ext>
              </a:extLst>
            </p:cNvPr>
            <p:cNvSpPr txBox="1"/>
            <p:nvPr/>
          </p:nvSpPr>
          <p:spPr>
            <a:xfrm>
              <a:off x="6701222" y="-3510998"/>
              <a:ext cx="1619749" cy="37655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Master Data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Barang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5B2116-E77A-3F09-FFE3-969160E37FD2}"/>
              </a:ext>
            </a:extLst>
          </p:cNvPr>
          <p:cNvGrpSpPr/>
          <p:nvPr/>
        </p:nvGrpSpPr>
        <p:grpSpPr>
          <a:xfrm>
            <a:off x="6819258" y="3334816"/>
            <a:ext cx="5058611" cy="2809859"/>
            <a:chOff x="6701222" y="-3510998"/>
            <a:chExt cx="4542340" cy="3437771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97E5DFF-D1CC-6CDF-5D62-A8BD457F6BCA}"/>
                </a:ext>
              </a:extLst>
            </p:cNvPr>
            <p:cNvSpPr txBox="1">
              <a:spLocks/>
            </p:cNvSpPr>
            <p:nvPr/>
          </p:nvSpPr>
          <p:spPr>
            <a:xfrm>
              <a:off x="6764722" y="-3153443"/>
              <a:ext cx="4478840" cy="3080216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Nomor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Faktur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(Sequence)</a:t>
              </a:r>
            </a:p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Kasir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Nama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Pelangan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Status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Dokumen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  <a:p>
              <a:pPr algn="just">
                <a:lnSpc>
                  <a:spcPts val="1750"/>
                </a:lnSpc>
              </a:pPr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Produk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Item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Item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Produk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Penjulaan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Total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Penjualan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  <a:p>
              <a:pPr marL="285750" indent="-285750" algn="just">
                <a:lnSpc>
                  <a:spcPts val="1750"/>
                </a:lnSpc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BED12E-06E6-ECB0-ACE3-1A8D2BAE4037}"/>
                </a:ext>
              </a:extLst>
            </p:cNvPr>
            <p:cNvSpPr txBox="1"/>
            <p:nvPr/>
          </p:nvSpPr>
          <p:spPr>
            <a:xfrm>
              <a:off x="6701222" y="-3510998"/>
              <a:ext cx="1515980" cy="37655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Form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Penjulalan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657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C9306-78BD-E456-2BFA-3E270E557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02EBCA-C7A2-CD39-4769-D6208B0522AD}"/>
              </a:ext>
            </a:extLst>
          </p:cNvPr>
          <p:cNvSpPr txBox="1"/>
          <p:nvPr/>
        </p:nvSpPr>
        <p:spPr>
          <a:xfrm>
            <a:off x="257175" y="201705"/>
            <a:ext cx="93109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4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Odoo Version</a:t>
            </a:r>
            <a:endParaRPr lang="en-ID" sz="440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1F540FC-E545-E809-F711-0A0BDBB7BA09}"/>
              </a:ext>
            </a:extLst>
          </p:cNvPr>
          <p:cNvSpPr txBox="1">
            <a:spLocks/>
          </p:cNvSpPr>
          <p:nvPr/>
        </p:nvSpPr>
        <p:spPr>
          <a:xfrm>
            <a:off x="437557" y="1706906"/>
            <a:ext cx="4632154" cy="787908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2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VERSION</a:t>
            </a:r>
            <a:endParaRPr lang="en-US" sz="1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Dimulai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dari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versi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9,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kemudian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hingga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saat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ini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versi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terbaru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rilis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dengan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18.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49618EA-3379-0455-622C-40760E5AAA3F}"/>
              </a:ext>
            </a:extLst>
          </p:cNvPr>
          <p:cNvSpPr txBox="1">
            <a:spLocks/>
          </p:cNvSpPr>
          <p:nvPr/>
        </p:nvSpPr>
        <p:spPr>
          <a:xfrm>
            <a:off x="437557" y="3003271"/>
            <a:ext cx="4632154" cy="2960811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2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LICENSE VERSION</a:t>
            </a:r>
          </a:p>
          <a:p>
            <a:pPr algn="just">
              <a:lnSpc>
                <a:spcPts val="1750"/>
              </a:lnSpc>
            </a:pPr>
            <a:r>
              <a:rPr lang="en-US" sz="18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  <a:hlinkClick r:id="rId2"/>
              </a:rPr>
              <a:t>https://www.cybrosys.com/odoo/compare-odoo-community-vs-enterprise/</a:t>
            </a:r>
            <a:endParaRPr lang="en-US" sz="1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endParaRPr lang="en-US" sz="1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8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 CE</a:t>
            </a:r>
          </a:p>
          <a:p>
            <a:pPr algn="just">
              <a:lnSpc>
                <a:spcPts val="1750"/>
              </a:lnSpc>
            </a:pP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Tidak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perlu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License Subscription,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Fungsionalitas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terbatas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tidak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di Support oleh Odoo Principle</a:t>
            </a:r>
          </a:p>
          <a:p>
            <a:pPr algn="just">
              <a:lnSpc>
                <a:spcPts val="1750"/>
              </a:lnSpc>
            </a:pPr>
            <a:endParaRPr lang="en-US" sz="1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8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 EE</a:t>
            </a:r>
          </a:p>
          <a:p>
            <a:pPr algn="just">
              <a:lnSpc>
                <a:spcPts val="1750"/>
              </a:lnSpc>
            </a:pP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Memerlukan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Licencese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Subscription,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Fungsinalitas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lebih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advanced,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dukungan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support oleh principle.</a:t>
            </a:r>
          </a:p>
        </p:txBody>
      </p:sp>
      <p:pic>
        <p:nvPicPr>
          <p:cNvPr id="10" name="Picture 9" descr="A laptops with a screen on&#10;&#10;AI-generated content may be incorrect.">
            <a:extLst>
              <a:ext uri="{FF2B5EF4-FFF2-40B4-BE49-F238E27FC236}">
                <a16:creationId xmlns:a16="http://schemas.microsoft.com/office/drawing/2014/main" id="{CA9B9D0B-CDFC-4E78-3FAF-4068B8015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063" y="3277227"/>
            <a:ext cx="4261470" cy="292384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CCF9973C-C2A8-6857-C0AE-8D216426097C}"/>
              </a:ext>
            </a:extLst>
          </p:cNvPr>
          <p:cNvSpPr txBox="1">
            <a:spLocks/>
          </p:cNvSpPr>
          <p:nvPr/>
        </p:nvSpPr>
        <p:spPr>
          <a:xfrm>
            <a:off x="6921309" y="1730232"/>
            <a:ext cx="4632154" cy="129881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2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 AKSES</a:t>
            </a:r>
            <a:endParaRPr lang="en-US" sz="1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dapat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diakses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melalui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web browser dan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MobileApps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sudah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disediakan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di platform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playstore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dan Appstore.</a:t>
            </a:r>
          </a:p>
          <a:p>
            <a:pPr algn="just">
              <a:lnSpc>
                <a:spcPts val="1750"/>
              </a:lnSpc>
            </a:pP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untuk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mobile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hanya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tersedia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di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versi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EE)</a:t>
            </a:r>
          </a:p>
        </p:txBody>
      </p:sp>
    </p:spTree>
    <p:extLst>
      <p:ext uri="{BB962C8B-B14F-4D97-AF65-F5344CB8AC3E}">
        <p14:creationId xmlns:p14="http://schemas.microsoft.com/office/powerpoint/2010/main" val="207166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81923-3AA3-5A53-790B-D144BB90B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BCE20C-4FCB-7F64-53C6-029E60FEA7B5}"/>
              </a:ext>
            </a:extLst>
          </p:cNvPr>
          <p:cNvSpPr txBox="1"/>
          <p:nvPr/>
        </p:nvSpPr>
        <p:spPr>
          <a:xfrm>
            <a:off x="257175" y="201705"/>
            <a:ext cx="93109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4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Teknologi</a:t>
            </a:r>
            <a:r>
              <a:rPr lang="en-ID" sz="44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44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Pendukung</a:t>
            </a:r>
            <a:endParaRPr lang="en-ID" sz="440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FBA151-EC64-4D5F-6076-097802FF2BAE}"/>
              </a:ext>
            </a:extLst>
          </p:cNvPr>
          <p:cNvSpPr txBox="1">
            <a:spLocks/>
          </p:cNvSpPr>
          <p:nvPr/>
        </p:nvSpPr>
        <p:spPr>
          <a:xfrm>
            <a:off x="414407" y="1209195"/>
            <a:ext cx="4632154" cy="3573286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20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Komponen</a:t>
            </a:r>
            <a:r>
              <a:rPr lang="en-US" sz="2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Utama</a:t>
            </a:r>
            <a:endParaRPr lang="en-US" sz="1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berjalan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dengan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Bahasa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pemrograman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Python.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Beberapa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versi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akan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menggunakan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spesifik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versi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dari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python.</a:t>
            </a:r>
          </a:p>
          <a:p>
            <a:pPr algn="just">
              <a:lnSpc>
                <a:spcPts val="1750"/>
              </a:lnSpc>
            </a:pP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Beberapa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komponen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pendung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python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sudah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tercatat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dalam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file requirements.txt pada directory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instalasi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</a:p>
          <a:p>
            <a:pPr algn="just">
              <a:lnSpc>
                <a:spcPts val="1750"/>
              </a:lnSpc>
            </a:pPr>
            <a:endParaRPr lang="en-US" sz="16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Database PostgreSQL,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menggunakan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Postgre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sebagai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database.</a:t>
            </a:r>
          </a:p>
          <a:p>
            <a:pPr algn="just">
              <a:lnSpc>
                <a:spcPts val="1750"/>
              </a:lnSpc>
            </a:pPr>
            <a:endParaRPr lang="en-US" sz="16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Wkhtml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Odoo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menggunakan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engine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whkhtmltopdf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sebagai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engine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cetatak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dokumen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kedalam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format pdf.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88268A9-A468-85D8-3C72-80631E8CB7E2}"/>
              </a:ext>
            </a:extLst>
          </p:cNvPr>
          <p:cNvSpPr txBox="1">
            <a:spLocks/>
          </p:cNvSpPr>
          <p:nvPr/>
        </p:nvSpPr>
        <p:spPr>
          <a:xfrm>
            <a:off x="6319776" y="1341811"/>
            <a:ext cx="4632154" cy="1018740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20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Opsional</a:t>
            </a:r>
            <a:endParaRPr lang="en-US" sz="20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Webserver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seperti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NginX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Apacher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kadang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diperlukan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pada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saat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melakukan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deployment pada server.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29A8D-2D2B-6C64-8F63-F440F82AF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7" y="5013973"/>
            <a:ext cx="3020993" cy="1593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23051F-7CFA-F155-A98C-56CA53F3C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776" y="2574342"/>
            <a:ext cx="2386561" cy="10187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76BE2F-68A9-EF62-ECA6-126953267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894" y="2574342"/>
            <a:ext cx="2130094" cy="101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2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A3AB3-99A9-84E4-BE21-FC44FC855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FEE57C-46B0-6CDD-95BC-EEF2A1EE2DE1}"/>
              </a:ext>
            </a:extLst>
          </p:cNvPr>
          <p:cNvSpPr txBox="1"/>
          <p:nvPr/>
        </p:nvSpPr>
        <p:spPr>
          <a:xfrm>
            <a:off x="257175" y="201705"/>
            <a:ext cx="93109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400" b="0" i="0" u="none" strike="noStrike">
                <a:solidFill>
                  <a:schemeClr val="bg1"/>
                </a:solidFill>
                <a:effectLst/>
                <a:latin typeface="-apple-system"/>
              </a:rPr>
              <a:t>Server Hosting Platform</a:t>
            </a:r>
            <a:endParaRPr lang="en-ID" sz="4400" dirty="0">
              <a:solidFill>
                <a:schemeClr val="bg1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BFD6C-493B-247A-A67A-85801DAD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43" y="1249056"/>
            <a:ext cx="6534150" cy="187642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8EAC681-F293-3218-09FC-2703BFE1DECD}"/>
              </a:ext>
            </a:extLst>
          </p:cNvPr>
          <p:cNvSpPr txBox="1">
            <a:spLocks/>
          </p:cNvSpPr>
          <p:nvPr/>
        </p:nvSpPr>
        <p:spPr>
          <a:xfrm>
            <a:off x="525563" y="3622291"/>
            <a:ext cx="3641033" cy="1529650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2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 Online</a:t>
            </a:r>
            <a:endParaRPr lang="en-US" sz="1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750"/>
              </a:lnSpc>
            </a:pP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ini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berjalan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pada server yang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disediakan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oleh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principle.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Menggunakan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versi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Odoo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terbaru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Odoo EE,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tidak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dapat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di custom.</a:t>
            </a:r>
          </a:p>
          <a:p>
            <a:pPr algn="just">
              <a:lnSpc>
                <a:spcPts val="1750"/>
              </a:lnSpc>
            </a:pP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Single Database, Single Instance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3897E63-3ACE-3952-6D5E-675618112469}"/>
              </a:ext>
            </a:extLst>
          </p:cNvPr>
          <p:cNvSpPr txBox="1">
            <a:spLocks/>
          </p:cNvSpPr>
          <p:nvPr/>
        </p:nvSpPr>
        <p:spPr>
          <a:xfrm>
            <a:off x="4600140" y="3622291"/>
            <a:ext cx="3641032" cy="1760482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2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Odoo.sh</a:t>
            </a:r>
            <a:endParaRPr lang="en-US" sz="1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l">
              <a:lnSpc>
                <a:spcPts val="1750"/>
              </a:lnSpc>
            </a:pP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ini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berjalan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pada server yang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disediakan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oleh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principle.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Menggunakan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3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Versi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Terakhir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Odoo EE,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Dapat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dilakukan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custom Code.</a:t>
            </a:r>
          </a:p>
          <a:p>
            <a:pPr algn="l">
              <a:lnSpc>
                <a:spcPts val="1750"/>
              </a:lnSpc>
            </a:pP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Multi Instance, Multi Database (Proses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Bisnis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sama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8942A1E-FE5F-6B05-9F8E-6B8384B43AF6}"/>
              </a:ext>
            </a:extLst>
          </p:cNvPr>
          <p:cNvSpPr txBox="1">
            <a:spLocks/>
          </p:cNvSpPr>
          <p:nvPr/>
        </p:nvSpPr>
        <p:spPr>
          <a:xfrm>
            <a:off x="8456442" y="3617630"/>
            <a:ext cx="3641032" cy="1991314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n-US" sz="20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OnPremise</a:t>
            </a:r>
            <a:endParaRPr lang="en-US" sz="18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l">
              <a:lnSpc>
                <a:spcPts val="1750"/>
              </a:lnSpc>
            </a:pP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ini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berjalan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pada server yang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disediakan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sendiri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oleh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pengguna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.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Menggunakan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Versi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odoo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sesuai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kebutuhan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dapat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menjalan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Odoo EE dab CE,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Dapat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dilakukan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custom Code. </a:t>
            </a:r>
          </a:p>
          <a:p>
            <a:pPr algn="l">
              <a:lnSpc>
                <a:spcPts val="1750"/>
              </a:lnSpc>
            </a:pP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Multi Instance, Multi Database (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untuk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Proses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bisnis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berbeda-beda</a:t>
            </a:r>
            <a:r>
              <a:rPr lang="en-US" sz="1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653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3AB974-57AF-8739-BF92-B22D0A40F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2D288-0918-FEDE-1AA6-1D9872BE4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61" b="-1"/>
          <a:stretch/>
        </p:blipFill>
        <p:spPr>
          <a:xfrm>
            <a:off x="1188720" y="971146"/>
            <a:ext cx="9387840" cy="5192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3AEFDA-DB7C-BACA-6004-C4BA10218016}"/>
              </a:ext>
            </a:extLst>
          </p:cNvPr>
          <p:cNvSpPr txBox="1"/>
          <p:nvPr/>
        </p:nvSpPr>
        <p:spPr>
          <a:xfrm>
            <a:off x="257175" y="201705"/>
            <a:ext cx="93109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400" b="0" i="0" u="none" strike="noStrike" dirty="0">
                <a:solidFill>
                  <a:srgbClr val="002060"/>
                </a:solidFill>
                <a:effectLst/>
                <a:latin typeface="-apple-system"/>
              </a:rPr>
              <a:t>Explore Features of Odoo 17</a:t>
            </a:r>
            <a:endParaRPr lang="en-ID" sz="4400" dirty="0"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23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EF2FC-5102-9A94-665F-BDB08A887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5E3E42-F152-2EA4-5EC0-B5281ACA3249}"/>
              </a:ext>
            </a:extLst>
          </p:cNvPr>
          <p:cNvSpPr txBox="1"/>
          <p:nvPr/>
        </p:nvSpPr>
        <p:spPr>
          <a:xfrm>
            <a:off x="257175" y="201705"/>
            <a:ext cx="93109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0" i="0" u="none" strike="noStrike" dirty="0">
                <a:solidFill>
                  <a:srgbClr val="002060"/>
                </a:solidFill>
                <a:effectLst/>
                <a:latin typeface="-apple-system"/>
              </a:rPr>
              <a:t>Explore Features of Odoo 17 for Development</a:t>
            </a:r>
            <a:endParaRPr lang="en-ID" sz="3200" dirty="0">
              <a:solidFill>
                <a:srgbClr val="002060"/>
              </a:solidFill>
              <a:effectLst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BF6BA2-5EF4-543A-6206-AA00D707249C}"/>
              </a:ext>
            </a:extLst>
          </p:cNvPr>
          <p:cNvGrpSpPr/>
          <p:nvPr/>
        </p:nvGrpSpPr>
        <p:grpSpPr>
          <a:xfrm>
            <a:off x="301996" y="1130051"/>
            <a:ext cx="4542340" cy="849323"/>
            <a:chOff x="6701222" y="-3510998"/>
            <a:chExt cx="4542340" cy="1039117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089951FB-A7CB-DC6F-DE80-642BA2056AC0}"/>
                </a:ext>
              </a:extLst>
            </p:cNvPr>
            <p:cNvSpPr txBox="1">
              <a:spLocks/>
            </p:cNvSpPr>
            <p:nvPr/>
          </p:nvSpPr>
          <p:spPr>
            <a:xfrm>
              <a:off x="6764722" y="-3153444"/>
              <a:ext cx="4478840" cy="681563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>
                <a:lnSpc>
                  <a:spcPts val="1750"/>
                </a:lnSpc>
                <a:buFontTx/>
                <a:buChar char="-"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Odoo Application Directory (CE &amp; EE)</a:t>
              </a:r>
            </a:p>
            <a:p>
              <a:pPr marL="285750" indent="-285750" algn="just">
                <a:lnSpc>
                  <a:spcPts val="1750"/>
                </a:lnSpc>
                <a:buFontTx/>
                <a:buChar char="-"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External Application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ED3483-F133-F78E-34D5-9D5DE47694CF}"/>
                </a:ext>
              </a:extLst>
            </p:cNvPr>
            <p:cNvSpPr txBox="1"/>
            <p:nvPr/>
          </p:nvSpPr>
          <p:spPr>
            <a:xfrm>
              <a:off x="6701222" y="-3510998"/>
              <a:ext cx="1189749" cy="376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Odoo Apps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76705F6-9560-5AC8-D7C8-1438D46FB4F5}"/>
              </a:ext>
            </a:extLst>
          </p:cNvPr>
          <p:cNvGrpSpPr/>
          <p:nvPr/>
        </p:nvGrpSpPr>
        <p:grpSpPr>
          <a:xfrm>
            <a:off x="333746" y="2262572"/>
            <a:ext cx="4542340" cy="1129399"/>
            <a:chOff x="6701222" y="-3510998"/>
            <a:chExt cx="4542340" cy="1381781"/>
          </a:xfrm>
        </p:grpSpPr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59FF2C07-AB37-F3E6-6F1E-8CFCDCDF9793}"/>
                </a:ext>
              </a:extLst>
            </p:cNvPr>
            <p:cNvSpPr txBox="1">
              <a:spLocks/>
            </p:cNvSpPr>
            <p:nvPr/>
          </p:nvSpPr>
          <p:spPr>
            <a:xfrm>
              <a:off x="6764722" y="-3153444"/>
              <a:ext cx="4478840" cy="1024227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>
                <a:lnSpc>
                  <a:spcPts val="1750"/>
                </a:lnSpc>
                <a:buFontTx/>
                <a:buChar char="-"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Menu Structure</a:t>
              </a:r>
            </a:p>
            <a:p>
              <a:pPr marL="285750" indent="-285750" algn="just">
                <a:lnSpc>
                  <a:spcPts val="1750"/>
                </a:lnSpc>
                <a:buFontTx/>
                <a:buChar char="-"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General View Structure</a:t>
              </a:r>
            </a:p>
            <a:p>
              <a:pPr marL="285750" indent="-285750" algn="just">
                <a:lnSpc>
                  <a:spcPts val="1750"/>
                </a:lnSpc>
                <a:buFontTx/>
                <a:buChar char="-"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Filtering Data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38109F-279E-814A-ABEF-1D2B03ECB002}"/>
                </a:ext>
              </a:extLst>
            </p:cNvPr>
            <p:cNvSpPr txBox="1"/>
            <p:nvPr/>
          </p:nvSpPr>
          <p:spPr>
            <a:xfrm>
              <a:off x="6701222" y="-3510998"/>
              <a:ext cx="2202847" cy="37655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Application Structure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77F40E-FC56-85E5-25E0-342F5AF937F3}"/>
              </a:ext>
            </a:extLst>
          </p:cNvPr>
          <p:cNvGrpSpPr/>
          <p:nvPr/>
        </p:nvGrpSpPr>
        <p:grpSpPr>
          <a:xfrm>
            <a:off x="492239" y="3722952"/>
            <a:ext cx="4542340" cy="1129399"/>
            <a:chOff x="6701222" y="-3510998"/>
            <a:chExt cx="4542340" cy="1381781"/>
          </a:xfrm>
        </p:grpSpPr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D586B74E-459A-1E6D-9B1F-7BC14C5D223C}"/>
                </a:ext>
              </a:extLst>
            </p:cNvPr>
            <p:cNvSpPr txBox="1">
              <a:spLocks/>
            </p:cNvSpPr>
            <p:nvPr/>
          </p:nvSpPr>
          <p:spPr>
            <a:xfrm>
              <a:off x="6764722" y="-3153444"/>
              <a:ext cx="4478840" cy="1024227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>
                <a:lnSpc>
                  <a:spcPts val="1750"/>
                </a:lnSpc>
                <a:buFontTx/>
                <a:buChar char="-"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Chatter, Log Note</a:t>
              </a:r>
            </a:p>
            <a:p>
              <a:pPr marL="285750" indent="-285750" algn="just">
                <a:lnSpc>
                  <a:spcPts val="1750"/>
                </a:lnSpc>
                <a:buFontTx/>
                <a:buChar char="-"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Activity Todo</a:t>
              </a:r>
            </a:p>
            <a:p>
              <a:pPr marL="285750" indent="-285750" algn="just">
                <a:lnSpc>
                  <a:spcPts val="1750"/>
                </a:lnSpc>
                <a:buFontTx/>
                <a:buChar char="-"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Messaging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B75525-A74E-F93B-C84C-33DAEF480EFB}"/>
                </a:ext>
              </a:extLst>
            </p:cNvPr>
            <p:cNvSpPr txBox="1"/>
            <p:nvPr/>
          </p:nvSpPr>
          <p:spPr>
            <a:xfrm>
              <a:off x="6701222" y="-3510998"/>
              <a:ext cx="1088760" cy="37655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Logs Data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B20369-8719-3959-25BE-B5B6F3F822A3}"/>
              </a:ext>
            </a:extLst>
          </p:cNvPr>
          <p:cNvGrpSpPr/>
          <p:nvPr/>
        </p:nvGrpSpPr>
        <p:grpSpPr>
          <a:xfrm>
            <a:off x="5988685" y="1039616"/>
            <a:ext cx="4542340" cy="1097596"/>
            <a:chOff x="6701222" y="-3510998"/>
            <a:chExt cx="4542340" cy="1342871"/>
          </a:xfrm>
        </p:grpSpPr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33CD75A8-4373-B27F-F7A3-6038D5645678}"/>
                </a:ext>
              </a:extLst>
            </p:cNvPr>
            <p:cNvSpPr txBox="1">
              <a:spLocks/>
            </p:cNvSpPr>
            <p:nvPr/>
          </p:nvSpPr>
          <p:spPr>
            <a:xfrm>
              <a:off x="6764722" y="-3153444"/>
              <a:ext cx="4478840" cy="985317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>
                <a:lnSpc>
                  <a:spcPts val="1750"/>
                </a:lnSpc>
                <a:buFontTx/>
                <a:buChar char="-"/>
              </a:pP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Normal User Access</a:t>
              </a:r>
            </a:p>
            <a:p>
              <a:pPr marL="285750" indent="-285750" algn="just">
                <a:lnSpc>
                  <a:spcPts val="1750"/>
                </a:lnSpc>
                <a:buFontTx/>
                <a:buChar char="-"/>
              </a:pP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Developer Mode</a:t>
              </a:r>
            </a:p>
            <a:p>
              <a:pPr marL="285750" indent="-285750" algn="just">
                <a:lnSpc>
                  <a:spcPts val="1750"/>
                </a:lnSpc>
                <a:buFontTx/>
                <a:buChar char="-"/>
              </a:pP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Super Admin Mode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74ABFE-798C-AB28-DA52-7B421DCF888A}"/>
                </a:ext>
              </a:extLst>
            </p:cNvPr>
            <p:cNvSpPr txBox="1"/>
            <p:nvPr/>
          </p:nvSpPr>
          <p:spPr>
            <a:xfrm>
              <a:off x="6701222" y="-3510998"/>
              <a:ext cx="1394934" cy="37655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Access Mode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190CE6-90DD-8875-8EFE-EECAB59F21CB}"/>
              </a:ext>
            </a:extLst>
          </p:cNvPr>
          <p:cNvGrpSpPr/>
          <p:nvPr/>
        </p:nvGrpSpPr>
        <p:grpSpPr>
          <a:xfrm>
            <a:off x="5994191" y="3451561"/>
            <a:ext cx="4542340" cy="1645438"/>
            <a:chOff x="6701222" y="-3510998"/>
            <a:chExt cx="4542340" cy="2013137"/>
          </a:xfrm>
        </p:grpSpPr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770D32E3-E49D-8DFC-1D84-03C3AB0584C2}"/>
                </a:ext>
              </a:extLst>
            </p:cNvPr>
            <p:cNvSpPr txBox="1">
              <a:spLocks/>
            </p:cNvSpPr>
            <p:nvPr/>
          </p:nvSpPr>
          <p:spPr>
            <a:xfrm>
              <a:off x="6764722" y="-3153444"/>
              <a:ext cx="4478840" cy="1655583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>
                <a:lnSpc>
                  <a:spcPts val="1750"/>
                </a:lnSpc>
                <a:buFontTx/>
                <a:buChar char="-"/>
              </a:pP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Table Restriction</a:t>
              </a:r>
            </a:p>
            <a:p>
              <a:pPr marL="285750" indent="-285750" algn="just">
                <a:lnSpc>
                  <a:spcPts val="1750"/>
                </a:lnSpc>
                <a:buFontTx/>
                <a:buChar char="-"/>
              </a:pP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Row Data Restriction</a:t>
              </a:r>
            </a:p>
            <a:p>
              <a:pPr marL="285750" indent="-285750" algn="just">
                <a:lnSpc>
                  <a:spcPts val="1750"/>
                </a:lnSpc>
                <a:buFontTx/>
                <a:buChar char="-"/>
              </a:pP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Field Restriction</a:t>
              </a:r>
            </a:p>
            <a:p>
              <a:pPr marL="285750" indent="-285750" algn="just">
                <a:lnSpc>
                  <a:spcPts val="1750"/>
                </a:lnSpc>
                <a:buFontTx/>
                <a:buChar char="-"/>
              </a:pP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Action &amp; report Restriction</a:t>
              </a:r>
            </a:p>
            <a:p>
              <a:pPr marL="285750" indent="-285750" algn="just">
                <a:lnSpc>
                  <a:spcPts val="1750"/>
                </a:lnSpc>
                <a:buFontTx/>
                <a:buChar char="-"/>
              </a:pP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FAC89F-A3D8-1556-F173-E033F40D697D}"/>
                </a:ext>
              </a:extLst>
            </p:cNvPr>
            <p:cNvSpPr txBox="1"/>
            <p:nvPr/>
          </p:nvSpPr>
          <p:spPr>
            <a:xfrm>
              <a:off x="6701222" y="-3510998"/>
              <a:ext cx="1980029" cy="37655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Access Restrictions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D573EA-4EFC-F05E-E637-7B1C7D1EABBB}"/>
              </a:ext>
            </a:extLst>
          </p:cNvPr>
          <p:cNvGrpSpPr/>
          <p:nvPr/>
        </p:nvGrpSpPr>
        <p:grpSpPr>
          <a:xfrm>
            <a:off x="5962441" y="2331403"/>
            <a:ext cx="4542340" cy="823675"/>
            <a:chOff x="6701222" y="-3510998"/>
            <a:chExt cx="4542340" cy="1007738"/>
          </a:xfrm>
        </p:grpSpPr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CCD40626-8AAC-3843-9FBF-1E5A69660052}"/>
                </a:ext>
              </a:extLst>
            </p:cNvPr>
            <p:cNvSpPr txBox="1">
              <a:spLocks/>
            </p:cNvSpPr>
            <p:nvPr/>
          </p:nvSpPr>
          <p:spPr>
            <a:xfrm>
              <a:off x="6764722" y="-3153444"/>
              <a:ext cx="4478840" cy="650184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>
                <a:lnSpc>
                  <a:spcPts val="1750"/>
                </a:lnSpc>
                <a:buFontTx/>
                <a:buChar char="-"/>
              </a:pP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User Role</a:t>
              </a:r>
            </a:p>
            <a:p>
              <a:pPr marL="285750" indent="-285750" algn="just">
                <a:lnSpc>
                  <a:spcPts val="1750"/>
                </a:lnSpc>
                <a:buFontTx/>
                <a:buChar char="-"/>
              </a:pP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User Groups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B1E694-DEBD-C473-7F36-7074BAC56222}"/>
                </a:ext>
              </a:extLst>
            </p:cNvPr>
            <p:cNvSpPr txBox="1"/>
            <p:nvPr/>
          </p:nvSpPr>
          <p:spPr>
            <a:xfrm>
              <a:off x="6701222" y="-3510998"/>
              <a:ext cx="1394934" cy="37655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Access Mode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0303EE-823C-AFF1-1B18-63B73AB292DD}"/>
              </a:ext>
            </a:extLst>
          </p:cNvPr>
          <p:cNvGrpSpPr/>
          <p:nvPr/>
        </p:nvGrpSpPr>
        <p:grpSpPr>
          <a:xfrm>
            <a:off x="6082473" y="5146448"/>
            <a:ext cx="4542340" cy="823675"/>
            <a:chOff x="6701222" y="-3510998"/>
            <a:chExt cx="4542340" cy="1007738"/>
          </a:xfrm>
        </p:grpSpPr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035F3E6D-7BEC-C97F-CAC0-620D6D6F6E81}"/>
                </a:ext>
              </a:extLst>
            </p:cNvPr>
            <p:cNvSpPr txBox="1">
              <a:spLocks/>
            </p:cNvSpPr>
            <p:nvPr/>
          </p:nvSpPr>
          <p:spPr>
            <a:xfrm>
              <a:off x="6764722" y="-3153444"/>
              <a:ext cx="4478840" cy="650184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>
                <a:lnSpc>
                  <a:spcPts val="1750"/>
                </a:lnSpc>
                <a:buFontTx/>
                <a:buChar char="-"/>
              </a:pP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Modification View</a:t>
              </a:r>
            </a:p>
            <a:p>
              <a:pPr marL="285750" indent="-285750" algn="just">
                <a:lnSpc>
                  <a:spcPts val="1750"/>
                </a:lnSpc>
                <a:buFontTx/>
                <a:buChar char="-"/>
              </a:pP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CF9EE-4D72-BF1D-4581-49BA28A84D51}"/>
                </a:ext>
              </a:extLst>
            </p:cNvPr>
            <p:cNvSpPr txBox="1"/>
            <p:nvPr/>
          </p:nvSpPr>
          <p:spPr>
            <a:xfrm>
              <a:off x="6701222" y="-3510998"/>
              <a:ext cx="776175" cy="37655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Studio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3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7D132D-C354-6FA1-4682-BA4C6307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08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0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ink Theme">
      <a:dk1>
        <a:sysClr val="windowText" lastClr="000000"/>
      </a:dk1>
      <a:lt1>
        <a:sysClr val="window" lastClr="FFFFFF"/>
      </a:lt1>
      <a:dk2>
        <a:srgbClr val="5B9BD5"/>
      </a:dk2>
      <a:lt2>
        <a:srgbClr val="E7E6E6"/>
      </a:lt2>
      <a:accent1>
        <a:srgbClr val="FCA4B2"/>
      </a:accent1>
      <a:accent2>
        <a:srgbClr val="E76E7F"/>
      </a:accent2>
      <a:accent3>
        <a:srgbClr val="FEC4C3"/>
      </a:accent3>
      <a:accent4>
        <a:srgbClr val="E989B7"/>
      </a:accent4>
      <a:accent5>
        <a:srgbClr val="FF317B"/>
      </a:accent5>
      <a:accent6>
        <a:srgbClr val="D4436E"/>
      </a:accent6>
      <a:hlink>
        <a:srgbClr val="ABCCD5"/>
      </a:hlink>
      <a:folHlink>
        <a:srgbClr val="7E77B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  <wetp:taskpane dockstate="right" visibility="0" width="350" row="7">
    <wetp:webextensionref xmlns:r="http://schemas.openxmlformats.org/officeDocument/2006/relationships" r:id="rId3"/>
  </wetp:taskpane>
  <wetp:taskpane dockstate="right" visibility="0" width="350" row="8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710DF37B-39F9-4993-A6F1-04016D8497DF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03BD25C-6E12-48D5-9CE1-6D456C52C2E8}">
  <we:reference id="wa104380907" version="3.0.0.0" store="en-US" storeType="OMEX"/>
  <we:alternateReferences>
    <we:reference id="wa104380907" version="3.0.0.0" store="WA104380907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2C0D6B0-2A6B-4092-8B0F-07D241863A00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8224C668-B6FA-4100-A20C-1DE857E1615D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11065</TotalTime>
  <Words>2284</Words>
  <Application>Microsoft Office PowerPoint</Application>
  <PresentationFormat>Widescreen</PresentationFormat>
  <Paragraphs>434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-apple-system</vt:lpstr>
      <vt:lpstr>Arial</vt:lpstr>
      <vt:lpstr>Calibri</vt:lpstr>
      <vt:lpstr>Consolas</vt:lpstr>
      <vt:lpstr>Google Sans</vt:lpstr>
      <vt:lpstr>Inter</vt:lpstr>
      <vt:lpstr>Lato Light</vt:lpstr>
      <vt:lpstr>Montserrat</vt:lpstr>
      <vt:lpstr>Montserrat ExtraBold</vt:lpstr>
      <vt:lpstr>Montserrat SemiBold</vt:lpstr>
      <vt:lpstr>Poppins</vt:lpstr>
      <vt:lpstr>Poppins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Jolie Nayibe Serrano</dc:creator>
  <cp:lastModifiedBy>Ahmad Baidawi</cp:lastModifiedBy>
  <cp:revision>617</cp:revision>
  <dcterms:created xsi:type="dcterms:W3CDTF">2020-03-21T22:03:23Z</dcterms:created>
  <dcterms:modified xsi:type="dcterms:W3CDTF">2025-05-05T15:19:25Z</dcterms:modified>
</cp:coreProperties>
</file>