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7" r:id="rId2"/>
    <p:sldId id="258" r:id="rId3"/>
    <p:sldId id="259" r:id="rId4"/>
    <p:sldId id="270" r:id="rId5"/>
    <p:sldId id="274" r:id="rId6"/>
    <p:sldId id="260" r:id="rId7"/>
    <p:sldId id="271" r:id="rId8"/>
    <p:sldId id="275" r:id="rId9"/>
    <p:sldId id="261" r:id="rId10"/>
    <p:sldId id="272" r:id="rId11"/>
    <p:sldId id="262" r:id="rId12"/>
    <p:sldId id="273" r:id="rId13"/>
    <p:sldId id="276" r:id="rId14"/>
    <p:sldId id="265" r:id="rId15"/>
    <p:sldId id="269" r:id="rId16"/>
    <p:sldId id="277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5" autoAdjust="0"/>
    <p:restoredTop sz="94645" autoAdjust="0"/>
  </p:normalViewPr>
  <p:slideViewPr>
    <p:cSldViewPr>
      <p:cViewPr varScale="1">
        <p:scale>
          <a:sx n="108" d="100"/>
          <a:sy n="108" d="100"/>
        </p:scale>
        <p:origin x="-90" y="-4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146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23E3B3-0FCB-4E80-8F1F-A31B148E065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371600" y="228600"/>
            <a:ext cx="754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752600" y="1752600"/>
            <a:ext cx="6858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1143000" y="914400"/>
            <a:ext cx="77724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1143000" cy="6858000"/>
          </a:xfrm>
          <a:prstGeom prst="rect">
            <a:avLst/>
          </a:prstGeom>
          <a:solidFill>
            <a:srgbClr val="CC0000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35" name="Picture 11" descr="AGIO_lo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06425"/>
            <a:ext cx="1143000" cy="85566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mc.com/products/detail/software/snapview.htm" TargetMode="External"/><Relationship Id="rId3" Type="http://schemas.openxmlformats.org/officeDocument/2006/relationships/hyperlink" Target="http://www.adobe.com/livedocs/coldfusion/5.0/Advanced_ColdFusion_Administration/overview2.htm" TargetMode="External"/><Relationship Id="rId7" Type="http://schemas.openxmlformats.org/officeDocument/2006/relationships/hyperlink" Target="http://www.dell.com/downloads/global/products/pvaul/en/cx3_infob.pdf" TargetMode="External"/><Relationship Id="rId2" Type="http://schemas.openxmlformats.org/officeDocument/2006/relationships/hyperlink" Target="http://en.wikipedia.org/wiki/Load_balancing_(computing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icrosoft.com/windowsserver2008/en/us/default.aspx" TargetMode="External"/><Relationship Id="rId5" Type="http://schemas.openxmlformats.org/officeDocument/2006/relationships/hyperlink" Target="http://www.vmware.com/" TargetMode="External"/><Relationship Id="rId4" Type="http://schemas.openxmlformats.org/officeDocument/2006/relationships/hyperlink" Target="http://www.cisco.mn/en/US/products/hw/contnetw/ps792/index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Glen.rhea@arkansas.go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Advanced AGS </a:t>
            </a:r>
            <a:br>
              <a:rPr lang="en-US" dirty="0" smtClean="0"/>
            </a:b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5029200"/>
            <a:ext cx="6400800" cy="106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Or, </a:t>
            </a:r>
            <a:r>
              <a:rPr lang="en-US" dirty="0" smtClean="0"/>
              <a:t>“Why would you want to do that?!!?!”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Server 2008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0" y="1600200"/>
            <a:ext cx="7162800" cy="4525963"/>
          </a:xfrm>
        </p:spPr>
        <p:txBody>
          <a:bodyPr/>
          <a:lstStyle/>
          <a:p>
            <a:r>
              <a:rPr lang="en-US" smtClean="0"/>
              <a:t>Challenges</a:t>
            </a:r>
          </a:p>
          <a:p>
            <a:pPr lvl="1"/>
            <a:r>
              <a:rPr lang="en-US" smtClean="0"/>
              <a:t>NONE!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 Snapshots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0" y="1600200"/>
            <a:ext cx="7162800" cy="4525963"/>
          </a:xfrm>
        </p:spPr>
        <p:txBody>
          <a:bodyPr/>
          <a:lstStyle/>
          <a:p>
            <a:r>
              <a:rPr lang="en-US" dirty="0" smtClean="0"/>
              <a:t>Create once, share many</a:t>
            </a:r>
          </a:p>
          <a:p>
            <a:r>
              <a:rPr lang="en-US" dirty="0" smtClean="0"/>
              <a:t>Very cost effective</a:t>
            </a:r>
          </a:p>
          <a:p>
            <a:pPr lvl="1"/>
            <a:r>
              <a:rPr lang="en-US" dirty="0" smtClean="0"/>
              <a:t>$5K for Snapshot license</a:t>
            </a:r>
          </a:p>
          <a:p>
            <a:pPr lvl="1"/>
            <a:r>
              <a:rPr lang="en-US" dirty="0" smtClean="0"/>
              <a:t>Saved ~15TB of storage (~$50K)</a:t>
            </a:r>
          </a:p>
          <a:p>
            <a:r>
              <a:rPr lang="en-US" dirty="0" smtClean="0"/>
              <a:t>No issues with file locks or corruption</a:t>
            </a:r>
          </a:p>
          <a:p>
            <a:r>
              <a:rPr lang="en-US" dirty="0" smtClean="0"/>
              <a:t>Faster with less latency than network file access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 Snapshots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0" y="1600200"/>
            <a:ext cx="7162800" cy="4525963"/>
          </a:xfrm>
        </p:spPr>
        <p:txBody>
          <a:bodyPr/>
          <a:lstStyle/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Currently requires an outage to refresh snapshots</a:t>
            </a:r>
          </a:p>
          <a:p>
            <a:pPr lvl="1"/>
            <a:r>
              <a:rPr lang="en-US" dirty="0" smtClean="0"/>
              <a:t>Web farm setup alleviates this but would be nice to refresh them on the fly</a:t>
            </a:r>
          </a:p>
          <a:p>
            <a:pPr lvl="1"/>
            <a:r>
              <a:rPr lang="en-US" dirty="0" smtClean="0"/>
              <a:t>Setting them up is highly technical requiring special skills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 Snapshots</a:t>
            </a:r>
            <a:endParaRPr lang="en-US" dirty="0"/>
          </a:p>
        </p:txBody>
      </p:sp>
      <p:pic>
        <p:nvPicPr>
          <p:cNvPr id="4" name="Content Placeholder 3" descr="SA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0" y="1066800"/>
            <a:ext cx="3647529" cy="51909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0" y="1600200"/>
            <a:ext cx="7162800" cy="4525963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Web Farm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Linearly Scaleable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Cisco CSS</a:t>
            </a:r>
            <a:endParaRPr lang="en-US" dirty="0" smtClean="0"/>
          </a:p>
          <a:p>
            <a:r>
              <a:rPr lang="en-US" dirty="0" err="1" smtClean="0">
                <a:hlinkClick r:id="rId5"/>
              </a:rPr>
              <a:t>VMWare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Windows Server 2008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Dell/EMC SAN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SAN Snapshots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 descr="question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88091" y="1600200"/>
            <a:ext cx="603461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0" y="1600200"/>
            <a:ext cx="7162800" cy="4525963"/>
          </a:xfrm>
        </p:spPr>
        <p:txBody>
          <a:bodyPr/>
          <a:lstStyle/>
          <a:p>
            <a:r>
              <a:rPr lang="en-US" dirty="0" smtClean="0"/>
              <a:t>The advanced configuration gives more than enough benefits to outweigh the difficulties in setting it up</a:t>
            </a:r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pPr algn="ctr">
              <a:buNone/>
            </a:pPr>
            <a:r>
              <a:rPr lang="en-US" dirty="0" smtClean="0">
                <a:hlinkClick r:id="rId2"/>
              </a:rPr>
              <a:t>glen.rhea@arkansas.gov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0" y="1600200"/>
            <a:ext cx="7162800" cy="4525963"/>
          </a:xfrm>
        </p:spPr>
        <p:txBody>
          <a:bodyPr/>
          <a:lstStyle/>
          <a:p>
            <a:r>
              <a:rPr lang="en-US" dirty="0" smtClean="0"/>
              <a:t>Web Farm</a:t>
            </a:r>
          </a:p>
          <a:p>
            <a:r>
              <a:rPr lang="en-US" dirty="0" smtClean="0"/>
              <a:t>Virtualization</a:t>
            </a:r>
          </a:p>
          <a:p>
            <a:r>
              <a:rPr lang="en-US" dirty="0" smtClean="0"/>
              <a:t>Windows Server 2008</a:t>
            </a:r>
          </a:p>
          <a:p>
            <a:r>
              <a:rPr lang="en-US" dirty="0" smtClean="0"/>
              <a:t>SAN Snapshots</a:t>
            </a:r>
          </a:p>
          <a:p>
            <a:r>
              <a:rPr lang="en-US" dirty="0" smtClean="0"/>
              <a:t>Resources</a:t>
            </a:r>
          </a:p>
          <a:p>
            <a:r>
              <a:rPr lang="en-US" dirty="0" smtClean="0"/>
              <a:t>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Farm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0" y="1600200"/>
            <a:ext cx="7162800" cy="4525963"/>
          </a:xfrm>
        </p:spPr>
        <p:txBody>
          <a:bodyPr/>
          <a:lstStyle/>
          <a:p>
            <a:r>
              <a:rPr lang="en-US" dirty="0" smtClean="0"/>
              <a:t>Single point for client connections</a:t>
            </a:r>
          </a:p>
          <a:p>
            <a:r>
              <a:rPr lang="en-US" dirty="0" smtClean="0"/>
              <a:t>Linearly scalable</a:t>
            </a:r>
          </a:p>
          <a:p>
            <a:r>
              <a:rPr lang="en-US" dirty="0" smtClean="0"/>
              <a:t>Redundant</a:t>
            </a:r>
          </a:p>
          <a:p>
            <a:r>
              <a:rPr lang="en-US" dirty="0" smtClean="0"/>
              <a:t>Load Balancing</a:t>
            </a:r>
          </a:p>
          <a:p>
            <a:r>
              <a:rPr lang="en-US" dirty="0" smtClean="0"/>
              <a:t>Hardware based (Cisco CSS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There are software solutions as well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Farm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0" y="1600200"/>
            <a:ext cx="7162800" cy="4525963"/>
          </a:xfrm>
        </p:spPr>
        <p:txBody>
          <a:bodyPr/>
          <a:lstStyle/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Servers </a:t>
            </a:r>
            <a:r>
              <a:rPr lang="en-US" b="1" u="sng" dirty="0" smtClean="0"/>
              <a:t>MUST</a:t>
            </a:r>
            <a:r>
              <a:rPr lang="en-US" dirty="0" smtClean="0"/>
              <a:t> be identical in all ways</a:t>
            </a:r>
          </a:p>
          <a:p>
            <a:pPr lvl="1"/>
            <a:r>
              <a:rPr lang="en-US" dirty="0" smtClean="0"/>
              <a:t>AGS requires special configuration</a:t>
            </a:r>
          </a:p>
          <a:p>
            <a:pPr lvl="2"/>
            <a:r>
              <a:rPr lang="en-US" dirty="0" smtClean="0"/>
              <a:t>Virtual Directory settings</a:t>
            </a:r>
          </a:p>
          <a:p>
            <a:pPr lvl="1"/>
            <a:r>
              <a:rPr lang="en-US" dirty="0" smtClean="0"/>
              <a:t>The Cisco CSS requires special </a:t>
            </a:r>
            <a:r>
              <a:rPr lang="en-US" dirty="0" smtClean="0"/>
              <a:t>configuration</a:t>
            </a:r>
          </a:p>
          <a:p>
            <a:pPr lvl="2"/>
            <a:r>
              <a:rPr lang="en-US" dirty="0" smtClean="0"/>
              <a:t>Sticky connections</a:t>
            </a:r>
            <a:endParaRPr lang="en-US" dirty="0" smtClean="0"/>
          </a:p>
          <a:p>
            <a:pPr lvl="1"/>
            <a:r>
              <a:rPr lang="en-US" dirty="0" smtClean="0"/>
              <a:t>Shared </a:t>
            </a:r>
            <a:r>
              <a:rPr lang="en-US" dirty="0" smtClean="0"/>
              <a:t>storage is </a:t>
            </a:r>
            <a:r>
              <a:rPr lang="en-US" dirty="0" smtClean="0"/>
              <a:t>problematic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Farm</a:t>
            </a:r>
            <a:endParaRPr lang="en-US" dirty="0"/>
          </a:p>
        </p:txBody>
      </p:sp>
      <p:pic>
        <p:nvPicPr>
          <p:cNvPr id="9" name="Content Placeholder 8" descr="New_Environmen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26553" y="1600200"/>
            <a:ext cx="5157694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0" y="1600200"/>
            <a:ext cx="7162800" cy="4525963"/>
          </a:xfrm>
        </p:spPr>
        <p:txBody>
          <a:bodyPr/>
          <a:lstStyle/>
          <a:p>
            <a:r>
              <a:rPr lang="en-US" dirty="0" smtClean="0"/>
              <a:t>Virtualization is a hot topic</a:t>
            </a:r>
          </a:p>
          <a:p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Dell Blade Servers (M600 &amp; M605)</a:t>
            </a:r>
          </a:p>
          <a:p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VMWare ESXi 4.0 (free)</a:t>
            </a:r>
          </a:p>
          <a:p>
            <a:pPr lvl="1"/>
            <a:r>
              <a:rPr lang="en-US" dirty="0" err="1" smtClean="0"/>
              <a:t>VMWare</a:t>
            </a:r>
            <a:r>
              <a:rPr lang="en-US" dirty="0" smtClean="0"/>
              <a:t> </a:t>
            </a:r>
            <a:r>
              <a:rPr lang="en-US" dirty="0" err="1" smtClean="0"/>
              <a:t>vSphere</a:t>
            </a:r>
            <a:r>
              <a:rPr lang="en-US" dirty="0" smtClean="0"/>
              <a:t> Client</a:t>
            </a:r>
          </a:p>
          <a:p>
            <a:pPr lvl="1"/>
            <a:r>
              <a:rPr lang="en-US" dirty="0" err="1" smtClean="0"/>
              <a:t>VMWare</a:t>
            </a:r>
            <a:r>
              <a:rPr lang="en-US" dirty="0" smtClean="0"/>
              <a:t> </a:t>
            </a:r>
            <a:r>
              <a:rPr lang="en-US" dirty="0" err="1" smtClean="0"/>
              <a:t>vSphere</a:t>
            </a:r>
            <a:r>
              <a:rPr lang="en-US" dirty="0" smtClean="0"/>
              <a:t> Update Client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0" y="1600200"/>
            <a:ext cx="7162800" cy="4525963"/>
          </a:xfrm>
        </p:spPr>
        <p:txBody>
          <a:bodyPr/>
          <a:lstStyle/>
          <a:p>
            <a:r>
              <a:rPr lang="en-US" smtClean="0"/>
              <a:t>Challenges</a:t>
            </a:r>
          </a:p>
          <a:p>
            <a:pPr lvl="1"/>
            <a:r>
              <a:rPr lang="en-US" smtClean="0"/>
              <a:t>NONE!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pic>
        <p:nvPicPr>
          <p:cNvPr id="8" name="Content Placeholder 7" descr="VMWa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97407" y="1600200"/>
            <a:ext cx="441598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Server 2008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0" y="1600200"/>
            <a:ext cx="7162800" cy="4525963"/>
          </a:xfrm>
        </p:spPr>
        <p:txBody>
          <a:bodyPr/>
          <a:lstStyle/>
          <a:p>
            <a:r>
              <a:rPr lang="en-US" dirty="0" smtClean="0"/>
              <a:t>Stable</a:t>
            </a:r>
          </a:p>
          <a:p>
            <a:r>
              <a:rPr lang="en-US" dirty="0" smtClean="0"/>
              <a:t>AGS Compatible</a:t>
            </a:r>
          </a:p>
          <a:p>
            <a:r>
              <a:rPr lang="en-US" dirty="0" smtClean="0"/>
              <a:t>Fast (I know, right?)</a:t>
            </a:r>
          </a:p>
          <a:p>
            <a:r>
              <a:rPr lang="en-US" dirty="0" smtClean="0"/>
              <a:t>IIS 7</a:t>
            </a:r>
          </a:p>
          <a:p>
            <a:r>
              <a:rPr lang="en-US" dirty="0" smtClean="0"/>
              <a:t>.Net 3.5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5898</TotalTime>
  <Words>246</Words>
  <Application>Microsoft Office PowerPoint</Application>
  <PresentationFormat>On-screen Show (4:3)</PresentationFormat>
  <Paragraphs>72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Design</vt:lpstr>
      <vt:lpstr>Advanced AGS  Configuration</vt:lpstr>
      <vt:lpstr>Outline</vt:lpstr>
      <vt:lpstr>Web Farm</vt:lpstr>
      <vt:lpstr>Web Farm</vt:lpstr>
      <vt:lpstr>Web Farm</vt:lpstr>
      <vt:lpstr>Virtualization</vt:lpstr>
      <vt:lpstr>Virtualization</vt:lpstr>
      <vt:lpstr>Virtualization</vt:lpstr>
      <vt:lpstr>Windows Server 2008</vt:lpstr>
      <vt:lpstr>Windows Server 2008</vt:lpstr>
      <vt:lpstr>SAN Snapshots</vt:lpstr>
      <vt:lpstr>SAN Snapshots</vt:lpstr>
      <vt:lpstr>SAN Snapshots</vt:lpstr>
      <vt:lpstr>Resources</vt:lpstr>
      <vt:lpstr>Questions?</vt:lpstr>
      <vt:lpstr>Conclusion</vt:lpstr>
    </vt:vector>
  </TitlesOfParts>
  <Company>State of Arkansas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Accurate are those Countywide Mosaics?</dc:title>
  <dc:creator>Learon Dalby</dc:creator>
  <cp:lastModifiedBy>Glen Rhea</cp:lastModifiedBy>
  <cp:revision>650</cp:revision>
  <dcterms:created xsi:type="dcterms:W3CDTF">2003-08-18T18:25:50Z</dcterms:created>
  <dcterms:modified xsi:type="dcterms:W3CDTF">2009-10-26T15:55:17Z</dcterms:modified>
</cp:coreProperties>
</file>