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3"/>
  </p:notesMasterIdLst>
  <p:sldIdLst>
    <p:sldId id="256" r:id="rId2"/>
    <p:sldId id="305" r:id="rId3"/>
    <p:sldId id="509" r:id="rId4"/>
    <p:sldId id="500" r:id="rId5"/>
    <p:sldId id="530" r:id="rId6"/>
    <p:sldId id="535" r:id="rId7"/>
    <p:sldId id="556" r:id="rId8"/>
    <p:sldId id="536" r:id="rId9"/>
    <p:sldId id="539" r:id="rId10"/>
    <p:sldId id="537" r:id="rId11"/>
    <p:sldId id="538" r:id="rId12"/>
    <p:sldId id="579" r:id="rId13"/>
    <p:sldId id="580" r:id="rId14"/>
    <p:sldId id="581" r:id="rId15"/>
    <p:sldId id="578" r:id="rId16"/>
    <p:sldId id="582" r:id="rId17"/>
    <p:sldId id="585" r:id="rId18"/>
    <p:sldId id="583" r:id="rId19"/>
    <p:sldId id="586" r:id="rId20"/>
    <p:sldId id="584" r:id="rId21"/>
    <p:sldId id="587" r:id="rId22"/>
    <p:sldId id="588" r:id="rId23"/>
    <p:sldId id="590" r:id="rId24"/>
    <p:sldId id="589"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5" r:id="rId39"/>
    <p:sldId id="606" r:id="rId40"/>
    <p:sldId id="607" r:id="rId41"/>
    <p:sldId id="60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660"/>
  </p:normalViewPr>
  <p:slideViewPr>
    <p:cSldViewPr snapToGrid="0">
      <p:cViewPr varScale="1">
        <p:scale>
          <a:sx n="70" d="100"/>
          <a:sy n="70" d="100"/>
        </p:scale>
        <p:origin x="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866E9-C1E0-486D-B752-E0C29F7E3FBD}" type="datetimeFigureOut">
              <a:rPr lang="fr-FR" smtClean="0"/>
              <a:t>05/02/2020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8D70-C1A6-4F2A-8730-A080996F29A1}" type="slidenum">
              <a:rPr lang="fr-FR" smtClean="0"/>
              <a:t>‹N°›</a:t>
            </a:fld>
            <a:endParaRPr lang="fr-FR"/>
          </a:p>
        </p:txBody>
      </p:sp>
    </p:spTree>
    <p:extLst>
      <p:ext uri="{BB962C8B-B14F-4D97-AF65-F5344CB8AC3E}">
        <p14:creationId xmlns:p14="http://schemas.microsoft.com/office/powerpoint/2010/main" val="419195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79185C-632D-4503-8E2A-DC13DDF2C702}" type="slidenum">
              <a:rPr lang="fr-FR" smtClean="0"/>
              <a:t>2</a:t>
            </a:fld>
            <a:endParaRPr lang="fr-FR" dirty="0"/>
          </a:p>
        </p:txBody>
      </p:sp>
    </p:spTree>
    <p:extLst>
      <p:ext uri="{BB962C8B-B14F-4D97-AF65-F5344CB8AC3E}">
        <p14:creationId xmlns:p14="http://schemas.microsoft.com/office/powerpoint/2010/main" val="131308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05/02/2020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83192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05/02/2020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65021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05/02/2020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8437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34CB6-8760-4A15-B4F0-87D143EBB5E1}" type="datetimeFigureOut">
              <a:rPr lang="fr-FR" smtClean="0"/>
              <a:t>05/02/2020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4195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1634CB6-8760-4A15-B4F0-87D143EBB5E1}" type="datetimeFigureOut">
              <a:rPr lang="fr-FR" smtClean="0"/>
              <a:t>05/02/2020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42513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634CB6-8760-4A15-B4F0-87D143EBB5E1}" type="datetimeFigureOut">
              <a:rPr lang="fr-FR" smtClean="0"/>
              <a:t>05/02/2020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226546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1634CB6-8760-4A15-B4F0-87D143EBB5E1}" type="datetimeFigureOut">
              <a:rPr lang="fr-FR" smtClean="0"/>
              <a:t>05/02/2020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287963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1634CB6-8760-4A15-B4F0-87D143EBB5E1}" type="datetimeFigureOut">
              <a:rPr lang="fr-FR" smtClean="0"/>
              <a:t>05/02/2020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401530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34CB6-8760-4A15-B4F0-87D143EBB5E1}" type="datetimeFigureOut">
              <a:rPr lang="fr-FR" smtClean="0"/>
              <a:t>05/02/2020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177691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634CB6-8760-4A15-B4F0-87D143EBB5E1}" type="datetimeFigureOut">
              <a:rPr lang="fr-FR" smtClean="0"/>
              <a:t>05/02/2020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96713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634CB6-8760-4A15-B4F0-87D143EBB5E1}" type="datetimeFigureOut">
              <a:rPr lang="fr-FR" smtClean="0"/>
              <a:t>05/02/2020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769B92-9B88-4439-B900-E15B06ED90D3}" type="slidenum">
              <a:rPr lang="fr-FR" smtClean="0"/>
              <a:t>‹N°›</a:t>
            </a:fld>
            <a:endParaRPr lang="fr-FR"/>
          </a:p>
        </p:txBody>
      </p:sp>
    </p:spTree>
    <p:extLst>
      <p:ext uri="{BB962C8B-B14F-4D97-AF65-F5344CB8AC3E}">
        <p14:creationId xmlns:p14="http://schemas.microsoft.com/office/powerpoint/2010/main" val="312452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34CB6-8760-4A15-B4F0-87D143EBB5E1}" type="datetimeFigureOut">
              <a:rPr lang="fr-FR" smtClean="0"/>
              <a:t>05/02/2020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69B92-9B88-4439-B900-E15B06ED90D3}" type="slidenum">
              <a:rPr lang="fr-FR" smtClean="0"/>
              <a:t>‹N°›</a:t>
            </a:fld>
            <a:endParaRPr lang="fr-FR"/>
          </a:p>
        </p:txBody>
      </p:sp>
    </p:spTree>
    <p:extLst>
      <p:ext uri="{BB962C8B-B14F-4D97-AF65-F5344CB8AC3E}">
        <p14:creationId xmlns:p14="http://schemas.microsoft.com/office/powerpoint/2010/main" val="28906090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mailto:patou.alison@gmail.com" TargetMode="External"/><Relationship Id="rId4" Type="http://schemas.openxmlformats.org/officeDocument/2006/relationships/hyperlink" Target="https://github.com/apatou"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D9242CF-BB7E-48A3-A986-E98B71693361}"/>
              </a:ext>
            </a:extLst>
          </p:cNvPr>
          <p:cNvSpPr>
            <a:spLocks noGrp="1"/>
          </p:cNvSpPr>
          <p:nvPr>
            <p:ph type="ctrTitle"/>
          </p:nvPr>
        </p:nvSpPr>
        <p:spPr>
          <a:xfrm>
            <a:off x="838199" y="4525347"/>
            <a:ext cx="6801321" cy="1737360"/>
          </a:xfrm>
        </p:spPr>
        <p:txBody>
          <a:bodyPr anchor="ctr">
            <a:normAutofit/>
          </a:bodyPr>
          <a:lstStyle/>
          <a:p>
            <a:pPr algn="r"/>
            <a:r>
              <a:rPr lang="fr-FR" dirty="0"/>
              <a:t>Analyse de la variance en R</a:t>
            </a:r>
          </a:p>
        </p:txBody>
      </p:sp>
      <p:sp>
        <p:nvSpPr>
          <p:cNvPr id="3" name="Sous-titre 2">
            <a:extLst>
              <a:ext uri="{FF2B5EF4-FFF2-40B4-BE49-F238E27FC236}">
                <a16:creationId xmlns:a16="http://schemas.microsoft.com/office/drawing/2014/main" id="{6F751637-34A3-4440-AC2B-C89B347D2D27}"/>
              </a:ext>
            </a:extLst>
          </p:cNvPr>
          <p:cNvSpPr>
            <a:spLocks noGrp="1"/>
          </p:cNvSpPr>
          <p:nvPr>
            <p:ph type="subTitle" idx="1"/>
          </p:nvPr>
        </p:nvSpPr>
        <p:spPr>
          <a:xfrm>
            <a:off x="7961258" y="4525347"/>
            <a:ext cx="3258675" cy="1737360"/>
          </a:xfrm>
        </p:spPr>
        <p:txBody>
          <a:bodyPr anchor="ctr">
            <a:normAutofit/>
          </a:bodyPr>
          <a:lstStyle/>
          <a:p>
            <a:pPr algn="l"/>
            <a:endParaRPr lang="fr-FR" dirty="0"/>
          </a:p>
          <a:p>
            <a:pPr algn="l"/>
            <a:r>
              <a:rPr lang="fr-FR" dirty="0"/>
              <a:t>Alison PATOU</a:t>
            </a:r>
          </a:p>
          <a:p>
            <a:pPr algn="l"/>
            <a:r>
              <a:rPr lang="fr-FR" dirty="0"/>
              <a:t>Patou.alison@gmail.com</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4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dirty="0" err="1">
                <a:solidFill>
                  <a:schemeClr val="accent1"/>
                </a:solidFill>
                <a:latin typeface="+mj-lt"/>
                <a:ea typeface="+mj-ea"/>
                <a:cs typeface="+mj-cs"/>
              </a:rPr>
              <a:t>Définition</a:t>
            </a:r>
            <a:endParaRPr lang="en-US" kern="1200" dirty="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AF1768C-E310-4592-A0AF-E8DA0120BE63}"/>
              </a:ext>
            </a:extLst>
          </p:cNvPr>
          <p:cNvSpPr/>
          <p:nvPr/>
        </p:nvSpPr>
        <p:spPr>
          <a:xfrm>
            <a:off x="4976031" y="963877"/>
            <a:ext cx="6377769" cy="493024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dirty="0" err="1"/>
              <a:t>L'analyse</a:t>
            </a:r>
            <a:r>
              <a:rPr lang="en-US" sz="2400" dirty="0"/>
              <a:t> de la variance a pour but la </a:t>
            </a:r>
            <a:r>
              <a:rPr lang="en-US" sz="2400" dirty="0" err="1"/>
              <a:t>comparaison</a:t>
            </a:r>
            <a:r>
              <a:rPr lang="en-US" sz="2400" dirty="0"/>
              <a:t> des </a:t>
            </a:r>
            <a:r>
              <a:rPr lang="en-US" sz="2400" dirty="0" err="1"/>
              <a:t>moyennes</a:t>
            </a:r>
            <a:r>
              <a:rPr lang="en-US" sz="2400" dirty="0"/>
              <a:t> de </a:t>
            </a:r>
            <a:r>
              <a:rPr lang="en-US" sz="2400" b="1" dirty="0"/>
              <a:t>k</a:t>
            </a:r>
            <a:r>
              <a:rPr lang="en-US" sz="2400" dirty="0"/>
              <a:t> populations, à </a:t>
            </a:r>
            <a:r>
              <a:rPr lang="en-US" sz="2400" dirty="0" err="1"/>
              <a:t>partir</a:t>
            </a:r>
            <a:r>
              <a:rPr lang="en-US" sz="2400" dirty="0"/>
              <a:t> </a:t>
            </a:r>
            <a:r>
              <a:rPr lang="en-US" sz="2400" dirty="0" err="1"/>
              <a:t>d'échantillons</a:t>
            </a:r>
            <a:r>
              <a:rPr lang="en-US" sz="2400" dirty="0"/>
              <a:t> </a:t>
            </a:r>
            <a:r>
              <a:rPr lang="en-US" sz="2400" dirty="0" err="1"/>
              <a:t>aléatoires</a:t>
            </a:r>
            <a:r>
              <a:rPr lang="en-US" sz="2400" dirty="0"/>
              <a:t> et </a:t>
            </a:r>
            <a:r>
              <a:rPr lang="en-US" sz="2400" dirty="0" err="1"/>
              <a:t>indépendants</a:t>
            </a:r>
            <a:r>
              <a:rPr lang="en-US" sz="2400" dirty="0"/>
              <a:t> </a:t>
            </a:r>
            <a:r>
              <a:rPr lang="en-US" sz="2400" dirty="0" err="1"/>
              <a:t>prélevés</a:t>
            </a:r>
            <a:r>
              <a:rPr lang="en-US" sz="2400" dirty="0"/>
              <a:t> dans </a:t>
            </a:r>
            <a:r>
              <a:rPr lang="en-US" sz="2400" dirty="0" err="1"/>
              <a:t>chacune</a:t>
            </a:r>
            <a:r>
              <a:rPr lang="en-US" sz="2400" dirty="0"/>
              <a:t> </a:t>
            </a:r>
            <a:r>
              <a:rPr lang="en-US" sz="2400" dirty="0" err="1"/>
              <a:t>d'elles</a:t>
            </a:r>
            <a:r>
              <a:rPr lang="en-US" sz="2400" dirty="0"/>
              <a:t>.</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err="1"/>
              <a:t>Ces</a:t>
            </a:r>
            <a:r>
              <a:rPr lang="en-US" sz="2400" dirty="0"/>
              <a:t> populations </a:t>
            </a:r>
            <a:r>
              <a:rPr lang="en-US" sz="2400" dirty="0" err="1"/>
              <a:t>sont</a:t>
            </a:r>
            <a:r>
              <a:rPr lang="en-US" sz="2400" dirty="0"/>
              <a:t> </a:t>
            </a:r>
            <a:r>
              <a:rPr lang="en-US" sz="2400" dirty="0" err="1"/>
              <a:t>en</a:t>
            </a:r>
            <a:r>
              <a:rPr lang="en-US" sz="2400" dirty="0"/>
              <a:t> </a:t>
            </a:r>
            <a:r>
              <a:rPr lang="en-US" sz="2400" dirty="0" err="1"/>
              <a:t>général</a:t>
            </a:r>
            <a:r>
              <a:rPr lang="en-US" sz="2400" dirty="0"/>
              <a:t> des </a:t>
            </a:r>
            <a:r>
              <a:rPr lang="en-US" sz="2400" dirty="0" err="1"/>
              <a:t>variantes</a:t>
            </a:r>
            <a:r>
              <a:rPr lang="en-US" sz="2400" dirty="0"/>
              <a:t> (</a:t>
            </a:r>
            <a:r>
              <a:rPr lang="en-US" sz="2400" dirty="0" err="1"/>
              <a:t>ou</a:t>
            </a:r>
            <a:r>
              <a:rPr lang="en-US" sz="2400" dirty="0"/>
              <a:t> </a:t>
            </a:r>
            <a:r>
              <a:rPr lang="en-US" sz="2400" dirty="0" err="1"/>
              <a:t>niveaux</a:t>
            </a:r>
            <a:r>
              <a:rPr lang="en-US" sz="2400" dirty="0"/>
              <a:t> </a:t>
            </a:r>
            <a:r>
              <a:rPr lang="en-US" sz="2400" b="1" dirty="0"/>
              <a:t>k</a:t>
            </a:r>
            <a:r>
              <a:rPr lang="en-US" sz="2400" dirty="0"/>
              <a:t>) d'un </a:t>
            </a:r>
            <a:r>
              <a:rPr lang="en-US" sz="2400" dirty="0" err="1"/>
              <a:t>ou</a:t>
            </a:r>
            <a:r>
              <a:rPr lang="en-US" sz="2400" dirty="0"/>
              <a:t> </a:t>
            </a:r>
            <a:r>
              <a:rPr lang="en-US" sz="2400" dirty="0" err="1"/>
              <a:t>plusieurs</a:t>
            </a:r>
            <a:r>
              <a:rPr lang="en-US" sz="2400" dirty="0"/>
              <a:t> </a:t>
            </a:r>
            <a:r>
              <a:rPr lang="en-US" sz="2400" dirty="0" err="1"/>
              <a:t>facteurs</a:t>
            </a:r>
            <a:r>
              <a:rPr lang="en-US" sz="2400" dirty="0"/>
              <a:t> </a:t>
            </a:r>
            <a:r>
              <a:rPr lang="en-US" sz="2400" dirty="0" err="1"/>
              <a:t>contrôlés</a:t>
            </a:r>
            <a:r>
              <a:rPr lang="en-US" sz="2400" dirty="0"/>
              <a:t> de variation (</a:t>
            </a:r>
            <a:r>
              <a:rPr lang="en-US" sz="2400" dirty="0" err="1"/>
              <a:t>facteurs</a:t>
            </a:r>
            <a:r>
              <a:rPr lang="en-US" sz="2400" dirty="0"/>
              <a:t> </a:t>
            </a:r>
            <a:r>
              <a:rPr lang="en-US" sz="2400" b="1" dirty="0"/>
              <a:t>A</a:t>
            </a:r>
            <a:r>
              <a:rPr lang="en-US" sz="2400" dirty="0"/>
              <a:t>, </a:t>
            </a:r>
            <a:r>
              <a:rPr lang="en-US" sz="2400" b="1" dirty="0"/>
              <a:t>B</a:t>
            </a:r>
            <a:r>
              <a:rPr lang="en-US" sz="2400" dirty="0"/>
              <a:t>, ...).</a:t>
            </a:r>
            <a:endParaRPr lang="en-US" sz="2400" b="0" i="0" dirty="0">
              <a:effectLst/>
            </a:endParaRPr>
          </a:p>
        </p:txBody>
      </p:sp>
    </p:spTree>
    <p:extLst>
      <p:ext uri="{BB962C8B-B14F-4D97-AF65-F5344CB8AC3E}">
        <p14:creationId xmlns:p14="http://schemas.microsoft.com/office/powerpoint/2010/main" val="109753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au 6">
            <a:extLst>
              <a:ext uri="{FF2B5EF4-FFF2-40B4-BE49-F238E27FC236}">
                <a16:creationId xmlns:a16="http://schemas.microsoft.com/office/drawing/2014/main" id="{ED7316D2-23DC-4BAD-AA10-63E7E4093A9B}"/>
              </a:ext>
            </a:extLst>
          </p:cNvPr>
          <p:cNvGraphicFramePr>
            <a:graphicFrameLocks noGrp="1"/>
          </p:cNvGraphicFramePr>
          <p:nvPr>
            <p:extLst>
              <p:ext uri="{D42A27DB-BD31-4B8C-83A1-F6EECF244321}">
                <p14:modId xmlns:p14="http://schemas.microsoft.com/office/powerpoint/2010/main" val="2858509102"/>
              </p:ext>
            </p:extLst>
          </p:nvPr>
        </p:nvGraphicFramePr>
        <p:xfrm>
          <a:off x="2032000" y="2731135"/>
          <a:ext cx="8127999" cy="259588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95563178"/>
                    </a:ext>
                  </a:extLst>
                </a:gridCol>
                <a:gridCol w="2709333">
                  <a:extLst>
                    <a:ext uri="{9D8B030D-6E8A-4147-A177-3AD203B41FA5}">
                      <a16:colId xmlns:a16="http://schemas.microsoft.com/office/drawing/2014/main" val="2093638166"/>
                    </a:ext>
                  </a:extLst>
                </a:gridCol>
                <a:gridCol w="2709333">
                  <a:extLst>
                    <a:ext uri="{9D8B030D-6E8A-4147-A177-3AD203B41FA5}">
                      <a16:colId xmlns:a16="http://schemas.microsoft.com/office/drawing/2014/main" val="2685866446"/>
                    </a:ext>
                  </a:extLst>
                </a:gridCol>
              </a:tblGrid>
              <a:tr h="370840">
                <a:tc>
                  <a:txBody>
                    <a:bodyPr/>
                    <a:lstStyle/>
                    <a:p>
                      <a:r>
                        <a:rPr lang="fr-FR" dirty="0"/>
                        <a:t>Fleur 1</a:t>
                      </a:r>
                    </a:p>
                  </a:txBody>
                  <a:tcPr/>
                </a:tc>
                <a:tc>
                  <a:txBody>
                    <a:bodyPr/>
                    <a:lstStyle/>
                    <a:p>
                      <a:r>
                        <a:rPr lang="fr-FR" dirty="0"/>
                        <a:t>Fleur 2</a:t>
                      </a:r>
                    </a:p>
                  </a:txBody>
                  <a:tcPr/>
                </a:tc>
                <a:tc>
                  <a:txBody>
                    <a:bodyPr/>
                    <a:lstStyle/>
                    <a:p>
                      <a:r>
                        <a:rPr lang="fr-FR" dirty="0"/>
                        <a:t>Fleur 3</a:t>
                      </a:r>
                    </a:p>
                  </a:txBody>
                  <a:tcPr/>
                </a:tc>
                <a:extLst>
                  <a:ext uri="{0D108BD9-81ED-4DB2-BD59-A6C34878D82A}">
                    <a16:rowId xmlns:a16="http://schemas.microsoft.com/office/drawing/2014/main" val="296161939"/>
                  </a:ext>
                </a:extLst>
              </a:tr>
              <a:tr h="370840">
                <a:tc>
                  <a:txBody>
                    <a:bodyPr/>
                    <a:lstStyle/>
                    <a:p>
                      <a:r>
                        <a:rPr lang="fr-FR" dirty="0"/>
                        <a:t>24,4</a:t>
                      </a:r>
                    </a:p>
                  </a:txBody>
                  <a:tcPr/>
                </a:tc>
                <a:tc>
                  <a:txBody>
                    <a:bodyPr/>
                    <a:lstStyle/>
                    <a:p>
                      <a:r>
                        <a:rPr lang="fr-FR" dirty="0"/>
                        <a:t>21,1</a:t>
                      </a:r>
                    </a:p>
                  </a:txBody>
                  <a:tcPr/>
                </a:tc>
                <a:tc>
                  <a:txBody>
                    <a:bodyPr/>
                    <a:lstStyle/>
                    <a:p>
                      <a:r>
                        <a:rPr lang="fr-FR" dirty="0"/>
                        <a:t>20,6</a:t>
                      </a:r>
                    </a:p>
                  </a:txBody>
                  <a:tcPr/>
                </a:tc>
                <a:extLst>
                  <a:ext uri="{0D108BD9-81ED-4DB2-BD59-A6C34878D82A}">
                    <a16:rowId xmlns:a16="http://schemas.microsoft.com/office/drawing/2014/main" val="3483374874"/>
                  </a:ext>
                </a:extLst>
              </a:tr>
              <a:tr h="370840">
                <a:tc>
                  <a:txBody>
                    <a:bodyPr/>
                    <a:lstStyle/>
                    <a:p>
                      <a:r>
                        <a:rPr lang="fr-FR" dirty="0"/>
                        <a:t>22,4</a:t>
                      </a:r>
                    </a:p>
                  </a:txBody>
                  <a:tcPr/>
                </a:tc>
                <a:tc>
                  <a:txBody>
                    <a:bodyPr/>
                    <a:lstStyle/>
                    <a:p>
                      <a:r>
                        <a:rPr lang="fr-FR" dirty="0"/>
                        <a:t>21,8</a:t>
                      </a:r>
                    </a:p>
                  </a:txBody>
                  <a:tcPr/>
                </a:tc>
                <a:tc>
                  <a:txBody>
                    <a:bodyPr/>
                    <a:lstStyle/>
                    <a:p>
                      <a:r>
                        <a:rPr lang="fr-FR" dirty="0"/>
                        <a:t>23,7</a:t>
                      </a:r>
                    </a:p>
                  </a:txBody>
                  <a:tcPr/>
                </a:tc>
                <a:extLst>
                  <a:ext uri="{0D108BD9-81ED-4DB2-BD59-A6C34878D82A}">
                    <a16:rowId xmlns:a16="http://schemas.microsoft.com/office/drawing/2014/main" val="2548950942"/>
                  </a:ext>
                </a:extLst>
              </a:tr>
              <a:tr h="370840">
                <a:tc>
                  <a:txBody>
                    <a:bodyPr/>
                    <a:lstStyle/>
                    <a:p>
                      <a:r>
                        <a:rPr lang="fr-FR" dirty="0"/>
                        <a:t>20,7</a:t>
                      </a:r>
                    </a:p>
                  </a:txBody>
                  <a:tcPr/>
                </a:tc>
                <a:tc>
                  <a:txBody>
                    <a:bodyPr/>
                    <a:lstStyle/>
                    <a:p>
                      <a:r>
                        <a:rPr lang="fr-FR" dirty="0"/>
                        <a:t>23,2</a:t>
                      </a:r>
                    </a:p>
                  </a:txBody>
                  <a:tcPr/>
                </a:tc>
                <a:tc>
                  <a:txBody>
                    <a:bodyPr/>
                    <a:lstStyle/>
                    <a:p>
                      <a:r>
                        <a:rPr lang="fr-FR" dirty="0"/>
                        <a:t>22,1</a:t>
                      </a:r>
                    </a:p>
                  </a:txBody>
                  <a:tcPr/>
                </a:tc>
                <a:extLst>
                  <a:ext uri="{0D108BD9-81ED-4DB2-BD59-A6C34878D82A}">
                    <a16:rowId xmlns:a16="http://schemas.microsoft.com/office/drawing/2014/main" val="493864566"/>
                  </a:ext>
                </a:extLst>
              </a:tr>
              <a:tr h="370840">
                <a:tc>
                  <a:txBody>
                    <a:bodyPr/>
                    <a:lstStyle/>
                    <a:p>
                      <a:r>
                        <a:rPr lang="fr-FR" dirty="0"/>
                        <a:t>24,6</a:t>
                      </a:r>
                    </a:p>
                  </a:txBody>
                  <a:tcPr/>
                </a:tc>
                <a:tc>
                  <a:txBody>
                    <a:bodyPr/>
                    <a:lstStyle/>
                    <a:p>
                      <a:r>
                        <a:rPr lang="fr-FR" dirty="0"/>
                        <a:t>19,8</a:t>
                      </a:r>
                    </a:p>
                  </a:txBody>
                  <a:tcPr/>
                </a:tc>
                <a:tc>
                  <a:txBody>
                    <a:bodyPr/>
                    <a:lstStyle/>
                    <a:p>
                      <a:r>
                        <a:rPr lang="fr-FR" dirty="0"/>
                        <a:t>21,9</a:t>
                      </a:r>
                    </a:p>
                  </a:txBody>
                  <a:tcPr/>
                </a:tc>
                <a:extLst>
                  <a:ext uri="{0D108BD9-81ED-4DB2-BD59-A6C34878D82A}">
                    <a16:rowId xmlns:a16="http://schemas.microsoft.com/office/drawing/2014/main" val="189590912"/>
                  </a:ext>
                </a:extLst>
              </a:tr>
              <a:tr h="370840">
                <a:tc>
                  <a:txBody>
                    <a:bodyPr/>
                    <a:lstStyle/>
                    <a:p>
                      <a:r>
                        <a:rPr lang="fr-FR" dirty="0"/>
                        <a:t>23,7</a:t>
                      </a:r>
                    </a:p>
                  </a:txBody>
                  <a:tcPr/>
                </a:tc>
                <a:tc>
                  <a:txBody>
                    <a:bodyPr/>
                    <a:lstStyle/>
                    <a:p>
                      <a:r>
                        <a:rPr lang="fr-FR" dirty="0"/>
                        <a:t>20,0</a:t>
                      </a:r>
                    </a:p>
                  </a:txBody>
                  <a:tcPr/>
                </a:tc>
                <a:tc>
                  <a:txBody>
                    <a:bodyPr/>
                    <a:lstStyle/>
                    <a:p>
                      <a:r>
                        <a:rPr lang="fr-FR" dirty="0"/>
                        <a:t>22,9</a:t>
                      </a:r>
                    </a:p>
                  </a:txBody>
                  <a:tcPr/>
                </a:tc>
                <a:extLst>
                  <a:ext uri="{0D108BD9-81ED-4DB2-BD59-A6C34878D82A}">
                    <a16:rowId xmlns:a16="http://schemas.microsoft.com/office/drawing/2014/main" val="2218989454"/>
                  </a:ext>
                </a:extLst>
              </a:tr>
              <a:tr h="370840">
                <a:tc>
                  <a:txBody>
                    <a:bodyPr/>
                    <a:lstStyle/>
                    <a:p>
                      <a:r>
                        <a:rPr lang="fr-FR" dirty="0"/>
                        <a:t>22,8</a:t>
                      </a:r>
                    </a:p>
                  </a:txBody>
                  <a:tcPr/>
                </a:tc>
                <a:tc>
                  <a:txBody>
                    <a:bodyPr/>
                    <a:lstStyle/>
                    <a:p>
                      <a:r>
                        <a:rPr lang="fr-FR" dirty="0"/>
                        <a:t>21,2</a:t>
                      </a:r>
                    </a:p>
                  </a:txBody>
                  <a:tcPr/>
                </a:tc>
                <a:tc>
                  <a:txBody>
                    <a:bodyPr/>
                    <a:lstStyle/>
                    <a:p>
                      <a:r>
                        <a:rPr lang="fr-FR" dirty="0"/>
                        <a:t>24,3</a:t>
                      </a:r>
                    </a:p>
                  </a:txBody>
                  <a:tcPr/>
                </a:tc>
                <a:extLst>
                  <a:ext uri="{0D108BD9-81ED-4DB2-BD59-A6C34878D82A}">
                    <a16:rowId xmlns:a16="http://schemas.microsoft.com/office/drawing/2014/main" val="981113010"/>
                  </a:ext>
                </a:extLst>
              </a:tr>
            </a:tbl>
          </a:graphicData>
        </a:graphic>
      </p:graphicFrame>
      <p:sp>
        <p:nvSpPr>
          <p:cNvPr id="9" name="ZoneTexte 8">
            <a:extLst>
              <a:ext uri="{FF2B5EF4-FFF2-40B4-BE49-F238E27FC236}">
                <a16:creationId xmlns:a16="http://schemas.microsoft.com/office/drawing/2014/main" id="{63B4276D-C58E-45B9-B138-20FFCF4A7040}"/>
              </a:ext>
            </a:extLst>
          </p:cNvPr>
          <p:cNvSpPr txBox="1"/>
          <p:nvPr/>
        </p:nvSpPr>
        <p:spPr>
          <a:xfrm>
            <a:off x="838200" y="1690688"/>
            <a:ext cx="5962650" cy="369332"/>
          </a:xfrm>
          <a:prstGeom prst="rect">
            <a:avLst/>
          </a:prstGeom>
          <a:noFill/>
        </p:spPr>
        <p:txBody>
          <a:bodyPr wrap="square" rtlCol="0">
            <a:spAutoFit/>
          </a:bodyPr>
          <a:lstStyle/>
          <a:p>
            <a:r>
              <a:rPr lang="fr-FR" dirty="0"/>
              <a:t>On récupère la longueur des tiges de 3 variétés de fleurs</a:t>
            </a:r>
          </a:p>
        </p:txBody>
      </p:sp>
    </p:spTree>
    <p:extLst>
      <p:ext uri="{BB962C8B-B14F-4D97-AF65-F5344CB8AC3E}">
        <p14:creationId xmlns:p14="http://schemas.microsoft.com/office/powerpoint/2010/main" val="342840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au 6">
            <a:extLst>
              <a:ext uri="{FF2B5EF4-FFF2-40B4-BE49-F238E27FC236}">
                <a16:creationId xmlns:a16="http://schemas.microsoft.com/office/drawing/2014/main" id="{ED7316D2-23DC-4BAD-AA10-63E7E4093A9B}"/>
              </a:ext>
            </a:extLst>
          </p:cNvPr>
          <p:cNvGraphicFramePr>
            <a:graphicFrameLocks noGrp="1"/>
          </p:cNvGraphicFramePr>
          <p:nvPr>
            <p:extLst>
              <p:ext uri="{D42A27DB-BD31-4B8C-83A1-F6EECF244321}">
                <p14:modId xmlns:p14="http://schemas.microsoft.com/office/powerpoint/2010/main" val="3714871980"/>
              </p:ext>
            </p:extLst>
          </p:nvPr>
        </p:nvGraphicFramePr>
        <p:xfrm>
          <a:off x="2032000" y="1718399"/>
          <a:ext cx="8127999" cy="259588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95563178"/>
                    </a:ext>
                  </a:extLst>
                </a:gridCol>
                <a:gridCol w="2709333">
                  <a:extLst>
                    <a:ext uri="{9D8B030D-6E8A-4147-A177-3AD203B41FA5}">
                      <a16:colId xmlns:a16="http://schemas.microsoft.com/office/drawing/2014/main" val="2093638166"/>
                    </a:ext>
                  </a:extLst>
                </a:gridCol>
                <a:gridCol w="2709333">
                  <a:extLst>
                    <a:ext uri="{9D8B030D-6E8A-4147-A177-3AD203B41FA5}">
                      <a16:colId xmlns:a16="http://schemas.microsoft.com/office/drawing/2014/main" val="2685866446"/>
                    </a:ext>
                  </a:extLst>
                </a:gridCol>
              </a:tblGrid>
              <a:tr h="370840">
                <a:tc>
                  <a:txBody>
                    <a:bodyPr/>
                    <a:lstStyle/>
                    <a:p>
                      <a:r>
                        <a:rPr lang="fr-FR" dirty="0"/>
                        <a:t>Fleur 1</a:t>
                      </a:r>
                    </a:p>
                  </a:txBody>
                  <a:tcPr/>
                </a:tc>
                <a:tc>
                  <a:txBody>
                    <a:bodyPr/>
                    <a:lstStyle/>
                    <a:p>
                      <a:r>
                        <a:rPr lang="fr-FR" dirty="0"/>
                        <a:t>Fleur 2</a:t>
                      </a:r>
                    </a:p>
                  </a:txBody>
                  <a:tcPr/>
                </a:tc>
                <a:tc>
                  <a:txBody>
                    <a:bodyPr/>
                    <a:lstStyle/>
                    <a:p>
                      <a:r>
                        <a:rPr lang="fr-FR" dirty="0"/>
                        <a:t>Fleur 3</a:t>
                      </a:r>
                    </a:p>
                  </a:txBody>
                  <a:tcPr/>
                </a:tc>
                <a:extLst>
                  <a:ext uri="{0D108BD9-81ED-4DB2-BD59-A6C34878D82A}">
                    <a16:rowId xmlns:a16="http://schemas.microsoft.com/office/drawing/2014/main" val="296161939"/>
                  </a:ext>
                </a:extLst>
              </a:tr>
              <a:tr h="370840">
                <a:tc>
                  <a:txBody>
                    <a:bodyPr/>
                    <a:lstStyle/>
                    <a:p>
                      <a:r>
                        <a:rPr lang="fr-FR" dirty="0"/>
                        <a:t>24,4</a:t>
                      </a:r>
                    </a:p>
                  </a:txBody>
                  <a:tcPr/>
                </a:tc>
                <a:tc>
                  <a:txBody>
                    <a:bodyPr/>
                    <a:lstStyle/>
                    <a:p>
                      <a:r>
                        <a:rPr lang="fr-FR" dirty="0"/>
                        <a:t>21,1</a:t>
                      </a:r>
                    </a:p>
                  </a:txBody>
                  <a:tcPr/>
                </a:tc>
                <a:tc>
                  <a:txBody>
                    <a:bodyPr/>
                    <a:lstStyle/>
                    <a:p>
                      <a:r>
                        <a:rPr lang="fr-FR" dirty="0"/>
                        <a:t>20,6</a:t>
                      </a:r>
                    </a:p>
                  </a:txBody>
                  <a:tcPr/>
                </a:tc>
                <a:extLst>
                  <a:ext uri="{0D108BD9-81ED-4DB2-BD59-A6C34878D82A}">
                    <a16:rowId xmlns:a16="http://schemas.microsoft.com/office/drawing/2014/main" val="3483374874"/>
                  </a:ext>
                </a:extLst>
              </a:tr>
              <a:tr h="370840">
                <a:tc>
                  <a:txBody>
                    <a:bodyPr/>
                    <a:lstStyle/>
                    <a:p>
                      <a:r>
                        <a:rPr lang="fr-FR" dirty="0"/>
                        <a:t>22,4</a:t>
                      </a:r>
                    </a:p>
                  </a:txBody>
                  <a:tcPr/>
                </a:tc>
                <a:tc>
                  <a:txBody>
                    <a:bodyPr/>
                    <a:lstStyle/>
                    <a:p>
                      <a:r>
                        <a:rPr lang="fr-FR" dirty="0"/>
                        <a:t>21,8</a:t>
                      </a:r>
                    </a:p>
                  </a:txBody>
                  <a:tcPr/>
                </a:tc>
                <a:tc>
                  <a:txBody>
                    <a:bodyPr/>
                    <a:lstStyle/>
                    <a:p>
                      <a:r>
                        <a:rPr lang="fr-FR" dirty="0"/>
                        <a:t>23,7</a:t>
                      </a:r>
                    </a:p>
                  </a:txBody>
                  <a:tcPr/>
                </a:tc>
                <a:extLst>
                  <a:ext uri="{0D108BD9-81ED-4DB2-BD59-A6C34878D82A}">
                    <a16:rowId xmlns:a16="http://schemas.microsoft.com/office/drawing/2014/main" val="2548950942"/>
                  </a:ext>
                </a:extLst>
              </a:tr>
              <a:tr h="370840">
                <a:tc>
                  <a:txBody>
                    <a:bodyPr/>
                    <a:lstStyle/>
                    <a:p>
                      <a:r>
                        <a:rPr lang="fr-FR" dirty="0"/>
                        <a:t>20,7</a:t>
                      </a:r>
                    </a:p>
                  </a:txBody>
                  <a:tcPr/>
                </a:tc>
                <a:tc>
                  <a:txBody>
                    <a:bodyPr/>
                    <a:lstStyle/>
                    <a:p>
                      <a:r>
                        <a:rPr lang="fr-FR" dirty="0"/>
                        <a:t>23,2</a:t>
                      </a:r>
                    </a:p>
                  </a:txBody>
                  <a:tcPr/>
                </a:tc>
                <a:tc>
                  <a:txBody>
                    <a:bodyPr/>
                    <a:lstStyle/>
                    <a:p>
                      <a:r>
                        <a:rPr lang="fr-FR" dirty="0"/>
                        <a:t>22,1</a:t>
                      </a:r>
                    </a:p>
                  </a:txBody>
                  <a:tcPr/>
                </a:tc>
                <a:extLst>
                  <a:ext uri="{0D108BD9-81ED-4DB2-BD59-A6C34878D82A}">
                    <a16:rowId xmlns:a16="http://schemas.microsoft.com/office/drawing/2014/main" val="493864566"/>
                  </a:ext>
                </a:extLst>
              </a:tr>
              <a:tr h="370840">
                <a:tc>
                  <a:txBody>
                    <a:bodyPr/>
                    <a:lstStyle/>
                    <a:p>
                      <a:r>
                        <a:rPr lang="fr-FR" dirty="0"/>
                        <a:t>24,6</a:t>
                      </a:r>
                    </a:p>
                  </a:txBody>
                  <a:tcPr/>
                </a:tc>
                <a:tc>
                  <a:txBody>
                    <a:bodyPr/>
                    <a:lstStyle/>
                    <a:p>
                      <a:r>
                        <a:rPr lang="fr-FR" dirty="0"/>
                        <a:t>19,8</a:t>
                      </a:r>
                    </a:p>
                  </a:txBody>
                  <a:tcPr/>
                </a:tc>
                <a:tc>
                  <a:txBody>
                    <a:bodyPr/>
                    <a:lstStyle/>
                    <a:p>
                      <a:r>
                        <a:rPr lang="fr-FR" dirty="0"/>
                        <a:t>21,9</a:t>
                      </a:r>
                    </a:p>
                  </a:txBody>
                  <a:tcPr/>
                </a:tc>
                <a:extLst>
                  <a:ext uri="{0D108BD9-81ED-4DB2-BD59-A6C34878D82A}">
                    <a16:rowId xmlns:a16="http://schemas.microsoft.com/office/drawing/2014/main" val="189590912"/>
                  </a:ext>
                </a:extLst>
              </a:tr>
              <a:tr h="370840">
                <a:tc>
                  <a:txBody>
                    <a:bodyPr/>
                    <a:lstStyle/>
                    <a:p>
                      <a:r>
                        <a:rPr lang="fr-FR" dirty="0"/>
                        <a:t>23,7</a:t>
                      </a:r>
                    </a:p>
                  </a:txBody>
                  <a:tcPr/>
                </a:tc>
                <a:tc>
                  <a:txBody>
                    <a:bodyPr/>
                    <a:lstStyle/>
                    <a:p>
                      <a:r>
                        <a:rPr lang="fr-FR" dirty="0"/>
                        <a:t>20,0</a:t>
                      </a:r>
                    </a:p>
                  </a:txBody>
                  <a:tcPr/>
                </a:tc>
                <a:tc>
                  <a:txBody>
                    <a:bodyPr/>
                    <a:lstStyle/>
                    <a:p>
                      <a:r>
                        <a:rPr lang="fr-FR" dirty="0"/>
                        <a:t>22,9</a:t>
                      </a:r>
                    </a:p>
                  </a:txBody>
                  <a:tcPr/>
                </a:tc>
                <a:extLst>
                  <a:ext uri="{0D108BD9-81ED-4DB2-BD59-A6C34878D82A}">
                    <a16:rowId xmlns:a16="http://schemas.microsoft.com/office/drawing/2014/main" val="2218989454"/>
                  </a:ext>
                </a:extLst>
              </a:tr>
              <a:tr h="370840">
                <a:tc>
                  <a:txBody>
                    <a:bodyPr/>
                    <a:lstStyle/>
                    <a:p>
                      <a:r>
                        <a:rPr lang="fr-FR" dirty="0"/>
                        <a:t>22,8</a:t>
                      </a:r>
                    </a:p>
                  </a:txBody>
                  <a:tcPr/>
                </a:tc>
                <a:tc>
                  <a:txBody>
                    <a:bodyPr/>
                    <a:lstStyle/>
                    <a:p>
                      <a:r>
                        <a:rPr lang="fr-FR" dirty="0"/>
                        <a:t>21,2</a:t>
                      </a:r>
                    </a:p>
                  </a:txBody>
                  <a:tcPr/>
                </a:tc>
                <a:tc>
                  <a:txBody>
                    <a:bodyPr/>
                    <a:lstStyle/>
                    <a:p>
                      <a:r>
                        <a:rPr lang="fr-FR" dirty="0"/>
                        <a:t>24,3</a:t>
                      </a:r>
                    </a:p>
                  </a:txBody>
                  <a:tcPr/>
                </a:tc>
                <a:extLst>
                  <a:ext uri="{0D108BD9-81ED-4DB2-BD59-A6C34878D82A}">
                    <a16:rowId xmlns:a16="http://schemas.microsoft.com/office/drawing/2014/main" val="981113010"/>
                  </a:ext>
                </a:extLst>
              </a:tr>
            </a:tbl>
          </a:graphicData>
        </a:graphic>
      </p:graphicFrame>
      <p:sp>
        <p:nvSpPr>
          <p:cNvPr id="3" name="Rectangle 2">
            <a:extLst>
              <a:ext uri="{FF2B5EF4-FFF2-40B4-BE49-F238E27FC236}">
                <a16:creationId xmlns:a16="http://schemas.microsoft.com/office/drawing/2014/main" id="{54A3506B-97EC-45BA-BF8F-A5CB969AAD5B}"/>
              </a:ext>
            </a:extLst>
          </p:cNvPr>
          <p:cNvSpPr/>
          <p:nvPr/>
        </p:nvSpPr>
        <p:spPr>
          <a:xfrm>
            <a:off x="561973" y="4696385"/>
            <a:ext cx="11068051" cy="646331"/>
          </a:xfrm>
          <a:prstGeom prst="rect">
            <a:avLst/>
          </a:prstGeom>
        </p:spPr>
        <p:txBody>
          <a:bodyPr wrap="square">
            <a:spAutoFit/>
          </a:bodyPr>
          <a:lstStyle/>
          <a:p>
            <a:r>
              <a:rPr lang="fr-FR" dirty="0"/>
              <a:t>Les fleurs : Variable qualitative contenant trois modalités (=espèces), appelée facteur (à effets fixes). </a:t>
            </a:r>
          </a:p>
          <a:p>
            <a:r>
              <a:rPr lang="fr-FR" dirty="0"/>
              <a:t>Longueurs des tiges : Réponse, notée Y.</a:t>
            </a:r>
          </a:p>
        </p:txBody>
      </p:sp>
      <p:sp>
        <p:nvSpPr>
          <p:cNvPr id="4" name="Rectangle 3">
            <a:extLst>
              <a:ext uri="{FF2B5EF4-FFF2-40B4-BE49-F238E27FC236}">
                <a16:creationId xmlns:a16="http://schemas.microsoft.com/office/drawing/2014/main" id="{A97EF96C-C479-49DE-B814-DE0AF3172145}"/>
              </a:ext>
            </a:extLst>
          </p:cNvPr>
          <p:cNvSpPr/>
          <p:nvPr/>
        </p:nvSpPr>
        <p:spPr>
          <a:xfrm>
            <a:off x="2919411" y="5569545"/>
            <a:ext cx="6096000" cy="923330"/>
          </a:xfrm>
          <a:prstGeom prst="rect">
            <a:avLst/>
          </a:prstGeom>
          <a:ln>
            <a:solidFill>
              <a:srgbClr val="002060"/>
            </a:solidFill>
          </a:ln>
        </p:spPr>
        <p:txBody>
          <a:bodyPr>
            <a:spAutoFit/>
          </a:bodyPr>
          <a:lstStyle/>
          <a:p>
            <a:pPr algn="ctr"/>
            <a:r>
              <a:rPr lang="fr-FR" b="1" dirty="0"/>
              <a:t>L’analyse de variance à un facteur teste l’effet d’un facteur contrôlé A ayant p modalités sur les moyennes d’une variable quantitative Y.</a:t>
            </a:r>
          </a:p>
        </p:txBody>
      </p:sp>
      <p:sp>
        <p:nvSpPr>
          <p:cNvPr id="5" name="ZoneTexte 4">
            <a:extLst>
              <a:ext uri="{FF2B5EF4-FFF2-40B4-BE49-F238E27FC236}">
                <a16:creationId xmlns:a16="http://schemas.microsoft.com/office/drawing/2014/main" id="{7CDE8582-F4B1-4B4E-8C42-609FFA373940}"/>
              </a:ext>
            </a:extLst>
          </p:cNvPr>
          <p:cNvSpPr txBox="1"/>
          <p:nvPr/>
        </p:nvSpPr>
        <p:spPr>
          <a:xfrm>
            <a:off x="10329863" y="2654927"/>
            <a:ext cx="1643063" cy="1077218"/>
          </a:xfrm>
          <a:prstGeom prst="rect">
            <a:avLst/>
          </a:prstGeom>
          <a:noFill/>
        </p:spPr>
        <p:txBody>
          <a:bodyPr wrap="square" rtlCol="0">
            <a:spAutoFit/>
          </a:bodyPr>
          <a:lstStyle/>
          <a:p>
            <a:r>
              <a:rPr lang="fr-FR" sz="1600" dirty="0"/>
              <a:t>Les échantillons sont de même taille : expérience équilibrée</a:t>
            </a:r>
          </a:p>
        </p:txBody>
      </p:sp>
    </p:spTree>
    <p:extLst>
      <p:ext uri="{BB962C8B-B14F-4D97-AF65-F5344CB8AC3E}">
        <p14:creationId xmlns:p14="http://schemas.microsoft.com/office/powerpoint/2010/main" val="8882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BABB57FD-6470-4172-BE7F-96D07AE2F424}"/>
              </a:ext>
            </a:extLst>
          </p:cNvPr>
          <p:cNvPicPr>
            <a:picLocks noChangeAspect="1"/>
          </p:cNvPicPr>
          <p:nvPr/>
        </p:nvPicPr>
        <p:blipFill>
          <a:blip r:embed="rId3"/>
          <a:stretch>
            <a:fillRect/>
          </a:stretch>
        </p:blipFill>
        <p:spPr>
          <a:xfrm>
            <a:off x="838200" y="3084928"/>
            <a:ext cx="3205162" cy="1829361"/>
          </a:xfrm>
          <a:prstGeom prst="rect">
            <a:avLst/>
          </a:prstGeom>
        </p:spPr>
      </p:pic>
      <p:pic>
        <p:nvPicPr>
          <p:cNvPr id="9" name="Image 8">
            <a:extLst>
              <a:ext uri="{FF2B5EF4-FFF2-40B4-BE49-F238E27FC236}">
                <a16:creationId xmlns:a16="http://schemas.microsoft.com/office/drawing/2014/main" id="{F85A1CE2-13E1-429A-AB1E-E7BA4D250D1C}"/>
              </a:ext>
            </a:extLst>
          </p:cNvPr>
          <p:cNvPicPr>
            <a:picLocks noChangeAspect="1"/>
          </p:cNvPicPr>
          <p:nvPr/>
        </p:nvPicPr>
        <p:blipFill>
          <a:blip r:embed="rId4"/>
          <a:stretch>
            <a:fillRect/>
          </a:stretch>
        </p:blipFill>
        <p:spPr>
          <a:xfrm>
            <a:off x="6240721" y="2322606"/>
            <a:ext cx="3553838" cy="1604403"/>
          </a:xfrm>
          <a:prstGeom prst="rect">
            <a:avLst/>
          </a:prstGeom>
        </p:spPr>
      </p:pic>
      <p:pic>
        <p:nvPicPr>
          <p:cNvPr id="10" name="Image 9">
            <a:extLst>
              <a:ext uri="{FF2B5EF4-FFF2-40B4-BE49-F238E27FC236}">
                <a16:creationId xmlns:a16="http://schemas.microsoft.com/office/drawing/2014/main" id="{AF62D640-762A-47B2-9133-A8EC0EDF3EDA}"/>
              </a:ext>
            </a:extLst>
          </p:cNvPr>
          <p:cNvPicPr>
            <a:picLocks noChangeAspect="1"/>
          </p:cNvPicPr>
          <p:nvPr/>
        </p:nvPicPr>
        <p:blipFill>
          <a:blip r:embed="rId5"/>
          <a:stretch>
            <a:fillRect/>
          </a:stretch>
        </p:blipFill>
        <p:spPr>
          <a:xfrm>
            <a:off x="6240721" y="4914289"/>
            <a:ext cx="3684838" cy="1604403"/>
          </a:xfrm>
          <a:prstGeom prst="rect">
            <a:avLst/>
          </a:prstGeom>
        </p:spPr>
      </p:pic>
      <p:sp>
        <p:nvSpPr>
          <p:cNvPr id="11" name="ZoneTexte 10">
            <a:extLst>
              <a:ext uri="{FF2B5EF4-FFF2-40B4-BE49-F238E27FC236}">
                <a16:creationId xmlns:a16="http://schemas.microsoft.com/office/drawing/2014/main" id="{5AD45BE4-3AD1-44E9-A94D-98322B417408}"/>
              </a:ext>
            </a:extLst>
          </p:cNvPr>
          <p:cNvSpPr txBox="1"/>
          <p:nvPr/>
        </p:nvSpPr>
        <p:spPr>
          <a:xfrm>
            <a:off x="5272088" y="1764736"/>
            <a:ext cx="2228850" cy="369332"/>
          </a:xfrm>
          <a:prstGeom prst="rect">
            <a:avLst/>
          </a:prstGeom>
          <a:noFill/>
        </p:spPr>
        <p:txBody>
          <a:bodyPr wrap="square" rtlCol="0">
            <a:spAutoFit/>
          </a:bodyPr>
          <a:lstStyle/>
          <a:p>
            <a:r>
              <a:rPr lang="fr-FR" dirty="0"/>
              <a:t>Moyennes</a:t>
            </a:r>
          </a:p>
        </p:txBody>
      </p:sp>
      <p:sp>
        <p:nvSpPr>
          <p:cNvPr id="13" name="ZoneTexte 12">
            <a:extLst>
              <a:ext uri="{FF2B5EF4-FFF2-40B4-BE49-F238E27FC236}">
                <a16:creationId xmlns:a16="http://schemas.microsoft.com/office/drawing/2014/main" id="{B061B2A1-068E-47A0-8E50-E4022122D070}"/>
              </a:ext>
            </a:extLst>
          </p:cNvPr>
          <p:cNvSpPr txBox="1"/>
          <p:nvPr/>
        </p:nvSpPr>
        <p:spPr>
          <a:xfrm>
            <a:off x="5272088" y="4473766"/>
            <a:ext cx="2228850" cy="369332"/>
          </a:xfrm>
          <a:prstGeom prst="rect">
            <a:avLst/>
          </a:prstGeom>
          <a:noFill/>
        </p:spPr>
        <p:txBody>
          <a:bodyPr wrap="square" rtlCol="0">
            <a:spAutoFit/>
          </a:bodyPr>
          <a:lstStyle/>
          <a:p>
            <a:r>
              <a:rPr lang="fr-FR" dirty="0"/>
              <a:t>Variances</a:t>
            </a:r>
          </a:p>
        </p:txBody>
      </p:sp>
      <p:sp>
        <p:nvSpPr>
          <p:cNvPr id="12" name="Rectangle 11">
            <a:extLst>
              <a:ext uri="{FF2B5EF4-FFF2-40B4-BE49-F238E27FC236}">
                <a16:creationId xmlns:a16="http://schemas.microsoft.com/office/drawing/2014/main" id="{CB88D306-1B7C-4BC0-ABE7-48148693ECB9}"/>
              </a:ext>
            </a:extLst>
          </p:cNvPr>
          <p:cNvSpPr/>
          <p:nvPr/>
        </p:nvSpPr>
        <p:spPr>
          <a:xfrm>
            <a:off x="415322" y="5531824"/>
            <a:ext cx="4050917" cy="369332"/>
          </a:xfrm>
          <a:prstGeom prst="rect">
            <a:avLst/>
          </a:prstGeom>
        </p:spPr>
        <p:txBody>
          <a:bodyPr wrap="none">
            <a:spAutoFit/>
          </a:bodyPr>
          <a:lstStyle/>
          <a:p>
            <a:r>
              <a:rPr lang="fr-FR" dirty="0"/>
              <a:t>Nombre d’observations : n = I*J = 6*3=18</a:t>
            </a:r>
          </a:p>
        </p:txBody>
      </p:sp>
    </p:spTree>
    <p:extLst>
      <p:ext uri="{BB962C8B-B14F-4D97-AF65-F5344CB8AC3E}">
        <p14:creationId xmlns:p14="http://schemas.microsoft.com/office/powerpoint/2010/main" val="354372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Modèle</a:t>
            </a:r>
          </a:p>
        </p:txBody>
      </p:sp>
      <p:pic>
        <p:nvPicPr>
          <p:cNvPr id="2050" name="Picture 2" descr="http://unt-ori2.crihan.fr/unspf/2010_Limoges_Vignoles_StatsAnova/res/09-1-1-introduction_2.png">
            <a:extLst>
              <a:ext uri="{FF2B5EF4-FFF2-40B4-BE49-F238E27FC236}">
                <a16:creationId xmlns:a16="http://schemas.microsoft.com/office/drawing/2014/main" id="{A42D3B70-782E-4EAD-805E-4D52A2D63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468563"/>
            <a:ext cx="3905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D6BA15ED-C79C-4593-8D70-4F4FD8017DA2}"/>
              </a:ext>
            </a:extLst>
          </p:cNvPr>
          <p:cNvPicPr>
            <a:picLocks noChangeAspect="1"/>
          </p:cNvPicPr>
          <p:nvPr/>
        </p:nvPicPr>
        <p:blipFill>
          <a:blip r:embed="rId3"/>
          <a:stretch>
            <a:fillRect/>
          </a:stretch>
        </p:blipFill>
        <p:spPr>
          <a:xfrm>
            <a:off x="2952750" y="2790825"/>
            <a:ext cx="6286500" cy="638175"/>
          </a:xfrm>
          <a:prstGeom prst="rect">
            <a:avLst/>
          </a:prstGeom>
        </p:spPr>
      </p:pic>
      <p:sp>
        <p:nvSpPr>
          <p:cNvPr id="4" name="Rectangle 3">
            <a:extLst>
              <a:ext uri="{FF2B5EF4-FFF2-40B4-BE49-F238E27FC236}">
                <a16:creationId xmlns:a16="http://schemas.microsoft.com/office/drawing/2014/main" id="{ECEF49D7-27A6-4B9A-8590-7B70657B6574}"/>
              </a:ext>
            </a:extLst>
          </p:cNvPr>
          <p:cNvSpPr/>
          <p:nvPr/>
        </p:nvSpPr>
        <p:spPr>
          <a:xfrm>
            <a:off x="838200" y="4371976"/>
            <a:ext cx="9713845" cy="1754326"/>
          </a:xfrm>
          <a:prstGeom prst="rect">
            <a:avLst/>
          </a:prstGeom>
        </p:spPr>
        <p:txBody>
          <a:bodyPr wrap="square">
            <a:spAutoFit/>
          </a:bodyPr>
          <a:lstStyle/>
          <a:p>
            <a:r>
              <a:rPr lang="fr-FR" b="1" dirty="0"/>
              <a:t>Test de comparaison des moyennes : </a:t>
            </a:r>
          </a:p>
          <a:p>
            <a:endParaRPr lang="fr-FR" dirty="0"/>
          </a:p>
          <a:p>
            <a:r>
              <a:rPr lang="fr-FR" dirty="0"/>
              <a:t>Hypothèse nulle (H0) : µ</a:t>
            </a:r>
            <a:r>
              <a:rPr lang="fr-FR" baseline="-25000" dirty="0"/>
              <a:t>1</a:t>
            </a:r>
            <a:r>
              <a:rPr lang="fr-FR" dirty="0"/>
              <a:t> = µ</a:t>
            </a:r>
            <a:r>
              <a:rPr lang="fr-FR" baseline="-25000" dirty="0"/>
              <a:t>2 </a:t>
            </a:r>
            <a:r>
              <a:rPr lang="fr-FR" dirty="0"/>
              <a:t>= … = µ</a:t>
            </a:r>
            <a:r>
              <a:rPr lang="fr-FR" baseline="-25000" dirty="0"/>
              <a:t>n</a:t>
            </a:r>
          </a:p>
          <a:p>
            <a:r>
              <a:rPr lang="fr-FR" dirty="0"/>
              <a:t>Contre (H1) : Les µ</a:t>
            </a:r>
            <a:r>
              <a:rPr lang="fr-FR" baseline="-25000" dirty="0"/>
              <a:t>i</a:t>
            </a:r>
            <a:r>
              <a:rPr lang="fr-FR" dirty="0"/>
              <a:t> ne sont pas tous égaux. </a:t>
            </a:r>
          </a:p>
          <a:p>
            <a:endParaRPr lang="fr-FR" dirty="0"/>
          </a:p>
          <a:p>
            <a:r>
              <a:rPr lang="fr-FR" dirty="0"/>
              <a:t>		=&gt; Utilisation de l’analyse de la variance à un facteur. </a:t>
            </a:r>
          </a:p>
        </p:txBody>
      </p:sp>
    </p:spTree>
    <p:extLst>
      <p:ext uri="{BB962C8B-B14F-4D97-AF65-F5344CB8AC3E}">
        <p14:creationId xmlns:p14="http://schemas.microsoft.com/office/powerpoint/2010/main" val="223570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565210" y="2436421"/>
            <a:ext cx="11336277"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fr-FR" altLang="fr-FR" sz="2000" dirty="0">
                <a:solidFill>
                  <a:srgbClr val="000000"/>
                </a:solidFill>
                <a:latin typeface="Tahoma" panose="020B0604030504040204" pitchFamily="34" charset="0"/>
                <a:cs typeface="Tahoma" panose="020B0604030504040204" pitchFamily="34" charset="0"/>
              </a:rPr>
              <a:t>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populations étudiées suivent une distribution normale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fr-FR" altLang="fr-FR" sz="2000" dirty="0">
                <a:solidFill>
                  <a:srgbClr val="000000"/>
                </a:solidFill>
                <a:latin typeface="Tahoma" panose="020B0604030504040204" pitchFamily="34" charset="0"/>
                <a:cs typeface="Tahoma" panose="020B0604030504040204" pitchFamily="34" charset="0"/>
              </a:rPr>
              <a:t>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variances des populations sont toutes égales (</a:t>
            </a:r>
            <a:r>
              <a:rPr kumimoji="0" lang="fr-FR" altLang="fr-FR" sz="2000" b="1" i="0" u="none" strike="noStrike" cap="none" normalizeH="0" baseline="0" dirty="0">
                <a:ln>
                  <a:noFill/>
                </a:ln>
                <a:effectLst/>
                <a:latin typeface="Tahoma" panose="020B0604030504040204" pitchFamily="34" charset="0"/>
                <a:cs typeface="Tahoma" panose="020B0604030504040204" pitchFamily="34" charset="0"/>
              </a:rPr>
              <a:t>HOMOSCEDASTICITE</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fr-FR" altLang="fr-FR" sz="2000" dirty="0">
              <a:solidFill>
                <a:srgbClr val="000000"/>
              </a:solidFill>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fr-FR" altLang="fr-FR" sz="2000" dirty="0">
                <a:solidFill>
                  <a:srgbClr val="000000"/>
                </a:solidFill>
                <a:latin typeface="Tahoma" panose="020B0604030504040204" pitchFamily="34" charset="0"/>
                <a:cs typeface="Tahoma" panose="020B0604030504040204" pitchFamily="34" charset="0"/>
              </a:rPr>
              <a:t>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échantillons </a:t>
            </a:r>
            <a:r>
              <a:rPr kumimoji="0" lang="fr-FR" altLang="fr-FR" sz="20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E</a:t>
            </a:r>
            <a:r>
              <a:rPr kumimoji="0" lang="fr-FR" altLang="fr-FR"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i</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de tailles </a:t>
            </a:r>
            <a:r>
              <a:rPr lang="fr-FR" altLang="fr-FR" sz="2000" dirty="0">
                <a:solidFill>
                  <a:srgbClr val="000000"/>
                </a:solidFill>
                <a:latin typeface="Tahoma" panose="020B0604030504040204" pitchFamily="34" charset="0"/>
                <a:cs typeface="Tahoma" panose="020B0604030504040204" pitchFamily="34" charset="0"/>
              </a:rPr>
              <a:t>n</a:t>
            </a:r>
            <a:r>
              <a:rPr lang="fr-FR" altLang="fr-FR" sz="1600" dirty="0">
                <a:solidFill>
                  <a:srgbClr val="000000"/>
                </a:solidFill>
                <a:latin typeface="Tahoma" panose="020B0604030504040204" pitchFamily="34" charset="0"/>
                <a:cs typeface="Tahoma" panose="020B0604030504040204" pitchFamily="34" charset="0"/>
              </a:rPr>
              <a:t>i</a:t>
            </a:r>
            <a:r>
              <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sont prélevés aléatoirement et indépendamment </a:t>
            </a:r>
          </a:p>
          <a:p>
            <a:pPr marR="0" lvl="0" algn="l" defTabSz="914400" rtl="0" eaLnBrk="0" fontAlgn="base" latinLnBrk="0" hangingPunct="0">
              <a:lnSpc>
                <a:spcPct val="100000"/>
              </a:lnSpc>
              <a:spcBef>
                <a:spcPct val="0"/>
              </a:spcBef>
              <a:spcAft>
                <a:spcPct val="0"/>
              </a:spcAft>
              <a:buClrTx/>
              <a:buSzTx/>
              <a:tabLst/>
            </a:pPr>
            <a:r>
              <a:rPr lang="fr-FR" altLang="fr-FR" sz="2000" dirty="0">
                <a:solidFill>
                  <a:srgbClr val="000000"/>
                </a:solidFill>
                <a:latin typeface="Tahoma" panose="020B0604030504040204" pitchFamily="34" charset="0"/>
                <a:cs typeface="Tahoma" panose="020B0604030504040204" pitchFamily="34" charset="0"/>
              </a:rPr>
              <a:t>	</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dans les populations.</a:t>
            </a: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604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537914" y="2363632"/>
            <a:ext cx="113362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fr-FR" altLang="fr-FR" sz="2000" dirty="0">
                <a:solidFill>
                  <a:srgbClr val="000000"/>
                </a:solidFill>
                <a:latin typeface="Tahoma" panose="020B0604030504040204" pitchFamily="34" charset="0"/>
                <a:cs typeface="Tahoma" panose="020B0604030504040204" pitchFamily="34" charset="0"/>
              </a:rPr>
              <a:t>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populations étudiées suivent une distribution normale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5236072-5918-4BDC-A135-4C25522968F9}"/>
              </a:ext>
            </a:extLst>
          </p:cNvPr>
          <p:cNvSpPr/>
          <p:nvPr/>
        </p:nvSpPr>
        <p:spPr>
          <a:xfrm>
            <a:off x="1342883" y="3102296"/>
            <a:ext cx="8511654" cy="923330"/>
          </a:xfrm>
          <a:prstGeom prst="rect">
            <a:avLst/>
          </a:prstGeom>
        </p:spPr>
        <p:txBody>
          <a:bodyPr wrap="square">
            <a:spAutoFit/>
          </a:bodyPr>
          <a:lstStyle/>
          <a:p>
            <a:r>
              <a:rPr lang="fr-FR" dirty="0"/>
              <a:t>Test de Shapiro-</a:t>
            </a:r>
            <a:r>
              <a:rPr lang="fr-FR" dirty="0" err="1"/>
              <a:t>Wilk</a:t>
            </a:r>
            <a:r>
              <a:rPr lang="fr-FR" dirty="0"/>
              <a:t> sur l’ensemble des résidus </a:t>
            </a:r>
          </a:p>
          <a:p>
            <a:pPr lvl="1"/>
            <a:r>
              <a:rPr lang="fr-FR" dirty="0"/>
              <a:t>(H0) : les résidus suivent une loi normale </a:t>
            </a:r>
          </a:p>
          <a:p>
            <a:pPr lvl="1"/>
            <a:r>
              <a:rPr lang="fr-FR" dirty="0"/>
              <a:t>(H1) : les résidus ne suivent pas une loi normale</a:t>
            </a:r>
          </a:p>
        </p:txBody>
      </p:sp>
      <p:pic>
        <p:nvPicPr>
          <p:cNvPr id="4" name="Image 3">
            <a:extLst>
              <a:ext uri="{FF2B5EF4-FFF2-40B4-BE49-F238E27FC236}">
                <a16:creationId xmlns:a16="http://schemas.microsoft.com/office/drawing/2014/main" id="{4442EA0A-0983-4E02-AF13-0454FBCCC8BB}"/>
              </a:ext>
            </a:extLst>
          </p:cNvPr>
          <p:cNvPicPr>
            <a:picLocks noChangeAspect="1"/>
          </p:cNvPicPr>
          <p:nvPr/>
        </p:nvPicPr>
        <p:blipFill>
          <a:blip r:embed="rId3"/>
          <a:stretch>
            <a:fillRect/>
          </a:stretch>
        </p:blipFill>
        <p:spPr>
          <a:xfrm>
            <a:off x="1342883" y="4721130"/>
            <a:ext cx="3000375" cy="1009650"/>
          </a:xfrm>
          <a:prstGeom prst="rect">
            <a:avLst/>
          </a:prstGeom>
        </p:spPr>
      </p:pic>
      <p:sp>
        <p:nvSpPr>
          <p:cNvPr id="7" name="Rectangle 6">
            <a:extLst>
              <a:ext uri="{FF2B5EF4-FFF2-40B4-BE49-F238E27FC236}">
                <a16:creationId xmlns:a16="http://schemas.microsoft.com/office/drawing/2014/main" id="{F6C76888-E35C-4614-994C-64354F4E1ABC}"/>
              </a:ext>
            </a:extLst>
          </p:cNvPr>
          <p:cNvSpPr/>
          <p:nvPr/>
        </p:nvSpPr>
        <p:spPr>
          <a:xfrm>
            <a:off x="5257800" y="4706487"/>
            <a:ext cx="6096000" cy="923330"/>
          </a:xfrm>
          <a:prstGeom prst="rect">
            <a:avLst/>
          </a:prstGeom>
          <a:solidFill>
            <a:schemeClr val="accent1">
              <a:lumMod val="20000"/>
              <a:lumOff val="80000"/>
            </a:schemeClr>
          </a:solidFill>
          <a:ln>
            <a:solidFill>
              <a:srgbClr val="002060"/>
            </a:solidFill>
          </a:ln>
        </p:spPr>
        <p:txBody>
          <a:bodyPr>
            <a:spAutoFit/>
          </a:bodyPr>
          <a:lstStyle/>
          <a:p>
            <a:r>
              <a:rPr lang="fr-FR" dirty="0"/>
              <a:t>On rejette H0 si W &lt; </a:t>
            </a:r>
            <a:r>
              <a:rPr lang="fr-FR" dirty="0" err="1"/>
              <a:t>W</a:t>
            </a:r>
            <a:r>
              <a:rPr lang="fr-FR" baseline="-25000" dirty="0" err="1"/>
              <a:t>crit</a:t>
            </a:r>
            <a:r>
              <a:rPr lang="fr-FR" dirty="0"/>
              <a:t> </a:t>
            </a:r>
          </a:p>
          <a:p>
            <a:r>
              <a:rPr lang="fr-FR" dirty="0"/>
              <a:t>Les valeurs seuils </a:t>
            </a:r>
            <a:r>
              <a:rPr lang="fr-FR" dirty="0" err="1"/>
              <a:t>W</a:t>
            </a:r>
            <a:r>
              <a:rPr lang="fr-FR" baseline="-25000" dirty="0" err="1"/>
              <a:t>crit</a:t>
            </a:r>
            <a:r>
              <a:rPr lang="fr-FR" dirty="0"/>
              <a:t>  pour différents risques α et effectifs n sont lues dans la table de Shapiro-</a:t>
            </a:r>
            <a:r>
              <a:rPr lang="fr-FR" dirty="0" err="1"/>
              <a:t>Wilk</a:t>
            </a:r>
            <a:r>
              <a:rPr lang="fr-FR" dirty="0"/>
              <a:t>. </a:t>
            </a:r>
          </a:p>
        </p:txBody>
      </p:sp>
    </p:spTree>
    <p:extLst>
      <p:ext uri="{BB962C8B-B14F-4D97-AF65-F5344CB8AC3E}">
        <p14:creationId xmlns:p14="http://schemas.microsoft.com/office/powerpoint/2010/main" val="56668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537914" y="2363632"/>
            <a:ext cx="113362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fr-FR" altLang="fr-FR" sz="2000" dirty="0">
                <a:solidFill>
                  <a:srgbClr val="000000"/>
                </a:solidFill>
                <a:latin typeface="Tahoma" panose="020B0604030504040204" pitchFamily="34" charset="0"/>
                <a:cs typeface="Tahoma" panose="020B0604030504040204" pitchFamily="34" charset="0"/>
              </a:rPr>
              <a:t>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populations étudiées suivent une distribution normale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9172442A-2FFD-4CD3-BB65-FE91C1912E60}"/>
              </a:ext>
            </a:extLst>
          </p:cNvPr>
          <p:cNvSpPr txBox="1"/>
          <p:nvPr/>
        </p:nvSpPr>
        <p:spPr>
          <a:xfrm>
            <a:off x="423081" y="3429000"/>
            <a:ext cx="11614244" cy="369332"/>
          </a:xfrm>
          <a:prstGeom prst="rect">
            <a:avLst/>
          </a:prstGeom>
          <a:noFill/>
        </p:spPr>
        <p:txBody>
          <a:bodyPr wrap="square" rtlCol="0">
            <a:spAutoFit/>
          </a:bodyPr>
          <a:lstStyle/>
          <a:p>
            <a:r>
              <a:rPr lang="fr-FR" dirty="0"/>
              <a:t>Dans notre exemple : </a:t>
            </a:r>
          </a:p>
        </p:txBody>
      </p:sp>
      <p:pic>
        <p:nvPicPr>
          <p:cNvPr id="8" name="Image 7">
            <a:extLst>
              <a:ext uri="{FF2B5EF4-FFF2-40B4-BE49-F238E27FC236}">
                <a16:creationId xmlns:a16="http://schemas.microsoft.com/office/drawing/2014/main" id="{CE74430D-5A3A-4563-AC01-4F743C843626}"/>
              </a:ext>
            </a:extLst>
          </p:cNvPr>
          <p:cNvPicPr>
            <a:picLocks noChangeAspect="1"/>
          </p:cNvPicPr>
          <p:nvPr/>
        </p:nvPicPr>
        <p:blipFill>
          <a:blip r:embed="rId3"/>
          <a:stretch>
            <a:fillRect/>
          </a:stretch>
        </p:blipFill>
        <p:spPr>
          <a:xfrm>
            <a:off x="3824216" y="3518044"/>
            <a:ext cx="4134917" cy="1222826"/>
          </a:xfrm>
          <a:prstGeom prst="rect">
            <a:avLst/>
          </a:prstGeom>
        </p:spPr>
      </p:pic>
      <p:sp>
        <p:nvSpPr>
          <p:cNvPr id="9" name="ZoneTexte 8">
            <a:extLst>
              <a:ext uri="{FF2B5EF4-FFF2-40B4-BE49-F238E27FC236}">
                <a16:creationId xmlns:a16="http://schemas.microsoft.com/office/drawing/2014/main" id="{1DABD745-DCB1-4E08-867A-1D65F834F57C}"/>
              </a:ext>
            </a:extLst>
          </p:cNvPr>
          <p:cNvSpPr txBox="1"/>
          <p:nvPr/>
        </p:nvSpPr>
        <p:spPr>
          <a:xfrm>
            <a:off x="3824216" y="5295331"/>
            <a:ext cx="5715569" cy="646331"/>
          </a:xfrm>
          <a:prstGeom prst="rect">
            <a:avLst/>
          </a:prstGeom>
          <a:noFill/>
        </p:spPr>
        <p:txBody>
          <a:bodyPr wrap="square" rtlCol="0">
            <a:spAutoFit/>
          </a:bodyPr>
          <a:lstStyle/>
          <a:p>
            <a:r>
              <a:rPr lang="fr-FR" b="1" i="1" dirty="0"/>
              <a:t>P-value = 0,7533 &gt; 0,05 donc on accepte H0</a:t>
            </a:r>
          </a:p>
          <a:p>
            <a:r>
              <a:rPr lang="fr-FR" b="1" i="1" dirty="0"/>
              <a:t>-&gt; Les populations suivent une distribution normale</a:t>
            </a:r>
          </a:p>
        </p:txBody>
      </p:sp>
    </p:spTree>
    <p:extLst>
      <p:ext uri="{BB962C8B-B14F-4D97-AF65-F5344CB8AC3E}">
        <p14:creationId xmlns:p14="http://schemas.microsoft.com/office/powerpoint/2010/main" val="871119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427861" y="2281745"/>
            <a:ext cx="113362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fr-FR" altLang="fr-FR" sz="2000" dirty="0">
                <a:solidFill>
                  <a:srgbClr val="000000"/>
                </a:solidFill>
                <a:latin typeface="Tahoma" panose="020B0604030504040204" pitchFamily="34" charset="0"/>
                <a:cs typeface="Tahoma" panose="020B0604030504040204" pitchFamily="34" charset="0"/>
              </a:rPr>
              <a:t>2.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variances des populations sont toutes égales (</a:t>
            </a:r>
            <a:r>
              <a:rPr kumimoji="0" lang="fr-FR" altLang="fr-FR" sz="2000" b="1" i="0" u="none" strike="noStrike" cap="none" normalizeH="0" baseline="0" dirty="0">
                <a:ln>
                  <a:noFill/>
                </a:ln>
                <a:solidFill>
                  <a:srgbClr val="FF0000"/>
                </a:solidFill>
                <a:effectLst/>
                <a:latin typeface="Tahoma" panose="020B0604030504040204" pitchFamily="34" charset="0"/>
                <a:cs typeface="Tahoma" panose="020B0604030504040204" pitchFamily="34" charset="0"/>
              </a:rPr>
              <a:t>HOMOSCEDASTICITE</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fr-FR" altLang="fr-FR" sz="2000" dirty="0">
              <a:solidFill>
                <a:srgbClr val="000000"/>
              </a:solidFill>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456EB1-E880-4BE1-8668-B7AE0821DBFF}"/>
              </a:ext>
            </a:extLst>
          </p:cNvPr>
          <p:cNvSpPr/>
          <p:nvPr/>
        </p:nvSpPr>
        <p:spPr>
          <a:xfrm>
            <a:off x="1342883" y="3102296"/>
            <a:ext cx="8511654" cy="923330"/>
          </a:xfrm>
          <a:prstGeom prst="rect">
            <a:avLst/>
          </a:prstGeom>
        </p:spPr>
        <p:txBody>
          <a:bodyPr wrap="square">
            <a:spAutoFit/>
          </a:bodyPr>
          <a:lstStyle/>
          <a:p>
            <a:r>
              <a:rPr lang="fr-FR" dirty="0"/>
              <a:t>Test de </a:t>
            </a:r>
            <a:r>
              <a:rPr lang="fr-FR" dirty="0" err="1"/>
              <a:t>Barlett</a:t>
            </a:r>
            <a:r>
              <a:rPr lang="fr-FR" dirty="0"/>
              <a:t> </a:t>
            </a:r>
          </a:p>
          <a:p>
            <a:r>
              <a:rPr lang="fr-FR" dirty="0"/>
              <a:t>	(H0) : les variances sont égales : </a:t>
            </a:r>
            <a:r>
              <a:rPr lang="el-GR" dirty="0"/>
              <a:t>σ</a:t>
            </a:r>
            <a:r>
              <a:rPr lang="fr-FR" baseline="-25000" dirty="0"/>
              <a:t>1</a:t>
            </a:r>
            <a:r>
              <a:rPr lang="fr-FR" dirty="0"/>
              <a:t> = </a:t>
            </a:r>
            <a:r>
              <a:rPr lang="el-GR" dirty="0"/>
              <a:t>σ </a:t>
            </a:r>
            <a:r>
              <a:rPr lang="fr-FR" baseline="-25000" dirty="0"/>
              <a:t>2 </a:t>
            </a:r>
            <a:r>
              <a:rPr lang="fr-FR" dirty="0"/>
              <a:t>= … = </a:t>
            </a:r>
            <a:r>
              <a:rPr lang="el-GR" dirty="0"/>
              <a:t>σ </a:t>
            </a:r>
            <a:r>
              <a:rPr lang="fr-FR" baseline="-25000" dirty="0"/>
              <a:t>n</a:t>
            </a:r>
            <a:endParaRPr lang="fr-FR" dirty="0"/>
          </a:p>
          <a:p>
            <a:pPr lvl="1"/>
            <a:r>
              <a:rPr lang="fr-FR" dirty="0"/>
              <a:t>(H1) : Les </a:t>
            </a:r>
            <a:r>
              <a:rPr lang="el-GR" dirty="0"/>
              <a:t>σ</a:t>
            </a:r>
            <a:r>
              <a:rPr lang="fr-FR" baseline="-25000" dirty="0"/>
              <a:t>i </a:t>
            </a:r>
            <a:r>
              <a:rPr lang="fr-FR" dirty="0"/>
              <a:t>ne sont pas égaux </a:t>
            </a:r>
          </a:p>
        </p:txBody>
      </p:sp>
      <p:sp>
        <p:nvSpPr>
          <p:cNvPr id="8" name="Rectangle 7">
            <a:extLst>
              <a:ext uri="{FF2B5EF4-FFF2-40B4-BE49-F238E27FC236}">
                <a16:creationId xmlns:a16="http://schemas.microsoft.com/office/drawing/2014/main" id="{0CDBD281-A307-4D2C-97A7-72E13800B690}"/>
              </a:ext>
            </a:extLst>
          </p:cNvPr>
          <p:cNvSpPr/>
          <p:nvPr/>
        </p:nvSpPr>
        <p:spPr>
          <a:xfrm>
            <a:off x="7855779" y="5037895"/>
            <a:ext cx="2912305" cy="369332"/>
          </a:xfrm>
          <a:prstGeom prst="rect">
            <a:avLst/>
          </a:prstGeom>
          <a:solidFill>
            <a:schemeClr val="accent1">
              <a:lumMod val="20000"/>
              <a:lumOff val="80000"/>
            </a:schemeClr>
          </a:solidFill>
          <a:ln>
            <a:solidFill>
              <a:srgbClr val="0070C0"/>
            </a:solidFill>
          </a:ln>
        </p:spPr>
        <p:txBody>
          <a:bodyPr wrap="square">
            <a:spAutoFit/>
          </a:bodyPr>
          <a:lstStyle/>
          <a:p>
            <a:r>
              <a:rPr lang="fr-FR" dirty="0"/>
              <a:t>On rejette H0 si B</a:t>
            </a:r>
            <a:r>
              <a:rPr lang="fr-FR" baseline="-25000" dirty="0"/>
              <a:t>obs</a:t>
            </a:r>
            <a:r>
              <a:rPr lang="fr-FR" dirty="0"/>
              <a:t> &gt; C</a:t>
            </a:r>
          </a:p>
        </p:txBody>
      </p:sp>
      <p:pic>
        <p:nvPicPr>
          <p:cNvPr id="3" name="Image 2">
            <a:extLst>
              <a:ext uri="{FF2B5EF4-FFF2-40B4-BE49-F238E27FC236}">
                <a16:creationId xmlns:a16="http://schemas.microsoft.com/office/drawing/2014/main" id="{3121266C-E880-4396-B18C-272E43EA4437}"/>
              </a:ext>
            </a:extLst>
          </p:cNvPr>
          <p:cNvPicPr>
            <a:picLocks noChangeAspect="1"/>
          </p:cNvPicPr>
          <p:nvPr/>
        </p:nvPicPr>
        <p:blipFill>
          <a:blip r:embed="rId3"/>
          <a:stretch>
            <a:fillRect/>
          </a:stretch>
        </p:blipFill>
        <p:spPr>
          <a:xfrm>
            <a:off x="597871" y="4121352"/>
            <a:ext cx="5400675" cy="1285875"/>
          </a:xfrm>
          <a:prstGeom prst="rect">
            <a:avLst/>
          </a:prstGeom>
        </p:spPr>
      </p:pic>
      <p:pic>
        <p:nvPicPr>
          <p:cNvPr id="4" name="Image 3">
            <a:extLst>
              <a:ext uri="{FF2B5EF4-FFF2-40B4-BE49-F238E27FC236}">
                <a16:creationId xmlns:a16="http://schemas.microsoft.com/office/drawing/2014/main" id="{6F0CAA7F-EE13-4D08-8258-99C2142768C9}"/>
              </a:ext>
            </a:extLst>
          </p:cNvPr>
          <p:cNvPicPr>
            <a:picLocks noChangeAspect="1"/>
          </p:cNvPicPr>
          <p:nvPr/>
        </p:nvPicPr>
        <p:blipFill>
          <a:blip r:embed="rId4"/>
          <a:stretch>
            <a:fillRect/>
          </a:stretch>
        </p:blipFill>
        <p:spPr>
          <a:xfrm>
            <a:off x="1698008" y="5517240"/>
            <a:ext cx="3200400" cy="638175"/>
          </a:xfrm>
          <a:prstGeom prst="rect">
            <a:avLst/>
          </a:prstGeom>
        </p:spPr>
      </p:pic>
      <p:sp>
        <p:nvSpPr>
          <p:cNvPr id="9" name="ZoneTexte 8">
            <a:extLst>
              <a:ext uri="{FF2B5EF4-FFF2-40B4-BE49-F238E27FC236}">
                <a16:creationId xmlns:a16="http://schemas.microsoft.com/office/drawing/2014/main" id="{C11F67D2-A00A-4ECF-B586-1F8ED6BD70FF}"/>
              </a:ext>
            </a:extLst>
          </p:cNvPr>
          <p:cNvSpPr txBox="1"/>
          <p:nvPr/>
        </p:nvSpPr>
        <p:spPr>
          <a:xfrm>
            <a:off x="1000124" y="6343650"/>
            <a:ext cx="5586413" cy="369332"/>
          </a:xfrm>
          <a:prstGeom prst="rect">
            <a:avLst/>
          </a:prstGeom>
          <a:noFill/>
        </p:spPr>
        <p:txBody>
          <a:bodyPr wrap="square" rtlCol="0">
            <a:spAutoFit/>
          </a:bodyPr>
          <a:lstStyle/>
          <a:p>
            <a:r>
              <a:rPr lang="fr-FR" dirty="0"/>
              <a:t>Et B</a:t>
            </a:r>
            <a:r>
              <a:rPr lang="fr-FR" baseline="-25000" dirty="0"/>
              <a:t>obs</a:t>
            </a:r>
            <a:r>
              <a:rPr lang="fr-FR" dirty="0"/>
              <a:t> suit une loi du khi-deux avec 1 ddl</a:t>
            </a:r>
          </a:p>
        </p:txBody>
      </p:sp>
    </p:spTree>
    <p:extLst>
      <p:ext uri="{BB962C8B-B14F-4D97-AF65-F5344CB8AC3E}">
        <p14:creationId xmlns:p14="http://schemas.microsoft.com/office/powerpoint/2010/main" val="391199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427861" y="2281745"/>
            <a:ext cx="113362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fr-FR" altLang="fr-FR" sz="2000" dirty="0">
                <a:solidFill>
                  <a:srgbClr val="000000"/>
                </a:solidFill>
                <a:latin typeface="Tahoma" panose="020B0604030504040204" pitchFamily="34" charset="0"/>
                <a:cs typeface="Tahoma" panose="020B0604030504040204" pitchFamily="34" charset="0"/>
              </a:rPr>
              <a:t>2.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variances des populations sont toutes égales (</a:t>
            </a:r>
            <a:r>
              <a:rPr kumimoji="0" lang="fr-FR" altLang="fr-FR" b="1" i="0" u="none" strike="noStrike" cap="none" normalizeH="0" baseline="0" dirty="0">
                <a:ln>
                  <a:noFill/>
                </a:ln>
                <a:effectLst/>
                <a:latin typeface="Tahoma" panose="020B0604030504040204" pitchFamily="34" charset="0"/>
                <a:cs typeface="Tahoma" panose="020B0604030504040204" pitchFamily="34" charset="0"/>
              </a:rPr>
              <a:t>HOMOSCEDASTICITE</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fr-FR" altLang="fr-FR" sz="2000" dirty="0">
              <a:solidFill>
                <a:srgbClr val="000000"/>
              </a:solidFill>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3BBB78E2-E16A-4271-9E35-0AFA397BDA1B}"/>
              </a:ext>
            </a:extLst>
          </p:cNvPr>
          <p:cNvPicPr>
            <a:picLocks noChangeAspect="1"/>
          </p:cNvPicPr>
          <p:nvPr/>
        </p:nvPicPr>
        <p:blipFill>
          <a:blip r:embed="rId3"/>
          <a:stretch>
            <a:fillRect/>
          </a:stretch>
        </p:blipFill>
        <p:spPr>
          <a:xfrm>
            <a:off x="3890961" y="3020409"/>
            <a:ext cx="4410075" cy="2085975"/>
          </a:xfrm>
          <a:prstGeom prst="rect">
            <a:avLst/>
          </a:prstGeom>
        </p:spPr>
      </p:pic>
      <p:sp>
        <p:nvSpPr>
          <p:cNvPr id="11" name="ZoneTexte 10">
            <a:extLst>
              <a:ext uri="{FF2B5EF4-FFF2-40B4-BE49-F238E27FC236}">
                <a16:creationId xmlns:a16="http://schemas.microsoft.com/office/drawing/2014/main" id="{425BBAFD-38AA-48D5-B8EC-773FAB477D3B}"/>
              </a:ext>
            </a:extLst>
          </p:cNvPr>
          <p:cNvSpPr txBox="1"/>
          <p:nvPr/>
        </p:nvSpPr>
        <p:spPr>
          <a:xfrm>
            <a:off x="427861" y="3193416"/>
            <a:ext cx="11614244" cy="369332"/>
          </a:xfrm>
          <a:prstGeom prst="rect">
            <a:avLst/>
          </a:prstGeom>
          <a:noFill/>
        </p:spPr>
        <p:txBody>
          <a:bodyPr wrap="square" rtlCol="0">
            <a:spAutoFit/>
          </a:bodyPr>
          <a:lstStyle/>
          <a:p>
            <a:r>
              <a:rPr lang="fr-FR" dirty="0"/>
              <a:t>Dans notre exemple : </a:t>
            </a:r>
          </a:p>
        </p:txBody>
      </p:sp>
      <p:sp>
        <p:nvSpPr>
          <p:cNvPr id="12" name="ZoneTexte 11">
            <a:extLst>
              <a:ext uri="{FF2B5EF4-FFF2-40B4-BE49-F238E27FC236}">
                <a16:creationId xmlns:a16="http://schemas.microsoft.com/office/drawing/2014/main" id="{FD48F515-5EF6-436B-A580-99C044DAD3A8}"/>
              </a:ext>
            </a:extLst>
          </p:cNvPr>
          <p:cNvSpPr txBox="1"/>
          <p:nvPr/>
        </p:nvSpPr>
        <p:spPr>
          <a:xfrm>
            <a:off x="3749265" y="5555036"/>
            <a:ext cx="5715569" cy="646331"/>
          </a:xfrm>
          <a:prstGeom prst="rect">
            <a:avLst/>
          </a:prstGeom>
          <a:noFill/>
        </p:spPr>
        <p:txBody>
          <a:bodyPr wrap="square" rtlCol="0">
            <a:spAutoFit/>
          </a:bodyPr>
          <a:lstStyle/>
          <a:p>
            <a:r>
              <a:rPr lang="fr-FR" b="1" i="1" dirty="0"/>
              <a:t>P-value = 0,8252 &gt; 0,05 donc on accepte H0</a:t>
            </a:r>
          </a:p>
          <a:p>
            <a:r>
              <a:rPr lang="fr-FR" b="1" i="1" dirty="0"/>
              <a:t>-&gt; Les variances sont homogènes</a:t>
            </a:r>
          </a:p>
        </p:txBody>
      </p:sp>
    </p:spTree>
    <p:extLst>
      <p:ext uri="{BB962C8B-B14F-4D97-AF65-F5344CB8AC3E}">
        <p14:creationId xmlns:p14="http://schemas.microsoft.com/office/powerpoint/2010/main" val="422942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46D10D-5C49-40F9-821B-D18CC6B86C5E}"/>
              </a:ext>
            </a:extLst>
          </p:cNvPr>
          <p:cNvSpPr/>
          <p:nvPr/>
        </p:nvSpPr>
        <p:spPr>
          <a:xfrm>
            <a:off x="956504" y="1267736"/>
            <a:ext cx="10623442" cy="3831649"/>
          </a:xfrm>
          <a:prstGeom prst="rect">
            <a:avLst/>
          </a:prstGeom>
          <a:solidFill>
            <a:srgbClr val="6FD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 name="Groupe 8">
            <a:extLst>
              <a:ext uri="{FF2B5EF4-FFF2-40B4-BE49-F238E27FC236}">
                <a16:creationId xmlns:a16="http://schemas.microsoft.com/office/drawing/2014/main" id="{992CCB30-41E0-4ADC-9AB5-41F084E87365}"/>
              </a:ext>
            </a:extLst>
          </p:cNvPr>
          <p:cNvGrpSpPr/>
          <p:nvPr/>
        </p:nvGrpSpPr>
        <p:grpSpPr>
          <a:xfrm>
            <a:off x="553194" y="960656"/>
            <a:ext cx="859883" cy="797960"/>
            <a:chOff x="560814" y="892075"/>
            <a:chExt cx="859883" cy="797960"/>
          </a:xfrm>
        </p:grpSpPr>
        <p:sp>
          <p:nvSpPr>
            <p:cNvPr id="10" name="Ellipse 9">
              <a:extLst>
                <a:ext uri="{FF2B5EF4-FFF2-40B4-BE49-F238E27FC236}">
                  <a16:creationId xmlns:a16="http://schemas.microsoft.com/office/drawing/2014/main" id="{A154CC78-34D1-4ADE-9268-3AD29A52729B}"/>
                </a:ext>
              </a:extLst>
            </p:cNvPr>
            <p:cNvSpPr/>
            <p:nvPr/>
          </p:nvSpPr>
          <p:spPr>
            <a:xfrm>
              <a:off x="560814" y="892075"/>
              <a:ext cx="797960" cy="797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riangle isocèle 11">
              <a:extLst>
                <a:ext uri="{FF2B5EF4-FFF2-40B4-BE49-F238E27FC236}">
                  <a16:creationId xmlns:a16="http://schemas.microsoft.com/office/drawing/2014/main" id="{058091D2-C0DA-4888-8AB5-49FC498A5252}"/>
                </a:ext>
              </a:extLst>
            </p:cNvPr>
            <p:cNvSpPr/>
            <p:nvPr/>
          </p:nvSpPr>
          <p:spPr>
            <a:xfrm rot="7663397">
              <a:off x="1245847" y="1470742"/>
              <a:ext cx="175080" cy="1746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4" name="Image 3">
            <a:extLst>
              <a:ext uri="{FF2B5EF4-FFF2-40B4-BE49-F238E27FC236}">
                <a16:creationId xmlns:a16="http://schemas.microsoft.com/office/drawing/2014/main" id="{AD5D8409-EB71-475F-85E9-BA62D5545D0E}"/>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rot="16200000">
            <a:off x="750011" y="1126354"/>
            <a:ext cx="453134" cy="453134"/>
          </a:xfrm>
          <a:prstGeom prst="rect">
            <a:avLst/>
          </a:prstGeom>
        </p:spPr>
      </p:pic>
      <p:sp>
        <p:nvSpPr>
          <p:cNvPr id="13" name="Rectangle 12">
            <a:extLst>
              <a:ext uri="{FF2B5EF4-FFF2-40B4-BE49-F238E27FC236}">
                <a16:creationId xmlns:a16="http://schemas.microsoft.com/office/drawing/2014/main" id="{F94CCA84-3FAD-451D-A9B5-A4508C9771DE}"/>
              </a:ext>
            </a:extLst>
          </p:cNvPr>
          <p:cNvSpPr/>
          <p:nvPr/>
        </p:nvSpPr>
        <p:spPr>
          <a:xfrm>
            <a:off x="1045030" y="1875683"/>
            <a:ext cx="10447316" cy="3120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space réservé du contenu 6">
            <a:extLst>
              <a:ext uri="{FF2B5EF4-FFF2-40B4-BE49-F238E27FC236}">
                <a16:creationId xmlns:a16="http://schemas.microsoft.com/office/drawing/2014/main" id="{B0670610-F12A-4F3F-9E7E-3D20B56DDB95}"/>
              </a:ext>
            </a:extLst>
          </p:cNvPr>
          <p:cNvSpPr>
            <a:spLocks noGrp="1"/>
          </p:cNvSpPr>
          <p:nvPr>
            <p:ph idx="4294967295"/>
          </p:nvPr>
        </p:nvSpPr>
        <p:spPr>
          <a:xfrm>
            <a:off x="2025650" y="2008188"/>
            <a:ext cx="10166350" cy="3449637"/>
          </a:xfrm>
        </p:spPr>
        <p:txBody>
          <a:bodyPr/>
          <a:lstStyle/>
          <a:p>
            <a:pPr marL="0" indent="0">
              <a:lnSpc>
                <a:spcPct val="100000"/>
              </a:lnSpc>
              <a:buNone/>
            </a:pP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a:lnSpc>
                <a:spcPct val="100000"/>
              </a:lnSpc>
              <a:buFont typeface="Wingdings" panose="05000000000000000000" pitchFamily="2" charset="2"/>
              <a:buChar char="§"/>
            </a:pPr>
            <a:r>
              <a:rPr lang="fr-FR" sz="2400" dirty="0">
                <a:solidFill>
                  <a:schemeClr val="tx2">
                    <a:lumMod val="60000"/>
                    <a:lumOff val="40000"/>
                  </a:schemeClr>
                </a:solidFill>
                <a:latin typeface="Calibri Light" panose="020F0302020204030204" pitchFamily="34" charset="0"/>
                <a:cs typeface="Calibri Light" panose="020F0302020204030204" pitchFamily="34" charset="0"/>
              </a:rPr>
              <a:t>Rappel</a:t>
            </a:r>
            <a:endParaRPr lang="fr-FR" sz="2400" b="0" dirty="0">
              <a:solidFill>
                <a:schemeClr val="tx2">
                  <a:lumMod val="60000"/>
                  <a:lumOff val="40000"/>
                </a:schemeClr>
              </a:solidFill>
              <a:latin typeface="Calibri Light" panose="020F0302020204030204" pitchFamily="34" charset="0"/>
              <a:cs typeface="Calibri Light" panose="020F0302020204030204" pitchFamily="34" charset="0"/>
            </a:endParaRPr>
          </a:p>
          <a:p>
            <a:pPr>
              <a:lnSpc>
                <a:spcPct val="100000"/>
              </a:lnSpc>
              <a:buFont typeface="Wingdings" panose="05000000000000000000" pitchFamily="2" charset="2"/>
              <a:buChar char="§"/>
            </a:pPr>
            <a:r>
              <a:rPr lang="fr-FR" sz="2400" b="0" dirty="0" err="1">
                <a:solidFill>
                  <a:schemeClr val="tx2">
                    <a:lumMod val="60000"/>
                    <a:lumOff val="40000"/>
                  </a:schemeClr>
                </a:solidFill>
                <a:latin typeface="Calibri Light" panose="020F0302020204030204" pitchFamily="34" charset="0"/>
                <a:cs typeface="Calibri Light" panose="020F0302020204030204" pitchFamily="34" charset="0"/>
              </a:rPr>
              <a:t>Anova</a:t>
            </a:r>
            <a:r>
              <a:rPr lang="fr-FR" sz="2400" b="0" dirty="0">
                <a:solidFill>
                  <a:schemeClr val="tx2">
                    <a:lumMod val="60000"/>
                    <a:lumOff val="40000"/>
                  </a:schemeClr>
                </a:solidFill>
                <a:latin typeface="Calibri Light" panose="020F0302020204030204" pitchFamily="34" charset="0"/>
                <a:cs typeface="Calibri Light" panose="020F0302020204030204" pitchFamily="34" charset="0"/>
              </a:rPr>
              <a:t> à un facteur</a:t>
            </a:r>
          </a:p>
          <a:p>
            <a:pPr>
              <a:lnSpc>
                <a:spcPct val="100000"/>
              </a:lnSpc>
              <a:buFont typeface="Wingdings" panose="05000000000000000000" pitchFamily="2" charset="2"/>
              <a:buChar char="§"/>
            </a:pPr>
            <a:r>
              <a:rPr lang="fr-FR" sz="2400" b="0" dirty="0" err="1">
                <a:solidFill>
                  <a:schemeClr val="tx2">
                    <a:lumMod val="60000"/>
                    <a:lumOff val="40000"/>
                  </a:schemeClr>
                </a:solidFill>
                <a:latin typeface="Calibri Light" panose="020F0302020204030204" pitchFamily="34" charset="0"/>
                <a:cs typeface="Calibri Light" panose="020F0302020204030204" pitchFamily="34" charset="0"/>
              </a:rPr>
              <a:t>Anova</a:t>
            </a:r>
            <a:r>
              <a:rPr lang="fr-FR" sz="2400" b="0" dirty="0">
                <a:solidFill>
                  <a:schemeClr val="tx2">
                    <a:lumMod val="60000"/>
                    <a:lumOff val="40000"/>
                  </a:schemeClr>
                </a:solidFill>
                <a:latin typeface="Calibri Light" panose="020F0302020204030204" pitchFamily="34" charset="0"/>
                <a:cs typeface="Calibri Light" panose="020F0302020204030204" pitchFamily="34" charset="0"/>
              </a:rPr>
              <a:t> à deux facteurs</a:t>
            </a:r>
          </a:p>
          <a:p>
            <a:pPr marL="0" indent="0">
              <a:lnSpc>
                <a:spcPct val="100000"/>
              </a:lnSpc>
              <a:buNone/>
            </a:pPr>
            <a:endParaRPr lang="fr-FR" sz="2400" b="0" dirty="0">
              <a:solidFill>
                <a:schemeClr val="tx2">
                  <a:lumMod val="60000"/>
                  <a:lumOff val="40000"/>
                </a:schemeClr>
              </a:solidFill>
            </a:endParaRPr>
          </a:p>
          <a:p>
            <a:pPr marL="342900" indent="-342900">
              <a:buFontTx/>
              <a:buChar char="-"/>
            </a:pPr>
            <a:endParaRPr lang="fr-FR" sz="2400" b="0" dirty="0">
              <a:solidFill>
                <a:schemeClr val="tx2">
                  <a:lumMod val="60000"/>
                  <a:lumOff val="40000"/>
                </a:schemeClr>
              </a:solidFill>
            </a:endParaRPr>
          </a:p>
        </p:txBody>
      </p:sp>
      <p:sp>
        <p:nvSpPr>
          <p:cNvPr id="14" name="Espace réservé du contenu 6">
            <a:extLst>
              <a:ext uri="{FF2B5EF4-FFF2-40B4-BE49-F238E27FC236}">
                <a16:creationId xmlns:a16="http://schemas.microsoft.com/office/drawing/2014/main" id="{15375604-40B0-4AFA-B12C-93A711C4FF9D}"/>
              </a:ext>
            </a:extLst>
          </p:cNvPr>
          <p:cNvSpPr txBox="1">
            <a:spLocks/>
          </p:cNvSpPr>
          <p:nvPr/>
        </p:nvSpPr>
        <p:spPr>
          <a:xfrm>
            <a:off x="1547971" y="1314492"/>
            <a:ext cx="3028953" cy="783630"/>
          </a:xfrm>
          <a:prstGeom prst="rect">
            <a:avLst/>
          </a:prstGeom>
        </p:spPr>
        <p:txBody>
          <a:bodyPr/>
          <a:lstStyle>
            <a:lvl1pPr marL="357188" indent="-357188" algn="l" defTabSz="914400" rtl="0" eaLnBrk="1" latinLnBrk="0" hangingPunct="1">
              <a:lnSpc>
                <a:spcPct val="90000"/>
              </a:lnSpc>
              <a:spcBef>
                <a:spcPts val="1000"/>
              </a:spcBef>
              <a:buClr>
                <a:schemeClr val="accent1"/>
              </a:buClr>
              <a:buFont typeface="+mj-lt"/>
              <a:buAutoNum type="arabicPeriod"/>
              <a:defRPr sz="2200" b="1" kern="1200">
                <a:solidFill>
                  <a:schemeClr val="accent1"/>
                </a:solidFill>
                <a:latin typeface="Calibri" panose="020F0502020204030204" pitchFamily="34" charset="0"/>
                <a:ea typeface="+mn-ea"/>
                <a:cs typeface="Calibri" panose="020F0502020204030204" pitchFamily="34" charset="0"/>
              </a:defRPr>
            </a:lvl1pPr>
            <a:lvl2pPr marL="360363" indent="-360363" algn="l" defTabSz="914400" rtl="0" eaLnBrk="1" latinLnBrk="0" hangingPunct="1">
              <a:lnSpc>
                <a:spcPct val="90000"/>
              </a:lnSpc>
              <a:spcBef>
                <a:spcPts val="1200"/>
              </a:spcBef>
              <a:buFont typeface="+mj-lt"/>
              <a:buAutoNum type="alphaUcPeriod"/>
              <a:defRPr sz="1800" b="1" kern="1200">
                <a:solidFill>
                  <a:schemeClr val="tx2"/>
                </a:solidFill>
                <a:latin typeface="Calibri" panose="020F0502020204030204" pitchFamily="34" charset="0"/>
                <a:ea typeface="+mn-ea"/>
                <a:cs typeface="Calibri" panose="020F0502020204030204" pitchFamily="34" charset="0"/>
              </a:defRPr>
            </a:lvl2pPr>
            <a:lvl3pPr marL="360363" indent="-360363" algn="l" defTabSz="914400" rtl="0" eaLnBrk="1" latinLnBrk="0" hangingPunct="1">
              <a:lnSpc>
                <a:spcPct val="90000"/>
              </a:lnSpc>
              <a:spcBef>
                <a:spcPts val="1200"/>
              </a:spcBef>
              <a:buFont typeface="+mj-lt"/>
              <a:buAutoNum type="alphaLcPeriod"/>
              <a:defRPr sz="1800" kern="1200">
                <a:solidFill>
                  <a:schemeClr val="tx2"/>
                </a:solidFill>
                <a:latin typeface="Calibri" panose="020F0502020204030204" pitchFamily="34" charset="0"/>
                <a:ea typeface="+mn-ea"/>
                <a:cs typeface="Calibri" panose="020F0502020204030204" pitchFamily="34" charset="0"/>
              </a:defRPr>
            </a:lvl3pPr>
            <a:lvl4pPr marL="0" indent="0" algn="l" defTabSz="914400" rtl="0" eaLnBrk="1" latinLnBrk="0" hangingPunct="1">
              <a:lnSpc>
                <a:spcPct val="90000"/>
              </a:lnSpc>
              <a:spcBef>
                <a:spcPts val="1000"/>
              </a:spcBef>
              <a:buFont typeface="Arial" panose="020B0604020202020204" pitchFamily="34" charset="0"/>
              <a:buNone/>
              <a:defRPr sz="1600" kern="1200">
                <a:solidFill>
                  <a:schemeClr val="tx2"/>
                </a:solidFill>
                <a:latin typeface="Calibri" panose="020F0502020204030204" pitchFamily="34" charset="0"/>
                <a:ea typeface="+mn-ea"/>
                <a:cs typeface="Calibri" panose="020F0502020204030204" pitchFamily="34" charset="0"/>
              </a:defRPr>
            </a:lvl4pPr>
            <a:lvl5pPr marL="538163" indent="-180975" algn="l" defTabSz="914400" rtl="0" eaLnBrk="1" latinLnBrk="0" hangingPunct="1">
              <a:lnSpc>
                <a:spcPct val="90000"/>
              </a:lnSpc>
              <a:spcBef>
                <a:spcPts val="1000"/>
              </a:spcBef>
              <a:buFont typeface="Arial" panose="020B0604020202020204" pitchFamily="34" charset="0"/>
              <a:buChar char="•"/>
              <a:defRPr sz="1600" kern="1200">
                <a:solidFill>
                  <a:schemeClr val="tx2"/>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j-lt"/>
              <a:buNone/>
            </a:pPr>
            <a:r>
              <a:rPr lang="fr-FR" sz="3200" b="0" dirty="0">
                <a:solidFill>
                  <a:schemeClr val="bg1"/>
                </a:solidFill>
                <a:latin typeface="+mj-lt"/>
              </a:rPr>
              <a:t>Programme</a:t>
            </a:r>
            <a:endParaRPr lang="fr-FR" sz="3200" dirty="0">
              <a:solidFill>
                <a:schemeClr val="bg1"/>
              </a:solidFill>
              <a:latin typeface="+mj-lt"/>
            </a:endParaRPr>
          </a:p>
        </p:txBody>
      </p:sp>
    </p:spTree>
    <p:extLst>
      <p:ext uri="{BB962C8B-B14F-4D97-AF65-F5344CB8AC3E}">
        <p14:creationId xmlns:p14="http://schemas.microsoft.com/office/powerpoint/2010/main" val="151360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427861" y="1942743"/>
            <a:ext cx="11336277"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2000" dirty="0">
              <a:solidFill>
                <a:srgbClr val="000000"/>
              </a:solidFill>
              <a:latin typeface="Tahoma" panose="020B0604030504040204" pitchFamily="34" charset="0"/>
              <a:cs typeface="Tahom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r>
              <a:rPr lang="fr-FR" altLang="fr-FR" sz="2000" dirty="0">
                <a:solidFill>
                  <a:srgbClr val="000000"/>
                </a:solidFill>
                <a:latin typeface="Tahoma" panose="020B0604030504040204" pitchFamily="34" charset="0"/>
                <a:cs typeface="Tahoma" panose="020B0604030504040204" pitchFamily="34" charset="0"/>
              </a:rPr>
              <a:t>3.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échantillons </a:t>
            </a:r>
            <a:r>
              <a:rPr kumimoji="0" lang="fr-FR" altLang="fr-FR" sz="2000"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E</a:t>
            </a:r>
            <a:r>
              <a:rPr kumimoji="0" lang="fr-FR" altLang="fr-FR" b="0" i="0" u="none" strike="noStrike" cap="none" normalizeH="0" baseline="0" dirty="0" err="1">
                <a:ln>
                  <a:noFill/>
                </a:ln>
                <a:solidFill>
                  <a:srgbClr val="000000"/>
                </a:solidFill>
                <a:effectLst/>
                <a:latin typeface="Tahoma" panose="020B0604030504040204" pitchFamily="34" charset="0"/>
                <a:cs typeface="Tahoma" panose="020B0604030504040204" pitchFamily="34" charset="0"/>
              </a:rPr>
              <a:t>i</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de tailles </a:t>
            </a:r>
            <a:r>
              <a:rPr lang="fr-FR" altLang="fr-FR" sz="2000" dirty="0">
                <a:solidFill>
                  <a:srgbClr val="000000"/>
                </a:solidFill>
                <a:latin typeface="Tahoma" panose="020B0604030504040204" pitchFamily="34" charset="0"/>
                <a:cs typeface="Tahoma" panose="020B0604030504040204" pitchFamily="34" charset="0"/>
              </a:rPr>
              <a:t>n</a:t>
            </a:r>
            <a:r>
              <a:rPr lang="fr-FR" altLang="fr-FR" sz="1600" dirty="0">
                <a:solidFill>
                  <a:srgbClr val="000000"/>
                </a:solidFill>
                <a:latin typeface="Tahoma" panose="020B0604030504040204" pitchFamily="34" charset="0"/>
                <a:cs typeface="Tahoma" panose="020B0604030504040204" pitchFamily="34" charset="0"/>
              </a:rPr>
              <a:t>i</a:t>
            </a:r>
            <a:r>
              <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sont prélevés aléatoirement et indépendamment </a:t>
            </a:r>
          </a:p>
          <a:p>
            <a:pPr marR="0" lvl="0" algn="l" defTabSz="914400" rtl="0" eaLnBrk="0" fontAlgn="base" latinLnBrk="0" hangingPunct="0">
              <a:lnSpc>
                <a:spcPct val="100000"/>
              </a:lnSpc>
              <a:spcBef>
                <a:spcPct val="0"/>
              </a:spcBef>
              <a:spcAft>
                <a:spcPct val="0"/>
              </a:spcAft>
              <a:buClrTx/>
              <a:buSzTx/>
              <a:tabLst/>
            </a:pPr>
            <a:r>
              <a:rPr lang="fr-FR" altLang="fr-FR" sz="2000" dirty="0">
                <a:solidFill>
                  <a:srgbClr val="000000"/>
                </a:solidFill>
                <a:latin typeface="Tahoma" panose="020B0604030504040204" pitchFamily="34" charset="0"/>
                <a:cs typeface="Tahoma" panose="020B0604030504040204" pitchFamily="34" charset="0"/>
              </a:rPr>
              <a:t>	</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dans les populations.</a:t>
            </a: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FAC375B-3043-40D1-BEB9-D3F8015FC39F}"/>
              </a:ext>
            </a:extLst>
          </p:cNvPr>
          <p:cNvSpPr txBox="1"/>
          <p:nvPr/>
        </p:nvSpPr>
        <p:spPr>
          <a:xfrm>
            <a:off x="327546" y="3616657"/>
            <a:ext cx="10194878" cy="1477328"/>
          </a:xfrm>
          <a:prstGeom prst="rect">
            <a:avLst/>
          </a:prstGeom>
          <a:noFill/>
        </p:spPr>
        <p:txBody>
          <a:bodyPr wrap="square" rtlCol="0">
            <a:spAutoFit/>
          </a:bodyPr>
          <a:lstStyle/>
          <a:p>
            <a:r>
              <a:rPr lang="fr-FR" dirty="0"/>
              <a:t>Il n’y a pas de test statistique qui permette de mesurer l’indépendances des populations, il faut juste s’en assurer au préalable </a:t>
            </a:r>
          </a:p>
          <a:p>
            <a:endParaRPr lang="fr-FR" dirty="0"/>
          </a:p>
          <a:p>
            <a:endParaRPr lang="fr-FR" dirty="0"/>
          </a:p>
          <a:p>
            <a:r>
              <a:rPr lang="fr-FR" dirty="0"/>
              <a:t>Dans notre exemple : les espèces de fleurs sont indépendantes.</a:t>
            </a:r>
          </a:p>
        </p:txBody>
      </p:sp>
    </p:spTree>
    <p:extLst>
      <p:ext uri="{BB962C8B-B14F-4D97-AF65-F5344CB8AC3E}">
        <p14:creationId xmlns:p14="http://schemas.microsoft.com/office/powerpoint/2010/main" val="336874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Dispersion</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DEC5F3-2688-4BB5-8524-B93844046009}"/>
              </a:ext>
            </a:extLst>
          </p:cNvPr>
          <p:cNvSpPr/>
          <p:nvPr/>
        </p:nvSpPr>
        <p:spPr>
          <a:xfrm>
            <a:off x="500418" y="2080231"/>
            <a:ext cx="11191163" cy="646331"/>
          </a:xfrm>
          <a:prstGeom prst="rect">
            <a:avLst/>
          </a:prstGeom>
        </p:spPr>
        <p:txBody>
          <a:bodyPr wrap="square">
            <a:spAutoFit/>
          </a:bodyPr>
          <a:lstStyle/>
          <a:p>
            <a:r>
              <a:rPr lang="fr-FR" dirty="0"/>
              <a:t>À l’heure actuelle, il existe au moins six mesures de la grandeur de l’effet expérimental, c’est-à-dire la dispersion. Elles sont toutes différentes et prétendent toutes être moins biaisées que les autres mesures.</a:t>
            </a:r>
          </a:p>
        </p:txBody>
      </p:sp>
      <p:sp>
        <p:nvSpPr>
          <p:cNvPr id="7" name="ZoneTexte 6">
            <a:extLst>
              <a:ext uri="{FF2B5EF4-FFF2-40B4-BE49-F238E27FC236}">
                <a16:creationId xmlns:a16="http://schemas.microsoft.com/office/drawing/2014/main" id="{467A08CB-0811-4BC5-9397-CE89B7416F6E}"/>
              </a:ext>
            </a:extLst>
          </p:cNvPr>
          <p:cNvSpPr txBox="1"/>
          <p:nvPr/>
        </p:nvSpPr>
        <p:spPr>
          <a:xfrm>
            <a:off x="838200" y="3116105"/>
            <a:ext cx="11062648" cy="1200329"/>
          </a:xfrm>
          <a:prstGeom prst="rect">
            <a:avLst/>
          </a:prstGeom>
          <a:noFill/>
        </p:spPr>
        <p:txBody>
          <a:bodyPr wrap="square" rtlCol="0">
            <a:spAutoFit/>
          </a:bodyPr>
          <a:lstStyle/>
          <a:p>
            <a:pPr marL="342900" indent="-342900">
              <a:buFont typeface="+mj-lt"/>
              <a:buAutoNum type="arabicPeriod"/>
            </a:pPr>
            <a:r>
              <a:rPr lang="fr-FR" dirty="0" err="1"/>
              <a:t>SC</a:t>
            </a:r>
            <a:r>
              <a:rPr lang="fr-FR" baseline="-25000" dirty="0" err="1"/>
              <a:t>tot</a:t>
            </a:r>
            <a:r>
              <a:rPr lang="fr-FR" dirty="0"/>
              <a:t> = </a:t>
            </a:r>
            <a:r>
              <a:rPr lang="fr-FR" dirty="0" err="1"/>
              <a:t>SC</a:t>
            </a:r>
            <a:r>
              <a:rPr lang="fr-FR" baseline="-25000" dirty="0" err="1"/>
              <a:t>r</a:t>
            </a:r>
            <a:r>
              <a:rPr lang="fr-FR" dirty="0"/>
              <a:t> + </a:t>
            </a:r>
            <a:r>
              <a:rPr lang="fr-FR" dirty="0" err="1"/>
              <a:t>SC</a:t>
            </a:r>
            <a:r>
              <a:rPr lang="fr-FR" baseline="-25000" dirty="0" err="1"/>
              <a:t>f</a:t>
            </a:r>
            <a:endParaRPr lang="fr-FR" baseline="-25000" dirty="0"/>
          </a:p>
          <a:p>
            <a:r>
              <a:rPr lang="fr-FR" dirty="0"/>
              <a:t>	Avec </a:t>
            </a:r>
            <a:r>
              <a:rPr lang="fr-FR" dirty="0" err="1"/>
              <a:t>SC</a:t>
            </a:r>
            <a:r>
              <a:rPr lang="fr-FR" baseline="-25000" dirty="0" err="1"/>
              <a:t>tot</a:t>
            </a:r>
            <a:r>
              <a:rPr lang="fr-FR" baseline="-25000" dirty="0"/>
              <a:t> </a:t>
            </a:r>
            <a:r>
              <a:rPr lang="fr-FR" dirty="0"/>
              <a:t>la variation totale (= dispersion des données autour de la moyenne)</a:t>
            </a:r>
          </a:p>
          <a:p>
            <a:r>
              <a:rPr lang="fr-FR" dirty="0"/>
              <a:t>		 </a:t>
            </a:r>
            <a:r>
              <a:rPr lang="fr-FR" dirty="0" err="1"/>
              <a:t>SC</a:t>
            </a:r>
            <a:r>
              <a:rPr lang="fr-FR" baseline="-25000" dirty="0" err="1"/>
              <a:t>r</a:t>
            </a:r>
            <a:r>
              <a:rPr lang="fr-FR" baseline="-25000" dirty="0"/>
              <a:t> </a:t>
            </a:r>
            <a:r>
              <a:rPr lang="fr-FR" dirty="0"/>
              <a:t>la variation résiduelle (= dispersion des données de chaque échantillon autour de sa moyenne)</a:t>
            </a:r>
          </a:p>
          <a:p>
            <a:r>
              <a:rPr lang="fr-FR" dirty="0"/>
              <a:t>		 </a:t>
            </a:r>
            <a:r>
              <a:rPr lang="fr-FR" dirty="0" err="1"/>
              <a:t>SC</a:t>
            </a:r>
            <a:r>
              <a:rPr lang="fr-FR" baseline="-25000" dirty="0" err="1"/>
              <a:t>f</a:t>
            </a:r>
            <a:r>
              <a:rPr lang="fr-FR" baseline="-25000" dirty="0"/>
              <a:t> </a:t>
            </a:r>
            <a:r>
              <a:rPr lang="fr-FR" dirty="0"/>
              <a:t>la variation due au facteur (= dispersion des moyennes autour de la moyenne)</a:t>
            </a:r>
          </a:p>
        </p:txBody>
      </p:sp>
      <p:pic>
        <p:nvPicPr>
          <p:cNvPr id="8" name="Image 7">
            <a:extLst>
              <a:ext uri="{FF2B5EF4-FFF2-40B4-BE49-F238E27FC236}">
                <a16:creationId xmlns:a16="http://schemas.microsoft.com/office/drawing/2014/main" id="{66BDCFD5-3341-42EC-9C9E-6851BE9941D7}"/>
              </a:ext>
            </a:extLst>
          </p:cNvPr>
          <p:cNvPicPr>
            <a:picLocks noChangeAspect="1"/>
          </p:cNvPicPr>
          <p:nvPr/>
        </p:nvPicPr>
        <p:blipFill>
          <a:blip r:embed="rId3"/>
          <a:stretch>
            <a:fillRect/>
          </a:stretch>
        </p:blipFill>
        <p:spPr>
          <a:xfrm>
            <a:off x="1288789" y="4743088"/>
            <a:ext cx="4807211" cy="1626806"/>
          </a:xfrm>
          <a:prstGeom prst="rect">
            <a:avLst/>
          </a:prstGeom>
        </p:spPr>
      </p:pic>
      <p:sp>
        <p:nvSpPr>
          <p:cNvPr id="9" name="ZoneTexte 8">
            <a:extLst>
              <a:ext uri="{FF2B5EF4-FFF2-40B4-BE49-F238E27FC236}">
                <a16:creationId xmlns:a16="http://schemas.microsoft.com/office/drawing/2014/main" id="{E66947EE-E2CA-4C24-B350-5DF3FDB682A5}"/>
              </a:ext>
            </a:extLst>
          </p:cNvPr>
          <p:cNvSpPr txBox="1"/>
          <p:nvPr/>
        </p:nvSpPr>
        <p:spPr>
          <a:xfrm>
            <a:off x="838200" y="5371825"/>
            <a:ext cx="8529403" cy="369332"/>
          </a:xfrm>
          <a:prstGeom prst="rect">
            <a:avLst/>
          </a:prstGeom>
          <a:noFill/>
        </p:spPr>
        <p:txBody>
          <a:bodyPr wrap="square" rtlCol="0">
            <a:spAutoFit/>
          </a:bodyPr>
          <a:lstStyle/>
          <a:p>
            <a:r>
              <a:rPr lang="fr-FR" dirty="0"/>
              <a:t>2. Variation résiduelle (= estimateur sans biais de la variance des erreurs)</a:t>
            </a:r>
          </a:p>
        </p:txBody>
      </p:sp>
    </p:spTree>
    <p:extLst>
      <p:ext uri="{BB962C8B-B14F-4D97-AF65-F5344CB8AC3E}">
        <p14:creationId xmlns:p14="http://schemas.microsoft.com/office/powerpoint/2010/main" val="337693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Test de Fisher</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9C3662-25A2-4BB7-8A1D-123DE7B98D97}"/>
              </a:ext>
            </a:extLst>
          </p:cNvPr>
          <p:cNvSpPr/>
          <p:nvPr/>
        </p:nvSpPr>
        <p:spPr>
          <a:xfrm>
            <a:off x="524018" y="2106009"/>
            <a:ext cx="8511654" cy="923330"/>
          </a:xfrm>
          <a:prstGeom prst="rect">
            <a:avLst/>
          </a:prstGeom>
        </p:spPr>
        <p:txBody>
          <a:bodyPr wrap="square">
            <a:spAutoFit/>
          </a:bodyPr>
          <a:lstStyle/>
          <a:p>
            <a:r>
              <a:rPr lang="fr-FR" dirty="0"/>
              <a:t>Test de Fisher </a:t>
            </a:r>
          </a:p>
          <a:p>
            <a:r>
              <a:rPr lang="fr-FR" dirty="0"/>
              <a:t>	(H0) : les variances sont égales : σ</a:t>
            </a:r>
            <a:r>
              <a:rPr lang="fr-FR" baseline="-25000" dirty="0"/>
              <a:t>1</a:t>
            </a:r>
            <a:r>
              <a:rPr lang="fr-FR" dirty="0"/>
              <a:t> = σ</a:t>
            </a:r>
            <a:r>
              <a:rPr lang="fr-FR" baseline="-25000" dirty="0"/>
              <a:t>2 </a:t>
            </a:r>
            <a:r>
              <a:rPr lang="fr-FR" dirty="0"/>
              <a:t>= … = </a:t>
            </a:r>
            <a:r>
              <a:rPr lang="fr-FR" dirty="0" err="1"/>
              <a:t>σ</a:t>
            </a:r>
            <a:r>
              <a:rPr lang="fr-FR" baseline="-25000" dirty="0" err="1"/>
              <a:t>n</a:t>
            </a:r>
            <a:endParaRPr lang="fr-FR" dirty="0"/>
          </a:p>
          <a:p>
            <a:pPr lvl="1"/>
            <a:r>
              <a:rPr lang="fr-FR" dirty="0"/>
              <a:t>(H1) : Les variances sont différentes</a:t>
            </a:r>
          </a:p>
        </p:txBody>
      </p:sp>
      <p:sp>
        <p:nvSpPr>
          <p:cNvPr id="3" name="ZoneTexte 2">
            <a:extLst>
              <a:ext uri="{FF2B5EF4-FFF2-40B4-BE49-F238E27FC236}">
                <a16:creationId xmlns:a16="http://schemas.microsoft.com/office/drawing/2014/main" id="{508A6060-628B-40AE-8DCE-59299B324AFE}"/>
              </a:ext>
            </a:extLst>
          </p:cNvPr>
          <p:cNvSpPr txBox="1"/>
          <p:nvPr/>
        </p:nvSpPr>
        <p:spPr>
          <a:xfrm>
            <a:off x="354843" y="3765068"/>
            <a:ext cx="5146547" cy="369332"/>
          </a:xfrm>
          <a:prstGeom prst="rect">
            <a:avLst/>
          </a:prstGeom>
          <a:noFill/>
        </p:spPr>
        <p:txBody>
          <a:bodyPr wrap="square" rtlCol="0">
            <a:spAutoFit/>
          </a:bodyPr>
          <a:lstStyle/>
          <a:p>
            <a:r>
              <a:rPr lang="fr-FR" dirty="0"/>
              <a:t>Les échantillons sont indépendantes et homogènes</a:t>
            </a:r>
          </a:p>
        </p:txBody>
      </p:sp>
      <p:pic>
        <p:nvPicPr>
          <p:cNvPr id="5" name="Image 4">
            <a:extLst>
              <a:ext uri="{FF2B5EF4-FFF2-40B4-BE49-F238E27FC236}">
                <a16:creationId xmlns:a16="http://schemas.microsoft.com/office/drawing/2014/main" id="{A4B0912C-8A6E-438E-9A27-78D8EF6BBE08}"/>
              </a:ext>
            </a:extLst>
          </p:cNvPr>
          <p:cNvPicPr>
            <a:picLocks noChangeAspect="1"/>
          </p:cNvPicPr>
          <p:nvPr/>
        </p:nvPicPr>
        <p:blipFill>
          <a:blip r:embed="rId3"/>
          <a:stretch>
            <a:fillRect/>
          </a:stretch>
        </p:blipFill>
        <p:spPr>
          <a:xfrm>
            <a:off x="2351305" y="4746746"/>
            <a:ext cx="3533775" cy="952500"/>
          </a:xfrm>
          <a:prstGeom prst="rect">
            <a:avLst/>
          </a:prstGeom>
        </p:spPr>
      </p:pic>
      <p:sp>
        <p:nvSpPr>
          <p:cNvPr id="13" name="Rectangle 12">
            <a:extLst>
              <a:ext uri="{FF2B5EF4-FFF2-40B4-BE49-F238E27FC236}">
                <a16:creationId xmlns:a16="http://schemas.microsoft.com/office/drawing/2014/main" id="{D00FB842-2730-41D9-8F32-93BA69D34114}"/>
              </a:ext>
            </a:extLst>
          </p:cNvPr>
          <p:cNvSpPr/>
          <p:nvPr/>
        </p:nvSpPr>
        <p:spPr>
          <a:xfrm>
            <a:off x="7734577" y="5038330"/>
            <a:ext cx="4212236" cy="369332"/>
          </a:xfrm>
          <a:prstGeom prst="rect">
            <a:avLst/>
          </a:prstGeom>
          <a:solidFill>
            <a:schemeClr val="accent1">
              <a:lumMod val="20000"/>
              <a:lumOff val="80000"/>
            </a:schemeClr>
          </a:solidFill>
          <a:ln>
            <a:solidFill>
              <a:srgbClr val="0070C0"/>
            </a:solidFill>
          </a:ln>
        </p:spPr>
        <p:txBody>
          <a:bodyPr wrap="square">
            <a:spAutoFit/>
          </a:bodyPr>
          <a:lstStyle/>
          <a:p>
            <a:r>
              <a:rPr lang="fr-FR" dirty="0"/>
              <a:t>On rejette H0 si Fob &lt; c (valeur critique)</a:t>
            </a:r>
          </a:p>
        </p:txBody>
      </p:sp>
    </p:spTree>
    <p:extLst>
      <p:ext uri="{BB962C8B-B14F-4D97-AF65-F5344CB8AC3E}">
        <p14:creationId xmlns:p14="http://schemas.microsoft.com/office/powerpoint/2010/main" val="414558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Fisher vs Bartlett vs </a:t>
            </a:r>
            <a:r>
              <a:rPr lang="fr-FR" dirty="0" err="1"/>
              <a:t>Levene</a:t>
            </a:r>
            <a:endParaRPr lang="fr-FR" dirty="0"/>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F3D9E8-5765-4680-8E59-FD7B1E617518}"/>
              </a:ext>
            </a:extLst>
          </p:cNvPr>
          <p:cNvSpPr/>
          <p:nvPr/>
        </p:nvSpPr>
        <p:spPr>
          <a:xfrm>
            <a:off x="578324" y="2888987"/>
            <a:ext cx="11035352" cy="2246769"/>
          </a:xfrm>
          <a:prstGeom prst="rect">
            <a:avLst/>
          </a:prstGeom>
        </p:spPr>
        <p:txBody>
          <a:bodyPr wrap="square">
            <a:spAutoFit/>
          </a:bodyPr>
          <a:lstStyle/>
          <a:p>
            <a:pPr algn="ctr"/>
            <a:r>
              <a:rPr lang="fr-FR" sz="2000" dirty="0">
                <a:solidFill>
                  <a:srgbClr val="6C757D"/>
                </a:solidFill>
                <a:latin typeface="Poppins"/>
              </a:rPr>
              <a:t>Les tests de Fisher, Bartlett ou </a:t>
            </a:r>
            <a:r>
              <a:rPr lang="fr-FR" sz="2000" dirty="0" err="1">
                <a:solidFill>
                  <a:srgbClr val="6C757D"/>
                </a:solidFill>
                <a:latin typeface="Poppins"/>
              </a:rPr>
              <a:t>Levene</a:t>
            </a:r>
            <a:r>
              <a:rPr lang="fr-FR" sz="2000" dirty="0">
                <a:solidFill>
                  <a:srgbClr val="6C757D"/>
                </a:solidFill>
                <a:latin typeface="Poppins"/>
              </a:rPr>
              <a:t> sont des tests de comparaison de variance.</a:t>
            </a:r>
          </a:p>
          <a:p>
            <a:pPr algn="ctr"/>
            <a:endParaRPr lang="fr-FR" sz="2000" dirty="0">
              <a:solidFill>
                <a:srgbClr val="6C757D"/>
              </a:solidFill>
              <a:latin typeface="Poppins"/>
            </a:endParaRPr>
          </a:p>
          <a:p>
            <a:pPr algn="ctr"/>
            <a:r>
              <a:rPr lang="fr-FR" sz="2000" dirty="0">
                <a:solidFill>
                  <a:srgbClr val="6C757D"/>
                </a:solidFill>
                <a:latin typeface="Poppins"/>
              </a:rPr>
              <a:t>Le test de Bartlett peut être utilisé pour comparer deux variances ou plus. Ce test est sensible à la normalité des données. Le test de Bartlett est plus performant si les échantillons suivent une loi normale</a:t>
            </a:r>
          </a:p>
          <a:p>
            <a:pPr algn="ctr"/>
            <a:endParaRPr lang="fr-FR" sz="2000" dirty="0">
              <a:solidFill>
                <a:srgbClr val="6C757D"/>
              </a:solidFill>
              <a:latin typeface="Poppins"/>
            </a:endParaRPr>
          </a:p>
          <a:p>
            <a:pPr algn="ctr"/>
            <a:r>
              <a:rPr lang="fr-FR" sz="2000" dirty="0">
                <a:solidFill>
                  <a:srgbClr val="6C757D"/>
                </a:solidFill>
                <a:latin typeface="Poppins"/>
              </a:rPr>
              <a:t>Si l'hypothèse de normalité des données semble fragile, on utilisera plutôt le test de </a:t>
            </a:r>
            <a:r>
              <a:rPr lang="fr-FR" sz="2000" dirty="0" err="1">
                <a:solidFill>
                  <a:srgbClr val="6C757D"/>
                </a:solidFill>
                <a:latin typeface="Poppins"/>
              </a:rPr>
              <a:t>Levene</a:t>
            </a:r>
            <a:r>
              <a:rPr lang="fr-FR" sz="2000" dirty="0">
                <a:solidFill>
                  <a:srgbClr val="6C757D"/>
                </a:solidFill>
                <a:latin typeface="Poppins"/>
              </a:rPr>
              <a:t> ou de Fisher. </a:t>
            </a:r>
          </a:p>
          <a:p>
            <a:pPr algn="ctr"/>
            <a:endParaRPr lang="fr-FR" sz="2000" dirty="0"/>
          </a:p>
        </p:txBody>
      </p:sp>
    </p:spTree>
    <p:extLst>
      <p:ext uri="{BB962C8B-B14F-4D97-AF65-F5344CB8AC3E}">
        <p14:creationId xmlns:p14="http://schemas.microsoft.com/office/powerpoint/2010/main" val="138834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Tableau d’ANOVA</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3">
            <a:extLst>
              <a:ext uri="{FF2B5EF4-FFF2-40B4-BE49-F238E27FC236}">
                <a16:creationId xmlns:a16="http://schemas.microsoft.com/office/drawing/2014/main" id="{4318DB28-C629-4C5D-9B54-3E0584FE1A64}"/>
              </a:ext>
            </a:extLst>
          </p:cNvPr>
          <p:cNvGraphicFramePr>
            <a:graphicFrameLocks noGrp="1"/>
          </p:cNvGraphicFramePr>
          <p:nvPr>
            <p:extLst>
              <p:ext uri="{D42A27DB-BD31-4B8C-83A1-F6EECF244321}">
                <p14:modId xmlns:p14="http://schemas.microsoft.com/office/powerpoint/2010/main" val="3328774734"/>
              </p:ext>
            </p:extLst>
          </p:nvPr>
        </p:nvGraphicFramePr>
        <p:xfrm>
          <a:off x="1973619" y="3193576"/>
          <a:ext cx="8244762" cy="2449258"/>
        </p:xfrm>
        <a:graphic>
          <a:graphicData uri="http://schemas.openxmlformats.org/drawingml/2006/table">
            <a:tbl>
              <a:tblPr firstRow="1" bandRow="1">
                <a:tableStyleId>{0505E3EF-67EA-436B-97B2-0124C06EBD24}</a:tableStyleId>
              </a:tblPr>
              <a:tblGrid>
                <a:gridCol w="1374127">
                  <a:extLst>
                    <a:ext uri="{9D8B030D-6E8A-4147-A177-3AD203B41FA5}">
                      <a16:colId xmlns:a16="http://schemas.microsoft.com/office/drawing/2014/main" val="2119138875"/>
                    </a:ext>
                  </a:extLst>
                </a:gridCol>
                <a:gridCol w="1374127">
                  <a:extLst>
                    <a:ext uri="{9D8B030D-6E8A-4147-A177-3AD203B41FA5}">
                      <a16:colId xmlns:a16="http://schemas.microsoft.com/office/drawing/2014/main" val="1287794118"/>
                    </a:ext>
                  </a:extLst>
                </a:gridCol>
                <a:gridCol w="1374127">
                  <a:extLst>
                    <a:ext uri="{9D8B030D-6E8A-4147-A177-3AD203B41FA5}">
                      <a16:colId xmlns:a16="http://schemas.microsoft.com/office/drawing/2014/main" val="3940104711"/>
                    </a:ext>
                  </a:extLst>
                </a:gridCol>
                <a:gridCol w="1374127">
                  <a:extLst>
                    <a:ext uri="{9D8B030D-6E8A-4147-A177-3AD203B41FA5}">
                      <a16:colId xmlns:a16="http://schemas.microsoft.com/office/drawing/2014/main" val="2900522196"/>
                    </a:ext>
                  </a:extLst>
                </a:gridCol>
                <a:gridCol w="1374127">
                  <a:extLst>
                    <a:ext uri="{9D8B030D-6E8A-4147-A177-3AD203B41FA5}">
                      <a16:colId xmlns:a16="http://schemas.microsoft.com/office/drawing/2014/main" val="1645470168"/>
                    </a:ext>
                  </a:extLst>
                </a:gridCol>
                <a:gridCol w="1374127">
                  <a:extLst>
                    <a:ext uri="{9D8B030D-6E8A-4147-A177-3AD203B41FA5}">
                      <a16:colId xmlns:a16="http://schemas.microsoft.com/office/drawing/2014/main" val="2742800466"/>
                    </a:ext>
                  </a:extLst>
                </a:gridCol>
              </a:tblGrid>
              <a:tr h="1245155">
                <a:tc>
                  <a:txBody>
                    <a:bodyPr/>
                    <a:lstStyle/>
                    <a:p>
                      <a:pPr algn="ctr"/>
                      <a:r>
                        <a:rPr lang="fr-FR" dirty="0">
                          <a:effectLst/>
                        </a:rPr>
                        <a:t>Source de la variance</a:t>
                      </a:r>
                    </a:p>
                  </a:txBody>
                  <a:tcPr anchor="ctr"/>
                </a:tc>
                <a:tc>
                  <a:txBody>
                    <a:bodyPr/>
                    <a:lstStyle/>
                    <a:p>
                      <a:pPr algn="ctr"/>
                      <a:r>
                        <a:rPr lang="fr-FR" dirty="0">
                          <a:effectLst/>
                        </a:rPr>
                        <a:t>Sommes des</a:t>
                      </a:r>
                      <a:br>
                        <a:rPr lang="fr-FR" dirty="0">
                          <a:effectLst/>
                        </a:rPr>
                      </a:br>
                      <a:r>
                        <a:rPr lang="fr-FR" dirty="0">
                          <a:effectLst/>
                        </a:rPr>
                        <a:t>carrés des écarts</a:t>
                      </a:r>
                    </a:p>
                  </a:txBody>
                  <a:tcPr anchor="ctr"/>
                </a:tc>
                <a:tc>
                  <a:txBody>
                    <a:bodyPr/>
                    <a:lstStyle/>
                    <a:p>
                      <a:pPr algn="ctr"/>
                      <a:r>
                        <a:rPr lang="fr-FR" dirty="0">
                          <a:effectLst/>
                        </a:rPr>
                        <a:t>Degrés de liberté</a:t>
                      </a:r>
                    </a:p>
                  </a:txBody>
                  <a:tcPr anchor="ctr"/>
                </a:tc>
                <a:tc>
                  <a:txBody>
                    <a:bodyPr/>
                    <a:lstStyle/>
                    <a:p>
                      <a:pPr algn="ctr"/>
                      <a:r>
                        <a:rPr lang="fr-FR" dirty="0">
                          <a:effectLst/>
                        </a:rPr>
                        <a:t>Variance</a:t>
                      </a:r>
                    </a:p>
                  </a:txBody>
                  <a:tcPr anchor="ctr"/>
                </a:tc>
                <a:tc>
                  <a:txBody>
                    <a:bodyPr/>
                    <a:lstStyle/>
                    <a:p>
                      <a:pPr algn="ctr"/>
                      <a:r>
                        <a:rPr lang="fr-FR" dirty="0">
                          <a:effectLst/>
                        </a:rPr>
                        <a:t>F</a:t>
                      </a:r>
                    </a:p>
                  </a:txBody>
                  <a:tcPr anchor="ctr"/>
                </a:tc>
                <a:tc>
                  <a:txBody>
                    <a:bodyPr/>
                    <a:lstStyle/>
                    <a:p>
                      <a:pPr algn="ctr"/>
                      <a:r>
                        <a:rPr lang="fr-FR" dirty="0">
                          <a:effectLst/>
                        </a:rPr>
                        <a:t>p-value</a:t>
                      </a:r>
                    </a:p>
                  </a:txBody>
                  <a:tcPr anchor="ctr"/>
                </a:tc>
                <a:extLst>
                  <a:ext uri="{0D108BD9-81ED-4DB2-BD59-A6C34878D82A}">
                    <a16:rowId xmlns:a16="http://schemas.microsoft.com/office/drawing/2014/main" val="599447130"/>
                  </a:ext>
                </a:extLst>
              </a:tr>
              <a:tr h="388446">
                <a:tc>
                  <a:txBody>
                    <a:bodyPr/>
                    <a:lstStyle/>
                    <a:p>
                      <a:pPr algn="l" fontAlgn="t"/>
                      <a:r>
                        <a:rPr lang="fr-FR" dirty="0">
                          <a:effectLst/>
                        </a:rPr>
                        <a:t>Facteur</a:t>
                      </a:r>
                    </a:p>
                  </a:txBody>
                  <a:tcPr/>
                </a:tc>
                <a:tc>
                  <a:txBody>
                    <a:bodyPr/>
                    <a:lstStyle/>
                    <a:p>
                      <a:pPr algn="l"/>
                      <a:r>
                        <a:rPr lang="fr-FR" dirty="0">
                          <a:effectLst/>
                        </a:rPr>
                        <a:t>SCF</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I-1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SCF / (I-1)</a:t>
                      </a:r>
                    </a:p>
                  </a:txBody>
                  <a:tcPr/>
                </a:tc>
                <a:tc>
                  <a:txBody>
                    <a:bodyPr/>
                    <a:lstStyle/>
                    <a:p>
                      <a:pPr algn="l"/>
                      <a:r>
                        <a:rPr lang="fr-FR" dirty="0" err="1"/>
                        <a:t>CMs</a:t>
                      </a:r>
                      <a:r>
                        <a:rPr lang="fr-FR" dirty="0"/>
                        <a:t>/</a:t>
                      </a:r>
                      <a:r>
                        <a:rPr lang="fr-FR" dirty="0" err="1"/>
                        <a:t>CMr</a:t>
                      </a:r>
                      <a:endParaRPr lang="fr-FR" dirty="0"/>
                    </a:p>
                  </a:txBody>
                  <a:tcPr/>
                </a:tc>
                <a:tc>
                  <a:txBody>
                    <a:bodyPr/>
                    <a:lstStyle/>
                    <a:p>
                      <a:pPr algn="l"/>
                      <a:r>
                        <a:rPr lang="fr-FR" dirty="0"/>
                        <a:t>c</a:t>
                      </a:r>
                    </a:p>
                  </a:txBody>
                  <a:tcPr/>
                </a:tc>
                <a:extLst>
                  <a:ext uri="{0D108BD9-81ED-4DB2-BD59-A6C34878D82A}">
                    <a16:rowId xmlns:a16="http://schemas.microsoft.com/office/drawing/2014/main" val="2459894504"/>
                  </a:ext>
                </a:extLst>
              </a:tr>
              <a:tr h="427211">
                <a:tc>
                  <a:txBody>
                    <a:bodyPr/>
                    <a:lstStyle/>
                    <a:p>
                      <a:pPr algn="l" fontAlgn="t"/>
                      <a:r>
                        <a:rPr lang="fr-FR" dirty="0">
                          <a:effectLst/>
                        </a:rPr>
                        <a:t>Résidus</a:t>
                      </a:r>
                    </a:p>
                  </a:txBody>
                  <a:tcPr/>
                </a:tc>
                <a:tc>
                  <a:txBody>
                    <a:bodyPr/>
                    <a:lstStyle/>
                    <a:p>
                      <a:pPr algn="l" fontAlgn="t"/>
                      <a:r>
                        <a:rPr lang="fr-FR" dirty="0">
                          <a:effectLst/>
                        </a:rPr>
                        <a:t>SCR</a:t>
                      </a:r>
                    </a:p>
                  </a:txBody>
                  <a:tcPr/>
                </a:tc>
                <a:tc>
                  <a:txBody>
                    <a:bodyPr/>
                    <a:lstStyle/>
                    <a:p>
                      <a:pPr algn="l" fontAlgn="t"/>
                      <a:r>
                        <a:rPr lang="fr-FR" dirty="0">
                          <a:effectLst/>
                        </a:rPr>
                        <a:t>N-I</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dirty="0">
                          <a:effectLst/>
                        </a:rPr>
                        <a:t>SCR / (N-1)</a:t>
                      </a:r>
                    </a:p>
                  </a:txBody>
                  <a:tcPr/>
                </a:tc>
                <a:tc>
                  <a:txBody>
                    <a:bodyPr/>
                    <a:lstStyle/>
                    <a:p>
                      <a:pPr algn="l" fontAlgn="t"/>
                      <a:endParaRPr lang="fr-FR" dirty="0">
                        <a:effectLst/>
                      </a:endParaRPr>
                    </a:p>
                  </a:txBody>
                  <a:tcPr/>
                </a:tc>
                <a:tc>
                  <a:txBody>
                    <a:bodyPr/>
                    <a:lstStyle/>
                    <a:p>
                      <a:pPr algn="l" fontAlgn="t"/>
                      <a:endParaRPr lang="fr-FR" dirty="0">
                        <a:effectLst/>
                      </a:endParaRPr>
                    </a:p>
                  </a:txBody>
                  <a:tcPr/>
                </a:tc>
                <a:extLst>
                  <a:ext uri="{0D108BD9-81ED-4DB2-BD59-A6C34878D82A}">
                    <a16:rowId xmlns:a16="http://schemas.microsoft.com/office/drawing/2014/main" val="3550277578"/>
                  </a:ext>
                </a:extLst>
              </a:tr>
              <a:tr h="388446">
                <a:tc>
                  <a:txBody>
                    <a:bodyPr/>
                    <a:lstStyle/>
                    <a:p>
                      <a:pPr algn="l" fontAlgn="t"/>
                      <a:r>
                        <a:rPr lang="fr-FR" dirty="0">
                          <a:effectLst/>
                        </a:rPr>
                        <a:t>Total</a:t>
                      </a:r>
                    </a:p>
                  </a:txBody>
                  <a:tcPr/>
                </a:tc>
                <a:tc>
                  <a:txBody>
                    <a:bodyPr/>
                    <a:lstStyle/>
                    <a:p>
                      <a:pPr algn="l" fontAlgn="t"/>
                      <a:r>
                        <a:rPr lang="fr-FR" dirty="0">
                          <a:effectLst/>
                        </a:rPr>
                        <a:t>SCT</a:t>
                      </a:r>
                    </a:p>
                  </a:txBody>
                  <a:tcPr/>
                </a:tc>
                <a:tc>
                  <a:txBody>
                    <a:bodyPr/>
                    <a:lstStyle/>
                    <a:p>
                      <a:pPr algn="l" fontAlgn="t"/>
                      <a:r>
                        <a:rPr lang="fr-FR" dirty="0">
                          <a:effectLst/>
                        </a:rPr>
                        <a:t>N-1</a:t>
                      </a:r>
                    </a:p>
                  </a:txBody>
                  <a:tcPr/>
                </a:tc>
                <a:tc>
                  <a:txBody>
                    <a:bodyPr/>
                    <a:lstStyle/>
                    <a:p>
                      <a:pPr algn="l"/>
                      <a:endParaRPr lang="fr-FR" dirty="0"/>
                    </a:p>
                  </a:txBody>
                  <a:tcPr/>
                </a:tc>
                <a:tc>
                  <a:txBody>
                    <a:bodyPr/>
                    <a:lstStyle/>
                    <a:p>
                      <a:pPr algn="l" fontAlgn="t"/>
                      <a:endParaRPr lang="fr-FR" dirty="0">
                        <a:effectLst/>
                      </a:endParaRPr>
                    </a:p>
                  </a:txBody>
                  <a:tcPr/>
                </a:tc>
                <a:tc>
                  <a:txBody>
                    <a:bodyPr/>
                    <a:lstStyle/>
                    <a:p>
                      <a:pPr algn="l"/>
                      <a:endParaRPr lang="fr-FR" dirty="0"/>
                    </a:p>
                  </a:txBody>
                  <a:tcPr/>
                </a:tc>
                <a:extLst>
                  <a:ext uri="{0D108BD9-81ED-4DB2-BD59-A6C34878D82A}">
                    <a16:rowId xmlns:a16="http://schemas.microsoft.com/office/drawing/2014/main" val="3213497093"/>
                  </a:ext>
                </a:extLst>
              </a:tr>
            </a:tbl>
          </a:graphicData>
        </a:graphic>
      </p:graphicFrame>
      <p:sp>
        <p:nvSpPr>
          <p:cNvPr id="6" name="ZoneTexte 5">
            <a:extLst>
              <a:ext uri="{FF2B5EF4-FFF2-40B4-BE49-F238E27FC236}">
                <a16:creationId xmlns:a16="http://schemas.microsoft.com/office/drawing/2014/main" id="{C590B81B-6340-48BD-AFF5-3B18A9BDC12D}"/>
              </a:ext>
            </a:extLst>
          </p:cNvPr>
          <p:cNvSpPr txBox="1"/>
          <p:nvPr/>
        </p:nvSpPr>
        <p:spPr>
          <a:xfrm>
            <a:off x="0" y="2072800"/>
            <a:ext cx="11959988" cy="369332"/>
          </a:xfrm>
          <a:prstGeom prst="rect">
            <a:avLst/>
          </a:prstGeom>
          <a:noFill/>
        </p:spPr>
        <p:txBody>
          <a:bodyPr wrap="square" rtlCol="0">
            <a:spAutoFit/>
          </a:bodyPr>
          <a:lstStyle/>
          <a:p>
            <a:r>
              <a:rPr lang="fr-FR" dirty="0"/>
              <a:t>Tous les résultats que nous avons déterminé précédemment peuvent se regrouper dans ce qu’on appelle le tableau d’ANOVA : </a:t>
            </a:r>
          </a:p>
        </p:txBody>
      </p:sp>
    </p:spTree>
    <p:extLst>
      <p:ext uri="{BB962C8B-B14F-4D97-AF65-F5344CB8AC3E}">
        <p14:creationId xmlns:p14="http://schemas.microsoft.com/office/powerpoint/2010/main" val="1209400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Dans la pratique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590B81B-6340-48BD-AFF5-3B18A9BDC12D}"/>
              </a:ext>
            </a:extLst>
          </p:cNvPr>
          <p:cNvSpPr txBox="1"/>
          <p:nvPr/>
        </p:nvSpPr>
        <p:spPr>
          <a:xfrm>
            <a:off x="327546" y="2057351"/>
            <a:ext cx="11959988" cy="1477328"/>
          </a:xfrm>
          <a:prstGeom prst="rect">
            <a:avLst/>
          </a:prstGeom>
          <a:noFill/>
        </p:spPr>
        <p:txBody>
          <a:bodyPr wrap="square" rtlCol="0">
            <a:spAutoFit/>
          </a:bodyPr>
          <a:lstStyle/>
          <a:p>
            <a:r>
              <a:rPr lang="fr-FR" dirty="0"/>
              <a:t> Une étude sur l’effet de 5 traitements pour le </a:t>
            </a:r>
            <a:r>
              <a:rPr lang="fr-FR" dirty="0" err="1"/>
              <a:t>cholesterol</a:t>
            </a:r>
            <a:r>
              <a:rPr lang="fr-FR" dirty="0"/>
              <a:t> a été menée, les 5 traitements sont les suivants :</a:t>
            </a:r>
          </a:p>
          <a:p>
            <a:r>
              <a:rPr lang="fr-FR" dirty="0"/>
              <a:t>	- “1time” correspond à 20 mg d’une molécule une fois par jour,</a:t>
            </a:r>
          </a:p>
          <a:p>
            <a:r>
              <a:rPr lang="fr-FR" dirty="0"/>
              <a:t>	- “2time” correspond à 10 mg d’une molécule 2 fois par jour,</a:t>
            </a:r>
          </a:p>
          <a:p>
            <a:r>
              <a:rPr lang="fr-FR" dirty="0"/>
              <a:t>	- “4time” correspond à 5 mg d’une molécule 4 fois par jour,</a:t>
            </a:r>
          </a:p>
          <a:p>
            <a:r>
              <a:rPr lang="fr-FR" dirty="0"/>
              <a:t>	- “</a:t>
            </a:r>
            <a:r>
              <a:rPr lang="fr-FR" dirty="0" err="1"/>
              <a:t>DrugE</a:t>
            </a:r>
            <a:r>
              <a:rPr lang="fr-FR" dirty="0"/>
              <a:t>” et “</a:t>
            </a:r>
            <a:r>
              <a:rPr lang="fr-FR" dirty="0" err="1"/>
              <a:t>DrugD</a:t>
            </a:r>
            <a:r>
              <a:rPr lang="fr-FR" dirty="0"/>
              <a:t>” correspondent à deux molécules pour avoir des groupes de contrôles</a:t>
            </a:r>
          </a:p>
        </p:txBody>
      </p:sp>
      <p:pic>
        <p:nvPicPr>
          <p:cNvPr id="5" name="Image 4">
            <a:extLst>
              <a:ext uri="{FF2B5EF4-FFF2-40B4-BE49-F238E27FC236}">
                <a16:creationId xmlns:a16="http://schemas.microsoft.com/office/drawing/2014/main" id="{F65FCFFD-2F34-4C5F-ACD2-25F0FE9ED692}"/>
              </a:ext>
            </a:extLst>
          </p:cNvPr>
          <p:cNvPicPr>
            <a:picLocks noChangeAspect="1"/>
          </p:cNvPicPr>
          <p:nvPr/>
        </p:nvPicPr>
        <p:blipFill>
          <a:blip r:embed="rId3"/>
          <a:stretch>
            <a:fillRect/>
          </a:stretch>
        </p:blipFill>
        <p:spPr>
          <a:xfrm>
            <a:off x="4503049" y="4048337"/>
            <a:ext cx="2839445" cy="2039831"/>
          </a:xfrm>
          <a:prstGeom prst="rect">
            <a:avLst/>
          </a:prstGeom>
        </p:spPr>
      </p:pic>
    </p:spTree>
    <p:extLst>
      <p:ext uri="{BB962C8B-B14F-4D97-AF65-F5344CB8AC3E}">
        <p14:creationId xmlns:p14="http://schemas.microsoft.com/office/powerpoint/2010/main" val="148852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Dans la pratique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6ED35D82-8454-4A9D-BF4B-08D9123F40B4}"/>
              </a:ext>
            </a:extLst>
          </p:cNvPr>
          <p:cNvPicPr>
            <a:picLocks noChangeAspect="1"/>
          </p:cNvPicPr>
          <p:nvPr/>
        </p:nvPicPr>
        <p:blipFill>
          <a:blip r:embed="rId3"/>
          <a:stretch>
            <a:fillRect/>
          </a:stretch>
        </p:blipFill>
        <p:spPr>
          <a:xfrm>
            <a:off x="3949910" y="3215698"/>
            <a:ext cx="4361905" cy="3447619"/>
          </a:xfrm>
          <a:prstGeom prst="rect">
            <a:avLst/>
          </a:prstGeom>
        </p:spPr>
      </p:pic>
      <p:pic>
        <p:nvPicPr>
          <p:cNvPr id="4" name="Image 3">
            <a:extLst>
              <a:ext uri="{FF2B5EF4-FFF2-40B4-BE49-F238E27FC236}">
                <a16:creationId xmlns:a16="http://schemas.microsoft.com/office/drawing/2014/main" id="{8811AD3C-6DEC-4600-8B27-33AE9B2011E2}"/>
              </a:ext>
            </a:extLst>
          </p:cNvPr>
          <p:cNvPicPr>
            <a:picLocks noChangeAspect="1"/>
          </p:cNvPicPr>
          <p:nvPr/>
        </p:nvPicPr>
        <p:blipFill>
          <a:blip r:embed="rId4"/>
          <a:stretch>
            <a:fillRect/>
          </a:stretch>
        </p:blipFill>
        <p:spPr>
          <a:xfrm>
            <a:off x="179884" y="3568831"/>
            <a:ext cx="7540052" cy="227110"/>
          </a:xfrm>
          <a:prstGeom prst="rect">
            <a:avLst/>
          </a:prstGeom>
        </p:spPr>
      </p:pic>
      <p:pic>
        <p:nvPicPr>
          <p:cNvPr id="7" name="Image 6">
            <a:extLst>
              <a:ext uri="{FF2B5EF4-FFF2-40B4-BE49-F238E27FC236}">
                <a16:creationId xmlns:a16="http://schemas.microsoft.com/office/drawing/2014/main" id="{6798C2C6-68F1-4C93-8A9E-E9565FF3EF6F}"/>
              </a:ext>
            </a:extLst>
          </p:cNvPr>
          <p:cNvPicPr>
            <a:picLocks noChangeAspect="1"/>
          </p:cNvPicPr>
          <p:nvPr/>
        </p:nvPicPr>
        <p:blipFill>
          <a:blip r:embed="rId5"/>
          <a:stretch>
            <a:fillRect/>
          </a:stretch>
        </p:blipFill>
        <p:spPr>
          <a:xfrm>
            <a:off x="179884" y="2278506"/>
            <a:ext cx="9877706" cy="937192"/>
          </a:xfrm>
          <a:prstGeom prst="rect">
            <a:avLst/>
          </a:prstGeom>
        </p:spPr>
      </p:pic>
      <p:sp>
        <p:nvSpPr>
          <p:cNvPr id="9" name="ZoneTexte 8">
            <a:extLst>
              <a:ext uri="{FF2B5EF4-FFF2-40B4-BE49-F238E27FC236}">
                <a16:creationId xmlns:a16="http://schemas.microsoft.com/office/drawing/2014/main" id="{E20E7D0F-6686-4537-AF76-F80AC92FDFAA}"/>
              </a:ext>
            </a:extLst>
          </p:cNvPr>
          <p:cNvSpPr txBox="1"/>
          <p:nvPr/>
        </p:nvSpPr>
        <p:spPr>
          <a:xfrm>
            <a:off x="179884" y="1740707"/>
            <a:ext cx="8049718" cy="369332"/>
          </a:xfrm>
          <a:prstGeom prst="rect">
            <a:avLst/>
          </a:prstGeom>
          <a:noFill/>
        </p:spPr>
        <p:txBody>
          <a:bodyPr wrap="square" rtlCol="0">
            <a:spAutoFit/>
          </a:bodyPr>
          <a:lstStyle/>
          <a:p>
            <a:r>
              <a:rPr lang="fr-FR" dirty="0"/>
              <a:t>Visualisation des données</a:t>
            </a:r>
          </a:p>
        </p:txBody>
      </p:sp>
    </p:spTree>
    <p:extLst>
      <p:ext uri="{BB962C8B-B14F-4D97-AF65-F5344CB8AC3E}">
        <p14:creationId xmlns:p14="http://schemas.microsoft.com/office/powerpoint/2010/main" val="83386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Dans la pratique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DB75A5E-DADD-43E2-A287-02C498B26A29}"/>
              </a:ext>
            </a:extLst>
          </p:cNvPr>
          <p:cNvSpPr txBox="1"/>
          <p:nvPr/>
        </p:nvSpPr>
        <p:spPr>
          <a:xfrm>
            <a:off x="254833" y="1703346"/>
            <a:ext cx="8049718" cy="369332"/>
          </a:xfrm>
          <a:prstGeom prst="rect">
            <a:avLst/>
          </a:prstGeom>
          <a:noFill/>
        </p:spPr>
        <p:txBody>
          <a:bodyPr wrap="square" rtlCol="0">
            <a:spAutoFit/>
          </a:bodyPr>
          <a:lstStyle/>
          <a:p>
            <a:r>
              <a:rPr lang="fr-FR" dirty="0"/>
              <a:t>Réalisation de l’ANOVA</a:t>
            </a:r>
          </a:p>
        </p:txBody>
      </p:sp>
      <p:pic>
        <p:nvPicPr>
          <p:cNvPr id="8" name="Image 7">
            <a:extLst>
              <a:ext uri="{FF2B5EF4-FFF2-40B4-BE49-F238E27FC236}">
                <a16:creationId xmlns:a16="http://schemas.microsoft.com/office/drawing/2014/main" id="{B302C1A8-C063-4BCE-A8C4-8B70801D9640}"/>
              </a:ext>
            </a:extLst>
          </p:cNvPr>
          <p:cNvPicPr>
            <a:picLocks noChangeAspect="1"/>
          </p:cNvPicPr>
          <p:nvPr/>
        </p:nvPicPr>
        <p:blipFill>
          <a:blip r:embed="rId3"/>
          <a:stretch>
            <a:fillRect/>
          </a:stretch>
        </p:blipFill>
        <p:spPr>
          <a:xfrm>
            <a:off x="838200" y="2212924"/>
            <a:ext cx="7286469" cy="2326655"/>
          </a:xfrm>
          <a:prstGeom prst="rect">
            <a:avLst/>
          </a:prstGeom>
        </p:spPr>
      </p:pic>
      <p:pic>
        <p:nvPicPr>
          <p:cNvPr id="9" name="Image 8">
            <a:extLst>
              <a:ext uri="{FF2B5EF4-FFF2-40B4-BE49-F238E27FC236}">
                <a16:creationId xmlns:a16="http://schemas.microsoft.com/office/drawing/2014/main" id="{60EDEFDF-8120-4B28-AD31-620A65C79CC1}"/>
              </a:ext>
            </a:extLst>
          </p:cNvPr>
          <p:cNvPicPr>
            <a:picLocks noChangeAspect="1"/>
          </p:cNvPicPr>
          <p:nvPr/>
        </p:nvPicPr>
        <p:blipFill>
          <a:blip r:embed="rId4"/>
          <a:stretch>
            <a:fillRect/>
          </a:stretch>
        </p:blipFill>
        <p:spPr>
          <a:xfrm>
            <a:off x="838200" y="4679825"/>
            <a:ext cx="7751164" cy="1410681"/>
          </a:xfrm>
          <a:prstGeom prst="rect">
            <a:avLst/>
          </a:prstGeom>
        </p:spPr>
      </p:pic>
      <p:sp>
        <p:nvSpPr>
          <p:cNvPr id="10" name="ZoneTexte 9">
            <a:extLst>
              <a:ext uri="{FF2B5EF4-FFF2-40B4-BE49-F238E27FC236}">
                <a16:creationId xmlns:a16="http://schemas.microsoft.com/office/drawing/2014/main" id="{3C9C440B-2EA5-4ABB-8D0F-D77C0E049C57}"/>
              </a:ext>
            </a:extLst>
          </p:cNvPr>
          <p:cNvSpPr txBox="1"/>
          <p:nvPr/>
        </p:nvSpPr>
        <p:spPr>
          <a:xfrm>
            <a:off x="464695" y="6220918"/>
            <a:ext cx="11092721" cy="523220"/>
          </a:xfrm>
          <a:prstGeom prst="rect">
            <a:avLst/>
          </a:prstGeom>
          <a:noFill/>
        </p:spPr>
        <p:txBody>
          <a:bodyPr wrap="square" rtlCol="0">
            <a:spAutoFit/>
          </a:bodyPr>
          <a:lstStyle/>
          <a:p>
            <a:pPr algn="ctr"/>
            <a:r>
              <a:rPr lang="fr-FR" sz="2800" b="1" i="1" dirty="0">
                <a:solidFill>
                  <a:srgbClr val="002060"/>
                </a:solidFill>
              </a:rPr>
              <a:t>Mais est-ce que nos 3 hypothèses de l’ANOVA sont vérifiées ?</a:t>
            </a:r>
          </a:p>
        </p:txBody>
      </p:sp>
    </p:spTree>
    <p:extLst>
      <p:ext uri="{BB962C8B-B14F-4D97-AF65-F5344CB8AC3E}">
        <p14:creationId xmlns:p14="http://schemas.microsoft.com/office/powerpoint/2010/main" val="423230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Dans la pratique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DB75A5E-DADD-43E2-A287-02C498B26A29}"/>
              </a:ext>
            </a:extLst>
          </p:cNvPr>
          <p:cNvSpPr txBox="1"/>
          <p:nvPr/>
        </p:nvSpPr>
        <p:spPr>
          <a:xfrm>
            <a:off x="254833" y="1703346"/>
            <a:ext cx="8049718" cy="369332"/>
          </a:xfrm>
          <a:prstGeom prst="rect">
            <a:avLst/>
          </a:prstGeom>
          <a:noFill/>
        </p:spPr>
        <p:txBody>
          <a:bodyPr wrap="square" rtlCol="0">
            <a:spAutoFit/>
          </a:bodyPr>
          <a:lstStyle/>
          <a:p>
            <a:r>
              <a:rPr lang="fr-FR" dirty="0"/>
              <a:t>Visualisations des résultats</a:t>
            </a:r>
          </a:p>
        </p:txBody>
      </p:sp>
      <p:pic>
        <p:nvPicPr>
          <p:cNvPr id="3" name="Image 2">
            <a:extLst>
              <a:ext uri="{FF2B5EF4-FFF2-40B4-BE49-F238E27FC236}">
                <a16:creationId xmlns:a16="http://schemas.microsoft.com/office/drawing/2014/main" id="{471C7FD6-B6CB-4843-B1C7-1777BCB2C879}"/>
              </a:ext>
            </a:extLst>
          </p:cNvPr>
          <p:cNvPicPr>
            <a:picLocks noChangeAspect="1"/>
          </p:cNvPicPr>
          <p:nvPr/>
        </p:nvPicPr>
        <p:blipFill>
          <a:blip r:embed="rId3"/>
          <a:stretch>
            <a:fillRect/>
          </a:stretch>
        </p:blipFill>
        <p:spPr>
          <a:xfrm>
            <a:off x="2022434" y="3759100"/>
            <a:ext cx="2511014" cy="527003"/>
          </a:xfrm>
          <a:prstGeom prst="rect">
            <a:avLst/>
          </a:prstGeom>
        </p:spPr>
      </p:pic>
      <p:pic>
        <p:nvPicPr>
          <p:cNvPr id="4" name="Image 3">
            <a:extLst>
              <a:ext uri="{FF2B5EF4-FFF2-40B4-BE49-F238E27FC236}">
                <a16:creationId xmlns:a16="http://schemas.microsoft.com/office/drawing/2014/main" id="{0FDE83C4-6E61-4094-BBE2-EB9C5785B57E}"/>
              </a:ext>
            </a:extLst>
          </p:cNvPr>
          <p:cNvPicPr>
            <a:picLocks noChangeAspect="1"/>
          </p:cNvPicPr>
          <p:nvPr/>
        </p:nvPicPr>
        <p:blipFill>
          <a:blip r:embed="rId4"/>
          <a:stretch>
            <a:fillRect/>
          </a:stretch>
        </p:blipFill>
        <p:spPr>
          <a:xfrm>
            <a:off x="5744978" y="1925964"/>
            <a:ext cx="5119145" cy="4046562"/>
          </a:xfrm>
          <a:prstGeom prst="rect">
            <a:avLst/>
          </a:prstGeom>
        </p:spPr>
      </p:pic>
    </p:spTree>
    <p:extLst>
      <p:ext uri="{BB962C8B-B14F-4D97-AF65-F5344CB8AC3E}">
        <p14:creationId xmlns:p14="http://schemas.microsoft.com/office/powerpoint/2010/main" val="930597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Dans la pratique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DB75A5E-DADD-43E2-A287-02C498B26A29}"/>
              </a:ext>
            </a:extLst>
          </p:cNvPr>
          <p:cNvSpPr txBox="1"/>
          <p:nvPr/>
        </p:nvSpPr>
        <p:spPr>
          <a:xfrm>
            <a:off x="254832" y="2156966"/>
            <a:ext cx="3429333" cy="1477328"/>
          </a:xfrm>
          <a:prstGeom prst="rect">
            <a:avLst/>
          </a:prstGeom>
          <a:noFill/>
        </p:spPr>
        <p:txBody>
          <a:bodyPr wrap="square" rtlCol="0">
            <a:spAutoFit/>
          </a:bodyPr>
          <a:lstStyle/>
          <a:p>
            <a:r>
              <a:rPr lang="fr-FR" dirty="0"/>
              <a:t>L’absence de corrélation entre les résidus se valide soit visuellement (ils sont non-corrélés s’ils sont tous proches de 0) soit avec le test de </a:t>
            </a:r>
            <a:r>
              <a:rPr lang="fr-FR" dirty="0" err="1"/>
              <a:t>Dubin</a:t>
            </a:r>
            <a:r>
              <a:rPr lang="fr-FR" dirty="0"/>
              <a:t>-Watson</a:t>
            </a:r>
          </a:p>
        </p:txBody>
      </p:sp>
      <p:pic>
        <p:nvPicPr>
          <p:cNvPr id="4" name="Image 3">
            <a:extLst>
              <a:ext uri="{FF2B5EF4-FFF2-40B4-BE49-F238E27FC236}">
                <a16:creationId xmlns:a16="http://schemas.microsoft.com/office/drawing/2014/main" id="{0FDE83C4-6E61-4094-BBE2-EB9C5785B57E}"/>
              </a:ext>
            </a:extLst>
          </p:cNvPr>
          <p:cNvPicPr>
            <a:picLocks noChangeAspect="1"/>
          </p:cNvPicPr>
          <p:nvPr/>
        </p:nvPicPr>
        <p:blipFill>
          <a:blip r:embed="rId3"/>
          <a:stretch>
            <a:fillRect/>
          </a:stretch>
        </p:blipFill>
        <p:spPr>
          <a:xfrm>
            <a:off x="3684166" y="1888012"/>
            <a:ext cx="5119145" cy="4046562"/>
          </a:xfrm>
          <a:prstGeom prst="rect">
            <a:avLst/>
          </a:prstGeom>
        </p:spPr>
      </p:pic>
      <p:sp>
        <p:nvSpPr>
          <p:cNvPr id="7" name="ZoneTexte 6">
            <a:extLst>
              <a:ext uri="{FF2B5EF4-FFF2-40B4-BE49-F238E27FC236}">
                <a16:creationId xmlns:a16="http://schemas.microsoft.com/office/drawing/2014/main" id="{8CB88F24-A25D-4459-8C64-96EBDF54945B}"/>
              </a:ext>
            </a:extLst>
          </p:cNvPr>
          <p:cNvSpPr txBox="1"/>
          <p:nvPr/>
        </p:nvSpPr>
        <p:spPr>
          <a:xfrm>
            <a:off x="8803311" y="2156966"/>
            <a:ext cx="3429333" cy="1754326"/>
          </a:xfrm>
          <a:prstGeom prst="rect">
            <a:avLst/>
          </a:prstGeom>
          <a:noFill/>
        </p:spPr>
        <p:txBody>
          <a:bodyPr wrap="square" rtlCol="0">
            <a:spAutoFit/>
          </a:bodyPr>
          <a:lstStyle/>
          <a:p>
            <a:r>
              <a:rPr lang="fr-FR" dirty="0"/>
              <a:t>La normalité des résidus se valide avec ce </a:t>
            </a:r>
            <a:r>
              <a:rPr lang="fr-FR" dirty="0" err="1"/>
              <a:t>Qqplot</a:t>
            </a:r>
            <a:r>
              <a:rPr lang="fr-FR" dirty="0"/>
              <a:t> (les points sont bien répartis autour de la droite = les résidus sont distribués selon une loi normale car leur moyenne =0) ou le test de Shapiro-</a:t>
            </a:r>
            <a:r>
              <a:rPr lang="fr-FR" dirty="0" err="1"/>
              <a:t>Wilk</a:t>
            </a:r>
            <a:endParaRPr lang="fr-FR" dirty="0"/>
          </a:p>
        </p:txBody>
      </p:sp>
      <p:sp>
        <p:nvSpPr>
          <p:cNvPr id="9" name="ZoneTexte 8">
            <a:extLst>
              <a:ext uri="{FF2B5EF4-FFF2-40B4-BE49-F238E27FC236}">
                <a16:creationId xmlns:a16="http://schemas.microsoft.com/office/drawing/2014/main" id="{AFDC256A-76D7-4569-8F7E-D38B9D0E75BB}"/>
              </a:ext>
            </a:extLst>
          </p:cNvPr>
          <p:cNvSpPr txBox="1"/>
          <p:nvPr/>
        </p:nvSpPr>
        <p:spPr>
          <a:xfrm>
            <a:off x="254832" y="4190534"/>
            <a:ext cx="3429333" cy="2031325"/>
          </a:xfrm>
          <a:prstGeom prst="rect">
            <a:avLst/>
          </a:prstGeom>
          <a:noFill/>
        </p:spPr>
        <p:txBody>
          <a:bodyPr wrap="square" rtlCol="0">
            <a:spAutoFit/>
          </a:bodyPr>
          <a:lstStyle/>
          <a:p>
            <a:r>
              <a:rPr lang="fr-FR" dirty="0"/>
              <a:t>L’homogénéité des résidus se valide soit graphiquement (la dispersion des résidus = écartement vertical pour chaque traitement est globalement identique) soit avec le test de Bartlett </a:t>
            </a:r>
          </a:p>
        </p:txBody>
      </p:sp>
    </p:spTree>
    <p:extLst>
      <p:ext uri="{BB962C8B-B14F-4D97-AF65-F5344CB8AC3E}">
        <p14:creationId xmlns:p14="http://schemas.microsoft.com/office/powerpoint/2010/main" val="314872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F3517F-37F1-446E-8A75-C5A43744AED0}"/>
              </a:ext>
            </a:extLst>
          </p:cNvPr>
          <p:cNvSpPr>
            <a:spLocks noGrp="1"/>
          </p:cNvSpPr>
          <p:nvPr>
            <p:ph type="title"/>
          </p:nvPr>
        </p:nvSpPr>
        <p:spPr>
          <a:xfrm>
            <a:off x="6392598" y="640263"/>
            <a:ext cx="5221266" cy="1344975"/>
          </a:xfrm>
        </p:spPr>
        <p:txBody>
          <a:bodyPr vert="horz" lIns="91440" tIns="45720" rIns="91440" bIns="45720" rtlCol="0" anchor="ctr">
            <a:normAutofit/>
          </a:bodyPr>
          <a:lstStyle/>
          <a:p>
            <a:pPr algn="ctr"/>
            <a:r>
              <a:rPr lang="en-US" sz="4000" kern="1200">
                <a:solidFill>
                  <a:schemeClr val="tx1"/>
                </a:solidFill>
                <a:latin typeface="+mj-lt"/>
                <a:ea typeface="+mj-ea"/>
                <a:cs typeface="+mj-cs"/>
              </a:rPr>
              <a:t>A savoir</a:t>
            </a:r>
          </a:p>
        </p:txBody>
      </p:sp>
      <p:pic>
        <p:nvPicPr>
          <p:cNvPr id="7" name="Graphic 6">
            <a:extLst>
              <a:ext uri="{FF2B5EF4-FFF2-40B4-BE49-F238E27FC236}">
                <a16:creationId xmlns:a16="http://schemas.microsoft.com/office/drawing/2014/main" id="{DA9D2DBD-0494-4902-98A7-3CCD1D565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632" y="787907"/>
            <a:ext cx="5126736" cy="5126736"/>
          </a:xfrm>
          <a:prstGeom prst="rect">
            <a:avLst/>
          </a:prstGeom>
        </p:spPr>
      </p:pic>
      <p:sp>
        <p:nvSpPr>
          <p:cNvPr id="3" name="ZoneTexte 2">
            <a:extLst>
              <a:ext uri="{FF2B5EF4-FFF2-40B4-BE49-F238E27FC236}">
                <a16:creationId xmlns:a16="http://schemas.microsoft.com/office/drawing/2014/main" id="{CCFB4A8C-F7C0-4B8B-9848-BF98F6D90987}"/>
              </a:ext>
            </a:extLst>
          </p:cNvPr>
          <p:cNvSpPr txBox="1"/>
          <p:nvPr/>
        </p:nvSpPr>
        <p:spPr>
          <a:xfrm>
            <a:off x="6391903" y="2121763"/>
            <a:ext cx="5235490"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a:t>Tout </a:t>
            </a:r>
            <a:r>
              <a:rPr lang="en-US" sz="2000" dirty="0" err="1"/>
              <a:t>est</a:t>
            </a:r>
            <a:r>
              <a:rPr lang="en-US" sz="2000" dirty="0"/>
              <a:t> sur mon GitHub :     </a:t>
            </a:r>
            <a:r>
              <a:rPr lang="en-US" sz="2000" dirty="0">
                <a:hlinkClick r:id="rId4"/>
              </a:rPr>
              <a:t>https://github.com/apatou</a:t>
            </a:r>
            <a:endParaRPr lang="en-US" sz="2000" dirty="0"/>
          </a:p>
          <a:p>
            <a:pPr indent="-228600" defTabSz="914400">
              <a:lnSpc>
                <a:spcPct val="90000"/>
              </a:lnSpc>
              <a:spcAft>
                <a:spcPts val="600"/>
              </a:spcAft>
              <a:buFont typeface="Arial" panose="020B0604020202020204" pitchFamily="34" charset="0"/>
              <a:buChar char="•"/>
            </a:pPr>
            <a:r>
              <a:rPr lang="en-US" sz="2000" dirty="0"/>
              <a:t>	(</a:t>
            </a:r>
            <a:r>
              <a:rPr lang="en-US" sz="2000" dirty="0" err="1"/>
              <a:t>L’essentiel</a:t>
            </a:r>
            <a:r>
              <a:rPr lang="en-US" sz="2000" dirty="0"/>
              <a:t> à </a:t>
            </a:r>
            <a:r>
              <a:rPr lang="en-US" sz="2000" dirty="0" err="1"/>
              <a:t>retenir</a:t>
            </a:r>
            <a:r>
              <a:rPr lang="en-US" sz="2000" dirty="0"/>
              <a:t> du </a:t>
            </a:r>
            <a:r>
              <a:rPr lang="en-US" sz="2000" dirty="0" err="1"/>
              <a:t>cours</a:t>
            </a:r>
            <a:r>
              <a:rPr lang="en-US" sz="2000" dirty="0"/>
              <a:t>, les dataset, </a:t>
            </a:r>
            <a:r>
              <a:rPr lang="en-US" sz="2000" dirty="0" err="1"/>
              <a:t>exercices</a:t>
            </a:r>
            <a:r>
              <a:rPr lang="en-US" sz="2000" dirty="0"/>
              <a:t>, …)</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Merci de </a:t>
            </a:r>
            <a:r>
              <a:rPr lang="en-US" sz="2000" dirty="0" err="1"/>
              <a:t>m’envoyer</a:t>
            </a:r>
            <a:r>
              <a:rPr lang="en-US" sz="2000" dirty="0"/>
              <a:t> à </a:t>
            </a:r>
            <a:r>
              <a:rPr lang="en-US" sz="2000" dirty="0" err="1"/>
              <a:t>chaque</a:t>
            </a:r>
            <a:r>
              <a:rPr lang="en-US" sz="2000" dirty="0"/>
              <a:t> fin de séance </a:t>
            </a:r>
            <a:r>
              <a:rPr lang="en-US" sz="2000" dirty="0" err="1"/>
              <a:t>vos</a:t>
            </a:r>
            <a:r>
              <a:rPr lang="en-US" sz="2000" dirty="0"/>
              <a:t> TPs : </a:t>
            </a:r>
            <a:r>
              <a:rPr lang="en-US" sz="2000" dirty="0">
                <a:hlinkClick r:id="rId5"/>
              </a:rPr>
              <a:t>patou.alison@gmail.com</a:t>
            </a:r>
            <a:endParaRPr lang="en-US" sz="2000"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1 </a:t>
            </a:r>
            <a:r>
              <a:rPr lang="en-US" sz="2000" dirty="0" err="1"/>
              <a:t>examen</a:t>
            </a:r>
            <a:r>
              <a:rPr lang="en-US" sz="2000" dirty="0"/>
              <a:t> à la </a:t>
            </a:r>
            <a:r>
              <a:rPr lang="en-US" sz="2000" dirty="0" err="1"/>
              <a:t>dernière</a:t>
            </a:r>
            <a:r>
              <a:rPr lang="en-US" sz="2000" dirty="0"/>
              <a:t> séance </a:t>
            </a:r>
          </a:p>
        </p:txBody>
      </p:sp>
    </p:spTree>
    <p:extLst>
      <p:ext uri="{BB962C8B-B14F-4D97-AF65-F5344CB8AC3E}">
        <p14:creationId xmlns:p14="http://schemas.microsoft.com/office/powerpoint/2010/main" val="4244996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Dans la pratique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AF033302-5E3A-441D-9C84-D6F999859200}"/>
              </a:ext>
            </a:extLst>
          </p:cNvPr>
          <p:cNvSpPr txBox="1"/>
          <p:nvPr/>
        </p:nvSpPr>
        <p:spPr>
          <a:xfrm>
            <a:off x="254833" y="2073439"/>
            <a:ext cx="8049718" cy="369332"/>
          </a:xfrm>
          <a:prstGeom prst="rect">
            <a:avLst/>
          </a:prstGeom>
          <a:noFill/>
        </p:spPr>
        <p:txBody>
          <a:bodyPr wrap="square" rtlCol="0">
            <a:spAutoFit/>
          </a:bodyPr>
          <a:lstStyle/>
          <a:p>
            <a:r>
              <a:rPr lang="fr-FR" dirty="0"/>
              <a:t>Interprétation des résultats</a:t>
            </a:r>
          </a:p>
        </p:txBody>
      </p:sp>
      <p:pic>
        <p:nvPicPr>
          <p:cNvPr id="3" name="Image 2">
            <a:extLst>
              <a:ext uri="{FF2B5EF4-FFF2-40B4-BE49-F238E27FC236}">
                <a16:creationId xmlns:a16="http://schemas.microsoft.com/office/drawing/2014/main" id="{33D87012-2E17-4F33-885A-D67101FF1C22}"/>
              </a:ext>
            </a:extLst>
          </p:cNvPr>
          <p:cNvPicPr>
            <a:picLocks noChangeAspect="1"/>
          </p:cNvPicPr>
          <p:nvPr/>
        </p:nvPicPr>
        <p:blipFill>
          <a:blip r:embed="rId3"/>
          <a:stretch>
            <a:fillRect/>
          </a:stretch>
        </p:blipFill>
        <p:spPr>
          <a:xfrm>
            <a:off x="1410628" y="2825523"/>
            <a:ext cx="5738128" cy="1512983"/>
          </a:xfrm>
          <a:prstGeom prst="rect">
            <a:avLst/>
          </a:prstGeom>
        </p:spPr>
      </p:pic>
      <p:sp>
        <p:nvSpPr>
          <p:cNvPr id="6" name="Rectangle 5">
            <a:extLst>
              <a:ext uri="{FF2B5EF4-FFF2-40B4-BE49-F238E27FC236}">
                <a16:creationId xmlns:a16="http://schemas.microsoft.com/office/drawing/2014/main" id="{8B9403DF-359C-4EC1-BBF9-D72DE266AF26}"/>
              </a:ext>
            </a:extLst>
          </p:cNvPr>
          <p:cNvSpPr/>
          <p:nvPr/>
        </p:nvSpPr>
        <p:spPr>
          <a:xfrm>
            <a:off x="1969827" y="5127253"/>
            <a:ext cx="8252345" cy="646331"/>
          </a:xfrm>
          <a:prstGeom prst="rect">
            <a:avLst/>
          </a:prstGeom>
        </p:spPr>
        <p:txBody>
          <a:bodyPr wrap="square">
            <a:spAutoFit/>
          </a:bodyPr>
          <a:lstStyle/>
          <a:p>
            <a:r>
              <a:rPr lang="fr-FR" dirty="0">
                <a:solidFill>
                  <a:srgbClr val="494949"/>
                </a:solidFill>
                <a:latin typeface="Open Sans"/>
              </a:rPr>
              <a:t>La </a:t>
            </a:r>
            <a:r>
              <a:rPr lang="fr-FR" dirty="0" err="1">
                <a:solidFill>
                  <a:srgbClr val="494949"/>
                </a:solidFill>
                <a:latin typeface="Open Sans"/>
              </a:rPr>
              <a:t>pvalue</a:t>
            </a:r>
            <a:r>
              <a:rPr lang="fr-FR" dirty="0">
                <a:solidFill>
                  <a:srgbClr val="494949"/>
                </a:solidFill>
                <a:latin typeface="Open Sans"/>
              </a:rPr>
              <a:t> de l’ANOVA est &lt; 0.05, ce résultat indique alors que les niveaux de réduction du cholestérol des 5 traitements sont globalement différents.</a:t>
            </a:r>
            <a:endParaRPr lang="fr-FR" dirty="0"/>
          </a:p>
        </p:txBody>
      </p:sp>
    </p:spTree>
    <p:extLst>
      <p:ext uri="{BB962C8B-B14F-4D97-AF65-F5344CB8AC3E}">
        <p14:creationId xmlns:p14="http://schemas.microsoft.com/office/powerpoint/2010/main" val="302123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2</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a:solidFill>
                  <a:schemeClr val="bg1">
                    <a:lumMod val="95000"/>
                    <a:lumOff val="5000"/>
                  </a:schemeClr>
                </a:solidFill>
              </a:rPr>
              <a:t>ANOVA à deux </a:t>
            </a:r>
            <a:r>
              <a:rPr lang="en-US" sz="5400" dirty="0" err="1">
                <a:solidFill>
                  <a:schemeClr val="bg1">
                    <a:lumMod val="95000"/>
                    <a:lumOff val="5000"/>
                  </a:schemeClr>
                </a:solidFill>
              </a:rPr>
              <a:t>facteurs</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40336067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Modèle</a:t>
            </a:r>
          </a:p>
        </p:txBody>
      </p:sp>
      <p:pic>
        <p:nvPicPr>
          <p:cNvPr id="2050" name="Picture 2" descr="http://unt-ori2.crihan.fr/unspf/2010_Limoges_Vignoles_StatsAnova/res/09-1-1-introduction_2.png">
            <a:extLst>
              <a:ext uri="{FF2B5EF4-FFF2-40B4-BE49-F238E27FC236}">
                <a16:creationId xmlns:a16="http://schemas.microsoft.com/office/drawing/2014/main" id="{A42D3B70-782E-4EAD-805E-4D52A2D63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468563"/>
            <a:ext cx="390525" cy="152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CEF49D7-27A6-4B9A-8590-7B70657B6574}"/>
              </a:ext>
            </a:extLst>
          </p:cNvPr>
          <p:cNvSpPr/>
          <p:nvPr/>
        </p:nvSpPr>
        <p:spPr>
          <a:xfrm>
            <a:off x="838200" y="4763812"/>
            <a:ext cx="9713845" cy="1754326"/>
          </a:xfrm>
          <a:prstGeom prst="rect">
            <a:avLst/>
          </a:prstGeom>
        </p:spPr>
        <p:txBody>
          <a:bodyPr wrap="square">
            <a:spAutoFit/>
          </a:bodyPr>
          <a:lstStyle/>
          <a:p>
            <a:r>
              <a:rPr lang="fr-FR" b="1" dirty="0"/>
              <a:t>Test de comparaison des moyennes : </a:t>
            </a:r>
          </a:p>
          <a:p>
            <a:endParaRPr lang="fr-FR" dirty="0"/>
          </a:p>
          <a:p>
            <a:r>
              <a:rPr lang="fr-FR" dirty="0"/>
              <a:t>Hypothèse nulle (H0) : µ</a:t>
            </a:r>
            <a:r>
              <a:rPr lang="fr-FR" baseline="-25000" dirty="0"/>
              <a:t>1</a:t>
            </a:r>
            <a:r>
              <a:rPr lang="fr-FR" dirty="0"/>
              <a:t> = µ</a:t>
            </a:r>
            <a:r>
              <a:rPr lang="fr-FR" baseline="-25000" dirty="0"/>
              <a:t>2 </a:t>
            </a:r>
            <a:r>
              <a:rPr lang="fr-FR" dirty="0"/>
              <a:t>= … = µ</a:t>
            </a:r>
            <a:r>
              <a:rPr lang="fr-FR" baseline="-25000" dirty="0"/>
              <a:t>n</a:t>
            </a:r>
          </a:p>
          <a:p>
            <a:r>
              <a:rPr lang="fr-FR" dirty="0"/>
              <a:t>Contre (H1) : Les µ</a:t>
            </a:r>
            <a:r>
              <a:rPr lang="fr-FR" baseline="-25000" dirty="0"/>
              <a:t>i</a:t>
            </a:r>
            <a:r>
              <a:rPr lang="fr-FR" dirty="0"/>
              <a:t> ne sont pas tous égaux. </a:t>
            </a:r>
          </a:p>
          <a:p>
            <a:endParaRPr lang="fr-FR" dirty="0"/>
          </a:p>
          <a:p>
            <a:r>
              <a:rPr lang="fr-FR" dirty="0"/>
              <a:t>		=&gt; Utilisation de l’analyse de la variance à un facteur. </a:t>
            </a:r>
          </a:p>
        </p:txBody>
      </p:sp>
      <p:pic>
        <p:nvPicPr>
          <p:cNvPr id="6" name="Image 5">
            <a:extLst>
              <a:ext uri="{FF2B5EF4-FFF2-40B4-BE49-F238E27FC236}">
                <a16:creationId xmlns:a16="http://schemas.microsoft.com/office/drawing/2014/main" id="{469437FC-4ED4-4BB8-A07D-B47C5EB5CBC5}"/>
              </a:ext>
            </a:extLst>
          </p:cNvPr>
          <p:cNvPicPr>
            <a:picLocks noChangeAspect="1"/>
          </p:cNvPicPr>
          <p:nvPr/>
        </p:nvPicPr>
        <p:blipFill>
          <a:blip r:embed="rId3"/>
          <a:stretch>
            <a:fillRect/>
          </a:stretch>
        </p:blipFill>
        <p:spPr>
          <a:xfrm>
            <a:off x="3149574" y="3182955"/>
            <a:ext cx="5391150" cy="352425"/>
          </a:xfrm>
          <a:prstGeom prst="rect">
            <a:avLst/>
          </a:prstGeom>
        </p:spPr>
      </p:pic>
      <p:pic>
        <p:nvPicPr>
          <p:cNvPr id="7" name="Image 6">
            <a:extLst>
              <a:ext uri="{FF2B5EF4-FFF2-40B4-BE49-F238E27FC236}">
                <a16:creationId xmlns:a16="http://schemas.microsoft.com/office/drawing/2014/main" id="{C6135E11-461E-4A69-979B-B69FD3B23172}"/>
              </a:ext>
            </a:extLst>
          </p:cNvPr>
          <p:cNvPicPr>
            <a:picLocks noChangeAspect="1"/>
          </p:cNvPicPr>
          <p:nvPr/>
        </p:nvPicPr>
        <p:blipFill>
          <a:blip r:embed="rId4"/>
          <a:stretch>
            <a:fillRect/>
          </a:stretch>
        </p:blipFill>
        <p:spPr>
          <a:xfrm>
            <a:off x="1481138" y="3539487"/>
            <a:ext cx="8677275" cy="895350"/>
          </a:xfrm>
          <a:prstGeom prst="rect">
            <a:avLst/>
          </a:prstGeom>
        </p:spPr>
      </p:pic>
      <p:pic>
        <p:nvPicPr>
          <p:cNvPr id="8" name="Image 7">
            <a:extLst>
              <a:ext uri="{FF2B5EF4-FFF2-40B4-BE49-F238E27FC236}">
                <a16:creationId xmlns:a16="http://schemas.microsoft.com/office/drawing/2014/main" id="{0B01F211-BF4C-4614-A30E-72B2998BA7BE}"/>
              </a:ext>
            </a:extLst>
          </p:cNvPr>
          <p:cNvPicPr>
            <a:picLocks noChangeAspect="1"/>
          </p:cNvPicPr>
          <p:nvPr/>
        </p:nvPicPr>
        <p:blipFill>
          <a:blip r:embed="rId5"/>
          <a:stretch>
            <a:fillRect/>
          </a:stretch>
        </p:blipFill>
        <p:spPr>
          <a:xfrm>
            <a:off x="3149574" y="2044355"/>
            <a:ext cx="4953000" cy="809625"/>
          </a:xfrm>
          <a:prstGeom prst="rect">
            <a:avLst/>
          </a:prstGeom>
        </p:spPr>
      </p:pic>
      <p:pic>
        <p:nvPicPr>
          <p:cNvPr id="9" name="Image 8">
            <a:extLst>
              <a:ext uri="{FF2B5EF4-FFF2-40B4-BE49-F238E27FC236}">
                <a16:creationId xmlns:a16="http://schemas.microsoft.com/office/drawing/2014/main" id="{C59D67E8-C8DE-4854-B7F3-44A6637147F3}"/>
              </a:ext>
            </a:extLst>
          </p:cNvPr>
          <p:cNvPicPr>
            <a:picLocks noChangeAspect="1"/>
          </p:cNvPicPr>
          <p:nvPr/>
        </p:nvPicPr>
        <p:blipFill>
          <a:blip r:embed="rId6"/>
          <a:stretch>
            <a:fillRect/>
          </a:stretch>
        </p:blipFill>
        <p:spPr>
          <a:xfrm>
            <a:off x="9220200" y="2320580"/>
            <a:ext cx="2133600" cy="533400"/>
          </a:xfrm>
          <a:prstGeom prst="rect">
            <a:avLst/>
          </a:prstGeom>
        </p:spPr>
      </p:pic>
      <p:sp>
        <p:nvSpPr>
          <p:cNvPr id="10" name="ZoneTexte 9">
            <a:extLst>
              <a:ext uri="{FF2B5EF4-FFF2-40B4-BE49-F238E27FC236}">
                <a16:creationId xmlns:a16="http://schemas.microsoft.com/office/drawing/2014/main" id="{C0ED88A2-FC66-4B94-B4AE-99E1E5473651}"/>
              </a:ext>
            </a:extLst>
          </p:cNvPr>
          <p:cNvSpPr txBox="1"/>
          <p:nvPr/>
        </p:nvSpPr>
        <p:spPr>
          <a:xfrm>
            <a:off x="8540724" y="2348387"/>
            <a:ext cx="722546" cy="369332"/>
          </a:xfrm>
          <a:prstGeom prst="rect">
            <a:avLst/>
          </a:prstGeom>
          <a:noFill/>
        </p:spPr>
        <p:txBody>
          <a:bodyPr wrap="square" rtlCol="0">
            <a:spAutoFit/>
          </a:bodyPr>
          <a:lstStyle/>
          <a:p>
            <a:r>
              <a:rPr lang="fr-FR" dirty="0"/>
              <a:t>avec</a:t>
            </a:r>
          </a:p>
        </p:txBody>
      </p:sp>
    </p:spTree>
    <p:extLst>
      <p:ext uri="{BB962C8B-B14F-4D97-AF65-F5344CB8AC3E}">
        <p14:creationId xmlns:p14="http://schemas.microsoft.com/office/powerpoint/2010/main" val="1771425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Conditions d’application d’ANOVA</a:t>
            </a:r>
          </a:p>
        </p:txBody>
      </p:sp>
      <p:sp>
        <p:nvSpPr>
          <p:cNvPr id="6" name="Rectangle 4">
            <a:extLst>
              <a:ext uri="{FF2B5EF4-FFF2-40B4-BE49-F238E27FC236}">
                <a16:creationId xmlns:a16="http://schemas.microsoft.com/office/drawing/2014/main" id="{03189B2E-C358-4952-AB6B-4A542ECBFCBD}"/>
              </a:ext>
            </a:extLst>
          </p:cNvPr>
          <p:cNvSpPr>
            <a:spLocks noChangeArrowheads="1"/>
          </p:cNvSpPr>
          <p:nvPr/>
        </p:nvSpPr>
        <p:spPr bwMode="auto">
          <a:xfrm>
            <a:off x="565210" y="2444116"/>
            <a:ext cx="1133627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fr-FR" altLang="fr-FR" sz="2000" dirty="0">
                <a:solidFill>
                  <a:srgbClr val="000000"/>
                </a:solidFill>
                <a:latin typeface="Tahoma" panose="020B0604030504040204" pitchFamily="34" charset="0"/>
                <a:cs typeface="Tahoma" panose="020B0604030504040204" pitchFamily="34" charset="0"/>
              </a:rPr>
              <a:t> 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populations étudiées suivent une distribution normale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457200" lvl="0" indent="-457200" defTabSz="914400" eaLnBrk="0" fontAlgn="base" hangingPunct="0">
              <a:spcBef>
                <a:spcPct val="0"/>
              </a:spcBef>
              <a:spcAft>
                <a:spcPct val="0"/>
              </a:spcAft>
              <a:buFont typeface="+mj-lt"/>
              <a:buAutoNum type="arabicPeriod"/>
            </a:pPr>
            <a:r>
              <a:rPr lang="fr-FR" altLang="fr-FR" sz="2000" dirty="0">
                <a:solidFill>
                  <a:srgbClr val="000000"/>
                </a:solidFill>
                <a:latin typeface="Tahoma" panose="020B0604030504040204" pitchFamily="34" charset="0"/>
                <a:cs typeface="Tahoma" panose="020B0604030504040204" pitchFamily="34" charset="0"/>
              </a:rPr>
              <a:t>Les variances des populations sont toutes égales (</a:t>
            </a:r>
            <a:r>
              <a:rPr lang="fr-FR" altLang="fr-FR" sz="2000" b="1" dirty="0">
                <a:latin typeface="Tahoma" panose="020B0604030504040204" pitchFamily="34" charset="0"/>
                <a:cs typeface="Tahoma" panose="020B0604030504040204" pitchFamily="34" charset="0"/>
              </a:rPr>
              <a:t>HOMOSCEDASTICITE</a:t>
            </a:r>
            <a:r>
              <a:rPr lang="fr-FR" altLang="fr-FR" sz="2000" dirty="0">
                <a:solidFill>
                  <a:srgbClr val="000000"/>
                </a:solidFill>
                <a:latin typeface="Tahoma" panose="020B0604030504040204" pitchFamily="34" charset="0"/>
                <a:cs typeface="Tahoma" panose="020B0604030504040204" pitchFamily="34" charset="0"/>
              </a:rPr>
              <a:t>)</a:t>
            </a:r>
          </a:p>
          <a:p>
            <a:pPr marL="457200" lvl="0" indent="-457200" defTabSz="914400" eaLnBrk="0" fontAlgn="base" hangingPunct="0">
              <a:spcBef>
                <a:spcPct val="0"/>
              </a:spcBef>
              <a:spcAft>
                <a:spcPct val="0"/>
              </a:spcAft>
              <a:buFont typeface="+mj-lt"/>
              <a:buAutoNum type="arabicPeriod"/>
            </a:pPr>
            <a:endParaRPr lang="fr-FR" altLang="fr-FR" sz="2000" dirty="0">
              <a:solidFill>
                <a:srgbClr val="000000"/>
              </a:solidFill>
              <a:latin typeface="Tahoma" panose="020B0604030504040204" pitchFamily="34" charset="0"/>
              <a:cs typeface="Tahoma" panose="020B0604030504040204" pitchFamily="34" charset="0"/>
            </a:endParaRPr>
          </a:p>
          <a:p>
            <a:pPr marL="457200" lvl="0" indent="-457200" defTabSz="914400" eaLnBrk="0" fontAlgn="base" hangingPunct="0">
              <a:spcBef>
                <a:spcPct val="0"/>
              </a:spcBef>
              <a:spcAft>
                <a:spcPct val="0"/>
              </a:spcAft>
              <a:buFont typeface="+mj-lt"/>
              <a:buAutoNum type="arabicPeriod"/>
            </a:pPr>
            <a:r>
              <a:rPr lang="fr-FR" altLang="fr-FR" sz="2000" dirty="0">
                <a:solidFill>
                  <a:srgbClr val="000000"/>
                </a:solidFill>
                <a:latin typeface="Tahoma" panose="020B0604030504040204" pitchFamily="34" charset="0"/>
                <a:cs typeface="Tahoma" panose="020B0604030504040204" pitchFamily="34" charset="0"/>
              </a:rPr>
              <a:t>L</a:t>
            </a:r>
            <a:r>
              <a:rPr kumimoji="0" lang="fr-FR" altLang="fr-FR" sz="20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échantillons sont indépendants de même taille K et de la variable Y dans chacune des IJ populations, soit n = IJK</a:t>
            </a: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9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3">
            <a:extLst>
              <a:ext uri="{FF2B5EF4-FFF2-40B4-BE49-F238E27FC236}">
                <a16:creationId xmlns:a16="http://schemas.microsoft.com/office/drawing/2014/main" id="{FA802AC9-4A76-4637-9D58-589AD86960F6}"/>
              </a:ext>
            </a:extLst>
          </p:cNvPr>
          <p:cNvGraphicFramePr>
            <a:graphicFrameLocks noGrp="1"/>
          </p:cNvGraphicFramePr>
          <p:nvPr>
            <p:extLst>
              <p:ext uri="{D42A27DB-BD31-4B8C-83A1-F6EECF244321}">
                <p14:modId xmlns:p14="http://schemas.microsoft.com/office/powerpoint/2010/main" val="2958647690"/>
              </p:ext>
            </p:extLst>
          </p:nvPr>
        </p:nvGraphicFramePr>
        <p:xfrm>
          <a:off x="1895523" y="2493875"/>
          <a:ext cx="8128002" cy="3337560"/>
        </p:xfrm>
        <a:graphic>
          <a:graphicData uri="http://schemas.openxmlformats.org/drawingml/2006/table">
            <a:tbl>
              <a:tblPr firstRow="1" bandRow="1">
                <a:tableStyleId>{F5AB1C69-6EDB-4FF4-983F-18BD219EF322}</a:tableStyleId>
              </a:tblPr>
              <a:tblGrid>
                <a:gridCol w="1354667">
                  <a:extLst>
                    <a:ext uri="{9D8B030D-6E8A-4147-A177-3AD203B41FA5}">
                      <a16:colId xmlns:a16="http://schemas.microsoft.com/office/drawing/2014/main" val="1690831066"/>
                    </a:ext>
                  </a:extLst>
                </a:gridCol>
                <a:gridCol w="1354667">
                  <a:extLst>
                    <a:ext uri="{9D8B030D-6E8A-4147-A177-3AD203B41FA5}">
                      <a16:colId xmlns:a16="http://schemas.microsoft.com/office/drawing/2014/main" val="16385181"/>
                    </a:ext>
                  </a:extLst>
                </a:gridCol>
                <a:gridCol w="1354667">
                  <a:extLst>
                    <a:ext uri="{9D8B030D-6E8A-4147-A177-3AD203B41FA5}">
                      <a16:colId xmlns:a16="http://schemas.microsoft.com/office/drawing/2014/main" val="3515056214"/>
                    </a:ext>
                  </a:extLst>
                </a:gridCol>
                <a:gridCol w="1354667">
                  <a:extLst>
                    <a:ext uri="{9D8B030D-6E8A-4147-A177-3AD203B41FA5}">
                      <a16:colId xmlns:a16="http://schemas.microsoft.com/office/drawing/2014/main" val="2398886581"/>
                    </a:ext>
                  </a:extLst>
                </a:gridCol>
                <a:gridCol w="1354667">
                  <a:extLst>
                    <a:ext uri="{9D8B030D-6E8A-4147-A177-3AD203B41FA5}">
                      <a16:colId xmlns:a16="http://schemas.microsoft.com/office/drawing/2014/main" val="3279933411"/>
                    </a:ext>
                  </a:extLst>
                </a:gridCol>
                <a:gridCol w="1354667">
                  <a:extLst>
                    <a:ext uri="{9D8B030D-6E8A-4147-A177-3AD203B41FA5}">
                      <a16:colId xmlns:a16="http://schemas.microsoft.com/office/drawing/2014/main" val="63053915"/>
                    </a:ext>
                  </a:extLst>
                </a:gridCol>
              </a:tblGrid>
              <a:tr h="370840">
                <a:tc>
                  <a:txBody>
                    <a:bodyPr/>
                    <a:lstStyle/>
                    <a:p>
                      <a:r>
                        <a:rPr lang="fr-FR" dirty="0"/>
                        <a:t>Tablette</a:t>
                      </a:r>
                    </a:p>
                  </a:txBody>
                  <a:tcPr/>
                </a:tc>
                <a:tc>
                  <a:txBody>
                    <a:bodyPr/>
                    <a:lstStyle/>
                    <a:p>
                      <a:r>
                        <a:rPr lang="fr-FR" dirty="0"/>
                        <a:t>Utilisateur 1</a:t>
                      </a:r>
                    </a:p>
                  </a:txBody>
                  <a:tcPr/>
                </a:tc>
                <a:tc>
                  <a:txBody>
                    <a:bodyPr/>
                    <a:lstStyle/>
                    <a:p>
                      <a:r>
                        <a:rPr lang="fr-FR" dirty="0"/>
                        <a:t>Utilisateur 2</a:t>
                      </a:r>
                    </a:p>
                  </a:txBody>
                  <a:tcPr/>
                </a:tc>
                <a:tc>
                  <a:txBody>
                    <a:bodyPr/>
                    <a:lstStyle/>
                    <a:p>
                      <a:r>
                        <a:rPr lang="fr-FR" dirty="0"/>
                        <a:t>Utilisateur 3</a:t>
                      </a:r>
                    </a:p>
                  </a:txBody>
                  <a:tcPr/>
                </a:tc>
                <a:tc>
                  <a:txBody>
                    <a:bodyPr/>
                    <a:lstStyle/>
                    <a:p>
                      <a:r>
                        <a:rPr lang="fr-FR" dirty="0"/>
                        <a:t>Utilisateur 4</a:t>
                      </a:r>
                    </a:p>
                  </a:txBody>
                  <a:tcPr/>
                </a:tc>
                <a:tc>
                  <a:txBody>
                    <a:bodyPr/>
                    <a:lstStyle/>
                    <a:p>
                      <a:r>
                        <a:rPr lang="fr-FR" dirty="0"/>
                        <a:t>Utilisateur 5</a:t>
                      </a:r>
                    </a:p>
                  </a:txBody>
                  <a:tcPr/>
                </a:tc>
                <a:extLst>
                  <a:ext uri="{0D108BD9-81ED-4DB2-BD59-A6C34878D82A}">
                    <a16:rowId xmlns:a16="http://schemas.microsoft.com/office/drawing/2014/main" val="1158661557"/>
                  </a:ext>
                </a:extLst>
              </a:tr>
              <a:tr h="370840">
                <a:tc rowSpan="2">
                  <a:txBody>
                    <a:bodyPr/>
                    <a:lstStyle/>
                    <a:p>
                      <a:r>
                        <a:rPr lang="fr-FR" dirty="0"/>
                        <a:t>A</a:t>
                      </a:r>
                    </a:p>
                  </a:txBody>
                  <a:tcPr/>
                </a:tc>
                <a:tc>
                  <a:txBody>
                    <a:bodyPr/>
                    <a:lstStyle/>
                    <a:p>
                      <a:r>
                        <a:rPr lang="fr-FR" dirty="0"/>
                        <a:t>31</a:t>
                      </a:r>
                    </a:p>
                  </a:txBody>
                  <a:tcPr/>
                </a:tc>
                <a:tc>
                  <a:txBody>
                    <a:bodyPr/>
                    <a:lstStyle/>
                    <a:p>
                      <a:r>
                        <a:rPr lang="fr-FR" dirty="0"/>
                        <a:t>34</a:t>
                      </a:r>
                    </a:p>
                  </a:txBody>
                  <a:tcPr/>
                </a:tc>
                <a:tc>
                  <a:txBody>
                    <a:bodyPr/>
                    <a:lstStyle/>
                    <a:p>
                      <a:r>
                        <a:rPr lang="fr-FR" dirty="0"/>
                        <a:t>31</a:t>
                      </a:r>
                    </a:p>
                  </a:txBody>
                  <a:tcPr/>
                </a:tc>
                <a:tc>
                  <a:txBody>
                    <a:bodyPr/>
                    <a:lstStyle/>
                    <a:p>
                      <a:r>
                        <a:rPr lang="fr-FR" dirty="0"/>
                        <a:t>31</a:t>
                      </a:r>
                    </a:p>
                  </a:txBody>
                  <a:tcPr/>
                </a:tc>
                <a:tc>
                  <a:txBody>
                    <a:bodyPr/>
                    <a:lstStyle/>
                    <a:p>
                      <a:r>
                        <a:rPr lang="fr-FR" dirty="0"/>
                        <a:t>31</a:t>
                      </a:r>
                    </a:p>
                  </a:txBody>
                  <a:tcPr/>
                </a:tc>
                <a:extLst>
                  <a:ext uri="{0D108BD9-81ED-4DB2-BD59-A6C34878D82A}">
                    <a16:rowId xmlns:a16="http://schemas.microsoft.com/office/drawing/2014/main" val="2337913690"/>
                  </a:ext>
                </a:extLst>
              </a:tr>
              <a:tr h="370840">
                <a:tc vMerge="1">
                  <a:txBody>
                    <a:bodyPr/>
                    <a:lstStyle/>
                    <a:p>
                      <a:endParaRPr lang="fr-FR" dirty="0"/>
                    </a:p>
                  </a:txBody>
                  <a:tcPr/>
                </a:tc>
                <a:tc>
                  <a:txBody>
                    <a:bodyPr/>
                    <a:lstStyle/>
                    <a:p>
                      <a:r>
                        <a:rPr lang="fr-FR" dirty="0"/>
                        <a:t>36</a:t>
                      </a:r>
                    </a:p>
                  </a:txBody>
                  <a:tcPr/>
                </a:tc>
                <a:tc>
                  <a:txBody>
                    <a:bodyPr/>
                    <a:lstStyle/>
                    <a:p>
                      <a:r>
                        <a:rPr lang="fr-FR" dirty="0"/>
                        <a:t>31</a:t>
                      </a:r>
                    </a:p>
                  </a:txBody>
                  <a:tcPr/>
                </a:tc>
                <a:tc>
                  <a:txBody>
                    <a:bodyPr/>
                    <a:lstStyle/>
                    <a:p>
                      <a:r>
                        <a:rPr lang="fr-FR" dirty="0"/>
                        <a:t>36</a:t>
                      </a:r>
                    </a:p>
                  </a:txBody>
                  <a:tcPr/>
                </a:tc>
                <a:tc>
                  <a:txBody>
                    <a:bodyPr/>
                    <a:lstStyle/>
                    <a:p>
                      <a:r>
                        <a:rPr lang="fr-FR" dirty="0"/>
                        <a:t>33</a:t>
                      </a:r>
                    </a:p>
                  </a:txBody>
                  <a:tcPr/>
                </a:tc>
                <a:tc>
                  <a:txBody>
                    <a:bodyPr/>
                    <a:lstStyle/>
                    <a:p>
                      <a:r>
                        <a:rPr lang="fr-FR" dirty="0"/>
                        <a:t>31</a:t>
                      </a:r>
                    </a:p>
                  </a:txBody>
                  <a:tcPr/>
                </a:tc>
                <a:extLst>
                  <a:ext uri="{0D108BD9-81ED-4DB2-BD59-A6C34878D82A}">
                    <a16:rowId xmlns:a16="http://schemas.microsoft.com/office/drawing/2014/main" val="2071550741"/>
                  </a:ext>
                </a:extLst>
              </a:tr>
              <a:tr h="370840">
                <a:tc rowSpan="2">
                  <a:txBody>
                    <a:bodyPr/>
                    <a:lstStyle/>
                    <a:p>
                      <a:r>
                        <a:rPr lang="fr-FR" dirty="0"/>
                        <a:t>B</a:t>
                      </a:r>
                    </a:p>
                  </a:txBody>
                  <a:tcPr/>
                </a:tc>
                <a:tc>
                  <a:txBody>
                    <a:bodyPr/>
                    <a:lstStyle/>
                    <a:p>
                      <a:r>
                        <a:rPr lang="fr-FR" dirty="0"/>
                        <a:t>30</a:t>
                      </a:r>
                    </a:p>
                  </a:txBody>
                  <a:tcPr/>
                </a:tc>
                <a:tc>
                  <a:txBody>
                    <a:bodyPr/>
                    <a:lstStyle/>
                    <a:p>
                      <a:r>
                        <a:rPr lang="fr-FR" dirty="0"/>
                        <a:t>32</a:t>
                      </a:r>
                    </a:p>
                  </a:txBody>
                  <a:tcPr/>
                </a:tc>
                <a:tc>
                  <a:txBody>
                    <a:bodyPr/>
                    <a:lstStyle/>
                    <a:p>
                      <a:r>
                        <a:rPr lang="fr-FR" dirty="0"/>
                        <a:t>34</a:t>
                      </a:r>
                    </a:p>
                  </a:txBody>
                  <a:tcPr/>
                </a:tc>
                <a:tc>
                  <a:txBody>
                    <a:bodyPr/>
                    <a:lstStyle/>
                    <a:p>
                      <a:r>
                        <a:rPr lang="fr-FR" dirty="0"/>
                        <a:t>39</a:t>
                      </a:r>
                    </a:p>
                  </a:txBody>
                  <a:tcPr/>
                </a:tc>
                <a:tc>
                  <a:txBody>
                    <a:bodyPr/>
                    <a:lstStyle/>
                    <a:p>
                      <a:r>
                        <a:rPr lang="fr-FR" dirty="0"/>
                        <a:t>37</a:t>
                      </a:r>
                    </a:p>
                  </a:txBody>
                  <a:tcPr/>
                </a:tc>
                <a:extLst>
                  <a:ext uri="{0D108BD9-81ED-4DB2-BD59-A6C34878D82A}">
                    <a16:rowId xmlns:a16="http://schemas.microsoft.com/office/drawing/2014/main" val="632715068"/>
                  </a:ext>
                </a:extLst>
              </a:tr>
              <a:tr h="370840">
                <a:tc vMerge="1">
                  <a:txBody>
                    <a:bodyPr/>
                    <a:lstStyle/>
                    <a:p>
                      <a:endParaRPr lang="fr-FR" dirty="0"/>
                    </a:p>
                  </a:txBody>
                  <a:tcPr/>
                </a:tc>
                <a:tc>
                  <a:txBody>
                    <a:bodyPr/>
                    <a:lstStyle/>
                    <a:p>
                      <a:r>
                        <a:rPr lang="fr-FR" dirty="0"/>
                        <a:t>35</a:t>
                      </a:r>
                    </a:p>
                  </a:txBody>
                  <a:tcPr/>
                </a:tc>
                <a:tc>
                  <a:txBody>
                    <a:bodyPr/>
                    <a:lstStyle/>
                    <a:p>
                      <a:r>
                        <a:rPr lang="fr-FR" dirty="0"/>
                        <a:t>35</a:t>
                      </a:r>
                    </a:p>
                  </a:txBody>
                  <a:tcPr/>
                </a:tc>
                <a:tc>
                  <a:txBody>
                    <a:bodyPr/>
                    <a:lstStyle/>
                    <a:p>
                      <a:r>
                        <a:rPr lang="fr-FR" dirty="0"/>
                        <a:t>36</a:t>
                      </a:r>
                    </a:p>
                  </a:txBody>
                  <a:tcPr/>
                </a:tc>
                <a:tc>
                  <a:txBody>
                    <a:bodyPr/>
                    <a:lstStyle/>
                    <a:p>
                      <a:r>
                        <a:rPr lang="fr-FR" dirty="0"/>
                        <a:t>36</a:t>
                      </a:r>
                    </a:p>
                  </a:txBody>
                  <a:tcPr/>
                </a:tc>
                <a:tc>
                  <a:txBody>
                    <a:bodyPr/>
                    <a:lstStyle/>
                    <a:p>
                      <a:r>
                        <a:rPr lang="fr-FR" dirty="0"/>
                        <a:t>36</a:t>
                      </a:r>
                    </a:p>
                  </a:txBody>
                  <a:tcPr/>
                </a:tc>
                <a:extLst>
                  <a:ext uri="{0D108BD9-81ED-4DB2-BD59-A6C34878D82A}">
                    <a16:rowId xmlns:a16="http://schemas.microsoft.com/office/drawing/2014/main" val="3714757240"/>
                  </a:ext>
                </a:extLst>
              </a:tr>
              <a:tr h="370840">
                <a:tc rowSpan="2">
                  <a:txBody>
                    <a:bodyPr/>
                    <a:lstStyle/>
                    <a:p>
                      <a:r>
                        <a:rPr lang="fr-FR" dirty="0"/>
                        <a:t>C</a:t>
                      </a:r>
                    </a:p>
                  </a:txBody>
                  <a:tcPr/>
                </a:tc>
                <a:tc>
                  <a:txBody>
                    <a:bodyPr/>
                    <a:lstStyle/>
                    <a:p>
                      <a:r>
                        <a:rPr lang="fr-FR" dirty="0"/>
                        <a:t>37</a:t>
                      </a:r>
                    </a:p>
                  </a:txBody>
                  <a:tcPr/>
                </a:tc>
                <a:tc>
                  <a:txBody>
                    <a:bodyPr/>
                    <a:lstStyle/>
                    <a:p>
                      <a:r>
                        <a:rPr lang="fr-FR" dirty="0"/>
                        <a:t>33</a:t>
                      </a:r>
                    </a:p>
                  </a:txBody>
                  <a:tcPr/>
                </a:tc>
                <a:tc>
                  <a:txBody>
                    <a:bodyPr/>
                    <a:lstStyle/>
                    <a:p>
                      <a:r>
                        <a:rPr lang="fr-FR" dirty="0"/>
                        <a:t>35</a:t>
                      </a:r>
                    </a:p>
                  </a:txBody>
                  <a:tcPr/>
                </a:tc>
                <a:tc>
                  <a:txBody>
                    <a:bodyPr/>
                    <a:lstStyle/>
                    <a:p>
                      <a:r>
                        <a:rPr lang="fr-FR" dirty="0"/>
                        <a:t>36</a:t>
                      </a:r>
                    </a:p>
                  </a:txBody>
                  <a:tcPr/>
                </a:tc>
                <a:tc>
                  <a:txBody>
                    <a:bodyPr/>
                    <a:lstStyle/>
                    <a:p>
                      <a:r>
                        <a:rPr lang="fr-FR" dirty="0"/>
                        <a:t>35</a:t>
                      </a:r>
                    </a:p>
                  </a:txBody>
                  <a:tcPr/>
                </a:tc>
                <a:extLst>
                  <a:ext uri="{0D108BD9-81ED-4DB2-BD59-A6C34878D82A}">
                    <a16:rowId xmlns:a16="http://schemas.microsoft.com/office/drawing/2014/main" val="4125879775"/>
                  </a:ext>
                </a:extLst>
              </a:tr>
              <a:tr h="370840">
                <a:tc vMerge="1">
                  <a:txBody>
                    <a:bodyPr/>
                    <a:lstStyle/>
                    <a:p>
                      <a:endParaRPr lang="fr-FR" dirty="0"/>
                    </a:p>
                  </a:txBody>
                  <a:tcPr/>
                </a:tc>
                <a:tc>
                  <a:txBody>
                    <a:bodyPr/>
                    <a:lstStyle/>
                    <a:p>
                      <a:r>
                        <a:rPr lang="fr-FR" dirty="0"/>
                        <a:t>39</a:t>
                      </a:r>
                    </a:p>
                  </a:txBody>
                  <a:tcPr/>
                </a:tc>
                <a:tc>
                  <a:txBody>
                    <a:bodyPr/>
                    <a:lstStyle/>
                    <a:p>
                      <a:r>
                        <a:rPr lang="fr-FR" dirty="0"/>
                        <a:t>35</a:t>
                      </a:r>
                    </a:p>
                  </a:txBody>
                  <a:tcPr/>
                </a:tc>
                <a:tc>
                  <a:txBody>
                    <a:bodyPr/>
                    <a:lstStyle/>
                    <a:p>
                      <a:r>
                        <a:rPr lang="fr-FR" dirty="0"/>
                        <a:t>37</a:t>
                      </a:r>
                    </a:p>
                  </a:txBody>
                  <a:tcPr/>
                </a:tc>
                <a:tc>
                  <a:txBody>
                    <a:bodyPr/>
                    <a:lstStyle/>
                    <a:p>
                      <a:r>
                        <a:rPr lang="fr-FR" dirty="0"/>
                        <a:t>35</a:t>
                      </a:r>
                    </a:p>
                  </a:txBody>
                  <a:tcPr/>
                </a:tc>
                <a:tc>
                  <a:txBody>
                    <a:bodyPr/>
                    <a:lstStyle/>
                    <a:p>
                      <a:r>
                        <a:rPr lang="fr-FR" dirty="0"/>
                        <a:t>39</a:t>
                      </a:r>
                    </a:p>
                  </a:txBody>
                  <a:tcPr/>
                </a:tc>
                <a:extLst>
                  <a:ext uri="{0D108BD9-81ED-4DB2-BD59-A6C34878D82A}">
                    <a16:rowId xmlns:a16="http://schemas.microsoft.com/office/drawing/2014/main" val="2383794708"/>
                  </a:ext>
                </a:extLst>
              </a:tr>
              <a:tr h="370840">
                <a:tc rowSpan="2">
                  <a:txBody>
                    <a:bodyPr/>
                    <a:lstStyle/>
                    <a:p>
                      <a:r>
                        <a:rPr lang="fr-FR" dirty="0"/>
                        <a:t>D</a:t>
                      </a:r>
                    </a:p>
                  </a:txBody>
                  <a:tcPr/>
                </a:tc>
                <a:tc>
                  <a:txBody>
                    <a:bodyPr/>
                    <a:lstStyle/>
                    <a:p>
                      <a:r>
                        <a:rPr lang="fr-FR" dirty="0"/>
                        <a:t>29</a:t>
                      </a:r>
                    </a:p>
                  </a:txBody>
                  <a:tcPr/>
                </a:tc>
                <a:tc>
                  <a:txBody>
                    <a:bodyPr/>
                    <a:lstStyle/>
                    <a:p>
                      <a:r>
                        <a:rPr lang="fr-FR" dirty="0"/>
                        <a:t>31</a:t>
                      </a:r>
                    </a:p>
                  </a:txBody>
                  <a:tcPr/>
                </a:tc>
                <a:tc>
                  <a:txBody>
                    <a:bodyPr/>
                    <a:lstStyle/>
                    <a:p>
                      <a:r>
                        <a:rPr lang="fr-FR" dirty="0"/>
                        <a:t>31</a:t>
                      </a:r>
                    </a:p>
                  </a:txBody>
                  <a:tcPr/>
                </a:tc>
                <a:tc>
                  <a:txBody>
                    <a:bodyPr/>
                    <a:lstStyle/>
                    <a:p>
                      <a:r>
                        <a:rPr lang="fr-FR" dirty="0"/>
                        <a:t>33</a:t>
                      </a:r>
                    </a:p>
                  </a:txBody>
                  <a:tcPr/>
                </a:tc>
                <a:tc>
                  <a:txBody>
                    <a:bodyPr/>
                    <a:lstStyle/>
                    <a:p>
                      <a:r>
                        <a:rPr lang="fr-FR" dirty="0"/>
                        <a:t>33</a:t>
                      </a:r>
                    </a:p>
                  </a:txBody>
                  <a:tcPr/>
                </a:tc>
                <a:extLst>
                  <a:ext uri="{0D108BD9-81ED-4DB2-BD59-A6C34878D82A}">
                    <a16:rowId xmlns:a16="http://schemas.microsoft.com/office/drawing/2014/main" val="3448607022"/>
                  </a:ext>
                </a:extLst>
              </a:tr>
              <a:tr h="370840">
                <a:tc vMerge="1">
                  <a:txBody>
                    <a:bodyPr/>
                    <a:lstStyle/>
                    <a:p>
                      <a:endParaRPr lang="fr-FR" dirty="0"/>
                    </a:p>
                  </a:txBody>
                  <a:tcPr/>
                </a:tc>
                <a:tc>
                  <a:txBody>
                    <a:bodyPr/>
                    <a:lstStyle/>
                    <a:p>
                      <a:r>
                        <a:rPr lang="fr-FR" dirty="0"/>
                        <a:t>31</a:t>
                      </a:r>
                    </a:p>
                  </a:txBody>
                  <a:tcPr/>
                </a:tc>
                <a:tc>
                  <a:txBody>
                    <a:bodyPr/>
                    <a:lstStyle/>
                    <a:p>
                      <a:r>
                        <a:rPr lang="fr-FR" dirty="0"/>
                        <a:t>33</a:t>
                      </a:r>
                    </a:p>
                  </a:txBody>
                  <a:tcPr/>
                </a:tc>
                <a:tc>
                  <a:txBody>
                    <a:bodyPr/>
                    <a:lstStyle/>
                    <a:p>
                      <a:r>
                        <a:rPr lang="fr-FR" dirty="0"/>
                        <a:t>34</a:t>
                      </a:r>
                    </a:p>
                  </a:txBody>
                  <a:tcPr/>
                </a:tc>
                <a:tc>
                  <a:txBody>
                    <a:bodyPr/>
                    <a:lstStyle/>
                    <a:p>
                      <a:r>
                        <a:rPr lang="fr-FR" dirty="0"/>
                        <a:t>27</a:t>
                      </a:r>
                    </a:p>
                  </a:txBody>
                  <a:tcPr/>
                </a:tc>
                <a:tc>
                  <a:txBody>
                    <a:bodyPr/>
                    <a:lstStyle/>
                    <a:p>
                      <a:r>
                        <a:rPr lang="fr-FR" dirty="0"/>
                        <a:t>33</a:t>
                      </a:r>
                    </a:p>
                  </a:txBody>
                  <a:tcPr/>
                </a:tc>
                <a:extLst>
                  <a:ext uri="{0D108BD9-81ED-4DB2-BD59-A6C34878D82A}">
                    <a16:rowId xmlns:a16="http://schemas.microsoft.com/office/drawing/2014/main" val="2085531465"/>
                  </a:ext>
                </a:extLst>
              </a:tr>
            </a:tbl>
          </a:graphicData>
        </a:graphic>
      </p:graphicFrame>
      <p:sp>
        <p:nvSpPr>
          <p:cNvPr id="5" name="Rectangle 4">
            <a:extLst>
              <a:ext uri="{FF2B5EF4-FFF2-40B4-BE49-F238E27FC236}">
                <a16:creationId xmlns:a16="http://schemas.microsoft.com/office/drawing/2014/main" id="{1C6E8A5C-E86F-41D0-B50B-ABEBEB5FE68A}"/>
              </a:ext>
            </a:extLst>
          </p:cNvPr>
          <p:cNvSpPr/>
          <p:nvPr/>
        </p:nvSpPr>
        <p:spPr>
          <a:xfrm>
            <a:off x="838199" y="5831435"/>
            <a:ext cx="9185325" cy="923330"/>
          </a:xfrm>
          <a:prstGeom prst="rect">
            <a:avLst/>
          </a:prstGeom>
        </p:spPr>
        <p:txBody>
          <a:bodyPr wrap="square">
            <a:spAutoFit/>
          </a:bodyPr>
          <a:lstStyle/>
          <a:p>
            <a:r>
              <a:rPr lang="fr-FR" dirty="0"/>
              <a:t>Premier facteur à I = 4 modalités : modèles de tablettes</a:t>
            </a:r>
          </a:p>
          <a:p>
            <a:r>
              <a:rPr lang="fr-FR" dirty="0"/>
              <a:t>Second facteur à J = 5 modalités : Utilisateurs</a:t>
            </a:r>
          </a:p>
          <a:p>
            <a:r>
              <a:rPr lang="fr-FR" dirty="0"/>
              <a:t>Variable quantitative : nombre moyen de questions remplis en 1h</a:t>
            </a:r>
          </a:p>
        </p:txBody>
      </p:sp>
      <p:sp>
        <p:nvSpPr>
          <p:cNvPr id="7" name="ZoneTexte 6">
            <a:extLst>
              <a:ext uri="{FF2B5EF4-FFF2-40B4-BE49-F238E27FC236}">
                <a16:creationId xmlns:a16="http://schemas.microsoft.com/office/drawing/2014/main" id="{854EDE8A-FEC5-42BB-BB2D-1DA9A8D1D66F}"/>
              </a:ext>
            </a:extLst>
          </p:cNvPr>
          <p:cNvSpPr txBox="1"/>
          <p:nvPr/>
        </p:nvSpPr>
        <p:spPr>
          <a:xfrm>
            <a:off x="218364" y="1690688"/>
            <a:ext cx="11755272" cy="646331"/>
          </a:xfrm>
          <a:prstGeom prst="rect">
            <a:avLst/>
          </a:prstGeom>
          <a:noFill/>
        </p:spPr>
        <p:txBody>
          <a:bodyPr wrap="square" rtlCol="0">
            <a:spAutoFit/>
          </a:bodyPr>
          <a:lstStyle/>
          <a:p>
            <a:r>
              <a:rPr lang="fr-FR" dirty="0"/>
              <a:t>Des participants interrogent des clients en sortie de caisse et répondent à un QCM rapide sur différentes tablettes pendant 2H. L’expérience est répétée le lendemain à la même heure.</a:t>
            </a:r>
          </a:p>
        </p:txBody>
      </p:sp>
    </p:spTree>
    <p:extLst>
      <p:ext uri="{BB962C8B-B14F-4D97-AF65-F5344CB8AC3E}">
        <p14:creationId xmlns:p14="http://schemas.microsoft.com/office/powerpoint/2010/main" val="4170831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B2A98C2-1A42-4B45-8243-DF1D49E34E5C}"/>
              </a:ext>
            </a:extLst>
          </p:cNvPr>
          <p:cNvSpPr txBox="1"/>
          <p:nvPr/>
        </p:nvSpPr>
        <p:spPr>
          <a:xfrm>
            <a:off x="600501" y="1883391"/>
            <a:ext cx="10515600" cy="1477328"/>
          </a:xfrm>
          <a:prstGeom prst="rect">
            <a:avLst/>
          </a:prstGeom>
          <a:noFill/>
        </p:spPr>
        <p:txBody>
          <a:bodyPr wrap="square" rtlCol="0">
            <a:spAutoFit/>
          </a:bodyPr>
          <a:lstStyle/>
          <a:p>
            <a:r>
              <a:rPr lang="fr-FR" dirty="0"/>
              <a:t>Comme pour l’ANOVA à un facteur, on vérifie que les 3 conditions d’utilisation de l’ANOVA sont respectées :</a:t>
            </a:r>
          </a:p>
          <a:p>
            <a:endParaRPr lang="fr-FR" dirty="0"/>
          </a:p>
          <a:p>
            <a:pPr marL="342900" indent="-342900">
              <a:buAutoNum type="arabicPeriod"/>
            </a:pPr>
            <a:r>
              <a:rPr lang="fr-FR" dirty="0"/>
              <a:t>Normalité des résidus</a:t>
            </a:r>
          </a:p>
          <a:p>
            <a:pPr marL="342900" indent="-342900">
              <a:buAutoNum type="arabicPeriod"/>
            </a:pPr>
            <a:endParaRPr lang="fr-FR" dirty="0"/>
          </a:p>
          <a:p>
            <a:endParaRPr lang="fr-FR" dirty="0"/>
          </a:p>
        </p:txBody>
      </p:sp>
      <p:sp>
        <p:nvSpPr>
          <p:cNvPr id="8" name="ZoneTexte 7">
            <a:extLst>
              <a:ext uri="{FF2B5EF4-FFF2-40B4-BE49-F238E27FC236}">
                <a16:creationId xmlns:a16="http://schemas.microsoft.com/office/drawing/2014/main" id="{E33508E8-9610-46CB-BC80-26B5881B9B19}"/>
              </a:ext>
            </a:extLst>
          </p:cNvPr>
          <p:cNvSpPr txBox="1"/>
          <p:nvPr/>
        </p:nvSpPr>
        <p:spPr>
          <a:xfrm>
            <a:off x="989351" y="5531370"/>
            <a:ext cx="9323882" cy="369332"/>
          </a:xfrm>
          <a:prstGeom prst="rect">
            <a:avLst/>
          </a:prstGeom>
          <a:noFill/>
        </p:spPr>
        <p:txBody>
          <a:bodyPr wrap="square" rtlCol="0">
            <a:spAutoFit/>
          </a:bodyPr>
          <a:lstStyle/>
          <a:p>
            <a:r>
              <a:rPr lang="fr-FR" dirty="0"/>
              <a:t>P-value = 0,2068 &gt; 0,05 : on accepte H0 donc les résidus suivent une loi Normale</a:t>
            </a:r>
          </a:p>
        </p:txBody>
      </p:sp>
      <p:pic>
        <p:nvPicPr>
          <p:cNvPr id="9" name="Image 8">
            <a:extLst>
              <a:ext uri="{FF2B5EF4-FFF2-40B4-BE49-F238E27FC236}">
                <a16:creationId xmlns:a16="http://schemas.microsoft.com/office/drawing/2014/main" id="{A79518BE-AFBD-40FF-8CB9-E0BEC0213CC1}"/>
              </a:ext>
            </a:extLst>
          </p:cNvPr>
          <p:cNvPicPr>
            <a:picLocks noChangeAspect="1"/>
          </p:cNvPicPr>
          <p:nvPr/>
        </p:nvPicPr>
        <p:blipFill>
          <a:blip r:embed="rId3"/>
          <a:stretch>
            <a:fillRect/>
          </a:stretch>
        </p:blipFill>
        <p:spPr>
          <a:xfrm>
            <a:off x="2778808" y="3336879"/>
            <a:ext cx="6634384" cy="1665311"/>
          </a:xfrm>
          <a:prstGeom prst="rect">
            <a:avLst/>
          </a:prstGeom>
        </p:spPr>
      </p:pic>
    </p:spTree>
    <p:extLst>
      <p:ext uri="{BB962C8B-B14F-4D97-AF65-F5344CB8AC3E}">
        <p14:creationId xmlns:p14="http://schemas.microsoft.com/office/powerpoint/2010/main" val="3920886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B2A98C2-1A42-4B45-8243-DF1D49E34E5C}"/>
              </a:ext>
            </a:extLst>
          </p:cNvPr>
          <p:cNvSpPr txBox="1"/>
          <p:nvPr/>
        </p:nvSpPr>
        <p:spPr>
          <a:xfrm>
            <a:off x="600501" y="1883391"/>
            <a:ext cx="10515600" cy="1200329"/>
          </a:xfrm>
          <a:prstGeom prst="rect">
            <a:avLst/>
          </a:prstGeom>
          <a:noFill/>
        </p:spPr>
        <p:txBody>
          <a:bodyPr wrap="square" rtlCol="0">
            <a:spAutoFit/>
          </a:bodyPr>
          <a:lstStyle/>
          <a:p>
            <a:r>
              <a:rPr lang="fr-FR" dirty="0"/>
              <a:t>Comme pour l’ANOVA à un facteur, on vérifie que les 3 conditions d’utilisation de l’ANOVA sont respectées :</a:t>
            </a:r>
          </a:p>
          <a:p>
            <a:endParaRPr lang="fr-FR" dirty="0"/>
          </a:p>
          <a:p>
            <a:r>
              <a:rPr lang="fr-FR" dirty="0"/>
              <a:t>2.    Variance des populations</a:t>
            </a:r>
          </a:p>
          <a:p>
            <a:endParaRPr lang="fr-FR" dirty="0"/>
          </a:p>
        </p:txBody>
      </p:sp>
      <p:pic>
        <p:nvPicPr>
          <p:cNvPr id="4" name="Image 3">
            <a:extLst>
              <a:ext uri="{FF2B5EF4-FFF2-40B4-BE49-F238E27FC236}">
                <a16:creationId xmlns:a16="http://schemas.microsoft.com/office/drawing/2014/main" id="{8DB276B6-D64D-4746-A700-C08820A87148}"/>
              </a:ext>
            </a:extLst>
          </p:cNvPr>
          <p:cNvPicPr>
            <a:picLocks noChangeAspect="1"/>
          </p:cNvPicPr>
          <p:nvPr/>
        </p:nvPicPr>
        <p:blipFill>
          <a:blip r:embed="rId3"/>
          <a:stretch>
            <a:fillRect/>
          </a:stretch>
        </p:blipFill>
        <p:spPr>
          <a:xfrm>
            <a:off x="2772481" y="3083720"/>
            <a:ext cx="6171640" cy="2735315"/>
          </a:xfrm>
          <a:prstGeom prst="rect">
            <a:avLst/>
          </a:prstGeom>
        </p:spPr>
      </p:pic>
      <p:sp>
        <p:nvSpPr>
          <p:cNvPr id="5" name="ZoneTexte 4">
            <a:extLst>
              <a:ext uri="{FF2B5EF4-FFF2-40B4-BE49-F238E27FC236}">
                <a16:creationId xmlns:a16="http://schemas.microsoft.com/office/drawing/2014/main" id="{3D8C9502-8D49-433C-B2BA-FA8DE6D11287}"/>
              </a:ext>
            </a:extLst>
          </p:cNvPr>
          <p:cNvSpPr txBox="1"/>
          <p:nvPr/>
        </p:nvSpPr>
        <p:spPr>
          <a:xfrm>
            <a:off x="482631" y="5981076"/>
            <a:ext cx="11213500" cy="707886"/>
          </a:xfrm>
          <a:prstGeom prst="rect">
            <a:avLst/>
          </a:prstGeom>
          <a:noFill/>
        </p:spPr>
        <p:txBody>
          <a:bodyPr wrap="square" rtlCol="0">
            <a:spAutoFit/>
          </a:bodyPr>
          <a:lstStyle/>
          <a:p>
            <a:pPr algn="ctr"/>
            <a:r>
              <a:rPr lang="fr-FR" sz="2000" dirty="0"/>
              <a:t>Les deux p-value (0,2974 et 0,4879) sont &gt; 0,05 : on accepte H0 donc les variances des variables Utilisateur et Tablette sont homogènes</a:t>
            </a:r>
          </a:p>
        </p:txBody>
      </p:sp>
    </p:spTree>
    <p:extLst>
      <p:ext uri="{BB962C8B-B14F-4D97-AF65-F5344CB8AC3E}">
        <p14:creationId xmlns:p14="http://schemas.microsoft.com/office/powerpoint/2010/main" val="4224264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Analyse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B2A98C2-1A42-4B45-8243-DF1D49E34E5C}"/>
              </a:ext>
            </a:extLst>
          </p:cNvPr>
          <p:cNvSpPr txBox="1"/>
          <p:nvPr/>
        </p:nvSpPr>
        <p:spPr>
          <a:xfrm>
            <a:off x="600501" y="1883391"/>
            <a:ext cx="10515600" cy="4339650"/>
          </a:xfrm>
          <a:prstGeom prst="rect">
            <a:avLst/>
          </a:prstGeom>
          <a:noFill/>
        </p:spPr>
        <p:txBody>
          <a:bodyPr wrap="square" rtlCol="0">
            <a:spAutoFit/>
          </a:bodyPr>
          <a:lstStyle/>
          <a:p>
            <a:r>
              <a:rPr lang="fr-FR" sz="2400" dirty="0"/>
              <a:t>L’analyse de la variance à deux facteurs permet 3 tests de Fisher </a:t>
            </a:r>
          </a:p>
          <a:p>
            <a:endParaRPr lang="fr-FR" dirty="0"/>
          </a:p>
          <a:p>
            <a:r>
              <a:rPr lang="fr-FR" dirty="0"/>
              <a:t>Effet du facteur A (premier facteur)</a:t>
            </a:r>
          </a:p>
          <a:p>
            <a:r>
              <a:rPr lang="fr-FR" dirty="0"/>
              <a:t>	H0: les paramètres </a:t>
            </a:r>
            <a:r>
              <a:rPr lang="el-GR" dirty="0"/>
              <a:t>α</a:t>
            </a:r>
            <a:r>
              <a:rPr lang="fr-FR" baseline="-25000" dirty="0"/>
              <a:t>i</a:t>
            </a:r>
            <a:r>
              <a:rPr lang="fr-FR" dirty="0"/>
              <a:t> sont tous nuls </a:t>
            </a:r>
          </a:p>
          <a:p>
            <a:r>
              <a:rPr lang="fr-FR" dirty="0"/>
              <a:t>	H1: les paramètres </a:t>
            </a:r>
            <a:r>
              <a:rPr lang="el-GR" dirty="0"/>
              <a:t>α</a:t>
            </a:r>
            <a:r>
              <a:rPr lang="fr-FR" baseline="-25000" dirty="0"/>
              <a:t>i</a:t>
            </a:r>
            <a:r>
              <a:rPr lang="fr-FR" dirty="0"/>
              <a:t> ne sont pas tous nuls </a:t>
            </a:r>
          </a:p>
          <a:p>
            <a:endParaRPr lang="fr-FR" dirty="0"/>
          </a:p>
          <a:p>
            <a:r>
              <a:rPr lang="fr-FR" dirty="0"/>
              <a:t>Effet du facteur B (second facteur)</a:t>
            </a:r>
          </a:p>
          <a:p>
            <a:r>
              <a:rPr lang="fr-FR" dirty="0"/>
              <a:t>	H0: les paramètres </a:t>
            </a:r>
            <a:r>
              <a:rPr lang="el-GR" dirty="0"/>
              <a:t>β</a:t>
            </a:r>
            <a:r>
              <a:rPr lang="fr-FR" baseline="-25000" dirty="0"/>
              <a:t>j</a:t>
            </a:r>
            <a:r>
              <a:rPr lang="fr-FR" dirty="0"/>
              <a:t> sont tous nuls </a:t>
            </a:r>
          </a:p>
          <a:p>
            <a:r>
              <a:rPr lang="fr-FR" dirty="0"/>
              <a:t>	H1: les paramètres </a:t>
            </a:r>
            <a:r>
              <a:rPr lang="el-GR" dirty="0"/>
              <a:t>β</a:t>
            </a:r>
            <a:r>
              <a:rPr lang="fr-FR" baseline="-25000" dirty="0"/>
              <a:t>j</a:t>
            </a:r>
            <a:r>
              <a:rPr lang="fr-FR" dirty="0"/>
              <a:t> ne sont pas tous nuls </a:t>
            </a:r>
          </a:p>
          <a:p>
            <a:endParaRPr lang="fr-FR" dirty="0"/>
          </a:p>
          <a:p>
            <a:r>
              <a:rPr lang="fr-FR" dirty="0"/>
              <a:t>Effet de l'interaction des deux facteurs (A et B)</a:t>
            </a:r>
          </a:p>
          <a:p>
            <a:r>
              <a:rPr lang="fr-FR" dirty="0"/>
              <a:t>	H0: les paramètres (</a:t>
            </a:r>
            <a:r>
              <a:rPr lang="el-GR" dirty="0"/>
              <a:t>αβ</a:t>
            </a:r>
            <a:r>
              <a:rPr lang="fr-FR" dirty="0"/>
              <a:t>)</a:t>
            </a:r>
            <a:r>
              <a:rPr lang="fr-FR" baseline="-25000" dirty="0"/>
              <a:t> i j</a:t>
            </a:r>
            <a:r>
              <a:rPr lang="fr-FR" dirty="0"/>
              <a:t> sont tous nuls </a:t>
            </a:r>
          </a:p>
          <a:p>
            <a:r>
              <a:rPr lang="fr-FR" dirty="0"/>
              <a:t>	H1: les paramètres (</a:t>
            </a:r>
            <a:r>
              <a:rPr lang="el-GR" dirty="0"/>
              <a:t>αβ</a:t>
            </a:r>
            <a:r>
              <a:rPr lang="fr-FR" dirty="0"/>
              <a:t>)</a:t>
            </a:r>
            <a:r>
              <a:rPr lang="fr-FR" baseline="-25000" dirty="0"/>
              <a:t> i j</a:t>
            </a:r>
            <a:r>
              <a:rPr lang="fr-FR" dirty="0"/>
              <a:t> ne sont pas tous nuls </a:t>
            </a:r>
          </a:p>
          <a:p>
            <a:endParaRPr lang="fr-FR" dirty="0"/>
          </a:p>
          <a:p>
            <a:endParaRPr lang="fr-FR" dirty="0"/>
          </a:p>
        </p:txBody>
      </p:sp>
      <p:pic>
        <p:nvPicPr>
          <p:cNvPr id="7" name="Image 6">
            <a:extLst>
              <a:ext uri="{FF2B5EF4-FFF2-40B4-BE49-F238E27FC236}">
                <a16:creationId xmlns:a16="http://schemas.microsoft.com/office/drawing/2014/main" id="{3309AB72-3905-4968-94CF-846F17DDB7DE}"/>
              </a:ext>
            </a:extLst>
          </p:cNvPr>
          <p:cNvPicPr>
            <a:picLocks noChangeAspect="1"/>
          </p:cNvPicPr>
          <p:nvPr/>
        </p:nvPicPr>
        <p:blipFill>
          <a:blip r:embed="rId3"/>
          <a:stretch>
            <a:fillRect/>
          </a:stretch>
        </p:blipFill>
        <p:spPr>
          <a:xfrm>
            <a:off x="7839705" y="3689721"/>
            <a:ext cx="3882603" cy="634656"/>
          </a:xfrm>
          <a:prstGeom prst="rect">
            <a:avLst/>
          </a:prstGeom>
        </p:spPr>
      </p:pic>
      <p:sp>
        <p:nvSpPr>
          <p:cNvPr id="6" name="ZoneTexte 5">
            <a:extLst>
              <a:ext uri="{FF2B5EF4-FFF2-40B4-BE49-F238E27FC236}">
                <a16:creationId xmlns:a16="http://schemas.microsoft.com/office/drawing/2014/main" id="{A955CF72-913E-4A6E-95DC-86BEDF78B2AA}"/>
              </a:ext>
            </a:extLst>
          </p:cNvPr>
          <p:cNvSpPr txBox="1"/>
          <p:nvPr/>
        </p:nvSpPr>
        <p:spPr>
          <a:xfrm>
            <a:off x="7839704" y="3297836"/>
            <a:ext cx="2578459" cy="369332"/>
          </a:xfrm>
          <a:prstGeom prst="rect">
            <a:avLst/>
          </a:prstGeom>
          <a:noFill/>
        </p:spPr>
        <p:txBody>
          <a:bodyPr wrap="square" rtlCol="0">
            <a:spAutoFit/>
          </a:bodyPr>
          <a:lstStyle/>
          <a:p>
            <a:r>
              <a:rPr lang="fr-FR" dirty="0"/>
              <a:t>Rappel du modèle : </a:t>
            </a:r>
          </a:p>
        </p:txBody>
      </p:sp>
      <p:sp>
        <p:nvSpPr>
          <p:cNvPr id="8" name="Rectangle 7">
            <a:extLst>
              <a:ext uri="{FF2B5EF4-FFF2-40B4-BE49-F238E27FC236}">
                <a16:creationId xmlns:a16="http://schemas.microsoft.com/office/drawing/2014/main" id="{6798BACE-B9AA-4D75-B84D-CE92ADF76529}"/>
              </a:ext>
            </a:extLst>
          </p:cNvPr>
          <p:cNvSpPr/>
          <p:nvPr/>
        </p:nvSpPr>
        <p:spPr>
          <a:xfrm>
            <a:off x="7600013" y="3177915"/>
            <a:ext cx="412229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863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Equation d’analyse de la variance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DEC5F3-2688-4BB5-8524-B93844046009}"/>
              </a:ext>
            </a:extLst>
          </p:cNvPr>
          <p:cNvSpPr/>
          <p:nvPr/>
        </p:nvSpPr>
        <p:spPr>
          <a:xfrm>
            <a:off x="500418" y="2080231"/>
            <a:ext cx="11191163" cy="369332"/>
          </a:xfrm>
          <a:prstGeom prst="rect">
            <a:avLst/>
          </a:prstGeom>
        </p:spPr>
        <p:txBody>
          <a:bodyPr wrap="square">
            <a:spAutoFit/>
          </a:bodyPr>
          <a:lstStyle/>
          <a:p>
            <a:r>
              <a:rPr lang="fr-FR" dirty="0"/>
              <a:t>Comme pour l’ANOVA à 1 facteur, nous avons l’équation suivante :</a:t>
            </a:r>
          </a:p>
        </p:txBody>
      </p:sp>
      <p:sp>
        <p:nvSpPr>
          <p:cNvPr id="7" name="ZoneTexte 6">
            <a:extLst>
              <a:ext uri="{FF2B5EF4-FFF2-40B4-BE49-F238E27FC236}">
                <a16:creationId xmlns:a16="http://schemas.microsoft.com/office/drawing/2014/main" id="{467A08CB-0811-4BC5-9397-CE89B7416F6E}"/>
              </a:ext>
            </a:extLst>
          </p:cNvPr>
          <p:cNvSpPr txBox="1"/>
          <p:nvPr/>
        </p:nvSpPr>
        <p:spPr>
          <a:xfrm>
            <a:off x="838200" y="3116105"/>
            <a:ext cx="11062648" cy="1938992"/>
          </a:xfrm>
          <a:prstGeom prst="rect">
            <a:avLst/>
          </a:prstGeom>
          <a:noFill/>
        </p:spPr>
        <p:txBody>
          <a:bodyPr wrap="square" rtlCol="0">
            <a:spAutoFit/>
          </a:bodyPr>
          <a:lstStyle/>
          <a:p>
            <a:pPr marL="342900" indent="-342900">
              <a:buFont typeface="+mj-lt"/>
              <a:buAutoNum type="arabicPeriod"/>
            </a:pPr>
            <a:r>
              <a:rPr lang="fr-FR" dirty="0" err="1"/>
              <a:t>SC</a:t>
            </a:r>
            <a:r>
              <a:rPr lang="fr-FR" baseline="-25000" dirty="0" err="1"/>
              <a:t>tot</a:t>
            </a:r>
            <a:r>
              <a:rPr lang="fr-FR" dirty="0"/>
              <a:t> = </a:t>
            </a:r>
            <a:r>
              <a:rPr lang="fr-FR" dirty="0" err="1"/>
              <a:t>SC</a:t>
            </a:r>
            <a:r>
              <a:rPr lang="fr-FR" baseline="-25000" dirty="0" err="1"/>
              <a:t>r</a:t>
            </a:r>
            <a:r>
              <a:rPr lang="fr-FR" dirty="0"/>
              <a:t> + SC</a:t>
            </a:r>
            <a:r>
              <a:rPr lang="el-GR" baseline="-25000" dirty="0"/>
              <a:t>α</a:t>
            </a:r>
            <a:r>
              <a:rPr lang="fr-FR" dirty="0"/>
              <a:t> + SC</a:t>
            </a:r>
            <a:r>
              <a:rPr lang="el-GR" baseline="-25000" dirty="0"/>
              <a:t>β</a:t>
            </a:r>
            <a:r>
              <a:rPr lang="fr-FR" baseline="-25000" dirty="0"/>
              <a:t> </a:t>
            </a:r>
            <a:r>
              <a:rPr lang="fr-FR" dirty="0"/>
              <a:t>+ SC </a:t>
            </a:r>
            <a:r>
              <a:rPr lang="el-GR" baseline="-25000" dirty="0"/>
              <a:t>αβ</a:t>
            </a:r>
            <a:endParaRPr lang="fr-FR" baseline="-25000" dirty="0"/>
          </a:p>
          <a:p>
            <a:pPr marL="342900" indent="-342900">
              <a:buFont typeface="+mj-lt"/>
              <a:buAutoNum type="arabicPeriod"/>
            </a:pPr>
            <a:endParaRPr lang="fr-FR" baseline="-25000" dirty="0"/>
          </a:p>
          <a:p>
            <a:r>
              <a:rPr lang="fr-FR" dirty="0"/>
              <a:t>	Avec </a:t>
            </a:r>
            <a:r>
              <a:rPr lang="fr-FR" dirty="0" err="1"/>
              <a:t>SC</a:t>
            </a:r>
            <a:r>
              <a:rPr lang="fr-FR" baseline="-25000" dirty="0" err="1"/>
              <a:t>tot</a:t>
            </a:r>
            <a:r>
              <a:rPr lang="fr-FR" baseline="-25000" dirty="0"/>
              <a:t> </a:t>
            </a:r>
            <a:r>
              <a:rPr lang="fr-FR" dirty="0"/>
              <a:t>la variation totale (= dispersion des données autour de la moyenne)</a:t>
            </a:r>
          </a:p>
          <a:p>
            <a:r>
              <a:rPr lang="fr-FR" dirty="0"/>
              <a:t>		 </a:t>
            </a:r>
            <a:r>
              <a:rPr lang="fr-FR" dirty="0" err="1"/>
              <a:t>SC</a:t>
            </a:r>
            <a:r>
              <a:rPr lang="fr-FR" baseline="-25000" dirty="0" err="1"/>
              <a:t>r</a:t>
            </a:r>
            <a:r>
              <a:rPr lang="fr-FR" baseline="-25000" dirty="0"/>
              <a:t> </a:t>
            </a:r>
            <a:r>
              <a:rPr lang="fr-FR" dirty="0"/>
              <a:t>la variation résiduelle (= dispersion des données de chaque échantillon autour de sa moyenne)</a:t>
            </a:r>
          </a:p>
          <a:p>
            <a:r>
              <a:rPr lang="fr-FR" dirty="0"/>
              <a:t>		 SC</a:t>
            </a:r>
            <a:r>
              <a:rPr lang="el-GR" baseline="-25000" dirty="0"/>
              <a:t>α</a:t>
            </a:r>
            <a:r>
              <a:rPr lang="fr-FR" baseline="-25000" dirty="0"/>
              <a:t> </a:t>
            </a:r>
            <a:r>
              <a:rPr lang="fr-FR" dirty="0"/>
              <a:t>la variation due au premier facteur 	</a:t>
            </a:r>
          </a:p>
          <a:p>
            <a:r>
              <a:rPr lang="fr-FR" dirty="0"/>
              <a:t>		 SC</a:t>
            </a:r>
            <a:r>
              <a:rPr lang="el-GR" baseline="-25000" dirty="0"/>
              <a:t> β</a:t>
            </a:r>
            <a:r>
              <a:rPr lang="fr-FR" baseline="-25000" dirty="0"/>
              <a:t> </a:t>
            </a:r>
            <a:r>
              <a:rPr lang="fr-FR" dirty="0"/>
              <a:t>la variation due au second facteur </a:t>
            </a:r>
          </a:p>
          <a:p>
            <a:r>
              <a:rPr lang="fr-FR" dirty="0"/>
              <a:t>		 SC</a:t>
            </a:r>
            <a:r>
              <a:rPr lang="el-GR" baseline="-25000" dirty="0"/>
              <a:t> αβ</a:t>
            </a:r>
            <a:r>
              <a:rPr lang="fr-FR" baseline="-25000" dirty="0"/>
              <a:t> </a:t>
            </a:r>
            <a:r>
              <a:rPr lang="fr-FR" dirty="0"/>
              <a:t>la variation due à l’interaction entre les deux facteur s</a:t>
            </a:r>
          </a:p>
        </p:txBody>
      </p:sp>
      <p:sp>
        <p:nvSpPr>
          <p:cNvPr id="3" name="Rectangle : coins arrondis 2">
            <a:extLst>
              <a:ext uri="{FF2B5EF4-FFF2-40B4-BE49-F238E27FC236}">
                <a16:creationId xmlns:a16="http://schemas.microsoft.com/office/drawing/2014/main" id="{B471A3D9-9172-4CBE-BB1B-24195A4FD64C}"/>
              </a:ext>
            </a:extLst>
          </p:cNvPr>
          <p:cNvSpPr/>
          <p:nvPr/>
        </p:nvSpPr>
        <p:spPr>
          <a:xfrm>
            <a:off x="2866030" y="3116105"/>
            <a:ext cx="10645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665321E9-9413-4CB4-B5E5-D9AAA80456BE}"/>
              </a:ext>
            </a:extLst>
          </p:cNvPr>
          <p:cNvCxnSpPr/>
          <p:nvPr/>
        </p:nvCxnSpPr>
        <p:spPr>
          <a:xfrm flipV="1">
            <a:off x="3930554" y="2992994"/>
            <a:ext cx="668741" cy="276999"/>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8C4FCDF-24F3-4224-964A-EA269F8512C1}"/>
              </a:ext>
            </a:extLst>
          </p:cNvPr>
          <p:cNvSpPr txBox="1"/>
          <p:nvPr/>
        </p:nvSpPr>
        <p:spPr>
          <a:xfrm>
            <a:off x="4599295" y="2692273"/>
            <a:ext cx="3092354" cy="307777"/>
          </a:xfrm>
          <a:prstGeom prst="rect">
            <a:avLst/>
          </a:prstGeom>
          <a:noFill/>
        </p:spPr>
        <p:txBody>
          <a:bodyPr wrap="square" rtlCol="0">
            <a:spAutoFit/>
          </a:bodyPr>
          <a:lstStyle/>
          <a:p>
            <a:r>
              <a:rPr lang="fr-FR" sz="1400" dirty="0"/>
              <a:t>Ajout par rapport à ANOVA 1 facteur</a:t>
            </a:r>
          </a:p>
        </p:txBody>
      </p:sp>
    </p:spTree>
    <p:extLst>
      <p:ext uri="{BB962C8B-B14F-4D97-AF65-F5344CB8AC3E}">
        <p14:creationId xmlns:p14="http://schemas.microsoft.com/office/powerpoint/2010/main" val="2817451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Tableau d’ANOVA</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3">
            <a:extLst>
              <a:ext uri="{FF2B5EF4-FFF2-40B4-BE49-F238E27FC236}">
                <a16:creationId xmlns:a16="http://schemas.microsoft.com/office/drawing/2014/main" id="{4318DB28-C629-4C5D-9B54-3E0584FE1A64}"/>
              </a:ext>
            </a:extLst>
          </p:cNvPr>
          <p:cNvGraphicFramePr>
            <a:graphicFrameLocks noGrp="1"/>
          </p:cNvGraphicFramePr>
          <p:nvPr>
            <p:extLst>
              <p:ext uri="{D42A27DB-BD31-4B8C-83A1-F6EECF244321}">
                <p14:modId xmlns:p14="http://schemas.microsoft.com/office/powerpoint/2010/main" val="1900838189"/>
              </p:ext>
            </p:extLst>
          </p:nvPr>
        </p:nvGraphicFramePr>
        <p:xfrm>
          <a:off x="1418989" y="2676977"/>
          <a:ext cx="9122010" cy="3477784"/>
        </p:xfrm>
        <a:graphic>
          <a:graphicData uri="http://schemas.openxmlformats.org/drawingml/2006/table">
            <a:tbl>
              <a:tblPr firstRow="1" bandRow="1">
                <a:tableStyleId>{0505E3EF-67EA-436B-97B2-0124C06EBD24}</a:tableStyleId>
              </a:tblPr>
              <a:tblGrid>
                <a:gridCol w="1520335">
                  <a:extLst>
                    <a:ext uri="{9D8B030D-6E8A-4147-A177-3AD203B41FA5}">
                      <a16:colId xmlns:a16="http://schemas.microsoft.com/office/drawing/2014/main" val="2119138875"/>
                    </a:ext>
                  </a:extLst>
                </a:gridCol>
                <a:gridCol w="1520335">
                  <a:extLst>
                    <a:ext uri="{9D8B030D-6E8A-4147-A177-3AD203B41FA5}">
                      <a16:colId xmlns:a16="http://schemas.microsoft.com/office/drawing/2014/main" val="1287794118"/>
                    </a:ext>
                  </a:extLst>
                </a:gridCol>
                <a:gridCol w="1345569">
                  <a:extLst>
                    <a:ext uri="{9D8B030D-6E8A-4147-A177-3AD203B41FA5}">
                      <a16:colId xmlns:a16="http://schemas.microsoft.com/office/drawing/2014/main" val="3940104711"/>
                    </a:ext>
                  </a:extLst>
                </a:gridCol>
                <a:gridCol w="1897039">
                  <a:extLst>
                    <a:ext uri="{9D8B030D-6E8A-4147-A177-3AD203B41FA5}">
                      <a16:colId xmlns:a16="http://schemas.microsoft.com/office/drawing/2014/main" val="2900522196"/>
                    </a:ext>
                  </a:extLst>
                </a:gridCol>
                <a:gridCol w="1501253">
                  <a:extLst>
                    <a:ext uri="{9D8B030D-6E8A-4147-A177-3AD203B41FA5}">
                      <a16:colId xmlns:a16="http://schemas.microsoft.com/office/drawing/2014/main" val="1645470168"/>
                    </a:ext>
                  </a:extLst>
                </a:gridCol>
                <a:gridCol w="1337479">
                  <a:extLst>
                    <a:ext uri="{9D8B030D-6E8A-4147-A177-3AD203B41FA5}">
                      <a16:colId xmlns:a16="http://schemas.microsoft.com/office/drawing/2014/main" val="2742800466"/>
                    </a:ext>
                  </a:extLst>
                </a:gridCol>
              </a:tblGrid>
              <a:tr h="1245155">
                <a:tc>
                  <a:txBody>
                    <a:bodyPr/>
                    <a:lstStyle/>
                    <a:p>
                      <a:pPr algn="ctr"/>
                      <a:r>
                        <a:rPr lang="fr-FR" dirty="0">
                          <a:effectLst/>
                        </a:rPr>
                        <a:t>Source de la variance</a:t>
                      </a:r>
                    </a:p>
                  </a:txBody>
                  <a:tcPr anchor="ctr"/>
                </a:tc>
                <a:tc>
                  <a:txBody>
                    <a:bodyPr/>
                    <a:lstStyle/>
                    <a:p>
                      <a:pPr algn="ctr"/>
                      <a:r>
                        <a:rPr lang="fr-FR" dirty="0">
                          <a:effectLst/>
                        </a:rPr>
                        <a:t>Sommes des</a:t>
                      </a:r>
                      <a:br>
                        <a:rPr lang="fr-FR" dirty="0">
                          <a:effectLst/>
                        </a:rPr>
                      </a:br>
                      <a:r>
                        <a:rPr lang="fr-FR" dirty="0">
                          <a:effectLst/>
                        </a:rPr>
                        <a:t>carrés des écarts</a:t>
                      </a:r>
                    </a:p>
                  </a:txBody>
                  <a:tcPr anchor="ctr"/>
                </a:tc>
                <a:tc>
                  <a:txBody>
                    <a:bodyPr/>
                    <a:lstStyle/>
                    <a:p>
                      <a:pPr algn="ctr"/>
                      <a:r>
                        <a:rPr lang="fr-FR" dirty="0">
                          <a:effectLst/>
                        </a:rPr>
                        <a:t>Degrés de liberté</a:t>
                      </a:r>
                    </a:p>
                  </a:txBody>
                  <a:tcPr anchor="ctr"/>
                </a:tc>
                <a:tc>
                  <a:txBody>
                    <a:bodyPr/>
                    <a:lstStyle/>
                    <a:p>
                      <a:pPr algn="ctr"/>
                      <a:r>
                        <a:rPr lang="fr-FR" dirty="0">
                          <a:effectLst/>
                        </a:rPr>
                        <a:t>Variance</a:t>
                      </a:r>
                    </a:p>
                  </a:txBody>
                  <a:tcPr anchor="ctr"/>
                </a:tc>
                <a:tc>
                  <a:txBody>
                    <a:bodyPr/>
                    <a:lstStyle/>
                    <a:p>
                      <a:pPr algn="ctr"/>
                      <a:r>
                        <a:rPr lang="fr-FR" dirty="0">
                          <a:effectLst/>
                        </a:rPr>
                        <a:t>F</a:t>
                      </a:r>
                    </a:p>
                  </a:txBody>
                  <a:tcPr anchor="ctr"/>
                </a:tc>
                <a:tc>
                  <a:txBody>
                    <a:bodyPr/>
                    <a:lstStyle/>
                    <a:p>
                      <a:pPr algn="ctr"/>
                      <a:r>
                        <a:rPr lang="fr-FR" dirty="0">
                          <a:effectLst/>
                        </a:rPr>
                        <a:t>p-value</a:t>
                      </a:r>
                    </a:p>
                  </a:txBody>
                  <a:tcPr anchor="ctr"/>
                </a:tc>
                <a:extLst>
                  <a:ext uri="{0D108BD9-81ED-4DB2-BD59-A6C34878D82A}">
                    <a16:rowId xmlns:a16="http://schemas.microsoft.com/office/drawing/2014/main" val="599447130"/>
                  </a:ext>
                </a:extLst>
              </a:tr>
              <a:tr h="388446">
                <a:tc>
                  <a:txBody>
                    <a:bodyPr/>
                    <a:lstStyle/>
                    <a:p>
                      <a:pPr algn="l" fontAlgn="t"/>
                      <a:r>
                        <a:rPr lang="fr-FR" dirty="0">
                          <a:effectLst/>
                        </a:rPr>
                        <a:t>Facteur </a:t>
                      </a:r>
                      <a:r>
                        <a:rPr lang="el-GR" dirty="0">
                          <a:effectLst/>
                        </a:rPr>
                        <a:t>α</a:t>
                      </a:r>
                      <a:endParaRPr lang="fr-FR" dirty="0">
                        <a:effectLst/>
                      </a:endParaRPr>
                    </a:p>
                  </a:txBody>
                  <a:tcPr/>
                </a:tc>
                <a:tc>
                  <a:txBody>
                    <a:bodyPr/>
                    <a:lstStyle/>
                    <a:p>
                      <a:pPr algn="l"/>
                      <a:r>
                        <a:rPr lang="fr-FR" dirty="0">
                          <a:effectLst/>
                        </a:rPr>
                        <a:t>SC</a:t>
                      </a:r>
                      <a:r>
                        <a:rPr lang="el-GR" dirty="0">
                          <a:effectLst/>
                        </a:rPr>
                        <a:t>α</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a-1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SC</a:t>
                      </a:r>
                      <a:r>
                        <a:rPr lang="el-GR" dirty="0">
                          <a:effectLst/>
                        </a:rPr>
                        <a:t>α</a:t>
                      </a:r>
                      <a:r>
                        <a:rPr lang="fr-FR" dirty="0">
                          <a:effectLst/>
                        </a:rPr>
                        <a:t> / (a-1) = CM</a:t>
                      </a:r>
                      <a:r>
                        <a:rPr lang="el-GR" dirty="0">
                          <a:effectLst/>
                        </a:rPr>
                        <a:t>α</a:t>
                      </a:r>
                      <a:endParaRPr lang="fr-FR" dirty="0">
                        <a:effectLst/>
                      </a:endParaRPr>
                    </a:p>
                  </a:txBody>
                  <a:tcPr/>
                </a:tc>
                <a:tc>
                  <a:txBody>
                    <a:bodyPr/>
                    <a:lstStyle/>
                    <a:p>
                      <a:pPr algn="l"/>
                      <a:r>
                        <a:rPr lang="fr-FR" dirty="0"/>
                        <a:t>CM</a:t>
                      </a:r>
                      <a:r>
                        <a:rPr lang="el-GR" dirty="0">
                          <a:effectLst/>
                        </a:rPr>
                        <a:t>α</a:t>
                      </a:r>
                      <a:r>
                        <a:rPr lang="fr-FR" dirty="0"/>
                        <a:t>/</a:t>
                      </a:r>
                      <a:r>
                        <a:rPr lang="fr-FR" dirty="0" err="1"/>
                        <a:t>CMr</a:t>
                      </a:r>
                      <a:endParaRPr lang="fr-FR" dirty="0"/>
                    </a:p>
                  </a:txBody>
                  <a:tcPr/>
                </a:tc>
                <a:tc>
                  <a:txBody>
                    <a:bodyPr/>
                    <a:lstStyle/>
                    <a:p>
                      <a:pPr algn="l"/>
                      <a:r>
                        <a:rPr lang="fr-FR" dirty="0"/>
                        <a:t>C</a:t>
                      </a:r>
                      <a:r>
                        <a:rPr lang="el-GR" dirty="0">
                          <a:effectLst/>
                        </a:rPr>
                        <a:t>α</a:t>
                      </a:r>
                      <a:endParaRPr lang="fr-FR" dirty="0"/>
                    </a:p>
                  </a:txBody>
                  <a:tcPr/>
                </a:tc>
                <a:extLst>
                  <a:ext uri="{0D108BD9-81ED-4DB2-BD59-A6C34878D82A}">
                    <a16:rowId xmlns:a16="http://schemas.microsoft.com/office/drawing/2014/main" val="2459894504"/>
                  </a:ext>
                </a:extLst>
              </a:tr>
              <a:tr h="388446">
                <a:tc>
                  <a:txBody>
                    <a:bodyPr/>
                    <a:lstStyle/>
                    <a:p>
                      <a:pPr algn="l" fontAlgn="t"/>
                      <a:r>
                        <a:rPr lang="fr-FR" dirty="0">
                          <a:effectLst/>
                        </a:rPr>
                        <a:t>Facteur </a:t>
                      </a:r>
                      <a:r>
                        <a:rPr lang="el-GR" dirty="0">
                          <a:effectLst/>
                        </a:rPr>
                        <a:t>β</a:t>
                      </a:r>
                      <a:endParaRPr lang="fr-FR" dirty="0">
                        <a:effectLst/>
                      </a:endParaRPr>
                    </a:p>
                  </a:txBody>
                  <a:tcPr/>
                </a:tc>
                <a:tc>
                  <a:txBody>
                    <a:bodyPr/>
                    <a:lstStyle/>
                    <a:p>
                      <a:pPr algn="l"/>
                      <a:r>
                        <a:rPr lang="fr-FR" dirty="0"/>
                        <a:t>SC</a:t>
                      </a:r>
                      <a:r>
                        <a:rPr lang="el-GR" dirty="0">
                          <a:effectLst/>
                        </a:rPr>
                        <a:t>β</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b-1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SC</a:t>
                      </a:r>
                      <a:r>
                        <a:rPr lang="el-GR" dirty="0">
                          <a:effectLst/>
                        </a:rPr>
                        <a:t>β</a:t>
                      </a:r>
                      <a:r>
                        <a:rPr lang="fr-FR" dirty="0">
                          <a:effectLst/>
                        </a:rPr>
                        <a:t> / (b-1) = CM</a:t>
                      </a:r>
                      <a:r>
                        <a:rPr lang="el-GR" dirty="0">
                          <a:effectLst/>
                        </a:rPr>
                        <a:t>β</a:t>
                      </a:r>
                      <a:endParaRPr lang="fr-FR"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CM</a:t>
                      </a:r>
                      <a:r>
                        <a:rPr lang="el-GR" dirty="0">
                          <a:effectLst/>
                        </a:rPr>
                        <a:t>β</a:t>
                      </a:r>
                      <a:r>
                        <a:rPr lang="fr-FR" dirty="0"/>
                        <a:t>/</a:t>
                      </a:r>
                      <a:r>
                        <a:rPr lang="fr-FR" dirty="0" err="1"/>
                        <a:t>CMr</a:t>
                      </a:r>
                      <a:endParaRPr lang="fr-FR" dirty="0"/>
                    </a:p>
                  </a:txBody>
                  <a:tcPr/>
                </a:tc>
                <a:tc>
                  <a:txBody>
                    <a:bodyPr/>
                    <a:lstStyle/>
                    <a:p>
                      <a:pPr algn="l"/>
                      <a:r>
                        <a:rPr lang="fr-FR" dirty="0"/>
                        <a:t>C</a:t>
                      </a:r>
                      <a:r>
                        <a:rPr lang="el-GR" dirty="0">
                          <a:effectLst/>
                        </a:rPr>
                        <a:t>β</a:t>
                      </a:r>
                      <a:endParaRPr lang="fr-FR" dirty="0"/>
                    </a:p>
                  </a:txBody>
                  <a:tcPr/>
                </a:tc>
                <a:extLst>
                  <a:ext uri="{0D108BD9-81ED-4DB2-BD59-A6C34878D82A}">
                    <a16:rowId xmlns:a16="http://schemas.microsoft.com/office/drawing/2014/main" val="3527790134"/>
                  </a:ext>
                </a:extLst>
              </a:tr>
              <a:tr h="388446">
                <a:tc>
                  <a:txBody>
                    <a:bodyPr/>
                    <a:lstStyle/>
                    <a:p>
                      <a:pPr algn="l" fontAlgn="t"/>
                      <a:r>
                        <a:rPr lang="fr-FR" dirty="0">
                          <a:effectLst/>
                        </a:rPr>
                        <a:t>Facteur </a:t>
                      </a:r>
                      <a:r>
                        <a:rPr lang="el-GR" dirty="0">
                          <a:effectLst/>
                        </a:rPr>
                        <a:t>αβ</a:t>
                      </a:r>
                      <a:endParaRPr lang="fr-FR" dirty="0">
                        <a:effectLst/>
                      </a:endParaRPr>
                    </a:p>
                  </a:txBody>
                  <a:tcPr/>
                </a:tc>
                <a:tc>
                  <a:txBody>
                    <a:bodyPr/>
                    <a:lstStyle/>
                    <a:p>
                      <a:pPr algn="l"/>
                      <a:r>
                        <a:rPr lang="fr-FR" dirty="0">
                          <a:effectLst/>
                        </a:rPr>
                        <a:t>SC</a:t>
                      </a:r>
                      <a:r>
                        <a:rPr lang="el-GR" dirty="0">
                          <a:effectLst/>
                        </a:rPr>
                        <a:t>αβ</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(a-1)(b-1)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SC</a:t>
                      </a:r>
                      <a:r>
                        <a:rPr lang="el-GR" dirty="0">
                          <a:effectLst/>
                        </a:rPr>
                        <a:t>αβ</a:t>
                      </a:r>
                      <a:r>
                        <a:rPr lang="fr-FR" dirty="0">
                          <a:effectLst/>
                        </a:rPr>
                        <a:t> / (a-1)(b-1) = CM</a:t>
                      </a:r>
                      <a:r>
                        <a:rPr lang="el-GR" dirty="0">
                          <a:effectLst/>
                        </a:rPr>
                        <a:t>αβ</a:t>
                      </a:r>
                      <a:endParaRPr lang="fr-FR" dirty="0">
                        <a:effectLst/>
                      </a:endParaRPr>
                    </a:p>
                  </a:txBody>
                  <a:tcPr/>
                </a:tc>
                <a:tc>
                  <a:txBody>
                    <a:bodyPr/>
                    <a:lstStyle/>
                    <a:p>
                      <a:pPr algn="l"/>
                      <a:r>
                        <a:rPr lang="fr-FR" dirty="0">
                          <a:effectLst/>
                        </a:rPr>
                        <a:t>CM</a:t>
                      </a:r>
                      <a:r>
                        <a:rPr lang="el-GR" dirty="0">
                          <a:effectLst/>
                        </a:rPr>
                        <a:t>αβ</a:t>
                      </a:r>
                      <a:r>
                        <a:rPr lang="fr-FR" dirty="0">
                          <a:effectLst/>
                        </a:rPr>
                        <a:t> / </a:t>
                      </a:r>
                      <a:r>
                        <a:rPr lang="fr-FR" dirty="0" err="1">
                          <a:effectLst/>
                        </a:rPr>
                        <a:t>CMr</a:t>
                      </a:r>
                      <a:endParaRPr lang="fr-FR" dirty="0"/>
                    </a:p>
                  </a:txBody>
                  <a:tcPr/>
                </a:tc>
                <a:tc>
                  <a:txBody>
                    <a:bodyPr/>
                    <a:lstStyle/>
                    <a:p>
                      <a:pPr algn="l"/>
                      <a:r>
                        <a:rPr lang="fr-FR" dirty="0">
                          <a:effectLst/>
                        </a:rPr>
                        <a:t>C</a:t>
                      </a:r>
                      <a:r>
                        <a:rPr lang="el-GR" dirty="0">
                          <a:effectLst/>
                        </a:rPr>
                        <a:t>αβ</a:t>
                      </a:r>
                      <a:r>
                        <a:rPr lang="fr-FR" dirty="0">
                          <a:effectLst/>
                        </a:rPr>
                        <a:t> </a:t>
                      </a:r>
                      <a:endParaRPr lang="fr-FR" dirty="0"/>
                    </a:p>
                  </a:txBody>
                  <a:tcPr/>
                </a:tc>
                <a:extLst>
                  <a:ext uri="{0D108BD9-81ED-4DB2-BD59-A6C34878D82A}">
                    <a16:rowId xmlns:a16="http://schemas.microsoft.com/office/drawing/2014/main" val="691024244"/>
                  </a:ext>
                </a:extLst>
              </a:tr>
              <a:tr h="427211">
                <a:tc>
                  <a:txBody>
                    <a:bodyPr/>
                    <a:lstStyle/>
                    <a:p>
                      <a:pPr algn="l" fontAlgn="t"/>
                      <a:r>
                        <a:rPr lang="fr-FR" dirty="0">
                          <a:effectLst/>
                        </a:rPr>
                        <a:t>Résidus</a:t>
                      </a:r>
                    </a:p>
                  </a:txBody>
                  <a:tcPr/>
                </a:tc>
                <a:tc>
                  <a:txBody>
                    <a:bodyPr/>
                    <a:lstStyle/>
                    <a:p>
                      <a:pPr algn="l" fontAlgn="t"/>
                      <a:r>
                        <a:rPr lang="fr-FR" dirty="0">
                          <a:effectLst/>
                        </a:rPr>
                        <a:t>SCR</a:t>
                      </a:r>
                    </a:p>
                  </a:txBody>
                  <a:tcPr/>
                </a:tc>
                <a:tc>
                  <a:txBody>
                    <a:bodyPr/>
                    <a:lstStyle/>
                    <a:p>
                      <a:pPr algn="l" fontAlgn="t"/>
                      <a:r>
                        <a:rPr lang="fr-FR" dirty="0">
                          <a:effectLst/>
                        </a:rPr>
                        <a:t>N-k</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dirty="0">
                          <a:effectLst/>
                        </a:rPr>
                        <a:t>SCR / (N-1) = </a:t>
                      </a:r>
                      <a:r>
                        <a:rPr lang="fr-FR" dirty="0" err="1">
                          <a:effectLst/>
                        </a:rPr>
                        <a:t>CMr</a:t>
                      </a:r>
                      <a:endParaRPr lang="fr-FR" dirty="0">
                        <a:effectLst/>
                      </a:endParaRPr>
                    </a:p>
                  </a:txBody>
                  <a:tcPr/>
                </a:tc>
                <a:tc>
                  <a:txBody>
                    <a:bodyPr/>
                    <a:lstStyle/>
                    <a:p>
                      <a:pPr algn="l" fontAlgn="t"/>
                      <a:endParaRPr lang="fr-FR" dirty="0">
                        <a:effectLst/>
                      </a:endParaRPr>
                    </a:p>
                  </a:txBody>
                  <a:tcPr/>
                </a:tc>
                <a:tc>
                  <a:txBody>
                    <a:bodyPr/>
                    <a:lstStyle/>
                    <a:p>
                      <a:pPr algn="l" fontAlgn="t"/>
                      <a:endParaRPr lang="fr-FR" dirty="0">
                        <a:effectLst/>
                      </a:endParaRPr>
                    </a:p>
                  </a:txBody>
                  <a:tcPr/>
                </a:tc>
                <a:extLst>
                  <a:ext uri="{0D108BD9-81ED-4DB2-BD59-A6C34878D82A}">
                    <a16:rowId xmlns:a16="http://schemas.microsoft.com/office/drawing/2014/main" val="3550277578"/>
                  </a:ext>
                </a:extLst>
              </a:tr>
              <a:tr h="388446">
                <a:tc>
                  <a:txBody>
                    <a:bodyPr/>
                    <a:lstStyle/>
                    <a:p>
                      <a:pPr algn="l" fontAlgn="t"/>
                      <a:r>
                        <a:rPr lang="fr-FR" dirty="0">
                          <a:effectLst/>
                        </a:rPr>
                        <a:t>Total</a:t>
                      </a:r>
                    </a:p>
                  </a:txBody>
                  <a:tcPr/>
                </a:tc>
                <a:tc>
                  <a:txBody>
                    <a:bodyPr/>
                    <a:lstStyle/>
                    <a:p>
                      <a:pPr algn="l" fontAlgn="t"/>
                      <a:r>
                        <a:rPr lang="fr-FR" dirty="0">
                          <a:effectLst/>
                        </a:rPr>
                        <a:t>SCT</a:t>
                      </a:r>
                    </a:p>
                  </a:txBody>
                  <a:tcPr/>
                </a:tc>
                <a:tc>
                  <a:txBody>
                    <a:bodyPr/>
                    <a:lstStyle/>
                    <a:p>
                      <a:pPr algn="l" fontAlgn="t"/>
                      <a:r>
                        <a:rPr lang="fr-FR" dirty="0">
                          <a:effectLst/>
                        </a:rPr>
                        <a:t>N-1</a:t>
                      </a:r>
                    </a:p>
                  </a:txBody>
                  <a:tcPr/>
                </a:tc>
                <a:tc>
                  <a:txBody>
                    <a:bodyPr/>
                    <a:lstStyle/>
                    <a:p>
                      <a:pPr algn="l"/>
                      <a:endParaRPr lang="fr-FR" dirty="0"/>
                    </a:p>
                  </a:txBody>
                  <a:tcPr/>
                </a:tc>
                <a:tc>
                  <a:txBody>
                    <a:bodyPr/>
                    <a:lstStyle/>
                    <a:p>
                      <a:pPr algn="l" fontAlgn="t"/>
                      <a:endParaRPr lang="fr-FR" dirty="0">
                        <a:effectLst/>
                      </a:endParaRPr>
                    </a:p>
                  </a:txBody>
                  <a:tcPr/>
                </a:tc>
                <a:tc>
                  <a:txBody>
                    <a:bodyPr/>
                    <a:lstStyle/>
                    <a:p>
                      <a:pPr algn="l"/>
                      <a:endParaRPr lang="fr-FR" dirty="0"/>
                    </a:p>
                  </a:txBody>
                  <a:tcPr/>
                </a:tc>
                <a:extLst>
                  <a:ext uri="{0D108BD9-81ED-4DB2-BD59-A6C34878D82A}">
                    <a16:rowId xmlns:a16="http://schemas.microsoft.com/office/drawing/2014/main" val="3213497093"/>
                  </a:ext>
                </a:extLst>
              </a:tr>
            </a:tbl>
          </a:graphicData>
        </a:graphic>
      </p:graphicFrame>
      <p:sp>
        <p:nvSpPr>
          <p:cNvPr id="6" name="ZoneTexte 5">
            <a:extLst>
              <a:ext uri="{FF2B5EF4-FFF2-40B4-BE49-F238E27FC236}">
                <a16:creationId xmlns:a16="http://schemas.microsoft.com/office/drawing/2014/main" id="{C590B81B-6340-48BD-AFF5-3B18A9BDC12D}"/>
              </a:ext>
            </a:extLst>
          </p:cNvPr>
          <p:cNvSpPr txBox="1"/>
          <p:nvPr/>
        </p:nvSpPr>
        <p:spPr>
          <a:xfrm>
            <a:off x="0" y="2072800"/>
            <a:ext cx="11959988" cy="369332"/>
          </a:xfrm>
          <a:prstGeom prst="rect">
            <a:avLst/>
          </a:prstGeom>
          <a:noFill/>
        </p:spPr>
        <p:txBody>
          <a:bodyPr wrap="square" rtlCol="0">
            <a:spAutoFit/>
          </a:bodyPr>
          <a:lstStyle/>
          <a:p>
            <a:r>
              <a:rPr lang="fr-FR" dirty="0"/>
              <a:t>Tous les résultats que nous avons déterminé précédemment peuvent se regrouper dans ce qu’on appelle le tableau d’ANOVA : </a:t>
            </a:r>
          </a:p>
        </p:txBody>
      </p:sp>
      <p:sp>
        <p:nvSpPr>
          <p:cNvPr id="3" name="ZoneTexte 2">
            <a:extLst>
              <a:ext uri="{FF2B5EF4-FFF2-40B4-BE49-F238E27FC236}">
                <a16:creationId xmlns:a16="http://schemas.microsoft.com/office/drawing/2014/main" id="{D9322EC4-1D8E-4997-964B-B6A454E2C56F}"/>
              </a:ext>
            </a:extLst>
          </p:cNvPr>
          <p:cNvSpPr txBox="1"/>
          <p:nvPr/>
        </p:nvSpPr>
        <p:spPr>
          <a:xfrm>
            <a:off x="354843" y="6441743"/>
            <a:ext cx="11436824" cy="400110"/>
          </a:xfrm>
          <a:prstGeom prst="rect">
            <a:avLst/>
          </a:prstGeom>
          <a:noFill/>
        </p:spPr>
        <p:txBody>
          <a:bodyPr wrap="square" rtlCol="0">
            <a:spAutoFit/>
          </a:bodyPr>
          <a:lstStyle/>
          <a:p>
            <a:pPr algn="ctr"/>
            <a:r>
              <a:rPr lang="fr-FR" sz="2000" b="1" i="1" dirty="0"/>
              <a:t>Rejeter H0 signifie que le facteur (ou l’interaction des facteurs) à un effet significatif sur la réponse</a:t>
            </a:r>
          </a:p>
        </p:txBody>
      </p:sp>
    </p:spTree>
    <p:extLst>
      <p:ext uri="{BB962C8B-B14F-4D97-AF65-F5344CB8AC3E}">
        <p14:creationId xmlns:p14="http://schemas.microsoft.com/office/powerpoint/2010/main" val="194853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1 </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a:solidFill>
                  <a:schemeClr val="bg1">
                    <a:lumMod val="95000"/>
                    <a:lumOff val="5000"/>
                  </a:schemeClr>
                </a:solidFill>
              </a:rPr>
              <a:t>Rappel</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77690289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Exemple</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488135D-8623-47DB-B57A-D51FD7BA5D2F}"/>
              </a:ext>
            </a:extLst>
          </p:cNvPr>
          <p:cNvSpPr txBox="1"/>
          <p:nvPr/>
        </p:nvSpPr>
        <p:spPr>
          <a:xfrm>
            <a:off x="489750" y="4174470"/>
            <a:ext cx="11490295" cy="2308324"/>
          </a:xfrm>
          <a:prstGeom prst="rect">
            <a:avLst/>
          </a:prstGeom>
          <a:noFill/>
        </p:spPr>
        <p:txBody>
          <a:bodyPr wrap="square" rtlCol="0">
            <a:spAutoFit/>
          </a:bodyPr>
          <a:lstStyle/>
          <a:p>
            <a:pPr algn="ctr"/>
            <a:r>
              <a:rPr lang="fr-FR" i="1" dirty="0" err="1"/>
              <a:t>Pvalue</a:t>
            </a:r>
            <a:r>
              <a:rPr lang="fr-FR" i="1" dirty="0"/>
              <a:t> de mon premier facteur (tablette)  = 0,002256</a:t>
            </a:r>
          </a:p>
          <a:p>
            <a:pPr algn="ctr"/>
            <a:r>
              <a:rPr lang="fr-FR" i="1" dirty="0" err="1"/>
              <a:t>Pvalue</a:t>
            </a:r>
            <a:r>
              <a:rPr lang="fr-FR" i="1" dirty="0"/>
              <a:t> de mon second facteur (utilisateur) = 0,12</a:t>
            </a:r>
          </a:p>
          <a:p>
            <a:pPr algn="ctr"/>
            <a:r>
              <a:rPr lang="fr-FR" i="1" dirty="0" err="1"/>
              <a:t>Pvalue</a:t>
            </a:r>
            <a:r>
              <a:rPr lang="fr-FR" i="1" dirty="0"/>
              <a:t> de mon interaction entre mes facteurs = 0,01</a:t>
            </a:r>
          </a:p>
          <a:p>
            <a:endParaRPr lang="fr-FR" dirty="0"/>
          </a:p>
          <a:p>
            <a:r>
              <a:rPr lang="fr-FR" dirty="0"/>
              <a:t>Mes p-values sont toutes &lt;0,05 donc on rejette H0</a:t>
            </a:r>
          </a:p>
          <a:p>
            <a:r>
              <a:rPr lang="fr-FR" dirty="0"/>
              <a:t>	-&gt; Les facteurs tablette et utilisateur ainsi que leur interaction ont un effet significatif sur le nombre de questionnaires remplis.</a:t>
            </a:r>
          </a:p>
          <a:p>
            <a:r>
              <a:rPr lang="fr-FR" dirty="0"/>
              <a:t>	-&gt; l’effet de l’utilisateur sur le nombre de questionnaire rempli diffère selon la tablette utilisée et inversement.</a:t>
            </a:r>
          </a:p>
        </p:txBody>
      </p:sp>
      <p:pic>
        <p:nvPicPr>
          <p:cNvPr id="10" name="Image 9">
            <a:extLst>
              <a:ext uri="{FF2B5EF4-FFF2-40B4-BE49-F238E27FC236}">
                <a16:creationId xmlns:a16="http://schemas.microsoft.com/office/drawing/2014/main" id="{1114A584-AB30-473B-8A2E-05A8734BA971}"/>
              </a:ext>
            </a:extLst>
          </p:cNvPr>
          <p:cNvPicPr>
            <a:picLocks noChangeAspect="1"/>
          </p:cNvPicPr>
          <p:nvPr/>
        </p:nvPicPr>
        <p:blipFill>
          <a:blip r:embed="rId3"/>
          <a:stretch>
            <a:fillRect/>
          </a:stretch>
        </p:blipFill>
        <p:spPr>
          <a:xfrm>
            <a:off x="2667547" y="1476963"/>
            <a:ext cx="7134703" cy="2298804"/>
          </a:xfrm>
          <a:prstGeom prst="rect">
            <a:avLst/>
          </a:prstGeom>
        </p:spPr>
      </p:pic>
    </p:spTree>
    <p:extLst>
      <p:ext uri="{BB962C8B-B14F-4D97-AF65-F5344CB8AC3E}">
        <p14:creationId xmlns:p14="http://schemas.microsoft.com/office/powerpoint/2010/main" val="1641589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Visualisation</a:t>
            </a:r>
          </a:p>
        </p:txBody>
      </p:sp>
      <p:pic>
        <p:nvPicPr>
          <p:cNvPr id="1030" name="Picture 6" descr="http://unt-ori2.crihan.fr/unspf/2010_Limoges_Vignoles_StatsAnova/res/09-1-1-introduction_1.png">
            <a:extLst>
              <a:ext uri="{FF2B5EF4-FFF2-40B4-BE49-F238E27FC236}">
                <a16:creationId xmlns:a16="http://schemas.microsoft.com/office/drawing/2014/main" id="{4B21BE32-1B27-4748-A2B4-66B32210E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38" y="822325"/>
            <a:ext cx="123825" cy="104775"/>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A488135D-8623-47DB-B57A-D51FD7BA5D2F}"/>
              </a:ext>
            </a:extLst>
          </p:cNvPr>
          <p:cNvSpPr txBox="1"/>
          <p:nvPr/>
        </p:nvSpPr>
        <p:spPr>
          <a:xfrm>
            <a:off x="489750" y="4174470"/>
            <a:ext cx="11490295" cy="2308324"/>
          </a:xfrm>
          <a:prstGeom prst="rect">
            <a:avLst/>
          </a:prstGeom>
          <a:noFill/>
        </p:spPr>
        <p:txBody>
          <a:bodyPr wrap="square" rtlCol="0">
            <a:spAutoFit/>
          </a:bodyPr>
          <a:lstStyle/>
          <a:p>
            <a:pPr algn="ctr"/>
            <a:r>
              <a:rPr lang="fr-FR" i="1" dirty="0" err="1"/>
              <a:t>Pvalue</a:t>
            </a:r>
            <a:r>
              <a:rPr lang="fr-FR" i="1" dirty="0"/>
              <a:t> de mon premier facteur (tablette)  = 0,002256</a:t>
            </a:r>
          </a:p>
          <a:p>
            <a:pPr algn="ctr"/>
            <a:r>
              <a:rPr lang="fr-FR" i="1" dirty="0" err="1"/>
              <a:t>Pvalue</a:t>
            </a:r>
            <a:r>
              <a:rPr lang="fr-FR" i="1" dirty="0"/>
              <a:t> de mon second facteur (utilisateur) = 0,12</a:t>
            </a:r>
          </a:p>
          <a:p>
            <a:pPr algn="ctr"/>
            <a:r>
              <a:rPr lang="fr-FR" i="1" dirty="0" err="1"/>
              <a:t>Pvalue</a:t>
            </a:r>
            <a:r>
              <a:rPr lang="fr-FR" i="1" dirty="0"/>
              <a:t> de mon interaction entre mes facteurs = 0,01</a:t>
            </a:r>
          </a:p>
          <a:p>
            <a:endParaRPr lang="fr-FR" dirty="0"/>
          </a:p>
          <a:p>
            <a:r>
              <a:rPr lang="fr-FR" dirty="0"/>
              <a:t>Mes p-values sont toutes &lt;0,05 donc on rejette H0</a:t>
            </a:r>
          </a:p>
          <a:p>
            <a:r>
              <a:rPr lang="fr-FR" dirty="0"/>
              <a:t>	-&gt; Les facteurs tablette et utilisateur ainsi que leur interaction ont un effet significatif sur le nombre de questionnaires remplis.</a:t>
            </a:r>
          </a:p>
          <a:p>
            <a:r>
              <a:rPr lang="fr-FR" dirty="0"/>
              <a:t>	-&gt; l’effet de l’utilisateur sur le nombre de questionnaire rempli diffère selon la tablette utilisée et inversement.</a:t>
            </a:r>
          </a:p>
        </p:txBody>
      </p:sp>
      <p:pic>
        <p:nvPicPr>
          <p:cNvPr id="10" name="Image 9">
            <a:extLst>
              <a:ext uri="{FF2B5EF4-FFF2-40B4-BE49-F238E27FC236}">
                <a16:creationId xmlns:a16="http://schemas.microsoft.com/office/drawing/2014/main" id="{1114A584-AB30-473B-8A2E-05A8734BA971}"/>
              </a:ext>
            </a:extLst>
          </p:cNvPr>
          <p:cNvPicPr>
            <a:picLocks noChangeAspect="1"/>
          </p:cNvPicPr>
          <p:nvPr/>
        </p:nvPicPr>
        <p:blipFill>
          <a:blip r:embed="rId3"/>
          <a:stretch>
            <a:fillRect/>
          </a:stretch>
        </p:blipFill>
        <p:spPr>
          <a:xfrm>
            <a:off x="2667545" y="1753848"/>
            <a:ext cx="7134703" cy="2298804"/>
          </a:xfrm>
          <a:prstGeom prst="rect">
            <a:avLst/>
          </a:prstGeom>
        </p:spPr>
      </p:pic>
    </p:spTree>
    <p:extLst>
      <p:ext uri="{BB962C8B-B14F-4D97-AF65-F5344CB8AC3E}">
        <p14:creationId xmlns:p14="http://schemas.microsoft.com/office/powerpoint/2010/main" val="344025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Variance</a:t>
            </a:r>
          </a:p>
        </p:txBody>
      </p:sp>
      <p:sp>
        <p:nvSpPr>
          <p:cNvPr id="4" name="Rectangle 3">
            <a:extLst>
              <a:ext uri="{FF2B5EF4-FFF2-40B4-BE49-F238E27FC236}">
                <a16:creationId xmlns:a16="http://schemas.microsoft.com/office/drawing/2014/main" id="{09A0657E-A97A-4FF3-B3BB-9A223D205CA3}"/>
              </a:ext>
            </a:extLst>
          </p:cNvPr>
          <p:cNvSpPr/>
          <p:nvPr/>
        </p:nvSpPr>
        <p:spPr>
          <a:xfrm>
            <a:off x="443947" y="2598003"/>
            <a:ext cx="11304105" cy="830997"/>
          </a:xfrm>
          <a:prstGeom prst="rect">
            <a:avLst/>
          </a:prstGeom>
        </p:spPr>
        <p:txBody>
          <a:bodyPr wrap="square">
            <a:spAutoFit/>
          </a:bodyPr>
          <a:lstStyle/>
          <a:p>
            <a:pPr algn="ctr"/>
            <a:r>
              <a:rPr lang="fr-FR" sz="2400" dirty="0"/>
              <a:t>La variance mesure la moyenne de la somme des écarts à la moyenne au carré, pour chaque observation dans le </a:t>
            </a:r>
            <a:r>
              <a:rPr lang="fr-FR" sz="2400" dirty="0" err="1"/>
              <a:t>dataset</a:t>
            </a:r>
            <a:r>
              <a:rPr lang="fr-FR" sz="2400" dirty="0"/>
              <a:t> et pour une variable donnée. </a:t>
            </a:r>
            <a:endParaRPr lang="fr-FR" sz="4000" dirty="0"/>
          </a:p>
        </p:txBody>
      </p:sp>
      <p:pic>
        <p:nvPicPr>
          <p:cNvPr id="2050" name="Picture 2" descr="Risque et gestion de portefeuille boursier.">
            <a:extLst>
              <a:ext uri="{FF2B5EF4-FFF2-40B4-BE49-F238E27FC236}">
                <a16:creationId xmlns:a16="http://schemas.microsoft.com/office/drawing/2014/main" id="{511F4696-E385-4D0F-AEC4-9098D6177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296" y="3606193"/>
            <a:ext cx="1952625" cy="9620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5D6083B-C6FC-4006-81F1-ABC0687538B5}"/>
              </a:ext>
            </a:extLst>
          </p:cNvPr>
          <p:cNvSpPr/>
          <p:nvPr/>
        </p:nvSpPr>
        <p:spPr>
          <a:xfrm>
            <a:off x="7797361" y="3825595"/>
            <a:ext cx="2402774" cy="738664"/>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a:p>
            <a:r>
              <a:rPr lang="fr-FR" sz="1400" strike="sngStrike" dirty="0"/>
              <a:t>X</a:t>
            </a:r>
            <a:r>
              <a:rPr lang="fr-FR" sz="1400" dirty="0"/>
              <a:t> = la moyenne de la variable</a:t>
            </a:r>
          </a:p>
        </p:txBody>
      </p:sp>
      <p:sp>
        <p:nvSpPr>
          <p:cNvPr id="9" name="Rectangle 1">
            <a:extLst>
              <a:ext uri="{FF2B5EF4-FFF2-40B4-BE49-F238E27FC236}">
                <a16:creationId xmlns:a16="http://schemas.microsoft.com/office/drawing/2014/main" id="{A83DE52B-83E3-4E33-802C-02247FB5F170}"/>
              </a:ext>
            </a:extLst>
          </p:cNvPr>
          <p:cNvSpPr>
            <a:spLocks noChangeArrowheads="1"/>
          </p:cNvSpPr>
          <p:nvPr/>
        </p:nvSpPr>
        <p:spPr bwMode="auto">
          <a:xfrm>
            <a:off x="1278098" y="5698001"/>
            <a:ext cx="2962349" cy="492443"/>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12121"/>
                </a:solidFill>
                <a:effectLst/>
                <a:latin typeface="Source Code Pro" panose="020B0509030403020204" pitchFamily="49" charset="0"/>
              </a:rPr>
              <a:t>Var(x)                  </a:t>
            </a:r>
            <a:br>
              <a:rPr lang="fr-FR" altLang="fr-FR" sz="3600" dirty="0">
                <a:latin typeface="Arial" panose="020B0604020202020204" pitchFamily="34" charset="0"/>
              </a:rPr>
            </a:br>
            <a:endParaRPr kumimoji="0" lang="fr-FR" altLang="fr-FR" sz="1600" b="0" i="0" u="none" strike="noStrike" cap="none" normalizeH="0" baseline="0" dirty="0">
              <a:ln>
                <a:noFill/>
              </a:ln>
              <a:solidFill>
                <a:srgbClr val="212121"/>
              </a:solidFill>
              <a:effectLst/>
              <a:latin typeface="Source Code Pro" panose="020B0509030403020204" pitchFamily="49" charset="0"/>
            </a:endParaRPr>
          </a:p>
        </p:txBody>
      </p:sp>
      <p:sp>
        <p:nvSpPr>
          <p:cNvPr id="10" name="ZoneTexte 9">
            <a:extLst>
              <a:ext uri="{FF2B5EF4-FFF2-40B4-BE49-F238E27FC236}">
                <a16:creationId xmlns:a16="http://schemas.microsoft.com/office/drawing/2014/main" id="{1A88DC40-10CD-42AD-983D-79C41A3B94B4}"/>
              </a:ext>
            </a:extLst>
          </p:cNvPr>
          <p:cNvSpPr txBox="1"/>
          <p:nvPr/>
        </p:nvSpPr>
        <p:spPr>
          <a:xfrm>
            <a:off x="493849" y="5082281"/>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78151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Ecart-type</a:t>
            </a:r>
          </a:p>
        </p:txBody>
      </p:sp>
      <p:sp>
        <p:nvSpPr>
          <p:cNvPr id="4" name="Rectangle 3">
            <a:extLst>
              <a:ext uri="{FF2B5EF4-FFF2-40B4-BE49-F238E27FC236}">
                <a16:creationId xmlns:a16="http://schemas.microsoft.com/office/drawing/2014/main" id="{09A0657E-A97A-4FF3-B3BB-9A223D205CA3}"/>
              </a:ext>
            </a:extLst>
          </p:cNvPr>
          <p:cNvSpPr/>
          <p:nvPr/>
        </p:nvSpPr>
        <p:spPr>
          <a:xfrm>
            <a:off x="401084" y="2091539"/>
            <a:ext cx="11304105" cy="1200329"/>
          </a:xfrm>
          <a:prstGeom prst="rect">
            <a:avLst/>
          </a:prstGeom>
        </p:spPr>
        <p:txBody>
          <a:bodyPr wrap="square">
            <a:spAutoFit/>
          </a:bodyPr>
          <a:lstStyle/>
          <a:p>
            <a:pPr algn="ctr"/>
            <a:r>
              <a:rPr lang="fr-FR" sz="2400" dirty="0"/>
              <a:t>L’écart-type est la racine carré de la variance. Sa valeur est sur la même échelle que les valeurs prises par la variable. Il nous permet de savoir dans quelle mesure les points dans notre échantillons dévient de la moyenne</a:t>
            </a:r>
            <a:endParaRPr lang="fr-FR" sz="4800" dirty="0"/>
          </a:p>
        </p:txBody>
      </p:sp>
      <p:sp>
        <p:nvSpPr>
          <p:cNvPr id="8" name="Rectangle 7">
            <a:extLst>
              <a:ext uri="{FF2B5EF4-FFF2-40B4-BE49-F238E27FC236}">
                <a16:creationId xmlns:a16="http://schemas.microsoft.com/office/drawing/2014/main" id="{D5D6083B-C6FC-4006-81F1-ABC0687538B5}"/>
              </a:ext>
            </a:extLst>
          </p:cNvPr>
          <p:cNvSpPr/>
          <p:nvPr/>
        </p:nvSpPr>
        <p:spPr>
          <a:xfrm>
            <a:off x="7940236" y="3676645"/>
            <a:ext cx="2402774" cy="738664"/>
          </a:xfrm>
          <a:prstGeom prst="rect">
            <a:avLst/>
          </a:prstGeom>
        </p:spPr>
        <p:txBody>
          <a:bodyPr wrap="none">
            <a:spAutoFit/>
          </a:bodyPr>
          <a:lstStyle/>
          <a:p>
            <a:r>
              <a:rPr lang="fr-FR" sz="1400" dirty="0"/>
              <a:t>n = effectif total </a:t>
            </a:r>
            <a:br>
              <a:rPr lang="fr-FR" sz="1400" dirty="0"/>
            </a:br>
            <a:r>
              <a:rPr lang="fr-FR" sz="1400" dirty="0"/>
              <a:t>xi = </a:t>
            </a:r>
            <a:r>
              <a:rPr lang="fr-FR" sz="1400" dirty="0" err="1"/>
              <a:t>i-ème</a:t>
            </a:r>
            <a:r>
              <a:rPr lang="fr-FR" sz="1400" dirty="0"/>
              <a:t> valeur de la variable</a:t>
            </a:r>
          </a:p>
          <a:p>
            <a:r>
              <a:rPr lang="fr-FR" sz="1400" strike="sngStrike" dirty="0"/>
              <a:t>X</a:t>
            </a:r>
            <a:r>
              <a:rPr lang="fr-FR" sz="1400" dirty="0"/>
              <a:t> = la moyenne de la variable</a:t>
            </a:r>
          </a:p>
        </p:txBody>
      </p:sp>
      <p:pic>
        <p:nvPicPr>
          <p:cNvPr id="3" name="Image 2">
            <a:extLst>
              <a:ext uri="{FF2B5EF4-FFF2-40B4-BE49-F238E27FC236}">
                <a16:creationId xmlns:a16="http://schemas.microsoft.com/office/drawing/2014/main" id="{70A667BD-3B5B-494A-B95F-A6FA8B624023}"/>
              </a:ext>
            </a:extLst>
          </p:cNvPr>
          <p:cNvPicPr>
            <a:picLocks noChangeAspect="1"/>
          </p:cNvPicPr>
          <p:nvPr/>
        </p:nvPicPr>
        <p:blipFill>
          <a:blip r:embed="rId2"/>
          <a:stretch>
            <a:fillRect/>
          </a:stretch>
        </p:blipFill>
        <p:spPr>
          <a:xfrm>
            <a:off x="3890962" y="3579252"/>
            <a:ext cx="3383756" cy="933450"/>
          </a:xfrm>
          <a:prstGeom prst="rect">
            <a:avLst/>
          </a:prstGeom>
        </p:spPr>
      </p:pic>
      <p:sp>
        <p:nvSpPr>
          <p:cNvPr id="5" name="Rectangle 1">
            <a:extLst>
              <a:ext uri="{FF2B5EF4-FFF2-40B4-BE49-F238E27FC236}">
                <a16:creationId xmlns:a16="http://schemas.microsoft.com/office/drawing/2014/main" id="{26C4E892-3146-458F-ADA2-9A8E9F861196}"/>
              </a:ext>
            </a:extLst>
          </p:cNvPr>
          <p:cNvSpPr>
            <a:spLocks noChangeArrowheads="1"/>
          </p:cNvSpPr>
          <p:nvPr/>
        </p:nvSpPr>
        <p:spPr bwMode="auto">
          <a:xfrm>
            <a:off x="1278098" y="5698001"/>
            <a:ext cx="6418424" cy="492443"/>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121"/>
                </a:solidFill>
                <a:effectLst/>
                <a:latin typeface="Source Code Pro" panose="020B0509030403020204" pitchFamily="49" charset="0"/>
              </a:rPr>
              <a:t>sd</a:t>
            </a:r>
            <a:r>
              <a:rPr kumimoji="0" lang="fr-FR" altLang="fr-FR" sz="1600" b="0" i="0" u="none" strike="noStrike" cap="none" normalizeH="0" baseline="0" dirty="0">
                <a:ln>
                  <a:noFill/>
                </a:ln>
                <a:solidFill>
                  <a:srgbClr val="212121"/>
                </a:solidFill>
                <a:effectLst/>
                <a:latin typeface="Source Code Pro" panose="020B0509030403020204" pitchFamily="49" charset="0"/>
              </a:rPr>
              <a:t>(x)</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12121"/>
                </a:solidFill>
                <a:effectLst/>
                <a:latin typeface="Source Code Pro" panose="020B0509030403020204" pitchFamily="49" charset="0"/>
              </a:rPr>
              <a:t>sd</a:t>
            </a:r>
            <a:r>
              <a:rPr kumimoji="0" lang="fr-FR" altLang="fr-FR" sz="1600" b="0" i="0" u="none" strike="noStrike" cap="none" normalizeH="0" baseline="0" dirty="0">
                <a:ln>
                  <a:noFill/>
                </a:ln>
                <a:solidFill>
                  <a:srgbClr val="212121"/>
                </a:solidFill>
                <a:effectLst/>
                <a:latin typeface="Source Code Pro" panose="020B0509030403020204" pitchFamily="49" charset="0"/>
              </a:rPr>
              <a:t>(x, na.rm = TRUE) # s'il y a des valeurs vides NA </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3E445C41-E7F2-455C-B32D-79405A8E74C5}"/>
              </a:ext>
            </a:extLst>
          </p:cNvPr>
          <p:cNvSpPr txBox="1"/>
          <p:nvPr/>
        </p:nvSpPr>
        <p:spPr>
          <a:xfrm>
            <a:off x="493849" y="5082281"/>
            <a:ext cx="2319130" cy="461665"/>
          </a:xfrm>
          <a:prstGeom prst="rect">
            <a:avLst/>
          </a:prstGeom>
          <a:noFill/>
        </p:spPr>
        <p:txBody>
          <a:bodyPr wrap="square" rtlCol="0">
            <a:spAutoFit/>
          </a:bodyPr>
          <a:lstStyle/>
          <a:p>
            <a:r>
              <a:rPr lang="fr-FR" sz="2400" b="1" dirty="0"/>
              <a:t>Sous R</a:t>
            </a:r>
          </a:p>
        </p:txBody>
      </p:sp>
    </p:spTree>
    <p:extLst>
      <p:ext uri="{BB962C8B-B14F-4D97-AF65-F5344CB8AC3E}">
        <p14:creationId xmlns:p14="http://schemas.microsoft.com/office/powerpoint/2010/main" val="306983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a:xfrm>
            <a:off x="7801156" y="640263"/>
            <a:ext cx="3812708" cy="1344975"/>
          </a:xfrm>
        </p:spPr>
        <p:txBody>
          <a:bodyPr vert="horz" lIns="91440" tIns="45720" rIns="91440" bIns="45720" rtlCol="0" anchor="ctr">
            <a:normAutofit/>
          </a:bodyPr>
          <a:lstStyle/>
          <a:p>
            <a:r>
              <a:rPr lang="en-US" sz="3600" kern="1200">
                <a:solidFill>
                  <a:schemeClr val="tx1"/>
                </a:solidFill>
                <a:latin typeface="+mj-lt"/>
                <a:ea typeface="+mj-ea"/>
                <a:cs typeface="+mj-cs"/>
              </a:rPr>
              <a:t>Ecart-type</a:t>
            </a:r>
          </a:p>
        </p:txBody>
      </p:sp>
      <p:pic>
        <p:nvPicPr>
          <p:cNvPr id="21507" name="Picture 3" descr="https://camo.githubusercontent.com/08c24aa720450458bf33e4413651ed2f9d44dc61/68747470733a2f2f64726976652e676f6f676c652e636f6d2f75633f6578706f72743d766965772669643d3172386c504c6133624a68755338653431426450416c7a52787557546e4d357732">
            <a:extLst>
              <a:ext uri="{FF2B5EF4-FFF2-40B4-BE49-F238E27FC236}">
                <a16:creationId xmlns:a16="http://schemas.microsoft.com/office/drawing/2014/main" id="{65B604F4-D08B-4A81-985B-2DAFC76DFE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834001"/>
            <a:ext cx="6646270" cy="5034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08446D-5F7F-4B1E-A4A0-2BDAB39BA75F}"/>
              </a:ext>
            </a:extLst>
          </p:cNvPr>
          <p:cNvSpPr/>
          <p:nvPr/>
        </p:nvSpPr>
        <p:spPr>
          <a:xfrm>
            <a:off x="7804298" y="2121763"/>
            <a:ext cx="3823094" cy="377301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68% des valeurs d’un échantillon sont souvent localisées à un écart-type de la moyenne. </a:t>
            </a:r>
          </a:p>
          <a:p>
            <a:pPr indent="-228600" defTabSz="914400">
              <a:lnSpc>
                <a:spcPct val="90000"/>
              </a:lnSpc>
              <a:spcAft>
                <a:spcPts val="600"/>
              </a:spcAft>
              <a:buFont typeface="Arial" panose="020B0604020202020204" pitchFamily="34" charset="0"/>
              <a:buChar char="•"/>
            </a:pPr>
            <a:r>
              <a:rPr lang="en-US" sz="2000"/>
              <a:t>95% des valeurs sont localisées à deux écart-types de la moyenne</a:t>
            </a:r>
          </a:p>
          <a:p>
            <a:pPr indent="-228600" defTabSz="914400">
              <a:lnSpc>
                <a:spcPct val="90000"/>
              </a:lnSpc>
              <a:spcAft>
                <a:spcPts val="600"/>
              </a:spcAft>
              <a:buFont typeface="Arial" panose="020B0604020202020204" pitchFamily="34" charset="0"/>
              <a:buChar char="•"/>
            </a:pPr>
            <a:r>
              <a:rPr lang="en-US" sz="2000"/>
              <a:t>99,7% des valeurs de votre échantillons se situent à 3 écart-types de la moyenne. </a:t>
            </a:r>
          </a:p>
        </p:txBody>
      </p:sp>
      <p:sp>
        <p:nvSpPr>
          <p:cNvPr id="5" name="Rectangle 1">
            <a:extLst>
              <a:ext uri="{FF2B5EF4-FFF2-40B4-BE49-F238E27FC236}">
                <a16:creationId xmlns:a16="http://schemas.microsoft.com/office/drawing/2014/main" id="{A76CCAD2-177E-4928-82E1-175B12FD58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06D66E4-BFDF-47DB-AD04-E25EF31A1AA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76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F56CDEE-1701-47FE-A0EA-8596E853E1B4}"/>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5400" dirty="0">
                <a:solidFill>
                  <a:schemeClr val="bg1">
                    <a:lumMod val="95000"/>
                    <a:lumOff val="5000"/>
                  </a:schemeClr>
                </a:solidFill>
              </a:rPr>
              <a:t>2</a:t>
            </a:r>
            <a:br>
              <a:rPr lang="en-US" sz="5400" dirty="0">
                <a:solidFill>
                  <a:schemeClr val="bg1">
                    <a:lumMod val="95000"/>
                    <a:lumOff val="5000"/>
                  </a:schemeClr>
                </a:solidFill>
              </a:rPr>
            </a:br>
            <a:br>
              <a:rPr lang="en-US" sz="5400" dirty="0">
                <a:solidFill>
                  <a:schemeClr val="bg1">
                    <a:lumMod val="95000"/>
                    <a:lumOff val="5000"/>
                  </a:schemeClr>
                </a:solidFill>
              </a:rPr>
            </a:br>
            <a:r>
              <a:rPr lang="en-US" sz="5400" dirty="0">
                <a:solidFill>
                  <a:schemeClr val="bg1">
                    <a:lumMod val="95000"/>
                    <a:lumOff val="5000"/>
                  </a:schemeClr>
                </a:solidFill>
              </a:rPr>
              <a:t>ANOVA à un </a:t>
            </a:r>
            <a:r>
              <a:rPr lang="en-US" sz="5400" dirty="0" err="1">
                <a:solidFill>
                  <a:schemeClr val="bg1">
                    <a:lumMod val="95000"/>
                    <a:lumOff val="5000"/>
                  </a:schemeClr>
                </a:solidFill>
              </a:rPr>
              <a:t>facteur</a:t>
            </a:r>
            <a:endParaRPr lang="en-US" sz="5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31101298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25706-35F5-489F-BD27-E9D8D5763BDC}"/>
              </a:ext>
            </a:extLst>
          </p:cNvPr>
          <p:cNvSpPr>
            <a:spLocks noGrp="1"/>
          </p:cNvSpPr>
          <p:nvPr>
            <p:ph type="title"/>
          </p:nvPr>
        </p:nvSpPr>
        <p:spPr/>
        <p:txBody>
          <a:bodyPr/>
          <a:lstStyle/>
          <a:p>
            <a:r>
              <a:rPr lang="fr-FR" dirty="0"/>
              <a:t>Utilisation</a:t>
            </a:r>
          </a:p>
        </p:txBody>
      </p:sp>
      <p:sp>
        <p:nvSpPr>
          <p:cNvPr id="5" name="Rectangle 4">
            <a:extLst>
              <a:ext uri="{FF2B5EF4-FFF2-40B4-BE49-F238E27FC236}">
                <a16:creationId xmlns:a16="http://schemas.microsoft.com/office/drawing/2014/main" id="{D6528E94-147E-410E-B6FA-A4784400498A}"/>
              </a:ext>
            </a:extLst>
          </p:cNvPr>
          <p:cNvSpPr/>
          <p:nvPr/>
        </p:nvSpPr>
        <p:spPr>
          <a:xfrm>
            <a:off x="504824" y="2432984"/>
            <a:ext cx="10848976" cy="1938992"/>
          </a:xfrm>
          <a:prstGeom prst="rect">
            <a:avLst/>
          </a:prstGeom>
        </p:spPr>
        <p:txBody>
          <a:bodyPr wrap="square">
            <a:spAutoFit/>
          </a:bodyPr>
          <a:lstStyle/>
          <a:p>
            <a:pPr algn="just"/>
            <a:r>
              <a:rPr lang="fr-FR" sz="2000" u="sng" dirty="0">
                <a:solidFill>
                  <a:srgbClr val="000000"/>
                </a:solidFill>
                <a:latin typeface="Tahoma" panose="020B0604030504040204" pitchFamily="34" charset="0"/>
              </a:rPr>
              <a:t>L’analyse de la variance va nous permettre de : </a:t>
            </a:r>
          </a:p>
          <a:p>
            <a:pPr algn="just"/>
            <a:endParaRPr lang="fr-FR" sz="2000" dirty="0">
              <a:solidFill>
                <a:srgbClr val="000000"/>
              </a:solidFill>
              <a:latin typeface="Tahoma" panose="020B0604030504040204" pitchFamily="34" charset="0"/>
            </a:endParaRPr>
          </a:p>
          <a:p>
            <a:pPr marL="285750" indent="-285750" algn="just">
              <a:buFont typeface="Arial" panose="020B0604020202020204" pitchFamily="34" charset="0"/>
              <a:buChar char="•"/>
            </a:pPr>
            <a:r>
              <a:rPr lang="fr-FR" sz="2000" dirty="0">
                <a:solidFill>
                  <a:srgbClr val="000000"/>
                </a:solidFill>
                <a:latin typeface="Tahoma" panose="020B0604030504040204" pitchFamily="34" charset="0"/>
              </a:rPr>
              <a:t>Déterminer si les échantillons varient de la même manière.</a:t>
            </a:r>
          </a:p>
          <a:p>
            <a:pPr marL="285750" indent="-285750" algn="just">
              <a:buFont typeface="Arial" panose="020B0604020202020204" pitchFamily="34" charset="0"/>
              <a:buChar char="•"/>
            </a:pPr>
            <a:endParaRPr lang="fr-FR" sz="2000" dirty="0">
              <a:solidFill>
                <a:srgbClr val="000000"/>
              </a:solidFill>
              <a:latin typeface="Tahoma" panose="020B0604030504040204" pitchFamily="34" charset="0"/>
            </a:endParaRPr>
          </a:p>
          <a:p>
            <a:pPr marL="285750" indent="-285750" algn="just">
              <a:buFont typeface="Arial" panose="020B0604020202020204" pitchFamily="34" charset="0"/>
              <a:buChar char="•"/>
            </a:pPr>
            <a:r>
              <a:rPr lang="fr-FR" sz="2000" dirty="0">
                <a:solidFill>
                  <a:srgbClr val="000000"/>
                </a:solidFill>
                <a:latin typeface="Tahoma" panose="020B0604030504040204" pitchFamily="34" charset="0"/>
              </a:rPr>
              <a:t>Si nous démontrons l'homogénéité des variances, alors nous pouvons comparer les moyennes de ces échantillons.</a:t>
            </a:r>
            <a:endParaRPr lang="fr-FR" sz="2000" b="0" i="0" dirty="0">
              <a:solidFill>
                <a:srgbClr val="000000"/>
              </a:solidFill>
              <a:effectLst/>
              <a:latin typeface="Tahoma" panose="020B0604030504040204" pitchFamily="34" charset="0"/>
            </a:endParaRPr>
          </a:p>
        </p:txBody>
      </p:sp>
      <p:pic>
        <p:nvPicPr>
          <p:cNvPr id="2050" name="Picture 2" descr="http://unt-ori2.crihan.fr/unspf/2010_Limoges_Vignoles_StatsAnova/res/09-1-1-introduction_2.png">
            <a:extLst>
              <a:ext uri="{FF2B5EF4-FFF2-40B4-BE49-F238E27FC236}">
                <a16:creationId xmlns:a16="http://schemas.microsoft.com/office/drawing/2014/main" id="{A42D3B70-782E-4EAD-805E-4D52A2D63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2468563"/>
            <a:ext cx="390525" cy="1524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
            <a:extLst>
              <a:ext uri="{FF2B5EF4-FFF2-40B4-BE49-F238E27FC236}">
                <a16:creationId xmlns:a16="http://schemas.microsoft.com/office/drawing/2014/main" id="{4A9C1C7B-4854-46B8-9CD4-ECA4997E693C}"/>
              </a:ext>
            </a:extLst>
          </p:cNvPr>
          <p:cNvSpPr>
            <a:spLocks noChangeArrowheads="1"/>
          </p:cNvSpPr>
          <p:nvPr/>
        </p:nvSpPr>
        <p:spPr bwMode="auto">
          <a:xfrm>
            <a:off x="1266825" y="4970276"/>
            <a:ext cx="9658350" cy="150810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L</a:t>
            </a:r>
            <a:r>
              <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t>
            </a:r>
            <a:r>
              <a:rPr kumimoji="0" lang="fr-FR" altLang="fr-FR"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es variances sont homogènes, cela signifie que : </a:t>
            </a: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fr-FR" altLang="fr-FR" dirty="0">
                <a:solidFill>
                  <a:srgbClr val="000000"/>
                </a:solidFill>
                <a:latin typeface="Tahoma" panose="020B0604030504040204" pitchFamily="34" charset="0"/>
                <a:cs typeface="Tahoma" panose="020B0604030504040204" pitchFamily="34" charset="0"/>
              </a:rPr>
              <a:t>H0 : les variances sont homogène</a:t>
            </a:r>
          </a:p>
          <a:p>
            <a:pPr marL="0" marR="0" lvl="0" indent="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H1 : Au moins une des variances est différente des autres</a:t>
            </a:r>
            <a:endParaRPr kumimoji="0" lang="fr-FR" altLang="fr-FR" sz="1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lvl="0" defTabSz="914400" eaLnBrk="0" fontAlgn="base" hangingPunct="0">
              <a:spcBef>
                <a:spcPct val="0"/>
              </a:spcBef>
              <a:spcAft>
                <a:spcPct val="0"/>
              </a:spcAft>
            </a:pPr>
            <a:r>
              <a:rPr kumimoji="0" lang="fr-FR" altLang="fr-FR"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H0 </a:t>
            </a:r>
            <a:r>
              <a:rPr lang="fr-FR" altLang="fr-FR" dirty="0">
                <a:solidFill>
                  <a:srgbClr val="000000"/>
                </a:solidFill>
                <a:latin typeface="Tahoma" panose="020B0604030504040204" pitchFamily="34" charset="0"/>
                <a:cs typeface="Tahoma" panose="020B0604030504040204" pitchFamily="34" charset="0"/>
              </a:rPr>
              <a:t>n’est pas </a:t>
            </a:r>
            <a:r>
              <a:rPr kumimoji="0" lang="fr-FR" altLang="fr-FR"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rejeté </a:t>
            </a:r>
            <a:r>
              <a:rPr lang="fr-FR" altLang="fr-FR" dirty="0">
                <a:solidFill>
                  <a:srgbClr val="000000"/>
                </a:solidFill>
                <a:latin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cs typeface="Tahoma" panose="020B0604030504040204" pitchFamily="34" charset="0"/>
              </a:rPr>
              <a:t>il est possible de comparer les moyennes de tels échantillons</a:t>
            </a:r>
            <a:endParaRPr lang="fr-FR" altLang="fr-FR" dirty="0">
              <a:solidFill>
                <a:srgbClr val="000000"/>
              </a:solidFill>
              <a:latin typeface="Tahoma" panose="020B0604030504040204" pitchFamily="34" charset="0"/>
              <a:cs typeface="Tahoma" panose="020B060403050404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fr-FR" altLang="fr-FR" sz="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909376"/>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1600</Words>
  <Application>Microsoft Office PowerPoint</Application>
  <PresentationFormat>Grand écran</PresentationFormat>
  <Paragraphs>374</Paragraphs>
  <Slides>41</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41</vt:i4>
      </vt:variant>
    </vt:vector>
  </HeadingPairs>
  <TitlesOfParts>
    <vt:vector size="50" baseType="lpstr">
      <vt:lpstr>Arial</vt:lpstr>
      <vt:lpstr>Calibri</vt:lpstr>
      <vt:lpstr>Calibri Light</vt:lpstr>
      <vt:lpstr>Open Sans</vt:lpstr>
      <vt:lpstr>Poppins</vt:lpstr>
      <vt:lpstr>Source Code Pro</vt:lpstr>
      <vt:lpstr>Tahoma</vt:lpstr>
      <vt:lpstr>Wingdings</vt:lpstr>
      <vt:lpstr>Office Theme</vt:lpstr>
      <vt:lpstr>Analyse de la variance en R</vt:lpstr>
      <vt:lpstr>Présentation PowerPoint</vt:lpstr>
      <vt:lpstr>A savoir</vt:lpstr>
      <vt:lpstr>1   Rappel</vt:lpstr>
      <vt:lpstr>Variance</vt:lpstr>
      <vt:lpstr>Ecart-type</vt:lpstr>
      <vt:lpstr>Ecart-type</vt:lpstr>
      <vt:lpstr>2  ANOVA à un facteur</vt:lpstr>
      <vt:lpstr>Utilisation</vt:lpstr>
      <vt:lpstr>Définition</vt:lpstr>
      <vt:lpstr>Exemple</vt:lpstr>
      <vt:lpstr>Exemple</vt:lpstr>
      <vt:lpstr>Exemple</vt:lpstr>
      <vt:lpstr>Modèle</vt:lpstr>
      <vt:lpstr>Conditions d’application d’ANOVA</vt:lpstr>
      <vt:lpstr>Conditions d’application d’ANOVA</vt:lpstr>
      <vt:lpstr>Conditions d’application d’ANOVA</vt:lpstr>
      <vt:lpstr>Conditions d’application d’ANOVA</vt:lpstr>
      <vt:lpstr>Conditions d’application d’ANOVA</vt:lpstr>
      <vt:lpstr>Conditions d’application d’ANOVA</vt:lpstr>
      <vt:lpstr>Dispersion</vt:lpstr>
      <vt:lpstr>Test de Fisher</vt:lpstr>
      <vt:lpstr>Fisher vs Bartlett vs Levene</vt:lpstr>
      <vt:lpstr>Tableau d’ANOVA</vt:lpstr>
      <vt:lpstr>Dans la pratique</vt:lpstr>
      <vt:lpstr>Dans la pratique</vt:lpstr>
      <vt:lpstr>Dans la pratique</vt:lpstr>
      <vt:lpstr>Dans la pratique</vt:lpstr>
      <vt:lpstr>Dans la pratique</vt:lpstr>
      <vt:lpstr>Dans la pratique</vt:lpstr>
      <vt:lpstr>2  ANOVA à deux facteurs</vt:lpstr>
      <vt:lpstr>Modèle</vt:lpstr>
      <vt:lpstr>Conditions d’application d’ANOVA</vt:lpstr>
      <vt:lpstr>Exemple</vt:lpstr>
      <vt:lpstr>Exemple</vt:lpstr>
      <vt:lpstr>Exemple</vt:lpstr>
      <vt:lpstr>Analyse</vt:lpstr>
      <vt:lpstr>Equation d’analyse de la variance</vt:lpstr>
      <vt:lpstr>Tableau d’ANOVA</vt:lpstr>
      <vt:lpstr>Exemple</vt:lpstr>
      <vt:lpstr>Visualisation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la variance en R</dc:title>
  <dc:creator>Alison PATOU</dc:creator>
  <cp:lastModifiedBy>Alison PATOU</cp:lastModifiedBy>
  <cp:revision>41</cp:revision>
  <dcterms:created xsi:type="dcterms:W3CDTF">2020-02-02T20:18:51Z</dcterms:created>
  <dcterms:modified xsi:type="dcterms:W3CDTF">2020-02-06T19:57:54Z</dcterms:modified>
</cp:coreProperties>
</file>