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5" r:id="rId3"/>
    <p:sldId id="500" r:id="rId4"/>
    <p:sldId id="310" r:id="rId5"/>
    <p:sldId id="399" r:id="rId6"/>
    <p:sldId id="400" r:id="rId7"/>
    <p:sldId id="487" r:id="rId8"/>
    <p:sldId id="401" r:id="rId9"/>
    <p:sldId id="492" r:id="rId10"/>
    <p:sldId id="494" r:id="rId11"/>
    <p:sldId id="495" r:id="rId12"/>
    <p:sldId id="496" r:id="rId13"/>
    <p:sldId id="402" r:id="rId14"/>
    <p:sldId id="497" r:id="rId15"/>
    <p:sldId id="403" r:id="rId16"/>
    <p:sldId id="404" r:id="rId17"/>
    <p:sldId id="405" r:id="rId18"/>
    <p:sldId id="410" r:id="rId19"/>
    <p:sldId id="411" r:id="rId20"/>
    <p:sldId id="412" r:id="rId21"/>
    <p:sldId id="413" r:id="rId22"/>
    <p:sldId id="414" r:id="rId23"/>
    <p:sldId id="415" r:id="rId24"/>
    <p:sldId id="489" r:id="rId25"/>
    <p:sldId id="416" r:id="rId26"/>
    <p:sldId id="417" r:id="rId27"/>
    <p:sldId id="418" r:id="rId28"/>
    <p:sldId id="419" r:id="rId29"/>
    <p:sldId id="420" r:id="rId30"/>
    <p:sldId id="499" r:id="rId31"/>
    <p:sldId id="386" r:id="rId32"/>
    <p:sldId id="422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501" r:id="rId41"/>
    <p:sldId id="502" r:id="rId42"/>
    <p:sldId id="503" r:id="rId43"/>
    <p:sldId id="504" r:id="rId44"/>
    <p:sldId id="498" r:id="rId45"/>
    <p:sldId id="407" r:id="rId46"/>
    <p:sldId id="40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599BA-F217-465A-8AC3-BA1AC1126D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C59BA5-EE8F-40A0-9AB5-BD004D93B52A}">
      <dgm:prSet/>
      <dgm:spPr/>
      <dgm:t>
        <a:bodyPr/>
        <a:lstStyle/>
        <a:p>
          <a:r>
            <a:rPr lang="fr-FR" b="0"/>
            <a:t>Présentation du logiciel R et de ses fonctionnalités</a:t>
          </a:r>
          <a:endParaRPr lang="en-US"/>
        </a:p>
      </dgm:t>
    </dgm:pt>
    <dgm:pt modelId="{4A4A70AD-2202-4206-B956-0D0D4B4B7EBE}" type="parTrans" cxnId="{BB28A059-322F-4095-AC47-D105B4FD7241}">
      <dgm:prSet/>
      <dgm:spPr/>
      <dgm:t>
        <a:bodyPr/>
        <a:lstStyle/>
        <a:p>
          <a:endParaRPr lang="en-US"/>
        </a:p>
      </dgm:t>
    </dgm:pt>
    <dgm:pt modelId="{00CBFD12-03CF-440B-8363-D02B867609DE}" type="sibTrans" cxnId="{BB28A059-322F-4095-AC47-D105B4FD7241}">
      <dgm:prSet/>
      <dgm:spPr/>
      <dgm:t>
        <a:bodyPr/>
        <a:lstStyle/>
        <a:p>
          <a:endParaRPr lang="en-US"/>
        </a:p>
      </dgm:t>
    </dgm:pt>
    <dgm:pt modelId="{6AD9258C-55C9-4482-BA9B-8C4EFD985D7E}">
      <dgm:prSet/>
      <dgm:spPr/>
      <dgm:t>
        <a:bodyPr/>
        <a:lstStyle/>
        <a:p>
          <a:r>
            <a:rPr lang="fr-FR" b="0"/>
            <a:t>Avantages et Inconvénients</a:t>
          </a:r>
          <a:endParaRPr lang="en-US"/>
        </a:p>
      </dgm:t>
    </dgm:pt>
    <dgm:pt modelId="{DBDAB32B-BC45-4340-B3BE-66E29C29EEE4}" type="parTrans" cxnId="{7104A98F-659E-4458-A74F-EF491B132735}">
      <dgm:prSet/>
      <dgm:spPr/>
      <dgm:t>
        <a:bodyPr/>
        <a:lstStyle/>
        <a:p>
          <a:endParaRPr lang="en-US"/>
        </a:p>
      </dgm:t>
    </dgm:pt>
    <dgm:pt modelId="{C3A7C2C9-5176-4BE0-95A4-907670AA944D}" type="sibTrans" cxnId="{7104A98F-659E-4458-A74F-EF491B132735}">
      <dgm:prSet/>
      <dgm:spPr/>
      <dgm:t>
        <a:bodyPr/>
        <a:lstStyle/>
        <a:p>
          <a:endParaRPr lang="en-US"/>
        </a:p>
      </dgm:t>
    </dgm:pt>
    <dgm:pt modelId="{0EF0DCE4-BF0E-47C1-B504-79D037413D46}">
      <dgm:prSet/>
      <dgm:spPr/>
      <dgm:t>
        <a:bodyPr/>
        <a:lstStyle/>
        <a:p>
          <a:r>
            <a:rPr lang="fr-FR" b="0" dirty="0"/>
            <a:t>Accès au site de téléchargement de l’outil et installation</a:t>
          </a:r>
          <a:endParaRPr lang="en-US" dirty="0"/>
        </a:p>
      </dgm:t>
    </dgm:pt>
    <dgm:pt modelId="{59A16F6C-1149-4C95-9E44-71AA603EC694}" type="parTrans" cxnId="{A4BDC284-4870-4590-B8B3-CF445B5CE1E2}">
      <dgm:prSet/>
      <dgm:spPr/>
      <dgm:t>
        <a:bodyPr/>
        <a:lstStyle/>
        <a:p>
          <a:endParaRPr lang="en-US"/>
        </a:p>
      </dgm:t>
    </dgm:pt>
    <dgm:pt modelId="{FFEFEC3D-9D75-49AB-AF8D-4D628746F807}" type="sibTrans" cxnId="{A4BDC284-4870-4590-B8B3-CF445B5CE1E2}">
      <dgm:prSet/>
      <dgm:spPr/>
      <dgm:t>
        <a:bodyPr/>
        <a:lstStyle/>
        <a:p>
          <a:endParaRPr lang="en-US"/>
        </a:p>
      </dgm:t>
    </dgm:pt>
    <dgm:pt modelId="{ED664340-1384-48EA-B941-3B87E510AD87}">
      <dgm:prSet/>
      <dgm:spPr/>
      <dgm:t>
        <a:bodyPr/>
        <a:lstStyle/>
        <a:p>
          <a:r>
            <a:rPr lang="fr-FR" b="0" dirty="0"/>
            <a:t>Utilisation de la console</a:t>
          </a:r>
          <a:endParaRPr lang="en-US" dirty="0"/>
        </a:p>
      </dgm:t>
    </dgm:pt>
    <dgm:pt modelId="{0691DEE2-3971-4F29-9450-5888065388DB}" type="parTrans" cxnId="{D5AA9626-EB90-4BAA-96AC-7E9838444043}">
      <dgm:prSet/>
      <dgm:spPr/>
      <dgm:t>
        <a:bodyPr/>
        <a:lstStyle/>
        <a:p>
          <a:endParaRPr lang="en-US"/>
        </a:p>
      </dgm:t>
    </dgm:pt>
    <dgm:pt modelId="{A76C36FE-7C02-4AAB-96E4-36757E47077A}" type="sibTrans" cxnId="{D5AA9626-EB90-4BAA-96AC-7E9838444043}">
      <dgm:prSet/>
      <dgm:spPr/>
      <dgm:t>
        <a:bodyPr/>
        <a:lstStyle/>
        <a:p>
          <a:endParaRPr lang="en-US"/>
        </a:p>
      </dgm:t>
    </dgm:pt>
    <dgm:pt modelId="{A116912A-CDCF-4D58-855F-4AB0CA8A14A4}" type="pres">
      <dgm:prSet presAssocID="{7CF599BA-F217-465A-8AC3-BA1AC1126DD8}" presName="linear" presStyleCnt="0">
        <dgm:presLayoutVars>
          <dgm:animLvl val="lvl"/>
          <dgm:resizeHandles val="exact"/>
        </dgm:presLayoutVars>
      </dgm:prSet>
      <dgm:spPr/>
    </dgm:pt>
    <dgm:pt modelId="{A6599B22-7A80-4BB0-8A4F-A7E14DA51C1B}" type="pres">
      <dgm:prSet presAssocID="{76C59BA5-EE8F-40A0-9AB5-BD004D93B5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B16F86-D194-4F0A-9C5A-AA8CA4A46D62}" type="pres">
      <dgm:prSet presAssocID="{00CBFD12-03CF-440B-8363-D02B867609DE}" presName="spacer" presStyleCnt="0"/>
      <dgm:spPr/>
    </dgm:pt>
    <dgm:pt modelId="{55FB59FC-574A-4D48-B10A-CC8EA53B5AE2}" type="pres">
      <dgm:prSet presAssocID="{6AD9258C-55C9-4482-BA9B-8C4EFD985D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19F6DC-4E2C-4AD8-A7BC-5757840BC30C}" type="pres">
      <dgm:prSet presAssocID="{C3A7C2C9-5176-4BE0-95A4-907670AA944D}" presName="spacer" presStyleCnt="0"/>
      <dgm:spPr/>
    </dgm:pt>
    <dgm:pt modelId="{2B845940-BC13-4901-9184-B8F011972710}" type="pres">
      <dgm:prSet presAssocID="{0EF0DCE4-BF0E-47C1-B504-79D037413D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40BAFA-5978-4BCE-A1E1-78C68524ECB3}" type="pres">
      <dgm:prSet presAssocID="{FFEFEC3D-9D75-49AB-AF8D-4D628746F807}" presName="spacer" presStyleCnt="0"/>
      <dgm:spPr/>
    </dgm:pt>
    <dgm:pt modelId="{D0798766-F7F8-4D23-9B64-BC6297FF60DF}" type="pres">
      <dgm:prSet presAssocID="{ED664340-1384-48EA-B941-3B87E510AD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12A00D-8EFD-46A9-81A3-B49913E905AF}" type="presOf" srcId="{6AD9258C-55C9-4482-BA9B-8C4EFD985D7E}" destId="{55FB59FC-574A-4D48-B10A-CC8EA53B5AE2}" srcOrd="0" destOrd="0" presId="urn:microsoft.com/office/officeart/2005/8/layout/vList2"/>
    <dgm:cxn modelId="{89D7701B-6353-43D2-A6C1-8B94BA8F6A95}" type="presOf" srcId="{76C59BA5-EE8F-40A0-9AB5-BD004D93B52A}" destId="{A6599B22-7A80-4BB0-8A4F-A7E14DA51C1B}" srcOrd="0" destOrd="0" presId="urn:microsoft.com/office/officeart/2005/8/layout/vList2"/>
    <dgm:cxn modelId="{D5AA9626-EB90-4BAA-96AC-7E9838444043}" srcId="{7CF599BA-F217-465A-8AC3-BA1AC1126DD8}" destId="{ED664340-1384-48EA-B941-3B87E510AD87}" srcOrd="3" destOrd="0" parTransId="{0691DEE2-3971-4F29-9450-5888065388DB}" sibTransId="{A76C36FE-7C02-4AAB-96E4-36757E47077A}"/>
    <dgm:cxn modelId="{3CF17B3A-BB4F-49A1-AD0B-9B740E8A43BA}" type="presOf" srcId="{ED664340-1384-48EA-B941-3B87E510AD87}" destId="{D0798766-F7F8-4D23-9B64-BC6297FF60DF}" srcOrd="0" destOrd="0" presId="urn:microsoft.com/office/officeart/2005/8/layout/vList2"/>
    <dgm:cxn modelId="{D6719748-B7B7-4E7B-853D-6D9A61DEEFB4}" type="presOf" srcId="{7CF599BA-F217-465A-8AC3-BA1AC1126DD8}" destId="{A116912A-CDCF-4D58-855F-4AB0CA8A14A4}" srcOrd="0" destOrd="0" presId="urn:microsoft.com/office/officeart/2005/8/layout/vList2"/>
    <dgm:cxn modelId="{BB28A059-322F-4095-AC47-D105B4FD7241}" srcId="{7CF599BA-F217-465A-8AC3-BA1AC1126DD8}" destId="{76C59BA5-EE8F-40A0-9AB5-BD004D93B52A}" srcOrd="0" destOrd="0" parTransId="{4A4A70AD-2202-4206-B956-0D0D4B4B7EBE}" sibTransId="{00CBFD12-03CF-440B-8363-D02B867609DE}"/>
    <dgm:cxn modelId="{A4BDC284-4870-4590-B8B3-CF445B5CE1E2}" srcId="{7CF599BA-F217-465A-8AC3-BA1AC1126DD8}" destId="{0EF0DCE4-BF0E-47C1-B504-79D037413D46}" srcOrd="2" destOrd="0" parTransId="{59A16F6C-1149-4C95-9E44-71AA603EC694}" sibTransId="{FFEFEC3D-9D75-49AB-AF8D-4D628746F807}"/>
    <dgm:cxn modelId="{7104A98F-659E-4458-A74F-EF491B132735}" srcId="{7CF599BA-F217-465A-8AC3-BA1AC1126DD8}" destId="{6AD9258C-55C9-4482-BA9B-8C4EFD985D7E}" srcOrd="1" destOrd="0" parTransId="{DBDAB32B-BC45-4340-B3BE-66E29C29EEE4}" sibTransId="{C3A7C2C9-5176-4BE0-95A4-907670AA944D}"/>
    <dgm:cxn modelId="{D5D839B5-FAB7-44E7-9EE8-E73365485D0D}" type="presOf" srcId="{0EF0DCE4-BF0E-47C1-B504-79D037413D46}" destId="{2B845940-BC13-4901-9184-B8F011972710}" srcOrd="0" destOrd="0" presId="urn:microsoft.com/office/officeart/2005/8/layout/vList2"/>
    <dgm:cxn modelId="{D5773867-0B69-4C6A-A578-4B37DF3A3248}" type="presParOf" srcId="{A116912A-CDCF-4D58-855F-4AB0CA8A14A4}" destId="{A6599B22-7A80-4BB0-8A4F-A7E14DA51C1B}" srcOrd="0" destOrd="0" presId="urn:microsoft.com/office/officeart/2005/8/layout/vList2"/>
    <dgm:cxn modelId="{5C66BCD5-359B-471F-A5F5-00F5D6F985A0}" type="presParOf" srcId="{A116912A-CDCF-4D58-855F-4AB0CA8A14A4}" destId="{AEB16F86-D194-4F0A-9C5A-AA8CA4A46D62}" srcOrd="1" destOrd="0" presId="urn:microsoft.com/office/officeart/2005/8/layout/vList2"/>
    <dgm:cxn modelId="{95A732CE-11A4-4680-A7BF-7D37FCEF6A7C}" type="presParOf" srcId="{A116912A-CDCF-4D58-855F-4AB0CA8A14A4}" destId="{55FB59FC-574A-4D48-B10A-CC8EA53B5AE2}" srcOrd="2" destOrd="0" presId="urn:microsoft.com/office/officeart/2005/8/layout/vList2"/>
    <dgm:cxn modelId="{02897412-CEF8-4762-90E0-B935EE8FC101}" type="presParOf" srcId="{A116912A-CDCF-4D58-855F-4AB0CA8A14A4}" destId="{7919F6DC-4E2C-4AD8-A7BC-5757840BC30C}" srcOrd="3" destOrd="0" presId="urn:microsoft.com/office/officeart/2005/8/layout/vList2"/>
    <dgm:cxn modelId="{8E4B3FAF-B5F2-410A-999A-FF5BE3612060}" type="presParOf" srcId="{A116912A-CDCF-4D58-855F-4AB0CA8A14A4}" destId="{2B845940-BC13-4901-9184-B8F011972710}" srcOrd="4" destOrd="0" presId="urn:microsoft.com/office/officeart/2005/8/layout/vList2"/>
    <dgm:cxn modelId="{D8C51ECB-C735-4311-BC36-5799F6F32653}" type="presParOf" srcId="{A116912A-CDCF-4D58-855F-4AB0CA8A14A4}" destId="{5D40BAFA-5978-4BCE-A1E1-78C68524ECB3}" srcOrd="5" destOrd="0" presId="urn:microsoft.com/office/officeart/2005/8/layout/vList2"/>
    <dgm:cxn modelId="{3857B731-1BBC-491B-9ACA-42CF3D38DA64}" type="presParOf" srcId="{A116912A-CDCF-4D58-855F-4AB0CA8A14A4}" destId="{D0798766-F7F8-4D23-9B64-BC6297FF60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/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0E57E-C627-4778-8717-B73F92DB1C69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402967E-F082-407B-A1B0-EFAA9A012AB8}">
      <dgm:prSet phldrT="[Texte]"/>
      <dgm:spPr>
        <a:solidFill>
          <a:srgbClr val="008FAC"/>
        </a:solidFill>
      </dgm:spPr>
      <dgm:t>
        <a:bodyPr/>
        <a:lstStyle/>
        <a:p>
          <a:r>
            <a:rPr lang="fr-FR" dirty="0"/>
            <a:t>Importation</a:t>
          </a:r>
        </a:p>
      </dgm:t>
    </dgm:pt>
    <dgm:pt modelId="{7199F035-EDCC-47DF-9840-264AC5FF324B}" type="parTrans" cxnId="{956A5923-83E5-44CE-9DEC-1275D4641201}">
      <dgm:prSet/>
      <dgm:spPr/>
      <dgm:t>
        <a:bodyPr/>
        <a:lstStyle/>
        <a:p>
          <a:endParaRPr lang="fr-FR"/>
        </a:p>
      </dgm:t>
    </dgm:pt>
    <dgm:pt modelId="{7201F22D-EA67-4560-8521-71D3C6EF89DF}" type="sibTrans" cxnId="{956A5923-83E5-44CE-9DEC-1275D4641201}">
      <dgm:prSet/>
      <dgm:spPr>
        <a:solidFill>
          <a:srgbClr val="C6E4E8"/>
        </a:solidFill>
      </dgm:spPr>
      <dgm:t>
        <a:bodyPr/>
        <a:lstStyle/>
        <a:p>
          <a:endParaRPr lang="fr-FR"/>
        </a:p>
      </dgm:t>
    </dgm:pt>
    <dgm:pt modelId="{AC54ED18-8631-4704-9BBF-C5BB2BBBDD59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/>
            <a:t>Organisation</a:t>
          </a:r>
        </a:p>
      </dgm:t>
    </dgm:pt>
    <dgm:pt modelId="{D29C6337-9FC4-46EF-9D0E-A8FF3C01E9DE}" type="parTrans" cxnId="{56E0F4AC-5EE7-4DC6-BAE2-67C94AD74804}">
      <dgm:prSet/>
      <dgm:spPr/>
      <dgm:t>
        <a:bodyPr/>
        <a:lstStyle/>
        <a:p>
          <a:endParaRPr lang="fr-FR"/>
        </a:p>
      </dgm:t>
    </dgm:pt>
    <dgm:pt modelId="{35E520A1-8AA9-4D3B-B0C0-5FB890FF6EFB}" type="sibTrans" cxnId="{56E0F4AC-5EE7-4DC6-BAE2-67C94AD74804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fr-FR"/>
        </a:p>
      </dgm:t>
    </dgm:pt>
    <dgm:pt modelId="{381884E3-DA09-4093-AA50-A677A87DDCD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Structure des données</a:t>
          </a:r>
        </a:p>
      </dgm:t>
    </dgm:pt>
    <dgm:pt modelId="{C119E3A7-61D8-43F0-B783-DB2EF7CE5A45}" type="parTrans" cxnId="{E6F9A538-CDFB-4B1B-A67B-B0EE1E100F22}">
      <dgm:prSet/>
      <dgm:spPr/>
      <dgm:t>
        <a:bodyPr/>
        <a:lstStyle/>
        <a:p>
          <a:endParaRPr lang="fr-FR"/>
        </a:p>
      </dgm:t>
    </dgm:pt>
    <dgm:pt modelId="{6828F0C2-93E5-4778-998D-779120769585}" type="sibTrans" cxnId="{E6F9A538-CDFB-4B1B-A67B-B0EE1E100F22}">
      <dgm:prSet/>
      <dgm:spPr/>
      <dgm:t>
        <a:bodyPr/>
        <a:lstStyle/>
        <a:p>
          <a:endParaRPr lang="fr-FR"/>
        </a:p>
      </dgm:t>
    </dgm:pt>
    <dgm:pt modelId="{AA35710B-5DB4-4FBD-A2D1-02B8CF2BAC6A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Enrichissement</a:t>
          </a:r>
        </a:p>
      </dgm:t>
    </dgm:pt>
    <dgm:pt modelId="{A86FF265-A4E3-40DA-979F-55EEFA7D0F6D}" type="parTrans" cxnId="{0E42E445-7D20-4098-8C3B-8DA46EEAB158}">
      <dgm:prSet/>
      <dgm:spPr/>
      <dgm:t>
        <a:bodyPr/>
        <a:lstStyle/>
        <a:p>
          <a:endParaRPr lang="fr-FR"/>
        </a:p>
      </dgm:t>
    </dgm:pt>
    <dgm:pt modelId="{1F7AEAF6-86EC-4F36-AB5D-9DA481805C1A}" type="sibTrans" cxnId="{0E42E445-7D20-4098-8C3B-8DA46EEAB158}">
      <dgm:prSet/>
      <dgm:spPr/>
      <dgm:t>
        <a:bodyPr/>
        <a:lstStyle/>
        <a:p>
          <a:endParaRPr lang="fr-FR"/>
        </a:p>
      </dgm:t>
    </dgm:pt>
    <dgm:pt modelId="{17235179-A413-4721-BAA7-2A700862DCED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Données hétérogènes</a:t>
          </a:r>
        </a:p>
      </dgm:t>
    </dgm:pt>
    <dgm:pt modelId="{814F1526-29AF-4BA4-8B09-536DB47E687D}" type="parTrans" cxnId="{93C45780-FA2D-45EC-989C-E1A35E67CB6D}">
      <dgm:prSet/>
      <dgm:spPr/>
      <dgm:t>
        <a:bodyPr/>
        <a:lstStyle/>
        <a:p>
          <a:endParaRPr lang="fr-FR"/>
        </a:p>
      </dgm:t>
    </dgm:pt>
    <dgm:pt modelId="{E711D744-D333-46BA-9EC9-AF43568F0961}" type="sibTrans" cxnId="{93C45780-FA2D-45EC-989C-E1A35E67CB6D}">
      <dgm:prSet/>
      <dgm:spPr/>
      <dgm:t>
        <a:bodyPr/>
        <a:lstStyle/>
        <a:p>
          <a:endParaRPr lang="fr-FR"/>
        </a:p>
      </dgm:t>
    </dgm:pt>
    <dgm:pt modelId="{E7A8B6B7-2DF4-4F6F-94A6-BC71CEFFC321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Sources multiples</a:t>
          </a:r>
        </a:p>
      </dgm:t>
    </dgm:pt>
    <dgm:pt modelId="{1834FCA0-D001-44F0-A2BA-BF6FCA489F01}" type="parTrans" cxnId="{C4351DC6-A10B-4738-8BA6-E6D474CFF213}">
      <dgm:prSet/>
      <dgm:spPr/>
      <dgm:t>
        <a:bodyPr/>
        <a:lstStyle/>
        <a:p>
          <a:endParaRPr lang="fr-FR"/>
        </a:p>
      </dgm:t>
    </dgm:pt>
    <dgm:pt modelId="{77C66C03-B353-4716-AEDC-5C4C9D80070C}" type="sibTrans" cxnId="{C4351DC6-A10B-4738-8BA6-E6D474CFF213}">
      <dgm:prSet/>
      <dgm:spPr/>
      <dgm:t>
        <a:bodyPr/>
        <a:lstStyle/>
        <a:p>
          <a:endParaRPr lang="fr-FR"/>
        </a:p>
      </dgm:t>
    </dgm:pt>
    <dgm:pt modelId="{BFBEF903-D54A-429F-AAEB-100A71938BDB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Extraction des champs</a:t>
          </a:r>
        </a:p>
      </dgm:t>
    </dgm:pt>
    <dgm:pt modelId="{D0008F37-7475-42A4-9F64-1955C965F2AD}" type="parTrans" cxnId="{EABF8802-F666-46E2-90D2-5CB808283234}">
      <dgm:prSet/>
      <dgm:spPr/>
      <dgm:t>
        <a:bodyPr/>
        <a:lstStyle/>
        <a:p>
          <a:endParaRPr lang="fr-FR"/>
        </a:p>
      </dgm:t>
    </dgm:pt>
    <dgm:pt modelId="{459F50F3-25E7-4E8B-8983-EA59A71F3D45}" type="sibTrans" cxnId="{EABF8802-F666-46E2-90D2-5CB808283234}">
      <dgm:prSet/>
      <dgm:spPr/>
      <dgm:t>
        <a:bodyPr/>
        <a:lstStyle/>
        <a:p>
          <a:endParaRPr lang="fr-FR"/>
        </a:p>
      </dgm:t>
    </dgm:pt>
    <dgm:pt modelId="{5C5A769F-EEFA-48C3-A7FC-1220D9B4869C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Nettoyage</a:t>
          </a:r>
        </a:p>
      </dgm:t>
    </dgm:pt>
    <dgm:pt modelId="{809F8229-5004-4DFA-B731-7B7466925959}" type="sibTrans" cxnId="{F90479A8-B41A-4A57-95B2-30B29769ACB3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EF574477-0A68-4D6F-BA89-391A5E239F57}" type="parTrans" cxnId="{F90479A8-B41A-4A57-95B2-30B29769ACB3}">
      <dgm:prSet/>
      <dgm:spPr/>
      <dgm:t>
        <a:bodyPr/>
        <a:lstStyle/>
        <a:p>
          <a:endParaRPr lang="fr-FR"/>
        </a:p>
      </dgm:t>
    </dgm:pt>
    <dgm:pt modelId="{0433A520-1C2F-4CF9-9975-3193F84BB7AD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Typologie des données</a:t>
          </a:r>
        </a:p>
      </dgm:t>
    </dgm:pt>
    <dgm:pt modelId="{0620593B-3F72-4E4F-A60A-B30784BE10E7}" type="parTrans" cxnId="{0983DE6F-66A0-45E1-A4AD-27CD3C1FD4FC}">
      <dgm:prSet/>
      <dgm:spPr/>
      <dgm:t>
        <a:bodyPr/>
        <a:lstStyle/>
        <a:p>
          <a:endParaRPr lang="fr-FR"/>
        </a:p>
      </dgm:t>
    </dgm:pt>
    <dgm:pt modelId="{B0DA1D4C-99B9-4044-AE6B-C2D1E9E353F5}" type="sibTrans" cxnId="{0983DE6F-66A0-45E1-A4AD-27CD3C1FD4FC}">
      <dgm:prSet/>
      <dgm:spPr/>
      <dgm:t>
        <a:bodyPr/>
        <a:lstStyle/>
        <a:p>
          <a:endParaRPr lang="fr-FR"/>
        </a:p>
      </dgm:t>
    </dgm:pt>
    <dgm:pt modelId="{17347AFE-AA8E-4DD5-A30D-B0B7EDFFD02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Organisation des champs</a:t>
          </a:r>
        </a:p>
      </dgm:t>
    </dgm:pt>
    <dgm:pt modelId="{1ED99E40-A63C-4D61-8E90-395A75EAFC60}" type="parTrans" cxnId="{434B5168-BEDB-4108-AC06-FEBD36B6D464}">
      <dgm:prSet/>
      <dgm:spPr/>
      <dgm:t>
        <a:bodyPr/>
        <a:lstStyle/>
        <a:p>
          <a:endParaRPr lang="fr-FR"/>
        </a:p>
      </dgm:t>
    </dgm:pt>
    <dgm:pt modelId="{0AD92467-DA26-44C5-9B19-E2313EC7AE59}" type="sibTrans" cxnId="{434B5168-BEDB-4108-AC06-FEBD36B6D464}">
      <dgm:prSet/>
      <dgm:spPr/>
      <dgm:t>
        <a:bodyPr/>
        <a:lstStyle/>
        <a:p>
          <a:endParaRPr lang="fr-FR"/>
        </a:p>
      </dgm:t>
    </dgm:pt>
    <dgm:pt modelId="{802D8EC4-B0FE-4E88-9931-41274D7C37B9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Filtrage</a:t>
          </a:r>
        </a:p>
      </dgm:t>
    </dgm:pt>
    <dgm:pt modelId="{A008019B-4123-435F-92DE-EAD747A5BE15}" type="parTrans" cxnId="{3CDB6A09-FC46-4841-BD5E-E8704898D831}">
      <dgm:prSet/>
      <dgm:spPr/>
      <dgm:t>
        <a:bodyPr/>
        <a:lstStyle/>
        <a:p>
          <a:endParaRPr lang="fr-FR"/>
        </a:p>
      </dgm:t>
    </dgm:pt>
    <dgm:pt modelId="{F9D1331C-BCD4-40E1-A922-B3A42E1B14AC}" type="sibTrans" cxnId="{3CDB6A09-FC46-4841-BD5E-E8704898D831}">
      <dgm:prSet/>
      <dgm:spPr/>
      <dgm:t>
        <a:bodyPr/>
        <a:lstStyle/>
        <a:p>
          <a:endParaRPr lang="fr-FR"/>
        </a:p>
      </dgm:t>
    </dgm:pt>
    <dgm:pt modelId="{1FA57B53-C47B-4077-8E7B-DC28EF643613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Détection des erreurs</a:t>
          </a:r>
        </a:p>
      </dgm:t>
    </dgm:pt>
    <dgm:pt modelId="{69950611-DB78-4690-BE65-EF3F4FF08DD3}" type="parTrans" cxnId="{59D905BB-91B9-4B4A-999C-C95379DF4631}">
      <dgm:prSet/>
      <dgm:spPr/>
      <dgm:t>
        <a:bodyPr/>
        <a:lstStyle/>
        <a:p>
          <a:endParaRPr lang="fr-FR"/>
        </a:p>
      </dgm:t>
    </dgm:pt>
    <dgm:pt modelId="{0B4BE2A4-6000-4CE7-937A-585583287EEA}" type="sibTrans" cxnId="{59D905BB-91B9-4B4A-999C-C95379DF4631}">
      <dgm:prSet/>
      <dgm:spPr/>
      <dgm:t>
        <a:bodyPr/>
        <a:lstStyle/>
        <a:p>
          <a:endParaRPr lang="fr-FR"/>
        </a:p>
      </dgm:t>
    </dgm:pt>
    <dgm:pt modelId="{F5DFE922-E7E5-4BCF-AC51-9E6709EF238D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Correction des erreurs</a:t>
          </a:r>
        </a:p>
      </dgm:t>
    </dgm:pt>
    <dgm:pt modelId="{FEE5A187-527B-4F80-A465-2D033A5823EC}" type="parTrans" cxnId="{201045C4-7E72-4A76-80C6-8698D3CA8321}">
      <dgm:prSet/>
      <dgm:spPr/>
      <dgm:t>
        <a:bodyPr/>
        <a:lstStyle/>
        <a:p>
          <a:endParaRPr lang="fr-FR"/>
        </a:p>
      </dgm:t>
    </dgm:pt>
    <dgm:pt modelId="{4EB7D9A0-8304-4908-9EAF-A7B09DFFB744}" type="sibTrans" cxnId="{201045C4-7E72-4A76-80C6-8698D3CA8321}">
      <dgm:prSet/>
      <dgm:spPr/>
      <dgm:t>
        <a:bodyPr/>
        <a:lstStyle/>
        <a:p>
          <a:endParaRPr lang="fr-FR"/>
        </a:p>
      </dgm:t>
    </dgm:pt>
    <dgm:pt modelId="{13183042-7ED7-405B-B4B5-67A5E9D1364A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Croisement des données avec de nouvelles sources</a:t>
          </a:r>
        </a:p>
      </dgm:t>
    </dgm:pt>
    <dgm:pt modelId="{E27B03B8-CD24-4094-A3E9-11DDD354EEFE}" type="parTrans" cxnId="{C7B4ECA7-8AC0-4C02-AA5F-D9ECC1B41B47}">
      <dgm:prSet/>
      <dgm:spPr/>
      <dgm:t>
        <a:bodyPr/>
        <a:lstStyle/>
        <a:p>
          <a:endParaRPr lang="fr-FR"/>
        </a:p>
      </dgm:t>
    </dgm:pt>
    <dgm:pt modelId="{D1E46D6C-58CD-4D4E-9D9C-BE143BB1D49F}" type="sibTrans" cxnId="{C7B4ECA7-8AC0-4C02-AA5F-D9ECC1B41B47}">
      <dgm:prSet/>
      <dgm:spPr/>
      <dgm:t>
        <a:bodyPr/>
        <a:lstStyle/>
        <a:p>
          <a:endParaRPr lang="fr-FR"/>
        </a:p>
      </dgm:t>
    </dgm:pt>
    <dgm:pt modelId="{E28F5A5F-E8D6-4358-AE65-D09A5F999AA2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Jointures</a:t>
          </a:r>
        </a:p>
      </dgm:t>
    </dgm:pt>
    <dgm:pt modelId="{2B015E32-7322-4E16-83E1-B1A2A7CE3AB8}" type="parTrans" cxnId="{EBF3477E-62DB-46FB-A1EC-C7D5A84A04AC}">
      <dgm:prSet/>
      <dgm:spPr/>
    </dgm:pt>
    <dgm:pt modelId="{BB9D6238-DABD-4CFD-95B2-282F9609188D}" type="sibTrans" cxnId="{EBF3477E-62DB-46FB-A1EC-C7D5A84A04AC}">
      <dgm:prSet/>
      <dgm:spPr/>
    </dgm:pt>
    <dgm:pt modelId="{0CB52E39-AFC6-4E61-85C8-827BF408E7CA}" type="pres">
      <dgm:prSet presAssocID="{5940E57E-C627-4778-8717-B73F92DB1C69}" presName="Name0" presStyleCnt="0">
        <dgm:presLayoutVars>
          <dgm:dir/>
          <dgm:animLvl val="lvl"/>
          <dgm:resizeHandles val="exact"/>
        </dgm:presLayoutVars>
      </dgm:prSet>
      <dgm:spPr/>
    </dgm:pt>
    <dgm:pt modelId="{7FB19240-9EB6-46DB-AE8A-784A7409BEB1}" type="pres">
      <dgm:prSet presAssocID="{5940E57E-C627-4778-8717-B73F92DB1C69}" presName="tSp" presStyleCnt="0"/>
      <dgm:spPr/>
    </dgm:pt>
    <dgm:pt modelId="{5C2F7DBE-B939-4A9B-9AEC-C36C43661C5E}" type="pres">
      <dgm:prSet presAssocID="{5940E57E-C627-4778-8717-B73F92DB1C69}" presName="bSp" presStyleCnt="0"/>
      <dgm:spPr/>
    </dgm:pt>
    <dgm:pt modelId="{5319FB81-BF7B-40A9-8EF4-262AAB9EB98C}" type="pres">
      <dgm:prSet presAssocID="{5940E57E-C627-4778-8717-B73F92DB1C69}" presName="process" presStyleCnt="0"/>
      <dgm:spPr/>
    </dgm:pt>
    <dgm:pt modelId="{65E120FA-BC78-4719-B710-ECCC0CA988FD}" type="pres">
      <dgm:prSet presAssocID="{6402967E-F082-407B-A1B0-EFAA9A012AB8}" presName="composite1" presStyleCnt="0"/>
      <dgm:spPr/>
    </dgm:pt>
    <dgm:pt modelId="{BE797724-B677-4835-BEFA-B77FEC11A730}" type="pres">
      <dgm:prSet presAssocID="{6402967E-F082-407B-A1B0-EFAA9A012AB8}" presName="dummyNode1" presStyleLbl="node1" presStyleIdx="0" presStyleCnt="4"/>
      <dgm:spPr/>
    </dgm:pt>
    <dgm:pt modelId="{90909049-D016-4CE4-8893-429DAA3ACBE0}" type="pres">
      <dgm:prSet presAssocID="{6402967E-F082-407B-A1B0-EFAA9A012AB8}" presName="childNode1" presStyleLbl="bgAcc1" presStyleIdx="0" presStyleCnt="4" custScaleX="116251" custLinFactNeighborX="2476">
        <dgm:presLayoutVars>
          <dgm:bulletEnabled val="1"/>
        </dgm:presLayoutVars>
      </dgm:prSet>
      <dgm:spPr/>
    </dgm:pt>
    <dgm:pt modelId="{8BC8D76A-01FE-4AE0-88BD-AAA9F1EF58D4}" type="pres">
      <dgm:prSet presAssocID="{6402967E-F082-407B-A1B0-EFAA9A012AB8}" presName="childNode1tx" presStyleLbl="bgAcc1" presStyleIdx="0" presStyleCnt="4">
        <dgm:presLayoutVars>
          <dgm:bulletEnabled val="1"/>
        </dgm:presLayoutVars>
      </dgm:prSet>
      <dgm:spPr/>
    </dgm:pt>
    <dgm:pt modelId="{4ECB52B8-35F7-42E8-BB6F-45ACE9A91A15}" type="pres">
      <dgm:prSet presAssocID="{6402967E-F082-407B-A1B0-EFAA9A012AB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6373153-5945-4DFA-AA73-C4AFA50E6648}" type="pres">
      <dgm:prSet presAssocID="{6402967E-F082-407B-A1B0-EFAA9A012AB8}" presName="connSite1" presStyleCnt="0"/>
      <dgm:spPr/>
    </dgm:pt>
    <dgm:pt modelId="{082D6310-A20B-44C1-8A12-44E8EEE8FEF0}" type="pres">
      <dgm:prSet presAssocID="{7201F22D-EA67-4560-8521-71D3C6EF89DF}" presName="Name9" presStyleLbl="sibTrans2D1" presStyleIdx="0" presStyleCnt="3"/>
      <dgm:spPr/>
    </dgm:pt>
    <dgm:pt modelId="{1F4EBBA3-3A06-493C-BAE3-803F48B5FB2A}" type="pres">
      <dgm:prSet presAssocID="{AC54ED18-8631-4704-9BBF-C5BB2BBBDD59}" presName="composite2" presStyleCnt="0"/>
      <dgm:spPr/>
    </dgm:pt>
    <dgm:pt modelId="{720CE8F9-A529-4358-B687-BA0AF4ED7873}" type="pres">
      <dgm:prSet presAssocID="{AC54ED18-8631-4704-9BBF-C5BB2BBBDD59}" presName="dummyNode2" presStyleLbl="node1" presStyleIdx="0" presStyleCnt="4"/>
      <dgm:spPr/>
    </dgm:pt>
    <dgm:pt modelId="{4EA9CD5C-8D4A-4911-84FE-AD59BE00F225}" type="pres">
      <dgm:prSet presAssocID="{AC54ED18-8631-4704-9BBF-C5BB2BBBDD59}" presName="childNode2" presStyleLbl="bgAcc1" presStyleIdx="1" presStyleCnt="4" custScaleX="128521">
        <dgm:presLayoutVars>
          <dgm:bulletEnabled val="1"/>
        </dgm:presLayoutVars>
      </dgm:prSet>
      <dgm:spPr/>
    </dgm:pt>
    <dgm:pt modelId="{537C6C40-E8B4-4C6A-8246-F02E1401E663}" type="pres">
      <dgm:prSet presAssocID="{AC54ED18-8631-4704-9BBF-C5BB2BBBDD59}" presName="childNode2tx" presStyleLbl="bgAcc1" presStyleIdx="1" presStyleCnt="4">
        <dgm:presLayoutVars>
          <dgm:bulletEnabled val="1"/>
        </dgm:presLayoutVars>
      </dgm:prSet>
      <dgm:spPr/>
    </dgm:pt>
    <dgm:pt modelId="{F15197D3-F4CE-4284-820E-A25B07B4B3B3}" type="pres">
      <dgm:prSet presAssocID="{AC54ED18-8631-4704-9BBF-C5BB2BBBDD5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8221EAC-1A2A-4554-8B90-FE7BDD089554}" type="pres">
      <dgm:prSet presAssocID="{AC54ED18-8631-4704-9BBF-C5BB2BBBDD59}" presName="connSite2" presStyleCnt="0"/>
      <dgm:spPr/>
    </dgm:pt>
    <dgm:pt modelId="{C512769E-CF3D-405E-90F7-DC912131815E}" type="pres">
      <dgm:prSet presAssocID="{35E520A1-8AA9-4D3B-B0C0-5FB890FF6EFB}" presName="Name18" presStyleLbl="sibTrans2D1" presStyleIdx="1" presStyleCnt="3"/>
      <dgm:spPr/>
    </dgm:pt>
    <dgm:pt modelId="{16C74C48-A225-4D54-94BE-118FD1FA841B}" type="pres">
      <dgm:prSet presAssocID="{5C5A769F-EEFA-48C3-A7FC-1220D9B4869C}" presName="composite1" presStyleCnt="0"/>
      <dgm:spPr/>
    </dgm:pt>
    <dgm:pt modelId="{23550243-A9EA-43AE-9148-D93A17864AA9}" type="pres">
      <dgm:prSet presAssocID="{5C5A769F-EEFA-48C3-A7FC-1220D9B4869C}" presName="dummyNode1" presStyleLbl="node1" presStyleIdx="1" presStyleCnt="4"/>
      <dgm:spPr/>
    </dgm:pt>
    <dgm:pt modelId="{62FB93B0-9063-4953-B9CA-B1A17062861C}" type="pres">
      <dgm:prSet presAssocID="{5C5A769F-EEFA-48C3-A7FC-1220D9B4869C}" presName="childNode1" presStyleLbl="bgAcc1" presStyleIdx="2" presStyleCnt="4" custScaleX="113201">
        <dgm:presLayoutVars>
          <dgm:bulletEnabled val="1"/>
        </dgm:presLayoutVars>
      </dgm:prSet>
      <dgm:spPr/>
    </dgm:pt>
    <dgm:pt modelId="{1B5DEB6F-24E0-402F-8536-35A56CF2ABF9}" type="pres">
      <dgm:prSet presAssocID="{5C5A769F-EEFA-48C3-A7FC-1220D9B4869C}" presName="childNode1tx" presStyleLbl="bgAcc1" presStyleIdx="2" presStyleCnt="4">
        <dgm:presLayoutVars>
          <dgm:bulletEnabled val="1"/>
        </dgm:presLayoutVars>
      </dgm:prSet>
      <dgm:spPr/>
    </dgm:pt>
    <dgm:pt modelId="{F4987EA6-3188-42FA-9AC1-42A948F28565}" type="pres">
      <dgm:prSet presAssocID="{5C5A769F-EEFA-48C3-A7FC-1220D9B4869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177A171-CE4B-49AA-92CF-386B1363A98A}" type="pres">
      <dgm:prSet presAssocID="{5C5A769F-EEFA-48C3-A7FC-1220D9B4869C}" presName="connSite1" presStyleCnt="0"/>
      <dgm:spPr/>
    </dgm:pt>
    <dgm:pt modelId="{B25304BA-693D-480A-B01E-0726180AEA80}" type="pres">
      <dgm:prSet presAssocID="{809F8229-5004-4DFA-B731-7B7466925959}" presName="Name9" presStyleLbl="sibTrans2D1" presStyleIdx="2" presStyleCnt="3"/>
      <dgm:spPr/>
    </dgm:pt>
    <dgm:pt modelId="{E2054577-9B4C-4CD2-BA32-C4F8B6C202AF}" type="pres">
      <dgm:prSet presAssocID="{AA35710B-5DB4-4FBD-A2D1-02B8CF2BAC6A}" presName="composite2" presStyleCnt="0"/>
      <dgm:spPr/>
    </dgm:pt>
    <dgm:pt modelId="{016200F7-6A4E-4430-A9FA-4507E5B66D90}" type="pres">
      <dgm:prSet presAssocID="{AA35710B-5DB4-4FBD-A2D1-02B8CF2BAC6A}" presName="dummyNode2" presStyleLbl="node1" presStyleIdx="2" presStyleCnt="4"/>
      <dgm:spPr/>
    </dgm:pt>
    <dgm:pt modelId="{8A5C820E-6D1A-4EB7-8A17-9B4244F08FB0}" type="pres">
      <dgm:prSet presAssocID="{AA35710B-5DB4-4FBD-A2D1-02B8CF2BAC6A}" presName="childNode2" presStyleLbl="bgAcc1" presStyleIdx="3" presStyleCnt="4" custScaleX="119167" custLinFactNeighborX="9120">
        <dgm:presLayoutVars>
          <dgm:bulletEnabled val="1"/>
        </dgm:presLayoutVars>
      </dgm:prSet>
      <dgm:spPr/>
    </dgm:pt>
    <dgm:pt modelId="{DD99D76F-1B0A-46C3-9491-554159B39279}" type="pres">
      <dgm:prSet presAssocID="{AA35710B-5DB4-4FBD-A2D1-02B8CF2BAC6A}" presName="childNode2tx" presStyleLbl="bgAcc1" presStyleIdx="3" presStyleCnt="4">
        <dgm:presLayoutVars>
          <dgm:bulletEnabled val="1"/>
        </dgm:presLayoutVars>
      </dgm:prSet>
      <dgm:spPr/>
    </dgm:pt>
    <dgm:pt modelId="{7723F1A0-9097-4028-ADBB-B04FCE68AC88}" type="pres">
      <dgm:prSet presAssocID="{AA35710B-5DB4-4FBD-A2D1-02B8CF2BAC6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5DAFC12-01FC-43DF-9291-AEF04AA152B9}" type="pres">
      <dgm:prSet presAssocID="{AA35710B-5DB4-4FBD-A2D1-02B8CF2BAC6A}" presName="connSite2" presStyleCnt="0"/>
      <dgm:spPr/>
    </dgm:pt>
  </dgm:ptLst>
  <dgm:cxnLst>
    <dgm:cxn modelId="{EABF8802-F666-46E2-90D2-5CB808283234}" srcId="{6402967E-F082-407B-A1B0-EFAA9A012AB8}" destId="{BFBEF903-D54A-429F-AAEB-100A71938BDB}" srcOrd="2" destOrd="0" parTransId="{D0008F37-7475-42A4-9F64-1955C965F2AD}" sibTransId="{459F50F3-25E7-4E8B-8983-EA59A71F3D45}"/>
    <dgm:cxn modelId="{0293C102-4E32-4AB3-A4F6-9F91EBA8ED05}" type="presOf" srcId="{1FA57B53-C47B-4077-8E7B-DC28EF643613}" destId="{62FB93B0-9063-4953-B9CA-B1A17062861C}" srcOrd="0" destOrd="1" presId="urn:microsoft.com/office/officeart/2005/8/layout/hProcess4"/>
    <dgm:cxn modelId="{4A995004-614D-4228-8702-8D4861C70E7A}" type="presOf" srcId="{1FA57B53-C47B-4077-8E7B-DC28EF643613}" destId="{1B5DEB6F-24E0-402F-8536-35A56CF2ABF9}" srcOrd="1" destOrd="1" presId="urn:microsoft.com/office/officeart/2005/8/layout/hProcess4"/>
    <dgm:cxn modelId="{1AC35808-C0EE-492E-9093-53D3A69DEC2F}" type="presOf" srcId="{AC54ED18-8631-4704-9BBF-C5BB2BBBDD59}" destId="{F15197D3-F4CE-4284-820E-A25B07B4B3B3}" srcOrd="0" destOrd="0" presId="urn:microsoft.com/office/officeart/2005/8/layout/hProcess4"/>
    <dgm:cxn modelId="{3CDB6A09-FC46-4841-BD5E-E8704898D831}" srcId="{5C5A769F-EEFA-48C3-A7FC-1220D9B4869C}" destId="{802D8EC4-B0FE-4E88-9931-41274D7C37B9}" srcOrd="0" destOrd="0" parTransId="{A008019B-4123-435F-92DE-EAD747A5BE15}" sibTransId="{F9D1331C-BCD4-40E1-A922-B3A42E1B14AC}"/>
    <dgm:cxn modelId="{63A8EB0E-6757-4E4A-9700-5135F12AA862}" type="presOf" srcId="{F5DFE922-E7E5-4BCF-AC51-9E6709EF238D}" destId="{1B5DEB6F-24E0-402F-8536-35A56CF2ABF9}" srcOrd="1" destOrd="2" presId="urn:microsoft.com/office/officeart/2005/8/layout/hProcess4"/>
    <dgm:cxn modelId="{087C8217-FDBB-4A7A-981D-3602A38D92BF}" type="presOf" srcId="{0433A520-1C2F-4CF9-9975-3193F84BB7AD}" destId="{537C6C40-E8B4-4C6A-8246-F02E1401E663}" srcOrd="1" destOrd="1" presId="urn:microsoft.com/office/officeart/2005/8/layout/hProcess4"/>
    <dgm:cxn modelId="{89B1751C-9EB1-4AEB-A67A-1772B51386DD}" type="presOf" srcId="{BFBEF903-D54A-429F-AAEB-100A71938BDB}" destId="{90909049-D016-4CE4-8893-429DAA3ACBE0}" srcOrd="0" destOrd="2" presId="urn:microsoft.com/office/officeart/2005/8/layout/hProcess4"/>
    <dgm:cxn modelId="{956A5923-83E5-44CE-9DEC-1275D4641201}" srcId="{5940E57E-C627-4778-8717-B73F92DB1C69}" destId="{6402967E-F082-407B-A1B0-EFAA9A012AB8}" srcOrd="0" destOrd="0" parTransId="{7199F035-EDCC-47DF-9840-264AC5FF324B}" sibTransId="{7201F22D-EA67-4560-8521-71D3C6EF89DF}"/>
    <dgm:cxn modelId="{351C442B-FD6E-4782-A100-1993EDE62CEE}" type="presOf" srcId="{BFBEF903-D54A-429F-AAEB-100A71938BDB}" destId="{8BC8D76A-01FE-4AE0-88BD-AAA9F1EF58D4}" srcOrd="1" destOrd="2" presId="urn:microsoft.com/office/officeart/2005/8/layout/hProcess4"/>
    <dgm:cxn modelId="{3F943230-E0F0-4E5E-BD07-19960347A4C4}" type="presOf" srcId="{E28F5A5F-E8D6-4358-AE65-D09A5F999AA2}" destId="{DD99D76F-1B0A-46C3-9491-554159B39279}" srcOrd="1" destOrd="1" presId="urn:microsoft.com/office/officeart/2005/8/layout/hProcess4"/>
    <dgm:cxn modelId="{E6F9A538-CDFB-4B1B-A67B-B0EE1E100F22}" srcId="{AC54ED18-8631-4704-9BBF-C5BB2BBBDD59}" destId="{381884E3-DA09-4093-AA50-A677A87DDCD1}" srcOrd="0" destOrd="0" parTransId="{C119E3A7-61D8-43F0-B783-DB2EF7CE5A45}" sibTransId="{6828F0C2-93E5-4778-998D-779120769585}"/>
    <dgm:cxn modelId="{7C4A203F-B218-44D7-945E-38DD5C0F18B2}" type="presOf" srcId="{13183042-7ED7-405B-B4B5-67A5E9D1364A}" destId="{DD99D76F-1B0A-46C3-9491-554159B39279}" srcOrd="1" destOrd="0" presId="urn:microsoft.com/office/officeart/2005/8/layout/hProcess4"/>
    <dgm:cxn modelId="{223D3D5B-C8EA-45D5-8B73-F79EC9A4E378}" type="presOf" srcId="{17235179-A413-4721-BAA7-2A700862DCED}" destId="{90909049-D016-4CE4-8893-429DAA3ACBE0}" srcOrd="0" destOrd="0" presId="urn:microsoft.com/office/officeart/2005/8/layout/hProcess4"/>
    <dgm:cxn modelId="{9698955C-401F-440D-AAC4-BD41375F674F}" type="presOf" srcId="{AA35710B-5DB4-4FBD-A2D1-02B8CF2BAC6A}" destId="{7723F1A0-9097-4028-ADBB-B04FCE68AC88}" srcOrd="0" destOrd="0" presId="urn:microsoft.com/office/officeart/2005/8/layout/hProcess4"/>
    <dgm:cxn modelId="{A237B861-57E8-41B0-B461-C2E4E8C1860B}" type="presOf" srcId="{17235179-A413-4721-BAA7-2A700862DCED}" destId="{8BC8D76A-01FE-4AE0-88BD-AAA9F1EF58D4}" srcOrd="1" destOrd="0" presId="urn:microsoft.com/office/officeart/2005/8/layout/hProcess4"/>
    <dgm:cxn modelId="{D5A45362-7D69-469C-BFBD-264ED3DB827C}" type="presOf" srcId="{35E520A1-8AA9-4D3B-B0C0-5FB890FF6EFB}" destId="{C512769E-CF3D-405E-90F7-DC912131815E}" srcOrd="0" destOrd="0" presId="urn:microsoft.com/office/officeart/2005/8/layout/hProcess4"/>
    <dgm:cxn modelId="{0E42E445-7D20-4098-8C3B-8DA46EEAB158}" srcId="{5940E57E-C627-4778-8717-B73F92DB1C69}" destId="{AA35710B-5DB4-4FBD-A2D1-02B8CF2BAC6A}" srcOrd="3" destOrd="0" parTransId="{A86FF265-A4E3-40DA-979F-55EEFA7D0F6D}" sibTransId="{1F7AEAF6-86EC-4F36-AB5D-9DA481805C1A}"/>
    <dgm:cxn modelId="{B0C8EC46-7F03-4B89-A79D-C5B293A563CA}" type="presOf" srcId="{F5DFE922-E7E5-4BCF-AC51-9E6709EF238D}" destId="{62FB93B0-9063-4953-B9CA-B1A17062861C}" srcOrd="0" destOrd="2" presId="urn:microsoft.com/office/officeart/2005/8/layout/hProcess4"/>
    <dgm:cxn modelId="{434B5168-BEDB-4108-AC06-FEBD36B6D464}" srcId="{AC54ED18-8631-4704-9BBF-C5BB2BBBDD59}" destId="{17347AFE-AA8E-4DD5-A30D-B0B7EDFFD021}" srcOrd="2" destOrd="0" parTransId="{1ED99E40-A63C-4D61-8E90-395A75EAFC60}" sibTransId="{0AD92467-DA26-44C5-9B19-E2313EC7AE59}"/>
    <dgm:cxn modelId="{E4BC3A69-4D97-4553-B781-48C4E6E2FE38}" type="presOf" srcId="{381884E3-DA09-4093-AA50-A677A87DDCD1}" destId="{4EA9CD5C-8D4A-4911-84FE-AD59BE00F225}" srcOrd="0" destOrd="0" presId="urn:microsoft.com/office/officeart/2005/8/layout/hProcess4"/>
    <dgm:cxn modelId="{B049DB4A-F32E-4300-A67E-0A95FC5B952E}" type="presOf" srcId="{381884E3-DA09-4093-AA50-A677A87DDCD1}" destId="{537C6C40-E8B4-4C6A-8246-F02E1401E663}" srcOrd="1" destOrd="0" presId="urn:microsoft.com/office/officeart/2005/8/layout/hProcess4"/>
    <dgm:cxn modelId="{80E19E6E-A017-4CED-91CB-090126D0E00B}" type="presOf" srcId="{5C5A769F-EEFA-48C3-A7FC-1220D9B4869C}" destId="{F4987EA6-3188-42FA-9AC1-42A948F28565}" srcOrd="0" destOrd="0" presId="urn:microsoft.com/office/officeart/2005/8/layout/hProcess4"/>
    <dgm:cxn modelId="{0983DE6F-66A0-45E1-A4AD-27CD3C1FD4FC}" srcId="{AC54ED18-8631-4704-9BBF-C5BB2BBBDD59}" destId="{0433A520-1C2F-4CF9-9975-3193F84BB7AD}" srcOrd="1" destOrd="0" parTransId="{0620593B-3F72-4E4F-A60A-B30784BE10E7}" sibTransId="{B0DA1D4C-99B9-4044-AE6B-C2D1E9E353F5}"/>
    <dgm:cxn modelId="{D4D4DC75-B8E4-42B5-9C36-189A29F1C4CE}" type="presOf" srcId="{6402967E-F082-407B-A1B0-EFAA9A012AB8}" destId="{4ECB52B8-35F7-42E8-BB6F-45ACE9A91A15}" srcOrd="0" destOrd="0" presId="urn:microsoft.com/office/officeart/2005/8/layout/hProcess4"/>
    <dgm:cxn modelId="{EBF3477E-62DB-46FB-A1EC-C7D5A84A04AC}" srcId="{AA35710B-5DB4-4FBD-A2D1-02B8CF2BAC6A}" destId="{E28F5A5F-E8D6-4358-AE65-D09A5F999AA2}" srcOrd="1" destOrd="0" parTransId="{2B015E32-7322-4E16-83E1-B1A2A7CE3AB8}" sibTransId="{BB9D6238-DABD-4CFD-95B2-282F9609188D}"/>
    <dgm:cxn modelId="{93C45780-FA2D-45EC-989C-E1A35E67CB6D}" srcId="{6402967E-F082-407B-A1B0-EFAA9A012AB8}" destId="{17235179-A413-4721-BAA7-2A700862DCED}" srcOrd="0" destOrd="0" parTransId="{814F1526-29AF-4BA4-8B09-536DB47E687D}" sibTransId="{E711D744-D333-46BA-9EC9-AF43568F0961}"/>
    <dgm:cxn modelId="{1D5B2882-2EF4-4423-83A2-C7A0A1421AD8}" type="presOf" srcId="{7201F22D-EA67-4560-8521-71D3C6EF89DF}" destId="{082D6310-A20B-44C1-8A12-44E8EEE8FEF0}" srcOrd="0" destOrd="0" presId="urn:microsoft.com/office/officeart/2005/8/layout/hProcess4"/>
    <dgm:cxn modelId="{70357DA0-4EAD-4911-9B41-1F929DC5EDBA}" type="presOf" srcId="{802D8EC4-B0FE-4E88-9931-41274D7C37B9}" destId="{62FB93B0-9063-4953-B9CA-B1A17062861C}" srcOrd="0" destOrd="0" presId="urn:microsoft.com/office/officeart/2005/8/layout/hProcess4"/>
    <dgm:cxn modelId="{EF9243A7-8341-44B1-8998-E066CBF28A3A}" type="presOf" srcId="{17347AFE-AA8E-4DD5-A30D-B0B7EDFFD021}" destId="{537C6C40-E8B4-4C6A-8246-F02E1401E663}" srcOrd="1" destOrd="2" presId="urn:microsoft.com/office/officeart/2005/8/layout/hProcess4"/>
    <dgm:cxn modelId="{C7B4ECA7-8AC0-4C02-AA5F-D9ECC1B41B47}" srcId="{AA35710B-5DB4-4FBD-A2D1-02B8CF2BAC6A}" destId="{13183042-7ED7-405B-B4B5-67A5E9D1364A}" srcOrd="0" destOrd="0" parTransId="{E27B03B8-CD24-4094-A3E9-11DDD354EEFE}" sibTransId="{D1E46D6C-58CD-4D4E-9D9C-BE143BB1D49F}"/>
    <dgm:cxn modelId="{F90479A8-B41A-4A57-95B2-30B29769ACB3}" srcId="{5940E57E-C627-4778-8717-B73F92DB1C69}" destId="{5C5A769F-EEFA-48C3-A7FC-1220D9B4869C}" srcOrd="2" destOrd="0" parTransId="{EF574477-0A68-4D6F-BA89-391A5E239F57}" sibTransId="{809F8229-5004-4DFA-B731-7B7466925959}"/>
    <dgm:cxn modelId="{56E0F4AC-5EE7-4DC6-BAE2-67C94AD74804}" srcId="{5940E57E-C627-4778-8717-B73F92DB1C69}" destId="{AC54ED18-8631-4704-9BBF-C5BB2BBBDD59}" srcOrd="1" destOrd="0" parTransId="{D29C6337-9FC4-46EF-9D0E-A8FF3C01E9DE}" sibTransId="{35E520A1-8AA9-4D3B-B0C0-5FB890FF6EFB}"/>
    <dgm:cxn modelId="{62FE1BB6-C8C6-4595-B17E-3F80A6E4B664}" type="presOf" srcId="{0433A520-1C2F-4CF9-9975-3193F84BB7AD}" destId="{4EA9CD5C-8D4A-4911-84FE-AD59BE00F225}" srcOrd="0" destOrd="1" presId="urn:microsoft.com/office/officeart/2005/8/layout/hProcess4"/>
    <dgm:cxn modelId="{BC8D71B6-CF68-40EE-89F1-5AF605B4D5BD}" type="presOf" srcId="{E7A8B6B7-2DF4-4F6F-94A6-BC71CEFFC321}" destId="{90909049-D016-4CE4-8893-429DAA3ACBE0}" srcOrd="0" destOrd="1" presId="urn:microsoft.com/office/officeart/2005/8/layout/hProcess4"/>
    <dgm:cxn modelId="{59D905BB-91B9-4B4A-999C-C95379DF4631}" srcId="{5C5A769F-EEFA-48C3-A7FC-1220D9B4869C}" destId="{1FA57B53-C47B-4077-8E7B-DC28EF643613}" srcOrd="1" destOrd="0" parTransId="{69950611-DB78-4690-BE65-EF3F4FF08DD3}" sibTransId="{0B4BE2A4-6000-4CE7-937A-585583287EEA}"/>
    <dgm:cxn modelId="{201045C4-7E72-4A76-80C6-8698D3CA8321}" srcId="{5C5A769F-EEFA-48C3-A7FC-1220D9B4869C}" destId="{F5DFE922-E7E5-4BCF-AC51-9E6709EF238D}" srcOrd="2" destOrd="0" parTransId="{FEE5A187-527B-4F80-A465-2D033A5823EC}" sibTransId="{4EB7D9A0-8304-4908-9EAF-A7B09DFFB744}"/>
    <dgm:cxn modelId="{6DFEF1C5-1F95-48B7-A34D-06CF8A9B6B48}" type="presOf" srcId="{E28F5A5F-E8D6-4358-AE65-D09A5F999AA2}" destId="{8A5C820E-6D1A-4EB7-8A17-9B4244F08FB0}" srcOrd="0" destOrd="1" presId="urn:microsoft.com/office/officeart/2005/8/layout/hProcess4"/>
    <dgm:cxn modelId="{C4351DC6-A10B-4738-8BA6-E6D474CFF213}" srcId="{6402967E-F082-407B-A1B0-EFAA9A012AB8}" destId="{E7A8B6B7-2DF4-4F6F-94A6-BC71CEFFC321}" srcOrd="1" destOrd="0" parTransId="{1834FCA0-D001-44F0-A2BA-BF6FCA489F01}" sibTransId="{77C66C03-B353-4716-AEDC-5C4C9D80070C}"/>
    <dgm:cxn modelId="{3C73F2C8-0425-47CC-9B7E-3B1835E51293}" type="presOf" srcId="{809F8229-5004-4DFA-B731-7B7466925959}" destId="{B25304BA-693D-480A-B01E-0726180AEA80}" srcOrd="0" destOrd="0" presId="urn:microsoft.com/office/officeart/2005/8/layout/hProcess4"/>
    <dgm:cxn modelId="{7706E3C9-9137-46C5-AC5C-878E10B0B8CF}" type="presOf" srcId="{17347AFE-AA8E-4DD5-A30D-B0B7EDFFD021}" destId="{4EA9CD5C-8D4A-4911-84FE-AD59BE00F225}" srcOrd="0" destOrd="2" presId="urn:microsoft.com/office/officeart/2005/8/layout/hProcess4"/>
    <dgm:cxn modelId="{E12BA1EC-DE7E-4D04-8BB5-258DE08BBC42}" type="presOf" srcId="{5940E57E-C627-4778-8717-B73F92DB1C69}" destId="{0CB52E39-AFC6-4E61-85C8-827BF408E7CA}" srcOrd="0" destOrd="0" presId="urn:microsoft.com/office/officeart/2005/8/layout/hProcess4"/>
    <dgm:cxn modelId="{DBF3FCF0-A404-4353-9821-E04DE4D9F3A1}" type="presOf" srcId="{13183042-7ED7-405B-B4B5-67A5E9D1364A}" destId="{8A5C820E-6D1A-4EB7-8A17-9B4244F08FB0}" srcOrd="0" destOrd="0" presId="urn:microsoft.com/office/officeart/2005/8/layout/hProcess4"/>
    <dgm:cxn modelId="{642A0CF9-F9D4-420D-B25B-B134D6FB803A}" type="presOf" srcId="{802D8EC4-B0FE-4E88-9931-41274D7C37B9}" destId="{1B5DEB6F-24E0-402F-8536-35A56CF2ABF9}" srcOrd="1" destOrd="0" presId="urn:microsoft.com/office/officeart/2005/8/layout/hProcess4"/>
    <dgm:cxn modelId="{D81FE1FE-4B3A-411B-9264-09C0D226F1E8}" type="presOf" srcId="{E7A8B6B7-2DF4-4F6F-94A6-BC71CEFFC321}" destId="{8BC8D76A-01FE-4AE0-88BD-AAA9F1EF58D4}" srcOrd="1" destOrd="1" presId="urn:microsoft.com/office/officeart/2005/8/layout/hProcess4"/>
    <dgm:cxn modelId="{5F4D5173-7AEE-4E89-810A-FAA49B1E4972}" type="presParOf" srcId="{0CB52E39-AFC6-4E61-85C8-827BF408E7CA}" destId="{7FB19240-9EB6-46DB-AE8A-784A7409BEB1}" srcOrd="0" destOrd="0" presId="urn:microsoft.com/office/officeart/2005/8/layout/hProcess4"/>
    <dgm:cxn modelId="{9DF40208-8F09-4689-B77D-639D94A4BCA4}" type="presParOf" srcId="{0CB52E39-AFC6-4E61-85C8-827BF408E7CA}" destId="{5C2F7DBE-B939-4A9B-9AEC-C36C43661C5E}" srcOrd="1" destOrd="0" presId="urn:microsoft.com/office/officeart/2005/8/layout/hProcess4"/>
    <dgm:cxn modelId="{A94392F9-B946-40BD-B1CB-2A0B55AE8F90}" type="presParOf" srcId="{0CB52E39-AFC6-4E61-85C8-827BF408E7CA}" destId="{5319FB81-BF7B-40A9-8EF4-262AAB9EB98C}" srcOrd="2" destOrd="0" presId="urn:microsoft.com/office/officeart/2005/8/layout/hProcess4"/>
    <dgm:cxn modelId="{29DA80DE-B2AB-4F0B-B6D9-439548F5AD83}" type="presParOf" srcId="{5319FB81-BF7B-40A9-8EF4-262AAB9EB98C}" destId="{65E120FA-BC78-4719-B710-ECCC0CA988FD}" srcOrd="0" destOrd="0" presId="urn:microsoft.com/office/officeart/2005/8/layout/hProcess4"/>
    <dgm:cxn modelId="{09D54590-3D83-457F-8F07-439DC420EC1E}" type="presParOf" srcId="{65E120FA-BC78-4719-B710-ECCC0CA988FD}" destId="{BE797724-B677-4835-BEFA-B77FEC11A730}" srcOrd="0" destOrd="0" presId="urn:microsoft.com/office/officeart/2005/8/layout/hProcess4"/>
    <dgm:cxn modelId="{FFCFE675-5118-4D8B-BBD2-439A1D63B35E}" type="presParOf" srcId="{65E120FA-BC78-4719-B710-ECCC0CA988FD}" destId="{90909049-D016-4CE4-8893-429DAA3ACBE0}" srcOrd="1" destOrd="0" presId="urn:microsoft.com/office/officeart/2005/8/layout/hProcess4"/>
    <dgm:cxn modelId="{D0E8AC85-FFF2-4439-85C1-1EF56EC7B1B5}" type="presParOf" srcId="{65E120FA-BC78-4719-B710-ECCC0CA988FD}" destId="{8BC8D76A-01FE-4AE0-88BD-AAA9F1EF58D4}" srcOrd="2" destOrd="0" presId="urn:microsoft.com/office/officeart/2005/8/layout/hProcess4"/>
    <dgm:cxn modelId="{091232FA-6D0D-46EB-8CC6-3B415FD222BC}" type="presParOf" srcId="{65E120FA-BC78-4719-B710-ECCC0CA988FD}" destId="{4ECB52B8-35F7-42E8-BB6F-45ACE9A91A15}" srcOrd="3" destOrd="0" presId="urn:microsoft.com/office/officeart/2005/8/layout/hProcess4"/>
    <dgm:cxn modelId="{8428363A-756F-48F9-92CB-69D971ED3E85}" type="presParOf" srcId="{65E120FA-BC78-4719-B710-ECCC0CA988FD}" destId="{D6373153-5945-4DFA-AA73-C4AFA50E6648}" srcOrd="4" destOrd="0" presId="urn:microsoft.com/office/officeart/2005/8/layout/hProcess4"/>
    <dgm:cxn modelId="{5E49AF75-7AAC-422E-AD8C-C72654634C12}" type="presParOf" srcId="{5319FB81-BF7B-40A9-8EF4-262AAB9EB98C}" destId="{082D6310-A20B-44C1-8A12-44E8EEE8FEF0}" srcOrd="1" destOrd="0" presId="urn:microsoft.com/office/officeart/2005/8/layout/hProcess4"/>
    <dgm:cxn modelId="{FF96D556-CF60-4246-A832-F51AFFEAAF3A}" type="presParOf" srcId="{5319FB81-BF7B-40A9-8EF4-262AAB9EB98C}" destId="{1F4EBBA3-3A06-493C-BAE3-803F48B5FB2A}" srcOrd="2" destOrd="0" presId="urn:microsoft.com/office/officeart/2005/8/layout/hProcess4"/>
    <dgm:cxn modelId="{22402DC8-4725-4802-AA9B-CF9E75CFA4FA}" type="presParOf" srcId="{1F4EBBA3-3A06-493C-BAE3-803F48B5FB2A}" destId="{720CE8F9-A529-4358-B687-BA0AF4ED7873}" srcOrd="0" destOrd="0" presId="urn:microsoft.com/office/officeart/2005/8/layout/hProcess4"/>
    <dgm:cxn modelId="{76417CB3-599F-4799-9F67-D0749D3DB58D}" type="presParOf" srcId="{1F4EBBA3-3A06-493C-BAE3-803F48B5FB2A}" destId="{4EA9CD5C-8D4A-4911-84FE-AD59BE00F225}" srcOrd="1" destOrd="0" presId="urn:microsoft.com/office/officeart/2005/8/layout/hProcess4"/>
    <dgm:cxn modelId="{778F52E8-7465-4CD9-9F65-45FDD0B908EC}" type="presParOf" srcId="{1F4EBBA3-3A06-493C-BAE3-803F48B5FB2A}" destId="{537C6C40-E8B4-4C6A-8246-F02E1401E663}" srcOrd="2" destOrd="0" presId="urn:microsoft.com/office/officeart/2005/8/layout/hProcess4"/>
    <dgm:cxn modelId="{E928A3AC-6D8B-404E-9590-791429E734D2}" type="presParOf" srcId="{1F4EBBA3-3A06-493C-BAE3-803F48B5FB2A}" destId="{F15197D3-F4CE-4284-820E-A25B07B4B3B3}" srcOrd="3" destOrd="0" presId="urn:microsoft.com/office/officeart/2005/8/layout/hProcess4"/>
    <dgm:cxn modelId="{842E85D1-F583-4B76-90D3-B41793199187}" type="presParOf" srcId="{1F4EBBA3-3A06-493C-BAE3-803F48B5FB2A}" destId="{48221EAC-1A2A-4554-8B90-FE7BDD089554}" srcOrd="4" destOrd="0" presId="urn:microsoft.com/office/officeart/2005/8/layout/hProcess4"/>
    <dgm:cxn modelId="{D346BC43-41B4-4D8D-B82D-60B0613A410F}" type="presParOf" srcId="{5319FB81-BF7B-40A9-8EF4-262AAB9EB98C}" destId="{C512769E-CF3D-405E-90F7-DC912131815E}" srcOrd="3" destOrd="0" presId="urn:microsoft.com/office/officeart/2005/8/layout/hProcess4"/>
    <dgm:cxn modelId="{2281D867-AE9F-49AF-83DC-A125A779B115}" type="presParOf" srcId="{5319FB81-BF7B-40A9-8EF4-262AAB9EB98C}" destId="{16C74C48-A225-4D54-94BE-118FD1FA841B}" srcOrd="4" destOrd="0" presId="urn:microsoft.com/office/officeart/2005/8/layout/hProcess4"/>
    <dgm:cxn modelId="{C9B1746F-B856-4FF6-B5E6-CEA399123B7A}" type="presParOf" srcId="{16C74C48-A225-4D54-94BE-118FD1FA841B}" destId="{23550243-A9EA-43AE-9148-D93A17864AA9}" srcOrd="0" destOrd="0" presId="urn:microsoft.com/office/officeart/2005/8/layout/hProcess4"/>
    <dgm:cxn modelId="{F1F1F6CE-C6B6-4F7D-9912-9FD107C38A85}" type="presParOf" srcId="{16C74C48-A225-4D54-94BE-118FD1FA841B}" destId="{62FB93B0-9063-4953-B9CA-B1A17062861C}" srcOrd="1" destOrd="0" presId="urn:microsoft.com/office/officeart/2005/8/layout/hProcess4"/>
    <dgm:cxn modelId="{863BE94B-B587-4734-B189-1C57286DE99B}" type="presParOf" srcId="{16C74C48-A225-4D54-94BE-118FD1FA841B}" destId="{1B5DEB6F-24E0-402F-8536-35A56CF2ABF9}" srcOrd="2" destOrd="0" presId="urn:microsoft.com/office/officeart/2005/8/layout/hProcess4"/>
    <dgm:cxn modelId="{0D64ACC4-1104-4B02-9849-F9CE61DFE8FE}" type="presParOf" srcId="{16C74C48-A225-4D54-94BE-118FD1FA841B}" destId="{F4987EA6-3188-42FA-9AC1-42A948F28565}" srcOrd="3" destOrd="0" presId="urn:microsoft.com/office/officeart/2005/8/layout/hProcess4"/>
    <dgm:cxn modelId="{FB2C343C-7F01-4373-8678-C160ADFF1515}" type="presParOf" srcId="{16C74C48-A225-4D54-94BE-118FD1FA841B}" destId="{4177A171-CE4B-49AA-92CF-386B1363A98A}" srcOrd="4" destOrd="0" presId="urn:microsoft.com/office/officeart/2005/8/layout/hProcess4"/>
    <dgm:cxn modelId="{0FE49CA4-0245-4110-921A-6263232B4D68}" type="presParOf" srcId="{5319FB81-BF7B-40A9-8EF4-262AAB9EB98C}" destId="{B25304BA-693D-480A-B01E-0726180AEA80}" srcOrd="5" destOrd="0" presId="urn:microsoft.com/office/officeart/2005/8/layout/hProcess4"/>
    <dgm:cxn modelId="{37F98F8A-57A7-4C49-ACEE-765C776FF4E6}" type="presParOf" srcId="{5319FB81-BF7B-40A9-8EF4-262AAB9EB98C}" destId="{E2054577-9B4C-4CD2-BA32-C4F8B6C202AF}" srcOrd="6" destOrd="0" presId="urn:microsoft.com/office/officeart/2005/8/layout/hProcess4"/>
    <dgm:cxn modelId="{08D218AD-8FA9-4CE7-B9E5-48FAF82EAF67}" type="presParOf" srcId="{E2054577-9B4C-4CD2-BA32-C4F8B6C202AF}" destId="{016200F7-6A4E-4430-A9FA-4507E5B66D90}" srcOrd="0" destOrd="0" presId="urn:microsoft.com/office/officeart/2005/8/layout/hProcess4"/>
    <dgm:cxn modelId="{7F4245FC-CF45-4E53-8748-BA980AAF903B}" type="presParOf" srcId="{E2054577-9B4C-4CD2-BA32-C4F8B6C202AF}" destId="{8A5C820E-6D1A-4EB7-8A17-9B4244F08FB0}" srcOrd="1" destOrd="0" presId="urn:microsoft.com/office/officeart/2005/8/layout/hProcess4"/>
    <dgm:cxn modelId="{4B4F7352-89AA-4F08-8442-12B8F7C68538}" type="presParOf" srcId="{E2054577-9B4C-4CD2-BA32-C4F8B6C202AF}" destId="{DD99D76F-1B0A-46C3-9491-554159B39279}" srcOrd="2" destOrd="0" presId="urn:microsoft.com/office/officeart/2005/8/layout/hProcess4"/>
    <dgm:cxn modelId="{27D8D4D9-42D7-46C0-A183-2E6E292C6989}" type="presParOf" srcId="{E2054577-9B4C-4CD2-BA32-C4F8B6C202AF}" destId="{7723F1A0-9097-4028-ADBB-B04FCE68AC88}" srcOrd="3" destOrd="0" presId="urn:microsoft.com/office/officeart/2005/8/layout/hProcess4"/>
    <dgm:cxn modelId="{C2609FFA-A099-435A-8E13-DC24E93ECB02}" type="presParOf" srcId="{E2054577-9B4C-4CD2-BA32-C4F8B6C202AF}" destId="{05DAFC12-01FC-43DF-9291-AEF04AA152B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9B22-7A80-4BB0-8A4F-A7E14DA51C1B}">
      <dsp:nvSpPr>
        <dsp:cNvPr id="0" name=""/>
        <dsp:cNvSpPr/>
      </dsp:nvSpPr>
      <dsp:spPr>
        <a:xfrm>
          <a:off x="0" y="6913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kern="1200"/>
            <a:t>Présentation du logiciel R et de ses fonctionnalités</a:t>
          </a:r>
          <a:endParaRPr lang="en-US" sz="3500" kern="1200"/>
        </a:p>
      </dsp:txBody>
      <dsp:txXfrm>
        <a:off x="67966" y="74879"/>
        <a:ext cx="6377671" cy="1256367"/>
      </dsp:txXfrm>
    </dsp:sp>
    <dsp:sp modelId="{55FB59FC-574A-4D48-B10A-CC8EA53B5AE2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kern="1200"/>
            <a:t>Avantages et Inconvénients</a:t>
          </a:r>
          <a:endParaRPr lang="en-US" sz="3500" kern="1200"/>
        </a:p>
      </dsp:txBody>
      <dsp:txXfrm>
        <a:off x="67966" y="1567979"/>
        <a:ext cx="6377671" cy="1256367"/>
      </dsp:txXfrm>
    </dsp:sp>
    <dsp:sp modelId="{2B845940-BC13-4901-9184-B8F011972710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kern="1200" dirty="0"/>
            <a:t>Accès au site de téléchargement de l’outil et installation</a:t>
          </a:r>
          <a:endParaRPr lang="en-US" sz="3500" kern="1200" dirty="0"/>
        </a:p>
      </dsp:txBody>
      <dsp:txXfrm>
        <a:off x="67966" y="3061079"/>
        <a:ext cx="6377671" cy="1256367"/>
      </dsp:txXfrm>
    </dsp:sp>
    <dsp:sp modelId="{D0798766-F7F8-4D23-9B64-BC6297FF60DF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kern="1200" dirty="0"/>
            <a:t>Utilisation de la console</a:t>
          </a:r>
          <a:endParaRPr lang="en-US" sz="3500" kern="1200" dirty="0"/>
        </a:p>
      </dsp:txBody>
      <dsp:txXfrm>
        <a:off x="67966" y="4554179"/>
        <a:ext cx="6377671" cy="1256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4072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4072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4072"/>
          <a:ext cx="1480578" cy="592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4072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4072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4072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4072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4072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4072"/>
          <a:ext cx="1480578" cy="59223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4072"/>
        <a:ext cx="888347" cy="592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09049-D016-4CE4-8893-429DAA3ACBE0}">
      <dsp:nvSpPr>
        <dsp:cNvPr id="0" name=""/>
        <dsp:cNvSpPr/>
      </dsp:nvSpPr>
      <dsp:spPr>
        <a:xfrm>
          <a:off x="1051431" y="620414"/>
          <a:ext cx="1680314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8F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Données hétérogènes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Sources multiples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Extraction des champs</a:t>
          </a:r>
        </a:p>
      </dsp:txBody>
      <dsp:txXfrm>
        <a:off x="1078866" y="647849"/>
        <a:ext cx="1625444" cy="881834"/>
      </dsp:txXfrm>
    </dsp:sp>
    <dsp:sp modelId="{082D6310-A20B-44C1-8A12-44E8EEE8FEF0}">
      <dsp:nvSpPr>
        <dsp:cNvPr id="0" name=""/>
        <dsp:cNvSpPr/>
      </dsp:nvSpPr>
      <dsp:spPr>
        <a:xfrm>
          <a:off x="1841162" y="408527"/>
          <a:ext cx="2301997" cy="2301997"/>
        </a:xfrm>
        <a:prstGeom prst="leftCircularArrow">
          <a:avLst>
            <a:gd name="adj1" fmla="val 4861"/>
            <a:gd name="adj2" fmla="val 623443"/>
            <a:gd name="adj3" fmla="val 2398954"/>
            <a:gd name="adj4" fmla="val 9024489"/>
            <a:gd name="adj5" fmla="val 5671"/>
          </a:avLst>
        </a:prstGeom>
        <a:solidFill>
          <a:srgbClr val="C6E4E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B52B8-35F7-42E8-BB6F-45ACE9A91A15}">
      <dsp:nvSpPr>
        <dsp:cNvPr id="0" name=""/>
        <dsp:cNvSpPr/>
      </dsp:nvSpPr>
      <dsp:spPr>
        <a:xfrm>
          <a:off x="1454295" y="1557118"/>
          <a:ext cx="1284817" cy="510929"/>
        </a:xfrm>
        <a:prstGeom prst="roundRect">
          <a:avLst>
            <a:gd name="adj" fmla="val 10000"/>
          </a:avLst>
        </a:prstGeom>
        <a:solidFill>
          <a:srgbClr val="008F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Importation</a:t>
          </a:r>
        </a:p>
      </dsp:txBody>
      <dsp:txXfrm>
        <a:off x="1469260" y="1572083"/>
        <a:ext cx="1254887" cy="480999"/>
      </dsp:txXfrm>
    </dsp:sp>
    <dsp:sp modelId="{4EA9CD5C-8D4A-4911-84FE-AD59BE00F225}">
      <dsp:nvSpPr>
        <dsp:cNvPr id="0" name=""/>
        <dsp:cNvSpPr/>
      </dsp:nvSpPr>
      <dsp:spPr>
        <a:xfrm>
          <a:off x="3271959" y="620414"/>
          <a:ext cx="1857667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Structure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Typologie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Organisation des champs</a:t>
          </a:r>
        </a:p>
      </dsp:txBody>
      <dsp:txXfrm>
        <a:off x="3299394" y="903314"/>
        <a:ext cx="1802797" cy="881834"/>
      </dsp:txXfrm>
    </dsp:sp>
    <dsp:sp modelId="{C512769E-CF3D-405E-90F7-DC912131815E}">
      <dsp:nvSpPr>
        <dsp:cNvPr id="0" name=""/>
        <dsp:cNvSpPr/>
      </dsp:nvSpPr>
      <dsp:spPr>
        <a:xfrm>
          <a:off x="4179000" y="-305295"/>
          <a:ext cx="2411713" cy="2411713"/>
        </a:xfrm>
        <a:prstGeom prst="circularArrow">
          <a:avLst>
            <a:gd name="adj1" fmla="val 4640"/>
            <a:gd name="adj2" fmla="val 591831"/>
            <a:gd name="adj3" fmla="val 19232659"/>
            <a:gd name="adj4" fmla="val 12575511"/>
            <a:gd name="adj5" fmla="val 5413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197D3-F4CE-4284-820E-A25B07B4B3B3}">
      <dsp:nvSpPr>
        <dsp:cNvPr id="0" name=""/>
        <dsp:cNvSpPr/>
      </dsp:nvSpPr>
      <dsp:spPr>
        <a:xfrm>
          <a:off x="3799288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Organisation</a:t>
          </a:r>
        </a:p>
      </dsp:txBody>
      <dsp:txXfrm>
        <a:off x="3814253" y="379914"/>
        <a:ext cx="1254887" cy="480999"/>
      </dsp:txXfrm>
    </dsp:sp>
    <dsp:sp modelId="{62FB93B0-9063-4953-B9CA-B1A17062861C}">
      <dsp:nvSpPr>
        <dsp:cNvPr id="0" name=""/>
        <dsp:cNvSpPr/>
      </dsp:nvSpPr>
      <dsp:spPr>
        <a:xfrm>
          <a:off x="5662474" y="620414"/>
          <a:ext cx="1636229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Filtrage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Détection des erreurs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Correction des erreurs</a:t>
          </a:r>
        </a:p>
      </dsp:txBody>
      <dsp:txXfrm>
        <a:off x="5689909" y="647849"/>
        <a:ext cx="1581359" cy="881834"/>
      </dsp:txXfrm>
    </dsp:sp>
    <dsp:sp modelId="{B25304BA-693D-480A-B01E-0726180AEA80}">
      <dsp:nvSpPr>
        <dsp:cNvPr id="0" name=""/>
        <dsp:cNvSpPr/>
      </dsp:nvSpPr>
      <dsp:spPr>
        <a:xfrm>
          <a:off x="6461134" y="353365"/>
          <a:ext cx="2375850" cy="2375850"/>
        </a:xfrm>
        <a:prstGeom prst="leftCircularArrow">
          <a:avLst>
            <a:gd name="adj1" fmla="val 4710"/>
            <a:gd name="adj2" fmla="val 601805"/>
            <a:gd name="adj3" fmla="val 2377315"/>
            <a:gd name="adj4" fmla="val 9024489"/>
            <a:gd name="adj5" fmla="val 5495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87EA6-3188-42FA-9AC1-42A948F28565}">
      <dsp:nvSpPr>
        <dsp:cNvPr id="0" name=""/>
        <dsp:cNvSpPr/>
      </dsp:nvSpPr>
      <dsp:spPr>
        <a:xfrm>
          <a:off x="6079083" y="1557118"/>
          <a:ext cx="1284817" cy="51092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Nettoyage</a:t>
          </a:r>
        </a:p>
      </dsp:txBody>
      <dsp:txXfrm>
        <a:off x="6094048" y="1572083"/>
        <a:ext cx="1254887" cy="480999"/>
      </dsp:txXfrm>
    </dsp:sp>
    <dsp:sp modelId="{8A5C820E-6D1A-4EB7-8A17-9B4244F08FB0}">
      <dsp:nvSpPr>
        <dsp:cNvPr id="0" name=""/>
        <dsp:cNvSpPr/>
      </dsp:nvSpPr>
      <dsp:spPr>
        <a:xfrm>
          <a:off x="8028570" y="620414"/>
          <a:ext cx="1722463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Croisement des données avec de nouvelles sources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Jointures</a:t>
          </a:r>
        </a:p>
      </dsp:txBody>
      <dsp:txXfrm>
        <a:off x="8056005" y="903314"/>
        <a:ext cx="1667593" cy="881834"/>
      </dsp:txXfrm>
    </dsp:sp>
    <dsp:sp modelId="{7723F1A0-9097-4028-ADBB-B04FCE68AC88}">
      <dsp:nvSpPr>
        <dsp:cNvPr id="0" name=""/>
        <dsp:cNvSpPr/>
      </dsp:nvSpPr>
      <dsp:spPr>
        <a:xfrm>
          <a:off x="8356474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Enrichissement</a:t>
          </a:r>
        </a:p>
      </dsp:txBody>
      <dsp:txXfrm>
        <a:off x="8371439" y="379914"/>
        <a:ext cx="1254887" cy="480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66E9-C1E0-486D-B752-E0C29F7E3FBD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8D70-C1A6-4F2A-8730-A080996F2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5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8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97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4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44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47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01 -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563EF-7C3A-4D1A-8B8F-F6C8AD5AF5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18632"/>
            <a:ext cx="10515600" cy="4984191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chemeClr val="accent1"/>
              </a:buClr>
              <a:buFont typeface="+mj-lt"/>
              <a:buAutoNum type="arabicPeriod"/>
              <a:defRPr sz="22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60363" indent="-360363">
              <a:spcBef>
                <a:spcPts val="1200"/>
              </a:spcBef>
              <a:buFont typeface="+mj-lt"/>
              <a:buAutoNum type="alphaUcPeriod"/>
              <a:defRPr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363" indent="-360363">
              <a:spcBef>
                <a:spcPts val="1200"/>
              </a:spcBef>
              <a:buFont typeface="+mj-lt"/>
              <a:buAutoNum type="alphaLcPeriod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0" indent="0">
              <a:spcBef>
                <a:spcPts val="1000"/>
              </a:spcBef>
              <a:buNone/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38163" indent="-180975">
              <a:spcBef>
                <a:spcPts val="1000"/>
              </a:spcBef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6E492-8A0C-4DE2-9C1E-52A6B3D3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9F1C3-29A2-45CC-8A5F-5A7FFE4F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4840F-1F8A-4C2D-8E0A-991D2875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670B7-B50C-4BDC-9C52-2916E43F47C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3ED9F5B-29BB-4D94-9B19-81049FA78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CHAPITRE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B63C05E-A170-4CAA-84A6-534617003AA6}"/>
              </a:ext>
            </a:extLst>
          </p:cNvPr>
          <p:cNvGrpSpPr/>
          <p:nvPr userDrawn="1"/>
        </p:nvGrpSpPr>
        <p:grpSpPr>
          <a:xfrm>
            <a:off x="902473" y="720106"/>
            <a:ext cx="10789920" cy="5587181"/>
            <a:chOff x="902473" y="720106"/>
            <a:chExt cx="10789920" cy="558718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51BE4AD-E129-49E0-84EC-D303E9389528}"/>
                </a:ext>
              </a:extLst>
            </p:cNvPr>
            <p:cNvCxnSpPr/>
            <p:nvPr userDrawn="1"/>
          </p:nvCxnSpPr>
          <p:spPr>
            <a:xfrm>
              <a:off x="902473" y="720106"/>
              <a:ext cx="10789920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C7F8CB7-51AA-4728-96C5-E76A324E3F2B}"/>
                </a:ext>
              </a:extLst>
            </p:cNvPr>
            <p:cNvCxnSpPr/>
            <p:nvPr userDrawn="1"/>
          </p:nvCxnSpPr>
          <p:spPr>
            <a:xfrm>
              <a:off x="902473" y="6307287"/>
              <a:ext cx="1078992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33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5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03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9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17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0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openxmlformats.org/officeDocument/2006/relationships/image" Target="../media/image39.png"/><Relationship Id="rId21" Type="http://schemas.microsoft.com/office/2007/relationships/hdphoto" Target="../media/hdphoto10.wdp"/><Relationship Id="rId7" Type="http://schemas.openxmlformats.org/officeDocument/2006/relationships/image" Target="../media/image41.png"/><Relationship Id="rId12" Type="http://schemas.microsoft.com/office/2007/relationships/hdphoto" Target="../media/hdphoto6.wdp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openxmlformats.org/officeDocument/2006/relationships/image" Target="../media/image43.png"/><Relationship Id="rId24" Type="http://schemas.openxmlformats.org/officeDocument/2006/relationships/image" Target="../media/image50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microsoft.com/office/2007/relationships/hdphoto" Target="../media/hdphoto11.wdp"/><Relationship Id="rId10" Type="http://schemas.microsoft.com/office/2007/relationships/hdphoto" Target="../media/hdphoto5.wdp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42.png"/><Relationship Id="rId14" Type="http://schemas.microsoft.com/office/2007/relationships/hdphoto" Target="../media/hdphoto7.wdp"/><Relationship Id="rId22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9242CF-BB7E-48A3-A986-E98B7169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Généralités sur le </a:t>
            </a:r>
            <a:br>
              <a:rPr lang="fr-FR" dirty="0"/>
            </a:br>
            <a:r>
              <a:rPr lang="fr-FR" dirty="0"/>
              <a:t>langage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51637-34A3-4440-AC2B-C89B347D2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fr-FR"/>
          </a:p>
          <a:p>
            <a:pPr algn="l"/>
            <a:r>
              <a:rPr lang="fr-FR" dirty="0"/>
              <a:t>Alison PATOU</a:t>
            </a:r>
            <a:endParaRPr lang="fr-FR"/>
          </a:p>
          <a:p>
            <a:pPr algn="l"/>
            <a:r>
              <a:rPr lang="fr-FR" dirty="0"/>
              <a:t>Patou.alison@gmail.com</a:t>
            </a:r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09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5418946" y="1253911"/>
            <a:ext cx="358468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5463738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7B84F2B1-C09A-4245-80A8-D84D288EA47C}"/>
              </a:ext>
            </a:extLst>
          </p:cNvPr>
          <p:cNvSpPr/>
          <p:nvPr/>
        </p:nvSpPr>
        <p:spPr>
          <a:xfrm rot="10800000">
            <a:off x="6739765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8091383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pic>
        <p:nvPicPr>
          <p:cNvPr id="30" name="Picture 6" descr="http://www.sthda.com/english/sthda-upload/figures/r-graphics-essentials/008-plot-multivariate-continuous-data-r-graphics-cookbook-and-examples-for-great-data-visualization-scatter-plot-matrix-by-groups-ggpairs-1.png">
            <a:extLst>
              <a:ext uri="{FF2B5EF4-FFF2-40B4-BE49-F238E27FC236}">
                <a16:creationId xmlns:a16="http://schemas.microsoft.com/office/drawing/2014/main" id="{0C055E7C-EC1A-448E-9871-8F85A5A0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10" y="3017863"/>
            <a:ext cx="2869124" cy="24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Nuage de mots, word cloud et text mining, I have a dream speech de Martin luther king">
            <a:extLst>
              <a:ext uri="{FF2B5EF4-FFF2-40B4-BE49-F238E27FC236}">
                <a16:creationId xmlns:a16="http://schemas.microsoft.com/office/drawing/2014/main" id="{D50B5358-E106-4CD7-A8E3-A6E108A2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85" y="3114050"/>
            <a:ext cx="2387605" cy="24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BD45A3C4-DC20-413A-A83C-7DAE65A57BBD}"/>
              </a:ext>
            </a:extLst>
          </p:cNvPr>
          <p:cNvSpPr txBox="1"/>
          <p:nvPr/>
        </p:nvSpPr>
        <p:spPr>
          <a:xfrm>
            <a:off x="1728061" y="5574084"/>
            <a:ext cx="2972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Corrélations entre variables (pairs plot)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58E3543-5832-4690-95B3-5FA299D1C787}"/>
              </a:ext>
            </a:extLst>
          </p:cNvPr>
          <p:cNvSpPr txBox="1"/>
          <p:nvPr/>
        </p:nvSpPr>
        <p:spPr>
          <a:xfrm>
            <a:off x="5440746" y="5576622"/>
            <a:ext cx="198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Text</a:t>
            </a:r>
            <a:r>
              <a:rPr lang="fr-FR" sz="1400" dirty="0">
                <a:latin typeface="+mj-lt"/>
              </a:rPr>
              <a:t>-Mining</a:t>
            </a:r>
          </a:p>
        </p:txBody>
      </p:sp>
      <p:pic>
        <p:nvPicPr>
          <p:cNvPr id="35" name="Picture 14" descr="Résultat de recherche d'images pour &quot;boxplot test&quot;">
            <a:extLst>
              <a:ext uri="{FF2B5EF4-FFF2-40B4-BE49-F238E27FC236}">
                <a16:creationId xmlns:a16="http://schemas.microsoft.com/office/drawing/2014/main" id="{081B5AE0-A5BF-4312-A4D0-363842F1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44" y="3053342"/>
            <a:ext cx="2533986" cy="25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3101131-AF7C-47C1-B9A5-21D4A8A18B2A}"/>
              </a:ext>
            </a:extLst>
          </p:cNvPr>
          <p:cNvSpPr txBox="1"/>
          <p:nvPr/>
        </p:nvSpPr>
        <p:spPr>
          <a:xfrm>
            <a:off x="8273618" y="5587328"/>
            <a:ext cx="255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Exemple de test d’hypothèse</a:t>
            </a:r>
          </a:p>
        </p:txBody>
      </p:sp>
    </p:spTree>
    <p:extLst>
      <p:ext uri="{BB962C8B-B14F-4D97-AF65-F5344CB8AC3E}">
        <p14:creationId xmlns:p14="http://schemas.microsoft.com/office/powerpoint/2010/main" val="76090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492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7361695" y="1253911"/>
            <a:ext cx="1641934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9431986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CEFC18-B0A9-46DC-BC65-7162EED18DD0}"/>
              </a:ext>
            </a:extLst>
          </p:cNvPr>
          <p:cNvSpPr/>
          <p:nvPr/>
        </p:nvSpPr>
        <p:spPr>
          <a:xfrm>
            <a:off x="2567606" y="3115152"/>
            <a:ext cx="1119913" cy="564019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supervisées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8097601-ED5A-4185-A7B8-3267AF6026A1}"/>
              </a:ext>
            </a:extLst>
          </p:cNvPr>
          <p:cNvSpPr/>
          <p:nvPr/>
        </p:nvSpPr>
        <p:spPr>
          <a:xfrm>
            <a:off x="5681189" y="3123770"/>
            <a:ext cx="1433176" cy="564019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non-supervisées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F4A817C-E969-465B-ADA8-4A07A85FF76C}"/>
              </a:ext>
            </a:extLst>
          </p:cNvPr>
          <p:cNvSpPr/>
          <p:nvPr/>
        </p:nvSpPr>
        <p:spPr>
          <a:xfrm>
            <a:off x="1844351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Classification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3E86174-6466-46CF-856E-74822AF48690}"/>
              </a:ext>
            </a:extLst>
          </p:cNvPr>
          <p:cNvSpPr/>
          <p:nvPr/>
        </p:nvSpPr>
        <p:spPr>
          <a:xfrm>
            <a:off x="3259863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Régression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0F497C7-B249-474C-A8E0-83384617B330}"/>
              </a:ext>
            </a:extLst>
          </p:cNvPr>
          <p:cNvSpPr/>
          <p:nvPr/>
        </p:nvSpPr>
        <p:spPr>
          <a:xfrm>
            <a:off x="1844350" y="4225840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logistique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532684A-8EAE-40DF-ACC5-C72B062FEAD8}"/>
              </a:ext>
            </a:extLst>
          </p:cNvPr>
          <p:cNvSpPr/>
          <p:nvPr/>
        </p:nvSpPr>
        <p:spPr>
          <a:xfrm>
            <a:off x="1844349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Arbre décisionnel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16A5B3-0DA1-4648-9E15-38D606A57620}"/>
              </a:ext>
            </a:extLst>
          </p:cNvPr>
          <p:cNvSpPr txBox="1"/>
          <p:nvPr/>
        </p:nvSpPr>
        <p:spPr>
          <a:xfrm>
            <a:off x="2257701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F7E5E24F-1967-4180-8177-FF2A5C92DCB9}"/>
              </a:ext>
            </a:extLst>
          </p:cNvPr>
          <p:cNvSpPr/>
          <p:nvPr/>
        </p:nvSpPr>
        <p:spPr>
          <a:xfrm>
            <a:off x="5096155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Clustering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256209F-BB57-4C74-9FCC-7859726C208E}"/>
              </a:ext>
            </a:extLst>
          </p:cNvPr>
          <p:cNvSpPr/>
          <p:nvPr/>
        </p:nvSpPr>
        <p:spPr>
          <a:xfrm>
            <a:off x="6453775" y="3804464"/>
            <a:ext cx="1170069" cy="49631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Méthodes factorielles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5E5DBD1-2876-4D79-A717-6C3C76C646E6}"/>
              </a:ext>
            </a:extLst>
          </p:cNvPr>
          <p:cNvSpPr/>
          <p:nvPr/>
        </p:nvSpPr>
        <p:spPr>
          <a:xfrm>
            <a:off x="3259862" y="4233461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linéaire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BE922B9-A28A-4C3F-A680-32E55292F299}"/>
              </a:ext>
            </a:extLst>
          </p:cNvPr>
          <p:cNvSpPr/>
          <p:nvPr/>
        </p:nvSpPr>
        <p:spPr>
          <a:xfrm>
            <a:off x="3259862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polynomiale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8CB7B-E48E-4058-99A2-AAB9393CA9E9}"/>
              </a:ext>
            </a:extLst>
          </p:cNvPr>
          <p:cNvSpPr txBox="1"/>
          <p:nvPr/>
        </p:nvSpPr>
        <p:spPr>
          <a:xfrm>
            <a:off x="364600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7B7A6D8-92BE-4207-A225-21836F68FCE3}"/>
              </a:ext>
            </a:extLst>
          </p:cNvPr>
          <p:cNvSpPr/>
          <p:nvPr/>
        </p:nvSpPr>
        <p:spPr>
          <a:xfrm>
            <a:off x="6453774" y="4417453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ACP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8C6F28B-702C-4955-AA05-1000BE8F7BA9}"/>
              </a:ext>
            </a:extLst>
          </p:cNvPr>
          <p:cNvSpPr/>
          <p:nvPr/>
        </p:nvSpPr>
        <p:spPr>
          <a:xfrm>
            <a:off x="6453774" y="4799896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AFC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81EC068-9ECF-4EA8-B804-E535119573BB}"/>
              </a:ext>
            </a:extLst>
          </p:cNvPr>
          <p:cNvSpPr/>
          <p:nvPr/>
        </p:nvSpPr>
        <p:spPr>
          <a:xfrm>
            <a:off x="6460200" y="5191847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ACM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67D05F-965D-45D6-ADA6-815D61AAD954}"/>
              </a:ext>
            </a:extLst>
          </p:cNvPr>
          <p:cNvSpPr txBox="1"/>
          <p:nvPr/>
        </p:nvSpPr>
        <p:spPr>
          <a:xfrm>
            <a:off x="687355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1A374769-049D-473F-A48C-5EFBA31AEE0D}"/>
              </a:ext>
            </a:extLst>
          </p:cNvPr>
          <p:cNvSpPr/>
          <p:nvPr/>
        </p:nvSpPr>
        <p:spPr>
          <a:xfrm>
            <a:off x="5096154" y="4296095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K-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means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D2481B5-1B69-41F3-A03C-30AB92569CE0}"/>
              </a:ext>
            </a:extLst>
          </p:cNvPr>
          <p:cNvSpPr/>
          <p:nvPr/>
        </p:nvSpPr>
        <p:spPr>
          <a:xfrm>
            <a:off x="5096154" y="4739692"/>
            <a:ext cx="1170069" cy="720540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Classification ascendante 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Hierarchique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355CB63-0753-4276-915A-E712DFB60CFF}"/>
              </a:ext>
            </a:extLst>
          </p:cNvPr>
          <p:cNvSpPr txBox="1"/>
          <p:nvPr/>
        </p:nvSpPr>
        <p:spPr>
          <a:xfrm>
            <a:off x="5530303" y="5459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49B93E-2E16-4903-8F9B-9A1A0FD50733}"/>
              </a:ext>
            </a:extLst>
          </p:cNvPr>
          <p:cNvSpPr txBox="1"/>
          <p:nvPr/>
        </p:nvSpPr>
        <p:spPr>
          <a:xfrm>
            <a:off x="8347959" y="4076410"/>
            <a:ext cx="24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Algorithmes statistiques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Machine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>
                <a:latin typeface="+mj-lt"/>
              </a:rPr>
              <a:t>Deep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41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85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9233180" y="1253911"/>
            <a:ext cx="195099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10758078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85258AC-7FF7-4645-9121-7D32897137A6}"/>
              </a:ext>
            </a:extLst>
          </p:cNvPr>
          <p:cNvSpPr txBox="1"/>
          <p:nvPr/>
        </p:nvSpPr>
        <p:spPr>
          <a:xfrm>
            <a:off x="9296519" y="1270722"/>
            <a:ext cx="1828065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visualization</a:t>
            </a:r>
          </a:p>
        </p:txBody>
      </p:sp>
      <p:pic>
        <p:nvPicPr>
          <p:cNvPr id="2050" name="Picture 2" descr="Résultat de recherche d'images pour &quot;r shiny&quot;">
            <a:extLst>
              <a:ext uri="{FF2B5EF4-FFF2-40B4-BE49-F238E27FC236}">
                <a16:creationId xmlns:a16="http://schemas.microsoft.com/office/drawing/2014/main" id="{99CBC3B6-55B0-4BC0-8FC0-F6B4179A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83" y="3113890"/>
            <a:ext cx="4246593" cy="23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38E18523-DEBF-434D-8E38-A8B2A2F3E076}"/>
              </a:ext>
            </a:extLst>
          </p:cNvPr>
          <p:cNvSpPr txBox="1"/>
          <p:nvPr/>
        </p:nvSpPr>
        <p:spPr>
          <a:xfrm>
            <a:off x="6544483" y="5586300"/>
            <a:ext cx="424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</a:t>
            </a:r>
            <a:r>
              <a:rPr lang="fr-FR" sz="1400" dirty="0" err="1">
                <a:latin typeface="+mj-lt"/>
              </a:rPr>
              <a:t>Dashboards</a:t>
            </a:r>
            <a:r>
              <a:rPr lang="fr-FR" sz="1400" dirty="0">
                <a:latin typeface="+mj-lt"/>
              </a:rPr>
              <a:t> (R </a:t>
            </a:r>
            <a:r>
              <a:rPr lang="fr-FR" sz="1400" dirty="0" err="1">
                <a:latin typeface="+mj-lt"/>
              </a:rPr>
              <a:t>Shiny</a:t>
            </a:r>
            <a:r>
              <a:rPr lang="fr-FR" sz="1400" dirty="0">
                <a:latin typeface="+mj-lt"/>
              </a:rPr>
              <a:t>)</a:t>
            </a:r>
          </a:p>
        </p:txBody>
      </p:sp>
      <p:pic>
        <p:nvPicPr>
          <p:cNvPr id="2054" name="Picture 6" descr="Résultat de recherche d'images pour &quot;r markdown sample&quot;">
            <a:extLst>
              <a:ext uri="{FF2B5EF4-FFF2-40B4-BE49-F238E27FC236}">
                <a16:creationId xmlns:a16="http://schemas.microsoft.com/office/drawing/2014/main" id="{B6D19029-A083-49A8-87D8-9E925F7DB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1243"/>
          <a:stretch/>
        </p:blipFill>
        <p:spPr bwMode="auto">
          <a:xfrm>
            <a:off x="1852498" y="3113890"/>
            <a:ext cx="4083096" cy="23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F2AC3BB5-D690-4EC1-A6FC-4C0E15E3764B}"/>
              </a:ext>
            </a:extLst>
          </p:cNvPr>
          <p:cNvSpPr txBox="1"/>
          <p:nvPr/>
        </p:nvSpPr>
        <p:spPr>
          <a:xfrm>
            <a:off x="1852498" y="5586299"/>
            <a:ext cx="423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rapports (R </a:t>
            </a:r>
            <a:r>
              <a:rPr lang="fr-FR" sz="1400" dirty="0" err="1">
                <a:latin typeface="+mj-lt"/>
              </a:rPr>
              <a:t>Markdown</a:t>
            </a:r>
            <a:r>
              <a:rPr lang="fr-FR" sz="1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238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72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2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1989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24550F-292C-4AE3-BB47-26090674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95" y="823924"/>
            <a:ext cx="7914087" cy="52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47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3CF53BB-8463-4B45-B3E5-1207B9AA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59" y="849285"/>
            <a:ext cx="7877769" cy="53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029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2. Avantages et inconvénients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1C891-3A13-4124-B51D-20913F639AEF}"/>
              </a:ext>
            </a:extLst>
          </p:cNvPr>
          <p:cNvSpPr/>
          <p:nvPr/>
        </p:nvSpPr>
        <p:spPr>
          <a:xfrm>
            <a:off x="962832" y="1079660"/>
            <a:ext cx="1051430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R est un langage puissant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pour les applications mathématiques et statistiques </a:t>
            </a:r>
            <a:r>
              <a:rPr lang="fr-FR" dirty="0">
                <a:latin typeface="+mj-lt"/>
              </a:rPr>
              <a:t>puisque développé dans ce but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Il possède de nombreux avantages mais aussi quelques inconvénients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A275442-CC84-496B-B9F4-CC9F2CDE7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8288" y="2538822"/>
          <a:ext cx="10120201" cy="328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562">
                  <a:extLst>
                    <a:ext uri="{9D8B030D-6E8A-4147-A177-3AD203B41FA5}">
                      <a16:colId xmlns:a16="http://schemas.microsoft.com/office/drawing/2014/main" val="3051241268"/>
                    </a:ext>
                  </a:extLst>
                </a:gridCol>
                <a:gridCol w="515992">
                  <a:extLst>
                    <a:ext uri="{9D8B030D-6E8A-4147-A177-3AD203B41FA5}">
                      <a16:colId xmlns:a16="http://schemas.microsoft.com/office/drawing/2014/main" val="3757497011"/>
                    </a:ext>
                  </a:extLst>
                </a:gridCol>
                <a:gridCol w="4799647">
                  <a:extLst>
                    <a:ext uri="{9D8B030D-6E8A-4147-A177-3AD203B41FA5}">
                      <a16:colId xmlns:a16="http://schemas.microsoft.com/office/drawing/2014/main" val="1267486833"/>
                    </a:ext>
                  </a:extLst>
                </a:gridCol>
              </a:tblGrid>
              <a:tr h="5585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 anchor="ctr">
                    <a:solidFill>
                      <a:srgbClr val="F78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14738"/>
                  </a:ext>
                </a:extLst>
              </a:tr>
              <a:tr h="665769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langage basé sur la notion de vecteur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(= simplification les calculs mathématiques)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les variables passées comme arguments sont dupliquées en mémoire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09772"/>
                  </a:ext>
                </a:extLst>
              </a:tr>
              <a:tr h="419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Langage interprété : portabilité du code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Non compilable: performances pouvant être limitées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4866"/>
                  </a:ext>
                </a:extLst>
              </a:tr>
              <a:tr h="420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Programmes courts …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… Temps de calcul parfois long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76797"/>
                  </a:ext>
                </a:extLst>
              </a:tr>
              <a:tr h="421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communauté importante en ligne 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... mais pas de support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2552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pas de typage ni de déclaration obligatoire des variables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du parallélisme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68139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Extensible </a:t>
                      </a:r>
                      <a:r>
                        <a:rPr lang="fr-FR" sz="1600" i="1" dirty="0">
                          <a:latin typeface="+mj-lt"/>
                        </a:rPr>
                        <a:t>via</a:t>
                      </a:r>
                      <a:r>
                        <a:rPr lang="fr-FR" sz="1600" dirty="0">
                          <a:latin typeface="+mj-lt"/>
                        </a:rPr>
                        <a:t> 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les packages</a:t>
                      </a:r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de la concurrence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6887"/>
                  </a:ext>
                </a:extLst>
              </a:tr>
            </a:tbl>
          </a:graphicData>
        </a:graphic>
      </p:graphicFrame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C568CC-6ABC-4C78-9A60-63E556AA1CF6}"/>
              </a:ext>
            </a:extLst>
          </p:cNvPr>
          <p:cNvGrpSpPr/>
          <p:nvPr/>
        </p:nvGrpSpPr>
        <p:grpSpPr>
          <a:xfrm>
            <a:off x="962832" y="2079552"/>
            <a:ext cx="859883" cy="797960"/>
            <a:chOff x="532890" y="1995508"/>
            <a:chExt cx="859883" cy="79796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6E5CA69-81FB-487A-AC6A-26683C001033}"/>
                </a:ext>
              </a:extLst>
            </p:cNvPr>
            <p:cNvGrpSpPr/>
            <p:nvPr/>
          </p:nvGrpSpPr>
          <p:grpSpPr>
            <a:xfrm>
              <a:off x="532890" y="1995508"/>
              <a:ext cx="859883" cy="797960"/>
              <a:chOff x="560814" y="892075"/>
              <a:chExt cx="859883" cy="79796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A7491C8-A3DC-491D-AAF1-A765475A8778}"/>
                  </a:ext>
                </a:extLst>
              </p:cNvPr>
              <p:cNvSpPr/>
              <p:nvPr/>
            </p:nvSpPr>
            <p:spPr>
              <a:xfrm>
                <a:off x="560814" y="892075"/>
                <a:ext cx="797960" cy="79796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Triangle isocèle 15">
                <a:extLst>
                  <a:ext uri="{FF2B5EF4-FFF2-40B4-BE49-F238E27FC236}">
                    <a16:creationId xmlns:a16="http://schemas.microsoft.com/office/drawing/2014/main" id="{9815E2B3-6AD8-4FD6-A728-02D29695AC29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36826B1E-A382-488A-ADAB-0CCD16CE2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47" y="2171874"/>
              <a:ext cx="414231" cy="414231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366955A-86CA-423A-BD29-0F6F2EB04F81}"/>
              </a:ext>
            </a:extLst>
          </p:cNvPr>
          <p:cNvGrpSpPr/>
          <p:nvPr/>
        </p:nvGrpSpPr>
        <p:grpSpPr>
          <a:xfrm flipH="1">
            <a:off x="10761400" y="2070233"/>
            <a:ext cx="848970" cy="797960"/>
            <a:chOff x="543803" y="1995508"/>
            <a:chExt cx="848970" cy="79796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1EF36FA-C3E6-46AD-BE6D-B566073887A1}"/>
                </a:ext>
              </a:extLst>
            </p:cNvPr>
            <p:cNvGrpSpPr/>
            <p:nvPr/>
          </p:nvGrpSpPr>
          <p:grpSpPr>
            <a:xfrm>
              <a:off x="543803" y="1995508"/>
              <a:ext cx="848970" cy="797960"/>
              <a:chOff x="571727" y="892075"/>
              <a:chExt cx="848970" cy="79796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0A120FB-EED6-48C5-8E24-11B006080DD4}"/>
                  </a:ext>
                </a:extLst>
              </p:cNvPr>
              <p:cNvSpPr/>
              <p:nvPr/>
            </p:nvSpPr>
            <p:spPr>
              <a:xfrm>
                <a:off x="571727" y="892075"/>
                <a:ext cx="797960" cy="7979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3890A43-86E0-4F47-8D11-DC5DD733AF1D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CA88931F-04EF-436F-A427-C891A88F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16647" y="2202870"/>
              <a:ext cx="414231" cy="414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01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1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4. Accès au site et téléchargement</a:t>
            </a:r>
          </a:p>
        </p:txBody>
      </p:sp>
      <p:sp>
        <p:nvSpPr>
          <p:cNvPr id="8" name="ZoneTexte 2">
            <a:extLst>
              <a:ext uri="{FF2B5EF4-FFF2-40B4-BE49-F238E27FC236}">
                <a16:creationId xmlns:a16="http://schemas.microsoft.com/office/drawing/2014/main" id="{7B503E30-4E55-49B9-95DA-605057CA1951}"/>
              </a:ext>
            </a:extLst>
          </p:cNvPr>
          <p:cNvSpPr txBox="1"/>
          <p:nvPr/>
        </p:nvSpPr>
        <p:spPr>
          <a:xfrm>
            <a:off x="151044" y="1705664"/>
            <a:ext cx="7855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1. Télécharger R :      </a:t>
            </a:r>
            <a:r>
              <a:rPr lang="fr-FR" dirty="0">
                <a:hlinkClick r:id="rId2"/>
              </a:rPr>
              <a:t>https://www.r-project.org/</a:t>
            </a:r>
            <a:endParaRPr lang="fr-FR" dirty="0"/>
          </a:p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2. Télécharger Rstudio :           </a:t>
            </a:r>
            <a:r>
              <a:rPr lang="fr-FR" dirty="0">
                <a:hlinkClick r:id="rId3"/>
              </a:rPr>
              <a:t>https://www.rstudio.com/products/RStudio/</a:t>
            </a:r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F48EAF-134A-4AA2-ABC1-D0FC5AF54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750" y="4394211"/>
            <a:ext cx="3533775" cy="19050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44F7810-2D48-4CB4-8B85-9F259B870A57}"/>
              </a:ext>
            </a:extLst>
          </p:cNvPr>
          <p:cNvSpPr/>
          <p:nvPr/>
        </p:nvSpPr>
        <p:spPr>
          <a:xfrm flipH="1">
            <a:off x="7798671" y="5762509"/>
            <a:ext cx="1519707" cy="399245"/>
          </a:xfrm>
          <a:prstGeom prst="rightArrow">
            <a:avLst>
              <a:gd name="adj1" fmla="val 4354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F3E2BA-9293-4A77-97F2-55A630C44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148" y="1705664"/>
            <a:ext cx="5576820" cy="202095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2B9041F-9326-4741-BA94-35AAC3F1DB63}"/>
              </a:ext>
            </a:extLst>
          </p:cNvPr>
          <p:cNvSpPr/>
          <p:nvPr/>
        </p:nvSpPr>
        <p:spPr>
          <a:xfrm>
            <a:off x="5365914" y="2040515"/>
            <a:ext cx="1098997" cy="34772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Environnement de base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99B918-819B-4C97-B133-676311AF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1" y="1071007"/>
            <a:ext cx="8113486" cy="4408208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42A000-3A9D-4F7B-B0C3-EB345601BA7F}"/>
              </a:ext>
            </a:extLst>
          </p:cNvPr>
          <p:cNvCxnSpPr/>
          <p:nvPr/>
        </p:nvCxnSpPr>
        <p:spPr>
          <a:xfrm>
            <a:off x="1161143" y="2424774"/>
            <a:ext cx="1190171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4">
            <a:extLst>
              <a:ext uri="{FF2B5EF4-FFF2-40B4-BE49-F238E27FC236}">
                <a16:creationId xmlns:a16="http://schemas.microsoft.com/office/drawing/2014/main" id="{8F418FE9-9B09-483B-B389-61A4FE6D029C}"/>
              </a:ext>
            </a:extLst>
          </p:cNvPr>
          <p:cNvSpPr txBox="1"/>
          <p:nvPr/>
        </p:nvSpPr>
        <p:spPr>
          <a:xfrm>
            <a:off x="424543" y="2070133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Scripts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4509279-B1B3-4765-BE9E-6939CC218882}"/>
              </a:ext>
            </a:extLst>
          </p:cNvPr>
          <p:cNvCxnSpPr/>
          <p:nvPr/>
        </p:nvCxnSpPr>
        <p:spPr>
          <a:xfrm flipV="1">
            <a:off x="1306286" y="4268088"/>
            <a:ext cx="1045028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49E49986-8FF7-4A98-8799-7C2758BBD674}"/>
              </a:ext>
            </a:extLst>
          </p:cNvPr>
          <p:cNvSpPr txBox="1"/>
          <p:nvPr/>
        </p:nvSpPr>
        <p:spPr>
          <a:xfrm>
            <a:off x="350982" y="4334184"/>
            <a:ext cx="13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Console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66BCEEA-D6EF-4B0B-9E9B-5E40BA6BA430}"/>
              </a:ext>
            </a:extLst>
          </p:cNvPr>
          <p:cNvCxnSpPr>
            <a:cxnSpLocks/>
          </p:cNvCxnSpPr>
          <p:nvPr/>
        </p:nvCxnSpPr>
        <p:spPr>
          <a:xfrm flipH="1">
            <a:off x="8882743" y="1844203"/>
            <a:ext cx="1248228" cy="58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21">
            <a:extLst>
              <a:ext uri="{FF2B5EF4-FFF2-40B4-BE49-F238E27FC236}">
                <a16:creationId xmlns:a16="http://schemas.microsoft.com/office/drawing/2014/main" id="{6B9F1DD3-D700-4576-8FE7-BD2028BA6DC7}"/>
              </a:ext>
            </a:extLst>
          </p:cNvPr>
          <p:cNvSpPr txBox="1"/>
          <p:nvPr/>
        </p:nvSpPr>
        <p:spPr>
          <a:xfrm>
            <a:off x="10130971" y="1382538"/>
            <a:ext cx="19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Vue des fonctions et données</a:t>
            </a:r>
          </a:p>
        </p:txBody>
      </p:sp>
      <p:sp>
        <p:nvSpPr>
          <p:cNvPr id="15" name="ZoneTexte 22">
            <a:extLst>
              <a:ext uri="{FF2B5EF4-FFF2-40B4-BE49-F238E27FC236}">
                <a16:creationId xmlns:a16="http://schemas.microsoft.com/office/drawing/2014/main" id="{C86EA4B2-5533-4E51-AA85-66FA5B4EAFA8}"/>
              </a:ext>
            </a:extLst>
          </p:cNvPr>
          <p:cNvSpPr txBox="1"/>
          <p:nvPr/>
        </p:nvSpPr>
        <p:spPr>
          <a:xfrm>
            <a:off x="10159999" y="4103352"/>
            <a:ext cx="191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/>
              <a:t>Aide</a:t>
            </a:r>
          </a:p>
          <a:p>
            <a:pPr marL="285750" indent="-285750">
              <a:buFontTx/>
              <a:buChar char="-"/>
            </a:pPr>
            <a:r>
              <a:rPr lang="fr-FR" dirty="0"/>
              <a:t>Graphiques</a:t>
            </a:r>
          </a:p>
          <a:p>
            <a:pPr marL="285750" indent="-285750">
              <a:buFontTx/>
              <a:buChar char="-"/>
            </a:pPr>
            <a:r>
              <a:rPr lang="fr-FR" dirty="0"/>
              <a:t>Fichiers</a:t>
            </a:r>
          </a:p>
          <a:p>
            <a:pPr marL="285750" indent="-285750">
              <a:buFontTx/>
              <a:buChar char="-"/>
            </a:pPr>
            <a:r>
              <a:rPr lang="fr-FR" dirty="0"/>
              <a:t>Packages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E0C6F5A-BF9D-4FB6-8D53-9771421C1682}"/>
              </a:ext>
            </a:extLst>
          </p:cNvPr>
          <p:cNvCxnSpPr/>
          <p:nvPr/>
        </p:nvCxnSpPr>
        <p:spPr>
          <a:xfrm flipH="1" flipV="1">
            <a:off x="8882743" y="4137460"/>
            <a:ext cx="1248228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3">
            <a:extLst>
              <a:ext uri="{FF2B5EF4-FFF2-40B4-BE49-F238E27FC236}">
                <a16:creationId xmlns:a16="http://schemas.microsoft.com/office/drawing/2014/main" id="{BCDB8EE6-0773-4412-8569-61E1BBBA795F}"/>
              </a:ext>
            </a:extLst>
          </p:cNvPr>
          <p:cNvSpPr txBox="1"/>
          <p:nvPr/>
        </p:nvSpPr>
        <p:spPr>
          <a:xfrm>
            <a:off x="0" y="547921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i="1" dirty="0"/>
              <a:t>IDE </a:t>
            </a:r>
            <a:r>
              <a:rPr lang="fr-FR" sz="1400" b="1" i="1" dirty="0" err="1"/>
              <a:t>RStudio</a:t>
            </a:r>
            <a:r>
              <a:rPr lang="fr-FR" sz="1400" b="1" i="1" dirty="0"/>
              <a:t> </a:t>
            </a:r>
            <a:r>
              <a:rPr lang="fr-FR" sz="1400" i="1" dirty="0"/>
              <a:t>: environnement de développement gratuit, libre et multiplateforme pour R</a:t>
            </a:r>
          </a:p>
        </p:txBody>
      </p:sp>
    </p:spTree>
    <p:extLst>
      <p:ext uri="{BB962C8B-B14F-4D97-AF65-F5344CB8AC3E}">
        <p14:creationId xmlns:p14="http://schemas.microsoft.com/office/powerpoint/2010/main" val="290129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46D10D-5C49-40F9-821B-D18CC6B86C5E}"/>
              </a:ext>
            </a:extLst>
          </p:cNvPr>
          <p:cNvSpPr/>
          <p:nvPr/>
        </p:nvSpPr>
        <p:spPr>
          <a:xfrm>
            <a:off x="956504" y="1267736"/>
            <a:ext cx="10623442" cy="3831649"/>
          </a:xfrm>
          <a:prstGeom prst="rect">
            <a:avLst/>
          </a:prstGeom>
          <a:solidFill>
            <a:srgbClr val="6F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2CCB30-41E0-4ADC-9AB5-41F084E87365}"/>
              </a:ext>
            </a:extLst>
          </p:cNvPr>
          <p:cNvGrpSpPr/>
          <p:nvPr/>
        </p:nvGrpSpPr>
        <p:grpSpPr>
          <a:xfrm>
            <a:off x="553194" y="960656"/>
            <a:ext cx="859883" cy="797960"/>
            <a:chOff x="560814" y="892075"/>
            <a:chExt cx="859883" cy="79796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154CC78-34D1-4ADE-9268-3AD29A52729B}"/>
                </a:ext>
              </a:extLst>
            </p:cNvPr>
            <p:cNvSpPr/>
            <p:nvPr/>
          </p:nvSpPr>
          <p:spPr>
            <a:xfrm>
              <a:off x="560814" y="892075"/>
              <a:ext cx="797960" cy="797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058091D2-C0DA-4888-8AB5-49FC498A5252}"/>
                </a:ext>
              </a:extLst>
            </p:cNvPr>
            <p:cNvSpPr/>
            <p:nvPr/>
          </p:nvSpPr>
          <p:spPr>
            <a:xfrm rot="7663397">
              <a:off x="1245847" y="1470742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D5D8409-EB71-475F-85E9-BA62D5545D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0011" y="1126354"/>
            <a:ext cx="453134" cy="4531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4CCA84-3FAD-451D-A9B5-A4508C9771DE}"/>
              </a:ext>
            </a:extLst>
          </p:cNvPr>
          <p:cNvSpPr/>
          <p:nvPr/>
        </p:nvSpPr>
        <p:spPr>
          <a:xfrm>
            <a:off x="1045030" y="1875683"/>
            <a:ext cx="10447316" cy="312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0670610-F12A-4F3F-9E7E-3D20B56DDB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25650" y="2008188"/>
            <a:ext cx="10166350" cy="34496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types de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Importer – Exporter des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techniques pour tracer des courbes et créer des graphiques</a:t>
            </a: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15375604-40B0-4AFA-B12C-93A711C4FF9D}"/>
              </a:ext>
            </a:extLst>
          </p:cNvPr>
          <p:cNvSpPr txBox="1">
            <a:spLocks/>
          </p:cNvSpPr>
          <p:nvPr/>
        </p:nvSpPr>
        <p:spPr>
          <a:xfrm>
            <a:off x="1547971" y="1314492"/>
            <a:ext cx="3028953" cy="783630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2200" b="1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538163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+mj-lt"/>
              <a:buNone/>
            </a:pPr>
            <a:r>
              <a:rPr lang="fr-FR" sz="3200" b="0" dirty="0">
                <a:solidFill>
                  <a:schemeClr val="bg1"/>
                </a:solidFill>
                <a:latin typeface="+mj-lt"/>
              </a:rPr>
              <a:t>Programme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60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Utilisation de la console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BF995A5-FBAD-420D-896A-53E220BE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04" y="2065797"/>
            <a:ext cx="5655956" cy="2726406"/>
          </a:xfrm>
          <a:prstGeom prst="rect">
            <a:avLst/>
          </a:prstGeom>
        </p:spPr>
      </p:pic>
      <p:sp>
        <p:nvSpPr>
          <p:cNvPr id="21" name="ZoneTexte 18">
            <a:extLst>
              <a:ext uri="{FF2B5EF4-FFF2-40B4-BE49-F238E27FC236}">
                <a16:creationId xmlns:a16="http://schemas.microsoft.com/office/drawing/2014/main" id="{E55973F7-398A-4E97-B12C-3AD46CBFBD29}"/>
              </a:ext>
            </a:extLst>
          </p:cNvPr>
          <p:cNvSpPr txBox="1"/>
          <p:nvPr/>
        </p:nvSpPr>
        <p:spPr>
          <a:xfrm>
            <a:off x="881939" y="301326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1. Calcul simple directement dans la ligne de commande : instruction -&gt; résultat</a:t>
            </a:r>
          </a:p>
        </p:txBody>
      </p:sp>
      <p:pic>
        <p:nvPicPr>
          <p:cNvPr id="2050" name="Picture 2" descr="Billetterie-Spectacle vivants-concerts-crÃ©on-gironde">
            <a:extLst>
              <a:ext uri="{FF2B5EF4-FFF2-40B4-BE49-F238E27FC236}">
                <a16:creationId xmlns:a16="http://schemas.microsoft.com/office/drawing/2014/main" id="{D6E9AB4E-AA17-4FBC-8912-5223B6D4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9" y="5331418"/>
            <a:ext cx="993344" cy="9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7D498D-068B-471F-885B-386C82492DDE}"/>
              </a:ext>
            </a:extLst>
          </p:cNvPr>
          <p:cNvSpPr txBox="1"/>
          <p:nvPr/>
        </p:nvSpPr>
        <p:spPr>
          <a:xfrm>
            <a:off x="1487837" y="5828090"/>
            <a:ext cx="4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résultat ne sera pas enregistré en mémoire</a:t>
            </a:r>
          </a:p>
        </p:txBody>
      </p:sp>
    </p:spTree>
    <p:extLst>
      <p:ext uri="{BB962C8B-B14F-4D97-AF65-F5344CB8AC3E}">
        <p14:creationId xmlns:p14="http://schemas.microsoft.com/office/powerpoint/2010/main" val="110637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C13EB7-47D0-440B-9F0A-5E33DE5D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88" y="1999263"/>
            <a:ext cx="5400675" cy="3267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82E3AC-4BB5-4393-A302-B67599E3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953" y="1989738"/>
            <a:ext cx="3248025" cy="3248025"/>
          </a:xfrm>
          <a:prstGeom prst="rect">
            <a:avLst/>
          </a:prstGeom>
        </p:spPr>
      </p:pic>
      <p:sp>
        <p:nvSpPr>
          <p:cNvPr id="10" name="ZoneTexte 10">
            <a:extLst>
              <a:ext uri="{FF2B5EF4-FFF2-40B4-BE49-F238E27FC236}">
                <a16:creationId xmlns:a16="http://schemas.microsoft.com/office/drawing/2014/main" id="{B892ABC1-9DD5-42DA-81B0-2F2D799F4374}"/>
              </a:ext>
            </a:extLst>
          </p:cNvPr>
          <p:cNvSpPr txBox="1"/>
          <p:nvPr/>
        </p:nvSpPr>
        <p:spPr>
          <a:xfrm>
            <a:off x="506249" y="1411080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1: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781638D2-9D22-4109-8AD1-C4B949F499F0}"/>
              </a:ext>
            </a:extLst>
          </p:cNvPr>
          <p:cNvSpPr txBox="1"/>
          <p:nvPr/>
        </p:nvSpPr>
        <p:spPr>
          <a:xfrm>
            <a:off x="7317026" y="1412074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2: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6657F9A-2A8F-4648-8806-6F0A2CE692E7}"/>
              </a:ext>
            </a:extLst>
          </p:cNvPr>
          <p:cNvCxnSpPr>
            <a:cxnSpLocks/>
          </p:cNvCxnSpPr>
          <p:nvPr/>
        </p:nvCxnSpPr>
        <p:spPr>
          <a:xfrm>
            <a:off x="6871583" y="2109907"/>
            <a:ext cx="0" cy="361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0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1DC553D-E090-4CD9-B0B7-8A4E1FB9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6" y="1532321"/>
            <a:ext cx="5545982" cy="109338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D20399F-29FD-4AD7-BE43-303137E319BB}"/>
              </a:ext>
            </a:extLst>
          </p:cNvPr>
          <p:cNvSpPr txBox="1"/>
          <p:nvPr/>
        </p:nvSpPr>
        <p:spPr>
          <a:xfrm>
            <a:off x="1328243" y="1028371"/>
            <a:ext cx="589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Ecriture dans le script (calcul, fonction, algorithme, …)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0F10E6B-278B-4B64-B8E1-8B0A2E8A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13" y="3457904"/>
            <a:ext cx="4810125" cy="2371725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C844C82C-CBC0-43A5-ACAC-AB791315A486}"/>
              </a:ext>
            </a:extLst>
          </p:cNvPr>
          <p:cNvSpPr/>
          <p:nvPr/>
        </p:nvSpPr>
        <p:spPr>
          <a:xfrm>
            <a:off x="6496539" y="2628407"/>
            <a:ext cx="364324" cy="661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ZoneTexte 4">
            <a:extLst>
              <a:ext uri="{FF2B5EF4-FFF2-40B4-BE49-F238E27FC236}">
                <a16:creationId xmlns:a16="http://schemas.microsoft.com/office/drawing/2014/main" id="{0966B74C-ED6F-42F4-93CD-3529C8BCAA70}"/>
              </a:ext>
            </a:extLst>
          </p:cNvPr>
          <p:cNvSpPr txBox="1"/>
          <p:nvPr/>
        </p:nvSpPr>
        <p:spPr>
          <a:xfrm>
            <a:off x="6860863" y="2814918"/>
            <a:ext cx="40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Affichage du résultat dans la console </a:t>
            </a:r>
          </a:p>
        </p:txBody>
      </p:sp>
    </p:spTree>
    <p:extLst>
      <p:ext uri="{BB962C8B-B14F-4D97-AF65-F5344CB8AC3E}">
        <p14:creationId xmlns:p14="http://schemas.microsoft.com/office/powerpoint/2010/main" val="3600254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826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93AC97-7537-477D-ACF1-D59137D8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71" y="1338504"/>
            <a:ext cx="6686550" cy="4552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CDA6DD-F5A0-4935-9C7B-98C2570C8ECC}"/>
              </a:ext>
            </a:extLst>
          </p:cNvPr>
          <p:cNvSpPr/>
          <p:nvPr/>
        </p:nvSpPr>
        <p:spPr>
          <a:xfrm>
            <a:off x="4132299" y="4161192"/>
            <a:ext cx="811369" cy="27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A33915-222C-4B86-A3C5-02968ADCFB5E}"/>
              </a:ext>
            </a:extLst>
          </p:cNvPr>
          <p:cNvCxnSpPr/>
          <p:nvPr/>
        </p:nvCxnSpPr>
        <p:spPr>
          <a:xfrm>
            <a:off x="3205020" y="4315739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9">
            <a:extLst>
              <a:ext uri="{FF2B5EF4-FFF2-40B4-BE49-F238E27FC236}">
                <a16:creationId xmlns:a16="http://schemas.microsoft.com/office/drawing/2014/main" id="{A92C3E68-89B8-4FD0-BFB7-DF292187D7D5}"/>
              </a:ext>
            </a:extLst>
          </p:cNvPr>
          <p:cNvSpPr txBox="1"/>
          <p:nvPr/>
        </p:nvSpPr>
        <p:spPr>
          <a:xfrm>
            <a:off x="1582282" y="3929373"/>
            <a:ext cx="198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Enregistrement via Save/Save As…</a:t>
            </a:r>
          </a:p>
        </p:txBody>
      </p:sp>
    </p:spTree>
    <p:extLst>
      <p:ext uri="{BB962C8B-B14F-4D97-AF65-F5344CB8AC3E}">
        <p14:creationId xmlns:p14="http://schemas.microsoft.com/office/powerpoint/2010/main" val="1233779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419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756A92-DB58-4B2B-907F-D2EC23326FD6}"/>
              </a:ext>
            </a:extLst>
          </p:cNvPr>
          <p:cNvSpPr txBox="1"/>
          <p:nvPr/>
        </p:nvSpPr>
        <p:spPr>
          <a:xfrm>
            <a:off x="1348353" y="2335974"/>
            <a:ext cx="1050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Enregistrer votre script R avec un .R</a:t>
            </a:r>
          </a:p>
          <a:p>
            <a:endParaRPr lang="fr-FR" sz="2400" dirty="0"/>
          </a:p>
          <a:p>
            <a:r>
              <a:rPr lang="fr-FR" sz="2400" b="1" i="1" u="sng" dirty="0"/>
              <a:t>Ex : </a:t>
            </a:r>
            <a:r>
              <a:rPr lang="fr-FR" sz="2400" dirty="0"/>
              <a:t>vous souhaitez appeler votre fichier exemple_1</a:t>
            </a:r>
          </a:p>
          <a:p>
            <a:r>
              <a:rPr lang="fr-FR" sz="2400" dirty="0"/>
              <a:t>        vous l’enregistrer directement en «  exemple_1.R »</a:t>
            </a:r>
          </a:p>
        </p:txBody>
      </p:sp>
    </p:spTree>
    <p:extLst>
      <p:ext uri="{BB962C8B-B14F-4D97-AF65-F5344CB8AC3E}">
        <p14:creationId xmlns:p14="http://schemas.microsoft.com/office/powerpoint/2010/main" val="248440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83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 répertoire sous 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EE5676-5A06-47AF-9A3E-0990D1ED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69" y="2575507"/>
            <a:ext cx="8575664" cy="1399589"/>
          </a:xfrm>
          <a:prstGeom prst="rect">
            <a:avLst/>
          </a:prstGeom>
        </p:spPr>
      </p:pic>
      <p:sp>
        <p:nvSpPr>
          <p:cNvPr id="13" name="ZoneTexte 5">
            <a:extLst>
              <a:ext uri="{FF2B5EF4-FFF2-40B4-BE49-F238E27FC236}">
                <a16:creationId xmlns:a16="http://schemas.microsoft.com/office/drawing/2014/main" id="{08C7F649-A856-4B63-A3E3-718B5C553143}"/>
              </a:ext>
            </a:extLst>
          </p:cNvPr>
          <p:cNvSpPr txBox="1"/>
          <p:nvPr/>
        </p:nvSpPr>
        <p:spPr>
          <a:xfrm>
            <a:off x="530797" y="1245752"/>
            <a:ext cx="1109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exécuter votre commande, il suffit de sélectionner ce que vous souhaitez exécuter puis </a:t>
            </a:r>
            <a:r>
              <a:rPr lang="fr-FR" b="1" dirty="0"/>
              <a:t>appuyer sur ‘Run’ </a:t>
            </a:r>
            <a:br>
              <a:rPr lang="fr-FR" b="1" dirty="0"/>
            </a:br>
            <a:r>
              <a:rPr lang="fr-FR" b="1" dirty="0"/>
              <a:t>ou avec les touches CTRL+ENTER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FD66F-6671-49FF-AB5E-E07091051AD2}"/>
              </a:ext>
            </a:extLst>
          </p:cNvPr>
          <p:cNvSpPr/>
          <p:nvPr/>
        </p:nvSpPr>
        <p:spPr>
          <a:xfrm>
            <a:off x="9433317" y="2487129"/>
            <a:ext cx="811369" cy="369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8D5BEFF-9D87-4CFD-BC3A-6479E7C8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11" y="4467402"/>
            <a:ext cx="4457700" cy="1123950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DBD91323-8DF2-4C84-BB48-79D73839BCD5}"/>
              </a:ext>
            </a:extLst>
          </p:cNvPr>
          <p:cNvSpPr/>
          <p:nvPr/>
        </p:nvSpPr>
        <p:spPr>
          <a:xfrm>
            <a:off x="5412287" y="3879537"/>
            <a:ext cx="668214" cy="411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599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 Répertoire sous r</a:t>
            </a:r>
          </a:p>
        </p:txBody>
      </p:sp>
      <p:sp>
        <p:nvSpPr>
          <p:cNvPr id="9" name="ZoneTexte 4">
            <a:extLst>
              <a:ext uri="{FF2B5EF4-FFF2-40B4-BE49-F238E27FC236}">
                <a16:creationId xmlns:a16="http://schemas.microsoft.com/office/drawing/2014/main" id="{1FFF3D19-04C0-43F4-B837-AE3D7AA8A86D}"/>
              </a:ext>
            </a:extLst>
          </p:cNvPr>
          <p:cNvSpPr txBox="1"/>
          <p:nvPr/>
        </p:nvSpPr>
        <p:spPr>
          <a:xfrm>
            <a:off x="1106310" y="1242946"/>
            <a:ext cx="75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des chemins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A50E766-7F9F-4AF8-9407-C268B654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83" y="1768955"/>
            <a:ext cx="4979596" cy="5241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2C668E-5E0C-4010-8F8A-E441BA87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29" y="2427785"/>
            <a:ext cx="10254155" cy="529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La fonction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getwd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 affiche la localisation du répertoire de travail sous la forme d'un chemin absolu.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F76B5-BA9F-44B7-B020-B0F31BBCF1DA}"/>
              </a:ext>
            </a:extLst>
          </p:cNvPr>
          <p:cNvSpPr/>
          <p:nvPr/>
        </p:nvSpPr>
        <p:spPr>
          <a:xfrm>
            <a:off x="2310483" y="1725476"/>
            <a:ext cx="5125792" cy="635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ZoneTexte 14">
            <a:extLst>
              <a:ext uri="{FF2B5EF4-FFF2-40B4-BE49-F238E27FC236}">
                <a16:creationId xmlns:a16="http://schemas.microsoft.com/office/drawing/2014/main" id="{793D255A-B73F-4469-AFE5-499C7F73546F}"/>
              </a:ext>
            </a:extLst>
          </p:cNvPr>
          <p:cNvSpPr txBox="1"/>
          <p:nvPr/>
        </p:nvSpPr>
        <p:spPr>
          <a:xfrm>
            <a:off x="1106310" y="3554490"/>
            <a:ext cx="75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Modification des chemins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0CB1551-30D3-4D02-A458-454D2217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56" y="4114295"/>
            <a:ext cx="6055622" cy="5253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FDC5EC-8F4D-4AD5-814C-016F26B1CAC6}"/>
              </a:ext>
            </a:extLst>
          </p:cNvPr>
          <p:cNvSpPr/>
          <p:nvPr/>
        </p:nvSpPr>
        <p:spPr>
          <a:xfrm>
            <a:off x="2310484" y="4038331"/>
            <a:ext cx="6165094" cy="635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F0234-AA65-4E91-A286-4D3DDA79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484" y="4807303"/>
            <a:ext cx="9881517" cy="529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On peut modifier la localisation du répertoire de travail avec la fonction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setwd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6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22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Aide</a:t>
            </a: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4D6D2E77-37FB-4C16-B9EE-8EEC78920724}"/>
              </a:ext>
            </a:extLst>
          </p:cNvPr>
          <p:cNvSpPr txBox="1"/>
          <p:nvPr/>
        </p:nvSpPr>
        <p:spPr>
          <a:xfrm>
            <a:off x="390659" y="1257716"/>
            <a:ext cx="112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Lorsque l’on souhaite accéder à l’aide intégrée de R sur une fonction 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20AC94-0909-418D-B9A9-81DBC52B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83" y="2544168"/>
            <a:ext cx="1892341" cy="3379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E2477F6-36EE-499D-999E-319EA65E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84" y="1735810"/>
            <a:ext cx="3656678" cy="2864277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CEF60B26-7D65-4338-83A1-E31608E47F57}"/>
              </a:ext>
            </a:extLst>
          </p:cNvPr>
          <p:cNvSpPr/>
          <p:nvPr/>
        </p:nvSpPr>
        <p:spPr>
          <a:xfrm>
            <a:off x="3871137" y="3062524"/>
            <a:ext cx="1195754" cy="17465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84EE755-24F7-4884-90BA-4383AA8F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83" y="3332997"/>
            <a:ext cx="1469718" cy="422544"/>
          </a:xfrm>
          <a:prstGeom prst="rect">
            <a:avLst/>
          </a:prstGeom>
        </p:spPr>
      </p:pic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7D82A211-839E-4BD8-BE7D-51A69868536C}"/>
              </a:ext>
            </a:extLst>
          </p:cNvPr>
          <p:cNvSpPr/>
          <p:nvPr/>
        </p:nvSpPr>
        <p:spPr>
          <a:xfrm>
            <a:off x="3227924" y="2544168"/>
            <a:ext cx="300730" cy="12113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ZoneTexte 13">
            <a:extLst>
              <a:ext uri="{FF2B5EF4-FFF2-40B4-BE49-F238E27FC236}">
                <a16:creationId xmlns:a16="http://schemas.microsoft.com/office/drawing/2014/main" id="{FD1CEA6F-10A4-423C-BB5C-63E84176DA5B}"/>
              </a:ext>
            </a:extLst>
          </p:cNvPr>
          <p:cNvSpPr txBox="1"/>
          <p:nvPr/>
        </p:nvSpPr>
        <p:spPr>
          <a:xfrm>
            <a:off x="265072" y="5050998"/>
            <a:ext cx="1166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solidFill>
                  <a:srgbClr val="002060"/>
                </a:solidFill>
              </a:rPr>
              <a:t>Ces deux commandes affichent une page (en anglais) décrivant la fonction, ses paramètres, son résultat, le tout accompagné de diverses notes, références et exemples.</a:t>
            </a:r>
          </a:p>
        </p:txBody>
      </p:sp>
    </p:spTree>
    <p:extLst>
      <p:ext uri="{BB962C8B-B14F-4D97-AF65-F5344CB8AC3E}">
        <p14:creationId xmlns:p14="http://schemas.microsoft.com/office/powerpoint/2010/main" val="197969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859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Commentaires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1F8085-A2BB-4D0F-A498-3127B0D4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2" y="3923838"/>
            <a:ext cx="6196796" cy="1781579"/>
          </a:xfrm>
          <a:prstGeom prst="rect">
            <a:avLst/>
          </a:prstGeom>
        </p:spPr>
      </p:pic>
      <p:sp>
        <p:nvSpPr>
          <p:cNvPr id="17" name="ZoneTexte 5">
            <a:extLst>
              <a:ext uri="{FF2B5EF4-FFF2-40B4-BE49-F238E27FC236}">
                <a16:creationId xmlns:a16="http://schemas.microsoft.com/office/drawing/2014/main" id="{3F74EE0A-BE9A-4D2C-8C4A-740EA9689C67}"/>
              </a:ext>
            </a:extLst>
          </p:cNvPr>
          <p:cNvSpPr txBox="1"/>
          <p:nvPr/>
        </p:nvSpPr>
        <p:spPr>
          <a:xfrm>
            <a:off x="680830" y="1643910"/>
            <a:ext cx="1083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Les commentaires sont essentiels dans un script : il s’agit d’un texte libre, commençant par un ou plusieurs # et ignoré par R.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Ils décrivent les étapes d’un script, permet de documenter, d’expliciter ce que l’on fait afin de faciliter la compréhension du code :</a:t>
            </a:r>
          </a:p>
        </p:txBody>
      </p:sp>
    </p:spTree>
    <p:extLst>
      <p:ext uri="{BB962C8B-B14F-4D97-AF65-F5344CB8AC3E}">
        <p14:creationId xmlns:p14="http://schemas.microsoft.com/office/powerpoint/2010/main" val="1721675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1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packages</a:t>
            </a:r>
          </a:p>
        </p:txBody>
      </p:sp>
      <p:sp>
        <p:nvSpPr>
          <p:cNvPr id="5" name="ZoneTexte 2">
            <a:extLst>
              <a:ext uri="{FF2B5EF4-FFF2-40B4-BE49-F238E27FC236}">
                <a16:creationId xmlns:a16="http://schemas.microsoft.com/office/drawing/2014/main" id="{C876788F-E0EE-426B-A2FA-7B105D55E22E}"/>
              </a:ext>
            </a:extLst>
          </p:cNvPr>
          <p:cNvSpPr txBox="1"/>
          <p:nvPr/>
        </p:nvSpPr>
        <p:spPr>
          <a:xfrm>
            <a:off x="809222" y="1309236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 étant un logiciel libre, il bénéficie d’un développement communautaire riche et dynamique.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L’installation de base de R permet de faire énormément de choses, mais le langage dispose en plus d’un système d’extensions permettant </a:t>
            </a:r>
            <a:r>
              <a:rPr lang="fr-FR" b="1" dirty="0"/>
              <a:t>d’ajouter facilement de nouvelles fonctionnalités grâce à des packages</a:t>
            </a:r>
            <a:r>
              <a:rPr lang="fr-FR" dirty="0"/>
              <a:t>.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9B7FA6C4-6180-4BDC-9D17-A815664D0FDC}"/>
              </a:ext>
            </a:extLst>
          </p:cNvPr>
          <p:cNvSpPr/>
          <p:nvPr/>
        </p:nvSpPr>
        <p:spPr>
          <a:xfrm>
            <a:off x="372413" y="1309236"/>
            <a:ext cx="296214" cy="386366"/>
          </a:xfrm>
          <a:prstGeom prst="chevr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2" descr="Installer une extension">
            <a:extLst>
              <a:ext uri="{FF2B5EF4-FFF2-40B4-BE49-F238E27FC236}">
                <a16:creationId xmlns:a16="http://schemas.microsoft.com/office/drawing/2014/main" id="{A84AB2F3-58E4-451A-8CF3-FCEC7152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70" y="3344207"/>
            <a:ext cx="4943657" cy="136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nstallation dâune extension">
            <a:extLst>
              <a:ext uri="{FF2B5EF4-FFF2-40B4-BE49-F238E27FC236}">
                <a16:creationId xmlns:a16="http://schemas.microsoft.com/office/drawing/2014/main" id="{171F5BE7-EFB0-4ED8-9D96-912D1675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16" y="2638354"/>
            <a:ext cx="3131501" cy="236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6">
            <a:extLst>
              <a:ext uri="{FF2B5EF4-FFF2-40B4-BE49-F238E27FC236}">
                <a16:creationId xmlns:a16="http://schemas.microsoft.com/office/drawing/2014/main" id="{05421A72-18AB-4334-992F-63D4AD45556B}"/>
              </a:ext>
            </a:extLst>
          </p:cNvPr>
          <p:cNvSpPr txBox="1"/>
          <p:nvPr/>
        </p:nvSpPr>
        <p:spPr>
          <a:xfrm>
            <a:off x="809222" y="5121380"/>
            <a:ext cx="105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/>
              <a:t>Une fois le package installé, il faut le “charger” avant de pouvoir utiliser les fonctions qu’il propose. Ceci se fait avec la fonction </a:t>
            </a:r>
            <a:r>
              <a:rPr lang="fr-FR" altLang="fr-FR" b="1" dirty="0" err="1">
                <a:solidFill>
                  <a:srgbClr val="C00000"/>
                </a:solidFill>
              </a:rPr>
              <a:t>library</a:t>
            </a:r>
            <a:r>
              <a:rPr lang="fr-FR" altLang="fr-FR" b="1" dirty="0">
                <a:solidFill>
                  <a:srgbClr val="C00000"/>
                </a:solidFill>
              </a:rPr>
              <a:t>(</a:t>
            </a:r>
            <a:r>
              <a:rPr lang="fr-FR" altLang="fr-FR" i="1" dirty="0" err="1">
                <a:solidFill>
                  <a:srgbClr val="C00000"/>
                </a:solidFill>
              </a:rPr>
              <a:t>nomdupackage</a:t>
            </a:r>
            <a:r>
              <a:rPr lang="fr-FR" altLang="fr-FR" b="1" dirty="0">
                <a:solidFill>
                  <a:srgbClr val="C00000"/>
                </a:solidFill>
              </a:rPr>
              <a:t>)</a:t>
            </a:r>
          </a:p>
          <a:p>
            <a:endParaRPr lang="fr-FR" dirty="0"/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EE708284-895F-44AE-BCC2-91AC75CFE8D6}"/>
              </a:ext>
            </a:extLst>
          </p:cNvPr>
          <p:cNvSpPr/>
          <p:nvPr/>
        </p:nvSpPr>
        <p:spPr>
          <a:xfrm>
            <a:off x="372413" y="5196679"/>
            <a:ext cx="296214" cy="386366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C1FBC-C916-4933-A27E-6E9D8AE5F794}"/>
              </a:ext>
            </a:extLst>
          </p:cNvPr>
          <p:cNvSpPr/>
          <p:nvPr/>
        </p:nvSpPr>
        <p:spPr>
          <a:xfrm>
            <a:off x="982770" y="3644600"/>
            <a:ext cx="916602" cy="3417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6AFC619-96FD-44D4-BA55-76BDAF504F38}"/>
              </a:ext>
            </a:extLst>
          </p:cNvPr>
          <p:cNvCxnSpPr/>
          <p:nvPr/>
        </p:nvCxnSpPr>
        <p:spPr>
          <a:xfrm flipH="1">
            <a:off x="9639445" y="3656313"/>
            <a:ext cx="517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0">
            <a:extLst>
              <a:ext uri="{FF2B5EF4-FFF2-40B4-BE49-F238E27FC236}">
                <a16:creationId xmlns:a16="http://schemas.microsoft.com/office/drawing/2014/main" id="{8A46C23C-B860-4912-A5F0-96878415DF65}"/>
              </a:ext>
            </a:extLst>
          </p:cNvPr>
          <p:cNvSpPr txBox="1"/>
          <p:nvPr/>
        </p:nvSpPr>
        <p:spPr>
          <a:xfrm>
            <a:off x="10285991" y="337446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Le nom du package (</a:t>
            </a:r>
            <a:r>
              <a:rPr lang="fr-FR" sz="1200" dirty="0" err="1"/>
              <a:t>auto-complétion</a:t>
            </a:r>
            <a:r>
              <a:rPr lang="fr-FR" sz="1200" dirty="0"/>
              <a:t> possible)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A56BD600-6A26-4D0C-B8F5-46B82DF0AE3E}"/>
              </a:ext>
            </a:extLst>
          </p:cNvPr>
          <p:cNvSpPr/>
          <p:nvPr/>
        </p:nvSpPr>
        <p:spPr>
          <a:xfrm>
            <a:off x="372413" y="1909400"/>
            <a:ext cx="296214" cy="386366"/>
          </a:xfrm>
          <a:prstGeom prst="chevr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89F9E2C8-9446-457A-843D-D6170D177A03}"/>
              </a:ext>
            </a:extLst>
          </p:cNvPr>
          <p:cNvSpPr/>
          <p:nvPr/>
        </p:nvSpPr>
        <p:spPr>
          <a:xfrm>
            <a:off x="372413" y="2566509"/>
            <a:ext cx="296214" cy="386366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901300FD-6693-47A3-ACA7-F6952593815D}"/>
              </a:ext>
            </a:extLst>
          </p:cNvPr>
          <p:cNvSpPr txBox="1"/>
          <p:nvPr/>
        </p:nvSpPr>
        <p:spPr>
          <a:xfrm>
            <a:off x="809222" y="2606058"/>
            <a:ext cx="28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Installation d’un package : </a:t>
            </a:r>
          </a:p>
        </p:txBody>
      </p:sp>
    </p:spTree>
    <p:extLst>
      <p:ext uri="{BB962C8B-B14F-4D97-AF65-F5344CB8AC3E}">
        <p14:creationId xmlns:p14="http://schemas.microsoft.com/office/powerpoint/2010/main" val="331609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90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2.</a:t>
            </a: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Les types de </a:t>
            </a:r>
            <a:r>
              <a:rPr lang="en-US" sz="5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données</a:t>
            </a: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88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562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types de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sous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BA50A9-6462-4357-92FE-0677F52714F2}"/>
              </a:ext>
            </a:extLst>
          </p:cNvPr>
          <p:cNvSpPr/>
          <p:nvPr/>
        </p:nvSpPr>
        <p:spPr>
          <a:xfrm>
            <a:off x="6096000" y="621792"/>
            <a:ext cx="5257799" cy="541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Il </a:t>
            </a:r>
            <a:r>
              <a:rPr lang="en-US" sz="2400" dirty="0" err="1"/>
              <a:t>existe</a:t>
            </a:r>
            <a:r>
              <a:rPr lang="en-US" sz="2400" dirty="0"/>
              <a:t> 3 </a:t>
            </a:r>
            <a:r>
              <a:rPr lang="en-US" sz="2400" dirty="0" err="1"/>
              <a:t>grandes</a:t>
            </a:r>
            <a:r>
              <a:rPr lang="en-US" sz="2400" dirty="0"/>
              <a:t> classes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Vecteurs</a:t>
            </a:r>
            <a:r>
              <a:rPr lang="en-US" sz="2400" dirty="0"/>
              <a:t> simples: Ce </a:t>
            </a:r>
            <a:r>
              <a:rPr lang="en-US" sz="2400" dirty="0" err="1"/>
              <a:t>sont</a:t>
            </a:r>
            <a:r>
              <a:rPr lang="en-US" sz="2400" dirty="0"/>
              <a:t> des simples </a:t>
            </a:r>
            <a:r>
              <a:rPr lang="en-US" sz="2400" dirty="0" err="1"/>
              <a:t>listes</a:t>
            </a:r>
            <a:r>
              <a:rPr lang="en-US" sz="2400" dirty="0"/>
              <a:t> </a:t>
            </a:r>
            <a:r>
              <a:rPr lang="en-US" sz="2400" dirty="0" err="1"/>
              <a:t>ordonnées</a:t>
            </a:r>
            <a:r>
              <a:rPr lang="en-US" sz="2400" dirty="0"/>
              <a:t> de </a:t>
            </a:r>
            <a:r>
              <a:rPr lang="en-US" sz="2400" dirty="0" err="1"/>
              <a:t>valeurs</a:t>
            </a:r>
            <a:r>
              <a:rPr lang="en-US" sz="2400" dirty="0"/>
              <a:t> simples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Données</a:t>
            </a:r>
            <a:r>
              <a:rPr lang="en-US" sz="2400" dirty="0"/>
              <a:t> composites (</a:t>
            </a:r>
            <a:r>
              <a:rPr lang="en-US" sz="2400" dirty="0" err="1"/>
              <a:t>listes</a:t>
            </a:r>
            <a:r>
              <a:rPr lang="en-US" sz="2400" dirty="0"/>
              <a:t>, data frames, etc.)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Données</a:t>
            </a:r>
            <a:r>
              <a:rPr lang="en-US" sz="2400" dirty="0"/>
              <a:t> "</a:t>
            </a:r>
            <a:r>
              <a:rPr lang="en-US" sz="2400" dirty="0" err="1"/>
              <a:t>spéciales</a:t>
            </a:r>
            <a:r>
              <a:rPr lang="en-US" sz="2400" dirty="0"/>
              <a:t>" pour </a:t>
            </a:r>
            <a:r>
              <a:rPr lang="en-US" sz="2400" dirty="0" err="1"/>
              <a:t>programmeurs</a:t>
            </a: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Il existe 6 types de valeurs simples: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"</a:t>
            </a:r>
            <a:r>
              <a:rPr lang="fr-FR" altLang="fr-FR" sz="2400" dirty="0" err="1"/>
              <a:t>logical</a:t>
            </a:r>
            <a:r>
              <a:rPr lang="fr-FR" altLang="fr-FR" sz="2400" dirty="0"/>
              <a:t>", "</a:t>
            </a:r>
            <a:r>
              <a:rPr lang="fr-FR" altLang="fr-FR" sz="2400" dirty="0" err="1"/>
              <a:t>integer</a:t>
            </a:r>
            <a:r>
              <a:rPr lang="fr-FR" altLang="fr-FR" sz="2400" dirty="0"/>
              <a:t>", "double", "</a:t>
            </a:r>
            <a:r>
              <a:rPr lang="fr-FR" altLang="fr-FR" sz="2400" dirty="0" err="1"/>
              <a:t>complex</a:t>
            </a:r>
            <a:r>
              <a:rPr lang="fr-FR" altLang="fr-FR" sz="2400" dirty="0"/>
              <a:t>",  "</a:t>
            </a:r>
            <a:r>
              <a:rPr lang="fr-FR" altLang="fr-FR" sz="2400" dirty="0" err="1"/>
              <a:t>character</a:t>
            </a:r>
            <a:r>
              <a:rPr lang="fr-FR" altLang="fr-FR" sz="2400" dirty="0"/>
              <a:t>", "</a:t>
            </a:r>
            <a:r>
              <a:rPr lang="fr-FR" altLang="fr-FR" sz="2400" dirty="0" err="1"/>
              <a:t>raw</a:t>
            </a:r>
            <a:r>
              <a:rPr lang="fr-FR" altLang="fr-FR" sz="2400" dirty="0"/>
              <a:t>"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1670B7-B50C-4BDC-9C52-2916E43F47C4}" type="slidenum">
              <a:rPr lang="en-US" smtClean="0"/>
              <a:pPr defTabSz="914400"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654DD1-D37B-4F9E-B9CB-5BE4B905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26" y="5795014"/>
            <a:ext cx="10965348" cy="389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5330DC-C03C-466F-ABD6-FF0845DA4F8A}"/>
              </a:ext>
            </a:extLst>
          </p:cNvPr>
          <p:cNvSpPr txBox="1"/>
          <p:nvPr/>
        </p:nvSpPr>
        <p:spPr>
          <a:xfrm>
            <a:off x="613326" y="6035040"/>
            <a:ext cx="11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err="1"/>
              <a:t>Typeof</a:t>
            </a:r>
            <a:r>
              <a:rPr lang="fr-FR" dirty="0"/>
              <a:t>(AAA) :  renvoie le type de AAA</a:t>
            </a:r>
          </a:p>
        </p:txBody>
      </p:sp>
    </p:spTree>
    <p:extLst>
      <p:ext uri="{BB962C8B-B14F-4D97-AF65-F5344CB8AC3E}">
        <p14:creationId xmlns:p14="http://schemas.microsoft.com/office/powerpoint/2010/main" val="125786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A1456-60BD-429A-AD15-C609B5E7FE58}"/>
              </a:ext>
            </a:extLst>
          </p:cNvPr>
          <p:cNvSpPr/>
          <p:nvPr/>
        </p:nvSpPr>
        <p:spPr>
          <a:xfrm>
            <a:off x="2533687" y="3008256"/>
            <a:ext cx="7496577" cy="352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4 à my_var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 &lt;- 4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la valeur de la variable my_var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6 à la variable my_muffins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my_muffins &lt;- 6</a:t>
            </a:r>
          </a:p>
          <a:p>
            <a:pPr lvl="0"/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4 à la variable my_cupcakes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my_cupcakes &lt;- 4</a:t>
            </a:r>
          </a:p>
          <a:p>
            <a:pPr lvl="0"/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 variable my_cakes contiendra le nombre total de gâteaux que vous avez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my_cakes &lt;- my_muffins + my_cupcakes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 10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my_cakes</a:t>
            </a:r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859BE3-FAFD-470B-B16D-37AAA1DB8053}"/>
              </a:ext>
            </a:extLst>
          </p:cNvPr>
          <p:cNvSpPr txBox="1"/>
          <p:nvPr/>
        </p:nvSpPr>
        <p:spPr>
          <a:xfrm>
            <a:off x="188686" y="1236175"/>
            <a:ext cx="64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Qu’est-ce qu’une variable sous R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87050E-23FA-40EA-B1E6-72715D0EFC5F}"/>
              </a:ext>
            </a:extLst>
          </p:cNvPr>
          <p:cNvSpPr txBox="1"/>
          <p:nvPr/>
        </p:nvSpPr>
        <p:spPr>
          <a:xfrm>
            <a:off x="624115" y="1910531"/>
            <a:ext cx="1094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Permettent de stocker une valeur (un chiffre, du texte, …) ou un objet (une fonction, une matrice, un vecteur, …)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L’affectation d’une valeur à une variable se fait à l’aide de l’opérateur &lt;- ou =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On retrouve les opérateurs mathématiques</a:t>
            </a:r>
          </a:p>
        </p:txBody>
      </p:sp>
    </p:spTree>
    <p:extLst>
      <p:ext uri="{BB962C8B-B14F-4D97-AF65-F5344CB8AC3E}">
        <p14:creationId xmlns:p14="http://schemas.microsoft.com/office/powerpoint/2010/main" val="2195592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3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BA6E50-C324-46F1-A810-8BFDE7DC3345}"/>
              </a:ext>
            </a:extLst>
          </p:cNvPr>
          <p:cNvSpPr txBox="1"/>
          <p:nvPr/>
        </p:nvSpPr>
        <p:spPr>
          <a:xfrm>
            <a:off x="455053" y="1290926"/>
            <a:ext cx="112818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Tout dans le langage R est un objet : les variables contenant des données, les fonctions, les opérateurs, 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Les objets possèdent au minimum :</a:t>
            </a:r>
          </a:p>
          <a:p>
            <a:r>
              <a:rPr lang="fr-FR" dirty="0"/>
              <a:t>		- une longueur : </a:t>
            </a:r>
            <a:r>
              <a:rPr lang="fr-FR" dirty="0" err="1"/>
              <a:t>length</a:t>
            </a:r>
            <a:r>
              <a:rPr lang="fr-FR" dirty="0"/>
              <a:t>()</a:t>
            </a:r>
          </a:p>
          <a:p>
            <a:r>
              <a:rPr lang="fr-FR" dirty="0"/>
              <a:t>		- un mode : mode()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8E92A-5DE8-4B3B-B09B-674CBDB505F2}"/>
              </a:ext>
            </a:extLst>
          </p:cNvPr>
          <p:cNvSpPr/>
          <p:nvPr/>
        </p:nvSpPr>
        <p:spPr>
          <a:xfrm>
            <a:off x="5881205" y="2884025"/>
            <a:ext cx="3789839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vecteur 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 &lt;- c(4,2,1,3)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le mode de l’objet v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 numeric 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la longueur de l’objet v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</p:txBody>
      </p:sp>
    </p:spTree>
    <p:extLst>
      <p:ext uri="{BB962C8B-B14F-4D97-AF65-F5344CB8AC3E}">
        <p14:creationId xmlns:p14="http://schemas.microsoft.com/office/powerpoint/2010/main" val="3383050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46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6A2C8-93B7-4DDF-8036-BFD7C29950AA}"/>
              </a:ext>
            </a:extLst>
          </p:cNvPr>
          <p:cNvSpPr/>
          <p:nvPr/>
        </p:nvSpPr>
        <p:spPr>
          <a:xfrm>
            <a:off x="8965961" y="1275231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1A6059-9126-4DE6-AE83-EF308DCB22A2}"/>
              </a:ext>
            </a:extLst>
          </p:cNvPr>
          <p:cNvSpPr txBox="1"/>
          <p:nvPr/>
        </p:nvSpPr>
        <p:spPr>
          <a:xfrm>
            <a:off x="9038150" y="1176783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c(a=,b=,…)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2996A-FEEE-4DFA-9184-644B881B7F7B}"/>
              </a:ext>
            </a:extLst>
          </p:cNvPr>
          <p:cNvSpPr/>
          <p:nvPr/>
        </p:nvSpPr>
        <p:spPr>
          <a:xfrm>
            <a:off x="838200" y="2359681"/>
            <a:ext cx="5219394" cy="226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Construction de deux vecteurs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Vector_A &lt;- c(1,2,3)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Vector_B &lt;- c(4,5,6)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Faire la somme de ces deux vecteurs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total_vector = Vector_A + Vector_B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cette somme</a:t>
            </a:r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total_vector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 7 9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ECBD0-E8B2-4C4D-90FE-E5A54D97233D}"/>
              </a:ext>
            </a:extLst>
          </p:cNvPr>
          <p:cNvSpPr/>
          <p:nvPr/>
        </p:nvSpPr>
        <p:spPr>
          <a:xfrm>
            <a:off x="6356264" y="3812847"/>
            <a:ext cx="5219394" cy="2014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Initialisation de vecteurs : 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vector(« character », 5)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«» «» «» «» «» «»</a:t>
            </a:r>
            <a:endParaRPr lang="fr-FR" alt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vector(« logical », 3)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FALSE FALSE FALSE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vector(« numeric », 10)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 0 0 0 0 0 0 0 0 0 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81F023-FFA2-45E5-8C98-BA1FA0D80BC3}"/>
              </a:ext>
            </a:extLst>
          </p:cNvPr>
          <p:cNvSpPr txBox="1"/>
          <p:nvPr/>
        </p:nvSpPr>
        <p:spPr>
          <a:xfrm>
            <a:off x="9015018" y="1501204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vector()</a:t>
            </a:r>
          </a:p>
        </p:txBody>
      </p:sp>
    </p:spTree>
    <p:extLst>
      <p:ext uri="{BB962C8B-B14F-4D97-AF65-F5344CB8AC3E}">
        <p14:creationId xmlns:p14="http://schemas.microsoft.com/office/powerpoint/2010/main" val="2504698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 Les objets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E8275B44-0162-403E-B3D5-55CB105370D0}"/>
              </a:ext>
            </a:extLst>
          </p:cNvPr>
          <p:cNvSpPr txBox="1">
            <a:spLocks/>
          </p:cNvSpPr>
          <p:nvPr/>
        </p:nvSpPr>
        <p:spPr>
          <a:xfrm>
            <a:off x="559119" y="1707431"/>
            <a:ext cx="11632881" cy="36807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Nommer les lignes et les colonnes </a:t>
            </a:r>
            <a:r>
              <a:rPr lang="fr-FR" sz="1600" b="1" dirty="0" err="1"/>
              <a:t>rownames</a:t>
            </a:r>
            <a:r>
              <a:rPr lang="fr-FR" sz="1600" dirty="0"/>
              <a:t>(matrice) et </a:t>
            </a:r>
            <a:r>
              <a:rPr lang="fr-FR" sz="1600" b="1" dirty="0" err="1"/>
              <a:t>colnames</a:t>
            </a:r>
            <a:r>
              <a:rPr lang="fr-FR" sz="1600" dirty="0"/>
              <a:t>(matrice) ou </a:t>
            </a:r>
            <a:r>
              <a:rPr lang="fr-FR" sz="1600" b="1" dirty="0" err="1"/>
              <a:t>dimnames</a:t>
            </a:r>
            <a:r>
              <a:rPr lang="fr-FR" sz="1600" dirty="0"/>
              <a:t> = list(vecteur1, vecteur2)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 err="1"/>
              <a:t>Cbind</a:t>
            </a:r>
            <a:r>
              <a:rPr lang="fr-FR" sz="1600" dirty="0"/>
              <a:t> / </a:t>
            </a:r>
            <a:r>
              <a:rPr lang="fr-FR" sz="1600" b="1" dirty="0" err="1"/>
              <a:t>Rbind</a:t>
            </a:r>
            <a:r>
              <a:rPr lang="fr-FR" sz="1600" dirty="0"/>
              <a:t> permet de combiner plusieurs matrices ou vecteurs (soit ajout de colonnes, soit ajout de lignes).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 err="1"/>
              <a:t>ColSums</a:t>
            </a:r>
            <a:r>
              <a:rPr lang="fr-FR" sz="1600" dirty="0"/>
              <a:t> / </a:t>
            </a:r>
            <a:r>
              <a:rPr lang="fr-FR" sz="1600" b="1" dirty="0" err="1"/>
              <a:t>RowSums</a:t>
            </a:r>
            <a:r>
              <a:rPr lang="fr-FR" sz="1600" dirty="0"/>
              <a:t> pour sommer sur les colonnes ou sur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Sélection avec [1,2], possibilité avec des plages de données [1:2,6], possibilité de seulement des lignes ou des colonnes [,1] ou [2,]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Possibilité de multiplier toutes les valeurs par un chiffre ou par une autre matrice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322DF5-F1ED-46AC-89A3-6B027B5AF3F7}"/>
              </a:ext>
            </a:extLst>
          </p:cNvPr>
          <p:cNvSpPr txBox="1"/>
          <p:nvPr/>
        </p:nvSpPr>
        <p:spPr>
          <a:xfrm>
            <a:off x="0" y="12156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tx2"/>
                </a:solidFill>
              </a:rPr>
              <a:t>Array</a:t>
            </a:r>
            <a:r>
              <a:rPr lang="fr-FR" sz="2400" b="1" dirty="0">
                <a:solidFill>
                  <a:schemeClr val="tx2"/>
                </a:solidFill>
              </a:rPr>
              <a:t> : tableau à n dimensions de valeurs de même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5A5148-A97E-4F99-BB6B-699D65C6446D}"/>
              </a:ext>
            </a:extLst>
          </p:cNvPr>
          <p:cNvSpPr/>
          <p:nvPr/>
        </p:nvSpPr>
        <p:spPr>
          <a:xfrm>
            <a:off x="9862439" y="999659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79BBCD-C913-495B-805D-4AB920872B3E}"/>
              </a:ext>
            </a:extLst>
          </p:cNvPr>
          <p:cNvSpPr txBox="1"/>
          <p:nvPr/>
        </p:nvSpPr>
        <p:spPr>
          <a:xfrm>
            <a:off x="9934628" y="969177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rgbClr val="C00000"/>
                </a:solidFill>
              </a:rPr>
              <a:t>array</a:t>
            </a:r>
            <a:r>
              <a:rPr lang="fr-FR" sz="36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4D3B1-F0EA-4EB4-B2EB-AA12249644E1}"/>
              </a:ext>
            </a:extLst>
          </p:cNvPr>
          <p:cNvSpPr/>
          <p:nvPr/>
        </p:nvSpPr>
        <p:spPr>
          <a:xfrm>
            <a:off x="3765862" y="4662004"/>
            <a:ext cx="5219394" cy="1324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d’une matrice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matrix(1:9, nrow=3)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[,1] [,2] [,3]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1    2    3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4    5    6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7    8    9</a:t>
            </a:r>
          </a:p>
        </p:txBody>
      </p:sp>
    </p:spTree>
    <p:extLst>
      <p:ext uri="{BB962C8B-B14F-4D97-AF65-F5344CB8AC3E}">
        <p14:creationId xmlns:p14="http://schemas.microsoft.com/office/powerpoint/2010/main" val="635733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528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8671F2B5-49C6-4892-8971-665C4D8B8D02}"/>
              </a:ext>
            </a:extLst>
          </p:cNvPr>
          <p:cNvSpPr txBox="1">
            <a:spLocks/>
          </p:cNvSpPr>
          <p:nvPr/>
        </p:nvSpPr>
        <p:spPr>
          <a:xfrm>
            <a:off x="559119" y="1938116"/>
            <a:ext cx="11632881" cy="36807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Nommer les lignes et les colonnes </a:t>
            </a:r>
            <a:r>
              <a:rPr lang="fr-FR" sz="1600" dirty="0" err="1"/>
              <a:t>rownames</a:t>
            </a:r>
            <a:r>
              <a:rPr lang="fr-FR" sz="1600" dirty="0"/>
              <a:t>(matrice) et </a:t>
            </a:r>
            <a:r>
              <a:rPr lang="fr-FR" sz="1600" dirty="0" err="1"/>
              <a:t>colnames</a:t>
            </a:r>
            <a:r>
              <a:rPr lang="fr-FR" sz="1600" dirty="0"/>
              <a:t>(matrice) ou </a:t>
            </a:r>
            <a:r>
              <a:rPr lang="fr-FR" sz="1600" dirty="0" err="1"/>
              <a:t>dimnames</a:t>
            </a:r>
            <a:r>
              <a:rPr lang="fr-FR" sz="1600" dirty="0"/>
              <a:t> = list(vecteur1, vecteur2)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</a:t>
            </a:r>
            <a:r>
              <a:rPr lang="fr-FR" sz="1600" dirty="0" err="1"/>
              <a:t>rowSums</a:t>
            </a:r>
            <a:r>
              <a:rPr lang="fr-FR" sz="1600" dirty="0"/>
              <a:t> pour sommer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 err="1"/>
              <a:t>Cbind</a:t>
            </a:r>
            <a:r>
              <a:rPr lang="fr-FR" sz="1600" dirty="0"/>
              <a:t> / </a:t>
            </a:r>
            <a:r>
              <a:rPr lang="fr-FR" sz="1600" dirty="0" err="1"/>
              <a:t>Rbind</a:t>
            </a:r>
            <a:r>
              <a:rPr lang="fr-FR" sz="1600" dirty="0"/>
              <a:t> permet de combiner plusieurs matrices ou vecteurs (soit ajout de colonnes, soit ajout de lignes).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 err="1"/>
              <a:t>ColSums</a:t>
            </a:r>
            <a:r>
              <a:rPr lang="fr-FR" sz="1600" dirty="0"/>
              <a:t> / </a:t>
            </a:r>
            <a:r>
              <a:rPr lang="fr-FR" sz="1600" dirty="0" err="1"/>
              <a:t>RowSums</a:t>
            </a:r>
            <a:r>
              <a:rPr lang="fr-FR" sz="1600" dirty="0"/>
              <a:t> pour sommer sur les colonnes ou sur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Sélection avec [1,2], possibilité avec des plages de données [1:2,6], possibilité de seulement des lignes ou des colonnes [,1] ou [2,]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Possibilité de multiplier toutes les valeurs par un chiffre ou par une autre matrice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EEEF747-0B00-4109-B6CF-51CE2B4049BC}"/>
              </a:ext>
            </a:extLst>
          </p:cNvPr>
          <p:cNvSpPr txBox="1"/>
          <p:nvPr/>
        </p:nvSpPr>
        <p:spPr>
          <a:xfrm>
            <a:off x="0" y="17228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Matrice : collection d’éléments de même types de données</a:t>
            </a:r>
          </a:p>
          <a:p>
            <a:pPr algn="ctr"/>
            <a:r>
              <a:rPr lang="fr-FR" sz="2400" b="1" dirty="0">
                <a:solidFill>
                  <a:schemeClr val="tx2"/>
                </a:solidFill>
              </a:rPr>
              <a:t>= tableau à 2 dimensions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71714-67B4-47CC-98B4-118AE5CE016E}"/>
              </a:ext>
            </a:extLst>
          </p:cNvPr>
          <p:cNvSpPr/>
          <p:nvPr/>
        </p:nvSpPr>
        <p:spPr>
          <a:xfrm>
            <a:off x="10122663" y="1871319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D91442-4CCA-46E8-BE81-E61195983ED9}"/>
              </a:ext>
            </a:extLst>
          </p:cNvPr>
          <p:cNvSpPr txBox="1"/>
          <p:nvPr/>
        </p:nvSpPr>
        <p:spPr>
          <a:xfrm>
            <a:off x="10194852" y="1840837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matrix()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54970-687E-4DD1-BD9A-E929A460430D}"/>
              </a:ext>
            </a:extLst>
          </p:cNvPr>
          <p:cNvSpPr/>
          <p:nvPr/>
        </p:nvSpPr>
        <p:spPr>
          <a:xfrm>
            <a:off x="3689107" y="4862609"/>
            <a:ext cx="5219394" cy="1324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d’une matrice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matrix(1:9, nrow=3)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[,1] [,2] [,3]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1    2    3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4    5    6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7    8    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9F8A74-E113-4D99-A4D5-A5E67E8B45F8}"/>
              </a:ext>
            </a:extLst>
          </p:cNvPr>
          <p:cNvSpPr txBox="1"/>
          <p:nvPr/>
        </p:nvSpPr>
        <p:spPr>
          <a:xfrm>
            <a:off x="-76755" y="11071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tx2"/>
                </a:solidFill>
              </a:rPr>
              <a:t>Array</a:t>
            </a:r>
            <a:r>
              <a:rPr lang="fr-FR" b="1" dirty="0">
                <a:solidFill>
                  <a:schemeClr val="tx2"/>
                </a:solidFill>
              </a:rPr>
              <a:t> : tableau à n dimensions de valeurs de même type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F59B45-D316-4CCC-8592-5BEE4BF66C09}"/>
              </a:ext>
            </a:extLst>
          </p:cNvPr>
          <p:cNvSpPr/>
          <p:nvPr/>
        </p:nvSpPr>
        <p:spPr>
          <a:xfrm>
            <a:off x="8775953" y="970219"/>
            <a:ext cx="1641791" cy="52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03285FC-93E9-4EE4-8FE3-D46F767FEB88}"/>
              </a:ext>
            </a:extLst>
          </p:cNvPr>
          <p:cNvSpPr txBox="1"/>
          <p:nvPr/>
        </p:nvSpPr>
        <p:spPr>
          <a:xfrm>
            <a:off x="8675429" y="945554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array</a:t>
            </a:r>
            <a:r>
              <a:rPr lang="fr-FR" sz="2800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1507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714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1EDBB27A-D559-4ABC-9D7E-C0E4CBB50E97}"/>
              </a:ext>
            </a:extLst>
          </p:cNvPr>
          <p:cNvSpPr txBox="1">
            <a:spLocks/>
          </p:cNvSpPr>
          <p:nvPr/>
        </p:nvSpPr>
        <p:spPr>
          <a:xfrm>
            <a:off x="838200" y="1090137"/>
            <a:ext cx="10515600" cy="189909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&gt; Le facteur contient la liste + indication des valeurs distincts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512D1-B14C-40B3-9D86-835E62411C91}"/>
              </a:ext>
            </a:extLst>
          </p:cNvPr>
          <p:cNvSpPr/>
          <p:nvPr/>
        </p:nvSpPr>
        <p:spPr>
          <a:xfrm>
            <a:off x="9785684" y="844676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BFB48C-2EEA-4147-9ADD-07F3E6F49D45}"/>
              </a:ext>
            </a:extLst>
          </p:cNvPr>
          <p:cNvSpPr txBox="1"/>
          <p:nvPr/>
        </p:nvSpPr>
        <p:spPr>
          <a:xfrm>
            <a:off x="9857873" y="814194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factor()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DA5E34-B6A0-48FF-AC5C-784DE88B90D7}"/>
              </a:ext>
            </a:extLst>
          </p:cNvPr>
          <p:cNvSpPr txBox="1"/>
          <p:nvPr/>
        </p:nvSpPr>
        <p:spPr>
          <a:xfrm>
            <a:off x="442704" y="3035312"/>
            <a:ext cx="49143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Levels permet de changer le nom des éléments d’un facteur. Attention, l’ordre d’un facteur, s’il n’est pas spécifié est l’ordre alphabétique.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/>
              <a:t>Summary</a:t>
            </a:r>
            <a:r>
              <a:rPr lang="fr-FR" sz="1600" dirty="0"/>
              <a:t> compte le nombre d’éléments d’un facteur. Attention, à faire sur un facteur et non sur un vecteur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Lors de la création d’un facteur, il est possible de l’ordonner avec les mots clés </a:t>
            </a:r>
            <a:r>
              <a:rPr lang="fr-FR" sz="1600" dirty="0" err="1"/>
              <a:t>ordered</a:t>
            </a:r>
            <a:r>
              <a:rPr lang="fr-FR" sz="1600" dirty="0"/>
              <a:t> = TRUE et levels = liste ordonnée</a:t>
            </a:r>
            <a:endParaRPr lang="en-US" sz="1600" dirty="0"/>
          </a:p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7AE1B1-9C59-46DA-953C-3B7BF2B7C111}"/>
              </a:ext>
            </a:extLst>
          </p:cNvPr>
          <p:cNvSpPr/>
          <p:nvPr/>
        </p:nvSpPr>
        <p:spPr>
          <a:xfrm>
            <a:off x="5649730" y="3035312"/>
            <a:ext cx="6423720" cy="2354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FR" altLang="fr-FR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Construction de deux vecteurs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temperature_vector &lt;- c(«High», «Low», «High», «Low», «Medium»)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Factor_temperature_vector &lt;- factor(temperature_vector,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levels=c(«High», «Low», «Medium»))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Factor_temperature_vector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High  Low  High  Low  Medium</a:t>
            </a:r>
            <a:b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 : Low&lt;Medium&lt;High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Les objets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19847938-C05E-42B6-A5C7-B7221B119615}"/>
              </a:ext>
            </a:extLst>
          </p:cNvPr>
          <p:cNvSpPr txBox="1">
            <a:spLocks/>
          </p:cNvSpPr>
          <p:nvPr/>
        </p:nvSpPr>
        <p:spPr>
          <a:xfrm>
            <a:off x="301939" y="2959034"/>
            <a:ext cx="7206443" cy="327848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Fonctions head() et tail() pour récupérer les premières et les dernières lignes d’un data frame.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str() permet de voir la structure d’un data frame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data.frame() avec une liste de vecteurs de la même tailler Chaque vecteur sera une colonne du data frame/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On peut utiliser le raccourci $ pour appeler toute une colonne</a:t>
            </a:r>
          </a:p>
          <a:p>
            <a:pPr marL="0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	</a:t>
            </a:r>
            <a:r>
              <a:rPr lang="fr-FR" sz="1600" b="1" dirty="0">
                <a:sym typeface="Wingdings" panose="05000000000000000000" pitchFamily="2" charset="2"/>
              </a:rPr>
              <a:t>ex : Clients$Noms affiche la colonne Noms du data frame Clients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>
                <a:sym typeface="Wingdings" panose="05000000000000000000" pitchFamily="2" charset="2"/>
              </a:rPr>
              <a:t>La fonction Subset permet de ne récupérer qu’une partie des données, par rapport à un filtre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On peut sélectionner une colonne en tapant </a:t>
            </a:r>
            <a:r>
              <a:rPr lang="fr-FR" sz="1600" b="1" dirty="0"/>
              <a:t>Clients[numéro ou nom de colonne]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DADDF4-8F2F-458C-8409-8A20124D5B9C}"/>
              </a:ext>
            </a:extLst>
          </p:cNvPr>
          <p:cNvSpPr txBox="1"/>
          <p:nvPr/>
        </p:nvSpPr>
        <p:spPr>
          <a:xfrm>
            <a:off x="0" y="133852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DataFrame : Tableau composé de type </a:t>
            </a:r>
            <a:br>
              <a:rPr lang="fr-FR" sz="2400" b="1" dirty="0">
                <a:solidFill>
                  <a:schemeClr val="tx2"/>
                </a:solidFill>
              </a:rPr>
            </a:br>
            <a:r>
              <a:rPr lang="fr-FR" sz="2400" b="1" dirty="0">
                <a:solidFill>
                  <a:schemeClr val="tx2"/>
                </a:solidFill>
              </a:rPr>
              <a:t>de données différentes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AD068B-C2C9-4FB6-A63A-FB57225A2059}"/>
              </a:ext>
            </a:extLst>
          </p:cNvPr>
          <p:cNvSpPr txBox="1"/>
          <p:nvPr/>
        </p:nvSpPr>
        <p:spPr>
          <a:xfrm>
            <a:off x="9857872" y="1247463"/>
            <a:ext cx="184283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C00000"/>
                </a:solidFill>
              </a:rPr>
              <a:t>data.frame</a:t>
            </a:r>
            <a:r>
              <a:rPr lang="fr-FR" sz="24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5AF11-34E5-48B3-8E3E-D02B92D1714E}"/>
              </a:ext>
            </a:extLst>
          </p:cNvPr>
          <p:cNvSpPr/>
          <p:nvPr/>
        </p:nvSpPr>
        <p:spPr>
          <a:xfrm>
            <a:off x="7344227" y="3359055"/>
            <a:ext cx="4755007" cy="2063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82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Structure de la table Clients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str(Clients)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‘data.frame’: 312 obs. of 4 variables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Noms    : char  DUPONT BESSE CARBONE CESAR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Prenoms : num  Marc Antoine Luc Marie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Age     : num  12 35 38 75 25 43 61 8 96 55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Dep     : num  69 38 13 75 92 18 37 74 58 21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77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Les objets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C8509A66-6E22-41BE-B7FE-A504AE22886E}"/>
              </a:ext>
            </a:extLst>
          </p:cNvPr>
          <p:cNvSpPr txBox="1">
            <a:spLocks/>
          </p:cNvSpPr>
          <p:nvPr/>
        </p:nvSpPr>
        <p:spPr>
          <a:xfrm>
            <a:off x="798231" y="3132676"/>
            <a:ext cx="5297769" cy="227428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La fonction List permet de créer une liste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Names pour renommer (ou list(name1=objet1, name2=objet2,…))</a:t>
            </a: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Afficher un élément entre double crochets. On peut récupérer un élément d’un objet listé en rajoutant la sélection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Pour rajouter un élément, utiliser c(list, élément)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Pour sélectionner un élément : List[[1]]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452B182-F5C0-4FE0-9F23-320DD1652429}"/>
              </a:ext>
            </a:extLst>
          </p:cNvPr>
          <p:cNvSpPr txBox="1"/>
          <p:nvPr/>
        </p:nvSpPr>
        <p:spPr>
          <a:xfrm>
            <a:off x="1" y="13695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Liste : Liste de données qui peut contenir</a:t>
            </a:r>
          </a:p>
          <a:p>
            <a:pPr algn="ctr"/>
            <a:r>
              <a:rPr lang="fr-FR" sz="2400" b="1" dirty="0">
                <a:solidFill>
                  <a:schemeClr val="tx2"/>
                </a:solidFill>
              </a:rPr>
              <a:t>D’autres types de données complexes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56D332-96BA-4ED2-A5C3-8595B49B2933}"/>
              </a:ext>
            </a:extLst>
          </p:cNvPr>
          <p:cNvSpPr/>
          <p:nvPr/>
        </p:nvSpPr>
        <p:spPr>
          <a:xfrm>
            <a:off x="9785684" y="1170140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75D27D6-22F6-49E8-967E-71C7246FC101}"/>
              </a:ext>
            </a:extLst>
          </p:cNvPr>
          <p:cNvSpPr txBox="1"/>
          <p:nvPr/>
        </p:nvSpPr>
        <p:spPr>
          <a:xfrm>
            <a:off x="9857873" y="1200243"/>
            <a:ext cx="184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C00000"/>
                </a:solidFill>
              </a:rPr>
              <a:t>list()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AD53D-4A92-46D5-BA23-0B6898B2275F}"/>
              </a:ext>
            </a:extLst>
          </p:cNvPr>
          <p:cNvSpPr/>
          <p:nvPr/>
        </p:nvSpPr>
        <p:spPr>
          <a:xfrm>
            <a:off x="6710553" y="2644758"/>
            <a:ext cx="4990157" cy="3550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82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Regardons les éléments de la liste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Actor &lt;- list(«Jack Nicholson», «Shelley Duvall»,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«Danny Lloyd», «Barry Nelson», «Scatman Crothers»)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«Jack Nicholson» 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«Shelley Duvall»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[[3]]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«Danny Lloyd»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[[4]]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«Barry Nelson» 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[[5]]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«Scatman Crothers»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4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1670B7-B50C-4BDC-9C52-2916E43F47C4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Espace réservé du contenu 1">
            <a:extLst>
              <a:ext uri="{FF2B5EF4-FFF2-40B4-BE49-F238E27FC236}">
                <a16:creationId xmlns:a16="http://schemas.microsoft.com/office/drawing/2014/main" id="{2D6BF8DD-01E5-4288-B122-7D22F84F4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2673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00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Importer – Exporter des </a:t>
            </a:r>
            <a:r>
              <a:rPr lang="en-US" sz="46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données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859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1299-1957-458B-B309-F8F82F6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75"/>
          </a:xfrm>
        </p:spPr>
        <p:txBody>
          <a:bodyPr>
            <a:normAutofit fontScale="90000"/>
          </a:bodyPr>
          <a:lstStyle/>
          <a:p>
            <a:r>
              <a:rPr lang="fr-FR" dirty="0"/>
              <a:t>Lecture des données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AD9FC0-28AC-48B5-BB44-D33158C1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39" y="2035721"/>
            <a:ext cx="1081046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Les fonctions 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read.table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()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et 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read.csv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 permettent de lire et importer des fichiers 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.txt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 et 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.csv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 Le résultat va se trouver dans une structure de type "data frame".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7F6451-AA7E-4AA6-A201-C0306A10B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78" y="3217225"/>
            <a:ext cx="9003578" cy="19790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stocké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nommé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Fichier de type CSV depuis un serveur web (ce fichier contient des stats de google webmaster </a:t>
            </a:r>
            <a:r>
              <a:rPr lang="fr-FR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pour </a:t>
            </a:r>
            <a:r>
              <a:rPr lang="fr-FR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edutechwiki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...) 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Database_webmaster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read.csv("http://tecfa.unige.ch/guides/R/data/edutechwiki-fr-gw-oct-6-2014.csv", header = TRUE, sep= ",") </a:t>
            </a:r>
          </a:p>
        </p:txBody>
      </p:sp>
    </p:spTree>
    <p:extLst>
      <p:ext uri="{BB962C8B-B14F-4D97-AF65-F5344CB8AC3E}">
        <p14:creationId xmlns:p14="http://schemas.microsoft.com/office/powerpoint/2010/main" val="1541271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E81299-1957-458B-B309-F8F82F6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Visualiser les données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24AD9FC0-28AC-48B5-BB44-D33158C1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031" y="963877"/>
            <a:ext cx="6377769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+mn-lt"/>
              </a:rPr>
              <a:t>Visualiser</a:t>
            </a:r>
            <a:r>
              <a:rPr lang="en-US" sz="2400" dirty="0">
                <a:latin typeface="+mn-lt"/>
              </a:rPr>
              <a:t> les tableaux que </a:t>
            </a:r>
            <a:r>
              <a:rPr lang="en-US" sz="2400" dirty="0" err="1">
                <a:latin typeface="+mn-lt"/>
              </a:rPr>
              <a:t>vous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avez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importé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créé</a:t>
            </a:r>
            <a:r>
              <a:rPr lang="en-US" sz="2400" dirty="0">
                <a:latin typeface="+mn-lt"/>
              </a:rPr>
              <a:t> :</a:t>
            </a:r>
          </a:p>
          <a:p>
            <a:pPr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Dans RStudio, </a:t>
            </a:r>
            <a:r>
              <a:rPr lang="en-US" sz="2400" dirty="0" err="1">
                <a:latin typeface="+mn-lt"/>
              </a:rPr>
              <a:t>cliquer</a:t>
            </a:r>
            <a:r>
              <a:rPr lang="en-US" sz="2400" dirty="0">
                <a:latin typeface="+mn-lt"/>
              </a:rPr>
              <a:t> sur le variable (par ex. "Database" ci-dessus) dans le </a:t>
            </a:r>
            <a:r>
              <a:rPr lang="en-US" sz="2400" dirty="0" err="1">
                <a:latin typeface="+mn-lt"/>
              </a:rPr>
              <a:t>panneau</a:t>
            </a:r>
            <a:r>
              <a:rPr lang="en-US" sz="2400" dirty="0">
                <a:latin typeface="+mn-lt"/>
              </a:rPr>
              <a:t> Environment</a:t>
            </a: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Utilisez</a:t>
            </a:r>
            <a:r>
              <a:rPr lang="en-US" sz="2400" dirty="0">
                <a:latin typeface="+mn-lt"/>
              </a:rPr>
              <a:t> : </a:t>
            </a:r>
            <a:r>
              <a:rPr lang="en-US" sz="2400" b="1" dirty="0">
                <a:latin typeface="+mn-lt"/>
              </a:rPr>
              <a:t>summary</a:t>
            </a:r>
            <a:r>
              <a:rPr lang="en-US" sz="2400" dirty="0">
                <a:latin typeface="+mn-lt"/>
              </a:rPr>
              <a:t>(DB), </a:t>
            </a:r>
            <a:r>
              <a:rPr lang="en-US" sz="2400" b="1" dirty="0">
                <a:latin typeface="+mn-lt"/>
              </a:rPr>
              <a:t>dim</a:t>
            </a:r>
            <a:r>
              <a:rPr lang="en-US" sz="2400" dirty="0">
                <a:latin typeface="+mn-lt"/>
              </a:rPr>
              <a:t>(Database), etc.</a:t>
            </a: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Pour </a:t>
            </a:r>
            <a:r>
              <a:rPr lang="en-US" sz="2400" dirty="0" err="1">
                <a:latin typeface="+mn-lt"/>
              </a:rPr>
              <a:t>afficher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colonne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d'autres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détails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utilisez</a:t>
            </a:r>
            <a:r>
              <a:rPr lang="en-US" sz="2400" dirty="0">
                <a:latin typeface="+mn-lt"/>
              </a:rPr>
              <a:t> la </a:t>
            </a:r>
            <a:r>
              <a:rPr lang="en-US" sz="2400" dirty="0" err="1">
                <a:latin typeface="+mn-lt"/>
              </a:rPr>
              <a:t>syntaxe</a:t>
            </a:r>
            <a:r>
              <a:rPr lang="en-US" sz="2400" dirty="0">
                <a:latin typeface="+mn-lt"/>
              </a:rPr>
              <a:t> "$"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"[..]"</a:t>
            </a:r>
          </a:p>
        </p:txBody>
      </p:sp>
    </p:spTree>
    <p:extLst>
      <p:ext uri="{BB962C8B-B14F-4D97-AF65-F5344CB8AC3E}">
        <p14:creationId xmlns:p14="http://schemas.microsoft.com/office/powerpoint/2010/main" val="1340674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1299-1957-458B-B309-F8F82F6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75"/>
          </a:xfrm>
        </p:spPr>
        <p:txBody>
          <a:bodyPr>
            <a:normAutofit fontScale="90000"/>
          </a:bodyPr>
          <a:lstStyle/>
          <a:p>
            <a:r>
              <a:rPr lang="fr-FR" dirty="0"/>
              <a:t>Export des données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AD9FC0-28AC-48B5-BB44-D33158C1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39" y="1808393"/>
            <a:ext cx="1081046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buFont typeface="Wingdings" panose="05000000000000000000" pitchFamily="2" charset="2"/>
              <a:buChar char="ü"/>
            </a:pPr>
            <a:r>
              <a:rPr lang="fr-FR" altLang="fr-FR" dirty="0">
                <a:cs typeface="Arial" panose="020B0604020202020204" pitchFamily="34" charset="0"/>
              </a:rPr>
              <a:t>Les fonctions </a:t>
            </a:r>
            <a:r>
              <a:rPr lang="fr-FR" altLang="fr-FR" b="1" dirty="0">
                <a:cs typeface="Arial" panose="020B0604020202020204" pitchFamily="34" charset="0"/>
              </a:rPr>
              <a:t>write_csv</a:t>
            </a:r>
            <a:r>
              <a:rPr lang="fr-FR" altLang="fr-FR" dirty="0">
                <a:cs typeface="Arial" panose="020B0604020202020204" pitchFamily="34" charset="0"/>
              </a:rPr>
              <a:t>, </a:t>
            </a:r>
            <a:r>
              <a:rPr lang="fr-FR" altLang="fr-FR" b="1" dirty="0" err="1">
                <a:cs typeface="Arial" panose="020B0604020202020204" pitchFamily="34" charset="0"/>
              </a:rPr>
              <a:t>write_delim</a:t>
            </a:r>
            <a:r>
              <a:rPr lang="fr-FR" altLang="fr-FR" dirty="0">
                <a:cs typeface="Arial" panose="020B0604020202020204" pitchFamily="34" charset="0"/>
              </a:rPr>
              <a:t>, </a:t>
            </a:r>
            <a:r>
              <a:rPr lang="fr-FR" altLang="fr-FR" b="1" dirty="0" err="1">
                <a:cs typeface="Arial" panose="020B0604020202020204" pitchFamily="34" charset="0"/>
              </a:rPr>
              <a:t>write_tsv</a:t>
            </a:r>
            <a:r>
              <a:rPr lang="fr-FR" altLang="fr-FR" dirty="0">
                <a:cs typeface="Arial" panose="020B0604020202020204" pitchFamily="34" charset="0"/>
              </a:rPr>
              <a:t> permettent d’enregistrer un </a:t>
            </a:r>
            <a:r>
              <a:rPr lang="fr-FR" altLang="fr-FR" i="1" dirty="0">
                <a:cs typeface="Arial" panose="020B0604020202020204" pitchFamily="34" charset="0"/>
              </a:rPr>
              <a:t>data frame</a:t>
            </a:r>
            <a:r>
              <a:rPr lang="fr-FR" altLang="fr-FR" dirty="0">
                <a:cs typeface="Arial" panose="020B0604020202020204" pitchFamily="34" charset="0"/>
              </a:rPr>
              <a:t> ou un </a:t>
            </a:r>
            <a:r>
              <a:rPr lang="fr-FR" altLang="fr-FR" dirty="0" err="1">
                <a:cs typeface="Arial" panose="020B0604020202020204" pitchFamily="34" charset="0"/>
              </a:rPr>
              <a:t>tibble</a:t>
            </a:r>
            <a:r>
              <a:rPr lang="fr-FR" altLang="fr-FR" dirty="0">
                <a:cs typeface="Arial" panose="020B0604020202020204" pitchFamily="34" charset="0"/>
              </a:rPr>
              <a:t> dans un fichier au format texte délimité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E4A515-22F2-4915-9622-BAC062116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34" y="3029923"/>
            <a:ext cx="9003578" cy="12934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 enregistré sous nomFichier.csv et 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 numéro des lignes n’est </a:t>
            </a:r>
            <a:r>
              <a:rPr lang="fr-FR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pas conservé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write.csv(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nomFichier,file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="nomFichier.csv",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BC88921-8977-463F-B288-43AB603C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3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036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35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3. Exemple de cas d’usage</a:t>
            </a:r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623FC78-80DC-4E3A-8EC5-0B0ED0A4544F}"/>
              </a:ext>
            </a:extLst>
          </p:cNvPr>
          <p:cNvGrpSpPr/>
          <p:nvPr/>
        </p:nvGrpSpPr>
        <p:grpSpPr>
          <a:xfrm>
            <a:off x="1119573" y="1822993"/>
            <a:ext cx="1908670" cy="3881197"/>
            <a:chOff x="1119573" y="1822993"/>
            <a:chExt cx="1908670" cy="3881197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34E649B6-3A8E-44C9-B0A1-CEFB5F9525A3}"/>
                </a:ext>
              </a:extLst>
            </p:cNvPr>
            <p:cNvSpPr/>
            <p:nvPr/>
          </p:nvSpPr>
          <p:spPr>
            <a:xfrm>
              <a:off x="1130867" y="2634616"/>
              <a:ext cx="1897376" cy="3069574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C4094334-A01B-4F7B-8947-B94DDF6890F2}"/>
                </a:ext>
              </a:extLst>
            </p:cNvPr>
            <p:cNvGrpSpPr/>
            <p:nvPr/>
          </p:nvGrpSpPr>
          <p:grpSpPr>
            <a:xfrm>
              <a:off x="1119573" y="1822993"/>
              <a:ext cx="1908669" cy="3707059"/>
              <a:chOff x="922016" y="1673818"/>
              <a:chExt cx="2003389" cy="389102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6A448896-BC41-4825-A183-01D18B8B3985}"/>
                  </a:ext>
                </a:extLst>
              </p:cNvPr>
              <p:cNvSpPr/>
              <p:nvPr/>
            </p:nvSpPr>
            <p:spPr>
              <a:xfrm>
                <a:off x="933872" y="1673818"/>
                <a:ext cx="1991533" cy="851901"/>
              </a:xfrm>
              <a:prstGeom prst="roundRect">
                <a:avLst>
                  <a:gd name="adj" fmla="val 1102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DB0E247C-E7E7-471D-B529-717932401F1F}"/>
                  </a:ext>
                </a:extLst>
              </p:cNvPr>
              <p:cNvGrpSpPr/>
              <p:nvPr/>
            </p:nvGrpSpPr>
            <p:grpSpPr>
              <a:xfrm>
                <a:off x="1036610" y="2811752"/>
                <a:ext cx="1777853" cy="2753093"/>
                <a:chOff x="1043914" y="2783629"/>
                <a:chExt cx="1777853" cy="2753093"/>
              </a:xfrm>
            </p:grpSpPr>
            <p:grpSp>
              <p:nvGrpSpPr>
                <p:cNvPr id="129" name="Groupe 128">
                  <a:extLst>
                    <a:ext uri="{FF2B5EF4-FFF2-40B4-BE49-F238E27FC236}">
                      <a16:creationId xmlns:a16="http://schemas.microsoft.com/office/drawing/2014/main" id="{CB9EA9F0-F5ED-4876-A252-B8921CCCE0E0}"/>
                    </a:ext>
                  </a:extLst>
                </p:cNvPr>
                <p:cNvGrpSpPr/>
                <p:nvPr/>
              </p:nvGrpSpPr>
              <p:grpSpPr>
                <a:xfrm>
                  <a:off x="1139003" y="4698522"/>
                  <a:ext cx="838200" cy="838200"/>
                  <a:chOff x="1214406" y="4616481"/>
                  <a:chExt cx="838200" cy="838200"/>
                </a:xfrm>
              </p:grpSpPr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88A54A69-A4FE-4F3D-A51A-FCA78E381B04}"/>
                      </a:ext>
                    </a:extLst>
                  </p:cNvPr>
                  <p:cNvSpPr/>
                  <p:nvPr/>
                </p:nvSpPr>
                <p:spPr>
                  <a:xfrm>
                    <a:off x="1214406" y="4616481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27" name="Image 126">
                    <a:extLst>
                      <a:ext uri="{FF2B5EF4-FFF2-40B4-BE49-F238E27FC236}">
                        <a16:creationId xmlns:a16="http://schemas.microsoft.com/office/drawing/2014/main" id="{FFA64E47-3532-4978-A6D2-6CC4C42B20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66660" y="4764516"/>
                    <a:ext cx="533691" cy="5336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84834714-7BE1-4101-A6AA-E5AD5D46BC3E}"/>
                    </a:ext>
                  </a:extLst>
                </p:cNvPr>
                <p:cNvGrpSpPr/>
                <p:nvPr/>
              </p:nvGrpSpPr>
              <p:grpSpPr>
                <a:xfrm>
                  <a:off x="2130528" y="4278853"/>
                  <a:ext cx="614380" cy="614380"/>
                  <a:chOff x="1975329" y="3715720"/>
                  <a:chExt cx="838200" cy="838200"/>
                </a:xfrm>
              </p:grpSpPr>
              <p:sp>
                <p:nvSpPr>
                  <p:cNvPr id="132" name="Ellipse 131">
                    <a:extLst>
                      <a:ext uri="{FF2B5EF4-FFF2-40B4-BE49-F238E27FC236}">
                        <a16:creationId xmlns:a16="http://schemas.microsoft.com/office/drawing/2014/main" id="{896ACDB1-7A0C-42D6-80DE-F569BFA3B53C}"/>
                      </a:ext>
                    </a:extLst>
                  </p:cNvPr>
                  <p:cNvSpPr/>
                  <p:nvPr/>
                </p:nvSpPr>
                <p:spPr>
                  <a:xfrm>
                    <a:off x="1975329" y="3715720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1" name="Image 130">
                    <a:extLst>
                      <a:ext uri="{FF2B5EF4-FFF2-40B4-BE49-F238E27FC236}">
                        <a16:creationId xmlns:a16="http://schemas.microsoft.com/office/drawing/2014/main" id="{BE317642-ADFE-4D3C-B783-F325004B50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0669" y="3962781"/>
                    <a:ext cx="598863" cy="3593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e 136">
                  <a:extLst>
                    <a:ext uri="{FF2B5EF4-FFF2-40B4-BE49-F238E27FC236}">
                      <a16:creationId xmlns:a16="http://schemas.microsoft.com/office/drawing/2014/main" id="{1B151C81-8486-45A6-B4CF-7BEAA0BF5C3D}"/>
                    </a:ext>
                  </a:extLst>
                </p:cNvPr>
                <p:cNvGrpSpPr/>
                <p:nvPr/>
              </p:nvGrpSpPr>
              <p:grpSpPr>
                <a:xfrm>
                  <a:off x="2265293" y="5104306"/>
                  <a:ext cx="398898" cy="398898"/>
                  <a:chOff x="2303940" y="5026834"/>
                  <a:chExt cx="398898" cy="398898"/>
                </a:xfrm>
              </p:grpSpPr>
              <p:sp>
                <p:nvSpPr>
                  <p:cNvPr id="136" name="Ellipse 135">
                    <a:extLst>
                      <a:ext uri="{FF2B5EF4-FFF2-40B4-BE49-F238E27FC236}">
                        <a16:creationId xmlns:a16="http://schemas.microsoft.com/office/drawing/2014/main" id="{FDA8F904-4E52-4B23-994B-9105A0019204}"/>
                      </a:ext>
                    </a:extLst>
                  </p:cNvPr>
                  <p:cNvSpPr/>
                  <p:nvPr/>
                </p:nvSpPr>
                <p:spPr>
                  <a:xfrm>
                    <a:off x="2303940" y="5026834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5" name="Image 134">
                    <a:extLst>
                      <a:ext uri="{FF2B5EF4-FFF2-40B4-BE49-F238E27FC236}">
                        <a16:creationId xmlns:a16="http://schemas.microsoft.com/office/drawing/2014/main" id="{0AACD565-9B79-4E00-A9EF-3E335DD31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8737" y="5120602"/>
                    <a:ext cx="210392" cy="2103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E5B6AAAC-157F-4119-8F71-4B2C03C54C73}"/>
                    </a:ext>
                  </a:extLst>
                </p:cNvPr>
                <p:cNvGrpSpPr/>
                <p:nvPr/>
              </p:nvGrpSpPr>
              <p:grpSpPr>
                <a:xfrm>
                  <a:off x="1043914" y="3542727"/>
                  <a:ext cx="1008390" cy="1008390"/>
                  <a:chOff x="1376015" y="2656762"/>
                  <a:chExt cx="1025397" cy="1025397"/>
                </a:xfrm>
              </p:grpSpPr>
              <p:sp>
                <p:nvSpPr>
                  <p:cNvPr id="140" name="Ellipse 139">
                    <a:extLst>
                      <a:ext uri="{FF2B5EF4-FFF2-40B4-BE49-F238E27FC236}">
                        <a16:creationId xmlns:a16="http://schemas.microsoft.com/office/drawing/2014/main" id="{5F6374DF-A943-4413-88C3-AC53B28FE7D7}"/>
                      </a:ext>
                    </a:extLst>
                  </p:cNvPr>
                  <p:cNvSpPr/>
                  <p:nvPr/>
                </p:nvSpPr>
                <p:spPr>
                  <a:xfrm>
                    <a:off x="1376015" y="2656762"/>
                    <a:ext cx="1025397" cy="1025397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9" name="Image 138">
                    <a:extLst>
                      <a:ext uri="{FF2B5EF4-FFF2-40B4-BE49-F238E27FC236}">
                        <a16:creationId xmlns:a16="http://schemas.microsoft.com/office/drawing/2014/main" id="{8465E0DE-067F-42DE-9E1D-6535968DEC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45526" y="2830817"/>
                    <a:ext cx="701616" cy="701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2" name="Groupe 171">
                  <a:extLst>
                    <a:ext uri="{FF2B5EF4-FFF2-40B4-BE49-F238E27FC236}">
                      <a16:creationId xmlns:a16="http://schemas.microsoft.com/office/drawing/2014/main" id="{90532A5C-EEC2-4242-93FD-2D867BA73C2E}"/>
                    </a:ext>
                  </a:extLst>
                </p:cNvPr>
                <p:cNvGrpSpPr/>
                <p:nvPr/>
              </p:nvGrpSpPr>
              <p:grpSpPr>
                <a:xfrm>
                  <a:off x="2106819" y="3393600"/>
                  <a:ext cx="714948" cy="714948"/>
                  <a:chOff x="2106819" y="3393600"/>
                  <a:chExt cx="714948" cy="714948"/>
                </a:xfrm>
              </p:grpSpPr>
              <p:sp>
                <p:nvSpPr>
                  <p:cNvPr id="153" name="Ellipse 152">
                    <a:extLst>
                      <a:ext uri="{FF2B5EF4-FFF2-40B4-BE49-F238E27FC236}">
                        <a16:creationId xmlns:a16="http://schemas.microsoft.com/office/drawing/2014/main" id="{5080DB85-D23F-4B11-8C26-970CA98A0775}"/>
                      </a:ext>
                    </a:extLst>
                  </p:cNvPr>
                  <p:cNvSpPr/>
                  <p:nvPr/>
                </p:nvSpPr>
                <p:spPr>
                  <a:xfrm>
                    <a:off x="2106819" y="3393600"/>
                    <a:ext cx="714948" cy="71494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798824F1-A7F4-4DBF-8BF7-D8DD72F235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262894" y="3556207"/>
                    <a:ext cx="424293" cy="4242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1" name="Groupe 170">
                  <a:extLst>
                    <a:ext uri="{FF2B5EF4-FFF2-40B4-BE49-F238E27FC236}">
                      <a16:creationId xmlns:a16="http://schemas.microsoft.com/office/drawing/2014/main" id="{AF5B9648-0525-4E73-827E-14B9B93B7512}"/>
                    </a:ext>
                  </a:extLst>
                </p:cNvPr>
                <p:cNvGrpSpPr/>
                <p:nvPr/>
              </p:nvGrpSpPr>
              <p:grpSpPr>
                <a:xfrm>
                  <a:off x="2396994" y="2783629"/>
                  <a:ext cx="398898" cy="398898"/>
                  <a:chOff x="2396994" y="2783629"/>
                  <a:chExt cx="398898" cy="398898"/>
                </a:xfrm>
              </p:grpSpPr>
              <p:sp>
                <p:nvSpPr>
                  <p:cNvPr id="165" name="Ellipse 164">
                    <a:extLst>
                      <a:ext uri="{FF2B5EF4-FFF2-40B4-BE49-F238E27FC236}">
                        <a16:creationId xmlns:a16="http://schemas.microsoft.com/office/drawing/2014/main" id="{C9E35B72-A6D2-43AA-AAF1-3B1C48146BAB}"/>
                      </a:ext>
                    </a:extLst>
                  </p:cNvPr>
                  <p:cNvSpPr/>
                  <p:nvPr/>
                </p:nvSpPr>
                <p:spPr>
                  <a:xfrm>
                    <a:off x="2396994" y="2783629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0" name="Image 169">
                    <a:extLst>
                      <a:ext uri="{FF2B5EF4-FFF2-40B4-BE49-F238E27FC236}">
                        <a16:creationId xmlns:a16="http://schemas.microsoft.com/office/drawing/2014/main" id="{3C697EB8-62AD-4C30-8575-76DCEE4AAF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532915" y="2861645"/>
                    <a:ext cx="138896" cy="2474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e 174">
                  <a:extLst>
                    <a:ext uri="{FF2B5EF4-FFF2-40B4-BE49-F238E27FC236}">
                      <a16:creationId xmlns:a16="http://schemas.microsoft.com/office/drawing/2014/main" id="{4F05A0CF-FB02-4D34-8C81-5287F7675C5A}"/>
                    </a:ext>
                  </a:extLst>
                </p:cNvPr>
                <p:cNvGrpSpPr/>
                <p:nvPr/>
              </p:nvGrpSpPr>
              <p:grpSpPr>
                <a:xfrm>
                  <a:off x="1624599" y="2836621"/>
                  <a:ext cx="600976" cy="600976"/>
                  <a:chOff x="1624599" y="2836621"/>
                  <a:chExt cx="600976" cy="600976"/>
                </a:xfrm>
              </p:grpSpPr>
              <p:sp>
                <p:nvSpPr>
                  <p:cNvPr id="156" name="Ellipse 155">
                    <a:extLst>
                      <a:ext uri="{FF2B5EF4-FFF2-40B4-BE49-F238E27FC236}">
                        <a16:creationId xmlns:a16="http://schemas.microsoft.com/office/drawing/2014/main" id="{7A646045-B88D-4189-B1EB-487A34681488}"/>
                      </a:ext>
                    </a:extLst>
                  </p:cNvPr>
                  <p:cNvSpPr/>
                  <p:nvPr/>
                </p:nvSpPr>
                <p:spPr>
                  <a:xfrm>
                    <a:off x="1624599" y="2836621"/>
                    <a:ext cx="600976" cy="60097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4" name="Image 173">
                    <a:extLst>
                      <a:ext uri="{FF2B5EF4-FFF2-40B4-BE49-F238E27FC236}">
                        <a16:creationId xmlns:a16="http://schemas.microsoft.com/office/drawing/2014/main" id="{44E50704-46C0-4CC9-B155-4C0C642608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biLevel thresh="2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73417" y="3008745"/>
                    <a:ext cx="333372" cy="27114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e 177">
                  <a:extLst>
                    <a:ext uri="{FF2B5EF4-FFF2-40B4-BE49-F238E27FC236}">
                      <a16:creationId xmlns:a16="http://schemas.microsoft.com/office/drawing/2014/main" id="{D46EA22C-03E0-40A9-8B75-39DF3378DBF3}"/>
                    </a:ext>
                  </a:extLst>
                </p:cNvPr>
                <p:cNvGrpSpPr/>
                <p:nvPr/>
              </p:nvGrpSpPr>
              <p:grpSpPr>
                <a:xfrm>
                  <a:off x="1072809" y="2797926"/>
                  <a:ext cx="398898" cy="398898"/>
                  <a:chOff x="1072809" y="2797926"/>
                  <a:chExt cx="398898" cy="398898"/>
                </a:xfrm>
              </p:grpSpPr>
              <p:sp>
                <p:nvSpPr>
                  <p:cNvPr id="162" name="Ellipse 161">
                    <a:extLst>
                      <a:ext uri="{FF2B5EF4-FFF2-40B4-BE49-F238E27FC236}">
                        <a16:creationId xmlns:a16="http://schemas.microsoft.com/office/drawing/2014/main" id="{88C964D2-0E72-4951-95E4-67ABF576C2A9}"/>
                      </a:ext>
                    </a:extLst>
                  </p:cNvPr>
                  <p:cNvSpPr/>
                  <p:nvPr/>
                </p:nvSpPr>
                <p:spPr>
                  <a:xfrm>
                    <a:off x="1072809" y="2797926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7" name="Image 176">
                    <a:extLst>
                      <a:ext uri="{FF2B5EF4-FFF2-40B4-BE49-F238E27FC236}">
                        <a16:creationId xmlns:a16="http://schemas.microsoft.com/office/drawing/2014/main" id="{02357FE6-3A1B-46CA-BE2C-65DB245BE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5671" y="2870788"/>
                    <a:ext cx="253173" cy="25317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ABE564CC-4469-48F8-AF97-08A580A77D31}"/>
                  </a:ext>
                </a:extLst>
              </p:cNvPr>
              <p:cNvSpPr txBox="1"/>
              <p:nvPr/>
            </p:nvSpPr>
            <p:spPr>
              <a:xfrm>
                <a:off x="922016" y="1745205"/>
                <a:ext cx="1991533" cy="66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Récupérer les donnée</a:t>
                </a:r>
              </a:p>
              <a:p>
                <a:pPr algn="ctr"/>
                <a:r>
                  <a:rPr lang="fr-FR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Sources</a:t>
                </a:r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3595E003-8645-4FDB-BF3B-935C31903082}"/>
              </a:ext>
            </a:extLst>
          </p:cNvPr>
          <p:cNvSpPr txBox="1"/>
          <p:nvPr/>
        </p:nvSpPr>
        <p:spPr>
          <a:xfrm>
            <a:off x="845949" y="953147"/>
            <a:ext cx="685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Utilisation de R dans la brique analytique d’une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architecture Big Data</a:t>
            </a:r>
            <a:r>
              <a:rPr lang="fr-FR" dirty="0">
                <a:latin typeface="+mj-lt"/>
              </a:rPr>
              <a:t> </a:t>
            </a:r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6557B8D3-5903-4D8F-A530-576574CE508A}"/>
              </a:ext>
            </a:extLst>
          </p:cNvPr>
          <p:cNvGrpSpPr/>
          <p:nvPr/>
        </p:nvGrpSpPr>
        <p:grpSpPr>
          <a:xfrm>
            <a:off x="3779432" y="1822993"/>
            <a:ext cx="1897374" cy="3890727"/>
            <a:chOff x="3788377" y="1673818"/>
            <a:chExt cx="1991534" cy="4083804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076CCC6-F95C-4B43-AC51-4A66C847FDC8}"/>
                </a:ext>
              </a:extLst>
            </p:cNvPr>
            <p:cNvGrpSpPr/>
            <p:nvPr/>
          </p:nvGrpSpPr>
          <p:grpSpPr>
            <a:xfrm>
              <a:off x="3788378" y="1673818"/>
              <a:ext cx="1991533" cy="4083804"/>
              <a:chOff x="3342315" y="1673818"/>
              <a:chExt cx="1991533" cy="4083804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730A933-AF07-4949-9F7A-21FEDB5586C9}"/>
                  </a:ext>
                </a:extLst>
              </p:cNvPr>
              <p:cNvSpPr/>
              <p:nvPr/>
            </p:nvSpPr>
            <p:spPr>
              <a:xfrm>
                <a:off x="3342315" y="1673818"/>
                <a:ext cx="1991533" cy="4083804"/>
              </a:xfrm>
              <a:prstGeom prst="roundRect">
                <a:avLst>
                  <a:gd name="adj" fmla="val 110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4BDA7596-14B3-4F78-897B-CE2E3ECC0BAD}"/>
                  </a:ext>
                </a:extLst>
              </p:cNvPr>
              <p:cNvGrpSpPr/>
              <p:nvPr/>
            </p:nvGrpSpPr>
            <p:grpSpPr>
              <a:xfrm>
                <a:off x="3342315" y="2744284"/>
                <a:ext cx="1991533" cy="3013333"/>
                <a:chOff x="3381214" y="2415164"/>
                <a:chExt cx="1991533" cy="3342423"/>
              </a:xfrm>
            </p:grpSpPr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867E790E-C29B-43BB-B6B8-B50CA29124FB}"/>
                    </a:ext>
                  </a:extLst>
                </p:cNvPr>
                <p:cNvSpPr/>
                <p:nvPr/>
              </p:nvSpPr>
              <p:spPr>
                <a:xfrm>
                  <a:off x="3381214" y="2584256"/>
                  <a:ext cx="1991533" cy="3173331"/>
                </a:xfrm>
                <a:prstGeom prst="roundRect">
                  <a:avLst>
                    <a:gd name="adj" fmla="val 1102"/>
                  </a:avLst>
                </a:prstGeom>
                <a:gradFill flip="none" rotWithShape="1">
                  <a:gsLst>
                    <a:gs pos="0">
                      <a:srgbClr val="00BADF">
                        <a:shade val="30000"/>
                        <a:satMod val="115000"/>
                      </a:srgbClr>
                    </a:gs>
                    <a:gs pos="50000">
                      <a:srgbClr val="00BADF">
                        <a:shade val="67500"/>
                        <a:satMod val="115000"/>
                      </a:srgbClr>
                    </a:gs>
                    <a:gs pos="100000">
                      <a:srgbClr val="00BAD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909272A8-1298-454F-B995-DCD96A178EF8}"/>
                    </a:ext>
                  </a:extLst>
                </p:cNvPr>
                <p:cNvGrpSpPr/>
                <p:nvPr/>
              </p:nvGrpSpPr>
              <p:grpSpPr>
                <a:xfrm>
                  <a:off x="3381214" y="2415164"/>
                  <a:ext cx="1991532" cy="789709"/>
                  <a:chOff x="3381214" y="2222220"/>
                  <a:chExt cx="1991532" cy="789709"/>
                </a:xfrm>
              </p:grpSpPr>
              <p:sp>
                <p:nvSpPr>
                  <p:cNvPr id="51" name="Double vague 50">
                    <a:extLst>
                      <a:ext uri="{FF2B5EF4-FFF2-40B4-BE49-F238E27FC236}">
                        <a16:creationId xmlns:a16="http://schemas.microsoft.com/office/drawing/2014/main" id="{AEDFA190-BABF-4E66-9762-5BBBFD4DFBBF}"/>
                      </a:ext>
                    </a:extLst>
                  </p:cNvPr>
                  <p:cNvSpPr/>
                  <p:nvPr/>
                </p:nvSpPr>
                <p:spPr>
                  <a:xfrm>
                    <a:off x="3381214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" name="Double vague 52">
                    <a:extLst>
                      <a:ext uri="{FF2B5EF4-FFF2-40B4-BE49-F238E27FC236}">
                        <a16:creationId xmlns:a16="http://schemas.microsoft.com/office/drawing/2014/main" id="{38F89946-4084-4830-9298-16E980CBE617}"/>
                      </a:ext>
                    </a:extLst>
                  </p:cNvPr>
                  <p:cNvSpPr/>
                  <p:nvPr/>
                </p:nvSpPr>
                <p:spPr>
                  <a:xfrm>
                    <a:off x="4376980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5E64FCB2-E0C7-43E6-807B-6DC29A0B13CC}"/>
                </a:ext>
              </a:extLst>
            </p:cNvPr>
            <p:cNvSpPr txBox="1"/>
            <p:nvPr/>
          </p:nvSpPr>
          <p:spPr>
            <a:xfrm>
              <a:off x="3788377" y="1749765"/>
              <a:ext cx="1991533" cy="68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Stocker les données</a:t>
              </a:r>
            </a:p>
            <a:p>
              <a:pPr algn="ctr"/>
              <a:r>
                <a:rPr lang="fr-F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Data Lake</a:t>
              </a:r>
              <a:endPara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C5965D27-43E9-40B8-93CE-273A6F0E13BF}"/>
              </a:ext>
            </a:extLst>
          </p:cNvPr>
          <p:cNvGrpSpPr/>
          <p:nvPr/>
        </p:nvGrpSpPr>
        <p:grpSpPr>
          <a:xfrm>
            <a:off x="6427995" y="1822993"/>
            <a:ext cx="1897376" cy="3890721"/>
            <a:chOff x="6799540" y="1822993"/>
            <a:chExt cx="1897376" cy="3890721"/>
          </a:xfrm>
        </p:grpSpPr>
        <p:sp>
          <p:nvSpPr>
            <p:cNvPr id="190" name="Rectangle : coins arrondis 189">
              <a:extLst>
                <a:ext uri="{FF2B5EF4-FFF2-40B4-BE49-F238E27FC236}">
                  <a16:creationId xmlns:a16="http://schemas.microsoft.com/office/drawing/2014/main" id="{4B0365E6-AF33-4E24-9DB4-91167A67CC2F}"/>
                </a:ext>
              </a:extLst>
            </p:cNvPr>
            <p:cNvSpPr/>
            <p:nvPr/>
          </p:nvSpPr>
          <p:spPr>
            <a:xfrm>
              <a:off x="6799540" y="2521947"/>
              <a:ext cx="1897376" cy="3191767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3C8841FB-CEBF-492A-8A5F-0D764BE671A3}"/>
                </a:ext>
              </a:extLst>
            </p:cNvPr>
            <p:cNvGrpSpPr/>
            <p:nvPr/>
          </p:nvGrpSpPr>
          <p:grpSpPr>
            <a:xfrm>
              <a:off x="6799541" y="1822993"/>
              <a:ext cx="1897373" cy="3631729"/>
              <a:chOff x="6677874" y="1673818"/>
              <a:chExt cx="1991533" cy="3811959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00AEE0B4-6EB6-499A-A4B8-9D9AE57875CA}"/>
                  </a:ext>
                </a:extLst>
              </p:cNvPr>
              <p:cNvGrpSpPr/>
              <p:nvPr/>
            </p:nvGrpSpPr>
            <p:grpSpPr>
              <a:xfrm>
                <a:off x="6677874" y="1673818"/>
                <a:ext cx="1991533" cy="3811959"/>
                <a:chOff x="5750758" y="1673818"/>
                <a:chExt cx="1991533" cy="3811959"/>
              </a:xfrm>
            </p:grpSpPr>
            <p:sp>
              <p:nvSpPr>
                <p:cNvPr id="64" name="Rectangle : coins arrondis 63">
                  <a:extLst>
                    <a:ext uri="{FF2B5EF4-FFF2-40B4-BE49-F238E27FC236}">
                      <a16:creationId xmlns:a16="http://schemas.microsoft.com/office/drawing/2014/main" id="{E322DF74-25B9-4092-ABF3-7AF5BC920B1E}"/>
                    </a:ext>
                  </a:extLst>
                </p:cNvPr>
                <p:cNvSpPr/>
                <p:nvPr/>
              </p:nvSpPr>
              <p:spPr>
                <a:xfrm>
                  <a:off x="5750758" y="1673818"/>
                  <a:ext cx="1991533" cy="851901"/>
                </a:xfrm>
                <a:prstGeom prst="roundRect">
                  <a:avLst>
                    <a:gd name="adj" fmla="val 110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6DCEF210-D74C-4D38-AED8-005BFB48AA1D}"/>
                    </a:ext>
                  </a:extLst>
                </p:cNvPr>
                <p:cNvGrpSpPr/>
                <p:nvPr/>
              </p:nvGrpSpPr>
              <p:grpSpPr>
                <a:xfrm>
                  <a:off x="5924071" y="2710347"/>
                  <a:ext cx="1585898" cy="2775430"/>
                  <a:chOff x="5924071" y="2707807"/>
                  <a:chExt cx="1585898" cy="2775430"/>
                </a:xfrm>
              </p:grpSpPr>
              <p:grpSp>
                <p:nvGrpSpPr>
                  <p:cNvPr id="83" name="Groupe 82">
                    <a:extLst>
                      <a:ext uri="{FF2B5EF4-FFF2-40B4-BE49-F238E27FC236}">
                        <a16:creationId xmlns:a16="http://schemas.microsoft.com/office/drawing/2014/main" id="{E5149DC4-3D22-4692-9DB7-BB220A995645}"/>
                      </a:ext>
                    </a:extLst>
                  </p:cNvPr>
                  <p:cNvGrpSpPr/>
                  <p:nvPr/>
                </p:nvGrpSpPr>
                <p:grpSpPr>
                  <a:xfrm>
                    <a:off x="5924071" y="3144491"/>
                    <a:ext cx="1585898" cy="2338746"/>
                    <a:chOff x="5917864" y="2420815"/>
                    <a:chExt cx="1585898" cy="2338746"/>
                  </a:xfrm>
                </p:grpSpPr>
                <p:grpSp>
                  <p:nvGrpSpPr>
                    <p:cNvPr id="73" name="Groupe 72">
                      <a:extLst>
                        <a:ext uri="{FF2B5EF4-FFF2-40B4-BE49-F238E27FC236}">
                          <a16:creationId xmlns:a16="http://schemas.microsoft.com/office/drawing/2014/main" id="{A07D326F-5BAF-47F4-B486-2F04A252D0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7864" y="2420815"/>
                      <a:ext cx="1585596" cy="1049213"/>
                      <a:chOff x="5917864" y="2420815"/>
                      <a:chExt cx="1585596" cy="1049213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00D24752-BD65-4352-9EFE-4C06FC15AB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" name="Rectangle : coins arrondis 65">
                        <a:extLst>
                          <a:ext uri="{FF2B5EF4-FFF2-40B4-BE49-F238E27FC236}">
                            <a16:creationId xmlns:a16="http://schemas.microsoft.com/office/drawing/2014/main" id="{2686D0D0-5F4C-4EBA-9E7F-7F411CCCA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Ellipse 68">
                        <a:extLst>
                          <a:ext uri="{FF2B5EF4-FFF2-40B4-BE49-F238E27FC236}">
                            <a16:creationId xmlns:a16="http://schemas.microsoft.com/office/drawing/2014/main" id="{34B540E0-5C20-47DD-B7B6-CF9E033018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0" name="Rectangle : coins arrondis 69">
                        <a:extLst>
                          <a:ext uri="{FF2B5EF4-FFF2-40B4-BE49-F238E27FC236}">
                            <a16:creationId xmlns:a16="http://schemas.microsoft.com/office/drawing/2014/main" id="{88634DB2-08BF-47D4-8BA0-DF62238DE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1" name="Ellipse 70">
                        <a:extLst>
                          <a:ext uri="{FF2B5EF4-FFF2-40B4-BE49-F238E27FC236}">
                            <a16:creationId xmlns:a16="http://schemas.microsoft.com/office/drawing/2014/main" id="{0A6235E9-7E42-4042-A923-FA782A87F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2" name="Rectangle : coins arrondis 71">
                        <a:extLst>
                          <a:ext uri="{FF2B5EF4-FFF2-40B4-BE49-F238E27FC236}">
                            <a16:creationId xmlns:a16="http://schemas.microsoft.com/office/drawing/2014/main" id="{45274AC8-A104-4518-BF85-72966841D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76" name="Groupe 75">
                      <a:extLst>
                        <a:ext uri="{FF2B5EF4-FFF2-40B4-BE49-F238E27FC236}">
                          <a16:creationId xmlns:a16="http://schemas.microsoft.com/office/drawing/2014/main" id="{626657E3-2533-4DDF-8AE2-747B28EB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8166" y="3710348"/>
                      <a:ext cx="1585596" cy="1049213"/>
                      <a:chOff x="5882304" y="2420815"/>
                      <a:chExt cx="1585596" cy="1049213"/>
                    </a:xfrm>
                  </p:grpSpPr>
                  <p:sp>
                    <p:nvSpPr>
                      <p:cNvPr id="77" name="Ellipse 76">
                        <a:extLst>
                          <a:ext uri="{FF2B5EF4-FFF2-40B4-BE49-F238E27FC236}">
                            <a16:creationId xmlns:a16="http://schemas.microsoft.com/office/drawing/2014/main" id="{DB9470AD-E121-4F95-BC68-8706285A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8" name="Rectangle : coins arrondis 77">
                        <a:extLst>
                          <a:ext uri="{FF2B5EF4-FFF2-40B4-BE49-F238E27FC236}">
                            <a16:creationId xmlns:a16="http://schemas.microsoft.com/office/drawing/2014/main" id="{F59C0564-DA13-432C-9F63-DF777A1BB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9" name="Ellipse 78">
                        <a:extLst>
                          <a:ext uri="{FF2B5EF4-FFF2-40B4-BE49-F238E27FC236}">
                            <a16:creationId xmlns:a16="http://schemas.microsoft.com/office/drawing/2014/main" id="{1A61D7F5-94C3-404D-8430-B947B4BC5F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0" name="Rectangle : coins arrondis 79">
                        <a:extLst>
                          <a:ext uri="{FF2B5EF4-FFF2-40B4-BE49-F238E27FC236}">
                            <a16:creationId xmlns:a16="http://schemas.microsoft.com/office/drawing/2014/main" id="{BD131F6A-9FB2-4251-9CCA-318F49C68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1" name="Ellipse 80">
                        <a:extLst>
                          <a:ext uri="{FF2B5EF4-FFF2-40B4-BE49-F238E27FC236}">
                            <a16:creationId xmlns:a16="http://schemas.microsoft.com/office/drawing/2014/main" id="{9E72DE73-7338-43C2-834B-A01306F7F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2" name="Rectangle : coins arrondis 81">
                        <a:extLst>
                          <a:ext uri="{FF2B5EF4-FFF2-40B4-BE49-F238E27FC236}">
                            <a16:creationId xmlns:a16="http://schemas.microsoft.com/office/drawing/2014/main" id="{FDFECE79-B6D5-4A63-BDF4-A31BD7667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874CD749-3EC6-4D66-8C8B-B6A8C6A21BAD}"/>
                      </a:ext>
                    </a:extLst>
                  </p:cNvPr>
                  <p:cNvSpPr/>
                  <p:nvPr/>
                </p:nvSpPr>
                <p:spPr>
                  <a:xfrm>
                    <a:off x="5924071" y="2707807"/>
                    <a:ext cx="187570" cy="18757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5" name="Rectangle : coins arrondis 84">
                    <a:extLst>
                      <a:ext uri="{FF2B5EF4-FFF2-40B4-BE49-F238E27FC236}">
                        <a16:creationId xmlns:a16="http://schemas.microsoft.com/office/drawing/2014/main" id="{79886D2A-1243-4CB4-8C2B-FF95ED58694B}"/>
                      </a:ext>
                    </a:extLst>
                  </p:cNvPr>
                  <p:cNvSpPr/>
                  <p:nvPr/>
                </p:nvSpPr>
                <p:spPr>
                  <a:xfrm>
                    <a:off x="6249437" y="2713670"/>
                    <a:ext cx="1260230" cy="18170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1CFFFC7D-786C-4D1B-9DE3-2F83255366D1}"/>
                  </a:ext>
                </a:extLst>
              </p:cNvPr>
              <p:cNvSpPr txBox="1"/>
              <p:nvPr/>
            </p:nvSpPr>
            <p:spPr>
              <a:xfrm>
                <a:off x="6677874" y="1753203"/>
                <a:ext cx="1991533" cy="64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Ordonner les données</a:t>
                </a:r>
              </a:p>
              <a:p>
                <a:pPr algn="ctr"/>
                <a:r>
                  <a:rPr lang="fr-FR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</a:t>
                </a:r>
                <a:r>
                  <a:rPr lang="fr-FR" sz="2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warehouse</a:t>
                </a:r>
                <a:endParaRPr lang="fr-FR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p:grpSp>
      </p:grpSp>
      <p:cxnSp>
        <p:nvCxnSpPr>
          <p:cNvPr id="233" name="Connecteur : en angle 232">
            <a:extLst>
              <a:ext uri="{FF2B5EF4-FFF2-40B4-BE49-F238E27FC236}">
                <a16:creationId xmlns:a16="http://schemas.microsoft.com/office/drawing/2014/main" id="{50149FF6-AA35-45C2-9B55-D125FA9F582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8103743" y="3731941"/>
            <a:ext cx="528024" cy="667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234">
            <a:extLst>
              <a:ext uri="{FF2B5EF4-FFF2-40B4-BE49-F238E27FC236}">
                <a16:creationId xmlns:a16="http://schemas.microsoft.com/office/drawing/2014/main" id="{72AF27B6-4928-47BF-A613-BF1D8B4BC072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8103743" y="3936073"/>
            <a:ext cx="675132" cy="203527"/>
          </a:xfrm>
          <a:prstGeom prst="bentConnector3">
            <a:avLst>
              <a:gd name="adj1" fmla="val 2241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 : en angle 246">
            <a:extLst>
              <a:ext uri="{FF2B5EF4-FFF2-40B4-BE49-F238E27FC236}">
                <a16:creationId xmlns:a16="http://schemas.microsoft.com/office/drawing/2014/main" id="{2A153286-DC65-4122-84B0-A1D92A737704}"/>
              </a:ext>
            </a:extLst>
          </p:cNvPr>
          <p:cNvCxnSpPr>
            <a:cxnSpLocks/>
          </p:cNvCxnSpPr>
          <p:nvPr/>
        </p:nvCxnSpPr>
        <p:spPr>
          <a:xfrm flipV="1">
            <a:off x="8082271" y="4163456"/>
            <a:ext cx="515629" cy="389738"/>
          </a:xfrm>
          <a:prstGeom prst="bentConnector3">
            <a:avLst>
              <a:gd name="adj1" fmla="val 647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AA889770-33ED-4288-BC84-82E629BA3F71}"/>
              </a:ext>
            </a:extLst>
          </p:cNvPr>
          <p:cNvGrpSpPr/>
          <p:nvPr/>
        </p:nvGrpSpPr>
        <p:grpSpPr>
          <a:xfrm>
            <a:off x="8562367" y="3505225"/>
            <a:ext cx="846237" cy="846237"/>
            <a:chOff x="8562367" y="3505225"/>
            <a:chExt cx="846237" cy="846237"/>
          </a:xfrm>
        </p:grpSpPr>
        <p:sp>
          <p:nvSpPr>
            <p:cNvPr id="192" name="Rectangle : coins arrondis 191">
              <a:extLst>
                <a:ext uri="{FF2B5EF4-FFF2-40B4-BE49-F238E27FC236}">
                  <a16:creationId xmlns:a16="http://schemas.microsoft.com/office/drawing/2014/main" id="{D389AC7F-354A-4DC3-810C-E8C75F70D5E0}"/>
                </a:ext>
              </a:extLst>
            </p:cNvPr>
            <p:cNvSpPr/>
            <p:nvPr/>
          </p:nvSpPr>
          <p:spPr>
            <a:xfrm>
              <a:off x="8562367" y="3505225"/>
              <a:ext cx="846237" cy="846237"/>
            </a:xfrm>
            <a:prstGeom prst="roundRect">
              <a:avLst>
                <a:gd name="adj" fmla="val 96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4" name="Image 263">
              <a:extLst>
                <a:ext uri="{FF2B5EF4-FFF2-40B4-BE49-F238E27FC236}">
                  <a16:creationId xmlns:a16="http://schemas.microsoft.com/office/drawing/2014/main" id="{A656722F-CDDB-454D-9141-B4F9412A1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colorTemperature colorTemp="6623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1277" y="3673734"/>
              <a:ext cx="486126" cy="486126"/>
            </a:xfrm>
            <a:prstGeom prst="rect">
              <a:avLst/>
            </a:prstGeom>
          </p:spPr>
        </p:pic>
      </p:grpSp>
      <p:cxnSp>
        <p:nvCxnSpPr>
          <p:cNvPr id="310" name="Connecteur : en angle 309">
            <a:extLst>
              <a:ext uri="{FF2B5EF4-FFF2-40B4-BE49-F238E27FC236}">
                <a16:creationId xmlns:a16="http://schemas.microsoft.com/office/drawing/2014/main" id="{04D62B5C-4329-4B2D-8B66-C897D1BEF8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9902" y="3410658"/>
            <a:ext cx="463787" cy="327500"/>
          </a:xfrm>
          <a:prstGeom prst="bentConnector3">
            <a:avLst>
              <a:gd name="adj1" fmla="val 3049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 : en angle 318">
            <a:extLst>
              <a:ext uri="{FF2B5EF4-FFF2-40B4-BE49-F238E27FC236}">
                <a16:creationId xmlns:a16="http://schemas.microsoft.com/office/drawing/2014/main" id="{E786EC1C-3514-44CC-8AAD-0EBA294B98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603469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 : en angle 322">
            <a:extLst>
              <a:ext uri="{FF2B5EF4-FFF2-40B4-BE49-F238E27FC236}">
                <a16:creationId xmlns:a16="http://schemas.microsoft.com/office/drawing/2014/main" id="{B58E4750-BE96-4DE6-83DE-604407C6DF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784652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C989FCFE-6E00-4C99-89F7-881BDB292B9D}"/>
              </a:ext>
            </a:extLst>
          </p:cNvPr>
          <p:cNvGrpSpPr/>
          <p:nvPr/>
        </p:nvGrpSpPr>
        <p:grpSpPr>
          <a:xfrm>
            <a:off x="9615530" y="1822993"/>
            <a:ext cx="1897376" cy="3881196"/>
            <a:chOff x="9615530" y="1822993"/>
            <a:chExt cx="1897376" cy="3881196"/>
          </a:xfrm>
        </p:grpSpPr>
        <p:sp>
          <p:nvSpPr>
            <p:cNvPr id="97" name="Rectangle : coins arrondis 96">
              <a:extLst>
                <a:ext uri="{FF2B5EF4-FFF2-40B4-BE49-F238E27FC236}">
                  <a16:creationId xmlns:a16="http://schemas.microsoft.com/office/drawing/2014/main" id="{E4848958-0A7F-4EBD-A630-7605FE545588}"/>
                </a:ext>
              </a:extLst>
            </p:cNvPr>
            <p:cNvSpPr/>
            <p:nvPr/>
          </p:nvSpPr>
          <p:spPr>
            <a:xfrm>
              <a:off x="9615530" y="1822993"/>
              <a:ext cx="1897373" cy="3881196"/>
            </a:xfrm>
            <a:prstGeom prst="roundRect">
              <a:avLst>
                <a:gd name="adj" fmla="val 11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 : coins arrondis 350">
              <a:extLst>
                <a:ext uri="{FF2B5EF4-FFF2-40B4-BE49-F238E27FC236}">
                  <a16:creationId xmlns:a16="http://schemas.microsoft.com/office/drawing/2014/main" id="{5A36ACCB-B22E-4740-8130-45B5A9F782CD}"/>
                </a:ext>
              </a:extLst>
            </p:cNvPr>
            <p:cNvSpPr/>
            <p:nvPr/>
          </p:nvSpPr>
          <p:spPr>
            <a:xfrm>
              <a:off x="9615530" y="2627785"/>
              <a:ext cx="1897376" cy="3064149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0" name="ZoneTexte 349">
            <a:extLst>
              <a:ext uri="{FF2B5EF4-FFF2-40B4-BE49-F238E27FC236}">
                <a16:creationId xmlns:a16="http://schemas.microsoft.com/office/drawing/2014/main" id="{FF723F74-5B5F-4796-9DE8-F60D4CDE4589}"/>
              </a:ext>
            </a:extLst>
          </p:cNvPr>
          <p:cNvSpPr txBox="1"/>
          <p:nvPr/>
        </p:nvSpPr>
        <p:spPr>
          <a:xfrm>
            <a:off x="9619982" y="1898625"/>
            <a:ext cx="1897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Ordonner les données</a:t>
            </a:r>
          </a:p>
          <a:p>
            <a:pPr algn="ctr"/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Data 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warehouse</a:t>
            </a:r>
            <a:endParaRPr lang="fr-FR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369" name="Groupe 368">
            <a:extLst>
              <a:ext uri="{FF2B5EF4-FFF2-40B4-BE49-F238E27FC236}">
                <a16:creationId xmlns:a16="http://schemas.microsoft.com/office/drawing/2014/main" id="{6F4FF6C2-0062-47C8-8563-245A8DECD521}"/>
              </a:ext>
            </a:extLst>
          </p:cNvPr>
          <p:cNvGrpSpPr/>
          <p:nvPr/>
        </p:nvGrpSpPr>
        <p:grpSpPr>
          <a:xfrm>
            <a:off x="9800944" y="2885840"/>
            <a:ext cx="1538137" cy="2510011"/>
            <a:chOff x="9793324" y="2855360"/>
            <a:chExt cx="1538137" cy="2510011"/>
          </a:xfrm>
        </p:grpSpPr>
        <p:sp>
          <p:nvSpPr>
            <p:cNvPr id="363" name="Rectangle : coins arrondis 362">
              <a:extLst>
                <a:ext uri="{FF2B5EF4-FFF2-40B4-BE49-F238E27FC236}">
                  <a16:creationId xmlns:a16="http://schemas.microsoft.com/office/drawing/2014/main" id="{87BBB34D-37A2-429E-B8D6-10B3B2E62EC0}"/>
                </a:ext>
              </a:extLst>
            </p:cNvPr>
            <p:cNvSpPr/>
            <p:nvPr/>
          </p:nvSpPr>
          <p:spPr>
            <a:xfrm>
              <a:off x="9935752" y="29405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B3B6BD06-5E29-4F77-B12E-FBCB925C0184}"/>
                </a:ext>
              </a:extLst>
            </p:cNvPr>
            <p:cNvGrpSpPr/>
            <p:nvPr/>
          </p:nvGrpSpPr>
          <p:grpSpPr>
            <a:xfrm>
              <a:off x="9793324" y="2855360"/>
              <a:ext cx="587400" cy="587400"/>
              <a:chOff x="9771503" y="2753487"/>
              <a:chExt cx="676762" cy="676762"/>
            </a:xfrm>
          </p:grpSpPr>
          <p:sp>
            <p:nvSpPr>
              <p:cNvPr id="355" name="Ellipse 354">
                <a:extLst>
                  <a:ext uri="{FF2B5EF4-FFF2-40B4-BE49-F238E27FC236}">
                    <a16:creationId xmlns:a16="http://schemas.microsoft.com/office/drawing/2014/main" id="{320FF53C-EA71-47EB-A6D9-202024ECFCCA}"/>
                  </a:ext>
                </a:extLst>
              </p:cNvPr>
              <p:cNvSpPr/>
              <p:nvPr/>
            </p:nvSpPr>
            <p:spPr>
              <a:xfrm>
                <a:off x="9771503" y="2753487"/>
                <a:ext cx="676762" cy="6767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5" name="Image 344">
                <a:extLst>
                  <a:ext uri="{FF2B5EF4-FFF2-40B4-BE49-F238E27FC236}">
                    <a16:creationId xmlns:a16="http://schemas.microsoft.com/office/drawing/2014/main" id="{F5B13541-F401-4AF3-8ADB-2A6F0EE76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6613" y="2837523"/>
                <a:ext cx="508332" cy="508332"/>
              </a:xfrm>
              <a:prstGeom prst="rect">
                <a:avLst/>
              </a:prstGeom>
            </p:spPr>
          </p:pic>
        </p:grpSp>
        <p:sp>
          <p:nvSpPr>
            <p:cNvPr id="364" name="Rectangle : coins arrondis 363">
              <a:extLst>
                <a:ext uri="{FF2B5EF4-FFF2-40B4-BE49-F238E27FC236}">
                  <a16:creationId xmlns:a16="http://schemas.microsoft.com/office/drawing/2014/main" id="{1F888627-8862-44D0-A7CD-C135AF0ED012}"/>
                </a:ext>
              </a:extLst>
            </p:cNvPr>
            <p:cNvSpPr/>
            <p:nvPr/>
          </p:nvSpPr>
          <p:spPr>
            <a:xfrm>
              <a:off x="9935752" y="38879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5" name="Rectangle : coins arrondis 364">
              <a:extLst>
                <a:ext uri="{FF2B5EF4-FFF2-40B4-BE49-F238E27FC236}">
                  <a16:creationId xmlns:a16="http://schemas.microsoft.com/office/drawing/2014/main" id="{6A028728-C10F-445C-9AF4-8379D18F943F}"/>
                </a:ext>
              </a:extLst>
            </p:cNvPr>
            <p:cNvSpPr/>
            <p:nvPr/>
          </p:nvSpPr>
          <p:spPr>
            <a:xfrm>
              <a:off x="9937033" y="4854790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8" name="Groupe 357">
              <a:extLst>
                <a:ext uri="{FF2B5EF4-FFF2-40B4-BE49-F238E27FC236}">
                  <a16:creationId xmlns:a16="http://schemas.microsoft.com/office/drawing/2014/main" id="{30E74C23-FF58-4F8C-B642-EC9D8813D910}"/>
                </a:ext>
              </a:extLst>
            </p:cNvPr>
            <p:cNvGrpSpPr/>
            <p:nvPr/>
          </p:nvGrpSpPr>
          <p:grpSpPr>
            <a:xfrm>
              <a:off x="9803738" y="3812609"/>
              <a:ext cx="587400" cy="587400"/>
              <a:chOff x="9819299" y="3712585"/>
              <a:chExt cx="587400" cy="587400"/>
            </a:xfrm>
          </p:grpSpPr>
          <p:sp>
            <p:nvSpPr>
              <p:cNvPr id="357" name="Ellipse 356">
                <a:extLst>
                  <a:ext uri="{FF2B5EF4-FFF2-40B4-BE49-F238E27FC236}">
                    <a16:creationId xmlns:a16="http://schemas.microsoft.com/office/drawing/2014/main" id="{13624E8A-B30D-477B-8254-9E4E94591C3B}"/>
                  </a:ext>
                </a:extLst>
              </p:cNvPr>
              <p:cNvSpPr/>
              <p:nvPr/>
            </p:nvSpPr>
            <p:spPr>
              <a:xfrm>
                <a:off x="9819299" y="3712585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7" name="Image 346">
                <a:extLst>
                  <a:ext uri="{FF2B5EF4-FFF2-40B4-BE49-F238E27FC236}">
                    <a16:creationId xmlns:a16="http://schemas.microsoft.com/office/drawing/2014/main" id="{F20C5685-BB16-4375-8E97-EDDE2E66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3892" y="3829900"/>
                <a:ext cx="344506" cy="344506"/>
              </a:xfrm>
              <a:prstGeom prst="rect">
                <a:avLst/>
              </a:prstGeom>
            </p:spPr>
          </p:pic>
        </p:grpSp>
        <p:grpSp>
          <p:nvGrpSpPr>
            <p:cNvPr id="360" name="Groupe 359">
              <a:extLst>
                <a:ext uri="{FF2B5EF4-FFF2-40B4-BE49-F238E27FC236}">
                  <a16:creationId xmlns:a16="http://schemas.microsoft.com/office/drawing/2014/main" id="{E24F757B-7A5B-49F8-BB25-1CBA63E21D7C}"/>
                </a:ext>
              </a:extLst>
            </p:cNvPr>
            <p:cNvGrpSpPr/>
            <p:nvPr/>
          </p:nvGrpSpPr>
          <p:grpSpPr>
            <a:xfrm>
              <a:off x="9803738" y="4777971"/>
              <a:ext cx="587400" cy="587400"/>
              <a:chOff x="9833980" y="4634722"/>
              <a:chExt cx="587400" cy="587400"/>
            </a:xfrm>
          </p:grpSpPr>
          <p:sp>
            <p:nvSpPr>
              <p:cNvPr id="359" name="Ellipse 358">
                <a:extLst>
                  <a:ext uri="{FF2B5EF4-FFF2-40B4-BE49-F238E27FC236}">
                    <a16:creationId xmlns:a16="http://schemas.microsoft.com/office/drawing/2014/main" id="{684B73FE-DC74-41BA-8118-6C8BEBA1E185}"/>
                  </a:ext>
                </a:extLst>
              </p:cNvPr>
              <p:cNvSpPr/>
              <p:nvPr/>
            </p:nvSpPr>
            <p:spPr>
              <a:xfrm>
                <a:off x="9833980" y="4634722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9" name="Image 348">
                <a:extLst>
                  <a:ext uri="{FF2B5EF4-FFF2-40B4-BE49-F238E27FC236}">
                    <a16:creationId xmlns:a16="http://schemas.microsoft.com/office/drawing/2014/main" id="{8CFD734C-0D17-4BDD-99B2-FA6BCB062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4052" y="4760182"/>
                <a:ext cx="337552" cy="337552"/>
              </a:xfrm>
              <a:prstGeom prst="rect">
                <a:avLst/>
              </a:prstGeom>
            </p:spPr>
          </p:pic>
        </p:grp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01ABBD24-E1E2-47CA-922D-C5335791A129}"/>
                </a:ext>
              </a:extLst>
            </p:cNvPr>
            <p:cNvSpPr txBox="1"/>
            <p:nvPr/>
          </p:nvSpPr>
          <p:spPr>
            <a:xfrm>
              <a:off x="10309717" y="300271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Data Mining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40E10959-CBD3-48CF-9425-F5F84B8D2F90}"/>
                </a:ext>
              </a:extLst>
            </p:cNvPr>
            <p:cNvSpPr txBox="1"/>
            <p:nvPr/>
          </p:nvSpPr>
          <p:spPr>
            <a:xfrm>
              <a:off x="10287265" y="4918538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Reporting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E38A16C2-0F5C-46EB-B46E-8C76C23B082D}"/>
                </a:ext>
              </a:extLst>
            </p:cNvPr>
            <p:cNvSpPr txBox="1"/>
            <p:nvPr/>
          </p:nvSpPr>
          <p:spPr>
            <a:xfrm>
              <a:off x="10306094" y="393636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Prédiction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873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17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3. Exemple de cas d’usage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FDC0-1A25-498D-8575-630AC25E3327}"/>
              </a:ext>
            </a:extLst>
          </p:cNvPr>
          <p:cNvSpPr/>
          <p:nvPr/>
        </p:nvSpPr>
        <p:spPr>
          <a:xfrm>
            <a:off x="2212805" y="893011"/>
            <a:ext cx="3615270" cy="2468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gestion de la volumétrie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Azure 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HDFS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DataLake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SQL Datawarehouse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SQL Server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Base OLTP / OLAP 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InMemory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Polybase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BBE5D-B363-4C14-90B9-C08778A1277F}"/>
              </a:ext>
            </a:extLst>
          </p:cNvPr>
          <p:cNvSpPr/>
          <p:nvPr/>
        </p:nvSpPr>
        <p:spPr>
          <a:xfrm>
            <a:off x="2212804" y="3421918"/>
            <a:ext cx="3635845" cy="621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Power 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AA1C5-0600-4AC9-92AF-2C224188DB67}"/>
              </a:ext>
            </a:extLst>
          </p:cNvPr>
          <p:cNvSpPr/>
          <p:nvPr/>
        </p:nvSpPr>
        <p:spPr>
          <a:xfrm>
            <a:off x="2214745" y="4221220"/>
            <a:ext cx="3635845" cy="929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puissance de 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Machine Learning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SQL Server R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AC6F2-9B65-4AFC-AF2E-F0FB5D591AA0}"/>
              </a:ext>
            </a:extLst>
          </p:cNvPr>
          <p:cNvSpPr/>
          <p:nvPr/>
        </p:nvSpPr>
        <p:spPr>
          <a:xfrm>
            <a:off x="6059068" y="859838"/>
            <a:ext cx="4916399" cy="1604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Pourquoi un serveur R ?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alléger le travail à réaliser côté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Parce qu’un serveur aura plus de ressources qu’un poste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automatiser, centraliser, partager son travail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2E61E-75A8-4381-BE30-8D801FC14D97}"/>
              </a:ext>
            </a:extLst>
          </p:cNvPr>
          <p:cNvSpPr/>
          <p:nvPr/>
        </p:nvSpPr>
        <p:spPr>
          <a:xfrm>
            <a:off x="6059069" y="3448679"/>
            <a:ext cx="2267246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Oracle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Hadoop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929E9-E01A-46BD-9CF6-D9DFF948657C}"/>
              </a:ext>
            </a:extLst>
          </p:cNvPr>
          <p:cNvSpPr/>
          <p:nvPr/>
        </p:nvSpPr>
        <p:spPr>
          <a:xfrm>
            <a:off x="6059068" y="2618891"/>
            <a:ext cx="4916399" cy="618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Exemple sur d’autres technos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Enedis</a:t>
            </a:r>
            <a:endParaRPr lang="fr-F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F53EF-A839-4B27-8E26-06306F79100E}"/>
              </a:ext>
            </a:extLst>
          </p:cNvPr>
          <p:cNvSpPr/>
          <p:nvPr/>
        </p:nvSpPr>
        <p:spPr>
          <a:xfrm>
            <a:off x="8514477" y="3448678"/>
            <a:ext cx="2451035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Tableau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2DB4E-7405-41F8-BB79-E1341754FC11}"/>
              </a:ext>
            </a:extLst>
          </p:cNvPr>
          <p:cNvSpPr/>
          <p:nvPr/>
        </p:nvSpPr>
        <p:spPr>
          <a:xfrm>
            <a:off x="6059069" y="4487128"/>
            <a:ext cx="2267246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Serveur 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02219-CB10-40A8-9784-9323E00AF394}"/>
              </a:ext>
            </a:extLst>
          </p:cNvPr>
          <p:cNvSpPr/>
          <p:nvPr/>
        </p:nvSpPr>
        <p:spPr>
          <a:xfrm>
            <a:off x="8533182" y="4491810"/>
            <a:ext cx="2432253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4042F2-8F4F-42D3-976F-5A92699C0666}"/>
              </a:ext>
            </a:extLst>
          </p:cNvPr>
          <p:cNvSpPr/>
          <p:nvPr/>
        </p:nvSpPr>
        <p:spPr>
          <a:xfrm>
            <a:off x="2212804" y="5328298"/>
            <a:ext cx="8793911" cy="757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Microsoft a racheté la société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Revolution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Analytics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et intégré son moteur dans SQL Server. Ce moteur permet d’exploiter la puissance d’un serveur centralisé et de faciliter la manipulation de données avec R depuis SQL Server</a:t>
            </a:r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DD828882-EF4A-447A-B514-C2E6EBFB2544}"/>
              </a:ext>
            </a:extLst>
          </p:cNvPr>
          <p:cNvSpPr txBox="1"/>
          <p:nvPr/>
        </p:nvSpPr>
        <p:spPr>
          <a:xfrm>
            <a:off x="1171719" y="937976"/>
            <a:ext cx="615553" cy="48985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Data Science avec Microsoft</a:t>
            </a:r>
          </a:p>
        </p:txBody>
      </p:sp>
    </p:spTree>
    <p:extLst>
      <p:ext uri="{BB962C8B-B14F-4D97-AF65-F5344CB8AC3E}">
        <p14:creationId xmlns:p14="http://schemas.microsoft.com/office/powerpoint/2010/main" val="1664306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3. Exemple de cas d’usage</a:t>
            </a:r>
          </a:p>
        </p:txBody>
      </p:sp>
      <p:pic>
        <p:nvPicPr>
          <p:cNvPr id="5" name="Picture 2" descr="fig1">
            <a:extLst>
              <a:ext uri="{FF2B5EF4-FFF2-40B4-BE49-F238E27FC236}">
                <a16:creationId xmlns:a16="http://schemas.microsoft.com/office/drawing/2014/main" id="{382474C5-89DC-4808-854C-1DEEC44D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16" y="1454288"/>
            <a:ext cx="9608234" cy="45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37615C1E-9B40-4054-A832-A9D7A949FC8D}"/>
              </a:ext>
            </a:extLst>
          </p:cNvPr>
          <p:cNvSpPr txBox="1"/>
          <p:nvPr/>
        </p:nvSpPr>
        <p:spPr>
          <a:xfrm>
            <a:off x="791250" y="877334"/>
            <a:ext cx="98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Visualisation dynamique avec </a:t>
            </a:r>
            <a:r>
              <a:rPr lang="fr-FR" dirty="0" err="1"/>
              <a:t>RShiny</a:t>
            </a:r>
            <a:r>
              <a:rPr lang="fr-FR" dirty="0"/>
              <a:t> – étude de la qualité de l’eau sur les 6 dernières années</a:t>
            </a:r>
          </a:p>
        </p:txBody>
      </p:sp>
    </p:spTree>
    <p:extLst>
      <p:ext uri="{BB962C8B-B14F-4D97-AF65-F5344CB8AC3E}">
        <p14:creationId xmlns:p14="http://schemas.microsoft.com/office/powerpoint/2010/main" val="249109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Présentation du logiciel r et de ses fonctionnalités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1670B7-B50C-4BDC-9C52-2916E43F47C4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817AC51-5572-44EE-A0DE-7A3748336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88603" y="3336426"/>
            <a:ext cx="200040" cy="17244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id="{CD0D9F47-CCC1-4807-A30E-870EF082A97D}"/>
              </a:ext>
            </a:extLst>
          </p:cNvPr>
          <p:cNvSpPr txBox="1"/>
          <p:nvPr/>
        </p:nvSpPr>
        <p:spPr>
          <a:xfrm>
            <a:off x="5020056" y="811022"/>
            <a:ext cx="5724144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Le langage S </a:t>
            </a:r>
            <a:r>
              <a:rPr lang="en-US" sz="2000"/>
              <a:t>a été créé dans les années 70 pour « programmer avec des données ». Il a été développé chez </a:t>
            </a:r>
            <a:r>
              <a:rPr lang="en-US" sz="2000" i="1"/>
              <a:t>Bell Laboratories </a:t>
            </a:r>
            <a:r>
              <a:rPr lang="en-US" sz="2000"/>
              <a:t>par une équipe de chercheurs menée par John M. Chambers.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/>
              <a:t>Dès la fin des années 1980 et pendant près de vingt ans, le S a principalement été popularisé par une </a:t>
            </a:r>
            <a:r>
              <a:rPr lang="en-US" sz="2000" b="1"/>
              <a:t>mise en œuvre commerciale nommée S-PLUS</a:t>
            </a:r>
            <a:r>
              <a:rPr lang="en-US" sz="200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/>
              <a:t>Inspirés à la fois par le S et par Scheme (un dérivé du Lisp), Ross Ihaka et Robert Gentleman proposent un langage pour l’analyse de données et les graphiques qu’ils nomment R. Le langage a été intégré, en 1997, au projet GNU, faisant de</a:t>
            </a:r>
            <a:r>
              <a:rPr lang="en-US" sz="2000" b="1"/>
              <a:t> R un logiciel libre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86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582D27-860C-4D58-956A-4EB443CA3C4B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C0A1A68-1242-45B7-A6BB-C8C09EA72DFC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D9611F9E-DB45-408F-A18E-A565C6A63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178290"/>
            <a:ext cx="7637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Le langage R est un 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langage interprété</a:t>
            </a:r>
            <a:r>
              <a:rPr lang="fr-FR" sz="2400" dirty="0">
                <a:latin typeface="+mj-lt"/>
              </a:rPr>
              <a:t>. Cela signifie que l'on peut écrire seulement une ligne de code, la valider et en voir le résultat. Il n'y a donc pas besoin d'une étape préalable de compilation du code, celui ci est interprété à la volée.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algn="just">
              <a:buClr>
                <a:schemeClr val="accent1"/>
              </a:buClr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Pour écrire du code en R on peut donc simplement lancer ce que l'on appelle la console et taper du code.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74FAFEB-B1FC-4627-9CB3-6BC3DC022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1769" y="3351931"/>
          <a:ext cx="52964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167">
                  <a:extLst>
                    <a:ext uri="{9D8B030D-6E8A-4147-A177-3AD203B41FA5}">
                      <a16:colId xmlns:a16="http://schemas.microsoft.com/office/drawing/2014/main" val="2149488059"/>
                    </a:ext>
                  </a:extLst>
                </a:gridCol>
                <a:gridCol w="1712250">
                  <a:extLst>
                    <a:ext uri="{9D8B030D-6E8A-4147-A177-3AD203B41FA5}">
                      <a16:colId xmlns:a16="http://schemas.microsoft.com/office/drawing/2014/main" val="3161420766"/>
                    </a:ext>
                  </a:extLst>
                </a:gridCol>
                <a:gridCol w="1474008">
                  <a:extLst>
                    <a:ext uri="{9D8B030D-6E8A-4147-A177-3AD203B41FA5}">
                      <a16:colId xmlns:a16="http://schemas.microsoft.com/office/drawing/2014/main" val="15281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</a:t>
                      </a:r>
                    </a:p>
                  </a:txBody>
                  <a:tcPr>
                    <a:solidFill>
                      <a:srgbClr val="C3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interprété 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portabilité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Lenteur</a:t>
                      </a:r>
                    </a:p>
                  </a:txBody>
                  <a:tcPr>
                    <a:solidFill>
                      <a:srgbClr val="F9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compilé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rapidité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Portabilité</a:t>
                      </a:r>
                      <a:endParaRPr lang="fr-FR" dirty="0"/>
                    </a:p>
                  </a:txBody>
                  <a:tcPr>
                    <a:solidFill>
                      <a:srgbClr val="FC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3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226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206911"/>
            <a:ext cx="76371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L’objet de base est un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vecteur de données</a:t>
            </a:r>
            <a:r>
              <a:rPr lang="fr-FR" sz="2400" dirty="0">
                <a:latin typeface="+mj-lt"/>
              </a:rPr>
              <a:t>. 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« vrai » langage de programmation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types de données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branchements conditionnels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boucles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…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Mode d’exécution : transmettre à R le fichier script « .r »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Il est extensible (quasiment) à l’infini </a:t>
            </a:r>
            <a:r>
              <a:rPr lang="fr-FR" sz="2400" i="1" dirty="0">
                <a:latin typeface="+mj-lt"/>
              </a:rPr>
              <a:t>via</a:t>
            </a:r>
            <a:r>
              <a:rPr lang="fr-FR" sz="2400" dirty="0">
                <a:latin typeface="+mj-lt"/>
              </a:rPr>
              <a:t> le système des packages. 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B37F80B-50BA-41DD-BE0B-2161C68C9793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C4586B-95B9-4D2C-96E1-08BC5725E4DE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8F33422A-7976-479F-ADAF-92FB76403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58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073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32" name="ZoneTexte 4">
            <a:extLst>
              <a:ext uri="{FF2B5EF4-FFF2-40B4-BE49-F238E27FC236}">
                <a16:creationId xmlns:a16="http://schemas.microsoft.com/office/drawing/2014/main" id="{15655B3D-A44F-4876-B5AF-2E0251EBDAF5}"/>
              </a:ext>
            </a:extLst>
          </p:cNvPr>
          <p:cNvSpPr txBox="1"/>
          <p:nvPr/>
        </p:nvSpPr>
        <p:spPr>
          <a:xfrm>
            <a:off x="838200" y="1162609"/>
            <a:ext cx="10917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est un langage </a:t>
            </a:r>
            <a:r>
              <a:rPr lang="fr-FR" sz="2400" dirty="0">
                <a:latin typeface="+mj-lt"/>
              </a:rPr>
              <a:t>particulièrement utilisé en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Data Science </a:t>
            </a:r>
            <a:r>
              <a:rPr lang="fr-FR" sz="2400" dirty="0">
                <a:latin typeface="+mj-lt"/>
              </a:rPr>
              <a:t>mais il permet d’intervenir à plusieurs étapes du processus de traitement de la donnée  :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65E9526-3AB6-4FCD-8EAF-36B6A5D1722B}"/>
              </a:ext>
            </a:extLst>
          </p:cNvPr>
          <p:cNvGrpSpPr/>
          <p:nvPr/>
        </p:nvGrpSpPr>
        <p:grpSpPr>
          <a:xfrm>
            <a:off x="845820" y="2137716"/>
            <a:ext cx="11007836" cy="2925007"/>
            <a:chOff x="747505" y="1810056"/>
            <a:chExt cx="11007836" cy="292500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025C8EF-8598-4275-8090-D9852019526B}"/>
                </a:ext>
              </a:extLst>
            </p:cNvPr>
            <p:cNvGrpSpPr/>
            <p:nvPr/>
          </p:nvGrpSpPr>
          <p:grpSpPr>
            <a:xfrm>
              <a:off x="747505" y="1810056"/>
              <a:ext cx="11007836" cy="2925007"/>
              <a:chOff x="597424" y="1685093"/>
              <a:chExt cx="11007836" cy="2925007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D7E9735C-4FB8-4661-B350-4126431E89F2}"/>
                  </a:ext>
                </a:extLst>
              </p:cNvPr>
              <p:cNvGrpSpPr/>
              <p:nvPr/>
            </p:nvGrpSpPr>
            <p:grpSpPr>
              <a:xfrm>
                <a:off x="597424" y="2958513"/>
                <a:ext cx="10810070" cy="1651587"/>
                <a:chOff x="597424" y="2027913"/>
                <a:chExt cx="10810070" cy="1651587"/>
              </a:xfrm>
            </p:grpSpPr>
            <p:sp>
              <p:nvSpPr>
                <p:cNvPr id="12" name="AutoShape 2" descr="RÃ©sultat de recherche d'images pour &quot;r&quot;">
                  <a:extLst>
                    <a:ext uri="{FF2B5EF4-FFF2-40B4-BE49-F238E27FC236}">
                      <a16:creationId xmlns:a16="http://schemas.microsoft.com/office/drawing/2014/main" id="{7352195F-5DED-4DF7-A40D-110C5CE7B5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757069" y="2957946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>
                    <a:latin typeface="+mj-lt"/>
                  </a:endParaRPr>
                </a:p>
              </p:txBody>
            </p:sp>
            <p:graphicFrame>
              <p:nvGraphicFramePr>
                <p:cNvPr id="2" name="Diagramme 1">
                  <a:extLst>
                    <a:ext uri="{FF2B5EF4-FFF2-40B4-BE49-F238E27FC236}">
                      <a16:creationId xmlns:a16="http://schemas.microsoft.com/office/drawing/2014/main" id="{5CA55F94-9160-4079-A5B8-8C2528199E6D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597425" y="2699124"/>
                <a:ext cx="10810069" cy="98037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6E7B280-6F69-4B45-ACF3-FDB1CB7ABE33}"/>
                    </a:ext>
                  </a:extLst>
                </p:cNvPr>
                <p:cNvSpPr/>
                <p:nvPr/>
              </p:nvSpPr>
              <p:spPr>
                <a:xfrm>
                  <a:off x="597425" y="2043059"/>
                  <a:ext cx="10507111" cy="67417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FD8ED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2AB81B9-5BE4-4926-A373-6E4A9BC9FABB}"/>
                    </a:ext>
                  </a:extLst>
                </p:cNvPr>
                <p:cNvSpPr txBox="1"/>
                <p:nvPr/>
              </p:nvSpPr>
              <p:spPr>
                <a:xfrm>
                  <a:off x="1053885" y="2186426"/>
                  <a:ext cx="1789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engineering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033229A-F05C-4550-B281-134F92121FFC}"/>
                    </a:ext>
                  </a:extLst>
                </p:cNvPr>
                <p:cNvSpPr txBox="1"/>
                <p:nvPr/>
              </p:nvSpPr>
              <p:spPr>
                <a:xfrm>
                  <a:off x="5348692" y="2203101"/>
                  <a:ext cx="1426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Analysis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53DBF39-278E-4625-8499-A89E8444C238}"/>
                    </a:ext>
                  </a:extLst>
                </p:cNvPr>
                <p:cNvSpPr txBox="1"/>
                <p:nvPr/>
              </p:nvSpPr>
              <p:spPr>
                <a:xfrm>
                  <a:off x="7255668" y="2204022"/>
                  <a:ext cx="1380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Science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52915D2C-DD4D-405D-BC59-E0E034CD6D5D}"/>
                    </a:ext>
                  </a:extLst>
                </p:cNvPr>
                <p:cNvSpPr txBox="1"/>
                <p:nvPr/>
              </p:nvSpPr>
              <p:spPr>
                <a:xfrm>
                  <a:off x="9040503" y="2203101"/>
                  <a:ext cx="182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visualization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3C4BE145-F768-46B6-9F76-CC96A95A6F53}"/>
                    </a:ext>
                  </a:extLst>
                </p:cNvPr>
                <p:cNvSpPr txBox="1"/>
                <p:nvPr/>
              </p:nvSpPr>
              <p:spPr>
                <a:xfrm>
                  <a:off x="3158101" y="2203101"/>
                  <a:ext cx="1774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Preparation</a:t>
                  </a:r>
                </a:p>
              </p:txBody>
            </p:sp>
            <p:sp>
              <p:nvSpPr>
                <p:cNvPr id="23" name="Triangle isocèle 22">
                  <a:extLst>
                    <a:ext uri="{FF2B5EF4-FFF2-40B4-BE49-F238E27FC236}">
                      <a16:creationId xmlns:a16="http://schemas.microsoft.com/office/drawing/2014/main" id="{3A6970F7-F47A-468F-910C-010EC196A3DE}"/>
                    </a:ext>
                  </a:extLst>
                </p:cNvPr>
                <p:cNvSpPr/>
                <p:nvPr/>
              </p:nvSpPr>
              <p:spPr>
                <a:xfrm rot="5400000">
                  <a:off x="369746" y="2255591"/>
                  <a:ext cx="696132" cy="2407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24" name="Triangle isocèle 23">
                  <a:extLst>
                    <a:ext uri="{FF2B5EF4-FFF2-40B4-BE49-F238E27FC236}">
                      <a16:creationId xmlns:a16="http://schemas.microsoft.com/office/drawing/2014/main" id="{B6D5C835-BC85-40EA-89C3-175C46B7BFFB}"/>
                    </a:ext>
                  </a:extLst>
                </p:cNvPr>
                <p:cNvSpPr/>
                <p:nvPr/>
              </p:nvSpPr>
              <p:spPr>
                <a:xfrm rot="5400000">
                  <a:off x="10910487" y="2237108"/>
                  <a:ext cx="680987" cy="292891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79EF924-8CFC-4990-A65B-4A9F56BF944E}"/>
                  </a:ext>
                </a:extLst>
              </p:cNvPr>
              <p:cNvSpPr/>
              <p:nvPr/>
            </p:nvSpPr>
            <p:spPr>
              <a:xfrm>
                <a:off x="3299460" y="2732948"/>
                <a:ext cx="7805075" cy="114851"/>
              </a:xfrm>
              <a:prstGeom prst="rect">
                <a:avLst/>
              </a:prstGeom>
              <a:noFill/>
              <a:ln>
                <a:solidFill>
                  <a:srgbClr val="00BAD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94BD095E-A000-4EEE-98F7-109075E95DC2}"/>
                  </a:ext>
                </a:extLst>
              </p:cNvPr>
              <p:cNvGrpSpPr/>
              <p:nvPr/>
            </p:nvGrpSpPr>
            <p:grpSpPr>
              <a:xfrm>
                <a:off x="6740204" y="1685093"/>
                <a:ext cx="923586" cy="907785"/>
                <a:chOff x="1088529" y="2385773"/>
                <a:chExt cx="1621971" cy="1594222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6D12C366-E8EA-43C1-84FC-0243DD2F9B6A}"/>
                    </a:ext>
                  </a:extLst>
                </p:cNvPr>
                <p:cNvSpPr/>
                <p:nvPr/>
              </p:nvSpPr>
              <p:spPr>
                <a:xfrm>
                  <a:off x="1088529" y="2385773"/>
                  <a:ext cx="1621971" cy="159422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8" name="Picture 4" descr="RÃ©sultat de recherche d'images pour &quot;r&quot;">
                  <a:extLst>
                    <a:ext uri="{FF2B5EF4-FFF2-40B4-BE49-F238E27FC236}">
                      <a16:creationId xmlns:a16="http://schemas.microsoft.com/office/drawing/2014/main" id="{4001D529-C08D-41DB-B60D-A6A423BC26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595" y="2738532"/>
                  <a:ext cx="1077645" cy="835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6BF8A4-7A72-4597-B186-A65761A11741}"/>
                  </a:ext>
                </a:extLst>
              </p:cNvPr>
              <p:cNvSpPr/>
              <p:nvPr/>
            </p:nvSpPr>
            <p:spPr>
              <a:xfrm>
                <a:off x="3158101" y="2833385"/>
                <a:ext cx="8447159" cy="596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02CF2778-CDA3-40FE-B90C-216EA28F9014}"/>
                </a:ext>
              </a:extLst>
            </p:cNvPr>
            <p:cNvSpPr/>
            <p:nvPr/>
          </p:nvSpPr>
          <p:spPr>
            <a:xfrm rot="10800000">
              <a:off x="7254802" y="2683279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437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66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F0D8EE6-C485-4A57-A2F3-4C296B4FCE63}"/>
              </a:ext>
            </a:extLst>
          </p:cNvPr>
          <p:cNvGraphicFramePr/>
          <p:nvPr>
            <p:extLst/>
          </p:nvPr>
        </p:nvGraphicFramePr>
        <p:xfrm>
          <a:off x="884287" y="3192780"/>
          <a:ext cx="10656935" cy="2432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3446059" y="1253911"/>
            <a:ext cx="1742518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A286366-86EB-452C-B96B-1C20F0F37CB5}"/>
              </a:ext>
            </a:extLst>
          </p:cNvPr>
          <p:cNvSpPr txBox="1"/>
          <p:nvPr/>
        </p:nvSpPr>
        <p:spPr>
          <a:xfrm>
            <a:off x="3438439" y="1263039"/>
            <a:ext cx="1774460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Preparation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4091940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28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2379</Words>
  <Application>Microsoft Office PowerPoint</Application>
  <PresentationFormat>Grand écran</PresentationFormat>
  <Paragraphs>494</Paragraphs>
  <Slides>46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4" baseType="lpstr">
      <vt:lpstr>Arial</vt:lpstr>
      <vt:lpstr>Arial Unicode MS</vt:lpstr>
      <vt:lpstr>Calibri</vt:lpstr>
      <vt:lpstr>Calibri Light</vt:lpstr>
      <vt:lpstr>Courier New</vt:lpstr>
      <vt:lpstr>Verdana</vt:lpstr>
      <vt:lpstr>Wingdings</vt:lpstr>
      <vt:lpstr>Office Theme</vt:lpstr>
      <vt:lpstr>Généralités sur le  langage R</vt:lpstr>
      <vt:lpstr>Présentation PowerPoint</vt:lpstr>
      <vt:lpstr>1   Introduction</vt:lpstr>
      <vt:lpstr>introduction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2. Avantages et inconvénients</vt:lpstr>
      <vt:lpstr>4. Accès au site et téléchargement</vt:lpstr>
      <vt:lpstr>Environnement de base</vt:lpstr>
      <vt:lpstr>Utilisation de la console</vt:lpstr>
      <vt:lpstr>Création d’un script</vt:lpstr>
      <vt:lpstr>Création d’un script</vt:lpstr>
      <vt:lpstr>Création d’un script</vt:lpstr>
      <vt:lpstr>Création d’un script</vt:lpstr>
      <vt:lpstr>Le répertoire sous r</vt:lpstr>
      <vt:lpstr>Le Répertoire sous r</vt:lpstr>
      <vt:lpstr>Aide</vt:lpstr>
      <vt:lpstr>Commentaires</vt:lpstr>
      <vt:lpstr>Les packages</vt:lpstr>
      <vt:lpstr>2.   Les types de données </vt:lpstr>
      <vt:lpstr>Les types de données sous R</vt:lpstr>
      <vt:lpstr>Les objets</vt:lpstr>
      <vt:lpstr>Les objets</vt:lpstr>
      <vt:lpstr>Les objets</vt:lpstr>
      <vt:lpstr> Les objets</vt:lpstr>
      <vt:lpstr>Les objets</vt:lpstr>
      <vt:lpstr>Les objets</vt:lpstr>
      <vt:lpstr>1. Les objets</vt:lpstr>
      <vt:lpstr>1. Les objets</vt:lpstr>
      <vt:lpstr>3.   Importer – Exporter des données </vt:lpstr>
      <vt:lpstr>Lecture des données</vt:lpstr>
      <vt:lpstr>Visualiser les données</vt:lpstr>
      <vt:lpstr>Export des données</vt:lpstr>
      <vt:lpstr>3. Exemple de cas d’usage</vt:lpstr>
      <vt:lpstr>3. Exemple de cas d’usage</vt:lpstr>
      <vt:lpstr>3. Exemple de cas d’usage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Généralités sur le  langage R</dc:title>
  <dc:creator>Alison PATOU</dc:creator>
  <cp:lastModifiedBy>Alison PATOU</cp:lastModifiedBy>
  <cp:revision>2</cp:revision>
  <dcterms:created xsi:type="dcterms:W3CDTF">2019-12-16T20:33:53Z</dcterms:created>
  <dcterms:modified xsi:type="dcterms:W3CDTF">2019-12-16T20:40:32Z</dcterms:modified>
</cp:coreProperties>
</file>